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44"/>
  </p:handoutMasterIdLst>
  <p:sldIdLst>
    <p:sldId id="297" r:id="rId2"/>
    <p:sldId id="259" r:id="rId3"/>
    <p:sldId id="261" r:id="rId4"/>
    <p:sldId id="303" r:id="rId5"/>
    <p:sldId id="262" r:id="rId6"/>
    <p:sldId id="260" r:id="rId7"/>
    <p:sldId id="263" r:id="rId8"/>
    <p:sldId id="265" r:id="rId9"/>
    <p:sldId id="270" r:id="rId10"/>
    <p:sldId id="266" r:id="rId11"/>
    <p:sldId id="267" r:id="rId12"/>
    <p:sldId id="268" r:id="rId13"/>
    <p:sldId id="269" r:id="rId14"/>
    <p:sldId id="271" r:id="rId15"/>
    <p:sldId id="272" r:id="rId16"/>
    <p:sldId id="299" r:id="rId17"/>
    <p:sldId id="301" r:id="rId18"/>
    <p:sldId id="302" r:id="rId19"/>
    <p:sldId id="298" r:id="rId20"/>
    <p:sldId id="273" r:id="rId21"/>
    <p:sldId id="280" r:id="rId22"/>
    <p:sldId id="281" r:id="rId23"/>
    <p:sldId id="282" r:id="rId24"/>
    <p:sldId id="274" r:id="rId25"/>
    <p:sldId id="275" r:id="rId26"/>
    <p:sldId id="277" r:id="rId27"/>
    <p:sldId id="278" r:id="rId28"/>
    <p:sldId id="279" r:id="rId29"/>
    <p:sldId id="276" r:id="rId30"/>
    <p:sldId id="283" r:id="rId31"/>
    <p:sldId id="284" r:id="rId32"/>
    <p:sldId id="285" r:id="rId33"/>
    <p:sldId id="286" r:id="rId34"/>
    <p:sldId id="287" r:id="rId35"/>
    <p:sldId id="288" r:id="rId36"/>
    <p:sldId id="289" r:id="rId37"/>
    <p:sldId id="290" r:id="rId38"/>
    <p:sldId id="291" r:id="rId39"/>
    <p:sldId id="293" r:id="rId40"/>
    <p:sldId id="294" r:id="rId41"/>
    <p:sldId id="295" r:id="rId42"/>
    <p:sldId id="29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93" autoAdjust="0"/>
    <p:restoredTop sz="98065" autoAdjust="0"/>
  </p:normalViewPr>
  <p:slideViewPr>
    <p:cSldViewPr snapToGrid="0" snapToObjects="1">
      <p:cViewPr varScale="1">
        <p:scale>
          <a:sx n="120" d="100"/>
          <a:sy n="120" d="100"/>
        </p:scale>
        <p:origin x="792" y="176"/>
      </p:cViewPr>
      <p:guideLst>
        <p:guide orient="horz" pos="2160"/>
        <p:guide pos="2880"/>
      </p:guideLst>
    </p:cSldViewPr>
  </p:slideViewPr>
  <p:notesTextViewPr>
    <p:cViewPr>
      <p:scale>
        <a:sx n="100" d="100"/>
        <a:sy n="100" d="100"/>
      </p:scale>
      <p:origin x="0" y="0"/>
    </p:cViewPr>
  </p:notesTextViewPr>
  <p:sorterViewPr>
    <p:cViewPr>
      <p:scale>
        <a:sx n="156" d="100"/>
        <a:sy n="156" d="100"/>
      </p:scale>
      <p:origin x="0" y="4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C20704-EC66-F94F-B975-2135AEF90525}" type="datetimeFigureOut">
              <a:rPr lang="en-US" smtClean="0"/>
              <a:t>11/7/19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7FD8E3-B0F7-754E-89F2-7EC09F5BF245}" type="slidenum">
              <a:rPr lang="en-US" smtClean="0"/>
              <a:t>‹#›</a:t>
            </a:fld>
            <a:endParaRPr lang="en-US"/>
          </a:p>
        </p:txBody>
      </p:sp>
    </p:spTree>
    <p:extLst>
      <p:ext uri="{BB962C8B-B14F-4D97-AF65-F5344CB8AC3E}">
        <p14:creationId xmlns:p14="http://schemas.microsoft.com/office/powerpoint/2010/main" val="11699555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1186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38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46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55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047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44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86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539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84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542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494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DDDDDD"/>
              </a:solidFill>
              <a:latin typeface="Calibri"/>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48400" y="6412251"/>
            <a:ext cx="2438400" cy="218633"/>
          </a:xfrm>
          <a:prstGeom prst="rect">
            <a:avLst/>
          </a:prstGeom>
        </p:spPr>
      </p:pic>
      <p:sp>
        <p:nvSpPr>
          <p:cNvPr id="10" name="Date Placeholder 3"/>
          <p:cNvSpPr txBox="1">
            <a:spLocks/>
          </p:cNvSpPr>
          <p:nvPr userDrawn="1"/>
        </p:nvSpPr>
        <p:spPr>
          <a:xfrm>
            <a:off x="457200" y="6339006"/>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70BF47"/>
                </a:solidFill>
              </a:rPr>
              <a:t>vtc.edu</a:t>
            </a: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57200" y="6172200"/>
            <a:ext cx="8229600" cy="75077"/>
          </a:xfrm>
          <a:prstGeom prst="rect">
            <a:avLst/>
          </a:prstGeom>
        </p:spPr>
      </p:pic>
    </p:spTree>
    <p:extLst>
      <p:ext uri="{BB962C8B-B14F-4D97-AF65-F5344CB8AC3E}">
        <p14:creationId xmlns:p14="http://schemas.microsoft.com/office/powerpoint/2010/main" val="13814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www.rurdev.usda.gov/orreap_renew_grants.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greenmountainpower.com/innovative/cow/"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bio-methatech.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4" name="TextBox 3"/>
          <p:cNvSpPr txBox="1"/>
          <p:nvPr/>
        </p:nvSpPr>
        <p:spPr>
          <a:xfrm>
            <a:off x="609670" y="1096340"/>
            <a:ext cx="8056838" cy="1200329"/>
          </a:xfrm>
          <a:prstGeom prst="rect">
            <a:avLst/>
          </a:prstGeom>
          <a:noFill/>
        </p:spPr>
        <p:txBody>
          <a:bodyPr wrap="none" rtlCol="0">
            <a:spAutoFit/>
          </a:bodyPr>
          <a:lstStyle/>
          <a:p>
            <a:pPr algn="ctr"/>
            <a:r>
              <a:rPr lang="en-US" sz="3600" dirty="0">
                <a:latin typeface="Avenir Black"/>
                <a:cs typeface="Avenir Black"/>
              </a:rPr>
              <a:t>Module 9: </a:t>
            </a:r>
          </a:p>
          <a:p>
            <a:pPr algn="ctr"/>
            <a:r>
              <a:rPr lang="en-US" sz="3600" dirty="0">
                <a:latin typeface="Avenir Black"/>
                <a:cs typeface="Avenir Black"/>
              </a:rPr>
              <a:t>Introduction to Anaerobic Digestion</a:t>
            </a:r>
          </a:p>
        </p:txBody>
      </p:sp>
      <p:sp>
        <p:nvSpPr>
          <p:cNvPr id="3" name="Rectangle 2"/>
          <p:cNvSpPr/>
          <p:nvPr/>
        </p:nvSpPr>
        <p:spPr>
          <a:xfrm>
            <a:off x="609670" y="5794896"/>
            <a:ext cx="7783094" cy="338554"/>
          </a:xfrm>
          <a:prstGeom prst="rect">
            <a:avLst/>
          </a:prstGeom>
        </p:spPr>
        <p:txBody>
          <a:bodyPr wrap="square">
            <a:spAutoFit/>
          </a:bodyPr>
          <a:lstStyle/>
          <a:p>
            <a:r>
              <a:rPr lang="en-US" sz="1600" dirty="0">
                <a:latin typeface="Avenir Next Medium"/>
                <a:cs typeface="Avenir Next Medium"/>
              </a:rPr>
              <a:t>This curriculum is adapted from: </a:t>
            </a:r>
            <a:r>
              <a:rPr lang="en-US" sz="1600" dirty="0" err="1">
                <a:latin typeface="Avenir Next Medium"/>
                <a:cs typeface="Avenir Next Medium"/>
              </a:rPr>
              <a:t>eXtension</a:t>
            </a:r>
            <a:r>
              <a:rPr lang="en-US" sz="1600" dirty="0">
                <a:latin typeface="Avenir Next Medium"/>
                <a:cs typeface="Avenir Next Medium"/>
              </a:rPr>
              <a:t> Course 3: AD, University of Wisconsin</a:t>
            </a:r>
            <a:endParaRPr lang="en-US" sz="1400" dirty="0">
              <a:latin typeface="Avenir Next Medium"/>
              <a:cs typeface="Avenir Next Medium"/>
            </a:endParaRPr>
          </a:p>
        </p:txBody>
      </p:sp>
      <p:sp>
        <p:nvSpPr>
          <p:cNvPr id="5" name="TextBox 4"/>
          <p:cNvSpPr txBox="1"/>
          <p:nvPr/>
        </p:nvSpPr>
        <p:spPr>
          <a:xfrm>
            <a:off x="1167244" y="2587357"/>
            <a:ext cx="6822702" cy="2246769"/>
          </a:xfrm>
          <a:prstGeom prst="rect">
            <a:avLst/>
          </a:prstGeom>
          <a:noFill/>
        </p:spPr>
        <p:txBody>
          <a:bodyPr wrap="none" rtlCol="0">
            <a:spAutoFit/>
          </a:bodyPr>
          <a:lstStyle/>
          <a:p>
            <a:pPr lvl="0" fontAlgn="t"/>
            <a:r>
              <a:rPr lang="en-US" sz="2000" dirty="0">
                <a:latin typeface="Avenir Black"/>
                <a:cs typeface="Avenir Black"/>
              </a:rPr>
              <a:t>9.1: What is anaerobic digestion?</a:t>
            </a:r>
          </a:p>
          <a:p>
            <a:pPr lvl="0" fontAlgn="t"/>
            <a:endParaRPr lang="en-US" sz="1000" dirty="0">
              <a:latin typeface="Avenir Black"/>
              <a:cs typeface="Avenir Black"/>
            </a:endParaRPr>
          </a:p>
          <a:p>
            <a:pPr lvl="0" fontAlgn="t"/>
            <a:r>
              <a:rPr lang="en-US" sz="2000" dirty="0">
                <a:latin typeface="Avenir Black"/>
                <a:cs typeface="Avenir Black"/>
              </a:rPr>
              <a:t>9.2: How is AD applied?</a:t>
            </a:r>
          </a:p>
          <a:p>
            <a:pPr lvl="0" fontAlgn="t"/>
            <a:endParaRPr lang="en-US" sz="1000" dirty="0">
              <a:latin typeface="Avenir Black"/>
              <a:cs typeface="Avenir Black"/>
            </a:endParaRPr>
          </a:p>
          <a:p>
            <a:pPr lvl="0" fontAlgn="t"/>
            <a:r>
              <a:rPr lang="en-US" sz="2000" dirty="0">
                <a:latin typeface="Avenir Black"/>
                <a:cs typeface="Avenir Black"/>
              </a:rPr>
              <a:t>9.3: Snapshot of AD in Vermont (2015)</a:t>
            </a:r>
          </a:p>
          <a:p>
            <a:pPr lvl="0" fontAlgn="t"/>
            <a:endParaRPr lang="en-US" sz="1000" dirty="0">
              <a:latin typeface="Avenir Black"/>
              <a:cs typeface="Avenir Black"/>
            </a:endParaRPr>
          </a:p>
          <a:p>
            <a:pPr lvl="0" fontAlgn="t"/>
            <a:r>
              <a:rPr lang="en-US" sz="2000" dirty="0">
                <a:latin typeface="Avenir Black"/>
                <a:cs typeface="Avenir Black"/>
              </a:rPr>
              <a:t>9.4: Energy products &amp; co-products of AD</a:t>
            </a:r>
          </a:p>
          <a:p>
            <a:pPr lvl="0" fontAlgn="t"/>
            <a:endParaRPr lang="en-US" sz="1000" dirty="0">
              <a:latin typeface="Avenir Black"/>
              <a:cs typeface="Avenir Black"/>
            </a:endParaRPr>
          </a:p>
          <a:p>
            <a:pPr lvl="0" fontAlgn="t"/>
            <a:r>
              <a:rPr lang="en-US" sz="2000" dirty="0">
                <a:latin typeface="Avenir Black"/>
                <a:cs typeface="Avenir Black"/>
              </a:rPr>
              <a:t>9.5: Environmental impacts of AD: benefits &amp; concerns</a:t>
            </a:r>
          </a:p>
        </p:txBody>
      </p:sp>
      <p:grpSp>
        <p:nvGrpSpPr>
          <p:cNvPr id="6" name="Group 5"/>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154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4" name="TextBox 3"/>
          <p:cNvSpPr txBox="1"/>
          <p:nvPr/>
        </p:nvSpPr>
        <p:spPr>
          <a:xfrm>
            <a:off x="1889960" y="2418051"/>
            <a:ext cx="5471370" cy="646331"/>
          </a:xfrm>
          <a:prstGeom prst="rect">
            <a:avLst/>
          </a:prstGeom>
          <a:noFill/>
        </p:spPr>
        <p:txBody>
          <a:bodyPr wrap="none" rtlCol="0">
            <a:spAutoFit/>
          </a:bodyPr>
          <a:lstStyle/>
          <a:p>
            <a:pPr algn="ctr"/>
            <a:r>
              <a:rPr lang="en-US" sz="3600" i="1" dirty="0">
                <a:latin typeface="Avenir Black"/>
                <a:cs typeface="Avenir Black"/>
              </a:rPr>
              <a:t>9.2: How is AD applied?</a:t>
            </a:r>
          </a:p>
        </p:txBody>
      </p:sp>
      <p:grpSp>
        <p:nvGrpSpPr>
          <p:cNvPr id="5" name="Group 4"/>
          <p:cNvGrpSpPr/>
          <p:nvPr/>
        </p:nvGrpSpPr>
        <p:grpSpPr>
          <a:xfrm>
            <a:off x="8098116" y="14530"/>
            <a:ext cx="830994" cy="634504"/>
            <a:chOff x="2066934" y="1319924"/>
            <a:chExt cx="3038142" cy="2464745"/>
          </a:xfrm>
        </p:grpSpPr>
        <p:sp>
          <p:nvSpPr>
            <p:cNvPr id="6" name="Oval 5"/>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ardrop 6"/>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575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852884"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AD for wastewater treatment</a:t>
            </a:r>
          </a:p>
        </p:txBody>
      </p:sp>
      <p:sp>
        <p:nvSpPr>
          <p:cNvPr id="6" name="TextBox 5"/>
          <p:cNvSpPr txBox="1"/>
          <p:nvPr/>
        </p:nvSpPr>
        <p:spPr>
          <a:xfrm>
            <a:off x="425618" y="849731"/>
            <a:ext cx="8186857" cy="5142947"/>
          </a:xfrm>
          <a:prstGeom prst="rect">
            <a:avLst/>
          </a:prstGeom>
          <a:noFill/>
        </p:spPr>
        <p:txBody>
          <a:bodyPr wrap="none" rtlCol="0">
            <a:spAutoFit/>
          </a:bodyPr>
          <a:lstStyle/>
          <a:p>
            <a:pPr>
              <a:lnSpc>
                <a:spcPct val="120000"/>
              </a:lnSpc>
            </a:pPr>
            <a:r>
              <a:rPr lang="en-US" dirty="0">
                <a:latin typeface="Avenir Black"/>
                <a:cs typeface="Avenir Black"/>
              </a:rPr>
              <a:t>Wastewater treatment: </a:t>
            </a:r>
            <a:r>
              <a:rPr lang="en-US" dirty="0">
                <a:latin typeface="Avenir Next Medium"/>
                <a:cs typeface="Avenir Next Medium"/>
              </a:rPr>
              <a:t>AD treats ‘high-strength’ organic wastes</a:t>
            </a:r>
          </a:p>
          <a:p>
            <a:pPr>
              <a:lnSpc>
                <a:spcPct val="120000"/>
              </a:lnSpc>
            </a:pPr>
            <a:endParaRPr lang="en-US" sz="1000" dirty="0">
              <a:latin typeface="Avenir Next Medium"/>
              <a:cs typeface="Avenir Next Medium"/>
            </a:endParaRPr>
          </a:p>
          <a:p>
            <a:pPr>
              <a:lnSpc>
                <a:spcPct val="120000"/>
              </a:lnSpc>
            </a:pPr>
            <a:r>
              <a:rPr lang="en-US" dirty="0">
                <a:latin typeface="Avenir Black"/>
                <a:cs typeface="Avenir Black"/>
              </a:rPr>
              <a:t>‘High-strength’ </a:t>
            </a:r>
            <a:r>
              <a:rPr lang="en-US" dirty="0">
                <a:latin typeface="Avenir Medium"/>
                <a:cs typeface="Avenir Medium"/>
              </a:rPr>
              <a:t>wastes</a:t>
            </a:r>
            <a:r>
              <a:rPr lang="en-US" dirty="0">
                <a:latin typeface="Avenir Black"/>
                <a:cs typeface="Avenir Black"/>
              </a:rPr>
              <a:t> </a:t>
            </a:r>
            <a:r>
              <a:rPr lang="en-US" dirty="0">
                <a:latin typeface="Avenir Medium"/>
                <a:cs typeface="Avenir Medium"/>
              </a:rPr>
              <a:t>(or </a:t>
            </a:r>
            <a:r>
              <a:rPr lang="en-US" dirty="0">
                <a:latin typeface="Avenir Next Medium"/>
                <a:cs typeface="Avenir Next Medium"/>
              </a:rPr>
              <a:t>feedstock materials) have high concentrations of </a:t>
            </a:r>
            <a:br>
              <a:rPr lang="en-US" dirty="0">
                <a:latin typeface="Avenir Next Medium"/>
                <a:cs typeface="Avenir Next Medium"/>
              </a:rPr>
            </a:br>
            <a:r>
              <a:rPr lang="en-US" dirty="0">
                <a:latin typeface="Avenir Next Medium"/>
                <a:cs typeface="Avenir Next Medium"/>
              </a:rPr>
              <a:t>decomposable organic material, or high biological oxygen demand (BOD).</a:t>
            </a:r>
          </a:p>
          <a:p>
            <a:pPr>
              <a:lnSpc>
                <a:spcPct val="120000"/>
              </a:lnSpc>
            </a:pPr>
            <a:r>
              <a:rPr lang="en-US" dirty="0">
                <a:latin typeface="Avenir Next Medium"/>
                <a:cs typeface="Avenir Next Medium"/>
              </a:rPr>
              <a:t>[NB: chemical oxygen demand (COD) is easier to measure than BOD and</a:t>
            </a:r>
            <a:br>
              <a:rPr lang="en-US" dirty="0">
                <a:latin typeface="Avenir Next Medium"/>
                <a:cs typeface="Avenir Next Medium"/>
              </a:rPr>
            </a:br>
            <a:r>
              <a:rPr lang="en-US" dirty="0">
                <a:latin typeface="Avenir Next Medium"/>
                <a:cs typeface="Avenir Next Medium"/>
              </a:rPr>
              <a:t>often used to gauge feedstock ‘strength’.</a:t>
            </a:r>
          </a:p>
          <a:p>
            <a:pPr>
              <a:lnSpc>
                <a:spcPct val="120000"/>
              </a:lnSpc>
            </a:pPr>
            <a:endParaRPr lang="en-US" sz="1000" dirty="0">
              <a:latin typeface="Avenir Next Medium"/>
              <a:cs typeface="Avenir Next Medium"/>
            </a:endParaRPr>
          </a:p>
          <a:p>
            <a:pPr>
              <a:lnSpc>
                <a:spcPct val="120000"/>
              </a:lnSpc>
            </a:pPr>
            <a:r>
              <a:rPr lang="en-US" u="sng" dirty="0">
                <a:latin typeface="Avenir Next Medium"/>
                <a:cs typeface="Avenir Next Medium"/>
              </a:rPr>
              <a:t>High-strength example</a:t>
            </a:r>
            <a:r>
              <a:rPr lang="en-US" dirty="0">
                <a:latin typeface="Avenir Next Medium"/>
                <a:cs typeface="Avenir Next Medium"/>
              </a:rPr>
              <a:t>: fats, oils and grease (FOG)</a:t>
            </a:r>
          </a:p>
          <a:p>
            <a:pPr>
              <a:lnSpc>
                <a:spcPct val="120000"/>
              </a:lnSpc>
            </a:pPr>
            <a:endParaRPr lang="en-US" sz="1000" dirty="0">
              <a:latin typeface="Avenir Next Medium"/>
              <a:cs typeface="Avenir Next Medium"/>
            </a:endParaRPr>
          </a:p>
          <a:p>
            <a:pPr>
              <a:lnSpc>
                <a:spcPct val="120000"/>
              </a:lnSpc>
            </a:pPr>
            <a:r>
              <a:rPr lang="en-US" dirty="0">
                <a:latin typeface="Avenir Next Medium"/>
                <a:cs typeface="Avenir Next Medium"/>
              </a:rPr>
              <a:t>Discharge of untreated high-strength organics into the environment causes</a:t>
            </a:r>
            <a:br>
              <a:rPr lang="en-US" dirty="0">
                <a:latin typeface="Avenir Next Medium"/>
                <a:cs typeface="Avenir Next Medium"/>
              </a:rPr>
            </a:br>
            <a:r>
              <a:rPr lang="en-US" dirty="0">
                <a:latin typeface="Avenir Next Medium"/>
                <a:cs typeface="Avenir Next Medium"/>
              </a:rPr>
              <a:t>high rates of microbial growth and release of excess nutrients, resulting in </a:t>
            </a:r>
            <a:br>
              <a:rPr lang="en-US" dirty="0">
                <a:latin typeface="Avenir Next Medium"/>
                <a:cs typeface="Avenir Next Medium"/>
              </a:rPr>
            </a:br>
            <a:r>
              <a:rPr lang="en-US" dirty="0">
                <a:latin typeface="Avenir Next Medium"/>
                <a:cs typeface="Avenir Next Medium"/>
              </a:rPr>
              <a:t>depletion of oxygen, and eutrophication of water.</a:t>
            </a:r>
            <a:endParaRPr lang="en-US" sz="1000" dirty="0">
              <a:latin typeface="Avenir Next Medium"/>
              <a:cs typeface="Avenir Next Medium"/>
            </a:endParaRPr>
          </a:p>
          <a:p>
            <a:pPr>
              <a:lnSpc>
                <a:spcPct val="120000"/>
              </a:lnSpc>
            </a:pPr>
            <a:endParaRPr lang="en-US" sz="1000" dirty="0">
              <a:latin typeface="Avenir Black"/>
              <a:cs typeface="Avenir Black"/>
            </a:endParaRPr>
          </a:p>
          <a:p>
            <a:pPr>
              <a:lnSpc>
                <a:spcPct val="120000"/>
              </a:lnSpc>
            </a:pPr>
            <a:r>
              <a:rPr lang="en-US" dirty="0">
                <a:latin typeface="Avenir Black"/>
                <a:cs typeface="Avenir Black"/>
              </a:rPr>
              <a:t>Advantages of using AD for wastewater treatment:</a:t>
            </a:r>
          </a:p>
          <a:p>
            <a:pPr marL="342900" indent="-342900">
              <a:lnSpc>
                <a:spcPct val="120000"/>
              </a:lnSpc>
              <a:buFont typeface="+mj-lt"/>
              <a:buAutoNum type="arabicPeriod"/>
            </a:pPr>
            <a:r>
              <a:rPr lang="en-US" dirty="0">
                <a:latin typeface="Avenir Next Medium"/>
                <a:cs typeface="Avenir Next Medium"/>
              </a:rPr>
              <a:t>AD uses less energy than aerobic treatment</a:t>
            </a:r>
          </a:p>
          <a:p>
            <a:pPr marL="342900" indent="-342900">
              <a:lnSpc>
                <a:spcPct val="120000"/>
              </a:lnSpc>
              <a:buFont typeface="+mj-lt"/>
              <a:buAutoNum type="arabicPeriod"/>
            </a:pPr>
            <a:r>
              <a:rPr lang="en-US" dirty="0">
                <a:latin typeface="Avenir Next Medium"/>
                <a:cs typeface="Avenir Next Medium"/>
              </a:rPr>
              <a:t>AD decreases the volume of </a:t>
            </a:r>
            <a:r>
              <a:rPr lang="en-US" dirty="0" err="1">
                <a:latin typeface="Avenir Next Medium"/>
                <a:cs typeface="Avenir Next Medium"/>
              </a:rPr>
              <a:t>biosolids</a:t>
            </a:r>
            <a:r>
              <a:rPr lang="en-US" dirty="0">
                <a:latin typeface="Avenir Next Medium"/>
                <a:cs typeface="Avenir Next Medium"/>
              </a:rPr>
              <a:t> produced </a:t>
            </a:r>
          </a:p>
          <a:p>
            <a:pPr marL="342900" indent="-342900">
              <a:lnSpc>
                <a:spcPct val="120000"/>
              </a:lnSpc>
              <a:buFont typeface="+mj-lt"/>
              <a:buAutoNum type="arabicPeriod"/>
            </a:pPr>
            <a:r>
              <a:rPr lang="en-US" dirty="0">
                <a:latin typeface="Avenir Next Medium"/>
                <a:cs typeface="Avenir Next Medium"/>
              </a:rPr>
              <a:t>AD produces biogas: renewable energy</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215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4812308"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On-farm AD: motivation</a:t>
            </a:r>
          </a:p>
        </p:txBody>
      </p:sp>
      <p:sp>
        <p:nvSpPr>
          <p:cNvPr id="6" name="TextBox 5"/>
          <p:cNvSpPr txBox="1"/>
          <p:nvPr/>
        </p:nvSpPr>
        <p:spPr>
          <a:xfrm>
            <a:off x="425618" y="687611"/>
            <a:ext cx="8539034" cy="5743112"/>
          </a:xfrm>
          <a:prstGeom prst="rect">
            <a:avLst/>
          </a:prstGeom>
          <a:noFill/>
        </p:spPr>
        <p:txBody>
          <a:bodyPr wrap="none" rtlCol="0">
            <a:spAutoFit/>
          </a:bodyPr>
          <a:lstStyle/>
          <a:p>
            <a:pPr>
              <a:lnSpc>
                <a:spcPct val="120000"/>
              </a:lnSpc>
            </a:pPr>
            <a:r>
              <a:rPr lang="en-US" dirty="0">
                <a:latin typeface="Avenir Black"/>
                <a:cs typeface="Avenir Black"/>
              </a:rPr>
              <a:t>The main reasons for using on-farm AD in the US are not energy production!</a:t>
            </a:r>
          </a:p>
          <a:p>
            <a:pPr marL="285750" indent="-285750">
              <a:lnSpc>
                <a:spcPct val="120000"/>
              </a:lnSpc>
              <a:buFont typeface="Arial"/>
              <a:buChar char="•"/>
            </a:pPr>
            <a:r>
              <a:rPr lang="en-US" dirty="0">
                <a:latin typeface="Avenir Next Medium"/>
                <a:cs typeface="Avenir Next Medium"/>
              </a:rPr>
              <a:t>Reduction of manure odors</a:t>
            </a:r>
          </a:p>
          <a:p>
            <a:pPr marL="285750" indent="-285750">
              <a:lnSpc>
                <a:spcPct val="120000"/>
              </a:lnSpc>
              <a:buFont typeface="Arial"/>
              <a:buChar char="•"/>
            </a:pPr>
            <a:r>
              <a:rPr lang="en-US" dirty="0">
                <a:latin typeface="Avenir Next Medium"/>
                <a:cs typeface="Avenir Next Medium"/>
              </a:rPr>
              <a:t>Management of manure nutrients</a:t>
            </a:r>
          </a:p>
          <a:p>
            <a:pPr>
              <a:lnSpc>
                <a:spcPct val="120000"/>
              </a:lnSpc>
            </a:pPr>
            <a:endParaRPr lang="en-US" sz="1000" dirty="0">
              <a:latin typeface="Avenir Next Medium"/>
              <a:cs typeface="Avenir Next Medium"/>
            </a:endParaRPr>
          </a:p>
          <a:p>
            <a:pPr>
              <a:lnSpc>
                <a:spcPct val="120000"/>
              </a:lnSpc>
            </a:pPr>
            <a:r>
              <a:rPr lang="en-US" dirty="0">
                <a:latin typeface="Avenir Next Medium"/>
                <a:cs typeface="Avenir Next Medium"/>
              </a:rPr>
              <a:t>Growing concerns about environmental quality, biosecurity, energy security,</a:t>
            </a:r>
            <a:br>
              <a:rPr lang="en-US" dirty="0">
                <a:latin typeface="Avenir Next Medium"/>
                <a:cs typeface="Avenir Next Medium"/>
              </a:rPr>
            </a:br>
            <a:r>
              <a:rPr lang="en-US" dirty="0">
                <a:latin typeface="Avenir Next Medium"/>
                <a:cs typeface="Avenir Next Medium"/>
              </a:rPr>
              <a:t>nutrient scarcity and climate change have also boosted on-farm AD.</a:t>
            </a:r>
          </a:p>
          <a:p>
            <a:pPr marL="285750" indent="-285750">
              <a:lnSpc>
                <a:spcPct val="120000"/>
              </a:lnSpc>
              <a:buFont typeface="Arial"/>
              <a:buChar char="•"/>
            </a:pPr>
            <a:r>
              <a:rPr lang="en-US" dirty="0">
                <a:latin typeface="Avenir Next Medium"/>
                <a:cs typeface="Avenir Next Medium"/>
              </a:rPr>
              <a:t>Algae growth in Lake Champlain is fueled by nutrient runoff</a:t>
            </a:r>
          </a:p>
          <a:p>
            <a:pPr marL="285750" indent="-285750">
              <a:lnSpc>
                <a:spcPct val="120000"/>
              </a:lnSpc>
              <a:buFont typeface="Arial"/>
              <a:buChar char="•"/>
            </a:pPr>
            <a:r>
              <a:rPr lang="en-US" dirty="0">
                <a:latin typeface="Avenir Next Medium"/>
                <a:cs typeface="Avenir Next Medium"/>
              </a:rPr>
              <a:t>Peak phosphorous is upon us: we’ve used up half of global P supplies</a:t>
            </a:r>
          </a:p>
          <a:p>
            <a:pPr marL="285750" indent="-285750">
              <a:lnSpc>
                <a:spcPct val="120000"/>
              </a:lnSpc>
              <a:buFont typeface="Arial"/>
              <a:buChar char="•"/>
            </a:pPr>
            <a:r>
              <a:rPr lang="en-US" dirty="0">
                <a:latin typeface="Avenir Next Medium"/>
                <a:cs typeface="Avenir Next Medium"/>
              </a:rPr>
              <a:t>AD provides some separation of N &amp; P nutrients</a:t>
            </a:r>
          </a:p>
          <a:p>
            <a:pPr marL="285750" indent="-285750">
              <a:lnSpc>
                <a:spcPct val="120000"/>
              </a:lnSpc>
              <a:buFont typeface="Arial"/>
              <a:buChar char="•"/>
            </a:pPr>
            <a:r>
              <a:rPr lang="en-US" dirty="0">
                <a:latin typeface="Avenir Next Medium"/>
                <a:cs typeface="Avenir Next Medium"/>
              </a:rPr>
              <a:t>AD converts N to a form more readily used by plants</a:t>
            </a:r>
          </a:p>
          <a:p>
            <a:pPr marL="285750" indent="-285750">
              <a:lnSpc>
                <a:spcPct val="120000"/>
              </a:lnSpc>
              <a:buFont typeface="Arial"/>
              <a:buChar char="•"/>
            </a:pPr>
            <a:r>
              <a:rPr lang="en-US" dirty="0">
                <a:latin typeface="Avenir Next Medium"/>
                <a:cs typeface="Avenir Next Medium"/>
              </a:rPr>
              <a:t>AD drastically reduces that pathogens present in manures</a:t>
            </a:r>
          </a:p>
          <a:p>
            <a:pPr marL="285750" indent="-285750">
              <a:lnSpc>
                <a:spcPct val="120000"/>
              </a:lnSpc>
              <a:buFont typeface="Arial"/>
              <a:buChar char="•"/>
            </a:pPr>
            <a:r>
              <a:rPr lang="en-US" dirty="0">
                <a:latin typeface="Avenir Next Medium"/>
                <a:cs typeface="Avenir Next Medium"/>
              </a:rPr>
              <a:t>Methane from farms &amp; landfills is a GHG 27-times as potent as CO</a:t>
            </a:r>
            <a:r>
              <a:rPr lang="en-US" baseline="-25000" dirty="0">
                <a:latin typeface="Avenir Next Medium"/>
                <a:cs typeface="Avenir Next Medium"/>
              </a:rPr>
              <a:t>2,</a:t>
            </a:r>
            <a:br>
              <a:rPr lang="en-US" baseline="-25000" dirty="0">
                <a:latin typeface="Avenir Next Medium"/>
                <a:cs typeface="Avenir Next Medium"/>
              </a:rPr>
            </a:br>
            <a:r>
              <a:rPr lang="en-US" dirty="0">
                <a:latin typeface="Avenir Next Medium"/>
                <a:cs typeface="Avenir Next Medium"/>
              </a:rPr>
              <a:t>accounting for 9% of GHG emissions.</a:t>
            </a:r>
            <a:endParaRPr lang="en-US" sz="800" dirty="0">
              <a:latin typeface="Avenir Next Medium"/>
              <a:cs typeface="Avenir Next Medium"/>
            </a:endParaRPr>
          </a:p>
          <a:p>
            <a:pPr>
              <a:lnSpc>
                <a:spcPct val="150000"/>
              </a:lnSpc>
            </a:pPr>
            <a:endParaRPr lang="en-US" sz="800" dirty="0">
              <a:latin typeface="Avenir Next Medium"/>
              <a:cs typeface="Avenir Next Medium"/>
            </a:endParaRPr>
          </a:p>
          <a:p>
            <a:r>
              <a:rPr lang="en-US" dirty="0">
                <a:latin typeface="Avenir Next Medium"/>
                <a:cs typeface="Avenir Next Medium"/>
              </a:rPr>
              <a:t>In 2009, the US Dairy Industry pledged to reduce methane emissions by 25%</a:t>
            </a:r>
            <a:br>
              <a:rPr lang="en-US" dirty="0">
                <a:latin typeface="Avenir Next Medium"/>
                <a:cs typeface="Avenir Next Medium"/>
              </a:rPr>
            </a:br>
            <a:r>
              <a:rPr lang="en-US" dirty="0">
                <a:latin typeface="Avenir Next Medium"/>
                <a:cs typeface="Avenir Next Medium"/>
              </a:rPr>
              <a:t>by 2020. In 2014 the USDA released its </a:t>
            </a:r>
            <a:r>
              <a:rPr lang="en-US" dirty="0">
                <a:latin typeface="Avenir Black"/>
                <a:cs typeface="Avenir Black"/>
              </a:rPr>
              <a:t>Biogas Opportunities Roadmap </a:t>
            </a:r>
            <a:r>
              <a:rPr lang="en-US" dirty="0">
                <a:latin typeface="Avenir Next Medium"/>
                <a:cs typeface="Avenir Next Medium"/>
              </a:rPr>
              <a:t>to</a:t>
            </a:r>
            <a:br>
              <a:rPr lang="en-US" dirty="0">
                <a:latin typeface="Avenir Next Medium"/>
                <a:cs typeface="Avenir Next Medium"/>
              </a:rPr>
            </a:br>
            <a:r>
              <a:rPr lang="en-US" dirty="0">
                <a:latin typeface="Avenir Next Medium"/>
                <a:cs typeface="Avenir Next Medium"/>
              </a:rPr>
              <a:t>guide us to this goal. It suggests installation of 11,000 additional AD plants,</a:t>
            </a:r>
            <a:br>
              <a:rPr lang="en-US" dirty="0">
                <a:latin typeface="Avenir Next Medium"/>
                <a:cs typeface="Avenir Next Medium"/>
              </a:rPr>
            </a:br>
            <a:r>
              <a:rPr lang="en-US" dirty="0">
                <a:latin typeface="Avenir Next Medium"/>
                <a:cs typeface="Avenir Next Medium"/>
              </a:rPr>
              <a:t>capable of powering 3 million homes.</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222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4767164"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On-farm AD: challenges</a:t>
            </a:r>
          </a:p>
        </p:txBody>
      </p:sp>
      <p:sp>
        <p:nvSpPr>
          <p:cNvPr id="6" name="TextBox 5"/>
          <p:cNvSpPr txBox="1"/>
          <p:nvPr/>
        </p:nvSpPr>
        <p:spPr>
          <a:xfrm>
            <a:off x="425618" y="787471"/>
            <a:ext cx="8437952" cy="1412694"/>
          </a:xfrm>
          <a:prstGeom prst="rect">
            <a:avLst/>
          </a:prstGeom>
          <a:noFill/>
        </p:spPr>
        <p:txBody>
          <a:bodyPr wrap="none" rtlCol="0">
            <a:spAutoFit/>
          </a:bodyPr>
          <a:lstStyle/>
          <a:p>
            <a:pPr>
              <a:lnSpc>
                <a:spcPct val="120000"/>
              </a:lnSpc>
            </a:pPr>
            <a:r>
              <a:rPr lang="en-US" dirty="0">
                <a:latin typeface="Avenir Next Medium"/>
                <a:cs typeface="Avenir Next Medium"/>
              </a:rPr>
              <a:t>Installing efficient farm AD requires </a:t>
            </a:r>
            <a:r>
              <a:rPr lang="en-US" dirty="0">
                <a:latin typeface="Avenir Black"/>
                <a:cs typeface="Avenir Black"/>
              </a:rPr>
              <a:t>capital &amp; training investments.</a:t>
            </a:r>
          </a:p>
          <a:p>
            <a:pPr>
              <a:lnSpc>
                <a:spcPct val="120000"/>
              </a:lnSpc>
            </a:pPr>
            <a:r>
              <a:rPr lang="en-US" dirty="0">
                <a:latin typeface="Avenir Next Medium"/>
                <a:cs typeface="Avenir Next Medium"/>
              </a:rPr>
              <a:t>Costs vary with AD technology</a:t>
            </a:r>
          </a:p>
          <a:p>
            <a:pPr marL="285750" indent="-285750">
              <a:lnSpc>
                <a:spcPct val="120000"/>
              </a:lnSpc>
              <a:buFont typeface="Arial"/>
              <a:buChar char="•"/>
            </a:pPr>
            <a:r>
              <a:rPr lang="en-US" dirty="0">
                <a:latin typeface="Avenir Next Medium"/>
                <a:cs typeface="Avenir Next Medium"/>
              </a:rPr>
              <a:t>2009: average per AD installation cost was $1.5 million</a:t>
            </a:r>
            <a:endParaRPr lang="en-US" sz="1000" dirty="0">
              <a:latin typeface="Avenir Next Medium"/>
              <a:cs typeface="Avenir Next Medium"/>
            </a:endParaRPr>
          </a:p>
          <a:p>
            <a:pPr>
              <a:lnSpc>
                <a:spcPct val="120000"/>
              </a:lnSpc>
            </a:pPr>
            <a:r>
              <a:rPr lang="en-US" dirty="0">
                <a:latin typeface="Avenir Next Medium"/>
                <a:cs typeface="Avenir Next Medium"/>
              </a:rPr>
              <a:t>Operator training is critical, though daily work hours may be less than full time.</a:t>
            </a:r>
          </a:p>
        </p:txBody>
      </p:sp>
      <p:pic>
        <p:nvPicPr>
          <p:cNvPr id="4" name="Picture 3" descr="Screen Shot 2014-02-23 at 3.49.30 PM.png"/>
          <p:cNvPicPr>
            <a:picLocks noChangeAspect="1"/>
          </p:cNvPicPr>
          <p:nvPr/>
        </p:nvPicPr>
        <p:blipFill rotWithShape="1">
          <a:blip r:embed="rId2" cstate="print">
            <a:extLst>
              <a:ext uri="{28A0092B-C50C-407E-A947-70E740481C1C}">
                <a14:useLocalDpi xmlns:a14="http://schemas.microsoft.com/office/drawing/2010/main"/>
              </a:ext>
            </a:extLst>
          </a:blip>
          <a:srcRect r="1703"/>
          <a:stretch/>
        </p:blipFill>
        <p:spPr>
          <a:xfrm>
            <a:off x="1510508" y="2191565"/>
            <a:ext cx="6122188" cy="3939306"/>
          </a:xfrm>
          <a:prstGeom prst="rect">
            <a:avLst/>
          </a:prstGeom>
        </p:spPr>
      </p:pic>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802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17168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Small-farm AD?</a:t>
            </a:r>
          </a:p>
        </p:txBody>
      </p:sp>
      <p:sp>
        <p:nvSpPr>
          <p:cNvPr id="6" name="TextBox 5"/>
          <p:cNvSpPr txBox="1"/>
          <p:nvPr/>
        </p:nvSpPr>
        <p:spPr>
          <a:xfrm>
            <a:off x="425618" y="787471"/>
            <a:ext cx="7600517" cy="1929759"/>
          </a:xfrm>
          <a:prstGeom prst="rect">
            <a:avLst/>
          </a:prstGeom>
          <a:noFill/>
        </p:spPr>
        <p:txBody>
          <a:bodyPr wrap="none" rtlCol="0">
            <a:spAutoFit/>
          </a:bodyPr>
          <a:lstStyle/>
          <a:p>
            <a:pPr>
              <a:lnSpc>
                <a:spcPct val="120000"/>
              </a:lnSpc>
            </a:pPr>
            <a:r>
              <a:rPr lang="en-US" dirty="0">
                <a:latin typeface="Avenir Next Medium"/>
                <a:cs typeface="Avenir Next Medium"/>
              </a:rPr>
              <a:t>Generally, it’s thought that 1000 cows are needed to justify farm AD.</a:t>
            </a:r>
            <a:br>
              <a:rPr lang="en-US" dirty="0">
                <a:latin typeface="Avenir Next Medium"/>
                <a:cs typeface="Avenir Next Medium"/>
              </a:rPr>
            </a:br>
            <a:endParaRPr lang="en-US" sz="1000" dirty="0">
              <a:latin typeface="Avenir Next Medium"/>
              <a:cs typeface="Avenir Next Medium"/>
            </a:endParaRPr>
          </a:p>
          <a:p>
            <a:pPr>
              <a:lnSpc>
                <a:spcPct val="120000"/>
              </a:lnSpc>
            </a:pPr>
            <a:r>
              <a:rPr lang="en-US" dirty="0">
                <a:latin typeface="Avenir Next Medium"/>
                <a:cs typeface="Avenir Next Medium"/>
              </a:rPr>
              <a:t>However, AD may soon pay for smaller </a:t>
            </a:r>
            <a:r>
              <a:rPr lang="en-US" dirty="0">
                <a:latin typeface="Avenir Black"/>
                <a:cs typeface="Avenir Black"/>
              </a:rPr>
              <a:t>150 – 200 cow </a:t>
            </a:r>
            <a:r>
              <a:rPr lang="en-US" dirty="0">
                <a:latin typeface="Avenir Next Medium"/>
                <a:cs typeface="Avenir Next Medium"/>
              </a:rPr>
              <a:t>farms because:</a:t>
            </a:r>
          </a:p>
          <a:p>
            <a:pPr marL="285750" indent="-285750">
              <a:lnSpc>
                <a:spcPct val="120000"/>
              </a:lnSpc>
              <a:buFont typeface="Arial"/>
              <a:buChar char="•"/>
            </a:pPr>
            <a:r>
              <a:rPr lang="en-US" dirty="0">
                <a:latin typeface="Avenir Black"/>
                <a:cs typeface="Avenir Black"/>
              </a:rPr>
              <a:t>Off-farm feedstock </a:t>
            </a:r>
            <a:r>
              <a:rPr lang="en-US" dirty="0">
                <a:latin typeface="Avenir Next Medium"/>
                <a:cs typeface="Avenir Next Medium"/>
              </a:rPr>
              <a:t>(organic wastes) effectively increase herd size</a:t>
            </a:r>
          </a:p>
          <a:p>
            <a:pPr marL="285750" indent="-285750">
              <a:lnSpc>
                <a:spcPct val="120000"/>
              </a:lnSpc>
              <a:buFont typeface="Arial"/>
              <a:buChar char="•"/>
            </a:pPr>
            <a:r>
              <a:rPr lang="en-US" dirty="0">
                <a:latin typeface="Avenir Next Medium"/>
                <a:cs typeface="Avenir Next Medium"/>
              </a:rPr>
              <a:t>New </a:t>
            </a:r>
            <a:r>
              <a:rPr lang="en-US" dirty="0">
                <a:latin typeface="Avenir Black"/>
                <a:cs typeface="Avenir Black"/>
              </a:rPr>
              <a:t>small-scale AD technologies</a:t>
            </a:r>
            <a:endParaRPr lang="en-US" dirty="0">
              <a:latin typeface="Avenir Next Medium"/>
              <a:cs typeface="Avenir Next Medium"/>
            </a:endParaRPr>
          </a:p>
          <a:p>
            <a:pPr marL="285750" indent="-285750">
              <a:lnSpc>
                <a:spcPct val="120000"/>
              </a:lnSpc>
              <a:buFont typeface="Arial"/>
              <a:buChar char="•"/>
            </a:pPr>
            <a:r>
              <a:rPr lang="en-US" dirty="0">
                <a:latin typeface="Avenir Next Medium"/>
                <a:cs typeface="Avenir Next Medium"/>
              </a:rPr>
              <a:t>USDA financing &amp; </a:t>
            </a:r>
            <a:r>
              <a:rPr lang="en-US" dirty="0">
                <a:latin typeface="Avenir Black"/>
                <a:cs typeface="Avenir Black"/>
              </a:rPr>
              <a:t>feed-in tariffs </a:t>
            </a:r>
            <a:r>
              <a:rPr lang="en-US" dirty="0">
                <a:latin typeface="Avenir Next Medium"/>
                <a:cs typeface="Avenir Next Medium"/>
              </a:rPr>
              <a:t>for renewable energy</a:t>
            </a:r>
          </a:p>
        </p:txBody>
      </p:sp>
      <p:sp>
        <p:nvSpPr>
          <p:cNvPr id="11" name="TextBox 10"/>
          <p:cNvSpPr txBox="1"/>
          <p:nvPr/>
        </p:nvSpPr>
        <p:spPr>
          <a:xfrm>
            <a:off x="425618" y="2821666"/>
            <a:ext cx="8541819" cy="3259355"/>
          </a:xfrm>
          <a:prstGeom prst="rect">
            <a:avLst/>
          </a:prstGeom>
          <a:noFill/>
        </p:spPr>
        <p:txBody>
          <a:bodyPr wrap="square" rtlCol="0">
            <a:spAutoFit/>
          </a:bodyPr>
          <a:lstStyle/>
          <a:p>
            <a:pPr>
              <a:lnSpc>
                <a:spcPct val="120000"/>
              </a:lnSpc>
            </a:pPr>
            <a:r>
              <a:rPr lang="en-US" dirty="0" err="1">
                <a:solidFill>
                  <a:srgbClr val="000000"/>
                </a:solidFill>
                <a:latin typeface="Avenir Black"/>
                <a:cs typeface="Avenir Black"/>
              </a:rPr>
              <a:t>Genset</a:t>
            </a:r>
            <a:r>
              <a:rPr lang="en-US" dirty="0">
                <a:solidFill>
                  <a:srgbClr val="000000"/>
                </a:solidFill>
                <a:latin typeface="Avenir Black"/>
                <a:cs typeface="Avenir Black"/>
              </a:rPr>
              <a:t> size </a:t>
            </a:r>
            <a:r>
              <a:rPr lang="en-US" dirty="0">
                <a:solidFill>
                  <a:srgbClr val="000000"/>
                </a:solidFill>
                <a:latin typeface="Avenir Next Medium"/>
                <a:cs typeface="Avenir Next Medium"/>
              </a:rPr>
              <a:t>of the 205 on-farm AD projects that produce electricity in the US ranges from 15 – 6450 kW.</a:t>
            </a:r>
          </a:p>
          <a:p>
            <a:pPr marL="285750" indent="-285750">
              <a:lnSpc>
                <a:spcPct val="120000"/>
              </a:lnSpc>
              <a:buFont typeface="Arial"/>
              <a:buChar char="•"/>
            </a:pPr>
            <a:r>
              <a:rPr lang="en-US" dirty="0">
                <a:solidFill>
                  <a:srgbClr val="000000"/>
                </a:solidFill>
                <a:latin typeface="Avenir Next Medium"/>
                <a:cs typeface="Avenir Next Medium"/>
              </a:rPr>
              <a:t>Average </a:t>
            </a:r>
            <a:r>
              <a:rPr lang="en-US" dirty="0" err="1">
                <a:solidFill>
                  <a:srgbClr val="000000"/>
                </a:solidFill>
                <a:latin typeface="Avenir Next Medium"/>
                <a:cs typeface="Avenir Next Medium"/>
              </a:rPr>
              <a:t>genset</a:t>
            </a:r>
            <a:r>
              <a:rPr lang="en-US" dirty="0">
                <a:solidFill>
                  <a:srgbClr val="000000"/>
                </a:solidFill>
                <a:latin typeface="Avenir Next Medium"/>
                <a:cs typeface="Avenir Next Medium"/>
              </a:rPr>
              <a:t> size is 750 kW</a:t>
            </a:r>
          </a:p>
          <a:p>
            <a:pPr marL="285750" indent="-285750">
              <a:lnSpc>
                <a:spcPct val="120000"/>
              </a:lnSpc>
              <a:buFont typeface="Arial"/>
              <a:buChar char="•"/>
            </a:pPr>
            <a:r>
              <a:rPr lang="en-US" dirty="0">
                <a:solidFill>
                  <a:srgbClr val="000000"/>
                </a:solidFill>
                <a:latin typeface="Avenir Next Medium"/>
                <a:cs typeface="Avenir Next Medium"/>
              </a:rPr>
              <a:t>Only two Vermont projects have </a:t>
            </a:r>
            <a:r>
              <a:rPr lang="en-US" dirty="0" err="1">
                <a:solidFill>
                  <a:srgbClr val="000000"/>
                </a:solidFill>
                <a:latin typeface="Avenir Next Medium"/>
                <a:cs typeface="Avenir Next Medium"/>
              </a:rPr>
              <a:t>gensets</a:t>
            </a:r>
            <a:r>
              <a:rPr lang="en-US" dirty="0">
                <a:solidFill>
                  <a:srgbClr val="000000"/>
                </a:solidFill>
                <a:latin typeface="Avenir Next Medium"/>
                <a:cs typeface="Avenir Next Medium"/>
              </a:rPr>
              <a:t> </a:t>
            </a:r>
            <a:r>
              <a:rPr lang="en-US" u="sng" dirty="0">
                <a:solidFill>
                  <a:srgbClr val="000000"/>
                </a:solidFill>
                <a:latin typeface="Avenir Next Medium"/>
                <a:cs typeface="Avenir Next Medium"/>
              </a:rPr>
              <a:t>&gt;</a:t>
            </a:r>
            <a:r>
              <a:rPr lang="en-US" dirty="0">
                <a:solidFill>
                  <a:srgbClr val="000000"/>
                </a:solidFill>
                <a:latin typeface="Avenir Next Medium"/>
                <a:cs typeface="Avenir Next Medium"/>
              </a:rPr>
              <a:t> 500 kW</a:t>
            </a:r>
          </a:p>
          <a:p>
            <a:pPr>
              <a:lnSpc>
                <a:spcPct val="120000"/>
              </a:lnSpc>
            </a:pPr>
            <a:endParaRPr lang="en-US" sz="1000" dirty="0">
              <a:solidFill>
                <a:srgbClr val="000000"/>
              </a:solidFill>
              <a:latin typeface="Avenir Next Medium"/>
              <a:cs typeface="Avenir Next Medium"/>
            </a:endParaRPr>
          </a:p>
          <a:p>
            <a:pPr>
              <a:lnSpc>
                <a:spcPct val="120000"/>
              </a:lnSpc>
            </a:pPr>
            <a:r>
              <a:rPr lang="en-US" dirty="0">
                <a:solidFill>
                  <a:srgbClr val="000000"/>
                </a:solidFill>
                <a:latin typeface="Avenir Black"/>
                <a:cs typeface="Avenir Black"/>
              </a:rPr>
              <a:t>Herd size </a:t>
            </a:r>
            <a:r>
              <a:rPr lang="en-US" dirty="0">
                <a:solidFill>
                  <a:srgbClr val="000000"/>
                </a:solidFill>
                <a:latin typeface="Avenir Medium"/>
                <a:cs typeface="Avenir Medium"/>
              </a:rPr>
              <a:t>of the 239 on-farm AD projects in the US:</a:t>
            </a:r>
            <a:endParaRPr lang="en-US" dirty="0">
              <a:solidFill>
                <a:srgbClr val="000000"/>
              </a:solidFill>
              <a:latin typeface="Avenir Black"/>
              <a:cs typeface="Avenir Black"/>
            </a:endParaRPr>
          </a:p>
          <a:p>
            <a:pPr marL="285750" indent="-285750">
              <a:lnSpc>
                <a:spcPct val="120000"/>
              </a:lnSpc>
              <a:buFont typeface="Arial"/>
              <a:buChar char="•"/>
            </a:pPr>
            <a:r>
              <a:rPr lang="en-US" dirty="0">
                <a:solidFill>
                  <a:srgbClr val="000000"/>
                </a:solidFill>
                <a:latin typeface="Avenir Medium"/>
                <a:cs typeface="Avenir Medium"/>
              </a:rPr>
              <a:t>Average herd size is 2100 head of cattle</a:t>
            </a:r>
          </a:p>
          <a:p>
            <a:pPr marL="285750" indent="-285750">
              <a:lnSpc>
                <a:spcPct val="120000"/>
              </a:lnSpc>
              <a:buFont typeface="Arial"/>
              <a:buChar char="•"/>
            </a:pPr>
            <a:r>
              <a:rPr lang="en-US" dirty="0">
                <a:solidFill>
                  <a:srgbClr val="000000"/>
                </a:solidFill>
                <a:latin typeface="Avenir Medium"/>
                <a:cs typeface="Avenir Medium"/>
              </a:rPr>
              <a:t>Only 67 are fed by less than 1000 head </a:t>
            </a:r>
          </a:p>
          <a:p>
            <a:pPr marL="285750" indent="-285750">
              <a:lnSpc>
                <a:spcPct val="120000"/>
              </a:lnSpc>
              <a:buFont typeface="Arial"/>
              <a:buChar char="•"/>
            </a:pPr>
            <a:r>
              <a:rPr lang="en-US" dirty="0">
                <a:solidFill>
                  <a:srgbClr val="000000"/>
                </a:solidFill>
                <a:latin typeface="Avenir Medium"/>
                <a:cs typeface="Avenir Medium"/>
              </a:rPr>
              <a:t>7 of the small herds are in Vermont and range from 75 – 950 head</a:t>
            </a:r>
          </a:p>
          <a:p>
            <a:pPr marL="285750" indent="-285750">
              <a:lnSpc>
                <a:spcPct val="120000"/>
              </a:lnSpc>
              <a:buFont typeface="Arial"/>
              <a:buChar char="•"/>
            </a:pPr>
            <a:r>
              <a:rPr lang="en-US" dirty="0">
                <a:solidFill>
                  <a:srgbClr val="000000"/>
                </a:solidFill>
                <a:latin typeface="Avenir Medium"/>
                <a:cs typeface="Avenir Medium"/>
              </a:rPr>
              <a:t>Only five Vermont AD projects are based on less than 500 head</a:t>
            </a:r>
          </a:p>
        </p:txBody>
      </p:sp>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56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4" name="TextBox 3"/>
          <p:cNvSpPr txBox="1"/>
          <p:nvPr/>
        </p:nvSpPr>
        <p:spPr>
          <a:xfrm>
            <a:off x="816141" y="2418051"/>
            <a:ext cx="7544309" cy="1200329"/>
          </a:xfrm>
          <a:prstGeom prst="rect">
            <a:avLst/>
          </a:prstGeom>
          <a:noFill/>
        </p:spPr>
        <p:txBody>
          <a:bodyPr wrap="none" rtlCol="0">
            <a:spAutoFit/>
          </a:bodyPr>
          <a:lstStyle/>
          <a:p>
            <a:pPr algn="ctr"/>
            <a:r>
              <a:rPr lang="en-US" sz="3600" i="1" dirty="0">
                <a:latin typeface="Avenir Black"/>
                <a:cs typeface="Avenir Black"/>
              </a:rPr>
              <a:t>9.3: A snapshot of AD in Vermont</a:t>
            </a:r>
            <a:br>
              <a:rPr lang="en-US" sz="3600" i="1" dirty="0">
                <a:latin typeface="Avenir Black"/>
                <a:cs typeface="Avenir Black"/>
              </a:rPr>
            </a:br>
            <a:r>
              <a:rPr lang="en-US" sz="3600" i="1" dirty="0">
                <a:latin typeface="Avenir Black"/>
                <a:cs typeface="Avenir Black"/>
              </a:rPr>
              <a:t>(2015)</a:t>
            </a:r>
          </a:p>
        </p:txBody>
      </p:sp>
      <p:grpSp>
        <p:nvGrpSpPr>
          <p:cNvPr id="5" name="Group 4"/>
          <p:cNvGrpSpPr/>
          <p:nvPr/>
        </p:nvGrpSpPr>
        <p:grpSpPr>
          <a:xfrm>
            <a:off x="8098116" y="14530"/>
            <a:ext cx="830994" cy="634504"/>
            <a:chOff x="2066934" y="1319924"/>
            <a:chExt cx="3038142" cy="2464745"/>
          </a:xfrm>
        </p:grpSpPr>
        <p:sp>
          <p:nvSpPr>
            <p:cNvPr id="6" name="Oval 5"/>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ardrop 6"/>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0684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38886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Support for AD in Vermont</a:t>
            </a:r>
          </a:p>
        </p:txBody>
      </p:sp>
      <p:sp>
        <p:nvSpPr>
          <p:cNvPr id="12" name="TextBox 11"/>
          <p:cNvSpPr txBox="1"/>
          <p:nvPr/>
        </p:nvSpPr>
        <p:spPr>
          <a:xfrm>
            <a:off x="371334" y="1485208"/>
            <a:ext cx="8866530" cy="4662816"/>
          </a:xfrm>
          <a:prstGeom prst="rect">
            <a:avLst/>
          </a:prstGeom>
          <a:noFill/>
        </p:spPr>
        <p:txBody>
          <a:bodyPr wrap="none" rtlCol="0">
            <a:spAutoFit/>
          </a:bodyPr>
          <a:lstStyle/>
          <a:p>
            <a:pPr>
              <a:lnSpc>
                <a:spcPct val="120000"/>
              </a:lnSpc>
            </a:pPr>
            <a:r>
              <a:rPr lang="en-US" dirty="0">
                <a:latin typeface="Avenir Black"/>
                <a:cs typeface="Avenir Black"/>
              </a:rPr>
              <a:t>Funding:</a:t>
            </a:r>
          </a:p>
          <a:p>
            <a:pPr marL="285750" indent="-285750">
              <a:lnSpc>
                <a:spcPct val="120000"/>
              </a:lnSpc>
              <a:buFont typeface="Arial"/>
              <a:buChar char="•"/>
            </a:pPr>
            <a:r>
              <a:rPr lang="en-US" dirty="0">
                <a:latin typeface="Avenir Next Medium"/>
                <a:cs typeface="Avenir Next Medium"/>
              </a:rPr>
              <a:t>USDA offers farmers </a:t>
            </a:r>
            <a:r>
              <a:rPr lang="en-US" u="sng" dirty="0">
                <a:latin typeface="Avenir Next Medium"/>
                <a:cs typeface="Avenir Next Medium"/>
              </a:rPr>
              <a:t>grants</a:t>
            </a:r>
            <a:r>
              <a:rPr lang="en-US" dirty="0">
                <a:latin typeface="Avenir Next Medium"/>
                <a:cs typeface="Avenir Next Medium"/>
              </a:rPr>
              <a:t> through the REAP (Renewable Energy for America</a:t>
            </a:r>
            <a:br>
              <a:rPr lang="en-US" dirty="0">
                <a:latin typeface="Avenir Next Medium"/>
                <a:cs typeface="Avenir Next Medium"/>
              </a:rPr>
            </a:br>
            <a:r>
              <a:rPr lang="en-US" dirty="0">
                <a:latin typeface="Avenir Next Medium"/>
                <a:cs typeface="Avenir Next Medium"/>
              </a:rPr>
              <a:t>Program) program.    </a:t>
            </a:r>
            <a:r>
              <a:rPr lang="en-US" dirty="0">
                <a:solidFill>
                  <a:srgbClr val="0000FF"/>
                </a:solidFill>
                <a:latin typeface="Avenir Next Medium"/>
                <a:cs typeface="Avenir Next Medium"/>
                <a:hlinkClick r:id="rId2"/>
              </a:rPr>
              <a:t>http://www.rurdev.usda.gov/orreap_renew_grants.html</a:t>
            </a:r>
            <a:endParaRPr lang="en-US" dirty="0">
              <a:solidFill>
                <a:srgbClr val="0000FF"/>
              </a:solidFill>
              <a:latin typeface="Avenir Next Medium"/>
              <a:cs typeface="Avenir Next Medium"/>
            </a:endParaRPr>
          </a:p>
          <a:p>
            <a:pPr marL="285750" indent="-285750">
              <a:lnSpc>
                <a:spcPct val="120000"/>
              </a:lnSpc>
              <a:buFont typeface="Arial"/>
              <a:buChar char="•"/>
            </a:pPr>
            <a:r>
              <a:rPr lang="en-US" sz="800" dirty="0">
                <a:latin typeface="Avenir Next Medium"/>
                <a:cs typeface="Avenir Next Medium"/>
              </a:rPr>
              <a:t>   </a:t>
            </a:r>
          </a:p>
          <a:p>
            <a:pPr marL="285750" indent="-285750">
              <a:lnSpc>
                <a:spcPct val="120000"/>
              </a:lnSpc>
              <a:buFont typeface="Arial"/>
              <a:buChar char="•"/>
            </a:pPr>
            <a:r>
              <a:rPr lang="en-US" dirty="0">
                <a:latin typeface="Avenir Next Medium"/>
                <a:cs typeface="Avenir Next Medium"/>
              </a:rPr>
              <a:t>The Vermont Agency of Agriculture Food and Markets (VAAFM) has worked</a:t>
            </a:r>
            <a:br>
              <a:rPr lang="en-US" dirty="0">
                <a:latin typeface="Avenir Next Medium"/>
                <a:cs typeface="Avenir Next Medium"/>
              </a:rPr>
            </a:br>
            <a:r>
              <a:rPr lang="en-US" dirty="0">
                <a:latin typeface="Avenir Next Medium"/>
                <a:cs typeface="Avenir Next Medium"/>
              </a:rPr>
              <a:t>with farms to provide technical support &amp; secure USDA funding.</a:t>
            </a:r>
          </a:p>
          <a:p>
            <a:pPr>
              <a:lnSpc>
                <a:spcPct val="120000"/>
              </a:lnSpc>
            </a:pPr>
            <a:endParaRPr lang="en-US" sz="800" dirty="0">
              <a:latin typeface="Avenir Next Medium"/>
              <a:cs typeface="Avenir Next Medium"/>
            </a:endParaRPr>
          </a:p>
          <a:p>
            <a:pPr marL="285750" indent="-285750">
              <a:lnSpc>
                <a:spcPct val="120000"/>
              </a:lnSpc>
              <a:buFont typeface="Arial"/>
              <a:buChar char="•"/>
            </a:pPr>
            <a:r>
              <a:rPr lang="en-US" dirty="0">
                <a:latin typeface="Avenir Next Medium"/>
                <a:cs typeface="Avenir Next Medium"/>
              </a:rPr>
              <a:t>Vermont’s Clean Energy Development Fund has provided support to AD </a:t>
            </a:r>
            <a:br>
              <a:rPr lang="en-US" dirty="0">
                <a:latin typeface="Avenir Next Medium"/>
                <a:cs typeface="Avenir Next Medium"/>
              </a:rPr>
            </a:br>
            <a:r>
              <a:rPr lang="en-US" dirty="0">
                <a:latin typeface="Avenir Next Medium"/>
                <a:cs typeface="Avenir Next Medium"/>
              </a:rPr>
              <a:t>projects</a:t>
            </a:r>
            <a:r>
              <a:rPr lang="en-US" dirty="0">
                <a:solidFill>
                  <a:srgbClr val="0000FF"/>
                </a:solidFill>
                <a:latin typeface="Avenir Next Medium"/>
                <a:cs typeface="Avenir Next Medium"/>
              </a:rPr>
              <a:t>.      http://</a:t>
            </a:r>
            <a:r>
              <a:rPr lang="en-US" dirty="0" err="1">
                <a:solidFill>
                  <a:srgbClr val="0000FF"/>
                </a:solidFill>
                <a:latin typeface="Avenir Next Medium"/>
                <a:cs typeface="Avenir Next Medium"/>
              </a:rPr>
              <a:t>publicservice.vermont.gov</a:t>
            </a:r>
            <a:r>
              <a:rPr lang="en-US" dirty="0">
                <a:solidFill>
                  <a:srgbClr val="0000FF"/>
                </a:solidFill>
                <a:latin typeface="Avenir Next Medium"/>
                <a:cs typeface="Avenir Next Medium"/>
              </a:rPr>
              <a:t>/topics/</a:t>
            </a:r>
            <a:r>
              <a:rPr lang="en-US" dirty="0" err="1">
                <a:solidFill>
                  <a:srgbClr val="0000FF"/>
                </a:solidFill>
                <a:latin typeface="Avenir Next Medium"/>
                <a:cs typeface="Avenir Next Medium"/>
              </a:rPr>
              <a:t>renewable_energy</a:t>
            </a:r>
            <a:r>
              <a:rPr lang="en-US" dirty="0">
                <a:solidFill>
                  <a:srgbClr val="0000FF"/>
                </a:solidFill>
                <a:latin typeface="Avenir Next Medium"/>
                <a:cs typeface="Avenir Next Medium"/>
              </a:rPr>
              <a:t>/</a:t>
            </a:r>
            <a:r>
              <a:rPr lang="en-US" dirty="0" err="1">
                <a:solidFill>
                  <a:srgbClr val="0000FF"/>
                </a:solidFill>
                <a:latin typeface="Avenir Next Medium"/>
                <a:cs typeface="Avenir Next Medium"/>
              </a:rPr>
              <a:t>cedf</a:t>
            </a:r>
            <a:endParaRPr lang="en-US" dirty="0">
              <a:solidFill>
                <a:srgbClr val="0000FF"/>
              </a:solidFill>
              <a:latin typeface="Avenir Next Medium"/>
              <a:cs typeface="Avenir Next Medium"/>
            </a:endParaRPr>
          </a:p>
          <a:p>
            <a:pPr marL="285750" indent="-285750">
              <a:lnSpc>
                <a:spcPct val="120000"/>
              </a:lnSpc>
              <a:buFont typeface="Arial"/>
              <a:buChar char="•"/>
            </a:pPr>
            <a:endParaRPr lang="en-US" sz="800" dirty="0">
              <a:latin typeface="Avenir Next Medium"/>
              <a:cs typeface="Avenir Next Medium"/>
            </a:endParaRPr>
          </a:p>
          <a:p>
            <a:pPr marL="285750" indent="-285750">
              <a:lnSpc>
                <a:spcPct val="120000"/>
              </a:lnSpc>
              <a:buFont typeface="Arial"/>
              <a:buChar char="•"/>
            </a:pPr>
            <a:r>
              <a:rPr lang="en-US" dirty="0">
                <a:latin typeface="Avenir Next Medium"/>
                <a:cs typeface="Avenir Next Medium"/>
              </a:rPr>
              <a:t>In 2005, Vermont’s first-in-the-nation feed-in tariff for renewable energy </a:t>
            </a:r>
            <a:br>
              <a:rPr lang="en-US" dirty="0">
                <a:latin typeface="Avenir Next Medium"/>
                <a:cs typeface="Avenir Next Medium"/>
              </a:rPr>
            </a:br>
            <a:r>
              <a:rPr lang="en-US" dirty="0">
                <a:latin typeface="Avenir Next Medium"/>
                <a:cs typeface="Avenir Next Medium"/>
              </a:rPr>
              <a:t>(the </a:t>
            </a:r>
            <a:r>
              <a:rPr lang="en-US" dirty="0">
                <a:latin typeface="Avenir Black"/>
                <a:cs typeface="Avenir Black"/>
              </a:rPr>
              <a:t>SPEED program</a:t>
            </a:r>
            <a:r>
              <a:rPr lang="en-US" dirty="0">
                <a:latin typeface="Avenir Next Medium"/>
                <a:cs typeface="Avenir Next Medium"/>
              </a:rPr>
              <a:t>) guaranteed a premium price for AD electricity for </a:t>
            </a:r>
            <a:br>
              <a:rPr lang="en-US" dirty="0">
                <a:latin typeface="Avenir Next Medium"/>
                <a:cs typeface="Avenir Next Medium"/>
              </a:rPr>
            </a:br>
            <a:r>
              <a:rPr lang="en-US" dirty="0">
                <a:latin typeface="Avenir Next Medium"/>
                <a:cs typeface="Avenir Next Medium"/>
              </a:rPr>
              <a:t>20 years, allowing investors to recoup their investment in a reasonable time.</a:t>
            </a:r>
            <a:br>
              <a:rPr lang="en-US" dirty="0">
                <a:latin typeface="Avenir Next Medium"/>
                <a:cs typeface="Avenir Next Medium"/>
              </a:rPr>
            </a:br>
            <a:r>
              <a:rPr lang="en-US" dirty="0">
                <a:solidFill>
                  <a:srgbClr val="0000FF"/>
                </a:solidFill>
                <a:latin typeface="Avenir Next Medium"/>
                <a:cs typeface="Avenir Next Medium"/>
              </a:rPr>
              <a:t> http://</a:t>
            </a:r>
            <a:r>
              <a:rPr lang="en-US" dirty="0" err="1">
                <a:solidFill>
                  <a:srgbClr val="0000FF"/>
                </a:solidFill>
                <a:latin typeface="Avenir Next Medium"/>
                <a:cs typeface="Avenir Next Medium"/>
              </a:rPr>
              <a:t>vermontspeed.com</a:t>
            </a:r>
            <a:r>
              <a:rPr lang="en-US" dirty="0">
                <a:solidFill>
                  <a:srgbClr val="0000FF"/>
                </a:solidFill>
                <a:latin typeface="Avenir Next Medium"/>
                <a:cs typeface="Avenir Next Medium"/>
              </a:rPr>
              <a:t>/</a:t>
            </a:r>
          </a:p>
          <a:p>
            <a:pPr>
              <a:lnSpc>
                <a:spcPct val="120000"/>
              </a:lnSpc>
            </a:pPr>
            <a:endParaRPr lang="en-US" sz="800" dirty="0">
              <a:latin typeface="Avenir Next Medium"/>
              <a:cs typeface="Avenir Next Medium"/>
            </a:endParaRPr>
          </a:p>
          <a:p>
            <a:pPr marL="342900" indent="-342900">
              <a:lnSpc>
                <a:spcPct val="120000"/>
              </a:lnSpc>
              <a:buFont typeface="Arial"/>
              <a:buChar char="•"/>
            </a:pPr>
            <a:r>
              <a:rPr lang="en-US" dirty="0">
                <a:latin typeface="Avenir Medium"/>
                <a:cs typeface="Avenir Medium"/>
              </a:rPr>
              <a:t>In 2015, the Vermont Legislature replaced SPEED with </a:t>
            </a:r>
            <a:r>
              <a:rPr lang="en-US" dirty="0">
                <a:latin typeface="Avenir Black"/>
                <a:cs typeface="Avenir Black"/>
              </a:rPr>
              <a:t>RESET. </a:t>
            </a:r>
            <a:r>
              <a:rPr lang="en-US" dirty="0">
                <a:solidFill>
                  <a:srgbClr val="0000FF"/>
                </a:solidFill>
                <a:latin typeface="Avenir Medium"/>
                <a:cs typeface="Avenir Medium"/>
              </a:rPr>
              <a:t>[coming modules]</a:t>
            </a:r>
          </a:p>
        </p:txBody>
      </p:sp>
      <p:sp>
        <p:nvSpPr>
          <p:cNvPr id="13" name="TextBox 12"/>
          <p:cNvSpPr txBox="1"/>
          <p:nvPr/>
        </p:nvSpPr>
        <p:spPr>
          <a:xfrm>
            <a:off x="356393" y="726890"/>
            <a:ext cx="7725375" cy="747897"/>
          </a:xfrm>
          <a:prstGeom prst="rect">
            <a:avLst/>
          </a:prstGeom>
          <a:noFill/>
        </p:spPr>
        <p:txBody>
          <a:bodyPr wrap="none" rtlCol="0">
            <a:spAutoFit/>
          </a:bodyPr>
          <a:lstStyle/>
          <a:p>
            <a:pPr>
              <a:lnSpc>
                <a:spcPct val="120000"/>
              </a:lnSpc>
            </a:pPr>
            <a:r>
              <a:rPr lang="en-US" dirty="0">
                <a:latin typeface="Avenir Next Medium"/>
                <a:cs typeface="Avenir Next Medium"/>
              </a:rPr>
              <a:t>Vermont is very supportive of anaerobic digestion, particularly on-farm.</a:t>
            </a:r>
          </a:p>
          <a:p>
            <a:pPr marL="285750" indent="-285750">
              <a:lnSpc>
                <a:spcPct val="120000"/>
              </a:lnSpc>
              <a:buFont typeface="Arial"/>
              <a:buChar char="•"/>
            </a:pPr>
            <a:r>
              <a:rPr lang="en-US" dirty="0">
                <a:latin typeface="Avenir Next Medium"/>
                <a:cs typeface="Avenir Next Medium"/>
              </a:rPr>
              <a:t>Vermont has more on-farm AD, per capita, than any other US state.</a:t>
            </a:r>
          </a:p>
        </p:txBody>
      </p:sp>
      <p:grpSp>
        <p:nvGrpSpPr>
          <p:cNvPr id="6" name="Group 5"/>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388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2387079"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Cow Power</a:t>
            </a:r>
          </a:p>
        </p:txBody>
      </p:sp>
      <p:sp>
        <p:nvSpPr>
          <p:cNvPr id="13" name="TextBox 12"/>
          <p:cNvSpPr txBox="1"/>
          <p:nvPr/>
        </p:nvSpPr>
        <p:spPr>
          <a:xfrm>
            <a:off x="356393" y="816536"/>
            <a:ext cx="8546251" cy="5475347"/>
          </a:xfrm>
          <a:prstGeom prst="rect">
            <a:avLst/>
          </a:prstGeom>
          <a:noFill/>
        </p:spPr>
        <p:txBody>
          <a:bodyPr wrap="square" rtlCol="0">
            <a:spAutoFit/>
          </a:bodyPr>
          <a:lstStyle/>
          <a:p>
            <a:pPr>
              <a:lnSpc>
                <a:spcPct val="120000"/>
              </a:lnSpc>
            </a:pPr>
            <a:r>
              <a:rPr lang="en-US" dirty="0">
                <a:latin typeface="Avenir Next Medium"/>
                <a:cs typeface="Avenir Next Medium"/>
              </a:rPr>
              <a:t>Green Mountain Power, Vermont’s largest electric utility, sells renewable electricity to its customers at a 4¢ premium through its Cow Power program:</a:t>
            </a:r>
          </a:p>
          <a:p>
            <a:pPr>
              <a:lnSpc>
                <a:spcPct val="120000"/>
              </a:lnSpc>
            </a:pPr>
            <a:r>
              <a:rPr lang="en-US" dirty="0">
                <a:solidFill>
                  <a:srgbClr val="0000FF"/>
                </a:solidFill>
                <a:latin typeface="Avenir Next Medium"/>
                <a:cs typeface="Avenir Next Medium"/>
                <a:hlinkClick r:id="rId2"/>
              </a:rPr>
              <a:t>http://</a:t>
            </a:r>
            <a:r>
              <a:rPr lang="en-US" dirty="0" err="1">
                <a:solidFill>
                  <a:srgbClr val="0000FF"/>
                </a:solidFill>
                <a:latin typeface="Avenir Next Medium"/>
                <a:cs typeface="Avenir Next Medium"/>
                <a:hlinkClick r:id="rId2"/>
              </a:rPr>
              <a:t>www.greenmountainpower.com</a:t>
            </a:r>
            <a:r>
              <a:rPr lang="en-US" dirty="0">
                <a:solidFill>
                  <a:srgbClr val="0000FF"/>
                </a:solidFill>
                <a:latin typeface="Avenir Next Medium"/>
                <a:cs typeface="Avenir Next Medium"/>
                <a:hlinkClick r:id="rId2"/>
              </a:rPr>
              <a:t>/innovative/cow/</a:t>
            </a:r>
            <a:endParaRPr lang="en-US" dirty="0">
              <a:solidFill>
                <a:srgbClr val="0000FF"/>
              </a:solidFill>
              <a:latin typeface="Avenir Next Medium"/>
              <a:cs typeface="Avenir Next Medium"/>
            </a:endParaRPr>
          </a:p>
          <a:p>
            <a:pPr>
              <a:lnSpc>
                <a:spcPct val="120000"/>
              </a:lnSpc>
            </a:pPr>
            <a:r>
              <a:rPr lang="en-US" dirty="0">
                <a:solidFill>
                  <a:srgbClr val="0000FF"/>
                </a:solidFill>
                <a:latin typeface="Avenir Next Medium"/>
                <a:cs typeface="Avenir Next Medium"/>
              </a:rPr>
              <a:t>http://</a:t>
            </a:r>
            <a:r>
              <a:rPr lang="en-US" dirty="0" err="1">
                <a:solidFill>
                  <a:srgbClr val="0000FF"/>
                </a:solidFill>
                <a:latin typeface="Avenir Next Medium"/>
                <a:cs typeface="Avenir Next Medium"/>
              </a:rPr>
              <a:t>video.pbs.org</a:t>
            </a:r>
            <a:r>
              <a:rPr lang="en-US" dirty="0">
                <a:solidFill>
                  <a:srgbClr val="0000FF"/>
                </a:solidFill>
                <a:latin typeface="Avenir Next Medium"/>
                <a:cs typeface="Avenir Next Medium"/>
              </a:rPr>
              <a:t>/video/2225827234/</a:t>
            </a:r>
          </a:p>
          <a:p>
            <a:pPr>
              <a:lnSpc>
                <a:spcPct val="120000"/>
              </a:lnSpc>
            </a:pPr>
            <a:endParaRPr lang="en-US" sz="1000" dirty="0">
              <a:latin typeface="Avenir Next Medium"/>
              <a:cs typeface="Avenir Next Medium"/>
            </a:endParaRPr>
          </a:p>
          <a:p>
            <a:pPr marL="285750" indent="-285750">
              <a:lnSpc>
                <a:spcPct val="120000"/>
              </a:lnSpc>
              <a:buFont typeface="Arial"/>
              <a:buChar char="•"/>
            </a:pPr>
            <a:r>
              <a:rPr lang="en-US" dirty="0">
                <a:solidFill>
                  <a:srgbClr val="000000"/>
                </a:solidFill>
                <a:latin typeface="Avenir Next Medium"/>
                <a:cs typeface="Avenir Next Medium"/>
              </a:rPr>
              <a:t>On-farm anaerobic digestion provides most of that renewable electricity.</a:t>
            </a:r>
          </a:p>
          <a:p>
            <a:pPr>
              <a:lnSpc>
                <a:spcPct val="120000"/>
              </a:lnSpc>
            </a:pPr>
            <a:endParaRPr lang="en-US" sz="1000" dirty="0">
              <a:solidFill>
                <a:srgbClr val="000000"/>
              </a:solidFill>
              <a:latin typeface="Avenir Next Medium"/>
              <a:cs typeface="Avenir Next Medium"/>
            </a:endParaRPr>
          </a:p>
          <a:p>
            <a:pPr marL="285750" indent="-285750">
              <a:lnSpc>
                <a:spcPct val="120000"/>
              </a:lnSpc>
              <a:buFont typeface="Arial"/>
              <a:buChar char="•"/>
            </a:pPr>
            <a:r>
              <a:rPr lang="en-US" dirty="0">
                <a:solidFill>
                  <a:srgbClr val="000000"/>
                </a:solidFill>
                <a:latin typeface="Avenir Next Medium"/>
                <a:cs typeface="Avenir Next Medium"/>
              </a:rPr>
              <a:t>GMP purchases renewable energy credits (RECs) from partner farms and</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sells them to GMP customers, providing partner farms with a reliable market</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for their </a:t>
            </a:r>
            <a:r>
              <a:rPr lang="en-US" dirty="0" err="1">
                <a:solidFill>
                  <a:srgbClr val="000000"/>
                </a:solidFill>
                <a:latin typeface="Avenir Next Medium"/>
                <a:cs typeface="Avenir Next Medium"/>
              </a:rPr>
              <a:t>RECs.</a:t>
            </a:r>
            <a:endParaRPr lang="en-US" dirty="0">
              <a:solidFill>
                <a:srgbClr val="000000"/>
              </a:solidFill>
              <a:latin typeface="Avenir Next Medium"/>
              <a:cs typeface="Avenir Next Medium"/>
            </a:endParaRPr>
          </a:p>
          <a:p>
            <a:pPr>
              <a:lnSpc>
                <a:spcPct val="120000"/>
              </a:lnSpc>
            </a:pPr>
            <a:endParaRPr lang="en-US" sz="1000" dirty="0">
              <a:solidFill>
                <a:srgbClr val="000000"/>
              </a:solidFill>
              <a:latin typeface="Avenir Next Medium"/>
              <a:cs typeface="Avenir Next Medium"/>
            </a:endParaRPr>
          </a:p>
          <a:p>
            <a:pPr marL="285750" indent="-285750">
              <a:lnSpc>
                <a:spcPct val="120000"/>
              </a:lnSpc>
              <a:buFont typeface="Arial"/>
              <a:buChar char="•"/>
            </a:pPr>
            <a:r>
              <a:rPr lang="en-US" dirty="0">
                <a:solidFill>
                  <a:srgbClr val="000000"/>
                </a:solidFill>
                <a:latin typeface="Avenir Next Medium"/>
                <a:cs typeface="Avenir Next Medium"/>
              </a:rPr>
              <a:t>GMP has also provided technical assistance </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to partner farms to keep their AD systems </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up and running.</a:t>
            </a:r>
          </a:p>
          <a:p>
            <a:pPr>
              <a:lnSpc>
                <a:spcPct val="120000"/>
              </a:lnSpc>
            </a:pPr>
            <a:endParaRPr lang="en-US" sz="1000" dirty="0">
              <a:solidFill>
                <a:srgbClr val="000000"/>
              </a:solidFill>
              <a:latin typeface="Avenir Next Medium"/>
              <a:cs typeface="Avenir Next Medium"/>
            </a:endParaRPr>
          </a:p>
          <a:p>
            <a:pPr marL="285750" indent="-285750">
              <a:lnSpc>
                <a:spcPct val="120000"/>
              </a:lnSpc>
              <a:buFont typeface="Arial"/>
              <a:buChar char="•"/>
            </a:pPr>
            <a:r>
              <a:rPr lang="en-US" dirty="0">
                <a:solidFill>
                  <a:srgbClr val="000000"/>
                </a:solidFill>
                <a:latin typeface="Avenir Next Medium"/>
                <a:cs typeface="Avenir Next Medium"/>
              </a:rPr>
              <a:t>In many ways, GMP’s Cow Power program </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has been a vocal &amp; effective advocate for </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AD across the state.</a:t>
            </a:r>
          </a:p>
        </p:txBody>
      </p:sp>
      <p:pic>
        <p:nvPicPr>
          <p:cNvPr id="4" name="Picture 3" descr="imgr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6152" y="3433998"/>
            <a:ext cx="3162300" cy="2565400"/>
          </a:xfrm>
          <a:prstGeom prst="rect">
            <a:avLst/>
          </a:prstGeom>
        </p:spPr>
      </p:pic>
      <p:grpSp>
        <p:nvGrpSpPr>
          <p:cNvPr id="6" name="Group 5"/>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33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511568"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AD technology in Vermont?</a:t>
            </a:r>
          </a:p>
        </p:txBody>
      </p:sp>
      <p:sp>
        <p:nvSpPr>
          <p:cNvPr id="13" name="TextBox 12"/>
          <p:cNvSpPr txBox="1"/>
          <p:nvPr/>
        </p:nvSpPr>
        <p:spPr>
          <a:xfrm>
            <a:off x="356393" y="816536"/>
            <a:ext cx="8546251" cy="5401481"/>
          </a:xfrm>
          <a:prstGeom prst="rect">
            <a:avLst/>
          </a:prstGeom>
          <a:noFill/>
        </p:spPr>
        <p:txBody>
          <a:bodyPr wrap="square" rtlCol="0">
            <a:spAutoFit/>
          </a:bodyPr>
          <a:lstStyle/>
          <a:p>
            <a:pPr>
              <a:lnSpc>
                <a:spcPct val="120000"/>
              </a:lnSpc>
            </a:pPr>
            <a:r>
              <a:rPr lang="en-US" dirty="0">
                <a:latin typeface="Avenir Next Medium"/>
                <a:cs typeface="Avenir Next Medium"/>
              </a:rPr>
              <a:t>In Vermont, most on-farm AD plants have </a:t>
            </a:r>
            <a:r>
              <a:rPr lang="en-US" dirty="0">
                <a:latin typeface="Avenir Black"/>
                <a:cs typeface="Avenir Black"/>
              </a:rPr>
              <a:t>plug flow </a:t>
            </a:r>
            <a:r>
              <a:rPr lang="en-US" dirty="0">
                <a:latin typeface="Avenir Next Medium"/>
                <a:cs typeface="Avenir Next Medium"/>
              </a:rPr>
              <a:t>designs built by GHD, now DVO.   </a:t>
            </a:r>
          </a:p>
          <a:p>
            <a:pPr marL="454025">
              <a:lnSpc>
                <a:spcPct val="120000"/>
              </a:lnSpc>
            </a:pPr>
            <a:r>
              <a:rPr lang="en-US" dirty="0">
                <a:solidFill>
                  <a:srgbClr val="0000FF"/>
                </a:solidFill>
                <a:latin typeface="Avenir Next Medium"/>
                <a:cs typeface="Avenir Next Medium"/>
              </a:rPr>
              <a:t>http://</a:t>
            </a:r>
            <a:r>
              <a:rPr lang="en-US" dirty="0" err="1">
                <a:solidFill>
                  <a:srgbClr val="0000FF"/>
                </a:solidFill>
                <a:latin typeface="Avenir Next Medium"/>
                <a:cs typeface="Avenir Next Medium"/>
              </a:rPr>
              <a:t>www.dvoinc.net</a:t>
            </a:r>
            <a:r>
              <a:rPr lang="en-US" dirty="0">
                <a:solidFill>
                  <a:srgbClr val="0000FF"/>
                </a:solidFill>
                <a:latin typeface="Avenir Next Medium"/>
                <a:cs typeface="Avenir Next Medium"/>
              </a:rPr>
              <a:t>/</a:t>
            </a:r>
          </a:p>
          <a:p>
            <a:pPr>
              <a:lnSpc>
                <a:spcPct val="120000"/>
              </a:lnSpc>
            </a:pPr>
            <a:endParaRPr lang="en-US" dirty="0">
              <a:solidFill>
                <a:srgbClr val="000000"/>
              </a:solidFill>
              <a:latin typeface="Avenir Next Medium"/>
              <a:cs typeface="Avenir Next Medium"/>
            </a:endParaRPr>
          </a:p>
          <a:p>
            <a:pPr>
              <a:lnSpc>
                <a:spcPct val="120000"/>
              </a:lnSpc>
            </a:pPr>
            <a:r>
              <a:rPr lang="en-US" dirty="0">
                <a:solidFill>
                  <a:srgbClr val="000000"/>
                </a:solidFill>
                <a:latin typeface="Avenir Next Medium"/>
                <a:cs typeface="Avenir Next Medium"/>
              </a:rPr>
              <a:t>There are at least four </a:t>
            </a:r>
            <a:r>
              <a:rPr lang="en-US" dirty="0">
                <a:solidFill>
                  <a:srgbClr val="000000"/>
                </a:solidFill>
                <a:latin typeface="Avenir Black"/>
                <a:cs typeface="Avenir Black"/>
              </a:rPr>
              <a:t>complete-mix </a:t>
            </a:r>
            <a:r>
              <a:rPr lang="en-US" dirty="0">
                <a:solidFill>
                  <a:srgbClr val="000000"/>
                </a:solidFill>
                <a:latin typeface="Avenir Next Medium"/>
                <a:cs typeface="Avenir Next Medium"/>
              </a:rPr>
              <a:t>on-farm AD facilities built by RCM or Bio-</a:t>
            </a:r>
            <a:r>
              <a:rPr lang="en-US" dirty="0" err="1">
                <a:solidFill>
                  <a:srgbClr val="000000"/>
                </a:solidFill>
                <a:latin typeface="Avenir Next Medium"/>
                <a:cs typeface="Avenir Next Medium"/>
              </a:rPr>
              <a:t>Methatech</a:t>
            </a:r>
            <a:r>
              <a:rPr lang="en-US" dirty="0">
                <a:solidFill>
                  <a:srgbClr val="000000"/>
                </a:solidFill>
                <a:latin typeface="Avenir Next Medium"/>
                <a:cs typeface="Avenir Next Medium"/>
              </a:rPr>
              <a:t> (using the technology of </a:t>
            </a:r>
            <a:r>
              <a:rPr lang="en-US" dirty="0" err="1">
                <a:solidFill>
                  <a:srgbClr val="000000"/>
                </a:solidFill>
                <a:latin typeface="Avenir Next Medium"/>
                <a:cs typeface="Avenir Next Medium"/>
              </a:rPr>
              <a:t>Lipp</a:t>
            </a:r>
            <a:r>
              <a:rPr lang="en-US" dirty="0">
                <a:solidFill>
                  <a:srgbClr val="000000"/>
                </a:solidFill>
                <a:latin typeface="Avenir Next Medium"/>
                <a:cs typeface="Avenir Next Medium"/>
              </a:rPr>
              <a:t> of Germany) and </a:t>
            </a:r>
            <a:r>
              <a:rPr lang="en-US" dirty="0" err="1">
                <a:solidFill>
                  <a:srgbClr val="000000"/>
                </a:solidFill>
                <a:latin typeface="Avenir Next Medium"/>
                <a:cs typeface="Avenir Next Medium"/>
              </a:rPr>
              <a:t>others.a</a:t>
            </a:r>
            <a:endParaRPr lang="en-US" dirty="0">
              <a:solidFill>
                <a:srgbClr val="000000"/>
              </a:solidFill>
              <a:latin typeface="Avenir Next Medium"/>
              <a:cs typeface="Avenir Next Medium"/>
            </a:endParaRPr>
          </a:p>
          <a:p>
            <a:pPr marL="454025">
              <a:lnSpc>
                <a:spcPct val="120000"/>
              </a:lnSpc>
            </a:pPr>
            <a:r>
              <a:rPr lang="en-US" dirty="0">
                <a:solidFill>
                  <a:srgbClr val="0000FF"/>
                </a:solidFill>
                <a:latin typeface="Avenir Next Medium"/>
                <a:cs typeface="Avenir Next Medium"/>
                <a:hlinkClick r:id="rId2"/>
              </a:rPr>
              <a:t>http://www.bio-methatech.com/</a:t>
            </a:r>
            <a:endParaRPr lang="en-US" dirty="0">
              <a:solidFill>
                <a:srgbClr val="0000FF"/>
              </a:solidFill>
              <a:latin typeface="Avenir Next Medium"/>
              <a:cs typeface="Avenir Next Medium"/>
            </a:endParaRPr>
          </a:p>
          <a:p>
            <a:pPr marL="454025">
              <a:lnSpc>
                <a:spcPct val="120000"/>
              </a:lnSpc>
            </a:pPr>
            <a:r>
              <a:rPr lang="en-US" dirty="0">
                <a:solidFill>
                  <a:srgbClr val="0000FF"/>
                </a:solidFill>
                <a:latin typeface="Avenir Next Medium"/>
                <a:cs typeface="Avenir Next Medium"/>
              </a:rPr>
              <a:t>http://</a:t>
            </a:r>
            <a:r>
              <a:rPr lang="en-US" dirty="0" err="1">
                <a:solidFill>
                  <a:srgbClr val="0000FF"/>
                </a:solidFill>
                <a:latin typeface="Avenir Next Medium"/>
                <a:cs typeface="Avenir Next Medium"/>
              </a:rPr>
              <a:t>www.rcmdigesters.com</a:t>
            </a:r>
            <a:r>
              <a:rPr lang="en-US" dirty="0">
                <a:solidFill>
                  <a:srgbClr val="0000FF"/>
                </a:solidFill>
                <a:latin typeface="Avenir Next Medium"/>
                <a:cs typeface="Avenir Next Medium"/>
              </a:rPr>
              <a:t>/</a:t>
            </a:r>
          </a:p>
          <a:p>
            <a:pPr>
              <a:lnSpc>
                <a:spcPct val="120000"/>
              </a:lnSpc>
            </a:pPr>
            <a:endParaRPr lang="en-US" dirty="0">
              <a:solidFill>
                <a:srgbClr val="000000"/>
              </a:solidFill>
              <a:latin typeface="Avenir Next Medium"/>
              <a:cs typeface="Avenir Next Medium"/>
            </a:endParaRPr>
          </a:p>
          <a:p>
            <a:pPr>
              <a:lnSpc>
                <a:spcPct val="120000"/>
              </a:lnSpc>
            </a:pPr>
            <a:r>
              <a:rPr lang="en-US" dirty="0">
                <a:solidFill>
                  <a:srgbClr val="000000"/>
                </a:solidFill>
                <a:latin typeface="Avenir Next Medium"/>
                <a:cs typeface="Avenir Next Medium"/>
              </a:rPr>
              <a:t>Magic Hat </a:t>
            </a:r>
            <a:r>
              <a:rPr lang="en-US" dirty="0" err="1">
                <a:solidFill>
                  <a:srgbClr val="000000"/>
                </a:solidFill>
                <a:latin typeface="Avenir Next Medium"/>
                <a:cs typeface="Avenir Next Medium"/>
              </a:rPr>
              <a:t>brewerey</a:t>
            </a:r>
            <a:r>
              <a:rPr lang="en-US" dirty="0">
                <a:solidFill>
                  <a:srgbClr val="000000"/>
                </a:solidFill>
                <a:latin typeface="Avenir Next Medium"/>
                <a:cs typeface="Avenir Next Medium"/>
              </a:rPr>
              <a:t> uses a unique design from </a:t>
            </a:r>
            <a:r>
              <a:rPr lang="en-US" dirty="0" err="1">
                <a:solidFill>
                  <a:srgbClr val="000000"/>
                </a:solidFill>
                <a:latin typeface="Avenir Next Medium"/>
                <a:cs typeface="Avenir Next Medium"/>
              </a:rPr>
              <a:t>PurposeEnergy</a:t>
            </a:r>
            <a:r>
              <a:rPr lang="en-US" dirty="0">
                <a:solidFill>
                  <a:srgbClr val="000000"/>
                </a:solidFill>
                <a:latin typeface="Avenir Next Medium"/>
                <a:cs typeface="Avenir Next Medium"/>
              </a:rPr>
              <a:t>.</a:t>
            </a:r>
          </a:p>
          <a:p>
            <a:pPr marL="454025">
              <a:lnSpc>
                <a:spcPct val="120000"/>
              </a:lnSpc>
            </a:pPr>
            <a:r>
              <a:rPr lang="en-US" dirty="0">
                <a:solidFill>
                  <a:srgbClr val="0000FF"/>
                </a:solidFill>
                <a:latin typeface="Avenir Next Medium"/>
                <a:cs typeface="Avenir Next Medium"/>
              </a:rPr>
              <a:t>http://</a:t>
            </a:r>
            <a:r>
              <a:rPr lang="en-US" dirty="0" err="1">
                <a:solidFill>
                  <a:srgbClr val="0000FF"/>
                </a:solidFill>
                <a:latin typeface="Avenir Next Medium"/>
                <a:cs typeface="Avenir Next Medium"/>
              </a:rPr>
              <a:t>www.sevendaysvt.com</a:t>
            </a:r>
            <a:r>
              <a:rPr lang="en-US" dirty="0">
                <a:solidFill>
                  <a:srgbClr val="0000FF"/>
                </a:solidFill>
                <a:latin typeface="Avenir Next Medium"/>
                <a:cs typeface="Avenir Next Medium"/>
              </a:rPr>
              <a:t>/</a:t>
            </a:r>
            <a:r>
              <a:rPr lang="en-US" dirty="0" err="1">
                <a:solidFill>
                  <a:srgbClr val="0000FF"/>
                </a:solidFill>
                <a:latin typeface="Avenir Next Medium"/>
                <a:cs typeface="Avenir Next Medium"/>
              </a:rPr>
              <a:t>vermont</a:t>
            </a:r>
            <a:r>
              <a:rPr lang="en-US" dirty="0">
                <a:solidFill>
                  <a:srgbClr val="0000FF"/>
                </a:solidFill>
                <a:latin typeface="Avenir Next Medium"/>
                <a:cs typeface="Avenir Next Medium"/>
              </a:rPr>
              <a:t>/magic-hat-produces-its-own-energy-with-beer/</a:t>
            </a:r>
            <a:r>
              <a:rPr lang="en-US" dirty="0" err="1">
                <a:solidFill>
                  <a:srgbClr val="0000FF"/>
                </a:solidFill>
                <a:latin typeface="Avenir Next Medium"/>
                <a:cs typeface="Avenir Next Medium"/>
              </a:rPr>
              <a:t>Content?oid</a:t>
            </a:r>
            <a:r>
              <a:rPr lang="en-US" dirty="0">
                <a:solidFill>
                  <a:srgbClr val="0000FF"/>
                </a:solidFill>
                <a:latin typeface="Avenir Next Medium"/>
                <a:cs typeface="Avenir Next Medium"/>
              </a:rPr>
              <a:t>=2142409</a:t>
            </a:r>
          </a:p>
          <a:p>
            <a:pPr>
              <a:lnSpc>
                <a:spcPct val="120000"/>
              </a:lnSpc>
            </a:pPr>
            <a:endParaRPr lang="en-US" dirty="0">
              <a:solidFill>
                <a:srgbClr val="000000"/>
              </a:solidFill>
              <a:latin typeface="Avenir Next Medium"/>
              <a:cs typeface="Avenir Next Medium"/>
            </a:endParaRPr>
          </a:p>
          <a:p>
            <a:pPr>
              <a:lnSpc>
                <a:spcPct val="120000"/>
              </a:lnSpc>
            </a:pPr>
            <a:r>
              <a:rPr lang="en-US" dirty="0">
                <a:solidFill>
                  <a:srgbClr val="000000"/>
                </a:solidFill>
                <a:latin typeface="Avenir Next Medium"/>
                <a:cs typeface="Avenir Next Medium"/>
              </a:rPr>
              <a:t>And there are a few other design in Vermont as well. </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Modules 3 address AD technology and design in detail.</a:t>
            </a:r>
          </a:p>
          <a:p>
            <a:pPr>
              <a:lnSpc>
                <a:spcPct val="120000"/>
              </a:lnSpc>
            </a:pPr>
            <a:endParaRPr lang="en-US" dirty="0">
              <a:solidFill>
                <a:srgbClr val="000000"/>
              </a:solidFill>
              <a:latin typeface="Avenir Next Medium"/>
              <a:cs typeface="Avenir Next Medium"/>
            </a:endParaRPr>
          </a:p>
        </p:txBody>
      </p:sp>
      <p:grpSp>
        <p:nvGrpSpPr>
          <p:cNvPr id="5" name="Group 4"/>
          <p:cNvGrpSpPr/>
          <p:nvPr/>
        </p:nvGrpSpPr>
        <p:grpSpPr>
          <a:xfrm>
            <a:off x="8098116" y="14530"/>
            <a:ext cx="830994" cy="634504"/>
            <a:chOff x="2066934" y="1319924"/>
            <a:chExt cx="3038142" cy="2464745"/>
          </a:xfrm>
        </p:grpSpPr>
        <p:sp>
          <p:nvSpPr>
            <p:cNvPr id="6" name="Oval 5"/>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ardrop 6"/>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593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4" name="TextBox 3"/>
          <p:cNvSpPr txBox="1"/>
          <p:nvPr/>
        </p:nvSpPr>
        <p:spPr>
          <a:xfrm>
            <a:off x="1897655" y="2821014"/>
            <a:ext cx="5381281" cy="1200329"/>
          </a:xfrm>
          <a:prstGeom prst="rect">
            <a:avLst/>
          </a:prstGeom>
          <a:noFill/>
        </p:spPr>
        <p:txBody>
          <a:bodyPr wrap="none" rtlCol="0">
            <a:spAutoFit/>
          </a:bodyPr>
          <a:lstStyle/>
          <a:p>
            <a:pPr algn="ctr"/>
            <a:r>
              <a:rPr lang="en-US" sz="3600" i="1">
                <a:latin typeface="Avenir Black"/>
                <a:cs typeface="Avenir Black"/>
              </a:rPr>
              <a:t>9.4: </a:t>
            </a:r>
            <a:r>
              <a:rPr lang="en-US" sz="3600" i="1" dirty="0">
                <a:latin typeface="Avenir Black"/>
                <a:cs typeface="Avenir Black"/>
              </a:rPr>
              <a:t>Energy products &amp; </a:t>
            </a:r>
            <a:br>
              <a:rPr lang="en-US" sz="3600" i="1" dirty="0">
                <a:latin typeface="Avenir Black"/>
                <a:cs typeface="Avenir Black"/>
              </a:rPr>
            </a:br>
            <a:r>
              <a:rPr lang="en-US" sz="3600" i="1" dirty="0">
                <a:latin typeface="Avenir Black"/>
                <a:cs typeface="Avenir Black"/>
              </a:rPr>
              <a:t>co-products of AD</a:t>
            </a:r>
          </a:p>
        </p:txBody>
      </p:sp>
      <p:grpSp>
        <p:nvGrpSpPr>
          <p:cNvPr id="5" name="Group 4"/>
          <p:cNvGrpSpPr/>
          <p:nvPr/>
        </p:nvGrpSpPr>
        <p:grpSpPr>
          <a:xfrm>
            <a:off x="8098116" y="14530"/>
            <a:ext cx="830994" cy="634504"/>
            <a:chOff x="2066934" y="1319924"/>
            <a:chExt cx="3038142" cy="2464745"/>
          </a:xfrm>
        </p:grpSpPr>
        <p:sp>
          <p:nvSpPr>
            <p:cNvPr id="6" name="Oval 5"/>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ardrop 6"/>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979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4" name="TextBox 3"/>
          <p:cNvSpPr txBox="1"/>
          <p:nvPr/>
        </p:nvSpPr>
        <p:spPr>
          <a:xfrm>
            <a:off x="911912" y="2418051"/>
            <a:ext cx="7452361" cy="646331"/>
          </a:xfrm>
          <a:prstGeom prst="rect">
            <a:avLst/>
          </a:prstGeom>
          <a:noFill/>
        </p:spPr>
        <p:txBody>
          <a:bodyPr wrap="none" rtlCol="0">
            <a:spAutoFit/>
          </a:bodyPr>
          <a:lstStyle/>
          <a:p>
            <a:pPr algn="ctr"/>
            <a:r>
              <a:rPr lang="en-US" sz="3600" i="1" dirty="0">
                <a:latin typeface="Avenir Black"/>
                <a:cs typeface="Avenir Black"/>
              </a:rPr>
              <a:t>9.1: What is anaerobic digestion?</a:t>
            </a:r>
          </a:p>
        </p:txBody>
      </p:sp>
      <p:grpSp>
        <p:nvGrpSpPr>
          <p:cNvPr id="5" name="Group 4"/>
          <p:cNvGrpSpPr/>
          <p:nvPr/>
        </p:nvGrpSpPr>
        <p:grpSpPr>
          <a:xfrm>
            <a:off x="8098116" y="14530"/>
            <a:ext cx="830994" cy="634504"/>
            <a:chOff x="2066934" y="1319924"/>
            <a:chExt cx="3038142" cy="2464745"/>
          </a:xfrm>
        </p:grpSpPr>
        <p:sp>
          <p:nvSpPr>
            <p:cNvPr id="6" name="Oval 5"/>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ardrop 6"/>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680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198549"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AD produces energy &amp; ‘co-products’</a:t>
            </a:r>
          </a:p>
        </p:txBody>
      </p:sp>
      <p:sp>
        <p:nvSpPr>
          <p:cNvPr id="6" name="TextBox 5"/>
          <p:cNvSpPr txBox="1"/>
          <p:nvPr/>
        </p:nvSpPr>
        <p:spPr>
          <a:xfrm>
            <a:off x="425618" y="787471"/>
            <a:ext cx="8481809" cy="4736683"/>
          </a:xfrm>
          <a:prstGeom prst="rect">
            <a:avLst/>
          </a:prstGeom>
          <a:noFill/>
        </p:spPr>
        <p:txBody>
          <a:bodyPr wrap="none" rtlCol="0">
            <a:spAutoFit/>
          </a:bodyPr>
          <a:lstStyle/>
          <a:p>
            <a:pPr>
              <a:lnSpc>
                <a:spcPct val="120000"/>
              </a:lnSpc>
            </a:pPr>
            <a:r>
              <a:rPr lang="en-US" dirty="0">
                <a:latin typeface="Avenir Next Medium"/>
                <a:cs typeface="Avenir Next Medium"/>
              </a:rPr>
              <a:t>Anaerobic digestion produces energy and co-products. Revenue and benefits</a:t>
            </a:r>
            <a:br>
              <a:rPr lang="en-US" dirty="0">
                <a:latin typeface="Avenir Next Medium"/>
                <a:cs typeface="Avenir Next Medium"/>
              </a:rPr>
            </a:br>
            <a:r>
              <a:rPr lang="en-US" dirty="0">
                <a:latin typeface="Avenir Next Medium"/>
                <a:cs typeface="Avenir Next Medium"/>
              </a:rPr>
              <a:t>from co-products often surpasses that from biogas.</a:t>
            </a:r>
          </a:p>
          <a:p>
            <a:pPr>
              <a:lnSpc>
                <a:spcPct val="120000"/>
              </a:lnSpc>
            </a:pPr>
            <a:endParaRPr lang="en-US" dirty="0">
              <a:latin typeface="Avenir Next Medium"/>
              <a:cs typeface="Avenir Next Medium"/>
            </a:endParaRPr>
          </a:p>
          <a:p>
            <a:pPr>
              <a:lnSpc>
                <a:spcPct val="120000"/>
              </a:lnSpc>
            </a:pPr>
            <a:r>
              <a:rPr lang="en-US" dirty="0">
                <a:latin typeface="Avenir Black"/>
                <a:cs typeface="Avenir Black"/>
              </a:rPr>
              <a:t>Biogas: </a:t>
            </a:r>
            <a:r>
              <a:rPr lang="en-US" dirty="0">
                <a:latin typeface="Avenir Medium"/>
                <a:cs typeface="Avenir Medium"/>
              </a:rPr>
              <a:t>combusted to produce heat or co-generation of heat &amp; electricity</a:t>
            </a:r>
            <a:endParaRPr lang="en-US" dirty="0">
              <a:latin typeface="Avenir Black"/>
              <a:cs typeface="Avenir Black"/>
            </a:endParaRPr>
          </a:p>
          <a:p>
            <a:pPr>
              <a:lnSpc>
                <a:spcPct val="120000"/>
              </a:lnSpc>
            </a:pPr>
            <a:endParaRPr lang="en-US" dirty="0">
              <a:latin typeface="Avenir Next Medium"/>
              <a:cs typeface="Avenir Next Medium"/>
            </a:endParaRPr>
          </a:p>
          <a:p>
            <a:pPr>
              <a:lnSpc>
                <a:spcPct val="120000"/>
              </a:lnSpc>
            </a:pPr>
            <a:r>
              <a:rPr lang="en-US" dirty="0" err="1">
                <a:latin typeface="Avenir Black"/>
                <a:cs typeface="Avenir Black"/>
              </a:rPr>
              <a:t>Digestate</a:t>
            </a:r>
            <a:r>
              <a:rPr lang="en-US" dirty="0">
                <a:latin typeface="Avenir Black"/>
                <a:cs typeface="Avenir Black"/>
              </a:rPr>
              <a:t>: </a:t>
            </a:r>
            <a:r>
              <a:rPr lang="en-US" dirty="0">
                <a:latin typeface="Avenir Next Medium"/>
                <a:cs typeface="Avenir Next Medium"/>
              </a:rPr>
              <a:t>the biomass that remains after feedstock is processed by AD</a:t>
            </a:r>
          </a:p>
          <a:p>
            <a:pPr marL="285750" indent="-285750">
              <a:lnSpc>
                <a:spcPct val="120000"/>
              </a:lnSpc>
              <a:buFont typeface="Arial"/>
              <a:buChar char="•"/>
            </a:pPr>
            <a:r>
              <a:rPr lang="en-US" dirty="0">
                <a:latin typeface="Avenir Next Medium"/>
                <a:cs typeface="Avenir Next Medium"/>
              </a:rPr>
              <a:t>Effluent (liquid filtrate) used as fertilizer; rich source of N, P, K</a:t>
            </a:r>
          </a:p>
          <a:p>
            <a:pPr marL="742950" lvl="1" indent="-285750">
              <a:lnSpc>
                <a:spcPct val="120000"/>
              </a:lnSpc>
              <a:buFont typeface="Arial"/>
              <a:buChar char="•"/>
            </a:pPr>
            <a:r>
              <a:rPr lang="en-US" dirty="0">
                <a:latin typeface="Avenir Next Medium"/>
                <a:cs typeface="Avenir Next Medium"/>
              </a:rPr>
              <a:t>Offsetting use of synthetic fertilizer lowers costs &amp; carbon footprint</a:t>
            </a:r>
          </a:p>
          <a:p>
            <a:pPr marL="285750" indent="-285750">
              <a:lnSpc>
                <a:spcPct val="120000"/>
              </a:lnSpc>
              <a:buFont typeface="Arial"/>
              <a:buChar char="•"/>
            </a:pPr>
            <a:r>
              <a:rPr lang="en-US" dirty="0">
                <a:latin typeface="Avenir Next Medium"/>
                <a:cs typeface="Avenir Next Medium"/>
              </a:rPr>
              <a:t>Separated solids (fiber) used as dairy herd bedding, fertilizer, compost base</a:t>
            </a:r>
          </a:p>
          <a:p>
            <a:pPr marL="742950" lvl="1" indent="-285750">
              <a:lnSpc>
                <a:spcPct val="120000"/>
              </a:lnSpc>
              <a:buFont typeface="Arial"/>
              <a:buChar char="•"/>
            </a:pPr>
            <a:r>
              <a:rPr lang="en-US" dirty="0">
                <a:latin typeface="Avenir Next Medium"/>
                <a:cs typeface="Avenir Next Medium"/>
              </a:rPr>
              <a:t>High bedding costs make this a valuable co-product</a:t>
            </a:r>
          </a:p>
          <a:p>
            <a:pPr>
              <a:lnSpc>
                <a:spcPct val="120000"/>
              </a:lnSpc>
            </a:pPr>
            <a:endParaRPr lang="en-US" dirty="0">
              <a:latin typeface="Avenir Next Medium"/>
              <a:cs typeface="Avenir Next Medium"/>
            </a:endParaRPr>
          </a:p>
          <a:p>
            <a:pPr>
              <a:lnSpc>
                <a:spcPct val="120000"/>
              </a:lnSpc>
            </a:pPr>
            <a:r>
              <a:rPr lang="en-US" dirty="0">
                <a:latin typeface="Avenir Black"/>
                <a:cs typeface="Avenir Black"/>
              </a:rPr>
              <a:t>CO</a:t>
            </a:r>
            <a:r>
              <a:rPr lang="en-US" baseline="-25000" dirty="0">
                <a:latin typeface="Avenir Black"/>
                <a:cs typeface="Avenir Black"/>
              </a:rPr>
              <a:t>2</a:t>
            </a:r>
            <a:r>
              <a:rPr lang="en-US" dirty="0">
                <a:latin typeface="Avenir Next Medium"/>
                <a:cs typeface="Avenir Next Medium"/>
              </a:rPr>
              <a:t> (carbon dioxide): methane is converted to CO2 during combustion</a:t>
            </a:r>
          </a:p>
          <a:p>
            <a:pPr marL="285750" indent="-285750">
              <a:lnSpc>
                <a:spcPct val="120000"/>
              </a:lnSpc>
              <a:buFont typeface="Arial"/>
              <a:buChar char="•"/>
            </a:pPr>
            <a:r>
              <a:rPr lang="en-US" dirty="0">
                <a:latin typeface="Avenir Next Medium"/>
                <a:cs typeface="Avenir Next Medium"/>
              </a:rPr>
              <a:t>Generally seen as a pollutant, CO2 can be used to augment the growth</a:t>
            </a:r>
            <a:br>
              <a:rPr lang="en-US" dirty="0">
                <a:latin typeface="Avenir Next Medium"/>
                <a:cs typeface="Avenir Next Medium"/>
              </a:rPr>
            </a:br>
            <a:r>
              <a:rPr lang="en-US" dirty="0">
                <a:latin typeface="Avenir Next Medium"/>
                <a:cs typeface="Avenir Next Medium"/>
              </a:rPr>
              <a:t>of plants and algae</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323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1468684"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Biogas</a:t>
            </a:r>
          </a:p>
        </p:txBody>
      </p:sp>
      <p:sp>
        <p:nvSpPr>
          <p:cNvPr id="6" name="TextBox 5"/>
          <p:cNvSpPr txBox="1"/>
          <p:nvPr/>
        </p:nvSpPr>
        <p:spPr>
          <a:xfrm>
            <a:off x="425618" y="787471"/>
            <a:ext cx="8675319" cy="4773615"/>
          </a:xfrm>
          <a:prstGeom prst="rect">
            <a:avLst/>
          </a:prstGeom>
          <a:noFill/>
        </p:spPr>
        <p:txBody>
          <a:bodyPr wrap="none" rtlCol="0">
            <a:spAutoFit/>
          </a:bodyPr>
          <a:lstStyle/>
          <a:p>
            <a:pPr>
              <a:lnSpc>
                <a:spcPct val="120000"/>
              </a:lnSpc>
            </a:pPr>
            <a:r>
              <a:rPr lang="en-US" dirty="0">
                <a:latin typeface="Avenir Black"/>
                <a:cs typeface="Avenir Black"/>
              </a:rPr>
              <a:t>Biogas: </a:t>
            </a:r>
            <a:r>
              <a:rPr lang="en-US" dirty="0">
                <a:latin typeface="Avenir Next Medium"/>
                <a:cs typeface="Avenir Next Medium"/>
              </a:rPr>
              <a:t>a mixture of 50-60% CH</a:t>
            </a:r>
            <a:r>
              <a:rPr lang="en-US" sz="2400" baseline="-25000" dirty="0">
                <a:latin typeface="Avenir Next Medium"/>
                <a:cs typeface="Avenir Next Medium"/>
              </a:rPr>
              <a:t>4</a:t>
            </a:r>
            <a:r>
              <a:rPr lang="en-US" dirty="0">
                <a:latin typeface="Avenir Next Medium"/>
                <a:cs typeface="Avenir Next Medium"/>
              </a:rPr>
              <a:t>, 40ish% CO</a:t>
            </a:r>
            <a:r>
              <a:rPr lang="en-US" sz="2400" baseline="-25000" dirty="0">
                <a:latin typeface="Avenir Next Medium"/>
                <a:cs typeface="Avenir Next Medium"/>
              </a:rPr>
              <a:t>2</a:t>
            </a:r>
            <a:r>
              <a:rPr lang="en-US" dirty="0">
                <a:latin typeface="Avenir Next Medium"/>
                <a:cs typeface="Avenir Next Medium"/>
              </a:rPr>
              <a:t> with some H</a:t>
            </a:r>
            <a:r>
              <a:rPr lang="en-US" sz="2400" baseline="-25000" dirty="0">
                <a:latin typeface="Avenir Next Medium"/>
                <a:cs typeface="Avenir Next Medium"/>
              </a:rPr>
              <a:t>2</a:t>
            </a:r>
            <a:r>
              <a:rPr lang="en-US" dirty="0">
                <a:latin typeface="Avenir Next Medium"/>
                <a:cs typeface="Avenir Next Medium"/>
              </a:rPr>
              <a:t>O, H</a:t>
            </a:r>
            <a:r>
              <a:rPr lang="en-US" sz="2400" baseline="-25000" dirty="0">
                <a:latin typeface="Avenir Next Medium"/>
                <a:cs typeface="Avenir Next Medium"/>
              </a:rPr>
              <a:t>2</a:t>
            </a:r>
            <a:r>
              <a:rPr lang="en-US" dirty="0">
                <a:latin typeface="Avenir Next Medium"/>
                <a:cs typeface="Avenir Next Medium"/>
              </a:rPr>
              <a:t>S, H</a:t>
            </a:r>
            <a:r>
              <a:rPr lang="en-US" sz="2400" baseline="-25000" dirty="0">
                <a:latin typeface="Avenir Next Medium"/>
                <a:cs typeface="Avenir Next Medium"/>
              </a:rPr>
              <a:t>2</a:t>
            </a:r>
            <a:r>
              <a:rPr lang="en-US" dirty="0">
                <a:latin typeface="Avenir Next Medium"/>
                <a:cs typeface="Avenir Next Medium"/>
              </a:rPr>
              <a:t>, N</a:t>
            </a:r>
            <a:r>
              <a:rPr lang="en-US" sz="2400" baseline="-25000" dirty="0">
                <a:latin typeface="Avenir Next Medium"/>
                <a:cs typeface="Avenir Next Medium"/>
              </a:rPr>
              <a:t>2</a:t>
            </a:r>
            <a:r>
              <a:rPr lang="en-US" dirty="0">
                <a:latin typeface="Avenir Next Medium"/>
                <a:cs typeface="Avenir Next Medium"/>
              </a:rPr>
              <a:t>, etc.</a:t>
            </a:r>
          </a:p>
          <a:p>
            <a:pPr marL="742950" lvl="1" indent="-285750">
              <a:lnSpc>
                <a:spcPct val="120000"/>
              </a:lnSpc>
              <a:buFont typeface="Arial"/>
              <a:buChar char="•"/>
            </a:pPr>
            <a:r>
              <a:rPr lang="en-US" dirty="0">
                <a:latin typeface="Avenir Next Medium"/>
                <a:cs typeface="Avenir Next Medium"/>
              </a:rPr>
              <a:t>Methane content varies with feedstock from 50 – 70%</a:t>
            </a:r>
          </a:p>
          <a:p>
            <a:pPr marL="742950" lvl="1" indent="-285750">
              <a:lnSpc>
                <a:spcPct val="120000"/>
              </a:lnSpc>
              <a:buFont typeface="Arial"/>
              <a:buChar char="•"/>
            </a:pPr>
            <a:r>
              <a:rPr lang="en-US" dirty="0">
                <a:latin typeface="Avenir Next Medium"/>
                <a:cs typeface="Avenir Next Medium"/>
              </a:rPr>
              <a:t>Typical yields: 7 – 12 ft</a:t>
            </a:r>
            <a:r>
              <a:rPr lang="en-US" sz="2400" baseline="30000" dirty="0">
                <a:latin typeface="Avenir Next Medium"/>
                <a:cs typeface="Avenir Next Medium"/>
              </a:rPr>
              <a:t>3</a:t>
            </a:r>
            <a:r>
              <a:rPr lang="en-US" dirty="0">
                <a:latin typeface="Avenir Next Medium"/>
                <a:cs typeface="Avenir Next Medium"/>
              </a:rPr>
              <a:t> / </a:t>
            </a:r>
            <a:r>
              <a:rPr lang="en-US" dirty="0" err="1">
                <a:latin typeface="Avenir Next Medium"/>
                <a:cs typeface="Avenir Next Medium"/>
              </a:rPr>
              <a:t>lb</a:t>
            </a:r>
            <a:r>
              <a:rPr lang="en-US" dirty="0">
                <a:latin typeface="Avenir Next Medium"/>
                <a:cs typeface="Avenir Next Medium"/>
              </a:rPr>
              <a:t> volatile solids in feedstock</a:t>
            </a:r>
          </a:p>
          <a:p>
            <a:pPr lvl="1">
              <a:lnSpc>
                <a:spcPct val="120000"/>
              </a:lnSpc>
            </a:pPr>
            <a:endParaRPr lang="en-US" sz="1000" dirty="0">
              <a:latin typeface="Avenir Next Medium"/>
              <a:cs typeface="Avenir Next Medium"/>
            </a:endParaRPr>
          </a:p>
          <a:p>
            <a:pPr>
              <a:lnSpc>
                <a:spcPct val="120000"/>
              </a:lnSpc>
            </a:pPr>
            <a:r>
              <a:rPr lang="en-US" dirty="0">
                <a:latin typeface="Avenir Next Medium"/>
                <a:cs typeface="Avenir Next Medium"/>
              </a:rPr>
              <a:t>Biogas </a:t>
            </a:r>
            <a:r>
              <a:rPr lang="en-US" dirty="0">
                <a:latin typeface="Avenir Black"/>
                <a:cs typeface="Avenir Black"/>
              </a:rPr>
              <a:t>energy content</a:t>
            </a:r>
            <a:r>
              <a:rPr lang="en-US" dirty="0">
                <a:latin typeface="Avenir Next Medium"/>
                <a:cs typeface="Avenir Next Medium"/>
              </a:rPr>
              <a:t>:</a:t>
            </a:r>
          </a:p>
          <a:p>
            <a:pPr marL="742950" lvl="1" indent="-285750">
              <a:lnSpc>
                <a:spcPct val="120000"/>
              </a:lnSpc>
              <a:buFont typeface="Arial"/>
              <a:buChar char="•"/>
            </a:pPr>
            <a:r>
              <a:rPr lang="en-US" dirty="0">
                <a:latin typeface="Avenir Next Medium"/>
                <a:cs typeface="Avenir Next Medium"/>
              </a:rPr>
              <a:t>10 Btu / 1 ft</a:t>
            </a:r>
            <a:r>
              <a:rPr lang="en-US" sz="2400" baseline="30000" dirty="0">
                <a:latin typeface="Avenir Next Medium"/>
                <a:cs typeface="Avenir Next Medium"/>
              </a:rPr>
              <a:t>3</a:t>
            </a:r>
            <a:r>
              <a:rPr lang="en-US" dirty="0">
                <a:latin typeface="Avenir Next Medium"/>
                <a:cs typeface="Avenir Next Medium"/>
              </a:rPr>
              <a:t> or</a:t>
            </a:r>
          </a:p>
          <a:p>
            <a:pPr marL="742950" lvl="1" indent="-285750">
              <a:lnSpc>
                <a:spcPct val="120000"/>
              </a:lnSpc>
              <a:buFont typeface="Arial"/>
              <a:buChar char="•"/>
            </a:pPr>
            <a:r>
              <a:rPr lang="en-US" dirty="0">
                <a:latin typeface="Avenir Next Medium"/>
                <a:cs typeface="Avenir Next Medium"/>
              </a:rPr>
              <a:t>2.52 kcal / 0.028 m</a:t>
            </a:r>
            <a:r>
              <a:rPr lang="en-US" sz="2400" baseline="30000" dirty="0">
                <a:latin typeface="Avenir Next Medium"/>
                <a:cs typeface="Avenir Next Medium"/>
              </a:rPr>
              <a:t>3</a:t>
            </a:r>
          </a:p>
          <a:p>
            <a:pPr marL="742950" lvl="1" indent="-285750">
              <a:lnSpc>
                <a:spcPct val="120000"/>
              </a:lnSpc>
              <a:buFont typeface="Arial"/>
              <a:buChar char="•"/>
            </a:pPr>
            <a:r>
              <a:rPr lang="en-US" dirty="0">
                <a:latin typeface="Avenir Next Medium"/>
                <a:cs typeface="Avenir Next Medium"/>
              </a:rPr>
              <a:t>So, biogas with 65% methane produces 650 Btu / ft</a:t>
            </a:r>
            <a:r>
              <a:rPr lang="en-US" sz="2400" baseline="30000" dirty="0">
                <a:latin typeface="Avenir Next Medium"/>
                <a:cs typeface="Avenir Next Medium"/>
              </a:rPr>
              <a:t>3</a:t>
            </a:r>
            <a:r>
              <a:rPr lang="en-US" dirty="0">
                <a:latin typeface="Avenir Next Medium"/>
                <a:cs typeface="Avenir Next Medium"/>
              </a:rPr>
              <a:t> or 5,857 kcal / m</a:t>
            </a:r>
            <a:r>
              <a:rPr lang="en-US" sz="2400" baseline="30000" dirty="0">
                <a:latin typeface="Avenir Next Medium"/>
                <a:cs typeface="Avenir Next Medium"/>
              </a:rPr>
              <a:t>3</a:t>
            </a:r>
          </a:p>
          <a:p>
            <a:pPr marL="742950" lvl="1" indent="-285750">
              <a:lnSpc>
                <a:spcPct val="120000"/>
              </a:lnSpc>
              <a:buFont typeface="Arial"/>
              <a:buChar char="•"/>
            </a:pPr>
            <a:endParaRPr lang="en-US" baseline="30000" dirty="0">
              <a:latin typeface="Avenir Next Medium"/>
              <a:cs typeface="Avenir Next Medium"/>
            </a:endParaRPr>
          </a:p>
          <a:p>
            <a:pPr>
              <a:lnSpc>
                <a:spcPct val="120000"/>
              </a:lnSpc>
            </a:pPr>
            <a:r>
              <a:rPr lang="en-US" dirty="0">
                <a:latin typeface="Avenir Next Medium"/>
                <a:cs typeface="Avenir Next Medium"/>
              </a:rPr>
              <a:t>Biogas combustion is improved by </a:t>
            </a:r>
            <a:r>
              <a:rPr lang="en-US" b="1" dirty="0">
                <a:latin typeface="Avenir Black"/>
                <a:cs typeface="Avenir Black"/>
              </a:rPr>
              <a:t>conditioning or scrubbing</a:t>
            </a:r>
            <a:r>
              <a:rPr lang="en-US" b="1" dirty="0">
                <a:latin typeface="Avenir Next Medium"/>
                <a:cs typeface="Avenir Next Medium"/>
              </a:rPr>
              <a:t>: </a:t>
            </a:r>
            <a:r>
              <a:rPr lang="en-US" dirty="0">
                <a:latin typeface="Avenir Next Medium"/>
                <a:cs typeface="Avenir Next Medium"/>
              </a:rPr>
              <a:t>drying off water </a:t>
            </a:r>
            <a:br>
              <a:rPr lang="en-US" dirty="0">
                <a:latin typeface="Avenir Next Medium"/>
                <a:cs typeface="Avenir Next Medium"/>
              </a:rPr>
            </a:br>
            <a:r>
              <a:rPr lang="en-US" dirty="0">
                <a:latin typeface="Avenir Next Medium"/>
                <a:cs typeface="Avenir Next Medium"/>
              </a:rPr>
              <a:t>and reducing the levels of CO</a:t>
            </a:r>
            <a:r>
              <a:rPr lang="en-US" sz="2400" baseline="-25000" dirty="0">
                <a:latin typeface="Avenir Next Medium"/>
                <a:cs typeface="Avenir Next Medium"/>
              </a:rPr>
              <a:t>2</a:t>
            </a:r>
            <a:r>
              <a:rPr lang="en-US" dirty="0">
                <a:latin typeface="Avenir Next Medium"/>
                <a:cs typeface="Avenir Next Medium"/>
              </a:rPr>
              <a:t> and H</a:t>
            </a:r>
            <a:r>
              <a:rPr lang="en-US" sz="2400" baseline="-25000" dirty="0">
                <a:latin typeface="Avenir Next Medium"/>
                <a:cs typeface="Avenir Next Medium"/>
              </a:rPr>
              <a:t>2</a:t>
            </a:r>
            <a:r>
              <a:rPr lang="en-US" dirty="0">
                <a:latin typeface="Avenir Next Medium"/>
                <a:cs typeface="Avenir Next Medium"/>
              </a:rPr>
              <a:t>S.</a:t>
            </a:r>
          </a:p>
          <a:p>
            <a:pPr>
              <a:lnSpc>
                <a:spcPct val="120000"/>
              </a:lnSpc>
            </a:pPr>
            <a:endParaRPr lang="en-US" sz="1600" dirty="0">
              <a:latin typeface="Avenir Next Medium"/>
              <a:cs typeface="Avenir Next Medium"/>
            </a:endParaRPr>
          </a:p>
          <a:p>
            <a:pPr>
              <a:lnSpc>
                <a:spcPct val="120000"/>
              </a:lnSpc>
            </a:pPr>
            <a:r>
              <a:rPr lang="en-US" dirty="0">
                <a:latin typeface="Avenir Next Medium"/>
                <a:cs typeface="Avenir Next Medium"/>
              </a:rPr>
              <a:t>Most systems pipe biogas underground to the generator. The cooler earth </a:t>
            </a:r>
            <a:br>
              <a:rPr lang="en-US" dirty="0">
                <a:latin typeface="Avenir Next Medium"/>
                <a:cs typeface="Avenir Next Medium"/>
              </a:rPr>
            </a:br>
            <a:r>
              <a:rPr lang="en-US" dirty="0">
                <a:latin typeface="Avenir Next Medium"/>
                <a:cs typeface="Avenir Next Medium"/>
              </a:rPr>
              <a:t>temperatures </a:t>
            </a:r>
            <a:r>
              <a:rPr lang="en-US" dirty="0">
                <a:latin typeface="Avenir Black"/>
                <a:cs typeface="Avenir Black"/>
              </a:rPr>
              <a:t>condense the water vapor</a:t>
            </a:r>
            <a:r>
              <a:rPr lang="en-US" dirty="0">
                <a:latin typeface="Avenir Next Medium"/>
                <a:cs typeface="Avenir Next Medium"/>
              </a:rPr>
              <a:t>, providing somewhat drier biogas</a:t>
            </a:r>
            <a:br>
              <a:rPr lang="en-US" dirty="0">
                <a:latin typeface="Avenir Next Medium"/>
                <a:cs typeface="Avenir Next Medium"/>
              </a:rPr>
            </a:br>
            <a:r>
              <a:rPr lang="en-US" dirty="0">
                <a:latin typeface="Avenir Next Medium"/>
                <a:cs typeface="Avenir Next Medium"/>
              </a:rPr>
              <a:t>for combustion.</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7718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6477138"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Scrubbing biogas to </a:t>
            </a:r>
            <a:r>
              <a:rPr lang="en-US" sz="3200" dirty="0" err="1">
                <a:solidFill>
                  <a:prstClr val="white"/>
                </a:solidFill>
                <a:latin typeface="Avenir Heavy"/>
                <a:cs typeface="Avenir Heavy"/>
              </a:rPr>
              <a:t>biomethane</a:t>
            </a:r>
            <a:endParaRPr lang="en-US" sz="3200" dirty="0">
              <a:solidFill>
                <a:prstClr val="white"/>
              </a:solidFill>
              <a:latin typeface="Avenir Heavy"/>
              <a:cs typeface="Avenir Heavy"/>
            </a:endParaRPr>
          </a:p>
        </p:txBody>
      </p:sp>
      <p:sp>
        <p:nvSpPr>
          <p:cNvPr id="6" name="TextBox 5"/>
          <p:cNvSpPr txBox="1"/>
          <p:nvPr/>
        </p:nvSpPr>
        <p:spPr>
          <a:xfrm>
            <a:off x="425618" y="787471"/>
            <a:ext cx="7994496" cy="2077492"/>
          </a:xfrm>
          <a:prstGeom prst="rect">
            <a:avLst/>
          </a:prstGeom>
          <a:noFill/>
        </p:spPr>
        <p:txBody>
          <a:bodyPr wrap="none" rtlCol="0">
            <a:spAutoFit/>
          </a:bodyPr>
          <a:lstStyle/>
          <a:p>
            <a:pPr>
              <a:lnSpc>
                <a:spcPct val="120000"/>
              </a:lnSpc>
            </a:pPr>
            <a:r>
              <a:rPr lang="en-US" dirty="0" err="1">
                <a:latin typeface="Avenir Black"/>
                <a:cs typeface="Avenir Black"/>
              </a:rPr>
              <a:t>Biomethane</a:t>
            </a:r>
            <a:r>
              <a:rPr lang="en-US" dirty="0">
                <a:latin typeface="Avenir Black"/>
                <a:cs typeface="Avenir Black"/>
              </a:rPr>
              <a:t>: </a:t>
            </a:r>
            <a:r>
              <a:rPr lang="en-US" dirty="0">
                <a:latin typeface="Avenir Next Medium"/>
                <a:cs typeface="Avenir Next Medium"/>
              </a:rPr>
              <a:t>methane produced by removing all other gases from biogas</a:t>
            </a:r>
          </a:p>
          <a:p>
            <a:pPr marL="742950" lvl="1" indent="-285750">
              <a:lnSpc>
                <a:spcPct val="120000"/>
              </a:lnSpc>
              <a:buFont typeface="Arial"/>
              <a:buChar char="•"/>
            </a:pPr>
            <a:r>
              <a:rPr lang="en-US" dirty="0">
                <a:latin typeface="Avenir Next Medium"/>
                <a:cs typeface="Avenir Next Medium"/>
              </a:rPr>
              <a:t>Chemically equivalent to natural gas though biologically produced</a:t>
            </a:r>
          </a:p>
          <a:p>
            <a:pPr marL="742950" lvl="1" indent="-285750">
              <a:lnSpc>
                <a:spcPct val="120000"/>
              </a:lnSpc>
              <a:buFont typeface="Arial"/>
              <a:buChar char="•"/>
            </a:pPr>
            <a:r>
              <a:rPr lang="en-US" dirty="0">
                <a:latin typeface="Avenir Next Medium"/>
                <a:cs typeface="Avenir Next Medium"/>
              </a:rPr>
              <a:t>Can be injected into natural gas pipelines</a:t>
            </a:r>
          </a:p>
          <a:p>
            <a:pPr marL="742950" lvl="1" indent="-285750">
              <a:lnSpc>
                <a:spcPct val="120000"/>
              </a:lnSpc>
              <a:buFont typeface="Arial"/>
              <a:buChar char="•"/>
            </a:pPr>
            <a:r>
              <a:rPr lang="en-US" dirty="0">
                <a:latin typeface="Avenir Next Medium"/>
                <a:cs typeface="Avenir Next Medium"/>
              </a:rPr>
              <a:t>Can be used to vehicles equipped for natural gas</a:t>
            </a:r>
          </a:p>
          <a:p>
            <a:pPr marL="742950" lvl="1" indent="-285750">
              <a:lnSpc>
                <a:spcPct val="120000"/>
              </a:lnSpc>
              <a:buFont typeface="Arial"/>
              <a:buChar char="•"/>
            </a:pPr>
            <a:r>
              <a:rPr lang="en-US" dirty="0">
                <a:latin typeface="Avenir Next Medium"/>
                <a:cs typeface="Avenir Next Medium"/>
              </a:rPr>
              <a:t>Increased energy density of 1000 Btu / ft</a:t>
            </a:r>
            <a:r>
              <a:rPr lang="en-US" sz="2400" baseline="30000" dirty="0">
                <a:latin typeface="Avenir Next Medium"/>
                <a:cs typeface="Avenir Next Medium"/>
              </a:rPr>
              <a:t>3</a:t>
            </a:r>
          </a:p>
          <a:p>
            <a:pPr marL="742950" lvl="1" indent="-285750">
              <a:lnSpc>
                <a:spcPct val="120000"/>
              </a:lnSpc>
              <a:buFont typeface="Arial"/>
              <a:buChar char="•"/>
            </a:pPr>
            <a:r>
              <a:rPr lang="en-US" dirty="0">
                <a:latin typeface="Avenir Next Medium"/>
                <a:cs typeface="Avenir Next Medium"/>
              </a:rPr>
              <a:t>Fiscally viable only when natural gas prices are high enough</a:t>
            </a:r>
          </a:p>
        </p:txBody>
      </p:sp>
      <p:pic>
        <p:nvPicPr>
          <p:cNvPr id="4" name="Picture 3" descr="Screen Shot 2014-02-23 at 5.19.55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33854" y="2964579"/>
            <a:ext cx="3349429" cy="2775844"/>
          </a:xfrm>
          <a:prstGeom prst="rect">
            <a:avLst/>
          </a:prstGeom>
        </p:spPr>
      </p:pic>
      <p:sp>
        <p:nvSpPr>
          <p:cNvPr id="5" name="TextBox 4"/>
          <p:cNvSpPr txBox="1"/>
          <p:nvPr/>
        </p:nvSpPr>
        <p:spPr>
          <a:xfrm>
            <a:off x="4582121" y="3748081"/>
            <a:ext cx="3969342" cy="923330"/>
          </a:xfrm>
          <a:prstGeom prst="rect">
            <a:avLst/>
          </a:prstGeom>
          <a:noFill/>
        </p:spPr>
        <p:txBody>
          <a:bodyPr wrap="none" rtlCol="0">
            <a:spAutoFit/>
          </a:bodyPr>
          <a:lstStyle/>
          <a:p>
            <a:r>
              <a:rPr lang="en-US" dirty="0" err="1">
                <a:latin typeface="Avenir Next Medium"/>
                <a:cs typeface="Avenir Next Medium"/>
              </a:rPr>
              <a:t>Biomethane</a:t>
            </a:r>
            <a:r>
              <a:rPr lang="en-US" dirty="0">
                <a:latin typeface="Avenir Next Medium"/>
                <a:cs typeface="Avenir Next Medium"/>
              </a:rPr>
              <a:t> from Scenic View Dairy</a:t>
            </a:r>
            <a:br>
              <a:rPr lang="en-US" dirty="0">
                <a:latin typeface="Avenir Next Medium"/>
                <a:cs typeface="Avenir Next Medium"/>
              </a:rPr>
            </a:br>
            <a:r>
              <a:rPr lang="en-US" dirty="0">
                <a:latin typeface="Avenir Next Medium"/>
                <a:cs typeface="Avenir Next Medium"/>
              </a:rPr>
              <a:t>in MD is injected into the natural </a:t>
            </a:r>
            <a:br>
              <a:rPr lang="en-US" dirty="0">
                <a:latin typeface="Avenir Next Medium"/>
                <a:cs typeface="Avenir Next Medium"/>
              </a:rPr>
            </a:br>
            <a:r>
              <a:rPr lang="en-US" dirty="0">
                <a:latin typeface="Avenir Next Medium"/>
                <a:cs typeface="Avenir Next Medium"/>
              </a:rPr>
              <a:t>gas grid </a:t>
            </a:r>
          </a:p>
        </p:txBody>
      </p:sp>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861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00704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Biogas combustion &amp; heat recovery</a:t>
            </a:r>
          </a:p>
        </p:txBody>
      </p:sp>
      <p:sp>
        <p:nvSpPr>
          <p:cNvPr id="6" name="TextBox 5"/>
          <p:cNvSpPr txBox="1"/>
          <p:nvPr/>
        </p:nvSpPr>
        <p:spPr>
          <a:xfrm>
            <a:off x="425618" y="787471"/>
            <a:ext cx="8404865" cy="1745093"/>
          </a:xfrm>
          <a:prstGeom prst="rect">
            <a:avLst/>
          </a:prstGeom>
          <a:noFill/>
        </p:spPr>
        <p:txBody>
          <a:bodyPr wrap="none" rtlCol="0">
            <a:spAutoFit/>
          </a:bodyPr>
          <a:lstStyle/>
          <a:p>
            <a:pPr>
              <a:lnSpc>
                <a:spcPct val="120000"/>
              </a:lnSpc>
            </a:pPr>
            <a:r>
              <a:rPr lang="en-US" dirty="0">
                <a:latin typeface="Avenir Next Medium"/>
                <a:cs typeface="Avenir Next Medium"/>
              </a:rPr>
              <a:t>Biogas is burned in </a:t>
            </a:r>
            <a:r>
              <a:rPr lang="en-US" dirty="0">
                <a:latin typeface="Avenir Black"/>
                <a:cs typeface="Avenir Black"/>
              </a:rPr>
              <a:t>internal combustion engines </a:t>
            </a:r>
            <a:r>
              <a:rPr lang="en-US" dirty="0">
                <a:latin typeface="Avenir Next Medium"/>
                <a:cs typeface="Avenir Next Medium"/>
              </a:rPr>
              <a:t>that produce 30% electricity</a:t>
            </a:r>
            <a:br>
              <a:rPr lang="en-US" dirty="0">
                <a:latin typeface="Avenir Next Medium"/>
                <a:cs typeface="Avenir Next Medium"/>
              </a:rPr>
            </a:br>
            <a:r>
              <a:rPr lang="en-US" dirty="0">
                <a:latin typeface="Avenir Next Medium"/>
                <a:cs typeface="Avenir Next Medium"/>
              </a:rPr>
              <a:t>and 70% heat.</a:t>
            </a:r>
          </a:p>
          <a:p>
            <a:pPr>
              <a:lnSpc>
                <a:spcPct val="120000"/>
              </a:lnSpc>
            </a:pPr>
            <a:r>
              <a:rPr lang="en-US" dirty="0">
                <a:latin typeface="Avenir Next Medium"/>
                <a:cs typeface="Avenir Next Medium"/>
              </a:rPr>
              <a:t>Heat can be recovered from:</a:t>
            </a:r>
          </a:p>
          <a:p>
            <a:pPr marL="285750" indent="-285750">
              <a:lnSpc>
                <a:spcPct val="120000"/>
              </a:lnSpc>
              <a:buFont typeface="Arial"/>
              <a:buChar char="•"/>
            </a:pPr>
            <a:r>
              <a:rPr lang="en-US" dirty="0">
                <a:latin typeface="Avenir Next Medium"/>
                <a:cs typeface="Avenir Next Medium"/>
              </a:rPr>
              <a:t>From exhaust gases</a:t>
            </a:r>
          </a:p>
          <a:p>
            <a:pPr marL="285750" indent="-285750">
              <a:lnSpc>
                <a:spcPct val="120000"/>
              </a:lnSpc>
              <a:buFont typeface="Arial"/>
              <a:buChar char="•"/>
            </a:pPr>
            <a:r>
              <a:rPr lang="en-US" dirty="0">
                <a:latin typeface="Avenir Next Medium"/>
                <a:cs typeface="Avenir Next Medium"/>
              </a:rPr>
              <a:t>Water jackets that surround the engine</a:t>
            </a:r>
          </a:p>
        </p:txBody>
      </p:sp>
      <p:pic>
        <p:nvPicPr>
          <p:cNvPr id="7" name="Picture 6" descr="Screen Shot 2014-02-23 at 5.26.2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6976" y="2626778"/>
            <a:ext cx="5316750" cy="3499141"/>
          </a:xfrm>
          <a:prstGeom prst="rect">
            <a:avLst/>
          </a:prstGeom>
        </p:spPr>
      </p:pic>
      <p:cxnSp>
        <p:nvCxnSpPr>
          <p:cNvPr id="10" name="Curved Connector 9"/>
          <p:cNvCxnSpPr/>
          <p:nvPr/>
        </p:nvCxnSpPr>
        <p:spPr>
          <a:xfrm>
            <a:off x="2938531" y="2042145"/>
            <a:ext cx="4297115" cy="1307473"/>
          </a:xfrm>
          <a:prstGeom prst="curvedConnector3">
            <a:avLst>
              <a:gd name="adj1" fmla="val 79846"/>
            </a:avLst>
          </a:prstGeom>
          <a:ln>
            <a:solidFill>
              <a:schemeClr val="tx1"/>
            </a:solidFill>
            <a:tailEnd type="arrow"/>
          </a:ln>
          <a:effectLst>
            <a:glow rad="101600">
              <a:schemeClr val="accent3">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93002" y="2532564"/>
            <a:ext cx="2950983" cy="2261499"/>
          </a:xfrm>
          <a:prstGeom prst="straightConnector1">
            <a:avLst/>
          </a:prstGeom>
          <a:ln>
            <a:solidFill>
              <a:srgbClr val="000000"/>
            </a:solidFill>
            <a:tailEnd type="arrow"/>
          </a:ln>
          <a:effectLst>
            <a:glow rad="101600">
              <a:schemeClr val="accent3">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8098116" y="14530"/>
            <a:ext cx="830994" cy="634504"/>
            <a:chOff x="2066934" y="1319924"/>
            <a:chExt cx="3038142" cy="2464745"/>
          </a:xfrm>
        </p:grpSpPr>
        <p:sp>
          <p:nvSpPr>
            <p:cNvPr id="9" name="Oval 8"/>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ardrop 10"/>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720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2054268" cy="584776"/>
          </a:xfrm>
          <a:prstGeom prst="rect">
            <a:avLst/>
          </a:prstGeom>
          <a:noFill/>
        </p:spPr>
        <p:txBody>
          <a:bodyPr wrap="none" rtlCol="0">
            <a:spAutoFit/>
          </a:bodyPr>
          <a:lstStyle/>
          <a:p>
            <a:pPr defTabSz="914400"/>
            <a:r>
              <a:rPr lang="en-US" sz="3200" dirty="0" err="1">
                <a:solidFill>
                  <a:prstClr val="white"/>
                </a:solidFill>
                <a:latin typeface="Avenir Heavy"/>
                <a:cs typeface="Avenir Heavy"/>
              </a:rPr>
              <a:t>Digestate</a:t>
            </a:r>
            <a:endParaRPr lang="en-US" sz="3200" dirty="0">
              <a:solidFill>
                <a:prstClr val="white"/>
              </a:solidFill>
              <a:latin typeface="Avenir Heavy"/>
              <a:cs typeface="Avenir Heavy"/>
            </a:endParaRPr>
          </a:p>
        </p:txBody>
      </p:sp>
      <p:sp>
        <p:nvSpPr>
          <p:cNvPr id="6" name="TextBox 5"/>
          <p:cNvSpPr txBox="1"/>
          <p:nvPr/>
        </p:nvSpPr>
        <p:spPr>
          <a:xfrm>
            <a:off x="425618" y="787471"/>
            <a:ext cx="6930102" cy="415498"/>
          </a:xfrm>
          <a:prstGeom prst="rect">
            <a:avLst/>
          </a:prstGeom>
          <a:noFill/>
        </p:spPr>
        <p:txBody>
          <a:bodyPr wrap="none" rtlCol="0">
            <a:spAutoFit/>
          </a:bodyPr>
          <a:lstStyle/>
          <a:p>
            <a:pPr>
              <a:lnSpc>
                <a:spcPct val="120000"/>
              </a:lnSpc>
            </a:pPr>
            <a:r>
              <a:rPr lang="en-US" dirty="0" err="1">
                <a:latin typeface="Avenir Black"/>
                <a:cs typeface="Avenir Black"/>
              </a:rPr>
              <a:t>Digestate</a:t>
            </a:r>
            <a:r>
              <a:rPr lang="en-US" dirty="0">
                <a:latin typeface="Avenir Black"/>
                <a:cs typeface="Avenir Black"/>
              </a:rPr>
              <a:t>: </a:t>
            </a:r>
            <a:r>
              <a:rPr lang="en-US" dirty="0">
                <a:latin typeface="Avenir Next Medium"/>
                <a:cs typeface="Avenir Next Medium"/>
              </a:rPr>
              <a:t>nutrient-rich slurry remaining after removal of biogas</a:t>
            </a:r>
          </a:p>
        </p:txBody>
      </p:sp>
      <p:pic>
        <p:nvPicPr>
          <p:cNvPr id="4" name="Picture 3" descr="Screen Shot 2014-02-23 at 4.12.4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8874" y="1319924"/>
            <a:ext cx="5988323" cy="4647188"/>
          </a:xfrm>
          <a:prstGeom prst="rect">
            <a:avLst/>
          </a:prstGeom>
        </p:spPr>
      </p:pic>
      <p:sp>
        <p:nvSpPr>
          <p:cNvPr id="5" name="Oval 4"/>
          <p:cNvSpPr/>
          <p:nvPr/>
        </p:nvSpPr>
        <p:spPr>
          <a:xfrm>
            <a:off x="1257863" y="2837794"/>
            <a:ext cx="2656538" cy="3194108"/>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5699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47575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Solids separation</a:t>
            </a:r>
          </a:p>
        </p:txBody>
      </p:sp>
      <p:sp>
        <p:nvSpPr>
          <p:cNvPr id="6" name="TextBox 5"/>
          <p:cNvSpPr txBox="1"/>
          <p:nvPr/>
        </p:nvSpPr>
        <p:spPr>
          <a:xfrm>
            <a:off x="425618" y="787471"/>
            <a:ext cx="8080971" cy="4404284"/>
          </a:xfrm>
          <a:prstGeom prst="rect">
            <a:avLst/>
          </a:prstGeom>
          <a:noFill/>
        </p:spPr>
        <p:txBody>
          <a:bodyPr wrap="none" rtlCol="0">
            <a:spAutoFit/>
          </a:bodyPr>
          <a:lstStyle/>
          <a:p>
            <a:pPr>
              <a:lnSpc>
                <a:spcPct val="120000"/>
              </a:lnSpc>
            </a:pPr>
            <a:r>
              <a:rPr lang="en-US" dirty="0">
                <a:latin typeface="Avenir Black"/>
                <a:cs typeface="Avenir Black"/>
              </a:rPr>
              <a:t>Solids separation</a:t>
            </a:r>
            <a:r>
              <a:rPr lang="en-US" dirty="0">
                <a:latin typeface="Avenir Next Medium"/>
                <a:cs typeface="Avenir Next Medium"/>
              </a:rPr>
              <a:t> is accomplished using a screw-press or fan separator; an</a:t>
            </a:r>
            <a:br>
              <a:rPr lang="en-US" dirty="0">
                <a:latin typeface="Avenir Next Medium"/>
                <a:cs typeface="Avenir Next Medium"/>
              </a:rPr>
            </a:br>
            <a:r>
              <a:rPr lang="en-US" dirty="0">
                <a:latin typeface="Avenir Next Medium"/>
                <a:cs typeface="Avenir Next Medium"/>
              </a:rPr>
              <a:t>auger pushes </a:t>
            </a:r>
            <a:r>
              <a:rPr lang="en-US" dirty="0" err="1">
                <a:latin typeface="Avenir Next Medium"/>
                <a:cs typeface="Avenir Next Medium"/>
              </a:rPr>
              <a:t>digestate</a:t>
            </a:r>
            <a:r>
              <a:rPr lang="en-US" dirty="0">
                <a:latin typeface="Avenir Next Medium"/>
                <a:cs typeface="Avenir Next Medium"/>
              </a:rPr>
              <a:t> against a perforated screen, squeezing out liquid</a:t>
            </a:r>
            <a:br>
              <a:rPr lang="en-US" dirty="0">
                <a:latin typeface="Avenir Next Medium"/>
                <a:cs typeface="Avenir Next Medium"/>
              </a:rPr>
            </a:br>
            <a:r>
              <a:rPr lang="en-US" dirty="0">
                <a:latin typeface="Avenir Next Medium"/>
                <a:cs typeface="Avenir Next Medium"/>
              </a:rPr>
              <a:t>effluent.</a:t>
            </a:r>
          </a:p>
          <a:p>
            <a:pPr>
              <a:lnSpc>
                <a:spcPct val="120000"/>
              </a:lnSpc>
            </a:pPr>
            <a:endParaRPr lang="en-US" dirty="0">
              <a:latin typeface="Avenir Next Medium"/>
              <a:cs typeface="Avenir Next Medium"/>
            </a:endParaRPr>
          </a:p>
          <a:p>
            <a:pPr>
              <a:lnSpc>
                <a:spcPct val="120000"/>
              </a:lnSpc>
            </a:pPr>
            <a:r>
              <a:rPr lang="en-US" dirty="0">
                <a:latin typeface="Avenir Black"/>
                <a:cs typeface="Avenir Black"/>
              </a:rPr>
              <a:t>Effluent: </a:t>
            </a:r>
            <a:r>
              <a:rPr lang="en-US" dirty="0">
                <a:latin typeface="Avenir Next Medium"/>
                <a:cs typeface="Avenir Next Medium"/>
              </a:rPr>
              <a:t>the liquid portion of </a:t>
            </a:r>
            <a:r>
              <a:rPr lang="en-US" dirty="0" err="1">
                <a:latin typeface="Avenir Next Medium"/>
                <a:cs typeface="Avenir Next Medium"/>
              </a:rPr>
              <a:t>digestate</a:t>
            </a:r>
            <a:r>
              <a:rPr lang="en-US" dirty="0">
                <a:latin typeface="Avenir Next Medium"/>
                <a:cs typeface="Avenir Next Medium"/>
              </a:rPr>
              <a:t>, enriched for ammonia nitrogen</a:t>
            </a:r>
          </a:p>
          <a:p>
            <a:pPr marL="285750" indent="-285750">
              <a:lnSpc>
                <a:spcPct val="120000"/>
              </a:lnSpc>
              <a:buFont typeface="Arial"/>
              <a:buChar char="•"/>
            </a:pPr>
            <a:r>
              <a:rPr lang="en-US" dirty="0">
                <a:latin typeface="Avenir Next Medium"/>
                <a:cs typeface="Avenir Next Medium"/>
              </a:rPr>
              <a:t>Used as field fertilizer; should be injected rather than broadcast</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Se</a:t>
            </a:r>
            <a:r>
              <a:rPr lang="en-US" dirty="0">
                <a:latin typeface="Avenir Black"/>
                <a:cs typeface="Avenir Black"/>
              </a:rPr>
              <a:t>parated solids: </a:t>
            </a:r>
            <a:r>
              <a:rPr lang="en-US" dirty="0">
                <a:latin typeface="Avenir Next Medium"/>
                <a:cs typeface="Avenir Next Medium"/>
              </a:rPr>
              <a:t>the solid portion of </a:t>
            </a:r>
            <a:r>
              <a:rPr lang="en-US" dirty="0" err="1">
                <a:latin typeface="Avenir Next Medium"/>
                <a:cs typeface="Avenir Next Medium"/>
              </a:rPr>
              <a:t>digestate</a:t>
            </a:r>
            <a:r>
              <a:rPr lang="en-US" dirty="0">
                <a:latin typeface="Avenir Next Medium"/>
                <a:cs typeface="Avenir Next Medium"/>
              </a:rPr>
              <a:t>; roughly 35% moisture</a:t>
            </a:r>
          </a:p>
          <a:p>
            <a:pPr marL="285750" indent="-285750">
              <a:lnSpc>
                <a:spcPct val="120000"/>
              </a:lnSpc>
              <a:buFont typeface="Arial"/>
              <a:buChar char="•"/>
            </a:pPr>
            <a:r>
              <a:rPr lang="en-US" dirty="0">
                <a:latin typeface="Avenir Next Medium"/>
                <a:cs typeface="Avenir Next Medium"/>
              </a:rPr>
              <a:t>Enriched for phosphorous</a:t>
            </a:r>
          </a:p>
          <a:p>
            <a:pPr marL="285750" indent="-285750">
              <a:lnSpc>
                <a:spcPct val="120000"/>
              </a:lnSpc>
              <a:buFont typeface="Arial"/>
              <a:buChar char="•"/>
            </a:pPr>
            <a:r>
              <a:rPr lang="en-US" dirty="0">
                <a:latin typeface="Avenir Next Medium"/>
                <a:cs typeface="Avenir Next Medium"/>
              </a:rPr>
              <a:t>Animal bedding  (often a source of both savings &amp; profit)</a:t>
            </a:r>
          </a:p>
          <a:p>
            <a:pPr marL="285750" indent="-285750">
              <a:lnSpc>
                <a:spcPct val="120000"/>
              </a:lnSpc>
              <a:buFont typeface="Arial"/>
              <a:buChar char="•"/>
            </a:pPr>
            <a:r>
              <a:rPr lang="en-US" dirty="0">
                <a:latin typeface="Avenir Next Medium"/>
                <a:cs typeface="Avenir Next Medium"/>
              </a:rPr>
              <a:t>Field fertilizer</a:t>
            </a:r>
          </a:p>
          <a:p>
            <a:pPr marL="285750" indent="-285750">
              <a:lnSpc>
                <a:spcPct val="120000"/>
              </a:lnSpc>
              <a:buFont typeface="Arial"/>
              <a:buChar char="•"/>
            </a:pPr>
            <a:r>
              <a:rPr lang="en-US" dirty="0">
                <a:latin typeface="Avenir Next Medium"/>
                <a:cs typeface="Avenir Next Medium"/>
              </a:rPr>
              <a:t>Compost base</a:t>
            </a:r>
          </a:p>
          <a:p>
            <a:pPr marL="285750" indent="-285750">
              <a:lnSpc>
                <a:spcPct val="120000"/>
              </a:lnSpc>
              <a:buFont typeface="Arial"/>
              <a:buChar char="•"/>
            </a:pPr>
            <a:r>
              <a:rPr lang="en-US" dirty="0">
                <a:latin typeface="Avenir Next Medium"/>
                <a:cs typeface="Avenir Next Medium"/>
              </a:rPr>
              <a:t>Component of composite materials</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391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58285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Solids as bedding</a:t>
            </a:r>
          </a:p>
        </p:txBody>
      </p:sp>
      <p:sp>
        <p:nvSpPr>
          <p:cNvPr id="6" name="TextBox 5"/>
          <p:cNvSpPr txBox="1"/>
          <p:nvPr/>
        </p:nvSpPr>
        <p:spPr>
          <a:xfrm>
            <a:off x="425618" y="787471"/>
            <a:ext cx="8534661" cy="4367351"/>
          </a:xfrm>
          <a:prstGeom prst="rect">
            <a:avLst/>
          </a:prstGeom>
          <a:noFill/>
        </p:spPr>
        <p:txBody>
          <a:bodyPr wrap="none" rtlCol="0">
            <a:spAutoFit/>
          </a:bodyPr>
          <a:lstStyle/>
          <a:p>
            <a:pPr>
              <a:lnSpc>
                <a:spcPct val="120000"/>
              </a:lnSpc>
            </a:pPr>
            <a:r>
              <a:rPr lang="en-US" dirty="0">
                <a:latin typeface="Avenir Black"/>
                <a:cs typeface="Avenir Black"/>
              </a:rPr>
              <a:t>Animal bedding </a:t>
            </a:r>
            <a:r>
              <a:rPr lang="en-US" dirty="0">
                <a:latin typeface="Avenir Next Medium"/>
                <a:cs typeface="Avenir Next Medium"/>
              </a:rPr>
              <a:t>gives comfort to animals and absorbs moisture and urine.</a:t>
            </a:r>
          </a:p>
          <a:p>
            <a:pPr>
              <a:lnSpc>
                <a:spcPct val="120000"/>
              </a:lnSpc>
            </a:pPr>
            <a:r>
              <a:rPr lang="en-US" dirty="0">
                <a:latin typeface="Avenir Next Medium"/>
                <a:cs typeface="Avenir Next Medium"/>
              </a:rPr>
              <a:t>Traditional bedding materials include straw, sawdust, grain hulls, and sand.</a:t>
            </a:r>
          </a:p>
          <a:p>
            <a:pPr>
              <a:lnSpc>
                <a:spcPct val="120000"/>
              </a:lnSpc>
            </a:pPr>
            <a:r>
              <a:rPr lang="en-US" dirty="0">
                <a:latin typeface="Avenir Next Medium"/>
                <a:cs typeface="Avenir Next Medium"/>
              </a:rPr>
              <a:t>The increased energy demand for wood products has increased the cost of</a:t>
            </a:r>
            <a:br>
              <a:rPr lang="en-US" dirty="0">
                <a:latin typeface="Avenir Next Medium"/>
                <a:cs typeface="Avenir Next Medium"/>
              </a:rPr>
            </a:br>
            <a:r>
              <a:rPr lang="en-US" dirty="0">
                <a:latin typeface="Avenir Next Medium"/>
                <a:cs typeface="Avenir Next Medium"/>
              </a:rPr>
              <a:t>sawdust and shavings.</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Sand bedding must be removed from manure before anaerobic digestion.</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Separated solids reduce a farm’s operational costs and are often sold for profit.</a:t>
            </a:r>
          </a:p>
          <a:p>
            <a:pPr>
              <a:lnSpc>
                <a:spcPct val="120000"/>
              </a:lnSpc>
            </a:pPr>
            <a:endParaRPr lang="en-US" sz="800" dirty="0">
              <a:latin typeface="Avenir Next Medium"/>
              <a:cs typeface="Avenir Next Medium"/>
            </a:endParaRPr>
          </a:p>
          <a:p>
            <a:pPr marL="285750" indent="-285750">
              <a:lnSpc>
                <a:spcPct val="120000"/>
              </a:lnSpc>
              <a:buFont typeface="Arial"/>
              <a:buChar char="•"/>
            </a:pPr>
            <a:r>
              <a:rPr lang="en-US" dirty="0">
                <a:latin typeface="Avenir Next Medium"/>
                <a:cs typeface="Avenir Next Medium"/>
              </a:rPr>
              <a:t>Mastitis rates and somatic cell counts are not increased by solids bedding</a:t>
            </a:r>
          </a:p>
          <a:p>
            <a:pPr>
              <a:lnSpc>
                <a:spcPct val="120000"/>
              </a:lnSpc>
            </a:pPr>
            <a:r>
              <a:rPr lang="en-US" dirty="0">
                <a:solidFill>
                  <a:srgbClr val="0000FF"/>
                </a:solidFill>
                <a:latin typeface="Avenir Next Medium"/>
                <a:cs typeface="Avenir Next Medium"/>
              </a:rPr>
              <a:t>	http://</a:t>
            </a:r>
            <a:r>
              <a:rPr lang="en-US" dirty="0" err="1">
                <a:solidFill>
                  <a:srgbClr val="0000FF"/>
                </a:solidFill>
                <a:latin typeface="Avenir Next Medium"/>
                <a:cs typeface="Avenir Next Medium"/>
              </a:rPr>
              <a:t>cwmi.css.cornell.edu</a:t>
            </a:r>
            <a:r>
              <a:rPr lang="en-US" dirty="0">
                <a:solidFill>
                  <a:srgbClr val="0000FF"/>
                </a:solidFill>
                <a:latin typeface="Avenir Next Medium"/>
                <a:cs typeface="Avenir Next Medium"/>
              </a:rPr>
              <a:t>/</a:t>
            </a:r>
            <a:r>
              <a:rPr lang="en-US" dirty="0" err="1">
                <a:solidFill>
                  <a:srgbClr val="0000FF"/>
                </a:solidFill>
                <a:latin typeface="Avenir Next Medium"/>
                <a:cs typeface="Avenir Next Medium"/>
              </a:rPr>
              <a:t>beddingfinalreport.pdf</a:t>
            </a:r>
            <a:r>
              <a:rPr lang="en-US" dirty="0">
                <a:solidFill>
                  <a:srgbClr val="0000FF"/>
                </a:solidFill>
                <a:latin typeface="Avenir Next Medium"/>
                <a:cs typeface="Avenir Next Medium"/>
              </a:rPr>
              <a:t>	</a:t>
            </a:r>
          </a:p>
          <a:p>
            <a:pPr marL="285750" indent="-285750">
              <a:lnSpc>
                <a:spcPct val="120000"/>
              </a:lnSpc>
              <a:buFont typeface="Arial"/>
              <a:buChar char="•"/>
            </a:pPr>
            <a:endParaRPr lang="en-US" sz="800" dirty="0">
              <a:latin typeface="Avenir Next Medium"/>
              <a:cs typeface="Avenir Next Medium"/>
            </a:endParaRP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This topic is covered in depth in Module 6.</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967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4644455"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Solids as compost base</a:t>
            </a:r>
          </a:p>
        </p:txBody>
      </p:sp>
      <p:sp>
        <p:nvSpPr>
          <p:cNvPr id="6" name="TextBox 5"/>
          <p:cNvSpPr txBox="1"/>
          <p:nvPr/>
        </p:nvSpPr>
        <p:spPr>
          <a:xfrm>
            <a:off x="410677" y="787471"/>
            <a:ext cx="8661345" cy="3517887"/>
          </a:xfrm>
          <a:prstGeom prst="rect">
            <a:avLst/>
          </a:prstGeom>
          <a:noFill/>
        </p:spPr>
        <p:txBody>
          <a:bodyPr wrap="none" rtlCol="0">
            <a:spAutoFit/>
          </a:bodyPr>
          <a:lstStyle/>
          <a:p>
            <a:pPr>
              <a:lnSpc>
                <a:spcPct val="120000"/>
              </a:lnSpc>
            </a:pPr>
            <a:r>
              <a:rPr lang="en-US" dirty="0">
                <a:latin typeface="Avenir Black"/>
                <a:cs typeface="Avenir Black"/>
              </a:rPr>
              <a:t>Composting: </a:t>
            </a:r>
            <a:r>
              <a:rPr lang="en-US" dirty="0">
                <a:latin typeface="Avenir Next Medium"/>
                <a:cs typeface="Avenir Next Medium"/>
              </a:rPr>
              <a:t>an aerobic process in which aerobic microbes decompose organic</a:t>
            </a:r>
            <a:br>
              <a:rPr lang="en-US" dirty="0">
                <a:latin typeface="Avenir Next Medium"/>
                <a:cs typeface="Avenir Next Medium"/>
              </a:rPr>
            </a:br>
            <a:r>
              <a:rPr lang="en-US" dirty="0">
                <a:latin typeface="Avenir Next Medium"/>
                <a:cs typeface="Avenir Next Medium"/>
              </a:rPr>
              <a:t>materials to CO</a:t>
            </a:r>
            <a:r>
              <a:rPr lang="en-US" sz="2400" baseline="-25000" dirty="0">
                <a:latin typeface="Avenir Next Medium"/>
                <a:cs typeface="Avenir Next Medium"/>
              </a:rPr>
              <a:t>2</a:t>
            </a:r>
            <a:r>
              <a:rPr lang="en-US" dirty="0">
                <a:latin typeface="Avenir Next Medium"/>
                <a:cs typeface="Avenir Next Medium"/>
              </a:rPr>
              <a:t>, H</a:t>
            </a:r>
            <a:r>
              <a:rPr lang="en-US" sz="2400" baseline="-25000" dirty="0">
                <a:latin typeface="Avenir Next Medium"/>
                <a:cs typeface="Avenir Next Medium"/>
              </a:rPr>
              <a:t>2</a:t>
            </a:r>
            <a:r>
              <a:rPr lang="en-US" dirty="0">
                <a:latin typeface="Avenir Next Medium"/>
                <a:cs typeface="Avenir Next Medium"/>
              </a:rPr>
              <a:t>O and soil-like and nutrient-rich compost.</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Separated AD solids can be:</a:t>
            </a:r>
          </a:p>
          <a:p>
            <a:pPr>
              <a:lnSpc>
                <a:spcPct val="120000"/>
              </a:lnSpc>
            </a:pPr>
            <a:endParaRPr lang="en-US" sz="800" dirty="0">
              <a:latin typeface="Avenir Next Medium"/>
              <a:cs typeface="Avenir Next Medium"/>
            </a:endParaRPr>
          </a:p>
          <a:p>
            <a:pPr marL="285750" indent="-285750">
              <a:lnSpc>
                <a:spcPct val="120000"/>
              </a:lnSpc>
              <a:buFont typeface="Arial"/>
              <a:buChar char="•"/>
            </a:pPr>
            <a:r>
              <a:rPr lang="en-US" dirty="0">
                <a:latin typeface="Avenir Next Medium"/>
                <a:cs typeface="Avenir Next Medium"/>
              </a:rPr>
              <a:t>Used as a composting base (an input).</a:t>
            </a:r>
          </a:p>
          <a:p>
            <a:pPr>
              <a:lnSpc>
                <a:spcPct val="120000"/>
              </a:lnSpc>
            </a:pPr>
            <a:endParaRPr lang="en-US" sz="800" dirty="0">
              <a:latin typeface="Avenir Next Medium"/>
              <a:cs typeface="Avenir Next Medium"/>
            </a:endParaRPr>
          </a:p>
          <a:p>
            <a:pPr marL="285750" indent="-285750">
              <a:lnSpc>
                <a:spcPct val="120000"/>
              </a:lnSpc>
              <a:buFont typeface="Arial"/>
              <a:buChar char="•"/>
            </a:pPr>
            <a:r>
              <a:rPr lang="en-US" dirty="0">
                <a:latin typeface="Avenir Next Medium"/>
                <a:cs typeface="Avenir Next Medium"/>
              </a:rPr>
              <a:t>Combined with compost and nutrients to produce custom potting soils.</a:t>
            </a:r>
          </a:p>
          <a:p>
            <a:pPr marL="285750" indent="-285750">
              <a:lnSpc>
                <a:spcPct val="120000"/>
              </a:lnSpc>
              <a:buFont typeface="Arial"/>
              <a:buChar char="•"/>
            </a:pPr>
            <a:endParaRPr lang="en-US" sz="800" dirty="0">
              <a:latin typeface="Avenir Next Medium"/>
              <a:cs typeface="Avenir Next Medium"/>
            </a:endParaRPr>
          </a:p>
          <a:p>
            <a:pPr marL="285750" indent="-285750">
              <a:lnSpc>
                <a:spcPct val="120000"/>
              </a:lnSpc>
              <a:buFont typeface="Arial"/>
              <a:buChar char="•"/>
            </a:pPr>
            <a:r>
              <a:rPr lang="en-US" dirty="0">
                <a:latin typeface="Avenir Next Medium"/>
                <a:cs typeface="Avenir Next Medium"/>
              </a:rPr>
              <a:t>Used to produce nursery pots.</a:t>
            </a:r>
          </a:p>
          <a:p>
            <a:pPr>
              <a:lnSpc>
                <a:spcPct val="120000"/>
              </a:lnSpc>
            </a:pPr>
            <a:r>
              <a:rPr lang="en-US" dirty="0">
                <a:latin typeface="Avenir Next Medium"/>
                <a:cs typeface="Avenir Next Medium"/>
              </a:rPr>
              <a:t>	</a:t>
            </a:r>
            <a:r>
              <a:rPr lang="en-US" dirty="0">
                <a:solidFill>
                  <a:srgbClr val="0000FF"/>
                </a:solidFill>
                <a:latin typeface="Avenir Next Medium"/>
                <a:cs typeface="Avenir Next Medium"/>
              </a:rPr>
              <a:t>http://</a:t>
            </a:r>
            <a:r>
              <a:rPr lang="en-US" dirty="0" err="1">
                <a:solidFill>
                  <a:srgbClr val="0000FF"/>
                </a:solidFill>
                <a:latin typeface="Avenir Next Medium"/>
                <a:cs typeface="Avenir Next Medium"/>
              </a:rPr>
              <a:t>connecticut.cbslocal.com</a:t>
            </a:r>
            <a:r>
              <a:rPr lang="en-US" dirty="0">
                <a:solidFill>
                  <a:srgbClr val="0000FF"/>
                </a:solidFill>
                <a:latin typeface="Avenir Next Medium"/>
                <a:cs typeface="Avenir Next Medium"/>
              </a:rPr>
              <a:t>/2013/12/16/profile-a-</a:t>
            </a:r>
            <a:r>
              <a:rPr lang="en-US" dirty="0" err="1">
                <a:solidFill>
                  <a:srgbClr val="0000FF"/>
                </a:solidFill>
                <a:latin typeface="Avenir Next Medium"/>
                <a:cs typeface="Avenir Next Medium"/>
              </a:rPr>
              <a:t>connecticut</a:t>
            </a:r>
            <a:r>
              <a:rPr lang="en-US" dirty="0">
                <a:solidFill>
                  <a:srgbClr val="0000FF"/>
                </a:solidFill>
                <a:latin typeface="Avenir Next Medium"/>
                <a:cs typeface="Avenir Next Medium"/>
              </a:rPr>
              <a:t>-green</a:t>
            </a:r>
            <a:br>
              <a:rPr lang="en-US" dirty="0">
                <a:solidFill>
                  <a:srgbClr val="0000FF"/>
                </a:solidFill>
                <a:latin typeface="Avenir Next Medium"/>
                <a:cs typeface="Avenir Next Medium"/>
              </a:rPr>
            </a:br>
            <a:r>
              <a:rPr lang="en-US" dirty="0">
                <a:solidFill>
                  <a:srgbClr val="0000FF"/>
                </a:solidFill>
                <a:latin typeface="Avenir Next Medium"/>
                <a:cs typeface="Avenir Next Medium"/>
              </a:rPr>
              <a:t>	-business-owner/</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808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84558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Solids to composite materials</a:t>
            </a:r>
          </a:p>
        </p:txBody>
      </p:sp>
      <p:sp>
        <p:nvSpPr>
          <p:cNvPr id="6" name="TextBox 5"/>
          <p:cNvSpPr txBox="1"/>
          <p:nvPr/>
        </p:nvSpPr>
        <p:spPr>
          <a:xfrm>
            <a:off x="425618" y="787471"/>
            <a:ext cx="8145957" cy="2742290"/>
          </a:xfrm>
          <a:prstGeom prst="rect">
            <a:avLst/>
          </a:prstGeom>
          <a:noFill/>
        </p:spPr>
        <p:txBody>
          <a:bodyPr wrap="none" rtlCol="0">
            <a:spAutoFit/>
          </a:bodyPr>
          <a:lstStyle/>
          <a:p>
            <a:pPr>
              <a:lnSpc>
                <a:spcPct val="120000"/>
              </a:lnSpc>
            </a:pPr>
            <a:r>
              <a:rPr lang="en-US" dirty="0">
                <a:latin typeface="Avenir Black"/>
                <a:cs typeface="Avenir Black"/>
              </a:rPr>
              <a:t>Composite materials: </a:t>
            </a:r>
            <a:r>
              <a:rPr lang="en-US" dirty="0">
                <a:latin typeface="Avenir Next Medium"/>
                <a:cs typeface="Avenir Next Medium"/>
              </a:rPr>
              <a:t>materials created by blending a mixture of materials, </a:t>
            </a:r>
            <a:br>
              <a:rPr lang="en-US" dirty="0">
                <a:latin typeface="Avenir Next Medium"/>
                <a:cs typeface="Avenir Next Medium"/>
              </a:rPr>
            </a:br>
            <a:r>
              <a:rPr lang="en-US" dirty="0">
                <a:latin typeface="Avenir Next Medium"/>
                <a:cs typeface="Avenir Next Medium"/>
              </a:rPr>
              <a:t>often organics and inorganics</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Michigan State University and the University of Wisconsin-Madison’s Forest</a:t>
            </a:r>
            <a:br>
              <a:rPr lang="en-US" dirty="0">
                <a:latin typeface="Avenir Next Medium"/>
                <a:cs typeface="Avenir Next Medium"/>
              </a:rPr>
            </a:br>
            <a:r>
              <a:rPr lang="en-US" dirty="0">
                <a:latin typeface="Avenir Next Medium"/>
                <a:cs typeface="Avenir Next Medium"/>
              </a:rPr>
              <a:t>Products Laboratory have used AD fiber to produce novel products:</a:t>
            </a:r>
          </a:p>
          <a:p>
            <a:pPr marL="285750" indent="-285750">
              <a:lnSpc>
                <a:spcPct val="120000"/>
              </a:lnSpc>
              <a:buFont typeface="Arial"/>
              <a:buChar char="•"/>
            </a:pPr>
            <a:r>
              <a:rPr lang="en-US" dirty="0">
                <a:latin typeface="Avenir Next Medium"/>
                <a:cs typeface="Avenir Next Medium"/>
              </a:rPr>
              <a:t>Medium density fiberboard</a:t>
            </a:r>
          </a:p>
          <a:p>
            <a:pPr marL="285750" indent="-285750">
              <a:lnSpc>
                <a:spcPct val="120000"/>
              </a:lnSpc>
              <a:buFont typeface="Arial"/>
              <a:buChar char="•"/>
            </a:pPr>
            <a:r>
              <a:rPr lang="en-US" dirty="0">
                <a:latin typeface="Avenir Next Medium"/>
                <a:cs typeface="Avenir Next Medium"/>
              </a:rPr>
              <a:t>Decking material</a:t>
            </a:r>
          </a:p>
          <a:p>
            <a:pPr>
              <a:lnSpc>
                <a:spcPct val="120000"/>
              </a:lnSpc>
            </a:pPr>
            <a:endParaRPr lang="en-US" dirty="0">
              <a:latin typeface="Avenir Next Medium"/>
              <a:cs typeface="Avenir Next Medium"/>
            </a:endParaRP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8511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672331"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Nutrients &amp; NMPs</a:t>
            </a:r>
          </a:p>
        </p:txBody>
      </p:sp>
      <p:sp>
        <p:nvSpPr>
          <p:cNvPr id="6" name="TextBox 5"/>
          <p:cNvSpPr txBox="1"/>
          <p:nvPr/>
        </p:nvSpPr>
        <p:spPr>
          <a:xfrm>
            <a:off x="425618" y="787471"/>
            <a:ext cx="8385318" cy="4404284"/>
          </a:xfrm>
          <a:prstGeom prst="rect">
            <a:avLst/>
          </a:prstGeom>
          <a:noFill/>
        </p:spPr>
        <p:txBody>
          <a:bodyPr wrap="none" rtlCol="0">
            <a:spAutoFit/>
          </a:bodyPr>
          <a:lstStyle/>
          <a:p>
            <a:pPr>
              <a:lnSpc>
                <a:spcPct val="120000"/>
              </a:lnSpc>
            </a:pPr>
            <a:r>
              <a:rPr lang="en-US" dirty="0">
                <a:latin typeface="Avenir Next Medium"/>
                <a:cs typeface="Avenir Next Medium"/>
              </a:rPr>
              <a:t>The AD process </a:t>
            </a:r>
            <a:r>
              <a:rPr lang="en-US" dirty="0">
                <a:latin typeface="Avenir Black"/>
                <a:cs typeface="Avenir Black"/>
              </a:rPr>
              <a:t>‘mineralizes’ </a:t>
            </a:r>
            <a:r>
              <a:rPr lang="en-US" dirty="0">
                <a:latin typeface="Avenir Next Medium"/>
                <a:cs typeface="Avenir Next Medium"/>
              </a:rPr>
              <a:t>nutrients, converting them to small molecules</a:t>
            </a:r>
            <a:br>
              <a:rPr lang="en-US" dirty="0">
                <a:latin typeface="Avenir Next Medium"/>
                <a:cs typeface="Avenir Next Medium"/>
              </a:rPr>
            </a:br>
            <a:r>
              <a:rPr lang="en-US" dirty="0">
                <a:latin typeface="Avenir Next Medium"/>
                <a:cs typeface="Avenir Next Medium"/>
              </a:rPr>
              <a:t>that are very bioavailable to plants. </a:t>
            </a:r>
            <a:r>
              <a:rPr lang="en-US" dirty="0" err="1">
                <a:latin typeface="Avenir Next Medium"/>
                <a:cs typeface="Avenir Next Medium"/>
              </a:rPr>
              <a:t>Digestate</a:t>
            </a:r>
            <a:r>
              <a:rPr lang="en-US" dirty="0">
                <a:latin typeface="Avenir Next Medium"/>
                <a:cs typeface="Avenir Next Medium"/>
              </a:rPr>
              <a:t> typically is a more effective</a:t>
            </a:r>
            <a:br>
              <a:rPr lang="en-US" dirty="0">
                <a:latin typeface="Avenir Next Medium"/>
                <a:cs typeface="Avenir Next Medium"/>
              </a:rPr>
            </a:br>
            <a:r>
              <a:rPr lang="en-US" dirty="0">
                <a:latin typeface="Avenir Next Medium"/>
                <a:cs typeface="Avenir Next Medium"/>
              </a:rPr>
              <a:t>fertilizer than the manure that it is created from.</a:t>
            </a:r>
          </a:p>
          <a:p>
            <a:pPr marL="285750" indent="-285750">
              <a:lnSpc>
                <a:spcPct val="120000"/>
              </a:lnSpc>
              <a:buFont typeface="Arial"/>
              <a:buChar char="•"/>
            </a:pPr>
            <a:r>
              <a:rPr lang="en-US" dirty="0">
                <a:latin typeface="Avenir Next Medium"/>
                <a:cs typeface="Avenir Next Medium"/>
              </a:rPr>
              <a:t>Potassium (K) levels are unchanged</a:t>
            </a:r>
          </a:p>
          <a:p>
            <a:pPr marL="285750" indent="-285750">
              <a:lnSpc>
                <a:spcPct val="120000"/>
              </a:lnSpc>
              <a:buFont typeface="Arial"/>
              <a:buChar char="•"/>
            </a:pPr>
            <a:r>
              <a:rPr lang="en-US" dirty="0">
                <a:latin typeface="Avenir Next Medium"/>
                <a:cs typeface="Avenir Next Medium"/>
              </a:rPr>
              <a:t>Nitrogen (N) is converted to ammonia (NH</a:t>
            </a:r>
            <a:r>
              <a:rPr lang="en-US" sz="2400" baseline="-25000" dirty="0">
                <a:latin typeface="Avenir Next Medium"/>
                <a:cs typeface="Avenir Next Medium"/>
              </a:rPr>
              <a:t>3</a:t>
            </a:r>
            <a:r>
              <a:rPr lang="en-US" dirty="0">
                <a:latin typeface="Avenir Next Medium"/>
                <a:cs typeface="Avenir Next Medium"/>
              </a:rPr>
              <a:t>) and enriched in filtrate</a:t>
            </a:r>
          </a:p>
          <a:p>
            <a:pPr marL="285750" indent="-285750">
              <a:lnSpc>
                <a:spcPct val="120000"/>
              </a:lnSpc>
              <a:buFont typeface="Arial"/>
              <a:buChar char="•"/>
            </a:pPr>
            <a:r>
              <a:rPr lang="en-US" dirty="0">
                <a:latin typeface="Avenir Next Medium"/>
                <a:cs typeface="Avenir Next Medium"/>
              </a:rPr>
              <a:t>Phosphorous (P) binds to solids and is concentrated in the solids</a:t>
            </a:r>
          </a:p>
          <a:p>
            <a:pPr marL="285750" indent="-285750">
              <a:lnSpc>
                <a:spcPct val="120000"/>
              </a:lnSpc>
              <a:buFont typeface="Arial"/>
              <a:buChar char="•"/>
            </a:pPr>
            <a:endParaRPr lang="en-US" dirty="0">
              <a:latin typeface="Avenir Next Medium"/>
              <a:cs typeface="Avenir Next Medium"/>
            </a:endParaRPr>
          </a:p>
          <a:p>
            <a:pPr>
              <a:lnSpc>
                <a:spcPct val="120000"/>
              </a:lnSpc>
            </a:pPr>
            <a:r>
              <a:rPr lang="en-US" dirty="0">
                <a:latin typeface="Avenir Next Medium"/>
                <a:cs typeface="Avenir Next Medium"/>
              </a:rPr>
              <a:t>Vermont requires large (</a:t>
            </a:r>
            <a:r>
              <a:rPr lang="en-US" u="sng" dirty="0">
                <a:latin typeface="Avenir Next Medium"/>
                <a:cs typeface="Avenir Next Medium"/>
              </a:rPr>
              <a:t>&gt;</a:t>
            </a:r>
            <a:r>
              <a:rPr lang="en-US" dirty="0">
                <a:latin typeface="Avenir Next Medium"/>
                <a:cs typeface="Avenir Next Medium"/>
              </a:rPr>
              <a:t>700 cows) and medium (</a:t>
            </a:r>
            <a:r>
              <a:rPr lang="en-US" u="sng" dirty="0">
                <a:latin typeface="Avenir Next Medium"/>
                <a:cs typeface="Avenir Next Medium"/>
              </a:rPr>
              <a:t>&gt;</a:t>
            </a:r>
            <a:r>
              <a:rPr lang="en-US" dirty="0">
                <a:latin typeface="Avenir Next Medium"/>
                <a:cs typeface="Avenir Next Medium"/>
              </a:rPr>
              <a:t>200 cows) and farms with</a:t>
            </a:r>
            <a:br>
              <a:rPr lang="en-US" dirty="0">
                <a:latin typeface="Avenir Next Medium"/>
                <a:cs typeface="Avenir Next Medium"/>
              </a:rPr>
            </a:br>
            <a:r>
              <a:rPr lang="en-US" dirty="0">
                <a:latin typeface="Avenir Next Medium"/>
                <a:cs typeface="Avenir Next Medium"/>
              </a:rPr>
              <a:t>AD to use </a:t>
            </a:r>
            <a:r>
              <a:rPr lang="en-US" dirty="0">
                <a:latin typeface="Avenir Black"/>
                <a:cs typeface="Avenir Black"/>
              </a:rPr>
              <a:t>nutrient management plans </a:t>
            </a:r>
            <a:r>
              <a:rPr lang="en-US" dirty="0">
                <a:latin typeface="Avenir Next Medium"/>
                <a:cs typeface="Avenir Next Medium"/>
              </a:rPr>
              <a:t>to ensure that nutrients benefit crops</a:t>
            </a:r>
            <a:br>
              <a:rPr lang="en-US" dirty="0">
                <a:latin typeface="Avenir Next Medium"/>
                <a:cs typeface="Avenir Next Medium"/>
              </a:rPr>
            </a:br>
            <a:r>
              <a:rPr lang="en-US" dirty="0">
                <a:latin typeface="Avenir Next Medium"/>
                <a:cs typeface="Avenir Next Medium"/>
              </a:rPr>
              <a:t>and do not enter the water supply.</a:t>
            </a:r>
            <a:br>
              <a:rPr lang="en-US" dirty="0">
                <a:latin typeface="Avenir Next Medium"/>
                <a:cs typeface="Avenir Next Medium"/>
              </a:rPr>
            </a:br>
            <a:r>
              <a:rPr lang="en-US" dirty="0">
                <a:latin typeface="Avenir Next Medium"/>
                <a:cs typeface="Avenir Next Medium"/>
              </a:rPr>
              <a:t>The ability of AD to partially separate nutrients is helpful.</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Nutrient management planning is addressed in detail in Module 8.</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237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611598"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Overview cartoon</a:t>
            </a:r>
          </a:p>
        </p:txBody>
      </p:sp>
      <p:pic>
        <p:nvPicPr>
          <p:cNvPr id="7" name="Picture 6"/>
          <p:cNvPicPr>
            <a:picLocks noChangeAspect="1"/>
          </p:cNvPicPr>
          <p:nvPr/>
        </p:nvPicPr>
        <p:blipFill>
          <a:blip r:embed="rId2"/>
          <a:stretch>
            <a:fillRect/>
          </a:stretch>
        </p:blipFill>
        <p:spPr>
          <a:xfrm rot="5400000">
            <a:off x="1836938" y="-137637"/>
            <a:ext cx="5471559" cy="7146045"/>
          </a:xfrm>
          <a:prstGeom prst="rect">
            <a:avLst/>
          </a:prstGeom>
        </p:spPr>
      </p:pic>
      <p:grpSp>
        <p:nvGrpSpPr>
          <p:cNvPr id="5" name="Group 4"/>
          <p:cNvGrpSpPr/>
          <p:nvPr/>
        </p:nvGrpSpPr>
        <p:grpSpPr>
          <a:xfrm>
            <a:off x="8098116" y="14530"/>
            <a:ext cx="830994" cy="634504"/>
            <a:chOff x="2066934" y="1319924"/>
            <a:chExt cx="3038142" cy="2464745"/>
          </a:xfrm>
        </p:grpSpPr>
        <p:sp>
          <p:nvSpPr>
            <p:cNvPr id="6" name="Oval 5"/>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608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4" name="TextBox 3"/>
          <p:cNvSpPr txBox="1"/>
          <p:nvPr/>
        </p:nvSpPr>
        <p:spPr>
          <a:xfrm>
            <a:off x="721373" y="2418051"/>
            <a:ext cx="7659149" cy="1200329"/>
          </a:xfrm>
          <a:prstGeom prst="rect">
            <a:avLst/>
          </a:prstGeom>
          <a:noFill/>
        </p:spPr>
        <p:txBody>
          <a:bodyPr wrap="none" rtlCol="0">
            <a:spAutoFit/>
          </a:bodyPr>
          <a:lstStyle/>
          <a:p>
            <a:pPr algn="ctr"/>
            <a:r>
              <a:rPr lang="en-US" sz="3600" i="1" dirty="0">
                <a:latin typeface="Avenir Black"/>
                <a:cs typeface="Avenir Black"/>
              </a:rPr>
              <a:t>9.5: Environmental impacts of AD:</a:t>
            </a:r>
          </a:p>
          <a:p>
            <a:pPr algn="ctr"/>
            <a:r>
              <a:rPr lang="en-US" sz="3600" i="1" dirty="0">
                <a:latin typeface="Avenir Black"/>
                <a:cs typeface="Avenir Black"/>
              </a:rPr>
              <a:t>benefits &amp; concerns</a:t>
            </a:r>
          </a:p>
        </p:txBody>
      </p:sp>
      <p:grpSp>
        <p:nvGrpSpPr>
          <p:cNvPr id="5" name="Group 4"/>
          <p:cNvGrpSpPr/>
          <p:nvPr/>
        </p:nvGrpSpPr>
        <p:grpSpPr>
          <a:xfrm>
            <a:off x="8098116" y="14530"/>
            <a:ext cx="830994" cy="634504"/>
            <a:chOff x="2066934" y="1319924"/>
            <a:chExt cx="3038142" cy="2464745"/>
          </a:xfrm>
        </p:grpSpPr>
        <p:sp>
          <p:nvSpPr>
            <p:cNvPr id="6" name="Oval 5"/>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ardrop 6"/>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105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868573"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Environmental benefits of AD</a:t>
            </a:r>
          </a:p>
        </p:txBody>
      </p:sp>
      <p:sp>
        <p:nvSpPr>
          <p:cNvPr id="6" name="TextBox 5"/>
          <p:cNvSpPr txBox="1"/>
          <p:nvPr/>
        </p:nvSpPr>
        <p:spPr>
          <a:xfrm>
            <a:off x="425618" y="787471"/>
            <a:ext cx="8289449" cy="2063642"/>
          </a:xfrm>
          <a:prstGeom prst="rect">
            <a:avLst/>
          </a:prstGeom>
          <a:noFill/>
        </p:spPr>
        <p:txBody>
          <a:bodyPr wrap="none" rtlCol="0">
            <a:spAutoFit/>
          </a:bodyPr>
          <a:lstStyle/>
          <a:p>
            <a:pPr>
              <a:lnSpc>
                <a:spcPct val="120000"/>
              </a:lnSpc>
            </a:pPr>
            <a:r>
              <a:rPr lang="en-US" dirty="0">
                <a:latin typeface="Avenir Next Medium"/>
                <a:cs typeface="Avenir Next Medium"/>
              </a:rPr>
              <a:t>AD’s </a:t>
            </a:r>
            <a:r>
              <a:rPr lang="en-US" dirty="0">
                <a:latin typeface="Avenir Black"/>
                <a:cs typeface="Avenir Black"/>
              </a:rPr>
              <a:t>environmental benefits</a:t>
            </a:r>
            <a:r>
              <a:rPr lang="en-US" dirty="0">
                <a:latin typeface="Avenir Next Medium"/>
                <a:cs typeface="Avenir Next Medium"/>
              </a:rPr>
              <a:t>:</a:t>
            </a:r>
          </a:p>
          <a:p>
            <a:pPr marL="285750" indent="-285750">
              <a:lnSpc>
                <a:spcPct val="150000"/>
              </a:lnSpc>
              <a:buFont typeface="Arial"/>
              <a:buChar char="•"/>
            </a:pPr>
            <a:r>
              <a:rPr lang="en-US" dirty="0">
                <a:latin typeface="Avenir Next Medium"/>
                <a:cs typeface="Avenir Next Medium"/>
              </a:rPr>
              <a:t>Decreases GHG emissions as methane is contained and converted to CO</a:t>
            </a:r>
            <a:r>
              <a:rPr lang="en-US" sz="2400" baseline="-25000" dirty="0">
                <a:latin typeface="Avenir Next Medium"/>
                <a:cs typeface="Avenir Next Medium"/>
              </a:rPr>
              <a:t>2</a:t>
            </a:r>
          </a:p>
          <a:p>
            <a:pPr marL="285750" indent="-285750">
              <a:lnSpc>
                <a:spcPct val="150000"/>
              </a:lnSpc>
              <a:buFont typeface="Arial"/>
              <a:buChar char="•"/>
            </a:pPr>
            <a:r>
              <a:rPr lang="en-US" dirty="0">
                <a:latin typeface="Avenir Next Medium"/>
                <a:cs typeface="Avenir Next Medium"/>
              </a:rPr>
              <a:t>Odor control</a:t>
            </a:r>
          </a:p>
          <a:p>
            <a:pPr marL="285750" indent="-285750">
              <a:lnSpc>
                <a:spcPct val="150000"/>
              </a:lnSpc>
              <a:buFont typeface="Arial"/>
              <a:buChar char="•"/>
            </a:pPr>
            <a:r>
              <a:rPr lang="en-US" dirty="0">
                <a:latin typeface="Avenir Next Medium"/>
                <a:cs typeface="Avenir Next Medium"/>
              </a:rPr>
              <a:t>Protection of water quality</a:t>
            </a:r>
          </a:p>
          <a:p>
            <a:pPr marL="285750" indent="-285750">
              <a:lnSpc>
                <a:spcPct val="150000"/>
              </a:lnSpc>
              <a:buFont typeface="Arial"/>
              <a:buChar char="•"/>
            </a:pPr>
            <a:r>
              <a:rPr lang="en-US" dirty="0">
                <a:latin typeface="Avenir Next Medium"/>
                <a:cs typeface="Avenir Next Medium"/>
              </a:rPr>
              <a:t>Pathogen reduction &amp; destruction</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443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244409"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Greenhouse gas emissions</a:t>
            </a:r>
          </a:p>
        </p:txBody>
      </p:sp>
      <p:sp>
        <p:nvSpPr>
          <p:cNvPr id="6" name="TextBox 5"/>
          <p:cNvSpPr txBox="1"/>
          <p:nvPr/>
        </p:nvSpPr>
        <p:spPr>
          <a:xfrm>
            <a:off x="425618" y="787471"/>
            <a:ext cx="8340745" cy="5438413"/>
          </a:xfrm>
          <a:prstGeom prst="rect">
            <a:avLst/>
          </a:prstGeom>
          <a:noFill/>
        </p:spPr>
        <p:txBody>
          <a:bodyPr wrap="none" rtlCol="0">
            <a:spAutoFit/>
          </a:bodyPr>
          <a:lstStyle/>
          <a:p>
            <a:pPr>
              <a:lnSpc>
                <a:spcPct val="120000"/>
              </a:lnSpc>
            </a:pPr>
            <a:r>
              <a:rPr lang="en-US" dirty="0">
                <a:latin typeface="Avenir Black"/>
                <a:cs typeface="Avenir Black"/>
              </a:rPr>
              <a:t>Greenhouse gases (GHGs): </a:t>
            </a:r>
            <a:r>
              <a:rPr lang="en-US" dirty="0">
                <a:latin typeface="Avenir Next Medium"/>
                <a:cs typeface="Avenir Next Medium"/>
              </a:rPr>
              <a:t>gases that reflect and contain heat in earth’s </a:t>
            </a:r>
            <a:br>
              <a:rPr lang="en-US" dirty="0">
                <a:latin typeface="Avenir Next Medium"/>
                <a:cs typeface="Avenir Next Medium"/>
              </a:rPr>
            </a:br>
            <a:r>
              <a:rPr lang="en-US" dirty="0">
                <a:latin typeface="Avenir Next Medium"/>
                <a:cs typeface="Avenir Next Medium"/>
              </a:rPr>
              <a:t>atmosphere and thus contribute to global climate change.</a:t>
            </a:r>
          </a:p>
          <a:p>
            <a:pPr>
              <a:lnSpc>
                <a:spcPct val="120000"/>
              </a:lnSpc>
            </a:pPr>
            <a:endParaRPr lang="en-US" sz="1000" dirty="0">
              <a:latin typeface="Avenir Next Medium"/>
              <a:cs typeface="Avenir Next Medium"/>
            </a:endParaRPr>
          </a:p>
          <a:p>
            <a:pPr>
              <a:lnSpc>
                <a:spcPct val="120000"/>
              </a:lnSpc>
            </a:pPr>
            <a:r>
              <a:rPr lang="en-US" dirty="0">
                <a:latin typeface="Avenir Next Medium"/>
                <a:cs typeface="Avenir Next Medium"/>
              </a:rPr>
              <a:t>Methane is a greenhouse gas with </a:t>
            </a:r>
            <a:r>
              <a:rPr lang="en-US" dirty="0">
                <a:latin typeface="Avenir Black"/>
                <a:cs typeface="Avenir Black"/>
              </a:rPr>
              <a:t>21 – 27 times the GHG potential of CO</a:t>
            </a:r>
            <a:r>
              <a:rPr lang="en-US" sz="2400" baseline="-25000" dirty="0">
                <a:latin typeface="Avenir Black"/>
                <a:cs typeface="Avenir Black"/>
              </a:rPr>
              <a:t>2</a:t>
            </a:r>
            <a:r>
              <a:rPr lang="en-US" dirty="0">
                <a:latin typeface="Avenir Next Medium"/>
                <a:cs typeface="Avenir Next Medium"/>
              </a:rPr>
              <a:t>.</a:t>
            </a:r>
          </a:p>
          <a:p>
            <a:pPr marL="742950" lvl="1" indent="-285750">
              <a:lnSpc>
                <a:spcPct val="120000"/>
              </a:lnSpc>
              <a:buFont typeface="Arial"/>
              <a:buChar char="•"/>
            </a:pPr>
            <a:r>
              <a:rPr lang="en-US" dirty="0">
                <a:latin typeface="Avenir Next Medium"/>
                <a:cs typeface="Avenir Next Medium"/>
              </a:rPr>
              <a:t>AD captures nearly all of the methane potential of manure.</a:t>
            </a:r>
          </a:p>
          <a:p>
            <a:pPr marL="742950" lvl="1" indent="-285750">
              <a:lnSpc>
                <a:spcPct val="120000"/>
              </a:lnSpc>
              <a:buFont typeface="Arial"/>
              <a:buChar char="•"/>
            </a:pPr>
            <a:r>
              <a:rPr lang="en-US" dirty="0">
                <a:latin typeface="Avenir Next Medium"/>
                <a:cs typeface="Avenir Next Medium"/>
              </a:rPr>
              <a:t>Combustion of methane reduces its GHG potential 21 – 27 times.</a:t>
            </a:r>
          </a:p>
          <a:p>
            <a:pPr marL="742950" lvl="1" indent="-285750">
              <a:lnSpc>
                <a:spcPct val="120000"/>
              </a:lnSpc>
              <a:buFont typeface="Arial"/>
              <a:buChar char="•"/>
            </a:pPr>
            <a:r>
              <a:rPr lang="en-US" dirty="0">
                <a:latin typeface="Avenir Next Medium"/>
                <a:cs typeface="Avenir Next Medium"/>
              </a:rPr>
              <a:t>Moving organic waste from landfills to AD captures methane now</a:t>
            </a:r>
            <a:br>
              <a:rPr lang="en-US" dirty="0">
                <a:latin typeface="Avenir Next Medium"/>
                <a:cs typeface="Avenir Next Medium"/>
              </a:rPr>
            </a:br>
            <a:r>
              <a:rPr lang="en-US" dirty="0">
                <a:latin typeface="Avenir Next Medium"/>
                <a:cs typeface="Avenir Next Medium"/>
              </a:rPr>
              <a:t>leaking from landfills.</a:t>
            </a:r>
          </a:p>
          <a:p>
            <a:pPr marL="742950" lvl="1" indent="-285750">
              <a:lnSpc>
                <a:spcPct val="120000"/>
              </a:lnSpc>
              <a:buFont typeface="Arial"/>
              <a:buChar char="•"/>
            </a:pPr>
            <a:r>
              <a:rPr lang="en-US" dirty="0">
                <a:latin typeface="Avenir Next Medium"/>
                <a:cs typeface="Avenir Next Medium"/>
              </a:rPr>
              <a:t>Theoretically, the CO</a:t>
            </a:r>
            <a:r>
              <a:rPr lang="en-US" sz="2400" baseline="-25000" dirty="0">
                <a:latin typeface="Avenir Next Medium"/>
                <a:cs typeface="Avenir Next Medium"/>
              </a:rPr>
              <a:t>2</a:t>
            </a:r>
            <a:r>
              <a:rPr lang="en-US" dirty="0">
                <a:latin typeface="Avenir Next Medium"/>
                <a:cs typeface="Avenir Next Medium"/>
              </a:rPr>
              <a:t> emitted from the generating engine will be</a:t>
            </a:r>
            <a:br>
              <a:rPr lang="en-US" dirty="0">
                <a:latin typeface="Avenir Next Medium"/>
                <a:cs typeface="Avenir Next Medium"/>
              </a:rPr>
            </a:br>
            <a:r>
              <a:rPr lang="en-US" dirty="0">
                <a:latin typeface="Avenir Next Medium"/>
                <a:cs typeface="Avenir Next Medium"/>
              </a:rPr>
              <a:t>recycled to build the plants fed to cows or used for human food.</a:t>
            </a:r>
          </a:p>
          <a:p>
            <a:pPr marL="742950" lvl="1" indent="-285750">
              <a:lnSpc>
                <a:spcPct val="120000"/>
              </a:lnSpc>
              <a:buFont typeface="Arial"/>
              <a:buChar char="•"/>
            </a:pPr>
            <a:r>
              <a:rPr lang="en-US" dirty="0">
                <a:latin typeface="Avenir Next Medium"/>
                <a:cs typeface="Avenir Next Medium"/>
              </a:rPr>
              <a:t>Practically, the carbon in CO</a:t>
            </a:r>
            <a:r>
              <a:rPr lang="en-US" sz="2400" baseline="-25000" dirty="0">
                <a:latin typeface="Avenir Next Medium"/>
                <a:cs typeface="Avenir Next Medium"/>
              </a:rPr>
              <a:t>2</a:t>
            </a:r>
            <a:r>
              <a:rPr lang="en-US" dirty="0">
                <a:latin typeface="Avenir Next Medium"/>
                <a:cs typeface="Avenir Next Medium"/>
              </a:rPr>
              <a:t> can be recycled by passing it through</a:t>
            </a:r>
            <a:br>
              <a:rPr lang="en-US" dirty="0">
                <a:latin typeface="Avenir Next Medium"/>
                <a:cs typeface="Avenir Next Medium"/>
              </a:rPr>
            </a:br>
            <a:r>
              <a:rPr lang="en-US" dirty="0">
                <a:latin typeface="Avenir Next Medium"/>
                <a:cs typeface="Avenir Next Medium"/>
              </a:rPr>
              <a:t>greenhouses to enhance plant growth.</a:t>
            </a:r>
          </a:p>
          <a:p>
            <a:pPr marL="742950" lvl="1" indent="-285750">
              <a:lnSpc>
                <a:spcPct val="120000"/>
              </a:lnSpc>
              <a:buFont typeface="Arial"/>
              <a:buChar char="•"/>
            </a:pPr>
            <a:r>
              <a:rPr lang="en-US" dirty="0">
                <a:latin typeface="Avenir Next Medium"/>
                <a:cs typeface="Avenir Next Medium"/>
              </a:rPr>
              <a:t>Use of biogas to produce energy replaces fossil fuels, further reducing</a:t>
            </a:r>
            <a:br>
              <a:rPr lang="en-US" dirty="0">
                <a:latin typeface="Avenir Next Medium"/>
                <a:cs typeface="Avenir Next Medium"/>
              </a:rPr>
            </a:br>
            <a:r>
              <a:rPr lang="en-US" dirty="0">
                <a:latin typeface="Avenir Next Medium"/>
                <a:cs typeface="Avenir Next Medium"/>
              </a:rPr>
              <a:t>GHG emissions.</a:t>
            </a:r>
          </a:p>
          <a:p>
            <a:pPr marL="742950" lvl="1" indent="-285750">
              <a:lnSpc>
                <a:spcPct val="120000"/>
              </a:lnSpc>
              <a:buFont typeface="Arial"/>
              <a:buChar char="•"/>
            </a:pPr>
            <a:endParaRPr lang="en-US" sz="1000" dirty="0">
              <a:latin typeface="Avenir Next Medium"/>
              <a:cs typeface="Avenir Next Medium"/>
            </a:endParaRPr>
          </a:p>
          <a:p>
            <a:pPr>
              <a:lnSpc>
                <a:spcPct val="120000"/>
              </a:lnSpc>
            </a:pPr>
            <a:r>
              <a:rPr lang="en-US" dirty="0">
                <a:latin typeface="Avenir Next Medium"/>
                <a:cs typeface="Avenir Next Medium"/>
              </a:rPr>
              <a:t>AD also reduces the emission of </a:t>
            </a:r>
            <a:r>
              <a:rPr lang="en-US" dirty="0">
                <a:latin typeface="Avenir Black"/>
                <a:cs typeface="Avenir Black"/>
              </a:rPr>
              <a:t>nitrous oxides (</a:t>
            </a:r>
            <a:r>
              <a:rPr lang="en-US" dirty="0" err="1">
                <a:latin typeface="Avenir Black"/>
                <a:cs typeface="Avenir Black"/>
              </a:rPr>
              <a:t>NOx</a:t>
            </a:r>
            <a:r>
              <a:rPr lang="en-US" dirty="0">
                <a:latin typeface="Avenir Black"/>
                <a:cs typeface="Avenir Black"/>
              </a:rPr>
              <a:t>)</a:t>
            </a:r>
            <a:r>
              <a:rPr lang="en-US" dirty="0">
                <a:latin typeface="Avenir Next Medium"/>
                <a:cs typeface="Avenir Next Medium"/>
              </a:rPr>
              <a:t>, another GHG, from </a:t>
            </a:r>
            <a:br>
              <a:rPr lang="en-US" dirty="0">
                <a:latin typeface="Avenir Next Medium"/>
                <a:cs typeface="Avenir Next Medium"/>
              </a:rPr>
            </a:br>
            <a:r>
              <a:rPr lang="en-US" dirty="0">
                <a:latin typeface="Avenir Next Medium"/>
                <a:cs typeface="Avenir Next Medium"/>
              </a:rPr>
              <a:t>manure and organic wastes.</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469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148705"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Odor reduction</a:t>
            </a:r>
          </a:p>
        </p:txBody>
      </p:sp>
      <p:sp>
        <p:nvSpPr>
          <p:cNvPr id="6" name="TextBox 5"/>
          <p:cNvSpPr txBox="1"/>
          <p:nvPr/>
        </p:nvSpPr>
        <p:spPr>
          <a:xfrm>
            <a:off x="425618" y="787471"/>
            <a:ext cx="8362241" cy="4256551"/>
          </a:xfrm>
          <a:prstGeom prst="rect">
            <a:avLst/>
          </a:prstGeom>
          <a:noFill/>
        </p:spPr>
        <p:txBody>
          <a:bodyPr wrap="none" rtlCol="0">
            <a:spAutoFit/>
          </a:bodyPr>
          <a:lstStyle/>
          <a:p>
            <a:pPr>
              <a:lnSpc>
                <a:spcPct val="120000"/>
              </a:lnSpc>
            </a:pPr>
            <a:r>
              <a:rPr lang="en-US" dirty="0">
                <a:latin typeface="Avenir Next Medium"/>
                <a:cs typeface="Avenir Next Medium"/>
              </a:rPr>
              <a:t>Manure and livestock odors are produced by </a:t>
            </a:r>
            <a:r>
              <a:rPr lang="en-US" dirty="0">
                <a:latin typeface="Avenir Black"/>
                <a:cs typeface="Avenir Black"/>
              </a:rPr>
              <a:t>75 malodorous molecules </a:t>
            </a:r>
            <a:br>
              <a:rPr lang="en-US" dirty="0">
                <a:latin typeface="Avenir Black"/>
                <a:cs typeface="Avenir Black"/>
              </a:rPr>
            </a:br>
            <a:r>
              <a:rPr lang="en-US" dirty="0">
                <a:latin typeface="Avenir Next Medium"/>
                <a:cs typeface="Avenir Next Medium"/>
              </a:rPr>
              <a:t>created by naturally </a:t>
            </a:r>
            <a:r>
              <a:rPr lang="en-US" dirty="0" err="1">
                <a:latin typeface="Avenir Next Medium"/>
                <a:cs typeface="Avenir Next Medium"/>
              </a:rPr>
              <a:t>ocuring</a:t>
            </a:r>
            <a:r>
              <a:rPr lang="en-US" dirty="0">
                <a:latin typeface="Avenir Next Medium"/>
                <a:cs typeface="Avenir Next Medium"/>
              </a:rPr>
              <a:t> anaerobic degradation of organics.</a:t>
            </a:r>
          </a:p>
          <a:p>
            <a:pPr marL="742950" lvl="1" indent="-285750">
              <a:lnSpc>
                <a:spcPct val="120000"/>
              </a:lnSpc>
              <a:buFont typeface="Arial"/>
              <a:buChar char="•"/>
            </a:pPr>
            <a:r>
              <a:rPr lang="en-US" dirty="0">
                <a:latin typeface="Avenir Next Medium"/>
                <a:cs typeface="Avenir Next Medium"/>
              </a:rPr>
              <a:t>Most malodorous molecules contain N or S</a:t>
            </a:r>
          </a:p>
          <a:p>
            <a:pPr marL="742950" lvl="1" indent="-285750">
              <a:lnSpc>
                <a:spcPct val="120000"/>
              </a:lnSpc>
              <a:buFont typeface="Arial"/>
              <a:buChar char="•"/>
            </a:pPr>
            <a:r>
              <a:rPr lang="en-US" dirty="0">
                <a:latin typeface="Avenir Next Medium"/>
                <a:cs typeface="Avenir Next Medium"/>
              </a:rPr>
              <a:t>Phenols &amp; cresols</a:t>
            </a:r>
          </a:p>
          <a:p>
            <a:pPr marL="742950" lvl="1" indent="-285750">
              <a:lnSpc>
                <a:spcPct val="120000"/>
              </a:lnSpc>
              <a:buFont typeface="Arial"/>
              <a:buChar char="•"/>
            </a:pPr>
            <a:r>
              <a:rPr lang="en-US" dirty="0" err="1">
                <a:latin typeface="Avenir Next Medium"/>
                <a:cs typeface="Avenir Next Medium"/>
              </a:rPr>
              <a:t>Indole</a:t>
            </a:r>
            <a:r>
              <a:rPr lang="en-US" dirty="0">
                <a:latin typeface="Avenir Next Medium"/>
                <a:cs typeface="Avenir Next Medium"/>
              </a:rPr>
              <a:t> &amp; </a:t>
            </a:r>
            <a:r>
              <a:rPr lang="en-US" dirty="0" err="1">
                <a:latin typeface="Avenir Next Medium"/>
                <a:cs typeface="Avenir Next Medium"/>
              </a:rPr>
              <a:t>skatole</a:t>
            </a:r>
            <a:endParaRPr lang="en-US" dirty="0">
              <a:latin typeface="Avenir Next Medium"/>
              <a:cs typeface="Avenir Next Medium"/>
            </a:endParaRPr>
          </a:p>
          <a:p>
            <a:pPr marL="742950" lvl="1" indent="-285750">
              <a:lnSpc>
                <a:spcPct val="120000"/>
              </a:lnSpc>
              <a:buFont typeface="Arial"/>
              <a:buChar char="•"/>
            </a:pPr>
            <a:r>
              <a:rPr lang="en-US" dirty="0">
                <a:latin typeface="Avenir Next Medium"/>
                <a:cs typeface="Avenir Next Medium"/>
              </a:rPr>
              <a:t>VFAs</a:t>
            </a:r>
          </a:p>
          <a:p>
            <a:pPr lvl="1">
              <a:lnSpc>
                <a:spcPct val="120000"/>
              </a:lnSpc>
            </a:pPr>
            <a:endParaRPr lang="en-US" sz="1000" dirty="0">
              <a:latin typeface="Avenir Next Medium"/>
              <a:cs typeface="Avenir Next Medium"/>
            </a:endParaRPr>
          </a:p>
          <a:p>
            <a:pPr>
              <a:lnSpc>
                <a:spcPct val="120000"/>
              </a:lnSpc>
            </a:pPr>
            <a:r>
              <a:rPr lang="en-US" dirty="0">
                <a:latin typeface="Avenir Next Medium"/>
                <a:cs typeface="Avenir Next Medium"/>
              </a:rPr>
              <a:t>The AD process </a:t>
            </a:r>
            <a:r>
              <a:rPr lang="en-US" dirty="0">
                <a:latin typeface="Avenir Black"/>
                <a:cs typeface="Avenir Black"/>
              </a:rPr>
              <a:t>redirects metabolism of volatile solids </a:t>
            </a:r>
            <a:r>
              <a:rPr lang="en-US" dirty="0">
                <a:latin typeface="Avenir Next Medium"/>
                <a:cs typeface="Avenir Next Medium"/>
              </a:rPr>
              <a:t>to produce methane,</a:t>
            </a:r>
            <a:br>
              <a:rPr lang="en-US" dirty="0">
                <a:latin typeface="Avenir Next Medium"/>
                <a:cs typeface="Avenir Next Medium"/>
              </a:rPr>
            </a:br>
            <a:r>
              <a:rPr lang="en-US" dirty="0">
                <a:latin typeface="Avenir Next Medium"/>
                <a:cs typeface="Avenir Next Medium"/>
              </a:rPr>
              <a:t>decreasing production of malodorous molecules.</a:t>
            </a:r>
          </a:p>
          <a:p>
            <a:pPr marL="742950" lvl="1" indent="-285750">
              <a:lnSpc>
                <a:spcPct val="120000"/>
              </a:lnSpc>
              <a:buFont typeface="Arial"/>
              <a:buChar char="•"/>
            </a:pPr>
            <a:r>
              <a:rPr lang="en-US" dirty="0">
                <a:latin typeface="Avenir Next Medium"/>
                <a:cs typeface="Avenir Next Medium"/>
              </a:rPr>
              <a:t>Odors are reduced by AD for 10 days at 35°C.</a:t>
            </a:r>
          </a:p>
          <a:p>
            <a:pPr marL="742950" lvl="1" indent="-285750">
              <a:lnSpc>
                <a:spcPct val="120000"/>
              </a:lnSpc>
              <a:buFont typeface="Arial"/>
              <a:buChar char="•"/>
            </a:pPr>
            <a:r>
              <a:rPr lang="en-US" dirty="0">
                <a:latin typeface="Avenir Next Medium"/>
                <a:cs typeface="Avenir Next Medium"/>
              </a:rPr>
              <a:t>Increasing retention (digestion) time increases odor reduction.</a:t>
            </a:r>
          </a:p>
          <a:p>
            <a:pPr marL="742950" lvl="1" indent="-285750">
              <a:lnSpc>
                <a:spcPct val="120000"/>
              </a:lnSpc>
              <a:buFont typeface="Arial"/>
              <a:buChar char="•"/>
            </a:pPr>
            <a:r>
              <a:rPr lang="en-US" dirty="0">
                <a:latin typeface="Avenir Next Medium"/>
                <a:cs typeface="Avenir Next Medium"/>
              </a:rPr>
              <a:t>Odors don’t return even with </a:t>
            </a:r>
            <a:r>
              <a:rPr lang="en-US" dirty="0" err="1">
                <a:latin typeface="Avenir Next Medium"/>
                <a:cs typeface="Avenir Next Medium"/>
              </a:rPr>
              <a:t>digestate</a:t>
            </a:r>
            <a:r>
              <a:rPr lang="en-US" dirty="0">
                <a:latin typeface="Avenir Next Medium"/>
                <a:cs typeface="Avenir Next Medium"/>
              </a:rPr>
              <a:t> is stored for 3 months.</a:t>
            </a:r>
          </a:p>
          <a:p>
            <a:pPr marL="742950" lvl="1" indent="-285750">
              <a:lnSpc>
                <a:spcPct val="120000"/>
              </a:lnSpc>
              <a:buFont typeface="Arial"/>
              <a:buChar char="•"/>
            </a:pPr>
            <a:r>
              <a:rPr lang="en-US" dirty="0">
                <a:latin typeface="Avenir Next Medium"/>
                <a:cs typeface="Avenir Next Medium"/>
              </a:rPr>
              <a:t>Odors are reduced by approximately 79%.</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7770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2775119"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Water quality</a:t>
            </a:r>
          </a:p>
        </p:txBody>
      </p:sp>
      <p:sp>
        <p:nvSpPr>
          <p:cNvPr id="6" name="TextBox 5"/>
          <p:cNvSpPr txBox="1"/>
          <p:nvPr/>
        </p:nvSpPr>
        <p:spPr>
          <a:xfrm>
            <a:off x="425618" y="787471"/>
            <a:ext cx="8032968" cy="2742290"/>
          </a:xfrm>
          <a:prstGeom prst="rect">
            <a:avLst/>
          </a:prstGeom>
          <a:noFill/>
        </p:spPr>
        <p:txBody>
          <a:bodyPr wrap="none" rtlCol="0">
            <a:spAutoFit/>
          </a:bodyPr>
          <a:lstStyle/>
          <a:p>
            <a:pPr>
              <a:lnSpc>
                <a:spcPct val="120000"/>
              </a:lnSpc>
            </a:pPr>
            <a:r>
              <a:rPr lang="en-US" dirty="0">
                <a:latin typeface="Avenir Next Medium"/>
                <a:cs typeface="Avenir Next Medium"/>
              </a:rPr>
              <a:t>The </a:t>
            </a:r>
            <a:r>
              <a:rPr lang="en-US" dirty="0">
                <a:latin typeface="Avenir Black"/>
                <a:cs typeface="Avenir Black"/>
              </a:rPr>
              <a:t>partial nutrient separation </a:t>
            </a:r>
            <a:r>
              <a:rPr lang="en-US" dirty="0">
                <a:latin typeface="Avenir Next Medium"/>
                <a:cs typeface="Avenir Next Medium"/>
              </a:rPr>
              <a:t>effected by AD makes it easier to apply </a:t>
            </a:r>
            <a:br>
              <a:rPr lang="en-US" dirty="0">
                <a:latin typeface="Avenir Next Medium"/>
                <a:cs typeface="Avenir Next Medium"/>
              </a:rPr>
            </a:br>
            <a:r>
              <a:rPr lang="en-US" dirty="0">
                <a:latin typeface="Avenir Next Medium"/>
                <a:cs typeface="Avenir Next Medium"/>
              </a:rPr>
              <a:t>nutrients where needed in a targeted manner.</a:t>
            </a:r>
          </a:p>
          <a:p>
            <a:pPr marL="742950" lvl="1" indent="-285750">
              <a:lnSpc>
                <a:spcPct val="120000"/>
              </a:lnSpc>
              <a:buFont typeface="Arial"/>
              <a:buChar char="•"/>
            </a:pPr>
            <a:r>
              <a:rPr lang="en-US" dirty="0">
                <a:latin typeface="Avenir Next Medium"/>
                <a:cs typeface="Avenir Next Medium"/>
              </a:rPr>
              <a:t>The lower levels of P in liquid effluent allow farmers to slowly lower</a:t>
            </a:r>
            <a:br>
              <a:rPr lang="en-US" dirty="0">
                <a:latin typeface="Avenir Next Medium"/>
                <a:cs typeface="Avenir Next Medium"/>
              </a:rPr>
            </a:br>
            <a:r>
              <a:rPr lang="en-US" dirty="0">
                <a:latin typeface="Avenir Next Medium"/>
                <a:cs typeface="Avenir Next Medium"/>
              </a:rPr>
              <a:t>P levels in P-saturated fields.</a:t>
            </a:r>
          </a:p>
          <a:p>
            <a:pPr marL="742950" lvl="1" indent="-285750">
              <a:lnSpc>
                <a:spcPct val="120000"/>
              </a:lnSpc>
              <a:buFont typeface="Arial"/>
              <a:buChar char="•"/>
            </a:pPr>
            <a:r>
              <a:rPr lang="en-US" dirty="0">
                <a:latin typeface="Avenir Next Medium"/>
                <a:cs typeface="Avenir Next Medium"/>
              </a:rPr>
              <a:t>The captured P in solids can be exported to P-poor land.</a:t>
            </a:r>
          </a:p>
          <a:p>
            <a:pPr marL="742950" lvl="1" indent="-285750">
              <a:lnSpc>
                <a:spcPct val="120000"/>
              </a:lnSpc>
              <a:buFont typeface="Arial"/>
              <a:buChar char="•"/>
            </a:pPr>
            <a:endParaRPr lang="en-US" dirty="0">
              <a:latin typeface="Avenir Next Medium"/>
              <a:cs typeface="Avenir Next Medium"/>
            </a:endParaRPr>
          </a:p>
          <a:p>
            <a:pPr>
              <a:lnSpc>
                <a:spcPct val="120000"/>
              </a:lnSpc>
            </a:pPr>
            <a:r>
              <a:rPr lang="en-US" dirty="0">
                <a:latin typeface="Avenir Next Medium"/>
                <a:cs typeface="Avenir Next Medium"/>
              </a:rPr>
              <a:t>There is an environmental side-benefit from the regulatory requirement of </a:t>
            </a:r>
            <a:br>
              <a:rPr lang="en-US" dirty="0">
                <a:latin typeface="Avenir Next Medium"/>
                <a:cs typeface="Avenir Next Medium"/>
              </a:rPr>
            </a:br>
            <a:r>
              <a:rPr lang="en-US" dirty="0">
                <a:latin typeface="Avenir Next Medium"/>
                <a:cs typeface="Avenir Next Medium"/>
              </a:rPr>
              <a:t>NMPs for farms using AD technology.</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248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681937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Pathogen reduction or destruction</a:t>
            </a:r>
          </a:p>
        </p:txBody>
      </p:sp>
      <p:sp>
        <p:nvSpPr>
          <p:cNvPr id="6" name="TextBox 5"/>
          <p:cNvSpPr txBox="1"/>
          <p:nvPr/>
        </p:nvSpPr>
        <p:spPr>
          <a:xfrm>
            <a:off x="425618" y="787471"/>
            <a:ext cx="8554516" cy="2409891"/>
          </a:xfrm>
          <a:prstGeom prst="rect">
            <a:avLst/>
          </a:prstGeom>
          <a:noFill/>
        </p:spPr>
        <p:txBody>
          <a:bodyPr wrap="none" rtlCol="0">
            <a:spAutoFit/>
          </a:bodyPr>
          <a:lstStyle/>
          <a:p>
            <a:pPr>
              <a:lnSpc>
                <a:spcPct val="120000"/>
              </a:lnSpc>
            </a:pPr>
            <a:r>
              <a:rPr lang="en-US" dirty="0">
                <a:latin typeface="Avenir Next Medium"/>
                <a:cs typeface="Avenir Next Medium"/>
              </a:rPr>
              <a:t>Studies show that AD reduces levels of many pathogens by 90% or more.</a:t>
            </a:r>
          </a:p>
          <a:p>
            <a:pPr marL="742950" lvl="1" indent="-285750">
              <a:lnSpc>
                <a:spcPct val="120000"/>
              </a:lnSpc>
              <a:buFont typeface="Arial"/>
              <a:buChar char="•"/>
            </a:pPr>
            <a:r>
              <a:rPr lang="en-US" i="1" dirty="0">
                <a:latin typeface="Avenir Next Medium"/>
                <a:cs typeface="Avenir Next Medium"/>
              </a:rPr>
              <a:t>Coliform</a:t>
            </a:r>
          </a:p>
          <a:p>
            <a:pPr marL="742950" lvl="1" indent="-285750">
              <a:lnSpc>
                <a:spcPct val="120000"/>
              </a:lnSpc>
              <a:buFont typeface="Arial"/>
              <a:buChar char="•"/>
            </a:pPr>
            <a:r>
              <a:rPr lang="en-US" i="1" dirty="0">
                <a:latin typeface="Avenir Next Medium"/>
                <a:cs typeface="Avenir Next Medium"/>
              </a:rPr>
              <a:t>Streptococcus</a:t>
            </a:r>
          </a:p>
          <a:p>
            <a:pPr marL="742950" lvl="1" indent="-285750">
              <a:lnSpc>
                <a:spcPct val="120000"/>
              </a:lnSpc>
              <a:buFont typeface="Arial"/>
              <a:buChar char="•"/>
            </a:pPr>
            <a:endParaRPr lang="en-US" i="1" dirty="0">
              <a:latin typeface="Avenir Next Medium"/>
              <a:cs typeface="Avenir Next Medium"/>
            </a:endParaRPr>
          </a:p>
          <a:p>
            <a:pPr>
              <a:lnSpc>
                <a:spcPct val="120000"/>
              </a:lnSpc>
            </a:pPr>
            <a:r>
              <a:rPr lang="en-US" dirty="0">
                <a:latin typeface="Avenir Next Medium"/>
                <a:cs typeface="Avenir Next Medium"/>
              </a:rPr>
              <a:t>Of course, the degree of pathogen destruction is dependent on AD conditions:</a:t>
            </a:r>
          </a:p>
          <a:p>
            <a:pPr marL="742950" lvl="1" indent="-285750">
              <a:lnSpc>
                <a:spcPct val="120000"/>
              </a:lnSpc>
              <a:buFont typeface="Arial"/>
              <a:buChar char="•"/>
            </a:pPr>
            <a:r>
              <a:rPr lang="en-US" dirty="0">
                <a:latin typeface="Avenir Next Medium"/>
                <a:cs typeface="Avenir Next Medium"/>
              </a:rPr>
              <a:t>AD temperature</a:t>
            </a:r>
          </a:p>
          <a:p>
            <a:pPr marL="742950" lvl="1" indent="-285750">
              <a:lnSpc>
                <a:spcPct val="120000"/>
              </a:lnSpc>
              <a:buFont typeface="Arial"/>
              <a:buChar char="•"/>
            </a:pPr>
            <a:r>
              <a:rPr lang="en-US" dirty="0">
                <a:latin typeface="Avenir Next Medium"/>
                <a:cs typeface="Avenir Next Medium"/>
              </a:rPr>
              <a:t>AD retention time</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8905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6189892"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Indirect environmental benefits</a:t>
            </a:r>
          </a:p>
        </p:txBody>
      </p:sp>
      <p:sp>
        <p:nvSpPr>
          <p:cNvPr id="6" name="TextBox 5"/>
          <p:cNvSpPr txBox="1"/>
          <p:nvPr/>
        </p:nvSpPr>
        <p:spPr>
          <a:xfrm>
            <a:off x="425618" y="787471"/>
            <a:ext cx="7686720" cy="1315745"/>
          </a:xfrm>
          <a:prstGeom prst="rect">
            <a:avLst/>
          </a:prstGeom>
          <a:noFill/>
        </p:spPr>
        <p:txBody>
          <a:bodyPr wrap="none" rtlCol="0">
            <a:spAutoFit/>
          </a:bodyPr>
          <a:lstStyle/>
          <a:p>
            <a:pPr marL="285750" indent="-285750">
              <a:lnSpc>
                <a:spcPct val="150000"/>
              </a:lnSpc>
              <a:buFont typeface="Arial"/>
              <a:buChar char="•"/>
            </a:pPr>
            <a:r>
              <a:rPr lang="en-US" dirty="0">
                <a:latin typeface="Avenir Next Medium"/>
                <a:cs typeface="Avenir Next Medium"/>
              </a:rPr>
              <a:t>Reduction of transportation of high-strength organic wastes</a:t>
            </a:r>
          </a:p>
          <a:p>
            <a:pPr marL="285750" indent="-285750">
              <a:lnSpc>
                <a:spcPct val="150000"/>
              </a:lnSpc>
              <a:buFont typeface="Arial"/>
              <a:buChar char="•"/>
            </a:pPr>
            <a:r>
              <a:rPr lang="en-US" dirty="0">
                <a:latin typeface="Avenir Next Medium"/>
                <a:cs typeface="Avenir Next Medium"/>
              </a:rPr>
              <a:t>Replaces land application of untreated high-strength organic wastes</a:t>
            </a:r>
          </a:p>
          <a:p>
            <a:pPr marL="285750" indent="-285750">
              <a:lnSpc>
                <a:spcPct val="150000"/>
              </a:lnSpc>
              <a:buFont typeface="Arial"/>
              <a:buChar char="•"/>
            </a:pPr>
            <a:r>
              <a:rPr lang="en-US" dirty="0">
                <a:latin typeface="Avenir Next Medium"/>
                <a:cs typeface="Avenir Next Medium"/>
              </a:rPr>
              <a:t>Reduction of soil compaction because fertilizer is more effective</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2108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6741824"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Environmental concerns about AD</a:t>
            </a:r>
          </a:p>
        </p:txBody>
      </p:sp>
      <p:sp>
        <p:nvSpPr>
          <p:cNvPr id="6" name="TextBox 5"/>
          <p:cNvSpPr txBox="1"/>
          <p:nvPr/>
        </p:nvSpPr>
        <p:spPr>
          <a:xfrm>
            <a:off x="425618" y="787471"/>
            <a:ext cx="6109365" cy="2479140"/>
          </a:xfrm>
          <a:prstGeom prst="rect">
            <a:avLst/>
          </a:prstGeom>
          <a:noFill/>
        </p:spPr>
        <p:txBody>
          <a:bodyPr wrap="none" rtlCol="0">
            <a:spAutoFit/>
          </a:bodyPr>
          <a:lstStyle/>
          <a:p>
            <a:pPr>
              <a:lnSpc>
                <a:spcPct val="120000"/>
              </a:lnSpc>
            </a:pPr>
            <a:r>
              <a:rPr lang="en-US" dirty="0">
                <a:latin typeface="Avenir Next Medium"/>
                <a:cs typeface="Avenir Next Medium"/>
              </a:rPr>
              <a:t>AD does create some </a:t>
            </a:r>
            <a:r>
              <a:rPr lang="en-US" dirty="0">
                <a:latin typeface="Avenir Black"/>
                <a:cs typeface="Avenir Black"/>
              </a:rPr>
              <a:t>environmental concerns</a:t>
            </a:r>
            <a:r>
              <a:rPr lang="en-US" dirty="0">
                <a:latin typeface="Avenir Next Medium"/>
                <a:cs typeface="Avenir Next Medium"/>
              </a:rPr>
              <a:t>:</a:t>
            </a:r>
          </a:p>
          <a:p>
            <a:pPr marL="285750" indent="-285750">
              <a:lnSpc>
                <a:spcPct val="150000"/>
              </a:lnSpc>
              <a:buFont typeface="Arial"/>
              <a:buChar char="•"/>
            </a:pPr>
            <a:r>
              <a:rPr lang="en-US" dirty="0">
                <a:latin typeface="Avenir Next Medium"/>
                <a:cs typeface="Avenir Next Medium"/>
              </a:rPr>
              <a:t>Air emissions</a:t>
            </a:r>
          </a:p>
          <a:p>
            <a:pPr marL="285750" indent="-285750">
              <a:lnSpc>
                <a:spcPct val="150000"/>
              </a:lnSpc>
              <a:buFont typeface="Arial"/>
              <a:buChar char="•"/>
            </a:pPr>
            <a:r>
              <a:rPr lang="en-US" dirty="0">
                <a:latin typeface="Avenir Next Medium"/>
                <a:cs typeface="Avenir Next Medium"/>
              </a:rPr>
              <a:t>Biogas combustion</a:t>
            </a:r>
          </a:p>
          <a:p>
            <a:pPr marL="285750" indent="-285750">
              <a:lnSpc>
                <a:spcPct val="150000"/>
              </a:lnSpc>
              <a:buFont typeface="Arial"/>
              <a:buChar char="•"/>
            </a:pPr>
            <a:r>
              <a:rPr lang="en-US" dirty="0">
                <a:latin typeface="Avenir Next Medium"/>
                <a:cs typeface="Avenir Next Medium"/>
              </a:rPr>
              <a:t>Aerated </a:t>
            </a:r>
            <a:r>
              <a:rPr lang="en-US" dirty="0" err="1">
                <a:latin typeface="Avenir Next Medium"/>
                <a:cs typeface="Avenir Next Medium"/>
              </a:rPr>
              <a:t>digestate</a:t>
            </a:r>
            <a:endParaRPr lang="en-US" dirty="0">
              <a:latin typeface="Avenir Next Medium"/>
              <a:cs typeface="Avenir Next Medium"/>
            </a:endParaRPr>
          </a:p>
          <a:p>
            <a:pPr marL="285750" indent="-285750">
              <a:lnSpc>
                <a:spcPct val="150000"/>
              </a:lnSpc>
              <a:buFont typeface="Arial"/>
              <a:buChar char="•"/>
            </a:pPr>
            <a:r>
              <a:rPr lang="en-US" dirty="0">
                <a:latin typeface="Avenir Next Medium"/>
                <a:cs typeface="Avenir Next Medium"/>
              </a:rPr>
              <a:t>Human and animal health</a:t>
            </a:r>
          </a:p>
          <a:p>
            <a:pPr marL="285750" indent="-285750">
              <a:lnSpc>
                <a:spcPct val="150000"/>
              </a:lnSpc>
              <a:buFont typeface="Arial"/>
              <a:buChar char="•"/>
            </a:pPr>
            <a:r>
              <a:rPr lang="en-US" dirty="0">
                <a:latin typeface="Avenir Next Medium"/>
                <a:cs typeface="Avenir Next Medium"/>
              </a:rPr>
              <a:t>Do digesters encourage the development of CAFOs?</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095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2707148"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Air emissions</a:t>
            </a:r>
          </a:p>
        </p:txBody>
      </p:sp>
      <p:sp>
        <p:nvSpPr>
          <p:cNvPr id="6" name="TextBox 5"/>
          <p:cNvSpPr txBox="1"/>
          <p:nvPr/>
        </p:nvSpPr>
        <p:spPr>
          <a:xfrm>
            <a:off x="425618" y="787471"/>
            <a:ext cx="8148965" cy="747897"/>
          </a:xfrm>
          <a:prstGeom prst="rect">
            <a:avLst/>
          </a:prstGeom>
          <a:noFill/>
        </p:spPr>
        <p:txBody>
          <a:bodyPr wrap="none" rtlCol="0">
            <a:spAutoFit/>
          </a:bodyPr>
          <a:lstStyle/>
          <a:p>
            <a:pPr>
              <a:lnSpc>
                <a:spcPct val="120000"/>
              </a:lnSpc>
            </a:pPr>
            <a:r>
              <a:rPr lang="en-US" dirty="0">
                <a:latin typeface="Avenir Next Medium"/>
                <a:cs typeface="Avenir Next Medium"/>
              </a:rPr>
              <a:t>There is little data to prove that AD plants don</a:t>
            </a:r>
            <a:r>
              <a:rPr lang="fr-FR" dirty="0">
                <a:latin typeface="Avenir Next Medium"/>
                <a:cs typeface="Avenir Next Medium"/>
              </a:rPr>
              <a:t>’</a:t>
            </a:r>
            <a:r>
              <a:rPr lang="en-US" dirty="0">
                <a:latin typeface="Avenir Next Medium"/>
                <a:cs typeface="Avenir Next Medium"/>
              </a:rPr>
              <a:t>t emit (or </a:t>
            </a:r>
            <a:r>
              <a:rPr lang="en-US" dirty="0">
                <a:latin typeface="Avenir Black"/>
                <a:cs typeface="Avenir Black"/>
              </a:rPr>
              <a:t>leak</a:t>
            </a:r>
            <a:r>
              <a:rPr lang="en-US" dirty="0">
                <a:latin typeface="Avenir Next Medium"/>
                <a:cs typeface="Avenir Next Medium"/>
              </a:rPr>
              <a:t>) any methane.</a:t>
            </a:r>
          </a:p>
          <a:p>
            <a:pPr marL="742950" lvl="1" indent="-285750">
              <a:lnSpc>
                <a:spcPct val="120000"/>
              </a:lnSpc>
              <a:buFont typeface="Arial"/>
              <a:buChar char="•"/>
            </a:pPr>
            <a:r>
              <a:rPr lang="en-US" dirty="0">
                <a:latin typeface="Avenir Next Medium"/>
                <a:cs typeface="Avenir Next Medium"/>
              </a:rPr>
              <a:t>The EPA estimates 10% leakage when evaluating AD efficiency.</a:t>
            </a:r>
          </a:p>
        </p:txBody>
      </p:sp>
      <p:sp>
        <p:nvSpPr>
          <p:cNvPr id="5" name="TextBox 4"/>
          <p:cNvSpPr txBox="1"/>
          <p:nvPr/>
        </p:nvSpPr>
        <p:spPr>
          <a:xfrm>
            <a:off x="425618" y="1603825"/>
            <a:ext cx="8521267" cy="4524316"/>
          </a:xfrm>
          <a:prstGeom prst="rect">
            <a:avLst/>
          </a:prstGeom>
          <a:noFill/>
        </p:spPr>
        <p:txBody>
          <a:bodyPr wrap="none" rtlCol="0">
            <a:spAutoFit/>
          </a:bodyPr>
          <a:lstStyle/>
          <a:p>
            <a:pPr>
              <a:lnSpc>
                <a:spcPct val="120000"/>
              </a:lnSpc>
            </a:pPr>
            <a:r>
              <a:rPr lang="en-US" dirty="0">
                <a:latin typeface="Avenir Next Medium"/>
                <a:cs typeface="Avenir Next Medium"/>
              </a:rPr>
              <a:t>Combustion of biogas, as opposed to </a:t>
            </a:r>
            <a:r>
              <a:rPr lang="en-US" dirty="0" err="1">
                <a:latin typeface="Avenir Next Medium"/>
                <a:cs typeface="Avenir Next Medium"/>
              </a:rPr>
              <a:t>biomethane</a:t>
            </a:r>
            <a:r>
              <a:rPr lang="en-US" dirty="0">
                <a:latin typeface="Avenir Next Medium"/>
                <a:cs typeface="Avenir Next Medium"/>
              </a:rPr>
              <a:t>, releases small amounts</a:t>
            </a:r>
            <a:br>
              <a:rPr lang="en-US" dirty="0">
                <a:latin typeface="Avenir Next Medium"/>
                <a:cs typeface="Avenir Next Medium"/>
              </a:rPr>
            </a:br>
            <a:r>
              <a:rPr lang="en-US" dirty="0">
                <a:latin typeface="Avenir Next Medium"/>
                <a:cs typeface="Avenir Next Medium"/>
              </a:rPr>
              <a:t>of </a:t>
            </a:r>
            <a:r>
              <a:rPr lang="en-US" dirty="0">
                <a:latin typeface="Avenir Black"/>
                <a:cs typeface="Avenir Black"/>
              </a:rPr>
              <a:t>air pollutants </a:t>
            </a:r>
            <a:r>
              <a:rPr lang="en-US" dirty="0">
                <a:latin typeface="Avenir Next Medium"/>
                <a:cs typeface="Avenir Next Medium"/>
              </a:rPr>
              <a:t>in addition to CO</a:t>
            </a:r>
            <a:r>
              <a:rPr lang="en-US" sz="2400" baseline="-25000" dirty="0">
                <a:latin typeface="Avenir Next Medium"/>
                <a:cs typeface="Avenir Next Medium"/>
              </a:rPr>
              <a:t>2</a:t>
            </a:r>
            <a:r>
              <a:rPr lang="en-US" dirty="0">
                <a:latin typeface="Avenir Next Medium"/>
                <a:cs typeface="Avenir Next Medium"/>
              </a:rPr>
              <a:t>.</a:t>
            </a:r>
          </a:p>
          <a:p>
            <a:pPr marL="742950" lvl="1" indent="-285750">
              <a:lnSpc>
                <a:spcPct val="150000"/>
              </a:lnSpc>
              <a:buFont typeface="Arial"/>
              <a:buChar char="•"/>
            </a:pPr>
            <a:r>
              <a:rPr lang="en-US" dirty="0" err="1">
                <a:latin typeface="Avenir Next Medium"/>
                <a:cs typeface="Avenir Next Medium"/>
              </a:rPr>
              <a:t>NOx</a:t>
            </a:r>
            <a:endParaRPr lang="en-US" dirty="0">
              <a:latin typeface="Avenir Next Medium"/>
              <a:cs typeface="Avenir Next Medium"/>
            </a:endParaRPr>
          </a:p>
          <a:p>
            <a:pPr marL="742950" lvl="1" indent="-285750">
              <a:lnSpc>
                <a:spcPct val="150000"/>
              </a:lnSpc>
              <a:buFont typeface="Arial"/>
              <a:buChar char="•"/>
            </a:pPr>
            <a:r>
              <a:rPr lang="en-US" dirty="0">
                <a:latin typeface="Avenir Next Medium"/>
                <a:cs typeface="Avenir Next Medium"/>
              </a:rPr>
              <a:t>CO</a:t>
            </a:r>
          </a:p>
          <a:p>
            <a:pPr marL="742950" lvl="1" indent="-285750">
              <a:lnSpc>
                <a:spcPct val="150000"/>
              </a:lnSpc>
              <a:buFont typeface="Arial"/>
              <a:buChar char="•"/>
            </a:pPr>
            <a:r>
              <a:rPr lang="en-US" dirty="0">
                <a:latin typeface="Avenir Next Medium"/>
                <a:cs typeface="Avenir Next Medium"/>
              </a:rPr>
              <a:t>volatile organic compounds (VOCs)</a:t>
            </a:r>
          </a:p>
          <a:p>
            <a:pPr lvl="1">
              <a:lnSpc>
                <a:spcPct val="150000"/>
              </a:lnSpc>
            </a:pPr>
            <a:endParaRPr lang="en-US" sz="800" dirty="0">
              <a:latin typeface="Avenir Next Medium"/>
              <a:cs typeface="Avenir Next Medium"/>
            </a:endParaRPr>
          </a:p>
          <a:p>
            <a:pPr>
              <a:lnSpc>
                <a:spcPct val="120000"/>
              </a:lnSpc>
            </a:pPr>
            <a:r>
              <a:rPr lang="en-US" dirty="0">
                <a:latin typeface="Avenir Next Medium"/>
                <a:cs typeface="Avenir Next Medium"/>
              </a:rPr>
              <a:t>Generation of these pollutants can be </a:t>
            </a:r>
            <a:r>
              <a:rPr lang="en-US" dirty="0">
                <a:latin typeface="Avenir Black"/>
                <a:cs typeface="Avenir Black"/>
              </a:rPr>
              <a:t>reduced by</a:t>
            </a:r>
            <a:r>
              <a:rPr lang="en-US" dirty="0">
                <a:latin typeface="Avenir Next Medium"/>
                <a:cs typeface="Avenir Next Medium"/>
              </a:rPr>
              <a:t>:</a:t>
            </a:r>
          </a:p>
          <a:p>
            <a:pPr marL="742950" lvl="1" indent="-285750">
              <a:lnSpc>
                <a:spcPct val="150000"/>
              </a:lnSpc>
              <a:buFont typeface="Arial"/>
              <a:buChar char="•"/>
            </a:pPr>
            <a:r>
              <a:rPr lang="en-US" dirty="0">
                <a:latin typeface="Avenir Next Medium"/>
                <a:cs typeface="Avenir Next Medium"/>
              </a:rPr>
              <a:t>Scrubbing CO</a:t>
            </a:r>
            <a:r>
              <a:rPr lang="en-US" sz="2400" baseline="-25000" dirty="0">
                <a:latin typeface="Avenir Next Medium"/>
                <a:cs typeface="Avenir Next Medium"/>
              </a:rPr>
              <a:t>2</a:t>
            </a:r>
            <a:r>
              <a:rPr lang="en-US" dirty="0">
                <a:latin typeface="Avenir Next Medium"/>
                <a:cs typeface="Avenir Next Medium"/>
              </a:rPr>
              <a:t>, H</a:t>
            </a:r>
            <a:r>
              <a:rPr lang="en-US" sz="2400" baseline="-25000" dirty="0">
                <a:latin typeface="Avenir Next Medium"/>
                <a:cs typeface="Avenir Next Medium"/>
              </a:rPr>
              <a:t>2</a:t>
            </a:r>
            <a:r>
              <a:rPr lang="en-US" dirty="0">
                <a:latin typeface="Avenir Next Medium"/>
                <a:cs typeface="Avenir Next Medium"/>
              </a:rPr>
              <a:t>S, NH</a:t>
            </a:r>
            <a:r>
              <a:rPr lang="en-US" sz="2400" baseline="-25000" dirty="0">
                <a:latin typeface="Avenir Next Medium"/>
                <a:cs typeface="Avenir Next Medium"/>
              </a:rPr>
              <a:t>3</a:t>
            </a:r>
            <a:r>
              <a:rPr lang="en-US" dirty="0">
                <a:latin typeface="Avenir Next Medium"/>
                <a:cs typeface="Avenir Next Medium"/>
              </a:rPr>
              <a:t> from biogas</a:t>
            </a:r>
          </a:p>
          <a:p>
            <a:pPr marL="742950" lvl="1" indent="-285750">
              <a:lnSpc>
                <a:spcPct val="150000"/>
              </a:lnSpc>
              <a:buFont typeface="Arial"/>
              <a:buChar char="•"/>
            </a:pPr>
            <a:r>
              <a:rPr lang="en-US" dirty="0">
                <a:latin typeface="Avenir Next Medium"/>
                <a:cs typeface="Avenir Next Medium"/>
              </a:rPr>
              <a:t>Reducing the amount of N &amp; S in feedstock (reducing protein content)</a:t>
            </a:r>
          </a:p>
          <a:p>
            <a:pPr marL="742950" lvl="1" indent="-285750">
              <a:lnSpc>
                <a:spcPct val="150000"/>
              </a:lnSpc>
              <a:buFont typeface="Arial"/>
              <a:buChar char="•"/>
            </a:pPr>
            <a:endParaRPr lang="en-US" sz="800" dirty="0">
              <a:latin typeface="Avenir Next Medium"/>
              <a:cs typeface="Avenir Next Medium"/>
            </a:endParaRPr>
          </a:p>
          <a:p>
            <a:pPr>
              <a:lnSpc>
                <a:spcPct val="120000"/>
              </a:lnSpc>
            </a:pPr>
            <a:r>
              <a:rPr lang="en-US" dirty="0">
                <a:latin typeface="Avenir Next Medium"/>
                <a:cs typeface="Avenir Next Medium"/>
              </a:rPr>
              <a:t>AD plants use </a:t>
            </a:r>
            <a:r>
              <a:rPr lang="en-US" dirty="0">
                <a:latin typeface="Avenir Black"/>
                <a:cs typeface="Avenir Black"/>
              </a:rPr>
              <a:t>flares</a:t>
            </a:r>
            <a:r>
              <a:rPr lang="en-US" dirty="0">
                <a:latin typeface="Avenir Next Medium"/>
                <a:cs typeface="Avenir Next Medium"/>
              </a:rPr>
              <a:t> to burn of biogas that isn’t combusted, decreasing release</a:t>
            </a:r>
            <a:br>
              <a:rPr lang="en-US" dirty="0">
                <a:latin typeface="Avenir Next Medium"/>
                <a:cs typeface="Avenir Next Medium"/>
              </a:rPr>
            </a:br>
            <a:r>
              <a:rPr lang="en-US" dirty="0">
                <a:latin typeface="Avenir Next Medium"/>
                <a:cs typeface="Avenir Next Medium"/>
              </a:rPr>
              <a:t>of </a:t>
            </a:r>
            <a:r>
              <a:rPr lang="en-US" dirty="0" err="1">
                <a:latin typeface="Avenir Next Medium"/>
                <a:cs typeface="Avenir Next Medium"/>
              </a:rPr>
              <a:t>uncombusted</a:t>
            </a:r>
            <a:r>
              <a:rPr lang="en-US" dirty="0">
                <a:latin typeface="Avenir Next Medium"/>
                <a:cs typeface="Avenir Next Medium"/>
              </a:rPr>
              <a:t> biogas. Flares should have reliable igniters and be protected</a:t>
            </a:r>
            <a:br>
              <a:rPr lang="en-US" dirty="0">
                <a:latin typeface="Avenir Next Medium"/>
                <a:cs typeface="Avenir Next Medium"/>
              </a:rPr>
            </a:br>
            <a:r>
              <a:rPr lang="en-US" dirty="0">
                <a:latin typeface="Avenir Next Medium"/>
                <a:cs typeface="Avenir Next Medium"/>
              </a:rPr>
              <a:t>from wind.</a:t>
            </a:r>
          </a:p>
        </p:txBody>
      </p:sp>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519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688733"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Aerated </a:t>
            </a:r>
            <a:r>
              <a:rPr lang="en-US" sz="3200" dirty="0" err="1">
                <a:solidFill>
                  <a:prstClr val="white"/>
                </a:solidFill>
                <a:latin typeface="Avenir Heavy"/>
                <a:cs typeface="Avenir Heavy"/>
              </a:rPr>
              <a:t>digestate</a:t>
            </a:r>
            <a:endParaRPr lang="en-US" sz="3200" dirty="0">
              <a:solidFill>
                <a:prstClr val="white"/>
              </a:solidFill>
              <a:latin typeface="Avenir Heavy"/>
              <a:cs typeface="Avenir Heavy"/>
            </a:endParaRPr>
          </a:p>
        </p:txBody>
      </p:sp>
      <p:sp>
        <p:nvSpPr>
          <p:cNvPr id="6" name="TextBox 5"/>
          <p:cNvSpPr txBox="1"/>
          <p:nvPr/>
        </p:nvSpPr>
        <p:spPr>
          <a:xfrm>
            <a:off x="425618" y="787471"/>
            <a:ext cx="7763235" cy="2229841"/>
          </a:xfrm>
          <a:prstGeom prst="rect">
            <a:avLst/>
          </a:prstGeom>
          <a:noFill/>
        </p:spPr>
        <p:txBody>
          <a:bodyPr wrap="none" rtlCol="0">
            <a:spAutoFit/>
          </a:bodyPr>
          <a:lstStyle/>
          <a:p>
            <a:pPr>
              <a:lnSpc>
                <a:spcPct val="120000"/>
              </a:lnSpc>
            </a:pPr>
            <a:r>
              <a:rPr lang="en-US" dirty="0">
                <a:latin typeface="Avenir Next Medium"/>
                <a:cs typeface="Avenir Next Medium"/>
              </a:rPr>
              <a:t>When </a:t>
            </a:r>
            <a:r>
              <a:rPr lang="en-US" dirty="0" err="1">
                <a:latin typeface="Avenir Next Medium"/>
                <a:cs typeface="Avenir Next Medium"/>
              </a:rPr>
              <a:t>digestate</a:t>
            </a:r>
            <a:r>
              <a:rPr lang="en-US" dirty="0">
                <a:latin typeface="Avenir Next Medium"/>
                <a:cs typeface="Avenir Next Medium"/>
              </a:rPr>
              <a:t> is aerated during transfer or land-application, </a:t>
            </a:r>
            <a:r>
              <a:rPr lang="en-US" dirty="0">
                <a:latin typeface="Avenir Black"/>
                <a:cs typeface="Avenir Black"/>
              </a:rPr>
              <a:t>ammonia</a:t>
            </a:r>
            <a:br>
              <a:rPr lang="en-US" dirty="0">
                <a:latin typeface="Avenir Black"/>
                <a:cs typeface="Avenir Black"/>
              </a:rPr>
            </a:br>
            <a:r>
              <a:rPr lang="en-US" dirty="0">
                <a:latin typeface="Avenir Next Medium"/>
                <a:cs typeface="Avenir Next Medium"/>
              </a:rPr>
              <a:t> is released into the air and is an air pollutant.</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Release of ammonia can be </a:t>
            </a:r>
            <a:r>
              <a:rPr lang="en-US" dirty="0">
                <a:latin typeface="Avenir Black"/>
                <a:cs typeface="Avenir Black"/>
              </a:rPr>
              <a:t>decreased by</a:t>
            </a:r>
            <a:r>
              <a:rPr lang="en-US" dirty="0">
                <a:latin typeface="Avenir Next Medium"/>
                <a:cs typeface="Avenir Next Medium"/>
              </a:rPr>
              <a:t>:</a:t>
            </a:r>
          </a:p>
          <a:p>
            <a:pPr marL="742950" lvl="1" indent="-285750">
              <a:lnSpc>
                <a:spcPct val="150000"/>
              </a:lnSpc>
              <a:buFont typeface="Arial"/>
              <a:buChar char="•"/>
            </a:pPr>
            <a:r>
              <a:rPr lang="en-US" dirty="0">
                <a:latin typeface="Avenir Next Medium"/>
                <a:cs typeface="Avenir Next Medium"/>
              </a:rPr>
              <a:t>Incorporating </a:t>
            </a:r>
            <a:r>
              <a:rPr lang="en-US" dirty="0" err="1">
                <a:latin typeface="Avenir Next Medium"/>
                <a:cs typeface="Avenir Next Medium"/>
              </a:rPr>
              <a:t>digestate</a:t>
            </a:r>
            <a:r>
              <a:rPr lang="en-US" dirty="0">
                <a:latin typeface="Avenir Next Medium"/>
                <a:cs typeface="Avenir Next Medium"/>
              </a:rPr>
              <a:t> into soil: dragging or injecting</a:t>
            </a:r>
          </a:p>
          <a:p>
            <a:pPr marL="742950" lvl="1" indent="-285750">
              <a:lnSpc>
                <a:spcPct val="150000"/>
              </a:lnSpc>
              <a:buFont typeface="Arial"/>
              <a:buChar char="•"/>
            </a:pPr>
            <a:r>
              <a:rPr lang="en-US" dirty="0">
                <a:latin typeface="Avenir Next Medium"/>
                <a:cs typeface="Avenir Next Medium"/>
              </a:rPr>
              <a:t>Lowering the pH of the </a:t>
            </a:r>
            <a:r>
              <a:rPr lang="en-US" dirty="0" err="1">
                <a:latin typeface="Avenir Next Medium"/>
                <a:cs typeface="Avenir Next Medium"/>
              </a:rPr>
              <a:t>digestate</a:t>
            </a:r>
            <a:endParaRPr lang="en-US" dirty="0">
              <a:latin typeface="Avenir Next Medium"/>
              <a:cs typeface="Avenir Next Medium"/>
            </a:endParaRP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987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74094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What is anaerobic digestion?</a:t>
            </a:r>
          </a:p>
        </p:txBody>
      </p:sp>
      <p:sp>
        <p:nvSpPr>
          <p:cNvPr id="4" name="TextBox 3"/>
          <p:cNvSpPr txBox="1"/>
          <p:nvPr/>
        </p:nvSpPr>
        <p:spPr>
          <a:xfrm>
            <a:off x="378583" y="915825"/>
            <a:ext cx="8150629" cy="1477328"/>
          </a:xfrm>
          <a:prstGeom prst="rect">
            <a:avLst/>
          </a:prstGeom>
          <a:noFill/>
        </p:spPr>
        <p:txBody>
          <a:bodyPr wrap="square" rtlCol="0">
            <a:spAutoFit/>
          </a:bodyPr>
          <a:lstStyle/>
          <a:p>
            <a:r>
              <a:rPr lang="en-US" dirty="0">
                <a:latin typeface="Avenir Black"/>
                <a:cs typeface="Avenir Black"/>
              </a:rPr>
              <a:t>Anaerobic digestion: </a:t>
            </a:r>
            <a:r>
              <a:rPr lang="en-US" dirty="0">
                <a:latin typeface="Avenir Next Medium"/>
                <a:cs typeface="Avenir Next Medium"/>
              </a:rPr>
              <a:t>a natural bacterial process of ruminant animals, like cattle and sheep, and of anaerobic environments, like lake bottoms, marshes and swamps.  In the absence of oxygen, the AD (anaerobic digestion) process degrades organic materials (often seen as waste) into methane-rich biogas and nutrient-rich </a:t>
            </a:r>
            <a:r>
              <a:rPr lang="en-US" dirty="0" err="1">
                <a:latin typeface="Avenir Next Medium"/>
                <a:cs typeface="Avenir Next Medium"/>
              </a:rPr>
              <a:t>digestate</a:t>
            </a:r>
            <a:r>
              <a:rPr lang="en-US" dirty="0">
                <a:latin typeface="Avenir Next Medium"/>
                <a:cs typeface="Avenir Next Medium"/>
              </a:rPr>
              <a:t>.</a:t>
            </a:r>
            <a:endParaRPr lang="en-US" dirty="0">
              <a:latin typeface="Avenir Black"/>
              <a:cs typeface="Avenir Black"/>
            </a:endParaRPr>
          </a:p>
        </p:txBody>
      </p:sp>
      <p:pic>
        <p:nvPicPr>
          <p:cNvPr id="5" name="Picture 4" descr="Screen Shot 2014-02-23 at 2.23.09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24089" y="2711284"/>
            <a:ext cx="6677296" cy="3304055"/>
          </a:xfrm>
          <a:prstGeom prst="rect">
            <a:avLst/>
          </a:prstGeom>
        </p:spPr>
      </p:pic>
      <p:grpSp>
        <p:nvGrpSpPr>
          <p:cNvPr id="6" name="Group 5"/>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9736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02455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Effects on human and animal health</a:t>
            </a:r>
          </a:p>
        </p:txBody>
      </p:sp>
      <p:sp>
        <p:nvSpPr>
          <p:cNvPr id="6" name="TextBox 5"/>
          <p:cNvSpPr txBox="1"/>
          <p:nvPr/>
        </p:nvSpPr>
        <p:spPr>
          <a:xfrm>
            <a:off x="425618" y="787471"/>
            <a:ext cx="8135560" cy="1745093"/>
          </a:xfrm>
          <a:prstGeom prst="rect">
            <a:avLst/>
          </a:prstGeom>
          <a:noFill/>
        </p:spPr>
        <p:txBody>
          <a:bodyPr wrap="none" rtlCol="0">
            <a:spAutoFit/>
          </a:bodyPr>
          <a:lstStyle/>
          <a:p>
            <a:pPr>
              <a:lnSpc>
                <a:spcPct val="120000"/>
              </a:lnSpc>
            </a:pPr>
            <a:r>
              <a:rPr lang="en-US" dirty="0">
                <a:latin typeface="Avenir Black"/>
                <a:cs typeface="Avenir Black"/>
              </a:rPr>
              <a:t>Ammonia</a:t>
            </a:r>
            <a:r>
              <a:rPr lang="en-US" dirty="0">
                <a:latin typeface="Avenir Next Medium"/>
                <a:cs typeface="Avenir Next Medium"/>
              </a:rPr>
              <a:t> is </a:t>
            </a:r>
            <a:r>
              <a:rPr lang="en-US" dirty="0">
                <a:latin typeface="Avenir Black"/>
                <a:cs typeface="Avenir Black"/>
              </a:rPr>
              <a:t>toxic</a:t>
            </a:r>
            <a:r>
              <a:rPr lang="en-US" dirty="0">
                <a:latin typeface="Avenir Next Medium"/>
                <a:cs typeface="Avenir Next Medium"/>
              </a:rPr>
              <a:t> to animals and humans.</a:t>
            </a:r>
          </a:p>
          <a:p>
            <a:pPr marL="742950" lvl="1" indent="-285750">
              <a:lnSpc>
                <a:spcPct val="120000"/>
              </a:lnSpc>
              <a:buFont typeface="Arial"/>
              <a:buChar char="•"/>
            </a:pPr>
            <a:r>
              <a:rPr lang="en-US" dirty="0">
                <a:latin typeface="Avenir Next Medium"/>
                <a:cs typeface="Avenir Next Medium"/>
              </a:rPr>
              <a:t>Ammonia is caustic or corrosive to the airways.</a:t>
            </a:r>
          </a:p>
          <a:p>
            <a:pPr marL="742950" lvl="1" indent="-285750">
              <a:lnSpc>
                <a:spcPct val="120000"/>
              </a:lnSpc>
              <a:buFont typeface="Arial"/>
              <a:buChar char="•"/>
            </a:pPr>
            <a:r>
              <a:rPr lang="en-US" dirty="0">
                <a:latin typeface="Avenir Next Medium"/>
                <a:cs typeface="Avenir Next Medium"/>
              </a:rPr>
              <a:t>When ammonia combines with nitrous oxide it forms aerosol nitrate,</a:t>
            </a:r>
            <a:br>
              <a:rPr lang="en-US" dirty="0">
                <a:latin typeface="Avenir Next Medium"/>
                <a:cs typeface="Avenir Next Medium"/>
              </a:rPr>
            </a:br>
            <a:r>
              <a:rPr lang="en-US" dirty="0">
                <a:latin typeface="Avenir Next Medium"/>
                <a:cs typeface="Avenir Next Medium"/>
              </a:rPr>
              <a:t>a fine particulate pollutant. </a:t>
            </a:r>
          </a:p>
          <a:p>
            <a:pPr marL="742950" lvl="1" indent="-285750">
              <a:lnSpc>
                <a:spcPct val="120000"/>
              </a:lnSpc>
              <a:buFont typeface="Arial"/>
              <a:buChar char="•"/>
            </a:pPr>
            <a:r>
              <a:rPr lang="en-US" dirty="0">
                <a:latin typeface="Avenir Next Medium"/>
                <a:cs typeface="Avenir Next Medium"/>
              </a:rPr>
              <a:t>Livestock are the greatest source of ammonia emissions.</a:t>
            </a:r>
          </a:p>
        </p:txBody>
      </p:sp>
      <p:sp>
        <p:nvSpPr>
          <p:cNvPr id="5" name="TextBox 4"/>
          <p:cNvSpPr txBox="1"/>
          <p:nvPr/>
        </p:nvSpPr>
        <p:spPr>
          <a:xfrm>
            <a:off x="425618" y="2684964"/>
            <a:ext cx="8023261" cy="1080296"/>
          </a:xfrm>
          <a:prstGeom prst="rect">
            <a:avLst/>
          </a:prstGeom>
          <a:noFill/>
        </p:spPr>
        <p:txBody>
          <a:bodyPr wrap="none" rtlCol="0">
            <a:spAutoFit/>
          </a:bodyPr>
          <a:lstStyle/>
          <a:p>
            <a:pPr>
              <a:lnSpc>
                <a:spcPct val="120000"/>
              </a:lnSpc>
            </a:pPr>
            <a:r>
              <a:rPr lang="en-US" dirty="0">
                <a:latin typeface="Avenir Black"/>
                <a:cs typeface="Avenir Black"/>
              </a:rPr>
              <a:t>Hydrogen sulfide (H</a:t>
            </a:r>
            <a:r>
              <a:rPr lang="en-US" sz="2000" baseline="-25000" dirty="0">
                <a:latin typeface="Avenir Black"/>
                <a:cs typeface="Avenir Black"/>
              </a:rPr>
              <a:t>2</a:t>
            </a:r>
            <a:r>
              <a:rPr lang="en-US" dirty="0">
                <a:latin typeface="Avenir Black"/>
                <a:cs typeface="Avenir Black"/>
              </a:rPr>
              <a:t>S; </a:t>
            </a:r>
            <a:r>
              <a:rPr lang="en-US" dirty="0" err="1">
                <a:latin typeface="Avenir Black"/>
                <a:cs typeface="Avenir Black"/>
              </a:rPr>
              <a:t>hydrosulfuric</a:t>
            </a:r>
            <a:r>
              <a:rPr lang="en-US" dirty="0">
                <a:latin typeface="Avenir Black"/>
                <a:cs typeface="Avenir Black"/>
              </a:rPr>
              <a:t> acid) </a:t>
            </a:r>
            <a:r>
              <a:rPr lang="en-US" dirty="0">
                <a:latin typeface="Avenir Next Medium"/>
                <a:cs typeface="Avenir Next Medium"/>
              </a:rPr>
              <a:t>is </a:t>
            </a:r>
            <a:r>
              <a:rPr lang="en-US" dirty="0">
                <a:latin typeface="Avenir Black"/>
                <a:cs typeface="Avenir Black"/>
              </a:rPr>
              <a:t>acutely</a:t>
            </a:r>
            <a:r>
              <a:rPr lang="en-US" dirty="0">
                <a:latin typeface="Avenir Next Medium"/>
                <a:cs typeface="Avenir Next Medium"/>
              </a:rPr>
              <a:t> </a:t>
            </a:r>
            <a:r>
              <a:rPr lang="en-US" dirty="0">
                <a:latin typeface="Avenir Black"/>
                <a:cs typeface="Avenir Black"/>
              </a:rPr>
              <a:t>toxic</a:t>
            </a:r>
            <a:r>
              <a:rPr lang="en-US" dirty="0">
                <a:latin typeface="Avenir Next Medium"/>
                <a:cs typeface="Avenir Next Medium"/>
              </a:rPr>
              <a:t> to animals and </a:t>
            </a:r>
            <a:br>
              <a:rPr lang="en-US" dirty="0">
                <a:latin typeface="Avenir Next Medium"/>
                <a:cs typeface="Avenir Next Medium"/>
              </a:rPr>
            </a:br>
            <a:r>
              <a:rPr lang="en-US" dirty="0">
                <a:latin typeface="Avenir Next Medium"/>
                <a:cs typeface="Avenir Next Medium"/>
              </a:rPr>
              <a:t>humans and </a:t>
            </a:r>
            <a:r>
              <a:rPr lang="en-US" dirty="0">
                <a:latin typeface="Avenir Black"/>
                <a:cs typeface="Avenir Black"/>
              </a:rPr>
              <a:t>corrodes</a:t>
            </a:r>
            <a:r>
              <a:rPr lang="en-US" dirty="0">
                <a:latin typeface="Avenir Next Medium"/>
                <a:cs typeface="Avenir Next Medium"/>
              </a:rPr>
              <a:t> metals and machinery</a:t>
            </a:r>
          </a:p>
          <a:p>
            <a:pPr marL="742950" lvl="1" indent="-285750">
              <a:lnSpc>
                <a:spcPct val="120000"/>
              </a:lnSpc>
              <a:buFont typeface="Arial"/>
              <a:buChar char="•"/>
            </a:pPr>
            <a:r>
              <a:rPr lang="en-US" dirty="0">
                <a:latin typeface="Avenir Next Medium"/>
                <a:cs typeface="Avenir Next Medium"/>
              </a:rPr>
              <a:t>Safety precautions are essential!</a:t>
            </a:r>
          </a:p>
        </p:txBody>
      </p:sp>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283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83656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Does AD encourage CAFOs?</a:t>
            </a:r>
          </a:p>
        </p:txBody>
      </p:sp>
      <p:sp>
        <p:nvSpPr>
          <p:cNvPr id="6" name="TextBox 5"/>
          <p:cNvSpPr txBox="1"/>
          <p:nvPr/>
        </p:nvSpPr>
        <p:spPr>
          <a:xfrm>
            <a:off x="425618" y="787471"/>
            <a:ext cx="8315394" cy="4071885"/>
          </a:xfrm>
          <a:prstGeom prst="rect">
            <a:avLst/>
          </a:prstGeom>
          <a:noFill/>
        </p:spPr>
        <p:txBody>
          <a:bodyPr wrap="none" rtlCol="0">
            <a:spAutoFit/>
          </a:bodyPr>
          <a:lstStyle/>
          <a:p>
            <a:pPr>
              <a:lnSpc>
                <a:spcPct val="120000"/>
              </a:lnSpc>
            </a:pPr>
            <a:r>
              <a:rPr lang="en-US" dirty="0">
                <a:latin typeface="Avenir Next Medium"/>
                <a:cs typeface="Avenir Next Medium"/>
              </a:rPr>
              <a:t>AD systems are most economical for very large farms with over 500 head </a:t>
            </a:r>
            <a:br>
              <a:rPr lang="en-US" dirty="0">
                <a:latin typeface="Avenir Next Medium"/>
                <a:cs typeface="Avenir Next Medium"/>
              </a:rPr>
            </a:br>
            <a:r>
              <a:rPr lang="en-US" dirty="0">
                <a:latin typeface="Avenir Next Medium"/>
                <a:cs typeface="Avenir Next Medium"/>
              </a:rPr>
              <a:t>of cattle or 2000 pigs or more chickens. These large operations confine</a:t>
            </a:r>
            <a:br>
              <a:rPr lang="en-US" dirty="0">
                <a:latin typeface="Avenir Next Medium"/>
                <a:cs typeface="Avenir Next Medium"/>
              </a:rPr>
            </a:br>
            <a:r>
              <a:rPr lang="en-US" dirty="0">
                <a:latin typeface="Avenir Next Medium"/>
                <a:cs typeface="Avenir Next Medium"/>
              </a:rPr>
              <a:t>rather than pasture the animals and are called Concentrated Animal Feeding</a:t>
            </a:r>
            <a:br>
              <a:rPr lang="en-US" dirty="0">
                <a:latin typeface="Avenir Next Medium"/>
                <a:cs typeface="Avenir Next Medium"/>
              </a:rPr>
            </a:br>
            <a:r>
              <a:rPr lang="en-US" dirty="0">
                <a:latin typeface="Avenir Next Medium"/>
                <a:cs typeface="Avenir Next Medium"/>
              </a:rPr>
              <a:t>Operations (</a:t>
            </a:r>
            <a:r>
              <a:rPr lang="en-US" dirty="0">
                <a:latin typeface="Avenir Black"/>
                <a:cs typeface="Avenir Black"/>
              </a:rPr>
              <a:t>CAFOs</a:t>
            </a:r>
            <a:r>
              <a:rPr lang="en-US" dirty="0">
                <a:latin typeface="Avenir Next Medium"/>
                <a:cs typeface="Avenir Next Medium"/>
              </a:rPr>
              <a:t>).</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AD will reduce odors and make land application of effluent easier, but don’t</a:t>
            </a:r>
            <a:br>
              <a:rPr lang="en-US" dirty="0">
                <a:latin typeface="Avenir Next Medium"/>
                <a:cs typeface="Avenir Next Medium"/>
              </a:rPr>
            </a:br>
            <a:r>
              <a:rPr lang="en-US" dirty="0">
                <a:latin typeface="Avenir Next Medium"/>
                <a:cs typeface="Avenir Next Medium"/>
              </a:rPr>
              <a:t>reduce the threat of the huge volume and concentration of manure, nutrients</a:t>
            </a:r>
            <a:br>
              <a:rPr lang="en-US" dirty="0">
                <a:latin typeface="Avenir Next Medium"/>
                <a:cs typeface="Avenir Next Medium"/>
              </a:rPr>
            </a:br>
            <a:r>
              <a:rPr lang="en-US" dirty="0">
                <a:latin typeface="Avenir Next Medium"/>
                <a:cs typeface="Avenir Next Medium"/>
              </a:rPr>
              <a:t>and pathogens to water and land immediately surrounding the CAFO.</a:t>
            </a:r>
            <a:br>
              <a:rPr lang="en-US" dirty="0">
                <a:latin typeface="Avenir Next Medium"/>
                <a:cs typeface="Avenir Next Medium"/>
              </a:rPr>
            </a:br>
            <a:r>
              <a:rPr lang="en-US" dirty="0">
                <a:latin typeface="Avenir Next Medium"/>
                <a:cs typeface="Avenir Next Medium"/>
              </a:rPr>
              <a:t>Currently, most farm AD is on CAFOs.</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If </a:t>
            </a:r>
            <a:r>
              <a:rPr lang="en-US" dirty="0">
                <a:latin typeface="Avenir Black"/>
                <a:cs typeface="Avenir Black"/>
              </a:rPr>
              <a:t>interconnection costs </a:t>
            </a:r>
            <a:r>
              <a:rPr lang="en-US" dirty="0">
                <a:latin typeface="Avenir Next Medium"/>
                <a:cs typeface="Avenir Next Medium"/>
              </a:rPr>
              <a:t>were covered by the cost paid for AD electricity,</a:t>
            </a:r>
            <a:br>
              <a:rPr lang="en-US" dirty="0">
                <a:latin typeface="Avenir Next Medium"/>
                <a:cs typeface="Avenir Next Medium"/>
              </a:rPr>
            </a:br>
            <a:r>
              <a:rPr lang="en-US" dirty="0">
                <a:latin typeface="Avenir Next Medium"/>
                <a:cs typeface="Avenir Next Medium"/>
              </a:rPr>
              <a:t>AD could be installed as easily on small farms as on CAFOs.</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1997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87012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Opportunity costs?</a:t>
            </a:r>
          </a:p>
        </p:txBody>
      </p:sp>
      <p:sp>
        <p:nvSpPr>
          <p:cNvPr id="6" name="TextBox 5"/>
          <p:cNvSpPr txBox="1"/>
          <p:nvPr/>
        </p:nvSpPr>
        <p:spPr>
          <a:xfrm>
            <a:off x="425618" y="787471"/>
            <a:ext cx="8532594" cy="3407088"/>
          </a:xfrm>
          <a:prstGeom prst="rect">
            <a:avLst/>
          </a:prstGeom>
          <a:noFill/>
        </p:spPr>
        <p:txBody>
          <a:bodyPr wrap="none" rtlCol="0">
            <a:spAutoFit/>
          </a:bodyPr>
          <a:lstStyle/>
          <a:p>
            <a:pPr>
              <a:lnSpc>
                <a:spcPct val="120000"/>
              </a:lnSpc>
            </a:pPr>
            <a:r>
              <a:rPr lang="en-US" dirty="0">
                <a:latin typeface="Avenir Next Medium"/>
                <a:cs typeface="Avenir Next Medium"/>
              </a:rPr>
              <a:t>Does the use of AD prevent investigation or use of other methods of managing</a:t>
            </a:r>
            <a:br>
              <a:rPr lang="en-US" dirty="0">
                <a:latin typeface="Avenir Next Medium"/>
                <a:cs typeface="Avenir Next Medium"/>
              </a:rPr>
            </a:br>
            <a:r>
              <a:rPr lang="en-US" dirty="0">
                <a:latin typeface="Avenir Next Medium"/>
                <a:cs typeface="Avenir Next Medium"/>
              </a:rPr>
              <a:t>manure and nutrients?</a:t>
            </a:r>
          </a:p>
          <a:p>
            <a:pPr>
              <a:lnSpc>
                <a:spcPct val="120000"/>
              </a:lnSpc>
            </a:pPr>
            <a:endParaRPr lang="en-US" dirty="0">
              <a:latin typeface="Avenir Next Medium"/>
              <a:cs typeface="Avenir Next Medium"/>
            </a:endParaRPr>
          </a:p>
          <a:p>
            <a:pPr>
              <a:lnSpc>
                <a:spcPct val="120000"/>
              </a:lnSpc>
            </a:pPr>
            <a:r>
              <a:rPr lang="en-US" dirty="0">
                <a:latin typeface="Avenir Next Medium"/>
                <a:cs typeface="Avenir Next Medium"/>
              </a:rPr>
              <a:t>Development and implementation of NMPs and best management practices</a:t>
            </a:r>
            <a:br>
              <a:rPr lang="en-US" dirty="0">
                <a:latin typeface="Avenir Next Medium"/>
                <a:cs typeface="Avenir Next Medium"/>
              </a:rPr>
            </a:br>
            <a:r>
              <a:rPr lang="en-US" dirty="0">
                <a:latin typeface="Avenir Next Medium"/>
                <a:cs typeface="Avenir Next Medium"/>
              </a:rPr>
              <a:t>(BMPs) are much less expensive than AD and can be used on farms of any size.</a:t>
            </a:r>
          </a:p>
          <a:p>
            <a:pPr marL="742950" lvl="1" indent="-285750">
              <a:lnSpc>
                <a:spcPct val="120000"/>
              </a:lnSpc>
              <a:buFont typeface="Arial"/>
              <a:buChar char="•"/>
            </a:pPr>
            <a:r>
              <a:rPr lang="en-US" dirty="0">
                <a:latin typeface="Avenir Next Medium"/>
                <a:cs typeface="Avenir Next Medium"/>
              </a:rPr>
              <a:t>Better manure containment and storage</a:t>
            </a:r>
          </a:p>
          <a:p>
            <a:pPr marL="742950" lvl="1" indent="-285750">
              <a:lnSpc>
                <a:spcPct val="120000"/>
              </a:lnSpc>
              <a:buFont typeface="Arial"/>
              <a:buChar char="•"/>
            </a:pPr>
            <a:r>
              <a:rPr lang="en-US" dirty="0">
                <a:latin typeface="Avenir Next Medium"/>
                <a:cs typeface="Avenir Next Medium"/>
              </a:rPr>
              <a:t>Use of NMPs</a:t>
            </a:r>
          </a:p>
          <a:p>
            <a:pPr marL="742950" lvl="1" indent="-285750">
              <a:lnSpc>
                <a:spcPct val="120000"/>
              </a:lnSpc>
              <a:buFont typeface="Arial"/>
              <a:buChar char="•"/>
            </a:pPr>
            <a:r>
              <a:rPr lang="en-US" dirty="0">
                <a:latin typeface="Avenir Next Medium"/>
                <a:cs typeface="Avenir Next Medium"/>
              </a:rPr>
              <a:t>Buffer strips</a:t>
            </a:r>
          </a:p>
          <a:p>
            <a:pPr marL="742950" lvl="1" indent="-285750">
              <a:lnSpc>
                <a:spcPct val="120000"/>
              </a:lnSpc>
              <a:buFont typeface="Arial"/>
              <a:buChar char="•"/>
            </a:pPr>
            <a:r>
              <a:rPr lang="en-US" dirty="0">
                <a:latin typeface="Avenir Next Medium"/>
                <a:cs typeface="Avenir Next Medium"/>
              </a:rPr>
              <a:t>Rotational grazing</a:t>
            </a:r>
          </a:p>
          <a:p>
            <a:pPr marL="742950" lvl="1" indent="-285750">
              <a:lnSpc>
                <a:spcPct val="120000"/>
              </a:lnSpc>
              <a:buFont typeface="Arial"/>
              <a:buChar char="•"/>
            </a:pPr>
            <a:r>
              <a:rPr lang="en-US" dirty="0">
                <a:latin typeface="Avenir Next Medium"/>
                <a:cs typeface="Avenir Next Medium"/>
              </a:rPr>
              <a:t>Composting</a:t>
            </a:r>
          </a:p>
        </p:txBody>
      </p:sp>
      <p:grpSp>
        <p:nvGrpSpPr>
          <p:cNvPr id="5" name="Group 4"/>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267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109718"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Basic AD terms</a:t>
            </a:r>
          </a:p>
        </p:txBody>
      </p:sp>
      <p:sp>
        <p:nvSpPr>
          <p:cNvPr id="4" name="TextBox 3"/>
          <p:cNvSpPr txBox="1"/>
          <p:nvPr/>
        </p:nvSpPr>
        <p:spPr>
          <a:xfrm>
            <a:off x="378584" y="690475"/>
            <a:ext cx="8558756" cy="5663090"/>
          </a:xfrm>
          <a:prstGeom prst="rect">
            <a:avLst/>
          </a:prstGeom>
          <a:noFill/>
        </p:spPr>
        <p:txBody>
          <a:bodyPr wrap="square" rtlCol="0">
            <a:spAutoFit/>
          </a:bodyPr>
          <a:lstStyle/>
          <a:p>
            <a:r>
              <a:rPr lang="en-US" dirty="0">
                <a:latin typeface="Avenir Black"/>
                <a:cs typeface="Avenir Black"/>
              </a:rPr>
              <a:t>Aerobic: </a:t>
            </a:r>
            <a:r>
              <a:rPr lang="en-US" dirty="0">
                <a:latin typeface="Avenir Medium"/>
                <a:cs typeface="Avenir Medium"/>
              </a:rPr>
              <a:t>process that occurs in the presence of freely available oxygen</a:t>
            </a:r>
          </a:p>
          <a:p>
            <a:endParaRPr lang="en-US" sz="800" dirty="0">
              <a:latin typeface="Avenir Medium"/>
              <a:cs typeface="Avenir Medium"/>
            </a:endParaRPr>
          </a:p>
          <a:p>
            <a:r>
              <a:rPr lang="en-US" dirty="0">
                <a:latin typeface="Avenir Black"/>
                <a:cs typeface="Avenir Black"/>
              </a:rPr>
              <a:t>Anaerobic: </a:t>
            </a:r>
            <a:r>
              <a:rPr lang="en-US" dirty="0">
                <a:latin typeface="Avenir Medium"/>
                <a:cs typeface="Avenir Medium"/>
              </a:rPr>
              <a:t>process that occurs in the absence of freely available &amp; chemically</a:t>
            </a:r>
            <a:br>
              <a:rPr lang="en-US" dirty="0">
                <a:latin typeface="Avenir Medium"/>
                <a:cs typeface="Avenir Medium"/>
              </a:rPr>
            </a:br>
            <a:r>
              <a:rPr lang="en-US" dirty="0">
                <a:latin typeface="Avenir Medium"/>
                <a:cs typeface="Avenir Medium"/>
              </a:rPr>
              <a:t>                    bound oxygen</a:t>
            </a:r>
          </a:p>
          <a:p>
            <a:endParaRPr lang="en-US" sz="800" dirty="0">
              <a:latin typeface="Avenir Medium"/>
              <a:cs typeface="Avenir Medium"/>
            </a:endParaRPr>
          </a:p>
          <a:p>
            <a:r>
              <a:rPr lang="en-US" dirty="0">
                <a:latin typeface="Avenir Black"/>
                <a:cs typeface="Avenir Black"/>
              </a:rPr>
              <a:t>Alkalinity: </a:t>
            </a:r>
            <a:r>
              <a:rPr lang="en-US" dirty="0">
                <a:latin typeface="Avenir Medium"/>
                <a:cs typeface="Avenir Medium"/>
              </a:rPr>
              <a:t>acid-neutralizing capacity; sum of all bases </a:t>
            </a:r>
            <a:endParaRPr lang="en-US" dirty="0">
              <a:latin typeface="Avenir Black"/>
              <a:cs typeface="Avenir Black"/>
            </a:endParaRPr>
          </a:p>
          <a:p>
            <a:endParaRPr lang="en-US" sz="1000" dirty="0">
              <a:latin typeface="Avenir Black"/>
              <a:cs typeface="Avenir Black"/>
            </a:endParaRPr>
          </a:p>
          <a:p>
            <a:r>
              <a:rPr lang="en-US" dirty="0">
                <a:latin typeface="Avenir Black"/>
                <a:cs typeface="Avenir Black"/>
              </a:rPr>
              <a:t>BOD </a:t>
            </a:r>
            <a:r>
              <a:rPr lang="en-US" dirty="0">
                <a:latin typeface="Avenir Medium"/>
                <a:cs typeface="Avenir Medium"/>
              </a:rPr>
              <a:t>(biological oxygen demand): amount of oxygen required to biologically oxidize &amp; degrade organic material</a:t>
            </a:r>
          </a:p>
          <a:p>
            <a:endParaRPr lang="en-US" sz="800" dirty="0">
              <a:latin typeface="Avenir Medium"/>
              <a:cs typeface="Avenir Medium"/>
            </a:endParaRPr>
          </a:p>
          <a:p>
            <a:r>
              <a:rPr lang="en-US" dirty="0">
                <a:latin typeface="Avenir Black"/>
                <a:cs typeface="Avenir Black"/>
              </a:rPr>
              <a:t>COD</a:t>
            </a:r>
            <a:r>
              <a:rPr lang="en-US" dirty="0">
                <a:latin typeface="Avenir Medium"/>
                <a:cs typeface="Avenir Medium"/>
              </a:rPr>
              <a:t> (chemical oxygen demand): amount of oxygen required the chemically oxidize &amp; degrade organic material; faster than BOD; values typically higher</a:t>
            </a:r>
            <a:endParaRPr lang="en-US" dirty="0">
              <a:latin typeface="Avenir Black"/>
              <a:cs typeface="Avenir Black"/>
            </a:endParaRPr>
          </a:p>
          <a:p>
            <a:endParaRPr lang="en-US" sz="800" dirty="0">
              <a:latin typeface="Avenir Black"/>
              <a:cs typeface="Avenir Black"/>
            </a:endParaRPr>
          </a:p>
          <a:p>
            <a:r>
              <a:rPr lang="en-US" dirty="0">
                <a:latin typeface="Avenir Black"/>
                <a:cs typeface="Avenir Black"/>
              </a:rPr>
              <a:t>Feedstock: </a:t>
            </a:r>
            <a:r>
              <a:rPr lang="en-US" dirty="0">
                <a:latin typeface="Avenir Next Medium"/>
                <a:cs typeface="Avenir Next Medium"/>
              </a:rPr>
              <a:t>manure &amp; organic material ‘fed’ to the AD to produce biogas</a:t>
            </a:r>
          </a:p>
          <a:p>
            <a:endParaRPr lang="en-US" sz="800" dirty="0">
              <a:latin typeface="Avenir Next Medium"/>
              <a:cs typeface="Avenir Next Medium"/>
            </a:endParaRPr>
          </a:p>
          <a:p>
            <a:r>
              <a:rPr lang="en-US" dirty="0">
                <a:latin typeface="Avenir Black"/>
                <a:cs typeface="Avenir Black"/>
              </a:rPr>
              <a:t>Slurry: </a:t>
            </a:r>
            <a:r>
              <a:rPr lang="en-US" dirty="0">
                <a:latin typeface="Avenir Medium"/>
                <a:cs typeface="Avenir Medium"/>
              </a:rPr>
              <a:t>(aka sludge)</a:t>
            </a:r>
            <a:r>
              <a:rPr lang="en-US" dirty="0">
                <a:latin typeface="Avenir Black"/>
                <a:cs typeface="Avenir Black"/>
              </a:rPr>
              <a:t> </a:t>
            </a:r>
            <a:r>
              <a:rPr lang="en-US" dirty="0">
                <a:latin typeface="Avenir Next Medium"/>
                <a:cs typeface="Avenir Next Medium"/>
              </a:rPr>
              <a:t>the mixture of feedstock &amp; microbes filling the AD</a:t>
            </a:r>
          </a:p>
          <a:p>
            <a:endParaRPr lang="en-US" sz="800" dirty="0">
              <a:latin typeface="Avenir Next Medium"/>
              <a:cs typeface="Avenir Next Medium"/>
            </a:endParaRPr>
          </a:p>
          <a:p>
            <a:r>
              <a:rPr lang="en-US" dirty="0">
                <a:latin typeface="Avenir Black"/>
                <a:cs typeface="Avenir Black"/>
              </a:rPr>
              <a:t>Biogas: </a:t>
            </a:r>
            <a:r>
              <a:rPr lang="en-US" dirty="0">
                <a:latin typeface="Avenir Next Medium"/>
                <a:cs typeface="Avenir Next Medium"/>
              </a:rPr>
              <a:t>combustible gas produced by AD: 60% CH</a:t>
            </a:r>
            <a:r>
              <a:rPr lang="en-US" baseline="-25000" dirty="0">
                <a:latin typeface="Avenir Next Medium"/>
                <a:cs typeface="Avenir Next Medium"/>
              </a:rPr>
              <a:t>4</a:t>
            </a:r>
            <a:r>
              <a:rPr lang="en-US" dirty="0">
                <a:latin typeface="Avenir Next Medium"/>
                <a:cs typeface="Avenir Next Medium"/>
              </a:rPr>
              <a:t>, 40% CO</a:t>
            </a:r>
            <a:r>
              <a:rPr lang="en-US" baseline="-25000" dirty="0">
                <a:latin typeface="Avenir Next Medium"/>
                <a:cs typeface="Avenir Next Medium"/>
              </a:rPr>
              <a:t>2</a:t>
            </a:r>
            <a:r>
              <a:rPr lang="en-US" dirty="0">
                <a:latin typeface="Avenir Next Medium"/>
                <a:cs typeface="Avenir Next Medium"/>
              </a:rPr>
              <a:t>, H</a:t>
            </a:r>
            <a:r>
              <a:rPr lang="en-US" baseline="-25000" dirty="0">
                <a:latin typeface="Avenir Next Medium"/>
                <a:cs typeface="Avenir Next Medium"/>
              </a:rPr>
              <a:t>2</a:t>
            </a:r>
            <a:r>
              <a:rPr lang="en-US" dirty="0">
                <a:latin typeface="Avenir Next Medium"/>
                <a:cs typeface="Avenir Next Medium"/>
              </a:rPr>
              <a:t>, H</a:t>
            </a:r>
            <a:r>
              <a:rPr lang="en-US" baseline="-25000" dirty="0">
                <a:latin typeface="Avenir Next Medium"/>
                <a:cs typeface="Avenir Next Medium"/>
              </a:rPr>
              <a:t>2</a:t>
            </a:r>
            <a:r>
              <a:rPr lang="en-US" dirty="0">
                <a:latin typeface="Avenir Next Medium"/>
                <a:cs typeface="Avenir Next Medium"/>
              </a:rPr>
              <a:t>S</a:t>
            </a:r>
          </a:p>
          <a:p>
            <a:endParaRPr lang="en-US" sz="800" dirty="0">
              <a:latin typeface="Avenir Next Medium"/>
              <a:cs typeface="Avenir Next Medium"/>
            </a:endParaRPr>
          </a:p>
          <a:p>
            <a:r>
              <a:rPr lang="en-US" dirty="0" err="1">
                <a:latin typeface="Avenir Black"/>
                <a:cs typeface="Avenir Black"/>
              </a:rPr>
              <a:t>Digestate</a:t>
            </a:r>
            <a:r>
              <a:rPr lang="en-US" dirty="0">
                <a:latin typeface="Avenir Black"/>
                <a:cs typeface="Avenir Black"/>
              </a:rPr>
              <a:t>: </a:t>
            </a:r>
            <a:r>
              <a:rPr lang="en-US" dirty="0">
                <a:latin typeface="Avenir Book"/>
                <a:cs typeface="Avenir Book"/>
              </a:rPr>
              <a:t>(aka effluent or filtrate)</a:t>
            </a:r>
            <a:r>
              <a:rPr lang="en-US" dirty="0">
                <a:latin typeface="Avenir Black"/>
                <a:cs typeface="Avenir Black"/>
              </a:rPr>
              <a:t> </a:t>
            </a:r>
            <a:r>
              <a:rPr lang="en-US" dirty="0">
                <a:latin typeface="Avenir Next Medium"/>
                <a:cs typeface="Avenir Next Medium"/>
              </a:rPr>
              <a:t>slurry after digestion; nutrient-rich </a:t>
            </a:r>
          </a:p>
          <a:p>
            <a:endParaRPr lang="en-US" sz="800" dirty="0">
              <a:latin typeface="Avenir Next Medium"/>
              <a:cs typeface="Avenir Next Medium"/>
            </a:endParaRPr>
          </a:p>
          <a:p>
            <a:r>
              <a:rPr lang="en-US" dirty="0">
                <a:latin typeface="Avenir Black"/>
                <a:cs typeface="Avenir Black"/>
              </a:rPr>
              <a:t>Fiber: </a:t>
            </a:r>
            <a:r>
              <a:rPr lang="en-US" dirty="0">
                <a:latin typeface="Avenir Book"/>
                <a:cs typeface="Avenir Book"/>
              </a:rPr>
              <a:t>(aka separated solids)</a:t>
            </a:r>
            <a:r>
              <a:rPr lang="en-US" dirty="0">
                <a:latin typeface="Avenir Black"/>
                <a:cs typeface="Avenir Black"/>
              </a:rPr>
              <a:t> </a:t>
            </a:r>
            <a:r>
              <a:rPr lang="en-US" dirty="0">
                <a:latin typeface="Avenir Next Medium"/>
                <a:cs typeface="Avenir Next Medium"/>
              </a:rPr>
              <a:t>solid portion of </a:t>
            </a:r>
            <a:r>
              <a:rPr lang="en-US" dirty="0" err="1">
                <a:latin typeface="Avenir Next Medium"/>
                <a:cs typeface="Avenir Next Medium"/>
              </a:rPr>
              <a:t>digestate</a:t>
            </a:r>
            <a:r>
              <a:rPr lang="en-US" dirty="0">
                <a:latin typeface="Avenir Next Medium"/>
                <a:cs typeface="Avenir Next Medium"/>
              </a:rPr>
              <a:t>; used as fertilizer, bedding, compost</a:t>
            </a:r>
          </a:p>
          <a:p>
            <a:endParaRPr lang="en-US" sz="800" dirty="0">
              <a:latin typeface="Avenir Black"/>
              <a:cs typeface="Avenir Black"/>
            </a:endParaRPr>
          </a:p>
          <a:p>
            <a:r>
              <a:rPr lang="en-US" dirty="0">
                <a:latin typeface="Avenir Black"/>
                <a:cs typeface="Avenir Black"/>
              </a:rPr>
              <a:t>Volatile solids</a:t>
            </a:r>
            <a:r>
              <a:rPr lang="en-US" dirty="0">
                <a:latin typeface="Avenir Next Medium"/>
                <a:cs typeface="Avenir Next Medium"/>
              </a:rPr>
              <a:t>: the organic component of solid feedstock materials</a:t>
            </a:r>
            <a:endParaRPr lang="en-US" dirty="0">
              <a:latin typeface="Avenir Black"/>
              <a:cs typeface="Avenir Black"/>
            </a:endParaRPr>
          </a:p>
        </p:txBody>
      </p:sp>
      <p:sp>
        <p:nvSpPr>
          <p:cNvPr id="6" name="TextBox 5"/>
          <p:cNvSpPr txBox="1"/>
          <p:nvPr/>
        </p:nvSpPr>
        <p:spPr>
          <a:xfrm>
            <a:off x="2633988" y="6349461"/>
            <a:ext cx="2557411" cy="338554"/>
          </a:xfrm>
          <a:prstGeom prst="rect">
            <a:avLst/>
          </a:prstGeom>
          <a:noFill/>
        </p:spPr>
        <p:txBody>
          <a:bodyPr wrap="none" rtlCol="0">
            <a:spAutoFit/>
          </a:bodyPr>
          <a:lstStyle/>
          <a:p>
            <a:r>
              <a:rPr lang="en-US" sz="1600" dirty="0">
                <a:latin typeface="+mj-lt"/>
                <a:cs typeface="Avenir Medium"/>
              </a:rPr>
              <a:t>(Mackay &amp; </a:t>
            </a:r>
            <a:r>
              <a:rPr lang="en-US" sz="1600" dirty="0" err="1">
                <a:latin typeface="+mj-lt"/>
                <a:cs typeface="Avenir Medium"/>
              </a:rPr>
              <a:t>Rowlands</a:t>
            </a:r>
            <a:r>
              <a:rPr lang="en-US" sz="1600" dirty="0">
                <a:latin typeface="+mj-lt"/>
                <a:cs typeface="Avenir Medium"/>
              </a:rPr>
              <a:t>, 20__)</a:t>
            </a:r>
          </a:p>
        </p:txBody>
      </p:sp>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444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26352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An ancient, but evolving, technology</a:t>
            </a:r>
          </a:p>
        </p:txBody>
      </p:sp>
      <p:pic>
        <p:nvPicPr>
          <p:cNvPr id="4" name="Picture 3" descr="Screen Shot 2014-02-23 at 2.32.18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5618" y="2261307"/>
            <a:ext cx="8228108" cy="3695171"/>
          </a:xfrm>
          <a:prstGeom prst="rect">
            <a:avLst/>
          </a:prstGeom>
        </p:spPr>
      </p:pic>
      <p:sp>
        <p:nvSpPr>
          <p:cNvPr id="5" name="TextBox 4"/>
          <p:cNvSpPr txBox="1"/>
          <p:nvPr/>
        </p:nvSpPr>
        <p:spPr>
          <a:xfrm>
            <a:off x="425618" y="958813"/>
            <a:ext cx="8443337" cy="923330"/>
          </a:xfrm>
          <a:prstGeom prst="rect">
            <a:avLst/>
          </a:prstGeom>
          <a:noFill/>
        </p:spPr>
        <p:txBody>
          <a:bodyPr wrap="none" rtlCol="0">
            <a:spAutoFit/>
          </a:bodyPr>
          <a:lstStyle/>
          <a:p>
            <a:r>
              <a:rPr lang="en-US" dirty="0">
                <a:latin typeface="Avenir Next Medium"/>
                <a:cs typeface="Avenir Next Medium"/>
              </a:rPr>
              <a:t>Used by man long before the modern era, modern AD is a </a:t>
            </a:r>
            <a:r>
              <a:rPr lang="en-US" dirty="0">
                <a:latin typeface="Avenir Black"/>
                <a:cs typeface="Avenir Black"/>
              </a:rPr>
              <a:t>renewable energy</a:t>
            </a:r>
            <a:br>
              <a:rPr lang="en-US" dirty="0">
                <a:latin typeface="Avenir Black"/>
                <a:cs typeface="Avenir Black"/>
              </a:rPr>
            </a:br>
            <a:r>
              <a:rPr lang="en-US" dirty="0">
                <a:latin typeface="Avenir Black"/>
                <a:cs typeface="Avenir Black"/>
              </a:rPr>
              <a:t>technology</a:t>
            </a:r>
            <a:r>
              <a:rPr lang="en-US" dirty="0">
                <a:latin typeface="Avenir Next Medium"/>
                <a:cs typeface="Avenir Next Medium"/>
              </a:rPr>
              <a:t> that produces heat and electricity, recycles society’s organic </a:t>
            </a:r>
            <a:br>
              <a:rPr lang="en-US" dirty="0">
                <a:latin typeface="Avenir Next Medium"/>
                <a:cs typeface="Avenir Next Medium"/>
              </a:rPr>
            </a:br>
            <a:r>
              <a:rPr lang="en-US" dirty="0">
                <a:latin typeface="Avenir Next Medium"/>
                <a:cs typeface="Avenir Next Medium"/>
              </a:rPr>
              <a:t>wastes to produce nutrients for agriculture, and reduces odors and pathogens.</a:t>
            </a:r>
          </a:p>
        </p:txBody>
      </p:sp>
      <p:grpSp>
        <p:nvGrpSpPr>
          <p:cNvPr id="6" name="Group 5"/>
          <p:cNvGrpSpPr/>
          <p:nvPr/>
        </p:nvGrpSpPr>
        <p:grpSpPr>
          <a:xfrm>
            <a:off x="8098116" y="14530"/>
            <a:ext cx="830994" cy="634504"/>
            <a:chOff x="2066934" y="1319924"/>
            <a:chExt cx="3038142" cy="2464745"/>
          </a:xfrm>
        </p:grpSpPr>
        <p:sp>
          <p:nvSpPr>
            <p:cNvPr id="7" name="Oval 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240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40349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Global AD today</a:t>
            </a:r>
          </a:p>
        </p:txBody>
      </p:sp>
      <p:sp>
        <p:nvSpPr>
          <p:cNvPr id="5" name="TextBox 4"/>
          <p:cNvSpPr txBox="1"/>
          <p:nvPr/>
        </p:nvSpPr>
        <p:spPr>
          <a:xfrm>
            <a:off x="425618" y="869167"/>
            <a:ext cx="8226273" cy="1412694"/>
          </a:xfrm>
          <a:prstGeom prst="rect">
            <a:avLst/>
          </a:prstGeom>
          <a:noFill/>
        </p:spPr>
        <p:txBody>
          <a:bodyPr wrap="none" rtlCol="0">
            <a:spAutoFit/>
          </a:bodyPr>
          <a:lstStyle/>
          <a:p>
            <a:pPr>
              <a:lnSpc>
                <a:spcPct val="120000"/>
              </a:lnSpc>
            </a:pPr>
            <a:r>
              <a:rPr lang="en-US" dirty="0">
                <a:latin typeface="Avenir Next Medium"/>
                <a:cs typeface="Avenir Next Medium"/>
              </a:rPr>
              <a:t>Today</a:t>
            </a:r>
            <a:r>
              <a:rPr lang="en-US" dirty="0">
                <a:latin typeface="Avenir Black"/>
                <a:cs typeface="Avenir Black"/>
              </a:rPr>
              <a:t>, simple, small- to medium-scale AD </a:t>
            </a:r>
            <a:r>
              <a:rPr lang="en-US" dirty="0">
                <a:latin typeface="Avenir Next Medium"/>
                <a:cs typeface="Avenir Next Medium"/>
              </a:rPr>
              <a:t>installations are used in the </a:t>
            </a:r>
            <a:br>
              <a:rPr lang="en-US" dirty="0">
                <a:latin typeface="Avenir Next Medium"/>
                <a:cs typeface="Avenir Next Medium"/>
              </a:rPr>
            </a:br>
            <a:r>
              <a:rPr lang="en-US" dirty="0">
                <a:latin typeface="Avenir Next Medium"/>
                <a:cs typeface="Avenir Next Medium"/>
              </a:rPr>
              <a:t>developing world to produce cooking and heating gas from organic wastes.</a:t>
            </a:r>
          </a:p>
          <a:p>
            <a:pPr marL="285750" indent="-285750">
              <a:lnSpc>
                <a:spcPct val="120000"/>
              </a:lnSpc>
              <a:buFont typeface="Arial"/>
              <a:buChar char="•"/>
            </a:pPr>
            <a:r>
              <a:rPr lang="en-US" dirty="0">
                <a:latin typeface="Avenir Next Medium"/>
                <a:cs typeface="Avenir Next Medium"/>
              </a:rPr>
              <a:t>2005: 8 million small AD facilities in China</a:t>
            </a:r>
          </a:p>
          <a:p>
            <a:pPr marL="285750" indent="-285750">
              <a:lnSpc>
                <a:spcPct val="120000"/>
              </a:lnSpc>
              <a:buFont typeface="Arial"/>
              <a:buChar char="•"/>
            </a:pPr>
            <a:r>
              <a:rPr lang="en-US" dirty="0">
                <a:latin typeface="Avenir Next Medium"/>
                <a:cs typeface="Avenir Next Medium"/>
              </a:rPr>
              <a:t>2011: 500 AD in Tanzania &amp; 1000 AD in Lesotho</a:t>
            </a:r>
          </a:p>
        </p:txBody>
      </p:sp>
      <p:sp>
        <p:nvSpPr>
          <p:cNvPr id="6" name="TextBox 5"/>
          <p:cNvSpPr txBox="1"/>
          <p:nvPr/>
        </p:nvSpPr>
        <p:spPr>
          <a:xfrm>
            <a:off x="425618" y="2478461"/>
            <a:ext cx="7883965" cy="1412694"/>
          </a:xfrm>
          <a:prstGeom prst="rect">
            <a:avLst/>
          </a:prstGeom>
          <a:noFill/>
        </p:spPr>
        <p:txBody>
          <a:bodyPr wrap="none" rtlCol="0">
            <a:spAutoFit/>
          </a:bodyPr>
          <a:lstStyle/>
          <a:p>
            <a:pPr>
              <a:lnSpc>
                <a:spcPct val="120000"/>
              </a:lnSpc>
            </a:pPr>
            <a:r>
              <a:rPr lang="en-US" dirty="0">
                <a:latin typeface="Avenir Next Medium"/>
                <a:cs typeface="Avenir Next Medium"/>
              </a:rPr>
              <a:t>AD is widely applied in </a:t>
            </a:r>
            <a:r>
              <a:rPr lang="en-US" dirty="0">
                <a:latin typeface="Avenir Black"/>
                <a:cs typeface="Avenir Black"/>
              </a:rPr>
              <a:t>Europe </a:t>
            </a:r>
            <a:r>
              <a:rPr lang="en-US" dirty="0">
                <a:latin typeface="Avenir Next Medium"/>
                <a:cs typeface="Avenir Next Medium"/>
              </a:rPr>
              <a:t>as a combined heat &amp; power technology.</a:t>
            </a:r>
          </a:p>
          <a:p>
            <a:pPr marL="285750" indent="-285750">
              <a:lnSpc>
                <a:spcPct val="120000"/>
              </a:lnSpc>
              <a:buFont typeface="Arial"/>
              <a:buChar char="•"/>
            </a:pPr>
            <a:r>
              <a:rPr lang="en-US" dirty="0">
                <a:latin typeface="Avenir Next Medium"/>
                <a:cs typeface="Avenir Next Medium"/>
              </a:rPr>
              <a:t>Germany: 6800 AD systems</a:t>
            </a:r>
          </a:p>
          <a:p>
            <a:pPr marL="285750" indent="-285750">
              <a:lnSpc>
                <a:spcPct val="120000"/>
              </a:lnSpc>
              <a:buFont typeface="Arial"/>
              <a:buChar char="•"/>
            </a:pPr>
            <a:r>
              <a:rPr lang="en-US" dirty="0">
                <a:latin typeface="Avenir Next Medium"/>
                <a:cs typeface="Avenir Next Medium"/>
              </a:rPr>
              <a:t>Austria: 511 AD systems</a:t>
            </a:r>
          </a:p>
          <a:p>
            <a:pPr>
              <a:lnSpc>
                <a:spcPct val="120000"/>
              </a:lnSpc>
            </a:pPr>
            <a:r>
              <a:rPr lang="en-US" dirty="0">
                <a:latin typeface="Avenir Next Medium"/>
                <a:cs typeface="Avenir Next Medium"/>
              </a:rPr>
              <a:t>Manure is a secondary feedstock; crops &amp; organic wastes dominate.</a:t>
            </a:r>
          </a:p>
        </p:txBody>
      </p:sp>
      <p:sp>
        <p:nvSpPr>
          <p:cNvPr id="8" name="TextBox 7"/>
          <p:cNvSpPr txBox="1"/>
          <p:nvPr/>
        </p:nvSpPr>
        <p:spPr>
          <a:xfrm>
            <a:off x="428606" y="4037944"/>
            <a:ext cx="8032968" cy="2077492"/>
          </a:xfrm>
          <a:prstGeom prst="rect">
            <a:avLst/>
          </a:prstGeom>
          <a:noFill/>
        </p:spPr>
        <p:txBody>
          <a:bodyPr wrap="none" rtlCol="0">
            <a:spAutoFit/>
          </a:bodyPr>
          <a:lstStyle/>
          <a:p>
            <a:pPr>
              <a:lnSpc>
                <a:spcPct val="120000"/>
              </a:lnSpc>
            </a:pPr>
            <a:r>
              <a:rPr lang="en-US" dirty="0">
                <a:latin typeface="Avenir Next Medium"/>
                <a:cs typeface="Avenir Next Medium"/>
              </a:rPr>
              <a:t>Why is AD </a:t>
            </a:r>
            <a:r>
              <a:rPr lang="en-US" dirty="0">
                <a:latin typeface="Avenir Black"/>
                <a:cs typeface="Avenir Black"/>
              </a:rPr>
              <a:t>more widespread in Europe </a:t>
            </a:r>
            <a:r>
              <a:rPr lang="en-US" dirty="0">
                <a:latin typeface="Avenir Next Medium"/>
                <a:cs typeface="Avenir Next Medium"/>
              </a:rPr>
              <a:t>than in the US?</a:t>
            </a:r>
          </a:p>
          <a:p>
            <a:pPr marL="285750" indent="-285750">
              <a:lnSpc>
                <a:spcPct val="120000"/>
              </a:lnSpc>
              <a:buFont typeface="Arial"/>
              <a:buChar char="•"/>
            </a:pPr>
            <a:r>
              <a:rPr lang="en-US" dirty="0">
                <a:latin typeface="Avenir Next Medium"/>
                <a:cs typeface="Avenir Next Medium"/>
              </a:rPr>
              <a:t>Fossil fuel energy is not (or is less) subsidized in Europe</a:t>
            </a:r>
          </a:p>
          <a:p>
            <a:pPr marL="285750" indent="-285750">
              <a:lnSpc>
                <a:spcPct val="120000"/>
              </a:lnSpc>
              <a:buFont typeface="Arial"/>
              <a:buChar char="•"/>
            </a:pPr>
            <a:r>
              <a:rPr lang="en-US" dirty="0">
                <a:latin typeface="Avenir Next Medium"/>
                <a:cs typeface="Avenir Next Medium"/>
              </a:rPr>
              <a:t>But European governments do support renewable energy technologies</a:t>
            </a:r>
          </a:p>
          <a:p>
            <a:pPr marL="285750" indent="-285750">
              <a:lnSpc>
                <a:spcPct val="120000"/>
              </a:lnSpc>
              <a:buFont typeface="Arial"/>
              <a:buChar char="•"/>
            </a:pPr>
            <a:r>
              <a:rPr lang="en-US" dirty="0">
                <a:latin typeface="Avenir Next Medium"/>
                <a:cs typeface="Avenir Next Medium"/>
              </a:rPr>
              <a:t>European farm subsidies favor diversification and AD</a:t>
            </a:r>
          </a:p>
          <a:p>
            <a:pPr marL="285750" indent="-285750">
              <a:lnSpc>
                <a:spcPct val="120000"/>
              </a:lnSpc>
              <a:buFont typeface="Arial"/>
              <a:buChar char="•"/>
            </a:pPr>
            <a:r>
              <a:rPr lang="en-US" dirty="0">
                <a:latin typeface="Avenir Next Medium"/>
                <a:cs typeface="Avenir Next Medium"/>
              </a:rPr>
              <a:t>Europe’s resources are more limited so they focus on reuse &amp; efficiency</a:t>
            </a:r>
          </a:p>
          <a:p>
            <a:pPr marL="285750" indent="-285750">
              <a:lnSpc>
                <a:spcPct val="120000"/>
              </a:lnSpc>
              <a:buFont typeface="Arial"/>
              <a:buChar char="•"/>
            </a:pPr>
            <a:r>
              <a:rPr lang="en-US" dirty="0">
                <a:latin typeface="Avenir Next Medium"/>
                <a:cs typeface="Avenir Next Medium"/>
              </a:rPr>
              <a:t>Europe is focused on mitigating climate change</a:t>
            </a:r>
          </a:p>
        </p:txBody>
      </p:sp>
      <p:sp>
        <p:nvSpPr>
          <p:cNvPr id="4" name="TextBox 3"/>
          <p:cNvSpPr txBox="1"/>
          <p:nvPr/>
        </p:nvSpPr>
        <p:spPr>
          <a:xfrm>
            <a:off x="1449511" y="6350635"/>
            <a:ext cx="2478463" cy="338554"/>
          </a:xfrm>
          <a:prstGeom prst="rect">
            <a:avLst/>
          </a:prstGeom>
          <a:noFill/>
        </p:spPr>
        <p:txBody>
          <a:bodyPr wrap="none" rtlCol="0">
            <a:spAutoFit/>
          </a:bodyPr>
          <a:lstStyle/>
          <a:p>
            <a:r>
              <a:rPr lang="en-US" sz="1600" dirty="0" err="1"/>
              <a:t>Wellinger</a:t>
            </a:r>
            <a:r>
              <a:rPr lang="en-US" sz="1600" dirty="0"/>
              <a:t> &amp; </a:t>
            </a:r>
            <a:r>
              <a:rPr lang="en-US" sz="1600" dirty="0" err="1"/>
              <a:t>Linberg</a:t>
            </a:r>
            <a:r>
              <a:rPr lang="en-US" sz="1600" dirty="0"/>
              <a:t> (2000)</a:t>
            </a:r>
          </a:p>
        </p:txBody>
      </p:sp>
      <p:grpSp>
        <p:nvGrpSpPr>
          <p:cNvPr id="9" name="Group 8"/>
          <p:cNvGrpSpPr/>
          <p:nvPr/>
        </p:nvGrpSpPr>
        <p:grpSpPr>
          <a:xfrm>
            <a:off x="8098116" y="14530"/>
            <a:ext cx="830994" cy="634504"/>
            <a:chOff x="2066934" y="1319924"/>
            <a:chExt cx="3038142" cy="2464745"/>
          </a:xfrm>
        </p:grpSpPr>
        <p:sp>
          <p:nvSpPr>
            <p:cNvPr id="10" name="Oval 9"/>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ardrop 10"/>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105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890809"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AD in the US today</a:t>
            </a:r>
          </a:p>
        </p:txBody>
      </p:sp>
      <p:sp>
        <p:nvSpPr>
          <p:cNvPr id="6" name="TextBox 5"/>
          <p:cNvSpPr txBox="1"/>
          <p:nvPr/>
        </p:nvSpPr>
        <p:spPr>
          <a:xfrm>
            <a:off x="425618" y="804908"/>
            <a:ext cx="8329462" cy="1745093"/>
          </a:xfrm>
          <a:prstGeom prst="rect">
            <a:avLst/>
          </a:prstGeom>
          <a:noFill/>
        </p:spPr>
        <p:txBody>
          <a:bodyPr wrap="none" rtlCol="0">
            <a:spAutoFit/>
          </a:bodyPr>
          <a:lstStyle/>
          <a:p>
            <a:pPr>
              <a:lnSpc>
                <a:spcPct val="120000"/>
              </a:lnSpc>
            </a:pPr>
            <a:r>
              <a:rPr lang="en-US" dirty="0">
                <a:latin typeface="Avenir Black"/>
                <a:cs typeface="Avenir Black"/>
              </a:rPr>
              <a:t>In the US</a:t>
            </a:r>
            <a:r>
              <a:rPr lang="en-US" dirty="0">
                <a:latin typeface="Avenir Next Medium"/>
                <a:cs typeface="Avenir Next Medium"/>
              </a:rPr>
              <a:t>, AD is mainly employed at </a:t>
            </a:r>
            <a:r>
              <a:rPr lang="en-US" dirty="0">
                <a:latin typeface="Avenir Black"/>
                <a:cs typeface="Avenir Black"/>
              </a:rPr>
              <a:t>municipal wastewater treatment </a:t>
            </a:r>
            <a:r>
              <a:rPr lang="en-US" dirty="0">
                <a:latin typeface="Avenir Next Medium"/>
                <a:cs typeface="Avenir Next Medium"/>
              </a:rPr>
              <a:t>plants </a:t>
            </a:r>
            <a:br>
              <a:rPr lang="en-US" dirty="0">
                <a:latin typeface="Avenir Next Medium"/>
                <a:cs typeface="Avenir Next Medium"/>
              </a:rPr>
            </a:br>
            <a:r>
              <a:rPr lang="en-US" dirty="0">
                <a:latin typeface="Avenir Next Medium"/>
                <a:cs typeface="Avenir Next Medium"/>
              </a:rPr>
              <a:t>to reduce volumes of sludge and levels of pathogens. Biogas is sometimes </a:t>
            </a:r>
            <a:br>
              <a:rPr lang="en-US" dirty="0">
                <a:latin typeface="Avenir Next Medium"/>
                <a:cs typeface="Avenir Next Medium"/>
              </a:rPr>
            </a:br>
            <a:r>
              <a:rPr lang="en-US" dirty="0">
                <a:latin typeface="Avenir Next Medium"/>
                <a:cs typeface="Avenir Next Medium"/>
              </a:rPr>
              <a:t>used to heat the plant, but just over 100 use biogas to produce energy.</a:t>
            </a:r>
          </a:p>
          <a:p>
            <a:pPr>
              <a:lnSpc>
                <a:spcPct val="120000"/>
              </a:lnSpc>
            </a:pPr>
            <a:r>
              <a:rPr lang="en-US" dirty="0">
                <a:latin typeface="Avenir Next Medium"/>
                <a:cs typeface="Avenir Next Medium"/>
              </a:rPr>
              <a:t>However, most wastewater plants rely mainly on aerobic processes.</a:t>
            </a:r>
          </a:p>
          <a:p>
            <a:pPr marL="285750" indent="-285750">
              <a:lnSpc>
                <a:spcPct val="120000"/>
              </a:lnSpc>
              <a:buFont typeface="Arial"/>
              <a:buChar char="•"/>
            </a:pPr>
            <a:r>
              <a:rPr lang="en-US" dirty="0">
                <a:latin typeface="Avenir Black"/>
                <a:cs typeface="Avenir Black"/>
              </a:rPr>
              <a:t>2008:</a:t>
            </a:r>
            <a:r>
              <a:rPr lang="en-US" dirty="0">
                <a:latin typeface="Avenir Next Medium"/>
                <a:cs typeface="Avenir Next Medium"/>
              </a:rPr>
              <a:t> only 1,351 of 3,171 wastewater plants used AD</a:t>
            </a:r>
          </a:p>
        </p:txBody>
      </p:sp>
      <p:sp>
        <p:nvSpPr>
          <p:cNvPr id="7" name="TextBox 6"/>
          <p:cNvSpPr txBox="1"/>
          <p:nvPr/>
        </p:nvSpPr>
        <p:spPr>
          <a:xfrm>
            <a:off x="428180" y="2495829"/>
            <a:ext cx="8204818" cy="4256551"/>
          </a:xfrm>
          <a:prstGeom prst="rect">
            <a:avLst/>
          </a:prstGeom>
          <a:noFill/>
        </p:spPr>
        <p:txBody>
          <a:bodyPr wrap="none" rtlCol="0">
            <a:spAutoFit/>
          </a:bodyPr>
          <a:lstStyle/>
          <a:p>
            <a:pPr>
              <a:lnSpc>
                <a:spcPct val="120000"/>
              </a:lnSpc>
            </a:pPr>
            <a:r>
              <a:rPr lang="en-US" dirty="0">
                <a:latin typeface="Avenir Black"/>
                <a:cs typeface="Avenir Black"/>
              </a:rPr>
              <a:t>US farms </a:t>
            </a:r>
            <a:r>
              <a:rPr lang="en-US" dirty="0">
                <a:latin typeface="Avenir Next Medium"/>
                <a:cs typeface="Avenir Next Medium"/>
              </a:rPr>
              <a:t>began using AD to produce energy during the energy crisis of the</a:t>
            </a:r>
            <a:br>
              <a:rPr lang="en-US" dirty="0">
                <a:latin typeface="Avenir Next Medium"/>
                <a:cs typeface="Avenir Next Medium"/>
              </a:rPr>
            </a:br>
            <a:r>
              <a:rPr lang="en-US" dirty="0">
                <a:latin typeface="Avenir Next Medium"/>
                <a:cs typeface="Avenir Next Medium"/>
              </a:rPr>
              <a:t>1970s. This early effort was largely unsuccessful. However, farm AD has </a:t>
            </a:r>
            <a:br>
              <a:rPr lang="en-US" dirty="0">
                <a:latin typeface="Avenir Next Medium"/>
                <a:cs typeface="Avenir Next Medium"/>
              </a:rPr>
            </a:br>
            <a:r>
              <a:rPr lang="en-US" dirty="0">
                <a:latin typeface="Avenir Next Medium"/>
                <a:cs typeface="Avenir Next Medium"/>
              </a:rPr>
              <a:t>boomed since 2000.</a:t>
            </a:r>
          </a:p>
          <a:p>
            <a:pPr>
              <a:lnSpc>
                <a:spcPct val="120000"/>
              </a:lnSpc>
            </a:pPr>
            <a:endParaRPr lang="en-US" sz="1000" dirty="0">
              <a:latin typeface="Avenir Next Medium"/>
              <a:cs typeface="Avenir Next Medium"/>
            </a:endParaRPr>
          </a:p>
          <a:p>
            <a:pPr marL="285750" indent="-285750">
              <a:lnSpc>
                <a:spcPct val="120000"/>
              </a:lnSpc>
              <a:buFont typeface="Arial"/>
              <a:buChar char="•"/>
            </a:pPr>
            <a:r>
              <a:rPr lang="en-US" dirty="0">
                <a:latin typeface="Avenir Black"/>
                <a:cs typeface="Avenir Black"/>
              </a:rPr>
              <a:t>2014: </a:t>
            </a:r>
            <a:r>
              <a:rPr lang="en-US" dirty="0">
                <a:latin typeface="Avenir Next Medium"/>
                <a:cs typeface="Avenir Next Medium"/>
              </a:rPr>
              <a:t>239 farm AD plants</a:t>
            </a:r>
          </a:p>
          <a:p>
            <a:pPr marL="285750">
              <a:lnSpc>
                <a:spcPct val="120000"/>
              </a:lnSpc>
            </a:pPr>
            <a:r>
              <a:rPr lang="en-US" dirty="0">
                <a:latin typeface="Avenir Next Medium"/>
                <a:cs typeface="Avenir Next Medium"/>
              </a:rPr>
              <a:t>205 produce electricity</a:t>
            </a:r>
          </a:p>
          <a:p>
            <a:pPr marL="285750">
              <a:lnSpc>
                <a:spcPct val="120000"/>
              </a:lnSpc>
            </a:pPr>
            <a:r>
              <a:rPr lang="en-US" dirty="0">
                <a:latin typeface="Avenir Next Medium"/>
                <a:cs typeface="Avenir Next Medium"/>
              </a:rPr>
              <a:t>586,000 </a:t>
            </a:r>
            <a:r>
              <a:rPr lang="en-US" dirty="0" err="1">
                <a:latin typeface="Avenir Next Medium"/>
                <a:cs typeface="Avenir Next Medium"/>
              </a:rPr>
              <a:t>MWh</a:t>
            </a:r>
            <a:r>
              <a:rPr lang="en-US" dirty="0">
                <a:latin typeface="Avenir Next Medium"/>
                <a:cs typeface="Avenir Next Medium"/>
              </a:rPr>
              <a:t> electricity </a:t>
            </a:r>
          </a:p>
          <a:p>
            <a:pPr marL="285750">
              <a:lnSpc>
                <a:spcPct val="120000"/>
              </a:lnSpc>
            </a:pPr>
            <a:r>
              <a:rPr lang="en-US" dirty="0">
                <a:latin typeface="Avenir Next Medium"/>
                <a:cs typeface="Avenir Next Medium"/>
              </a:rPr>
              <a:t>55,000 </a:t>
            </a:r>
            <a:r>
              <a:rPr lang="en-US" dirty="0" err="1">
                <a:latin typeface="Avenir Next Medium"/>
                <a:cs typeface="Avenir Next Medium"/>
              </a:rPr>
              <a:t>MWh</a:t>
            </a:r>
            <a:r>
              <a:rPr lang="en-US" dirty="0">
                <a:latin typeface="Avenir Next Medium"/>
                <a:cs typeface="Avenir Next Medium"/>
              </a:rPr>
              <a:t> heat</a:t>
            </a:r>
            <a:br>
              <a:rPr lang="en-US" dirty="0">
                <a:latin typeface="Avenir Next Medium"/>
                <a:cs typeface="Avenir Next Medium"/>
              </a:rPr>
            </a:br>
            <a:r>
              <a:rPr lang="en-US" dirty="0">
                <a:latin typeface="Avenir Next Medium"/>
                <a:cs typeface="Avenir Next Medium"/>
              </a:rPr>
              <a:t> (1 </a:t>
            </a:r>
            <a:r>
              <a:rPr lang="en-US" dirty="0" err="1">
                <a:latin typeface="Avenir Next Medium"/>
                <a:cs typeface="Avenir Next Medium"/>
              </a:rPr>
              <a:t>MWh</a:t>
            </a:r>
            <a:r>
              <a:rPr lang="en-US" dirty="0">
                <a:latin typeface="Avenir Next Medium"/>
                <a:cs typeface="Avenir Next Medium"/>
              </a:rPr>
              <a:t> ~1000 households)</a:t>
            </a:r>
          </a:p>
          <a:p>
            <a:pPr marL="285750">
              <a:lnSpc>
                <a:spcPct val="120000"/>
              </a:lnSpc>
            </a:pPr>
            <a:endParaRPr lang="en-US" sz="1000" dirty="0">
              <a:latin typeface="Avenir Next Medium"/>
              <a:cs typeface="Avenir Next Medium"/>
            </a:endParaRPr>
          </a:p>
          <a:p>
            <a:pPr marL="347663" indent="-285750">
              <a:lnSpc>
                <a:spcPct val="120000"/>
              </a:lnSpc>
              <a:buFont typeface="Arial"/>
              <a:buChar char="•"/>
            </a:pPr>
            <a:r>
              <a:rPr lang="en-US" dirty="0">
                <a:latin typeface="Avenir Black"/>
                <a:cs typeface="Avenir Black"/>
              </a:rPr>
              <a:t>Vermont: </a:t>
            </a:r>
            <a:r>
              <a:rPr lang="en-US" dirty="0">
                <a:latin typeface="Avenir Next Medium"/>
                <a:cs typeface="Avenir Next Medium"/>
              </a:rPr>
              <a:t>17 AD plants in 2013</a:t>
            </a:r>
          </a:p>
          <a:p>
            <a:pPr marL="61913">
              <a:lnSpc>
                <a:spcPct val="120000"/>
              </a:lnSpc>
            </a:pPr>
            <a:endParaRPr lang="en-US" dirty="0">
              <a:latin typeface="Avenir Next Medium"/>
              <a:cs typeface="Avenir Next Medium"/>
            </a:endParaRPr>
          </a:p>
          <a:p>
            <a:pPr marL="61913">
              <a:lnSpc>
                <a:spcPct val="120000"/>
              </a:lnSpc>
            </a:pPr>
            <a:r>
              <a:rPr lang="en-US" sz="800" dirty="0">
                <a:latin typeface="Avenir Next Medium"/>
                <a:cs typeface="Avenir Next Medium"/>
              </a:rPr>
              <a:t>  </a:t>
            </a:r>
          </a:p>
          <a:p>
            <a:pPr marL="61913">
              <a:lnSpc>
                <a:spcPct val="120000"/>
              </a:lnSpc>
            </a:pPr>
            <a:r>
              <a:rPr lang="en-US" dirty="0">
                <a:latin typeface="Avenir Next Medium"/>
                <a:cs typeface="Avenir Next Medium"/>
              </a:rPr>
              <a:t>	               </a:t>
            </a:r>
            <a:r>
              <a:rPr lang="en-US" dirty="0">
                <a:solidFill>
                  <a:srgbClr val="0000FF"/>
                </a:solidFill>
                <a:latin typeface="Avenir Next Medium"/>
                <a:cs typeface="Avenir Next Medium"/>
              </a:rPr>
              <a:t>  </a:t>
            </a:r>
            <a:r>
              <a:rPr lang="en-US" sz="1600" dirty="0">
                <a:solidFill>
                  <a:srgbClr val="0000FF"/>
                </a:solidFill>
                <a:latin typeface="Avenir Next Medium"/>
                <a:cs typeface="Avenir Next Medium"/>
              </a:rPr>
              <a:t>http://</a:t>
            </a:r>
            <a:r>
              <a:rPr lang="en-US" sz="1600" dirty="0" err="1">
                <a:solidFill>
                  <a:srgbClr val="0000FF"/>
                </a:solidFill>
                <a:latin typeface="Avenir Next Medium"/>
                <a:cs typeface="Avenir Next Medium"/>
              </a:rPr>
              <a:t>www.epa.gov</a:t>
            </a:r>
            <a:r>
              <a:rPr lang="en-US" sz="1600" dirty="0">
                <a:solidFill>
                  <a:srgbClr val="0000FF"/>
                </a:solidFill>
                <a:latin typeface="Avenir Next Medium"/>
                <a:cs typeface="Avenir Next Medium"/>
              </a:rPr>
              <a:t>/</a:t>
            </a:r>
            <a:r>
              <a:rPr lang="en-US" sz="1600" dirty="0" err="1">
                <a:solidFill>
                  <a:srgbClr val="0000FF"/>
                </a:solidFill>
                <a:latin typeface="Avenir Next Medium"/>
                <a:cs typeface="Avenir Next Medium"/>
              </a:rPr>
              <a:t>agstar</a:t>
            </a:r>
            <a:r>
              <a:rPr lang="en-US" sz="1600" dirty="0">
                <a:solidFill>
                  <a:srgbClr val="0000FF"/>
                </a:solidFill>
                <a:latin typeface="Avenir Next Medium"/>
                <a:cs typeface="Avenir Next Medium"/>
              </a:rPr>
              <a:t>/projects/</a:t>
            </a:r>
            <a:endParaRPr lang="en-US" sz="1600" dirty="0">
              <a:solidFill>
                <a:srgbClr val="0000FF"/>
              </a:solidFill>
              <a:latin typeface="Avenir Black"/>
              <a:cs typeface="Avenir Black"/>
            </a:endParaRPr>
          </a:p>
        </p:txBody>
      </p:sp>
      <p:pic>
        <p:nvPicPr>
          <p:cNvPr id="4" name="Picture 3" descr="Screen Shot 2014-02-23 at 3.00.56 PM.png"/>
          <p:cNvPicPr>
            <a:picLocks noChangeAspect="1"/>
          </p:cNvPicPr>
          <p:nvPr/>
        </p:nvPicPr>
        <p:blipFill rotWithShape="1">
          <a:blip r:embed="rId2" cstate="print">
            <a:extLst>
              <a:ext uri="{28A0092B-C50C-407E-A947-70E740481C1C}">
                <a14:useLocalDpi xmlns:a14="http://schemas.microsoft.com/office/drawing/2010/main"/>
              </a:ext>
            </a:extLst>
          </a:blip>
          <a:srcRect l="2639" r="2875"/>
          <a:stretch/>
        </p:blipFill>
        <p:spPr>
          <a:xfrm>
            <a:off x="4349399" y="3250003"/>
            <a:ext cx="4333404" cy="2738728"/>
          </a:xfrm>
          <a:prstGeom prst="rect">
            <a:avLst/>
          </a:prstGeom>
        </p:spPr>
      </p:pic>
      <p:grpSp>
        <p:nvGrpSpPr>
          <p:cNvPr id="8" name="Group 7"/>
          <p:cNvGrpSpPr/>
          <p:nvPr/>
        </p:nvGrpSpPr>
        <p:grpSpPr>
          <a:xfrm>
            <a:off x="8098116" y="14530"/>
            <a:ext cx="830994" cy="634504"/>
            <a:chOff x="2066934" y="1319924"/>
            <a:chExt cx="3038142" cy="2464745"/>
          </a:xfrm>
        </p:grpSpPr>
        <p:sp>
          <p:nvSpPr>
            <p:cNvPr id="9" name="Oval 8"/>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ardrop 9"/>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064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799625"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AD vs. other RE technologies </a:t>
            </a:r>
          </a:p>
        </p:txBody>
      </p:sp>
      <p:sp>
        <p:nvSpPr>
          <p:cNvPr id="6" name="TextBox 5"/>
          <p:cNvSpPr txBox="1"/>
          <p:nvPr/>
        </p:nvSpPr>
        <p:spPr>
          <a:xfrm>
            <a:off x="425619" y="849731"/>
            <a:ext cx="8373356" cy="4884416"/>
          </a:xfrm>
          <a:prstGeom prst="rect">
            <a:avLst/>
          </a:prstGeom>
          <a:noFill/>
        </p:spPr>
        <p:txBody>
          <a:bodyPr wrap="square" rtlCol="0">
            <a:spAutoFit/>
          </a:bodyPr>
          <a:lstStyle/>
          <a:p>
            <a:pPr>
              <a:lnSpc>
                <a:spcPct val="120000"/>
              </a:lnSpc>
            </a:pPr>
            <a:r>
              <a:rPr lang="en-US" dirty="0">
                <a:solidFill>
                  <a:srgbClr val="000000"/>
                </a:solidFill>
                <a:latin typeface="Avenir Medium"/>
                <a:cs typeface="Avenir Medium"/>
              </a:rPr>
              <a:t>AD is </a:t>
            </a:r>
            <a:r>
              <a:rPr lang="en-US" dirty="0">
                <a:solidFill>
                  <a:srgbClr val="000000"/>
                </a:solidFill>
                <a:latin typeface="Avenir Black"/>
                <a:cs typeface="Avenir Black"/>
              </a:rPr>
              <a:t>more expensive to install </a:t>
            </a:r>
            <a:r>
              <a:rPr lang="en-US" dirty="0">
                <a:solidFill>
                  <a:srgbClr val="000000"/>
                </a:solidFill>
                <a:latin typeface="Avenir Medium"/>
                <a:cs typeface="Avenir Medium"/>
              </a:rPr>
              <a:t>than solar or on-shore wind. However, AD </a:t>
            </a:r>
            <a:r>
              <a:rPr lang="en-US" dirty="0">
                <a:solidFill>
                  <a:srgbClr val="000000"/>
                </a:solidFill>
                <a:latin typeface="Avenir Next Medium"/>
                <a:cs typeface="Avenir Next Medium"/>
              </a:rPr>
              <a:t>produces energy 24 hours per day, 7 days per week, 365 days per year.</a:t>
            </a:r>
          </a:p>
          <a:p>
            <a:pPr>
              <a:lnSpc>
                <a:spcPct val="120000"/>
              </a:lnSpc>
            </a:pPr>
            <a:endParaRPr lang="en-US" sz="800" dirty="0">
              <a:solidFill>
                <a:srgbClr val="000000"/>
              </a:solidFill>
              <a:latin typeface="Avenir Medium"/>
              <a:cs typeface="Avenir Medium"/>
            </a:endParaRPr>
          </a:p>
          <a:p>
            <a:pPr>
              <a:lnSpc>
                <a:spcPct val="120000"/>
              </a:lnSpc>
            </a:pPr>
            <a:r>
              <a:rPr lang="en-US" dirty="0">
                <a:solidFill>
                  <a:srgbClr val="000000"/>
                </a:solidFill>
                <a:latin typeface="Avenir Medium"/>
                <a:cs typeface="Avenir Medium"/>
              </a:rPr>
              <a:t>And, unlike other renewable energy technologies, AD </a:t>
            </a:r>
            <a:r>
              <a:rPr lang="en-US" dirty="0">
                <a:solidFill>
                  <a:srgbClr val="000000"/>
                </a:solidFill>
                <a:latin typeface="Avenir Black"/>
                <a:cs typeface="Avenir Black"/>
              </a:rPr>
              <a:t>provides ecosystem services</a:t>
            </a:r>
            <a:r>
              <a:rPr lang="en-US" dirty="0">
                <a:solidFill>
                  <a:srgbClr val="000000"/>
                </a:solidFill>
                <a:latin typeface="Avenir Medium"/>
                <a:cs typeface="Avenir Medium"/>
              </a:rPr>
              <a:t>: benefits provided by ecosystems that contribute to making human life both possible &amp; worth living.</a:t>
            </a:r>
          </a:p>
          <a:p>
            <a:pPr>
              <a:lnSpc>
                <a:spcPct val="120000"/>
              </a:lnSpc>
            </a:pPr>
            <a:endParaRPr lang="en-US" dirty="0">
              <a:solidFill>
                <a:srgbClr val="000000"/>
              </a:solidFill>
              <a:latin typeface="Avenir Medium"/>
              <a:cs typeface="Avenir Medium"/>
            </a:endParaRPr>
          </a:p>
          <a:p>
            <a:pPr marL="285750" indent="-285750">
              <a:lnSpc>
                <a:spcPct val="120000"/>
              </a:lnSpc>
              <a:buFont typeface="Arial"/>
              <a:buChar char="•"/>
            </a:pPr>
            <a:r>
              <a:rPr lang="en-US" dirty="0">
                <a:solidFill>
                  <a:srgbClr val="000000"/>
                </a:solidFill>
                <a:latin typeface="Avenir Next Medium"/>
                <a:cs typeface="Avenir Next Medium"/>
              </a:rPr>
              <a:t>Reduces the GHG</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potential of methane.</a:t>
            </a:r>
          </a:p>
          <a:p>
            <a:pPr>
              <a:lnSpc>
                <a:spcPct val="120000"/>
              </a:lnSpc>
            </a:pPr>
            <a:endParaRPr lang="en-US" dirty="0">
              <a:solidFill>
                <a:srgbClr val="000000"/>
              </a:solidFill>
              <a:latin typeface="Avenir Next Medium"/>
              <a:cs typeface="Avenir Next Medium"/>
            </a:endParaRPr>
          </a:p>
          <a:p>
            <a:pPr marL="285750" indent="-285750">
              <a:lnSpc>
                <a:spcPct val="120000"/>
              </a:lnSpc>
              <a:buFont typeface="Arial"/>
              <a:buChar char="•"/>
            </a:pPr>
            <a:r>
              <a:rPr lang="en-US" dirty="0">
                <a:solidFill>
                  <a:srgbClr val="000000"/>
                </a:solidFill>
                <a:latin typeface="Avenir Next Medium"/>
                <a:cs typeface="Avenir Next Medium"/>
              </a:rPr>
              <a:t>Recycles society’s wastes.</a:t>
            </a:r>
          </a:p>
          <a:p>
            <a:pPr>
              <a:lnSpc>
                <a:spcPct val="120000"/>
              </a:lnSpc>
            </a:pPr>
            <a:endParaRPr lang="en-US" dirty="0">
              <a:solidFill>
                <a:srgbClr val="000000"/>
              </a:solidFill>
              <a:latin typeface="Avenir Next Medium"/>
              <a:cs typeface="Avenir Next Medium"/>
            </a:endParaRPr>
          </a:p>
          <a:p>
            <a:pPr marL="285750" indent="-285750">
              <a:lnSpc>
                <a:spcPct val="120000"/>
              </a:lnSpc>
              <a:buFont typeface="Arial"/>
              <a:buChar char="•"/>
            </a:pPr>
            <a:r>
              <a:rPr lang="en-US" dirty="0">
                <a:solidFill>
                  <a:srgbClr val="000000"/>
                </a:solidFill>
                <a:latin typeface="Avenir Next Medium"/>
                <a:cs typeface="Avenir Next Medium"/>
              </a:rPr>
              <a:t>Recovers &amp; manages</a:t>
            </a:r>
            <a:br>
              <a:rPr lang="en-US" dirty="0">
                <a:solidFill>
                  <a:srgbClr val="000000"/>
                </a:solidFill>
                <a:latin typeface="Avenir Next Medium"/>
                <a:cs typeface="Avenir Next Medium"/>
              </a:rPr>
            </a:br>
            <a:r>
              <a:rPr lang="en-US" dirty="0">
                <a:solidFill>
                  <a:srgbClr val="000000"/>
                </a:solidFill>
                <a:latin typeface="Avenir Next Medium"/>
                <a:cs typeface="Avenir Next Medium"/>
              </a:rPr>
              <a:t>nutrients for use in </a:t>
            </a:r>
          </a:p>
          <a:p>
            <a:pPr>
              <a:lnSpc>
                <a:spcPct val="120000"/>
              </a:lnSpc>
            </a:pPr>
            <a:r>
              <a:rPr lang="en-US" dirty="0">
                <a:solidFill>
                  <a:srgbClr val="000000"/>
                </a:solidFill>
                <a:latin typeface="Avenir Next Medium"/>
                <a:cs typeface="Avenir Next Medium"/>
              </a:rPr>
              <a:t>     agriculture.</a:t>
            </a:r>
            <a:endParaRPr lang="en-US" dirty="0">
              <a:solidFill>
                <a:srgbClr val="000000"/>
              </a:solidFill>
              <a:latin typeface="Avenir Black"/>
              <a:cs typeface="Avenir Black"/>
            </a:endParaRPr>
          </a:p>
        </p:txBody>
      </p:sp>
      <p:pic>
        <p:nvPicPr>
          <p:cNvPr id="4" name="Picture 3" descr="LCOE_comparison_fraunhofer_november2013.sv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8565" y="2594824"/>
            <a:ext cx="5256383" cy="3702830"/>
          </a:xfrm>
          <a:prstGeom prst="rect">
            <a:avLst/>
          </a:prstGeom>
        </p:spPr>
      </p:pic>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0382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43610</TotalTime>
  <Words>3474</Words>
  <Application>Microsoft Macintosh PowerPoint</Application>
  <PresentationFormat>On-screen Show (4:3)</PresentationFormat>
  <Paragraphs>361</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Avenir Black</vt:lpstr>
      <vt:lpstr>Avenir Book</vt:lpstr>
      <vt:lpstr>Avenir Heavy</vt:lpstr>
      <vt:lpstr>Avenir Medium</vt:lpstr>
      <vt:lpstr>Avenir Next Medium</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182</cp:revision>
  <cp:lastPrinted>2015-09-07T23:22:12Z</cp:lastPrinted>
  <dcterms:created xsi:type="dcterms:W3CDTF">2014-02-23T19:16:45Z</dcterms:created>
  <dcterms:modified xsi:type="dcterms:W3CDTF">2019-11-07T12:54:57Z</dcterms:modified>
</cp:coreProperties>
</file>