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sldIdLst>
    <p:sldId id="257" r:id="rId2"/>
    <p:sldId id="261" r:id="rId3"/>
    <p:sldId id="268" r:id="rId4"/>
    <p:sldId id="269" r:id="rId5"/>
    <p:sldId id="270" r:id="rId6"/>
    <p:sldId id="271" r:id="rId7"/>
    <p:sldId id="272" r:id="rId8"/>
    <p:sldId id="273" r:id="rId9"/>
    <p:sldId id="274" r:id="rId10"/>
    <p:sldId id="275" r:id="rId11"/>
    <p:sldId id="276" r:id="rId12"/>
    <p:sldId id="277" r:id="rId13"/>
    <p:sldId id="349" r:id="rId14"/>
    <p:sldId id="278" r:id="rId15"/>
    <p:sldId id="279" r:id="rId16"/>
    <p:sldId id="358" r:id="rId17"/>
    <p:sldId id="350" r:id="rId18"/>
    <p:sldId id="281" r:id="rId19"/>
    <p:sldId id="282" r:id="rId20"/>
    <p:sldId id="280" r:id="rId21"/>
    <p:sldId id="359" r:id="rId22"/>
    <p:sldId id="351" r:id="rId23"/>
    <p:sldId id="284" r:id="rId24"/>
    <p:sldId id="294" r:id="rId25"/>
    <p:sldId id="296" r:id="rId26"/>
    <p:sldId id="297" r:id="rId27"/>
    <p:sldId id="298" r:id="rId28"/>
    <p:sldId id="341" r:id="rId29"/>
    <p:sldId id="352" r:id="rId30"/>
    <p:sldId id="285" r:id="rId31"/>
    <p:sldId id="342" r:id="rId32"/>
    <p:sldId id="343" r:id="rId33"/>
    <p:sldId id="339" r:id="rId34"/>
    <p:sldId id="353" r:id="rId35"/>
    <p:sldId id="286" r:id="rId36"/>
    <p:sldId id="308" r:id="rId37"/>
    <p:sldId id="310" r:id="rId38"/>
    <p:sldId id="315" r:id="rId39"/>
    <p:sldId id="340" r:id="rId40"/>
    <p:sldId id="354" r:id="rId41"/>
    <p:sldId id="287" r:id="rId42"/>
    <p:sldId id="317" r:id="rId43"/>
    <p:sldId id="318" r:id="rId44"/>
    <p:sldId id="319" r:id="rId45"/>
    <p:sldId id="338" r:id="rId46"/>
    <p:sldId id="355" r:id="rId47"/>
    <p:sldId id="288" r:id="rId48"/>
    <p:sldId id="292" r:id="rId49"/>
    <p:sldId id="337" r:id="rId50"/>
    <p:sldId id="334" r:id="rId51"/>
    <p:sldId id="347" r:id="rId52"/>
    <p:sldId id="356" r:id="rId53"/>
    <p:sldId id="289" r:id="rId54"/>
    <p:sldId id="344" r:id="rId55"/>
    <p:sldId id="345" r:id="rId56"/>
    <p:sldId id="324" r:id="rId57"/>
    <p:sldId id="325" r:id="rId58"/>
    <p:sldId id="326" r:id="rId59"/>
    <p:sldId id="327" r:id="rId60"/>
    <p:sldId id="328" r:id="rId61"/>
    <p:sldId id="335" r:id="rId62"/>
    <p:sldId id="357" r:id="rId63"/>
    <p:sldId id="290" r:id="rId64"/>
    <p:sldId id="329" r:id="rId65"/>
    <p:sldId id="330" r:id="rId66"/>
    <p:sldId id="331" r:id="rId67"/>
    <p:sldId id="332" r:id="rId68"/>
    <p:sldId id="333" r:id="rId69"/>
    <p:sldId id="323" r:id="rId70"/>
    <p:sldId id="291" r:id="rId71"/>
    <p:sldId id="293" r:id="rId72"/>
    <p:sldId id="295" r:id="rId73"/>
    <p:sldId id="299" r:id="rId74"/>
    <p:sldId id="300" r:id="rId75"/>
    <p:sldId id="301" r:id="rId76"/>
    <p:sldId id="302" r:id="rId77"/>
    <p:sldId id="303" r:id="rId78"/>
    <p:sldId id="304" r:id="rId79"/>
    <p:sldId id="305" r:id="rId80"/>
    <p:sldId id="306" r:id="rId81"/>
    <p:sldId id="307" r:id="rId82"/>
    <p:sldId id="309" r:id="rId83"/>
    <p:sldId id="311" r:id="rId84"/>
    <p:sldId id="312" r:id="rId85"/>
    <p:sldId id="313" r:id="rId86"/>
    <p:sldId id="314" r:id="rId87"/>
    <p:sldId id="316" r:id="rId88"/>
    <p:sldId id="320" r:id="rId89"/>
    <p:sldId id="321" r:id="rId90"/>
    <p:sldId id="322" r:id="rId91"/>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48"/>
    <p:restoredTop sz="94663"/>
  </p:normalViewPr>
  <p:slideViewPr>
    <p:cSldViewPr snapToGrid="0" snapToObjects="1">
      <p:cViewPr>
        <p:scale>
          <a:sx n="86" d="100"/>
          <a:sy n="86" d="100"/>
        </p:scale>
        <p:origin x="688" y="920"/>
      </p:cViewPr>
      <p:guideLst/>
    </p:cSldViewPr>
  </p:slid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9C2462A-915A-2342-BB36-AD79C44AD6C5}" type="datetimeFigureOut">
              <a:rPr lang="en-US" smtClean="0"/>
              <a:t>11/25/20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8E9602C6-1532-E142-85B0-A355174C4C92}" type="slidenum">
              <a:rPr lang="en-US" smtClean="0"/>
              <a:t>‹#›</a:t>
            </a:fld>
            <a:endParaRPr lang="en-US"/>
          </a:p>
        </p:txBody>
      </p:sp>
    </p:spTree>
    <p:extLst>
      <p:ext uri="{BB962C8B-B14F-4D97-AF65-F5344CB8AC3E}">
        <p14:creationId xmlns:p14="http://schemas.microsoft.com/office/powerpoint/2010/main" val="1921033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B3C02D-1D36-804A-8B84-C43473DBDE4E}" type="slidenum">
              <a:rPr lang="en-US" smtClean="0"/>
              <a:pPr/>
              <a:t>1</a:t>
            </a:fld>
            <a:endParaRPr lang="en-US" dirty="0"/>
          </a:p>
        </p:txBody>
      </p:sp>
    </p:spTree>
    <p:extLst>
      <p:ext uri="{BB962C8B-B14F-4D97-AF65-F5344CB8AC3E}">
        <p14:creationId xmlns:p14="http://schemas.microsoft.com/office/powerpoint/2010/main" val="4074477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B71CD-0A12-7542-984C-A9DDA018A7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BFBBC0-07AF-B44A-AB0D-5A0833E6B4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CDC3A8-5695-E941-963D-63D053FF580F}"/>
              </a:ext>
            </a:extLst>
          </p:cNvPr>
          <p:cNvSpPr>
            <a:spLocks noGrp="1"/>
          </p:cNvSpPr>
          <p:nvPr>
            <p:ph type="dt" sz="half" idx="10"/>
          </p:nvPr>
        </p:nvSpPr>
        <p:spPr/>
        <p:txBody>
          <a:bodyPr/>
          <a:lstStyle/>
          <a:p>
            <a:fld id="{392CF597-27CF-BB47-BC05-17F36076AA60}" type="datetimeFigureOut">
              <a:rPr lang="en-US" smtClean="0"/>
              <a:t>11/25/20</a:t>
            </a:fld>
            <a:endParaRPr lang="en-US"/>
          </a:p>
        </p:txBody>
      </p:sp>
      <p:sp>
        <p:nvSpPr>
          <p:cNvPr id="5" name="Footer Placeholder 4">
            <a:extLst>
              <a:ext uri="{FF2B5EF4-FFF2-40B4-BE49-F238E27FC236}">
                <a16:creationId xmlns:a16="http://schemas.microsoft.com/office/drawing/2014/main" id="{AF5CB6C3-B69A-0A4E-A993-C18BF6093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68324-A7C2-0142-9E2A-AF29D8C83F82}"/>
              </a:ext>
            </a:extLst>
          </p:cNvPr>
          <p:cNvSpPr>
            <a:spLocks noGrp="1"/>
          </p:cNvSpPr>
          <p:nvPr>
            <p:ph type="sldNum" sz="quarter" idx="12"/>
          </p:nvPr>
        </p:nvSpPr>
        <p:spPr/>
        <p:txBody>
          <a:bodyPr/>
          <a:lstStyle/>
          <a:p>
            <a:fld id="{86D4B0A7-3092-F743-90F6-9DC3FCFF5034}" type="slidenum">
              <a:rPr lang="en-US" smtClean="0"/>
              <a:t>‹#›</a:t>
            </a:fld>
            <a:endParaRPr lang="en-US"/>
          </a:p>
        </p:txBody>
      </p:sp>
    </p:spTree>
    <p:extLst>
      <p:ext uri="{BB962C8B-B14F-4D97-AF65-F5344CB8AC3E}">
        <p14:creationId xmlns:p14="http://schemas.microsoft.com/office/powerpoint/2010/main" val="2301178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BBE7-7D3E-B444-9F32-75339928C0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6D8A1D-3DEA-CD40-AAD1-A2DBE1D693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54C09-BEDE-E94E-9CC2-EED5B84A48EB}"/>
              </a:ext>
            </a:extLst>
          </p:cNvPr>
          <p:cNvSpPr>
            <a:spLocks noGrp="1"/>
          </p:cNvSpPr>
          <p:nvPr>
            <p:ph type="dt" sz="half" idx="10"/>
          </p:nvPr>
        </p:nvSpPr>
        <p:spPr/>
        <p:txBody>
          <a:bodyPr/>
          <a:lstStyle/>
          <a:p>
            <a:fld id="{392CF597-27CF-BB47-BC05-17F36076AA60}" type="datetimeFigureOut">
              <a:rPr lang="en-US" smtClean="0"/>
              <a:t>11/25/20</a:t>
            </a:fld>
            <a:endParaRPr lang="en-US"/>
          </a:p>
        </p:txBody>
      </p:sp>
      <p:sp>
        <p:nvSpPr>
          <p:cNvPr id="5" name="Footer Placeholder 4">
            <a:extLst>
              <a:ext uri="{FF2B5EF4-FFF2-40B4-BE49-F238E27FC236}">
                <a16:creationId xmlns:a16="http://schemas.microsoft.com/office/drawing/2014/main" id="{B4E94674-8178-F041-871D-F2CEE5D1B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BE8320-421B-B546-BD99-E998667327AD}"/>
              </a:ext>
            </a:extLst>
          </p:cNvPr>
          <p:cNvSpPr>
            <a:spLocks noGrp="1"/>
          </p:cNvSpPr>
          <p:nvPr>
            <p:ph type="sldNum" sz="quarter" idx="12"/>
          </p:nvPr>
        </p:nvSpPr>
        <p:spPr/>
        <p:txBody>
          <a:bodyPr/>
          <a:lstStyle/>
          <a:p>
            <a:fld id="{86D4B0A7-3092-F743-90F6-9DC3FCFF5034}" type="slidenum">
              <a:rPr lang="en-US" smtClean="0"/>
              <a:t>‹#›</a:t>
            </a:fld>
            <a:endParaRPr lang="en-US"/>
          </a:p>
        </p:txBody>
      </p:sp>
    </p:spTree>
    <p:extLst>
      <p:ext uri="{BB962C8B-B14F-4D97-AF65-F5344CB8AC3E}">
        <p14:creationId xmlns:p14="http://schemas.microsoft.com/office/powerpoint/2010/main" val="3187716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56AD72-C840-2A4C-AF1B-E66EFEEA05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49EAAC-1D2E-A149-9695-FA586B2073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31B61-332C-0444-A02A-1CBD2B231D7A}"/>
              </a:ext>
            </a:extLst>
          </p:cNvPr>
          <p:cNvSpPr>
            <a:spLocks noGrp="1"/>
          </p:cNvSpPr>
          <p:nvPr>
            <p:ph type="dt" sz="half" idx="10"/>
          </p:nvPr>
        </p:nvSpPr>
        <p:spPr/>
        <p:txBody>
          <a:bodyPr/>
          <a:lstStyle/>
          <a:p>
            <a:fld id="{392CF597-27CF-BB47-BC05-17F36076AA60}" type="datetimeFigureOut">
              <a:rPr lang="en-US" smtClean="0"/>
              <a:t>11/25/20</a:t>
            </a:fld>
            <a:endParaRPr lang="en-US"/>
          </a:p>
        </p:txBody>
      </p:sp>
      <p:sp>
        <p:nvSpPr>
          <p:cNvPr id="5" name="Footer Placeholder 4">
            <a:extLst>
              <a:ext uri="{FF2B5EF4-FFF2-40B4-BE49-F238E27FC236}">
                <a16:creationId xmlns:a16="http://schemas.microsoft.com/office/drawing/2014/main" id="{1D90DD4A-51D4-1945-873F-DBC0B69192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F0A0C-2A66-E545-8084-809915E9A67E}"/>
              </a:ext>
            </a:extLst>
          </p:cNvPr>
          <p:cNvSpPr>
            <a:spLocks noGrp="1"/>
          </p:cNvSpPr>
          <p:nvPr>
            <p:ph type="sldNum" sz="quarter" idx="12"/>
          </p:nvPr>
        </p:nvSpPr>
        <p:spPr/>
        <p:txBody>
          <a:bodyPr/>
          <a:lstStyle/>
          <a:p>
            <a:fld id="{86D4B0A7-3092-F743-90F6-9DC3FCFF5034}" type="slidenum">
              <a:rPr lang="en-US" smtClean="0"/>
              <a:t>‹#›</a:t>
            </a:fld>
            <a:endParaRPr lang="en-US"/>
          </a:p>
        </p:txBody>
      </p:sp>
    </p:spTree>
    <p:extLst>
      <p:ext uri="{BB962C8B-B14F-4D97-AF65-F5344CB8AC3E}">
        <p14:creationId xmlns:p14="http://schemas.microsoft.com/office/powerpoint/2010/main" val="3638170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1C866-0204-E144-8C6B-6CA318E3E7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AB371B-EF64-1042-8E26-147DFC38D8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BDC8F-558C-5745-8409-FDDCC63A888E}"/>
              </a:ext>
            </a:extLst>
          </p:cNvPr>
          <p:cNvSpPr>
            <a:spLocks noGrp="1"/>
          </p:cNvSpPr>
          <p:nvPr>
            <p:ph type="dt" sz="half" idx="10"/>
          </p:nvPr>
        </p:nvSpPr>
        <p:spPr/>
        <p:txBody>
          <a:bodyPr/>
          <a:lstStyle/>
          <a:p>
            <a:fld id="{392CF597-27CF-BB47-BC05-17F36076AA60}" type="datetimeFigureOut">
              <a:rPr lang="en-US" smtClean="0"/>
              <a:t>11/25/20</a:t>
            </a:fld>
            <a:endParaRPr lang="en-US"/>
          </a:p>
        </p:txBody>
      </p:sp>
      <p:sp>
        <p:nvSpPr>
          <p:cNvPr id="5" name="Footer Placeholder 4">
            <a:extLst>
              <a:ext uri="{FF2B5EF4-FFF2-40B4-BE49-F238E27FC236}">
                <a16:creationId xmlns:a16="http://schemas.microsoft.com/office/drawing/2014/main" id="{6D9D99BB-E6E2-9747-B92B-35701B3F4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83551-AD89-F84A-8726-B31464BE25E7}"/>
              </a:ext>
            </a:extLst>
          </p:cNvPr>
          <p:cNvSpPr>
            <a:spLocks noGrp="1"/>
          </p:cNvSpPr>
          <p:nvPr>
            <p:ph type="sldNum" sz="quarter" idx="12"/>
          </p:nvPr>
        </p:nvSpPr>
        <p:spPr/>
        <p:txBody>
          <a:bodyPr/>
          <a:lstStyle/>
          <a:p>
            <a:fld id="{86D4B0A7-3092-F743-90F6-9DC3FCFF5034}" type="slidenum">
              <a:rPr lang="en-US" smtClean="0"/>
              <a:t>‹#›</a:t>
            </a:fld>
            <a:endParaRPr lang="en-US"/>
          </a:p>
        </p:txBody>
      </p:sp>
    </p:spTree>
    <p:extLst>
      <p:ext uri="{BB962C8B-B14F-4D97-AF65-F5344CB8AC3E}">
        <p14:creationId xmlns:p14="http://schemas.microsoft.com/office/powerpoint/2010/main" val="1389312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87E81-910E-5B46-9634-4D48874FE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1D96CD-2D73-3C45-9A80-BD90C2F39E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7D824E-D3C5-D348-A822-4BACC1049BD5}"/>
              </a:ext>
            </a:extLst>
          </p:cNvPr>
          <p:cNvSpPr>
            <a:spLocks noGrp="1"/>
          </p:cNvSpPr>
          <p:nvPr>
            <p:ph type="dt" sz="half" idx="10"/>
          </p:nvPr>
        </p:nvSpPr>
        <p:spPr/>
        <p:txBody>
          <a:bodyPr/>
          <a:lstStyle/>
          <a:p>
            <a:fld id="{392CF597-27CF-BB47-BC05-17F36076AA60}" type="datetimeFigureOut">
              <a:rPr lang="en-US" smtClean="0"/>
              <a:t>11/25/20</a:t>
            </a:fld>
            <a:endParaRPr lang="en-US"/>
          </a:p>
        </p:txBody>
      </p:sp>
      <p:sp>
        <p:nvSpPr>
          <p:cNvPr id="5" name="Footer Placeholder 4">
            <a:extLst>
              <a:ext uri="{FF2B5EF4-FFF2-40B4-BE49-F238E27FC236}">
                <a16:creationId xmlns:a16="http://schemas.microsoft.com/office/drawing/2014/main" id="{485381AD-3905-8249-87A1-CB46BC4EB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E7B61-3D5C-9141-90EB-B51DC8178D25}"/>
              </a:ext>
            </a:extLst>
          </p:cNvPr>
          <p:cNvSpPr>
            <a:spLocks noGrp="1"/>
          </p:cNvSpPr>
          <p:nvPr>
            <p:ph type="sldNum" sz="quarter" idx="12"/>
          </p:nvPr>
        </p:nvSpPr>
        <p:spPr/>
        <p:txBody>
          <a:bodyPr/>
          <a:lstStyle/>
          <a:p>
            <a:fld id="{86D4B0A7-3092-F743-90F6-9DC3FCFF5034}" type="slidenum">
              <a:rPr lang="en-US" smtClean="0"/>
              <a:t>‹#›</a:t>
            </a:fld>
            <a:endParaRPr lang="en-US"/>
          </a:p>
        </p:txBody>
      </p:sp>
    </p:spTree>
    <p:extLst>
      <p:ext uri="{BB962C8B-B14F-4D97-AF65-F5344CB8AC3E}">
        <p14:creationId xmlns:p14="http://schemas.microsoft.com/office/powerpoint/2010/main" val="4116269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7EAF6-1737-DF4B-A5F1-AD01343EAD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C611E1-2620-D145-8AF5-2DDF0A3233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3D6433-8D67-174E-BF8E-001309DDC9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40C120-F4E6-B049-9F2B-9120489073C0}"/>
              </a:ext>
            </a:extLst>
          </p:cNvPr>
          <p:cNvSpPr>
            <a:spLocks noGrp="1"/>
          </p:cNvSpPr>
          <p:nvPr>
            <p:ph type="dt" sz="half" idx="10"/>
          </p:nvPr>
        </p:nvSpPr>
        <p:spPr/>
        <p:txBody>
          <a:bodyPr/>
          <a:lstStyle/>
          <a:p>
            <a:fld id="{392CF597-27CF-BB47-BC05-17F36076AA60}" type="datetimeFigureOut">
              <a:rPr lang="en-US" smtClean="0"/>
              <a:t>11/25/20</a:t>
            </a:fld>
            <a:endParaRPr lang="en-US"/>
          </a:p>
        </p:txBody>
      </p:sp>
      <p:sp>
        <p:nvSpPr>
          <p:cNvPr id="6" name="Footer Placeholder 5">
            <a:extLst>
              <a:ext uri="{FF2B5EF4-FFF2-40B4-BE49-F238E27FC236}">
                <a16:creationId xmlns:a16="http://schemas.microsoft.com/office/drawing/2014/main" id="{4FB7DDE2-91B4-C34F-AF77-ABBB5BEBCF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7BADA-03DC-BD43-96C7-425BC1BF1E4F}"/>
              </a:ext>
            </a:extLst>
          </p:cNvPr>
          <p:cNvSpPr>
            <a:spLocks noGrp="1"/>
          </p:cNvSpPr>
          <p:nvPr>
            <p:ph type="sldNum" sz="quarter" idx="12"/>
          </p:nvPr>
        </p:nvSpPr>
        <p:spPr/>
        <p:txBody>
          <a:bodyPr/>
          <a:lstStyle/>
          <a:p>
            <a:fld id="{86D4B0A7-3092-F743-90F6-9DC3FCFF5034}" type="slidenum">
              <a:rPr lang="en-US" smtClean="0"/>
              <a:t>‹#›</a:t>
            </a:fld>
            <a:endParaRPr lang="en-US"/>
          </a:p>
        </p:txBody>
      </p:sp>
    </p:spTree>
    <p:extLst>
      <p:ext uri="{BB962C8B-B14F-4D97-AF65-F5344CB8AC3E}">
        <p14:creationId xmlns:p14="http://schemas.microsoft.com/office/powerpoint/2010/main" val="2779799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45C1-9B97-AE4A-AD6C-DE9262BA81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E529C0-625D-B544-84A2-6DEC2AA9D5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D3C557-66DE-1848-9B6F-3C614E61F6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8E4678-1FF3-6749-BA9E-4713A38E61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658552-540A-8A4E-A782-0AE32490B0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BCE786-97F0-D64A-A5C4-2B4D178C8E28}"/>
              </a:ext>
            </a:extLst>
          </p:cNvPr>
          <p:cNvSpPr>
            <a:spLocks noGrp="1"/>
          </p:cNvSpPr>
          <p:nvPr>
            <p:ph type="dt" sz="half" idx="10"/>
          </p:nvPr>
        </p:nvSpPr>
        <p:spPr/>
        <p:txBody>
          <a:bodyPr/>
          <a:lstStyle/>
          <a:p>
            <a:fld id="{392CF597-27CF-BB47-BC05-17F36076AA60}" type="datetimeFigureOut">
              <a:rPr lang="en-US" smtClean="0"/>
              <a:t>11/25/20</a:t>
            </a:fld>
            <a:endParaRPr lang="en-US"/>
          </a:p>
        </p:txBody>
      </p:sp>
      <p:sp>
        <p:nvSpPr>
          <p:cNvPr id="8" name="Footer Placeholder 7">
            <a:extLst>
              <a:ext uri="{FF2B5EF4-FFF2-40B4-BE49-F238E27FC236}">
                <a16:creationId xmlns:a16="http://schemas.microsoft.com/office/drawing/2014/main" id="{A128DCA3-E22B-9A41-BC74-2090ED4935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CCC023-CBFF-8E45-9760-694550972943}"/>
              </a:ext>
            </a:extLst>
          </p:cNvPr>
          <p:cNvSpPr>
            <a:spLocks noGrp="1"/>
          </p:cNvSpPr>
          <p:nvPr>
            <p:ph type="sldNum" sz="quarter" idx="12"/>
          </p:nvPr>
        </p:nvSpPr>
        <p:spPr/>
        <p:txBody>
          <a:bodyPr/>
          <a:lstStyle/>
          <a:p>
            <a:fld id="{86D4B0A7-3092-F743-90F6-9DC3FCFF5034}" type="slidenum">
              <a:rPr lang="en-US" smtClean="0"/>
              <a:t>‹#›</a:t>
            </a:fld>
            <a:endParaRPr lang="en-US"/>
          </a:p>
        </p:txBody>
      </p:sp>
    </p:spTree>
    <p:extLst>
      <p:ext uri="{BB962C8B-B14F-4D97-AF65-F5344CB8AC3E}">
        <p14:creationId xmlns:p14="http://schemas.microsoft.com/office/powerpoint/2010/main" val="1155052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FCFA-D3F5-CF44-8064-4B953B6C58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9ADA03-8740-1345-8A17-972627B2DA08}"/>
              </a:ext>
            </a:extLst>
          </p:cNvPr>
          <p:cNvSpPr>
            <a:spLocks noGrp="1"/>
          </p:cNvSpPr>
          <p:nvPr>
            <p:ph type="dt" sz="half" idx="10"/>
          </p:nvPr>
        </p:nvSpPr>
        <p:spPr/>
        <p:txBody>
          <a:bodyPr/>
          <a:lstStyle/>
          <a:p>
            <a:fld id="{392CF597-27CF-BB47-BC05-17F36076AA60}" type="datetimeFigureOut">
              <a:rPr lang="en-US" smtClean="0"/>
              <a:t>11/25/20</a:t>
            </a:fld>
            <a:endParaRPr lang="en-US"/>
          </a:p>
        </p:txBody>
      </p:sp>
      <p:sp>
        <p:nvSpPr>
          <p:cNvPr id="4" name="Footer Placeholder 3">
            <a:extLst>
              <a:ext uri="{FF2B5EF4-FFF2-40B4-BE49-F238E27FC236}">
                <a16:creationId xmlns:a16="http://schemas.microsoft.com/office/drawing/2014/main" id="{1D9AB0B5-C15E-584C-94CA-5274122A3E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1778C3-66E8-4942-8289-C0A98FD30A44}"/>
              </a:ext>
            </a:extLst>
          </p:cNvPr>
          <p:cNvSpPr>
            <a:spLocks noGrp="1"/>
          </p:cNvSpPr>
          <p:nvPr>
            <p:ph type="sldNum" sz="quarter" idx="12"/>
          </p:nvPr>
        </p:nvSpPr>
        <p:spPr/>
        <p:txBody>
          <a:bodyPr/>
          <a:lstStyle/>
          <a:p>
            <a:fld id="{86D4B0A7-3092-F743-90F6-9DC3FCFF5034}" type="slidenum">
              <a:rPr lang="en-US" smtClean="0"/>
              <a:t>‹#›</a:t>
            </a:fld>
            <a:endParaRPr lang="en-US"/>
          </a:p>
        </p:txBody>
      </p:sp>
    </p:spTree>
    <p:extLst>
      <p:ext uri="{BB962C8B-B14F-4D97-AF65-F5344CB8AC3E}">
        <p14:creationId xmlns:p14="http://schemas.microsoft.com/office/powerpoint/2010/main" val="254347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7BF0CD-CAE3-D54C-B26C-6932E15A448F}"/>
              </a:ext>
            </a:extLst>
          </p:cNvPr>
          <p:cNvSpPr>
            <a:spLocks noGrp="1"/>
          </p:cNvSpPr>
          <p:nvPr>
            <p:ph type="dt" sz="half" idx="10"/>
          </p:nvPr>
        </p:nvSpPr>
        <p:spPr/>
        <p:txBody>
          <a:bodyPr/>
          <a:lstStyle/>
          <a:p>
            <a:fld id="{392CF597-27CF-BB47-BC05-17F36076AA60}" type="datetimeFigureOut">
              <a:rPr lang="en-US" smtClean="0"/>
              <a:t>11/25/20</a:t>
            </a:fld>
            <a:endParaRPr lang="en-US"/>
          </a:p>
        </p:txBody>
      </p:sp>
      <p:sp>
        <p:nvSpPr>
          <p:cNvPr id="3" name="Footer Placeholder 2">
            <a:extLst>
              <a:ext uri="{FF2B5EF4-FFF2-40B4-BE49-F238E27FC236}">
                <a16:creationId xmlns:a16="http://schemas.microsoft.com/office/drawing/2014/main" id="{A690B33E-3407-604A-B64F-50B11F512D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ED2A70-C55B-EF44-807F-FD93516A8AFF}"/>
              </a:ext>
            </a:extLst>
          </p:cNvPr>
          <p:cNvSpPr>
            <a:spLocks noGrp="1"/>
          </p:cNvSpPr>
          <p:nvPr>
            <p:ph type="sldNum" sz="quarter" idx="12"/>
          </p:nvPr>
        </p:nvSpPr>
        <p:spPr/>
        <p:txBody>
          <a:bodyPr/>
          <a:lstStyle/>
          <a:p>
            <a:fld id="{86D4B0A7-3092-F743-90F6-9DC3FCFF5034}" type="slidenum">
              <a:rPr lang="en-US" smtClean="0"/>
              <a:t>‹#›</a:t>
            </a:fld>
            <a:endParaRPr lang="en-US"/>
          </a:p>
        </p:txBody>
      </p:sp>
    </p:spTree>
    <p:extLst>
      <p:ext uri="{BB962C8B-B14F-4D97-AF65-F5344CB8AC3E}">
        <p14:creationId xmlns:p14="http://schemas.microsoft.com/office/powerpoint/2010/main" val="306725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1DF5-606C-644B-96A9-C63FCDE50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8A2ABF-A51E-E643-A1B3-746A8D57AE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2BA0E3-F2C7-BD4F-A454-A9F24B1D8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24867C-5C55-8E46-BC69-9C260152C503}"/>
              </a:ext>
            </a:extLst>
          </p:cNvPr>
          <p:cNvSpPr>
            <a:spLocks noGrp="1"/>
          </p:cNvSpPr>
          <p:nvPr>
            <p:ph type="dt" sz="half" idx="10"/>
          </p:nvPr>
        </p:nvSpPr>
        <p:spPr/>
        <p:txBody>
          <a:bodyPr/>
          <a:lstStyle/>
          <a:p>
            <a:fld id="{392CF597-27CF-BB47-BC05-17F36076AA60}" type="datetimeFigureOut">
              <a:rPr lang="en-US" smtClean="0"/>
              <a:t>11/25/20</a:t>
            </a:fld>
            <a:endParaRPr lang="en-US"/>
          </a:p>
        </p:txBody>
      </p:sp>
      <p:sp>
        <p:nvSpPr>
          <p:cNvPr id="6" name="Footer Placeholder 5">
            <a:extLst>
              <a:ext uri="{FF2B5EF4-FFF2-40B4-BE49-F238E27FC236}">
                <a16:creationId xmlns:a16="http://schemas.microsoft.com/office/drawing/2014/main" id="{6E0DC89A-102F-9E4C-92E3-81308925FF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17172E-764A-AB48-BBF6-32917A3DA3F2}"/>
              </a:ext>
            </a:extLst>
          </p:cNvPr>
          <p:cNvSpPr>
            <a:spLocks noGrp="1"/>
          </p:cNvSpPr>
          <p:nvPr>
            <p:ph type="sldNum" sz="quarter" idx="12"/>
          </p:nvPr>
        </p:nvSpPr>
        <p:spPr/>
        <p:txBody>
          <a:bodyPr/>
          <a:lstStyle/>
          <a:p>
            <a:fld id="{86D4B0A7-3092-F743-90F6-9DC3FCFF5034}" type="slidenum">
              <a:rPr lang="en-US" smtClean="0"/>
              <a:t>‹#›</a:t>
            </a:fld>
            <a:endParaRPr lang="en-US"/>
          </a:p>
        </p:txBody>
      </p:sp>
    </p:spTree>
    <p:extLst>
      <p:ext uri="{BB962C8B-B14F-4D97-AF65-F5344CB8AC3E}">
        <p14:creationId xmlns:p14="http://schemas.microsoft.com/office/powerpoint/2010/main" val="294312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E400-BB87-8A4F-AE54-0E18A63CDA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8A9C0F-EEC2-D440-9C0D-FB60ECC83E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B8FF5C-C743-3343-A669-0C7098CF23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E8AAEE-6654-404F-805C-F97DCA93ABDB}"/>
              </a:ext>
            </a:extLst>
          </p:cNvPr>
          <p:cNvSpPr>
            <a:spLocks noGrp="1"/>
          </p:cNvSpPr>
          <p:nvPr>
            <p:ph type="dt" sz="half" idx="10"/>
          </p:nvPr>
        </p:nvSpPr>
        <p:spPr/>
        <p:txBody>
          <a:bodyPr/>
          <a:lstStyle/>
          <a:p>
            <a:fld id="{392CF597-27CF-BB47-BC05-17F36076AA60}" type="datetimeFigureOut">
              <a:rPr lang="en-US" smtClean="0"/>
              <a:t>11/25/20</a:t>
            </a:fld>
            <a:endParaRPr lang="en-US"/>
          </a:p>
        </p:txBody>
      </p:sp>
      <p:sp>
        <p:nvSpPr>
          <p:cNvPr id="6" name="Footer Placeholder 5">
            <a:extLst>
              <a:ext uri="{FF2B5EF4-FFF2-40B4-BE49-F238E27FC236}">
                <a16:creationId xmlns:a16="http://schemas.microsoft.com/office/drawing/2014/main" id="{59548934-BF17-CF4F-951E-714CA5D4B4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F83DD8-8454-BD48-B9F3-39E7938898AF}"/>
              </a:ext>
            </a:extLst>
          </p:cNvPr>
          <p:cNvSpPr>
            <a:spLocks noGrp="1"/>
          </p:cNvSpPr>
          <p:nvPr>
            <p:ph type="sldNum" sz="quarter" idx="12"/>
          </p:nvPr>
        </p:nvSpPr>
        <p:spPr/>
        <p:txBody>
          <a:bodyPr/>
          <a:lstStyle/>
          <a:p>
            <a:fld id="{86D4B0A7-3092-F743-90F6-9DC3FCFF5034}" type="slidenum">
              <a:rPr lang="en-US" smtClean="0"/>
              <a:t>‹#›</a:t>
            </a:fld>
            <a:endParaRPr lang="en-US"/>
          </a:p>
        </p:txBody>
      </p:sp>
    </p:spTree>
    <p:extLst>
      <p:ext uri="{BB962C8B-B14F-4D97-AF65-F5344CB8AC3E}">
        <p14:creationId xmlns:p14="http://schemas.microsoft.com/office/powerpoint/2010/main" val="1817322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7BEA09-80C3-374F-BFFE-953CBB51D0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858513-0AAA-BA48-B28D-6EBBB65801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A526A-5BB5-4E49-9B00-8DF98CC157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2CF597-27CF-BB47-BC05-17F36076AA60}" type="datetimeFigureOut">
              <a:rPr lang="en-US" smtClean="0"/>
              <a:t>11/25/20</a:t>
            </a:fld>
            <a:endParaRPr lang="en-US"/>
          </a:p>
        </p:txBody>
      </p:sp>
      <p:sp>
        <p:nvSpPr>
          <p:cNvPr id="5" name="Footer Placeholder 4">
            <a:extLst>
              <a:ext uri="{FF2B5EF4-FFF2-40B4-BE49-F238E27FC236}">
                <a16:creationId xmlns:a16="http://schemas.microsoft.com/office/drawing/2014/main" id="{46CAE9E3-E999-4B4E-976E-079C57CBF6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D57399-469B-5248-8A65-4C0C25F69C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4B0A7-3092-F743-90F6-9DC3FCFF5034}" type="slidenum">
              <a:rPr lang="en-US" smtClean="0"/>
              <a:t>‹#›</a:t>
            </a:fld>
            <a:endParaRPr lang="en-US"/>
          </a:p>
        </p:txBody>
      </p:sp>
    </p:spTree>
    <p:extLst>
      <p:ext uri="{BB962C8B-B14F-4D97-AF65-F5344CB8AC3E}">
        <p14:creationId xmlns:p14="http://schemas.microsoft.com/office/powerpoint/2010/main" val="212491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mi.princeton.edu/annual-meetings/annual-reports/year-2019/the-net-zero-america-project-finding-pathways-to-a-carbon-neutral-future/"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mi.princeton.edu/annual-meetings/annual-reports/year-2019/the-net-zero-america-project-finding-pathways-to-a-carbon-neutral-future/"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cmi.princeton.edu/annual-meetings/annual-reports/year-2019/the-net-zero-america-project-finding-pathways-to-a-carbon-neutral-future/" TargetMode="External"/><Relationship Id="rId2" Type="http://schemas.openxmlformats.org/officeDocument/2006/relationships/slideLayout" Target="../slideLayouts/slideLayout1.xml"/><Relationship Id="rId1" Type="http://schemas.openxmlformats.org/officeDocument/2006/relationships/video" Target="https://www.youtube.com/embed/t-nhgBH-AkU?feature=oembed" TargetMode="External"/><Relationship Id="rId5" Type="http://schemas.openxmlformats.org/officeDocument/2006/relationships/image" Target="../media/image6.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rmi.org/seven-challenges-report/"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rmi.org/seven-challenges-report/"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7.tiff"/><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slideLayout" Target="../slideLayouts/slideLayout1.xml"/><Relationship Id="rId1" Type="http://schemas.openxmlformats.org/officeDocument/2006/relationships/video" Target="https://www.youtube.com/embed/0Zz6qPFdpvU?feature=oembed" TargetMode="External"/><Relationship Id="rId5" Type="http://schemas.openxmlformats.org/officeDocument/2006/relationships/image" Target="../media/image8.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rmi.org/seven-challenges-report/" TargetMode="External"/><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2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rmi.org/seven-challenges-repor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hyperlink" Target="https://9to5mac.com/2017/12/13/china-pollution-apple-suppliers-blue-map-app/" TargetMode="External"/><Relationship Id="rId4" Type="http://schemas.openxmlformats.org/officeDocument/2006/relationships/hyperlink" Target="https://rmi.org/seven-challenges-repor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tiff"/></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tiff"/><Relationship Id="rId1" Type="http://schemas.openxmlformats.org/officeDocument/2006/relationships/slideLayout" Target="../slideLayouts/slideLayout1.xml"/><Relationship Id="rId4" Type="http://schemas.openxmlformats.org/officeDocument/2006/relationships/hyperlink" Target="https://rmi.org/seven-challenges-repor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mi.princeton.edu/annual-meetings/annual-reports/year-2019/the-net-zero-america-project-finding-pathways-to-a-carbon-neutral-future/"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rmi.org/seven-challenges-report/" TargetMode="External"/><Relationship Id="rId1" Type="http://schemas.openxmlformats.org/officeDocument/2006/relationships/slideLayout" Target="../slideLayouts/slideLayout1.xml"/><Relationship Id="rId4" Type="http://schemas.openxmlformats.org/officeDocument/2006/relationships/image" Target="../media/image16.tif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rmi.org/seven-challenges-report/" TargetMode="External"/><Relationship Id="rId1" Type="http://schemas.openxmlformats.org/officeDocument/2006/relationships/slideLayout" Target="../slideLayouts/slideLayout1.xml"/><Relationship Id="rId4" Type="http://schemas.openxmlformats.org/officeDocument/2006/relationships/image" Target="../media/image17.tif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rmi.org/seven-challenges-report/" TargetMode="External"/><Relationship Id="rId1" Type="http://schemas.openxmlformats.org/officeDocument/2006/relationships/slideLayout" Target="../slideLayouts/slideLayout1.xml"/><Relationship Id="rId4" Type="http://schemas.openxmlformats.org/officeDocument/2006/relationships/image" Target="../media/image18.tiff"/></Relationships>
</file>

<file path=ppt/slides/_rels/slide33.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rmi.org/seven-challenges-report/" TargetMode="External"/><Relationship Id="rId1" Type="http://schemas.openxmlformats.org/officeDocument/2006/relationships/slideLayout" Target="../slideLayouts/slideLayout1.xml"/><Relationship Id="rId4" Type="http://schemas.openxmlformats.org/officeDocument/2006/relationships/image" Target="../media/image19.tiff"/></Relationships>
</file>

<file path=ppt/slides/_rels/slide36.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tiff"/></Relationships>
</file>

<file path=ppt/slides/_rels/slide37.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tiff"/></Relationships>
</file>

<file path=ppt/slides/_rels/slide38.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tiff"/></Relationships>
</file>

<file path=ppt/slides/_rels/slide39.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mi.princeton.edu/annual-meetings/annual-reports/year-2019/the-net-zero-america-project-finding-pathways-to-a-carbon-neutral-future/"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rmi.org/seven-challenges-report/" TargetMode="External"/><Relationship Id="rId1" Type="http://schemas.openxmlformats.org/officeDocument/2006/relationships/slideLayout" Target="../slideLayouts/slideLayout1.xml"/><Relationship Id="rId4" Type="http://schemas.openxmlformats.org/officeDocument/2006/relationships/image" Target="../media/image23.tiff"/></Relationships>
</file>

<file path=ppt/slides/_rels/slide42.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tiff"/></Relationships>
</file>

<file path=ppt/slides/_rels/slide43.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tiff"/></Relationships>
</file>

<file path=ppt/slides/_rels/slide4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rmi.org/seven-challenges-report/" TargetMode="External"/><Relationship Id="rId4" Type="http://schemas.openxmlformats.org/officeDocument/2006/relationships/image" Target="../media/image27.tiff"/></Relationships>
</file>

<file path=ppt/slides/_rels/slide45.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rmi.org/seven-challenges-report/" TargetMode="External"/><Relationship Id="rId1" Type="http://schemas.openxmlformats.org/officeDocument/2006/relationships/slideLayout" Target="../slideLayouts/slideLayout1.xml"/><Relationship Id="rId4" Type="http://schemas.openxmlformats.org/officeDocument/2006/relationships/image" Target="../media/image28.tiff"/></Relationships>
</file>

<file path=ppt/slides/_rels/slide48.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29.tiff"/><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tif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mi.princeton.edu/annual-meetings/annual-reports/year-2019/the-net-zero-america-project-finding-pathways-to-a-carbon-neutral-future/"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tiff"/></Relationships>
</file>

<file path=ppt/slides/_rels/slide51.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rmi.org/seven-challenges-report/" TargetMode="External"/><Relationship Id="rId1" Type="http://schemas.openxmlformats.org/officeDocument/2006/relationships/slideLayout" Target="../slideLayouts/slideLayout1.xml"/><Relationship Id="rId4" Type="http://schemas.openxmlformats.org/officeDocument/2006/relationships/image" Target="../media/image32.tiff"/></Relationships>
</file>

<file path=ppt/slides/_rels/slide54.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tiff"/></Relationships>
</file>

<file path=ppt/slides/_rels/slide55.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4.tiff"/></Relationships>
</file>

<file path=ppt/slides/_rels/slide56.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gif"/></Relationships>
</file>

<file path=ppt/slides/_rels/slide58.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6.tiff"/><Relationship Id="rId4" Type="http://schemas.openxmlformats.org/officeDocument/2006/relationships/hyperlink" Target="https://www.downtoearth.org.in/news/scientists-discover-green-way-to-produce-steel-41179"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7.tiff"/><Relationship Id="rId4" Type="http://schemas.openxmlformats.org/officeDocument/2006/relationships/hyperlink" Target="https://www.downtoearth.org.in/news/scientists-discover-green-way-to-produce-steel-4117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cmi.princeton.edu/annual-meetings/annual-reports/year-2019/the-net-zero-america-project-finding-pathways-to-a-carbon-neutral-future/"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8.tiff"/></Relationships>
</file>

<file path=ppt/slides/_rels/slide61.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rmi.org/seven-challenges-report/" TargetMode="External"/><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64.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0.tiff"/></Relationships>
</file>

<file path=ppt/slides/_rels/slide65.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1.tiff"/></Relationships>
</file>

<file path=ppt/slides/_rels/slide66.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2.tiff"/></Relationships>
</file>

<file path=ppt/slides/_rels/slide67.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3.tiff"/></Relationships>
</file>

<file path=ppt/slides/_rels/slide68.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cmi.princeton.edu/annual-meetings/annual-reports/year-2019/the-net-zero-america-project-finding-pathways-to-a-carbon-neutral-future/"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rmi.org/seven-challenges-report/" TargetMode="External"/><Relationship Id="rId1" Type="http://schemas.openxmlformats.org/officeDocument/2006/relationships/slideLayout" Target="../slideLayouts/slideLayout1.xml"/><Relationship Id="rId4" Type="http://schemas.openxmlformats.org/officeDocument/2006/relationships/image" Target="../media/image44.tiff"/></Relationships>
</file>

<file path=ppt/slides/_rels/slide71.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45.tiff"/><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6.tiff"/></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tiff"/><Relationship Id="rId1" Type="http://schemas.openxmlformats.org/officeDocument/2006/relationships/slideLayout" Target="../slideLayouts/slideLayout1.xml"/><Relationship Id="rId4" Type="http://schemas.openxmlformats.org/officeDocument/2006/relationships/hyperlink" Target="https://rmi.org/seven-challenges-report/"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tiff"/><Relationship Id="rId1" Type="http://schemas.openxmlformats.org/officeDocument/2006/relationships/slideLayout" Target="../slideLayouts/slideLayout1.xml"/><Relationship Id="rId4" Type="http://schemas.openxmlformats.org/officeDocument/2006/relationships/hyperlink" Target="https://rmi.org/seven-challenges-report/"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9.tiff"/></Relationships>
</file>

<file path=ppt/slides/_rels/slide76.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0.tiff"/></Relationships>
</file>

<file path=ppt/slides/_rels/slide77.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1.tiff"/></Relationships>
</file>

<file path=ppt/slides/_rels/slide78.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2.tiff"/></Relationships>
</file>

<file path=ppt/slides/_rels/slide79.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3.tiff"/></Relationships>
</file>

<file path=ppt/slides/_rels/slide8.xml.rels><?xml version="1.0" encoding="UTF-8" standalone="yes"?>
<Relationships xmlns="http://schemas.openxmlformats.org/package/2006/relationships"><Relationship Id="rId3" Type="http://schemas.openxmlformats.org/officeDocument/2006/relationships/hyperlink" Target="https://cmi.princeton.edu/annual-meetings/annual-reports/year-2019/the-net-zero-america-project-finding-pathways-to-a-carbon-neutral-futur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4.tiff"/></Relationships>
</file>

<file path=ppt/slides/_rels/slide81.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5.tiff"/></Relationships>
</file>

<file path=ppt/slides/_rels/slide82.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6.tiff"/></Relationships>
</file>

<file path=ppt/slides/_rels/slide83.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7.tiff"/></Relationships>
</file>

<file path=ppt/slides/_rels/slide84.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8.tiff"/></Relationships>
</file>

<file path=ppt/slides/_rels/slide85.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9.tiff"/></Relationships>
</file>

<file path=ppt/slides/_rels/slide86.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0.tiff"/></Relationships>
</file>

<file path=ppt/slides/_rels/slide87.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1.tiff"/></Relationships>
</file>

<file path=ppt/slides/_rels/slide88.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2.tiff"/></Relationships>
</file>

<file path=ppt/slides/_rels/slide89.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3.tiff"/></Relationships>
</file>

<file path=ppt/slides/_rels/slide9.xml.rels><?xml version="1.0" encoding="UTF-8" standalone="yes"?>
<Relationships xmlns="http://schemas.openxmlformats.org/package/2006/relationships"><Relationship Id="rId3" Type="http://schemas.openxmlformats.org/officeDocument/2006/relationships/hyperlink" Target="https://cmi.princeton.edu/annual-meetings/annual-reports/year-2019/the-net-zero-america-project-finding-pathways-to-a-carbon-neutral-futur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hyperlink" Target="https://rmi.org/seven-challenges-report/"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2567"/>
            <a:ext cx="935384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SSC 2030: Energy Systems and Sustainability</a:t>
            </a:r>
          </a:p>
        </p:txBody>
      </p:sp>
      <p:sp>
        <p:nvSpPr>
          <p:cNvPr id="8" name="TextBox 7"/>
          <p:cNvSpPr txBox="1"/>
          <p:nvPr/>
        </p:nvSpPr>
        <p:spPr>
          <a:xfrm>
            <a:off x="782831" y="708476"/>
            <a:ext cx="10632886" cy="6203942"/>
          </a:xfrm>
          <a:prstGeom prst="rect">
            <a:avLst/>
          </a:prstGeom>
          <a:noFill/>
        </p:spPr>
        <p:txBody>
          <a:bodyPr wrap="square" rtlCol="0">
            <a:spAutoFit/>
          </a:bodyPr>
          <a:lstStyle/>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Module 14: Transition modeling and challenges</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14.1: </a:t>
            </a:r>
            <a:r>
              <a:rPr lang="en-US" sz="2400" dirty="0">
                <a:latin typeface="Verdana" panose="020B0604030504040204" pitchFamily="34" charset="0"/>
                <a:ea typeface="Verdana" panose="020B0604030504040204" pitchFamily="34" charset="0"/>
                <a:cs typeface="Verdana" panose="020B0604030504040204" pitchFamily="34" charset="0"/>
              </a:rPr>
              <a:t>Time to ante up: Who’s for carbon neutrality?</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14.2: </a:t>
            </a:r>
            <a:r>
              <a:rPr lang="en-US" sz="2400" dirty="0">
                <a:latin typeface="Verdana" panose="020B0604030504040204" pitchFamily="34" charset="0"/>
                <a:ea typeface="Verdana" panose="020B0604030504040204" pitchFamily="34" charset="0"/>
                <a:cs typeface="Verdana" panose="020B0604030504040204" pitchFamily="34" charset="0"/>
              </a:rPr>
              <a:t>Could these models be implemented?</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14.3: </a:t>
            </a:r>
            <a:r>
              <a:rPr lang="en-US" sz="2400" dirty="0">
                <a:latin typeface="Verdana" panose="020B0604030504040204" pitchFamily="34" charset="0"/>
                <a:ea typeface="Verdana" panose="020B0604030504040204" pitchFamily="34" charset="0"/>
                <a:cs typeface="Verdana" panose="020B0604030504040204" pitchFamily="34" charset="0"/>
              </a:rPr>
              <a:t>Seven challenges to making transition happen</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14.4: </a:t>
            </a:r>
            <a:r>
              <a:rPr lang="en-US" sz="2400" dirty="0">
                <a:latin typeface="Verdana" panose="020B0604030504040204" pitchFamily="34" charset="0"/>
                <a:ea typeface="Verdana" panose="020B0604030504040204" pitchFamily="34" charset="0"/>
                <a:cs typeface="Verdana" panose="020B0604030504040204" pitchFamily="34" charset="0"/>
              </a:rPr>
              <a:t>Challenge 1 – Making emissions visible</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14.5: </a:t>
            </a:r>
            <a:r>
              <a:rPr lang="en-US" sz="2400" dirty="0">
                <a:latin typeface="Verdana" panose="020B0604030504040204" pitchFamily="34" charset="0"/>
                <a:ea typeface="Verdana" panose="020B0604030504040204" pitchFamily="34" charset="0"/>
                <a:cs typeface="Verdana" panose="020B0604030504040204" pitchFamily="34" charset="0"/>
              </a:rPr>
              <a:t>Challenge 2 – Tripling energy productivity gains </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14.6: </a:t>
            </a:r>
            <a:r>
              <a:rPr lang="en-US" sz="2400" dirty="0">
                <a:latin typeface="Verdana" panose="020B0604030504040204" pitchFamily="34" charset="0"/>
                <a:ea typeface="Verdana" panose="020B0604030504040204" pitchFamily="34" charset="0"/>
                <a:cs typeface="Verdana" panose="020B0604030504040204" pitchFamily="34" charset="0"/>
              </a:rPr>
              <a:t>Challenge 3 – Electrify with renewables </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14.7: </a:t>
            </a:r>
            <a:r>
              <a:rPr lang="en-US" sz="2400" dirty="0">
                <a:latin typeface="Verdana" panose="020B0604030504040204" pitchFamily="34" charset="0"/>
                <a:ea typeface="Verdana" panose="020B0604030504040204" pitchFamily="34" charset="0"/>
                <a:cs typeface="Verdana" panose="020B0604030504040204" pitchFamily="34" charset="0"/>
              </a:rPr>
              <a:t>Challenge 4 – Reinvent cities</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14.8: </a:t>
            </a:r>
            <a:r>
              <a:rPr lang="en-US" sz="2400" dirty="0">
                <a:latin typeface="Verdana" panose="020B0604030504040204" pitchFamily="34" charset="0"/>
                <a:ea typeface="Verdana" panose="020B0604030504040204" pitchFamily="34" charset="0"/>
                <a:cs typeface="Verdana" panose="020B0604030504040204" pitchFamily="34" charset="0"/>
              </a:rPr>
              <a:t>Challenge 5 – Boosting clean technologies</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14.9: </a:t>
            </a:r>
            <a:r>
              <a:rPr lang="en-US" sz="2400" dirty="0">
                <a:latin typeface="Verdana" panose="020B0604030504040204" pitchFamily="34" charset="0"/>
                <a:ea typeface="Verdana" panose="020B0604030504040204" pitchFamily="34" charset="0"/>
                <a:cs typeface="Verdana" panose="020B0604030504040204" pitchFamily="34" charset="0"/>
              </a:rPr>
              <a:t>Challenge 6 – Redesigning industry</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14.10: </a:t>
            </a:r>
            <a:r>
              <a:rPr lang="en-US" sz="2400" dirty="0">
                <a:latin typeface="Verdana" panose="020B0604030504040204" pitchFamily="34" charset="0"/>
                <a:ea typeface="Verdana" panose="020B0604030504040204" pitchFamily="34" charset="0"/>
                <a:cs typeface="Verdana" panose="020B0604030504040204" pitchFamily="34" charset="0"/>
              </a:rPr>
              <a:t>Challenge 7 – A swift and fair transition</a:t>
            </a:r>
          </a:p>
        </p:txBody>
      </p:sp>
      <p:pic>
        <p:nvPicPr>
          <p:cNvPr id="6" name="Picture 5">
            <a:extLst>
              <a:ext uri="{FF2B5EF4-FFF2-40B4-BE49-F238E27FC236}">
                <a16:creationId xmlns:a16="http://schemas.microsoft.com/office/drawing/2014/main" id="{D4285767-C5C1-7B46-B39B-5C7D47EE4E9D}"/>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2" name="Right Bracket 1">
            <a:extLst>
              <a:ext uri="{FF2B5EF4-FFF2-40B4-BE49-F238E27FC236}">
                <a16:creationId xmlns:a16="http://schemas.microsoft.com/office/drawing/2014/main" id="{1C246BAF-4C0C-2746-8A59-EDEFB72D06A0}"/>
              </a:ext>
            </a:extLst>
          </p:cNvPr>
          <p:cNvSpPr/>
          <p:nvPr/>
        </p:nvSpPr>
        <p:spPr>
          <a:xfrm>
            <a:off x="9132970" y="1342984"/>
            <a:ext cx="350693" cy="971591"/>
          </a:xfrm>
          <a:prstGeom prst="rightBracket">
            <a:avLst/>
          </a:prstGeom>
          <a:ln w="381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Bracket 6">
            <a:extLst>
              <a:ext uri="{FF2B5EF4-FFF2-40B4-BE49-F238E27FC236}">
                <a16:creationId xmlns:a16="http://schemas.microsoft.com/office/drawing/2014/main" id="{1D1133FD-C0E3-5343-A881-550B60DB6640}"/>
              </a:ext>
            </a:extLst>
          </p:cNvPr>
          <p:cNvSpPr/>
          <p:nvPr/>
        </p:nvSpPr>
        <p:spPr>
          <a:xfrm>
            <a:off x="9070535" y="2471717"/>
            <a:ext cx="385762" cy="4293716"/>
          </a:xfrm>
          <a:prstGeom prst="rightBracket">
            <a:avLst/>
          </a:prstGeom>
          <a:ln w="381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39AF5E04-C736-8948-BEC9-B15A18ADD1EB}"/>
              </a:ext>
            </a:extLst>
          </p:cNvPr>
          <p:cNvSpPr txBox="1"/>
          <p:nvPr/>
        </p:nvSpPr>
        <p:spPr>
          <a:xfrm>
            <a:off x="9606930" y="1327488"/>
            <a:ext cx="1923095" cy="1015663"/>
          </a:xfrm>
          <a:prstGeom prst="rect">
            <a:avLst/>
          </a:prstGeom>
          <a:noFill/>
        </p:spPr>
        <p:txBody>
          <a:bodyPr wrap="square" rtlCol="0">
            <a:spAutoFit/>
          </a:bodyPr>
          <a:lstStyle/>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Carbon Mitigation Initiative</a:t>
            </a:r>
          </a:p>
        </p:txBody>
      </p:sp>
      <p:sp>
        <p:nvSpPr>
          <p:cNvPr id="9" name="TextBox 8">
            <a:extLst>
              <a:ext uri="{FF2B5EF4-FFF2-40B4-BE49-F238E27FC236}">
                <a16:creationId xmlns:a16="http://schemas.microsoft.com/office/drawing/2014/main" id="{DFAE9963-9C57-6541-9D3E-5C9873FD3DC7}"/>
              </a:ext>
            </a:extLst>
          </p:cNvPr>
          <p:cNvSpPr txBox="1"/>
          <p:nvPr/>
        </p:nvSpPr>
        <p:spPr>
          <a:xfrm>
            <a:off x="9586509" y="4271910"/>
            <a:ext cx="1506728" cy="1015663"/>
          </a:xfrm>
          <a:prstGeom prst="rect">
            <a:avLst/>
          </a:prstGeom>
          <a:noFill/>
        </p:spPr>
        <p:txBody>
          <a:bodyPr wrap="square" rtlCol="0">
            <a:spAutoFit/>
          </a:bodyPr>
          <a:lstStyle/>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Rocky Mountain Institute</a:t>
            </a:r>
          </a:p>
        </p:txBody>
      </p:sp>
    </p:spTree>
    <p:extLst>
      <p:ext uri="{BB962C8B-B14F-4D97-AF65-F5344CB8AC3E}">
        <p14:creationId xmlns:p14="http://schemas.microsoft.com/office/powerpoint/2010/main" val="3154725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10801355"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Average annual capacity addition of wind and solar</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pic>
        <p:nvPicPr>
          <p:cNvPr id="2" name="Picture 1">
            <a:extLst>
              <a:ext uri="{FF2B5EF4-FFF2-40B4-BE49-F238E27FC236}">
                <a16:creationId xmlns:a16="http://schemas.microsoft.com/office/drawing/2014/main" id="{41FABAAB-98E3-DC4A-A467-964E0FBFBAFC}"/>
              </a:ext>
            </a:extLst>
          </p:cNvPr>
          <p:cNvPicPr>
            <a:picLocks noChangeAspect="1"/>
          </p:cNvPicPr>
          <p:nvPr/>
        </p:nvPicPr>
        <p:blipFill>
          <a:blip r:embed="rId3"/>
          <a:stretch>
            <a:fillRect/>
          </a:stretch>
        </p:blipFill>
        <p:spPr>
          <a:xfrm>
            <a:off x="146961" y="773222"/>
            <a:ext cx="11894173" cy="6017407"/>
          </a:xfrm>
          <a:prstGeom prst="rect">
            <a:avLst/>
          </a:prstGeom>
        </p:spPr>
      </p:pic>
      <p:sp>
        <p:nvSpPr>
          <p:cNvPr id="6" name="Rectangle 5">
            <a:extLst>
              <a:ext uri="{FF2B5EF4-FFF2-40B4-BE49-F238E27FC236}">
                <a16:creationId xmlns:a16="http://schemas.microsoft.com/office/drawing/2014/main" id="{7FD55F2E-45E4-2440-9E3B-EF79C7117AF5}"/>
              </a:ext>
            </a:extLst>
          </p:cNvPr>
          <p:cNvSpPr/>
          <p:nvPr/>
        </p:nvSpPr>
        <p:spPr>
          <a:xfrm>
            <a:off x="10429875" y="2243138"/>
            <a:ext cx="1628775" cy="425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164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10549683"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Average annual capacity addition of wind and solar</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pic>
        <p:nvPicPr>
          <p:cNvPr id="2" name="Picture 1">
            <a:extLst>
              <a:ext uri="{FF2B5EF4-FFF2-40B4-BE49-F238E27FC236}">
                <a16:creationId xmlns:a16="http://schemas.microsoft.com/office/drawing/2014/main" id="{41FABAAB-98E3-DC4A-A467-964E0FBFBAFC}"/>
              </a:ext>
            </a:extLst>
          </p:cNvPr>
          <p:cNvPicPr>
            <a:picLocks noChangeAspect="1"/>
          </p:cNvPicPr>
          <p:nvPr/>
        </p:nvPicPr>
        <p:blipFill>
          <a:blip r:embed="rId3"/>
          <a:stretch>
            <a:fillRect/>
          </a:stretch>
        </p:blipFill>
        <p:spPr>
          <a:xfrm>
            <a:off x="146961" y="773222"/>
            <a:ext cx="11894173" cy="6017407"/>
          </a:xfrm>
          <a:prstGeom prst="rect">
            <a:avLst/>
          </a:prstGeom>
        </p:spPr>
      </p:pic>
      <p:sp>
        <p:nvSpPr>
          <p:cNvPr id="6" name="Rectangle 5">
            <a:extLst>
              <a:ext uri="{FF2B5EF4-FFF2-40B4-BE49-F238E27FC236}">
                <a16:creationId xmlns:a16="http://schemas.microsoft.com/office/drawing/2014/main" id="{EE6B968A-3223-E34E-8083-22315DC549E3}"/>
              </a:ext>
            </a:extLst>
          </p:cNvPr>
          <p:cNvSpPr/>
          <p:nvPr/>
        </p:nvSpPr>
        <p:spPr>
          <a:xfrm>
            <a:off x="146961" y="1028700"/>
            <a:ext cx="12045039" cy="5829300"/>
          </a:xfrm>
          <a:prstGeom prst="rect">
            <a:avLst/>
          </a:prstGeom>
          <a:solidFill>
            <a:srgbClr val="FFFFF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FBF939C-48E7-3D4A-B33A-2D794B5BDE08}"/>
              </a:ext>
            </a:extLst>
          </p:cNvPr>
          <p:cNvSpPr txBox="1"/>
          <p:nvPr/>
        </p:nvSpPr>
        <p:spPr>
          <a:xfrm>
            <a:off x="992019" y="2198222"/>
            <a:ext cx="9579867" cy="2800062"/>
          </a:xfrm>
          <a:prstGeom prst="rect">
            <a:avLst/>
          </a:prstGeom>
          <a:solidFill>
            <a:srgbClr val="FFFFFF"/>
          </a:solidFill>
        </p:spPr>
        <p:txBody>
          <a:bodyPr wrap="none" rtlCol="0">
            <a:spAutoFit/>
          </a:bodyPr>
          <a:lstStyle/>
          <a:p>
            <a:pPr>
              <a:lnSpc>
                <a:spcPct val="150000"/>
              </a:lnSpc>
            </a:pPr>
            <a:r>
              <a:rPr lang="en-US" sz="2000" b="1" dirty="0">
                <a:latin typeface="Verdana" panose="020B0604030504040204" pitchFamily="34" charset="0"/>
                <a:ea typeface="Verdana" panose="020B0604030504040204" pitchFamily="34" charset="0"/>
                <a:cs typeface="Verdana" panose="020B0604030504040204" pitchFamily="34" charset="0"/>
              </a:rPr>
              <a:t>For all scenarios curtailment (loss of excess) RE is minimized by:</a:t>
            </a:r>
          </a:p>
          <a:p>
            <a:pPr marL="342900"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Coupling RE to large loads that can operate flexibly:</a:t>
            </a:r>
          </a:p>
          <a:p>
            <a:pPr marL="800100" lvl="1" indent="-342900">
              <a:lnSpc>
                <a:spcPct val="15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Electric boilers with fuel-fired backups</a:t>
            </a:r>
          </a:p>
          <a:p>
            <a:pPr marL="800100" lvl="1" indent="-342900">
              <a:lnSpc>
                <a:spcPct val="150000"/>
              </a:lnSpc>
              <a:buFont typeface="Arial" panose="020B0604020202020204" pitchFamily="34" charset="0"/>
              <a:buChar char="•"/>
            </a:pPr>
            <a:r>
              <a:rPr lang="en-US" sz="2000" dirty="0" err="1">
                <a:latin typeface="Verdana" panose="020B0604030504040204" pitchFamily="34" charset="0"/>
                <a:ea typeface="Verdana" panose="020B0604030504040204" pitchFamily="34" charset="0"/>
                <a:cs typeface="Verdana" panose="020B0604030504040204" pitchFamily="34" charset="0"/>
              </a:rPr>
              <a:t>Electrolyzers</a:t>
            </a:r>
            <a:r>
              <a:rPr lang="en-US" sz="2000">
                <a:latin typeface="Verdana" panose="020B0604030504040204" pitchFamily="34" charset="0"/>
                <a:ea typeface="Verdana" panose="020B0604030504040204" pitchFamily="34" charset="0"/>
                <a:cs typeface="Verdana" panose="020B0604030504040204" pitchFamily="34" charset="0"/>
              </a:rPr>
              <a:t> that produce hydrogen fuel from water</a:t>
            </a:r>
          </a:p>
          <a:p>
            <a:pPr marL="1257300" lvl="2" indent="-342900">
              <a:lnSpc>
                <a:spcPct val="15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(For direct use and to make fuel with CO</a:t>
            </a:r>
            <a:r>
              <a:rPr lang="en-US" sz="2000" baseline="-25000">
                <a:latin typeface="Verdana" panose="020B0604030504040204" pitchFamily="34" charset="0"/>
                <a:ea typeface="Verdana" panose="020B0604030504040204" pitchFamily="34" charset="0"/>
                <a:cs typeface="Verdana" panose="020B0604030504040204" pitchFamily="34" charset="0"/>
              </a:rPr>
              <a:t>2</a:t>
            </a:r>
            <a:r>
              <a:rPr lang="en-US" sz="2000">
                <a:latin typeface="Verdana" panose="020B0604030504040204" pitchFamily="34" charset="0"/>
                <a:ea typeface="Verdana" panose="020B0604030504040204" pitchFamily="34" charset="0"/>
                <a:cs typeface="Verdana" panose="020B0604030504040204" pitchFamily="34" charset="0"/>
              </a:rPr>
              <a:t>)</a:t>
            </a:r>
          </a:p>
          <a:p>
            <a:pPr marL="800100" lvl="1" indent="-342900">
              <a:lnSpc>
                <a:spcPct val="15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Direct-air CCS</a:t>
            </a:r>
          </a:p>
        </p:txBody>
      </p:sp>
    </p:spTree>
    <p:extLst>
      <p:ext uri="{BB962C8B-B14F-4D97-AF65-F5344CB8AC3E}">
        <p14:creationId xmlns:p14="http://schemas.microsoft.com/office/powerpoint/2010/main" val="1839013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0945625"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Average annual thermal generation capacity addition</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pic>
        <p:nvPicPr>
          <p:cNvPr id="3" name="Picture 2">
            <a:extLst>
              <a:ext uri="{FF2B5EF4-FFF2-40B4-BE49-F238E27FC236}">
                <a16:creationId xmlns:a16="http://schemas.microsoft.com/office/drawing/2014/main" id="{BB475AC2-FE12-AB4A-A29D-2B73441894B5}"/>
              </a:ext>
            </a:extLst>
          </p:cNvPr>
          <p:cNvPicPr>
            <a:picLocks noChangeAspect="1"/>
          </p:cNvPicPr>
          <p:nvPr/>
        </p:nvPicPr>
        <p:blipFill>
          <a:blip r:embed="rId3"/>
          <a:stretch>
            <a:fillRect/>
          </a:stretch>
        </p:blipFill>
        <p:spPr>
          <a:xfrm>
            <a:off x="1412418" y="755665"/>
            <a:ext cx="9087248" cy="6112673"/>
          </a:xfrm>
          <a:prstGeom prst="rect">
            <a:avLst/>
          </a:prstGeom>
        </p:spPr>
      </p:pic>
      <p:sp>
        <p:nvSpPr>
          <p:cNvPr id="9" name="Rectangle 8">
            <a:extLst>
              <a:ext uri="{FF2B5EF4-FFF2-40B4-BE49-F238E27FC236}">
                <a16:creationId xmlns:a16="http://schemas.microsoft.com/office/drawing/2014/main" id="{BD0CDCCC-E601-9147-B699-A976D9116393}"/>
              </a:ext>
            </a:extLst>
          </p:cNvPr>
          <p:cNvSpPr/>
          <p:nvPr/>
        </p:nvSpPr>
        <p:spPr>
          <a:xfrm>
            <a:off x="9029700" y="755666"/>
            <a:ext cx="1628775" cy="5816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65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1" y="80139"/>
            <a:ext cx="9720931" cy="523220"/>
          </a:xfrm>
          <a:prstGeom prst="rect">
            <a:avLst/>
          </a:prstGeom>
          <a:noFill/>
        </p:spPr>
        <p:txBody>
          <a:bodyPr wrap="none" rtlCol="0">
            <a:spAutoFit/>
          </a:bodyPr>
          <a:lstStyle/>
          <a:p>
            <a:pPr defTabSz="914400"/>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Module 14. Transition modeling and challenges</a:t>
            </a:r>
          </a:p>
        </p:txBody>
      </p:sp>
      <p:sp>
        <p:nvSpPr>
          <p:cNvPr id="8" name="TextBox 7"/>
          <p:cNvSpPr txBox="1"/>
          <p:nvPr/>
        </p:nvSpPr>
        <p:spPr>
          <a:xfrm>
            <a:off x="1158346" y="3159716"/>
            <a:ext cx="10107734" cy="538568"/>
          </a:xfrm>
          <a:prstGeom prst="rect">
            <a:avLst/>
          </a:prstGeom>
          <a:noFill/>
        </p:spPr>
        <p:txBody>
          <a:bodyPr wrap="square" rtlCol="0">
            <a:spAutoFit/>
          </a:bodyPr>
          <a:lstStyle/>
          <a:p>
            <a:pPr lvl="1"/>
            <a:r>
              <a:rPr lang="en-US" sz="2800" b="1">
                <a:latin typeface="Verdana" panose="020B0604030504040204" pitchFamily="34" charset="0"/>
                <a:ea typeface="Verdana" panose="020B0604030504040204" pitchFamily="34" charset="0"/>
                <a:cs typeface="Verdana" panose="020B0604030504040204" pitchFamily="34" charset="0"/>
              </a:rPr>
              <a:t>14.2: Could these models be implemented?</a:t>
            </a:r>
          </a:p>
        </p:txBody>
      </p:sp>
      <p:pic>
        <p:nvPicPr>
          <p:cNvPr id="6" name="Picture 5">
            <a:extLst>
              <a:ext uri="{FF2B5EF4-FFF2-40B4-BE49-F238E27FC236}">
                <a16:creationId xmlns:a16="http://schemas.microsoft.com/office/drawing/2014/main" id="{E40CCFE1-280E-794E-967B-0C82C2529A13}"/>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Tree>
    <p:extLst>
      <p:ext uri="{BB962C8B-B14F-4D97-AF65-F5344CB8AC3E}">
        <p14:creationId xmlns:p14="http://schemas.microsoft.com/office/powerpoint/2010/main" val="2699012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8497839"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What would it take to make this happen?</a:t>
            </a:r>
          </a:p>
        </p:txBody>
      </p:sp>
      <p:sp>
        <p:nvSpPr>
          <p:cNvPr id="6" name="TextBox 5"/>
          <p:cNvSpPr txBox="1"/>
          <p:nvPr/>
        </p:nvSpPr>
        <p:spPr>
          <a:xfrm>
            <a:off x="319659" y="773291"/>
            <a:ext cx="11721653"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Shifting demand side investments and use patterns</a:t>
            </a:r>
          </a:p>
        </p:txBody>
      </p:sp>
      <p:sp>
        <p:nvSpPr>
          <p:cNvPr id="3" name="TextBox 2"/>
          <p:cNvSpPr txBox="1"/>
          <p:nvPr/>
        </p:nvSpPr>
        <p:spPr>
          <a:xfrm>
            <a:off x="228599" y="6242236"/>
            <a:ext cx="11721653"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2"/>
              </a:rPr>
              <a:t>https://cmi.princeton.edu/annual-meetings/annual-reports/year-2019/the-net-zero-america-project-finding-pathways-to-a-carbon-neutral-future/</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8" name="TextBox 7">
            <a:extLst>
              <a:ext uri="{FF2B5EF4-FFF2-40B4-BE49-F238E27FC236}">
                <a16:creationId xmlns:a16="http://schemas.microsoft.com/office/drawing/2014/main" id="{19A56B5E-A4CF-7745-BCB9-2DF68C29E1CB}"/>
              </a:ext>
            </a:extLst>
          </p:cNvPr>
          <p:cNvSpPr txBox="1"/>
          <p:nvPr/>
        </p:nvSpPr>
        <p:spPr>
          <a:xfrm>
            <a:off x="319659" y="1358201"/>
            <a:ext cx="11721653"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Widespread industrial transformation</a:t>
            </a:r>
          </a:p>
        </p:txBody>
      </p:sp>
      <p:sp>
        <p:nvSpPr>
          <p:cNvPr id="9" name="TextBox 8">
            <a:extLst>
              <a:ext uri="{FF2B5EF4-FFF2-40B4-BE49-F238E27FC236}">
                <a16:creationId xmlns:a16="http://schemas.microsoft.com/office/drawing/2014/main" id="{12CCE5B4-9BDA-8146-8C37-0DC7CC28D2D6}"/>
              </a:ext>
            </a:extLst>
          </p:cNvPr>
          <p:cNvSpPr txBox="1"/>
          <p:nvPr/>
        </p:nvSpPr>
        <p:spPr>
          <a:xfrm>
            <a:off x="319659" y="1943111"/>
            <a:ext cx="11721653" cy="737959"/>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Coordinating public and private investment decision making to drive a capital-intensive transition</a:t>
            </a:r>
          </a:p>
        </p:txBody>
      </p:sp>
      <p:sp>
        <p:nvSpPr>
          <p:cNvPr id="10" name="TextBox 9">
            <a:extLst>
              <a:ext uri="{FF2B5EF4-FFF2-40B4-BE49-F238E27FC236}">
                <a16:creationId xmlns:a16="http://schemas.microsoft.com/office/drawing/2014/main" id="{54C073AC-9E18-EF4D-89AA-5B19864A22BA}"/>
              </a:ext>
            </a:extLst>
          </p:cNvPr>
          <p:cNvSpPr txBox="1"/>
          <p:nvPr/>
        </p:nvSpPr>
        <p:spPr>
          <a:xfrm>
            <a:off x="319659" y="2866575"/>
            <a:ext cx="11721653"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Decarbonizing remaining liquid and gaseous fuels – a high-cost proposition</a:t>
            </a:r>
          </a:p>
        </p:txBody>
      </p:sp>
      <p:sp>
        <p:nvSpPr>
          <p:cNvPr id="11" name="TextBox 10">
            <a:extLst>
              <a:ext uri="{FF2B5EF4-FFF2-40B4-BE49-F238E27FC236}">
                <a16:creationId xmlns:a16="http://schemas.microsoft.com/office/drawing/2014/main" id="{CB375B54-FFF5-5C48-8D70-3DA96B08CE60}"/>
              </a:ext>
            </a:extLst>
          </p:cNvPr>
          <p:cNvSpPr txBox="1"/>
          <p:nvPr/>
        </p:nvSpPr>
        <p:spPr>
          <a:xfrm>
            <a:off x="319659" y="3451485"/>
            <a:ext cx="11721653"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Major market reform to lower risk and increase incentives of transition</a:t>
            </a:r>
          </a:p>
        </p:txBody>
      </p:sp>
      <p:sp>
        <p:nvSpPr>
          <p:cNvPr id="12" name="TextBox 11">
            <a:extLst>
              <a:ext uri="{FF2B5EF4-FFF2-40B4-BE49-F238E27FC236}">
                <a16:creationId xmlns:a16="http://schemas.microsoft.com/office/drawing/2014/main" id="{A020A8E6-056E-AD46-B311-D81B14359C6E}"/>
              </a:ext>
            </a:extLst>
          </p:cNvPr>
          <p:cNvSpPr txBox="1"/>
          <p:nvPr/>
        </p:nvSpPr>
        <p:spPr>
          <a:xfrm>
            <a:off x="319659" y="4036395"/>
            <a:ext cx="11721653"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Rapid expansion of new industries and supply chains</a:t>
            </a:r>
          </a:p>
        </p:txBody>
      </p:sp>
      <p:sp>
        <p:nvSpPr>
          <p:cNvPr id="13" name="TextBox 12">
            <a:extLst>
              <a:ext uri="{FF2B5EF4-FFF2-40B4-BE49-F238E27FC236}">
                <a16:creationId xmlns:a16="http://schemas.microsoft.com/office/drawing/2014/main" id="{F69D8EE1-AA15-F94F-8A21-44D3316D2BB6}"/>
              </a:ext>
            </a:extLst>
          </p:cNvPr>
          <p:cNvSpPr txBox="1"/>
          <p:nvPr/>
        </p:nvSpPr>
        <p:spPr>
          <a:xfrm>
            <a:off x="319659" y="4621305"/>
            <a:ext cx="11721653"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Coping with significant disruption to existing industries and employment</a:t>
            </a:r>
          </a:p>
        </p:txBody>
      </p:sp>
      <p:sp>
        <p:nvSpPr>
          <p:cNvPr id="14" name="TextBox 13">
            <a:extLst>
              <a:ext uri="{FF2B5EF4-FFF2-40B4-BE49-F238E27FC236}">
                <a16:creationId xmlns:a16="http://schemas.microsoft.com/office/drawing/2014/main" id="{83153721-4F26-5445-85F5-D7F09B6C0E4D}"/>
              </a:ext>
            </a:extLst>
          </p:cNvPr>
          <p:cNvSpPr txBox="1"/>
          <p:nvPr/>
        </p:nvSpPr>
        <p:spPr>
          <a:xfrm>
            <a:off x="319659" y="5206215"/>
            <a:ext cx="11721653"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Minimizing environmental effects</a:t>
            </a:r>
          </a:p>
        </p:txBody>
      </p:sp>
      <p:sp>
        <p:nvSpPr>
          <p:cNvPr id="15" name="TextBox 14">
            <a:extLst>
              <a:ext uri="{FF2B5EF4-FFF2-40B4-BE49-F238E27FC236}">
                <a16:creationId xmlns:a16="http://schemas.microsoft.com/office/drawing/2014/main" id="{92AC1765-8CC3-BE4E-9726-13A815676A59}"/>
              </a:ext>
            </a:extLst>
          </p:cNvPr>
          <p:cNvSpPr txBox="1"/>
          <p:nvPr/>
        </p:nvSpPr>
        <p:spPr>
          <a:xfrm>
            <a:off x="319659" y="5791124"/>
            <a:ext cx="11721653"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Using transition to address social inequity and community opposition</a:t>
            </a:r>
          </a:p>
        </p:txBody>
      </p:sp>
    </p:spTree>
    <p:extLst>
      <p:ext uri="{BB962C8B-B14F-4D97-AF65-F5344CB8AC3E}">
        <p14:creationId xmlns:p14="http://schemas.microsoft.com/office/powerpoint/2010/main" val="104153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2557110"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Next steps?</a:t>
            </a:r>
          </a:p>
        </p:txBody>
      </p:sp>
      <p:sp>
        <p:nvSpPr>
          <p:cNvPr id="6" name="TextBox 5"/>
          <p:cNvSpPr txBox="1"/>
          <p:nvPr/>
        </p:nvSpPr>
        <p:spPr>
          <a:xfrm>
            <a:off x="319659" y="773291"/>
            <a:ext cx="11721653" cy="737959"/>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The existing models are regional: 14 regions across the US. They are being downscaled to create </a:t>
            </a:r>
            <a:r>
              <a:rPr lang="en-US" sz="2000" b="1">
                <a:latin typeface="Verdana" panose="020B0604030504040204" pitchFamily="34" charset="0"/>
                <a:ea typeface="Verdana" panose="020B0604030504040204" pitchFamily="34" charset="0"/>
                <a:cs typeface="Verdana" panose="020B0604030504040204" pitchFamily="34" charset="0"/>
              </a:rPr>
              <a:t>state or sub-state models</a:t>
            </a:r>
            <a:r>
              <a:rPr lang="en-US" sz="2000">
                <a:latin typeface="Verdana" panose="020B0604030504040204" pitchFamily="34" charset="0"/>
                <a:ea typeface="Verdana" panose="020B0604030504040204" pitchFamily="34" charset="0"/>
                <a:cs typeface="Verdana" panose="020B0604030504040204" pitchFamily="34" charset="0"/>
              </a:rPr>
              <a:t>.</a:t>
            </a:r>
          </a:p>
        </p:txBody>
      </p:sp>
      <p:sp>
        <p:nvSpPr>
          <p:cNvPr id="3" name="TextBox 2"/>
          <p:cNvSpPr txBox="1"/>
          <p:nvPr/>
        </p:nvSpPr>
        <p:spPr>
          <a:xfrm>
            <a:off x="228599" y="6242236"/>
            <a:ext cx="11721653"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2"/>
              </a:rPr>
              <a:t>https://cmi.princeton.edu/annual-meetings/annual-reports/year-2019/the-net-zero-america-project-finding-pathways-to-a-carbon-neutral-future/</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9" name="TextBox 8">
            <a:extLst>
              <a:ext uri="{FF2B5EF4-FFF2-40B4-BE49-F238E27FC236}">
                <a16:creationId xmlns:a16="http://schemas.microsoft.com/office/drawing/2014/main" id="{12CCE5B4-9BDA-8146-8C37-0DC7CC28D2D6}"/>
              </a:ext>
            </a:extLst>
          </p:cNvPr>
          <p:cNvSpPr txBox="1"/>
          <p:nvPr/>
        </p:nvSpPr>
        <p:spPr>
          <a:xfrm>
            <a:off x="319659" y="1943111"/>
            <a:ext cx="11721653" cy="233839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b="1">
                <a:latin typeface="Verdana" panose="020B0604030504040204" pitchFamily="34" charset="0"/>
                <a:ea typeface="Verdana" panose="020B0604030504040204" pitchFamily="34" charset="0"/>
                <a:cs typeface="Verdana" panose="020B0604030504040204" pitchFamily="34" charset="0"/>
              </a:rPr>
              <a:t>Quantification</a:t>
            </a:r>
            <a:r>
              <a:rPr lang="en-US" sz="2000">
                <a:latin typeface="Verdana" panose="020B0604030504040204" pitchFamily="34" charset="0"/>
                <a:ea typeface="Verdana" panose="020B0604030504040204" pitchFamily="34" charset="0"/>
                <a:cs typeface="Verdana" panose="020B0604030504040204" pitchFamily="34" charset="0"/>
              </a:rPr>
              <a:t> of the change needed from 2020 to 2050 in terms of:</a:t>
            </a:r>
          </a:p>
          <a:p>
            <a:pPr marL="800100" lvl="1" indent="-342900">
              <a:lnSpc>
                <a:spcPct val="15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magnitude</a:t>
            </a:r>
          </a:p>
          <a:p>
            <a:pPr marL="800100" lvl="1" indent="-342900">
              <a:lnSpc>
                <a:spcPct val="15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cost</a:t>
            </a:r>
          </a:p>
          <a:p>
            <a:pPr marL="800100" lvl="1" indent="-342900">
              <a:lnSpc>
                <a:spcPct val="15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spatial distribution</a:t>
            </a:r>
          </a:p>
          <a:p>
            <a:pPr marL="800100" lvl="1" indent="-342900">
              <a:lnSpc>
                <a:spcPct val="15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pace</a:t>
            </a:r>
          </a:p>
        </p:txBody>
      </p:sp>
    </p:spTree>
    <p:extLst>
      <p:ext uri="{BB962C8B-B14F-4D97-AF65-F5344CB8AC3E}">
        <p14:creationId xmlns:p14="http://schemas.microsoft.com/office/powerpoint/2010/main" val="322179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4498347"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The carbon challenge</a:t>
            </a:r>
          </a:p>
        </p:txBody>
      </p:sp>
      <p:sp>
        <p:nvSpPr>
          <p:cNvPr id="3" name="TextBox 2"/>
          <p:cNvSpPr txBox="1"/>
          <p:nvPr/>
        </p:nvSpPr>
        <p:spPr>
          <a:xfrm>
            <a:off x="228599" y="6242236"/>
            <a:ext cx="11721653"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https://cmi.princeton.edu/annual-meetings/annual-reports/year-2019/the-net-zero-america-project-finding-pathways-to-a-carbon-neutral-future/</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4">
            <a:duotone>
              <a:prstClr val="black"/>
              <a:schemeClr val="accent1">
                <a:tint val="45000"/>
                <a:satMod val="400000"/>
              </a:schemeClr>
            </a:duotone>
          </a:blip>
          <a:stretch>
            <a:fillRect/>
          </a:stretch>
        </p:blipFill>
        <p:spPr>
          <a:xfrm>
            <a:off x="11266080" y="49317"/>
            <a:ext cx="628093" cy="584776"/>
          </a:xfrm>
          <a:prstGeom prst="rect">
            <a:avLst/>
          </a:prstGeom>
        </p:spPr>
      </p:pic>
      <p:pic>
        <p:nvPicPr>
          <p:cNvPr id="2" name="Online Media 1" descr="The carbon challenge">
            <a:hlinkClick r:id="" action="ppaction://media"/>
            <a:extLst>
              <a:ext uri="{FF2B5EF4-FFF2-40B4-BE49-F238E27FC236}">
                <a16:creationId xmlns:a16="http://schemas.microsoft.com/office/drawing/2014/main" id="{2EF68805-CA32-E04F-8876-84888FF671A5}"/>
              </a:ext>
            </a:extLst>
          </p:cNvPr>
          <p:cNvPicPr>
            <a:picLocks noRot="1" noChangeAspect="1"/>
          </p:cNvPicPr>
          <p:nvPr>
            <a:videoFile r:link="rId1"/>
          </p:nvPr>
        </p:nvPicPr>
        <p:blipFill>
          <a:blip r:embed="rId5"/>
          <a:stretch>
            <a:fillRect/>
          </a:stretch>
        </p:blipFill>
        <p:spPr>
          <a:xfrm>
            <a:off x="1394085" y="964053"/>
            <a:ext cx="9158990" cy="5151932"/>
          </a:xfrm>
          <a:prstGeom prst="rect">
            <a:avLst/>
          </a:prstGeom>
        </p:spPr>
      </p:pic>
    </p:spTree>
    <p:extLst>
      <p:ext uri="{BB962C8B-B14F-4D97-AF65-F5344CB8AC3E}">
        <p14:creationId xmlns:p14="http://schemas.microsoft.com/office/powerpoint/2010/main" val="182155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1" y="80139"/>
            <a:ext cx="9720931" cy="523220"/>
          </a:xfrm>
          <a:prstGeom prst="rect">
            <a:avLst/>
          </a:prstGeom>
          <a:noFill/>
        </p:spPr>
        <p:txBody>
          <a:bodyPr wrap="none" rtlCol="0">
            <a:spAutoFit/>
          </a:bodyPr>
          <a:lstStyle/>
          <a:p>
            <a:pPr defTabSz="914400"/>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Module 14. Transition modeling and challenges</a:t>
            </a:r>
          </a:p>
        </p:txBody>
      </p:sp>
      <p:sp>
        <p:nvSpPr>
          <p:cNvPr id="8" name="TextBox 7"/>
          <p:cNvSpPr txBox="1"/>
          <p:nvPr/>
        </p:nvSpPr>
        <p:spPr>
          <a:xfrm>
            <a:off x="449057" y="3167390"/>
            <a:ext cx="11293885" cy="523220"/>
          </a:xfrm>
          <a:prstGeom prst="rect">
            <a:avLst/>
          </a:prstGeom>
          <a:noFill/>
        </p:spPr>
        <p:txBody>
          <a:bodyPr wrap="square" rtlCol="0">
            <a:spAutoFit/>
          </a:bodyPr>
          <a:lstStyle/>
          <a:p>
            <a:pPr lvl="1"/>
            <a:r>
              <a:rPr lang="en-US" sz="2800" b="1">
                <a:latin typeface="Verdana" panose="020B0604030504040204" pitchFamily="34" charset="0"/>
                <a:ea typeface="Verdana" panose="020B0604030504040204" pitchFamily="34" charset="0"/>
                <a:cs typeface="Verdana" panose="020B0604030504040204" pitchFamily="34" charset="0"/>
              </a:rPr>
              <a:t>14.3: Seven challenges to making transition happen</a:t>
            </a:r>
          </a:p>
        </p:txBody>
      </p:sp>
      <p:pic>
        <p:nvPicPr>
          <p:cNvPr id="6" name="Picture 5">
            <a:extLst>
              <a:ext uri="{FF2B5EF4-FFF2-40B4-BE49-F238E27FC236}">
                <a16:creationId xmlns:a16="http://schemas.microsoft.com/office/drawing/2014/main" id="{E40CCFE1-280E-794E-967B-0C82C2529A13}"/>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Tree>
    <p:extLst>
      <p:ext uri="{BB962C8B-B14F-4D97-AF65-F5344CB8AC3E}">
        <p14:creationId xmlns:p14="http://schemas.microsoft.com/office/powerpoint/2010/main" val="607163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271901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The problem</a:t>
            </a:r>
          </a:p>
        </p:txBody>
      </p:sp>
      <p:sp>
        <p:nvSpPr>
          <p:cNvPr id="3" name="TextBox 2"/>
          <p:cNvSpPr txBox="1"/>
          <p:nvPr/>
        </p:nvSpPr>
        <p:spPr>
          <a:xfrm>
            <a:off x="7584831" y="6402693"/>
            <a:ext cx="4456481"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2"/>
              </a:rPr>
              <a:t>https://rmi.org/seven-challenges-report/</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8" name="TextBox 7">
            <a:extLst>
              <a:ext uri="{FF2B5EF4-FFF2-40B4-BE49-F238E27FC236}">
                <a16:creationId xmlns:a16="http://schemas.microsoft.com/office/drawing/2014/main" id="{5CF78BEE-BB17-DD48-B614-F2A86BF0FEA2}"/>
              </a:ext>
            </a:extLst>
          </p:cNvPr>
          <p:cNvSpPr txBox="1"/>
          <p:nvPr/>
        </p:nvSpPr>
        <p:spPr>
          <a:xfrm>
            <a:off x="1482969" y="1832761"/>
            <a:ext cx="9226061" cy="3192477"/>
          </a:xfrm>
          <a:prstGeom prst="rect">
            <a:avLst/>
          </a:prstGeom>
          <a:noFill/>
        </p:spPr>
        <p:txBody>
          <a:bodyPr wrap="square" rtlCol="0">
            <a:spAutoFit/>
          </a:bodyPr>
          <a:lstStyle/>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“Many nations are struggling to address issues of security, trade, and economic stability;… </a:t>
            </a:r>
          </a:p>
          <a:p>
            <a:pPr>
              <a:lnSpc>
                <a:spcPct val="110000"/>
              </a:lnSpc>
            </a:pPr>
            <a:endParaRPr lang="en-US" sz="2000">
              <a:latin typeface="Verdana" panose="020B0604030504040204" pitchFamily="34" charset="0"/>
              <a:ea typeface="Verdana" panose="020B0604030504040204" pitchFamily="34" charset="0"/>
              <a:cs typeface="Verdana" panose="020B0604030504040204" pitchFamily="34" charset="0"/>
            </a:endParaRPr>
          </a:p>
          <a:p>
            <a:pPr>
              <a:lnSpc>
                <a:spcPct val="110000"/>
              </a:lnSpc>
            </a:pPr>
            <a:endParaRPr lang="en-US" sz="2000">
              <a:latin typeface="Verdana" panose="020B0604030504040204" pitchFamily="34" charset="0"/>
              <a:ea typeface="Verdana" panose="020B0604030504040204" pitchFamily="34" charset="0"/>
              <a:cs typeface="Verdana" panose="020B0604030504040204" pitchFamily="34" charset="0"/>
            </a:endParaRPr>
          </a:p>
          <a:p>
            <a:pPr>
              <a:lnSpc>
                <a:spcPct val="200000"/>
              </a:lnSpc>
            </a:pPr>
            <a:r>
              <a:rPr lang="en-US" sz="2000">
                <a:latin typeface="Verdana" panose="020B0604030504040204" pitchFamily="34" charset="0"/>
                <a:ea typeface="Verdana" panose="020B0604030504040204" pitchFamily="34" charset="0"/>
                <a:cs typeface="Verdana" panose="020B0604030504040204" pitchFamily="34" charset="0"/>
              </a:rPr>
              <a:t>…</a:t>
            </a:r>
            <a:r>
              <a:rPr lang="en-US" sz="2000" b="1">
                <a:latin typeface="Verdana" panose="020B0604030504040204" pitchFamily="34" charset="0"/>
                <a:ea typeface="Verdana" panose="020B0604030504040204" pitchFamily="34" charset="0"/>
                <a:cs typeface="Verdana" panose="020B0604030504040204" pitchFamily="34" charset="0"/>
              </a:rPr>
              <a:t>only a few have the focus and the will </a:t>
            </a:r>
            <a:r>
              <a:rPr lang="en-US" sz="2000">
                <a:latin typeface="Verdana" panose="020B0604030504040204" pitchFamily="34" charset="0"/>
                <a:ea typeface="Verdana" panose="020B0604030504040204" pitchFamily="34" charset="0"/>
                <a:cs typeface="Verdana" panose="020B0604030504040204" pitchFamily="34" charset="0"/>
              </a:rPr>
              <a:t>now necessary to make the major changes in energy policy that are required to put energy systems on a path to real change in the time frame needed.”</a:t>
            </a:r>
          </a:p>
        </p:txBody>
      </p:sp>
    </p:spTree>
    <p:extLst>
      <p:ext uri="{BB962C8B-B14F-4D97-AF65-F5344CB8AC3E}">
        <p14:creationId xmlns:p14="http://schemas.microsoft.com/office/powerpoint/2010/main" val="844998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7609776"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Rocky Mountain Institute’s solution?</a:t>
            </a:r>
          </a:p>
        </p:txBody>
      </p:sp>
      <p:sp>
        <p:nvSpPr>
          <p:cNvPr id="3" name="TextBox 2"/>
          <p:cNvSpPr txBox="1"/>
          <p:nvPr/>
        </p:nvSpPr>
        <p:spPr>
          <a:xfrm>
            <a:off x="7584831" y="6402693"/>
            <a:ext cx="4456481"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2"/>
              </a:rPr>
              <a:t>https://rmi.org/seven-challenges-report/</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8" name="TextBox 7">
            <a:extLst>
              <a:ext uri="{FF2B5EF4-FFF2-40B4-BE49-F238E27FC236}">
                <a16:creationId xmlns:a16="http://schemas.microsoft.com/office/drawing/2014/main" id="{5CF78BEE-BB17-DD48-B614-F2A86BF0FEA2}"/>
              </a:ext>
            </a:extLst>
          </p:cNvPr>
          <p:cNvSpPr txBox="1"/>
          <p:nvPr/>
        </p:nvSpPr>
        <p:spPr>
          <a:xfrm>
            <a:off x="1482969" y="1633470"/>
            <a:ext cx="9226061" cy="4123501"/>
          </a:xfrm>
          <a:prstGeom prst="rect">
            <a:avLst/>
          </a:prstGeom>
          <a:noFill/>
        </p:spPr>
        <p:txBody>
          <a:bodyPr wrap="square" rtlCol="0">
            <a:spAutoFit/>
          </a:bodyPr>
          <a:lstStyle/>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“Our analysis and experience suggest that there is another way to get to the goal. </a:t>
            </a:r>
          </a:p>
          <a:p>
            <a:pPr>
              <a:lnSpc>
                <a:spcPct val="110000"/>
              </a:lnSpc>
            </a:pPr>
            <a:endParaRPr lang="en-US" sz="200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This is a </a:t>
            </a:r>
            <a:r>
              <a:rPr lang="en-US" sz="2000" b="1">
                <a:latin typeface="Verdana" panose="020B0604030504040204" pitchFamily="34" charset="0"/>
                <a:ea typeface="Verdana" panose="020B0604030504040204" pitchFamily="34" charset="0"/>
                <a:cs typeface="Verdana" panose="020B0604030504040204" pitchFamily="34" charset="0"/>
              </a:rPr>
              <a:t>path of emergence</a:t>
            </a:r>
            <a:r>
              <a:rPr lang="en-US" sz="2000">
                <a:latin typeface="Verdana" panose="020B0604030504040204" pitchFamily="34" charset="0"/>
                <a:ea typeface="Verdana" panose="020B0604030504040204" pitchFamily="34" charset="0"/>
                <a:cs typeface="Verdana" panose="020B0604030504040204" pitchFamily="34" charset="0"/>
              </a:rPr>
              <a:t>, sparked by bold and decisive actions on the part of citizens, corporations, philanthropic institutions,</a:t>
            </a:r>
          </a:p>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subnational leaders, regulators, and policymakers. </a:t>
            </a:r>
          </a:p>
          <a:p>
            <a:pPr>
              <a:lnSpc>
                <a:spcPct val="110000"/>
              </a:lnSpc>
            </a:pPr>
            <a:endParaRPr lang="en-US" sz="200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b="1">
                <a:latin typeface="Verdana" panose="020B0604030504040204" pitchFamily="34" charset="0"/>
                <a:ea typeface="Verdana" panose="020B0604030504040204" pitchFamily="34" charset="0"/>
                <a:cs typeface="Verdana" panose="020B0604030504040204" pitchFamily="34" charset="0"/>
              </a:rPr>
              <a:t>Meaningful progress to address the climate crisis can emerge quickly from an upwelling of actions taken by leading institutions in the next two to three years—provided these institutions have the will and the capacity to work together in new ways</a:t>
            </a:r>
            <a:r>
              <a:rPr lang="en-US" sz="2000">
                <a:latin typeface="Verdana" panose="020B0604030504040204" pitchFamily="34" charset="0"/>
                <a:ea typeface="Verdana" panose="020B0604030504040204" pitchFamily="34" charset="0"/>
                <a:cs typeface="Verdana" panose="020B0604030504040204" pitchFamily="34" charset="0"/>
              </a:rPr>
              <a:t>..”</a:t>
            </a:r>
          </a:p>
        </p:txBody>
      </p:sp>
      <p:sp>
        <p:nvSpPr>
          <p:cNvPr id="2" name="Rectangle 1">
            <a:extLst>
              <a:ext uri="{FF2B5EF4-FFF2-40B4-BE49-F238E27FC236}">
                <a16:creationId xmlns:a16="http://schemas.microsoft.com/office/drawing/2014/main" id="{3969C6F1-19B8-6F44-B8BB-D5A713730A89}"/>
              </a:ext>
            </a:extLst>
          </p:cNvPr>
          <p:cNvSpPr/>
          <p:nvPr/>
        </p:nvSpPr>
        <p:spPr>
          <a:xfrm>
            <a:off x="1371600" y="3871913"/>
            <a:ext cx="9272588" cy="191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95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0139"/>
            <a:ext cx="972093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14. Transition modeling and challenges</a:t>
            </a:r>
          </a:p>
        </p:txBody>
      </p:sp>
      <p:sp>
        <p:nvSpPr>
          <p:cNvPr id="8" name="TextBox 7"/>
          <p:cNvSpPr txBox="1"/>
          <p:nvPr/>
        </p:nvSpPr>
        <p:spPr>
          <a:xfrm>
            <a:off x="1501575" y="3167390"/>
            <a:ext cx="9188849" cy="523220"/>
          </a:xfrm>
          <a:prstGeom prst="rect">
            <a:avLst/>
          </a:prstGeom>
          <a:noFill/>
        </p:spPr>
        <p:txBody>
          <a:bodyPr wrap="square" rtlCol="0">
            <a:spAutoFit/>
          </a:bodyPr>
          <a:lstStyle/>
          <a:p>
            <a:pPr lvl="1"/>
            <a:r>
              <a:rPr lang="en-US" sz="2800" b="1" dirty="0">
                <a:latin typeface="Verdana" panose="020B0604030504040204" pitchFamily="34" charset="0"/>
                <a:ea typeface="Verdana" panose="020B0604030504040204" pitchFamily="34" charset="0"/>
                <a:cs typeface="Verdana" panose="020B0604030504040204" pitchFamily="34" charset="0"/>
              </a:rPr>
              <a:t>14.1: Net-zero America transition models</a:t>
            </a:r>
          </a:p>
        </p:txBody>
      </p:sp>
      <p:pic>
        <p:nvPicPr>
          <p:cNvPr id="6" name="Picture 5">
            <a:extLst>
              <a:ext uri="{FF2B5EF4-FFF2-40B4-BE49-F238E27FC236}">
                <a16:creationId xmlns:a16="http://schemas.microsoft.com/office/drawing/2014/main" id="{E40CCFE1-280E-794E-967B-0C82C2529A13}"/>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Tree>
    <p:extLst>
      <p:ext uri="{BB962C8B-B14F-4D97-AF65-F5344CB8AC3E}">
        <p14:creationId xmlns:p14="http://schemas.microsoft.com/office/powerpoint/2010/main" val="63607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1FC0C0-B755-804F-BF7E-B88F52D89E5B}"/>
              </a:ext>
            </a:extLst>
          </p:cNvPr>
          <p:cNvPicPr>
            <a:picLocks noChangeAspect="1"/>
          </p:cNvPicPr>
          <p:nvPr/>
        </p:nvPicPr>
        <p:blipFill>
          <a:blip r:embed="rId2"/>
          <a:stretch>
            <a:fillRect/>
          </a:stretch>
        </p:blipFill>
        <p:spPr>
          <a:xfrm>
            <a:off x="1678345" y="727911"/>
            <a:ext cx="8951182" cy="6118365"/>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26888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Systems thinking identifies seven challenges</a:t>
            </a:r>
          </a:p>
        </p:txBody>
      </p:sp>
      <p:sp>
        <p:nvSpPr>
          <p:cNvPr id="3" name="TextBox 2"/>
          <p:cNvSpPr txBox="1"/>
          <p:nvPr/>
        </p:nvSpPr>
        <p:spPr>
          <a:xfrm>
            <a:off x="9879256" y="5595146"/>
            <a:ext cx="2153058" cy="523220"/>
          </a:xfrm>
          <a:prstGeom prst="rect">
            <a:avLst/>
          </a:prstGeom>
          <a:noFill/>
        </p:spPr>
        <p:txBody>
          <a:bodyPr wrap="square" rtlCol="0">
            <a:spAutoFit/>
          </a:bodyPr>
          <a:lstStyle/>
          <a:p>
            <a:pPr algn="r"/>
            <a:r>
              <a:rPr lang="en-US" sz="1400" dirty="0">
                <a:latin typeface="Verdana" panose="020B0604030504040204" pitchFamily="34" charset="0"/>
                <a:cs typeface="Verdana" panose="020B0604030504040204" pitchFamily="34" charset="0"/>
                <a:hlinkClick r:id="rId3"/>
              </a:rPr>
              <a:t>https://rmi.org/seven-challenges-report/</a:t>
            </a:r>
            <a:r>
              <a:rPr lang="en-US" sz="1400" dirty="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4">
            <a:duotone>
              <a:prstClr val="black"/>
              <a:schemeClr val="accent1">
                <a:tint val="45000"/>
                <a:satMod val="400000"/>
              </a:schemeClr>
            </a:duotone>
          </a:blip>
          <a:stretch>
            <a:fillRect/>
          </a:stretch>
        </p:blipFill>
        <p:spPr>
          <a:xfrm>
            <a:off x="11266080" y="49317"/>
            <a:ext cx="628093" cy="584776"/>
          </a:xfrm>
          <a:prstGeom prst="rect">
            <a:avLst/>
          </a:prstGeom>
        </p:spPr>
      </p:pic>
      <p:sp>
        <p:nvSpPr>
          <p:cNvPr id="10" name="TextBox 9">
            <a:extLst>
              <a:ext uri="{FF2B5EF4-FFF2-40B4-BE49-F238E27FC236}">
                <a16:creationId xmlns:a16="http://schemas.microsoft.com/office/drawing/2014/main" id="{B0B674EA-2F46-B243-BF33-12D9950E419B}"/>
              </a:ext>
            </a:extLst>
          </p:cNvPr>
          <p:cNvSpPr txBox="1"/>
          <p:nvPr/>
        </p:nvSpPr>
        <p:spPr>
          <a:xfrm>
            <a:off x="319660" y="1031197"/>
            <a:ext cx="2986248" cy="737959"/>
          </a:xfrm>
          <a:prstGeom prst="rect">
            <a:avLst/>
          </a:prstGeom>
          <a:noFill/>
        </p:spPr>
        <p:txBody>
          <a:bodyPr wrap="square" rtlCol="0">
            <a:spAutoFit/>
          </a:bodyPr>
          <a:lstStyle/>
          <a:p>
            <a:pPr>
              <a:lnSpc>
                <a:spcPct val="110000"/>
              </a:lnSpc>
            </a:pP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Effective actions must be </a:t>
            </a:r>
            <a:r>
              <a:rPr lang="en-US" sz="2000" b="1">
                <a:solidFill>
                  <a:srgbClr val="0432FF"/>
                </a:solidFill>
                <a:latin typeface="Verdana" panose="020B0604030504040204" pitchFamily="34" charset="0"/>
                <a:ea typeface="Verdana" panose="020B0604030504040204" pitchFamily="34" charset="0"/>
                <a:cs typeface="Verdana" panose="020B0604030504040204" pitchFamily="34" charset="0"/>
              </a:rPr>
              <a:t>synergistic.</a:t>
            </a:r>
          </a:p>
        </p:txBody>
      </p:sp>
    </p:spTree>
    <p:extLst>
      <p:ext uri="{BB962C8B-B14F-4D97-AF65-F5344CB8AC3E}">
        <p14:creationId xmlns:p14="http://schemas.microsoft.com/office/powerpoint/2010/main" val="280495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070112"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Seven challenges for energy transformation</a:t>
            </a:r>
          </a:p>
        </p:txBody>
      </p:sp>
      <p:sp>
        <p:nvSpPr>
          <p:cNvPr id="3" name="TextBox 2"/>
          <p:cNvSpPr txBox="1"/>
          <p:nvPr/>
        </p:nvSpPr>
        <p:spPr>
          <a:xfrm>
            <a:off x="7719934" y="6359644"/>
            <a:ext cx="4312380"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4">
            <a:duotone>
              <a:prstClr val="black"/>
              <a:schemeClr val="accent1">
                <a:tint val="45000"/>
                <a:satMod val="400000"/>
              </a:schemeClr>
            </a:duotone>
          </a:blip>
          <a:stretch>
            <a:fillRect/>
          </a:stretch>
        </p:blipFill>
        <p:spPr>
          <a:xfrm>
            <a:off x="11266080" y="49317"/>
            <a:ext cx="628093" cy="584776"/>
          </a:xfrm>
          <a:prstGeom prst="rect">
            <a:avLst/>
          </a:prstGeom>
        </p:spPr>
      </p:pic>
      <p:pic>
        <p:nvPicPr>
          <p:cNvPr id="6" name="Online Media 5" descr="Seven Challenges for Energy Transformation">
            <a:hlinkClick r:id="" action="ppaction://media"/>
            <a:extLst>
              <a:ext uri="{FF2B5EF4-FFF2-40B4-BE49-F238E27FC236}">
                <a16:creationId xmlns:a16="http://schemas.microsoft.com/office/drawing/2014/main" id="{09A31891-75C9-FA4D-9FFF-B8A9B46F39CC}"/>
              </a:ext>
            </a:extLst>
          </p:cNvPr>
          <p:cNvPicPr>
            <a:picLocks noRot="1" noChangeAspect="1"/>
          </p:cNvPicPr>
          <p:nvPr>
            <a:videoFile r:link="rId1"/>
          </p:nvPr>
        </p:nvPicPr>
        <p:blipFill>
          <a:blip r:embed="rId5"/>
          <a:stretch>
            <a:fillRect/>
          </a:stretch>
        </p:blipFill>
        <p:spPr>
          <a:xfrm>
            <a:off x="1060256" y="869430"/>
            <a:ext cx="9595554" cy="5397499"/>
          </a:xfrm>
          <a:prstGeom prst="rect">
            <a:avLst/>
          </a:prstGeom>
        </p:spPr>
      </p:pic>
    </p:spTree>
    <p:extLst>
      <p:ext uri="{BB962C8B-B14F-4D97-AF65-F5344CB8AC3E}">
        <p14:creationId xmlns:p14="http://schemas.microsoft.com/office/powerpoint/2010/main" val="134049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1" y="80139"/>
            <a:ext cx="9720931" cy="523220"/>
          </a:xfrm>
          <a:prstGeom prst="rect">
            <a:avLst/>
          </a:prstGeom>
          <a:noFill/>
        </p:spPr>
        <p:txBody>
          <a:bodyPr wrap="none" rtlCol="0">
            <a:spAutoFit/>
          </a:bodyPr>
          <a:lstStyle/>
          <a:p>
            <a:pPr defTabSz="914400"/>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Module 14. Transition modeling and challenges</a:t>
            </a:r>
          </a:p>
        </p:txBody>
      </p:sp>
      <p:sp>
        <p:nvSpPr>
          <p:cNvPr id="8" name="TextBox 7"/>
          <p:cNvSpPr txBox="1"/>
          <p:nvPr/>
        </p:nvSpPr>
        <p:spPr>
          <a:xfrm>
            <a:off x="1162741" y="3167390"/>
            <a:ext cx="9866518" cy="523220"/>
          </a:xfrm>
          <a:prstGeom prst="rect">
            <a:avLst/>
          </a:prstGeom>
          <a:noFill/>
        </p:spPr>
        <p:txBody>
          <a:bodyPr wrap="square" rtlCol="0">
            <a:spAutoFit/>
          </a:bodyPr>
          <a:lstStyle/>
          <a:p>
            <a:pPr lvl="1"/>
            <a:r>
              <a:rPr lang="en-US" sz="2800" b="1">
                <a:latin typeface="Verdana" panose="020B0604030504040204" pitchFamily="34" charset="0"/>
                <a:ea typeface="Verdana" panose="020B0604030504040204" pitchFamily="34" charset="0"/>
                <a:cs typeface="Verdana" panose="020B0604030504040204" pitchFamily="34" charset="0"/>
              </a:rPr>
              <a:t>14.4: Challenge 1 – Making emissions visible</a:t>
            </a:r>
          </a:p>
        </p:txBody>
      </p:sp>
      <p:pic>
        <p:nvPicPr>
          <p:cNvPr id="6" name="Picture 5">
            <a:extLst>
              <a:ext uri="{FF2B5EF4-FFF2-40B4-BE49-F238E27FC236}">
                <a16:creationId xmlns:a16="http://schemas.microsoft.com/office/drawing/2014/main" id="{E40CCFE1-280E-794E-967B-0C82C2529A13}"/>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Tree>
    <p:extLst>
      <p:ext uri="{BB962C8B-B14F-4D97-AF65-F5344CB8AC3E}">
        <p14:creationId xmlns:p14="http://schemas.microsoft.com/office/powerpoint/2010/main" val="1605627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570861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1. Making emissions visible</a:t>
            </a:r>
          </a:p>
        </p:txBody>
      </p:sp>
      <p:sp>
        <p:nvSpPr>
          <p:cNvPr id="3" name="TextBox 2"/>
          <p:cNvSpPr txBox="1"/>
          <p:nvPr/>
        </p:nvSpPr>
        <p:spPr>
          <a:xfrm>
            <a:off x="93784" y="6357146"/>
            <a:ext cx="3919945"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2"/>
              </a:rPr>
              <a:t>https://rmi.org/seven-challenges-report/</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8" name="TextBox 7">
            <a:extLst>
              <a:ext uri="{FF2B5EF4-FFF2-40B4-BE49-F238E27FC236}">
                <a16:creationId xmlns:a16="http://schemas.microsoft.com/office/drawing/2014/main" id="{07B8E0AB-E11D-B545-8496-CE1E83ED68D9}"/>
              </a:ext>
            </a:extLst>
          </p:cNvPr>
          <p:cNvSpPr txBox="1"/>
          <p:nvPr/>
        </p:nvSpPr>
        <p:spPr>
          <a:xfrm>
            <a:off x="319659" y="773291"/>
            <a:ext cx="11721653" cy="1076513"/>
          </a:xfrm>
          <a:prstGeom prst="rect">
            <a:avLst/>
          </a:prstGeom>
          <a:noFill/>
        </p:spPr>
        <p:txBody>
          <a:bodyPr wrap="square" rtlCol="0">
            <a:spAutoFit/>
          </a:bodyPr>
          <a:lstStyle/>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To be effective, the world needs an </a:t>
            </a:r>
            <a:r>
              <a:rPr lang="en-US" sz="2000" b="1">
                <a:latin typeface="Verdana" panose="020B0604030504040204" pitchFamily="34" charset="0"/>
                <a:ea typeface="Verdana" panose="020B0604030504040204" pitchFamily="34" charset="0"/>
                <a:cs typeface="Verdana" panose="020B0604030504040204" pitchFamily="34" charset="0"/>
              </a:rPr>
              <a:t>‘integrated, open-source systems capable of generating emissions maps of the world with continuously improved granularity, smaller uncertainty… and reduced time lags’</a:t>
            </a:r>
            <a:r>
              <a:rPr lang="en-US" sz="2000">
                <a:latin typeface="Verdana" panose="020B0604030504040204" pitchFamily="34" charset="0"/>
                <a:ea typeface="Verdana" panose="020B0604030504040204" pitchFamily="34" charset="0"/>
                <a:cs typeface="Verdana" panose="020B0604030504040204" pitchFamily="34" charset="0"/>
              </a:rPr>
              <a:t>.</a:t>
            </a:r>
          </a:p>
        </p:txBody>
      </p:sp>
      <p:pic>
        <p:nvPicPr>
          <p:cNvPr id="6" name="Picture 5">
            <a:extLst>
              <a:ext uri="{FF2B5EF4-FFF2-40B4-BE49-F238E27FC236}">
                <a16:creationId xmlns:a16="http://schemas.microsoft.com/office/drawing/2014/main" id="{F56ED915-FC6A-7F49-AD3A-71396C9B91D2}"/>
              </a:ext>
            </a:extLst>
          </p:cNvPr>
          <p:cNvPicPr>
            <a:picLocks noChangeAspect="1"/>
          </p:cNvPicPr>
          <p:nvPr/>
        </p:nvPicPr>
        <p:blipFill>
          <a:blip r:embed="rId4"/>
          <a:stretch>
            <a:fillRect/>
          </a:stretch>
        </p:blipFill>
        <p:spPr>
          <a:xfrm>
            <a:off x="8678487" y="3422854"/>
            <a:ext cx="3192146" cy="3337244"/>
          </a:xfrm>
          <a:prstGeom prst="rect">
            <a:avLst/>
          </a:prstGeom>
        </p:spPr>
      </p:pic>
      <p:sp>
        <p:nvSpPr>
          <p:cNvPr id="11" name="TextBox 10">
            <a:extLst>
              <a:ext uri="{FF2B5EF4-FFF2-40B4-BE49-F238E27FC236}">
                <a16:creationId xmlns:a16="http://schemas.microsoft.com/office/drawing/2014/main" id="{3ECBDFC2-C59F-804B-A29D-88E321418279}"/>
              </a:ext>
            </a:extLst>
          </p:cNvPr>
          <p:cNvSpPr txBox="1"/>
          <p:nvPr/>
        </p:nvSpPr>
        <p:spPr>
          <a:xfrm>
            <a:off x="319658" y="2087158"/>
            <a:ext cx="11721653" cy="737959"/>
          </a:xfrm>
          <a:prstGeom prst="rect">
            <a:avLst/>
          </a:prstGeom>
          <a:noFill/>
        </p:spPr>
        <p:txBody>
          <a:bodyPr wrap="square" rtlCol="0">
            <a:spAutoFit/>
          </a:bodyPr>
          <a:lstStyle/>
          <a:p>
            <a:pPr>
              <a:lnSpc>
                <a:spcPct val="110000"/>
              </a:lnSpc>
            </a:pPr>
            <a:r>
              <a:rPr lang="en-US" sz="2000" b="1">
                <a:latin typeface="Verdana" panose="020B0604030504040204" pitchFamily="34" charset="0"/>
                <a:ea typeface="Verdana" panose="020B0604030504040204" pitchFamily="34" charset="0"/>
                <a:cs typeface="Verdana" panose="020B0604030504040204" pitchFamily="34" charset="0"/>
              </a:rPr>
              <a:t>Steps:</a:t>
            </a:r>
          </a:p>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1. Convert today’s fragmented initiatives into a diverse information ecosystem. </a:t>
            </a:r>
          </a:p>
        </p:txBody>
      </p:sp>
      <p:sp>
        <p:nvSpPr>
          <p:cNvPr id="12" name="TextBox 11">
            <a:extLst>
              <a:ext uri="{FF2B5EF4-FFF2-40B4-BE49-F238E27FC236}">
                <a16:creationId xmlns:a16="http://schemas.microsoft.com/office/drawing/2014/main" id="{04080350-886B-A14D-89A2-C4B5E31E63D8}"/>
              </a:ext>
            </a:extLst>
          </p:cNvPr>
          <p:cNvSpPr txBox="1"/>
          <p:nvPr/>
        </p:nvSpPr>
        <p:spPr>
          <a:xfrm>
            <a:off x="319657" y="3089590"/>
            <a:ext cx="11721653" cy="737959"/>
          </a:xfrm>
          <a:prstGeom prst="rect">
            <a:avLst/>
          </a:prstGeom>
          <a:noFill/>
        </p:spPr>
        <p:txBody>
          <a:bodyPr wrap="square" rtlCol="0">
            <a:spAutoFit/>
          </a:bodyPr>
          <a:lstStyle/>
          <a:p>
            <a:pPr marL="460375" indent="-444500">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2. Facilitate development of platforms that apply data and analytics to specific opportunities. </a:t>
            </a:r>
          </a:p>
        </p:txBody>
      </p:sp>
      <p:sp>
        <p:nvSpPr>
          <p:cNvPr id="13" name="TextBox 12">
            <a:extLst>
              <a:ext uri="{FF2B5EF4-FFF2-40B4-BE49-F238E27FC236}">
                <a16:creationId xmlns:a16="http://schemas.microsoft.com/office/drawing/2014/main" id="{777FAA3A-1469-E947-821D-AE1FF2860F2A}"/>
              </a:ext>
            </a:extLst>
          </p:cNvPr>
          <p:cNvSpPr txBox="1"/>
          <p:nvPr/>
        </p:nvSpPr>
        <p:spPr>
          <a:xfrm>
            <a:off x="321367" y="4116009"/>
            <a:ext cx="7708941" cy="1076513"/>
          </a:xfrm>
          <a:prstGeom prst="rect">
            <a:avLst/>
          </a:prstGeom>
          <a:noFill/>
        </p:spPr>
        <p:txBody>
          <a:bodyPr wrap="square" rtlCol="0">
            <a:spAutoFit/>
          </a:bodyPr>
          <a:lstStyle/>
          <a:p>
            <a:pPr marL="411163" indent="-395288">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3. Integrate the result into an independent global system for climate and energy data tracking and communication.</a:t>
            </a:r>
          </a:p>
        </p:txBody>
      </p:sp>
    </p:spTree>
    <p:extLst>
      <p:ext uri="{BB962C8B-B14F-4D97-AF65-F5344CB8AC3E}">
        <p14:creationId xmlns:p14="http://schemas.microsoft.com/office/powerpoint/2010/main" val="178269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052478"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Transformation data can drive more change</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pic>
        <p:nvPicPr>
          <p:cNvPr id="6" name="Picture 5">
            <a:extLst>
              <a:ext uri="{FF2B5EF4-FFF2-40B4-BE49-F238E27FC236}">
                <a16:creationId xmlns:a16="http://schemas.microsoft.com/office/drawing/2014/main" id="{C879204A-196C-094E-AA53-09C2AE71652C}"/>
              </a:ext>
            </a:extLst>
          </p:cNvPr>
          <p:cNvPicPr>
            <a:picLocks noChangeAspect="1"/>
          </p:cNvPicPr>
          <p:nvPr/>
        </p:nvPicPr>
        <p:blipFill>
          <a:blip r:embed="rId3"/>
          <a:stretch>
            <a:fillRect/>
          </a:stretch>
        </p:blipFill>
        <p:spPr>
          <a:xfrm>
            <a:off x="1535723" y="708773"/>
            <a:ext cx="9092604" cy="6161930"/>
          </a:xfrm>
          <a:prstGeom prst="rect">
            <a:avLst/>
          </a:prstGeom>
        </p:spPr>
      </p:pic>
      <p:sp>
        <p:nvSpPr>
          <p:cNvPr id="10" name="Rounded Rectangular Callout 9">
            <a:extLst>
              <a:ext uri="{FF2B5EF4-FFF2-40B4-BE49-F238E27FC236}">
                <a16:creationId xmlns:a16="http://schemas.microsoft.com/office/drawing/2014/main" id="{81689904-F084-B240-A9D0-A02CB3D5DC01}"/>
              </a:ext>
            </a:extLst>
          </p:cNvPr>
          <p:cNvSpPr/>
          <p:nvPr/>
        </p:nvSpPr>
        <p:spPr>
          <a:xfrm>
            <a:off x="142536" y="4090130"/>
            <a:ext cx="2007899" cy="1279506"/>
          </a:xfrm>
          <a:prstGeom prst="wedgeRoundRectCallout">
            <a:avLst>
              <a:gd name="adj1" fmla="val 61953"/>
              <a:gd name="adj2" fmla="val -20535"/>
              <a:gd name="adj3" fmla="val 16667"/>
            </a:avLst>
          </a:prstGeom>
          <a:solidFill>
            <a:srgbClr val="FFFFFF"/>
          </a:solid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432FF"/>
                </a:solidFill>
                <a:latin typeface="Verdana" panose="020B0604030504040204" pitchFamily="34" charset="0"/>
                <a:ea typeface="Verdana" panose="020B0604030504040204" pitchFamily="34" charset="0"/>
                <a:cs typeface="Verdana" panose="020B0604030504040204" pitchFamily="34" charset="0"/>
              </a:rPr>
              <a:t>Investors look for opportunities that address energy transformation.</a:t>
            </a:r>
          </a:p>
        </p:txBody>
      </p:sp>
      <p:sp>
        <p:nvSpPr>
          <p:cNvPr id="3" name="TextBox 2"/>
          <p:cNvSpPr txBox="1"/>
          <p:nvPr/>
        </p:nvSpPr>
        <p:spPr>
          <a:xfrm>
            <a:off x="8088923" y="6546301"/>
            <a:ext cx="4097851"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4"/>
              </a:rPr>
              <a:t>https://rmi.org/seven-challenges-report/</a:t>
            </a:r>
            <a:r>
              <a:rPr lang="en-US" sz="1400">
                <a:latin typeface="Verdana" panose="020B0604030504040204" pitchFamily="34" charset="0"/>
                <a:cs typeface="Verdana" panose="020B0604030504040204" pitchFamily="34" charset="0"/>
              </a:rPr>
              <a:t> </a:t>
            </a:r>
          </a:p>
        </p:txBody>
      </p:sp>
      <p:sp>
        <p:nvSpPr>
          <p:cNvPr id="12" name="Rounded Rectangular Callout 11">
            <a:extLst>
              <a:ext uri="{FF2B5EF4-FFF2-40B4-BE49-F238E27FC236}">
                <a16:creationId xmlns:a16="http://schemas.microsoft.com/office/drawing/2014/main" id="{BFA48BEC-B61B-BB49-A295-930E05F0AF03}"/>
              </a:ext>
            </a:extLst>
          </p:cNvPr>
          <p:cNvSpPr/>
          <p:nvPr/>
        </p:nvSpPr>
        <p:spPr>
          <a:xfrm>
            <a:off x="159371" y="2897729"/>
            <a:ext cx="2208689" cy="873920"/>
          </a:xfrm>
          <a:prstGeom prst="wedgeRoundRectCallout">
            <a:avLst>
              <a:gd name="adj1" fmla="val 214284"/>
              <a:gd name="adj2" fmla="val 55927"/>
              <a:gd name="adj3" fmla="val 16667"/>
            </a:avLst>
          </a:prstGeom>
          <a:solidFill>
            <a:srgbClr val="FFFFFF"/>
          </a:solid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432FF"/>
                </a:solidFill>
                <a:latin typeface="Verdana" panose="020B0604030504040204" pitchFamily="34" charset="0"/>
                <a:ea typeface="Verdana" panose="020B0604030504040204" pitchFamily="34" charset="0"/>
                <a:cs typeface="Verdana" panose="020B0604030504040204" pitchFamily="34" charset="0"/>
              </a:rPr>
              <a:t>Consumers want to buy sustainable products.</a:t>
            </a:r>
          </a:p>
        </p:txBody>
      </p:sp>
      <p:sp>
        <p:nvSpPr>
          <p:cNvPr id="13" name="Rounded Rectangular Callout 12">
            <a:extLst>
              <a:ext uri="{FF2B5EF4-FFF2-40B4-BE49-F238E27FC236}">
                <a16:creationId xmlns:a16="http://schemas.microsoft.com/office/drawing/2014/main" id="{5BD5EBE6-1FDB-EC4E-88D0-FFAD393E7EDA}"/>
              </a:ext>
            </a:extLst>
          </p:cNvPr>
          <p:cNvSpPr/>
          <p:nvPr/>
        </p:nvSpPr>
        <p:spPr>
          <a:xfrm>
            <a:off x="9840775" y="3429000"/>
            <a:ext cx="2208689" cy="873920"/>
          </a:xfrm>
          <a:prstGeom prst="wedgeRoundRectCallout">
            <a:avLst>
              <a:gd name="adj1" fmla="val -61186"/>
              <a:gd name="adj2" fmla="val 15684"/>
              <a:gd name="adj3" fmla="val 16667"/>
            </a:avLst>
          </a:prstGeom>
          <a:solidFill>
            <a:srgbClr val="FFFFFF"/>
          </a:solid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432FF"/>
                </a:solidFill>
                <a:latin typeface="Verdana" panose="020B0604030504040204" pitchFamily="34" charset="0"/>
                <a:ea typeface="Verdana" panose="020B0604030504040204" pitchFamily="34" charset="0"/>
                <a:cs typeface="Verdana" panose="020B0604030504040204" pitchFamily="34" charset="0"/>
              </a:rPr>
              <a:t>Data on social media can influence behavior.</a:t>
            </a:r>
          </a:p>
        </p:txBody>
      </p:sp>
    </p:spTree>
    <p:extLst>
      <p:ext uri="{BB962C8B-B14F-4D97-AF65-F5344CB8AC3E}">
        <p14:creationId xmlns:p14="http://schemas.microsoft.com/office/powerpoint/2010/main" val="34849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685665" cy="523220"/>
          </a:xfrm>
          <a:prstGeom prst="rect">
            <a:avLst/>
          </a:prstGeom>
          <a:noFill/>
        </p:spPr>
        <p:txBody>
          <a:bodyPr wrap="none" rtlCol="0">
            <a:spAutoFit/>
          </a:bodyPr>
          <a:lstStyle/>
          <a:p>
            <a:r>
              <a:rPr lang="en-US" sz="2800" b="1">
                <a:solidFill>
                  <a:schemeClr val="bg1"/>
                </a:solidFill>
                <a:latin typeface="Verdana" panose="020B0604030504040204" pitchFamily="34" charset="0"/>
                <a:ea typeface="Verdana" panose="020B0604030504040204" pitchFamily="34" charset="0"/>
                <a:cs typeface="Verdana" panose="020B0604030504040204" pitchFamily="34" charset="0"/>
              </a:rPr>
              <a:t>Better GHG data is essential for driving change</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pic>
        <p:nvPicPr>
          <p:cNvPr id="6" name="Picture 5">
            <a:extLst>
              <a:ext uri="{FF2B5EF4-FFF2-40B4-BE49-F238E27FC236}">
                <a16:creationId xmlns:a16="http://schemas.microsoft.com/office/drawing/2014/main" id="{3688812D-8867-DD45-8C3A-F984C1BF3535}"/>
              </a:ext>
            </a:extLst>
          </p:cNvPr>
          <p:cNvPicPr>
            <a:picLocks noChangeAspect="1"/>
          </p:cNvPicPr>
          <p:nvPr/>
        </p:nvPicPr>
        <p:blipFill>
          <a:blip r:embed="rId3"/>
          <a:stretch>
            <a:fillRect/>
          </a:stretch>
        </p:blipFill>
        <p:spPr>
          <a:xfrm>
            <a:off x="228600" y="761833"/>
            <a:ext cx="7424578" cy="6032470"/>
          </a:xfrm>
          <a:prstGeom prst="rect">
            <a:avLst/>
          </a:prstGeom>
        </p:spPr>
      </p:pic>
      <p:grpSp>
        <p:nvGrpSpPr>
          <p:cNvPr id="11" name="Group 10">
            <a:extLst>
              <a:ext uri="{FF2B5EF4-FFF2-40B4-BE49-F238E27FC236}">
                <a16:creationId xmlns:a16="http://schemas.microsoft.com/office/drawing/2014/main" id="{378A8C45-3500-BA4D-88EF-6B0FD5A95210}"/>
              </a:ext>
            </a:extLst>
          </p:cNvPr>
          <p:cNvGrpSpPr/>
          <p:nvPr/>
        </p:nvGrpSpPr>
        <p:grpSpPr>
          <a:xfrm>
            <a:off x="3800475" y="1643058"/>
            <a:ext cx="8386300" cy="5145300"/>
            <a:chOff x="2066925" y="570489"/>
            <a:chExt cx="10119851" cy="6218829"/>
          </a:xfrm>
        </p:grpSpPr>
        <p:sp>
          <p:nvSpPr>
            <p:cNvPr id="3" name="TextBox 2"/>
            <p:cNvSpPr txBox="1"/>
            <p:nvPr/>
          </p:nvSpPr>
          <p:spPr>
            <a:xfrm>
              <a:off x="2670358" y="6156932"/>
              <a:ext cx="9516418" cy="632386"/>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4"/>
                </a:rPr>
                <a:t>https://rmi.org/seven-challenges-report/</a:t>
              </a:r>
              <a:endParaRPr lang="en-US" sz="1400">
                <a:latin typeface="Verdana" panose="020B0604030504040204" pitchFamily="34" charset="0"/>
                <a:cs typeface="Verdana" panose="020B0604030504040204" pitchFamily="34" charset="0"/>
              </a:endParaRPr>
            </a:p>
            <a:p>
              <a:pPr algn="r"/>
              <a:r>
                <a:rPr lang="en-US" sz="1400">
                  <a:latin typeface="Verdana" panose="020B0604030504040204" pitchFamily="34" charset="0"/>
                  <a:cs typeface="Verdana" panose="020B0604030504040204" pitchFamily="34" charset="0"/>
                  <a:hlinkClick r:id="rId5"/>
                </a:rPr>
                <a:t>https://9to5mac.com/2017/12/13/china-pollution-apple-suppliers-blue-map-app/</a:t>
              </a:r>
              <a:r>
                <a:rPr lang="en-US" sz="1400">
                  <a:latin typeface="Verdana" panose="020B0604030504040204" pitchFamily="34" charset="0"/>
                  <a:cs typeface="Verdana" panose="020B0604030504040204" pitchFamily="34" charset="0"/>
                </a:rPr>
                <a:t>  </a:t>
              </a:r>
            </a:p>
          </p:txBody>
        </p:sp>
        <p:pic>
          <p:nvPicPr>
            <p:cNvPr id="8" name="Picture 7" descr="Chart&#10;&#10;Description automatically generated">
              <a:extLst>
                <a:ext uri="{FF2B5EF4-FFF2-40B4-BE49-F238E27FC236}">
                  <a16:creationId xmlns:a16="http://schemas.microsoft.com/office/drawing/2014/main" id="{68652733-0BFC-F042-B4BC-B6A10C243651}"/>
                </a:ext>
              </a:extLst>
            </p:cNvPr>
            <p:cNvPicPr>
              <a:picLocks noChangeAspect="1"/>
            </p:cNvPicPr>
            <p:nvPr/>
          </p:nvPicPr>
          <p:blipFill>
            <a:blip r:embed="rId6"/>
            <a:stretch>
              <a:fillRect/>
            </a:stretch>
          </p:blipFill>
          <p:spPr>
            <a:xfrm>
              <a:off x="2066925" y="570489"/>
              <a:ext cx="9832568" cy="4678808"/>
            </a:xfrm>
            <a:prstGeom prst="rect">
              <a:avLst/>
            </a:prstGeom>
          </p:spPr>
        </p:pic>
        <p:pic>
          <p:nvPicPr>
            <p:cNvPr id="10" name="Picture 9" descr="Graphical user interface, text, application, email&#10;&#10;Description automatically generated">
              <a:extLst>
                <a:ext uri="{FF2B5EF4-FFF2-40B4-BE49-F238E27FC236}">
                  <a16:creationId xmlns:a16="http://schemas.microsoft.com/office/drawing/2014/main" id="{8AEFDD0B-F848-C14D-A08E-EF73C85F7D32}"/>
                </a:ext>
              </a:extLst>
            </p:cNvPr>
            <p:cNvPicPr>
              <a:picLocks noChangeAspect="1"/>
            </p:cNvPicPr>
            <p:nvPr/>
          </p:nvPicPr>
          <p:blipFill>
            <a:blip r:embed="rId7"/>
            <a:stretch>
              <a:fillRect/>
            </a:stretch>
          </p:blipFill>
          <p:spPr>
            <a:xfrm>
              <a:off x="2066925" y="4281255"/>
              <a:ext cx="9906000" cy="1968499"/>
            </a:xfrm>
            <a:prstGeom prst="rect">
              <a:avLst/>
            </a:prstGeom>
          </p:spPr>
        </p:pic>
      </p:grpSp>
    </p:spTree>
    <p:extLst>
      <p:ext uri="{BB962C8B-B14F-4D97-AF65-F5344CB8AC3E}">
        <p14:creationId xmlns:p14="http://schemas.microsoft.com/office/powerpoint/2010/main" val="346093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0006265" cy="523220"/>
          </a:xfrm>
          <a:prstGeom prst="rect">
            <a:avLst/>
          </a:prstGeom>
          <a:noFill/>
        </p:spPr>
        <p:txBody>
          <a:bodyPr wrap="none" rtlCol="0">
            <a:spAutoFit/>
          </a:bodyPr>
          <a:lstStyle/>
          <a:p>
            <a:r>
              <a:rPr lang="en-US" sz="2800" b="1">
                <a:solidFill>
                  <a:schemeClr val="bg1"/>
                </a:solidFill>
                <a:latin typeface="Verdana" panose="020B0604030504040204" pitchFamily="34" charset="0"/>
                <a:ea typeface="Verdana" panose="020B0604030504040204" pitchFamily="34" charset="0"/>
                <a:cs typeface="Verdana" panose="020B0604030504040204" pitchFamily="34" charset="0"/>
              </a:rPr>
              <a:t>Measuring C? Agreement = clear communication</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8088923" y="6546301"/>
            <a:ext cx="4097851"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pic>
        <p:nvPicPr>
          <p:cNvPr id="2" name="Picture 1">
            <a:extLst>
              <a:ext uri="{FF2B5EF4-FFF2-40B4-BE49-F238E27FC236}">
                <a16:creationId xmlns:a16="http://schemas.microsoft.com/office/drawing/2014/main" id="{2CA9B7B3-8F62-354F-A331-6661BF2EB73C}"/>
              </a:ext>
            </a:extLst>
          </p:cNvPr>
          <p:cNvPicPr>
            <a:picLocks noChangeAspect="1"/>
          </p:cNvPicPr>
          <p:nvPr/>
        </p:nvPicPr>
        <p:blipFill>
          <a:blip r:embed="rId4"/>
          <a:stretch>
            <a:fillRect/>
          </a:stretch>
        </p:blipFill>
        <p:spPr>
          <a:xfrm>
            <a:off x="93784" y="689356"/>
            <a:ext cx="7691233" cy="6128659"/>
          </a:xfrm>
          <a:prstGeom prst="rect">
            <a:avLst/>
          </a:prstGeom>
        </p:spPr>
      </p:pic>
      <p:sp>
        <p:nvSpPr>
          <p:cNvPr id="6" name="TextBox 5">
            <a:extLst>
              <a:ext uri="{FF2B5EF4-FFF2-40B4-BE49-F238E27FC236}">
                <a16:creationId xmlns:a16="http://schemas.microsoft.com/office/drawing/2014/main" id="{D70DCEF7-0BDC-544B-9157-128C09AC836E}"/>
              </a:ext>
            </a:extLst>
          </p:cNvPr>
          <p:cNvSpPr txBox="1"/>
          <p:nvPr/>
        </p:nvSpPr>
        <p:spPr>
          <a:xfrm>
            <a:off x="8552176" y="2492666"/>
            <a:ext cx="3341997" cy="2246769"/>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If measuring carbon becomes a metric for successful transition, the data has to be not only transparent but also </a:t>
            </a:r>
            <a:r>
              <a:rPr lang="en-US" sz="2000" b="1">
                <a:latin typeface="Verdana" panose="020B0604030504040204" pitchFamily="34" charset="0"/>
                <a:ea typeface="Verdana" panose="020B0604030504040204" pitchFamily="34" charset="0"/>
                <a:cs typeface="Verdana" panose="020B0604030504040204" pitchFamily="34" charset="0"/>
              </a:rPr>
              <a:t>high quality and comprehensive</a:t>
            </a:r>
            <a:r>
              <a:rPr lang="en-US" sz="200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005897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84C916-D2CA-9B43-BB67-7E86F840312E}"/>
              </a:ext>
            </a:extLst>
          </p:cNvPr>
          <p:cNvPicPr>
            <a:picLocks noChangeAspect="1"/>
          </p:cNvPicPr>
          <p:nvPr/>
        </p:nvPicPr>
        <p:blipFill>
          <a:blip r:embed="rId2"/>
          <a:stretch>
            <a:fillRect/>
          </a:stretch>
        </p:blipFill>
        <p:spPr>
          <a:xfrm>
            <a:off x="834642" y="711017"/>
            <a:ext cx="8563660" cy="6146983"/>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0724411" cy="523220"/>
          </a:xfrm>
          <a:prstGeom prst="rect">
            <a:avLst/>
          </a:prstGeom>
          <a:noFill/>
        </p:spPr>
        <p:txBody>
          <a:bodyPr wrap="none" rtlCol="0">
            <a:spAutoFit/>
          </a:bodyPr>
          <a:lstStyle/>
          <a:p>
            <a:r>
              <a:rPr lang="en-US" sz="2800" b="1">
                <a:solidFill>
                  <a:schemeClr val="bg1"/>
                </a:solidFill>
                <a:latin typeface="Verdana" panose="020B0604030504040204" pitchFamily="34" charset="0"/>
                <a:ea typeface="Verdana" panose="020B0604030504040204" pitchFamily="34" charset="0"/>
                <a:cs typeface="Verdana" panose="020B0604030504040204" pitchFamily="34" charset="0"/>
              </a:rPr>
              <a:t>Towards integrated climate and energy data system</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8088923" y="6546301"/>
            <a:ext cx="4097851"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4"/>
              </a:rPr>
              <a:t>https://rmi.org/seven-challenges-report/</a:t>
            </a:r>
            <a:r>
              <a:rPr lang="en-US" sz="1400">
                <a:latin typeface="Verdana" panose="020B0604030504040204" pitchFamily="34" charset="0"/>
                <a:cs typeface="Verdana" panose="020B0604030504040204" pitchFamily="34" charset="0"/>
              </a:rPr>
              <a:t> </a:t>
            </a:r>
          </a:p>
        </p:txBody>
      </p:sp>
      <p:sp>
        <p:nvSpPr>
          <p:cNvPr id="8" name="TextBox 7">
            <a:extLst>
              <a:ext uri="{FF2B5EF4-FFF2-40B4-BE49-F238E27FC236}">
                <a16:creationId xmlns:a16="http://schemas.microsoft.com/office/drawing/2014/main" id="{7C858038-C5DE-5948-ABE1-87DB78F4A3B0}"/>
              </a:ext>
            </a:extLst>
          </p:cNvPr>
          <p:cNvSpPr txBox="1"/>
          <p:nvPr/>
        </p:nvSpPr>
        <p:spPr>
          <a:xfrm>
            <a:off x="8348035" y="4082462"/>
            <a:ext cx="3201580" cy="1938992"/>
          </a:xfrm>
          <a:prstGeom prst="rect">
            <a:avLst/>
          </a:prstGeom>
          <a:solidFill>
            <a:schemeClr val="bg1"/>
          </a:solid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And the data must be shaped into an integrated system that is </a:t>
            </a:r>
            <a:r>
              <a:rPr lang="en-US" sz="2000" b="1">
                <a:latin typeface="Verdana" panose="020B0604030504040204" pitchFamily="34" charset="0"/>
                <a:ea typeface="Verdana" panose="020B0604030504040204" pitchFamily="34" charset="0"/>
                <a:cs typeface="Verdana" panose="020B0604030504040204" pitchFamily="34" charset="0"/>
              </a:rPr>
              <a:t>used every day </a:t>
            </a:r>
            <a:r>
              <a:rPr lang="en-US" sz="2000">
                <a:latin typeface="Verdana" panose="020B0604030504040204" pitchFamily="34" charset="0"/>
                <a:ea typeface="Verdana" panose="020B0604030504040204" pitchFamily="34" charset="0"/>
                <a:cs typeface="Verdana" panose="020B0604030504040204" pitchFamily="34" charset="0"/>
              </a:rPr>
              <a:t>.….in addition to being transparent.</a:t>
            </a:r>
          </a:p>
        </p:txBody>
      </p:sp>
    </p:spTree>
    <p:extLst>
      <p:ext uri="{BB962C8B-B14F-4D97-AF65-F5344CB8AC3E}">
        <p14:creationId xmlns:p14="http://schemas.microsoft.com/office/powerpoint/2010/main" val="1955670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368562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1. Opportunities?</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10033188" y="6187280"/>
            <a:ext cx="2100197"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endParaRPr lang="en-US" sz="1400">
              <a:latin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5BDDDFFB-DD2A-BC43-AEF7-EA6C906095AB}"/>
              </a:ext>
            </a:extLst>
          </p:cNvPr>
          <p:cNvSpPr txBox="1"/>
          <p:nvPr/>
        </p:nvSpPr>
        <p:spPr>
          <a:xfrm>
            <a:off x="252046" y="860397"/>
            <a:ext cx="11642127"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How will dramatically increased C-transparency affect operation and construction of carbon-intensive assets?</a:t>
            </a:r>
          </a:p>
        </p:txBody>
      </p:sp>
      <p:sp>
        <p:nvSpPr>
          <p:cNvPr id="10" name="TextBox 9">
            <a:extLst>
              <a:ext uri="{FF2B5EF4-FFF2-40B4-BE49-F238E27FC236}">
                <a16:creationId xmlns:a16="http://schemas.microsoft.com/office/drawing/2014/main" id="{3E0D78E3-3BCA-D944-AB9F-55C9520B6EC3}"/>
              </a:ext>
            </a:extLst>
          </p:cNvPr>
          <p:cNvSpPr txBox="1"/>
          <p:nvPr/>
        </p:nvSpPr>
        <p:spPr>
          <a:xfrm>
            <a:off x="228600" y="2003492"/>
            <a:ext cx="11642127"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How can the fractured landscape of carbon and environment reporting be unified and improved?</a:t>
            </a:r>
          </a:p>
        </p:txBody>
      </p:sp>
      <p:sp>
        <p:nvSpPr>
          <p:cNvPr id="11" name="TextBox 10">
            <a:extLst>
              <a:ext uri="{FF2B5EF4-FFF2-40B4-BE49-F238E27FC236}">
                <a16:creationId xmlns:a16="http://schemas.microsoft.com/office/drawing/2014/main" id="{CCA00C9D-7195-E141-A5C8-8CA063851FF6}"/>
              </a:ext>
            </a:extLst>
          </p:cNvPr>
          <p:cNvSpPr txBox="1"/>
          <p:nvPr/>
        </p:nvSpPr>
        <p:spPr>
          <a:xfrm>
            <a:off x="205154" y="3146587"/>
            <a:ext cx="11642127"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How can experts across technical, policy and economic fields work together to identify leverage points for data transparency?</a:t>
            </a:r>
          </a:p>
        </p:txBody>
      </p:sp>
      <p:sp>
        <p:nvSpPr>
          <p:cNvPr id="12" name="TextBox 11">
            <a:extLst>
              <a:ext uri="{FF2B5EF4-FFF2-40B4-BE49-F238E27FC236}">
                <a16:creationId xmlns:a16="http://schemas.microsoft.com/office/drawing/2014/main" id="{4A3F0BCA-388D-6446-8D52-23A45519B623}"/>
              </a:ext>
            </a:extLst>
          </p:cNvPr>
          <p:cNvSpPr txBox="1"/>
          <p:nvPr/>
        </p:nvSpPr>
        <p:spPr>
          <a:xfrm>
            <a:off x="205153" y="4289681"/>
            <a:ext cx="11642127"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What are the opportunities for coordination of systems for mutual benefit of a variety of data applications?</a:t>
            </a:r>
          </a:p>
        </p:txBody>
      </p:sp>
    </p:spTree>
    <p:extLst>
      <p:ext uri="{BB962C8B-B14F-4D97-AF65-F5344CB8AC3E}">
        <p14:creationId xmlns:p14="http://schemas.microsoft.com/office/powerpoint/2010/main" val="110874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1" y="80139"/>
            <a:ext cx="9720931" cy="523220"/>
          </a:xfrm>
          <a:prstGeom prst="rect">
            <a:avLst/>
          </a:prstGeom>
          <a:noFill/>
        </p:spPr>
        <p:txBody>
          <a:bodyPr wrap="none" rtlCol="0">
            <a:spAutoFit/>
          </a:bodyPr>
          <a:lstStyle/>
          <a:p>
            <a:pPr defTabSz="914400"/>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Module 14. Transition modeling and challenges</a:t>
            </a:r>
          </a:p>
        </p:txBody>
      </p:sp>
      <p:sp>
        <p:nvSpPr>
          <p:cNvPr id="8" name="TextBox 7"/>
          <p:cNvSpPr txBox="1"/>
          <p:nvPr/>
        </p:nvSpPr>
        <p:spPr>
          <a:xfrm>
            <a:off x="228601" y="3132787"/>
            <a:ext cx="11938487" cy="592425"/>
          </a:xfrm>
          <a:prstGeom prst="rect">
            <a:avLst/>
          </a:prstGeom>
          <a:noFill/>
        </p:spPr>
        <p:txBody>
          <a:bodyPr wrap="square" rtlCol="0">
            <a:spAutoFit/>
          </a:bodyPr>
          <a:lstStyle/>
          <a:p>
            <a:pPr lvl="1"/>
            <a:r>
              <a:rPr lang="en-US" sz="2800" b="1">
                <a:latin typeface="Verdana" panose="020B0604030504040204" pitchFamily="34" charset="0"/>
                <a:ea typeface="Verdana" panose="020B0604030504040204" pitchFamily="34" charset="0"/>
                <a:cs typeface="Verdana" panose="020B0604030504040204" pitchFamily="34" charset="0"/>
              </a:rPr>
              <a:t>14.5: Challenge 2 – Tripling energy productivity gains</a:t>
            </a:r>
          </a:p>
        </p:txBody>
      </p:sp>
      <p:pic>
        <p:nvPicPr>
          <p:cNvPr id="6" name="Picture 5">
            <a:extLst>
              <a:ext uri="{FF2B5EF4-FFF2-40B4-BE49-F238E27FC236}">
                <a16:creationId xmlns:a16="http://schemas.microsoft.com/office/drawing/2014/main" id="{E40CCFE1-280E-794E-967B-0C82C2529A13}"/>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Tree>
    <p:extLst>
      <p:ext uri="{BB962C8B-B14F-4D97-AF65-F5344CB8AC3E}">
        <p14:creationId xmlns:p14="http://schemas.microsoft.com/office/powerpoint/2010/main" val="4284844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5554726"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Process: the starting point</a:t>
            </a:r>
          </a:p>
        </p:txBody>
      </p:sp>
      <p:sp>
        <p:nvSpPr>
          <p:cNvPr id="6" name="TextBox 5"/>
          <p:cNvSpPr txBox="1"/>
          <p:nvPr/>
        </p:nvSpPr>
        <p:spPr>
          <a:xfrm>
            <a:off x="319659" y="729223"/>
            <a:ext cx="11721653" cy="1076513"/>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Data used: </a:t>
            </a:r>
            <a:br>
              <a:rPr lang="en-US" sz="2000" b="1"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US Department of Energy’s Annual Energy Outlook Reference Case projections across the economy to 2050</a:t>
            </a:r>
          </a:p>
        </p:txBody>
      </p:sp>
      <p:sp>
        <p:nvSpPr>
          <p:cNvPr id="3" name="TextBox 2"/>
          <p:cNvSpPr txBox="1"/>
          <p:nvPr/>
        </p:nvSpPr>
        <p:spPr>
          <a:xfrm>
            <a:off x="228599" y="6242236"/>
            <a:ext cx="11721653"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https://cmi.princeton.edu/annual-meetings/annual-reports/year-2019/the-net-zero-america-project-finding-pathways-to-a-carbon-neutral-future/</a:t>
            </a:r>
            <a:r>
              <a:rPr lang="en-US" sz="1400" dirty="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9" name="TextBox 8">
            <a:extLst>
              <a:ext uri="{FF2B5EF4-FFF2-40B4-BE49-F238E27FC236}">
                <a16:creationId xmlns:a16="http://schemas.microsoft.com/office/drawing/2014/main" id="{5DD7D17E-6154-344A-934A-5708F7148BE4}"/>
              </a:ext>
            </a:extLst>
          </p:cNvPr>
          <p:cNvSpPr txBox="1"/>
          <p:nvPr/>
        </p:nvSpPr>
        <p:spPr>
          <a:xfrm>
            <a:off x="1035755" y="2148564"/>
            <a:ext cx="10946421" cy="1753622"/>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passenger vehicle road-miles</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air-miles traveled</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residential and commercial floor area provided with heating, cooling and lighting</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outputs of industries</a:t>
            </a: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more</a:t>
            </a:r>
          </a:p>
        </p:txBody>
      </p:sp>
      <p:sp>
        <p:nvSpPr>
          <p:cNvPr id="10" name="TextBox 9">
            <a:extLst>
              <a:ext uri="{FF2B5EF4-FFF2-40B4-BE49-F238E27FC236}">
                <a16:creationId xmlns:a16="http://schemas.microsoft.com/office/drawing/2014/main" id="{6D61B4D2-907F-9F4B-BF59-2EC673539F35}"/>
              </a:ext>
            </a:extLst>
          </p:cNvPr>
          <p:cNvSpPr txBox="1"/>
          <p:nvPr/>
        </p:nvSpPr>
        <p:spPr>
          <a:xfrm>
            <a:off x="319658" y="4240739"/>
            <a:ext cx="11721653"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**Industrial energy service demands were adjusted to minimize “offshoring” of emissions beyond today’s level.</a:t>
            </a:r>
          </a:p>
        </p:txBody>
      </p:sp>
    </p:spTree>
    <p:extLst>
      <p:ext uri="{BB962C8B-B14F-4D97-AF65-F5344CB8AC3E}">
        <p14:creationId xmlns:p14="http://schemas.microsoft.com/office/powerpoint/2010/main" val="390246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7537641"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2. Tripling energy productivity gains</a:t>
            </a:r>
          </a:p>
        </p:txBody>
      </p:sp>
      <p:sp>
        <p:nvSpPr>
          <p:cNvPr id="3" name="TextBox 2"/>
          <p:cNvSpPr txBox="1"/>
          <p:nvPr/>
        </p:nvSpPr>
        <p:spPr>
          <a:xfrm>
            <a:off x="93784" y="6357146"/>
            <a:ext cx="3919945"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2"/>
              </a:rPr>
              <a:t>https://rmi.org/seven-challenges-report/</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8" name="TextBox 7">
            <a:extLst>
              <a:ext uri="{FF2B5EF4-FFF2-40B4-BE49-F238E27FC236}">
                <a16:creationId xmlns:a16="http://schemas.microsoft.com/office/drawing/2014/main" id="{07B8E0AB-E11D-B545-8496-CE1E83ED68D9}"/>
              </a:ext>
            </a:extLst>
          </p:cNvPr>
          <p:cNvSpPr txBox="1"/>
          <p:nvPr/>
        </p:nvSpPr>
        <p:spPr>
          <a:xfrm>
            <a:off x="319659" y="873043"/>
            <a:ext cx="11721653" cy="399405"/>
          </a:xfrm>
          <a:prstGeom prst="rect">
            <a:avLst/>
          </a:prstGeom>
          <a:noFill/>
        </p:spPr>
        <p:txBody>
          <a:bodyPr wrap="square" rtlCol="0">
            <a:spAutoFit/>
          </a:bodyPr>
          <a:lstStyle/>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We need to </a:t>
            </a:r>
            <a:r>
              <a:rPr lang="en-US" sz="2000" b="1">
                <a:latin typeface="Verdana" panose="020B0604030504040204" pitchFamily="34" charset="0"/>
                <a:ea typeface="Verdana" panose="020B0604030504040204" pitchFamily="34" charset="0"/>
                <a:cs typeface="Verdana" panose="020B0604030504040204" pitchFamily="34" charset="0"/>
              </a:rPr>
              <a:t>triple</a:t>
            </a:r>
            <a:r>
              <a:rPr lang="en-US" sz="2000">
                <a:latin typeface="Verdana" panose="020B0604030504040204" pitchFamily="34" charset="0"/>
                <a:ea typeface="Verdana" panose="020B0604030504040204" pitchFamily="34" charset="0"/>
                <a:cs typeface="Verdana" panose="020B0604030504040204" pitchFamily="34" charset="0"/>
              </a:rPr>
              <a:t> the rate of growth of energy </a:t>
            </a:r>
            <a:r>
              <a:rPr lang="en-US" sz="2000" i="1">
                <a:latin typeface="Verdana" panose="020B0604030504040204" pitchFamily="34" charset="0"/>
                <a:ea typeface="Verdana" panose="020B0604030504040204" pitchFamily="34" charset="0"/>
                <a:cs typeface="Verdana" panose="020B0604030504040204" pitchFamily="34" charset="0"/>
              </a:rPr>
              <a:t>productivity</a:t>
            </a:r>
            <a:r>
              <a:rPr lang="en-US" sz="2000">
                <a:latin typeface="Verdana" panose="020B0604030504040204" pitchFamily="34" charset="0"/>
                <a:ea typeface="Verdana" panose="020B0604030504040204" pitchFamily="34" charset="0"/>
                <a:cs typeface="Verdana" panose="020B0604030504040204" pitchFamily="34" charset="0"/>
              </a:rPr>
              <a:t> in the </a:t>
            </a:r>
            <a:r>
              <a:rPr lang="en-US" sz="2000" b="1">
                <a:latin typeface="Verdana" panose="020B0604030504040204" pitchFamily="34" charset="0"/>
                <a:ea typeface="Verdana" panose="020B0604030504040204" pitchFamily="34" charset="0"/>
                <a:cs typeface="Verdana" panose="020B0604030504040204" pitchFamily="34" charset="0"/>
              </a:rPr>
              <a:t>next decade</a:t>
            </a:r>
            <a:r>
              <a:rPr lang="en-US" sz="2000">
                <a:latin typeface="Verdana" panose="020B0604030504040204" pitchFamily="34" charset="0"/>
                <a:ea typeface="Verdana" panose="020B0604030504040204" pitchFamily="34" charset="0"/>
                <a:cs typeface="Verdana" panose="020B0604030504040204" pitchFamily="34" charset="0"/>
              </a:rPr>
              <a:t>.</a:t>
            </a:r>
          </a:p>
        </p:txBody>
      </p:sp>
      <p:sp>
        <p:nvSpPr>
          <p:cNvPr id="11" name="TextBox 10">
            <a:extLst>
              <a:ext uri="{FF2B5EF4-FFF2-40B4-BE49-F238E27FC236}">
                <a16:creationId xmlns:a16="http://schemas.microsoft.com/office/drawing/2014/main" id="{3ECBDFC2-C59F-804B-A29D-88E321418279}"/>
              </a:ext>
            </a:extLst>
          </p:cNvPr>
          <p:cNvSpPr txBox="1"/>
          <p:nvPr/>
        </p:nvSpPr>
        <p:spPr>
          <a:xfrm>
            <a:off x="319658" y="1571771"/>
            <a:ext cx="11721653" cy="737959"/>
          </a:xfrm>
          <a:prstGeom prst="rect">
            <a:avLst/>
          </a:prstGeom>
          <a:noFill/>
        </p:spPr>
        <p:txBody>
          <a:bodyPr wrap="square" rtlCol="0">
            <a:spAutoFit/>
          </a:bodyPr>
          <a:lstStyle/>
          <a:p>
            <a:pPr>
              <a:lnSpc>
                <a:spcPct val="110000"/>
              </a:lnSpc>
            </a:pPr>
            <a:r>
              <a:rPr lang="en-US" sz="2000" b="1">
                <a:latin typeface="Verdana" panose="020B0604030504040204" pitchFamily="34" charset="0"/>
                <a:ea typeface="Verdana" panose="020B0604030504040204" pitchFamily="34" charset="0"/>
                <a:cs typeface="Verdana" panose="020B0604030504040204" pitchFamily="34" charset="0"/>
              </a:rPr>
              <a:t>Steps:</a:t>
            </a:r>
          </a:p>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1. Figure the right incentives through integrated planning and utility regulation.</a:t>
            </a:r>
          </a:p>
        </p:txBody>
      </p:sp>
      <p:sp>
        <p:nvSpPr>
          <p:cNvPr id="12" name="TextBox 11">
            <a:extLst>
              <a:ext uri="{FF2B5EF4-FFF2-40B4-BE49-F238E27FC236}">
                <a16:creationId xmlns:a16="http://schemas.microsoft.com/office/drawing/2014/main" id="{04080350-886B-A14D-89A2-C4B5E31E63D8}"/>
              </a:ext>
            </a:extLst>
          </p:cNvPr>
          <p:cNvSpPr txBox="1"/>
          <p:nvPr/>
        </p:nvSpPr>
        <p:spPr>
          <a:xfrm>
            <a:off x="319657" y="2673956"/>
            <a:ext cx="11721653" cy="399405"/>
          </a:xfrm>
          <a:prstGeom prst="rect">
            <a:avLst/>
          </a:prstGeom>
          <a:noFill/>
        </p:spPr>
        <p:txBody>
          <a:bodyPr wrap="square" rtlCol="0">
            <a:spAutoFit/>
          </a:bodyPr>
          <a:lstStyle/>
          <a:p>
            <a:pPr marL="460375" indent="-444500">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2. Quickly scale energy efficiency programs and regulations working today.</a:t>
            </a:r>
          </a:p>
        </p:txBody>
      </p:sp>
      <p:sp>
        <p:nvSpPr>
          <p:cNvPr id="13" name="TextBox 12">
            <a:extLst>
              <a:ext uri="{FF2B5EF4-FFF2-40B4-BE49-F238E27FC236}">
                <a16:creationId xmlns:a16="http://schemas.microsoft.com/office/drawing/2014/main" id="{777FAA3A-1469-E947-821D-AE1FF2860F2A}"/>
              </a:ext>
            </a:extLst>
          </p:cNvPr>
          <p:cNvSpPr txBox="1"/>
          <p:nvPr/>
        </p:nvSpPr>
        <p:spPr>
          <a:xfrm>
            <a:off x="321367" y="3583998"/>
            <a:ext cx="7708941" cy="737959"/>
          </a:xfrm>
          <a:prstGeom prst="rect">
            <a:avLst/>
          </a:prstGeom>
          <a:noFill/>
        </p:spPr>
        <p:txBody>
          <a:bodyPr wrap="square" rtlCol="0">
            <a:spAutoFit/>
          </a:bodyPr>
          <a:lstStyle/>
          <a:p>
            <a:pPr marL="411163" indent="-395288">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3. Rapidly electrify energy use in buildings, transportation and much industry where electricity is the right answer.</a:t>
            </a:r>
          </a:p>
        </p:txBody>
      </p:sp>
      <p:pic>
        <p:nvPicPr>
          <p:cNvPr id="2" name="Picture 1">
            <a:extLst>
              <a:ext uri="{FF2B5EF4-FFF2-40B4-BE49-F238E27FC236}">
                <a16:creationId xmlns:a16="http://schemas.microsoft.com/office/drawing/2014/main" id="{E11AC1A7-76E4-2C46-83C6-0727A2B2F5CB}"/>
              </a:ext>
            </a:extLst>
          </p:cNvPr>
          <p:cNvPicPr>
            <a:picLocks noChangeAspect="1"/>
          </p:cNvPicPr>
          <p:nvPr/>
        </p:nvPicPr>
        <p:blipFill>
          <a:blip r:embed="rId4"/>
          <a:stretch>
            <a:fillRect/>
          </a:stretch>
        </p:blipFill>
        <p:spPr>
          <a:xfrm>
            <a:off x="8994371" y="3638480"/>
            <a:ext cx="3046939" cy="3129289"/>
          </a:xfrm>
          <a:prstGeom prst="rect">
            <a:avLst/>
          </a:prstGeom>
        </p:spPr>
      </p:pic>
      <p:sp>
        <p:nvSpPr>
          <p:cNvPr id="14" name="TextBox 13">
            <a:extLst>
              <a:ext uri="{FF2B5EF4-FFF2-40B4-BE49-F238E27FC236}">
                <a16:creationId xmlns:a16="http://schemas.microsoft.com/office/drawing/2014/main" id="{BA286416-9F19-AF46-81E1-8F1866EDDD8D}"/>
              </a:ext>
            </a:extLst>
          </p:cNvPr>
          <p:cNvSpPr txBox="1"/>
          <p:nvPr/>
        </p:nvSpPr>
        <p:spPr>
          <a:xfrm>
            <a:off x="321367" y="4723624"/>
            <a:ext cx="7708941" cy="737959"/>
          </a:xfrm>
          <a:prstGeom prst="rect">
            <a:avLst/>
          </a:prstGeom>
          <a:noFill/>
        </p:spPr>
        <p:txBody>
          <a:bodyPr wrap="square" rtlCol="0">
            <a:spAutoFit/>
          </a:bodyPr>
          <a:lstStyle/>
          <a:p>
            <a:pPr marL="411163" indent="-395288">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4. Improve design practices to achieve leapfrogging efficiency gains</a:t>
            </a:r>
          </a:p>
        </p:txBody>
      </p:sp>
      <p:sp>
        <p:nvSpPr>
          <p:cNvPr id="15" name="TextBox 14">
            <a:extLst>
              <a:ext uri="{FF2B5EF4-FFF2-40B4-BE49-F238E27FC236}">
                <a16:creationId xmlns:a16="http://schemas.microsoft.com/office/drawing/2014/main" id="{5EC0D395-3D86-B84C-8D77-8FF2B9F87AB1}"/>
              </a:ext>
            </a:extLst>
          </p:cNvPr>
          <p:cNvSpPr txBox="1"/>
          <p:nvPr/>
        </p:nvSpPr>
        <p:spPr>
          <a:xfrm>
            <a:off x="319657" y="5744283"/>
            <a:ext cx="8375456" cy="399405"/>
          </a:xfrm>
          <a:prstGeom prst="rect">
            <a:avLst/>
          </a:prstGeom>
          <a:noFill/>
        </p:spPr>
        <p:txBody>
          <a:bodyPr wrap="square" rtlCol="0">
            <a:spAutoFit/>
          </a:bodyPr>
          <a:lstStyle/>
          <a:p>
            <a:pPr marL="411163" indent="-395288">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5. Accelerate asset transformation with retrofits and scrapping.</a:t>
            </a:r>
          </a:p>
        </p:txBody>
      </p:sp>
    </p:spTree>
    <p:extLst>
      <p:ext uri="{BB962C8B-B14F-4D97-AF65-F5344CB8AC3E}">
        <p14:creationId xmlns:p14="http://schemas.microsoft.com/office/powerpoint/2010/main" val="334174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0578537"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Tripling the amount we do with each unit of energy</a:t>
            </a:r>
          </a:p>
        </p:txBody>
      </p:sp>
      <p:sp>
        <p:nvSpPr>
          <p:cNvPr id="3" name="TextBox 2"/>
          <p:cNvSpPr txBox="1"/>
          <p:nvPr/>
        </p:nvSpPr>
        <p:spPr>
          <a:xfrm>
            <a:off x="93784" y="6357146"/>
            <a:ext cx="3919945"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2"/>
              </a:rPr>
              <a:t>https://rmi.org/seven-challenges-report/</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8" name="TextBox 7">
            <a:extLst>
              <a:ext uri="{FF2B5EF4-FFF2-40B4-BE49-F238E27FC236}">
                <a16:creationId xmlns:a16="http://schemas.microsoft.com/office/drawing/2014/main" id="{07B8E0AB-E11D-B545-8496-CE1E83ED68D9}"/>
              </a:ext>
            </a:extLst>
          </p:cNvPr>
          <p:cNvSpPr txBox="1"/>
          <p:nvPr/>
        </p:nvSpPr>
        <p:spPr>
          <a:xfrm>
            <a:off x="319659" y="873043"/>
            <a:ext cx="11721653" cy="399405"/>
          </a:xfrm>
          <a:prstGeom prst="rect">
            <a:avLst/>
          </a:prstGeom>
          <a:noFill/>
        </p:spPr>
        <p:txBody>
          <a:bodyPr wrap="square" rtlCol="0">
            <a:spAutoFit/>
          </a:bodyPr>
          <a:lstStyle/>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The tripling of energy productivity goal is </a:t>
            </a:r>
            <a:r>
              <a:rPr lang="en-US" sz="2000" b="1">
                <a:latin typeface="Verdana" panose="020B0604030504040204" pitchFamily="34" charset="0"/>
                <a:ea typeface="Verdana" panose="020B0604030504040204" pitchFamily="34" charset="0"/>
                <a:cs typeface="Verdana" panose="020B0604030504040204" pitchFamily="34" charset="0"/>
              </a:rPr>
              <a:t>ambitious</a:t>
            </a:r>
            <a:r>
              <a:rPr lang="en-US" sz="2000">
                <a:latin typeface="Verdana" panose="020B0604030504040204" pitchFamily="34" charset="0"/>
                <a:ea typeface="Verdana" panose="020B0604030504040204" pitchFamily="34" charset="0"/>
                <a:cs typeface="Verdana" panose="020B0604030504040204" pitchFamily="34" charset="0"/>
              </a:rPr>
              <a:t> but worth starting now.</a:t>
            </a:r>
          </a:p>
        </p:txBody>
      </p:sp>
      <p:pic>
        <p:nvPicPr>
          <p:cNvPr id="6" name="Picture 5">
            <a:extLst>
              <a:ext uri="{FF2B5EF4-FFF2-40B4-BE49-F238E27FC236}">
                <a16:creationId xmlns:a16="http://schemas.microsoft.com/office/drawing/2014/main" id="{21FDC101-D148-334D-84B4-EB190CA19ED0}"/>
              </a:ext>
            </a:extLst>
          </p:cNvPr>
          <p:cNvPicPr>
            <a:picLocks noChangeAspect="1"/>
          </p:cNvPicPr>
          <p:nvPr/>
        </p:nvPicPr>
        <p:blipFill>
          <a:blip r:embed="rId4"/>
          <a:stretch>
            <a:fillRect/>
          </a:stretch>
        </p:blipFill>
        <p:spPr>
          <a:xfrm>
            <a:off x="2016046" y="1459691"/>
            <a:ext cx="9954316" cy="4804739"/>
          </a:xfrm>
          <a:prstGeom prst="rect">
            <a:avLst/>
          </a:prstGeom>
        </p:spPr>
      </p:pic>
      <p:sp>
        <p:nvSpPr>
          <p:cNvPr id="16" name="Rounded Rectangular Callout 15">
            <a:extLst>
              <a:ext uri="{FF2B5EF4-FFF2-40B4-BE49-F238E27FC236}">
                <a16:creationId xmlns:a16="http://schemas.microsoft.com/office/drawing/2014/main" id="{72DBE291-F3A2-7F4E-BC0A-484CF5395994}"/>
              </a:ext>
            </a:extLst>
          </p:cNvPr>
          <p:cNvSpPr/>
          <p:nvPr/>
        </p:nvSpPr>
        <p:spPr>
          <a:xfrm>
            <a:off x="254074" y="2843507"/>
            <a:ext cx="1442865" cy="1163187"/>
          </a:xfrm>
          <a:prstGeom prst="wedgeRoundRectCallout">
            <a:avLst>
              <a:gd name="adj1" fmla="val 277488"/>
              <a:gd name="adj2" fmla="val -109986"/>
              <a:gd name="adj3" fmla="val 16667"/>
            </a:avLst>
          </a:prstGeom>
          <a:solidFill>
            <a:srgbClr val="FFFFFF"/>
          </a:solid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432FF"/>
                </a:solidFill>
                <a:latin typeface="Verdana" panose="020B0604030504040204" pitchFamily="34" charset="0"/>
                <a:ea typeface="Verdana" panose="020B0604030504040204" pitchFamily="34" charset="0"/>
                <a:cs typeface="Verdana" panose="020B0604030504040204" pitchFamily="34" charset="0"/>
              </a:rPr>
              <a:t>LED: low energy demand model</a:t>
            </a:r>
          </a:p>
        </p:txBody>
      </p:sp>
      <p:sp>
        <p:nvSpPr>
          <p:cNvPr id="17" name="Rounded Rectangular Callout 16">
            <a:extLst>
              <a:ext uri="{FF2B5EF4-FFF2-40B4-BE49-F238E27FC236}">
                <a16:creationId xmlns:a16="http://schemas.microsoft.com/office/drawing/2014/main" id="{A24EFAE9-437B-7D43-8539-2D9BB0124DA4}"/>
              </a:ext>
            </a:extLst>
          </p:cNvPr>
          <p:cNvSpPr/>
          <p:nvPr/>
        </p:nvSpPr>
        <p:spPr>
          <a:xfrm>
            <a:off x="2615731" y="4350510"/>
            <a:ext cx="2112499" cy="1057443"/>
          </a:xfrm>
          <a:prstGeom prst="wedgeRoundRectCallout">
            <a:avLst>
              <a:gd name="adj1" fmla="val 198040"/>
              <a:gd name="adj2" fmla="val -252961"/>
              <a:gd name="adj3" fmla="val 16667"/>
            </a:avLst>
          </a:prstGeom>
          <a:solidFill>
            <a:srgbClr val="FFFFFF"/>
          </a:solid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432FF"/>
                </a:solidFill>
                <a:latin typeface="Verdana" panose="020B0604030504040204" pitchFamily="34" charset="0"/>
                <a:ea typeface="Verdana" panose="020B0604030504040204" pitchFamily="34" charset="0"/>
                <a:cs typeface="Verdana" panose="020B0604030504040204" pitchFamily="34" charset="0"/>
              </a:rPr>
              <a:t>SSP1: shared socioeconomic pathway model</a:t>
            </a:r>
          </a:p>
        </p:txBody>
      </p:sp>
    </p:spTree>
    <p:extLst>
      <p:ext uri="{BB962C8B-B14F-4D97-AF65-F5344CB8AC3E}">
        <p14:creationId xmlns:p14="http://schemas.microsoft.com/office/powerpoint/2010/main" val="248308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481734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Save now or pay later?</a:t>
            </a:r>
          </a:p>
        </p:txBody>
      </p:sp>
      <p:sp>
        <p:nvSpPr>
          <p:cNvPr id="3" name="TextBox 2"/>
          <p:cNvSpPr txBox="1"/>
          <p:nvPr/>
        </p:nvSpPr>
        <p:spPr>
          <a:xfrm>
            <a:off x="93784" y="6357146"/>
            <a:ext cx="3919945"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2"/>
              </a:rPr>
              <a:t>https://rmi.org/seven-challenges-report/</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8" name="TextBox 7">
            <a:extLst>
              <a:ext uri="{FF2B5EF4-FFF2-40B4-BE49-F238E27FC236}">
                <a16:creationId xmlns:a16="http://schemas.microsoft.com/office/drawing/2014/main" id="{07B8E0AB-E11D-B545-8496-CE1E83ED68D9}"/>
              </a:ext>
            </a:extLst>
          </p:cNvPr>
          <p:cNvSpPr txBox="1"/>
          <p:nvPr/>
        </p:nvSpPr>
        <p:spPr>
          <a:xfrm>
            <a:off x="319659" y="873043"/>
            <a:ext cx="11721653" cy="399405"/>
          </a:xfrm>
          <a:prstGeom prst="rect">
            <a:avLst/>
          </a:prstGeom>
          <a:noFill/>
        </p:spPr>
        <p:txBody>
          <a:bodyPr wrap="square" rtlCol="0">
            <a:spAutoFit/>
          </a:bodyPr>
          <a:lstStyle/>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The later we start to increase productivity the </a:t>
            </a:r>
            <a:r>
              <a:rPr lang="en-US" sz="2000" b="1">
                <a:latin typeface="Verdana" panose="020B0604030504040204" pitchFamily="34" charset="0"/>
                <a:ea typeface="Verdana" panose="020B0604030504040204" pitchFamily="34" charset="0"/>
                <a:cs typeface="Verdana" panose="020B0604030504040204" pitchFamily="34" charset="0"/>
              </a:rPr>
              <a:t>more expensive </a:t>
            </a:r>
            <a:r>
              <a:rPr lang="en-US" sz="2000">
                <a:latin typeface="Verdana" panose="020B0604030504040204" pitchFamily="34" charset="0"/>
                <a:ea typeface="Verdana" panose="020B0604030504040204" pitchFamily="34" charset="0"/>
                <a:cs typeface="Verdana" panose="020B0604030504040204" pitchFamily="34" charset="0"/>
              </a:rPr>
              <a:t>it becomes.</a:t>
            </a:r>
          </a:p>
        </p:txBody>
      </p:sp>
      <p:pic>
        <p:nvPicPr>
          <p:cNvPr id="2" name="Picture 1">
            <a:extLst>
              <a:ext uri="{FF2B5EF4-FFF2-40B4-BE49-F238E27FC236}">
                <a16:creationId xmlns:a16="http://schemas.microsoft.com/office/drawing/2014/main" id="{1BBA0E31-6526-2A4C-B487-13B2CC91E6E2}"/>
              </a:ext>
            </a:extLst>
          </p:cNvPr>
          <p:cNvPicPr>
            <a:picLocks noChangeAspect="1"/>
          </p:cNvPicPr>
          <p:nvPr/>
        </p:nvPicPr>
        <p:blipFill>
          <a:blip r:embed="rId4"/>
          <a:stretch>
            <a:fillRect/>
          </a:stretch>
        </p:blipFill>
        <p:spPr>
          <a:xfrm>
            <a:off x="232729" y="1814514"/>
            <a:ext cx="11661444" cy="4234110"/>
          </a:xfrm>
          <a:prstGeom prst="rect">
            <a:avLst/>
          </a:prstGeom>
        </p:spPr>
      </p:pic>
    </p:spTree>
    <p:extLst>
      <p:ext uri="{BB962C8B-B14F-4D97-AF65-F5344CB8AC3E}">
        <p14:creationId xmlns:p14="http://schemas.microsoft.com/office/powerpoint/2010/main" val="3930552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368562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2. Opportunities?</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10033188" y="6187280"/>
            <a:ext cx="2100197"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endParaRPr lang="en-US" sz="1400">
              <a:latin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5BDDDFFB-DD2A-BC43-AEF7-EA6C906095AB}"/>
              </a:ext>
            </a:extLst>
          </p:cNvPr>
          <p:cNvSpPr txBox="1"/>
          <p:nvPr/>
        </p:nvSpPr>
        <p:spPr>
          <a:xfrm>
            <a:off x="252046" y="830417"/>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How to keep the focus on energy efficiency though it’s invisible/</a:t>
            </a:r>
          </a:p>
        </p:txBody>
      </p:sp>
      <p:sp>
        <p:nvSpPr>
          <p:cNvPr id="10" name="TextBox 9">
            <a:extLst>
              <a:ext uri="{FF2B5EF4-FFF2-40B4-BE49-F238E27FC236}">
                <a16:creationId xmlns:a16="http://schemas.microsoft.com/office/drawing/2014/main" id="{3E0D78E3-3BCA-D944-AB9F-55C9520B6EC3}"/>
              </a:ext>
            </a:extLst>
          </p:cNvPr>
          <p:cNvSpPr txBox="1"/>
          <p:nvPr/>
        </p:nvSpPr>
        <p:spPr>
          <a:xfrm>
            <a:off x="228600" y="1729671"/>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Increase the visibility of energy efficiency by assessing it with detail and rigor?</a:t>
            </a:r>
          </a:p>
        </p:txBody>
      </p:sp>
      <p:sp>
        <p:nvSpPr>
          <p:cNvPr id="11" name="TextBox 10">
            <a:extLst>
              <a:ext uri="{FF2B5EF4-FFF2-40B4-BE49-F238E27FC236}">
                <a16:creationId xmlns:a16="http://schemas.microsoft.com/office/drawing/2014/main" id="{CCA00C9D-7195-E141-A5C8-8CA063851FF6}"/>
              </a:ext>
            </a:extLst>
          </p:cNvPr>
          <p:cNvSpPr txBox="1"/>
          <p:nvPr/>
        </p:nvSpPr>
        <p:spPr>
          <a:xfrm>
            <a:off x="205154" y="2628925"/>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Correct the misperception that efficiency isn’t important?</a:t>
            </a:r>
          </a:p>
        </p:txBody>
      </p:sp>
      <p:sp>
        <p:nvSpPr>
          <p:cNvPr id="12" name="TextBox 11">
            <a:extLst>
              <a:ext uri="{FF2B5EF4-FFF2-40B4-BE49-F238E27FC236}">
                <a16:creationId xmlns:a16="http://schemas.microsoft.com/office/drawing/2014/main" id="{4A3F0BCA-388D-6446-8D52-23A45519B623}"/>
              </a:ext>
            </a:extLst>
          </p:cNvPr>
          <p:cNvSpPr txBox="1"/>
          <p:nvPr/>
        </p:nvSpPr>
        <p:spPr>
          <a:xfrm>
            <a:off x="205153" y="3528179"/>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How to accelerate retirement or deep retrofit of all existing energy stocks?</a:t>
            </a:r>
          </a:p>
        </p:txBody>
      </p:sp>
      <p:sp>
        <p:nvSpPr>
          <p:cNvPr id="13" name="TextBox 12">
            <a:extLst>
              <a:ext uri="{FF2B5EF4-FFF2-40B4-BE49-F238E27FC236}">
                <a16:creationId xmlns:a16="http://schemas.microsoft.com/office/drawing/2014/main" id="{9BFB7E23-E09D-5346-9BAC-37A0ABBB2AC0}"/>
              </a:ext>
            </a:extLst>
          </p:cNvPr>
          <p:cNvSpPr txBox="1"/>
          <p:nvPr/>
        </p:nvSpPr>
        <p:spPr>
          <a:xfrm>
            <a:off x="205152" y="4427433"/>
            <a:ext cx="11642127"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How can developing companies leapfrog over conventional inefficient design and infrastructure?</a:t>
            </a:r>
          </a:p>
        </p:txBody>
      </p:sp>
      <p:sp>
        <p:nvSpPr>
          <p:cNvPr id="14" name="TextBox 13">
            <a:extLst>
              <a:ext uri="{FF2B5EF4-FFF2-40B4-BE49-F238E27FC236}">
                <a16:creationId xmlns:a16="http://schemas.microsoft.com/office/drawing/2014/main" id="{C6D43102-8C0B-5840-9DEC-50B5D4B2E693}"/>
              </a:ext>
            </a:extLst>
          </p:cNvPr>
          <p:cNvSpPr txBox="1"/>
          <p:nvPr/>
        </p:nvSpPr>
        <p:spPr>
          <a:xfrm>
            <a:off x="205151" y="5549962"/>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How does integrative design become the norm?</a:t>
            </a:r>
          </a:p>
        </p:txBody>
      </p:sp>
    </p:spTree>
    <p:extLst>
      <p:ext uri="{BB962C8B-B14F-4D97-AF65-F5344CB8AC3E}">
        <p14:creationId xmlns:p14="http://schemas.microsoft.com/office/powerpoint/2010/main" val="255480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1" y="80139"/>
            <a:ext cx="9720931" cy="523220"/>
          </a:xfrm>
          <a:prstGeom prst="rect">
            <a:avLst/>
          </a:prstGeom>
          <a:noFill/>
        </p:spPr>
        <p:txBody>
          <a:bodyPr wrap="none" rtlCol="0">
            <a:spAutoFit/>
          </a:bodyPr>
          <a:lstStyle/>
          <a:p>
            <a:pPr defTabSz="914400"/>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Module 14. Transition modeling and challenges</a:t>
            </a:r>
          </a:p>
        </p:txBody>
      </p:sp>
      <p:sp>
        <p:nvSpPr>
          <p:cNvPr id="8" name="TextBox 7"/>
          <p:cNvSpPr txBox="1"/>
          <p:nvPr/>
        </p:nvSpPr>
        <p:spPr>
          <a:xfrm>
            <a:off x="1059656" y="3167390"/>
            <a:ext cx="10072687" cy="523220"/>
          </a:xfrm>
          <a:prstGeom prst="rect">
            <a:avLst/>
          </a:prstGeom>
          <a:noFill/>
        </p:spPr>
        <p:txBody>
          <a:bodyPr wrap="square" rtlCol="0">
            <a:spAutoFit/>
          </a:bodyPr>
          <a:lstStyle/>
          <a:p>
            <a:pPr lvl="1"/>
            <a:r>
              <a:rPr lang="en-US" sz="2800" b="1">
                <a:latin typeface="Verdana" panose="020B0604030504040204" pitchFamily="34" charset="0"/>
                <a:ea typeface="Verdana" panose="020B0604030504040204" pitchFamily="34" charset="0"/>
                <a:cs typeface="Verdana" panose="020B0604030504040204" pitchFamily="34" charset="0"/>
              </a:rPr>
              <a:t>14.6: Challenge 3 – Electrify with renewables</a:t>
            </a:r>
          </a:p>
        </p:txBody>
      </p:sp>
      <p:pic>
        <p:nvPicPr>
          <p:cNvPr id="6" name="Picture 5">
            <a:extLst>
              <a:ext uri="{FF2B5EF4-FFF2-40B4-BE49-F238E27FC236}">
                <a16:creationId xmlns:a16="http://schemas.microsoft.com/office/drawing/2014/main" id="{E40CCFE1-280E-794E-967B-0C82C2529A13}"/>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Tree>
    <p:extLst>
      <p:ext uri="{BB962C8B-B14F-4D97-AF65-F5344CB8AC3E}">
        <p14:creationId xmlns:p14="http://schemas.microsoft.com/office/powerpoint/2010/main" val="2770587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5835252"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3. Electrify with renewables</a:t>
            </a:r>
          </a:p>
        </p:txBody>
      </p:sp>
      <p:sp>
        <p:nvSpPr>
          <p:cNvPr id="3" name="TextBox 2"/>
          <p:cNvSpPr txBox="1"/>
          <p:nvPr/>
        </p:nvSpPr>
        <p:spPr>
          <a:xfrm>
            <a:off x="93784" y="6357146"/>
            <a:ext cx="3919945"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2"/>
              </a:rPr>
              <a:t>https://rmi.org/seven-challenges-report/</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8" name="TextBox 7">
            <a:extLst>
              <a:ext uri="{FF2B5EF4-FFF2-40B4-BE49-F238E27FC236}">
                <a16:creationId xmlns:a16="http://schemas.microsoft.com/office/drawing/2014/main" id="{07B8E0AB-E11D-B545-8496-CE1E83ED68D9}"/>
              </a:ext>
            </a:extLst>
          </p:cNvPr>
          <p:cNvSpPr txBox="1"/>
          <p:nvPr/>
        </p:nvSpPr>
        <p:spPr>
          <a:xfrm>
            <a:off x="319659" y="873043"/>
            <a:ext cx="11721653" cy="737959"/>
          </a:xfrm>
          <a:prstGeom prst="rect">
            <a:avLst/>
          </a:prstGeom>
          <a:noFill/>
        </p:spPr>
        <p:txBody>
          <a:bodyPr wrap="square" rtlCol="0">
            <a:spAutoFit/>
          </a:bodyPr>
          <a:lstStyle/>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Electrifying energy through renewables is a critical </a:t>
            </a:r>
            <a:r>
              <a:rPr lang="en-US" sz="2000" b="1">
                <a:latin typeface="Verdana" panose="020B0604030504040204" pitchFamily="34" charset="0"/>
                <a:ea typeface="Verdana" panose="020B0604030504040204" pitchFamily="34" charset="0"/>
                <a:cs typeface="Verdana" panose="020B0604030504040204" pitchFamily="34" charset="0"/>
              </a:rPr>
              <a:t>leverage point</a:t>
            </a:r>
            <a:r>
              <a:rPr lang="en-US" sz="2000">
                <a:latin typeface="Verdana" panose="020B0604030504040204" pitchFamily="34" charset="0"/>
                <a:ea typeface="Verdana" panose="020B0604030504040204" pitchFamily="34" charset="0"/>
                <a:cs typeface="Verdana" panose="020B0604030504040204" pitchFamily="34" charset="0"/>
              </a:rPr>
              <a:t>. Renewables are at a tipping point but need a bit more push.</a:t>
            </a:r>
          </a:p>
        </p:txBody>
      </p:sp>
      <p:sp>
        <p:nvSpPr>
          <p:cNvPr id="11" name="TextBox 10">
            <a:extLst>
              <a:ext uri="{FF2B5EF4-FFF2-40B4-BE49-F238E27FC236}">
                <a16:creationId xmlns:a16="http://schemas.microsoft.com/office/drawing/2014/main" id="{3ECBDFC2-C59F-804B-A29D-88E321418279}"/>
              </a:ext>
            </a:extLst>
          </p:cNvPr>
          <p:cNvSpPr txBox="1"/>
          <p:nvPr/>
        </p:nvSpPr>
        <p:spPr>
          <a:xfrm>
            <a:off x="319658" y="1771271"/>
            <a:ext cx="11721653" cy="737959"/>
          </a:xfrm>
          <a:prstGeom prst="rect">
            <a:avLst/>
          </a:prstGeom>
          <a:noFill/>
        </p:spPr>
        <p:txBody>
          <a:bodyPr wrap="square" rtlCol="0">
            <a:spAutoFit/>
          </a:bodyPr>
          <a:lstStyle/>
          <a:p>
            <a:pPr>
              <a:lnSpc>
                <a:spcPct val="110000"/>
              </a:lnSpc>
            </a:pPr>
            <a:r>
              <a:rPr lang="en-US" sz="2000" b="1">
                <a:latin typeface="Verdana" panose="020B0604030504040204" pitchFamily="34" charset="0"/>
                <a:ea typeface="Verdana" panose="020B0604030504040204" pitchFamily="34" charset="0"/>
                <a:cs typeface="Verdana" panose="020B0604030504040204" pitchFamily="34" charset="0"/>
              </a:rPr>
              <a:t>Need:</a:t>
            </a:r>
          </a:p>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1. Electrify 40 – 50% of energy use by 2040.</a:t>
            </a:r>
          </a:p>
        </p:txBody>
      </p:sp>
      <p:sp>
        <p:nvSpPr>
          <p:cNvPr id="12" name="TextBox 11">
            <a:extLst>
              <a:ext uri="{FF2B5EF4-FFF2-40B4-BE49-F238E27FC236}">
                <a16:creationId xmlns:a16="http://schemas.microsoft.com/office/drawing/2014/main" id="{04080350-886B-A14D-89A2-C4B5E31E63D8}"/>
              </a:ext>
            </a:extLst>
          </p:cNvPr>
          <p:cNvSpPr txBox="1"/>
          <p:nvPr/>
        </p:nvSpPr>
        <p:spPr>
          <a:xfrm>
            <a:off x="319657" y="2740456"/>
            <a:ext cx="11721653" cy="399405"/>
          </a:xfrm>
          <a:prstGeom prst="rect">
            <a:avLst/>
          </a:prstGeom>
          <a:noFill/>
        </p:spPr>
        <p:txBody>
          <a:bodyPr wrap="square" rtlCol="0">
            <a:spAutoFit/>
          </a:bodyPr>
          <a:lstStyle/>
          <a:p>
            <a:pPr marL="460375" indent="-444500">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2. Increase use of renewable electricity to 75 – 85%.</a:t>
            </a:r>
          </a:p>
        </p:txBody>
      </p:sp>
      <p:sp>
        <p:nvSpPr>
          <p:cNvPr id="13" name="TextBox 12">
            <a:extLst>
              <a:ext uri="{FF2B5EF4-FFF2-40B4-BE49-F238E27FC236}">
                <a16:creationId xmlns:a16="http://schemas.microsoft.com/office/drawing/2014/main" id="{777FAA3A-1469-E947-821D-AE1FF2860F2A}"/>
              </a:ext>
            </a:extLst>
          </p:cNvPr>
          <p:cNvSpPr txBox="1"/>
          <p:nvPr/>
        </p:nvSpPr>
        <p:spPr>
          <a:xfrm>
            <a:off x="321367" y="3450986"/>
            <a:ext cx="8024611" cy="399405"/>
          </a:xfrm>
          <a:prstGeom prst="rect">
            <a:avLst/>
          </a:prstGeom>
          <a:noFill/>
        </p:spPr>
        <p:txBody>
          <a:bodyPr wrap="square" rtlCol="0">
            <a:spAutoFit/>
          </a:bodyPr>
          <a:lstStyle/>
          <a:p>
            <a:pPr marL="411163" indent="-395288">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3. Increase economic efficiency and decrease materials use.</a:t>
            </a:r>
          </a:p>
        </p:txBody>
      </p:sp>
      <p:sp>
        <p:nvSpPr>
          <p:cNvPr id="14" name="TextBox 13">
            <a:extLst>
              <a:ext uri="{FF2B5EF4-FFF2-40B4-BE49-F238E27FC236}">
                <a16:creationId xmlns:a16="http://schemas.microsoft.com/office/drawing/2014/main" id="{BA286416-9F19-AF46-81E1-8F1866EDDD8D}"/>
              </a:ext>
            </a:extLst>
          </p:cNvPr>
          <p:cNvSpPr txBox="1"/>
          <p:nvPr/>
        </p:nvSpPr>
        <p:spPr>
          <a:xfrm>
            <a:off x="321367" y="5155879"/>
            <a:ext cx="7708941" cy="399405"/>
          </a:xfrm>
          <a:prstGeom prst="rect">
            <a:avLst/>
          </a:prstGeom>
          <a:noFill/>
        </p:spPr>
        <p:txBody>
          <a:bodyPr wrap="square" rtlCol="0">
            <a:spAutoFit/>
          </a:bodyPr>
          <a:lstStyle/>
          <a:p>
            <a:pPr marL="411163" indent="-395288">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2. Expand competitive energy markets.</a:t>
            </a:r>
          </a:p>
        </p:txBody>
      </p:sp>
      <p:pic>
        <p:nvPicPr>
          <p:cNvPr id="6" name="Picture 5">
            <a:extLst>
              <a:ext uri="{FF2B5EF4-FFF2-40B4-BE49-F238E27FC236}">
                <a16:creationId xmlns:a16="http://schemas.microsoft.com/office/drawing/2014/main" id="{E1614A50-2E23-D340-8545-8AEC843E0B86}"/>
              </a:ext>
            </a:extLst>
          </p:cNvPr>
          <p:cNvPicPr>
            <a:picLocks noChangeAspect="1"/>
          </p:cNvPicPr>
          <p:nvPr/>
        </p:nvPicPr>
        <p:blipFill>
          <a:blip r:embed="rId4"/>
          <a:stretch>
            <a:fillRect/>
          </a:stretch>
        </p:blipFill>
        <p:spPr>
          <a:xfrm>
            <a:off x="8744989" y="3422798"/>
            <a:ext cx="3242019" cy="3242019"/>
          </a:xfrm>
          <a:prstGeom prst="rect">
            <a:avLst/>
          </a:prstGeom>
        </p:spPr>
      </p:pic>
      <p:sp>
        <p:nvSpPr>
          <p:cNvPr id="15" name="TextBox 14">
            <a:extLst>
              <a:ext uri="{FF2B5EF4-FFF2-40B4-BE49-F238E27FC236}">
                <a16:creationId xmlns:a16="http://schemas.microsoft.com/office/drawing/2014/main" id="{F92E4E9E-C758-8646-8B13-0EF6A27BBE22}"/>
              </a:ext>
            </a:extLst>
          </p:cNvPr>
          <p:cNvSpPr txBox="1"/>
          <p:nvPr/>
        </p:nvSpPr>
        <p:spPr>
          <a:xfrm>
            <a:off x="319656" y="4163079"/>
            <a:ext cx="8242453" cy="737959"/>
          </a:xfrm>
          <a:prstGeom prst="rect">
            <a:avLst/>
          </a:prstGeom>
          <a:noFill/>
        </p:spPr>
        <p:txBody>
          <a:bodyPr wrap="square" rtlCol="0">
            <a:spAutoFit/>
          </a:bodyPr>
          <a:lstStyle/>
          <a:p>
            <a:pPr>
              <a:lnSpc>
                <a:spcPct val="110000"/>
              </a:lnSpc>
            </a:pPr>
            <a:r>
              <a:rPr lang="en-US" sz="2000" b="1">
                <a:latin typeface="Verdana" panose="020B0604030504040204" pitchFamily="34" charset="0"/>
                <a:ea typeface="Verdana" panose="020B0604030504040204" pitchFamily="34" charset="0"/>
                <a:cs typeface="Verdana" panose="020B0604030504040204" pitchFamily="34" charset="0"/>
              </a:rPr>
              <a:t>How?</a:t>
            </a:r>
          </a:p>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1. Reform utility business models.</a:t>
            </a:r>
          </a:p>
        </p:txBody>
      </p:sp>
      <p:sp>
        <p:nvSpPr>
          <p:cNvPr id="16" name="TextBox 15">
            <a:extLst>
              <a:ext uri="{FF2B5EF4-FFF2-40B4-BE49-F238E27FC236}">
                <a16:creationId xmlns:a16="http://schemas.microsoft.com/office/drawing/2014/main" id="{D460517F-B1CE-C34A-8652-AE4604E2FC8B}"/>
              </a:ext>
            </a:extLst>
          </p:cNvPr>
          <p:cNvSpPr txBox="1"/>
          <p:nvPr/>
        </p:nvSpPr>
        <p:spPr>
          <a:xfrm>
            <a:off x="311391" y="5846116"/>
            <a:ext cx="7708941" cy="399405"/>
          </a:xfrm>
          <a:prstGeom prst="rect">
            <a:avLst/>
          </a:prstGeom>
          <a:noFill/>
        </p:spPr>
        <p:txBody>
          <a:bodyPr wrap="square" rtlCol="0">
            <a:spAutoFit/>
          </a:bodyPr>
          <a:lstStyle/>
          <a:p>
            <a:pPr marL="411163" indent="-395288">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3. Retiring uneconomic (high-C) assets.</a:t>
            </a:r>
          </a:p>
        </p:txBody>
      </p:sp>
    </p:spTree>
    <p:extLst>
      <p:ext uri="{BB962C8B-B14F-4D97-AF65-F5344CB8AC3E}">
        <p14:creationId xmlns:p14="http://schemas.microsoft.com/office/powerpoint/2010/main" val="265099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648795" cy="523220"/>
          </a:xfrm>
          <a:prstGeom prst="rect">
            <a:avLst/>
          </a:prstGeom>
          <a:noFill/>
        </p:spPr>
        <p:txBody>
          <a:bodyPr wrap="none" rtlCol="0">
            <a:spAutoFit/>
          </a:bodyPr>
          <a:lstStyle/>
          <a:p>
            <a:r>
              <a:rPr lang="en-US" sz="2800" b="1">
                <a:solidFill>
                  <a:schemeClr val="bg1"/>
                </a:solidFill>
                <a:latin typeface="Verdana" panose="020B0604030504040204" pitchFamily="34" charset="0"/>
                <a:ea typeface="Verdana" panose="020B0604030504040204" pitchFamily="34" charset="0"/>
                <a:cs typeface="Verdana" panose="020B0604030504040204" pitchFamily="34" charset="0"/>
              </a:rPr>
              <a:t>How much electrification do we need by 2040?</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pic>
        <p:nvPicPr>
          <p:cNvPr id="6" name="Picture 5">
            <a:extLst>
              <a:ext uri="{FF2B5EF4-FFF2-40B4-BE49-F238E27FC236}">
                <a16:creationId xmlns:a16="http://schemas.microsoft.com/office/drawing/2014/main" id="{2308D30A-0E8F-DA4F-955D-E85710BD4FEA}"/>
              </a:ext>
            </a:extLst>
          </p:cNvPr>
          <p:cNvPicPr>
            <a:picLocks noChangeAspect="1"/>
          </p:cNvPicPr>
          <p:nvPr/>
        </p:nvPicPr>
        <p:blipFill rotWithShape="1">
          <a:blip r:embed="rId4"/>
          <a:srcRect b="5424"/>
          <a:stretch/>
        </p:blipFill>
        <p:spPr>
          <a:xfrm>
            <a:off x="4312995" y="755665"/>
            <a:ext cx="7659768" cy="6032470"/>
          </a:xfrm>
          <a:prstGeom prst="rect">
            <a:avLst/>
          </a:prstGeom>
        </p:spPr>
      </p:pic>
      <p:sp>
        <p:nvSpPr>
          <p:cNvPr id="8" name="TextBox 7">
            <a:extLst>
              <a:ext uri="{FF2B5EF4-FFF2-40B4-BE49-F238E27FC236}">
                <a16:creationId xmlns:a16="http://schemas.microsoft.com/office/drawing/2014/main" id="{33E26299-A6D4-5F48-B6A6-C08E06ECE9F8}"/>
              </a:ext>
            </a:extLst>
          </p:cNvPr>
          <p:cNvSpPr txBox="1"/>
          <p:nvPr/>
        </p:nvSpPr>
        <p:spPr>
          <a:xfrm>
            <a:off x="478200" y="1189235"/>
            <a:ext cx="3014509" cy="2246769"/>
          </a:xfrm>
          <a:prstGeom prst="rect">
            <a:avLst/>
          </a:prstGeom>
          <a:solidFill>
            <a:schemeClr val="bg1"/>
          </a:solid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It depends on the </a:t>
            </a:r>
            <a:r>
              <a:rPr lang="en-US" sz="2000" b="1">
                <a:latin typeface="Verdana" panose="020B0604030504040204" pitchFamily="34" charset="0"/>
                <a:ea typeface="Verdana" panose="020B0604030504040204" pitchFamily="34" charset="0"/>
                <a:cs typeface="Verdana" panose="020B0604030504040204" pitchFamily="34" charset="0"/>
              </a:rPr>
              <a:t>temperature</a:t>
            </a:r>
            <a:r>
              <a:rPr lang="en-US" sz="2000">
                <a:latin typeface="Verdana" panose="020B0604030504040204" pitchFamily="34" charset="0"/>
                <a:ea typeface="Verdana" panose="020B0604030504040204" pitchFamily="34" charset="0"/>
                <a:cs typeface="Verdana" panose="020B0604030504040204" pitchFamily="34" charset="0"/>
              </a:rPr>
              <a:t> limit we want.</a:t>
            </a:r>
          </a:p>
          <a:p>
            <a:endParaRPr lang="en-US" sz="2000">
              <a:latin typeface="Verdana" panose="020B0604030504040204" pitchFamily="34" charset="0"/>
              <a:ea typeface="Verdana" panose="020B0604030504040204" pitchFamily="34" charset="0"/>
              <a:cs typeface="Verdana" panose="020B0604030504040204" pitchFamily="34" charset="0"/>
            </a:endParaRPr>
          </a:p>
          <a:p>
            <a:r>
              <a:rPr lang="en-US" sz="2000">
                <a:latin typeface="Verdana" panose="020B0604030504040204" pitchFamily="34" charset="0"/>
                <a:ea typeface="Verdana" panose="020B0604030504040204" pitchFamily="34" charset="0"/>
                <a:cs typeface="Verdana" panose="020B0604030504040204" pitchFamily="34" charset="0"/>
              </a:rPr>
              <a:t>But aggressive aim may produce conservative results.</a:t>
            </a:r>
          </a:p>
        </p:txBody>
      </p:sp>
      <p:sp>
        <p:nvSpPr>
          <p:cNvPr id="2" name="Right Arrow 1">
            <a:extLst>
              <a:ext uri="{FF2B5EF4-FFF2-40B4-BE49-F238E27FC236}">
                <a16:creationId xmlns:a16="http://schemas.microsoft.com/office/drawing/2014/main" id="{2C3C932E-3FB4-AB45-B87A-79FC20E7B18E}"/>
              </a:ext>
            </a:extLst>
          </p:cNvPr>
          <p:cNvSpPr/>
          <p:nvPr/>
        </p:nvSpPr>
        <p:spPr>
          <a:xfrm>
            <a:off x="2203554" y="3836990"/>
            <a:ext cx="2518349" cy="5031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global RE 2020</a:t>
            </a:r>
          </a:p>
        </p:txBody>
      </p:sp>
    </p:spTree>
    <p:extLst>
      <p:ext uri="{BB962C8B-B14F-4D97-AF65-F5344CB8AC3E}">
        <p14:creationId xmlns:p14="http://schemas.microsoft.com/office/powerpoint/2010/main" val="4239400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632765"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New NG is a threat that brings decades of GHG</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E0E4FA6D-3D9B-6D4E-BC9D-3F965377B4D3}"/>
              </a:ext>
            </a:extLst>
          </p:cNvPr>
          <p:cNvSpPr txBox="1"/>
          <p:nvPr/>
        </p:nvSpPr>
        <p:spPr>
          <a:xfrm>
            <a:off x="275493" y="793768"/>
            <a:ext cx="11764108" cy="707886"/>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2019 LCOEs suggest that it makes economic sense to operate existing NG plants but </a:t>
            </a:r>
            <a:r>
              <a:rPr lang="en-US" sz="2000" b="1">
                <a:latin typeface="Verdana" panose="020B0604030504040204" pitchFamily="34" charset="0"/>
                <a:ea typeface="Verdana" panose="020B0604030504040204" pitchFamily="34" charset="0"/>
                <a:cs typeface="Verdana" panose="020B0604030504040204" pitchFamily="34" charset="0"/>
              </a:rPr>
              <a:t>not</a:t>
            </a:r>
            <a:r>
              <a:rPr lang="en-US" sz="2000">
                <a:latin typeface="Verdana" panose="020B0604030504040204" pitchFamily="34" charset="0"/>
                <a:ea typeface="Verdana" panose="020B0604030504040204" pitchFamily="34" charset="0"/>
                <a:cs typeface="Verdana" panose="020B0604030504040204" pitchFamily="34" charset="0"/>
              </a:rPr>
              <a:t> to build new NG plants.</a:t>
            </a:r>
          </a:p>
        </p:txBody>
      </p:sp>
      <p:pic>
        <p:nvPicPr>
          <p:cNvPr id="6" name="Picture 5">
            <a:extLst>
              <a:ext uri="{FF2B5EF4-FFF2-40B4-BE49-F238E27FC236}">
                <a16:creationId xmlns:a16="http://schemas.microsoft.com/office/drawing/2014/main" id="{CBCB584D-8713-174D-84C8-DF8D2EA2F95B}"/>
              </a:ext>
            </a:extLst>
          </p:cNvPr>
          <p:cNvPicPr>
            <a:picLocks noChangeAspect="1"/>
          </p:cNvPicPr>
          <p:nvPr/>
        </p:nvPicPr>
        <p:blipFill>
          <a:blip r:embed="rId4"/>
          <a:stretch>
            <a:fillRect/>
          </a:stretch>
        </p:blipFill>
        <p:spPr>
          <a:xfrm>
            <a:off x="458125" y="1776530"/>
            <a:ext cx="11436048" cy="4370204"/>
          </a:xfrm>
          <a:prstGeom prst="rect">
            <a:avLst/>
          </a:prstGeom>
        </p:spPr>
      </p:pic>
      <p:sp>
        <p:nvSpPr>
          <p:cNvPr id="13" name="TextBox 12">
            <a:extLst>
              <a:ext uri="{FF2B5EF4-FFF2-40B4-BE49-F238E27FC236}">
                <a16:creationId xmlns:a16="http://schemas.microsoft.com/office/drawing/2014/main" id="{3C37A20D-A632-6F45-A2C2-4DCF0F074F3B}"/>
              </a:ext>
            </a:extLst>
          </p:cNvPr>
          <p:cNvSpPr txBox="1"/>
          <p:nvPr/>
        </p:nvSpPr>
        <p:spPr>
          <a:xfrm rot="16200000">
            <a:off x="-543449" y="3732394"/>
            <a:ext cx="1835759" cy="338554"/>
          </a:xfrm>
          <a:prstGeom prst="rect">
            <a:avLst/>
          </a:prstGeom>
          <a:noFill/>
        </p:spPr>
        <p:txBody>
          <a:bodyPr wrap="none" rtlCol="0">
            <a:spAutoFit/>
          </a:bodyPr>
          <a:lstStyle/>
          <a:p>
            <a:r>
              <a:rPr lang="en-US" sz="1600">
                <a:latin typeface="Verdana" panose="020B0604030504040204" pitchFamily="34" charset="0"/>
                <a:ea typeface="Verdana" panose="020B0604030504040204" pitchFamily="34" charset="0"/>
                <a:cs typeface="Verdana" panose="020B0604030504040204" pitchFamily="34" charset="0"/>
              </a:rPr>
              <a:t>$ / MWh (2019)</a:t>
            </a:r>
          </a:p>
        </p:txBody>
      </p:sp>
    </p:spTree>
    <p:extLst>
      <p:ext uri="{BB962C8B-B14F-4D97-AF65-F5344CB8AC3E}">
        <p14:creationId xmlns:p14="http://schemas.microsoft.com/office/powerpoint/2010/main" val="1836121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8047396" cy="523220"/>
          </a:xfrm>
          <a:prstGeom prst="rect">
            <a:avLst/>
          </a:prstGeom>
          <a:noFill/>
        </p:spPr>
        <p:txBody>
          <a:bodyPr wrap="none" rtlCol="0">
            <a:spAutoFit/>
          </a:bodyPr>
          <a:lstStyle/>
          <a:p>
            <a:r>
              <a:rPr lang="en-US" sz="2800" b="1">
                <a:solidFill>
                  <a:schemeClr val="bg1"/>
                </a:solidFill>
                <a:latin typeface="Verdana" panose="020B0604030504040204" pitchFamily="34" charset="0"/>
                <a:ea typeface="Verdana" panose="020B0604030504040204" pitchFamily="34" charset="0"/>
                <a:cs typeface="Verdana" panose="020B0604030504040204" pitchFamily="34" charset="0"/>
              </a:rPr>
              <a:t>Electrification milestones for a 2C limit</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E0E4FA6D-3D9B-6D4E-BC9D-3F965377B4D3}"/>
              </a:ext>
            </a:extLst>
          </p:cNvPr>
          <p:cNvSpPr txBox="1"/>
          <p:nvPr/>
        </p:nvSpPr>
        <p:spPr>
          <a:xfrm>
            <a:off x="275493" y="1094919"/>
            <a:ext cx="2557648" cy="1938992"/>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Not only do we need to vastly increase electrification, we need to electrify </a:t>
            </a:r>
            <a:r>
              <a:rPr lang="en-US" sz="2000" b="1">
                <a:latin typeface="Verdana" panose="020B0604030504040204" pitchFamily="34" charset="0"/>
                <a:ea typeface="Verdana" panose="020B0604030504040204" pitchFamily="34" charset="0"/>
                <a:cs typeface="Verdana" panose="020B0604030504040204" pitchFamily="34" charset="0"/>
              </a:rPr>
              <a:t>across sectors</a:t>
            </a:r>
            <a:r>
              <a:rPr lang="en-US" sz="2000">
                <a:latin typeface="Verdana" panose="020B0604030504040204" pitchFamily="34" charset="0"/>
                <a:ea typeface="Verdana" panose="020B0604030504040204" pitchFamily="34" charset="0"/>
                <a:cs typeface="Verdana" panose="020B0604030504040204" pitchFamily="34" charset="0"/>
              </a:rPr>
              <a:t>.</a:t>
            </a:r>
          </a:p>
        </p:txBody>
      </p:sp>
      <p:pic>
        <p:nvPicPr>
          <p:cNvPr id="6" name="Picture 5">
            <a:extLst>
              <a:ext uri="{FF2B5EF4-FFF2-40B4-BE49-F238E27FC236}">
                <a16:creationId xmlns:a16="http://schemas.microsoft.com/office/drawing/2014/main" id="{E58BF528-BB4D-6A48-BD3D-37D5AF009FDA}"/>
              </a:ext>
            </a:extLst>
          </p:cNvPr>
          <p:cNvPicPr>
            <a:picLocks noChangeAspect="1"/>
          </p:cNvPicPr>
          <p:nvPr/>
        </p:nvPicPr>
        <p:blipFill>
          <a:blip r:embed="rId4"/>
          <a:stretch>
            <a:fillRect/>
          </a:stretch>
        </p:blipFill>
        <p:spPr>
          <a:xfrm>
            <a:off x="3106615" y="703008"/>
            <a:ext cx="8429094" cy="6129120"/>
          </a:xfrm>
          <a:prstGeom prst="rect">
            <a:avLst/>
          </a:prstGeom>
        </p:spPr>
      </p:pic>
      <p:sp>
        <p:nvSpPr>
          <p:cNvPr id="2" name="Rounded Rectangular Callout 1">
            <a:extLst>
              <a:ext uri="{FF2B5EF4-FFF2-40B4-BE49-F238E27FC236}">
                <a16:creationId xmlns:a16="http://schemas.microsoft.com/office/drawing/2014/main" id="{B68407C0-E4FB-F245-9784-ECD877806770}"/>
              </a:ext>
            </a:extLst>
          </p:cNvPr>
          <p:cNvSpPr/>
          <p:nvPr/>
        </p:nvSpPr>
        <p:spPr>
          <a:xfrm>
            <a:off x="419724" y="3519907"/>
            <a:ext cx="2413417" cy="695963"/>
          </a:xfrm>
          <a:prstGeom prst="wedgeRoundRectCallout">
            <a:avLst>
              <a:gd name="adj1" fmla="val 105875"/>
              <a:gd name="adj2" fmla="val -275658"/>
              <a:gd name="adj3" fmla="val 16667"/>
            </a:avLst>
          </a:prstGeom>
          <a:solidFill>
            <a:schemeClr val="bg1"/>
          </a:solid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transportation: EVs</a:t>
            </a:r>
          </a:p>
        </p:txBody>
      </p:sp>
      <p:sp>
        <p:nvSpPr>
          <p:cNvPr id="9" name="Rounded Rectangular Callout 8">
            <a:extLst>
              <a:ext uri="{FF2B5EF4-FFF2-40B4-BE49-F238E27FC236}">
                <a16:creationId xmlns:a16="http://schemas.microsoft.com/office/drawing/2014/main" id="{C926F95F-1FE4-1E43-9818-2FFE18CDE341}"/>
              </a:ext>
            </a:extLst>
          </p:cNvPr>
          <p:cNvSpPr/>
          <p:nvPr/>
        </p:nvSpPr>
        <p:spPr>
          <a:xfrm>
            <a:off x="832191" y="4548102"/>
            <a:ext cx="1498541" cy="522887"/>
          </a:xfrm>
          <a:prstGeom prst="wedgeRoundRectCallout">
            <a:avLst>
              <a:gd name="adj1" fmla="val 160892"/>
              <a:gd name="adj2" fmla="val -146561"/>
              <a:gd name="adj3" fmla="val 16667"/>
            </a:avLst>
          </a:prstGeom>
          <a:solidFill>
            <a:schemeClr val="bg1"/>
          </a:solid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buildings</a:t>
            </a:r>
          </a:p>
        </p:txBody>
      </p:sp>
      <p:sp>
        <p:nvSpPr>
          <p:cNvPr id="10" name="Rounded Rectangular Callout 9">
            <a:extLst>
              <a:ext uri="{FF2B5EF4-FFF2-40B4-BE49-F238E27FC236}">
                <a16:creationId xmlns:a16="http://schemas.microsoft.com/office/drawing/2014/main" id="{A40FEE32-66E1-D74B-8517-E9FE165FE6D6}"/>
              </a:ext>
            </a:extLst>
          </p:cNvPr>
          <p:cNvSpPr/>
          <p:nvPr/>
        </p:nvSpPr>
        <p:spPr>
          <a:xfrm>
            <a:off x="797017" y="5364330"/>
            <a:ext cx="1498541" cy="522887"/>
          </a:xfrm>
          <a:prstGeom prst="wedgeRoundRectCallout">
            <a:avLst>
              <a:gd name="adj1" fmla="val 109876"/>
              <a:gd name="adj2" fmla="val -354"/>
              <a:gd name="adj3" fmla="val 16667"/>
            </a:avLst>
          </a:prstGeom>
          <a:solidFill>
            <a:schemeClr val="bg1"/>
          </a:solid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industry</a:t>
            </a:r>
          </a:p>
        </p:txBody>
      </p:sp>
    </p:spTree>
    <p:extLst>
      <p:ext uri="{BB962C8B-B14F-4D97-AF65-F5344CB8AC3E}">
        <p14:creationId xmlns:p14="http://schemas.microsoft.com/office/powerpoint/2010/main" val="2473228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368562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3. Opportunities?</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10033188" y="6187280"/>
            <a:ext cx="2100197"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endParaRPr lang="en-US" sz="1400">
              <a:latin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5BDDDFFB-DD2A-BC43-AEF7-EA6C906095AB}"/>
              </a:ext>
            </a:extLst>
          </p:cNvPr>
          <p:cNvSpPr txBox="1"/>
          <p:nvPr/>
        </p:nvSpPr>
        <p:spPr>
          <a:xfrm>
            <a:off x="252046" y="965327"/>
            <a:ext cx="11642127"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Design competitive markets to support clean and efficient electrification in the developing world?</a:t>
            </a:r>
          </a:p>
        </p:txBody>
      </p:sp>
      <p:sp>
        <p:nvSpPr>
          <p:cNvPr id="10" name="TextBox 9">
            <a:extLst>
              <a:ext uri="{FF2B5EF4-FFF2-40B4-BE49-F238E27FC236}">
                <a16:creationId xmlns:a16="http://schemas.microsoft.com/office/drawing/2014/main" id="{3E0D78E3-3BCA-D944-AB9F-55C9520B6EC3}"/>
              </a:ext>
            </a:extLst>
          </p:cNvPr>
          <p:cNvSpPr txBox="1"/>
          <p:nvPr/>
        </p:nvSpPr>
        <p:spPr>
          <a:xfrm>
            <a:off x="228600" y="2014481"/>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Redesign of utilities to do the same?</a:t>
            </a:r>
          </a:p>
        </p:txBody>
      </p:sp>
      <p:sp>
        <p:nvSpPr>
          <p:cNvPr id="11" name="TextBox 10">
            <a:extLst>
              <a:ext uri="{FF2B5EF4-FFF2-40B4-BE49-F238E27FC236}">
                <a16:creationId xmlns:a16="http://schemas.microsoft.com/office/drawing/2014/main" id="{CCA00C9D-7195-E141-A5C8-8CA063851FF6}"/>
              </a:ext>
            </a:extLst>
          </p:cNvPr>
          <p:cNvSpPr txBox="1"/>
          <p:nvPr/>
        </p:nvSpPr>
        <p:spPr>
          <a:xfrm>
            <a:off x="205154" y="2913735"/>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Rapidly evolve utility regulations to create clear policy + incentives to transform?</a:t>
            </a:r>
          </a:p>
        </p:txBody>
      </p:sp>
      <p:sp>
        <p:nvSpPr>
          <p:cNvPr id="12" name="TextBox 11">
            <a:extLst>
              <a:ext uri="{FF2B5EF4-FFF2-40B4-BE49-F238E27FC236}">
                <a16:creationId xmlns:a16="http://schemas.microsoft.com/office/drawing/2014/main" id="{4A3F0BCA-388D-6446-8D52-23A45519B623}"/>
              </a:ext>
            </a:extLst>
          </p:cNvPr>
          <p:cNvSpPr txBox="1"/>
          <p:nvPr/>
        </p:nvSpPr>
        <p:spPr>
          <a:xfrm>
            <a:off x="205153" y="3812989"/>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Create regulations that encourage utilities and providers to innovate?</a:t>
            </a:r>
          </a:p>
        </p:txBody>
      </p:sp>
      <p:sp>
        <p:nvSpPr>
          <p:cNvPr id="13" name="TextBox 12">
            <a:extLst>
              <a:ext uri="{FF2B5EF4-FFF2-40B4-BE49-F238E27FC236}">
                <a16:creationId xmlns:a16="http://schemas.microsoft.com/office/drawing/2014/main" id="{9BFB7E23-E09D-5346-9BAC-37A0ABBB2AC0}"/>
              </a:ext>
            </a:extLst>
          </p:cNvPr>
          <p:cNvSpPr txBox="1"/>
          <p:nvPr/>
        </p:nvSpPr>
        <p:spPr>
          <a:xfrm>
            <a:off x="205152" y="4712243"/>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Electrify existing buildings at scale and speed?</a:t>
            </a:r>
          </a:p>
        </p:txBody>
      </p:sp>
    </p:spTree>
    <p:extLst>
      <p:ext uri="{BB962C8B-B14F-4D97-AF65-F5344CB8AC3E}">
        <p14:creationId xmlns:p14="http://schemas.microsoft.com/office/powerpoint/2010/main" val="413974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3661580"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Process: analysis</a:t>
            </a:r>
          </a:p>
        </p:txBody>
      </p:sp>
      <p:sp>
        <p:nvSpPr>
          <p:cNvPr id="6" name="TextBox 5"/>
          <p:cNvSpPr txBox="1"/>
          <p:nvPr/>
        </p:nvSpPr>
        <p:spPr>
          <a:xfrm>
            <a:off x="319659" y="773291"/>
            <a:ext cx="11721653" cy="446205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The researchers rely on a linear-programming optimization model that incorporates projected energy service demands together with exogenously-specified market penetration rates of energy end-use technologies. </a:t>
            </a:r>
          </a:p>
          <a:p>
            <a:pPr marL="342900" indent="-342900">
              <a:lnSpc>
                <a:spcPct val="110000"/>
              </a:lnSpc>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The model chooses the mix of primary energy sources and conversion technologies that meet the service demands and achieve NZE by 2050. </a:t>
            </a:r>
          </a:p>
          <a:p>
            <a:pPr marL="342900" indent="-342900">
              <a:lnSpc>
                <a:spcPct val="110000"/>
              </a:lnSpc>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It makes supply-side choices that minimize the net present value of total energy supply system capital and operating costs from 2020 to 2050. </a:t>
            </a:r>
          </a:p>
          <a:p>
            <a:pPr marL="342900" indent="-342900">
              <a:lnSpc>
                <a:spcPct val="110000"/>
              </a:lnSpc>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It </a:t>
            </a:r>
            <a:r>
              <a:rPr lang="en-US" sz="2000" b="1" dirty="0">
                <a:latin typeface="Verdana" panose="020B0604030504040204" pitchFamily="34" charset="0"/>
                <a:ea typeface="Verdana" panose="020B0604030504040204" pitchFamily="34" charset="0"/>
                <a:cs typeface="Verdana" panose="020B0604030504040204" pitchFamily="34" charset="0"/>
              </a:rPr>
              <a:t>assumes</a:t>
            </a:r>
            <a:r>
              <a:rPr lang="en-US" sz="2000" dirty="0">
                <a:latin typeface="Verdana" panose="020B0604030504040204" pitchFamily="34" charset="0"/>
                <a:ea typeface="Verdana" panose="020B0604030504040204" pitchFamily="34" charset="0"/>
                <a:cs typeface="Verdana" panose="020B0604030504040204" pitchFamily="34" charset="0"/>
              </a:rPr>
              <a:t> perfect 30-year foresight, seamless integration of electricity, buildings, industry and transportation sectors, and economically rational decision-making across society.</a:t>
            </a:r>
          </a:p>
        </p:txBody>
      </p:sp>
      <p:sp>
        <p:nvSpPr>
          <p:cNvPr id="3" name="TextBox 2"/>
          <p:cNvSpPr txBox="1"/>
          <p:nvPr/>
        </p:nvSpPr>
        <p:spPr>
          <a:xfrm>
            <a:off x="228599" y="6242236"/>
            <a:ext cx="11721653"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https://cmi.princeton.edu/annual-meetings/annual-reports/year-2019/the-net-zero-america-project-finding-pathways-to-a-carbon-neutral-future/</a:t>
            </a:r>
            <a:r>
              <a:rPr lang="en-US" sz="1400" dirty="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12" name="TextBox 11">
            <a:extLst>
              <a:ext uri="{FF2B5EF4-FFF2-40B4-BE49-F238E27FC236}">
                <a16:creationId xmlns:a16="http://schemas.microsoft.com/office/drawing/2014/main" id="{AD65995C-21F7-3D44-B89E-FF68537818F2}"/>
              </a:ext>
            </a:extLst>
          </p:cNvPr>
          <p:cNvSpPr txBox="1"/>
          <p:nvPr/>
        </p:nvSpPr>
        <p:spPr>
          <a:xfrm>
            <a:off x="319659" y="5539088"/>
            <a:ext cx="11721653"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So the model is </a:t>
            </a:r>
            <a:r>
              <a:rPr lang="en-US" sz="2000" b="1" dirty="0">
                <a:latin typeface="Verdana" panose="020B0604030504040204" pitchFamily="34" charset="0"/>
                <a:ea typeface="Verdana" panose="020B0604030504040204" pitchFamily="34" charset="0"/>
                <a:cs typeface="Verdana" panose="020B0604030504040204" pitchFamily="34" charset="0"/>
              </a:rPr>
              <a:t>unrealistically optimistic</a:t>
            </a:r>
            <a:r>
              <a:rPr lang="en-US" sz="2000" dirty="0">
                <a:latin typeface="Verdana" panose="020B0604030504040204" pitchFamily="34" charset="0"/>
                <a:ea typeface="Verdana" panose="020B0604030504040204" pitchFamily="34" charset="0"/>
                <a:cs typeface="Verdana" panose="020B0604030504040204" pitchFamily="34" charset="0"/>
              </a:rPr>
              <a:t>: way-best possible scenario</a:t>
            </a:r>
          </a:p>
        </p:txBody>
      </p:sp>
    </p:spTree>
    <p:extLst>
      <p:ext uri="{BB962C8B-B14F-4D97-AF65-F5344CB8AC3E}">
        <p14:creationId xmlns:p14="http://schemas.microsoft.com/office/powerpoint/2010/main" val="228157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1" y="80139"/>
            <a:ext cx="9720931" cy="523220"/>
          </a:xfrm>
          <a:prstGeom prst="rect">
            <a:avLst/>
          </a:prstGeom>
          <a:noFill/>
        </p:spPr>
        <p:txBody>
          <a:bodyPr wrap="none" rtlCol="0">
            <a:spAutoFit/>
          </a:bodyPr>
          <a:lstStyle/>
          <a:p>
            <a:pPr defTabSz="914400"/>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Module 14. Transition modeling and challenges</a:t>
            </a:r>
          </a:p>
        </p:txBody>
      </p:sp>
      <p:sp>
        <p:nvSpPr>
          <p:cNvPr id="8" name="TextBox 7"/>
          <p:cNvSpPr txBox="1"/>
          <p:nvPr/>
        </p:nvSpPr>
        <p:spPr>
          <a:xfrm>
            <a:off x="2053828" y="3167390"/>
            <a:ext cx="8084344" cy="523220"/>
          </a:xfrm>
          <a:prstGeom prst="rect">
            <a:avLst/>
          </a:prstGeom>
          <a:noFill/>
        </p:spPr>
        <p:txBody>
          <a:bodyPr wrap="square" rtlCol="0">
            <a:spAutoFit/>
          </a:bodyPr>
          <a:lstStyle/>
          <a:p>
            <a:pPr lvl="1"/>
            <a:r>
              <a:rPr lang="en-US" sz="2800" b="1">
                <a:latin typeface="Verdana" panose="020B0604030504040204" pitchFamily="34" charset="0"/>
                <a:ea typeface="Verdana" panose="020B0604030504040204" pitchFamily="34" charset="0"/>
                <a:cs typeface="Verdana" panose="020B0604030504040204" pitchFamily="34" charset="0"/>
              </a:rPr>
              <a:t>14.7: Challenge 4 – Reinvent cities</a:t>
            </a:r>
          </a:p>
        </p:txBody>
      </p:sp>
      <p:pic>
        <p:nvPicPr>
          <p:cNvPr id="6" name="Picture 5">
            <a:extLst>
              <a:ext uri="{FF2B5EF4-FFF2-40B4-BE49-F238E27FC236}">
                <a16:creationId xmlns:a16="http://schemas.microsoft.com/office/drawing/2014/main" id="{E40CCFE1-280E-794E-967B-0C82C2529A13}"/>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Tree>
    <p:extLst>
      <p:ext uri="{BB962C8B-B14F-4D97-AF65-F5344CB8AC3E}">
        <p14:creationId xmlns:p14="http://schemas.microsoft.com/office/powerpoint/2010/main" val="4020193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3682418"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4. Reinvent cities</a:t>
            </a:r>
          </a:p>
        </p:txBody>
      </p:sp>
      <p:sp>
        <p:nvSpPr>
          <p:cNvPr id="3" name="TextBox 2"/>
          <p:cNvSpPr txBox="1"/>
          <p:nvPr/>
        </p:nvSpPr>
        <p:spPr>
          <a:xfrm>
            <a:off x="93784" y="6357146"/>
            <a:ext cx="3919945"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2"/>
              </a:rPr>
              <a:t>https://rmi.org/seven-challenges-report/</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8" name="TextBox 7">
            <a:extLst>
              <a:ext uri="{FF2B5EF4-FFF2-40B4-BE49-F238E27FC236}">
                <a16:creationId xmlns:a16="http://schemas.microsoft.com/office/drawing/2014/main" id="{07B8E0AB-E11D-B545-8496-CE1E83ED68D9}"/>
              </a:ext>
            </a:extLst>
          </p:cNvPr>
          <p:cNvSpPr txBox="1"/>
          <p:nvPr/>
        </p:nvSpPr>
        <p:spPr>
          <a:xfrm>
            <a:off x="319659" y="873043"/>
            <a:ext cx="11721653" cy="737959"/>
          </a:xfrm>
          <a:prstGeom prst="rect">
            <a:avLst/>
          </a:prstGeom>
          <a:noFill/>
        </p:spPr>
        <p:txBody>
          <a:bodyPr wrap="square" rtlCol="0">
            <a:spAutoFit/>
          </a:bodyPr>
          <a:lstStyle/>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Cities are hubs of rapid learning, knowledge sharing, and experimentation, with the </a:t>
            </a:r>
            <a:r>
              <a:rPr lang="en-US" sz="2000" b="1">
                <a:latin typeface="Verdana" panose="020B0604030504040204" pitchFamily="34" charset="0"/>
                <a:ea typeface="Verdana" panose="020B0604030504040204" pitchFamily="34" charset="0"/>
                <a:cs typeface="Verdana" panose="020B0604030504040204" pitchFamily="34" charset="0"/>
              </a:rPr>
              <a:t>potential to reshape global energy</a:t>
            </a:r>
            <a:r>
              <a:rPr lang="en-US" sz="2000">
                <a:latin typeface="Verdana" panose="020B0604030504040204" pitchFamily="34" charset="0"/>
                <a:ea typeface="Verdana" panose="020B0604030504040204" pitchFamily="34" charset="0"/>
                <a:cs typeface="Verdana" panose="020B0604030504040204" pitchFamily="34" charset="0"/>
              </a:rPr>
              <a:t>.</a:t>
            </a:r>
          </a:p>
        </p:txBody>
      </p:sp>
      <p:sp>
        <p:nvSpPr>
          <p:cNvPr id="11" name="TextBox 10">
            <a:extLst>
              <a:ext uri="{FF2B5EF4-FFF2-40B4-BE49-F238E27FC236}">
                <a16:creationId xmlns:a16="http://schemas.microsoft.com/office/drawing/2014/main" id="{3ECBDFC2-C59F-804B-A29D-88E321418279}"/>
              </a:ext>
            </a:extLst>
          </p:cNvPr>
          <p:cNvSpPr txBox="1"/>
          <p:nvPr/>
        </p:nvSpPr>
        <p:spPr>
          <a:xfrm>
            <a:off x="319658" y="1771271"/>
            <a:ext cx="6663033" cy="2159887"/>
          </a:xfrm>
          <a:prstGeom prst="rect">
            <a:avLst/>
          </a:prstGeom>
          <a:noFill/>
        </p:spPr>
        <p:txBody>
          <a:bodyPr wrap="square" rtlCol="0">
            <a:spAutoFit/>
          </a:bodyPr>
          <a:lstStyle/>
          <a:p>
            <a:pPr>
              <a:lnSpc>
                <a:spcPct val="110000"/>
              </a:lnSpc>
            </a:pPr>
            <a:r>
              <a:rPr lang="en-US" sz="2000" b="1">
                <a:latin typeface="Verdana" panose="020B0604030504040204" pitchFamily="34" charset="0"/>
                <a:ea typeface="Verdana" panose="020B0604030504040204" pitchFamily="34" charset="0"/>
                <a:cs typeface="Verdana" panose="020B0604030504040204" pitchFamily="34" charset="0"/>
              </a:rPr>
              <a:t>Potential?</a:t>
            </a:r>
          </a:p>
          <a:p>
            <a:pPr marL="460375" indent="-444500">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Investments of $2 trillion </a:t>
            </a:r>
            <a:r>
              <a:rPr lang="en-US" sz="2000" b="1" i="1">
                <a:latin typeface="Verdana" panose="020B0604030504040204" pitchFamily="34" charset="0"/>
                <a:ea typeface="Verdana" panose="020B0604030504040204" pitchFamily="34" charset="0"/>
                <a:cs typeface="Verdana" panose="020B0604030504040204" pitchFamily="34" charset="0"/>
              </a:rPr>
              <a:t>annually</a:t>
            </a:r>
            <a:r>
              <a:rPr lang="en-US" sz="2000">
                <a:latin typeface="Verdana" panose="020B0604030504040204" pitchFamily="34" charset="0"/>
                <a:ea typeface="Verdana" panose="020B0604030504040204" pitchFamily="34" charset="0"/>
                <a:cs typeface="Verdana" panose="020B0604030504040204" pitchFamily="34" charset="0"/>
              </a:rPr>
              <a:t> could yield: </a:t>
            </a:r>
          </a:p>
          <a:p>
            <a:pPr marL="460375" indent="-444500">
              <a:lnSpc>
                <a:spcPct val="110000"/>
              </a:lnSpc>
            </a:pPr>
            <a:endParaRPr lang="en-US" sz="800">
              <a:latin typeface="Verdana" panose="020B0604030504040204" pitchFamily="34" charset="0"/>
              <a:ea typeface="Verdana" panose="020B0604030504040204" pitchFamily="34" charset="0"/>
              <a:cs typeface="Verdana" panose="020B0604030504040204" pitchFamily="34" charset="0"/>
            </a:endParaRPr>
          </a:p>
          <a:p>
            <a:pPr marL="917575" lvl="1" indent="-4445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$2.8 trillion in returns by 2030;</a:t>
            </a:r>
          </a:p>
          <a:p>
            <a:pPr marL="15875">
              <a:lnSpc>
                <a:spcPct val="110000"/>
              </a:lnSpc>
            </a:pPr>
            <a:endParaRPr lang="en-US" sz="800">
              <a:latin typeface="Verdana" panose="020B0604030504040204" pitchFamily="34" charset="0"/>
              <a:ea typeface="Verdana" panose="020B0604030504040204" pitchFamily="34" charset="0"/>
              <a:cs typeface="Verdana" panose="020B0604030504040204" pitchFamily="34" charset="0"/>
            </a:endParaRPr>
          </a:p>
          <a:p>
            <a:pPr marL="917575" lvl="1" indent="-4445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$7 trillion by 2050; </a:t>
            </a:r>
          </a:p>
          <a:p>
            <a:pPr marL="15875">
              <a:lnSpc>
                <a:spcPct val="110000"/>
              </a:lnSpc>
            </a:pPr>
            <a:endParaRPr lang="en-US" sz="800">
              <a:latin typeface="Verdana" panose="020B0604030504040204" pitchFamily="34" charset="0"/>
              <a:ea typeface="Verdana" panose="020B0604030504040204" pitchFamily="34" charset="0"/>
              <a:cs typeface="Verdana" panose="020B0604030504040204" pitchFamily="34" charset="0"/>
            </a:endParaRPr>
          </a:p>
          <a:p>
            <a:pPr marL="917575" lvl="1" indent="-4445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90% reduction in emissions</a:t>
            </a:r>
          </a:p>
        </p:txBody>
      </p:sp>
      <p:pic>
        <p:nvPicPr>
          <p:cNvPr id="2" name="Picture 1">
            <a:extLst>
              <a:ext uri="{FF2B5EF4-FFF2-40B4-BE49-F238E27FC236}">
                <a16:creationId xmlns:a16="http://schemas.microsoft.com/office/drawing/2014/main" id="{410DDF20-DAC3-2244-8BC5-0DE134334415}"/>
              </a:ext>
            </a:extLst>
          </p:cNvPr>
          <p:cNvPicPr>
            <a:picLocks noChangeAspect="1"/>
          </p:cNvPicPr>
          <p:nvPr/>
        </p:nvPicPr>
        <p:blipFill>
          <a:blip r:embed="rId4"/>
          <a:stretch>
            <a:fillRect/>
          </a:stretch>
        </p:blipFill>
        <p:spPr>
          <a:xfrm>
            <a:off x="8695113" y="3313121"/>
            <a:ext cx="3297808" cy="3385052"/>
          </a:xfrm>
          <a:prstGeom prst="rect">
            <a:avLst/>
          </a:prstGeom>
        </p:spPr>
      </p:pic>
      <p:sp>
        <p:nvSpPr>
          <p:cNvPr id="17" name="TextBox 16">
            <a:extLst>
              <a:ext uri="{FF2B5EF4-FFF2-40B4-BE49-F238E27FC236}">
                <a16:creationId xmlns:a16="http://schemas.microsoft.com/office/drawing/2014/main" id="{9CDC00A2-CE21-904A-9D70-62C989241162}"/>
              </a:ext>
            </a:extLst>
          </p:cNvPr>
          <p:cNvSpPr txBox="1"/>
          <p:nvPr/>
        </p:nvSpPr>
        <p:spPr>
          <a:xfrm>
            <a:off x="319657" y="4181365"/>
            <a:ext cx="7793565" cy="1685911"/>
          </a:xfrm>
          <a:prstGeom prst="rect">
            <a:avLst/>
          </a:prstGeom>
          <a:noFill/>
        </p:spPr>
        <p:txBody>
          <a:bodyPr wrap="square" rtlCol="0">
            <a:spAutoFit/>
          </a:bodyPr>
          <a:lstStyle/>
          <a:p>
            <a:pPr>
              <a:lnSpc>
                <a:spcPct val="110000"/>
              </a:lnSpc>
            </a:pPr>
            <a:r>
              <a:rPr lang="en-US" sz="2000" b="1">
                <a:latin typeface="Verdana" panose="020B0604030504040204" pitchFamily="34" charset="0"/>
                <a:ea typeface="Verdana" panose="020B0604030504040204" pitchFamily="34" charset="0"/>
                <a:cs typeface="Verdana" panose="020B0604030504040204" pitchFamily="34" charset="0"/>
              </a:rPr>
              <a:t>How?</a:t>
            </a:r>
          </a:p>
          <a:p>
            <a:pPr marL="460375" indent="-4445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Electrification of buildings and transportation;</a:t>
            </a:r>
          </a:p>
          <a:p>
            <a:pPr marL="15875">
              <a:lnSpc>
                <a:spcPct val="110000"/>
              </a:lnSpc>
            </a:pPr>
            <a:endParaRPr lang="en-US" sz="800">
              <a:latin typeface="Verdana" panose="020B0604030504040204" pitchFamily="34" charset="0"/>
              <a:ea typeface="Verdana" panose="020B0604030504040204" pitchFamily="34" charset="0"/>
              <a:cs typeface="Verdana" panose="020B0604030504040204" pitchFamily="34" charset="0"/>
            </a:endParaRPr>
          </a:p>
          <a:p>
            <a:pPr marL="460375" indent="-4445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Sharing city innovations and best practices globally;</a:t>
            </a:r>
          </a:p>
          <a:p>
            <a:pPr marL="15875">
              <a:lnSpc>
                <a:spcPct val="110000"/>
              </a:lnSpc>
            </a:pPr>
            <a:endParaRPr lang="en-US" sz="800">
              <a:latin typeface="Verdana" panose="020B0604030504040204" pitchFamily="34" charset="0"/>
              <a:ea typeface="Verdana" panose="020B0604030504040204" pitchFamily="34" charset="0"/>
              <a:cs typeface="Verdana" panose="020B0604030504040204" pitchFamily="34" charset="0"/>
            </a:endParaRPr>
          </a:p>
          <a:p>
            <a:pPr marL="460375" indent="-4445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Leapfrogging through better urban design.</a:t>
            </a:r>
          </a:p>
        </p:txBody>
      </p:sp>
    </p:spTree>
    <p:extLst>
      <p:ext uri="{BB962C8B-B14F-4D97-AF65-F5344CB8AC3E}">
        <p14:creationId xmlns:p14="http://schemas.microsoft.com/office/powerpoint/2010/main" val="7871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8287846"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Projected growth of cities through 2050</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pic>
        <p:nvPicPr>
          <p:cNvPr id="6" name="Picture 5">
            <a:extLst>
              <a:ext uri="{FF2B5EF4-FFF2-40B4-BE49-F238E27FC236}">
                <a16:creationId xmlns:a16="http://schemas.microsoft.com/office/drawing/2014/main" id="{72536455-B35B-F04E-A7C7-8E757734C4CE}"/>
              </a:ext>
            </a:extLst>
          </p:cNvPr>
          <p:cNvPicPr>
            <a:picLocks noChangeAspect="1"/>
          </p:cNvPicPr>
          <p:nvPr/>
        </p:nvPicPr>
        <p:blipFill>
          <a:blip r:embed="rId4"/>
          <a:stretch>
            <a:fillRect/>
          </a:stretch>
        </p:blipFill>
        <p:spPr>
          <a:xfrm>
            <a:off x="848757" y="820066"/>
            <a:ext cx="10598608" cy="5660292"/>
          </a:xfrm>
          <a:prstGeom prst="rect">
            <a:avLst/>
          </a:prstGeom>
        </p:spPr>
      </p:pic>
      <p:sp>
        <p:nvSpPr>
          <p:cNvPr id="12" name="TextBox 11">
            <a:extLst>
              <a:ext uri="{FF2B5EF4-FFF2-40B4-BE49-F238E27FC236}">
                <a16:creationId xmlns:a16="http://schemas.microsoft.com/office/drawing/2014/main" id="{E0E4FA6D-3D9B-6D4E-BC9D-3F965377B4D3}"/>
              </a:ext>
            </a:extLst>
          </p:cNvPr>
          <p:cNvSpPr txBox="1"/>
          <p:nvPr/>
        </p:nvSpPr>
        <p:spPr>
          <a:xfrm>
            <a:off x="2073219" y="772750"/>
            <a:ext cx="1318845" cy="307777"/>
          </a:xfrm>
          <a:prstGeom prst="rect">
            <a:avLst/>
          </a:prstGeom>
          <a:noFill/>
        </p:spPr>
        <p:txBody>
          <a:bodyPr wrap="square" rtlCol="0">
            <a:spAutoFit/>
          </a:bodyPr>
          <a:lstStyle/>
          <a:p>
            <a:r>
              <a:rPr lang="en-US" sz="1400" b="1">
                <a:latin typeface="Verdana" panose="020B0604030504040204" pitchFamily="34" charset="0"/>
                <a:ea typeface="Verdana" panose="020B0604030504040204" pitchFamily="34" charset="0"/>
                <a:cs typeface="Verdana" panose="020B0604030504040204" pitchFamily="34" charset="0"/>
              </a:rPr>
              <a:t>millions</a:t>
            </a:r>
          </a:p>
        </p:txBody>
      </p:sp>
    </p:spTree>
    <p:extLst>
      <p:ext uri="{BB962C8B-B14F-4D97-AF65-F5344CB8AC3E}">
        <p14:creationId xmlns:p14="http://schemas.microsoft.com/office/powerpoint/2010/main" val="1845442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249648"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Cities are critical leverage points for the GCC</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E0E4FA6D-3D9B-6D4E-BC9D-3F965377B4D3}"/>
              </a:ext>
            </a:extLst>
          </p:cNvPr>
          <p:cNvSpPr txBox="1"/>
          <p:nvPr/>
        </p:nvSpPr>
        <p:spPr>
          <a:xfrm>
            <a:off x="228601" y="772750"/>
            <a:ext cx="11494476" cy="400110"/>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Urban areas use </a:t>
            </a:r>
            <a:r>
              <a:rPr lang="en-US" sz="2000" b="1">
                <a:latin typeface="Verdana" panose="020B0604030504040204" pitchFamily="34" charset="0"/>
                <a:ea typeface="Verdana" panose="020B0604030504040204" pitchFamily="34" charset="0"/>
                <a:cs typeface="Verdana" panose="020B0604030504040204" pitchFamily="34" charset="0"/>
              </a:rPr>
              <a:t>70% of energy </a:t>
            </a:r>
            <a:r>
              <a:rPr lang="en-US" sz="2000">
                <a:latin typeface="Verdana" panose="020B0604030504040204" pitchFamily="34" charset="0"/>
                <a:ea typeface="Verdana" panose="020B0604030504040204" pitchFamily="34" charset="0"/>
                <a:cs typeface="Verdana" panose="020B0604030504040204" pitchFamily="34" charset="0"/>
              </a:rPr>
              <a:t>and emit 70% of GHG.</a:t>
            </a:r>
            <a:endParaRPr lang="en-US" sz="140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59952D5F-B5E6-7340-8E6B-611FCFA60330}"/>
              </a:ext>
            </a:extLst>
          </p:cNvPr>
          <p:cNvPicPr>
            <a:picLocks noChangeAspect="1"/>
          </p:cNvPicPr>
          <p:nvPr/>
        </p:nvPicPr>
        <p:blipFill>
          <a:blip r:embed="rId4"/>
          <a:stretch>
            <a:fillRect/>
          </a:stretch>
        </p:blipFill>
        <p:spPr>
          <a:xfrm>
            <a:off x="2116164" y="1329104"/>
            <a:ext cx="8208651" cy="5151253"/>
          </a:xfrm>
          <a:prstGeom prst="rect">
            <a:avLst/>
          </a:prstGeom>
        </p:spPr>
      </p:pic>
    </p:spTree>
    <p:extLst>
      <p:ext uri="{BB962C8B-B14F-4D97-AF65-F5344CB8AC3E}">
        <p14:creationId xmlns:p14="http://schemas.microsoft.com/office/powerpoint/2010/main" val="697875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427581"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Leapfrogging change in fastest growing cities</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pic>
        <p:nvPicPr>
          <p:cNvPr id="6" name="Picture 5">
            <a:extLst>
              <a:ext uri="{FF2B5EF4-FFF2-40B4-BE49-F238E27FC236}">
                <a16:creationId xmlns:a16="http://schemas.microsoft.com/office/drawing/2014/main" id="{DEB043D4-954A-8C48-9646-56EF2DB7B8CE}"/>
              </a:ext>
            </a:extLst>
          </p:cNvPr>
          <p:cNvPicPr>
            <a:picLocks noChangeAspect="1"/>
          </p:cNvPicPr>
          <p:nvPr/>
        </p:nvPicPr>
        <p:blipFill>
          <a:blip r:embed="rId3"/>
          <a:stretch>
            <a:fillRect/>
          </a:stretch>
        </p:blipFill>
        <p:spPr>
          <a:xfrm>
            <a:off x="1550208" y="1883176"/>
            <a:ext cx="9091584" cy="4504467"/>
          </a:xfrm>
          <a:prstGeom prst="rect">
            <a:avLst/>
          </a:prstGeom>
        </p:spPr>
      </p:pic>
      <p:sp>
        <p:nvSpPr>
          <p:cNvPr id="9" name="TextBox 8">
            <a:extLst>
              <a:ext uri="{FF2B5EF4-FFF2-40B4-BE49-F238E27FC236}">
                <a16:creationId xmlns:a16="http://schemas.microsoft.com/office/drawing/2014/main" id="{9957158C-0810-7643-B686-1C4A2DB6724B}"/>
              </a:ext>
            </a:extLst>
          </p:cNvPr>
          <p:cNvSpPr txBox="1"/>
          <p:nvPr/>
        </p:nvSpPr>
        <p:spPr>
          <a:xfrm rot="16200000">
            <a:off x="-168713" y="3918903"/>
            <a:ext cx="3106619" cy="307777"/>
          </a:xfrm>
          <a:prstGeom prst="rect">
            <a:avLst/>
          </a:prstGeom>
          <a:noFill/>
        </p:spPr>
        <p:txBody>
          <a:bodyPr wrap="square" rtlCol="0">
            <a:spAutoFit/>
          </a:bodyPr>
          <a:lstStyle/>
          <a:p>
            <a:r>
              <a:rPr lang="en-US" sz="1400">
                <a:latin typeface="Verdana" panose="020B0604030504040204" pitchFamily="34" charset="0"/>
                <a:ea typeface="Verdana" panose="020B0604030504040204" pitchFamily="34" charset="0"/>
                <a:cs typeface="Verdana" panose="020B0604030504040204" pitchFamily="34" charset="0"/>
              </a:rPr>
              <a:t>Energy consumption(EJ)</a:t>
            </a:r>
          </a:p>
        </p:txBody>
      </p:sp>
      <p:pic>
        <p:nvPicPr>
          <p:cNvPr id="10" name="Picture 9">
            <a:extLst>
              <a:ext uri="{FF2B5EF4-FFF2-40B4-BE49-F238E27FC236}">
                <a16:creationId xmlns:a16="http://schemas.microsoft.com/office/drawing/2014/main" id="{7A12343A-3821-3047-B5C1-818E75212F58}"/>
              </a:ext>
            </a:extLst>
          </p:cNvPr>
          <p:cNvPicPr>
            <a:picLocks noChangeAspect="1"/>
          </p:cNvPicPr>
          <p:nvPr/>
        </p:nvPicPr>
        <p:blipFill>
          <a:blip r:embed="rId4"/>
          <a:stretch>
            <a:fillRect/>
          </a:stretch>
        </p:blipFill>
        <p:spPr>
          <a:xfrm>
            <a:off x="86196" y="748550"/>
            <a:ext cx="12019608" cy="6039585"/>
          </a:xfrm>
          <a:prstGeom prst="rect">
            <a:avLst/>
          </a:prstGeom>
        </p:spPr>
      </p:pic>
      <p:sp>
        <p:nvSpPr>
          <p:cNvPr id="3" name="TextBox 2"/>
          <p:cNvSpPr txBox="1"/>
          <p:nvPr/>
        </p:nvSpPr>
        <p:spPr>
          <a:xfrm>
            <a:off x="7671855" y="6440025"/>
            <a:ext cx="4360985"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5"/>
              </a:rPr>
              <a:t>https://rmi.org/seven-challenges-report/</a:t>
            </a:r>
            <a:r>
              <a:rPr lang="en-US" sz="1400">
                <a:latin typeface="Verdana" panose="020B0604030504040204" pitchFamily="34" charset="0"/>
                <a:cs typeface="Verdana" panose="020B0604030504040204" pitchFamily="34" charset="0"/>
              </a:rPr>
              <a:t> </a:t>
            </a:r>
          </a:p>
        </p:txBody>
      </p:sp>
      <p:sp>
        <p:nvSpPr>
          <p:cNvPr id="11" name="Rounded Rectangular Callout 10">
            <a:extLst>
              <a:ext uri="{FF2B5EF4-FFF2-40B4-BE49-F238E27FC236}">
                <a16:creationId xmlns:a16="http://schemas.microsoft.com/office/drawing/2014/main" id="{8C6CE698-26E1-D844-97FB-4A753468EF04}"/>
              </a:ext>
            </a:extLst>
          </p:cNvPr>
          <p:cNvSpPr/>
          <p:nvPr/>
        </p:nvSpPr>
        <p:spPr>
          <a:xfrm>
            <a:off x="5411568" y="944807"/>
            <a:ext cx="3212259" cy="522887"/>
          </a:xfrm>
          <a:prstGeom prst="wedgeRoundRectCallout">
            <a:avLst>
              <a:gd name="adj1" fmla="val -77720"/>
              <a:gd name="adj2" fmla="val -6088"/>
              <a:gd name="adj3" fmla="val 16667"/>
            </a:avLst>
          </a:prstGeom>
          <a:solidFill>
            <a:schemeClr val="bg1"/>
          </a:solid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Switzerland: 24 years</a:t>
            </a:r>
          </a:p>
        </p:txBody>
      </p:sp>
      <p:sp>
        <p:nvSpPr>
          <p:cNvPr id="13" name="Rounded Rectangular Callout 12">
            <a:extLst>
              <a:ext uri="{FF2B5EF4-FFF2-40B4-BE49-F238E27FC236}">
                <a16:creationId xmlns:a16="http://schemas.microsoft.com/office/drawing/2014/main" id="{B12C25E0-21DC-244F-90F9-14DBA405815F}"/>
              </a:ext>
            </a:extLst>
          </p:cNvPr>
          <p:cNvSpPr/>
          <p:nvPr/>
        </p:nvSpPr>
        <p:spPr>
          <a:xfrm rot="20692809">
            <a:off x="6849950" y="2496222"/>
            <a:ext cx="3212259" cy="522887"/>
          </a:xfrm>
          <a:prstGeom prst="wedgeRoundRectCallout">
            <a:avLst>
              <a:gd name="adj1" fmla="val -69787"/>
              <a:gd name="adj2" fmla="val 45515"/>
              <a:gd name="adj3" fmla="val 16667"/>
            </a:avLst>
          </a:prstGeom>
          <a:solidFill>
            <a:schemeClr val="bg1"/>
          </a:solid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large cities: 19 years</a:t>
            </a:r>
          </a:p>
        </p:txBody>
      </p:sp>
      <p:sp>
        <p:nvSpPr>
          <p:cNvPr id="14" name="Rounded Rectangular Callout 13">
            <a:extLst>
              <a:ext uri="{FF2B5EF4-FFF2-40B4-BE49-F238E27FC236}">
                <a16:creationId xmlns:a16="http://schemas.microsoft.com/office/drawing/2014/main" id="{DE99E8FC-C540-4841-B09E-13EB9059D5EC}"/>
              </a:ext>
            </a:extLst>
          </p:cNvPr>
          <p:cNvSpPr/>
          <p:nvPr/>
        </p:nvSpPr>
        <p:spPr>
          <a:xfrm rot="20692809">
            <a:off x="9722654" y="2470696"/>
            <a:ext cx="2258511" cy="695963"/>
          </a:xfrm>
          <a:prstGeom prst="wedgeRoundRectCallout">
            <a:avLst>
              <a:gd name="adj1" fmla="val -71345"/>
              <a:gd name="adj2" fmla="val 64229"/>
              <a:gd name="adj3" fmla="val 16667"/>
            </a:avLst>
          </a:prstGeom>
          <a:solidFill>
            <a:schemeClr val="bg1"/>
          </a:solid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medium cities: 10 years</a:t>
            </a:r>
          </a:p>
        </p:txBody>
      </p:sp>
      <p:sp>
        <p:nvSpPr>
          <p:cNvPr id="15" name="Rounded Rectangular Callout 14">
            <a:extLst>
              <a:ext uri="{FF2B5EF4-FFF2-40B4-BE49-F238E27FC236}">
                <a16:creationId xmlns:a16="http://schemas.microsoft.com/office/drawing/2014/main" id="{7A13B54D-ED09-674B-A3F5-4FDF73AD1C65}"/>
              </a:ext>
            </a:extLst>
          </p:cNvPr>
          <p:cNvSpPr/>
          <p:nvPr/>
        </p:nvSpPr>
        <p:spPr>
          <a:xfrm rot="20692809">
            <a:off x="10133621" y="3406198"/>
            <a:ext cx="1845978" cy="695963"/>
          </a:xfrm>
          <a:prstGeom prst="wedgeRoundRectCallout">
            <a:avLst>
              <a:gd name="adj1" fmla="val -71345"/>
              <a:gd name="adj2" fmla="val 64229"/>
              <a:gd name="adj3" fmla="val 16667"/>
            </a:avLst>
          </a:prstGeom>
          <a:solidFill>
            <a:schemeClr val="bg1"/>
          </a:solid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small cities: 3 years</a:t>
            </a:r>
          </a:p>
        </p:txBody>
      </p:sp>
    </p:spTree>
    <p:extLst>
      <p:ext uri="{BB962C8B-B14F-4D97-AF65-F5344CB8AC3E}">
        <p14:creationId xmlns:p14="http://schemas.microsoft.com/office/powerpoint/2010/main" val="379322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368562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4. Opportunities?</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10033188" y="6187280"/>
            <a:ext cx="2100197"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endParaRPr lang="en-US" sz="1400">
              <a:latin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5BDDDFFB-DD2A-BC43-AEF7-EA6C906095AB}"/>
              </a:ext>
            </a:extLst>
          </p:cNvPr>
          <p:cNvSpPr txBox="1"/>
          <p:nvPr/>
        </p:nvSpPr>
        <p:spPr>
          <a:xfrm>
            <a:off x="252046" y="890377"/>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Coordination of human-centered solutions learned globally and applied locally</a:t>
            </a:r>
          </a:p>
        </p:txBody>
      </p:sp>
      <p:sp>
        <p:nvSpPr>
          <p:cNvPr id="10" name="TextBox 9">
            <a:extLst>
              <a:ext uri="{FF2B5EF4-FFF2-40B4-BE49-F238E27FC236}">
                <a16:creationId xmlns:a16="http://schemas.microsoft.com/office/drawing/2014/main" id="{3E0D78E3-3BCA-D944-AB9F-55C9520B6EC3}"/>
              </a:ext>
            </a:extLst>
          </p:cNvPr>
          <p:cNvSpPr txBox="1"/>
          <p:nvPr/>
        </p:nvSpPr>
        <p:spPr>
          <a:xfrm>
            <a:off x="228600" y="1684701"/>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Funding to boost leadership that encourages urban experimentation and change</a:t>
            </a:r>
          </a:p>
        </p:txBody>
      </p:sp>
      <p:sp>
        <p:nvSpPr>
          <p:cNvPr id="11" name="TextBox 10">
            <a:extLst>
              <a:ext uri="{FF2B5EF4-FFF2-40B4-BE49-F238E27FC236}">
                <a16:creationId xmlns:a16="http://schemas.microsoft.com/office/drawing/2014/main" id="{CCA00C9D-7195-E141-A5C8-8CA063851FF6}"/>
              </a:ext>
            </a:extLst>
          </p:cNvPr>
          <p:cNvSpPr txBox="1"/>
          <p:nvPr/>
        </p:nvSpPr>
        <p:spPr>
          <a:xfrm>
            <a:off x="205154" y="2583955"/>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Bulk procurement of new tech by cities to scale and drive down costs</a:t>
            </a:r>
          </a:p>
        </p:txBody>
      </p:sp>
      <p:sp>
        <p:nvSpPr>
          <p:cNvPr id="12" name="TextBox 11">
            <a:extLst>
              <a:ext uri="{FF2B5EF4-FFF2-40B4-BE49-F238E27FC236}">
                <a16:creationId xmlns:a16="http://schemas.microsoft.com/office/drawing/2014/main" id="{4A3F0BCA-388D-6446-8D52-23A45519B623}"/>
              </a:ext>
            </a:extLst>
          </p:cNvPr>
          <p:cNvSpPr txBox="1"/>
          <p:nvPr/>
        </p:nvSpPr>
        <p:spPr>
          <a:xfrm>
            <a:off x="205153" y="3483209"/>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Rapidly test and scale new infrastructure and designs and align codes and standards</a:t>
            </a:r>
          </a:p>
        </p:txBody>
      </p:sp>
      <p:sp>
        <p:nvSpPr>
          <p:cNvPr id="13" name="TextBox 12">
            <a:extLst>
              <a:ext uri="{FF2B5EF4-FFF2-40B4-BE49-F238E27FC236}">
                <a16:creationId xmlns:a16="http://schemas.microsoft.com/office/drawing/2014/main" id="{9BFB7E23-E09D-5346-9BAC-37A0ABBB2AC0}"/>
              </a:ext>
            </a:extLst>
          </p:cNvPr>
          <p:cNvSpPr txBox="1"/>
          <p:nvPr/>
        </p:nvSpPr>
        <p:spPr>
          <a:xfrm>
            <a:off x="205152" y="4382463"/>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Apply best practices in clean transportation to rapidly growing cities</a:t>
            </a:r>
          </a:p>
        </p:txBody>
      </p:sp>
      <p:sp>
        <p:nvSpPr>
          <p:cNvPr id="14" name="TextBox 13">
            <a:extLst>
              <a:ext uri="{FF2B5EF4-FFF2-40B4-BE49-F238E27FC236}">
                <a16:creationId xmlns:a16="http://schemas.microsoft.com/office/drawing/2014/main" id="{E3FE62C9-1E86-D84D-A23D-8EB198D9F668}"/>
              </a:ext>
            </a:extLst>
          </p:cNvPr>
          <p:cNvSpPr txBox="1"/>
          <p:nvPr/>
        </p:nvSpPr>
        <p:spPr>
          <a:xfrm>
            <a:off x="205151" y="5281717"/>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Design criteria for the next C40 cities?</a:t>
            </a:r>
          </a:p>
        </p:txBody>
      </p:sp>
      <p:sp>
        <p:nvSpPr>
          <p:cNvPr id="15" name="TextBox 14">
            <a:extLst>
              <a:ext uri="{FF2B5EF4-FFF2-40B4-BE49-F238E27FC236}">
                <a16:creationId xmlns:a16="http://schemas.microsoft.com/office/drawing/2014/main" id="{3C4D5FC8-5C4E-E148-9C6D-CF0FA760D105}"/>
              </a:ext>
            </a:extLst>
          </p:cNvPr>
          <p:cNvSpPr txBox="1"/>
          <p:nvPr/>
        </p:nvSpPr>
        <p:spPr>
          <a:xfrm>
            <a:off x="205150" y="6180969"/>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City leaders need to influence all constituents?</a:t>
            </a:r>
          </a:p>
        </p:txBody>
      </p:sp>
    </p:spTree>
    <p:extLst>
      <p:ext uri="{BB962C8B-B14F-4D97-AF65-F5344CB8AC3E}">
        <p14:creationId xmlns:p14="http://schemas.microsoft.com/office/powerpoint/2010/main" val="206692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1" y="80139"/>
            <a:ext cx="9720931" cy="523220"/>
          </a:xfrm>
          <a:prstGeom prst="rect">
            <a:avLst/>
          </a:prstGeom>
          <a:noFill/>
        </p:spPr>
        <p:txBody>
          <a:bodyPr wrap="none" rtlCol="0">
            <a:spAutoFit/>
          </a:bodyPr>
          <a:lstStyle/>
          <a:p>
            <a:pPr defTabSz="914400"/>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Module 14. Transition modeling and challenges</a:t>
            </a:r>
          </a:p>
        </p:txBody>
      </p:sp>
      <p:sp>
        <p:nvSpPr>
          <p:cNvPr id="8" name="TextBox 7"/>
          <p:cNvSpPr txBox="1"/>
          <p:nvPr/>
        </p:nvSpPr>
        <p:spPr>
          <a:xfrm>
            <a:off x="715869" y="3159716"/>
            <a:ext cx="10760262" cy="538568"/>
          </a:xfrm>
          <a:prstGeom prst="rect">
            <a:avLst/>
          </a:prstGeom>
          <a:noFill/>
        </p:spPr>
        <p:txBody>
          <a:bodyPr wrap="square" rtlCol="0">
            <a:spAutoFit/>
          </a:bodyPr>
          <a:lstStyle/>
          <a:p>
            <a:pPr lvl="1"/>
            <a:r>
              <a:rPr lang="en-US" sz="2800" b="1">
                <a:latin typeface="Verdana" panose="020B0604030504040204" pitchFamily="34" charset="0"/>
                <a:ea typeface="Verdana" panose="020B0604030504040204" pitchFamily="34" charset="0"/>
                <a:cs typeface="Verdana" panose="020B0604030504040204" pitchFamily="34" charset="0"/>
              </a:rPr>
              <a:t>14.8: Challenge 5 – Boosting clean technologies</a:t>
            </a:r>
          </a:p>
        </p:txBody>
      </p:sp>
      <p:pic>
        <p:nvPicPr>
          <p:cNvPr id="6" name="Picture 5">
            <a:extLst>
              <a:ext uri="{FF2B5EF4-FFF2-40B4-BE49-F238E27FC236}">
                <a16:creationId xmlns:a16="http://schemas.microsoft.com/office/drawing/2014/main" id="{E40CCFE1-280E-794E-967B-0C82C2529A13}"/>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Tree>
    <p:extLst>
      <p:ext uri="{BB962C8B-B14F-4D97-AF65-F5344CB8AC3E}">
        <p14:creationId xmlns:p14="http://schemas.microsoft.com/office/powerpoint/2010/main" val="3253544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6016391"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5. Boosting clean technology</a:t>
            </a:r>
          </a:p>
        </p:txBody>
      </p:sp>
      <p:sp>
        <p:nvSpPr>
          <p:cNvPr id="3" name="TextBox 2"/>
          <p:cNvSpPr txBox="1"/>
          <p:nvPr/>
        </p:nvSpPr>
        <p:spPr>
          <a:xfrm>
            <a:off x="93784" y="6407021"/>
            <a:ext cx="3919945"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2"/>
              </a:rPr>
              <a:t>https://rmi.org/seven-challenges-report/</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8" name="TextBox 7">
            <a:extLst>
              <a:ext uri="{FF2B5EF4-FFF2-40B4-BE49-F238E27FC236}">
                <a16:creationId xmlns:a16="http://schemas.microsoft.com/office/drawing/2014/main" id="{07B8E0AB-E11D-B545-8496-CE1E83ED68D9}"/>
              </a:ext>
            </a:extLst>
          </p:cNvPr>
          <p:cNvSpPr txBox="1"/>
          <p:nvPr/>
        </p:nvSpPr>
        <p:spPr>
          <a:xfrm>
            <a:off x="319659" y="873043"/>
            <a:ext cx="11721653" cy="2227597"/>
          </a:xfrm>
          <a:prstGeom prst="rect">
            <a:avLst/>
          </a:prstGeom>
          <a:noFill/>
        </p:spPr>
        <p:txBody>
          <a:bodyPr wrap="square" rtlCol="0">
            <a:spAutoFit/>
          </a:bodyPr>
          <a:lstStyle/>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It’s clear that renewables and energy storage thrive in the global regions that have scaled </a:t>
            </a:r>
            <a:r>
              <a:rPr lang="en-US" sz="2000" b="1">
                <a:latin typeface="Verdana" panose="020B0604030504040204" pitchFamily="34" charset="0"/>
                <a:ea typeface="Verdana" panose="020B0604030504040204" pitchFamily="34" charset="0"/>
                <a:cs typeface="Verdana" panose="020B0604030504040204" pitchFamily="34" charset="0"/>
              </a:rPr>
              <a:t>manufacturing of these technologies</a:t>
            </a:r>
            <a:r>
              <a:rPr lang="en-US" sz="2000">
                <a:latin typeface="Verdana" panose="020B0604030504040204" pitchFamily="34" charset="0"/>
                <a:ea typeface="Verdana" panose="020B0604030504040204" pitchFamily="34" charset="0"/>
                <a:cs typeface="Verdana" panose="020B0604030504040204" pitchFamily="34" charset="0"/>
              </a:rPr>
              <a:t>.</a:t>
            </a:r>
          </a:p>
          <a:p>
            <a:pPr>
              <a:lnSpc>
                <a:spcPct val="110000"/>
              </a:lnSpc>
            </a:pPr>
            <a:endParaRPr lang="en-US" sz="80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b="1">
                <a:latin typeface="Verdana" panose="020B0604030504040204" pitchFamily="34" charset="0"/>
                <a:ea typeface="Verdana" panose="020B0604030504040204" pitchFamily="34" charset="0"/>
                <a:cs typeface="Verdana" panose="020B0604030504040204" pitchFamily="34" charset="0"/>
              </a:rPr>
              <a:t>Success? </a:t>
            </a:r>
            <a:r>
              <a:rPr lang="en-US" sz="2000">
                <a:latin typeface="Verdana" panose="020B0604030504040204" pitchFamily="34" charset="0"/>
                <a:ea typeface="Verdana" panose="020B0604030504040204" pitchFamily="34" charset="0"/>
                <a:cs typeface="Verdana" panose="020B0604030504040204" pitchFamily="34" charset="0"/>
              </a:rPr>
              <a:t>Prices have dropped and installation has boomed for:</a:t>
            </a:r>
          </a:p>
          <a:p>
            <a:pPr marL="800100" lvl="1" indent="-3429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Wind</a:t>
            </a:r>
          </a:p>
          <a:p>
            <a:pPr marL="800100" lvl="1" indent="-3429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Solar</a:t>
            </a:r>
          </a:p>
          <a:p>
            <a:pPr marL="800100" lvl="1" indent="-3429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Battery storage</a:t>
            </a:r>
          </a:p>
        </p:txBody>
      </p:sp>
      <p:sp>
        <p:nvSpPr>
          <p:cNvPr id="17" name="TextBox 16">
            <a:extLst>
              <a:ext uri="{FF2B5EF4-FFF2-40B4-BE49-F238E27FC236}">
                <a16:creationId xmlns:a16="http://schemas.microsoft.com/office/drawing/2014/main" id="{9CDC00A2-CE21-904A-9D70-62C989241162}"/>
              </a:ext>
            </a:extLst>
          </p:cNvPr>
          <p:cNvSpPr txBox="1"/>
          <p:nvPr/>
        </p:nvSpPr>
        <p:spPr>
          <a:xfrm>
            <a:off x="4086206" y="2635117"/>
            <a:ext cx="4019587" cy="1076513"/>
          </a:xfrm>
          <a:prstGeom prst="rect">
            <a:avLst/>
          </a:prstGeom>
          <a:noFill/>
        </p:spPr>
        <p:txBody>
          <a:bodyPr wrap="square" rtlCol="0">
            <a:spAutoFit/>
          </a:bodyPr>
          <a:lstStyle/>
          <a:p>
            <a:pPr>
              <a:lnSpc>
                <a:spcPct val="110000"/>
              </a:lnSpc>
            </a:pPr>
            <a:r>
              <a:rPr lang="en-US" sz="2000" b="1">
                <a:latin typeface="Verdana" panose="020B0604030504040204" pitchFamily="34" charset="0"/>
                <a:ea typeface="Verdana" panose="020B0604030504040204" pitchFamily="34" charset="0"/>
                <a:cs typeface="Verdana" panose="020B0604030504040204" pitchFamily="34" charset="0"/>
              </a:rPr>
              <a:t>The next needs for scale?</a:t>
            </a:r>
          </a:p>
          <a:p>
            <a:pPr marL="917575" lvl="1" indent="-4445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Industry</a:t>
            </a:r>
          </a:p>
          <a:p>
            <a:pPr marL="917575" lvl="1" indent="-4445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Transportation</a:t>
            </a:r>
          </a:p>
        </p:txBody>
      </p:sp>
      <p:pic>
        <p:nvPicPr>
          <p:cNvPr id="6" name="Picture 5">
            <a:extLst>
              <a:ext uri="{FF2B5EF4-FFF2-40B4-BE49-F238E27FC236}">
                <a16:creationId xmlns:a16="http://schemas.microsoft.com/office/drawing/2014/main" id="{C84EB0E7-3A1F-6F4E-8B7C-D705D42721D0}"/>
              </a:ext>
            </a:extLst>
          </p:cNvPr>
          <p:cNvPicPr>
            <a:picLocks noChangeAspect="1"/>
          </p:cNvPicPr>
          <p:nvPr/>
        </p:nvPicPr>
        <p:blipFill>
          <a:blip r:embed="rId4"/>
          <a:stretch>
            <a:fillRect/>
          </a:stretch>
        </p:blipFill>
        <p:spPr>
          <a:xfrm>
            <a:off x="8478982" y="3193469"/>
            <a:ext cx="3562330" cy="3471454"/>
          </a:xfrm>
          <a:prstGeom prst="rect">
            <a:avLst/>
          </a:prstGeom>
        </p:spPr>
      </p:pic>
      <p:sp>
        <p:nvSpPr>
          <p:cNvPr id="12" name="TextBox 11">
            <a:extLst>
              <a:ext uri="{FF2B5EF4-FFF2-40B4-BE49-F238E27FC236}">
                <a16:creationId xmlns:a16="http://schemas.microsoft.com/office/drawing/2014/main" id="{A90C0394-22E8-F34E-83D4-5582855B0064}"/>
              </a:ext>
            </a:extLst>
          </p:cNvPr>
          <p:cNvSpPr txBox="1"/>
          <p:nvPr/>
        </p:nvSpPr>
        <p:spPr>
          <a:xfrm>
            <a:off x="319656" y="3628390"/>
            <a:ext cx="8159326" cy="2769284"/>
          </a:xfrm>
          <a:prstGeom prst="rect">
            <a:avLst/>
          </a:prstGeom>
          <a:noFill/>
        </p:spPr>
        <p:txBody>
          <a:bodyPr wrap="square" rtlCol="0">
            <a:spAutoFit/>
          </a:bodyPr>
          <a:lstStyle/>
          <a:p>
            <a:pPr>
              <a:lnSpc>
                <a:spcPct val="110000"/>
              </a:lnSpc>
            </a:pPr>
            <a:r>
              <a:rPr lang="en-US" sz="2000" b="1">
                <a:latin typeface="Verdana" panose="020B0604030504040204" pitchFamily="34" charset="0"/>
                <a:ea typeface="Verdana" panose="020B0604030504040204" pitchFamily="34" charset="0"/>
                <a:cs typeface="Verdana" panose="020B0604030504040204" pitchFamily="34" charset="0"/>
              </a:rPr>
              <a:t>How?</a:t>
            </a:r>
          </a:p>
          <a:p>
            <a:pPr marL="917575" lvl="1" indent="-4445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Coordination between industry and government</a:t>
            </a:r>
          </a:p>
          <a:p>
            <a:pPr marL="917575" lvl="1" indent="-4445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Targeted R&amp;D and deployment</a:t>
            </a:r>
          </a:p>
          <a:p>
            <a:pPr marL="1374775" lvl="2" indent="-4445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Hydrogen production</a:t>
            </a:r>
          </a:p>
          <a:p>
            <a:pPr marL="1374775" lvl="2" indent="-4445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Long—term energy storage</a:t>
            </a:r>
          </a:p>
          <a:p>
            <a:pPr marL="1374775" lvl="2" indent="-4445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Insulation materials</a:t>
            </a:r>
          </a:p>
          <a:p>
            <a:pPr marL="1374775" lvl="2" indent="-4445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Industrial processes</a:t>
            </a:r>
          </a:p>
          <a:p>
            <a:pPr marL="917575" lvl="1" indent="-4445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Look to pharmaceuticals and biotech for fast processes</a:t>
            </a:r>
          </a:p>
        </p:txBody>
      </p:sp>
    </p:spTree>
    <p:extLst>
      <p:ext uri="{BB962C8B-B14F-4D97-AF65-F5344CB8AC3E}">
        <p14:creationId xmlns:p14="http://schemas.microsoft.com/office/powerpoint/2010/main" val="234013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0267D6-0FDC-B340-ADE5-B452AB382A1C}"/>
              </a:ext>
            </a:extLst>
          </p:cNvPr>
          <p:cNvPicPr>
            <a:picLocks noChangeAspect="1"/>
          </p:cNvPicPr>
          <p:nvPr/>
        </p:nvPicPr>
        <p:blipFill>
          <a:blip r:embed="rId2"/>
          <a:stretch>
            <a:fillRect/>
          </a:stretch>
        </p:blipFill>
        <p:spPr>
          <a:xfrm>
            <a:off x="249322" y="755664"/>
            <a:ext cx="10612542" cy="6029471"/>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1049820"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Tipping point: costs allow transformation deployment</a:t>
            </a:r>
          </a:p>
        </p:txBody>
      </p:sp>
      <p:sp>
        <p:nvSpPr>
          <p:cNvPr id="3" name="TextBox 2"/>
          <p:cNvSpPr txBox="1"/>
          <p:nvPr/>
        </p:nvSpPr>
        <p:spPr>
          <a:xfrm>
            <a:off x="10042240" y="5934510"/>
            <a:ext cx="2149760" cy="523220"/>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4">
            <a:duotone>
              <a:prstClr val="black"/>
              <a:schemeClr val="accent1">
                <a:tint val="45000"/>
                <a:satMod val="400000"/>
              </a:schemeClr>
            </a:duotone>
          </a:blip>
          <a:stretch>
            <a:fillRect/>
          </a:stretch>
        </p:blipFill>
        <p:spPr>
          <a:xfrm>
            <a:off x="11266080" y="49317"/>
            <a:ext cx="628093" cy="584776"/>
          </a:xfrm>
          <a:prstGeom prst="rect">
            <a:avLst/>
          </a:prstGeom>
        </p:spPr>
      </p:pic>
      <p:sp>
        <p:nvSpPr>
          <p:cNvPr id="17" name="TextBox 16">
            <a:extLst>
              <a:ext uri="{FF2B5EF4-FFF2-40B4-BE49-F238E27FC236}">
                <a16:creationId xmlns:a16="http://schemas.microsoft.com/office/drawing/2014/main" id="{620CAABE-6196-8147-869D-552DCF780E82}"/>
              </a:ext>
            </a:extLst>
          </p:cNvPr>
          <p:cNvSpPr txBox="1"/>
          <p:nvPr/>
        </p:nvSpPr>
        <p:spPr>
          <a:xfrm>
            <a:off x="3016283" y="1418491"/>
            <a:ext cx="5846364" cy="1200329"/>
          </a:xfrm>
          <a:prstGeom prst="rect">
            <a:avLst/>
          </a:prstGeom>
          <a:noFill/>
        </p:spPr>
        <p:txBody>
          <a:bodyPr wrap="square" rtlCol="0">
            <a:spAutoFit/>
          </a:bodyPr>
          <a:lstStyle/>
          <a:p>
            <a:r>
              <a:rPr lang="en-US">
                <a:latin typeface="Verdana" panose="020B0604030504040204" pitchFamily="34" charset="0"/>
                <a:ea typeface="Verdana" panose="020B0604030504040204" pitchFamily="34" charset="0"/>
                <a:cs typeface="Verdana" panose="020B0604030504040204" pitchFamily="34" charset="0"/>
              </a:rPr>
              <a:t>Conventional </a:t>
            </a:r>
            <a:r>
              <a:rPr lang="en-US" b="1">
                <a:latin typeface="Verdana" panose="020B0604030504040204" pitchFamily="34" charset="0"/>
                <a:ea typeface="Verdana" panose="020B0604030504040204" pitchFamily="34" charset="0"/>
                <a:cs typeface="Verdana" panose="020B0604030504040204" pitchFamily="34" charset="0"/>
              </a:rPr>
              <a:t>integrated assessment models </a:t>
            </a:r>
            <a:r>
              <a:rPr lang="en-US">
                <a:latin typeface="Verdana" panose="020B0604030504040204" pitchFamily="34" charset="0"/>
                <a:ea typeface="Verdana" panose="020B0604030504040204" pitchFamily="34" charset="0"/>
                <a:cs typeface="Verdana" panose="020B0604030504040204" pitchFamily="34" charset="0"/>
              </a:rPr>
              <a:t>in wide use to study responses to climate change are flawed because they don’t consider complex system dynamics.</a:t>
            </a:r>
          </a:p>
        </p:txBody>
      </p:sp>
      <p:sp>
        <p:nvSpPr>
          <p:cNvPr id="18" name="TextBox 17">
            <a:extLst>
              <a:ext uri="{FF2B5EF4-FFF2-40B4-BE49-F238E27FC236}">
                <a16:creationId xmlns:a16="http://schemas.microsoft.com/office/drawing/2014/main" id="{D59B4DB1-637A-B347-91DB-9D80F0D75579}"/>
              </a:ext>
            </a:extLst>
          </p:cNvPr>
          <p:cNvSpPr txBox="1"/>
          <p:nvPr/>
        </p:nvSpPr>
        <p:spPr>
          <a:xfrm>
            <a:off x="6399815" y="4101813"/>
            <a:ext cx="3349348" cy="1200329"/>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cs typeface="Verdana" panose="020B0604030504040204" pitchFamily="34" charset="0"/>
              </a:rPr>
              <a:t>Example: </a:t>
            </a:r>
            <a:r>
              <a:rPr lang="en-US">
                <a:latin typeface="Verdana" panose="020B0604030504040204" pitchFamily="34" charset="0"/>
                <a:ea typeface="Verdana" panose="020B0604030504040204" pitchFamily="34" charset="0"/>
                <a:cs typeface="Verdana" panose="020B0604030504040204" pitchFamily="34" charset="0"/>
              </a:rPr>
              <a:t>IAM modeling didn’t see how quickly RE prices would fall and drive increased deployment.</a:t>
            </a:r>
          </a:p>
        </p:txBody>
      </p:sp>
      <p:sp>
        <p:nvSpPr>
          <p:cNvPr id="19" name="TextBox 18">
            <a:extLst>
              <a:ext uri="{FF2B5EF4-FFF2-40B4-BE49-F238E27FC236}">
                <a16:creationId xmlns:a16="http://schemas.microsoft.com/office/drawing/2014/main" id="{E7AE7D4B-CCC7-7F44-8C46-BD1B3D8CD7F9}"/>
              </a:ext>
            </a:extLst>
          </p:cNvPr>
          <p:cNvSpPr txBox="1"/>
          <p:nvPr/>
        </p:nvSpPr>
        <p:spPr>
          <a:xfrm>
            <a:off x="3743114" y="2725117"/>
            <a:ext cx="3032824" cy="923330"/>
          </a:xfrm>
          <a:prstGeom prst="rect">
            <a:avLst/>
          </a:prstGeom>
          <a:noFill/>
        </p:spPr>
        <p:txBody>
          <a:bodyPr wrap="square" rtlCol="0">
            <a:spAutoFit/>
          </a:bodyPr>
          <a:lstStyle/>
          <a:p>
            <a:r>
              <a:rPr lang="en-US">
                <a:latin typeface="Verdana" panose="020B0604030504040204" pitchFamily="34" charset="0"/>
                <a:ea typeface="Verdana" panose="020B0604030504040204" pitchFamily="34" charset="0"/>
                <a:cs typeface="Verdana" panose="020B0604030504040204" pitchFamily="34" charset="0"/>
              </a:rPr>
              <a:t>So, these IAMs are of limited use and can </a:t>
            </a:r>
            <a:r>
              <a:rPr lang="en-US" b="1">
                <a:latin typeface="Verdana" panose="020B0604030504040204" pitchFamily="34" charset="0"/>
                <a:ea typeface="Verdana" panose="020B0604030504040204" pitchFamily="34" charset="0"/>
                <a:cs typeface="Verdana" panose="020B0604030504040204" pitchFamily="34" charset="0"/>
              </a:rPr>
              <a:t>limit transformation</a:t>
            </a:r>
            <a:r>
              <a:rPr lang="en-US">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4726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8499443"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By 2030, RE will beat fossil fuels globally</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228600" y="6111661"/>
            <a:ext cx="2100197"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endParaRPr lang="en-US" sz="1400">
              <a:latin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91F25487-37E4-9243-AB97-7130E15A2F1D}"/>
              </a:ext>
            </a:extLst>
          </p:cNvPr>
          <p:cNvPicPr>
            <a:picLocks noChangeAspect="1"/>
          </p:cNvPicPr>
          <p:nvPr/>
        </p:nvPicPr>
        <p:blipFill rotWithShape="1">
          <a:blip r:embed="rId4"/>
          <a:srcRect t="19617"/>
          <a:stretch/>
        </p:blipFill>
        <p:spPr>
          <a:xfrm>
            <a:off x="3270138" y="812814"/>
            <a:ext cx="8347079" cy="5879217"/>
          </a:xfrm>
          <a:prstGeom prst="rect">
            <a:avLst/>
          </a:prstGeom>
        </p:spPr>
      </p:pic>
      <p:sp>
        <p:nvSpPr>
          <p:cNvPr id="6" name="Rounded Rectangular Callout 5">
            <a:extLst>
              <a:ext uri="{FF2B5EF4-FFF2-40B4-BE49-F238E27FC236}">
                <a16:creationId xmlns:a16="http://schemas.microsoft.com/office/drawing/2014/main" id="{20E6B621-93F3-FD4D-A52E-C3CD35884C26}"/>
              </a:ext>
            </a:extLst>
          </p:cNvPr>
          <p:cNvSpPr/>
          <p:nvPr/>
        </p:nvSpPr>
        <p:spPr>
          <a:xfrm>
            <a:off x="304800" y="1006848"/>
            <a:ext cx="3326130" cy="1686741"/>
          </a:xfrm>
          <a:prstGeom prst="wedgeRoundRectCallout">
            <a:avLst>
              <a:gd name="adj1" fmla="val 75387"/>
              <a:gd name="adj2" fmla="val -18817"/>
              <a:gd name="adj3" fmla="val 16667"/>
            </a:avLst>
          </a:prstGeom>
          <a:solidFill>
            <a:schemeClr val="bg1"/>
          </a:solid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 of coal facilities (existing and under construction) with higher operating costs than RE</a:t>
            </a:r>
          </a:p>
        </p:txBody>
      </p:sp>
    </p:spTree>
    <p:extLst>
      <p:ext uri="{BB962C8B-B14F-4D97-AF65-F5344CB8AC3E}">
        <p14:creationId xmlns:p14="http://schemas.microsoft.com/office/powerpoint/2010/main" val="410120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3470822"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Process: models</a:t>
            </a:r>
          </a:p>
        </p:txBody>
      </p:sp>
      <p:sp>
        <p:nvSpPr>
          <p:cNvPr id="6" name="TextBox 5"/>
          <p:cNvSpPr txBox="1"/>
          <p:nvPr/>
        </p:nvSpPr>
        <p:spPr>
          <a:xfrm>
            <a:off x="319659" y="859018"/>
            <a:ext cx="11721653"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BAU </a:t>
            </a:r>
            <a:r>
              <a:rPr lang="en-US" sz="2000" dirty="0">
                <a:latin typeface="Verdana" panose="020B0604030504040204" pitchFamily="34" charset="0"/>
                <a:ea typeface="Verdana" panose="020B0604030504040204" pitchFamily="34" charset="0"/>
                <a:cs typeface="Verdana" panose="020B0604030504040204" pitchFamily="34" charset="0"/>
              </a:rPr>
              <a:t>= business as usual</a:t>
            </a:r>
          </a:p>
        </p:txBody>
      </p:sp>
      <p:sp>
        <p:nvSpPr>
          <p:cNvPr id="3" name="TextBox 2"/>
          <p:cNvSpPr txBox="1"/>
          <p:nvPr/>
        </p:nvSpPr>
        <p:spPr>
          <a:xfrm>
            <a:off x="228599" y="6242236"/>
            <a:ext cx="11721653"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https://cmi.princeton.edu/annual-meetings/annual-reports/year-2019/the-net-zero-america-project-finding-pathways-to-a-carbon-neutral-future/</a:t>
            </a:r>
            <a:r>
              <a:rPr lang="en-US" sz="1400" dirty="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8" name="TextBox 7">
            <a:extLst>
              <a:ext uri="{FF2B5EF4-FFF2-40B4-BE49-F238E27FC236}">
                <a16:creationId xmlns:a16="http://schemas.microsoft.com/office/drawing/2014/main" id="{19A56B5E-A4CF-7745-BCB9-2DF68C29E1CB}"/>
              </a:ext>
            </a:extLst>
          </p:cNvPr>
          <p:cNvSpPr txBox="1"/>
          <p:nvPr/>
        </p:nvSpPr>
        <p:spPr>
          <a:xfrm>
            <a:off x="319659" y="1838871"/>
            <a:ext cx="11721653"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E+</a:t>
            </a:r>
            <a:r>
              <a:rPr lang="en-US" sz="2000" dirty="0">
                <a:latin typeface="Verdana" panose="020B0604030504040204" pitchFamily="34" charset="0"/>
                <a:ea typeface="Verdana" panose="020B0604030504040204" pitchFamily="34" charset="0"/>
                <a:cs typeface="Verdana" panose="020B0604030504040204" pitchFamily="34" charset="0"/>
              </a:rPr>
              <a:t> = high end-use electrification of buildings and transportation</a:t>
            </a:r>
          </a:p>
        </p:txBody>
      </p:sp>
      <p:sp>
        <p:nvSpPr>
          <p:cNvPr id="9" name="TextBox 8">
            <a:extLst>
              <a:ext uri="{FF2B5EF4-FFF2-40B4-BE49-F238E27FC236}">
                <a16:creationId xmlns:a16="http://schemas.microsoft.com/office/drawing/2014/main" id="{12CCE5B4-9BDA-8146-8C37-0DC7CC28D2D6}"/>
              </a:ext>
            </a:extLst>
          </p:cNvPr>
          <p:cNvSpPr txBox="1"/>
          <p:nvPr/>
        </p:nvSpPr>
        <p:spPr>
          <a:xfrm>
            <a:off x="319659" y="2818724"/>
            <a:ext cx="11721653" cy="399405"/>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E-</a:t>
            </a:r>
            <a:r>
              <a:rPr lang="en-US" sz="2000" dirty="0">
                <a:latin typeface="Verdana" panose="020B0604030504040204" pitchFamily="34" charset="0"/>
                <a:ea typeface="Verdana" panose="020B0604030504040204" pitchFamily="34" charset="0"/>
                <a:cs typeface="Verdana" panose="020B0604030504040204" pitchFamily="34" charset="0"/>
              </a:rPr>
              <a:t> = less high end-use electrification of buildings and transportation</a:t>
            </a:r>
          </a:p>
        </p:txBody>
      </p:sp>
      <p:sp>
        <p:nvSpPr>
          <p:cNvPr id="10" name="TextBox 9">
            <a:extLst>
              <a:ext uri="{FF2B5EF4-FFF2-40B4-BE49-F238E27FC236}">
                <a16:creationId xmlns:a16="http://schemas.microsoft.com/office/drawing/2014/main" id="{54C073AC-9E18-EF4D-89AA-5B19864A22BA}"/>
              </a:ext>
            </a:extLst>
          </p:cNvPr>
          <p:cNvSpPr txBox="1"/>
          <p:nvPr/>
        </p:nvSpPr>
        <p:spPr>
          <a:xfrm>
            <a:off x="319659" y="3798577"/>
            <a:ext cx="11721653" cy="737959"/>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E+RE- </a:t>
            </a:r>
            <a:r>
              <a:rPr lang="en-US" sz="2000" dirty="0">
                <a:latin typeface="Verdana" panose="020B0604030504040204" pitchFamily="34" charset="0"/>
                <a:ea typeface="Verdana" panose="020B0604030504040204" pitchFamily="34" charset="0"/>
                <a:cs typeface="Verdana" panose="020B0604030504040204" pitchFamily="34" charset="0"/>
              </a:rPr>
              <a:t>= high end-use electrification of buildings and transportation</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	       with constrained expansion of renewable energy (wind and solar)</a:t>
            </a:r>
          </a:p>
        </p:txBody>
      </p:sp>
      <p:sp>
        <p:nvSpPr>
          <p:cNvPr id="11" name="TextBox 10">
            <a:extLst>
              <a:ext uri="{FF2B5EF4-FFF2-40B4-BE49-F238E27FC236}">
                <a16:creationId xmlns:a16="http://schemas.microsoft.com/office/drawing/2014/main" id="{CB375B54-FFF5-5C48-8D70-3DA96B08CE60}"/>
              </a:ext>
            </a:extLst>
          </p:cNvPr>
          <p:cNvSpPr txBox="1"/>
          <p:nvPr/>
        </p:nvSpPr>
        <p:spPr>
          <a:xfrm>
            <a:off x="319659" y="5116984"/>
            <a:ext cx="11721653" cy="737959"/>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E+RE+ </a:t>
            </a:r>
            <a:r>
              <a:rPr lang="en-US" sz="2000" dirty="0">
                <a:latin typeface="Verdana" panose="020B0604030504040204" pitchFamily="34" charset="0"/>
                <a:ea typeface="Verdana" panose="020B0604030504040204" pitchFamily="34" charset="0"/>
                <a:cs typeface="Verdana" panose="020B0604030504040204" pitchFamily="34" charset="0"/>
              </a:rPr>
              <a:t>= high end-use electrification of buildings and transportation</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	       with 100% renewable energy (wind and solar) by 2050</a:t>
            </a:r>
          </a:p>
        </p:txBody>
      </p:sp>
    </p:spTree>
    <p:extLst>
      <p:ext uri="{BB962C8B-B14F-4D97-AF65-F5344CB8AC3E}">
        <p14:creationId xmlns:p14="http://schemas.microsoft.com/office/powerpoint/2010/main" val="265877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496510"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Example: PV learning curve to GW installation</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104504" y="6480358"/>
            <a:ext cx="4321796"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endParaRPr lang="en-US" sz="1400">
              <a:latin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5BDDDFFB-DD2A-BC43-AEF7-EA6C906095AB}"/>
              </a:ext>
            </a:extLst>
          </p:cNvPr>
          <p:cNvSpPr txBox="1"/>
          <p:nvPr/>
        </p:nvSpPr>
        <p:spPr>
          <a:xfrm>
            <a:off x="252046" y="785447"/>
            <a:ext cx="11642127" cy="1138773"/>
          </a:xfrm>
          <a:prstGeom prst="rect">
            <a:avLst/>
          </a:prstGeom>
          <a:noFill/>
        </p:spPr>
        <p:txBody>
          <a:bodyPr wrap="square" rtlCol="0">
            <a:spAutoFit/>
          </a:bodyPr>
          <a:lstStyle/>
          <a:p>
            <a:r>
              <a:rPr lang="en-US" sz="2000" err="1">
                <a:latin typeface="Verdana" panose="020B0604030504040204" pitchFamily="34" charset="0"/>
                <a:ea typeface="Verdana" panose="020B0604030504040204" pitchFamily="34" charset="0"/>
                <a:cs typeface="Verdana" panose="020B0604030504040204" pitchFamily="34" charset="0"/>
              </a:rPr>
              <a:t>FiTs</a:t>
            </a:r>
            <a:r>
              <a:rPr lang="en-US" sz="2000">
                <a:latin typeface="Verdana" panose="020B0604030504040204" pitchFamily="34" charset="0"/>
                <a:ea typeface="Verdana" panose="020B0604030504040204" pitchFamily="34" charset="0"/>
                <a:cs typeface="Verdana" panose="020B0604030504040204" pitchFamily="34" charset="0"/>
              </a:rPr>
              <a:t> in Germany and China, RPS in US states, tax incentives in China and the US drove demand and thus scaled technology and lowered costs.</a:t>
            </a:r>
          </a:p>
          <a:p>
            <a:endParaRPr lang="en-US" sz="800">
              <a:latin typeface="Verdana" panose="020B0604030504040204" pitchFamily="34" charset="0"/>
              <a:ea typeface="Verdana" panose="020B0604030504040204" pitchFamily="34" charset="0"/>
              <a:cs typeface="Verdana" panose="020B0604030504040204" pitchFamily="34" charset="0"/>
            </a:endParaRPr>
          </a:p>
          <a:p>
            <a:r>
              <a:rPr lang="en-US" sz="2000">
                <a:latin typeface="Verdana" panose="020B0604030504040204" pitchFamily="34" charset="0"/>
                <a:ea typeface="Verdana" panose="020B0604030504040204" pitchFamily="34" charset="0"/>
                <a:cs typeface="Verdana" panose="020B0604030504040204" pitchFamily="34" charset="0"/>
              </a:rPr>
              <a:t>Modeling </a:t>
            </a:r>
            <a:r>
              <a:rPr lang="en-US" sz="2000" b="1">
                <a:latin typeface="Verdana" panose="020B0604030504040204" pitchFamily="34" charset="0"/>
                <a:ea typeface="Verdana" panose="020B0604030504040204" pitchFamily="34" charset="0"/>
                <a:cs typeface="Verdana" panose="020B0604030504040204" pitchFamily="34" charset="0"/>
              </a:rPr>
              <a:t>suggests</a:t>
            </a:r>
            <a:r>
              <a:rPr lang="en-US" sz="2000">
                <a:latin typeface="Verdana" panose="020B0604030504040204" pitchFamily="34" charset="0"/>
                <a:ea typeface="Verdana" panose="020B0604030504040204" pitchFamily="34" charset="0"/>
                <a:cs typeface="Verdana" panose="020B0604030504040204" pitchFamily="34" charset="0"/>
              </a:rPr>
              <a:t> that price drops will continue.</a:t>
            </a:r>
          </a:p>
        </p:txBody>
      </p:sp>
      <p:pic>
        <p:nvPicPr>
          <p:cNvPr id="2" name="Picture 1">
            <a:extLst>
              <a:ext uri="{FF2B5EF4-FFF2-40B4-BE49-F238E27FC236}">
                <a16:creationId xmlns:a16="http://schemas.microsoft.com/office/drawing/2014/main" id="{70154AF5-2AC3-AE4F-BF5A-49268F985C55}"/>
              </a:ext>
            </a:extLst>
          </p:cNvPr>
          <p:cNvPicPr>
            <a:picLocks noChangeAspect="1"/>
          </p:cNvPicPr>
          <p:nvPr/>
        </p:nvPicPr>
        <p:blipFill>
          <a:blip r:embed="rId4"/>
          <a:stretch>
            <a:fillRect/>
          </a:stretch>
        </p:blipFill>
        <p:spPr>
          <a:xfrm>
            <a:off x="1475322" y="2088692"/>
            <a:ext cx="9756621" cy="4391666"/>
          </a:xfrm>
          <a:prstGeom prst="rect">
            <a:avLst/>
          </a:prstGeom>
        </p:spPr>
      </p:pic>
      <p:sp>
        <p:nvSpPr>
          <p:cNvPr id="6" name="TextBox 5">
            <a:extLst>
              <a:ext uri="{FF2B5EF4-FFF2-40B4-BE49-F238E27FC236}">
                <a16:creationId xmlns:a16="http://schemas.microsoft.com/office/drawing/2014/main" id="{1C23EBC5-BE43-2741-8901-AD35C0CF4EC9}"/>
              </a:ext>
            </a:extLst>
          </p:cNvPr>
          <p:cNvSpPr txBox="1"/>
          <p:nvPr/>
        </p:nvSpPr>
        <p:spPr>
          <a:xfrm rot="16200000">
            <a:off x="-90399" y="3881995"/>
            <a:ext cx="2802177" cy="338554"/>
          </a:xfrm>
          <a:prstGeom prst="rect">
            <a:avLst/>
          </a:prstGeom>
          <a:noFill/>
        </p:spPr>
        <p:txBody>
          <a:bodyPr wrap="none" rtlCol="0">
            <a:spAutoFit/>
          </a:bodyPr>
          <a:lstStyle/>
          <a:p>
            <a:r>
              <a:rPr lang="en-US" sz="1600">
                <a:latin typeface="Verdana" panose="020B0604030504040204" pitchFamily="34" charset="0"/>
                <a:ea typeface="Verdana" panose="020B0604030504040204" pitchFamily="34" charset="0"/>
                <a:cs typeface="Verdana" panose="020B0604030504040204" pitchFamily="34" charset="0"/>
              </a:rPr>
              <a:t>unit cost relative to 2017</a:t>
            </a:r>
          </a:p>
        </p:txBody>
      </p:sp>
    </p:spTree>
    <p:extLst>
      <p:ext uri="{BB962C8B-B14F-4D97-AF65-F5344CB8AC3E}">
        <p14:creationId xmlns:p14="http://schemas.microsoft.com/office/powerpoint/2010/main" val="37409405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368562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5. Opportunities?</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10033188" y="6187280"/>
            <a:ext cx="2100197"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endParaRPr lang="en-US" sz="1400">
              <a:latin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5BDDDFFB-DD2A-BC43-AEF7-EA6C906095AB}"/>
              </a:ext>
            </a:extLst>
          </p:cNvPr>
          <p:cNvSpPr txBox="1"/>
          <p:nvPr/>
        </p:nvSpPr>
        <p:spPr>
          <a:xfrm>
            <a:off x="252046" y="875387"/>
            <a:ext cx="11642127"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How do we boost supply and demand of high-cost but commercially ready technologies to drive down costs and increase deployment?</a:t>
            </a:r>
          </a:p>
        </p:txBody>
      </p:sp>
      <p:sp>
        <p:nvSpPr>
          <p:cNvPr id="10" name="TextBox 9">
            <a:extLst>
              <a:ext uri="{FF2B5EF4-FFF2-40B4-BE49-F238E27FC236}">
                <a16:creationId xmlns:a16="http://schemas.microsoft.com/office/drawing/2014/main" id="{3E0D78E3-3BCA-D944-AB9F-55C9520B6EC3}"/>
              </a:ext>
            </a:extLst>
          </p:cNvPr>
          <p:cNvSpPr txBox="1"/>
          <p:nvPr/>
        </p:nvSpPr>
        <p:spPr>
          <a:xfrm>
            <a:off x="228600" y="2174138"/>
            <a:ext cx="11642127"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How can private sector, government and academia create integrated, systems solutions to commercialize new tech? </a:t>
            </a:r>
          </a:p>
        </p:txBody>
      </p:sp>
      <p:sp>
        <p:nvSpPr>
          <p:cNvPr id="11" name="TextBox 10">
            <a:extLst>
              <a:ext uri="{FF2B5EF4-FFF2-40B4-BE49-F238E27FC236}">
                <a16:creationId xmlns:a16="http://schemas.microsoft.com/office/drawing/2014/main" id="{CCA00C9D-7195-E141-A5C8-8CA063851FF6}"/>
              </a:ext>
            </a:extLst>
          </p:cNvPr>
          <p:cNvSpPr txBox="1"/>
          <p:nvPr/>
        </p:nvSpPr>
        <p:spPr>
          <a:xfrm>
            <a:off x="205154" y="3472889"/>
            <a:ext cx="11642127"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How can other countries (with different governing systems) emulate China’s successful scale-up and price-drop of RE and batteries?</a:t>
            </a:r>
          </a:p>
        </p:txBody>
      </p:sp>
      <p:sp>
        <p:nvSpPr>
          <p:cNvPr id="12" name="TextBox 11">
            <a:extLst>
              <a:ext uri="{FF2B5EF4-FFF2-40B4-BE49-F238E27FC236}">
                <a16:creationId xmlns:a16="http://schemas.microsoft.com/office/drawing/2014/main" id="{4A3F0BCA-388D-6446-8D52-23A45519B623}"/>
              </a:ext>
            </a:extLst>
          </p:cNvPr>
          <p:cNvSpPr txBox="1"/>
          <p:nvPr/>
        </p:nvSpPr>
        <p:spPr>
          <a:xfrm>
            <a:off x="205153" y="4771641"/>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How can private sectors coordinate to drive change where governments fail?</a:t>
            </a:r>
          </a:p>
        </p:txBody>
      </p:sp>
    </p:spTree>
    <p:extLst>
      <p:ext uri="{BB962C8B-B14F-4D97-AF65-F5344CB8AC3E}">
        <p14:creationId xmlns:p14="http://schemas.microsoft.com/office/powerpoint/2010/main" val="197362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1" y="80139"/>
            <a:ext cx="9720931" cy="523220"/>
          </a:xfrm>
          <a:prstGeom prst="rect">
            <a:avLst/>
          </a:prstGeom>
          <a:noFill/>
        </p:spPr>
        <p:txBody>
          <a:bodyPr wrap="none" rtlCol="0">
            <a:spAutoFit/>
          </a:bodyPr>
          <a:lstStyle/>
          <a:p>
            <a:pPr defTabSz="914400"/>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Module 14. Transition modeling and challenges</a:t>
            </a:r>
          </a:p>
        </p:txBody>
      </p:sp>
      <p:sp>
        <p:nvSpPr>
          <p:cNvPr id="8" name="TextBox 7"/>
          <p:cNvSpPr txBox="1"/>
          <p:nvPr/>
        </p:nvSpPr>
        <p:spPr>
          <a:xfrm>
            <a:off x="1417590" y="3159716"/>
            <a:ext cx="9356819" cy="538568"/>
          </a:xfrm>
          <a:prstGeom prst="rect">
            <a:avLst/>
          </a:prstGeom>
          <a:noFill/>
        </p:spPr>
        <p:txBody>
          <a:bodyPr wrap="square" rtlCol="0">
            <a:spAutoFit/>
          </a:bodyPr>
          <a:lstStyle/>
          <a:p>
            <a:pPr lvl="1"/>
            <a:r>
              <a:rPr lang="en-US" sz="2800" b="1">
                <a:latin typeface="Verdana" panose="020B0604030504040204" pitchFamily="34" charset="0"/>
                <a:ea typeface="Verdana" panose="020B0604030504040204" pitchFamily="34" charset="0"/>
                <a:cs typeface="Verdana" panose="020B0604030504040204" pitchFamily="34" charset="0"/>
              </a:rPr>
              <a:t>14.9: Challenge 6 – Redesigning industry</a:t>
            </a:r>
          </a:p>
        </p:txBody>
      </p:sp>
      <p:pic>
        <p:nvPicPr>
          <p:cNvPr id="6" name="Picture 5">
            <a:extLst>
              <a:ext uri="{FF2B5EF4-FFF2-40B4-BE49-F238E27FC236}">
                <a16:creationId xmlns:a16="http://schemas.microsoft.com/office/drawing/2014/main" id="{E40CCFE1-280E-794E-967B-0C82C2529A13}"/>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Tree>
    <p:extLst>
      <p:ext uri="{BB962C8B-B14F-4D97-AF65-F5344CB8AC3E}">
        <p14:creationId xmlns:p14="http://schemas.microsoft.com/office/powerpoint/2010/main" val="2097087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4979248"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6. Redesigning industry</a:t>
            </a:r>
          </a:p>
        </p:txBody>
      </p:sp>
      <p:sp>
        <p:nvSpPr>
          <p:cNvPr id="3" name="TextBox 2"/>
          <p:cNvSpPr txBox="1"/>
          <p:nvPr/>
        </p:nvSpPr>
        <p:spPr>
          <a:xfrm>
            <a:off x="93784" y="6407021"/>
            <a:ext cx="3919945"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2"/>
              </a:rPr>
              <a:t>https://rmi.org/seven-challenges-report/</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8" name="TextBox 7">
            <a:extLst>
              <a:ext uri="{FF2B5EF4-FFF2-40B4-BE49-F238E27FC236}">
                <a16:creationId xmlns:a16="http://schemas.microsoft.com/office/drawing/2014/main" id="{07B8E0AB-E11D-B545-8496-CE1E83ED68D9}"/>
              </a:ext>
            </a:extLst>
          </p:cNvPr>
          <p:cNvSpPr txBox="1"/>
          <p:nvPr/>
        </p:nvSpPr>
        <p:spPr>
          <a:xfrm>
            <a:off x="319659" y="873043"/>
            <a:ext cx="11721653" cy="1415067"/>
          </a:xfrm>
          <a:prstGeom prst="rect">
            <a:avLst/>
          </a:prstGeom>
          <a:noFill/>
        </p:spPr>
        <p:txBody>
          <a:bodyPr wrap="square" rtlCol="0">
            <a:spAutoFit/>
          </a:bodyPr>
          <a:lstStyle/>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The need to </a:t>
            </a:r>
            <a:r>
              <a:rPr lang="en-US" sz="2000" b="1">
                <a:latin typeface="Verdana" panose="020B0604030504040204" pitchFamily="34" charset="0"/>
                <a:ea typeface="Verdana" panose="020B0604030504040204" pitchFamily="34" charset="0"/>
                <a:cs typeface="Verdana" panose="020B0604030504040204" pitchFamily="34" charset="0"/>
              </a:rPr>
              <a:t>massively accelerate decarbonization </a:t>
            </a:r>
            <a:r>
              <a:rPr lang="en-US" sz="2000">
                <a:latin typeface="Verdana" panose="020B0604030504040204" pitchFamily="34" charset="0"/>
                <a:ea typeface="Verdana" panose="020B0604030504040204" pitchFamily="34" charset="0"/>
                <a:cs typeface="Verdana" panose="020B0604030504040204" pitchFamily="34" charset="0"/>
              </a:rPr>
              <a:t>of these sectors is </a:t>
            </a:r>
            <a:r>
              <a:rPr lang="en-US" sz="2000" b="1">
                <a:latin typeface="Verdana" panose="020B0604030504040204" pitchFamily="34" charset="0"/>
                <a:ea typeface="Verdana" panose="020B0604030504040204" pitchFamily="34" charset="0"/>
                <a:cs typeface="Verdana" panose="020B0604030504040204" pitchFamily="34" charset="0"/>
              </a:rPr>
              <a:t>urgent</a:t>
            </a:r>
            <a:r>
              <a:rPr lang="en-US" sz="2000">
                <a:latin typeface="Verdana" panose="020B0604030504040204" pitchFamily="34" charset="0"/>
                <a:ea typeface="Verdana" panose="020B0604030504040204" pitchFamily="34" charset="0"/>
                <a:cs typeface="Verdana" panose="020B0604030504040204" pitchFamily="34" charset="0"/>
              </a:rPr>
              <a:t>:</a:t>
            </a:r>
          </a:p>
          <a:p>
            <a:pPr marL="800100" lvl="1" indent="-3429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heavy industry;</a:t>
            </a:r>
          </a:p>
          <a:p>
            <a:pPr marL="800100" lvl="1" indent="-3429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long-haul transportation; and</a:t>
            </a:r>
          </a:p>
          <a:p>
            <a:pPr marL="800100" lvl="1" indent="-342900">
              <a:lnSpc>
                <a:spcPct val="110000"/>
              </a:lnSpc>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aviation.</a:t>
            </a:r>
          </a:p>
        </p:txBody>
      </p:sp>
      <p:sp>
        <p:nvSpPr>
          <p:cNvPr id="12" name="TextBox 11">
            <a:extLst>
              <a:ext uri="{FF2B5EF4-FFF2-40B4-BE49-F238E27FC236}">
                <a16:creationId xmlns:a16="http://schemas.microsoft.com/office/drawing/2014/main" id="{A90C0394-22E8-F34E-83D4-5582855B0064}"/>
              </a:ext>
            </a:extLst>
          </p:cNvPr>
          <p:cNvSpPr txBox="1"/>
          <p:nvPr/>
        </p:nvSpPr>
        <p:spPr>
          <a:xfrm>
            <a:off x="319656" y="2680735"/>
            <a:ext cx="8159326" cy="737959"/>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Levers?</a:t>
            </a:r>
          </a:p>
          <a:p>
            <a:pPr marL="15875">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1. Climate-aligned financial sector commitments</a:t>
            </a:r>
          </a:p>
        </p:txBody>
      </p:sp>
      <p:pic>
        <p:nvPicPr>
          <p:cNvPr id="2" name="Picture 1">
            <a:extLst>
              <a:ext uri="{FF2B5EF4-FFF2-40B4-BE49-F238E27FC236}">
                <a16:creationId xmlns:a16="http://schemas.microsoft.com/office/drawing/2014/main" id="{94C351AF-BAE6-904C-8023-88E6FF552A9F}"/>
              </a:ext>
            </a:extLst>
          </p:cNvPr>
          <p:cNvPicPr>
            <a:picLocks noChangeAspect="1"/>
          </p:cNvPicPr>
          <p:nvPr/>
        </p:nvPicPr>
        <p:blipFill>
          <a:blip r:embed="rId4"/>
          <a:stretch>
            <a:fillRect/>
          </a:stretch>
        </p:blipFill>
        <p:spPr>
          <a:xfrm>
            <a:off x="8645236" y="3338062"/>
            <a:ext cx="3396076" cy="3414140"/>
          </a:xfrm>
          <a:prstGeom prst="rect">
            <a:avLst/>
          </a:prstGeom>
        </p:spPr>
      </p:pic>
      <p:sp>
        <p:nvSpPr>
          <p:cNvPr id="11" name="TextBox 10">
            <a:extLst>
              <a:ext uri="{FF2B5EF4-FFF2-40B4-BE49-F238E27FC236}">
                <a16:creationId xmlns:a16="http://schemas.microsoft.com/office/drawing/2014/main" id="{A92721B5-FC45-E840-BCB8-5D4CFAA6F680}"/>
              </a:ext>
            </a:extLst>
          </p:cNvPr>
          <p:cNvSpPr txBox="1"/>
          <p:nvPr/>
        </p:nvSpPr>
        <p:spPr>
          <a:xfrm>
            <a:off x="319656" y="3619349"/>
            <a:ext cx="8159326" cy="399405"/>
          </a:xfrm>
          <a:prstGeom prst="rect">
            <a:avLst/>
          </a:prstGeom>
          <a:noFill/>
        </p:spPr>
        <p:txBody>
          <a:bodyPr wrap="square" rtlCol="0">
            <a:spAutoFit/>
          </a:bodyPr>
          <a:lstStyle/>
          <a:p>
            <a:pPr marL="15875">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2. Top-down and bottom-up policy incentives</a:t>
            </a:r>
          </a:p>
        </p:txBody>
      </p:sp>
      <p:sp>
        <p:nvSpPr>
          <p:cNvPr id="13" name="TextBox 12">
            <a:extLst>
              <a:ext uri="{FF2B5EF4-FFF2-40B4-BE49-F238E27FC236}">
                <a16:creationId xmlns:a16="http://schemas.microsoft.com/office/drawing/2014/main" id="{7185176A-858F-9C4B-A030-326B7C236E2D}"/>
              </a:ext>
            </a:extLst>
          </p:cNvPr>
          <p:cNvSpPr txBox="1"/>
          <p:nvPr/>
        </p:nvSpPr>
        <p:spPr>
          <a:xfrm>
            <a:off x="319656" y="4249689"/>
            <a:ext cx="7610686" cy="737959"/>
          </a:xfrm>
          <a:prstGeom prst="rect">
            <a:avLst/>
          </a:prstGeom>
          <a:noFill/>
        </p:spPr>
        <p:txBody>
          <a:bodyPr wrap="square" rtlCol="0">
            <a:spAutoFit/>
          </a:bodyPr>
          <a:lstStyle/>
          <a:p>
            <a:pPr marL="460375" indent="-444500">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3. Market evolution to greater transparency and rewards for low-carbon solutions</a:t>
            </a:r>
          </a:p>
        </p:txBody>
      </p:sp>
      <p:sp>
        <p:nvSpPr>
          <p:cNvPr id="14" name="TextBox 13">
            <a:extLst>
              <a:ext uri="{FF2B5EF4-FFF2-40B4-BE49-F238E27FC236}">
                <a16:creationId xmlns:a16="http://schemas.microsoft.com/office/drawing/2014/main" id="{A2DDCBD0-CC27-9848-916A-D4B21D0FCA86}"/>
              </a:ext>
            </a:extLst>
          </p:cNvPr>
          <p:cNvSpPr txBox="1"/>
          <p:nvPr/>
        </p:nvSpPr>
        <p:spPr>
          <a:xfrm>
            <a:off x="319656" y="5162658"/>
            <a:ext cx="7610686" cy="737959"/>
          </a:xfrm>
          <a:prstGeom prst="rect">
            <a:avLst/>
          </a:prstGeom>
          <a:noFill/>
        </p:spPr>
        <p:txBody>
          <a:bodyPr wrap="square" rtlCol="0">
            <a:spAutoFit/>
          </a:bodyPr>
          <a:lstStyle/>
          <a:p>
            <a:pPr marL="460375" indent="-444500">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4. Catalytic multi-stakeholder collaboration focused on pragmatic solutions</a:t>
            </a:r>
          </a:p>
        </p:txBody>
      </p:sp>
    </p:spTree>
    <p:extLst>
      <p:ext uri="{BB962C8B-B14F-4D97-AF65-F5344CB8AC3E}">
        <p14:creationId xmlns:p14="http://schemas.microsoft.com/office/powerpoint/2010/main" val="83058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3"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10665099"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 circular economy: reduce emissions 40% by 2050</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228600" y="6111661"/>
            <a:ext cx="2100197"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https://rmi.org/seven-challenges-report/</a:t>
            </a:r>
            <a:endParaRPr lang="en-US" sz="1400" dirty="0">
              <a:latin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D8B4F9BF-A9B3-734B-9715-7997EF412F4E}"/>
              </a:ext>
            </a:extLst>
          </p:cNvPr>
          <p:cNvPicPr>
            <a:picLocks noChangeAspect="1"/>
          </p:cNvPicPr>
          <p:nvPr/>
        </p:nvPicPr>
        <p:blipFill>
          <a:blip r:embed="rId4"/>
          <a:stretch>
            <a:fillRect/>
          </a:stretch>
        </p:blipFill>
        <p:spPr>
          <a:xfrm>
            <a:off x="3287705" y="727089"/>
            <a:ext cx="8591812" cy="6053795"/>
          </a:xfrm>
          <a:prstGeom prst="rect">
            <a:avLst/>
          </a:prstGeom>
        </p:spPr>
      </p:pic>
      <p:sp>
        <p:nvSpPr>
          <p:cNvPr id="9" name="TextBox 8">
            <a:extLst>
              <a:ext uri="{FF2B5EF4-FFF2-40B4-BE49-F238E27FC236}">
                <a16:creationId xmlns:a16="http://schemas.microsoft.com/office/drawing/2014/main" id="{CD8AA78C-5F7B-E046-A5A1-8268EC6DE9CE}"/>
              </a:ext>
            </a:extLst>
          </p:cNvPr>
          <p:cNvSpPr txBox="1"/>
          <p:nvPr/>
        </p:nvSpPr>
        <p:spPr>
          <a:xfrm>
            <a:off x="312483" y="1997839"/>
            <a:ext cx="2959095" cy="2862322"/>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Circular economy?</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Eliminate waste</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Reuse product</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Material recycling</a:t>
            </a:r>
          </a:p>
          <a:p>
            <a:pPr marL="342900" indent="-34290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Better product and materials design for steel, aluminum, plastics, cement</a:t>
            </a:r>
          </a:p>
        </p:txBody>
      </p:sp>
    </p:spTree>
    <p:extLst>
      <p:ext uri="{BB962C8B-B14F-4D97-AF65-F5344CB8AC3E}">
        <p14:creationId xmlns:p14="http://schemas.microsoft.com/office/powerpoint/2010/main" val="4013375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5323893"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Circular systems diagram</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228600" y="6111661"/>
            <a:ext cx="2100197"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https://rmi.org/seven-challenges-report/</a:t>
            </a:r>
            <a:endParaRPr lang="en-US" sz="1400" dirty="0">
              <a:latin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CD8AA78C-5F7B-E046-A5A1-8268EC6DE9CE}"/>
              </a:ext>
            </a:extLst>
          </p:cNvPr>
          <p:cNvSpPr txBox="1"/>
          <p:nvPr/>
        </p:nvSpPr>
        <p:spPr>
          <a:xfrm>
            <a:off x="312483" y="869126"/>
            <a:ext cx="2359288" cy="224676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Today</a:t>
            </a:r>
            <a:r>
              <a:rPr lang="en-US" sz="2000" b="1" dirty="0">
                <a:latin typeface="Verdana" panose="020B0604030504040204" pitchFamily="34" charset="0"/>
                <a:ea typeface="Verdana" panose="020B0604030504040204" pitchFamily="34" charset="0"/>
                <a:cs typeface="Verdana" panose="020B0604030504040204" pitchFamily="34" charset="0"/>
              </a:rPr>
              <a:t> less than 10% </a:t>
            </a:r>
            <a:r>
              <a:rPr lang="en-US" sz="2000" dirty="0">
                <a:latin typeface="Verdana" panose="020B0604030504040204" pitchFamily="34" charset="0"/>
                <a:ea typeface="Verdana" panose="020B0604030504040204" pitchFamily="34" charset="0"/>
                <a:cs typeface="Verdana" panose="020B0604030504040204" pitchFamily="34" charset="0"/>
              </a:rPr>
              <a:t>of material is used to its design capacity.</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We can do better.</a:t>
            </a:r>
          </a:p>
        </p:txBody>
      </p:sp>
      <p:pic>
        <p:nvPicPr>
          <p:cNvPr id="2" name="Picture 1">
            <a:extLst>
              <a:ext uri="{FF2B5EF4-FFF2-40B4-BE49-F238E27FC236}">
                <a16:creationId xmlns:a16="http://schemas.microsoft.com/office/drawing/2014/main" id="{A9B22FDB-AE70-1847-B71B-E24164D652A2}"/>
              </a:ext>
            </a:extLst>
          </p:cNvPr>
          <p:cNvPicPr>
            <a:picLocks noChangeAspect="1"/>
          </p:cNvPicPr>
          <p:nvPr/>
        </p:nvPicPr>
        <p:blipFill>
          <a:blip r:embed="rId4"/>
          <a:stretch>
            <a:fillRect/>
          </a:stretch>
        </p:blipFill>
        <p:spPr>
          <a:xfrm>
            <a:off x="2671771" y="729476"/>
            <a:ext cx="8973910" cy="6128524"/>
          </a:xfrm>
          <a:prstGeom prst="rect">
            <a:avLst/>
          </a:prstGeom>
        </p:spPr>
      </p:pic>
    </p:spTree>
    <p:extLst>
      <p:ext uri="{BB962C8B-B14F-4D97-AF65-F5344CB8AC3E}">
        <p14:creationId xmlns:p14="http://schemas.microsoft.com/office/powerpoint/2010/main" val="3496945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9836347"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Could decarbonization be radically accelerated?</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https://rmi.org/seven-challenges-report/</a:t>
            </a:r>
            <a:r>
              <a:rPr lang="en-US" sz="1400" dirty="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E0E4FA6D-3D9B-6D4E-BC9D-3F965377B4D3}"/>
              </a:ext>
            </a:extLst>
          </p:cNvPr>
          <p:cNvSpPr txBox="1"/>
          <p:nvPr/>
        </p:nvSpPr>
        <p:spPr>
          <a:xfrm>
            <a:off x="228601" y="772750"/>
            <a:ext cx="11822722"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Three case studies </a:t>
            </a:r>
            <a:r>
              <a:rPr lang="en-US" sz="2000" dirty="0">
                <a:latin typeface="Verdana" panose="020B0604030504040204" pitchFamily="34" charset="0"/>
                <a:ea typeface="Verdana" panose="020B0604030504040204" pitchFamily="34" charset="0"/>
                <a:cs typeface="Verdana" panose="020B0604030504040204" pitchFamily="34" charset="0"/>
              </a:rPr>
              <a:t>of opportunities to radically accelerate decarbonization.</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4E9857F0-6BAE-0548-9CDE-C670075D52D0}"/>
              </a:ext>
            </a:extLst>
          </p:cNvPr>
          <p:cNvSpPr txBox="1"/>
          <p:nvPr/>
        </p:nvSpPr>
        <p:spPr>
          <a:xfrm>
            <a:off x="228601" y="1272085"/>
            <a:ext cx="11822722"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1. Cost-competitive green hydrogen by 2030</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6CF5634C-9674-A741-A08E-5B56865DA507}"/>
              </a:ext>
            </a:extLst>
          </p:cNvPr>
          <p:cNvSpPr txBox="1"/>
          <p:nvPr/>
        </p:nvSpPr>
        <p:spPr>
          <a:xfrm>
            <a:off x="228601" y="1771420"/>
            <a:ext cx="11822722"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2. Green steel</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23A1AAAC-F122-B74C-8F40-F942DA4D9BF5}"/>
              </a:ext>
            </a:extLst>
          </p:cNvPr>
          <p:cNvSpPr txBox="1"/>
          <p:nvPr/>
        </p:nvSpPr>
        <p:spPr>
          <a:xfrm>
            <a:off x="228601" y="2270755"/>
            <a:ext cx="11822722"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3. C-transparency for materials and methane creates new solutions</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39453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9201558"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1. Cost-competitive green hydrogen by 2030</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5394382"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https://rmi.org/seven-challenges-report/</a:t>
            </a:r>
            <a:r>
              <a:rPr lang="en-US" sz="1400" dirty="0">
                <a:latin typeface="Verdana" panose="020B0604030504040204" pitchFamily="34" charset="0"/>
                <a:cs typeface="Verdana" panose="020B0604030504040204" pitchFamily="34" charset="0"/>
              </a:rPr>
              <a:t>; Wikipedia </a:t>
            </a:r>
          </a:p>
        </p:txBody>
      </p:sp>
      <p:sp>
        <p:nvSpPr>
          <p:cNvPr id="12" name="TextBox 11">
            <a:extLst>
              <a:ext uri="{FF2B5EF4-FFF2-40B4-BE49-F238E27FC236}">
                <a16:creationId xmlns:a16="http://schemas.microsoft.com/office/drawing/2014/main" id="{E0E4FA6D-3D9B-6D4E-BC9D-3F965377B4D3}"/>
              </a:ext>
            </a:extLst>
          </p:cNvPr>
          <p:cNvSpPr txBox="1"/>
          <p:nvPr/>
        </p:nvSpPr>
        <p:spPr>
          <a:xfrm>
            <a:off x="228601" y="772750"/>
            <a:ext cx="11822722"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Green hydrogen </a:t>
            </a:r>
            <a:r>
              <a:rPr lang="en-US" sz="2000" dirty="0">
                <a:latin typeface="Verdana" panose="020B0604030504040204" pitchFamily="34" charset="0"/>
                <a:ea typeface="Verdana" panose="020B0604030504040204" pitchFamily="34" charset="0"/>
                <a:cs typeface="Verdana" panose="020B0604030504040204" pitchFamily="34" charset="0"/>
              </a:rPr>
              <a:t>= H</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gas created by electrolysis of water by renewable energy</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DCC91F3C-9632-E145-B4D8-9C4FDC18086E}"/>
              </a:ext>
            </a:extLst>
          </p:cNvPr>
          <p:cNvSpPr txBox="1"/>
          <p:nvPr/>
        </p:nvSpPr>
        <p:spPr>
          <a:xfrm>
            <a:off x="228601" y="1370627"/>
            <a:ext cx="11822722" cy="707886"/>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Leverage point? </a:t>
            </a:r>
          </a:p>
          <a:p>
            <a:r>
              <a:rPr lang="en-US" sz="2000" dirty="0">
                <a:latin typeface="Verdana" panose="020B0604030504040204" pitchFamily="34" charset="0"/>
                <a:ea typeface="Verdana" panose="020B0604030504040204" pitchFamily="34" charset="0"/>
                <a:cs typeface="Verdana" panose="020B0604030504040204" pitchFamily="34" charset="0"/>
              </a:rPr>
              <a:t>Cost and efficiency of PEM (polymer electrolyte membranes) </a:t>
            </a:r>
            <a:r>
              <a:rPr lang="en-US" sz="2000" dirty="0" err="1">
                <a:latin typeface="Verdana" panose="020B0604030504040204" pitchFamily="34" charset="0"/>
                <a:ea typeface="Verdana" panose="020B0604030504040204" pitchFamily="34" charset="0"/>
                <a:cs typeface="Verdana" panose="020B0604030504040204" pitchFamily="34" charset="0"/>
              </a:rPr>
              <a:t>electrolyzers</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0BF5493B-DD22-6445-82D7-5498311276C2}"/>
              </a:ext>
            </a:extLst>
          </p:cNvPr>
          <p:cNvPicPr>
            <a:picLocks noChangeAspect="1"/>
          </p:cNvPicPr>
          <p:nvPr/>
        </p:nvPicPr>
        <p:blipFill>
          <a:blip r:embed="rId4"/>
          <a:stretch>
            <a:fillRect/>
          </a:stretch>
        </p:blipFill>
        <p:spPr>
          <a:xfrm>
            <a:off x="8058778" y="3233145"/>
            <a:ext cx="4086329" cy="3575538"/>
          </a:xfrm>
          <a:prstGeom prst="rect">
            <a:avLst/>
          </a:prstGeom>
        </p:spPr>
      </p:pic>
      <p:sp>
        <p:nvSpPr>
          <p:cNvPr id="14" name="TextBox 13">
            <a:extLst>
              <a:ext uri="{FF2B5EF4-FFF2-40B4-BE49-F238E27FC236}">
                <a16:creationId xmlns:a16="http://schemas.microsoft.com/office/drawing/2014/main" id="{D07B73D1-013E-094E-997F-A8E029B10905}"/>
              </a:ext>
            </a:extLst>
          </p:cNvPr>
          <p:cNvSpPr txBox="1"/>
          <p:nvPr/>
        </p:nvSpPr>
        <p:spPr>
          <a:xfrm>
            <a:off x="275492" y="2299427"/>
            <a:ext cx="7783285"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Over the next decade the cost of PEM </a:t>
            </a:r>
            <a:r>
              <a:rPr lang="en-US" sz="2000" dirty="0" err="1">
                <a:latin typeface="Verdana" panose="020B0604030504040204" pitchFamily="34" charset="0"/>
                <a:ea typeface="Verdana" panose="020B0604030504040204" pitchFamily="34" charset="0"/>
                <a:cs typeface="Verdana" panose="020B0604030504040204" pitchFamily="34" charset="0"/>
              </a:rPr>
              <a:t>electrolyzers</a:t>
            </a:r>
            <a:r>
              <a:rPr lang="en-US" sz="2000" dirty="0">
                <a:latin typeface="Verdana" panose="020B0604030504040204" pitchFamily="34" charset="0"/>
                <a:ea typeface="Verdana" panose="020B0604030504040204" pitchFamily="34" charset="0"/>
                <a:cs typeface="Verdana" panose="020B0604030504040204" pitchFamily="34" charset="0"/>
              </a:rPr>
              <a:t> could drop </a:t>
            </a:r>
            <a:r>
              <a:rPr lang="en-US" sz="2000" b="1" dirty="0">
                <a:latin typeface="Verdana" panose="020B0604030504040204" pitchFamily="34" charset="0"/>
                <a:ea typeface="Verdana" panose="020B0604030504040204" pitchFamily="34" charset="0"/>
                <a:cs typeface="Verdana" panose="020B0604030504040204" pitchFamily="34" charset="0"/>
              </a:rPr>
              <a:t>below $300/kW</a:t>
            </a:r>
            <a:r>
              <a:rPr lang="en-US" sz="2000" dirty="0">
                <a:latin typeface="Verdana" panose="020B0604030504040204" pitchFamily="34" charset="0"/>
                <a:ea typeface="Verdana" panose="020B0604030504040204" pitchFamily="34" charset="0"/>
                <a:cs typeface="Verdana" panose="020B0604030504040204" pitchFamily="34" charset="0"/>
              </a:rPr>
              <a:t>.</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5059A80F-3EBE-9D47-BF01-86E502B29F88}"/>
              </a:ext>
            </a:extLst>
          </p:cNvPr>
          <p:cNvSpPr txBox="1"/>
          <p:nvPr/>
        </p:nvSpPr>
        <p:spPr>
          <a:xfrm>
            <a:off x="275493" y="3265025"/>
            <a:ext cx="6922476" cy="1015663"/>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Combined with low-cost RE to drop the price of green hydrogen to </a:t>
            </a:r>
            <a:r>
              <a:rPr lang="en-US" sz="2000" b="1">
                <a:latin typeface="Verdana" panose="020B0604030504040204" pitchFamily="34" charset="0"/>
                <a:ea typeface="Verdana" panose="020B0604030504040204" pitchFamily="34" charset="0"/>
                <a:cs typeface="Verdana" panose="020B0604030504040204" pitchFamily="34" charset="0"/>
              </a:rPr>
              <a:t>far below $1.50/kg </a:t>
            </a:r>
            <a:r>
              <a:rPr lang="en-US" sz="2000">
                <a:latin typeface="Verdana" panose="020B0604030504040204" pitchFamily="34" charset="0"/>
                <a:ea typeface="Verdana" panose="020B0604030504040204" pitchFamily="34" charset="0"/>
                <a:cs typeface="Verdana" panose="020B0604030504040204" pitchFamily="34" charset="0"/>
              </a:rPr>
              <a:t>in areas with strong wind and solar resources.</a:t>
            </a: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6D460DB5-24BE-6F41-BE33-08372016425F}"/>
              </a:ext>
            </a:extLst>
          </p:cNvPr>
          <p:cNvSpPr txBox="1"/>
          <p:nvPr/>
        </p:nvSpPr>
        <p:spPr>
          <a:xfrm>
            <a:off x="275493" y="4923387"/>
            <a:ext cx="6922476"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What needs to happen?</a:t>
            </a:r>
            <a:endParaRPr lang="en-US" sz="1400" b="1"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Big increases in RE</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Coordination of businesses, policy, consumers</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Focus on US, China, Australia</a:t>
            </a:r>
          </a:p>
        </p:txBody>
      </p:sp>
    </p:spTree>
    <p:extLst>
      <p:ext uri="{BB962C8B-B14F-4D97-AF65-F5344CB8AC3E}">
        <p14:creationId xmlns:p14="http://schemas.microsoft.com/office/powerpoint/2010/main" val="239453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499716"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2. Green steel – biggest evolution since WWII</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257621"/>
            <a:ext cx="11837324"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Wikipedia </a:t>
            </a:r>
          </a:p>
          <a:p>
            <a:r>
              <a:rPr lang="en-US" sz="1400">
                <a:latin typeface="Verdana" panose="020B0604030504040204" pitchFamily="34" charset="0"/>
                <a:cs typeface="Verdana" panose="020B0604030504040204" pitchFamily="34" charset="0"/>
                <a:hlinkClick r:id="rId4"/>
              </a:rPr>
              <a:t>https://www.downtoearth.org.in/news/scientists-discover-green-way-to-produce-steel-41179</a:t>
            </a:r>
            <a:r>
              <a:rPr lang="en-US" sz="140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E0E4FA6D-3D9B-6D4E-BC9D-3F965377B4D3}"/>
              </a:ext>
            </a:extLst>
          </p:cNvPr>
          <p:cNvSpPr txBox="1"/>
          <p:nvPr/>
        </p:nvSpPr>
        <p:spPr>
          <a:xfrm>
            <a:off x="228601" y="834055"/>
            <a:ext cx="11822722" cy="707886"/>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Green hydrogen fuel </a:t>
            </a:r>
            <a:r>
              <a:rPr lang="en-US" sz="2000" dirty="0">
                <a:latin typeface="Verdana" panose="020B0604030504040204" pitchFamily="34" charset="0"/>
                <a:ea typeface="Verdana" panose="020B0604030504040204" pitchFamily="34" charset="0"/>
                <a:cs typeface="Verdana" panose="020B0604030504040204" pitchFamily="34" charset="0"/>
              </a:rPr>
              <a:t>can create the very high temperatures needed to create and work steel without fossil fuels and </a:t>
            </a:r>
            <a:r>
              <a:rPr lang="en-US" sz="2000" b="1" dirty="0">
                <a:latin typeface="Verdana" panose="020B0604030504040204" pitchFamily="34" charset="0"/>
                <a:ea typeface="Verdana" panose="020B0604030504040204" pitchFamily="34" charset="0"/>
                <a:cs typeface="Verdana" panose="020B0604030504040204" pitchFamily="34" charset="0"/>
              </a:rPr>
              <a:t>radically reduce the C footprint </a:t>
            </a:r>
            <a:r>
              <a:rPr lang="en-US" sz="2000" dirty="0">
                <a:latin typeface="Verdana" panose="020B0604030504040204" pitchFamily="34" charset="0"/>
                <a:ea typeface="Verdana" panose="020B0604030504040204" pitchFamily="34" charset="0"/>
                <a:cs typeface="Verdana" panose="020B0604030504040204" pitchFamily="34" charset="0"/>
              </a:rPr>
              <a:t>of many materials.</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E6D6809E-3D2E-AC4F-B9EA-9771534B55C6}"/>
              </a:ext>
            </a:extLst>
          </p:cNvPr>
          <p:cNvSpPr txBox="1"/>
          <p:nvPr/>
        </p:nvSpPr>
        <p:spPr>
          <a:xfrm>
            <a:off x="228601" y="1704640"/>
            <a:ext cx="11822722" cy="707886"/>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New processes, like </a:t>
            </a:r>
            <a:r>
              <a:rPr lang="en-US" sz="2000" b="1">
                <a:latin typeface="Verdana" panose="020B0604030504040204" pitchFamily="34" charset="0"/>
                <a:ea typeface="Verdana" panose="020B0604030504040204" pitchFamily="34" charset="0"/>
                <a:cs typeface="Verdana" panose="020B0604030504040204" pitchFamily="34" charset="0"/>
              </a:rPr>
              <a:t>molten oxide electrolysis (MOE), </a:t>
            </a:r>
            <a:r>
              <a:rPr lang="en-US" sz="2000">
                <a:latin typeface="Verdana" panose="020B0604030504040204" pitchFamily="34" charset="0"/>
                <a:ea typeface="Verdana" panose="020B0604030504040204" pitchFamily="34" charset="0"/>
                <a:cs typeface="Verdana" panose="020B0604030504040204" pitchFamily="34" charset="0"/>
              </a:rPr>
              <a:t>can create steel without fossil fuels and with tiny carbon footprints.</a:t>
            </a:r>
            <a:endParaRPr lang="en-US" sz="140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52F67FAF-CAA7-4949-9B20-607E6F5E1074}"/>
              </a:ext>
            </a:extLst>
          </p:cNvPr>
          <p:cNvPicPr>
            <a:picLocks noChangeAspect="1"/>
          </p:cNvPicPr>
          <p:nvPr/>
        </p:nvPicPr>
        <p:blipFill>
          <a:blip r:embed="rId5"/>
          <a:stretch>
            <a:fillRect/>
          </a:stretch>
        </p:blipFill>
        <p:spPr>
          <a:xfrm>
            <a:off x="1380881" y="2672556"/>
            <a:ext cx="8750300" cy="3378200"/>
          </a:xfrm>
          <a:prstGeom prst="rect">
            <a:avLst/>
          </a:prstGeom>
        </p:spPr>
      </p:pic>
    </p:spTree>
    <p:extLst>
      <p:ext uri="{BB962C8B-B14F-4D97-AF65-F5344CB8AC3E}">
        <p14:creationId xmlns:p14="http://schemas.microsoft.com/office/powerpoint/2010/main" val="258092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7837402"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Low-C MOE must use low-C electricity</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257621"/>
            <a:ext cx="11837324"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Wikipedia </a:t>
            </a:r>
          </a:p>
          <a:p>
            <a:r>
              <a:rPr lang="en-US" sz="1400">
                <a:latin typeface="Verdana" panose="020B0604030504040204" pitchFamily="34" charset="0"/>
                <a:cs typeface="Verdana" panose="020B0604030504040204" pitchFamily="34" charset="0"/>
                <a:hlinkClick r:id="rId4"/>
              </a:rPr>
              <a:t>https://www.downtoearth.org.in/news/scientists-discover-green-way-to-produce-steel-41179</a:t>
            </a:r>
            <a:r>
              <a:rPr lang="en-US" sz="140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E0E4FA6D-3D9B-6D4E-BC9D-3F965377B4D3}"/>
              </a:ext>
            </a:extLst>
          </p:cNvPr>
          <p:cNvSpPr txBox="1"/>
          <p:nvPr/>
        </p:nvSpPr>
        <p:spPr>
          <a:xfrm>
            <a:off x="228601" y="2120901"/>
            <a:ext cx="3053861" cy="1323439"/>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In order to combat GCC, MOE would have to use </a:t>
            </a:r>
            <a:r>
              <a:rPr lang="en-US" sz="2000" b="1">
                <a:latin typeface="Verdana" panose="020B0604030504040204" pitchFamily="34" charset="0"/>
                <a:ea typeface="Verdana" panose="020B0604030504040204" pitchFamily="34" charset="0"/>
                <a:cs typeface="Verdana" panose="020B0604030504040204" pitchFamily="34" charset="0"/>
              </a:rPr>
              <a:t>low-C electricity</a:t>
            </a:r>
            <a:r>
              <a:rPr lang="en-US" sz="2000">
                <a:latin typeface="Verdana" panose="020B0604030504040204" pitchFamily="34" charset="0"/>
                <a:ea typeface="Verdana" panose="020B0604030504040204" pitchFamily="34" charset="0"/>
                <a:cs typeface="Verdana" panose="020B0604030504040204" pitchFamily="34" charset="0"/>
              </a:rPr>
              <a:t>.</a:t>
            </a:r>
            <a:endParaRPr lang="en-US" sz="140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891B0F07-811E-8D48-B96D-06A0C7BEDE55}"/>
              </a:ext>
            </a:extLst>
          </p:cNvPr>
          <p:cNvPicPr>
            <a:picLocks noChangeAspect="1"/>
          </p:cNvPicPr>
          <p:nvPr/>
        </p:nvPicPr>
        <p:blipFill>
          <a:blip r:embed="rId5"/>
          <a:stretch>
            <a:fillRect/>
          </a:stretch>
        </p:blipFill>
        <p:spPr>
          <a:xfrm>
            <a:off x="3704492" y="920246"/>
            <a:ext cx="8346831" cy="5223619"/>
          </a:xfrm>
          <a:prstGeom prst="rect">
            <a:avLst/>
          </a:prstGeom>
        </p:spPr>
      </p:pic>
      <p:sp>
        <p:nvSpPr>
          <p:cNvPr id="10" name="TextBox 9">
            <a:extLst>
              <a:ext uri="{FF2B5EF4-FFF2-40B4-BE49-F238E27FC236}">
                <a16:creationId xmlns:a16="http://schemas.microsoft.com/office/drawing/2014/main" id="{A91B77FF-791A-8447-B950-987E896F673B}"/>
              </a:ext>
            </a:extLst>
          </p:cNvPr>
          <p:cNvSpPr txBox="1"/>
          <p:nvPr/>
        </p:nvSpPr>
        <p:spPr>
          <a:xfrm>
            <a:off x="228600" y="3782053"/>
            <a:ext cx="3053861"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And its </a:t>
            </a:r>
            <a:r>
              <a:rPr lang="en-US" sz="2000" b="1" dirty="0">
                <a:latin typeface="Verdana" panose="020B0604030504040204" pitchFamily="34" charset="0"/>
                <a:ea typeface="Verdana" panose="020B0604030504040204" pitchFamily="34" charset="0"/>
                <a:cs typeface="Verdana" panose="020B0604030504040204" pitchFamily="34" charset="0"/>
              </a:rPr>
              <a:t>cost</a:t>
            </a:r>
            <a:r>
              <a:rPr lang="en-US" sz="2000" dirty="0">
                <a:latin typeface="Verdana" panose="020B0604030504040204" pitchFamily="34" charset="0"/>
                <a:ea typeface="Verdana" panose="020B0604030504040204" pitchFamily="34" charset="0"/>
                <a:cs typeface="Verdana" panose="020B0604030504040204" pitchFamily="34" charset="0"/>
              </a:rPr>
              <a:t> will depend on the cost of that low-C electricity.</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0293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6186309"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Modeled US carbon emissions</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pic>
        <p:nvPicPr>
          <p:cNvPr id="2" name="Picture 1">
            <a:extLst>
              <a:ext uri="{FF2B5EF4-FFF2-40B4-BE49-F238E27FC236}">
                <a16:creationId xmlns:a16="http://schemas.microsoft.com/office/drawing/2014/main" id="{381DFBD3-AFC0-9346-8B6D-FB9E752DF19E}"/>
              </a:ext>
            </a:extLst>
          </p:cNvPr>
          <p:cNvPicPr>
            <a:picLocks noChangeAspect="1"/>
          </p:cNvPicPr>
          <p:nvPr/>
        </p:nvPicPr>
        <p:blipFill>
          <a:blip r:embed="rId3"/>
          <a:stretch>
            <a:fillRect/>
          </a:stretch>
        </p:blipFill>
        <p:spPr>
          <a:xfrm>
            <a:off x="218648" y="687264"/>
            <a:ext cx="10486053" cy="6170736"/>
          </a:xfrm>
          <a:prstGeom prst="rect">
            <a:avLst/>
          </a:prstGeom>
        </p:spPr>
      </p:pic>
      <p:sp>
        <p:nvSpPr>
          <p:cNvPr id="3" name="TextBox 2"/>
          <p:cNvSpPr txBox="1"/>
          <p:nvPr/>
        </p:nvSpPr>
        <p:spPr>
          <a:xfrm>
            <a:off x="9209314" y="5262520"/>
            <a:ext cx="2982686" cy="1384995"/>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4"/>
              </a:rPr>
              <a:t>https://cmi.princeton.edu/annual-meetings/annual-reports/year-2019/the-net-zero-america-project-finding-pathways-to-a-carbon-neutral-future/</a:t>
            </a:r>
            <a:r>
              <a:rPr lang="en-US" sz="1400" dirty="0">
                <a:latin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501722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454832"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3. Carbon transparency to spur new solutions</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92081"/>
            <a:ext cx="11837324"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endParaRPr lang="en-US" sz="1400">
              <a:latin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E0E4FA6D-3D9B-6D4E-BC9D-3F965377B4D3}"/>
              </a:ext>
            </a:extLst>
          </p:cNvPr>
          <p:cNvSpPr txBox="1"/>
          <p:nvPr/>
        </p:nvSpPr>
        <p:spPr>
          <a:xfrm>
            <a:off x="228601" y="784473"/>
            <a:ext cx="11822722" cy="1015663"/>
          </a:xfrm>
          <a:prstGeom prst="rect">
            <a:avLst/>
          </a:prstGeom>
          <a:noFill/>
        </p:spPr>
        <p:txBody>
          <a:bodyPr wrap="square" rtlCol="0">
            <a:spAutoFit/>
          </a:bodyPr>
          <a:lstStyle/>
          <a:p>
            <a:r>
              <a:rPr lang="en-US" sz="2000" b="1">
                <a:latin typeface="Verdana" panose="020B0604030504040204" pitchFamily="34" charset="0"/>
                <a:ea typeface="Verdana" panose="020B0604030504040204" pitchFamily="34" charset="0"/>
                <a:cs typeface="Verdana" panose="020B0604030504040204" pitchFamily="34" charset="0"/>
              </a:rPr>
              <a:t>What’s carbon transparency?</a:t>
            </a:r>
          </a:p>
          <a:p>
            <a:r>
              <a:rPr lang="en-US" sz="2000">
                <a:latin typeface="Verdana" panose="020B0604030504040204" pitchFamily="34" charset="0"/>
                <a:ea typeface="Verdana" panose="020B0604030504040204" pitchFamily="34" charset="0"/>
                <a:cs typeface="Verdana" panose="020B0604030504040204" pitchFamily="34" charset="0"/>
              </a:rPr>
              <a:t>Embedding the CO</a:t>
            </a:r>
            <a:r>
              <a:rPr lang="en-US" sz="2000" baseline="-25000">
                <a:latin typeface="Verdana" panose="020B0604030504040204" pitchFamily="34" charset="0"/>
                <a:ea typeface="Verdana" panose="020B0604030504040204" pitchFamily="34" charset="0"/>
                <a:cs typeface="Verdana" panose="020B0604030504040204" pitchFamily="34" charset="0"/>
              </a:rPr>
              <a:t>2</a:t>
            </a:r>
            <a:r>
              <a:rPr lang="en-US" sz="2000">
                <a:latin typeface="Verdana" panose="020B0604030504040204" pitchFamily="34" charset="0"/>
                <a:ea typeface="Verdana" panose="020B0604030504040204" pitchFamily="34" charset="0"/>
                <a:cs typeface="Verdana" panose="020B0604030504040204" pitchFamily="34" charset="0"/>
              </a:rPr>
              <a:t> footprint (or carbon cost) at all stages of a material’s or product’s supply chain in a visible way</a:t>
            </a: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1E78CD70-8E64-BD4F-A934-E03AA2AED4D4}"/>
              </a:ext>
            </a:extLst>
          </p:cNvPr>
          <p:cNvSpPr txBox="1"/>
          <p:nvPr/>
        </p:nvSpPr>
        <p:spPr>
          <a:xfrm>
            <a:off x="275494" y="2065446"/>
            <a:ext cx="11822722"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Carbon transparency allows industries, consumers and investors to </a:t>
            </a:r>
            <a:r>
              <a:rPr lang="en-US" sz="2000" b="1" dirty="0">
                <a:latin typeface="Verdana" panose="020B0604030504040204" pitchFamily="34" charset="0"/>
                <a:ea typeface="Verdana" panose="020B0604030504040204" pitchFamily="34" charset="0"/>
                <a:cs typeface="Verdana" panose="020B0604030504040204" pitchFamily="34" charset="0"/>
              </a:rPr>
              <a:t>make choices </a:t>
            </a:r>
            <a:r>
              <a:rPr lang="en-US" sz="2000" dirty="0">
                <a:latin typeface="Verdana" panose="020B0604030504040204" pitchFamily="34" charset="0"/>
                <a:ea typeface="Verdana" panose="020B0604030504040204" pitchFamily="34" charset="0"/>
                <a:cs typeface="Verdana" panose="020B0604030504040204" pitchFamily="34" charset="0"/>
              </a:rPr>
              <a:t>and therefore</a:t>
            </a:r>
            <a:r>
              <a:rPr lang="en-US" sz="2000" b="1" dirty="0">
                <a:latin typeface="Verdana" panose="020B0604030504040204" pitchFamily="34" charset="0"/>
                <a:ea typeface="Verdana" panose="020B0604030504040204" pitchFamily="34" charset="0"/>
                <a:cs typeface="Verdana" panose="020B0604030504040204" pitchFamily="34" charset="0"/>
              </a:rPr>
              <a:t> apply pressure to decarbonize </a:t>
            </a:r>
            <a:r>
              <a:rPr lang="en-US" sz="2000" dirty="0">
                <a:latin typeface="Verdana" panose="020B0604030504040204" pitchFamily="34" charset="0"/>
                <a:ea typeface="Verdana" panose="020B0604030504040204" pitchFamily="34" charset="0"/>
                <a:cs typeface="Verdana" panose="020B0604030504040204" pitchFamily="34" charset="0"/>
              </a:rPr>
              <a:t>across the economy.</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2DA5BA9C-9515-BB49-8CC6-1C669134DA62}"/>
              </a:ext>
            </a:extLst>
          </p:cNvPr>
          <p:cNvSpPr txBox="1"/>
          <p:nvPr/>
        </p:nvSpPr>
        <p:spPr>
          <a:xfrm>
            <a:off x="275494" y="3038642"/>
            <a:ext cx="11822722" cy="1323439"/>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Low-carbon industries and low-carbon portfolios will capture larger investments and grow faster.</a:t>
            </a:r>
          </a:p>
          <a:p>
            <a:endParaRPr lang="en-US" sz="200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2000" b="1">
                <a:latin typeface="Verdana" panose="020B0604030504040204" pitchFamily="34" charset="0"/>
                <a:ea typeface="Verdana" panose="020B0604030504040204" pitchFamily="34" charset="0"/>
                <a:cs typeface="Verdana" panose="020B0604030504040204" pitchFamily="34" charset="0"/>
              </a:rPr>
              <a:t>aka ‘climate-aligned’</a:t>
            </a:r>
            <a:endParaRPr lang="en-US" sz="1400" b="1">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8803C5DA-4ED7-4C47-A296-F55EE6D47136}"/>
              </a:ext>
            </a:extLst>
          </p:cNvPr>
          <p:cNvPicPr>
            <a:picLocks noChangeAspect="1"/>
          </p:cNvPicPr>
          <p:nvPr/>
        </p:nvPicPr>
        <p:blipFill rotWithShape="1">
          <a:blip r:embed="rId4"/>
          <a:srcRect l="13702" t="11019" r="14563" b="6688"/>
          <a:stretch/>
        </p:blipFill>
        <p:spPr>
          <a:xfrm>
            <a:off x="6940061" y="3460163"/>
            <a:ext cx="4114800" cy="3397837"/>
          </a:xfrm>
          <a:prstGeom prst="rect">
            <a:avLst/>
          </a:prstGeom>
        </p:spPr>
      </p:pic>
    </p:spTree>
    <p:extLst>
      <p:ext uri="{BB962C8B-B14F-4D97-AF65-F5344CB8AC3E}">
        <p14:creationId xmlns:p14="http://schemas.microsoft.com/office/powerpoint/2010/main" val="8289263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368562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6. Opportunities?</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10033188" y="6187280"/>
            <a:ext cx="2100197"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endParaRPr lang="en-US" sz="1400">
              <a:latin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5BDDDFFB-DD2A-BC43-AEF7-EA6C906095AB}"/>
              </a:ext>
            </a:extLst>
          </p:cNvPr>
          <p:cNvSpPr txBox="1"/>
          <p:nvPr/>
        </p:nvSpPr>
        <p:spPr>
          <a:xfrm>
            <a:off x="228599" y="830417"/>
            <a:ext cx="11642127"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How do we connect developers, designers and funders to scale up and deploy next-generation materials in buildings?</a:t>
            </a:r>
          </a:p>
        </p:txBody>
      </p:sp>
      <p:sp>
        <p:nvSpPr>
          <p:cNvPr id="10" name="TextBox 9">
            <a:extLst>
              <a:ext uri="{FF2B5EF4-FFF2-40B4-BE49-F238E27FC236}">
                <a16:creationId xmlns:a16="http://schemas.microsoft.com/office/drawing/2014/main" id="{3E0D78E3-3BCA-D944-AB9F-55C9520B6EC3}"/>
              </a:ext>
            </a:extLst>
          </p:cNvPr>
          <p:cNvSpPr txBox="1"/>
          <p:nvPr/>
        </p:nvSpPr>
        <p:spPr>
          <a:xfrm>
            <a:off x="228599" y="2024652"/>
            <a:ext cx="11642127"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What policies, models and customer demands can be used to change redesign and recirculation of materials? </a:t>
            </a:r>
          </a:p>
        </p:txBody>
      </p:sp>
      <p:sp>
        <p:nvSpPr>
          <p:cNvPr id="11" name="TextBox 10">
            <a:extLst>
              <a:ext uri="{FF2B5EF4-FFF2-40B4-BE49-F238E27FC236}">
                <a16:creationId xmlns:a16="http://schemas.microsoft.com/office/drawing/2014/main" id="{CCA00C9D-7195-E141-A5C8-8CA063851FF6}"/>
              </a:ext>
            </a:extLst>
          </p:cNvPr>
          <p:cNvSpPr txBox="1"/>
          <p:nvPr/>
        </p:nvSpPr>
        <p:spPr>
          <a:xfrm>
            <a:off x="228599" y="3263857"/>
            <a:ext cx="11642127"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What platforms and standards can be used to unleash consumer pull for low- and no-C products and services? And help move investors?</a:t>
            </a:r>
          </a:p>
        </p:txBody>
      </p:sp>
      <p:sp>
        <p:nvSpPr>
          <p:cNvPr id="12" name="TextBox 11">
            <a:extLst>
              <a:ext uri="{FF2B5EF4-FFF2-40B4-BE49-F238E27FC236}">
                <a16:creationId xmlns:a16="http://schemas.microsoft.com/office/drawing/2014/main" id="{4A3F0BCA-388D-6446-8D52-23A45519B623}"/>
              </a:ext>
            </a:extLst>
          </p:cNvPr>
          <p:cNvSpPr txBox="1"/>
          <p:nvPr/>
        </p:nvSpPr>
        <p:spPr>
          <a:xfrm>
            <a:off x="228599" y="4503062"/>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How can sectors work together to accelerate cost reduction of green hydrogen?</a:t>
            </a:r>
          </a:p>
        </p:txBody>
      </p:sp>
      <p:sp>
        <p:nvSpPr>
          <p:cNvPr id="13" name="TextBox 12">
            <a:extLst>
              <a:ext uri="{FF2B5EF4-FFF2-40B4-BE49-F238E27FC236}">
                <a16:creationId xmlns:a16="http://schemas.microsoft.com/office/drawing/2014/main" id="{C603F893-E98D-564D-8CC4-AFA2C05D0779}"/>
              </a:ext>
            </a:extLst>
          </p:cNvPr>
          <p:cNvSpPr txBox="1"/>
          <p:nvPr/>
        </p:nvSpPr>
        <p:spPr>
          <a:xfrm>
            <a:off x="228599" y="5434490"/>
            <a:ext cx="11642127"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What lessons can be learned from accelerated capital transitions and applied to decarbonization?</a:t>
            </a:r>
          </a:p>
        </p:txBody>
      </p:sp>
    </p:spTree>
    <p:extLst>
      <p:ext uri="{BB962C8B-B14F-4D97-AF65-F5344CB8AC3E}">
        <p14:creationId xmlns:p14="http://schemas.microsoft.com/office/powerpoint/2010/main" val="45136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1" y="80139"/>
            <a:ext cx="9720931" cy="523220"/>
          </a:xfrm>
          <a:prstGeom prst="rect">
            <a:avLst/>
          </a:prstGeom>
          <a:noFill/>
        </p:spPr>
        <p:txBody>
          <a:bodyPr wrap="none" rtlCol="0">
            <a:spAutoFit/>
          </a:bodyPr>
          <a:lstStyle/>
          <a:p>
            <a:pPr defTabSz="914400"/>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Module 14. Transition modeling and challenges</a:t>
            </a:r>
          </a:p>
        </p:txBody>
      </p:sp>
      <p:sp>
        <p:nvSpPr>
          <p:cNvPr id="8" name="TextBox 7"/>
          <p:cNvSpPr txBox="1"/>
          <p:nvPr/>
        </p:nvSpPr>
        <p:spPr>
          <a:xfrm>
            <a:off x="973579" y="3159716"/>
            <a:ext cx="10292501" cy="538568"/>
          </a:xfrm>
          <a:prstGeom prst="rect">
            <a:avLst/>
          </a:prstGeom>
          <a:noFill/>
        </p:spPr>
        <p:txBody>
          <a:bodyPr wrap="square" rtlCol="0">
            <a:spAutoFit/>
          </a:bodyPr>
          <a:lstStyle/>
          <a:p>
            <a:pPr lvl="1"/>
            <a:r>
              <a:rPr lang="en-US" sz="2800" b="1">
                <a:latin typeface="Verdana" panose="020B0604030504040204" pitchFamily="34" charset="0"/>
                <a:ea typeface="Verdana" panose="020B0604030504040204" pitchFamily="34" charset="0"/>
                <a:cs typeface="Verdana" panose="020B0604030504040204" pitchFamily="34" charset="0"/>
              </a:rPr>
              <a:t>14.10: Challenge 7 – A swift and fair transition?</a:t>
            </a:r>
          </a:p>
        </p:txBody>
      </p:sp>
      <p:pic>
        <p:nvPicPr>
          <p:cNvPr id="6" name="Picture 5">
            <a:extLst>
              <a:ext uri="{FF2B5EF4-FFF2-40B4-BE49-F238E27FC236}">
                <a16:creationId xmlns:a16="http://schemas.microsoft.com/office/drawing/2014/main" id="{E40CCFE1-280E-794E-967B-0C82C2529A13}"/>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Tree>
    <p:extLst>
      <p:ext uri="{BB962C8B-B14F-4D97-AF65-F5344CB8AC3E}">
        <p14:creationId xmlns:p14="http://schemas.microsoft.com/office/powerpoint/2010/main" val="18052355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7733207"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7. Securing a swift and fair transition</a:t>
            </a:r>
          </a:p>
        </p:txBody>
      </p:sp>
      <p:sp>
        <p:nvSpPr>
          <p:cNvPr id="3" name="TextBox 2"/>
          <p:cNvSpPr txBox="1"/>
          <p:nvPr/>
        </p:nvSpPr>
        <p:spPr>
          <a:xfrm>
            <a:off x="93784" y="6407021"/>
            <a:ext cx="3919945"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2"/>
              </a:rPr>
              <a:t>https://rmi.org/seven-challenges-report/</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8" name="TextBox 7">
            <a:extLst>
              <a:ext uri="{FF2B5EF4-FFF2-40B4-BE49-F238E27FC236}">
                <a16:creationId xmlns:a16="http://schemas.microsoft.com/office/drawing/2014/main" id="{07B8E0AB-E11D-B545-8496-CE1E83ED68D9}"/>
              </a:ext>
            </a:extLst>
          </p:cNvPr>
          <p:cNvSpPr txBox="1"/>
          <p:nvPr/>
        </p:nvSpPr>
        <p:spPr>
          <a:xfrm>
            <a:off x="319659" y="873043"/>
            <a:ext cx="11721653" cy="1415067"/>
          </a:xfrm>
          <a:prstGeom prst="rect">
            <a:avLst/>
          </a:prstGeom>
          <a:noFill/>
        </p:spPr>
        <p:txBody>
          <a:bodyPr wrap="square" rtlCol="0">
            <a:spAutoFit/>
          </a:bodyPr>
          <a:lstStyle/>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“Progress toward supplanting carbon-intensive assets with zero-carbon alternatives entails disruption and dislocations that must be predicted and managed…. [to]…</a:t>
            </a:r>
            <a:r>
              <a:rPr lang="en-US" sz="2000" b="1">
                <a:latin typeface="Verdana" panose="020B0604030504040204" pitchFamily="34" charset="0"/>
                <a:ea typeface="Verdana" panose="020B0604030504040204" pitchFamily="34" charset="0"/>
                <a:cs typeface="Verdana" panose="020B0604030504040204" pitchFamily="34" charset="0"/>
              </a:rPr>
              <a:t>mitigate negative impacts on affected industries and communities </a:t>
            </a:r>
            <a:r>
              <a:rPr lang="en-US" sz="2000">
                <a:latin typeface="Verdana" panose="020B0604030504040204" pitchFamily="34" charset="0"/>
                <a:ea typeface="Verdana" panose="020B0604030504040204" pitchFamily="34" charset="0"/>
                <a:cs typeface="Verdana" panose="020B0604030504040204" pitchFamily="34" charset="0"/>
              </a:rPr>
              <a:t>in order to maximize net value creation from global clean energy transformation.”</a:t>
            </a:r>
          </a:p>
        </p:txBody>
      </p:sp>
      <p:sp>
        <p:nvSpPr>
          <p:cNvPr id="12" name="TextBox 11">
            <a:extLst>
              <a:ext uri="{FF2B5EF4-FFF2-40B4-BE49-F238E27FC236}">
                <a16:creationId xmlns:a16="http://schemas.microsoft.com/office/drawing/2014/main" id="{A90C0394-22E8-F34E-83D4-5582855B0064}"/>
              </a:ext>
            </a:extLst>
          </p:cNvPr>
          <p:cNvSpPr txBox="1"/>
          <p:nvPr/>
        </p:nvSpPr>
        <p:spPr>
          <a:xfrm>
            <a:off x="319656" y="2597602"/>
            <a:ext cx="8159326" cy="737959"/>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Levers?</a:t>
            </a:r>
          </a:p>
          <a:p>
            <a:pPr marL="15875">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1. Building new low-carbon assets</a:t>
            </a:r>
          </a:p>
        </p:txBody>
      </p:sp>
      <p:sp>
        <p:nvSpPr>
          <p:cNvPr id="11" name="TextBox 10">
            <a:extLst>
              <a:ext uri="{FF2B5EF4-FFF2-40B4-BE49-F238E27FC236}">
                <a16:creationId xmlns:a16="http://schemas.microsoft.com/office/drawing/2014/main" id="{A92721B5-FC45-E840-BCB8-5D4CFAA6F680}"/>
              </a:ext>
            </a:extLst>
          </p:cNvPr>
          <p:cNvSpPr txBox="1"/>
          <p:nvPr/>
        </p:nvSpPr>
        <p:spPr>
          <a:xfrm>
            <a:off x="319656" y="3536216"/>
            <a:ext cx="6480155" cy="399405"/>
          </a:xfrm>
          <a:prstGeom prst="rect">
            <a:avLst/>
          </a:prstGeom>
          <a:noFill/>
        </p:spPr>
        <p:txBody>
          <a:bodyPr wrap="square" rtlCol="0">
            <a:spAutoFit/>
          </a:bodyPr>
          <a:lstStyle/>
          <a:p>
            <a:pPr marL="15875">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2. Preventing build-out of high-carbon assets</a:t>
            </a:r>
          </a:p>
        </p:txBody>
      </p:sp>
      <p:sp>
        <p:nvSpPr>
          <p:cNvPr id="13" name="TextBox 12">
            <a:extLst>
              <a:ext uri="{FF2B5EF4-FFF2-40B4-BE49-F238E27FC236}">
                <a16:creationId xmlns:a16="http://schemas.microsoft.com/office/drawing/2014/main" id="{7185176A-858F-9C4B-A030-326B7C236E2D}"/>
              </a:ext>
            </a:extLst>
          </p:cNvPr>
          <p:cNvSpPr txBox="1"/>
          <p:nvPr/>
        </p:nvSpPr>
        <p:spPr>
          <a:xfrm>
            <a:off x="319656" y="4166556"/>
            <a:ext cx="7178424" cy="737959"/>
          </a:xfrm>
          <a:prstGeom prst="rect">
            <a:avLst/>
          </a:prstGeom>
          <a:noFill/>
        </p:spPr>
        <p:txBody>
          <a:bodyPr wrap="square" rtlCol="0">
            <a:spAutoFit/>
          </a:bodyPr>
          <a:lstStyle/>
          <a:p>
            <a:pPr marL="460375" indent="-444500">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3. Accelerate the retirement of existing carbon-intensive assets</a:t>
            </a:r>
          </a:p>
        </p:txBody>
      </p:sp>
      <p:sp>
        <p:nvSpPr>
          <p:cNvPr id="14" name="TextBox 13">
            <a:extLst>
              <a:ext uri="{FF2B5EF4-FFF2-40B4-BE49-F238E27FC236}">
                <a16:creationId xmlns:a16="http://schemas.microsoft.com/office/drawing/2014/main" id="{A2DDCBD0-CC27-9848-916A-D4B21D0FCA86}"/>
              </a:ext>
            </a:extLst>
          </p:cNvPr>
          <p:cNvSpPr txBox="1"/>
          <p:nvPr/>
        </p:nvSpPr>
        <p:spPr>
          <a:xfrm>
            <a:off x="319656" y="5079525"/>
            <a:ext cx="7328053" cy="737959"/>
          </a:xfrm>
          <a:prstGeom prst="rect">
            <a:avLst/>
          </a:prstGeom>
          <a:noFill/>
        </p:spPr>
        <p:txBody>
          <a:bodyPr wrap="square" rtlCol="0">
            <a:spAutoFit/>
          </a:bodyPr>
          <a:lstStyle/>
          <a:p>
            <a:pPr marL="460375" indent="-444500">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4. Improving the productivity of existing and new capital stock</a:t>
            </a:r>
          </a:p>
        </p:txBody>
      </p:sp>
      <p:pic>
        <p:nvPicPr>
          <p:cNvPr id="6" name="Picture 5">
            <a:extLst>
              <a:ext uri="{FF2B5EF4-FFF2-40B4-BE49-F238E27FC236}">
                <a16:creationId xmlns:a16="http://schemas.microsoft.com/office/drawing/2014/main" id="{BF6E963A-D140-2544-AE03-12D050DC90C8}"/>
              </a:ext>
            </a:extLst>
          </p:cNvPr>
          <p:cNvPicPr>
            <a:picLocks noChangeAspect="1"/>
          </p:cNvPicPr>
          <p:nvPr/>
        </p:nvPicPr>
        <p:blipFill>
          <a:blip r:embed="rId4"/>
          <a:stretch>
            <a:fillRect/>
          </a:stretch>
        </p:blipFill>
        <p:spPr>
          <a:xfrm>
            <a:off x="8105242" y="2680735"/>
            <a:ext cx="3936070" cy="4034063"/>
          </a:xfrm>
          <a:prstGeom prst="rect">
            <a:avLst/>
          </a:prstGeom>
        </p:spPr>
      </p:pic>
    </p:spTree>
    <p:extLst>
      <p:ext uri="{BB962C8B-B14F-4D97-AF65-F5344CB8AC3E}">
        <p14:creationId xmlns:p14="http://schemas.microsoft.com/office/powerpoint/2010/main" val="338061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3" grpId="0"/>
      <p:bldP spid="1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7449475"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Reinvent climate financing: 4 levers</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92081"/>
            <a:ext cx="11837324"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endParaRPr lang="en-US" sz="1400">
              <a:latin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E0E4FA6D-3D9B-6D4E-BC9D-3F965377B4D3}"/>
              </a:ext>
            </a:extLst>
          </p:cNvPr>
          <p:cNvSpPr txBox="1"/>
          <p:nvPr/>
        </p:nvSpPr>
        <p:spPr>
          <a:xfrm>
            <a:off x="228601" y="784473"/>
            <a:ext cx="11822722" cy="400110"/>
          </a:xfrm>
          <a:prstGeom prst="rect">
            <a:avLst/>
          </a:prstGeom>
          <a:noFill/>
        </p:spPr>
        <p:txBody>
          <a:bodyPr wrap="square" rtlCol="0">
            <a:spAutoFit/>
          </a:bodyPr>
          <a:lstStyle/>
          <a:p>
            <a:r>
              <a:rPr lang="en-US" sz="2000" b="1">
                <a:latin typeface="Verdana" panose="020B0604030504040204" pitchFamily="34" charset="0"/>
                <a:ea typeface="Verdana" panose="020B0604030504040204" pitchFamily="34" charset="0"/>
                <a:cs typeface="Verdana" panose="020B0604030504040204" pitchFamily="34" charset="0"/>
              </a:rPr>
              <a:t>4 levers </a:t>
            </a:r>
            <a:r>
              <a:rPr lang="en-US" sz="2000">
                <a:latin typeface="Verdana" panose="020B0604030504040204" pitchFamily="34" charset="0"/>
                <a:ea typeface="Verdana" panose="020B0604030504040204" pitchFamily="34" charset="0"/>
                <a:cs typeface="Verdana" panose="020B0604030504040204" pitchFamily="34" charset="0"/>
              </a:rPr>
              <a:t>of an integrated approach to reinventing climate financing:</a:t>
            </a:r>
            <a:endParaRPr lang="en-US" sz="140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72D2B8FF-1F92-8D47-9484-467F794C929A}"/>
              </a:ext>
            </a:extLst>
          </p:cNvPr>
          <p:cNvPicPr>
            <a:picLocks noChangeAspect="1"/>
          </p:cNvPicPr>
          <p:nvPr/>
        </p:nvPicPr>
        <p:blipFill>
          <a:blip r:embed="rId4"/>
          <a:stretch>
            <a:fillRect/>
          </a:stretch>
        </p:blipFill>
        <p:spPr>
          <a:xfrm>
            <a:off x="6096001" y="2991502"/>
            <a:ext cx="5880234" cy="3654467"/>
          </a:xfrm>
          <a:prstGeom prst="rect">
            <a:avLst/>
          </a:prstGeom>
        </p:spPr>
      </p:pic>
      <p:sp>
        <p:nvSpPr>
          <p:cNvPr id="13" name="TextBox 12">
            <a:extLst>
              <a:ext uri="{FF2B5EF4-FFF2-40B4-BE49-F238E27FC236}">
                <a16:creationId xmlns:a16="http://schemas.microsoft.com/office/drawing/2014/main" id="{58D69BA9-10FD-1F47-8D39-1D01CC94EF45}"/>
              </a:ext>
            </a:extLst>
          </p:cNvPr>
          <p:cNvSpPr txBox="1"/>
          <p:nvPr/>
        </p:nvSpPr>
        <p:spPr>
          <a:xfrm>
            <a:off x="228601" y="1380618"/>
            <a:ext cx="6488722"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1. Build new low-carbon assets</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F6E69572-DBCB-8742-9547-6E75019CD90C}"/>
              </a:ext>
            </a:extLst>
          </p:cNvPr>
          <p:cNvSpPr txBox="1"/>
          <p:nvPr/>
        </p:nvSpPr>
        <p:spPr>
          <a:xfrm>
            <a:off x="228601" y="1976763"/>
            <a:ext cx="6488722" cy="400110"/>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2. Halt the build out of new high-carbon assets</a:t>
            </a: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842FC1AD-A2F6-CC42-9FDC-B7B4BF61A6C0}"/>
              </a:ext>
            </a:extLst>
          </p:cNvPr>
          <p:cNvSpPr txBox="1"/>
          <p:nvPr/>
        </p:nvSpPr>
        <p:spPr>
          <a:xfrm>
            <a:off x="228600" y="2650833"/>
            <a:ext cx="6160477" cy="707886"/>
          </a:xfrm>
          <a:prstGeom prst="rect">
            <a:avLst/>
          </a:prstGeom>
          <a:noFill/>
        </p:spPr>
        <p:txBody>
          <a:bodyPr wrap="square" rtlCol="0">
            <a:spAutoFit/>
          </a:bodyPr>
          <a:lstStyle/>
          <a:p>
            <a:pPr marL="349250" indent="-338138"/>
            <a:r>
              <a:rPr lang="en-US" sz="2000">
                <a:latin typeface="Verdana" panose="020B0604030504040204" pitchFamily="34" charset="0"/>
                <a:ea typeface="Verdana" panose="020B0604030504040204" pitchFamily="34" charset="0"/>
                <a:cs typeface="Verdana" panose="020B0604030504040204" pitchFamily="34" charset="0"/>
              </a:rPr>
              <a:t>3. Accelerate the retirement of existing carbon-intensive assets</a:t>
            </a:r>
            <a:endParaRPr lang="en-US" sz="1400">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F2CAD24A-181A-5743-A5DF-8E32A2368D6E}"/>
              </a:ext>
            </a:extLst>
          </p:cNvPr>
          <p:cNvSpPr txBox="1"/>
          <p:nvPr/>
        </p:nvSpPr>
        <p:spPr>
          <a:xfrm>
            <a:off x="228599" y="3606255"/>
            <a:ext cx="6160478" cy="707886"/>
          </a:xfrm>
          <a:prstGeom prst="rect">
            <a:avLst/>
          </a:prstGeom>
          <a:noFill/>
        </p:spPr>
        <p:txBody>
          <a:bodyPr wrap="square" rtlCol="0">
            <a:spAutoFit/>
          </a:bodyPr>
          <a:lstStyle/>
          <a:p>
            <a:pPr marL="349250" indent="-338138"/>
            <a:r>
              <a:rPr lang="en-US" sz="2000">
                <a:latin typeface="Verdana" panose="020B0604030504040204" pitchFamily="34" charset="0"/>
                <a:ea typeface="Verdana" panose="020B0604030504040204" pitchFamily="34" charset="0"/>
                <a:cs typeface="Verdana" panose="020B0604030504040204" pitchFamily="34" charset="0"/>
              </a:rPr>
              <a:t>4. Improve the productivity of existing and new capital</a:t>
            </a:r>
            <a:endParaRPr lang="en-US" sz="14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891891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8401659"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Reinvent climate financing: the numbers</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92081"/>
            <a:ext cx="11837324"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endParaRPr lang="en-US" sz="1400">
              <a:latin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E177DF52-4C06-1741-88DE-C13BE2D0EAAA}"/>
              </a:ext>
            </a:extLst>
          </p:cNvPr>
          <p:cNvPicPr>
            <a:picLocks noChangeAspect="1"/>
          </p:cNvPicPr>
          <p:nvPr/>
        </p:nvPicPr>
        <p:blipFill>
          <a:blip r:embed="rId4"/>
          <a:stretch>
            <a:fillRect/>
          </a:stretch>
        </p:blipFill>
        <p:spPr>
          <a:xfrm>
            <a:off x="3376239" y="744170"/>
            <a:ext cx="8557944" cy="6090384"/>
          </a:xfrm>
          <a:prstGeom prst="rect">
            <a:avLst/>
          </a:prstGeom>
        </p:spPr>
      </p:pic>
      <p:sp>
        <p:nvSpPr>
          <p:cNvPr id="8" name="Rounded Rectangular Callout 7">
            <a:extLst>
              <a:ext uri="{FF2B5EF4-FFF2-40B4-BE49-F238E27FC236}">
                <a16:creationId xmlns:a16="http://schemas.microsoft.com/office/drawing/2014/main" id="{6AC702FF-1008-6B42-9DE8-C1C0D239E7D5}"/>
              </a:ext>
            </a:extLst>
          </p:cNvPr>
          <p:cNvSpPr/>
          <p:nvPr/>
        </p:nvSpPr>
        <p:spPr>
          <a:xfrm>
            <a:off x="297093" y="4565888"/>
            <a:ext cx="2539103" cy="1474538"/>
          </a:xfrm>
          <a:prstGeom prst="wedgeRoundRectCallout">
            <a:avLst>
              <a:gd name="adj1" fmla="val 69752"/>
              <a:gd name="adj2" fmla="val 12332"/>
              <a:gd name="adj3" fmla="val 16667"/>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2% of gross world economic product over one decade</a:t>
            </a:r>
          </a:p>
        </p:txBody>
      </p:sp>
    </p:spTree>
    <p:extLst>
      <p:ext uri="{BB962C8B-B14F-4D97-AF65-F5344CB8AC3E}">
        <p14:creationId xmlns:p14="http://schemas.microsoft.com/office/powerpoint/2010/main" val="25892585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0506402"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Different approaches: industrialized vs. developing</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9927681" y="6187280"/>
            <a:ext cx="2100197"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endParaRPr lang="en-US" sz="1400">
              <a:latin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4B8C1AB9-6B39-7949-BF8C-61F04924B178}"/>
              </a:ext>
            </a:extLst>
          </p:cNvPr>
          <p:cNvPicPr>
            <a:picLocks noChangeAspect="1"/>
          </p:cNvPicPr>
          <p:nvPr/>
        </p:nvPicPr>
        <p:blipFill>
          <a:blip r:embed="rId4"/>
          <a:stretch>
            <a:fillRect/>
          </a:stretch>
        </p:blipFill>
        <p:spPr>
          <a:xfrm>
            <a:off x="2559724" y="767388"/>
            <a:ext cx="7072551" cy="6032470"/>
          </a:xfrm>
          <a:prstGeom prst="rect">
            <a:avLst/>
          </a:prstGeom>
        </p:spPr>
      </p:pic>
    </p:spTree>
    <p:extLst>
      <p:ext uri="{BB962C8B-B14F-4D97-AF65-F5344CB8AC3E}">
        <p14:creationId xmlns:p14="http://schemas.microsoft.com/office/powerpoint/2010/main" val="12748096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918100"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Example: reduce cost of </a:t>
            </a:r>
            <a:r>
              <a:rPr lang="en-US" sz="2800" b="1" err="1">
                <a:solidFill>
                  <a:prstClr val="white"/>
                </a:solidFill>
                <a:latin typeface="Verdana" panose="020B0604030504040204" pitchFamily="34" charset="0"/>
                <a:ea typeface="Verdana" panose="020B0604030504040204" pitchFamily="34" charset="0"/>
                <a:cs typeface="Verdana" panose="020B0604030504040204" pitchFamily="34" charset="0"/>
              </a:rPr>
              <a:t>minigrids</a:t>
            </a:r>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 to beat diesel</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10033188" y="6187280"/>
            <a:ext cx="2100197"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endParaRPr lang="en-US" sz="1400">
              <a:latin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BFB61652-E35D-924D-AD92-10FCA5BE119F}"/>
              </a:ext>
            </a:extLst>
          </p:cNvPr>
          <p:cNvPicPr>
            <a:picLocks noChangeAspect="1"/>
          </p:cNvPicPr>
          <p:nvPr/>
        </p:nvPicPr>
        <p:blipFill>
          <a:blip r:embed="rId4"/>
          <a:stretch>
            <a:fillRect/>
          </a:stretch>
        </p:blipFill>
        <p:spPr>
          <a:xfrm>
            <a:off x="1793223" y="1924050"/>
            <a:ext cx="8239965" cy="4786450"/>
          </a:xfrm>
          <a:prstGeom prst="rect">
            <a:avLst/>
          </a:prstGeom>
        </p:spPr>
      </p:pic>
      <p:sp>
        <p:nvSpPr>
          <p:cNvPr id="8" name="TextBox 7">
            <a:extLst>
              <a:ext uri="{FF2B5EF4-FFF2-40B4-BE49-F238E27FC236}">
                <a16:creationId xmlns:a16="http://schemas.microsoft.com/office/drawing/2014/main" id="{4127BBA6-627F-5F4E-82DB-A8DE3BEE3AF4}"/>
              </a:ext>
            </a:extLst>
          </p:cNvPr>
          <p:cNvSpPr txBox="1"/>
          <p:nvPr/>
        </p:nvSpPr>
        <p:spPr>
          <a:xfrm rot="16200000">
            <a:off x="1053756" y="3799133"/>
            <a:ext cx="1109599" cy="369332"/>
          </a:xfrm>
          <a:prstGeom prst="rect">
            <a:avLst/>
          </a:prstGeom>
          <a:noFill/>
        </p:spPr>
        <p:txBody>
          <a:bodyPr wrap="none" rtlCol="0">
            <a:spAutoFit/>
          </a:bodyPr>
          <a:lstStyle/>
          <a:p>
            <a:r>
              <a:rPr lang="en-US">
                <a:latin typeface="Verdana" panose="020B0604030504040204" pitchFamily="34" charset="0"/>
                <a:ea typeface="Verdana" panose="020B0604030504040204" pitchFamily="34" charset="0"/>
                <a:cs typeface="Verdana" panose="020B0604030504040204" pitchFamily="34" charset="0"/>
              </a:rPr>
              <a:t>$ / kWh</a:t>
            </a:r>
          </a:p>
        </p:txBody>
      </p:sp>
      <p:sp>
        <p:nvSpPr>
          <p:cNvPr id="9" name="TextBox 8">
            <a:extLst>
              <a:ext uri="{FF2B5EF4-FFF2-40B4-BE49-F238E27FC236}">
                <a16:creationId xmlns:a16="http://schemas.microsoft.com/office/drawing/2014/main" id="{5BDDDFFB-DD2A-BC43-AEF7-EA6C906095AB}"/>
              </a:ext>
            </a:extLst>
          </p:cNvPr>
          <p:cNvSpPr txBox="1"/>
          <p:nvPr/>
        </p:nvSpPr>
        <p:spPr>
          <a:xfrm>
            <a:off x="252046" y="785447"/>
            <a:ext cx="11642127" cy="1015663"/>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Dropping the cost of </a:t>
            </a:r>
            <a:r>
              <a:rPr lang="en-US" sz="2000" b="1">
                <a:latin typeface="Verdana" panose="020B0604030504040204" pitchFamily="34" charset="0"/>
                <a:ea typeface="Verdana" panose="020B0604030504040204" pitchFamily="34" charset="0"/>
                <a:cs typeface="Verdana" panose="020B0604030504040204" pitchFamily="34" charset="0"/>
              </a:rPr>
              <a:t>RE-powered mini-grids, including battery storage,</a:t>
            </a:r>
            <a:r>
              <a:rPr lang="en-US" sz="2000">
                <a:latin typeface="Verdana" panose="020B0604030504040204" pitchFamily="34" charset="0"/>
                <a:ea typeface="Verdana" panose="020B0604030504040204" pitchFamily="34" charset="0"/>
                <a:cs typeface="Verdana" panose="020B0604030504040204" pitchFamily="34" charset="0"/>
              </a:rPr>
              <a:t> by 60% would allow them to leapfrog expansion of fossil fuel-powered electric generation in developing countries.</a:t>
            </a:r>
          </a:p>
        </p:txBody>
      </p:sp>
    </p:spTree>
    <p:extLst>
      <p:ext uri="{BB962C8B-B14F-4D97-AF65-F5344CB8AC3E}">
        <p14:creationId xmlns:p14="http://schemas.microsoft.com/office/powerpoint/2010/main" val="23962028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368562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7. Opportunities?</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10033188" y="6187280"/>
            <a:ext cx="2100197"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endParaRPr lang="en-US" sz="1400">
              <a:latin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5BDDDFFB-DD2A-BC43-AEF7-EA6C906095AB}"/>
              </a:ext>
            </a:extLst>
          </p:cNvPr>
          <p:cNvSpPr txBox="1"/>
          <p:nvPr/>
        </p:nvSpPr>
        <p:spPr>
          <a:xfrm>
            <a:off x="252046" y="905367"/>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Lessons to be learned from ARRA disruptions in 2007 – 2008?</a:t>
            </a:r>
          </a:p>
        </p:txBody>
      </p:sp>
      <p:sp>
        <p:nvSpPr>
          <p:cNvPr id="10" name="TextBox 9">
            <a:extLst>
              <a:ext uri="{FF2B5EF4-FFF2-40B4-BE49-F238E27FC236}">
                <a16:creationId xmlns:a16="http://schemas.microsoft.com/office/drawing/2014/main" id="{3E0D78E3-3BCA-D944-AB9F-55C9520B6EC3}"/>
              </a:ext>
            </a:extLst>
          </p:cNvPr>
          <p:cNvSpPr txBox="1"/>
          <p:nvPr/>
        </p:nvSpPr>
        <p:spPr>
          <a:xfrm>
            <a:off x="228600" y="1735766"/>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Voluntary investor initiatives to ‘climate-align’ </a:t>
            </a:r>
          </a:p>
        </p:txBody>
      </p:sp>
      <p:sp>
        <p:nvSpPr>
          <p:cNvPr id="11" name="TextBox 10">
            <a:extLst>
              <a:ext uri="{FF2B5EF4-FFF2-40B4-BE49-F238E27FC236}">
                <a16:creationId xmlns:a16="http://schemas.microsoft.com/office/drawing/2014/main" id="{CCA00C9D-7195-E141-A5C8-8CA063851FF6}"/>
              </a:ext>
            </a:extLst>
          </p:cNvPr>
          <p:cNvSpPr txBox="1"/>
          <p:nvPr/>
        </p:nvSpPr>
        <p:spPr>
          <a:xfrm>
            <a:off x="205154" y="2566165"/>
            <a:ext cx="11642127" cy="707886"/>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How can banks learn the economics and timing needed to retire high-C assets and minimize stranded assets?</a:t>
            </a:r>
          </a:p>
        </p:txBody>
      </p:sp>
      <p:sp>
        <p:nvSpPr>
          <p:cNvPr id="12" name="TextBox 11">
            <a:extLst>
              <a:ext uri="{FF2B5EF4-FFF2-40B4-BE49-F238E27FC236}">
                <a16:creationId xmlns:a16="http://schemas.microsoft.com/office/drawing/2014/main" id="{4A3F0BCA-388D-6446-8D52-23A45519B623}"/>
              </a:ext>
            </a:extLst>
          </p:cNvPr>
          <p:cNvSpPr txBox="1"/>
          <p:nvPr/>
        </p:nvSpPr>
        <p:spPr>
          <a:xfrm>
            <a:off x="205153" y="3704340"/>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Planning to ensure that developing countries create clean, accessible energy?</a:t>
            </a:r>
          </a:p>
        </p:txBody>
      </p:sp>
      <p:sp>
        <p:nvSpPr>
          <p:cNvPr id="13" name="TextBox 12">
            <a:extLst>
              <a:ext uri="{FF2B5EF4-FFF2-40B4-BE49-F238E27FC236}">
                <a16:creationId xmlns:a16="http://schemas.microsoft.com/office/drawing/2014/main" id="{AEF5E308-CC4A-C842-AE3F-166E2C758CEA}"/>
              </a:ext>
            </a:extLst>
          </p:cNvPr>
          <p:cNvSpPr txBox="1"/>
          <p:nvPr/>
        </p:nvSpPr>
        <p:spPr>
          <a:xfrm>
            <a:off x="205152" y="4534739"/>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Tools for planners to assess transition risks and solutions??</a:t>
            </a:r>
          </a:p>
        </p:txBody>
      </p:sp>
      <p:sp>
        <p:nvSpPr>
          <p:cNvPr id="14" name="TextBox 13">
            <a:extLst>
              <a:ext uri="{FF2B5EF4-FFF2-40B4-BE49-F238E27FC236}">
                <a16:creationId xmlns:a16="http://schemas.microsoft.com/office/drawing/2014/main" id="{EC0C2A43-6AD1-A843-81D1-806C09420DE6}"/>
              </a:ext>
            </a:extLst>
          </p:cNvPr>
          <p:cNvSpPr txBox="1"/>
          <p:nvPr/>
        </p:nvSpPr>
        <p:spPr>
          <a:xfrm>
            <a:off x="205151" y="5365137"/>
            <a:ext cx="11642127" cy="400110"/>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Verdana" panose="020B0604030504040204" pitchFamily="34" charset="0"/>
                <a:ea typeface="Verdana" panose="020B0604030504040204" pitchFamily="34" charset="0"/>
                <a:cs typeface="Verdana" panose="020B0604030504040204" pitchFamily="34" charset="0"/>
              </a:rPr>
              <a:t>Methods to assist communities and nations hit hard by transition?</a:t>
            </a:r>
          </a:p>
        </p:txBody>
      </p:sp>
    </p:spTree>
    <p:extLst>
      <p:ext uri="{BB962C8B-B14F-4D97-AF65-F5344CB8AC3E}">
        <p14:creationId xmlns:p14="http://schemas.microsoft.com/office/powerpoint/2010/main" val="401873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007007"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XXX</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E0E4FA6D-3D9B-6D4E-BC9D-3F965377B4D3}"/>
              </a:ext>
            </a:extLst>
          </p:cNvPr>
          <p:cNvSpPr txBox="1"/>
          <p:nvPr/>
        </p:nvSpPr>
        <p:spPr>
          <a:xfrm>
            <a:off x="228601" y="772750"/>
            <a:ext cx="2854568" cy="400110"/>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XXX</a:t>
            </a:r>
            <a:endParaRPr lang="en-US" sz="14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847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6186309"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Modeled US carbon emissions</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pic>
        <p:nvPicPr>
          <p:cNvPr id="2" name="Picture 1">
            <a:extLst>
              <a:ext uri="{FF2B5EF4-FFF2-40B4-BE49-F238E27FC236}">
                <a16:creationId xmlns:a16="http://schemas.microsoft.com/office/drawing/2014/main" id="{381DFBD3-AFC0-9346-8B6D-FB9E752DF19E}"/>
              </a:ext>
            </a:extLst>
          </p:cNvPr>
          <p:cNvPicPr>
            <a:picLocks noChangeAspect="1"/>
          </p:cNvPicPr>
          <p:nvPr/>
        </p:nvPicPr>
        <p:blipFill>
          <a:blip r:embed="rId3"/>
          <a:stretch>
            <a:fillRect/>
          </a:stretch>
        </p:blipFill>
        <p:spPr>
          <a:xfrm>
            <a:off x="218648" y="687264"/>
            <a:ext cx="10486053" cy="6170736"/>
          </a:xfrm>
          <a:prstGeom prst="rect">
            <a:avLst/>
          </a:prstGeom>
        </p:spPr>
      </p:pic>
      <p:sp>
        <p:nvSpPr>
          <p:cNvPr id="3" name="TextBox 2"/>
          <p:cNvSpPr txBox="1"/>
          <p:nvPr/>
        </p:nvSpPr>
        <p:spPr>
          <a:xfrm>
            <a:off x="9209314" y="5262520"/>
            <a:ext cx="2982686" cy="1384995"/>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4"/>
              </a:rPr>
              <a:t>https://cmi.princeton.edu/annual-meetings/annual-reports/year-2019/the-net-zero-america-project-finding-pathways-to-a-carbon-neutral-future/</a:t>
            </a:r>
            <a:r>
              <a:rPr lang="en-US" sz="1400" dirty="0">
                <a:latin typeface="Verdana" panose="020B0604030504040204" pitchFamily="34" charset="0"/>
                <a:cs typeface="Verdana" panose="020B0604030504040204" pitchFamily="34" charset="0"/>
              </a:rPr>
              <a:t> </a:t>
            </a:r>
          </a:p>
        </p:txBody>
      </p:sp>
      <p:sp>
        <p:nvSpPr>
          <p:cNvPr id="6" name="Rectangle 5">
            <a:extLst>
              <a:ext uri="{FF2B5EF4-FFF2-40B4-BE49-F238E27FC236}">
                <a16:creationId xmlns:a16="http://schemas.microsoft.com/office/drawing/2014/main" id="{0520A7F5-AE72-2845-8376-C5EB99A72850}"/>
              </a:ext>
            </a:extLst>
          </p:cNvPr>
          <p:cNvSpPr/>
          <p:nvPr/>
        </p:nvSpPr>
        <p:spPr>
          <a:xfrm>
            <a:off x="228600" y="914400"/>
            <a:ext cx="11963400" cy="5943600"/>
          </a:xfrm>
          <a:prstGeom prst="rect">
            <a:avLst/>
          </a:prstGeom>
          <a:solidFill>
            <a:srgbClr val="FFFFF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BA5253A-5138-EB4C-9AB9-1772D4C88ADA}"/>
              </a:ext>
            </a:extLst>
          </p:cNvPr>
          <p:cNvSpPr txBox="1"/>
          <p:nvPr/>
        </p:nvSpPr>
        <p:spPr>
          <a:xfrm>
            <a:off x="8578208" y="3924462"/>
            <a:ext cx="3446777" cy="1323439"/>
          </a:xfrm>
          <a:prstGeom prst="rect">
            <a:avLst/>
          </a:prstGeom>
          <a:solidFill>
            <a:schemeClr val="bg1"/>
          </a:solidFill>
        </p:spPr>
        <p:txBody>
          <a:bodyPr wrap="non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Not allowed </a:t>
            </a:r>
            <a:r>
              <a:rPr lang="en-US" sz="2000" dirty="0">
                <a:latin typeface="Verdana" panose="020B0604030504040204" pitchFamily="34" charset="0"/>
                <a:ea typeface="Verdana" panose="020B0604030504040204" pitchFamily="34" charset="0"/>
                <a:cs typeface="Verdana" panose="020B0604030504040204" pitchFamily="34" charset="0"/>
              </a:rPr>
              <a:t>in E+ RE+:</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fossil fuel</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nuclear</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CCS</a:t>
            </a:r>
          </a:p>
        </p:txBody>
      </p:sp>
      <p:sp>
        <p:nvSpPr>
          <p:cNvPr id="9" name="TextBox 8">
            <a:extLst>
              <a:ext uri="{FF2B5EF4-FFF2-40B4-BE49-F238E27FC236}">
                <a16:creationId xmlns:a16="http://schemas.microsoft.com/office/drawing/2014/main" id="{54803DC5-1984-C04B-91CA-3EF24DAD576D}"/>
              </a:ext>
            </a:extLst>
          </p:cNvPr>
          <p:cNvSpPr txBox="1"/>
          <p:nvPr/>
        </p:nvSpPr>
        <p:spPr>
          <a:xfrm>
            <a:off x="2922853" y="1289031"/>
            <a:ext cx="6899646" cy="400110"/>
          </a:xfrm>
          <a:prstGeom prst="rect">
            <a:avLst/>
          </a:prstGeom>
          <a:solidFill>
            <a:srgbClr val="FFFFFF"/>
          </a:solid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coal eliminated by 2030   </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				</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D51EC150-6C2E-F349-A25E-676EEA54BD51}"/>
              </a:ext>
            </a:extLst>
          </p:cNvPr>
          <p:cNvSpPr txBox="1"/>
          <p:nvPr/>
        </p:nvSpPr>
        <p:spPr>
          <a:xfrm>
            <a:off x="2962682" y="1914367"/>
            <a:ext cx="7414209" cy="400110"/>
          </a:xfrm>
          <a:prstGeom prst="rect">
            <a:avLst/>
          </a:prstGeom>
          <a:solidFill>
            <a:srgbClr val="FFFFFF"/>
          </a:solid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oil down 75%	 	65%</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		50%		100%</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F73FF5CE-E928-AC4A-8253-4D3D2815286B}"/>
              </a:ext>
            </a:extLst>
          </p:cNvPr>
          <p:cNvSpPr txBox="1"/>
          <p:nvPr/>
        </p:nvSpPr>
        <p:spPr>
          <a:xfrm>
            <a:off x="2990575" y="2500676"/>
            <a:ext cx="7414209" cy="400110"/>
          </a:xfrm>
          <a:prstGeom prst="rect">
            <a:avLst/>
          </a:prstGeom>
          <a:solidFill>
            <a:srgbClr val="FFFFFF"/>
          </a:solid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oil down 75%	 	50%</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		65%		100%</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7FCD8E83-D8A4-734F-8620-D3E4196B6E09}"/>
              </a:ext>
            </a:extLst>
          </p:cNvPr>
          <p:cNvSpPr txBox="1"/>
          <p:nvPr/>
        </p:nvSpPr>
        <p:spPr>
          <a:xfrm>
            <a:off x="3018468" y="3086985"/>
            <a:ext cx="7630615" cy="400110"/>
          </a:xfrm>
          <a:prstGeom prst="rect">
            <a:avLst/>
          </a:prstGeom>
          <a:solidFill>
            <a:srgbClr val="FFFFFF"/>
          </a:solid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NG sig. down	       s</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ig. down</a:t>
            </a:r>
            <a:r>
              <a:rPr lang="en-US" sz="2000" dirty="0">
                <a:latin typeface="Verdana" panose="020B0604030504040204" pitchFamily="34" charset="0"/>
                <a:ea typeface="Verdana" panose="020B0604030504040204" pitchFamily="34" charset="0"/>
                <a:cs typeface="Verdana" panose="020B0604030504040204" pitchFamily="34" charset="0"/>
              </a:rPr>
              <a:t> less reduction</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       sig. down</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0870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wn Arrow 8">
            <a:extLst>
              <a:ext uri="{FF2B5EF4-FFF2-40B4-BE49-F238E27FC236}">
                <a16:creationId xmlns:a16="http://schemas.microsoft.com/office/drawing/2014/main" id="{C2499D48-5EFC-FB44-AE80-76C520B0F33F}"/>
              </a:ext>
            </a:extLst>
          </p:cNvPr>
          <p:cNvSpPr/>
          <p:nvPr/>
        </p:nvSpPr>
        <p:spPr>
          <a:xfrm>
            <a:off x="1465385" y="2077488"/>
            <a:ext cx="1019907" cy="4483421"/>
          </a:xfrm>
          <a:prstGeom prst="down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028358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Harnessing positive feedback in tech and markets</a:t>
            </a:r>
          </a:p>
        </p:txBody>
      </p:sp>
      <p:sp>
        <p:nvSpPr>
          <p:cNvPr id="3" name="TextBox 2"/>
          <p:cNvSpPr txBox="1"/>
          <p:nvPr/>
        </p:nvSpPr>
        <p:spPr>
          <a:xfrm>
            <a:off x="93784" y="6477359"/>
            <a:ext cx="3919945"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2"/>
              </a:rPr>
              <a:t>https://rmi.org/seven-challenges-report/</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8" name="TextBox 7">
            <a:extLst>
              <a:ext uri="{FF2B5EF4-FFF2-40B4-BE49-F238E27FC236}">
                <a16:creationId xmlns:a16="http://schemas.microsoft.com/office/drawing/2014/main" id="{07B8E0AB-E11D-B545-8496-CE1E83ED68D9}"/>
              </a:ext>
            </a:extLst>
          </p:cNvPr>
          <p:cNvSpPr txBox="1"/>
          <p:nvPr/>
        </p:nvSpPr>
        <p:spPr>
          <a:xfrm>
            <a:off x="319660" y="873043"/>
            <a:ext cx="7544506" cy="1076513"/>
          </a:xfrm>
          <a:prstGeom prst="rect">
            <a:avLst/>
          </a:prstGeom>
          <a:noFill/>
        </p:spPr>
        <p:txBody>
          <a:bodyPr wrap="square" rtlCol="0">
            <a:spAutoFit/>
          </a:bodyPr>
          <a:lstStyle/>
          <a:p>
            <a:pPr>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Amplify use of electric buses: What if they adopt batteries requiring 50% less space and double energy storage with 25% less space?</a:t>
            </a:r>
          </a:p>
        </p:txBody>
      </p:sp>
      <p:sp>
        <p:nvSpPr>
          <p:cNvPr id="12" name="TextBox 11">
            <a:extLst>
              <a:ext uri="{FF2B5EF4-FFF2-40B4-BE49-F238E27FC236}">
                <a16:creationId xmlns:a16="http://schemas.microsoft.com/office/drawing/2014/main" id="{A90C0394-22E8-F34E-83D4-5582855B0064}"/>
              </a:ext>
            </a:extLst>
          </p:cNvPr>
          <p:cNvSpPr txBox="1"/>
          <p:nvPr/>
        </p:nvSpPr>
        <p:spPr>
          <a:xfrm>
            <a:off x="319656" y="2234189"/>
            <a:ext cx="8159326" cy="399405"/>
          </a:xfrm>
          <a:prstGeom prst="rect">
            <a:avLst/>
          </a:prstGeom>
          <a:noFill/>
        </p:spPr>
        <p:txBody>
          <a:bodyPr wrap="square" rtlCol="0">
            <a:spAutoFit/>
          </a:bodyPr>
          <a:lstStyle/>
          <a:p>
            <a:pPr marL="15875">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Increases the range of trips.</a:t>
            </a:r>
          </a:p>
        </p:txBody>
      </p:sp>
      <p:sp>
        <p:nvSpPr>
          <p:cNvPr id="11" name="TextBox 10">
            <a:extLst>
              <a:ext uri="{FF2B5EF4-FFF2-40B4-BE49-F238E27FC236}">
                <a16:creationId xmlns:a16="http://schemas.microsoft.com/office/drawing/2014/main" id="{A92721B5-FC45-E840-BCB8-5D4CFAA6F680}"/>
              </a:ext>
            </a:extLst>
          </p:cNvPr>
          <p:cNvSpPr txBox="1"/>
          <p:nvPr/>
        </p:nvSpPr>
        <p:spPr>
          <a:xfrm>
            <a:off x="319656" y="2832836"/>
            <a:ext cx="6480155" cy="399405"/>
          </a:xfrm>
          <a:prstGeom prst="rect">
            <a:avLst/>
          </a:prstGeom>
          <a:noFill/>
        </p:spPr>
        <p:txBody>
          <a:bodyPr wrap="square" rtlCol="0">
            <a:spAutoFit/>
          </a:bodyPr>
          <a:lstStyle/>
          <a:p>
            <a:pPr marL="15875">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Increases use to passengers, upping ridership.</a:t>
            </a:r>
          </a:p>
        </p:txBody>
      </p:sp>
      <p:sp>
        <p:nvSpPr>
          <p:cNvPr id="13" name="TextBox 12">
            <a:extLst>
              <a:ext uri="{FF2B5EF4-FFF2-40B4-BE49-F238E27FC236}">
                <a16:creationId xmlns:a16="http://schemas.microsoft.com/office/drawing/2014/main" id="{7185176A-858F-9C4B-A030-326B7C236E2D}"/>
              </a:ext>
            </a:extLst>
          </p:cNvPr>
          <p:cNvSpPr txBox="1"/>
          <p:nvPr/>
        </p:nvSpPr>
        <p:spPr>
          <a:xfrm>
            <a:off x="319656" y="3486622"/>
            <a:ext cx="7178424" cy="399405"/>
          </a:xfrm>
          <a:prstGeom prst="rect">
            <a:avLst/>
          </a:prstGeom>
          <a:noFill/>
        </p:spPr>
        <p:txBody>
          <a:bodyPr wrap="square" rtlCol="0">
            <a:spAutoFit/>
          </a:bodyPr>
          <a:lstStyle/>
          <a:p>
            <a:pPr marL="460375" indent="-444500">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Lowers cost of operation.</a:t>
            </a:r>
          </a:p>
        </p:txBody>
      </p:sp>
      <p:sp>
        <p:nvSpPr>
          <p:cNvPr id="14" name="TextBox 13">
            <a:extLst>
              <a:ext uri="{FF2B5EF4-FFF2-40B4-BE49-F238E27FC236}">
                <a16:creationId xmlns:a16="http://schemas.microsoft.com/office/drawing/2014/main" id="{A2DDCBD0-CC27-9848-916A-D4B21D0FCA86}"/>
              </a:ext>
            </a:extLst>
          </p:cNvPr>
          <p:cNvSpPr txBox="1"/>
          <p:nvPr/>
        </p:nvSpPr>
        <p:spPr>
          <a:xfrm>
            <a:off x="319656" y="4809896"/>
            <a:ext cx="7328053" cy="399405"/>
          </a:xfrm>
          <a:prstGeom prst="rect">
            <a:avLst/>
          </a:prstGeom>
          <a:noFill/>
        </p:spPr>
        <p:txBody>
          <a:bodyPr wrap="square" rtlCol="0">
            <a:spAutoFit/>
          </a:bodyPr>
          <a:lstStyle/>
          <a:p>
            <a:pPr marL="460375" indent="-444500">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Encourages more bus manufacturing and deployment.</a:t>
            </a:r>
          </a:p>
        </p:txBody>
      </p:sp>
      <p:pic>
        <p:nvPicPr>
          <p:cNvPr id="2" name="Picture 1">
            <a:extLst>
              <a:ext uri="{FF2B5EF4-FFF2-40B4-BE49-F238E27FC236}">
                <a16:creationId xmlns:a16="http://schemas.microsoft.com/office/drawing/2014/main" id="{68FD2A42-2F28-9040-B503-63F49FED6D92}"/>
              </a:ext>
            </a:extLst>
          </p:cNvPr>
          <p:cNvPicPr>
            <a:picLocks noChangeAspect="1"/>
          </p:cNvPicPr>
          <p:nvPr/>
        </p:nvPicPr>
        <p:blipFill>
          <a:blip r:embed="rId4"/>
          <a:stretch>
            <a:fillRect/>
          </a:stretch>
        </p:blipFill>
        <p:spPr>
          <a:xfrm>
            <a:off x="7864165" y="722415"/>
            <a:ext cx="4008176" cy="6102335"/>
          </a:xfrm>
          <a:prstGeom prst="rect">
            <a:avLst/>
          </a:prstGeom>
        </p:spPr>
      </p:pic>
      <p:sp>
        <p:nvSpPr>
          <p:cNvPr id="15" name="TextBox 14">
            <a:extLst>
              <a:ext uri="{FF2B5EF4-FFF2-40B4-BE49-F238E27FC236}">
                <a16:creationId xmlns:a16="http://schemas.microsoft.com/office/drawing/2014/main" id="{90A2C52C-A38C-C24C-9FFD-C41E394A584F}"/>
              </a:ext>
            </a:extLst>
          </p:cNvPr>
          <p:cNvSpPr txBox="1"/>
          <p:nvPr/>
        </p:nvSpPr>
        <p:spPr>
          <a:xfrm>
            <a:off x="319656" y="4163904"/>
            <a:ext cx="7178424" cy="399405"/>
          </a:xfrm>
          <a:prstGeom prst="rect">
            <a:avLst/>
          </a:prstGeom>
          <a:noFill/>
        </p:spPr>
        <p:txBody>
          <a:bodyPr wrap="square" rtlCol="0">
            <a:spAutoFit/>
          </a:bodyPr>
          <a:lstStyle/>
          <a:p>
            <a:pPr marL="460375" indent="-444500">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Increases return on investment</a:t>
            </a:r>
          </a:p>
        </p:txBody>
      </p:sp>
      <p:sp>
        <p:nvSpPr>
          <p:cNvPr id="16" name="TextBox 15">
            <a:extLst>
              <a:ext uri="{FF2B5EF4-FFF2-40B4-BE49-F238E27FC236}">
                <a16:creationId xmlns:a16="http://schemas.microsoft.com/office/drawing/2014/main" id="{7728CA57-4A6D-F846-93B4-2EDDDE1D20FC}"/>
              </a:ext>
            </a:extLst>
          </p:cNvPr>
          <p:cNvSpPr txBox="1"/>
          <p:nvPr/>
        </p:nvSpPr>
        <p:spPr>
          <a:xfrm>
            <a:off x="319656" y="5455888"/>
            <a:ext cx="7328053" cy="399405"/>
          </a:xfrm>
          <a:prstGeom prst="rect">
            <a:avLst/>
          </a:prstGeom>
          <a:noFill/>
        </p:spPr>
        <p:txBody>
          <a:bodyPr wrap="square" rtlCol="0">
            <a:spAutoFit/>
          </a:bodyPr>
          <a:lstStyle/>
          <a:p>
            <a:pPr marL="460375" indent="-444500">
              <a:lnSpc>
                <a:spcPct val="110000"/>
              </a:lnSpc>
            </a:pPr>
            <a:r>
              <a:rPr lang="en-US" sz="2000">
                <a:latin typeface="Verdana" panose="020B0604030504040204" pitchFamily="34" charset="0"/>
                <a:ea typeface="Verdana" panose="020B0604030504040204" pitchFamily="34" charset="0"/>
                <a:cs typeface="Verdana" panose="020B0604030504040204" pitchFamily="34" charset="0"/>
              </a:rPr>
              <a:t>Encourages more R&amp;D and use of batteries.</a:t>
            </a:r>
          </a:p>
        </p:txBody>
      </p:sp>
      <p:sp>
        <p:nvSpPr>
          <p:cNvPr id="10" name="Rounded Rectangular Callout 9">
            <a:extLst>
              <a:ext uri="{FF2B5EF4-FFF2-40B4-BE49-F238E27FC236}">
                <a16:creationId xmlns:a16="http://schemas.microsoft.com/office/drawing/2014/main" id="{D932C876-7D3C-BB46-B3E0-FF7BA7682BD3}"/>
              </a:ext>
            </a:extLst>
          </p:cNvPr>
          <p:cNvSpPr/>
          <p:nvPr/>
        </p:nvSpPr>
        <p:spPr>
          <a:xfrm>
            <a:off x="10334532" y="5149705"/>
            <a:ext cx="1745865" cy="1548203"/>
          </a:xfrm>
          <a:prstGeom prst="wedgeRoundRectCallout">
            <a:avLst>
              <a:gd name="adj1" fmla="val 4683"/>
              <a:gd name="adj2" fmla="val -95756"/>
              <a:gd name="adj3" fmla="val 16667"/>
            </a:avLst>
          </a:prstGeom>
          <a:solidFill>
            <a:srgbClr val="FFFFFF"/>
          </a:solid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432FF"/>
                </a:solidFill>
                <a:latin typeface="Verdana" panose="020B0604030504040204" pitchFamily="34" charset="0"/>
                <a:ea typeface="Verdana" panose="020B0604030504040204" pitchFamily="34" charset="0"/>
                <a:cs typeface="Verdana" panose="020B0604030504040204" pitchFamily="34" charset="0"/>
              </a:rPr>
              <a:t>Using positive feedback to jump-starting next gen batteries</a:t>
            </a:r>
          </a:p>
        </p:txBody>
      </p:sp>
    </p:spTree>
    <p:extLst>
      <p:ext uri="{BB962C8B-B14F-4D97-AF65-F5344CB8AC3E}">
        <p14:creationId xmlns:p14="http://schemas.microsoft.com/office/powerpoint/2010/main" val="18718533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53977E-41A1-1F4E-9CD1-980E78846540}"/>
              </a:ext>
            </a:extLst>
          </p:cNvPr>
          <p:cNvPicPr>
            <a:picLocks noChangeAspect="1"/>
          </p:cNvPicPr>
          <p:nvPr/>
        </p:nvPicPr>
        <p:blipFill>
          <a:blip r:embed="rId2"/>
          <a:stretch>
            <a:fillRect/>
          </a:stretch>
        </p:blipFill>
        <p:spPr>
          <a:xfrm>
            <a:off x="889475" y="709246"/>
            <a:ext cx="8594495" cy="6129552"/>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7571303"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Models may limit the rate of change</a:t>
            </a:r>
          </a:p>
        </p:txBody>
      </p:sp>
      <p:sp>
        <p:nvSpPr>
          <p:cNvPr id="3" name="TextBox 2"/>
          <p:cNvSpPr txBox="1"/>
          <p:nvPr/>
        </p:nvSpPr>
        <p:spPr>
          <a:xfrm>
            <a:off x="10042240" y="5934510"/>
            <a:ext cx="2149760" cy="523220"/>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4">
            <a:duotone>
              <a:prstClr val="black"/>
              <a:schemeClr val="accent1">
                <a:tint val="45000"/>
                <a:satMod val="400000"/>
              </a:schemeClr>
            </a:duotone>
          </a:blip>
          <a:stretch>
            <a:fillRect/>
          </a:stretch>
        </p:blipFill>
        <p:spPr>
          <a:xfrm>
            <a:off x="11266080" y="49317"/>
            <a:ext cx="628093" cy="584776"/>
          </a:xfrm>
          <a:prstGeom prst="rect">
            <a:avLst/>
          </a:prstGeom>
        </p:spPr>
      </p:pic>
      <p:sp>
        <p:nvSpPr>
          <p:cNvPr id="18" name="TextBox 17">
            <a:extLst>
              <a:ext uri="{FF2B5EF4-FFF2-40B4-BE49-F238E27FC236}">
                <a16:creationId xmlns:a16="http://schemas.microsoft.com/office/drawing/2014/main" id="{D59B4DB1-637A-B347-91DB-9D80F0D75579}"/>
              </a:ext>
            </a:extLst>
          </p:cNvPr>
          <p:cNvSpPr txBox="1"/>
          <p:nvPr/>
        </p:nvSpPr>
        <p:spPr>
          <a:xfrm>
            <a:off x="7361107" y="4242490"/>
            <a:ext cx="4279907"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cs typeface="Verdana" panose="020B0604030504040204" pitchFamily="34" charset="0"/>
              </a:rPr>
              <a:t>Example: </a:t>
            </a:r>
            <a:r>
              <a:rPr lang="en-US">
                <a:latin typeface="Verdana" panose="020B0604030504040204" pitchFamily="34" charset="0"/>
                <a:ea typeface="Verdana" panose="020B0604030504040204" pitchFamily="34" charset="0"/>
                <a:cs typeface="Verdana" panose="020B0604030504040204" pitchFamily="34" charset="0"/>
              </a:rPr>
              <a:t>Solar generation exceeded IAM modeling</a:t>
            </a:r>
          </a:p>
        </p:txBody>
      </p:sp>
      <p:sp>
        <p:nvSpPr>
          <p:cNvPr id="11" name="TextBox 10">
            <a:extLst>
              <a:ext uri="{FF2B5EF4-FFF2-40B4-BE49-F238E27FC236}">
                <a16:creationId xmlns:a16="http://schemas.microsoft.com/office/drawing/2014/main" id="{1B74BDF5-564E-1144-BC6E-288A0D868375}"/>
              </a:ext>
            </a:extLst>
          </p:cNvPr>
          <p:cNvSpPr txBox="1"/>
          <p:nvPr/>
        </p:nvSpPr>
        <p:spPr>
          <a:xfrm rot="16200000">
            <a:off x="-1503243" y="3572919"/>
            <a:ext cx="4522843" cy="307777"/>
          </a:xfrm>
          <a:prstGeom prst="rect">
            <a:avLst/>
          </a:prstGeom>
          <a:noFill/>
        </p:spPr>
        <p:txBody>
          <a:bodyPr wrap="square" rtlCol="0">
            <a:spAutoFit/>
          </a:bodyPr>
          <a:lstStyle/>
          <a:p>
            <a:r>
              <a:rPr lang="en-US" sz="1400">
                <a:latin typeface="Verdana" panose="020B0604030504040204" pitchFamily="34" charset="0"/>
                <a:ea typeface="Verdana" panose="020B0604030504040204" pitchFamily="34" charset="0"/>
                <a:cs typeface="Verdana" panose="020B0604030504040204" pitchFamily="34" charset="0"/>
              </a:rPr>
              <a:t>Installed global solar generation capacity (GW)</a:t>
            </a:r>
          </a:p>
        </p:txBody>
      </p:sp>
    </p:spTree>
    <p:extLst>
      <p:ext uri="{BB962C8B-B14F-4D97-AF65-F5344CB8AC3E}">
        <p14:creationId xmlns:p14="http://schemas.microsoft.com/office/powerpoint/2010/main" val="41716266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685665"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Better GHG data is essential for driving change</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8088923" y="6546301"/>
            <a:ext cx="4097851" cy="307777"/>
          </a:xfrm>
          <a:prstGeom prst="rect">
            <a:avLst/>
          </a:prstGeom>
          <a:noFill/>
        </p:spPr>
        <p:txBody>
          <a:bodyPr wrap="square" rtlCol="0">
            <a:spAutoFit/>
          </a:bodyPr>
          <a:lstStyle/>
          <a:p>
            <a:pPr algn="r"/>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pic>
        <p:nvPicPr>
          <p:cNvPr id="2" name="Picture 1">
            <a:extLst>
              <a:ext uri="{FF2B5EF4-FFF2-40B4-BE49-F238E27FC236}">
                <a16:creationId xmlns:a16="http://schemas.microsoft.com/office/drawing/2014/main" id="{9DCE5FD6-0D07-A941-B60F-DC0ADCC1F56A}"/>
              </a:ext>
            </a:extLst>
          </p:cNvPr>
          <p:cNvPicPr>
            <a:picLocks noChangeAspect="1"/>
          </p:cNvPicPr>
          <p:nvPr/>
        </p:nvPicPr>
        <p:blipFill>
          <a:blip r:embed="rId4"/>
          <a:stretch>
            <a:fillRect/>
          </a:stretch>
        </p:blipFill>
        <p:spPr>
          <a:xfrm>
            <a:off x="228600" y="1676401"/>
            <a:ext cx="11764135" cy="4878818"/>
          </a:xfrm>
          <a:prstGeom prst="rect">
            <a:avLst/>
          </a:prstGeom>
        </p:spPr>
      </p:pic>
    </p:spTree>
    <p:extLst>
      <p:ext uri="{BB962C8B-B14F-4D97-AF65-F5344CB8AC3E}">
        <p14:creationId xmlns:p14="http://schemas.microsoft.com/office/powerpoint/2010/main" val="39460708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6A9484-3671-BE4D-986F-47F4CB7F94FA}"/>
              </a:ext>
            </a:extLst>
          </p:cNvPr>
          <p:cNvPicPr>
            <a:picLocks noChangeAspect="1"/>
          </p:cNvPicPr>
          <p:nvPr/>
        </p:nvPicPr>
        <p:blipFill>
          <a:blip r:embed="rId2"/>
          <a:stretch>
            <a:fillRect/>
          </a:stretch>
        </p:blipFill>
        <p:spPr>
          <a:xfrm>
            <a:off x="363244" y="755665"/>
            <a:ext cx="9774604" cy="6024018"/>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1176458"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GHG data sources need to be comparable, coordinated</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93785" y="6471906"/>
            <a:ext cx="4097851"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4"/>
              </a:rPr>
              <a:t>https://rmi.org/seven-challenges-report/</a:t>
            </a:r>
            <a:r>
              <a:rPr lang="en-US" sz="1400">
                <a:latin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2725425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1BB991-E685-4843-8A6C-393232E1067D}"/>
              </a:ext>
            </a:extLst>
          </p:cNvPr>
          <p:cNvPicPr>
            <a:picLocks noChangeAspect="1"/>
          </p:cNvPicPr>
          <p:nvPr/>
        </p:nvPicPr>
        <p:blipFill>
          <a:blip r:embed="rId2"/>
          <a:stretch>
            <a:fillRect/>
          </a:stretch>
        </p:blipFill>
        <p:spPr>
          <a:xfrm>
            <a:off x="562706" y="685800"/>
            <a:ext cx="8687753" cy="6136881"/>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0052752"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Platforms and coordinated data facilitate change</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3">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93785" y="6296061"/>
            <a:ext cx="2051537"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4"/>
              </a:rPr>
              <a:t>https://rmi.org/seven-challenges-report/</a:t>
            </a:r>
            <a:r>
              <a:rPr lang="en-US" sz="1400">
                <a:latin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6424958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007007"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XXX</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10140463" y="6264915"/>
            <a:ext cx="2051537"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pic>
        <p:nvPicPr>
          <p:cNvPr id="2" name="Picture 1">
            <a:extLst>
              <a:ext uri="{FF2B5EF4-FFF2-40B4-BE49-F238E27FC236}">
                <a16:creationId xmlns:a16="http://schemas.microsoft.com/office/drawing/2014/main" id="{CBDB7A20-053E-524F-B4C2-0D81352F36BB}"/>
              </a:ext>
            </a:extLst>
          </p:cNvPr>
          <p:cNvPicPr>
            <a:picLocks noChangeAspect="1"/>
          </p:cNvPicPr>
          <p:nvPr/>
        </p:nvPicPr>
        <p:blipFill>
          <a:blip r:embed="rId4"/>
          <a:stretch>
            <a:fillRect/>
          </a:stretch>
        </p:blipFill>
        <p:spPr>
          <a:xfrm>
            <a:off x="228600" y="707985"/>
            <a:ext cx="5670227" cy="6150015"/>
          </a:xfrm>
          <a:prstGeom prst="rect">
            <a:avLst/>
          </a:prstGeom>
        </p:spPr>
      </p:pic>
    </p:spTree>
    <p:extLst>
      <p:ext uri="{BB962C8B-B14F-4D97-AF65-F5344CB8AC3E}">
        <p14:creationId xmlns:p14="http://schemas.microsoft.com/office/powerpoint/2010/main" val="1424790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007007"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XXX</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8170984" y="6500906"/>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pic>
        <p:nvPicPr>
          <p:cNvPr id="6" name="Picture 5">
            <a:extLst>
              <a:ext uri="{FF2B5EF4-FFF2-40B4-BE49-F238E27FC236}">
                <a16:creationId xmlns:a16="http://schemas.microsoft.com/office/drawing/2014/main" id="{25F04EA9-59CF-2A40-8CDC-2F8AF2DA3784}"/>
              </a:ext>
            </a:extLst>
          </p:cNvPr>
          <p:cNvPicPr>
            <a:picLocks noChangeAspect="1"/>
          </p:cNvPicPr>
          <p:nvPr/>
        </p:nvPicPr>
        <p:blipFill>
          <a:blip r:embed="rId4"/>
          <a:stretch>
            <a:fillRect/>
          </a:stretch>
        </p:blipFill>
        <p:spPr>
          <a:xfrm>
            <a:off x="52374" y="2203934"/>
            <a:ext cx="12096857" cy="4290647"/>
          </a:xfrm>
          <a:prstGeom prst="rect">
            <a:avLst/>
          </a:prstGeom>
        </p:spPr>
      </p:pic>
    </p:spTree>
    <p:extLst>
      <p:ext uri="{BB962C8B-B14F-4D97-AF65-F5344CB8AC3E}">
        <p14:creationId xmlns:p14="http://schemas.microsoft.com/office/powerpoint/2010/main" val="366902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007007"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XXX</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8170984" y="6500906"/>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pic>
        <p:nvPicPr>
          <p:cNvPr id="2" name="Picture 1">
            <a:extLst>
              <a:ext uri="{FF2B5EF4-FFF2-40B4-BE49-F238E27FC236}">
                <a16:creationId xmlns:a16="http://schemas.microsoft.com/office/drawing/2014/main" id="{408CCB9A-5FA7-3C47-84E3-40A72785DF00}"/>
              </a:ext>
            </a:extLst>
          </p:cNvPr>
          <p:cNvPicPr>
            <a:picLocks noChangeAspect="1"/>
          </p:cNvPicPr>
          <p:nvPr/>
        </p:nvPicPr>
        <p:blipFill>
          <a:blip r:embed="rId4"/>
          <a:stretch>
            <a:fillRect/>
          </a:stretch>
        </p:blipFill>
        <p:spPr>
          <a:xfrm>
            <a:off x="228600" y="1664674"/>
            <a:ext cx="8806476" cy="4829908"/>
          </a:xfrm>
          <a:prstGeom prst="rect">
            <a:avLst/>
          </a:prstGeom>
        </p:spPr>
      </p:pic>
    </p:spTree>
    <p:extLst>
      <p:ext uri="{BB962C8B-B14F-4D97-AF65-F5344CB8AC3E}">
        <p14:creationId xmlns:p14="http://schemas.microsoft.com/office/powerpoint/2010/main" val="34676619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007007"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XXX</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8170984" y="6500906"/>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pic>
        <p:nvPicPr>
          <p:cNvPr id="6" name="Picture 5">
            <a:extLst>
              <a:ext uri="{FF2B5EF4-FFF2-40B4-BE49-F238E27FC236}">
                <a16:creationId xmlns:a16="http://schemas.microsoft.com/office/drawing/2014/main" id="{15B4DEFA-899C-A64D-8DBF-2249C0DFB49A}"/>
              </a:ext>
            </a:extLst>
          </p:cNvPr>
          <p:cNvPicPr>
            <a:picLocks noChangeAspect="1"/>
          </p:cNvPicPr>
          <p:nvPr/>
        </p:nvPicPr>
        <p:blipFill>
          <a:blip r:embed="rId4"/>
          <a:stretch>
            <a:fillRect/>
          </a:stretch>
        </p:blipFill>
        <p:spPr>
          <a:xfrm>
            <a:off x="330697" y="2858472"/>
            <a:ext cx="9131291" cy="3659554"/>
          </a:xfrm>
          <a:prstGeom prst="rect">
            <a:avLst/>
          </a:prstGeom>
        </p:spPr>
      </p:pic>
    </p:spTree>
    <p:extLst>
      <p:ext uri="{BB962C8B-B14F-4D97-AF65-F5344CB8AC3E}">
        <p14:creationId xmlns:p14="http://schemas.microsoft.com/office/powerpoint/2010/main" val="11723733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007007"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XXX</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8170984" y="6500906"/>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pic>
        <p:nvPicPr>
          <p:cNvPr id="2" name="Picture 1">
            <a:extLst>
              <a:ext uri="{FF2B5EF4-FFF2-40B4-BE49-F238E27FC236}">
                <a16:creationId xmlns:a16="http://schemas.microsoft.com/office/drawing/2014/main" id="{A565AD38-655F-0946-AD36-35AF63E06DCB}"/>
              </a:ext>
            </a:extLst>
          </p:cNvPr>
          <p:cNvPicPr>
            <a:picLocks noChangeAspect="1"/>
          </p:cNvPicPr>
          <p:nvPr/>
        </p:nvPicPr>
        <p:blipFill rotWithShape="1">
          <a:blip r:embed="rId4"/>
          <a:srcRect b="42051"/>
          <a:stretch/>
        </p:blipFill>
        <p:spPr>
          <a:xfrm>
            <a:off x="297827" y="755665"/>
            <a:ext cx="8870576" cy="5652526"/>
          </a:xfrm>
          <a:prstGeom prst="rect">
            <a:avLst/>
          </a:prstGeom>
        </p:spPr>
      </p:pic>
      <p:pic>
        <p:nvPicPr>
          <p:cNvPr id="8" name="Picture 7">
            <a:extLst>
              <a:ext uri="{FF2B5EF4-FFF2-40B4-BE49-F238E27FC236}">
                <a16:creationId xmlns:a16="http://schemas.microsoft.com/office/drawing/2014/main" id="{FC455C1B-AE8B-B44A-A8B4-9BBB08D5DEC7}"/>
              </a:ext>
            </a:extLst>
          </p:cNvPr>
          <p:cNvPicPr>
            <a:picLocks noChangeAspect="1"/>
          </p:cNvPicPr>
          <p:nvPr/>
        </p:nvPicPr>
        <p:blipFill rotWithShape="1">
          <a:blip r:embed="rId4"/>
          <a:srcRect t="61197"/>
          <a:stretch/>
        </p:blipFill>
        <p:spPr>
          <a:xfrm rot="16200000">
            <a:off x="7688409" y="2373462"/>
            <a:ext cx="5895816" cy="2515711"/>
          </a:xfrm>
          <a:prstGeom prst="rect">
            <a:avLst/>
          </a:prstGeom>
        </p:spPr>
      </p:pic>
    </p:spTree>
    <p:extLst>
      <p:ext uri="{BB962C8B-B14F-4D97-AF65-F5344CB8AC3E}">
        <p14:creationId xmlns:p14="http://schemas.microsoft.com/office/powerpoint/2010/main" val="108327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6476453"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Modeled US electric generation</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9209314" y="5262520"/>
            <a:ext cx="2982686" cy="1384995"/>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https://cmi.princeton.edu/annual-meetings/annual-reports/year-2019/the-net-zero-america-project-finding-pathways-to-a-carbon-neutral-future/</a:t>
            </a:r>
            <a:r>
              <a:rPr lang="en-US" sz="1400" dirty="0">
                <a:latin typeface="Verdana" panose="020B0604030504040204" pitchFamily="34" charset="0"/>
                <a:cs typeface="Verdana" panose="020B0604030504040204" pitchFamily="34" charset="0"/>
              </a:rPr>
              <a:t> </a:t>
            </a:r>
          </a:p>
        </p:txBody>
      </p:sp>
      <p:pic>
        <p:nvPicPr>
          <p:cNvPr id="13" name="Picture 12">
            <a:extLst>
              <a:ext uri="{FF2B5EF4-FFF2-40B4-BE49-F238E27FC236}">
                <a16:creationId xmlns:a16="http://schemas.microsoft.com/office/drawing/2014/main" id="{ED3EF7BA-1317-2842-91B7-3F45A6F5385D}"/>
              </a:ext>
            </a:extLst>
          </p:cNvPr>
          <p:cNvPicPr>
            <a:picLocks noChangeAspect="1"/>
          </p:cNvPicPr>
          <p:nvPr/>
        </p:nvPicPr>
        <p:blipFill>
          <a:blip r:embed="rId4"/>
          <a:stretch>
            <a:fillRect/>
          </a:stretch>
        </p:blipFill>
        <p:spPr>
          <a:xfrm>
            <a:off x="571500" y="708544"/>
            <a:ext cx="8501586" cy="6149456"/>
          </a:xfrm>
          <a:prstGeom prst="rect">
            <a:avLst/>
          </a:prstGeom>
        </p:spPr>
      </p:pic>
      <p:sp>
        <p:nvSpPr>
          <p:cNvPr id="14" name="TextBox 13">
            <a:extLst>
              <a:ext uri="{FF2B5EF4-FFF2-40B4-BE49-F238E27FC236}">
                <a16:creationId xmlns:a16="http://schemas.microsoft.com/office/drawing/2014/main" id="{76BE0112-6AEB-6D41-AF38-4AF622E68F48}"/>
              </a:ext>
            </a:extLst>
          </p:cNvPr>
          <p:cNvSpPr txBox="1"/>
          <p:nvPr/>
        </p:nvSpPr>
        <p:spPr>
          <a:xfrm>
            <a:off x="9549512" y="913473"/>
            <a:ext cx="2302290" cy="1938992"/>
          </a:xfrm>
          <a:prstGeom prst="rect">
            <a:avLst/>
          </a:prstGeom>
          <a:solidFill>
            <a:srgbClr val="FFFFFF"/>
          </a:solidFill>
        </p:spPr>
        <p:txBody>
          <a:bodyPr wrap="square" rtlCol="0">
            <a:spAutoFit/>
          </a:bodyPr>
          <a:lstStyle/>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More electricity needed to make fuels needed in place of aggressive electrification.</a:t>
            </a:r>
          </a:p>
        </p:txBody>
      </p:sp>
      <p:cxnSp>
        <p:nvCxnSpPr>
          <p:cNvPr id="17" name="Straight Arrow Connector 16">
            <a:extLst>
              <a:ext uri="{FF2B5EF4-FFF2-40B4-BE49-F238E27FC236}">
                <a16:creationId xmlns:a16="http://schemas.microsoft.com/office/drawing/2014/main" id="{91053D01-B6DF-7443-BF55-870E3566603A}"/>
              </a:ext>
            </a:extLst>
          </p:cNvPr>
          <p:cNvCxnSpPr/>
          <p:nvPr/>
        </p:nvCxnSpPr>
        <p:spPr>
          <a:xfrm flipH="1">
            <a:off x="5943600" y="1094014"/>
            <a:ext cx="3608614" cy="1649186"/>
          </a:xfrm>
          <a:prstGeom prst="straightConnector1">
            <a:avLst/>
          </a:prstGeom>
          <a:ln w="190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147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007007"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XXX</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8170984" y="6500906"/>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pic>
        <p:nvPicPr>
          <p:cNvPr id="6" name="Picture 5">
            <a:extLst>
              <a:ext uri="{FF2B5EF4-FFF2-40B4-BE49-F238E27FC236}">
                <a16:creationId xmlns:a16="http://schemas.microsoft.com/office/drawing/2014/main" id="{ABA174C4-B1DE-C948-AB0B-4346540B8F98}"/>
              </a:ext>
            </a:extLst>
          </p:cNvPr>
          <p:cNvPicPr>
            <a:picLocks noChangeAspect="1"/>
          </p:cNvPicPr>
          <p:nvPr/>
        </p:nvPicPr>
        <p:blipFill>
          <a:blip r:embed="rId4"/>
          <a:stretch>
            <a:fillRect/>
          </a:stretch>
        </p:blipFill>
        <p:spPr>
          <a:xfrm>
            <a:off x="422030" y="718842"/>
            <a:ext cx="6124331" cy="6101564"/>
          </a:xfrm>
          <a:prstGeom prst="rect">
            <a:avLst/>
          </a:prstGeom>
        </p:spPr>
      </p:pic>
    </p:spTree>
    <p:extLst>
      <p:ext uri="{BB962C8B-B14F-4D97-AF65-F5344CB8AC3E}">
        <p14:creationId xmlns:p14="http://schemas.microsoft.com/office/powerpoint/2010/main" val="28622088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012328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Leapfrog efficiency gains from integrative design</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pic>
        <p:nvPicPr>
          <p:cNvPr id="2" name="Picture 1">
            <a:extLst>
              <a:ext uri="{FF2B5EF4-FFF2-40B4-BE49-F238E27FC236}">
                <a16:creationId xmlns:a16="http://schemas.microsoft.com/office/drawing/2014/main" id="{0A65D3E4-7020-8D4A-BD12-AF755674F79F}"/>
              </a:ext>
            </a:extLst>
          </p:cNvPr>
          <p:cNvPicPr>
            <a:picLocks noChangeAspect="1"/>
          </p:cNvPicPr>
          <p:nvPr/>
        </p:nvPicPr>
        <p:blipFill rotWithShape="1">
          <a:blip r:embed="rId4"/>
          <a:srcRect l="5215" t="7164" b="51453"/>
          <a:stretch/>
        </p:blipFill>
        <p:spPr>
          <a:xfrm>
            <a:off x="226199" y="743196"/>
            <a:ext cx="7207836" cy="3163786"/>
          </a:xfrm>
          <a:prstGeom prst="rect">
            <a:avLst/>
          </a:prstGeom>
        </p:spPr>
      </p:pic>
      <p:pic>
        <p:nvPicPr>
          <p:cNvPr id="8" name="Picture 7">
            <a:extLst>
              <a:ext uri="{FF2B5EF4-FFF2-40B4-BE49-F238E27FC236}">
                <a16:creationId xmlns:a16="http://schemas.microsoft.com/office/drawing/2014/main" id="{F61EAB2E-1FEB-A045-A715-E9776A631A6C}"/>
              </a:ext>
            </a:extLst>
          </p:cNvPr>
          <p:cNvPicPr>
            <a:picLocks noChangeAspect="1"/>
          </p:cNvPicPr>
          <p:nvPr/>
        </p:nvPicPr>
        <p:blipFill rotWithShape="1">
          <a:blip r:embed="rId4"/>
          <a:srcRect l="3835" t="56340" b="-1"/>
          <a:stretch/>
        </p:blipFill>
        <p:spPr>
          <a:xfrm>
            <a:off x="5203767" y="3624349"/>
            <a:ext cx="6931384" cy="3163786"/>
          </a:xfrm>
          <a:prstGeom prst="rect">
            <a:avLst/>
          </a:prstGeom>
        </p:spPr>
      </p:pic>
    </p:spTree>
    <p:extLst>
      <p:ext uri="{BB962C8B-B14F-4D97-AF65-F5344CB8AC3E}">
        <p14:creationId xmlns:p14="http://schemas.microsoft.com/office/powerpoint/2010/main" val="12115279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10052752"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LCOE of RE is falling quickly, but not fast enough</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pic>
        <p:nvPicPr>
          <p:cNvPr id="2" name="Picture 1">
            <a:extLst>
              <a:ext uri="{FF2B5EF4-FFF2-40B4-BE49-F238E27FC236}">
                <a16:creationId xmlns:a16="http://schemas.microsoft.com/office/drawing/2014/main" id="{CFD5EE14-EC12-4447-9A64-7F2D44EA6A4E}"/>
              </a:ext>
            </a:extLst>
          </p:cNvPr>
          <p:cNvPicPr>
            <a:picLocks noChangeAspect="1"/>
          </p:cNvPicPr>
          <p:nvPr/>
        </p:nvPicPr>
        <p:blipFill>
          <a:blip r:embed="rId4"/>
          <a:stretch>
            <a:fillRect/>
          </a:stretch>
        </p:blipFill>
        <p:spPr>
          <a:xfrm>
            <a:off x="3390" y="1723777"/>
            <a:ext cx="12188610" cy="4747889"/>
          </a:xfrm>
          <a:prstGeom prst="rect">
            <a:avLst/>
          </a:prstGeom>
        </p:spPr>
      </p:pic>
      <p:sp>
        <p:nvSpPr>
          <p:cNvPr id="8" name="Rounded Rectangle 7">
            <a:extLst>
              <a:ext uri="{FF2B5EF4-FFF2-40B4-BE49-F238E27FC236}">
                <a16:creationId xmlns:a16="http://schemas.microsoft.com/office/drawing/2014/main" id="{130BE966-89EB-8345-A2F6-8726D14F9CC7}"/>
              </a:ext>
            </a:extLst>
          </p:cNvPr>
          <p:cNvSpPr/>
          <p:nvPr/>
        </p:nvSpPr>
        <p:spPr>
          <a:xfrm>
            <a:off x="1277815" y="3856892"/>
            <a:ext cx="7303477" cy="644770"/>
          </a:xfrm>
          <a:prstGeom prst="round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D0D93075-7CB4-E745-AF8F-885E7D995D99}"/>
              </a:ext>
            </a:extLst>
          </p:cNvPr>
          <p:cNvSpPr/>
          <p:nvPr/>
        </p:nvSpPr>
        <p:spPr>
          <a:xfrm>
            <a:off x="890954" y="4501661"/>
            <a:ext cx="6283569" cy="103797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4120EAEA-A442-9F43-95D4-9A439F7C29F8}"/>
              </a:ext>
            </a:extLst>
          </p:cNvPr>
          <p:cNvSpPr/>
          <p:nvPr/>
        </p:nvSpPr>
        <p:spPr>
          <a:xfrm>
            <a:off x="1465385" y="3569633"/>
            <a:ext cx="7620000" cy="27856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96E3FDD-5330-1449-A349-21B1E84FDB7B}"/>
              </a:ext>
            </a:extLst>
          </p:cNvPr>
          <p:cNvSpPr/>
          <p:nvPr/>
        </p:nvSpPr>
        <p:spPr>
          <a:xfrm>
            <a:off x="140677" y="1886889"/>
            <a:ext cx="10914185" cy="1674052"/>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0E4FA6D-3D9B-6D4E-BC9D-3F965377B4D3}"/>
              </a:ext>
            </a:extLst>
          </p:cNvPr>
          <p:cNvSpPr txBox="1"/>
          <p:nvPr/>
        </p:nvSpPr>
        <p:spPr>
          <a:xfrm>
            <a:off x="275492" y="946167"/>
            <a:ext cx="7343549" cy="400110"/>
          </a:xfrm>
          <a:prstGeom prst="rect">
            <a:avLst/>
          </a:prstGeom>
          <a:noFill/>
        </p:spPr>
        <p:txBody>
          <a:bodyPr wrap="non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2018 LCOE values: FF’s are subsidized while RE are not</a:t>
            </a:r>
          </a:p>
        </p:txBody>
      </p:sp>
    </p:spTree>
    <p:extLst>
      <p:ext uri="{BB962C8B-B14F-4D97-AF65-F5344CB8AC3E}">
        <p14:creationId xmlns:p14="http://schemas.microsoft.com/office/powerpoint/2010/main" val="23243836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987029"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Investment planning for a NZE future: push now</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E0E4FA6D-3D9B-6D4E-BC9D-3F965377B4D3}"/>
              </a:ext>
            </a:extLst>
          </p:cNvPr>
          <p:cNvSpPr txBox="1"/>
          <p:nvPr/>
        </p:nvSpPr>
        <p:spPr>
          <a:xfrm>
            <a:off x="275493" y="735153"/>
            <a:ext cx="11764108" cy="400110"/>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XXX</a:t>
            </a:r>
          </a:p>
        </p:txBody>
      </p:sp>
      <p:pic>
        <p:nvPicPr>
          <p:cNvPr id="8" name="Picture 7">
            <a:extLst>
              <a:ext uri="{FF2B5EF4-FFF2-40B4-BE49-F238E27FC236}">
                <a16:creationId xmlns:a16="http://schemas.microsoft.com/office/drawing/2014/main" id="{1D6921D5-0116-7541-9490-1EA6A8508D67}"/>
              </a:ext>
            </a:extLst>
          </p:cNvPr>
          <p:cNvPicPr>
            <a:picLocks noChangeAspect="1"/>
          </p:cNvPicPr>
          <p:nvPr/>
        </p:nvPicPr>
        <p:blipFill>
          <a:blip r:embed="rId4"/>
          <a:stretch>
            <a:fillRect/>
          </a:stretch>
        </p:blipFill>
        <p:spPr>
          <a:xfrm>
            <a:off x="56849" y="1492068"/>
            <a:ext cx="12039455" cy="4965914"/>
          </a:xfrm>
          <a:prstGeom prst="rect">
            <a:avLst/>
          </a:prstGeom>
        </p:spPr>
      </p:pic>
    </p:spTree>
    <p:extLst>
      <p:ext uri="{BB962C8B-B14F-4D97-AF65-F5344CB8AC3E}">
        <p14:creationId xmlns:p14="http://schemas.microsoft.com/office/powerpoint/2010/main" val="35542037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887643"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To accelerate from 5% to 7% annual RE growth</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E0E4FA6D-3D9B-6D4E-BC9D-3F965377B4D3}"/>
              </a:ext>
            </a:extLst>
          </p:cNvPr>
          <p:cNvSpPr txBox="1"/>
          <p:nvPr/>
        </p:nvSpPr>
        <p:spPr>
          <a:xfrm>
            <a:off x="275493" y="735153"/>
            <a:ext cx="11764108" cy="400110"/>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XXX</a:t>
            </a:r>
          </a:p>
        </p:txBody>
      </p:sp>
      <p:pic>
        <p:nvPicPr>
          <p:cNvPr id="2" name="Picture 1">
            <a:extLst>
              <a:ext uri="{FF2B5EF4-FFF2-40B4-BE49-F238E27FC236}">
                <a16:creationId xmlns:a16="http://schemas.microsoft.com/office/drawing/2014/main" id="{49D40DBB-6CA5-7F49-935F-000F59DD0950}"/>
              </a:ext>
            </a:extLst>
          </p:cNvPr>
          <p:cNvPicPr>
            <a:picLocks noChangeAspect="1"/>
          </p:cNvPicPr>
          <p:nvPr/>
        </p:nvPicPr>
        <p:blipFill>
          <a:blip r:embed="rId4"/>
          <a:stretch>
            <a:fillRect/>
          </a:stretch>
        </p:blipFill>
        <p:spPr>
          <a:xfrm>
            <a:off x="0" y="2671686"/>
            <a:ext cx="12192000" cy="3695114"/>
          </a:xfrm>
          <a:prstGeom prst="rect">
            <a:avLst/>
          </a:prstGeom>
        </p:spPr>
      </p:pic>
    </p:spTree>
    <p:extLst>
      <p:ext uri="{BB962C8B-B14F-4D97-AF65-F5344CB8AC3E}">
        <p14:creationId xmlns:p14="http://schemas.microsoft.com/office/powerpoint/2010/main" val="17778617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541395"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Electrification opportunities vs. obstacles? (1)</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E0E4FA6D-3D9B-6D4E-BC9D-3F965377B4D3}"/>
              </a:ext>
            </a:extLst>
          </p:cNvPr>
          <p:cNvSpPr txBox="1"/>
          <p:nvPr/>
        </p:nvSpPr>
        <p:spPr>
          <a:xfrm>
            <a:off x="275493" y="735153"/>
            <a:ext cx="11764108" cy="400110"/>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XXX</a:t>
            </a:r>
          </a:p>
        </p:txBody>
      </p:sp>
      <p:pic>
        <p:nvPicPr>
          <p:cNvPr id="6" name="Picture 5">
            <a:extLst>
              <a:ext uri="{FF2B5EF4-FFF2-40B4-BE49-F238E27FC236}">
                <a16:creationId xmlns:a16="http://schemas.microsoft.com/office/drawing/2014/main" id="{E968CB16-13A0-AC45-B9AC-6EBD1165DF75}"/>
              </a:ext>
            </a:extLst>
          </p:cNvPr>
          <p:cNvPicPr>
            <a:picLocks noChangeAspect="1"/>
          </p:cNvPicPr>
          <p:nvPr/>
        </p:nvPicPr>
        <p:blipFill>
          <a:blip r:embed="rId4"/>
          <a:stretch>
            <a:fillRect/>
          </a:stretch>
        </p:blipFill>
        <p:spPr>
          <a:xfrm>
            <a:off x="0" y="2054313"/>
            <a:ext cx="12192000" cy="4179579"/>
          </a:xfrm>
          <a:prstGeom prst="rect">
            <a:avLst/>
          </a:prstGeom>
        </p:spPr>
      </p:pic>
    </p:spTree>
    <p:extLst>
      <p:ext uri="{BB962C8B-B14F-4D97-AF65-F5344CB8AC3E}">
        <p14:creationId xmlns:p14="http://schemas.microsoft.com/office/powerpoint/2010/main" val="25884262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541395"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Electrification opportunities vs. obstacles? (2)</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E0E4FA6D-3D9B-6D4E-BC9D-3F965377B4D3}"/>
              </a:ext>
            </a:extLst>
          </p:cNvPr>
          <p:cNvSpPr txBox="1"/>
          <p:nvPr/>
        </p:nvSpPr>
        <p:spPr>
          <a:xfrm>
            <a:off x="275493" y="735153"/>
            <a:ext cx="11764108" cy="400110"/>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XXX</a:t>
            </a:r>
          </a:p>
        </p:txBody>
      </p:sp>
      <p:pic>
        <p:nvPicPr>
          <p:cNvPr id="2" name="Picture 1">
            <a:extLst>
              <a:ext uri="{FF2B5EF4-FFF2-40B4-BE49-F238E27FC236}">
                <a16:creationId xmlns:a16="http://schemas.microsoft.com/office/drawing/2014/main" id="{AFBF59B2-FACD-5940-8E45-C9F00264C046}"/>
              </a:ext>
            </a:extLst>
          </p:cNvPr>
          <p:cNvPicPr>
            <a:picLocks noChangeAspect="1"/>
          </p:cNvPicPr>
          <p:nvPr/>
        </p:nvPicPr>
        <p:blipFill>
          <a:blip r:embed="rId4"/>
          <a:stretch>
            <a:fillRect/>
          </a:stretch>
        </p:blipFill>
        <p:spPr>
          <a:xfrm>
            <a:off x="1204108" y="755665"/>
            <a:ext cx="9668670" cy="6032470"/>
          </a:xfrm>
          <a:prstGeom prst="rect">
            <a:avLst/>
          </a:prstGeom>
        </p:spPr>
      </p:pic>
    </p:spTree>
    <p:extLst>
      <p:ext uri="{BB962C8B-B14F-4D97-AF65-F5344CB8AC3E}">
        <p14:creationId xmlns:p14="http://schemas.microsoft.com/office/powerpoint/2010/main" val="6286058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8387232"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Leverage points to boost electrification</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E0E4FA6D-3D9B-6D4E-BC9D-3F965377B4D3}"/>
              </a:ext>
            </a:extLst>
          </p:cNvPr>
          <p:cNvSpPr txBox="1"/>
          <p:nvPr/>
        </p:nvSpPr>
        <p:spPr>
          <a:xfrm>
            <a:off x="275493" y="735153"/>
            <a:ext cx="11764108" cy="400110"/>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XXX</a:t>
            </a:r>
          </a:p>
        </p:txBody>
      </p:sp>
      <p:pic>
        <p:nvPicPr>
          <p:cNvPr id="2" name="Picture 1">
            <a:extLst>
              <a:ext uri="{FF2B5EF4-FFF2-40B4-BE49-F238E27FC236}">
                <a16:creationId xmlns:a16="http://schemas.microsoft.com/office/drawing/2014/main" id="{55FE62CA-AA98-5E45-B93F-495D0DB2BF7C}"/>
              </a:ext>
            </a:extLst>
          </p:cNvPr>
          <p:cNvPicPr>
            <a:picLocks noChangeAspect="1"/>
          </p:cNvPicPr>
          <p:nvPr/>
        </p:nvPicPr>
        <p:blipFill>
          <a:blip r:embed="rId4"/>
          <a:stretch>
            <a:fillRect/>
          </a:stretch>
        </p:blipFill>
        <p:spPr>
          <a:xfrm>
            <a:off x="573569" y="935208"/>
            <a:ext cx="11167955" cy="5631977"/>
          </a:xfrm>
          <a:prstGeom prst="rect">
            <a:avLst/>
          </a:prstGeom>
        </p:spPr>
      </p:pic>
    </p:spTree>
    <p:extLst>
      <p:ext uri="{BB962C8B-B14F-4D97-AF65-F5344CB8AC3E}">
        <p14:creationId xmlns:p14="http://schemas.microsoft.com/office/powerpoint/2010/main" val="2502865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7491153"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Sustainable transportation for cities</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E0E4FA6D-3D9B-6D4E-BC9D-3F965377B4D3}"/>
              </a:ext>
            </a:extLst>
          </p:cNvPr>
          <p:cNvSpPr txBox="1"/>
          <p:nvPr/>
        </p:nvSpPr>
        <p:spPr>
          <a:xfrm>
            <a:off x="228601" y="772750"/>
            <a:ext cx="2854568" cy="400110"/>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XXX</a:t>
            </a:r>
            <a:endParaRPr lang="en-US" sz="140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545495C7-887D-E34A-810F-6295405E9FBC}"/>
              </a:ext>
            </a:extLst>
          </p:cNvPr>
          <p:cNvPicPr>
            <a:picLocks noChangeAspect="1"/>
          </p:cNvPicPr>
          <p:nvPr/>
        </p:nvPicPr>
        <p:blipFill>
          <a:blip r:embed="rId4"/>
          <a:stretch>
            <a:fillRect/>
          </a:stretch>
        </p:blipFill>
        <p:spPr>
          <a:xfrm>
            <a:off x="3341077" y="730376"/>
            <a:ext cx="8553096" cy="6128693"/>
          </a:xfrm>
          <a:prstGeom prst="rect">
            <a:avLst/>
          </a:prstGeom>
        </p:spPr>
      </p:pic>
    </p:spTree>
    <p:extLst>
      <p:ext uri="{BB962C8B-B14F-4D97-AF65-F5344CB8AC3E}">
        <p14:creationId xmlns:p14="http://schemas.microsoft.com/office/powerpoint/2010/main" val="16851400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9769021"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Accelerate urban change by sharing knowledge</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E0E4FA6D-3D9B-6D4E-BC9D-3F965377B4D3}"/>
              </a:ext>
            </a:extLst>
          </p:cNvPr>
          <p:cNvSpPr txBox="1"/>
          <p:nvPr/>
        </p:nvSpPr>
        <p:spPr>
          <a:xfrm>
            <a:off x="228601" y="772750"/>
            <a:ext cx="2854568" cy="400110"/>
          </a:xfrm>
          <a:prstGeom prst="rect">
            <a:avLst/>
          </a:prstGeom>
          <a:noFill/>
        </p:spPr>
        <p:txBody>
          <a:bodyPr wrap="square" rtlCol="0">
            <a:spAutoFit/>
          </a:bodyPr>
          <a:lstStyle/>
          <a:p>
            <a:r>
              <a:rPr lang="en-US" sz="2000">
                <a:latin typeface="Verdana" panose="020B0604030504040204" pitchFamily="34" charset="0"/>
                <a:ea typeface="Verdana" panose="020B0604030504040204" pitchFamily="34" charset="0"/>
                <a:cs typeface="Verdana" panose="020B0604030504040204" pitchFamily="34" charset="0"/>
              </a:rPr>
              <a:t>XXX</a:t>
            </a:r>
            <a:endParaRPr lang="en-US" sz="140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59565E49-BE31-BB47-886A-463C8DA1C43C}"/>
              </a:ext>
            </a:extLst>
          </p:cNvPr>
          <p:cNvPicPr>
            <a:picLocks noChangeAspect="1"/>
          </p:cNvPicPr>
          <p:nvPr/>
        </p:nvPicPr>
        <p:blipFill>
          <a:blip r:embed="rId4"/>
          <a:stretch>
            <a:fillRect/>
          </a:stretch>
        </p:blipFill>
        <p:spPr>
          <a:xfrm>
            <a:off x="-1535723" y="2421303"/>
            <a:ext cx="13429896" cy="2379137"/>
          </a:xfrm>
          <a:prstGeom prst="rect">
            <a:avLst/>
          </a:prstGeom>
        </p:spPr>
      </p:pic>
    </p:spTree>
    <p:extLst>
      <p:ext uri="{BB962C8B-B14F-4D97-AF65-F5344CB8AC3E}">
        <p14:creationId xmlns:p14="http://schemas.microsoft.com/office/powerpoint/2010/main" val="390873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9865"/>
            <a:ext cx="6476453"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Modeled US electric generation</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9209314" y="5262520"/>
            <a:ext cx="2982686" cy="1384995"/>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https://cmi.princeton.edu/annual-meetings/annual-reports/year-2019/the-net-zero-america-project-finding-pathways-to-a-carbon-neutral-future/</a:t>
            </a:r>
            <a:r>
              <a:rPr lang="en-US" sz="1400" dirty="0">
                <a:latin typeface="Verdana" panose="020B0604030504040204" pitchFamily="34" charset="0"/>
                <a:cs typeface="Verdana" panose="020B0604030504040204" pitchFamily="34" charset="0"/>
              </a:rPr>
              <a:t> </a:t>
            </a:r>
          </a:p>
        </p:txBody>
      </p:sp>
      <p:pic>
        <p:nvPicPr>
          <p:cNvPr id="13" name="Picture 12">
            <a:extLst>
              <a:ext uri="{FF2B5EF4-FFF2-40B4-BE49-F238E27FC236}">
                <a16:creationId xmlns:a16="http://schemas.microsoft.com/office/drawing/2014/main" id="{ED3EF7BA-1317-2842-91B7-3F45A6F5385D}"/>
              </a:ext>
            </a:extLst>
          </p:cNvPr>
          <p:cNvPicPr>
            <a:picLocks noChangeAspect="1"/>
          </p:cNvPicPr>
          <p:nvPr/>
        </p:nvPicPr>
        <p:blipFill>
          <a:blip r:embed="rId4"/>
          <a:stretch>
            <a:fillRect/>
          </a:stretch>
        </p:blipFill>
        <p:spPr>
          <a:xfrm>
            <a:off x="571500" y="708544"/>
            <a:ext cx="8501586" cy="6149456"/>
          </a:xfrm>
          <a:prstGeom prst="rect">
            <a:avLst/>
          </a:prstGeom>
        </p:spPr>
      </p:pic>
      <p:sp>
        <p:nvSpPr>
          <p:cNvPr id="14" name="TextBox 13">
            <a:extLst>
              <a:ext uri="{FF2B5EF4-FFF2-40B4-BE49-F238E27FC236}">
                <a16:creationId xmlns:a16="http://schemas.microsoft.com/office/drawing/2014/main" id="{76BE0112-6AEB-6D41-AF38-4AF622E68F48}"/>
              </a:ext>
            </a:extLst>
          </p:cNvPr>
          <p:cNvSpPr txBox="1"/>
          <p:nvPr/>
        </p:nvSpPr>
        <p:spPr>
          <a:xfrm>
            <a:off x="9549512" y="913473"/>
            <a:ext cx="2302290" cy="1938992"/>
          </a:xfrm>
          <a:prstGeom prst="rect">
            <a:avLst/>
          </a:prstGeom>
          <a:solidFill>
            <a:srgbClr val="FFFFFF"/>
          </a:solidFill>
        </p:spPr>
        <p:txBody>
          <a:bodyPr wrap="square" rtlCol="0">
            <a:spAutoFit/>
          </a:bodyPr>
          <a:lstStyle/>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More electricity needed to make fuels needed in place of aggressive electrification.</a:t>
            </a:r>
          </a:p>
        </p:txBody>
      </p:sp>
      <p:cxnSp>
        <p:nvCxnSpPr>
          <p:cNvPr id="17" name="Straight Arrow Connector 16">
            <a:extLst>
              <a:ext uri="{FF2B5EF4-FFF2-40B4-BE49-F238E27FC236}">
                <a16:creationId xmlns:a16="http://schemas.microsoft.com/office/drawing/2014/main" id="{91053D01-B6DF-7443-BF55-870E3566603A}"/>
              </a:ext>
            </a:extLst>
          </p:cNvPr>
          <p:cNvCxnSpPr/>
          <p:nvPr/>
        </p:nvCxnSpPr>
        <p:spPr>
          <a:xfrm flipH="1">
            <a:off x="5943600" y="1094014"/>
            <a:ext cx="3608614" cy="1649186"/>
          </a:xfrm>
          <a:prstGeom prst="straightConnector1">
            <a:avLst/>
          </a:prstGeom>
          <a:ln w="190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CE61517-E071-D548-856C-5C9E39D78B64}"/>
              </a:ext>
            </a:extLst>
          </p:cNvPr>
          <p:cNvSpPr/>
          <p:nvPr/>
        </p:nvSpPr>
        <p:spPr>
          <a:xfrm>
            <a:off x="228600" y="914400"/>
            <a:ext cx="11963400" cy="5943600"/>
          </a:xfrm>
          <a:prstGeom prst="rect">
            <a:avLst/>
          </a:prstGeom>
          <a:solidFill>
            <a:srgbClr val="FFFFF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0B94391-4995-B84D-A442-21A4766CFD12}"/>
              </a:ext>
            </a:extLst>
          </p:cNvPr>
          <p:cNvSpPr txBox="1"/>
          <p:nvPr/>
        </p:nvSpPr>
        <p:spPr>
          <a:xfrm>
            <a:off x="1275738" y="3255930"/>
            <a:ext cx="9640524" cy="707886"/>
          </a:xfrm>
          <a:prstGeom prst="rect">
            <a:avLst/>
          </a:prstGeom>
          <a:solidFill>
            <a:srgbClr val="FFFFFF"/>
          </a:solidFill>
        </p:spPr>
        <p:txBody>
          <a:bodyPr wrap="non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E+ RE+</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Installation rates of wind and solar far exceed existing record rates</a:t>
            </a:r>
          </a:p>
        </p:txBody>
      </p:sp>
      <p:sp>
        <p:nvSpPr>
          <p:cNvPr id="11" name="TextBox 10">
            <a:extLst>
              <a:ext uri="{FF2B5EF4-FFF2-40B4-BE49-F238E27FC236}">
                <a16:creationId xmlns:a16="http://schemas.microsoft.com/office/drawing/2014/main" id="{040A06BB-2937-E041-AE76-8124AC2490E9}"/>
              </a:ext>
            </a:extLst>
          </p:cNvPr>
          <p:cNvSpPr txBox="1"/>
          <p:nvPr/>
        </p:nvSpPr>
        <p:spPr>
          <a:xfrm>
            <a:off x="1275738" y="1606851"/>
            <a:ext cx="9479775" cy="1015663"/>
          </a:xfrm>
          <a:prstGeom prst="rect">
            <a:avLst/>
          </a:prstGeom>
          <a:solidFill>
            <a:srgbClr val="FFFFFF"/>
          </a:solidFill>
        </p:spPr>
        <p:txBody>
          <a:bodyPr wrap="non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E+ RE- </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RE is constrained to existing record rates of installation</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NG/CCS and nuclear installation don’t exceed historical precedent</a:t>
            </a:r>
          </a:p>
        </p:txBody>
      </p:sp>
      <p:sp>
        <p:nvSpPr>
          <p:cNvPr id="15" name="TextBox 14">
            <a:extLst>
              <a:ext uri="{FF2B5EF4-FFF2-40B4-BE49-F238E27FC236}">
                <a16:creationId xmlns:a16="http://schemas.microsoft.com/office/drawing/2014/main" id="{39BEB873-58DF-054D-82F2-42AD3D19115D}"/>
              </a:ext>
            </a:extLst>
          </p:cNvPr>
          <p:cNvSpPr txBox="1"/>
          <p:nvPr/>
        </p:nvSpPr>
        <p:spPr>
          <a:xfrm>
            <a:off x="1275738" y="4506415"/>
            <a:ext cx="7975260" cy="707886"/>
          </a:xfrm>
          <a:prstGeom prst="rect">
            <a:avLst/>
          </a:prstGeom>
          <a:solidFill>
            <a:srgbClr val="FFFFFF"/>
          </a:solidFill>
        </p:spPr>
        <p:txBody>
          <a:bodyPr wrap="non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All except REF: </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Where NG is used, CCS is applied to sequester carbon</a:t>
            </a:r>
          </a:p>
        </p:txBody>
      </p:sp>
    </p:spTree>
    <p:extLst>
      <p:ext uri="{BB962C8B-B14F-4D97-AF65-F5344CB8AC3E}">
        <p14:creationId xmlns:p14="http://schemas.microsoft.com/office/powerpoint/2010/main" val="270868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Verdana" panose="020B0604030504040204" pitchFamily="34" charset="0"/>
            </a:endParaRPr>
          </a:p>
        </p:txBody>
      </p:sp>
      <p:sp>
        <p:nvSpPr>
          <p:cNvPr id="5" name="TextBox 4"/>
          <p:cNvSpPr txBox="1"/>
          <p:nvPr/>
        </p:nvSpPr>
        <p:spPr>
          <a:xfrm>
            <a:off x="228600" y="69865"/>
            <a:ext cx="7763664" cy="523220"/>
          </a:xfrm>
          <a:prstGeom prst="rect">
            <a:avLst/>
          </a:prstGeom>
          <a:noFill/>
        </p:spPr>
        <p:txBody>
          <a:bodyPr wrap="none" rtlCol="0">
            <a:spAutoFit/>
          </a:bodyPr>
          <a:lstStyle/>
          <a:p>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How many </a:t>
            </a:r>
            <a:r>
              <a:rPr lang="en-US" sz="2800" b="1" err="1">
                <a:solidFill>
                  <a:prstClr val="white"/>
                </a:solidFill>
                <a:latin typeface="Verdana" panose="020B0604030504040204" pitchFamily="34" charset="0"/>
                <a:ea typeface="Verdana" panose="020B0604030504040204" pitchFamily="34" charset="0"/>
                <a:cs typeface="Verdana" panose="020B0604030504040204" pitchFamily="34" charset="0"/>
              </a:rPr>
              <a:t>Switzerlands</a:t>
            </a:r>
            <a:r>
              <a:rPr lang="en-US" sz="2800" b="1">
                <a:solidFill>
                  <a:prstClr val="white"/>
                </a:solidFill>
                <a:latin typeface="Verdana" panose="020B0604030504040204" pitchFamily="34" charset="0"/>
                <a:ea typeface="Verdana" panose="020B0604030504040204" pitchFamily="34" charset="0"/>
                <a:cs typeface="Verdana" panose="020B0604030504040204" pitchFamily="34" charset="0"/>
              </a:rPr>
              <a:t> does it take?</a:t>
            </a:r>
          </a:p>
        </p:txBody>
      </p:sp>
      <p:pic>
        <p:nvPicPr>
          <p:cNvPr id="7" name="Picture 6">
            <a:extLst>
              <a:ext uri="{FF2B5EF4-FFF2-40B4-BE49-F238E27FC236}">
                <a16:creationId xmlns:a16="http://schemas.microsoft.com/office/drawing/2014/main" id="{E00F70ED-280E-7042-8E8D-862106811D67}"/>
              </a:ext>
            </a:extLst>
          </p:cNvPr>
          <p:cNvPicPr>
            <a:picLocks noChangeAspect="1"/>
          </p:cNvPicPr>
          <p:nvPr/>
        </p:nvPicPr>
        <p:blipFill>
          <a:blip r:embed="rId2">
            <a:duotone>
              <a:prstClr val="black"/>
              <a:schemeClr val="accent1">
                <a:tint val="45000"/>
                <a:satMod val="400000"/>
              </a:schemeClr>
            </a:duotone>
          </a:blip>
          <a:stretch>
            <a:fillRect/>
          </a:stretch>
        </p:blipFill>
        <p:spPr>
          <a:xfrm>
            <a:off x="11266080" y="49317"/>
            <a:ext cx="628093" cy="584776"/>
          </a:xfrm>
          <a:prstGeom prst="rect">
            <a:avLst/>
          </a:prstGeom>
        </p:spPr>
      </p:pic>
      <p:sp>
        <p:nvSpPr>
          <p:cNvPr id="3" name="TextBox 2"/>
          <p:cNvSpPr txBox="1"/>
          <p:nvPr/>
        </p:nvSpPr>
        <p:spPr>
          <a:xfrm>
            <a:off x="56849" y="6480358"/>
            <a:ext cx="4360985"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3"/>
              </a:rPr>
              <a:t>https://rmi.org/seven-challenges-report/</a:t>
            </a:r>
            <a:r>
              <a:rPr lang="en-US" sz="1400">
                <a:latin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456145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4546</TotalTime>
  <Words>3998</Words>
  <Application>Microsoft Macintosh PowerPoint</Application>
  <PresentationFormat>Widescreen</PresentationFormat>
  <Paragraphs>460</Paragraphs>
  <Slides>90</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Richmond-Hall</dc:creator>
  <cp:lastModifiedBy>Joan Richmond-Hall</cp:lastModifiedBy>
  <cp:revision>384</cp:revision>
  <cp:lastPrinted>2020-11-29T02:12:20Z</cp:lastPrinted>
  <dcterms:created xsi:type="dcterms:W3CDTF">2020-11-25T22:38:26Z</dcterms:created>
  <dcterms:modified xsi:type="dcterms:W3CDTF">2020-11-29T02:25:12Z</dcterms:modified>
</cp:coreProperties>
</file>