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57" r:id="rId2"/>
    <p:sldId id="258" r:id="rId3"/>
    <p:sldId id="260" r:id="rId4"/>
    <p:sldId id="366" r:id="rId5"/>
    <p:sldId id="382" r:id="rId6"/>
    <p:sldId id="337" r:id="rId7"/>
    <p:sldId id="339" r:id="rId8"/>
    <p:sldId id="338" r:id="rId9"/>
    <p:sldId id="302" r:id="rId10"/>
    <p:sldId id="265" r:id="rId11"/>
    <p:sldId id="261" r:id="rId12"/>
    <p:sldId id="262" r:id="rId13"/>
    <p:sldId id="264" r:id="rId14"/>
    <p:sldId id="263" r:id="rId15"/>
    <p:sldId id="361" r:id="rId16"/>
    <p:sldId id="362" r:id="rId17"/>
    <p:sldId id="363" r:id="rId18"/>
    <p:sldId id="364" r:id="rId19"/>
    <p:sldId id="266" r:id="rId20"/>
    <p:sldId id="303" r:id="rId21"/>
    <p:sldId id="270" r:id="rId22"/>
    <p:sldId id="371" r:id="rId23"/>
    <p:sldId id="373" r:id="rId24"/>
    <p:sldId id="368" r:id="rId25"/>
    <p:sldId id="370" r:id="rId26"/>
    <p:sldId id="369" r:id="rId27"/>
    <p:sldId id="372" r:id="rId28"/>
    <p:sldId id="367" r:id="rId29"/>
    <p:sldId id="383" r:id="rId30"/>
    <p:sldId id="286" r:id="rId31"/>
    <p:sldId id="393" r:id="rId32"/>
    <p:sldId id="387" r:id="rId33"/>
    <p:sldId id="388" r:id="rId34"/>
    <p:sldId id="389" r:id="rId35"/>
    <p:sldId id="390" r:id="rId36"/>
    <p:sldId id="391" r:id="rId37"/>
    <p:sldId id="392" r:id="rId38"/>
    <p:sldId id="340" r:id="rId39"/>
    <p:sldId id="341" r:id="rId40"/>
    <p:sldId id="343" r:id="rId41"/>
    <p:sldId id="344" r:id="rId42"/>
    <p:sldId id="345" r:id="rId43"/>
    <p:sldId id="346" r:id="rId44"/>
    <p:sldId id="347" r:id="rId45"/>
    <p:sldId id="304" r:id="rId46"/>
    <p:sldId id="285" r:id="rId47"/>
    <p:sldId id="273" r:id="rId48"/>
    <p:sldId id="293" r:id="rId49"/>
    <p:sldId id="348" r:id="rId50"/>
    <p:sldId id="294" r:id="rId51"/>
    <p:sldId id="295" r:id="rId52"/>
    <p:sldId id="296" r:id="rId53"/>
    <p:sldId id="292" r:id="rId54"/>
    <p:sldId id="297" r:id="rId55"/>
    <p:sldId id="299" r:id="rId56"/>
    <p:sldId id="298" r:id="rId57"/>
    <p:sldId id="301" r:id="rId58"/>
    <p:sldId id="300" r:id="rId59"/>
    <p:sldId id="305" r:id="rId60"/>
    <p:sldId id="349" r:id="rId61"/>
    <p:sldId id="275" r:id="rId62"/>
    <p:sldId id="350" r:id="rId63"/>
    <p:sldId id="276" r:id="rId64"/>
    <p:sldId id="351" r:id="rId65"/>
    <p:sldId id="274" r:id="rId66"/>
    <p:sldId id="272" r:id="rId67"/>
    <p:sldId id="352" r:id="rId68"/>
    <p:sldId id="353" r:id="rId69"/>
    <p:sldId id="354" r:id="rId70"/>
    <p:sldId id="355" r:id="rId71"/>
    <p:sldId id="268" r:id="rId72"/>
    <p:sldId id="356" r:id="rId73"/>
    <p:sldId id="357" r:id="rId74"/>
    <p:sldId id="358" r:id="rId75"/>
    <p:sldId id="359" r:id="rId76"/>
    <p:sldId id="360" r:id="rId77"/>
    <p:sldId id="374" r:id="rId78"/>
    <p:sldId id="317" r:id="rId79"/>
    <p:sldId id="327" r:id="rId80"/>
    <p:sldId id="329" r:id="rId81"/>
    <p:sldId id="375" r:id="rId82"/>
    <p:sldId id="376" r:id="rId83"/>
    <p:sldId id="377" r:id="rId84"/>
    <p:sldId id="378" r:id="rId85"/>
    <p:sldId id="379" r:id="rId86"/>
    <p:sldId id="380" r:id="rId87"/>
    <p:sldId id="381" r:id="rId88"/>
    <p:sldId id="330" r:id="rId89"/>
    <p:sldId id="331" r:id="rId90"/>
    <p:sldId id="332" r:id="rId91"/>
    <p:sldId id="384" r:id="rId92"/>
    <p:sldId id="385" r:id="rId93"/>
    <p:sldId id="386" r:id="rId94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clrMru>
    <a:srgbClr val="0432FF"/>
    <a:srgbClr val="FFFFFF"/>
    <a:srgbClr val="FFD579"/>
    <a:srgbClr val="FFEF71"/>
    <a:srgbClr val="7A81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114"/>
    <p:restoredTop sz="98981" autoAdjust="0"/>
  </p:normalViewPr>
  <p:slideViewPr>
    <p:cSldViewPr snapToGrid="0" snapToObjects="1">
      <p:cViewPr>
        <p:scale>
          <a:sx n="102" d="100"/>
          <a:sy n="102" d="100"/>
        </p:scale>
        <p:origin x="160" y="92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348ABB-E4DB-4D4B-8BA6-D38686EB1957}" type="datetimeFigureOut">
              <a:rPr lang="en-US" smtClean="0"/>
              <a:t>9/5/20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FF58F-B125-7048-A99F-361A3D6F1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73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59D0E-7365-FE41-AB4D-E6CC0E3A627C}" type="datetimeFigureOut">
              <a:rPr lang="en-US" smtClean="0"/>
              <a:t>9/6/20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FC7FC-66A2-C043-9E45-FA1695B1B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6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FC7FC-66A2-C043-9E45-FA1695B1B6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1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FC7FC-66A2-C043-9E45-FA1695B1B6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09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FC7FC-66A2-C043-9E45-FA1695B1B6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68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FC7FC-66A2-C043-9E45-FA1695B1B61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7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FC7FC-66A2-C043-9E45-FA1695B1B61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0216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FC7FC-66A2-C043-9E45-FA1695B1B61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427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FC7FC-66A2-C043-9E45-FA1695B1B61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268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82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51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9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96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2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06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79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85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6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612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DC263-75FA-B44C-8AE1-F60A2C2381CA}" type="datetimeFigureOut">
              <a:rPr lang="en-US" smtClean="0"/>
              <a:t>9/5/20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A523C8-F81E-594D-9D57-CD1625BE43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2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ea.org/reports/key-world-energy-statistics-202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iea.org/reports/key-world-energy-statistics-2020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iea.org/reports/key-world-energy-statistics-202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a.org/reports/key-world-energy-statistics-2020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hyperlink" Target="https://www.iea.org/reports/key-world-energy-statistics-202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s://ourworldindata.org/grapher/per-capita-renewables?year=earliest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hyperlink" Target="https://ourworldindata.org/grapher/per-capita-renewables?year=earliest" TargetMode="Externa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urworldindata.org/grapher/annual-change-renewables?year=earliest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hyperlink" Target="https://ourworldindata.org/grapher/annual-change-renewables?year=earlies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ourworldindata.org/grapher/annual-change-renewables?year=earliest" TargetMode="Externa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ourworldindata.org/grapher/annual-change-renewables?year=earliest" TargetMode="External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s://ourworldindata.org/grapher/annual-change-renewables?year=earliest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cfr.org/blog/does-net-energy-self-sufficiency-mean-anything" TargetMode="Externa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eia.gov/energyexplained/?page=us_energy_home" TargetMode="Externa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energyatlas.iea.org/#!/tellmap/-297203538/1" TargetMode="Externa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iea.org/reports/global-energy-review-202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9864"/>
            <a:ext cx="9353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SSC 2030: Energy Systems and Sustainability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3799" y="715990"/>
            <a:ext cx="8215971" cy="611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Primary energy forms and uses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3.1: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consumption (</a:t>
            </a:r>
            <a:r>
              <a:rPr lang="en-US" sz="24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conservation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!)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3.2: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Units of energy and energy data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3.3: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density (aka heat content)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3.4: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and regional sources of energy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3.5: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 energy use today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3.6: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energy: UK vs. Denmark vs. US 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3.7: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energy: France vs. India vs. China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3.8: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Trends in US energy use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3.9: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energy statistics</a:t>
            </a:r>
          </a:p>
          <a:p>
            <a:pPr lvl="0">
              <a:lnSpc>
                <a:spcPct val="150000"/>
              </a:lnSpc>
            </a:pPr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3.10: 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 of COVID-19 on global energy use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D85B83-52DC-1047-B239-7228F172AE8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4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19" y="86894"/>
            <a:ext cx="6099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Let’s compare everyday fuels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0579" y="6481539"/>
            <a:ext cx="5140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/ </a:t>
            </a:r>
            <a:r>
              <a:rPr lang="en-US" sz="1400" dirty="0" err="1">
                <a:latin typeface="Avenir Medium"/>
                <a:cs typeface="Avenir Medium"/>
              </a:rPr>
              <a:t>wikipedia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7540" y="837460"/>
            <a:ext cx="7309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Comparing everyday amounts of gasoline, oil and coal: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717874"/>
              </p:ext>
            </p:extLst>
          </p:nvPr>
        </p:nvGraphicFramePr>
        <p:xfrm>
          <a:off x="628707" y="1614698"/>
          <a:ext cx="10915197" cy="25439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101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03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33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95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2096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Joule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Btu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calorie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(kcal)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kWh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937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full gas tank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1,570,893,171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1,488,857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375,192,000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833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gallon of gas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130,907,764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124,071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31,266,000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359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*barrel</a:t>
                      </a:r>
                      <a:r>
                        <a:rPr lang="en-US" sz="20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of gas</a:t>
                      </a: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5,498,126,100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5,211,000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1,313,172,000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1,527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900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*barrel of crude oil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6,119,580,000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5,800,000</a:t>
                      </a: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1,461,000,000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1,700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478"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coal, 2000 </a:t>
                      </a:r>
                      <a:r>
                        <a:rPr lang="en-US" sz="20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lb</a:t>
                      </a:r>
                      <a:endParaRPr lang="en-US" sz="20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21,896,490,300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20,753,000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5,299,756,000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6,082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8706" y="5068750"/>
            <a:ext cx="10915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it’s clear that we’re going to have to have a basic understanding of units and simple conversion math (‘energy arithmetic’) even in this course.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5468" y="4252285"/>
            <a:ext cx="455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1 barrel = 432 US gallons or 159 L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67CE5C-685C-B34E-8F03-DA209DA12C0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06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19" y="86894"/>
            <a:ext cx="5367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Units of energy vs. power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1703" y="1583987"/>
            <a:ext cx="12891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704" y="5115417"/>
            <a:ext cx="1200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Power:</a:t>
            </a:r>
            <a:endParaRPr lang="en-US" sz="2000" b="1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42996" y="6490458"/>
            <a:ext cx="4041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75339" y="1601408"/>
            <a:ext cx="8007279" cy="3170099"/>
          </a:xfrm>
          <a:prstGeom prst="rect">
            <a:avLst/>
          </a:prstGeom>
          <a:noFill/>
          <a:ln>
            <a:noFill/>
            <a:prstDash val="sysDash"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				Joule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Btu				British thermal unit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kW-hr			kilowatt-hour</a:t>
            </a:r>
          </a:p>
          <a:p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calorie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 (or kcal)	kilocalorie	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ft-lb			foot-pound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TOE			ton oil equivalent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TCE			ton coal equivalent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Quad			= quadrillion Btu = 1 E15 Btu = 1.056 EJ</a:t>
            </a:r>
          </a:p>
          <a:p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Therm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= 100,000 Btu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5341" y="5166487"/>
            <a:ext cx="5725961" cy="707886"/>
          </a:xfrm>
          <a:prstGeom prst="rect">
            <a:avLst/>
          </a:prstGeom>
          <a:noFill/>
          <a:ln>
            <a:noFill/>
            <a:prstDash val="sysDash"/>
          </a:ln>
          <a:effectLst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				watt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HP				horsepower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7539" y="837460"/>
            <a:ext cx="5721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See: APS physics link for more information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DAE484-AB85-F743-B65F-E7CACE0AC2C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03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18" y="74368"/>
            <a:ext cx="79159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Scientific notation and metric prefixes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112" y="6463329"/>
            <a:ext cx="5091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/ </a:t>
            </a:r>
            <a:r>
              <a:rPr lang="en-US" sz="1400" dirty="0" err="1">
                <a:latin typeface="Avenir Medium"/>
                <a:cs typeface="Avenir Medium"/>
              </a:rPr>
              <a:t>wikipedia</a:t>
            </a:r>
            <a:endParaRPr lang="en-US" sz="1400" dirty="0">
              <a:latin typeface="Avenir Medium"/>
              <a:cs typeface="Avenir Medium"/>
            </a:endParaRPr>
          </a:p>
        </p:txBody>
      </p:sp>
      <p:pic>
        <p:nvPicPr>
          <p:cNvPr id="2" name="Picture 1" descr="Scanbot Aug 17, 2017 5.34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8" t="19694" r="19195" b="19822"/>
          <a:stretch/>
        </p:blipFill>
        <p:spPr>
          <a:xfrm>
            <a:off x="162200" y="749535"/>
            <a:ext cx="7841932" cy="487531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681217"/>
              </p:ext>
            </p:extLst>
          </p:nvPr>
        </p:nvGraphicFramePr>
        <p:xfrm>
          <a:off x="7495378" y="3138710"/>
          <a:ext cx="4534422" cy="36323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421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9121">
                <a:tc>
                  <a:txBody>
                    <a:bodyPr/>
                    <a:lstStyle/>
                    <a:p>
                      <a:pPr algn="r"/>
                      <a:endParaRPr lang="en-US" sz="18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number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scientific</a:t>
                      </a:r>
                      <a:r>
                        <a:rPr lang="en-US" sz="1800" b="1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notation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41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2 E0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41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3 E2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41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3,421.768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3.421768 E3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41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-53,000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-5.3</a:t>
                      </a:r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E4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756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6,720,000,000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6.72 E9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417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2 E-1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7475"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0.00000000751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7.51 E-9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A75C1553-B049-3047-8675-3BB6A1D971B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5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5873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19" y="58495"/>
            <a:ext cx="3627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Often confused</a:t>
            </a:r>
            <a:r>
              <a:rPr lang="is-I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en-US" sz="28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419" y="6491728"/>
            <a:ext cx="5140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/ </a:t>
            </a:r>
            <a:r>
              <a:rPr lang="en-US" sz="1400" dirty="0" err="1">
                <a:latin typeface="Avenir Medium"/>
                <a:cs typeface="Avenir Medium"/>
              </a:rPr>
              <a:t>wikipedia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419" y="818735"/>
            <a:ext cx="74735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Units can be confusing.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are two frequent issues: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is a ton a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What’s the difference between m &amp; M?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72537"/>
              </p:ext>
            </p:extLst>
          </p:nvPr>
        </p:nvGraphicFramePr>
        <p:xfrm>
          <a:off x="587616" y="2169610"/>
          <a:ext cx="4192903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38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45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4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</a:t>
                      </a:r>
                      <a:r>
                        <a:rPr lang="en-US" b="1" baseline="0" dirty="0"/>
                        <a:t> </a:t>
                      </a:r>
                      <a:r>
                        <a:rPr lang="en-US" b="1" baseline="0" dirty="0" err="1"/>
                        <a:t>tonne</a:t>
                      </a:r>
                      <a:endParaRPr lang="en-US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1000 kg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2200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lb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1 ton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1016</a:t>
                      </a:r>
                      <a:r>
                        <a:rPr lang="en-US" baseline="0" dirty="0"/>
                        <a:t> kg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2240 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 1 short ton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907</a:t>
                      </a:r>
                      <a:r>
                        <a:rPr lang="en-US" baseline="0" dirty="0"/>
                        <a:t> kg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2000 </a:t>
                      </a:r>
                      <a:r>
                        <a:rPr lang="en-US" dirty="0" err="1"/>
                        <a:t>lb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07277"/>
              </p:ext>
            </p:extLst>
          </p:nvPr>
        </p:nvGraphicFramePr>
        <p:xfrm>
          <a:off x="5974839" y="3625046"/>
          <a:ext cx="3933249" cy="1112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75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4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06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err="1"/>
                        <a:t>milli</a:t>
                      </a:r>
                      <a:r>
                        <a:rPr lang="en-US" dirty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  <a:r>
                        <a:rPr lang="en-US" baseline="0" dirty="0"/>
                        <a:t> E-3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mega-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  <a:r>
                        <a:rPr lang="en-US" baseline="0" dirty="0"/>
                        <a:t> E6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MM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Mega-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1 E6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38692" y="5009292"/>
            <a:ext cx="68371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writers are often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sloppy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is-I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Furnace output in Btu probably means Btu/hour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in kW probably means kWh; and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MMBtu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should be interpreted as million Btu.</a:t>
            </a:r>
            <a:endParaRPr lang="is-I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82276" y="2530112"/>
            <a:ext cx="1181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>
                <a:solidFill>
                  <a:srgbClr val="0000FF"/>
                </a:solidFill>
              </a:rPr>
              <a:t>imperial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9456" y="2867178"/>
            <a:ext cx="155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>
                <a:solidFill>
                  <a:srgbClr val="0000FF"/>
                </a:solidFill>
              </a:rPr>
              <a:t>standard 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76635" y="2170833"/>
            <a:ext cx="148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Wingdings"/>
              </a:rPr>
              <a:t></a:t>
            </a:r>
            <a:r>
              <a:rPr lang="en-US" dirty="0">
                <a:solidFill>
                  <a:srgbClr val="0000FF"/>
                </a:solidFill>
              </a:rPr>
              <a:t>metric or SI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6D25B4-E114-8E44-8DA9-0DDCFC79B5D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18" y="74368"/>
            <a:ext cx="7241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watts (W) vs. kilowatt-hour (kWh)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059" y="6475855"/>
            <a:ext cx="5140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/ </a:t>
            </a:r>
            <a:r>
              <a:rPr lang="en-US" sz="1400" dirty="0" err="1">
                <a:latin typeface="Avenir Medium"/>
                <a:cs typeface="Avenir Medium"/>
              </a:rPr>
              <a:t>wikipedia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6418" y="803136"/>
            <a:ext cx="11725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Watt: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000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at which energy is being transformed or converted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 of </a:t>
            </a:r>
            <a:r>
              <a:rPr lang="en-US" sz="2000" b="1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one joule per second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75640" y="1909493"/>
            <a:ext cx="1078671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600 W heater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Transforms energy to heat at a rates of 600 joules each second</a:t>
            </a:r>
          </a:p>
          <a:p>
            <a:endParaRPr lang="en-US" sz="1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u="sng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consumption of 15.9 TW of energy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convert 15.9 million million joules of primary energy each second to electricity, heat, etc.,.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1443" y="4046611"/>
            <a:ext cx="11980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Kilowatt-hour: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</a:t>
            </a:r>
            <a:r>
              <a:rPr lang="en-US" sz="2000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amount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energy converted in one hour, at a rate of 1 kW (1 E3 W)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 of </a:t>
            </a:r>
            <a:r>
              <a:rPr lang="en-US" sz="2000" i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kWh = 3.6 MJ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5640" y="5163867"/>
            <a:ext cx="83656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kW clothes dryer used for 40 minutes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Converts 2 kWh of electricity into heat energy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[ =(2/3 </a:t>
            </a:r>
            <a:r>
              <a:rPr lang="en-US" sz="20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hr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)(3 kW) = 2 </a:t>
            </a:r>
            <a:r>
              <a:rPr lang="en-US" sz="20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kWhr</a:t>
            </a:r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EE1EC1-C4E6-9E41-A515-7548F60CF95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82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7"/>
            <a:ext cx="860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7380" y="2584512"/>
            <a:ext cx="8088276" cy="65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lvl="1">
              <a:lnSpc>
                <a:spcPct val="150000"/>
              </a:lnSpc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3.3: Energy density (aka heat content)</a:t>
            </a:r>
            <a:endParaRPr lang="is-I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F3221C-5632-2446-B3B0-379EE832B02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033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5295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 energy densities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533" y="6500907"/>
            <a:ext cx="19607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http://</a:t>
            </a:r>
            <a:r>
              <a:rPr lang="en-US" sz="1400" dirty="0" err="1">
                <a:latin typeface="Avenir Medium"/>
                <a:cs typeface="Avenir Medium"/>
              </a:rPr>
              <a:t>xkcd.com</a:t>
            </a:r>
            <a:r>
              <a:rPr lang="en-US" sz="1400" dirty="0">
                <a:latin typeface="Avenir Medium"/>
                <a:cs typeface="Avenir Medium"/>
              </a:rPr>
              <a:t>/1162</a:t>
            </a:r>
          </a:p>
        </p:txBody>
      </p:sp>
      <p:pic>
        <p:nvPicPr>
          <p:cNvPr id="9" name="Picture 8" descr="Log_sca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13" y="723006"/>
            <a:ext cx="7788827" cy="6132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6DB440-4D70-AE40-8EC0-66EEC62D162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62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234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92840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Chemical energy density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1" y="840769"/>
            <a:ext cx="11963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Storing energy is ‘expensive’ in terms of quantities of chemical or potential energy needed.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" y="6480243"/>
            <a:ext cx="4251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4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4610146"/>
              </p:ext>
            </p:extLst>
          </p:nvPr>
        </p:nvGraphicFramePr>
        <p:xfrm>
          <a:off x="2522893" y="1610828"/>
          <a:ext cx="3709504" cy="31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688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6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fuel (=chemical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 energy)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MJ/kg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hydrogen 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natural</a:t>
                      </a:r>
                      <a:r>
                        <a:rPr lang="en-US" sz="2000" baseline="0" dirty="0"/>
                        <a:t> gas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gasoline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coal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ethanol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27</a:t>
                      </a:r>
                    </a:p>
                  </a:txBody>
                  <a:tcP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wood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15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6695894"/>
              </p:ext>
            </p:extLst>
          </p:nvPr>
        </p:nvGraphicFramePr>
        <p:xfrm>
          <a:off x="6528388" y="1319175"/>
          <a:ext cx="2660426" cy="4663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604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rgbClr val="FFFFFF"/>
                          </a:solidFill>
                        </a:rPr>
                        <a:t>pounds</a:t>
                      </a:r>
                      <a:r>
                        <a:rPr lang="en-US" sz="2000" b="1" baseline="0" dirty="0">
                          <a:solidFill>
                            <a:srgbClr val="FFFFFF"/>
                          </a:solidFill>
                        </a:rPr>
                        <a:t> to store 10 gas gallon equivalents</a:t>
                      </a:r>
                      <a:endParaRPr lang="en-US" sz="20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191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6,578</a:t>
                      </a: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11,440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762,667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427332"/>
              </p:ext>
            </p:extLst>
          </p:nvPr>
        </p:nvGraphicFramePr>
        <p:xfrm>
          <a:off x="2505666" y="4881851"/>
          <a:ext cx="4022722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227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lead-acid batteries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water at 80c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pumped</a:t>
                      </a:r>
                      <a:r>
                        <a:rPr lang="en-US" sz="2000" baseline="0" dirty="0"/>
                        <a:t> storage (h = 370 m)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D2FD74F-69A1-5E43-98A0-71B9930BF16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3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537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93143"/>
            <a:ext cx="5363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HHV vs. LHV heat values?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832447"/>
            <a:ext cx="1168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 are two ‘flavors’ of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values (or energy densities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 for combusted fuels.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797" y="6500907"/>
            <a:ext cx="51198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4; </a:t>
            </a:r>
            <a:r>
              <a:rPr lang="en-US" sz="1400" dirty="0" err="1">
                <a:latin typeface="Avenir Medium"/>
                <a:cs typeface="Avenir Medium"/>
              </a:rPr>
              <a:t>wikipedia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653426"/>
              </p:ext>
            </p:extLst>
          </p:nvPr>
        </p:nvGraphicFramePr>
        <p:xfrm>
          <a:off x="3995941" y="3343313"/>
          <a:ext cx="3974354" cy="2682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6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5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Fuel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HHV (MJ/kg)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LHV</a:t>
                      </a:r>
                    </a:p>
                    <a:p>
                      <a:pPr algn="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(MJ/kg)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hydrogen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141.80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119.96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methane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55.50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50.00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propane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50.35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46.35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diesel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44.80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43.40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wood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21.20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17.0</a:t>
                      </a: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8281" y="1325122"/>
            <a:ext cx="116865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HHV (high heat values)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when the steam is condensed after use; condensing steam to water releases additional energy.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Aka HCV or GCV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8281" y="2452776"/>
            <a:ext cx="11686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LHV (low heat values)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used when the steam is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condensed after use.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Aka LCV or NCV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2166D16-E4BF-AB4E-89C4-38D8A4B1B5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4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676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419" y="80931"/>
            <a:ext cx="8786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Comparing heat contents (energy density)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03582"/>
            <a:ext cx="5140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/ </a:t>
            </a:r>
            <a:r>
              <a:rPr lang="en-US" sz="1400" dirty="0" err="1">
                <a:latin typeface="Avenir Medium"/>
                <a:cs typeface="Avenir Medium"/>
              </a:rPr>
              <a:t>wikipedia</a:t>
            </a:r>
            <a:endParaRPr lang="en-US" sz="1400" dirty="0">
              <a:latin typeface="Avenir Medium"/>
              <a:cs typeface="Avenir Medium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235671"/>
              </p:ext>
            </p:extLst>
          </p:nvPr>
        </p:nvGraphicFramePr>
        <p:xfrm>
          <a:off x="1280161" y="758382"/>
          <a:ext cx="4609466" cy="5622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37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2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3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8928"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Btu/gallon</a:t>
                      </a:r>
                    </a:p>
                    <a:p>
                      <a:pPr algn="r"/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(gross)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Btu/gallon</a:t>
                      </a:r>
                    </a:p>
                    <a:p>
                      <a:pPr algn="r"/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(net)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auto</a:t>
                      </a:r>
                      <a:r>
                        <a:rPr lang="en-US" sz="1600" baseline="0" dirty="0"/>
                        <a:t> gasoline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125,000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115,400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hydrogen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134,200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113,400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diesel</a:t>
                      </a:r>
                      <a:r>
                        <a:rPr lang="en-US" sz="1600" baseline="0" dirty="0"/>
                        <a:t> fuel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138,700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128,700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biodiesel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126,206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117,093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methanol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64,600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56,560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ethanol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84,600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75,670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gasohol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120,900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112,417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aviation gas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120,200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112,000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propane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91,300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83,500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390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butane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103,000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93,000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846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jet fuel (</a:t>
                      </a:r>
                      <a:r>
                        <a:rPr lang="en-US" sz="1600" dirty="0" err="1"/>
                        <a:t>naptha</a:t>
                      </a:r>
                      <a:r>
                        <a:rPr lang="en-US" sz="1600" dirty="0"/>
                        <a:t>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127,500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118,700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jet fuel (kerosene)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135,000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128,100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3909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crude</a:t>
                      </a:r>
                      <a:r>
                        <a:rPr lang="en-US" sz="1600" baseline="0" dirty="0"/>
                        <a:t> petroleum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138,100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131,800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42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residual fuel</a:t>
                      </a:r>
                      <a:r>
                        <a:rPr lang="en-US" sz="1600" baseline="0" dirty="0"/>
                        <a:t> oil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149,700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138,400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717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distillate fuel oil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138,700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131,800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68625" y="-4762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500214"/>
              </p:ext>
            </p:extLst>
          </p:nvPr>
        </p:nvGraphicFramePr>
        <p:xfrm>
          <a:off x="6706040" y="888824"/>
          <a:ext cx="4701100" cy="3224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1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469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gaseous</a:t>
                      </a:r>
                      <a:r>
                        <a:rPr lang="en-US" sz="1600" b="1" baseline="0" dirty="0">
                          <a:solidFill>
                            <a:srgbClr val="FFFFFF"/>
                          </a:solidFill>
                        </a:rPr>
                        <a:t> and solid fuels</a:t>
                      </a:r>
                      <a:endParaRPr lang="en-US" sz="1600" b="1" dirty="0">
                        <a:solidFill>
                          <a:srgbClr val="FFFFF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>
                          <a:solidFill>
                            <a:srgbClr val="FFFFFF"/>
                          </a:solidFill>
                        </a:rPr>
                        <a:t>Btu/_____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93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natural gas, wet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1,109 Btu/ft3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893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natural</a:t>
                      </a:r>
                      <a:r>
                        <a:rPr lang="en-US" sz="1600" baseline="0" dirty="0"/>
                        <a:t> gas, dry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1,027 Btu/ft3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9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natural</a:t>
                      </a:r>
                      <a:r>
                        <a:rPr lang="en-US" sz="1600" baseline="0" dirty="0"/>
                        <a:t> gas, compressed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20,551 Btu/</a:t>
                      </a:r>
                      <a:r>
                        <a:rPr lang="en-US" sz="1600" dirty="0" err="1"/>
                        <a:t>lb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93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278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liquid</a:t>
                      </a:r>
                      <a:r>
                        <a:rPr lang="en-US" sz="1600" baseline="0" dirty="0"/>
                        <a:t> natural gas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90,800 Btu/gallon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893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56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anthracite</a:t>
                      </a:r>
                      <a:r>
                        <a:rPr lang="en-US" sz="1600" baseline="0" dirty="0"/>
                        <a:t> coal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21.7 E6 Btu/short ton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33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lignite/bit</a:t>
                      </a:r>
                      <a:r>
                        <a:rPr lang="en-US" sz="1600" baseline="0" dirty="0"/>
                        <a:t> coal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21.0 E6 Btu/short ton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15230" y="4905376"/>
            <a:ext cx="4591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u="sng" dirty="0"/>
              <a:t>Net</a:t>
            </a:r>
            <a:r>
              <a:rPr lang="en-US" sz="1600" i="1" dirty="0"/>
              <a:t> = water’s heat of vaporization is subtracted from gross energy content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5A58E-EC53-8548-BED6-760B82885BE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22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sz="28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9865"/>
            <a:ext cx="8802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02784" y="1705451"/>
            <a:ext cx="97864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3.1: Energy ‘consumption’</a:t>
            </a:r>
            <a:endParaRPr lang="is-I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is-I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</a:t>
            </a: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member that energy is conserved.</a:t>
            </a:r>
          </a:p>
          <a:p>
            <a:endParaRPr lang="is-I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Humans transfer &amp; transform energy.</a:t>
            </a:r>
          </a:p>
          <a:p>
            <a:endParaRPr lang="is-I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Transformation from primary energy to used energy is inefficient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is-I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Human energy use has increased through time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76FAA1-FA79-B248-A653-C4BF255643B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741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3607"/>
            <a:ext cx="860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19434" y="2217429"/>
            <a:ext cx="8759005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lvl="1">
              <a:lnSpc>
                <a:spcPct val="150000"/>
              </a:lnSpc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3.4: Global and regional sources of energy</a:t>
            </a:r>
            <a:endParaRPr lang="is-I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Current global use and projections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inequity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of renewable energy?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7556C9-FB29-2946-AA8D-0643EF5591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29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10878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energy supply by primary source: 1971 - 2018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FC7D-DB7D-8047-8031-03CE4081F0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A43F9D-BCB9-0540-99EE-B1175BE68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96" b="19727"/>
          <a:stretch/>
        </p:blipFill>
        <p:spPr>
          <a:xfrm>
            <a:off x="-728206" y="757977"/>
            <a:ext cx="13889754" cy="5628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48560" y="5637937"/>
            <a:ext cx="1583665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4"/>
              </a:rPr>
              <a:t>IEA</a:t>
            </a:r>
          </a:p>
          <a:p>
            <a:r>
              <a:rPr lang="en-US" sz="1400" dirty="0">
                <a:latin typeface="Avenir Medium"/>
                <a:cs typeface="Avenir Medium"/>
                <a:hlinkClick r:id="rId4"/>
              </a:rPr>
              <a:t>https://www.iea.org/reports/key-world-energy-statistics-202</a:t>
            </a:r>
            <a:r>
              <a:rPr lang="en-US" sz="1400" dirty="0">
                <a:latin typeface="Avenir Medium"/>
                <a:cs typeface="Avenir Medium"/>
              </a:rPr>
              <a:t>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1002BA-2B9E-0A48-9F8C-AD0E126CD6EC}"/>
              </a:ext>
            </a:extLst>
          </p:cNvPr>
          <p:cNvSpPr txBox="1"/>
          <p:nvPr/>
        </p:nvSpPr>
        <p:spPr>
          <a:xfrm rot="16200000">
            <a:off x="-118290" y="3734685"/>
            <a:ext cx="69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Mtoe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F743F6-0704-6B47-A4AE-2649AF074661}"/>
              </a:ext>
            </a:extLst>
          </p:cNvPr>
          <p:cNvCxnSpPr>
            <a:cxnSpLocks/>
          </p:cNvCxnSpPr>
          <p:nvPr/>
        </p:nvCxnSpPr>
        <p:spPr>
          <a:xfrm>
            <a:off x="11724398" y="2090551"/>
            <a:ext cx="0" cy="3839194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952E439-3608-BC4C-AD8E-948BD065F27E}"/>
              </a:ext>
            </a:extLst>
          </p:cNvPr>
          <p:cNvSpPr txBox="1"/>
          <p:nvPr/>
        </p:nvSpPr>
        <p:spPr>
          <a:xfrm>
            <a:off x="11556476" y="1633351"/>
            <a:ext cx="664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hydro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43D28345-DBDE-0A49-BDDE-B3ACA5C4A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179817"/>
              </p:ext>
            </p:extLst>
          </p:nvPr>
        </p:nvGraphicFramePr>
        <p:xfrm>
          <a:off x="5999979" y="955465"/>
          <a:ext cx="2679956" cy="1123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334">
                  <a:extLst>
                    <a:ext uri="{9D8B030D-6E8A-4147-A177-3AD203B41FA5}">
                      <a16:colId xmlns:a16="http://schemas.microsoft.com/office/drawing/2014/main" val="3645843529"/>
                    </a:ext>
                  </a:extLst>
                </a:gridCol>
                <a:gridCol w="1064622">
                  <a:extLst>
                    <a:ext uri="{9D8B030D-6E8A-4147-A177-3AD203B41FA5}">
                      <a16:colId xmlns:a16="http://schemas.microsoft.com/office/drawing/2014/main" val="196146901"/>
                    </a:ext>
                  </a:extLst>
                </a:gridCol>
              </a:tblGrid>
              <a:tr h="37498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fossil fuels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81.2%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735702"/>
                  </a:ext>
                </a:extLst>
              </a:tr>
              <a:tr h="374984"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low-carbon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18.8%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1887879"/>
                  </a:ext>
                </a:extLst>
              </a:tr>
              <a:tr h="373888"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renewable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13.8%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283483"/>
                  </a:ext>
                </a:extLst>
              </a:tr>
            </a:tbl>
          </a:graphicData>
        </a:graphic>
      </p:graphicFrame>
      <p:sp>
        <p:nvSpPr>
          <p:cNvPr id="19" name="Curved Up Arrow 18">
            <a:extLst>
              <a:ext uri="{FF2B5EF4-FFF2-40B4-BE49-F238E27FC236}">
                <a16:creationId xmlns:a16="http://schemas.microsoft.com/office/drawing/2014/main" id="{FF67086B-8654-0C4E-ADC5-92E2D2343307}"/>
              </a:ext>
            </a:extLst>
          </p:cNvPr>
          <p:cNvSpPr/>
          <p:nvPr/>
        </p:nvSpPr>
        <p:spPr>
          <a:xfrm rot="11491119">
            <a:off x="8359602" y="655657"/>
            <a:ext cx="3428527" cy="678872"/>
          </a:xfrm>
          <a:prstGeom prst="curvedUpArrow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C7B55B-AC68-4744-AFAC-B22164315B9D}"/>
              </a:ext>
            </a:extLst>
          </p:cNvPr>
          <p:cNvSpPr txBox="1"/>
          <p:nvPr/>
        </p:nvSpPr>
        <p:spPr>
          <a:xfrm>
            <a:off x="1074806" y="3280073"/>
            <a:ext cx="1428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t"/>
            <a:r>
              <a:rPr lang="en-US" sz="16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fuels</a:t>
            </a:r>
            <a:endParaRPr lang="en-US" sz="1600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fontAlgn="t"/>
            <a:r>
              <a:rPr lang="en-US" sz="16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86.4%</a:t>
            </a:r>
            <a:endParaRPr lang="en-US" sz="1600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96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10528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 in world primary energy use: 1973 vs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32101" y="5823415"/>
            <a:ext cx="217574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IEA:</a:t>
            </a:r>
          </a:p>
          <a:p>
            <a:r>
              <a:rPr lang="en-US" sz="1400" dirty="0">
                <a:latin typeface="Avenir Medium"/>
                <a:cs typeface="Avenir Medium"/>
                <a:hlinkClick r:id="rId2"/>
              </a:rPr>
              <a:t>https://www.iea.org/reports/key-world-energy-statistics-2020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FC7D-DB7D-8047-8031-03CE4081F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6" name="Picture 5" descr="A picture containing device&#10;&#10;Description automatically generated">
            <a:extLst>
              <a:ext uri="{FF2B5EF4-FFF2-40B4-BE49-F238E27FC236}">
                <a16:creationId xmlns:a16="http://schemas.microsoft.com/office/drawing/2014/main" id="{39118496-A0FE-EB4A-B3EB-50CC2F7897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442" y="1294055"/>
            <a:ext cx="6376190" cy="4663399"/>
          </a:xfrm>
          <a:prstGeom prst="rect">
            <a:avLst/>
          </a:prstGeom>
        </p:spPr>
      </p:pic>
      <p:pic>
        <p:nvPicPr>
          <p:cNvPr id="12" name="Picture 11" descr="A picture containing device&#10;&#10;Description automatically generated">
            <a:extLst>
              <a:ext uri="{FF2B5EF4-FFF2-40B4-BE49-F238E27FC236}">
                <a16:creationId xmlns:a16="http://schemas.microsoft.com/office/drawing/2014/main" id="{56F715D5-9DA7-3C4A-8AD3-CFFD10BB89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3689" y="1302327"/>
            <a:ext cx="6476943" cy="45482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EA602-FAAD-D642-8BA8-6814571CFAE4}"/>
              </a:ext>
            </a:extLst>
          </p:cNvPr>
          <p:cNvSpPr txBox="1"/>
          <p:nvPr/>
        </p:nvSpPr>
        <p:spPr>
          <a:xfrm>
            <a:off x="2867891" y="805236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E8FCC-7595-5148-82EC-1C5DD481A128}"/>
              </a:ext>
            </a:extLst>
          </p:cNvPr>
          <p:cNvSpPr txBox="1"/>
          <p:nvPr/>
        </p:nvSpPr>
        <p:spPr>
          <a:xfrm>
            <a:off x="9171831" y="805236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9CB498-EB9C-7843-A323-AFB25F6E63CB}"/>
              </a:ext>
            </a:extLst>
          </p:cNvPr>
          <p:cNvSpPr txBox="1"/>
          <p:nvPr/>
        </p:nvSpPr>
        <p:spPr>
          <a:xfrm>
            <a:off x="879866" y="5915395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86.7% 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29BA70-9833-F544-BD28-2953D300C64C}"/>
              </a:ext>
            </a:extLst>
          </p:cNvPr>
          <p:cNvSpPr txBox="1"/>
          <p:nvPr/>
        </p:nvSpPr>
        <p:spPr>
          <a:xfrm>
            <a:off x="6943785" y="5915395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81.3% FF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5FA45A-A918-8D48-9910-BA5899711C01}"/>
              </a:ext>
            </a:extLst>
          </p:cNvPr>
          <p:cNvSpPr/>
          <p:nvPr/>
        </p:nvSpPr>
        <p:spPr>
          <a:xfrm>
            <a:off x="3616034" y="1211923"/>
            <a:ext cx="1371600" cy="450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B99A5A-361E-404A-85AF-B9F2162362B1}"/>
              </a:ext>
            </a:extLst>
          </p:cNvPr>
          <p:cNvSpPr/>
          <p:nvPr/>
        </p:nvSpPr>
        <p:spPr>
          <a:xfrm>
            <a:off x="9736295" y="1239283"/>
            <a:ext cx="1371600" cy="450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BBB643-6FD2-9F47-A99F-66FFC56E7B75}"/>
              </a:ext>
            </a:extLst>
          </p:cNvPr>
          <p:cNvSpPr/>
          <p:nvPr/>
        </p:nvSpPr>
        <p:spPr>
          <a:xfrm>
            <a:off x="5890820" y="712965"/>
            <a:ext cx="6343002" cy="56025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C0894B-2EA6-3046-9EA6-26BF9215293D}"/>
              </a:ext>
            </a:extLst>
          </p:cNvPr>
          <p:cNvSpPr txBox="1"/>
          <p:nvPr/>
        </p:nvSpPr>
        <p:spPr>
          <a:xfrm>
            <a:off x="11100947" y="1245230"/>
            <a:ext cx="1079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↑134%</a:t>
            </a:r>
          </a:p>
        </p:txBody>
      </p:sp>
    </p:spTree>
    <p:extLst>
      <p:ext uri="{BB962C8B-B14F-4D97-AF65-F5344CB8AC3E}">
        <p14:creationId xmlns:p14="http://schemas.microsoft.com/office/powerpoint/2010/main" val="153000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19" grpId="0" animBg="1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1" y="6322183"/>
            <a:ext cx="1177925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IEA:</a:t>
            </a:r>
          </a:p>
          <a:p>
            <a:r>
              <a:rPr lang="en-US" sz="1400" dirty="0">
                <a:latin typeface="Avenir Medium"/>
                <a:cs typeface="Avenir Medium"/>
                <a:hlinkClick r:id="rId2"/>
              </a:rPr>
              <a:t>https://www.iea.org/reports/key-world-energy-statistics-2020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DBC5478-C611-8B4B-8911-72A514708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566"/>
          <a:stretch/>
        </p:blipFill>
        <p:spPr>
          <a:xfrm>
            <a:off x="0" y="1061543"/>
            <a:ext cx="12192000" cy="525104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9119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energy supply by region: 1990 - 2018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FC7D-DB7D-8047-8031-03CE4081F0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EA602-FAAD-D642-8BA8-6814571CFAE4}"/>
              </a:ext>
            </a:extLst>
          </p:cNvPr>
          <p:cNvSpPr txBox="1"/>
          <p:nvPr/>
        </p:nvSpPr>
        <p:spPr>
          <a:xfrm>
            <a:off x="1466565" y="3348511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2576.0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14F25-06A3-394A-8DEC-04F91C9AD547}"/>
              </a:ext>
            </a:extLst>
          </p:cNvPr>
          <p:cNvSpPr txBox="1"/>
          <p:nvPr/>
        </p:nvSpPr>
        <p:spPr>
          <a:xfrm rot="16200000">
            <a:off x="255785" y="1725769"/>
            <a:ext cx="69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Mtoe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3D064D-7AC0-BB4C-A49B-E752A9724628}"/>
              </a:ext>
            </a:extLst>
          </p:cNvPr>
          <p:cNvSpPr txBox="1"/>
          <p:nvPr/>
        </p:nvSpPr>
        <p:spPr>
          <a:xfrm>
            <a:off x="11020080" y="2088048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6745.7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902606-F07A-1D48-BC8C-60C96EB35F50}"/>
              </a:ext>
            </a:extLst>
          </p:cNvPr>
          <p:cNvSpPr txBox="1"/>
          <p:nvPr/>
        </p:nvSpPr>
        <p:spPr>
          <a:xfrm>
            <a:off x="1466565" y="4179784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2910.1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4BAFB5-81E1-7943-9A48-8CE0910350B4}"/>
              </a:ext>
            </a:extLst>
          </p:cNvPr>
          <p:cNvSpPr txBox="1"/>
          <p:nvPr/>
        </p:nvSpPr>
        <p:spPr>
          <a:xfrm>
            <a:off x="10930321" y="4088557"/>
            <a:ext cx="98777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2574.9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0C8755-2383-F447-B220-4EF876EC4908}"/>
              </a:ext>
            </a:extLst>
          </p:cNvPr>
          <p:cNvSpPr txBox="1"/>
          <p:nvPr/>
        </p:nvSpPr>
        <p:spPr>
          <a:xfrm>
            <a:off x="1466565" y="5076908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2589.4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E385C8-F7D2-2343-888F-88A1CAC6C31F}"/>
              </a:ext>
            </a:extLst>
          </p:cNvPr>
          <p:cNvSpPr txBox="1"/>
          <p:nvPr/>
        </p:nvSpPr>
        <p:spPr>
          <a:xfrm>
            <a:off x="10978514" y="4862018"/>
            <a:ext cx="9877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3347.0</a:t>
            </a:r>
          </a:p>
        </p:txBody>
      </p:sp>
    </p:spTree>
    <p:extLst>
      <p:ext uri="{BB962C8B-B14F-4D97-AF65-F5344CB8AC3E}">
        <p14:creationId xmlns:p14="http://schemas.microsoft.com/office/powerpoint/2010/main" val="136208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3" grpId="0" animBg="1"/>
      <p:bldP spid="24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29161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OECD nations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458" y="6523859"/>
            <a:ext cx="31165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en.wikipedia.org</a:t>
            </a:r>
            <a:r>
              <a:rPr lang="en-US" sz="1400" dirty="0">
                <a:latin typeface="Avenir Medium"/>
                <a:cs typeface="Avenir Medium"/>
              </a:rPr>
              <a:t>/wiki/OECD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FC7D-DB7D-8047-8031-03CE4081F0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DEC9B8-F882-F243-A7CF-B419C9C18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07" y="654424"/>
            <a:ext cx="11549062" cy="59309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857" y="5508196"/>
            <a:ext cx="11304512" cy="1015663"/>
          </a:xfrm>
          <a:prstGeom prst="rect">
            <a:avLst/>
          </a:prstGeom>
          <a:solidFill>
            <a:srgbClr val="FFFFFF">
              <a:alpha val="3607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OECD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is the Organization for Economic Co-operation and Development.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Founded in 1961 to stimulate economic progress and world trade.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Member states are committed to democracy and the market economy.</a:t>
            </a:r>
          </a:p>
        </p:txBody>
      </p:sp>
    </p:spTree>
    <p:extLst>
      <p:ext uri="{BB962C8B-B14F-4D97-AF65-F5344CB8AC3E}">
        <p14:creationId xmlns:p14="http://schemas.microsoft.com/office/powerpoint/2010/main" val="3874772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11311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OECD nations: share of world energy use: 1971 - 2018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458" y="6523859"/>
            <a:ext cx="516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www.iea.org</a:t>
            </a:r>
            <a:r>
              <a:rPr lang="en-US" sz="1400" dirty="0">
                <a:latin typeface="Avenir Medium"/>
                <a:cs typeface="Avenir Medium"/>
              </a:rPr>
              <a:t>/reports/key-world-energy-statistics-2020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FC7D-DB7D-8047-8031-03CE4081F0E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F2B107-5676-E641-BCEB-6FCF185F9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82" b="19394"/>
          <a:stretch/>
        </p:blipFill>
        <p:spPr>
          <a:xfrm>
            <a:off x="-656514" y="877623"/>
            <a:ext cx="14003798" cy="51027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9FAC8C-78A0-B346-86EC-B864B76746AA}"/>
              </a:ext>
            </a:extLst>
          </p:cNvPr>
          <p:cNvSpPr txBox="1"/>
          <p:nvPr/>
        </p:nvSpPr>
        <p:spPr>
          <a:xfrm>
            <a:off x="9462658" y="1570353"/>
            <a:ext cx="1671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non-OECD Americas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85A559-79EF-F24D-B8C9-6DFBD8602CD0}"/>
              </a:ext>
            </a:extLst>
          </p:cNvPr>
          <p:cNvSpPr txBox="1"/>
          <p:nvPr/>
        </p:nvSpPr>
        <p:spPr>
          <a:xfrm rot="16200000">
            <a:off x="-48462" y="3360610"/>
            <a:ext cx="69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Mtoe</a:t>
            </a:r>
          </a:p>
        </p:txBody>
      </p:sp>
    </p:spTree>
    <p:extLst>
      <p:ext uri="{BB962C8B-B14F-4D97-AF65-F5344CB8AC3E}">
        <p14:creationId xmlns:p14="http://schemas.microsoft.com/office/powerpoint/2010/main" val="251137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8A1E21C1-CACD-914A-B5D3-592050F2AE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095"/>
          <a:stretch/>
        </p:blipFill>
        <p:spPr>
          <a:xfrm>
            <a:off x="-525661" y="323048"/>
            <a:ext cx="13278773" cy="58631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9326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OECD primary energy by source: 1971 - 2019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32101" y="5823415"/>
            <a:ext cx="217574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IEA:</a:t>
            </a:r>
          </a:p>
          <a:p>
            <a:r>
              <a:rPr lang="en-US" sz="1400" dirty="0">
                <a:latin typeface="Avenir Medium"/>
                <a:cs typeface="Avenir Medium"/>
                <a:hlinkClick r:id="rId3"/>
              </a:rPr>
              <a:t>https://www.iea.org/reports/key-world-energy-statistics-2020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FC7D-DB7D-8047-8031-03CE4081F0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E1D3DC-CBFC-1241-A473-16AED8B02A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640" r="48786" b="-1107"/>
          <a:stretch/>
        </p:blipFill>
        <p:spPr>
          <a:xfrm>
            <a:off x="740065" y="6151415"/>
            <a:ext cx="5868555" cy="4044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C0E0C3-4D16-6A4F-9BAF-230033A57D93}"/>
              </a:ext>
            </a:extLst>
          </p:cNvPr>
          <p:cNvSpPr txBox="1"/>
          <p:nvPr/>
        </p:nvSpPr>
        <p:spPr>
          <a:xfrm rot="16200000">
            <a:off x="-118290" y="3251318"/>
            <a:ext cx="69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Mtoe</a:t>
            </a:r>
          </a:p>
        </p:txBody>
      </p:sp>
    </p:spTree>
    <p:extLst>
      <p:ext uri="{BB962C8B-B14F-4D97-AF65-F5344CB8AC3E}">
        <p14:creationId xmlns:p14="http://schemas.microsoft.com/office/powerpoint/2010/main" val="1098159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device&#10;&#10;Description automatically generated">
            <a:extLst>
              <a:ext uri="{FF2B5EF4-FFF2-40B4-BE49-F238E27FC236}">
                <a16:creationId xmlns:a16="http://schemas.microsoft.com/office/drawing/2014/main" id="{4A59A468-2430-134D-A581-3D835117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16" y="1241847"/>
            <a:ext cx="6026150" cy="4623388"/>
          </a:xfrm>
          <a:prstGeom prst="rect">
            <a:avLst/>
          </a:prstGeom>
        </p:spPr>
      </p:pic>
      <p:pic>
        <p:nvPicPr>
          <p:cNvPr id="10" name="Picture 9" descr="A picture containing device&#10;&#10;Description automatically generated">
            <a:extLst>
              <a:ext uri="{FF2B5EF4-FFF2-40B4-BE49-F238E27FC236}">
                <a16:creationId xmlns:a16="http://schemas.microsoft.com/office/drawing/2014/main" id="{A14A73E1-13E6-6542-AFC8-5179867A6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810" y="1307305"/>
            <a:ext cx="6255172" cy="44945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104855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 in OECD primary energy use: 1973 vs 2018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832101" y="5823415"/>
            <a:ext cx="217574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IEA:</a:t>
            </a:r>
          </a:p>
          <a:p>
            <a:r>
              <a:rPr lang="en-US" sz="1400" dirty="0">
                <a:latin typeface="Avenir Medium"/>
                <a:cs typeface="Avenir Medium"/>
                <a:hlinkClick r:id="rId4"/>
              </a:rPr>
              <a:t>https://www.iea.org/reports/key-world-energy-statistics-2020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FC7D-DB7D-8047-8031-03CE4081F0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EA602-FAAD-D642-8BA8-6814571CFAE4}"/>
              </a:ext>
            </a:extLst>
          </p:cNvPr>
          <p:cNvSpPr txBox="1"/>
          <p:nvPr/>
        </p:nvSpPr>
        <p:spPr>
          <a:xfrm>
            <a:off x="2867891" y="805236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FE8FCC-7595-5148-82EC-1C5DD481A128}"/>
              </a:ext>
            </a:extLst>
          </p:cNvPr>
          <p:cNvSpPr txBox="1"/>
          <p:nvPr/>
        </p:nvSpPr>
        <p:spPr>
          <a:xfrm>
            <a:off x="9171831" y="805236"/>
            <a:ext cx="915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9CB498-EB9C-7843-A323-AFB25F6E63CB}"/>
              </a:ext>
            </a:extLst>
          </p:cNvPr>
          <p:cNvSpPr txBox="1"/>
          <p:nvPr/>
        </p:nvSpPr>
        <p:spPr>
          <a:xfrm>
            <a:off x="848806" y="6117130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94.1% FF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29BA70-9833-F544-BD28-2953D300C64C}"/>
              </a:ext>
            </a:extLst>
          </p:cNvPr>
          <p:cNvSpPr txBox="1"/>
          <p:nvPr/>
        </p:nvSpPr>
        <p:spPr>
          <a:xfrm>
            <a:off x="6518394" y="6117130"/>
            <a:ext cx="15744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78.8% FF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85FA45A-A918-8D48-9910-BA5899711C01}"/>
              </a:ext>
            </a:extLst>
          </p:cNvPr>
          <p:cNvSpPr/>
          <p:nvPr/>
        </p:nvSpPr>
        <p:spPr>
          <a:xfrm>
            <a:off x="3616034" y="1267343"/>
            <a:ext cx="1371600" cy="450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DB99A5A-361E-404A-85AF-B9F2162362B1}"/>
              </a:ext>
            </a:extLst>
          </p:cNvPr>
          <p:cNvSpPr/>
          <p:nvPr/>
        </p:nvSpPr>
        <p:spPr>
          <a:xfrm>
            <a:off x="9403780" y="1322412"/>
            <a:ext cx="1371600" cy="450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0EFB75-7FF1-534B-846D-A89281CB9F92}"/>
              </a:ext>
            </a:extLst>
          </p:cNvPr>
          <p:cNvSpPr txBox="1"/>
          <p:nvPr/>
        </p:nvSpPr>
        <p:spPr>
          <a:xfrm>
            <a:off x="10893126" y="1328360"/>
            <a:ext cx="1261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↑ 42.3%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86AC59-2274-0F46-9B21-D7DC813791BE}"/>
              </a:ext>
            </a:extLst>
          </p:cNvPr>
          <p:cNvSpPr/>
          <p:nvPr/>
        </p:nvSpPr>
        <p:spPr>
          <a:xfrm>
            <a:off x="5970734" y="685800"/>
            <a:ext cx="6217248" cy="5831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19" grpId="0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trizEnergeticaMundial_perspectiva2013_2040_ENG_tcm11-6314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7" y="389662"/>
            <a:ext cx="9485041" cy="63961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3676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Predicted growth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458" y="6523859"/>
            <a:ext cx="5268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/ </a:t>
            </a:r>
            <a:r>
              <a:rPr lang="en-US" sz="1400" dirty="0" err="1">
                <a:latin typeface="Avenir Medium"/>
                <a:cs typeface="Avenir Medium"/>
              </a:rPr>
              <a:t>repsol.com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76301" y="832101"/>
            <a:ext cx="18533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quad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 E15 Btu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1.06 E18 J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25.2 </a:t>
            </a:r>
            <a:r>
              <a:rPr lang="en-US" sz="20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Mtep</a:t>
            </a:r>
            <a:endParaRPr lang="en-US" sz="2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FC7D-DB7D-8047-8031-03CE4081F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9578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trizEnergeticaMundial_perspectiva2013_2040_ENG_tcm11-6314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517" y="389662"/>
            <a:ext cx="9485041" cy="639616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36760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Predicted growth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458" y="6523859"/>
            <a:ext cx="5268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/ </a:t>
            </a:r>
            <a:r>
              <a:rPr lang="en-US" sz="1400" dirty="0" err="1">
                <a:latin typeface="Avenir Medium"/>
                <a:cs typeface="Avenir Medium"/>
              </a:rPr>
              <a:t>repsol.com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76301" y="832101"/>
            <a:ext cx="18533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quad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 E15 Btu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1.06 E18 J</a:t>
            </a:r>
          </a:p>
          <a:p>
            <a:r>
              <a:rPr lang="en-US" sz="2000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 25.2 </a:t>
            </a:r>
            <a:r>
              <a:rPr lang="en-US" sz="2000" dirty="0" err="1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Mtep</a:t>
            </a:r>
            <a:endParaRPr lang="en-US" sz="2000" dirty="0">
              <a:solidFill>
                <a:srgbClr val="0000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71FC7D-DB7D-8047-8031-03CE4081F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5E08BA9-EA6F-4540-969D-EE53D3CE5102}"/>
              </a:ext>
            </a:extLst>
          </p:cNvPr>
          <p:cNvSpPr/>
          <p:nvPr/>
        </p:nvSpPr>
        <p:spPr>
          <a:xfrm>
            <a:off x="886691" y="2147460"/>
            <a:ext cx="10016836" cy="3629891"/>
          </a:xfrm>
          <a:prstGeom prst="roundRect">
            <a:avLst/>
          </a:prstGeom>
          <a:solidFill>
            <a:srgbClr val="FFFFFF">
              <a:alpha val="83922"/>
            </a:srgb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0E23FF-0570-6747-A047-8E12E0F8F590}"/>
              </a:ext>
            </a:extLst>
          </p:cNvPr>
          <p:cNvSpPr txBox="1"/>
          <p:nvPr/>
        </p:nvSpPr>
        <p:spPr>
          <a:xfrm>
            <a:off x="1060810" y="2999032"/>
            <a:ext cx="10264348" cy="167962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Questions: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the heck do we decarbonize this?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decarbonization mean we have to use less energy?</a:t>
            </a:r>
          </a:p>
        </p:txBody>
      </p:sp>
    </p:spTree>
    <p:extLst>
      <p:ext uri="{BB962C8B-B14F-4D97-AF65-F5344CB8AC3E}">
        <p14:creationId xmlns:p14="http://schemas.microsoft.com/office/powerpoint/2010/main" val="1634170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3517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6621"/>
            <a:ext cx="455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‘consumption’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5393" y="2168620"/>
            <a:ext cx="97332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1</a:t>
            </a:r>
            <a:r>
              <a:rPr lang="en-US" sz="20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law of thermodynamics: 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is neither created nor destroyed but transformed or transferred.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the US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converts more energy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500" y="832448"/>
            <a:ext cx="11733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say that, “The US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more energy per capita than any other nation on earth.”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But, that’s </a:t>
            </a:r>
            <a:r>
              <a:rPr lang="en-US" sz="20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incorrect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29721" y="6376649"/>
            <a:ext cx="4254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300" y="4332344"/>
            <a:ext cx="1028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Combustion:  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fuel  			     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  	heat energy                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electricity  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			     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chemical energy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300" y="5206339"/>
            <a:ext cx="970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Hydroelectric:  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energy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 kinetic energy   electricity  	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300" y="5832820"/>
            <a:ext cx="970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 power:  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kinetic energy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  electricity  	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360808" y="4579546"/>
            <a:ext cx="469703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8500" y="3893536"/>
            <a:ext cx="970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How? For example: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434F69-DF77-B74F-8C20-BE700A6AD2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606"/>
            <a:ext cx="2015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14%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1753" y="6466617"/>
            <a:ext cx="5096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/ Table 2.3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826556"/>
            <a:ext cx="95390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small part of the world’s population uses most of its energy resources.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0" y="1397000"/>
          <a:ext cx="6096000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776169"/>
              </p:ext>
            </p:extLst>
          </p:nvPr>
        </p:nvGraphicFramePr>
        <p:xfrm>
          <a:off x="1083945" y="1758813"/>
          <a:ext cx="10024110" cy="1798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0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0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706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946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819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Population</a:t>
                      </a: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(global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%)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Energy produced (%)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Energy consumed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 (%)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Primary energy</a:t>
                      </a:r>
                      <a:r>
                        <a:rPr lang="en-US" sz="2000" b="1" baseline="0" dirty="0">
                          <a:solidFill>
                            <a:schemeClr val="bg1"/>
                          </a:solidFill>
                        </a:rPr>
                        <a:t> consumption per capita**</a:t>
                      </a:r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</a:rPr>
                        <a:t>GDP per capita**</a:t>
                      </a:r>
                    </a:p>
                  </a:txBody>
                  <a:tcP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Wealthiest*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14%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31%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41%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3.1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3.4</a:t>
                      </a:r>
                    </a:p>
                  </a:txBody>
                  <a:tcPr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Others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86%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69%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59%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54287" y="3775270"/>
            <a:ext cx="76083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 USA, Canada, Western Europe, Australia, New Zealand, Japan</a:t>
            </a:r>
          </a:p>
          <a:p>
            <a:endParaRPr lang="en-US" sz="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** As a multiple of the global average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E3242C-1281-F747-B0EF-A8738A170B6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8118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65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705"/>
            <a:ext cx="10844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Share primary energy from renewables: 1965 - 2019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1C9A89-DBC8-C247-B5BB-B53E10912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429000"/>
            <a:ext cx="2046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4"/>
              </a:rPr>
              <a:t>https://ourworldindata.org/grapher/per-capita-renewables?year=earliest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9EC39321-46A3-A54B-B92D-D422C202F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613" y="716252"/>
            <a:ext cx="9575842" cy="614174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BC91485-DB83-F54D-8727-BD7BD958B559}"/>
              </a:ext>
            </a:extLst>
          </p:cNvPr>
          <p:cNvSpPr/>
          <p:nvPr/>
        </p:nvSpPr>
        <p:spPr>
          <a:xfrm>
            <a:off x="2746029" y="6432493"/>
            <a:ext cx="1017005" cy="429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700811FD-D5E2-6145-A1D7-43F614F81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4621" y="699740"/>
            <a:ext cx="9637275" cy="615825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B6F35A0-B2E4-F542-9B53-A747B13A12CD}"/>
              </a:ext>
            </a:extLst>
          </p:cNvPr>
          <p:cNvSpPr/>
          <p:nvPr/>
        </p:nvSpPr>
        <p:spPr>
          <a:xfrm>
            <a:off x="11137914" y="6442364"/>
            <a:ext cx="1017005" cy="429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1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65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705"/>
            <a:ext cx="96808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per capita renewable energy production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1C9A89-DBC8-C247-B5BB-B53E10912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6" name="Picture 5" descr="A picture containing map, text&#10;&#10;Description automatically generated">
            <a:extLst>
              <a:ext uri="{FF2B5EF4-FFF2-40B4-BE49-F238E27FC236}">
                <a16:creationId xmlns:a16="http://schemas.microsoft.com/office/drawing/2014/main" id="{B1E501F0-A424-4A4B-8483-0821554B5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6308" y="680004"/>
            <a:ext cx="10170645" cy="6191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429000"/>
            <a:ext cx="2046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5"/>
              </a:rPr>
              <a:t>https://ourworldindata.org/grapher/per-capita-renewables?year=earliest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BC91485-DB83-F54D-8727-BD7BD958B559}"/>
              </a:ext>
            </a:extLst>
          </p:cNvPr>
          <p:cNvSpPr/>
          <p:nvPr/>
        </p:nvSpPr>
        <p:spPr>
          <a:xfrm>
            <a:off x="1737433" y="6442364"/>
            <a:ext cx="1017005" cy="429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2888B8D3-57DB-4343-A250-7E000676B7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3097" y="679117"/>
            <a:ext cx="10424244" cy="619273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B6F35A0-B2E4-F542-9B53-A747B13A12CD}"/>
              </a:ext>
            </a:extLst>
          </p:cNvPr>
          <p:cNvSpPr/>
          <p:nvPr/>
        </p:nvSpPr>
        <p:spPr>
          <a:xfrm>
            <a:off x="11100336" y="6442364"/>
            <a:ext cx="1017005" cy="429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8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3A2B9F1-CA63-8747-AA34-6C7078DA9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221" y="698284"/>
            <a:ext cx="10313074" cy="61735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965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705"/>
            <a:ext cx="11113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annual change in renewable energy production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1C9A89-DBC8-C247-B5BB-B53E109120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2BC91485-DB83-F54D-8727-BD7BD958B559}"/>
              </a:ext>
            </a:extLst>
          </p:cNvPr>
          <p:cNvSpPr/>
          <p:nvPr/>
        </p:nvSpPr>
        <p:spPr>
          <a:xfrm>
            <a:off x="1837641" y="6442364"/>
            <a:ext cx="1017005" cy="429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11FD3DF5-8EA6-104A-9201-0D7DC031A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818" y="667778"/>
            <a:ext cx="10313074" cy="619022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B6F35A0-B2E4-F542-9B53-A747B13A12CD}"/>
              </a:ext>
            </a:extLst>
          </p:cNvPr>
          <p:cNvSpPr/>
          <p:nvPr/>
        </p:nvSpPr>
        <p:spPr>
          <a:xfrm>
            <a:off x="11200544" y="6442364"/>
            <a:ext cx="1017005" cy="429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8600" y="3429000"/>
            <a:ext cx="2046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6"/>
              </a:rPr>
              <a:t>https://ourworldindata.org/grapher/annual-change-renewables?year=earliest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00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65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705"/>
            <a:ext cx="934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energy technologies: 1965 - 2019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1C9A89-DBC8-C247-B5BB-B53E10912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429000"/>
            <a:ext cx="2046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4"/>
              </a:rPr>
              <a:t>https://ourworldindata.org/grapher/annual-change-renewables?year=earliest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55AD6A0D-3A63-F74C-BFCE-033571009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9072" y="717028"/>
            <a:ext cx="9641238" cy="60792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0F0DDB-EC39-DA4E-A8B2-ECB045325466}"/>
              </a:ext>
            </a:extLst>
          </p:cNvPr>
          <p:cNvSpPr txBox="1"/>
          <p:nvPr/>
        </p:nvSpPr>
        <p:spPr>
          <a:xfrm>
            <a:off x="4546948" y="1014608"/>
            <a:ext cx="4196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global production</a:t>
            </a:r>
          </a:p>
        </p:txBody>
      </p:sp>
    </p:spTree>
    <p:extLst>
      <p:ext uri="{BB962C8B-B14F-4D97-AF65-F5344CB8AC3E}">
        <p14:creationId xmlns:p14="http://schemas.microsoft.com/office/powerpoint/2010/main" val="913073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65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705"/>
            <a:ext cx="934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energy technologies: 1965 - 2019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E599181-436B-0342-ABAA-C7FD1B7D4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491" y="722453"/>
            <a:ext cx="10040273" cy="60322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1C9A89-DBC8-C247-B5BB-B53E109120E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30861"/>
            <a:ext cx="628093" cy="584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0F0DDB-EC39-DA4E-A8B2-ECB045325466}"/>
              </a:ext>
            </a:extLst>
          </p:cNvPr>
          <p:cNvSpPr txBox="1"/>
          <p:nvPr/>
        </p:nvSpPr>
        <p:spPr>
          <a:xfrm>
            <a:off x="4897677" y="3620022"/>
            <a:ext cx="3735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relative percentages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429000"/>
            <a:ext cx="2046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5"/>
              </a:rPr>
              <a:t>https://ourworldindata.org/grapher/annual-change-renewables?year=earliest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509301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65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705"/>
            <a:ext cx="10439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energy generation source: 1965 - 2019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1C9A89-DBC8-C247-B5BB-B53E10912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30861"/>
            <a:ext cx="628093" cy="584776"/>
          </a:xfrm>
          <a:prstGeom prst="rect">
            <a:avLst/>
          </a:prstGeom>
        </p:spPr>
      </p:pic>
      <p:pic>
        <p:nvPicPr>
          <p:cNvPr id="6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2F61668A-9D33-054C-AF5A-A4A6887326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086" y="659415"/>
            <a:ext cx="9944100" cy="619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429000"/>
            <a:ext cx="2046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5"/>
              </a:rPr>
              <a:t>https://ourworldindata.org/grapher/annual-change-renewables?year=earliest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55274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965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1705"/>
            <a:ext cx="10355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Share of electricity from renewables: 1985 - 2019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1C9A89-DBC8-C247-B5BB-B53E109120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335307" y="30861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3429000"/>
            <a:ext cx="20461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  <a:hlinkClick r:id="rId4"/>
              </a:rPr>
              <a:t>https://ourworldindata.org/grapher/annual-change-renewables?year=earliest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DA63BD3C-5BBB-2549-9F5A-8424F931A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205" y="705043"/>
            <a:ext cx="9636691" cy="612883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B93646D-2CDD-534F-9471-04BAA8B1EC97}"/>
              </a:ext>
            </a:extLst>
          </p:cNvPr>
          <p:cNvSpPr/>
          <p:nvPr/>
        </p:nvSpPr>
        <p:spPr>
          <a:xfrm>
            <a:off x="2720425" y="6428509"/>
            <a:ext cx="1017005" cy="429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34B88175-742A-164C-83AA-005FA0461D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7253" y="701553"/>
            <a:ext cx="9636690" cy="617121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1765799A-1EDA-4943-A4B0-AAB80C7E4167}"/>
              </a:ext>
            </a:extLst>
          </p:cNvPr>
          <p:cNvSpPr/>
          <p:nvPr/>
        </p:nvSpPr>
        <p:spPr>
          <a:xfrm>
            <a:off x="11140850" y="6464153"/>
            <a:ext cx="1017005" cy="42949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46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25404" y="2801427"/>
            <a:ext cx="6141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3.5: UK energy use today</a:t>
            </a:r>
            <a:endParaRPr lang="is-I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2A0443-7CCA-444F-8A83-D58204B9B2AB}"/>
              </a:ext>
            </a:extLst>
          </p:cNvPr>
          <p:cNvSpPr txBox="1"/>
          <p:nvPr/>
        </p:nvSpPr>
        <p:spPr>
          <a:xfrm>
            <a:off x="228601" y="49317"/>
            <a:ext cx="860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5D3736-BAFF-F04F-952C-C899C7B1A28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086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606"/>
            <a:ext cx="4249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 energy use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769406"/>
            <a:ext cx="11704320" cy="1330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 total primary energy consumption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2009: 9000 PJ (9000 E15 J)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 population was 62 million in 2009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per capita energy use: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145 GJ per person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798" y="6466617"/>
            <a:ext cx="420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0198" y="2474116"/>
            <a:ext cx="11704320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We’re about to dive into some data that demonstrates: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8840 PJ of energy is provided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6021 PJ of energy is delivered</a:t>
            </a:r>
          </a:p>
          <a:p>
            <a:pPr marL="342900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There’s a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discrepancy of 2819 PJ</a:t>
            </a:r>
          </a:p>
          <a:p>
            <a:pPr marL="800100" lvl="1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5% (141 PJ) is used for shipping</a:t>
            </a:r>
          </a:p>
          <a:p>
            <a:pPr marL="800100" lvl="1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95% is lost in conversion and delivery</a:t>
            </a:r>
          </a:p>
          <a:p>
            <a:pPr marL="800100" lvl="1" indent="-342900">
              <a:lnSpc>
                <a:spcPct val="14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Electricity generation is only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35% efficient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001EAE-2657-3D42-8D81-EF8F2BDFC2D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7C8CE8-9A08-704A-8A70-BB1BDE4FA9F5}"/>
              </a:ext>
            </a:extLst>
          </p:cNvPr>
          <p:cNvSpPr txBox="1"/>
          <p:nvPr/>
        </p:nvSpPr>
        <p:spPr>
          <a:xfrm>
            <a:off x="7478039" y="1686811"/>
            <a:ext cx="3772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125.06 GJ/person </a:t>
            </a: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(2013)</a:t>
            </a:r>
            <a:endParaRPr lang="en-US" sz="2000" b="1" dirty="0">
              <a:solidFill>
                <a:srgbClr val="0432FF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43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3517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6621"/>
            <a:ext cx="45560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‘consumption’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65393" y="2168620"/>
            <a:ext cx="97332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1</a:t>
            </a:r>
            <a:r>
              <a:rPr lang="en-US" sz="2000" b="1" baseline="30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law of thermodynamics: 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is neither created nor destroyed but transformed or transferred.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So, the US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or converts more energy</a:t>
            </a:r>
            <a:r>
              <a:rPr lang="is-I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500" y="832448"/>
            <a:ext cx="11733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 say that, “The US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more energy per capita than any other nation on earth.”</a:t>
            </a:r>
          </a:p>
          <a:p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But, that’s </a:t>
            </a:r>
            <a:r>
              <a:rPr lang="en-US" sz="2000" b="1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incorrect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29721" y="6376649"/>
            <a:ext cx="4254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3300" y="4332344"/>
            <a:ext cx="1028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Combustion:  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fuel  			     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  	heat energy                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electricity  </a:t>
            </a: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			     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chemical energy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3300" y="5206339"/>
            <a:ext cx="970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Hydroelectric:  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potential energy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 kinetic energy   electricity  	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300" y="5832820"/>
            <a:ext cx="970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Wind power:  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kinetic energy 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  electricity  	</a:t>
            </a:r>
            <a:endParaRPr lang="en-US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8360808" y="4579546"/>
            <a:ext cx="469703" cy="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8500" y="3893536"/>
            <a:ext cx="970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How? For example: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1434F69-DF77-B74F-8C20-BE700A6AD26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1F9A1119-42B4-5742-981F-AE1AAD2BAF34}"/>
              </a:ext>
            </a:extLst>
          </p:cNvPr>
          <p:cNvSpPr/>
          <p:nvPr/>
        </p:nvSpPr>
        <p:spPr>
          <a:xfrm>
            <a:off x="2372677" y="4210886"/>
            <a:ext cx="2612681" cy="1053247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EE5312A-BECC-CB4C-94D0-E3A0D273B2FA}"/>
              </a:ext>
            </a:extLst>
          </p:cNvPr>
          <p:cNvCxnSpPr>
            <a:cxnSpLocks/>
          </p:cNvCxnSpPr>
          <p:nvPr/>
        </p:nvCxnSpPr>
        <p:spPr>
          <a:xfrm flipH="1">
            <a:off x="3807912" y="3893536"/>
            <a:ext cx="601040" cy="31735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E03544D-199F-D44E-8E67-D40531614D5C}"/>
              </a:ext>
            </a:extLst>
          </p:cNvPr>
          <p:cNvSpPr txBox="1"/>
          <p:nvPr/>
        </p:nvSpPr>
        <p:spPr>
          <a:xfrm>
            <a:off x="4347886" y="3675446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venir Black"/>
                <a:cs typeface="Avenir Black"/>
              </a:rPr>
              <a:t>Primary energy</a:t>
            </a:r>
          </a:p>
        </p:txBody>
      </p:sp>
    </p:spTree>
    <p:extLst>
      <p:ext uri="{BB962C8B-B14F-4D97-AF65-F5344CB8AC3E}">
        <p14:creationId xmlns:p14="http://schemas.microsoft.com/office/powerpoint/2010/main" val="35648440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0746"/>
            <a:ext cx="82942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 delivered energy consumption: 2009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8590" y="6489477"/>
            <a:ext cx="420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pic>
        <p:nvPicPr>
          <p:cNvPr id="2" name="Picture 1" descr="Scanbot Aug 18, 2017 9.31 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28" y="1634491"/>
            <a:ext cx="11946792" cy="47213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8590" y="832447"/>
            <a:ext cx="11795760" cy="737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Here we can look at the types and amounts of fuels used by each sector in the UK.</a:t>
            </a:r>
          </a:p>
          <a:p>
            <a:pPr marL="342900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stands out to you?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FCAFE2-41FD-7944-B7C7-B2DDCB0E16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5B4FAF-095A-934C-A4C4-C3DDCD222AF0}"/>
              </a:ext>
            </a:extLst>
          </p:cNvPr>
          <p:cNvSpPr txBox="1"/>
          <p:nvPr/>
        </p:nvSpPr>
        <p:spPr>
          <a:xfrm>
            <a:off x="10058400" y="3303584"/>
            <a:ext cx="82105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30.2%</a:t>
            </a:r>
          </a:p>
          <a:p>
            <a:r>
              <a:rPr lang="en-US" sz="2000" dirty="0">
                <a:solidFill>
                  <a:srgbClr val="0432FF"/>
                </a:solidFill>
              </a:rPr>
              <a:t>11.9%</a:t>
            </a:r>
          </a:p>
          <a:p>
            <a:r>
              <a:rPr lang="en-US" sz="2000" dirty="0">
                <a:solidFill>
                  <a:srgbClr val="0432FF"/>
                </a:solidFill>
              </a:rPr>
              <a:t>39.3%</a:t>
            </a:r>
          </a:p>
          <a:p>
            <a:r>
              <a:rPr lang="en-US" sz="2000" dirty="0">
                <a:solidFill>
                  <a:srgbClr val="0432FF"/>
                </a:solidFill>
              </a:rPr>
              <a:t>18.5%</a:t>
            </a:r>
          </a:p>
        </p:txBody>
      </p:sp>
    </p:spTree>
    <p:extLst>
      <p:ext uri="{BB962C8B-B14F-4D97-AF65-F5344CB8AC3E}">
        <p14:creationId xmlns:p14="http://schemas.microsoft.com/office/powerpoint/2010/main" val="115912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bot Aug 18, 2017 9.35 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4" r="10330" b="13336"/>
          <a:stretch/>
        </p:blipFill>
        <p:spPr>
          <a:xfrm>
            <a:off x="770527" y="708660"/>
            <a:ext cx="10653679" cy="605029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0746"/>
            <a:ext cx="79736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 primary vs. delivered energy: 2009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798" y="6489477"/>
            <a:ext cx="42013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46109" y="3059668"/>
            <a:ext cx="110799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~30% loss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0D5343-95C8-094B-9FD2-3A465EEAED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5400262-0882-A845-8BB1-BD60FAF25C9C}"/>
              </a:ext>
            </a:extLst>
          </p:cNvPr>
          <p:cNvSpPr/>
          <p:nvPr/>
        </p:nvSpPr>
        <p:spPr>
          <a:xfrm>
            <a:off x="7120890" y="2899648"/>
            <a:ext cx="3025219" cy="651280"/>
          </a:xfrm>
          <a:prstGeom prst="roundRect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33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7579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 industrial vs. domestic use: 2009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5518" y="6496685"/>
            <a:ext cx="420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pic>
        <p:nvPicPr>
          <p:cNvPr id="2" name="Picture 1" descr="Scanbot Aug 18, 2017 9.40 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b="16026"/>
          <a:stretch/>
        </p:blipFill>
        <p:spPr>
          <a:xfrm>
            <a:off x="395348" y="1280381"/>
            <a:ext cx="11560432" cy="4840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348" y="924258"/>
            <a:ext cx="194045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UK industrial use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40497" y="924258"/>
            <a:ext cx="1915283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UK domestic use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39F031-35B3-164A-8CB2-D6B304A898A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87E0925-B4CE-9B44-8411-B6C179F7A602}"/>
              </a:ext>
            </a:extLst>
          </p:cNvPr>
          <p:cNvSpPr/>
          <p:nvPr/>
        </p:nvSpPr>
        <p:spPr>
          <a:xfrm>
            <a:off x="9745249" y="4972833"/>
            <a:ext cx="1816274" cy="73903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B82BC01-9C0A-ED47-AD0A-B824C8ED388A}"/>
              </a:ext>
            </a:extLst>
          </p:cNvPr>
          <p:cNvSpPr/>
          <p:nvPr/>
        </p:nvSpPr>
        <p:spPr>
          <a:xfrm>
            <a:off x="6653408" y="3985364"/>
            <a:ext cx="1816274" cy="739035"/>
          </a:xfrm>
          <a:prstGeom prst="ellipse">
            <a:avLst/>
          </a:prstGeom>
          <a:noFill/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326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20245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0501"/>
            <a:ext cx="10362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 generation and distribution of electricity: 2009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241" y="6509722"/>
            <a:ext cx="420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pic>
        <p:nvPicPr>
          <p:cNvPr id="2" name="Picture 1" descr="Scanbot Aug 18, 2017 9.43 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7"/>
          <a:stretch/>
        </p:blipFill>
        <p:spPr>
          <a:xfrm>
            <a:off x="92178" y="1211415"/>
            <a:ext cx="12007644" cy="46358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71470" y="4234001"/>
            <a:ext cx="317683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~10% used; 90% wasted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3A4563-51EA-CC42-8B37-9C338DAA955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4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0256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3350"/>
            <a:ext cx="8307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 trends in energy use by sector: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300" y="832447"/>
            <a:ext cx="11938000" cy="1076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per capita has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increased by about 50%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 the last 100 years.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Industry has become more efficient.</a:t>
            </a:r>
          </a:p>
          <a:p>
            <a:pPr marL="800100" lvl="1" indent="-342900">
              <a:lnSpc>
                <a:spcPct val="11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 has doubled energy use; more autos.</a:t>
            </a:r>
          </a:p>
        </p:txBody>
      </p:sp>
      <p:pic>
        <p:nvPicPr>
          <p:cNvPr id="2" name="Picture 1" descr="Scanbot Aug 18, 2017 9.46 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6" t="37730" r="7062" b="13553"/>
          <a:stretch/>
        </p:blipFill>
        <p:spPr>
          <a:xfrm>
            <a:off x="687965" y="1908960"/>
            <a:ext cx="10736242" cy="47817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57327C-92DE-2345-9399-3C1E0F4CFEA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59178" y="6490458"/>
            <a:ext cx="42013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83FE18-1CCE-3A42-81D7-57287A5955FF}"/>
              </a:ext>
            </a:extLst>
          </p:cNvPr>
          <p:cNvSpPr/>
          <p:nvPr/>
        </p:nvSpPr>
        <p:spPr>
          <a:xfrm>
            <a:off x="9356942" y="5523978"/>
            <a:ext cx="1503787" cy="5511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1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7"/>
            <a:ext cx="860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42695" y="1810608"/>
            <a:ext cx="9106609" cy="323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lvl="1">
              <a:lnSpc>
                <a:spcPct val="150000"/>
              </a:lnSpc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3.6: Primary energy: UK vs. Denmark vs. US </a:t>
            </a:r>
            <a:endParaRPr lang="is-I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What’s self-sufficiency?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UK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Denmark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7B240-05D3-924F-AD5F-E2EB543F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640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6"/>
            <a:ext cx="104887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Ideal primary energy profile? Self-sufficient, low-C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0272" y="6478047"/>
            <a:ext cx="11657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 Sustainability, 2/e, Chapter 2 / </a:t>
            </a:r>
            <a:r>
              <a:rPr lang="en-US" sz="1400" dirty="0" err="1">
                <a:latin typeface="Avenir Medium"/>
                <a:cs typeface="Avenir Medium"/>
              </a:rPr>
              <a:t>wikiwand.com</a:t>
            </a:r>
            <a:r>
              <a:rPr lang="en-US" sz="1400" dirty="0">
                <a:latin typeface="Avenir Medium"/>
                <a:cs typeface="Avenir Medium"/>
              </a:rPr>
              <a:t> / </a:t>
            </a:r>
            <a:r>
              <a:rPr lang="en-US" sz="1400" dirty="0">
                <a:latin typeface="Avenir Medium"/>
                <a:cs typeface="Avenir Medium"/>
                <a:hlinkClick r:id="rId2"/>
              </a:rPr>
              <a:t>https://www.cfr.org/blog/does-net-energy-self-sufficiency-mean-anything</a:t>
            </a:r>
            <a:r>
              <a:rPr lang="en-US" sz="1400" dirty="0">
                <a:latin typeface="Avenir Medium"/>
                <a:cs typeface="Avenir Medium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791573"/>
            <a:ext cx="11510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should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a country’s (or a region’s or planet’s) primary energy profile look like?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1580435"/>
            <a:ext cx="11963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Self-sufficient: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good match between primary energy production and consumption.</a:t>
            </a:r>
            <a:b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Self-sufficiency (%) =  	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production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(100)</a:t>
            </a:r>
            <a:endParaRPr lang="en-US" sz="20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				   		primary energy consumption</a:t>
            </a:r>
          </a:p>
        </p:txBody>
      </p:sp>
      <p:sp>
        <p:nvSpPr>
          <p:cNvPr id="2" name="Double Bracket 1"/>
          <p:cNvSpPr/>
          <p:nvPr/>
        </p:nvSpPr>
        <p:spPr>
          <a:xfrm>
            <a:off x="3851910" y="2100328"/>
            <a:ext cx="3882989" cy="588924"/>
          </a:xfrm>
          <a:prstGeom prst="bracketPair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3245133"/>
            <a:ext cx="11510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 Low-carbon and low polluting 	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4366802"/>
            <a:ext cx="11510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 Sustainable and local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D42C00-ED9F-F44B-A23E-5BFD25FCD01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0C28783B-9A3D-7E4D-BC66-9F646434B315}"/>
              </a:ext>
            </a:extLst>
          </p:cNvPr>
          <p:cNvSpPr/>
          <p:nvPr/>
        </p:nvSpPr>
        <p:spPr>
          <a:xfrm>
            <a:off x="5009098" y="3245133"/>
            <a:ext cx="6415109" cy="1258569"/>
          </a:xfrm>
          <a:prstGeom prst="wedgeRoundRectCallout">
            <a:avLst>
              <a:gd name="adj1" fmla="val -24153"/>
              <a:gd name="adj2" fmla="val -89775"/>
              <a:gd name="adj3" fmla="val 16667"/>
            </a:avLst>
          </a:prstGeom>
          <a:solidFill>
            <a:schemeClr val="bg1"/>
          </a:solidFill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Does energy self-sufficiency guarantee energy security (trilemma)?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If not, what else needs to be considered?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BA2FDC47-BAA2-0348-8E41-692EFD342367}"/>
              </a:ext>
            </a:extLst>
          </p:cNvPr>
          <p:cNvSpPr/>
          <p:nvPr/>
        </p:nvSpPr>
        <p:spPr>
          <a:xfrm>
            <a:off x="5009098" y="4854540"/>
            <a:ext cx="6415109" cy="945582"/>
          </a:xfrm>
          <a:prstGeom prst="wedgeRoundRectCallout">
            <a:avLst>
              <a:gd name="adj1" fmla="val -23372"/>
              <a:gd name="adj2" fmla="val -84477"/>
              <a:gd name="adj3" fmla="val 16667"/>
            </a:avLst>
          </a:prstGeom>
          <a:solidFill>
            <a:schemeClr val="bg1"/>
          </a:solidFill>
          <a:ln w="38100">
            <a:solidFill>
              <a:srgbClr val="043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 there any negative effects of national energy security?</a:t>
            </a:r>
          </a:p>
        </p:txBody>
      </p:sp>
    </p:spTree>
    <p:extLst>
      <p:ext uri="{BB962C8B-B14F-4D97-AF65-F5344CB8AC3E}">
        <p14:creationId xmlns:p14="http://schemas.microsoft.com/office/powerpoint/2010/main" val="1898693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12" grpId="0"/>
      <p:bldP spid="13" grpId="0"/>
      <p:bldP spid="6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bot Aug 17, 2017 6.26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65"/>
          <a:stretch/>
        </p:blipFill>
        <p:spPr>
          <a:xfrm>
            <a:off x="1524000" y="737146"/>
            <a:ext cx="9144000" cy="55054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6"/>
            <a:ext cx="6567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in the UK: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6792" y="683557"/>
            <a:ext cx="154721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29476" y="683878"/>
            <a:ext cx="187583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1" y="5627862"/>
            <a:ext cx="11635739" cy="1200329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Compared to other industrialized countries: less biomass; little hydro.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North Sea oil and gas was at its peak (1970-80s) UK was a net oil and NG exporter. </a:t>
            </a:r>
            <a:b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Now past peak and importing.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Still consuming residual coal reserves.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FB8535-9DC4-D647-97CE-2F136A68256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31788" y="6531844"/>
            <a:ext cx="4251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5C5259-3399-4E41-83A6-71566C57222E}"/>
              </a:ext>
            </a:extLst>
          </p:cNvPr>
          <p:cNvSpPr txBox="1"/>
          <p:nvPr/>
        </p:nvSpPr>
        <p:spPr>
          <a:xfrm>
            <a:off x="9893602" y="5229674"/>
            <a:ext cx="211949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125 GJ/person</a:t>
            </a:r>
          </a:p>
        </p:txBody>
      </p:sp>
    </p:spTree>
    <p:extLst>
      <p:ext uri="{BB962C8B-B14F-4D97-AF65-F5344CB8AC3E}">
        <p14:creationId xmlns:p14="http://schemas.microsoft.com/office/powerpoint/2010/main" val="382513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bot Aug 17, 2017 6.32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9" y="1458637"/>
            <a:ext cx="11170278" cy="53453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34" y="-18073"/>
            <a:ext cx="12184266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334" y="54103"/>
            <a:ext cx="9886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Changes in UK primary energy use: 1930 - 2010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0964" y="6550223"/>
            <a:ext cx="4251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6334" y="734424"/>
            <a:ext cx="1181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graph of UK primary energy production and use shows how UK production and consumption have determined whether the country is a net importer or exporter.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04306" y="4992884"/>
            <a:ext cx="13516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Coal exports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V="1">
            <a:off x="3751963" y="4344521"/>
            <a:ext cx="630394" cy="685957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98222" y="4775952"/>
            <a:ext cx="711703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WWII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4865503" y="4344521"/>
            <a:ext cx="0" cy="4776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713554" y="4707312"/>
            <a:ext cx="116730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North Sea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oil and NG</a:t>
            </a:r>
          </a:p>
        </p:txBody>
      </p:sp>
      <p:cxnSp>
        <p:nvCxnSpPr>
          <p:cNvPr id="21" name="Straight Arrow Connector 20"/>
          <p:cNvCxnSpPr>
            <a:cxnSpLocks/>
          </p:cNvCxnSpPr>
          <p:nvPr/>
        </p:nvCxnSpPr>
        <p:spPr>
          <a:xfrm flipV="1">
            <a:off x="8412480" y="4344521"/>
            <a:ext cx="0" cy="431431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8831694" y="5020946"/>
            <a:ext cx="929526" cy="622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9629179" y="4707312"/>
            <a:ext cx="102335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depleted</a:t>
            </a:r>
          </a:p>
        </p:txBody>
      </p: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10603536" y="4344522"/>
            <a:ext cx="1" cy="43143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F8449D2-F81E-144E-8904-CBD893C9EDB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6856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384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4222"/>
            <a:ext cx="6280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Influence of energy insecurity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90657" y="6499711"/>
            <a:ext cx="420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28620" y="1512258"/>
            <a:ext cx="124516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waste heat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832447"/>
            <a:ext cx="11823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UK has been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fuel-secure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; first coal, then North Sea oil and gas.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600" y="1322237"/>
            <a:ext cx="118237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However, prior to 1970, Denmark imported nearly all its fuel: 95% oil.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When oil prices soared in the 1970s and 1980s Demark was forced to act and make changes: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Extreme energy conservation;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Power stations switched from oil to coal;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Expansion of use of CHP (combined use of heat &amp; power);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Favored district heat over individual heating systems;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Requirements for insulation and building standards; and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renewable energy, particularly wind and biomass.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4268084"/>
            <a:ext cx="11823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Results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 (2007)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in Denmark has been stable since 1980.</a:t>
            </a:r>
            <a:endParaRPr lang="en-US" sz="20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District heat was used in 60% of homes and made up 12% of delivered energy.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CHP kept waste down to 22% vs. 32% in the UK.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Renewable energy rose to 14%.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Still dependent on oil, particularly for transportation.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B350B1-7B39-6C46-BA17-C452447401A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74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6894"/>
            <a:ext cx="9579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</a:t>
            </a:r>
            <a:r>
              <a:rPr lang="en-US" sz="2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(vs. secondary or tertiary energy)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62019" y="751409"/>
            <a:ext cx="8464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energy: </a:t>
            </a: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crude / naturally occurring form of a fuel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Total energy content of the energy source.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97489" y="5170668"/>
            <a:ext cx="12082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stem.guide</a:t>
            </a:r>
            <a:r>
              <a:rPr lang="en-US" sz="1400" dirty="0">
                <a:latin typeface="Avenir Medium"/>
                <a:cs typeface="Avenir Medium"/>
              </a:rPr>
              <a:t>/topic/primary-resources-and-secondary-energy/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8770599-605B-1241-9CC2-2B6E177897E1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83582-E239-B244-B93C-09E4CD6D5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9" y="2308695"/>
            <a:ext cx="7938655" cy="439313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85A4310-F171-8E4D-BE0A-0E9535D5FC5F}"/>
              </a:ext>
            </a:extLst>
          </p:cNvPr>
          <p:cNvSpPr/>
          <p:nvPr/>
        </p:nvSpPr>
        <p:spPr>
          <a:xfrm>
            <a:off x="8478988" y="2257046"/>
            <a:ext cx="2313709" cy="4393136"/>
          </a:xfrm>
          <a:prstGeom prst="roundRect">
            <a:avLst/>
          </a:prstGeom>
          <a:solidFill>
            <a:srgbClr val="FFD5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0832B9-2492-1949-B151-CE88CC1E98B6}"/>
              </a:ext>
            </a:extLst>
          </p:cNvPr>
          <p:cNvSpPr txBox="1"/>
          <p:nvPr/>
        </p:nvSpPr>
        <p:spPr>
          <a:xfrm>
            <a:off x="8724963" y="2328069"/>
            <a:ext cx="1748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Tertiary Energy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C85C662-9DA5-0F4D-9C52-97370E1ECFCF}"/>
              </a:ext>
            </a:extLst>
          </p:cNvPr>
          <p:cNvCxnSpPr>
            <a:cxnSpLocks/>
          </p:cNvCxnSpPr>
          <p:nvPr/>
        </p:nvCxnSpPr>
        <p:spPr>
          <a:xfrm>
            <a:off x="8010217" y="3823855"/>
            <a:ext cx="7263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26D527F-33D3-6748-BF72-E7CCD71AB892}"/>
              </a:ext>
            </a:extLst>
          </p:cNvPr>
          <p:cNvCxnSpPr>
            <a:cxnSpLocks/>
          </p:cNvCxnSpPr>
          <p:nvPr/>
        </p:nvCxnSpPr>
        <p:spPr>
          <a:xfrm>
            <a:off x="8059191" y="5846618"/>
            <a:ext cx="7263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C33280A-0656-6F42-A6CB-2C2A2AEB7968}"/>
              </a:ext>
            </a:extLst>
          </p:cNvPr>
          <p:cNvSpPr/>
          <p:nvPr/>
        </p:nvSpPr>
        <p:spPr>
          <a:xfrm>
            <a:off x="8824514" y="3478673"/>
            <a:ext cx="1648685" cy="6511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electricity and heat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42978ADF-4140-9849-BB20-199B068DE102}"/>
              </a:ext>
            </a:extLst>
          </p:cNvPr>
          <p:cNvSpPr/>
          <p:nvPr/>
        </p:nvSpPr>
        <p:spPr>
          <a:xfrm>
            <a:off x="8879095" y="5521043"/>
            <a:ext cx="1648685" cy="65114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electricity and heat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57C72C16-CEA0-634D-8201-B5006C2930B7}"/>
              </a:ext>
            </a:extLst>
          </p:cNvPr>
          <p:cNvSpPr/>
          <p:nvPr/>
        </p:nvSpPr>
        <p:spPr>
          <a:xfrm>
            <a:off x="4649254" y="1495972"/>
            <a:ext cx="2525128" cy="661651"/>
          </a:xfrm>
          <a:prstGeom prst="wedgeRoundRectCallout">
            <a:avLst>
              <a:gd name="adj1" fmla="val -20833"/>
              <a:gd name="adj2" fmla="val 75064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more convenient / storable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4DC3ACA6-DC1D-2246-9870-CCE3A7AC9971}"/>
              </a:ext>
            </a:extLst>
          </p:cNvPr>
          <p:cNvSpPr/>
          <p:nvPr/>
        </p:nvSpPr>
        <p:spPr>
          <a:xfrm>
            <a:off x="8810109" y="1495972"/>
            <a:ext cx="1567905" cy="546819"/>
          </a:xfrm>
          <a:prstGeom prst="wedgeRoundRectCallout">
            <a:avLst>
              <a:gd name="adj1" fmla="val -19949"/>
              <a:gd name="adj2" fmla="val 95333"/>
              <a:gd name="adj3" fmla="val 16667"/>
            </a:avLst>
          </a:prstGeom>
          <a:solidFill>
            <a:schemeClr val="bg1"/>
          </a:solidFill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 use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EFA51D2-DF48-5345-911B-AAC0F5874B60}"/>
              </a:ext>
            </a:extLst>
          </p:cNvPr>
          <p:cNvSpPr/>
          <p:nvPr/>
        </p:nvSpPr>
        <p:spPr>
          <a:xfrm>
            <a:off x="2989549" y="2116058"/>
            <a:ext cx="1454913" cy="5032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764E89C-6A0C-5E4E-BD06-CBA1D804CE96}"/>
              </a:ext>
            </a:extLst>
          </p:cNvPr>
          <p:cNvSpPr/>
          <p:nvPr/>
        </p:nvSpPr>
        <p:spPr>
          <a:xfrm>
            <a:off x="4456905" y="1459294"/>
            <a:ext cx="2969131" cy="53987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3B372F-E96A-1B40-8F89-81693245F734}"/>
              </a:ext>
            </a:extLst>
          </p:cNvPr>
          <p:cNvSpPr/>
          <p:nvPr/>
        </p:nvSpPr>
        <p:spPr>
          <a:xfrm>
            <a:off x="7424986" y="1226036"/>
            <a:ext cx="3489363" cy="5938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44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bot Aug 17, 2017 6.57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69"/>
          <a:stretch/>
        </p:blipFill>
        <p:spPr>
          <a:xfrm>
            <a:off x="1306250" y="713440"/>
            <a:ext cx="9696221" cy="6144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769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0407"/>
            <a:ext cx="7048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in Denmark: 2009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32847" y="684031"/>
            <a:ext cx="133269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96846" y="705182"/>
            <a:ext cx="157902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Consumption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5380672"/>
            <a:ext cx="10607040" cy="147732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Like UK, </a:t>
            </a:r>
            <a:r>
              <a:rPr lang="en-US" dirty="0" err="1">
                <a:solidFill>
                  <a:srgbClr val="0000FF"/>
                </a:solidFill>
                <a:latin typeface="Avenir Medium"/>
                <a:cs typeface="Avenir Medium"/>
              </a:rPr>
              <a:t>ff</a:t>
            </a: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 dominate use and production.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Per capita energy use is </a:t>
            </a:r>
            <a:r>
              <a:rPr lang="en-US" b="1" dirty="0">
                <a:solidFill>
                  <a:srgbClr val="0000FF"/>
                </a:solidFill>
                <a:latin typeface="Avenir Medium"/>
                <a:cs typeface="Avenir Medium"/>
              </a:rPr>
              <a:t>very similar the UK &amp;</a:t>
            </a: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 Denmark.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Unlike the UK, Denmark was self-sufficient in 2009.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Denmark had very little native </a:t>
            </a:r>
            <a:r>
              <a:rPr lang="en-US" dirty="0" err="1">
                <a:solidFill>
                  <a:srgbClr val="0000FF"/>
                </a:solidFill>
                <a:latin typeface="Avenir Medium"/>
                <a:cs typeface="Avenir Medium"/>
              </a:rPr>
              <a:t>ff</a:t>
            </a: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 energy resources.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Denmark has halved oil consumption since 1970.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B191C-8A4A-D14A-8369-ECA1553E96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40964" y="6501008"/>
            <a:ext cx="4251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F2D14B-8B72-1D4B-9630-46D06CF5D981}"/>
              </a:ext>
            </a:extLst>
          </p:cNvPr>
          <p:cNvSpPr txBox="1"/>
          <p:nvPr/>
        </p:nvSpPr>
        <p:spPr>
          <a:xfrm>
            <a:off x="8614422" y="6079747"/>
            <a:ext cx="211949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130 GJ/person</a:t>
            </a:r>
          </a:p>
        </p:txBody>
      </p:sp>
    </p:spTree>
    <p:extLst>
      <p:ext uri="{BB962C8B-B14F-4D97-AF65-F5344CB8AC3E}">
        <p14:creationId xmlns:p14="http://schemas.microsoft.com/office/powerpoint/2010/main" val="303603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bot Aug 17, 2017 7.04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7" y="1495029"/>
            <a:ext cx="11230505" cy="52749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810" y="0"/>
            <a:ext cx="1218819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840" y="83606"/>
            <a:ext cx="10649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Changes in Denmark’s primary energy: 1960 - 2010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0964" y="6528394"/>
            <a:ext cx="4251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65760" y="757284"/>
            <a:ext cx="11361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Denmark had little coal, and when they got North Sea oil and NG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they made it last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 Denmark, it’s obvious that the future is RE and conservation.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3293" y="5178005"/>
            <a:ext cx="2785634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Demark relied on imported </a:t>
            </a:r>
          </a:p>
          <a:p>
            <a:r>
              <a:rPr lang="en-US" dirty="0" err="1">
                <a:solidFill>
                  <a:srgbClr val="0000FF"/>
                </a:solidFill>
              </a:rPr>
              <a:t>ff</a:t>
            </a:r>
            <a:r>
              <a:rPr lang="en-US" dirty="0">
                <a:solidFill>
                  <a:srgbClr val="0000FF"/>
                </a:solidFill>
              </a:rPr>
              <a:t> energy until </a:t>
            </a:r>
            <a:r>
              <a:rPr lang="is-IS" dirty="0">
                <a:solidFill>
                  <a:srgbClr val="0000FF"/>
                </a:solidFill>
              </a:rPr>
              <a:t>….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40247" y="4959712"/>
            <a:ext cx="1167307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North Sea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oil and NG</a:t>
            </a:r>
          </a:p>
        </p:txBody>
      </p: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6732619" y="4105033"/>
            <a:ext cx="407628" cy="85467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834285" y="1775480"/>
            <a:ext cx="2589922" cy="646331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RE = 14% of production</a:t>
            </a:r>
          </a:p>
          <a:p>
            <a:r>
              <a:rPr lang="en-US" dirty="0">
                <a:solidFill>
                  <a:srgbClr val="0000FF"/>
                </a:solidFill>
              </a:rPr>
              <a:t>      = 20% of consumption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56844" y="1534588"/>
            <a:ext cx="5192591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Notice that consumption has remained flat even while production has risen.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11DECD-D9C9-3C43-8F52-87AC999656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8BD0D89-AB6E-5045-9FC9-B4182659ED3C}"/>
              </a:ext>
            </a:extLst>
          </p:cNvPr>
          <p:cNvCxnSpPr>
            <a:cxnSpLocks/>
          </p:cNvCxnSpPr>
          <p:nvPr/>
        </p:nvCxnSpPr>
        <p:spPr>
          <a:xfrm flipV="1">
            <a:off x="2508605" y="4132497"/>
            <a:ext cx="1044919" cy="104550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15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anbot Aug 17, 2017 7.16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34"/>
          <a:stretch/>
        </p:blipFill>
        <p:spPr>
          <a:xfrm>
            <a:off x="822960" y="1666215"/>
            <a:ext cx="10694669" cy="49631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3606"/>
            <a:ext cx="31694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 in Denmark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37478" y="6478000"/>
            <a:ext cx="430072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0040" y="791573"/>
            <a:ext cx="114528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2008, Denmark had made much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greater use of renewable energy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 the UK.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8620" y="1195081"/>
            <a:ext cx="1166368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of heat pumps for space heating has contributed to conservation of fossil fuels and electricity.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674371" y="1564413"/>
            <a:ext cx="1931669" cy="1670277"/>
          </a:xfrm>
          <a:prstGeom prst="straightConnector1">
            <a:avLst/>
          </a:prstGeom>
          <a:ln>
            <a:solidFill>
              <a:srgbClr val="0432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A6C3D967-B663-C843-80AE-5EF4EEC63BD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7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bot Aug 17, 2017 7.21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04"/>
          <a:stretch/>
        </p:blipFill>
        <p:spPr>
          <a:xfrm>
            <a:off x="1405890" y="709310"/>
            <a:ext cx="9502996" cy="61297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3606"/>
            <a:ext cx="6545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in the US: 2009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938" y="6523767"/>
            <a:ext cx="4251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5911" y="683878"/>
            <a:ext cx="154721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11630" y="670228"/>
            <a:ext cx="1875835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7978" y="5035465"/>
            <a:ext cx="11964362" cy="147732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Note that the US prefers </a:t>
            </a:r>
            <a:r>
              <a:rPr lang="en-US" u="sng" dirty="0">
                <a:solidFill>
                  <a:srgbClr val="0000FF"/>
                </a:solidFill>
                <a:latin typeface="Avenir Medium"/>
                <a:cs typeface="Avenir Medium"/>
              </a:rPr>
              <a:t>oil</a:t>
            </a: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 to NG and coal.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The US is a net exporter of coal, mainly to Europe, though coal mining and exporting are falling.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The US is also a net exporter of NG (gas by pipeline, liquid by tanker) to Canada, Mexico, Argentina, Barbados, Brazil, Chile, China, India, Japan, Portugal, Taiwan &amp; the UAE.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Self sufficiency was 61% in 2013; nearing self-sufficiency in 2020.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BF6A00-C5B1-2E41-8804-4428453394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478126-033E-234A-8025-BDD5BBFE0509}"/>
              </a:ext>
            </a:extLst>
          </p:cNvPr>
          <p:cNvSpPr txBox="1"/>
          <p:nvPr/>
        </p:nvSpPr>
        <p:spPr>
          <a:xfrm>
            <a:off x="9787307" y="6154435"/>
            <a:ext cx="211949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291 GJ/person</a:t>
            </a:r>
          </a:p>
        </p:txBody>
      </p:sp>
    </p:spTree>
    <p:extLst>
      <p:ext uri="{BB962C8B-B14F-4D97-AF65-F5344CB8AC3E}">
        <p14:creationId xmlns:p14="http://schemas.microsoft.com/office/powerpoint/2010/main" val="337763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bot Aug 17, 2017 7.25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1"/>
          <a:stretch/>
        </p:blipFill>
        <p:spPr>
          <a:xfrm>
            <a:off x="1883182" y="1464671"/>
            <a:ext cx="8297603" cy="53572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3606"/>
            <a:ext cx="7136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Changes in US primary energy use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06674" y="6514150"/>
            <a:ext cx="4251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0" y="734423"/>
            <a:ext cx="117157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consumption has continued to rise.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Recently (not shown here) </a:t>
            </a:r>
            <a:r>
              <a:rPr lang="en-US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fracking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 increased exports.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847" y="4520965"/>
            <a:ext cx="455605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US has been a net energy importer since 1950.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137981" y="4890297"/>
            <a:ext cx="805369" cy="35607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9E46CE8-1920-0940-A716-74CA187ECA7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0551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606"/>
            <a:ext cx="3953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 in the US: 2009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0964" y="6499711"/>
            <a:ext cx="4251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118" y="781885"/>
            <a:ext cx="11738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2009, the US produce about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8%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energy with renewable resources.</a:t>
            </a:r>
          </a:p>
          <a:p>
            <a:pPr marL="342900" indent="-342900">
              <a:buFont typeface="Arial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Ethanol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use is a result of government subsidies and the farm lobby.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74086" y="2070011"/>
            <a:ext cx="276402" cy="17395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anbot Aug 17, 2017 7.59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4"/>
          <a:stretch/>
        </p:blipFill>
        <p:spPr>
          <a:xfrm>
            <a:off x="570976" y="1839569"/>
            <a:ext cx="11123720" cy="46601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E6C871-C5BB-5748-9800-58DD489A88C4}"/>
              </a:ext>
            </a:extLst>
          </p:cNvPr>
          <p:cNvSpPr txBox="1"/>
          <p:nvPr/>
        </p:nvSpPr>
        <p:spPr>
          <a:xfrm>
            <a:off x="320039" y="1439459"/>
            <a:ext cx="11738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2019: RE up to 11% in the US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71ECA0-DB41-CF4D-9646-5E729665C6A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12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6618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55558"/>
            <a:ext cx="86901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is now a net petroleum exporter, but…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0F4DAF-DB35-BE44-A9E1-14936ECA3D6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394073-845E-FA48-8DF8-11B37B111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201" y="848638"/>
            <a:ext cx="11808165" cy="579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924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9711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2465"/>
            <a:ext cx="58833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Recent energy use in the 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798" y="6487758"/>
            <a:ext cx="420134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84477" y="2551009"/>
            <a:ext cx="100549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2"/>
              </a:rPr>
              <a:t>https://www.eia.gov/energyexplained/?page=us_energy_home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657857-42B0-5949-B163-6DB66EC48F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01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6"/>
            <a:ext cx="7475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Comparing the UK, Denmark and US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7715" y="6499711"/>
            <a:ext cx="94720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2; </a:t>
            </a:r>
            <a:r>
              <a:rPr lang="en-US" sz="1400" dirty="0">
                <a:latin typeface="Avenir Medium"/>
                <a:cs typeface="Avenir Medium"/>
                <a:hlinkClick r:id="rId2"/>
              </a:rPr>
              <a:t>http://energyatlas.iea.org/#!/tellmap/-297203538/</a:t>
            </a:r>
            <a:r>
              <a:rPr lang="en-US" sz="1400" dirty="0">
                <a:latin typeface="Avenir Medium"/>
                <a:cs typeface="Avenir Medium"/>
              </a:rPr>
              <a:t> ; Wikipedia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8601" y="791574"/>
            <a:ext cx="10201296" cy="1161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Fossil fuel use is similar across the board.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Consumption much higher in the US.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Denmark produces and uses more renewable energy.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712169"/>
              </p:ext>
            </p:extLst>
          </p:nvPr>
        </p:nvGraphicFramePr>
        <p:xfrm>
          <a:off x="377190" y="2560320"/>
          <a:ext cx="11304270" cy="2416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4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1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4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5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35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487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45870">
                <a:tc>
                  <a:txBody>
                    <a:bodyPr/>
                    <a:lstStyle/>
                    <a:p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fossil fuels </a:t>
                      </a:r>
                    </a:p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(% primary consumption</a:t>
                      </a:r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)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 capita</a:t>
                      </a:r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use</a:t>
                      </a:r>
                    </a:p>
                    <a:p>
                      <a:pPr algn="ctr"/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(GJ/year)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self-sufficiency (%)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 electricity</a:t>
                      </a:r>
                    </a:p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(% </a:t>
                      </a:r>
                      <a:r>
                        <a:rPr lang="en-US" sz="180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produc</a:t>
                      </a:r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81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 </a:t>
                      </a:r>
                    </a:p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(%</a:t>
                      </a:r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800" baseline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consump</a:t>
                      </a:r>
                      <a:r>
                        <a:rPr lang="en-US" sz="18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.)</a:t>
                      </a:r>
                      <a:endParaRPr lang="en-US" sz="18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A81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61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89.2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125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33.0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05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Denmark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80.4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19.5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61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86.1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290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432FF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14.7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6.2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D91102B-8200-0D45-842B-413693932D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FE9FD064-EA5A-034E-82B3-7C6A916BE260}"/>
              </a:ext>
            </a:extLst>
          </p:cNvPr>
          <p:cNvSpPr/>
          <p:nvPr/>
        </p:nvSpPr>
        <p:spPr>
          <a:xfrm>
            <a:off x="4521895" y="5528661"/>
            <a:ext cx="5260932" cy="829878"/>
          </a:xfrm>
          <a:prstGeom prst="wedgeRoundRectCallout">
            <a:avLst>
              <a:gd name="adj1" fmla="val -8431"/>
              <a:gd name="adj2" fmla="val -105980"/>
              <a:gd name="adj3" fmla="val 16667"/>
            </a:avLst>
          </a:prstGeom>
          <a:solidFill>
            <a:schemeClr val="bg1"/>
          </a:solidFill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= </a:t>
            </a:r>
            <a:r>
              <a:rPr lang="en-US" sz="2000" u="sng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primary energy supply   </a:t>
            </a: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(100)</a:t>
            </a:r>
            <a:b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182D88-2177-D445-B1A1-4D36089E91C4}"/>
              </a:ext>
            </a:extLst>
          </p:cNvPr>
          <p:cNvSpPr txBox="1"/>
          <p:nvPr/>
        </p:nvSpPr>
        <p:spPr>
          <a:xfrm>
            <a:off x="463280" y="6066426"/>
            <a:ext cx="3502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blue: 2013, 2018 updates</a:t>
            </a:r>
          </a:p>
        </p:txBody>
      </p:sp>
    </p:spTree>
    <p:extLst>
      <p:ext uri="{BB962C8B-B14F-4D97-AF65-F5344CB8AC3E}">
        <p14:creationId xmlns:p14="http://schemas.microsoft.com/office/powerpoint/2010/main" val="31969038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7"/>
            <a:ext cx="860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5850" y="1930881"/>
            <a:ext cx="9841230" cy="3236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lvl="1">
              <a:lnSpc>
                <a:spcPct val="150000"/>
              </a:lnSpc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3.7: Primary energy: France vs. India vs. China</a:t>
            </a:r>
            <a:endParaRPr lang="is-I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France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India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future forecast?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3DC858-7284-D34D-A9F1-6F2BC36087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09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4368"/>
            <a:ext cx="8089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Conversion of primary to useful energy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832448"/>
            <a:ext cx="11580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Transformation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energy, from one form to another, and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transfer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energy from generator to user, both result in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losses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Overall, this process is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inefficient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particularly for electricity.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794" y="6492031"/>
            <a:ext cx="420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pic>
        <p:nvPicPr>
          <p:cNvPr id="2" name="Picture 1" descr="Scanbot Aug 18, 2017 9.11 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38"/>
          <a:stretch/>
        </p:blipFill>
        <p:spPr>
          <a:xfrm>
            <a:off x="137589" y="1984315"/>
            <a:ext cx="11973487" cy="35529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AF7536-E089-8740-AE04-719FEC6BAB59}"/>
              </a:ext>
            </a:extLst>
          </p:cNvPr>
          <p:cNvSpPr txBox="1"/>
          <p:nvPr/>
        </p:nvSpPr>
        <p:spPr>
          <a:xfrm>
            <a:off x="464580" y="5863437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primary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7395AF-B994-544F-A8EC-E483DB17BED2}"/>
              </a:ext>
            </a:extLst>
          </p:cNvPr>
          <p:cNvSpPr txBox="1"/>
          <p:nvPr/>
        </p:nvSpPr>
        <p:spPr>
          <a:xfrm>
            <a:off x="2253077" y="5625443"/>
            <a:ext cx="1372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secondary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B4D300-0D4E-074F-83E9-130E8B18E7C4}"/>
              </a:ext>
            </a:extLst>
          </p:cNvPr>
          <p:cNvSpPr txBox="1"/>
          <p:nvPr/>
        </p:nvSpPr>
        <p:spPr>
          <a:xfrm>
            <a:off x="3972318" y="5625443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tertiary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C7D8D-BCED-4F4D-AB92-3E249EB6FD0C}"/>
              </a:ext>
            </a:extLst>
          </p:cNvPr>
          <p:cNvSpPr txBox="1"/>
          <p:nvPr/>
        </p:nvSpPr>
        <p:spPr>
          <a:xfrm>
            <a:off x="5778705" y="5625443"/>
            <a:ext cx="12668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delivered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1EBA6-F520-1043-8DDA-F6943440313F}"/>
              </a:ext>
            </a:extLst>
          </p:cNvPr>
          <p:cNvSpPr txBox="1"/>
          <p:nvPr/>
        </p:nvSpPr>
        <p:spPr>
          <a:xfrm>
            <a:off x="8243148" y="5625443"/>
            <a:ext cx="7409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used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7D0607-A00E-C24B-B592-A571936C77C1}"/>
              </a:ext>
            </a:extLst>
          </p:cNvPr>
          <p:cNvSpPr txBox="1"/>
          <p:nvPr/>
        </p:nvSpPr>
        <p:spPr>
          <a:xfrm>
            <a:off x="8127768" y="5958470"/>
            <a:ext cx="10198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Medium" panose="02000503020000020003" pitchFamily="2" charset="0"/>
              </a:rPr>
              <a:t>wasted</a:t>
            </a:r>
            <a:endParaRPr lang="en-US" dirty="0">
              <a:latin typeface="Avenir Medium" panose="02000503020000020003" pitchFamily="2" charset="0"/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A768799C-F993-D04B-97F9-8505F8961C44}"/>
              </a:ext>
            </a:extLst>
          </p:cNvPr>
          <p:cNvSpPr/>
          <p:nvPr/>
        </p:nvSpPr>
        <p:spPr>
          <a:xfrm>
            <a:off x="10026586" y="1994759"/>
            <a:ext cx="1711667" cy="769791"/>
          </a:xfrm>
          <a:prstGeom prst="wedgeRoundRectCallout">
            <a:avLst>
              <a:gd name="adj1" fmla="val 6808"/>
              <a:gd name="adj2" fmla="val 148728"/>
              <a:gd name="adj3" fmla="val 16667"/>
            </a:avLst>
          </a:prstGeom>
          <a:solidFill>
            <a:schemeClr val="bg1"/>
          </a:solidFill>
          <a:ln w="2222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Avenir Medium" panose="02000503020000020003" pitchFamily="2" charset="0"/>
              </a:rPr>
              <a:t>10% used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Avenir Medium" panose="02000503020000020003" pitchFamily="2" charset="0"/>
              </a:rPr>
              <a:t>90% wasted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5D193329-C3AE-7740-93A6-347CA89EE66E}"/>
              </a:ext>
            </a:extLst>
          </p:cNvPr>
          <p:cNvSpPr/>
          <p:nvPr/>
        </p:nvSpPr>
        <p:spPr>
          <a:xfrm>
            <a:off x="319658" y="2273574"/>
            <a:ext cx="1556061" cy="699810"/>
          </a:xfrm>
          <a:prstGeom prst="wedgeRoundRectCallout">
            <a:avLst>
              <a:gd name="adj1" fmla="val -12082"/>
              <a:gd name="adj2" fmla="val 220175"/>
              <a:gd name="adj3" fmla="val 16667"/>
            </a:avLst>
          </a:prstGeom>
          <a:solidFill>
            <a:schemeClr val="bg1"/>
          </a:solidFill>
          <a:ln w="2222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Avenir Medium" panose="02000503020000020003" pitchFamily="2" charset="0"/>
              </a:rPr>
              <a:t>2.5% used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Avenir Medium" panose="02000503020000020003" pitchFamily="2" charset="0"/>
              </a:rPr>
              <a:t>in mining</a:t>
            </a: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D1D3BE20-2F02-394B-8135-5DF322BA139A}"/>
              </a:ext>
            </a:extLst>
          </p:cNvPr>
          <p:cNvSpPr/>
          <p:nvPr/>
        </p:nvSpPr>
        <p:spPr>
          <a:xfrm>
            <a:off x="2108504" y="2029749"/>
            <a:ext cx="1556061" cy="699810"/>
          </a:xfrm>
          <a:prstGeom prst="wedgeRoundRectCallout">
            <a:avLst>
              <a:gd name="adj1" fmla="val -15871"/>
              <a:gd name="adj2" fmla="val 356977"/>
              <a:gd name="adj3" fmla="val 16667"/>
            </a:avLst>
          </a:prstGeom>
          <a:solidFill>
            <a:schemeClr val="bg1"/>
          </a:solidFill>
          <a:ln w="2222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Avenir Medium" panose="02000503020000020003" pitchFamily="2" charset="0"/>
              </a:rPr>
              <a:t>60-70%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Avenir Medium" panose="02000503020000020003" pitchFamily="2" charset="0"/>
              </a:rPr>
              <a:t>waste heat</a:t>
            </a:r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C8FC3D3A-42FE-674E-9986-9148040715F7}"/>
              </a:ext>
            </a:extLst>
          </p:cNvPr>
          <p:cNvSpPr/>
          <p:nvPr/>
        </p:nvSpPr>
        <p:spPr>
          <a:xfrm>
            <a:off x="6595530" y="2013358"/>
            <a:ext cx="1711667" cy="699810"/>
          </a:xfrm>
          <a:prstGeom prst="wedgeRoundRectCallout">
            <a:avLst>
              <a:gd name="adj1" fmla="val -63913"/>
              <a:gd name="adj2" fmla="val 149991"/>
              <a:gd name="adj3" fmla="val 16667"/>
            </a:avLst>
          </a:prstGeom>
          <a:solidFill>
            <a:schemeClr val="bg1"/>
          </a:solidFill>
          <a:ln w="22225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432FF"/>
                </a:solidFill>
                <a:latin typeface="Avenir Medium" panose="02000503020000020003" pitchFamily="2" charset="0"/>
              </a:rPr>
              <a:t>7% loss</a:t>
            </a:r>
          </a:p>
          <a:p>
            <a:pPr algn="ctr"/>
            <a:r>
              <a:rPr lang="en-US" sz="2000" dirty="0">
                <a:solidFill>
                  <a:srgbClr val="0432FF"/>
                </a:solidFill>
                <a:latin typeface="Avenir Medium" panose="02000503020000020003" pitchFamily="2" charset="0"/>
              </a:rPr>
              <a:t>transmission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C50E34D-7A96-EB4D-85AB-4AE9D433B572}"/>
              </a:ext>
            </a:extLst>
          </p:cNvPr>
          <p:cNvSpPr/>
          <p:nvPr/>
        </p:nvSpPr>
        <p:spPr>
          <a:xfrm>
            <a:off x="591212" y="5296528"/>
            <a:ext cx="760228" cy="478735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32FF"/>
                </a:solidFill>
                <a:latin typeface="Avenir Medium" panose="02000503020000020003" pitchFamily="2" charset="0"/>
              </a:rPr>
              <a:t>1 GJ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D2B4856-AE83-EA4D-89E2-95B8441244DF}"/>
              </a:ext>
            </a:extLst>
          </p:cNvPr>
          <p:cNvSpPr/>
          <p:nvPr/>
        </p:nvSpPr>
        <p:spPr>
          <a:xfrm>
            <a:off x="9499974" y="5188301"/>
            <a:ext cx="2400141" cy="63719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432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432FF"/>
                </a:solidFill>
                <a:latin typeface="Avenir Medium" panose="02000503020000020003" pitchFamily="2" charset="0"/>
              </a:rPr>
              <a:t>32 MJ CFL light</a:t>
            </a:r>
          </a:p>
          <a:p>
            <a:pPr algn="ctr"/>
            <a:r>
              <a:rPr lang="en-US" dirty="0">
                <a:solidFill>
                  <a:srgbClr val="0432FF"/>
                </a:solidFill>
                <a:latin typeface="Avenir Medium" panose="02000503020000020003" pitchFamily="2" charset="0"/>
              </a:rPr>
              <a:t>948 MJ waste heat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7C4B00F-A09F-6349-B4BD-E38D2054596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0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5" grpId="0"/>
      <p:bldP spid="9" grpId="0" animBg="1"/>
      <p:bldP spid="16" grpId="0" animBg="1"/>
      <p:bldP spid="17" grpId="0" animBg="1"/>
      <p:bldP spid="18" grpId="0" animBg="1"/>
      <p:bldP spid="20" grpId="0" animBg="1"/>
      <p:bldP spid="2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6"/>
            <a:ext cx="6141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 and France (1970 – 2008)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00651" y="6499711"/>
            <a:ext cx="420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28620" y="1512258"/>
            <a:ext cx="124516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waste heat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7190" y="832448"/>
            <a:ext cx="11430000" cy="226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US: Per capita energy use is high.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rose across all energy sectors, averaging 40% increase.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sector saw the largest increase.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strike="sngStrike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% </a:t>
            </a: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30%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electricity is generated with coal.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Coal-fired plants increased three-fold.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Electricity losses (27 EJ) are larger than total production in the UK.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7190" y="3430916"/>
            <a:ext cx="11430000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France: Per capita energy use is also high.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rose across all energy sectors:</a:t>
            </a:r>
          </a:p>
          <a:p>
            <a:pPr marL="800100" lvl="1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75% to 2005, then decreased slightly. 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75% of electricity is generated with nuclear power.</a:t>
            </a: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France uses less NG than UK or US.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C68F42-BB21-B94D-AD97-2365A118E04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bot Aug 17, 2017 8.22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67"/>
          <a:stretch/>
        </p:blipFill>
        <p:spPr>
          <a:xfrm>
            <a:off x="1507823" y="704130"/>
            <a:ext cx="9245567" cy="60119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5288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in France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55325" y="6499711"/>
            <a:ext cx="4251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1477" y="685800"/>
            <a:ext cx="1332692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Production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87975" y="685800"/>
            <a:ext cx="157902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Consumption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CFCA5-6BCD-ED44-A668-71AE35E6060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BFC3F06-9E7F-F548-9CB9-1449577B9E8E}"/>
              </a:ext>
            </a:extLst>
          </p:cNvPr>
          <p:cNvSpPr txBox="1"/>
          <p:nvPr/>
        </p:nvSpPr>
        <p:spPr>
          <a:xfrm>
            <a:off x="384534" y="4848760"/>
            <a:ext cx="11498581" cy="120032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With few fossil fuel resources France has become the world leader in producing nuclear energy. 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In fact, a 2014 report suggested that France would deplete its fossil fuel resources within one year.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Since nuclear energy can’t be used for transportation and heating, causing France to import large amounts of oil and 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325B6-D5C8-FF4F-89B3-CD74DF7F9B9B}"/>
              </a:ext>
            </a:extLst>
          </p:cNvPr>
          <p:cNvSpPr txBox="1"/>
          <p:nvPr/>
        </p:nvSpPr>
        <p:spPr>
          <a:xfrm>
            <a:off x="9687975" y="5784538"/>
            <a:ext cx="211949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161 GJ/person</a:t>
            </a:r>
          </a:p>
        </p:txBody>
      </p:sp>
    </p:spTree>
    <p:extLst>
      <p:ext uri="{BB962C8B-B14F-4D97-AF65-F5344CB8AC3E}">
        <p14:creationId xmlns:p14="http://schemas.microsoft.com/office/powerpoint/2010/main" val="318540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6"/>
            <a:ext cx="1252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50957" y="6494186"/>
            <a:ext cx="420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28620" y="1512258"/>
            <a:ext cx="124516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waste heat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600" y="832448"/>
            <a:ext cx="119634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India: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Overall, per capital energy use is very low, but rising. </a:t>
            </a:r>
          </a:p>
          <a:p>
            <a:pPr>
              <a:lnSpc>
                <a:spcPct val="120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 is massive.</a:t>
            </a:r>
          </a:p>
          <a:p>
            <a:pPr>
              <a:lnSpc>
                <a:spcPct val="120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25% live in cities where energy use is higher and growing quickly.</a:t>
            </a:r>
          </a:p>
          <a:p>
            <a:pPr font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While 95% of the population has access to electricity, supply can be unreliable, particularly in rural areas.</a:t>
            </a:r>
          </a:p>
          <a:p>
            <a:pPr font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Coal is used for electricity </a:t>
            </a:r>
          </a:p>
          <a:p>
            <a:pPr marL="800100" lvl="1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 is a low 28%</a:t>
            </a:r>
          </a:p>
          <a:p>
            <a:pPr marL="800100" lvl="1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25% of all electric production is lost.</a:t>
            </a:r>
          </a:p>
          <a:p>
            <a:pPr font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Agriculture uses 25% of all electricity; mainly for irrigation; diesel pumps are also used.</a:t>
            </a:r>
          </a:p>
          <a:p>
            <a:pPr marL="800100" lvl="1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35% of electricity is produced renewably.</a:t>
            </a:r>
          </a:p>
          <a:p>
            <a:pPr font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About 32% of primary energy is biofuel / biomass.</a:t>
            </a:r>
          </a:p>
          <a:p>
            <a:pPr marL="342900" indent="-342900" fontAlgn="ctr">
              <a:buFont typeface="Arial"/>
              <a:buChar char="•"/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programs push electrification and use of LNG vs. biomass.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9B30B-A42D-FD48-A193-779E5C5EE78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78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anbot Aug 17, 2017 8.31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29"/>
          <a:stretch/>
        </p:blipFill>
        <p:spPr>
          <a:xfrm>
            <a:off x="1134229" y="713292"/>
            <a:ext cx="9972145" cy="61182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2176"/>
            <a:ext cx="49968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in India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40964" y="6518644"/>
            <a:ext cx="4251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883" y="690432"/>
            <a:ext cx="133269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86474" y="685640"/>
            <a:ext cx="157902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Consumption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9015" y="5526029"/>
            <a:ext cx="10982572" cy="923330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2</a:t>
            </a:r>
            <a:r>
              <a:rPr lang="en-US" baseline="30000" dirty="0">
                <a:solidFill>
                  <a:srgbClr val="0000FF"/>
                </a:solidFill>
                <a:latin typeface="Avenir Medium"/>
                <a:cs typeface="Avenir Medium"/>
              </a:rPr>
              <a:t>nd</a:t>
            </a: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 largest population; 4</a:t>
            </a:r>
            <a:r>
              <a:rPr lang="en-US" baseline="30000" dirty="0">
                <a:solidFill>
                  <a:srgbClr val="0000FF"/>
                </a:solidFill>
                <a:latin typeface="Avenir Medium"/>
                <a:cs typeface="Avenir Medium"/>
              </a:rPr>
              <a:t>th</a:t>
            </a: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 largest consumer of energy.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Dependent on native biomass and coal.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India has large reserves of coal, but quality is so low that they import better coal.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D63B54-D715-6940-B2AE-27471A8F5EA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3214AB-4421-9C46-92AD-A2D218EA7F94}"/>
              </a:ext>
            </a:extLst>
          </p:cNvPr>
          <p:cNvSpPr txBox="1"/>
          <p:nvPr/>
        </p:nvSpPr>
        <p:spPr>
          <a:xfrm>
            <a:off x="9956347" y="5803028"/>
            <a:ext cx="22028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25.5 GJ/person</a:t>
            </a:r>
          </a:p>
        </p:txBody>
      </p:sp>
    </p:spTree>
    <p:extLst>
      <p:ext uri="{BB962C8B-B14F-4D97-AF65-F5344CB8AC3E}">
        <p14:creationId xmlns:p14="http://schemas.microsoft.com/office/powerpoint/2010/main" val="222758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6"/>
            <a:ext cx="1321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946827" y="6499711"/>
            <a:ext cx="4201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28620" y="1512258"/>
            <a:ext cx="124516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waste heat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0040" y="832448"/>
            <a:ext cx="11510009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China: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low but rising.</a:t>
            </a: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Population is massive: rose to 1.3 billion by 2006, 80% live in cities.</a:t>
            </a:r>
          </a:p>
          <a:p>
            <a:pPr>
              <a:lnSpc>
                <a:spcPct val="120000"/>
              </a:lnSpc>
            </a:pPr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2005, biomass still made up 20% of primary energy, and 50% of domestic fuel.</a:t>
            </a:r>
          </a:p>
          <a:p>
            <a:pPr font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1980 – 2006, primary energy use increased three-fold, and GDP increased 10-fold.</a:t>
            </a:r>
          </a:p>
          <a:p>
            <a:pPr font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From 1952 – 1978, energy / GDP ratio tripled, then fell with efficiency.</a:t>
            </a:r>
          </a:p>
          <a:p>
            <a:pPr lvl="1" font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Industrial energy use is massive and rose 4-fold from 1980 – 2006. 80% of all new energy use is industrial. Industry consumes 70% of all electricity, most generated from coal. (100 years of coal are left.)</a:t>
            </a:r>
          </a:p>
          <a:p>
            <a:pPr marL="800100" lvl="1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2006, China produced many global goods: 50% of cement &amp; glass; 35% of steel; 28% of aluminum.</a:t>
            </a:r>
          </a:p>
          <a:p>
            <a:pPr font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Agriculture uses 3.5% of all electricity, mainly pumping deep wells.</a:t>
            </a:r>
          </a:p>
          <a:p>
            <a:pPr fontAlgn="ctr"/>
            <a:endParaRPr lang="en-US" sz="1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 is up from 0.8 to 5 EJ, nearly all petroleum.</a:t>
            </a:r>
          </a:p>
          <a:p>
            <a:pPr marL="342900" indent="-342900" fontAlgn="ctr">
              <a:buFont typeface="Arial"/>
              <a:buChar char="•"/>
            </a:pPr>
            <a:endParaRPr lang="en-US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 fontAlgn="ctr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 to 35% of electricity is renewable, but electricity use is so huge and so growing that coal is still a dominant force.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9DA4E-AFA4-AC4E-8ADB-9BCD1EE6406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700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nbot Aug 17, 2017 8.38 P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63"/>
          <a:stretch/>
        </p:blipFill>
        <p:spPr>
          <a:xfrm>
            <a:off x="1381920" y="698182"/>
            <a:ext cx="9222636" cy="610266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3065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2420" y="70075"/>
            <a:ext cx="5065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Primary energy in China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60956" y="6538503"/>
            <a:ext cx="4251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272" y="682735"/>
            <a:ext cx="1332692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Production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76176" y="682735"/>
            <a:ext cx="1579028" cy="40011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Consumption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0050" y="5123144"/>
            <a:ext cx="11299259" cy="1477328"/>
          </a:xfrm>
          <a:prstGeom prst="rect">
            <a:avLst/>
          </a:prstGeom>
          <a:solidFill>
            <a:srgbClr val="FFFFFF">
              <a:alpha val="82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China’s rapid industrialization and development during the 20</a:t>
            </a:r>
            <a:r>
              <a:rPr lang="en-US" baseline="30000" dirty="0">
                <a:solidFill>
                  <a:srgbClr val="0000FF"/>
                </a:solidFill>
                <a:latin typeface="Avenir Medium"/>
                <a:cs typeface="Avenir Medium"/>
              </a:rPr>
              <a:t>th</a:t>
            </a: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 century is driving increased coal production.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Coal is our largest remaining fossil fuel reserve.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And reserves are found in Asia.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  <a:latin typeface="Avenir Medium"/>
                <a:cs typeface="Avenir Medium"/>
              </a:rPr>
              <a:t>Recently, China has massively deployed RE.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B148341-141A-2046-A801-F35C6B0885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552F85-9C47-1649-8E4F-682309C4E6C0}"/>
              </a:ext>
            </a:extLst>
          </p:cNvPr>
          <p:cNvSpPr txBox="1"/>
          <p:nvPr/>
        </p:nvSpPr>
        <p:spPr>
          <a:xfrm>
            <a:off x="9622687" y="5906280"/>
            <a:ext cx="2202847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93.5 GJ/person</a:t>
            </a:r>
          </a:p>
        </p:txBody>
      </p:sp>
    </p:spTree>
    <p:extLst>
      <p:ext uri="{BB962C8B-B14F-4D97-AF65-F5344CB8AC3E}">
        <p14:creationId xmlns:p14="http://schemas.microsoft.com/office/powerpoint/2010/main" val="95991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3606"/>
            <a:ext cx="461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How is this changing?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309860" y="5493626"/>
            <a:ext cx="1733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Medium"/>
                <a:cs typeface="Avenir Medium"/>
              </a:rPr>
              <a:t>http://</a:t>
            </a:r>
            <a:r>
              <a:rPr lang="en-US" sz="1200" dirty="0" err="1">
                <a:latin typeface="Avenir Medium"/>
                <a:cs typeface="Avenir Medium"/>
              </a:rPr>
              <a:t>www.eco-business.com</a:t>
            </a:r>
            <a:r>
              <a:rPr lang="en-US" sz="1200" dirty="0">
                <a:latin typeface="Avenir Medium"/>
                <a:cs typeface="Avenir Medium"/>
              </a:rPr>
              <a:t>/news/seven-charts-show-new-renewables-outpacing-rising-demand-for-first-time/</a:t>
            </a:r>
          </a:p>
        </p:txBody>
      </p:sp>
      <p:pic>
        <p:nvPicPr>
          <p:cNvPr id="2" name="Picture 1" descr="iea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85" y="1206938"/>
            <a:ext cx="10000231" cy="55224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3885" y="806828"/>
            <a:ext cx="9278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Investment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generation and networks for 2015 (IEA data).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E80C40-3135-D443-A2F6-C5283E46767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008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96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8313" y="1647217"/>
            <a:ext cx="10949940" cy="3883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7350" lvl="1" indent="-387350">
              <a:lnSpc>
                <a:spcPct val="150000"/>
              </a:lnSpc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3.8: Trends in US energy use</a:t>
            </a:r>
          </a:p>
          <a:p>
            <a:pPr marL="387350" lvl="1" indent="-387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Some increases in use and in efficiency</a:t>
            </a:r>
          </a:p>
          <a:p>
            <a:pPr marL="387350" lvl="1" indent="-387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Gains in efficiency lost to increased use for electronics</a:t>
            </a:r>
          </a:p>
          <a:p>
            <a:pPr marL="387350" lvl="1" indent="-387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Heating may be returning to electricity</a:t>
            </a:r>
          </a:p>
          <a:p>
            <a:pPr marL="387350" lvl="1" indent="-387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Manufacturing has become more efficient</a:t>
            </a:r>
          </a:p>
          <a:p>
            <a:pPr marL="387350" lvl="1" indent="-387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 is a huge FF user</a:t>
            </a:r>
            <a:endParaRPr lang="is-I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A745B9-028C-1740-B3AD-063CA1DD395F}"/>
              </a:ext>
            </a:extLst>
          </p:cNvPr>
          <p:cNvSpPr txBox="1"/>
          <p:nvPr/>
        </p:nvSpPr>
        <p:spPr>
          <a:xfrm>
            <a:off x="248928" y="72177"/>
            <a:ext cx="860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63011F-33F4-5A46-A3FC-F0D868D2FF3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1897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8-18 at 9.58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94" y="1918581"/>
            <a:ext cx="11657612" cy="45622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6"/>
            <a:ext cx="6909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Growth of consumption by sector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8325" y="6480847"/>
            <a:ext cx="4993675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</a:t>
            </a:r>
            <a:r>
              <a:rPr lang="en-US" sz="1400" dirty="0" err="1">
                <a:latin typeface="Avenir Medium"/>
                <a:cs typeface="Avenir Medium"/>
              </a:rPr>
              <a:t>totalenergy</a:t>
            </a:r>
            <a:r>
              <a:rPr lang="en-US" sz="1400" dirty="0">
                <a:latin typeface="Avenir Medium"/>
                <a:cs typeface="Avenir Medium"/>
              </a:rPr>
              <a:t>/data/annual/</a:t>
            </a:r>
            <a:r>
              <a:rPr lang="en-US" sz="1400" dirty="0" err="1">
                <a:latin typeface="Avenir Medium"/>
                <a:cs typeface="Avenir Medium"/>
              </a:rPr>
              <a:t>pdf</a:t>
            </a:r>
            <a:r>
              <a:rPr lang="en-US" sz="1400" dirty="0">
                <a:latin typeface="Avenir Medium"/>
                <a:cs typeface="Avenir Medium"/>
              </a:rPr>
              <a:t>/sec2.pdf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128620" y="1512258"/>
            <a:ext cx="1245165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waste heat</a:t>
            </a:r>
          </a:p>
        </p:txBody>
      </p:sp>
      <p:sp>
        <p:nvSpPr>
          <p:cNvPr id="6" name="Oval 5"/>
          <p:cNvSpPr/>
          <p:nvPr/>
        </p:nvSpPr>
        <p:spPr>
          <a:xfrm>
            <a:off x="3248548" y="3575020"/>
            <a:ext cx="1222858" cy="97215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1" y="832447"/>
            <a:ext cx="111956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 surprisingly,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most sectors has increased since WWII.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 does industrial use seem to be leveling off more than other uses?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What was going on with industrial use in the late 1970s, early 1980s?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1B100A-B421-1B48-921B-1A0D2CA0C66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213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393"/>
            <a:ext cx="6135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efficiency evolves as well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2" y="763867"/>
            <a:ext cx="11823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/ $GDP is a measure of a nation’s energy efficiency </a:t>
            </a:r>
            <a:r>
              <a:rPr lang="en-US" sz="20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the nature of the nation’s economy.</a:t>
            </a:r>
          </a:p>
        </p:txBody>
      </p:sp>
      <p:pic>
        <p:nvPicPr>
          <p:cNvPr id="9" name="Picture 2" descr="http://www.washingtonpost.com/blogs/wonkblog/files/2013/03/ERP-energy-inten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6" y="1532766"/>
            <a:ext cx="6513355" cy="53199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25131" y="6453509"/>
            <a:ext cx="470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9590" y="3289615"/>
            <a:ext cx="4417301" cy="193899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By the 1990s, the US was manufacturing less than China, but increasing energy costs and scarcity were causing the Chinese economy to become more efficient.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1AB1D3-F5AA-6547-8373-DBDE69EC2D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7967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86894"/>
            <a:ext cx="7055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flow maps sources to uses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13358" y="6475165"/>
            <a:ext cx="96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EIA, 2011</a:t>
            </a:r>
          </a:p>
        </p:txBody>
      </p:sp>
      <p:pic>
        <p:nvPicPr>
          <p:cNvPr id="7" name="Picture 6" descr="2013USEnerg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91" y="683600"/>
            <a:ext cx="10078923" cy="67192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9317" y="5293371"/>
            <a:ext cx="1625674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flowcharts.llnl.gov</a:t>
            </a:r>
            <a:r>
              <a:rPr lang="en-US" sz="1400" dirty="0">
                <a:latin typeface="Avenir Medium"/>
                <a:cs typeface="Avenir Medium"/>
              </a:rPr>
              <a:t>/content/energy/</a:t>
            </a:r>
            <a:r>
              <a:rPr lang="en-US" sz="1400" dirty="0" err="1">
                <a:latin typeface="Avenir Medium"/>
                <a:cs typeface="Avenir Medium"/>
              </a:rPr>
              <a:t>energy_archive</a:t>
            </a:r>
            <a:r>
              <a:rPr lang="en-US" sz="1400" dirty="0">
                <a:latin typeface="Avenir Medium"/>
                <a:cs typeface="Avenir Medium"/>
              </a:rPr>
              <a:t>/energy_flow_2013/2013USEnergy.png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18444" y="1612467"/>
            <a:ext cx="1617751" cy="369332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waste heat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1FD3D2-A267-7046-9AA9-DCEF0E54CAB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C5C44B-83AF-2F42-AB5E-4706BA8BFAD5}"/>
              </a:ext>
            </a:extLst>
          </p:cNvPr>
          <p:cNvSpPr txBox="1"/>
          <p:nvPr/>
        </p:nvSpPr>
        <p:spPr>
          <a:xfrm>
            <a:off x="9983075" y="2708509"/>
            <a:ext cx="2117887" cy="584775"/>
          </a:xfrm>
          <a:prstGeom prst="rect">
            <a:avLst/>
          </a:prstGeom>
          <a:solidFill>
            <a:schemeClr val="bg1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60.6% ‘rejected’</a:t>
            </a:r>
          </a:p>
          <a:p>
            <a:r>
              <a:rPr lang="en-US" sz="16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39.4% used</a:t>
            </a:r>
          </a:p>
        </p:txBody>
      </p:sp>
    </p:spTree>
    <p:extLst>
      <p:ext uri="{BB962C8B-B14F-4D97-AF65-F5344CB8AC3E}">
        <p14:creationId xmlns:p14="http://schemas.microsoft.com/office/powerpoint/2010/main" val="3261486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606"/>
            <a:ext cx="6971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Evolution of lighting technologies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300169" y="5600737"/>
            <a:ext cx="1757768" cy="9541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http://</a:t>
            </a:r>
            <a:r>
              <a:rPr lang="en-US" sz="1400" dirty="0" err="1">
                <a:latin typeface="Avenir Medium"/>
                <a:cs typeface="Avenir Medium"/>
              </a:rPr>
              <a:t>www.led-evolution.com</a:t>
            </a:r>
            <a:r>
              <a:rPr lang="en-US" sz="1400" dirty="0">
                <a:latin typeface="Avenir Medium"/>
                <a:cs typeface="Avenir Medium"/>
              </a:rPr>
              <a:t>/Technology/benefits-of-</a:t>
            </a:r>
            <a:r>
              <a:rPr lang="en-US" sz="1400" dirty="0" err="1">
                <a:latin typeface="Avenir Medium"/>
                <a:cs typeface="Avenir Medium"/>
              </a:rPr>
              <a:t>LED.html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658" y="798157"/>
            <a:ext cx="8585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Lighting technology continues to become more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efficient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pic>
        <p:nvPicPr>
          <p:cNvPr id="9" name="Picture 2" descr="http://www.digikey.com/es/articles/techzone/2012/aug/~/media/Images/Article%20Library/TechZone%20Articles/2012/August/Solar-Powered%20HB-LED%20Street%20Lighting/article-2012august-solar-powered-hb-led-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570" y="1217739"/>
            <a:ext cx="7808706" cy="55799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7429A7-2445-FA49-8014-2767427C15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17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3606"/>
            <a:ext cx="44133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Domestic energy use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58" y="798158"/>
            <a:ext cx="115675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in homes hasn’t changed dramatically, but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use has </a:t>
            </a:r>
            <a:r>
              <a:rPr lang="en-US" sz="2000" b="1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shifted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Efficiency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has increased, lowering energy use for heating and cooling.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But energy use for ‘electronics’ has increased.</a:t>
            </a:r>
          </a:p>
        </p:txBody>
      </p:sp>
      <p:pic>
        <p:nvPicPr>
          <p:cNvPr id="18" name="Picture 2" descr="http://www.eia.gov/todayinenergy/images/2013.03.07/endu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29" y="1926179"/>
            <a:ext cx="9375465" cy="4848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A6B842-AFA7-6146-8F90-6AD0705217A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52698" y="5488081"/>
            <a:ext cx="2099602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</a:t>
            </a:r>
            <a:r>
              <a:rPr lang="en-US" sz="1400" dirty="0" err="1">
                <a:latin typeface="Avenir Medium"/>
                <a:cs typeface="Avenir Medium"/>
              </a:rPr>
              <a:t>todayinenergy</a:t>
            </a:r>
            <a:r>
              <a:rPr lang="en-US" sz="1400" dirty="0">
                <a:latin typeface="Avenir Medium"/>
                <a:cs typeface="Avenir Medium"/>
              </a:rPr>
              <a:t>/</a:t>
            </a:r>
            <a:r>
              <a:rPr lang="en-US" sz="1400" dirty="0" err="1">
                <a:latin typeface="Avenir Medium"/>
                <a:cs typeface="Avenir Medium"/>
              </a:rPr>
              <a:t>detail.php?id</a:t>
            </a:r>
            <a:r>
              <a:rPr lang="en-US" sz="1400" dirty="0">
                <a:latin typeface="Avenir Medium"/>
                <a:cs typeface="Avenir Medium"/>
              </a:rPr>
              <a:t>=10271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89CB6A-ECBE-4E4C-B441-DB99836C714E}"/>
              </a:ext>
            </a:extLst>
          </p:cNvPr>
          <p:cNvSpPr txBox="1"/>
          <p:nvPr/>
        </p:nvSpPr>
        <p:spPr>
          <a:xfrm>
            <a:off x="9847992" y="4197190"/>
            <a:ext cx="18902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11.9 </a:t>
            </a:r>
            <a:r>
              <a:rPr lang="en-US" sz="2000" dirty="0">
                <a:solidFill>
                  <a:srgbClr val="0432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2018</a:t>
            </a:r>
          </a:p>
        </p:txBody>
      </p:sp>
    </p:spTree>
    <p:extLst>
      <p:ext uri="{BB962C8B-B14F-4D97-AF65-F5344CB8AC3E}">
        <p14:creationId xmlns:p14="http://schemas.microsoft.com/office/powerpoint/2010/main" val="256449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Arrow 2">
            <a:extLst>
              <a:ext uri="{FF2B5EF4-FFF2-40B4-BE49-F238E27FC236}">
                <a16:creationId xmlns:a16="http://schemas.microsoft.com/office/drawing/2014/main" id="{CACA5DFE-592E-7A42-9847-EE4A69B7ED52}"/>
              </a:ext>
            </a:extLst>
          </p:cNvPr>
          <p:cNvSpPr/>
          <p:nvPr/>
        </p:nvSpPr>
        <p:spPr>
          <a:xfrm>
            <a:off x="696848" y="1708848"/>
            <a:ext cx="7624192" cy="447752"/>
          </a:xfrm>
          <a:prstGeom prst="rightArrow">
            <a:avLst/>
          </a:prstGeom>
          <a:solidFill>
            <a:srgbClr val="FFEF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-15836"/>
            <a:ext cx="1227582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7770"/>
            <a:ext cx="6739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Heating fuels have also changed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010" y="6482453"/>
            <a:ext cx="1704604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Efficiency Vermont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9658" y="816611"/>
            <a:ext cx="102190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Heating fuels have changed</a:t>
            </a:r>
            <a:r>
              <a:rPr lang="is-I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and </a:t>
            </a:r>
            <a:r>
              <a:rPr lang="is-IS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changed back</a:t>
            </a:r>
            <a:r>
              <a:rPr lang="is-I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</a:p>
          <a:p>
            <a:endParaRPr lang="is-IS" sz="9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w</a:t>
            </a:r>
            <a:r>
              <a:rPr lang="is-I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ood </a:t>
            </a:r>
            <a:r>
              <a:rPr lang="is-I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 coal  oil  electricity  natural gas  (RE) electricity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Picture 2" descr="https://www.efficiencyvermont.com/images/blog/2015-01-20/heatpump-simple-illustration_v6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781" y="2647985"/>
            <a:ext cx="8095881" cy="41751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152929">
            <a:off x="160258" y="1846862"/>
            <a:ext cx="1204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antiquity</a:t>
            </a:r>
          </a:p>
        </p:txBody>
      </p:sp>
      <p:sp>
        <p:nvSpPr>
          <p:cNvPr id="12" name="TextBox 11"/>
          <p:cNvSpPr txBox="1"/>
          <p:nvPr/>
        </p:nvSpPr>
        <p:spPr>
          <a:xfrm rot="19152929">
            <a:off x="804377" y="1909582"/>
            <a:ext cx="1632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1700 - 1900</a:t>
            </a:r>
          </a:p>
        </p:txBody>
      </p:sp>
      <p:sp>
        <p:nvSpPr>
          <p:cNvPr id="14" name="TextBox 13"/>
          <p:cNvSpPr txBox="1"/>
          <p:nvPr/>
        </p:nvSpPr>
        <p:spPr>
          <a:xfrm rot="19152929">
            <a:off x="2096666" y="178414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1900 -</a:t>
            </a:r>
          </a:p>
        </p:txBody>
      </p:sp>
      <p:sp>
        <p:nvSpPr>
          <p:cNvPr id="15" name="TextBox 14"/>
          <p:cNvSpPr txBox="1"/>
          <p:nvPr/>
        </p:nvSpPr>
        <p:spPr>
          <a:xfrm rot="19152929">
            <a:off x="3236321" y="1768462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1970s</a:t>
            </a:r>
          </a:p>
        </p:txBody>
      </p:sp>
      <p:sp>
        <p:nvSpPr>
          <p:cNvPr id="16" name="TextBox 15"/>
          <p:cNvSpPr txBox="1"/>
          <p:nvPr/>
        </p:nvSpPr>
        <p:spPr>
          <a:xfrm rot="19152929">
            <a:off x="4530355" y="1752782"/>
            <a:ext cx="960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1920 -</a:t>
            </a:r>
          </a:p>
        </p:txBody>
      </p:sp>
      <p:sp>
        <p:nvSpPr>
          <p:cNvPr id="17" name="TextBox 16"/>
          <p:cNvSpPr txBox="1"/>
          <p:nvPr/>
        </p:nvSpPr>
        <p:spPr>
          <a:xfrm rot="19152929">
            <a:off x="6674012" y="1737102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2000s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6E5C10C-E9A5-9446-98D6-5F8F8BD747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3406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64996"/>
            <a:ext cx="6694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Manufacturing energy use down</a:t>
            </a:r>
          </a:p>
        </p:txBody>
      </p:sp>
      <p:pic>
        <p:nvPicPr>
          <p:cNvPr id="9" name="Picture 2" descr="http://www.eia.gov/consumption/manufacturing/reports/2010/images/fig1-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807" y="724736"/>
            <a:ext cx="8531493" cy="61218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438818" y="6041831"/>
            <a:ext cx="1693492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/consumption/manufacturing/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9BCCA6-B401-2A49-942B-21E950DE02A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3641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6427"/>
            <a:ext cx="7673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Manufacturing output, not so clearly </a:t>
            </a:r>
          </a:p>
        </p:txBody>
      </p:sp>
      <p:pic>
        <p:nvPicPr>
          <p:cNvPr id="2" name="Picture 1" descr="figur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36" y="731521"/>
            <a:ext cx="9357994" cy="6050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C09575-B043-2641-A748-E745EE8BB7C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89870" y="4965561"/>
            <a:ext cx="166243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EIA: 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/consumption/manufacturing/reports/2014/</a:t>
            </a:r>
            <a:r>
              <a:rPr lang="en-US" sz="1400" dirty="0" err="1">
                <a:latin typeface="Avenir Medium"/>
                <a:cs typeface="Avenir Medium"/>
              </a:rPr>
              <a:t>pre_estimates</a:t>
            </a:r>
            <a:r>
              <a:rPr lang="en-US" sz="1400" dirty="0">
                <a:latin typeface="Avenir Medium"/>
                <a:cs typeface="Avenir Medium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141226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76426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Transportation in the US</a:t>
            </a:r>
          </a:p>
        </p:txBody>
      </p:sp>
      <p:pic>
        <p:nvPicPr>
          <p:cNvPr id="7" name="Picture 2" descr="http://news.thomasnet.com/~/media/7682560B2D9A4EEF829BAD9BC297465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698917"/>
            <a:ext cx="8098077" cy="61776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9895" y="5516477"/>
            <a:ext cx="246257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http://</a:t>
            </a:r>
            <a:r>
              <a:rPr lang="en-US" sz="1400" dirty="0" err="1">
                <a:latin typeface="Avenir Medium"/>
                <a:cs typeface="Avenir Medium"/>
              </a:rPr>
              <a:t>news.thomasnet.com</a:t>
            </a:r>
            <a:r>
              <a:rPr lang="en-US" sz="1400" dirty="0">
                <a:latin typeface="Avenir Medium"/>
                <a:cs typeface="Avenir Medium"/>
              </a:rPr>
              <a:t>/</a:t>
            </a:r>
            <a:r>
              <a:rPr lang="en-US" sz="1400" dirty="0" err="1">
                <a:latin typeface="Avenir Medium"/>
                <a:cs typeface="Avenir Medium"/>
              </a:rPr>
              <a:t>imt</a:t>
            </a:r>
            <a:r>
              <a:rPr lang="en-US" sz="1400" dirty="0">
                <a:latin typeface="Avenir Medium"/>
                <a:cs typeface="Avenir Medium"/>
              </a:rPr>
              <a:t>/2012/03/12/the-damage-done-gas-addiction-edition-how-detrimental-is-petrol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9674" y="1882244"/>
            <a:ext cx="3176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US, transportation is dominated by the private auto.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926B55-32A0-3040-B5E0-A0D0E37FA55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675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://www.elp.com/content/dam/etc/medialib/new-lib/power-grid/2011/may/82679.res/_jcr_content/renditions/pennwell.web.400.34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192" y="727936"/>
            <a:ext cx="7066568" cy="60595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4996"/>
            <a:ext cx="4341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Commercial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194" y="6485227"/>
            <a:ext cx="458606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and Sustainability, 2/e, Chapter 3; EIA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772" y="1380530"/>
            <a:ext cx="27051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Note that heating and lighting account for 2/3 of all energy use.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BFD0EA-17B2-D14B-BD72-AEE040C75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919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AA4CD9-6285-4B44-BEE9-F077B4EF5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509" y="685800"/>
            <a:ext cx="9434946" cy="59305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4996"/>
            <a:ext cx="8024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Summary: GJ/capital for 2003 vs 2013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194" y="6485227"/>
            <a:ext cx="140134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Wikipedia data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BFD0EA-17B2-D14B-BD72-AEE040C7589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A34D62-93B6-5C47-AF83-069CE1F81030}"/>
              </a:ext>
            </a:extLst>
          </p:cNvPr>
          <p:cNvSpPr txBox="1"/>
          <p:nvPr/>
        </p:nvSpPr>
        <p:spPr>
          <a:xfrm>
            <a:off x="4054967" y="568036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B38537-B999-B445-AFC7-FBD5DDBCF82D}"/>
              </a:ext>
            </a:extLst>
          </p:cNvPr>
          <p:cNvSpPr txBox="1"/>
          <p:nvPr/>
        </p:nvSpPr>
        <p:spPr>
          <a:xfrm>
            <a:off x="8086640" y="5680364"/>
            <a:ext cx="652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78BFBE-FD6B-BF4F-A044-FEC8BDDBAE67}"/>
              </a:ext>
            </a:extLst>
          </p:cNvPr>
          <p:cNvSpPr/>
          <p:nvPr/>
        </p:nvSpPr>
        <p:spPr>
          <a:xfrm>
            <a:off x="6563638" y="1371601"/>
            <a:ext cx="3820439" cy="4678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22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430" y="1419527"/>
            <a:ext cx="9704070" cy="452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" lvl="1">
              <a:lnSpc>
                <a:spcPct val="150000"/>
              </a:lnSpc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3.9: Vermont energy statistics</a:t>
            </a:r>
          </a:p>
          <a:p>
            <a:pPr marL="9525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 accounts for ~25% of primary energy</a:t>
            </a:r>
          </a:p>
          <a:p>
            <a:pPr marL="9525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Most electricity supply is RE</a:t>
            </a:r>
          </a:p>
          <a:p>
            <a:pPr marL="9525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Transportation and heating are FF dependent</a:t>
            </a:r>
          </a:p>
          <a:p>
            <a:pPr marL="9525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Energy production and consumption are low</a:t>
            </a:r>
          </a:p>
          <a:p>
            <a:pPr marL="9525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Energy costs are high</a:t>
            </a:r>
          </a:p>
          <a:p>
            <a:pPr marL="9525"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Vermont‘s Comprehensive Energy Plan is agressive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E01F25-4D49-9842-B267-564599F7BD04}"/>
              </a:ext>
            </a:extLst>
          </p:cNvPr>
          <p:cNvSpPr txBox="1"/>
          <p:nvPr/>
        </p:nvSpPr>
        <p:spPr>
          <a:xfrm>
            <a:off x="228601" y="72177"/>
            <a:ext cx="860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BCF7B3-7381-274C-9D71-DA48D308CF9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4112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42136"/>
            <a:ext cx="856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3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primary energy use (2015)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696403"/>
            <a:ext cx="8605621" cy="6074556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382019" y="1287073"/>
            <a:ext cx="31356" cy="2649905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669783" y="3925547"/>
            <a:ext cx="2743592" cy="674236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77445" y="3402540"/>
            <a:ext cx="1145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24.8% RE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69277" y="4310322"/>
            <a:ext cx="1536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71.4%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fossil fuels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6053" y="6508087"/>
            <a:ext cx="3240339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EIA State Energy Profiles &amp; Estimates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E25223-54A5-504A-A8B7-8AF00A40C42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45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86894"/>
            <a:ext cx="7380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use has increased over time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9658" y="794870"/>
            <a:ext cx="10552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Why?</a:t>
            </a:r>
          </a:p>
          <a:p>
            <a:pPr marL="342900" indent="-342900"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New technologies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fire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 steam  electricity  etc.,.</a:t>
            </a:r>
          </a:p>
          <a:p>
            <a:pPr marL="342900" indent="-342900">
              <a:buFont typeface="Arial"/>
              <a:buChar char="•"/>
            </a:pP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New uses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: ‘services’ include our computers &amp; nifty new devices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/>
              </a:rPr>
              <a:t>Rapidly growing human population</a:t>
            </a: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 descr="Scanbot Aug 18, 2017 9.18 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6"/>
          <a:stretch/>
        </p:blipFill>
        <p:spPr>
          <a:xfrm>
            <a:off x="233454" y="2205991"/>
            <a:ext cx="11743690" cy="45031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4456F3-8C7B-084E-8C58-4C65491AF2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856" y="6438915"/>
            <a:ext cx="404179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Energy Systems &amp; Sustainability, 2/e, Chapter 3</a:t>
            </a:r>
          </a:p>
        </p:txBody>
      </p:sp>
    </p:spTree>
    <p:extLst>
      <p:ext uri="{BB962C8B-B14F-4D97-AF65-F5344CB8AC3E}">
        <p14:creationId xmlns:p14="http://schemas.microsoft.com/office/powerpoint/2010/main" val="10759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0" y="746782"/>
            <a:ext cx="9994863" cy="59969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53566"/>
            <a:ext cx="7518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primary energy use (2015)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077579" y="4018112"/>
            <a:ext cx="1668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193,000 </a:t>
            </a:r>
            <a:r>
              <a:rPr lang="en-US" sz="2000" dirty="0" err="1">
                <a:solidFill>
                  <a:srgbClr val="0000FF"/>
                </a:solidFill>
              </a:rPr>
              <a:t>MWh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88771" y="6499711"/>
            <a:ext cx="340189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EIA State Energy Profiles and Estimates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453E14-A5F3-034E-9E86-00FC80BCA32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48003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56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552"/>
            <a:ext cx="23823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1F0ED-5A4A-3449-AA02-C0CBAE4E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3FD4885-9344-0C46-A476-902B009D6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094" y="50512"/>
            <a:ext cx="8035848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52642" y="6550223"/>
            <a:ext cx="303935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/state/?</a:t>
            </a:r>
            <a:r>
              <a:rPr lang="en-US" sz="1400" dirty="0" err="1">
                <a:latin typeface="Avenir Medium"/>
                <a:cs typeface="Avenir Medium"/>
              </a:rPr>
              <a:t>sid</a:t>
            </a:r>
            <a:r>
              <a:rPr lang="en-US" sz="1400" dirty="0">
                <a:latin typeface="Avenir Medium"/>
                <a:cs typeface="Avenir Medium"/>
              </a:rPr>
              <a:t>=VT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AE7E83AA-2E79-4240-88A9-AC8B4DCE5C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276" r="25345" b="39120"/>
          <a:stretch/>
        </p:blipFill>
        <p:spPr>
          <a:xfrm>
            <a:off x="4558831" y="160016"/>
            <a:ext cx="3948546" cy="6537968"/>
          </a:xfrm>
          <a:prstGeom prst="rect">
            <a:avLst/>
          </a:prstGeom>
          <a:ln w="57150">
            <a:solidFill>
              <a:srgbClr val="0432FF"/>
            </a:solidFill>
          </a:ln>
        </p:spPr>
      </p:pic>
    </p:spTree>
    <p:extLst>
      <p:ext uri="{BB962C8B-B14F-4D97-AF65-F5344CB8AC3E}">
        <p14:creationId xmlns:p14="http://schemas.microsoft.com/office/powerpoint/2010/main" val="21191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56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552"/>
            <a:ext cx="72426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VT energy quick facts from the EIA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1F0ED-5A4A-3449-AA02-C0CBAE4E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52642" y="6550223"/>
            <a:ext cx="303935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/state/?</a:t>
            </a:r>
            <a:r>
              <a:rPr lang="en-US" sz="1400" dirty="0" err="1">
                <a:latin typeface="Avenir Medium"/>
                <a:cs typeface="Avenir Medium"/>
              </a:rPr>
              <a:t>sid</a:t>
            </a:r>
            <a:r>
              <a:rPr lang="en-US" sz="1400" dirty="0">
                <a:latin typeface="Avenir Medium"/>
                <a:cs typeface="Avenir Medium"/>
              </a:rPr>
              <a:t>=VT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AE3626-6D56-4042-B325-E8B618B05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3" y="748352"/>
            <a:ext cx="10602234" cy="55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2317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56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552"/>
            <a:ext cx="6774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VT consumption by source - EIA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1F0ED-5A4A-3449-AA02-C0CBAE4E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52642" y="6550223"/>
            <a:ext cx="303935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/state/?</a:t>
            </a:r>
            <a:r>
              <a:rPr lang="en-US" sz="1400" dirty="0" err="1">
                <a:latin typeface="Avenir Medium"/>
                <a:cs typeface="Avenir Medium"/>
              </a:rPr>
              <a:t>sid</a:t>
            </a:r>
            <a:r>
              <a:rPr lang="en-US" sz="1400" dirty="0">
                <a:latin typeface="Avenir Medium"/>
                <a:cs typeface="Avenir Medium"/>
              </a:rPr>
              <a:t>=VT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A08BC2-B39D-FC42-96FF-3FA829AB4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311" y="709466"/>
            <a:ext cx="9298132" cy="584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9413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1480B05F-6FCA-9D4B-9CEE-801F152E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229" y="674239"/>
            <a:ext cx="9958162" cy="61212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-1156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552"/>
            <a:ext cx="6558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VT consumption by sector - EIA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1F0ED-5A4A-3449-AA02-C0CBAE4E3F2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52642" y="6550223"/>
            <a:ext cx="303935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/state/?</a:t>
            </a:r>
            <a:r>
              <a:rPr lang="en-US" sz="1400" dirty="0" err="1">
                <a:latin typeface="Avenir Medium"/>
                <a:cs typeface="Avenir Medium"/>
              </a:rPr>
              <a:t>sid</a:t>
            </a:r>
            <a:r>
              <a:rPr lang="en-US" sz="1400" dirty="0">
                <a:latin typeface="Avenir Medium"/>
                <a:cs typeface="Avenir Medium"/>
              </a:rPr>
              <a:t>=VT</a:t>
            </a:r>
          </a:p>
        </p:txBody>
      </p:sp>
    </p:spTree>
    <p:extLst>
      <p:ext uri="{BB962C8B-B14F-4D97-AF65-F5344CB8AC3E}">
        <p14:creationId xmlns:p14="http://schemas.microsoft.com/office/powerpoint/2010/main" val="15692018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56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552"/>
            <a:ext cx="5674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VT energy production - EIA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1F0ED-5A4A-3449-AA02-C0CBAE4E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52642" y="6550223"/>
            <a:ext cx="303935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/state/?</a:t>
            </a:r>
            <a:r>
              <a:rPr lang="en-US" sz="1400" dirty="0" err="1">
                <a:latin typeface="Avenir Medium"/>
                <a:cs typeface="Avenir Medium"/>
              </a:rPr>
              <a:t>sid</a:t>
            </a:r>
            <a:r>
              <a:rPr lang="en-US" sz="1400" dirty="0">
                <a:latin typeface="Avenir Medium"/>
                <a:cs typeface="Avenir Medium"/>
              </a:rPr>
              <a:t>=VT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59185F85-E128-1A46-8AC2-77E276C4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51" y="674239"/>
            <a:ext cx="9537618" cy="587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87555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56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552"/>
            <a:ext cx="62872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VT electricity production - EIA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1F0ED-5A4A-3449-AA02-C0CBAE4E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52642" y="6550223"/>
            <a:ext cx="303935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/state/?</a:t>
            </a:r>
            <a:r>
              <a:rPr lang="en-US" sz="1400" dirty="0" err="1">
                <a:latin typeface="Avenir Medium"/>
                <a:cs typeface="Avenir Medium"/>
              </a:rPr>
              <a:t>sid</a:t>
            </a:r>
            <a:r>
              <a:rPr lang="en-US" sz="1400" dirty="0">
                <a:latin typeface="Avenir Medium"/>
                <a:cs typeface="Avenir Medium"/>
              </a:rPr>
              <a:t>=VT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51D363A-457E-9A4A-938F-E07BAB7F0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285" y="674240"/>
            <a:ext cx="9747533" cy="594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7717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1156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552"/>
            <a:ext cx="470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VT energy prices - EIA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1F0ED-5A4A-3449-AA02-C0CBAE4E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52642" y="6550223"/>
            <a:ext cx="303935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www.eia.gov</a:t>
            </a:r>
            <a:r>
              <a:rPr lang="en-US" sz="1400" dirty="0">
                <a:latin typeface="Avenir Medium"/>
                <a:cs typeface="Avenir Medium"/>
              </a:rPr>
              <a:t>/state/?</a:t>
            </a:r>
            <a:r>
              <a:rPr lang="en-US" sz="1400" dirty="0" err="1">
                <a:latin typeface="Avenir Medium"/>
                <a:cs typeface="Avenir Medium"/>
              </a:rPr>
              <a:t>sid</a:t>
            </a:r>
            <a:r>
              <a:rPr lang="en-US" sz="1400" dirty="0">
                <a:latin typeface="Avenir Medium"/>
                <a:cs typeface="Avenir Medium"/>
              </a:rPr>
              <a:t>=VT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200A2A-4F14-6F47-991D-48C554C0A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435" y="674240"/>
            <a:ext cx="9641109" cy="59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442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90048"/>
            <a:ext cx="890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Vermont’s incentives for renewable energy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90107" y="6499711"/>
            <a:ext cx="340189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EIA State Energy Profiles and Estimates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EB638-53EC-7445-A907-6758D1F5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FBE2E2C-9BDC-8045-AF69-02333F1D3FDD}"/>
              </a:ext>
            </a:extLst>
          </p:cNvPr>
          <p:cNvSpPr txBox="1"/>
          <p:nvPr/>
        </p:nvSpPr>
        <p:spPr>
          <a:xfrm>
            <a:off x="346710" y="2943961"/>
            <a:ext cx="1149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the years 2011 through 2016, Vermont installed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59.2 megawatts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commercial-scale solar photovoltaic capacity, 26.8 megawatts in 2016 alone.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07F8D9-8C1D-144B-921F-D0EEB28DA1C6}"/>
              </a:ext>
            </a:extLst>
          </p:cNvPr>
          <p:cNvSpPr txBox="1"/>
          <p:nvPr/>
        </p:nvSpPr>
        <p:spPr>
          <a:xfrm>
            <a:off x="346710" y="5404432"/>
            <a:ext cx="11498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 response, Vermont has enacted the nation's first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integrated renewable energy standard (RES)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which makes utilities responsible both for supplying renewable electricity and for supporting reductions in customers' fossil fuel use.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CB9F1B-D3AE-914C-BFCC-6140E858648E}"/>
              </a:ext>
            </a:extLst>
          </p:cNvPr>
          <p:cNvSpPr txBox="1"/>
          <p:nvPr/>
        </p:nvSpPr>
        <p:spPr>
          <a:xfrm>
            <a:off x="346710" y="765777"/>
            <a:ext cx="11498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offered America’s first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feed-in-tariff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that awarded installers of renewable energy with a 20-year, fixed-price contract for production of renewable electricity.</a:t>
            </a:r>
            <a:endParaRPr lang="en-US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2D499D-D4DC-EC47-AF05-A598A3214A76}"/>
              </a:ext>
            </a:extLst>
          </p:cNvPr>
          <p:cNvSpPr txBox="1"/>
          <p:nvPr/>
        </p:nvSpPr>
        <p:spPr>
          <a:xfrm>
            <a:off x="346710" y="1556020"/>
            <a:ext cx="1149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long contract with a guaranteed price allowed RE developers to know they would payback the cost of the system and then accrue profits.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ten-year payback would allow at least 10 years of profit.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Certainty!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BE5E5E1-0953-824E-8F09-D16EBBA42B31}"/>
              </a:ext>
            </a:extLst>
          </p:cNvPr>
          <p:cNvSpPr txBox="1"/>
          <p:nvPr/>
        </p:nvSpPr>
        <p:spPr>
          <a:xfrm>
            <a:off x="346710" y="3716645"/>
            <a:ext cx="1149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Developers were also allowed to sell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(renewable energy credits) to other states allowing those buyers to claim that they had </a:t>
            </a:r>
            <a:r>
              <a:rPr lang="en-US" sz="20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also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developed RE and were producing green energy.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‘Double dipping’ controversy;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greenwashing</a:t>
            </a:r>
          </a:p>
        </p:txBody>
      </p:sp>
    </p:spTree>
    <p:extLst>
      <p:ext uri="{BB962C8B-B14F-4D97-AF65-F5344CB8AC3E}">
        <p14:creationId xmlns:p14="http://schemas.microsoft.com/office/powerpoint/2010/main" val="17285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4996"/>
            <a:ext cx="6094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energy stats (2015)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790107" y="6550223"/>
            <a:ext cx="340189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EIA State Energy Profiles and Estimates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5225221"/>
              </p:ext>
            </p:extLst>
          </p:nvPr>
        </p:nvGraphicFramePr>
        <p:xfrm>
          <a:off x="617221" y="750796"/>
          <a:ext cx="9189719" cy="575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97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05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1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570">
                <a:tc>
                  <a:txBody>
                    <a:bodyPr/>
                    <a:lstStyle/>
                    <a:p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value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US ranking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population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600,000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labor force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300,000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GDP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$31.1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billion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average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temperature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44.7 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average rainfall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39.1 inches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per capita income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$50,321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energy consumption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8408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energy consumption per capita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211 million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Btu/year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energy cost per capita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$4,273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energy production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electricity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production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 production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204,000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MWh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6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 consumption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24.9% of all energy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consumption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electricity costs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energy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intensity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8,1000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Btu/$ GDP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3557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total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carbon emissions</a:t>
                      </a:r>
                      <a:endParaRPr lang="en-US" sz="1600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6 million metric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en-US" sz="1600" baseline="0" dirty="0" err="1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tonnes</a:t>
                      </a:r>
                      <a:r>
                        <a:rPr lang="en-US" sz="1600" baseline="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CO</a:t>
                      </a:r>
                      <a:r>
                        <a:rPr lang="en-US" sz="1600" baseline="-250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3F2B268-9240-B847-A489-23D46515CCB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21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4369"/>
            <a:ext cx="860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6570" y="1918420"/>
            <a:ext cx="8478859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lvl="1">
              <a:lnSpc>
                <a:spcPct val="150000"/>
              </a:lnSpc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3.2: Units of energy and energy data</a:t>
            </a:r>
            <a:endParaRPr lang="is-IS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Energy is an amount while power is a rate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Units</a:t>
            </a: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many different units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s-I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Heat content: a measure of fuel’s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08BBD2-4224-D743-AE06-93E9CDEA450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3787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-7623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57373"/>
            <a:ext cx="8584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Vermont Comprehensive Energy Planning</a:t>
            </a:r>
          </a:p>
        </p:txBody>
      </p:sp>
      <p:pic>
        <p:nvPicPr>
          <p:cNvPr id="7" name="Picture 6" descr="577171ae0667c (1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17147" r="5760" b="37183"/>
          <a:stretch/>
        </p:blipFill>
        <p:spPr>
          <a:xfrm>
            <a:off x="-1" y="678177"/>
            <a:ext cx="6617971" cy="4202352"/>
          </a:xfrm>
          <a:prstGeom prst="rect">
            <a:avLst/>
          </a:prstGeom>
        </p:spPr>
      </p:pic>
      <p:pic>
        <p:nvPicPr>
          <p:cNvPr id="11" name="Picture 10" descr="577171ae0667c (1)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 t="63339" r="4940" b="2201"/>
          <a:stretch/>
        </p:blipFill>
        <p:spPr>
          <a:xfrm>
            <a:off x="5429250" y="3612260"/>
            <a:ext cx="6797040" cy="32457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2808" y="5923910"/>
            <a:ext cx="2253623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Medium"/>
                <a:cs typeface="Avenir Medium"/>
              </a:rPr>
              <a:t>http://</a:t>
            </a:r>
            <a:r>
              <a:rPr lang="en-US" sz="1200" dirty="0" err="1">
                <a:latin typeface="Avenir Medium"/>
                <a:cs typeface="Avenir Medium"/>
              </a:rPr>
              <a:t>www.vtenergydashboard.org</a:t>
            </a:r>
            <a:r>
              <a:rPr lang="en-US" sz="1200" dirty="0">
                <a:latin typeface="Avenir Medium"/>
                <a:cs typeface="Avenir Medium"/>
              </a:rPr>
              <a:t>/90-by-2050/detail/2016-comprehensive-energy-plan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DBA840-44A0-9D4F-B4BD-0ED0F23B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41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1" y="72177"/>
            <a:ext cx="86020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Module 3. Primary energy forms and uses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1382" y="1810608"/>
            <a:ext cx="11040917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8" lvl="1">
              <a:lnSpc>
                <a:spcPct val="150000"/>
              </a:lnSpc>
            </a:pP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3.10: Effect of COVID-19 on global energy; parallels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we learn from our experience to multiple global crises? Or will we just deny </a:t>
            </a:r>
            <a:r>
              <a:rPr lang="en-US"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flail?</a:t>
            </a:r>
          </a:p>
          <a:p>
            <a:pPr marL="4635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Giving an edge to low-carbon resources?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27B240-05D3-924F-AD5F-E2EB543F7F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183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4996"/>
            <a:ext cx="839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Implications of the effects of COVID-19?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56868" y="6485227"/>
            <a:ext cx="649543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venir Medium"/>
                <a:cs typeface="Avenir Medium"/>
              </a:rPr>
              <a:t>https://</a:t>
            </a:r>
            <a:r>
              <a:rPr lang="en-US" sz="1400" dirty="0" err="1">
                <a:latin typeface="Avenir Medium"/>
                <a:cs typeface="Avenir Medium"/>
              </a:rPr>
              <a:t>www.iea.org</a:t>
            </a:r>
            <a:r>
              <a:rPr lang="en-US" sz="1400" dirty="0">
                <a:latin typeface="Avenir Medium"/>
                <a:cs typeface="Avenir Medium"/>
              </a:rPr>
              <a:t>/reports/global-energy-review-2020/</a:t>
            </a:r>
            <a:r>
              <a:rPr lang="en-US" sz="1400" dirty="0" err="1">
                <a:latin typeface="Avenir Medium"/>
                <a:cs typeface="Avenir Medium"/>
              </a:rPr>
              <a:t>implications#abstract</a:t>
            </a:r>
            <a:endParaRPr lang="en-US" sz="1400" dirty="0">
              <a:latin typeface="Avenir Medium"/>
              <a:cs typeface="Avenir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1470" y="917066"/>
            <a:ext cx="1149858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Covid‑19 crisis is also influencing the path for clean energy transitions.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Global CO</a:t>
            </a:r>
            <a:r>
              <a:rPr lang="en-US" sz="2000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emissions are set for the largest year-to-year reduction on record, but a sustainable energy pathway calls for continuous efforts and commitment. The unprecedented decline in emissions in 2020 may only be temporary without structural changes.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Recoveries from past crises have caused immediate rebounds in CO</a:t>
            </a:r>
            <a:r>
              <a:rPr lang="en-US" sz="2000" b="1" baseline="-25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emissions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including the highest year-on-year increase on record in 2010.”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“Governments will play a major role in shaping the energy sector’s recovery from the Covid‑19 crisis, just as they have long been in the driving seat in orienting energy investment. In particular,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design of economic stimulus packages presents a major opportunity for governments to link economic recovery efforts with clean energy transitions 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and steer the energy system onto a more sustainable path. While the clean energy transitions and stimulus discussions are gathering momentum, 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</a:t>
            </a:r>
            <a:r>
              <a:rPr lang="en-US" sz="20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co-ordinated</a:t>
            </a:r>
            <a:r>
              <a:rPr lang="en-US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policy effort will be needed to harvest its opportunities and lead to a more modern, cleaner and more resilient energy sector for all</a:t>
            </a:r>
            <a:r>
              <a:rPr lang="en-US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EB638-53EC-7445-A907-6758D1F5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F25206-7041-984C-850E-8347BF7C300F}"/>
              </a:ext>
            </a:extLst>
          </p:cNvPr>
          <p:cNvSpPr/>
          <p:nvPr/>
        </p:nvSpPr>
        <p:spPr>
          <a:xfrm>
            <a:off x="228600" y="2931090"/>
            <a:ext cx="11601450" cy="30027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9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78CE4D"/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4996"/>
            <a:ext cx="11198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tabLst>
                <a:tab pos="800100" algn="l"/>
              </a:tabLst>
            </a:pPr>
            <a:r>
              <a:rPr lang="en-US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Effects of COVID on energy statistics through Q1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9EB638-53EC-7445-A907-6758D1F599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424207" y="50512"/>
            <a:ext cx="628093" cy="5847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7E2467-08AE-D549-8FB3-99E745A9D7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8250"/>
            <a:ext cx="12192000" cy="58539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21450" y="6372904"/>
            <a:ext cx="80340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Medium"/>
                <a:cs typeface="Avenir Medium"/>
                <a:hlinkClick r:id="rId4"/>
              </a:rPr>
              <a:t>https://www.iea.org/reports/global-energy-review-2020</a:t>
            </a:r>
            <a:r>
              <a:rPr lang="en-US" sz="2400" dirty="0">
                <a:latin typeface="Avenir Medium"/>
                <a:cs typeface="Avenir Medi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207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10172</TotalTime>
  <Words>5398</Words>
  <Application>Microsoft Macintosh PowerPoint</Application>
  <PresentationFormat>Widescreen</PresentationFormat>
  <Paragraphs>877</Paragraphs>
  <Slides>93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9" baseType="lpstr">
      <vt:lpstr>Arial</vt:lpstr>
      <vt:lpstr>Avenir Black</vt:lpstr>
      <vt:lpstr>Avenir Medium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Richmond-Hall</dc:creator>
  <cp:lastModifiedBy>Joan Richmond-Hall</cp:lastModifiedBy>
  <cp:revision>625</cp:revision>
  <cp:lastPrinted>2020-09-07T10:49:45Z</cp:lastPrinted>
  <dcterms:created xsi:type="dcterms:W3CDTF">2017-03-25T22:16:48Z</dcterms:created>
  <dcterms:modified xsi:type="dcterms:W3CDTF">2020-09-07T16:12:11Z</dcterms:modified>
</cp:coreProperties>
</file>