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5"/>
  </p:notesMasterIdLst>
  <p:sldIdLst>
    <p:sldId id="364" r:id="rId2"/>
    <p:sldId id="562" r:id="rId3"/>
    <p:sldId id="542" r:id="rId4"/>
    <p:sldId id="332" r:id="rId5"/>
    <p:sldId id="286" r:id="rId6"/>
    <p:sldId id="323" r:id="rId7"/>
    <p:sldId id="312" r:id="rId8"/>
    <p:sldId id="322" r:id="rId9"/>
    <p:sldId id="365" r:id="rId10"/>
    <p:sldId id="543" r:id="rId11"/>
    <p:sldId id="402" r:id="rId12"/>
    <p:sldId id="403" r:id="rId13"/>
    <p:sldId id="363" r:id="rId14"/>
    <p:sldId id="394" r:id="rId15"/>
    <p:sldId id="396" r:id="rId16"/>
    <p:sldId id="388" r:id="rId17"/>
    <p:sldId id="392" r:id="rId18"/>
    <p:sldId id="391" r:id="rId19"/>
    <p:sldId id="389" r:id="rId20"/>
    <p:sldId id="390" r:id="rId21"/>
    <p:sldId id="399" r:id="rId22"/>
    <p:sldId id="367" r:id="rId23"/>
    <p:sldId id="400" r:id="rId24"/>
    <p:sldId id="401" r:id="rId25"/>
    <p:sldId id="382" r:id="rId26"/>
    <p:sldId id="406" r:id="rId27"/>
    <p:sldId id="405" r:id="rId28"/>
    <p:sldId id="313" r:id="rId29"/>
    <p:sldId id="314" r:id="rId30"/>
    <p:sldId id="318" r:id="rId31"/>
    <p:sldId id="315" r:id="rId32"/>
    <p:sldId id="341" r:id="rId33"/>
    <p:sldId id="407" r:id="rId34"/>
    <p:sldId id="410" r:id="rId35"/>
    <p:sldId id="411" r:id="rId36"/>
    <p:sldId id="334" r:id="rId37"/>
    <p:sldId id="338" r:id="rId38"/>
    <p:sldId id="339" r:id="rId39"/>
    <p:sldId id="340" r:id="rId40"/>
    <p:sldId id="412" r:id="rId41"/>
    <p:sldId id="413" r:id="rId42"/>
    <p:sldId id="414" r:id="rId43"/>
    <p:sldId id="422" r:id="rId44"/>
    <p:sldId id="423" r:id="rId45"/>
    <p:sldId id="437" r:id="rId46"/>
    <p:sldId id="558" r:id="rId47"/>
    <p:sldId id="429" r:id="rId48"/>
    <p:sldId id="430" r:id="rId49"/>
    <p:sldId id="435" r:id="rId50"/>
    <p:sldId id="432" r:id="rId51"/>
    <p:sldId id="438" r:id="rId52"/>
    <p:sldId id="436" r:id="rId53"/>
    <p:sldId id="439" r:id="rId54"/>
    <p:sldId id="559" r:id="rId55"/>
    <p:sldId id="258" r:id="rId56"/>
    <p:sldId id="260" r:id="rId57"/>
    <p:sldId id="262" r:id="rId58"/>
    <p:sldId id="441" r:id="rId59"/>
    <p:sldId id="440" r:id="rId60"/>
    <p:sldId id="442" r:id="rId61"/>
    <p:sldId id="443" r:id="rId62"/>
    <p:sldId id="342" r:id="rId63"/>
    <p:sldId id="444" r:id="rId64"/>
    <p:sldId id="445" r:id="rId65"/>
    <p:sldId id="446" r:id="rId66"/>
    <p:sldId id="447" r:id="rId67"/>
    <p:sldId id="504" r:id="rId68"/>
    <p:sldId id="561" r:id="rId69"/>
    <p:sldId id="498" r:id="rId70"/>
    <p:sldId id="499" r:id="rId71"/>
    <p:sldId id="535" r:id="rId72"/>
    <p:sldId id="501" r:id="rId73"/>
    <p:sldId id="502" r:id="rId74"/>
    <p:sldId id="503" r:id="rId75"/>
    <p:sldId id="505" r:id="rId76"/>
    <p:sldId id="506" r:id="rId77"/>
    <p:sldId id="507" r:id="rId78"/>
    <p:sldId id="508" r:id="rId79"/>
    <p:sldId id="529" r:id="rId80"/>
    <p:sldId id="510" r:id="rId81"/>
    <p:sldId id="512" r:id="rId82"/>
    <p:sldId id="524" r:id="rId83"/>
    <p:sldId id="518" r:id="rId84"/>
    <p:sldId id="519" r:id="rId85"/>
    <p:sldId id="520" r:id="rId86"/>
    <p:sldId id="522" r:id="rId87"/>
    <p:sldId id="530" r:id="rId88"/>
    <p:sldId id="532" r:id="rId89"/>
    <p:sldId id="361" r:id="rId90"/>
    <p:sldId id="362" r:id="rId91"/>
    <p:sldId id="534" r:id="rId92"/>
    <p:sldId id="536" r:id="rId93"/>
    <p:sldId id="537" r:id="rId94"/>
    <p:sldId id="556" r:id="rId95"/>
    <p:sldId id="539" r:id="rId96"/>
    <p:sldId id="538" r:id="rId97"/>
    <p:sldId id="533" r:id="rId98"/>
    <p:sldId id="540" r:id="rId99"/>
    <p:sldId id="541" r:id="rId100"/>
    <p:sldId id="544" r:id="rId101"/>
    <p:sldId id="546" r:id="rId102"/>
    <p:sldId id="553" r:id="rId103"/>
    <p:sldId id="554" r:id="rId104"/>
    <p:sldId id="545" r:id="rId105"/>
    <p:sldId id="550" r:id="rId106"/>
    <p:sldId id="551" r:id="rId107"/>
    <p:sldId id="552" r:id="rId108"/>
    <p:sldId id="549" r:id="rId109"/>
    <p:sldId id="555" r:id="rId110"/>
    <p:sldId id="547" r:id="rId111"/>
    <p:sldId id="548" r:id="rId112"/>
    <p:sldId id="557" r:id="rId113"/>
    <p:sldId id="494" r:id="rId114"/>
    <p:sldId id="481" r:id="rId115"/>
    <p:sldId id="484" r:id="rId116"/>
    <p:sldId id="485" r:id="rId117"/>
    <p:sldId id="486" r:id="rId118"/>
    <p:sldId id="487" r:id="rId119"/>
    <p:sldId id="488" r:id="rId120"/>
    <p:sldId id="489" r:id="rId121"/>
    <p:sldId id="490" r:id="rId122"/>
    <p:sldId id="491" r:id="rId123"/>
    <p:sldId id="492"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7A81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1"/>
    <p:restoredTop sz="94663"/>
  </p:normalViewPr>
  <p:slideViewPr>
    <p:cSldViewPr snapToGrid="0" snapToObjects="1">
      <p:cViewPr varScale="1">
        <p:scale>
          <a:sx n="114" d="100"/>
          <a:sy n="114" d="100"/>
        </p:scale>
        <p:origin x="624"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18C9F0-C9A3-B645-88E9-BB63603FE0A2}" type="datetimeFigureOut">
              <a:rPr lang="en-US" smtClean="0"/>
              <a:t>10/12/20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C58A0-5E56-1B4D-915C-3B80D83E6E33}" type="slidenum">
              <a:rPr lang="en-US" smtClean="0"/>
              <a:t>‹#›</a:t>
            </a:fld>
            <a:endParaRPr lang="en-US"/>
          </a:p>
        </p:txBody>
      </p:sp>
    </p:spTree>
    <p:extLst>
      <p:ext uri="{BB962C8B-B14F-4D97-AF65-F5344CB8AC3E}">
        <p14:creationId xmlns:p14="http://schemas.microsoft.com/office/powerpoint/2010/main" val="188407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C9F1BF-D5A0-E346-AF12-83C4175F1FAD}" type="slidenum">
              <a:rPr lang="en-US" smtClean="0"/>
              <a:t>113</a:t>
            </a:fld>
            <a:endParaRPr lang="en-US"/>
          </a:p>
        </p:txBody>
      </p:sp>
    </p:spTree>
    <p:extLst>
      <p:ext uri="{BB962C8B-B14F-4D97-AF65-F5344CB8AC3E}">
        <p14:creationId xmlns:p14="http://schemas.microsoft.com/office/powerpoint/2010/main" val="1863583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D7398-5394-C44F-AE7F-74CF89F7B3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9A1FB8-384C-4A4D-99D9-41BB9AFE6B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EE17AB-F664-1245-8FEA-5B4F1AD7DA88}"/>
              </a:ext>
            </a:extLst>
          </p:cNvPr>
          <p:cNvSpPr>
            <a:spLocks noGrp="1"/>
          </p:cNvSpPr>
          <p:nvPr>
            <p:ph type="dt" sz="half" idx="10"/>
          </p:nvPr>
        </p:nvSpPr>
        <p:spPr/>
        <p:txBody>
          <a:bodyPr/>
          <a:lstStyle/>
          <a:p>
            <a:fld id="{80310550-B226-A24A-BC40-5F95ED85A8E1}" type="datetimeFigureOut">
              <a:rPr lang="en-US" smtClean="0"/>
              <a:t>10/11/20</a:t>
            </a:fld>
            <a:endParaRPr lang="en-US"/>
          </a:p>
        </p:txBody>
      </p:sp>
      <p:sp>
        <p:nvSpPr>
          <p:cNvPr id="5" name="Footer Placeholder 4">
            <a:extLst>
              <a:ext uri="{FF2B5EF4-FFF2-40B4-BE49-F238E27FC236}">
                <a16:creationId xmlns:a16="http://schemas.microsoft.com/office/drawing/2014/main" id="{AABC1CF1-4133-8D45-B4A0-64E0B4F00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BC77A-091F-9744-BE76-D6ED317EB7D1}"/>
              </a:ext>
            </a:extLst>
          </p:cNvPr>
          <p:cNvSpPr>
            <a:spLocks noGrp="1"/>
          </p:cNvSpPr>
          <p:nvPr>
            <p:ph type="sldNum" sz="quarter" idx="12"/>
          </p:nvPr>
        </p:nvSpPr>
        <p:spPr/>
        <p:txBody>
          <a:bodyPr/>
          <a:lstStyle/>
          <a:p>
            <a:fld id="{8C66E511-E207-8046-A1F1-CFC2EDAA3B58}" type="slidenum">
              <a:rPr lang="en-US" smtClean="0"/>
              <a:t>‹#›</a:t>
            </a:fld>
            <a:endParaRPr lang="en-US"/>
          </a:p>
        </p:txBody>
      </p:sp>
    </p:spTree>
    <p:extLst>
      <p:ext uri="{BB962C8B-B14F-4D97-AF65-F5344CB8AC3E}">
        <p14:creationId xmlns:p14="http://schemas.microsoft.com/office/powerpoint/2010/main" val="2911082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D67D5-8A5B-0649-822E-043AB18794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519291-6467-4E4E-BB92-E04E8B552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A9B3C-D1E1-8043-8DAF-E008F4485A3A}"/>
              </a:ext>
            </a:extLst>
          </p:cNvPr>
          <p:cNvSpPr>
            <a:spLocks noGrp="1"/>
          </p:cNvSpPr>
          <p:nvPr>
            <p:ph type="dt" sz="half" idx="10"/>
          </p:nvPr>
        </p:nvSpPr>
        <p:spPr/>
        <p:txBody>
          <a:bodyPr/>
          <a:lstStyle/>
          <a:p>
            <a:fld id="{80310550-B226-A24A-BC40-5F95ED85A8E1}" type="datetimeFigureOut">
              <a:rPr lang="en-US" smtClean="0"/>
              <a:t>10/11/20</a:t>
            </a:fld>
            <a:endParaRPr lang="en-US"/>
          </a:p>
        </p:txBody>
      </p:sp>
      <p:sp>
        <p:nvSpPr>
          <p:cNvPr id="5" name="Footer Placeholder 4">
            <a:extLst>
              <a:ext uri="{FF2B5EF4-FFF2-40B4-BE49-F238E27FC236}">
                <a16:creationId xmlns:a16="http://schemas.microsoft.com/office/drawing/2014/main" id="{CAC9EFAC-5290-914B-89C0-9A3B1BE15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8A58C-990B-1840-B4B7-7FA3238E606D}"/>
              </a:ext>
            </a:extLst>
          </p:cNvPr>
          <p:cNvSpPr>
            <a:spLocks noGrp="1"/>
          </p:cNvSpPr>
          <p:nvPr>
            <p:ph type="sldNum" sz="quarter" idx="12"/>
          </p:nvPr>
        </p:nvSpPr>
        <p:spPr/>
        <p:txBody>
          <a:bodyPr/>
          <a:lstStyle/>
          <a:p>
            <a:fld id="{8C66E511-E207-8046-A1F1-CFC2EDAA3B58}" type="slidenum">
              <a:rPr lang="en-US" smtClean="0"/>
              <a:t>‹#›</a:t>
            </a:fld>
            <a:endParaRPr lang="en-US"/>
          </a:p>
        </p:txBody>
      </p:sp>
    </p:spTree>
    <p:extLst>
      <p:ext uri="{BB962C8B-B14F-4D97-AF65-F5344CB8AC3E}">
        <p14:creationId xmlns:p14="http://schemas.microsoft.com/office/powerpoint/2010/main" val="1703852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55B76-10B8-7149-8B20-C600A6966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A14856-1FB0-374A-B6F8-73DAF42D5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430EE-1B0D-2943-AB74-0750B431421A}"/>
              </a:ext>
            </a:extLst>
          </p:cNvPr>
          <p:cNvSpPr>
            <a:spLocks noGrp="1"/>
          </p:cNvSpPr>
          <p:nvPr>
            <p:ph type="dt" sz="half" idx="10"/>
          </p:nvPr>
        </p:nvSpPr>
        <p:spPr/>
        <p:txBody>
          <a:bodyPr/>
          <a:lstStyle/>
          <a:p>
            <a:fld id="{80310550-B226-A24A-BC40-5F95ED85A8E1}" type="datetimeFigureOut">
              <a:rPr lang="en-US" smtClean="0"/>
              <a:t>10/11/20</a:t>
            </a:fld>
            <a:endParaRPr lang="en-US"/>
          </a:p>
        </p:txBody>
      </p:sp>
      <p:sp>
        <p:nvSpPr>
          <p:cNvPr id="5" name="Footer Placeholder 4">
            <a:extLst>
              <a:ext uri="{FF2B5EF4-FFF2-40B4-BE49-F238E27FC236}">
                <a16:creationId xmlns:a16="http://schemas.microsoft.com/office/drawing/2014/main" id="{FE94C285-51E4-F447-B9C6-F9CDFAC6A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D365D-2D7C-0442-B703-F6E6BB5FFF4F}"/>
              </a:ext>
            </a:extLst>
          </p:cNvPr>
          <p:cNvSpPr>
            <a:spLocks noGrp="1"/>
          </p:cNvSpPr>
          <p:nvPr>
            <p:ph type="sldNum" sz="quarter" idx="12"/>
          </p:nvPr>
        </p:nvSpPr>
        <p:spPr/>
        <p:txBody>
          <a:bodyPr/>
          <a:lstStyle/>
          <a:p>
            <a:fld id="{8C66E511-E207-8046-A1F1-CFC2EDAA3B58}" type="slidenum">
              <a:rPr lang="en-US" smtClean="0"/>
              <a:t>‹#›</a:t>
            </a:fld>
            <a:endParaRPr lang="en-US"/>
          </a:p>
        </p:txBody>
      </p:sp>
    </p:spTree>
    <p:extLst>
      <p:ext uri="{BB962C8B-B14F-4D97-AF65-F5344CB8AC3E}">
        <p14:creationId xmlns:p14="http://schemas.microsoft.com/office/powerpoint/2010/main" val="631549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B640C-7FE3-264E-9A1E-E6E8EC561C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B5ED70-6274-0642-8A15-B29ED1CBF1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E6F43-F3C4-5D43-BBFD-2F1F8090E538}"/>
              </a:ext>
            </a:extLst>
          </p:cNvPr>
          <p:cNvSpPr>
            <a:spLocks noGrp="1"/>
          </p:cNvSpPr>
          <p:nvPr>
            <p:ph type="dt" sz="half" idx="10"/>
          </p:nvPr>
        </p:nvSpPr>
        <p:spPr/>
        <p:txBody>
          <a:bodyPr/>
          <a:lstStyle/>
          <a:p>
            <a:fld id="{80310550-B226-A24A-BC40-5F95ED85A8E1}" type="datetimeFigureOut">
              <a:rPr lang="en-US" smtClean="0"/>
              <a:t>10/11/20</a:t>
            </a:fld>
            <a:endParaRPr lang="en-US"/>
          </a:p>
        </p:txBody>
      </p:sp>
      <p:sp>
        <p:nvSpPr>
          <p:cNvPr id="5" name="Footer Placeholder 4">
            <a:extLst>
              <a:ext uri="{FF2B5EF4-FFF2-40B4-BE49-F238E27FC236}">
                <a16:creationId xmlns:a16="http://schemas.microsoft.com/office/drawing/2014/main" id="{02F1D1B2-AC8C-2D4A-B1BC-CFA6F2458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59ADE-52FC-F741-97FE-B5A128E5F24D}"/>
              </a:ext>
            </a:extLst>
          </p:cNvPr>
          <p:cNvSpPr>
            <a:spLocks noGrp="1"/>
          </p:cNvSpPr>
          <p:nvPr>
            <p:ph type="sldNum" sz="quarter" idx="12"/>
          </p:nvPr>
        </p:nvSpPr>
        <p:spPr/>
        <p:txBody>
          <a:bodyPr/>
          <a:lstStyle/>
          <a:p>
            <a:fld id="{8C66E511-E207-8046-A1F1-CFC2EDAA3B58}" type="slidenum">
              <a:rPr lang="en-US" smtClean="0"/>
              <a:t>‹#›</a:t>
            </a:fld>
            <a:endParaRPr lang="en-US"/>
          </a:p>
        </p:txBody>
      </p:sp>
    </p:spTree>
    <p:extLst>
      <p:ext uri="{BB962C8B-B14F-4D97-AF65-F5344CB8AC3E}">
        <p14:creationId xmlns:p14="http://schemas.microsoft.com/office/powerpoint/2010/main" val="74930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09AE3-F5FC-B240-819D-D47CEE1E8D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B1DAA6-558E-7243-BE5F-00A6C686A2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484BE3-2637-DE4A-87F0-81CE64B91D4F}"/>
              </a:ext>
            </a:extLst>
          </p:cNvPr>
          <p:cNvSpPr>
            <a:spLocks noGrp="1"/>
          </p:cNvSpPr>
          <p:nvPr>
            <p:ph type="dt" sz="half" idx="10"/>
          </p:nvPr>
        </p:nvSpPr>
        <p:spPr/>
        <p:txBody>
          <a:bodyPr/>
          <a:lstStyle/>
          <a:p>
            <a:fld id="{80310550-B226-A24A-BC40-5F95ED85A8E1}" type="datetimeFigureOut">
              <a:rPr lang="en-US" smtClean="0"/>
              <a:t>10/11/20</a:t>
            </a:fld>
            <a:endParaRPr lang="en-US"/>
          </a:p>
        </p:txBody>
      </p:sp>
      <p:sp>
        <p:nvSpPr>
          <p:cNvPr id="5" name="Footer Placeholder 4">
            <a:extLst>
              <a:ext uri="{FF2B5EF4-FFF2-40B4-BE49-F238E27FC236}">
                <a16:creationId xmlns:a16="http://schemas.microsoft.com/office/drawing/2014/main" id="{2D3616EE-6E2F-F04B-B4AA-7AA7545C9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7826B7-357D-6240-A8EB-B4D666B03F6F}"/>
              </a:ext>
            </a:extLst>
          </p:cNvPr>
          <p:cNvSpPr>
            <a:spLocks noGrp="1"/>
          </p:cNvSpPr>
          <p:nvPr>
            <p:ph type="sldNum" sz="quarter" idx="12"/>
          </p:nvPr>
        </p:nvSpPr>
        <p:spPr/>
        <p:txBody>
          <a:bodyPr/>
          <a:lstStyle/>
          <a:p>
            <a:fld id="{8C66E511-E207-8046-A1F1-CFC2EDAA3B58}" type="slidenum">
              <a:rPr lang="en-US" smtClean="0"/>
              <a:t>‹#›</a:t>
            </a:fld>
            <a:endParaRPr lang="en-US"/>
          </a:p>
        </p:txBody>
      </p:sp>
    </p:spTree>
    <p:extLst>
      <p:ext uri="{BB962C8B-B14F-4D97-AF65-F5344CB8AC3E}">
        <p14:creationId xmlns:p14="http://schemas.microsoft.com/office/powerpoint/2010/main" val="152237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FD77-4D17-EE49-8FF1-792DF3397D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307E4A-0224-FF46-926E-3BE86369A1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ABB406-3287-DA41-9F32-334311E47D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71BE4A-36B9-884A-BB8F-D32EEA3B5CC3}"/>
              </a:ext>
            </a:extLst>
          </p:cNvPr>
          <p:cNvSpPr>
            <a:spLocks noGrp="1"/>
          </p:cNvSpPr>
          <p:nvPr>
            <p:ph type="dt" sz="half" idx="10"/>
          </p:nvPr>
        </p:nvSpPr>
        <p:spPr/>
        <p:txBody>
          <a:bodyPr/>
          <a:lstStyle/>
          <a:p>
            <a:fld id="{80310550-B226-A24A-BC40-5F95ED85A8E1}" type="datetimeFigureOut">
              <a:rPr lang="en-US" smtClean="0"/>
              <a:t>10/11/20</a:t>
            </a:fld>
            <a:endParaRPr lang="en-US"/>
          </a:p>
        </p:txBody>
      </p:sp>
      <p:sp>
        <p:nvSpPr>
          <p:cNvPr id="6" name="Footer Placeholder 5">
            <a:extLst>
              <a:ext uri="{FF2B5EF4-FFF2-40B4-BE49-F238E27FC236}">
                <a16:creationId xmlns:a16="http://schemas.microsoft.com/office/drawing/2014/main" id="{0DF6A669-B33E-364F-B5BA-EA0309B6FD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7F6F8B-666D-B842-9D0E-60B07A4198B3}"/>
              </a:ext>
            </a:extLst>
          </p:cNvPr>
          <p:cNvSpPr>
            <a:spLocks noGrp="1"/>
          </p:cNvSpPr>
          <p:nvPr>
            <p:ph type="sldNum" sz="quarter" idx="12"/>
          </p:nvPr>
        </p:nvSpPr>
        <p:spPr/>
        <p:txBody>
          <a:bodyPr/>
          <a:lstStyle/>
          <a:p>
            <a:fld id="{8C66E511-E207-8046-A1F1-CFC2EDAA3B58}" type="slidenum">
              <a:rPr lang="en-US" smtClean="0"/>
              <a:t>‹#›</a:t>
            </a:fld>
            <a:endParaRPr lang="en-US"/>
          </a:p>
        </p:txBody>
      </p:sp>
    </p:spTree>
    <p:extLst>
      <p:ext uri="{BB962C8B-B14F-4D97-AF65-F5344CB8AC3E}">
        <p14:creationId xmlns:p14="http://schemas.microsoft.com/office/powerpoint/2010/main" val="1526201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A59B8-63A5-1C41-8946-BDA727429F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AB6A92-CEE8-E642-A3EB-4D74C64DAE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8DFBFD-2D81-DD4C-83B9-B7CB4BF901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A0AC84-6863-3944-BEC1-BA7FF7F300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0D5756-0508-9945-8D7D-52099DD40E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4AE1DB-E206-4A4D-AF84-D554AD7160C3}"/>
              </a:ext>
            </a:extLst>
          </p:cNvPr>
          <p:cNvSpPr>
            <a:spLocks noGrp="1"/>
          </p:cNvSpPr>
          <p:nvPr>
            <p:ph type="dt" sz="half" idx="10"/>
          </p:nvPr>
        </p:nvSpPr>
        <p:spPr/>
        <p:txBody>
          <a:bodyPr/>
          <a:lstStyle/>
          <a:p>
            <a:fld id="{80310550-B226-A24A-BC40-5F95ED85A8E1}" type="datetimeFigureOut">
              <a:rPr lang="en-US" smtClean="0"/>
              <a:t>10/11/20</a:t>
            </a:fld>
            <a:endParaRPr lang="en-US"/>
          </a:p>
        </p:txBody>
      </p:sp>
      <p:sp>
        <p:nvSpPr>
          <p:cNvPr id="8" name="Footer Placeholder 7">
            <a:extLst>
              <a:ext uri="{FF2B5EF4-FFF2-40B4-BE49-F238E27FC236}">
                <a16:creationId xmlns:a16="http://schemas.microsoft.com/office/drawing/2014/main" id="{0D18A04C-4A50-4742-A8FD-5A5E6993C0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138146-D541-2D48-A429-4E7CC9C1EA2F}"/>
              </a:ext>
            </a:extLst>
          </p:cNvPr>
          <p:cNvSpPr>
            <a:spLocks noGrp="1"/>
          </p:cNvSpPr>
          <p:nvPr>
            <p:ph type="sldNum" sz="quarter" idx="12"/>
          </p:nvPr>
        </p:nvSpPr>
        <p:spPr/>
        <p:txBody>
          <a:bodyPr/>
          <a:lstStyle/>
          <a:p>
            <a:fld id="{8C66E511-E207-8046-A1F1-CFC2EDAA3B58}" type="slidenum">
              <a:rPr lang="en-US" smtClean="0"/>
              <a:t>‹#›</a:t>
            </a:fld>
            <a:endParaRPr lang="en-US"/>
          </a:p>
        </p:txBody>
      </p:sp>
    </p:spTree>
    <p:extLst>
      <p:ext uri="{BB962C8B-B14F-4D97-AF65-F5344CB8AC3E}">
        <p14:creationId xmlns:p14="http://schemas.microsoft.com/office/powerpoint/2010/main" val="3971105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24E3-C1C0-6E4F-8AE6-AAB795FF82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2AFDD6-F436-FF4B-8403-ED8688F656D5}"/>
              </a:ext>
            </a:extLst>
          </p:cNvPr>
          <p:cNvSpPr>
            <a:spLocks noGrp="1"/>
          </p:cNvSpPr>
          <p:nvPr>
            <p:ph type="dt" sz="half" idx="10"/>
          </p:nvPr>
        </p:nvSpPr>
        <p:spPr/>
        <p:txBody>
          <a:bodyPr/>
          <a:lstStyle/>
          <a:p>
            <a:fld id="{80310550-B226-A24A-BC40-5F95ED85A8E1}" type="datetimeFigureOut">
              <a:rPr lang="en-US" smtClean="0"/>
              <a:t>10/11/20</a:t>
            </a:fld>
            <a:endParaRPr lang="en-US"/>
          </a:p>
        </p:txBody>
      </p:sp>
      <p:sp>
        <p:nvSpPr>
          <p:cNvPr id="4" name="Footer Placeholder 3">
            <a:extLst>
              <a:ext uri="{FF2B5EF4-FFF2-40B4-BE49-F238E27FC236}">
                <a16:creationId xmlns:a16="http://schemas.microsoft.com/office/drawing/2014/main" id="{3616DBA8-7DE4-1840-89C0-101EAEC2E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B1C333-0475-3148-93F1-C623D5CE2258}"/>
              </a:ext>
            </a:extLst>
          </p:cNvPr>
          <p:cNvSpPr>
            <a:spLocks noGrp="1"/>
          </p:cNvSpPr>
          <p:nvPr>
            <p:ph type="sldNum" sz="quarter" idx="12"/>
          </p:nvPr>
        </p:nvSpPr>
        <p:spPr/>
        <p:txBody>
          <a:bodyPr/>
          <a:lstStyle/>
          <a:p>
            <a:fld id="{8C66E511-E207-8046-A1F1-CFC2EDAA3B58}" type="slidenum">
              <a:rPr lang="en-US" smtClean="0"/>
              <a:t>‹#›</a:t>
            </a:fld>
            <a:endParaRPr lang="en-US"/>
          </a:p>
        </p:txBody>
      </p:sp>
    </p:spTree>
    <p:extLst>
      <p:ext uri="{BB962C8B-B14F-4D97-AF65-F5344CB8AC3E}">
        <p14:creationId xmlns:p14="http://schemas.microsoft.com/office/powerpoint/2010/main" val="190892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59AD82-B0CC-5443-9601-69AC14FD32C7}"/>
              </a:ext>
            </a:extLst>
          </p:cNvPr>
          <p:cNvSpPr>
            <a:spLocks noGrp="1"/>
          </p:cNvSpPr>
          <p:nvPr>
            <p:ph type="dt" sz="half" idx="10"/>
          </p:nvPr>
        </p:nvSpPr>
        <p:spPr/>
        <p:txBody>
          <a:bodyPr/>
          <a:lstStyle/>
          <a:p>
            <a:fld id="{80310550-B226-A24A-BC40-5F95ED85A8E1}" type="datetimeFigureOut">
              <a:rPr lang="en-US" smtClean="0"/>
              <a:t>10/11/20</a:t>
            </a:fld>
            <a:endParaRPr lang="en-US"/>
          </a:p>
        </p:txBody>
      </p:sp>
      <p:sp>
        <p:nvSpPr>
          <p:cNvPr id="3" name="Footer Placeholder 2">
            <a:extLst>
              <a:ext uri="{FF2B5EF4-FFF2-40B4-BE49-F238E27FC236}">
                <a16:creationId xmlns:a16="http://schemas.microsoft.com/office/drawing/2014/main" id="{8AA51571-3D99-4B4B-BD31-E5E1ABE161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217EDA-B6B9-9742-B3AA-C2B429BEF489}"/>
              </a:ext>
            </a:extLst>
          </p:cNvPr>
          <p:cNvSpPr>
            <a:spLocks noGrp="1"/>
          </p:cNvSpPr>
          <p:nvPr>
            <p:ph type="sldNum" sz="quarter" idx="12"/>
          </p:nvPr>
        </p:nvSpPr>
        <p:spPr/>
        <p:txBody>
          <a:bodyPr/>
          <a:lstStyle/>
          <a:p>
            <a:fld id="{8C66E511-E207-8046-A1F1-CFC2EDAA3B58}" type="slidenum">
              <a:rPr lang="en-US" smtClean="0"/>
              <a:t>‹#›</a:t>
            </a:fld>
            <a:endParaRPr lang="en-US"/>
          </a:p>
        </p:txBody>
      </p:sp>
    </p:spTree>
    <p:extLst>
      <p:ext uri="{BB962C8B-B14F-4D97-AF65-F5344CB8AC3E}">
        <p14:creationId xmlns:p14="http://schemas.microsoft.com/office/powerpoint/2010/main" val="308152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F282-C371-0D41-946B-21F52F12CD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067658-4BA8-DF4D-8FCC-FA691D6649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1DF513-4F79-0D40-837F-A323D6DBB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0249DD-7B8A-CB45-9B31-460F6B0F23EC}"/>
              </a:ext>
            </a:extLst>
          </p:cNvPr>
          <p:cNvSpPr>
            <a:spLocks noGrp="1"/>
          </p:cNvSpPr>
          <p:nvPr>
            <p:ph type="dt" sz="half" idx="10"/>
          </p:nvPr>
        </p:nvSpPr>
        <p:spPr/>
        <p:txBody>
          <a:bodyPr/>
          <a:lstStyle/>
          <a:p>
            <a:fld id="{80310550-B226-A24A-BC40-5F95ED85A8E1}" type="datetimeFigureOut">
              <a:rPr lang="en-US" smtClean="0"/>
              <a:t>10/11/20</a:t>
            </a:fld>
            <a:endParaRPr lang="en-US"/>
          </a:p>
        </p:txBody>
      </p:sp>
      <p:sp>
        <p:nvSpPr>
          <p:cNvPr id="6" name="Footer Placeholder 5">
            <a:extLst>
              <a:ext uri="{FF2B5EF4-FFF2-40B4-BE49-F238E27FC236}">
                <a16:creationId xmlns:a16="http://schemas.microsoft.com/office/drawing/2014/main" id="{A995418E-87F0-9E47-A702-E4FB994DDB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041D0-A1CF-F94D-BD64-92DC49684765}"/>
              </a:ext>
            </a:extLst>
          </p:cNvPr>
          <p:cNvSpPr>
            <a:spLocks noGrp="1"/>
          </p:cNvSpPr>
          <p:nvPr>
            <p:ph type="sldNum" sz="quarter" idx="12"/>
          </p:nvPr>
        </p:nvSpPr>
        <p:spPr/>
        <p:txBody>
          <a:bodyPr/>
          <a:lstStyle/>
          <a:p>
            <a:fld id="{8C66E511-E207-8046-A1F1-CFC2EDAA3B58}" type="slidenum">
              <a:rPr lang="en-US" smtClean="0"/>
              <a:t>‹#›</a:t>
            </a:fld>
            <a:endParaRPr lang="en-US"/>
          </a:p>
        </p:txBody>
      </p:sp>
    </p:spTree>
    <p:extLst>
      <p:ext uri="{BB962C8B-B14F-4D97-AF65-F5344CB8AC3E}">
        <p14:creationId xmlns:p14="http://schemas.microsoft.com/office/powerpoint/2010/main" val="355381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D17DE-0112-C94F-914F-28FE50A66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B2B762-BB36-A64C-8AA7-9D63D6B90F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F29F17-281D-5942-A126-7F0838E45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CA8DB-C6ED-F74E-9A5A-7BDD81AC11CD}"/>
              </a:ext>
            </a:extLst>
          </p:cNvPr>
          <p:cNvSpPr>
            <a:spLocks noGrp="1"/>
          </p:cNvSpPr>
          <p:nvPr>
            <p:ph type="dt" sz="half" idx="10"/>
          </p:nvPr>
        </p:nvSpPr>
        <p:spPr/>
        <p:txBody>
          <a:bodyPr/>
          <a:lstStyle/>
          <a:p>
            <a:fld id="{80310550-B226-A24A-BC40-5F95ED85A8E1}" type="datetimeFigureOut">
              <a:rPr lang="en-US" smtClean="0"/>
              <a:t>10/11/20</a:t>
            </a:fld>
            <a:endParaRPr lang="en-US"/>
          </a:p>
        </p:txBody>
      </p:sp>
      <p:sp>
        <p:nvSpPr>
          <p:cNvPr id="6" name="Footer Placeholder 5">
            <a:extLst>
              <a:ext uri="{FF2B5EF4-FFF2-40B4-BE49-F238E27FC236}">
                <a16:creationId xmlns:a16="http://schemas.microsoft.com/office/drawing/2014/main" id="{E5E459BF-2DA6-BE4F-BA21-6F4252A54B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824310-FC3F-6F41-885B-6947489A59FA}"/>
              </a:ext>
            </a:extLst>
          </p:cNvPr>
          <p:cNvSpPr>
            <a:spLocks noGrp="1"/>
          </p:cNvSpPr>
          <p:nvPr>
            <p:ph type="sldNum" sz="quarter" idx="12"/>
          </p:nvPr>
        </p:nvSpPr>
        <p:spPr/>
        <p:txBody>
          <a:bodyPr/>
          <a:lstStyle/>
          <a:p>
            <a:fld id="{8C66E511-E207-8046-A1F1-CFC2EDAA3B58}" type="slidenum">
              <a:rPr lang="en-US" smtClean="0"/>
              <a:t>‹#›</a:t>
            </a:fld>
            <a:endParaRPr lang="en-US"/>
          </a:p>
        </p:txBody>
      </p:sp>
    </p:spTree>
    <p:extLst>
      <p:ext uri="{BB962C8B-B14F-4D97-AF65-F5344CB8AC3E}">
        <p14:creationId xmlns:p14="http://schemas.microsoft.com/office/powerpoint/2010/main" val="1183642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C559A5-6D37-8346-BDF3-84390635B4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0B21C7-7302-694D-8D46-EAD01A618F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2102A-F6E5-9E4D-8189-404F6E5FB9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310550-B226-A24A-BC40-5F95ED85A8E1}" type="datetimeFigureOut">
              <a:rPr lang="en-US" smtClean="0"/>
              <a:t>10/11/20</a:t>
            </a:fld>
            <a:endParaRPr lang="en-US"/>
          </a:p>
        </p:txBody>
      </p:sp>
      <p:sp>
        <p:nvSpPr>
          <p:cNvPr id="5" name="Footer Placeholder 4">
            <a:extLst>
              <a:ext uri="{FF2B5EF4-FFF2-40B4-BE49-F238E27FC236}">
                <a16:creationId xmlns:a16="http://schemas.microsoft.com/office/drawing/2014/main" id="{F48CB666-ED10-8E45-9090-A2F94DDE35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DC8C7A-5408-6F44-8AEA-B3AD7BBDA4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6E511-E207-8046-A1F1-CFC2EDAA3B58}" type="slidenum">
              <a:rPr lang="en-US" smtClean="0"/>
              <a:t>‹#›</a:t>
            </a:fld>
            <a:endParaRPr lang="en-US"/>
          </a:p>
        </p:txBody>
      </p:sp>
    </p:spTree>
    <p:extLst>
      <p:ext uri="{BB962C8B-B14F-4D97-AF65-F5344CB8AC3E}">
        <p14:creationId xmlns:p14="http://schemas.microsoft.com/office/powerpoint/2010/main" val="1452511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irena.org/-/media/Files/IRENA/Agency/Publication/2019/May/IRENA_Renewable-Power-Generations-Costs-in-2018.pdf"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hyperlink" Target="https://www.dvoinc.com/images/entries/full-size/admodelfull.jpg"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dvoinc.com/howitworks.php" TargetMode="External"/><Relationship Id="rId4" Type="http://schemas.openxmlformats.org/officeDocument/2006/relationships/image" Target="../media/image50.jpeg"/></Relationships>
</file>

<file path=ppt/slides/_rels/slide10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afandpa.org/issues/issues-group/carbon-neutrality-of-biomass"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tiff"/><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tiff"/><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tiff"/><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tiff"/><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ieabioenergy.com/wp-content/uploads/2018/10/CountryReport2018_UnitedStates_final.pdf"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hyperlink" Target="https://www.ieabioenergy.com/wp-content/uploads/2018/10/CountryReport2018_UnitedStates_final.pdf" TargetMode="External"/><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repp.org/bioenergy/link6.htm"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statista.com/statistics/183429/biopower-generation-by-source-in-the-united-states-from-2000/"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hyperlink" Target="https://www.statista.com/statistics/183429/biopower-generation-by-source-in-the-united-states-from-2000/" TargetMode="External"/><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Energy_policy_of_the_Barack_Obama_administration" TargetMode="External"/><Relationship Id="rId2" Type="http://schemas.openxmlformats.org/officeDocument/2006/relationships/hyperlink" Target="https://www.americanprogress.org/issues/green/reports/2017/06/29/435281/americas-clean-energy-success-numbers/"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bioenergyinternational.com/opinion-commentary/poland-celebrates-national-bioenergy-day-2018" TargetMode="Externa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hyperlink" Target="https://bioenergyinternational.com/markets-finance/biomass-can-heat-cool-power-and-transport-eu-28-for-43-days"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pelletheat.org/compare-fuel-costs"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eia.gov/state/print.php?sid=VT"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archdaily.com/340641/hotchkiss-biomass-power-plant-centerbrook-architects-and-planners/571d506ae58ece4ef3000089-hotchkiss-biomass-power-plant-centerbrook-architects-and-planners-plant-diagram" TargetMode="External"/><Relationship Id="rId2" Type="http://schemas.openxmlformats.org/officeDocument/2006/relationships/image" Target="../media/image22.tif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2.gif"/></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irena.org/-/media/Files/IRENA/Agency/Publication/2019/May/IRENA_Renewable-Power-Generations-Costs-in-2018.pdf"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ucsusa.org/resources/biodiesel-basics"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hyperlink" Target="https://www.virtualfarm.psu.edu/assets/uploads/content/Aguirre-Villegas_et_al_10.1002_bbb.1496.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file:///Users/JRH_Air/Downloads/Herman,%20Tess%20Accepted%20Thesis%208-02-19%20Su%2019%20(2).pdf"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6" name="TextBox 5"/>
          <p:cNvSpPr txBox="1"/>
          <p:nvPr/>
        </p:nvSpPr>
        <p:spPr>
          <a:xfrm>
            <a:off x="1174654" y="863887"/>
            <a:ext cx="9798143" cy="5724644"/>
          </a:xfrm>
          <a:prstGeom prst="rect">
            <a:avLst/>
          </a:prstGeom>
          <a:noFill/>
        </p:spPr>
        <p:txBody>
          <a:bodyPr wrap="square" rtlCol="0">
            <a:spAutoFit/>
          </a:bodyPr>
          <a:lstStyle/>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Module 8: Bioenergy</a:t>
            </a:r>
          </a:p>
          <a:p>
            <a:endParaRPr lang="en-US" sz="7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8.1: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Introduction to bioenergy</a:t>
            </a:r>
          </a:p>
          <a:p>
            <a:endParaRPr lang="en-US" sz="7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8.2: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Use of bioenergy</a:t>
            </a:r>
          </a:p>
          <a:p>
            <a:endParaRPr lang="en-US" sz="7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8.3: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Comparing fossil fuels and bioenergy</a:t>
            </a:r>
          </a:p>
          <a:p>
            <a:endParaRPr lang="en-US" sz="7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8.4: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Bioenergy feedstock materials (resources)</a:t>
            </a:r>
          </a:p>
          <a:p>
            <a:endParaRPr lang="en-US" sz="7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8.5: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Biomass – solid fuel for combustion, cordwood</a:t>
            </a:r>
          </a:p>
          <a:p>
            <a:endParaRPr lang="en-US" sz="7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8.6: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Biomass – solid fuel for combustion, wood chips</a:t>
            </a:r>
          </a:p>
          <a:p>
            <a:endParaRPr lang="en-US" sz="7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8.7: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Biomass – solid fuel for combustion, pellets</a:t>
            </a:r>
          </a:p>
          <a:p>
            <a:endParaRPr lang="en-US" sz="7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8.8: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Liquid biofuels, bioethanol</a:t>
            </a:r>
          </a:p>
          <a:p>
            <a:endParaRPr lang="en-US" sz="7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8.9: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Liquid biofuels, biodiesel</a:t>
            </a:r>
          </a:p>
          <a:p>
            <a:endParaRPr lang="en-US" sz="7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8.10: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Biogas from anaerobic digestion</a:t>
            </a:r>
          </a:p>
          <a:p>
            <a:endParaRPr lang="en-US" sz="8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US" sz="2400" b="1" dirty="0">
                <a:solidFill>
                  <a:prstClr val="black"/>
                </a:solidFill>
                <a:latin typeface="Verdana" panose="020B0604030504040204" pitchFamily="34" charset="0"/>
                <a:ea typeface="Verdana" panose="020B0604030504040204" pitchFamily="34" charset="0"/>
                <a:cs typeface="Verdana" panose="020B0604030504040204" pitchFamily="34" charset="0"/>
              </a:rPr>
              <a:t>8.11: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Carbon neutrality?</a:t>
            </a:r>
          </a:p>
        </p:txBody>
      </p:sp>
      <p:pic>
        <p:nvPicPr>
          <p:cNvPr id="10" name="Picture 9">
            <a:extLst>
              <a:ext uri="{FF2B5EF4-FFF2-40B4-BE49-F238E27FC236}">
                <a16:creationId xmlns:a16="http://schemas.microsoft.com/office/drawing/2014/main" id="{4482FD3C-9B80-8347-B3FB-E2F868341D0E}"/>
              </a:ext>
            </a:extLst>
          </p:cNvPr>
          <p:cNvPicPr>
            <a:picLocks noChangeAspect="1"/>
          </p:cNvPicPr>
          <p:nvPr/>
        </p:nvPicPr>
        <p:blipFill>
          <a:blip r:embed="rId2">
            <a:duotone>
              <a:prstClr val="black"/>
              <a:schemeClr val="accent1">
                <a:tint val="45000"/>
                <a:satMod val="400000"/>
              </a:schemeClr>
            </a:duotone>
          </a:blip>
          <a:stretch>
            <a:fillRect/>
          </a:stretch>
        </p:blipFill>
        <p:spPr>
          <a:xfrm>
            <a:off x="11152685" y="50512"/>
            <a:ext cx="628093" cy="584776"/>
          </a:xfrm>
          <a:prstGeom prst="rect">
            <a:avLst/>
          </a:prstGeom>
        </p:spPr>
      </p:pic>
      <p:sp>
        <p:nvSpPr>
          <p:cNvPr id="5" name="TextBox 4">
            <a:extLst>
              <a:ext uri="{FF2B5EF4-FFF2-40B4-BE49-F238E27FC236}">
                <a16:creationId xmlns:a16="http://schemas.microsoft.com/office/drawing/2014/main" id="{5AB1E993-D43B-8F49-A427-EDD2ECA0E1C6}"/>
              </a:ext>
            </a:extLst>
          </p:cNvPr>
          <p:cNvSpPr txBox="1"/>
          <p:nvPr/>
        </p:nvSpPr>
        <p:spPr>
          <a:xfrm>
            <a:off x="164803" y="80274"/>
            <a:ext cx="927048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SSC 2030: Energy Systems and Sustainability</a:t>
            </a:r>
          </a:p>
        </p:txBody>
      </p:sp>
    </p:spTree>
    <p:extLst>
      <p:ext uri="{BB962C8B-B14F-4D97-AF65-F5344CB8AC3E}">
        <p14:creationId xmlns:p14="http://schemas.microsoft.com/office/powerpoint/2010/main" val="218375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4042"/>
            <a:ext cx="636263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Bioenergy LCOE (2010 - 2018)</a:t>
            </a:r>
          </a:p>
        </p:txBody>
      </p:sp>
      <p:sp>
        <p:nvSpPr>
          <p:cNvPr id="4" name="TextBox 3"/>
          <p:cNvSpPr txBox="1"/>
          <p:nvPr/>
        </p:nvSpPr>
        <p:spPr>
          <a:xfrm>
            <a:off x="10146906" y="4939183"/>
            <a:ext cx="1969479" cy="1815882"/>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hlinkClick r:id="rId2"/>
              </a:rPr>
              <a:t>https://www.irena.org/-/media/Files/IRENA/Agency/Publication/2019/May/IRENA_Renewable-Power-Generations-Costs-in-2018.pdf</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Picture 10">
            <a:extLst>
              <a:ext uri="{FF2B5EF4-FFF2-40B4-BE49-F238E27FC236}">
                <a16:creationId xmlns:a16="http://schemas.microsoft.com/office/drawing/2014/main" id="{759F2849-1F54-F042-895D-4477C7887FC5}"/>
              </a:ext>
            </a:extLst>
          </p:cNvPr>
          <p:cNvPicPr>
            <a:picLocks noChangeAspect="1"/>
          </p:cNvPicPr>
          <p:nvPr/>
        </p:nvPicPr>
        <p:blipFill>
          <a:blip r:embed="rId3">
            <a:duotone>
              <a:prstClr val="black"/>
              <a:schemeClr val="accent1">
                <a:tint val="45000"/>
                <a:satMod val="400000"/>
              </a:schemeClr>
            </a:duotone>
          </a:blip>
          <a:stretch>
            <a:fillRect/>
          </a:stretch>
        </p:blipFill>
        <p:spPr>
          <a:xfrm>
            <a:off x="11094811" y="49316"/>
            <a:ext cx="628093" cy="584776"/>
          </a:xfrm>
          <a:prstGeom prst="rect">
            <a:avLst/>
          </a:prstGeom>
        </p:spPr>
      </p:pic>
      <p:pic>
        <p:nvPicPr>
          <p:cNvPr id="10" name="Picture 9" descr="Chart&#10;&#10;Description automatically generated">
            <a:extLst>
              <a:ext uri="{FF2B5EF4-FFF2-40B4-BE49-F238E27FC236}">
                <a16:creationId xmlns:a16="http://schemas.microsoft.com/office/drawing/2014/main" id="{CE21EE7A-E6AE-2A4C-845B-BDBBDA414A87}"/>
              </a:ext>
            </a:extLst>
          </p:cNvPr>
          <p:cNvPicPr>
            <a:picLocks noChangeAspect="1"/>
          </p:cNvPicPr>
          <p:nvPr/>
        </p:nvPicPr>
        <p:blipFill>
          <a:blip r:embed="rId4"/>
          <a:stretch>
            <a:fillRect/>
          </a:stretch>
        </p:blipFill>
        <p:spPr>
          <a:xfrm>
            <a:off x="75615" y="795242"/>
            <a:ext cx="9944056" cy="6062758"/>
          </a:xfrm>
          <a:prstGeom prst="rect">
            <a:avLst/>
          </a:prstGeom>
        </p:spPr>
      </p:pic>
      <p:cxnSp>
        <p:nvCxnSpPr>
          <p:cNvPr id="13" name="Straight Connector 12">
            <a:extLst>
              <a:ext uri="{FF2B5EF4-FFF2-40B4-BE49-F238E27FC236}">
                <a16:creationId xmlns:a16="http://schemas.microsoft.com/office/drawing/2014/main" id="{C3532913-B776-E94B-89C1-18D0A309DE10}"/>
              </a:ext>
            </a:extLst>
          </p:cNvPr>
          <p:cNvCxnSpPr/>
          <p:nvPr/>
        </p:nvCxnSpPr>
        <p:spPr>
          <a:xfrm flipV="1">
            <a:off x="10019671" y="2755232"/>
            <a:ext cx="0" cy="3092115"/>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537A28-F5FB-5B4E-982B-057C297AC315}"/>
              </a:ext>
            </a:extLst>
          </p:cNvPr>
          <p:cNvSpPr txBox="1"/>
          <p:nvPr/>
        </p:nvSpPr>
        <p:spPr>
          <a:xfrm>
            <a:off x="9843344" y="3650080"/>
            <a:ext cx="1879560" cy="707886"/>
          </a:xfrm>
          <a:prstGeom prst="rect">
            <a:avLst/>
          </a:prstGeom>
          <a:noFill/>
        </p:spPr>
        <p:txBody>
          <a:bodyPr wrap="square" rtlCol="0">
            <a:spAutoFit/>
          </a:bodyPr>
          <a:lstStyle/>
          <a:p>
            <a:pPr algn="ctr"/>
            <a:r>
              <a:rPr lang="en-US" sz="200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rPr>
              <a:t>fossil fuel range</a:t>
            </a:r>
          </a:p>
        </p:txBody>
      </p:sp>
    </p:spTree>
    <p:extLst>
      <p:ext uri="{BB962C8B-B14F-4D97-AF65-F5344CB8AC3E}">
        <p14:creationId xmlns:p14="http://schemas.microsoft.com/office/powerpoint/2010/main" val="2009504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524214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US farm AD motivations?</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8" name="TextBox 7">
            <a:extLst>
              <a:ext uri="{FF2B5EF4-FFF2-40B4-BE49-F238E27FC236}">
                <a16:creationId xmlns:a16="http://schemas.microsoft.com/office/drawing/2014/main" id="{ECDFB0E1-588B-3F40-926B-58B0141D35BE}"/>
              </a:ext>
            </a:extLst>
          </p:cNvPr>
          <p:cNvSpPr txBox="1"/>
          <p:nvPr/>
        </p:nvSpPr>
        <p:spPr>
          <a:xfrm>
            <a:off x="425618" y="687611"/>
            <a:ext cx="11640876" cy="5849294"/>
          </a:xfrm>
          <a:prstGeom prst="rect">
            <a:avLst/>
          </a:prstGeom>
          <a:noFill/>
        </p:spPr>
        <p:txBody>
          <a:bodyPr wrap="square" rtlCol="0">
            <a:spAutoFit/>
          </a:bodyPr>
          <a:lstStyle/>
          <a:p>
            <a:pPr>
              <a:lnSpc>
                <a:spcPct val="120000"/>
              </a:lnSpc>
            </a:pPr>
            <a:r>
              <a:rPr lang="en-US" sz="2000" dirty="0">
                <a:latin typeface="Verdana" panose="020B0604030504040204" pitchFamily="34" charset="0"/>
                <a:ea typeface="Verdana" panose="020B0604030504040204" pitchFamily="34" charset="0"/>
                <a:cs typeface="Verdana" panose="020B0604030504040204" pitchFamily="34" charset="0"/>
              </a:rPr>
              <a:t>The main reasons for using on-farm AD in the US are </a:t>
            </a:r>
            <a:r>
              <a:rPr lang="en-US" sz="2000" b="1" dirty="0">
                <a:latin typeface="Verdana" panose="020B0604030504040204" pitchFamily="34" charset="0"/>
                <a:ea typeface="Verdana" panose="020B0604030504040204" pitchFamily="34" charset="0"/>
                <a:cs typeface="Verdana" panose="020B0604030504040204" pitchFamily="34" charset="0"/>
              </a:rPr>
              <a:t>not energy production</a:t>
            </a:r>
            <a:r>
              <a:rPr lang="en-US" sz="2000" dirty="0">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Reduction of manure odors</a:t>
            </a:r>
          </a:p>
          <a:p>
            <a:pPr marL="285750"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Management of manure nutrients</a:t>
            </a:r>
          </a:p>
          <a:p>
            <a:pPr>
              <a:lnSpc>
                <a:spcPct val="120000"/>
              </a:lnSpc>
            </a:pPr>
            <a:endParaRPr lang="en-US" sz="1050" dirty="0">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000" dirty="0">
                <a:latin typeface="Verdana" panose="020B0604030504040204" pitchFamily="34" charset="0"/>
                <a:ea typeface="Verdana" panose="020B0604030504040204" pitchFamily="34" charset="0"/>
                <a:cs typeface="Verdana" panose="020B0604030504040204" pitchFamily="34" charset="0"/>
              </a:rPr>
              <a:t>Growing concerns about </a:t>
            </a:r>
            <a:r>
              <a:rPr lang="en-US" sz="2000" b="1" dirty="0">
                <a:latin typeface="Verdana" panose="020B0604030504040204" pitchFamily="34" charset="0"/>
                <a:ea typeface="Verdana" panose="020B0604030504040204" pitchFamily="34" charset="0"/>
                <a:cs typeface="Verdana" panose="020B0604030504040204" pitchFamily="34" charset="0"/>
              </a:rPr>
              <a:t>environmental quality, biosecurity, energy security, nutrient scarcity and climate change </a:t>
            </a:r>
            <a:r>
              <a:rPr lang="en-US" sz="2000" dirty="0">
                <a:latin typeface="Verdana" panose="020B0604030504040204" pitchFamily="34" charset="0"/>
                <a:ea typeface="Verdana" panose="020B0604030504040204" pitchFamily="34" charset="0"/>
                <a:cs typeface="Verdana" panose="020B0604030504040204" pitchFamily="34" charset="0"/>
              </a:rPr>
              <a:t>have also boosted on-farm AD.</a:t>
            </a:r>
          </a:p>
          <a:p>
            <a:pPr marL="285750"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Algae growth in Lake Champlain is fueled by nutrient runoff</a:t>
            </a:r>
          </a:p>
          <a:p>
            <a:pPr marL="285750"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Peak phosphorous is upon us: we’ve used up half of global P supplies</a:t>
            </a:r>
          </a:p>
          <a:p>
            <a:pPr marL="285750"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AD provides some separation of N &amp; P nutrients</a:t>
            </a:r>
          </a:p>
          <a:p>
            <a:pPr marL="285750"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AD converts N to a form more readily used by plants</a:t>
            </a:r>
          </a:p>
          <a:p>
            <a:pPr marL="285750"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AD drastically reduces that pathogens present in manures</a:t>
            </a:r>
          </a:p>
          <a:p>
            <a:pPr marL="285750"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Methane from farms &amp; landfills is a GHG 27-times as potent as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br>
              <a:rPr lang="en-US" sz="2000" baseline="-25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accounting for 9% of GHG emissions.</a:t>
            </a:r>
            <a:endParaRPr lang="en-US" sz="9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endParaRPr lang="en-US" sz="9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In 2009, the US Dairy Industry pledged to </a:t>
            </a:r>
            <a:r>
              <a:rPr lang="en-US" sz="2000" b="1" dirty="0">
                <a:latin typeface="Verdana" panose="020B0604030504040204" pitchFamily="34" charset="0"/>
                <a:ea typeface="Verdana" panose="020B0604030504040204" pitchFamily="34" charset="0"/>
                <a:cs typeface="Verdana" panose="020B0604030504040204" pitchFamily="34" charset="0"/>
              </a:rPr>
              <a:t>reduce methane emissions </a:t>
            </a:r>
            <a:r>
              <a:rPr lang="en-US" sz="2000" dirty="0">
                <a:latin typeface="Verdana" panose="020B0604030504040204" pitchFamily="34" charset="0"/>
                <a:ea typeface="Verdana" panose="020B0604030504040204" pitchFamily="34" charset="0"/>
                <a:cs typeface="Verdana" panose="020B0604030504040204" pitchFamily="34" charset="0"/>
              </a:rPr>
              <a:t>by 25% by 2020. In 2014, USDA released its Biogas Opportunities Roadmap to guide us to this goal. </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Suggests </a:t>
            </a:r>
            <a:r>
              <a:rPr lang="en-US" sz="2000" b="1" dirty="0">
                <a:latin typeface="Verdana" panose="020B0604030504040204" pitchFamily="34" charset="0"/>
                <a:ea typeface="Verdana" panose="020B0604030504040204" pitchFamily="34" charset="0"/>
                <a:cs typeface="Verdana" panose="020B0604030504040204" pitchFamily="34" charset="0"/>
              </a:rPr>
              <a:t>11,000 additional AD plants, capable of powering 3 million homes</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4532879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468109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AD is microbe farming</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6" name="TextBox 5">
            <a:extLst>
              <a:ext uri="{FF2B5EF4-FFF2-40B4-BE49-F238E27FC236}">
                <a16:creationId xmlns:a16="http://schemas.microsoft.com/office/drawing/2014/main" id="{58A16074-4C24-DF46-805E-1D8BFA760844}"/>
              </a:ext>
            </a:extLst>
          </p:cNvPr>
          <p:cNvSpPr txBox="1"/>
          <p:nvPr/>
        </p:nvSpPr>
        <p:spPr>
          <a:xfrm>
            <a:off x="300115" y="787471"/>
            <a:ext cx="11587088" cy="791820"/>
          </a:xfrm>
          <a:prstGeom prst="rect">
            <a:avLst/>
          </a:prstGeom>
          <a:noFill/>
        </p:spPr>
        <p:txBody>
          <a:bodyPr wrap="square" rtlCol="0">
            <a:spAutoFit/>
          </a:bodyPr>
          <a:lstStyle/>
          <a:p>
            <a:pPr>
              <a:lnSpc>
                <a:spcPct val="120000"/>
              </a:lnSpc>
            </a:pPr>
            <a:r>
              <a:rPr lang="en-US" sz="2000" dirty="0">
                <a:latin typeface="Verdana" panose="020B0604030504040204" pitchFamily="34" charset="0"/>
                <a:ea typeface="Verdana" panose="020B0604030504040204" pitchFamily="34" charset="0"/>
                <a:cs typeface="Verdana" panose="020B0604030504040204" pitchFamily="34" charset="0"/>
              </a:rPr>
              <a:t>Populations of several specific types of </a:t>
            </a:r>
            <a:r>
              <a:rPr lang="en-US" sz="2000" b="1" dirty="0">
                <a:latin typeface="Verdana" panose="020B0604030504040204" pitchFamily="34" charset="0"/>
                <a:ea typeface="Verdana" panose="020B0604030504040204" pitchFamily="34" charset="0"/>
                <a:cs typeface="Verdana" panose="020B0604030504040204" pitchFamily="34" charset="0"/>
              </a:rPr>
              <a:t>bacteria</a:t>
            </a:r>
            <a:r>
              <a:rPr lang="en-US" sz="2000" dirty="0">
                <a:latin typeface="Verdana" panose="020B0604030504040204" pitchFamily="34" charset="0"/>
                <a:ea typeface="Verdana" panose="020B0604030504040204" pitchFamily="34" charset="0"/>
                <a:cs typeface="Verdana" panose="020B0604030504040204" pitchFamily="34" charset="0"/>
              </a:rPr>
              <a:t> must be established, grown and kept happy. And that requires a stable environment (homeostasis) and food supply.</a:t>
            </a:r>
          </a:p>
        </p:txBody>
      </p:sp>
      <p:sp>
        <p:nvSpPr>
          <p:cNvPr id="7" name="TextBox 6">
            <a:extLst>
              <a:ext uri="{FF2B5EF4-FFF2-40B4-BE49-F238E27FC236}">
                <a16:creationId xmlns:a16="http://schemas.microsoft.com/office/drawing/2014/main" id="{0A74FABC-5822-2D4D-B721-8A966FAD6F68}"/>
              </a:ext>
            </a:extLst>
          </p:cNvPr>
          <p:cNvSpPr txBox="1"/>
          <p:nvPr/>
        </p:nvSpPr>
        <p:spPr>
          <a:xfrm>
            <a:off x="1124867" y="1845306"/>
            <a:ext cx="4435381" cy="3169394"/>
          </a:xfrm>
          <a:prstGeom prst="rect">
            <a:avLst/>
          </a:prstGeom>
          <a:noFill/>
        </p:spPr>
        <p:txBody>
          <a:bodyPr wrap="non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Physical factors:</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Temperature</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Hydraulic retention time (HRT)</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Solids retention time (SRT)</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Organic loading rate (OLR)</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Volatile solids loading rate</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Mixing</a:t>
            </a:r>
          </a:p>
        </p:txBody>
      </p:sp>
      <p:sp>
        <p:nvSpPr>
          <p:cNvPr id="8" name="TextBox 7">
            <a:extLst>
              <a:ext uri="{FF2B5EF4-FFF2-40B4-BE49-F238E27FC236}">
                <a16:creationId xmlns:a16="http://schemas.microsoft.com/office/drawing/2014/main" id="{C8D89761-C0EF-EE45-99B5-08D9552FB8F0}"/>
              </a:ext>
            </a:extLst>
          </p:cNvPr>
          <p:cNvSpPr txBox="1"/>
          <p:nvPr/>
        </p:nvSpPr>
        <p:spPr>
          <a:xfrm>
            <a:off x="6405078" y="1845306"/>
            <a:ext cx="3777957" cy="3169394"/>
          </a:xfrm>
          <a:prstGeom prst="rect">
            <a:avLst/>
          </a:prstGeom>
          <a:noFill/>
        </p:spPr>
        <p:txBody>
          <a:bodyPr wrap="non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Chemical factors:</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pH</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Alkalinity</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Volatile fatty acids (VFAs)</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Nutrients</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Trace elements</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Toxins</a:t>
            </a:r>
          </a:p>
        </p:txBody>
      </p:sp>
    </p:spTree>
    <p:extLst>
      <p:ext uri="{BB962C8B-B14F-4D97-AF65-F5344CB8AC3E}">
        <p14:creationId xmlns:p14="http://schemas.microsoft.com/office/powerpoint/2010/main" val="262313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522611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AD: a look at one design</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6" name="TextBox 5">
            <a:extLst>
              <a:ext uri="{FF2B5EF4-FFF2-40B4-BE49-F238E27FC236}">
                <a16:creationId xmlns:a16="http://schemas.microsoft.com/office/drawing/2014/main" id="{58A16074-4C24-DF46-805E-1D8BFA760844}"/>
              </a:ext>
            </a:extLst>
          </p:cNvPr>
          <p:cNvSpPr txBox="1"/>
          <p:nvPr/>
        </p:nvSpPr>
        <p:spPr>
          <a:xfrm>
            <a:off x="300115" y="787471"/>
            <a:ext cx="11587088" cy="1161152"/>
          </a:xfrm>
          <a:prstGeom prst="rect">
            <a:avLst/>
          </a:prstGeom>
          <a:noFill/>
        </p:spPr>
        <p:txBody>
          <a:bodyPr wrap="square" rtlCol="0">
            <a:spAutoFit/>
          </a:bodyPr>
          <a:lstStyle/>
          <a:p>
            <a:pPr>
              <a:lnSpc>
                <a:spcPct val="120000"/>
              </a:lnSpc>
            </a:pPr>
            <a:r>
              <a:rPr lang="en-US" sz="2000" dirty="0">
                <a:latin typeface="Verdana" panose="020B0604030504040204" pitchFamily="34" charset="0"/>
                <a:ea typeface="Verdana" panose="020B0604030504040204" pitchFamily="34" charset="0"/>
                <a:cs typeface="Verdana" panose="020B0604030504040204" pitchFamily="34" charset="0"/>
              </a:rPr>
              <a:t>Most on-farm digesters are a variation on a </a:t>
            </a:r>
            <a:r>
              <a:rPr lang="en-US" sz="2000" b="1" dirty="0">
                <a:latin typeface="Verdana" panose="020B0604030504040204" pitchFamily="34" charset="0"/>
                <a:ea typeface="Verdana" panose="020B0604030504040204" pitchFamily="34" charset="0"/>
                <a:cs typeface="Verdana" panose="020B0604030504040204" pitchFamily="34" charset="0"/>
              </a:rPr>
              <a:t>plug-flow design</a:t>
            </a:r>
            <a:r>
              <a:rPr 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Plumbing, heating and gas-tight requirements make it far more complex than solid biomass and akin to a biofuel conversion plant.</a:t>
            </a:r>
          </a:p>
        </p:txBody>
      </p:sp>
      <p:pic>
        <p:nvPicPr>
          <p:cNvPr id="4098" name="Picture 2">
            <a:hlinkClick r:id="rId3" tooltip="DVO Digester Diagram"/>
            <a:extLst>
              <a:ext uri="{FF2B5EF4-FFF2-40B4-BE49-F238E27FC236}">
                <a16:creationId xmlns:a16="http://schemas.microsoft.com/office/drawing/2014/main" id="{E7786329-B9EA-DB4F-BBA1-268A869C14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059" y="2044420"/>
            <a:ext cx="10797985" cy="47356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4F47E3-8F7D-FE4A-A50E-CABDF68C6970}"/>
              </a:ext>
            </a:extLst>
          </p:cNvPr>
          <p:cNvSpPr txBox="1"/>
          <p:nvPr/>
        </p:nvSpPr>
        <p:spPr>
          <a:xfrm>
            <a:off x="138956" y="5302779"/>
            <a:ext cx="1116103" cy="1477328"/>
          </a:xfrm>
          <a:prstGeom prst="rect">
            <a:avLst/>
          </a:prstGeom>
          <a:noFill/>
        </p:spPr>
        <p:txBody>
          <a:bodyPr wrap="square" rtlCol="0">
            <a:spAutoFit/>
          </a:bodyPr>
          <a:lstStyle/>
          <a:p>
            <a:r>
              <a:rPr lang="en-US" dirty="0">
                <a:hlinkClick r:id="rId5"/>
              </a:rPr>
              <a:t>https://www.dvoinc.com/howitworks.php</a:t>
            </a:r>
            <a:r>
              <a:rPr lang="en-US" dirty="0"/>
              <a:t> </a:t>
            </a:r>
          </a:p>
        </p:txBody>
      </p:sp>
      <p:sp>
        <p:nvSpPr>
          <p:cNvPr id="4" name="TextBox 3">
            <a:extLst>
              <a:ext uri="{FF2B5EF4-FFF2-40B4-BE49-F238E27FC236}">
                <a16:creationId xmlns:a16="http://schemas.microsoft.com/office/drawing/2014/main" id="{53972E35-0B8A-B645-A5BA-91F3FED10B5A}"/>
              </a:ext>
            </a:extLst>
          </p:cNvPr>
          <p:cNvSpPr txBox="1"/>
          <p:nvPr/>
        </p:nvSpPr>
        <p:spPr>
          <a:xfrm>
            <a:off x="1431367" y="6379997"/>
            <a:ext cx="4023345" cy="400110"/>
          </a:xfrm>
          <a:prstGeom prst="rect">
            <a:avLst/>
          </a:prstGeom>
          <a:solidFill>
            <a:schemeClr val="bg1"/>
          </a:solidFill>
        </p:spPr>
        <p:txBody>
          <a:bodyPr wrap="none" rtlCol="0">
            <a:spAutoFit/>
          </a:bodyPr>
          <a:lstStyle/>
          <a:p>
            <a:r>
              <a:rPr lang="en-US" sz="2000" dirty="0"/>
              <a:t>https://</a:t>
            </a:r>
            <a:r>
              <a:rPr lang="en-US" sz="2000" dirty="0" err="1"/>
              <a:t>www.dvoinc.com</a:t>
            </a:r>
            <a:r>
              <a:rPr lang="en-US" sz="2000" dirty="0"/>
              <a:t>/</a:t>
            </a:r>
            <a:r>
              <a:rPr lang="en-US" sz="2000" dirty="0" err="1"/>
              <a:t>videos.php</a:t>
            </a:r>
            <a:endParaRPr lang="en-US" sz="2000" dirty="0"/>
          </a:p>
        </p:txBody>
      </p:sp>
    </p:spTree>
    <p:extLst>
      <p:ext uri="{BB962C8B-B14F-4D97-AF65-F5344CB8AC3E}">
        <p14:creationId xmlns:p14="http://schemas.microsoft.com/office/powerpoint/2010/main" val="8205119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947406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AD biorefinery: creating an integrated system</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6" name="TextBox 5">
            <a:extLst>
              <a:ext uri="{FF2B5EF4-FFF2-40B4-BE49-F238E27FC236}">
                <a16:creationId xmlns:a16="http://schemas.microsoft.com/office/drawing/2014/main" id="{58A16074-4C24-DF46-805E-1D8BFA760844}"/>
              </a:ext>
            </a:extLst>
          </p:cNvPr>
          <p:cNvSpPr txBox="1"/>
          <p:nvPr/>
        </p:nvSpPr>
        <p:spPr>
          <a:xfrm>
            <a:off x="300115" y="787471"/>
            <a:ext cx="6477203" cy="1530484"/>
          </a:xfrm>
          <a:prstGeom prst="rect">
            <a:avLst/>
          </a:prstGeom>
          <a:noFill/>
        </p:spPr>
        <p:txBody>
          <a:bodyPr wrap="square" rtlCol="0">
            <a:spAutoFit/>
          </a:bodyPr>
          <a:lstStyle/>
          <a:p>
            <a:pPr>
              <a:lnSpc>
                <a:spcPct val="120000"/>
              </a:lnSpc>
            </a:pPr>
            <a:r>
              <a:rPr lang="en-US" sz="2000" dirty="0">
                <a:latin typeface="Verdana" panose="020B0604030504040204" pitchFamily="34" charset="0"/>
                <a:ea typeface="Verdana" panose="020B0604030504040204" pitchFamily="34" charset="0"/>
                <a:cs typeface="Verdana" panose="020B0604030504040204" pitchFamily="34" charset="0"/>
              </a:rPr>
              <a:t>In a </a:t>
            </a:r>
            <a:r>
              <a:rPr lang="en-US" sz="2000" b="1" dirty="0">
                <a:latin typeface="Verdana" panose="020B0604030504040204" pitchFamily="34" charset="0"/>
                <a:ea typeface="Verdana" panose="020B0604030504040204" pitchFamily="34" charset="0"/>
                <a:cs typeface="Verdana" panose="020B0604030504040204" pitchFamily="34" charset="0"/>
              </a:rPr>
              <a:t>biorefinery approach </a:t>
            </a:r>
            <a:r>
              <a:rPr lang="en-US" sz="2000" dirty="0">
                <a:latin typeface="Verdana" panose="020B0604030504040204" pitchFamily="34" charset="0"/>
                <a:ea typeface="Verdana" panose="020B0604030504040204" pitchFamily="34" charset="0"/>
                <a:cs typeface="Verdana" panose="020B0604030504040204" pitchFamily="34" charset="0"/>
              </a:rPr>
              <a:t>and AD plant is integrated as part of a system that harvests, makes use of and profits from all products and co-products.</a:t>
            </a:r>
          </a:p>
        </p:txBody>
      </p:sp>
      <p:pic>
        <p:nvPicPr>
          <p:cNvPr id="4" name="Picture 3">
            <a:extLst>
              <a:ext uri="{FF2B5EF4-FFF2-40B4-BE49-F238E27FC236}">
                <a16:creationId xmlns:a16="http://schemas.microsoft.com/office/drawing/2014/main" id="{584C6477-9ADC-C243-AABF-A6A82FB7FCC9}"/>
              </a:ext>
            </a:extLst>
          </p:cNvPr>
          <p:cNvPicPr>
            <a:picLocks noChangeAspect="1"/>
          </p:cNvPicPr>
          <p:nvPr/>
        </p:nvPicPr>
        <p:blipFill>
          <a:blip r:embed="rId3"/>
          <a:stretch>
            <a:fillRect/>
          </a:stretch>
        </p:blipFill>
        <p:spPr>
          <a:xfrm>
            <a:off x="7072408" y="741220"/>
            <a:ext cx="4814795" cy="6239974"/>
          </a:xfrm>
          <a:prstGeom prst="rect">
            <a:avLst/>
          </a:prstGeom>
        </p:spPr>
      </p:pic>
      <p:sp>
        <p:nvSpPr>
          <p:cNvPr id="5" name="TextBox 4">
            <a:extLst>
              <a:ext uri="{FF2B5EF4-FFF2-40B4-BE49-F238E27FC236}">
                <a16:creationId xmlns:a16="http://schemas.microsoft.com/office/drawing/2014/main" id="{CAEB9145-B79B-304E-9913-70C0071DA94A}"/>
              </a:ext>
            </a:extLst>
          </p:cNvPr>
          <p:cNvSpPr txBox="1"/>
          <p:nvPr/>
        </p:nvSpPr>
        <p:spPr>
          <a:xfrm>
            <a:off x="228601" y="6410775"/>
            <a:ext cx="4094904" cy="369332"/>
          </a:xfrm>
          <a:prstGeom prst="rect">
            <a:avLst/>
          </a:prstGeom>
          <a:noFill/>
        </p:spPr>
        <p:txBody>
          <a:bodyPr wrap="none" rtlCol="0">
            <a:spAutoFit/>
          </a:bodyPr>
          <a:lstStyle/>
          <a:p>
            <a:r>
              <a:rPr lang="en-US" dirty="0"/>
              <a:t>https://</a:t>
            </a:r>
            <a:r>
              <a:rPr lang="en-US" dirty="0" err="1"/>
              <a:t>www.dvoinc.com</a:t>
            </a:r>
            <a:r>
              <a:rPr lang="en-US" dirty="0"/>
              <a:t>/</a:t>
            </a:r>
            <a:r>
              <a:rPr lang="en-US" dirty="0" err="1"/>
              <a:t>advantages.php</a:t>
            </a:r>
            <a:endParaRPr lang="en-US" dirty="0"/>
          </a:p>
        </p:txBody>
      </p:sp>
      <p:sp>
        <p:nvSpPr>
          <p:cNvPr id="10" name="TextBox 9">
            <a:extLst>
              <a:ext uri="{FF2B5EF4-FFF2-40B4-BE49-F238E27FC236}">
                <a16:creationId xmlns:a16="http://schemas.microsoft.com/office/drawing/2014/main" id="{41947355-F37C-F844-8C48-B0B39570AD43}"/>
              </a:ext>
            </a:extLst>
          </p:cNvPr>
          <p:cNvSpPr txBox="1"/>
          <p:nvPr/>
        </p:nvSpPr>
        <p:spPr>
          <a:xfrm>
            <a:off x="300114" y="2433652"/>
            <a:ext cx="6477203" cy="791820"/>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DVO has created ‘add-ons’ or components that can be used to create a biorefinery. </a:t>
            </a:r>
          </a:p>
        </p:txBody>
      </p:sp>
      <p:sp>
        <p:nvSpPr>
          <p:cNvPr id="11" name="TextBox 10">
            <a:extLst>
              <a:ext uri="{FF2B5EF4-FFF2-40B4-BE49-F238E27FC236}">
                <a16:creationId xmlns:a16="http://schemas.microsoft.com/office/drawing/2014/main" id="{2C6B45B6-12F2-4F4D-A07B-C19DEA95A88A}"/>
              </a:ext>
            </a:extLst>
          </p:cNvPr>
          <p:cNvSpPr txBox="1"/>
          <p:nvPr/>
        </p:nvSpPr>
        <p:spPr>
          <a:xfrm>
            <a:off x="300114" y="3363581"/>
            <a:ext cx="6477203" cy="791820"/>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Nutrient separation and ‘clean’ water recovery and reuse are holy grails for the AD industry.</a:t>
            </a:r>
          </a:p>
        </p:txBody>
      </p:sp>
      <p:sp>
        <p:nvSpPr>
          <p:cNvPr id="12" name="TextBox 11">
            <a:extLst>
              <a:ext uri="{FF2B5EF4-FFF2-40B4-BE49-F238E27FC236}">
                <a16:creationId xmlns:a16="http://schemas.microsoft.com/office/drawing/2014/main" id="{61E93B87-68D1-0841-9BCF-2D2F1465845E}"/>
              </a:ext>
            </a:extLst>
          </p:cNvPr>
          <p:cNvSpPr txBox="1"/>
          <p:nvPr/>
        </p:nvSpPr>
        <p:spPr>
          <a:xfrm>
            <a:off x="1183342" y="4293510"/>
            <a:ext cx="5593976" cy="791820"/>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Separation of N and P allows maximal and optimal use of each.</a:t>
            </a:r>
          </a:p>
        </p:txBody>
      </p:sp>
      <p:sp>
        <p:nvSpPr>
          <p:cNvPr id="13" name="TextBox 12">
            <a:extLst>
              <a:ext uri="{FF2B5EF4-FFF2-40B4-BE49-F238E27FC236}">
                <a16:creationId xmlns:a16="http://schemas.microsoft.com/office/drawing/2014/main" id="{E16846DE-7AC3-4E46-AD6F-668BEC5DB7E4}"/>
              </a:ext>
            </a:extLst>
          </p:cNvPr>
          <p:cNvSpPr txBox="1"/>
          <p:nvPr/>
        </p:nvSpPr>
        <p:spPr>
          <a:xfrm>
            <a:off x="1183341" y="5201027"/>
            <a:ext cx="5593976" cy="791820"/>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Re-use of water is a big environmental benefit.</a:t>
            </a:r>
          </a:p>
        </p:txBody>
      </p:sp>
    </p:spTree>
    <p:extLst>
      <p:ext uri="{BB962C8B-B14F-4D97-AF65-F5344CB8AC3E}">
        <p14:creationId xmlns:p14="http://schemas.microsoft.com/office/powerpoint/2010/main" val="24930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284244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AD feedstock</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9" name="TextBox 8">
            <a:extLst>
              <a:ext uri="{FF2B5EF4-FFF2-40B4-BE49-F238E27FC236}">
                <a16:creationId xmlns:a16="http://schemas.microsoft.com/office/drawing/2014/main" id="{D818820F-10D0-E64F-8E85-92192648FF94}"/>
              </a:ext>
            </a:extLst>
          </p:cNvPr>
          <p:cNvSpPr txBox="1"/>
          <p:nvPr/>
        </p:nvSpPr>
        <p:spPr>
          <a:xfrm>
            <a:off x="425618" y="787471"/>
            <a:ext cx="9512540" cy="1899815"/>
          </a:xfrm>
          <a:prstGeom prst="rect">
            <a:avLst/>
          </a:prstGeom>
          <a:noFill/>
        </p:spPr>
        <p:txBody>
          <a:bodyPr wrap="non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Manure: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has low energy since the feed has already been digested. But:</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Manure has a neutral pH and high buffering capacity (alkalinity);</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Has all the microbes needed for AD;</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Has all the macro- and micronutrients needed for AD; and</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Manure is abundant and pumpable.</a:t>
            </a:r>
          </a:p>
        </p:txBody>
      </p:sp>
      <p:sp>
        <p:nvSpPr>
          <p:cNvPr id="10" name="TextBox 9">
            <a:extLst>
              <a:ext uri="{FF2B5EF4-FFF2-40B4-BE49-F238E27FC236}">
                <a16:creationId xmlns:a16="http://schemas.microsoft.com/office/drawing/2014/main" id="{21BFF50D-9B4A-AD4A-8371-E6549D150111}"/>
              </a:ext>
            </a:extLst>
          </p:cNvPr>
          <p:cNvSpPr txBox="1"/>
          <p:nvPr/>
        </p:nvSpPr>
        <p:spPr>
          <a:xfrm>
            <a:off x="425618" y="2864257"/>
            <a:ext cx="11533300" cy="3377143"/>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Non-manure feedstock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is often acidic with higher energy; increases biogas.</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Waste feed</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Food residuals</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Fats, oils and grease (FOG)</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Energy crops</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Waste from ethanol or biodiesel production</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Produce waste</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Cafeteria waste</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Farm animal mortalities</a:t>
            </a:r>
          </a:p>
        </p:txBody>
      </p:sp>
    </p:spTree>
    <p:extLst>
      <p:ext uri="{BB962C8B-B14F-4D97-AF65-F5344CB8AC3E}">
        <p14:creationId xmlns:p14="http://schemas.microsoft.com/office/powerpoint/2010/main" val="226985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823334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AD feedstock: go for high volatile solids</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7" name="TextBox 6">
            <a:extLst>
              <a:ext uri="{FF2B5EF4-FFF2-40B4-BE49-F238E27FC236}">
                <a16:creationId xmlns:a16="http://schemas.microsoft.com/office/drawing/2014/main" id="{A29B1BF1-9D0D-AA43-B2F9-0DE177C7BDFD}"/>
              </a:ext>
            </a:extLst>
          </p:cNvPr>
          <p:cNvSpPr txBox="1"/>
          <p:nvPr/>
        </p:nvSpPr>
        <p:spPr>
          <a:xfrm>
            <a:off x="425618" y="787471"/>
            <a:ext cx="9552615" cy="791820"/>
          </a:xfrm>
          <a:prstGeom prst="rect">
            <a:avLst/>
          </a:prstGeom>
          <a:noFill/>
        </p:spPr>
        <p:txBody>
          <a:bodyPr wrap="non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Volatile solids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are organic compounds that can be made into methane.</a:t>
            </a:r>
            <a:b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best feedstock materials have high levels of volatile solids.</a:t>
            </a:r>
          </a:p>
        </p:txBody>
      </p:sp>
      <p:pic>
        <p:nvPicPr>
          <p:cNvPr id="8" name="Picture 7" descr="Screen Shot 2014-02-23 at 8.55.46 PM.png">
            <a:extLst>
              <a:ext uri="{FF2B5EF4-FFF2-40B4-BE49-F238E27FC236}">
                <a16:creationId xmlns:a16="http://schemas.microsoft.com/office/drawing/2014/main" id="{FD62AA77-5EDB-B940-A69F-A30781081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13" y="1589155"/>
            <a:ext cx="8746871" cy="5244739"/>
          </a:xfrm>
          <a:prstGeom prst="rect">
            <a:avLst/>
          </a:prstGeom>
        </p:spPr>
      </p:pic>
      <p:sp>
        <p:nvSpPr>
          <p:cNvPr id="4" name="Rounded Rectangular Callout 3">
            <a:extLst>
              <a:ext uri="{FF2B5EF4-FFF2-40B4-BE49-F238E27FC236}">
                <a16:creationId xmlns:a16="http://schemas.microsoft.com/office/drawing/2014/main" id="{3EE891F5-1AF3-7E4C-8F0A-EF19D9FCE13C}"/>
              </a:ext>
            </a:extLst>
          </p:cNvPr>
          <p:cNvSpPr/>
          <p:nvPr/>
        </p:nvSpPr>
        <p:spPr>
          <a:xfrm>
            <a:off x="8461945" y="2460309"/>
            <a:ext cx="3491309" cy="1215724"/>
          </a:xfrm>
          <a:prstGeom prst="wedgeRoundRectCallout">
            <a:avLst>
              <a:gd name="adj1" fmla="val -69280"/>
              <a:gd name="adj2" fmla="val -62654"/>
              <a:gd name="adj3" fmla="val 16667"/>
            </a:avLst>
          </a:prstGeom>
          <a:solidFill>
            <a:schemeClr val="bg1"/>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Glycerol: the waste from converting UFU/UCO into biodiesel makes great AD feedstock</a:t>
            </a:r>
          </a:p>
        </p:txBody>
      </p:sp>
    </p:spTree>
    <p:extLst>
      <p:ext uri="{BB962C8B-B14F-4D97-AF65-F5344CB8AC3E}">
        <p14:creationId xmlns:p14="http://schemas.microsoft.com/office/powerpoint/2010/main" val="92830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431720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AD feedstock: waste</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7" name="TextBox 6">
            <a:extLst>
              <a:ext uri="{FF2B5EF4-FFF2-40B4-BE49-F238E27FC236}">
                <a16:creationId xmlns:a16="http://schemas.microsoft.com/office/drawing/2014/main" id="{A29B1BF1-9D0D-AA43-B2F9-0DE177C7BDFD}"/>
              </a:ext>
            </a:extLst>
          </p:cNvPr>
          <p:cNvSpPr txBox="1"/>
          <p:nvPr/>
        </p:nvSpPr>
        <p:spPr>
          <a:xfrm>
            <a:off x="282184" y="787471"/>
            <a:ext cx="11681215" cy="1161152"/>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Europe some AD facilities grow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energy crops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as AD feedstock.</a:t>
            </a:r>
          </a:p>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However, nearly all AD feedstock is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waste</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that might be landfilled rather than recycled.</a:t>
            </a:r>
          </a:p>
          <a:p>
            <a:pPr marL="342900" indent="-34290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Some materials are the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waste-of-a-waste</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glycerol, FOG</a:t>
            </a:r>
          </a:p>
        </p:txBody>
      </p:sp>
      <p:pic>
        <p:nvPicPr>
          <p:cNvPr id="4" name="Picture 3">
            <a:extLst>
              <a:ext uri="{FF2B5EF4-FFF2-40B4-BE49-F238E27FC236}">
                <a16:creationId xmlns:a16="http://schemas.microsoft.com/office/drawing/2014/main" id="{E5A54CA9-D682-EB42-98C2-8141D3BF6E70}"/>
              </a:ext>
            </a:extLst>
          </p:cNvPr>
          <p:cNvPicPr>
            <a:picLocks noChangeAspect="1"/>
          </p:cNvPicPr>
          <p:nvPr/>
        </p:nvPicPr>
        <p:blipFill>
          <a:blip r:embed="rId3"/>
          <a:stretch>
            <a:fillRect/>
          </a:stretch>
        </p:blipFill>
        <p:spPr>
          <a:xfrm>
            <a:off x="228601" y="3160059"/>
            <a:ext cx="6293610" cy="3534883"/>
          </a:xfrm>
          <a:prstGeom prst="rect">
            <a:avLst/>
          </a:prstGeom>
        </p:spPr>
      </p:pic>
      <p:pic>
        <p:nvPicPr>
          <p:cNvPr id="2050" name="Picture 2" descr="Cow Manure Images, Stock Photos &amp; Vectors | Shutterstock">
            <a:extLst>
              <a:ext uri="{FF2B5EF4-FFF2-40B4-BE49-F238E27FC236}">
                <a16:creationId xmlns:a16="http://schemas.microsoft.com/office/drawing/2014/main" id="{60588E25-4F23-F249-B16A-110D8D79BF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907"/>
          <a:stretch/>
        </p:blipFill>
        <p:spPr bwMode="auto">
          <a:xfrm>
            <a:off x="6705600" y="2372659"/>
            <a:ext cx="5257799" cy="343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5940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447750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AD feeding is the key</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7" name="TextBox 6">
            <a:extLst>
              <a:ext uri="{FF2B5EF4-FFF2-40B4-BE49-F238E27FC236}">
                <a16:creationId xmlns:a16="http://schemas.microsoft.com/office/drawing/2014/main" id="{A29B1BF1-9D0D-AA43-B2F9-0DE177C7BDFD}"/>
              </a:ext>
            </a:extLst>
          </p:cNvPr>
          <p:cNvSpPr txBox="1"/>
          <p:nvPr/>
        </p:nvSpPr>
        <p:spPr>
          <a:xfrm>
            <a:off x="282184" y="787471"/>
            <a:ext cx="11681215" cy="791820"/>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Even the best and most abundant feedstock won’t keep an AD functioning properly and producing biogas unless it’s fed properly, taking these factors into account.</a:t>
            </a:r>
          </a:p>
        </p:txBody>
      </p:sp>
      <p:sp>
        <p:nvSpPr>
          <p:cNvPr id="8" name="TextBox 7">
            <a:extLst>
              <a:ext uri="{FF2B5EF4-FFF2-40B4-BE49-F238E27FC236}">
                <a16:creationId xmlns:a16="http://schemas.microsoft.com/office/drawing/2014/main" id="{43F7D073-5ECF-5845-A809-09CAAC00A48E}"/>
              </a:ext>
            </a:extLst>
          </p:cNvPr>
          <p:cNvSpPr txBox="1"/>
          <p:nvPr/>
        </p:nvSpPr>
        <p:spPr>
          <a:xfrm>
            <a:off x="279397" y="1795453"/>
            <a:ext cx="11336076" cy="2492990"/>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AD operators must monitor and control AD feeding rates, aka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organic loading rates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Critical factors include:</a:t>
            </a:r>
          </a:p>
          <a:p>
            <a:pPr marL="742950" lvl="1" indent="-285750">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Concentration of feedstock (solids/volume);</a:t>
            </a:r>
          </a:p>
          <a:p>
            <a:pPr marL="742950" lvl="1" indent="-285750">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Volatile solids content of feedstock;</a:t>
            </a:r>
          </a:p>
          <a:p>
            <a:pPr marL="742950" lvl="1" indent="-285750">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Inorganic (or inert) content of feedstock;</a:t>
            </a:r>
          </a:p>
          <a:p>
            <a:pPr marL="742950" lvl="1" indent="-285750">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Volatile solids / AD volume; and</a:t>
            </a:r>
          </a:p>
          <a:p>
            <a:pPr marL="742950" lvl="1" indent="-285750">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Hydraulic retention time.</a:t>
            </a:r>
          </a:p>
        </p:txBody>
      </p:sp>
      <p:sp>
        <p:nvSpPr>
          <p:cNvPr id="9" name="TextBox 8">
            <a:extLst>
              <a:ext uri="{FF2B5EF4-FFF2-40B4-BE49-F238E27FC236}">
                <a16:creationId xmlns:a16="http://schemas.microsoft.com/office/drawing/2014/main" id="{1F2CC482-25A6-1D40-BD68-0E07AE339D35}"/>
              </a:ext>
            </a:extLst>
          </p:cNvPr>
          <p:cNvSpPr txBox="1"/>
          <p:nvPr/>
        </p:nvSpPr>
        <p:spPr>
          <a:xfrm>
            <a:off x="356246" y="5157210"/>
            <a:ext cx="11336076" cy="1530484"/>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Hydraulic retention time (HRT):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average days that feedstock stays in the AD </a:t>
            </a:r>
          </a:p>
          <a:p>
            <a:pPr marL="342900" indent="-34290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Allows the bacteria enough time to convert all VS to methane</a:t>
            </a:r>
          </a:p>
          <a:p>
            <a:pPr marL="342900" indent="-34290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Related to AD capacity</a:t>
            </a:r>
          </a:p>
          <a:p>
            <a:pPr marL="342900" indent="-34290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Equals AD volume (gallons) / feed volume (gallons/day)</a:t>
            </a:r>
          </a:p>
        </p:txBody>
      </p:sp>
      <p:sp>
        <p:nvSpPr>
          <p:cNvPr id="10" name="TextBox 9">
            <a:extLst>
              <a:ext uri="{FF2B5EF4-FFF2-40B4-BE49-F238E27FC236}">
                <a16:creationId xmlns:a16="http://schemas.microsoft.com/office/drawing/2014/main" id="{0596533F-3AA6-7A46-BEED-F724F7E4D0D4}"/>
              </a:ext>
            </a:extLst>
          </p:cNvPr>
          <p:cNvSpPr txBox="1"/>
          <p:nvPr/>
        </p:nvSpPr>
        <p:spPr>
          <a:xfrm>
            <a:off x="356246" y="4504605"/>
            <a:ext cx="11336076" cy="422488"/>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Constant monitoring and frequent testing is required.</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92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605806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AD products and co-products</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6" name="TextBox 5">
            <a:extLst>
              <a:ext uri="{FF2B5EF4-FFF2-40B4-BE49-F238E27FC236}">
                <a16:creationId xmlns:a16="http://schemas.microsoft.com/office/drawing/2014/main" id="{58A16074-4C24-DF46-805E-1D8BFA760844}"/>
              </a:ext>
            </a:extLst>
          </p:cNvPr>
          <p:cNvSpPr txBox="1"/>
          <p:nvPr/>
        </p:nvSpPr>
        <p:spPr>
          <a:xfrm>
            <a:off x="425618" y="787471"/>
            <a:ext cx="11587088" cy="5593134"/>
          </a:xfrm>
          <a:prstGeom prst="rect">
            <a:avLst/>
          </a:prstGeom>
          <a:noFill/>
        </p:spPr>
        <p:txBody>
          <a:bodyPr wrap="square" rtlCol="0">
            <a:spAutoFit/>
          </a:bodyPr>
          <a:lstStyle/>
          <a:p>
            <a:pPr>
              <a:lnSpc>
                <a:spcPct val="120000"/>
              </a:lnSpc>
            </a:pPr>
            <a:r>
              <a:rPr lang="en-US" sz="2000" dirty="0">
                <a:latin typeface="Verdana" panose="020B0604030504040204" pitchFamily="34" charset="0"/>
                <a:ea typeface="Verdana" panose="020B0604030504040204" pitchFamily="34" charset="0"/>
                <a:cs typeface="Verdana" panose="020B0604030504040204" pitchFamily="34" charset="0"/>
              </a:rPr>
              <a:t>Anaerobic digestion produces energy and </a:t>
            </a:r>
            <a:r>
              <a:rPr lang="en-US" sz="2000" b="1" dirty="0">
                <a:latin typeface="Verdana" panose="020B0604030504040204" pitchFamily="34" charset="0"/>
                <a:ea typeface="Verdana" panose="020B0604030504040204" pitchFamily="34" charset="0"/>
                <a:cs typeface="Verdana" panose="020B0604030504040204" pitchFamily="34" charset="0"/>
              </a:rPr>
              <a:t>co-products</a:t>
            </a:r>
            <a:r>
              <a:rPr lang="en-US" sz="2000" dirty="0">
                <a:latin typeface="Verdana" panose="020B0604030504040204" pitchFamily="34" charset="0"/>
                <a:ea typeface="Verdana" panose="020B0604030504040204" pitchFamily="34" charset="0"/>
                <a:cs typeface="Verdana" panose="020B0604030504040204" pitchFamily="34" charset="0"/>
              </a:rPr>
              <a:t>. Revenue and benefits from co-products often surpasses that from biogas, so a </a:t>
            </a:r>
            <a:r>
              <a:rPr lang="en-US" sz="2000" b="1" dirty="0">
                <a:latin typeface="Verdana" panose="020B0604030504040204" pitchFamily="34" charset="0"/>
                <a:ea typeface="Verdana" panose="020B0604030504040204" pitchFamily="34" charset="0"/>
                <a:cs typeface="Verdana" panose="020B0604030504040204" pitchFamily="34" charset="0"/>
              </a:rPr>
              <a:t>‘bio-refinery’ approach </a:t>
            </a:r>
            <a:r>
              <a:rPr lang="en-US" sz="2000" dirty="0">
                <a:latin typeface="Verdana" panose="020B0604030504040204" pitchFamily="34" charset="0"/>
                <a:ea typeface="Verdana" panose="020B0604030504040204" pitchFamily="34" charset="0"/>
                <a:cs typeface="Verdana" panose="020B0604030504040204" pitchFamily="34" charset="0"/>
              </a:rPr>
              <a:t>is needed.</a:t>
            </a:r>
          </a:p>
          <a:p>
            <a:pPr>
              <a:lnSpc>
                <a:spcPct val="12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Biogas: </a:t>
            </a:r>
            <a:r>
              <a:rPr lang="en-US" sz="2000" dirty="0">
                <a:latin typeface="Verdana" panose="020B0604030504040204" pitchFamily="34" charset="0"/>
                <a:ea typeface="Verdana" panose="020B0604030504040204" pitchFamily="34" charset="0"/>
                <a:cs typeface="Verdana" panose="020B0604030504040204" pitchFamily="34" charset="0"/>
              </a:rPr>
              <a:t>methane</a:t>
            </a:r>
            <a:r>
              <a:rPr lang="en-US" sz="2000" b="1"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combusted to produce </a:t>
            </a:r>
            <a:r>
              <a:rPr lang="en-US" sz="2000" u="sng" dirty="0">
                <a:latin typeface="Verdana" panose="020B0604030504040204" pitchFamily="34" charset="0"/>
                <a:ea typeface="Verdana" panose="020B0604030504040204" pitchFamily="34" charset="0"/>
                <a:cs typeface="Verdana" panose="020B0604030504040204" pitchFamily="34" charset="0"/>
              </a:rPr>
              <a:t>heat</a:t>
            </a:r>
            <a:r>
              <a:rPr lang="en-US" sz="2000" dirty="0">
                <a:latin typeface="Verdana" panose="020B0604030504040204" pitchFamily="34" charset="0"/>
                <a:ea typeface="Verdana" panose="020B0604030504040204" pitchFamily="34" charset="0"/>
                <a:cs typeface="Verdana" panose="020B0604030504040204" pitchFamily="34" charset="0"/>
              </a:rPr>
              <a:t> or co-generation of </a:t>
            </a:r>
            <a:r>
              <a:rPr lang="en-US" sz="2000" u="sng" dirty="0">
                <a:latin typeface="Verdana" panose="020B0604030504040204" pitchFamily="34" charset="0"/>
                <a:ea typeface="Verdana" panose="020B0604030504040204" pitchFamily="34" charset="0"/>
                <a:cs typeface="Verdana" panose="020B0604030504040204" pitchFamily="34" charset="0"/>
              </a:rPr>
              <a:t>heat and electricity</a:t>
            </a:r>
          </a:p>
          <a:p>
            <a:pPr>
              <a:lnSpc>
                <a:spcPct val="12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000" b="1" dirty="0" err="1">
                <a:latin typeface="Verdana" panose="020B0604030504040204" pitchFamily="34" charset="0"/>
                <a:ea typeface="Verdana" panose="020B0604030504040204" pitchFamily="34" charset="0"/>
                <a:cs typeface="Verdana" panose="020B0604030504040204" pitchFamily="34" charset="0"/>
              </a:rPr>
              <a:t>Digestate</a:t>
            </a:r>
            <a:r>
              <a:rPr lang="en-US" sz="2000" b="1"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the biomass that remains after feedstock is processed by AD</a:t>
            </a:r>
          </a:p>
          <a:p>
            <a:pPr marL="285750" indent="-285750">
              <a:lnSpc>
                <a:spcPct val="120000"/>
              </a:lnSpc>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Effluent</a:t>
            </a:r>
            <a:r>
              <a:rPr lang="en-US" sz="2000" dirty="0">
                <a:latin typeface="Verdana" panose="020B0604030504040204" pitchFamily="34" charset="0"/>
                <a:ea typeface="Verdana" panose="020B0604030504040204" pitchFamily="34" charset="0"/>
                <a:cs typeface="Verdana" panose="020B0604030504040204" pitchFamily="34" charset="0"/>
              </a:rPr>
              <a:t> (liquid filtrate) used as </a:t>
            </a:r>
            <a:r>
              <a:rPr lang="en-US" sz="2000" u="sng" dirty="0">
                <a:latin typeface="Verdana" panose="020B0604030504040204" pitchFamily="34" charset="0"/>
                <a:ea typeface="Verdana" panose="020B0604030504040204" pitchFamily="34" charset="0"/>
                <a:cs typeface="Verdana" panose="020B0604030504040204" pitchFamily="34" charset="0"/>
              </a:rPr>
              <a:t>fertilizer</a:t>
            </a:r>
            <a:r>
              <a:rPr lang="en-US" sz="2000" dirty="0">
                <a:latin typeface="Verdana" panose="020B0604030504040204" pitchFamily="34" charset="0"/>
                <a:ea typeface="Verdana" panose="020B0604030504040204" pitchFamily="34" charset="0"/>
                <a:cs typeface="Verdana" panose="020B0604030504040204" pitchFamily="34" charset="0"/>
              </a:rPr>
              <a:t>; rich source of N, P, K</a:t>
            </a:r>
          </a:p>
          <a:p>
            <a:pPr marL="742950" lvl="1"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Offsetting use of synthetic fertilizer lowers costs and carbon footprint</a:t>
            </a:r>
          </a:p>
          <a:p>
            <a:pPr marL="285750" indent="-285750">
              <a:lnSpc>
                <a:spcPct val="120000"/>
              </a:lnSpc>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Separated solids </a:t>
            </a:r>
            <a:r>
              <a:rPr lang="en-US" sz="2000" dirty="0">
                <a:latin typeface="Verdana" panose="020B0604030504040204" pitchFamily="34" charset="0"/>
                <a:ea typeface="Verdana" panose="020B0604030504040204" pitchFamily="34" charset="0"/>
                <a:cs typeface="Verdana" panose="020B0604030504040204" pitchFamily="34" charset="0"/>
              </a:rPr>
              <a:t>(fiber) used as dairy herd </a:t>
            </a:r>
            <a:r>
              <a:rPr lang="en-US" sz="2000" u="sng" dirty="0">
                <a:latin typeface="Verdana" panose="020B0604030504040204" pitchFamily="34" charset="0"/>
                <a:ea typeface="Verdana" panose="020B0604030504040204" pitchFamily="34" charset="0"/>
                <a:cs typeface="Verdana" panose="020B0604030504040204" pitchFamily="34" charset="0"/>
              </a:rPr>
              <a:t>bedding</a:t>
            </a:r>
            <a:r>
              <a:rPr lang="en-US" sz="2000" dirty="0">
                <a:latin typeface="Verdana" panose="020B0604030504040204" pitchFamily="34" charset="0"/>
                <a:ea typeface="Verdana" panose="020B0604030504040204" pitchFamily="34" charset="0"/>
                <a:cs typeface="Verdana" panose="020B0604030504040204" pitchFamily="34" charset="0"/>
              </a:rPr>
              <a:t>, fertilizer, compost base</a:t>
            </a:r>
          </a:p>
          <a:p>
            <a:pPr marL="742950" lvl="1"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High bedding costs make this a valuable co-product</a:t>
            </a:r>
          </a:p>
          <a:p>
            <a:pPr>
              <a:lnSpc>
                <a:spcPct val="12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a:p>
            <a:pPr>
              <a:lnSpc>
                <a:spcPct val="120000"/>
              </a:lnSpc>
            </a:pPr>
            <a:endParaRPr lang="en-US" sz="2000" b="1" dirty="0">
              <a:latin typeface="Verdana" panose="020B0604030504040204" pitchFamily="34" charset="0"/>
              <a:ea typeface="Verdana" panose="020B0604030504040204" pitchFamily="34" charset="0"/>
              <a:cs typeface="Verdana" panose="020B0604030504040204" pitchFamily="34" charset="0"/>
            </a:endParaRPr>
          </a:p>
          <a:p>
            <a:pPr>
              <a:lnSpc>
                <a:spcPct val="120000"/>
              </a:lnSpc>
            </a:pPr>
            <a:endParaRPr lang="en-US" sz="2000" b="1" dirty="0">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Carbon dioxide: </a:t>
            </a:r>
            <a:r>
              <a:rPr lang="en-US" sz="2000" dirty="0">
                <a:latin typeface="Verdana" panose="020B0604030504040204" pitchFamily="34" charset="0"/>
                <a:ea typeface="Verdana" panose="020B0604030504040204" pitchFamily="34" charset="0"/>
                <a:cs typeface="Verdana" panose="020B0604030504040204" pitchFamily="34" charset="0"/>
              </a:rPr>
              <a:t>methane is combusted to 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a:t>
            </a:r>
          </a:p>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CO</a:t>
            </a:r>
            <a:r>
              <a:rPr lang="en-US" sz="2000" baseline="-25000" dirty="0">
                <a:latin typeface="Verdana" panose="020B0604030504040204" pitchFamily="34" charset="0"/>
                <a:ea typeface="Verdana" panose="020B0604030504040204" pitchFamily="34" charset="0"/>
                <a:cs typeface="Verdana" panose="020B0604030504040204" pitchFamily="34" charset="0"/>
              </a:rPr>
              <a:t>2</a:t>
            </a:r>
            <a:r>
              <a:rPr lang="en-US" sz="2000" dirty="0">
                <a:latin typeface="Verdana" panose="020B0604030504040204" pitchFamily="34" charset="0"/>
                <a:ea typeface="Verdana" panose="020B0604030504040204" pitchFamily="34" charset="0"/>
                <a:cs typeface="Verdana" panose="020B0604030504040204" pitchFamily="34" charset="0"/>
              </a:rPr>
              <a:t> could be used to augment the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growth of plants and algae</a:t>
            </a:r>
          </a:p>
        </p:txBody>
      </p:sp>
      <p:pic>
        <p:nvPicPr>
          <p:cNvPr id="4" name="Picture 3">
            <a:extLst>
              <a:ext uri="{FF2B5EF4-FFF2-40B4-BE49-F238E27FC236}">
                <a16:creationId xmlns:a16="http://schemas.microsoft.com/office/drawing/2014/main" id="{0A322CB0-ADD2-CF4C-A5D9-1190B8055D5E}"/>
              </a:ext>
            </a:extLst>
          </p:cNvPr>
          <p:cNvPicPr>
            <a:picLocks noChangeAspect="1"/>
          </p:cNvPicPr>
          <p:nvPr/>
        </p:nvPicPr>
        <p:blipFill>
          <a:blip r:embed="rId3"/>
          <a:stretch>
            <a:fillRect/>
          </a:stretch>
        </p:blipFill>
        <p:spPr>
          <a:xfrm>
            <a:off x="8175812" y="3833898"/>
            <a:ext cx="3836894" cy="2916039"/>
          </a:xfrm>
          <a:prstGeom prst="rect">
            <a:avLst/>
          </a:prstGeom>
        </p:spPr>
      </p:pic>
    </p:spTree>
    <p:extLst>
      <p:ext uri="{BB962C8B-B14F-4D97-AF65-F5344CB8AC3E}">
        <p14:creationId xmlns:p14="http://schemas.microsoft.com/office/powerpoint/2010/main" val="12795283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952376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Biogas is combusted before or after scrubbing</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7" name="TextBox 6">
            <a:extLst>
              <a:ext uri="{FF2B5EF4-FFF2-40B4-BE49-F238E27FC236}">
                <a16:creationId xmlns:a16="http://schemas.microsoft.com/office/drawing/2014/main" id="{889F8062-64CC-DD48-B464-468F01068F8F}"/>
              </a:ext>
            </a:extLst>
          </p:cNvPr>
          <p:cNvSpPr txBox="1"/>
          <p:nvPr/>
        </p:nvSpPr>
        <p:spPr>
          <a:xfrm>
            <a:off x="425618" y="787471"/>
            <a:ext cx="9827434" cy="2269147"/>
          </a:xfrm>
          <a:prstGeom prst="rect">
            <a:avLst/>
          </a:prstGeom>
          <a:noFill/>
        </p:spPr>
        <p:txBody>
          <a:bodyPr wrap="none" rtlCol="0">
            <a:spAutoFit/>
          </a:bodyPr>
          <a:lstStyle/>
          <a:p>
            <a:pPr>
              <a:lnSpc>
                <a:spcPct val="120000"/>
              </a:lnSpc>
            </a:pPr>
            <a:r>
              <a:rPr lang="en-US" sz="2000" b="1" dirty="0" err="1">
                <a:latin typeface="Verdana" panose="020B0604030504040204" pitchFamily="34" charset="0"/>
                <a:ea typeface="Verdana" panose="020B0604030504040204" pitchFamily="34" charset="0"/>
                <a:cs typeface="Verdana" panose="020B0604030504040204" pitchFamily="34" charset="0"/>
              </a:rPr>
              <a:t>Biomethane</a:t>
            </a:r>
            <a:r>
              <a:rPr lang="en-US" sz="2000" dirty="0">
                <a:latin typeface="Verdana" panose="020B0604030504040204" pitchFamily="34" charset="0"/>
                <a:ea typeface="Verdana" panose="020B0604030504040204" pitchFamily="34" charset="0"/>
                <a:cs typeface="Verdana" panose="020B0604030504040204" pitchFamily="34" charset="0"/>
              </a:rPr>
              <a:t>: methane produced by removing all other gases from biogas</a:t>
            </a:r>
          </a:p>
          <a:p>
            <a:pPr marL="742950" lvl="1"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Chemically equivalent to natural gas though biologically produced</a:t>
            </a:r>
          </a:p>
          <a:p>
            <a:pPr marL="742950" lvl="1"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Can be injected into natural gas pipelines</a:t>
            </a:r>
          </a:p>
          <a:p>
            <a:pPr marL="742950" lvl="1"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Can be used to vehicles equipped for natural gas</a:t>
            </a:r>
          </a:p>
          <a:p>
            <a:pPr marL="742950" lvl="1"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Increased energy density of 1000 Btu / ft</a:t>
            </a:r>
            <a:r>
              <a:rPr lang="en-US" sz="2800" baseline="30000" dirty="0">
                <a:latin typeface="Verdana" panose="020B0604030504040204" pitchFamily="34" charset="0"/>
                <a:ea typeface="Verdana" panose="020B0604030504040204" pitchFamily="34" charset="0"/>
                <a:cs typeface="Verdana" panose="020B0604030504040204" pitchFamily="34" charset="0"/>
              </a:rPr>
              <a:t>3</a:t>
            </a:r>
          </a:p>
          <a:p>
            <a:pPr marL="742950" lvl="1"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Fiscally viable only when natural gas prices are high enough</a:t>
            </a:r>
          </a:p>
        </p:txBody>
      </p:sp>
      <p:pic>
        <p:nvPicPr>
          <p:cNvPr id="8" name="Picture 7" descr="Screen Shot 2014-02-23 at 5.19.55 PM.png">
            <a:extLst>
              <a:ext uri="{FF2B5EF4-FFF2-40B4-BE49-F238E27FC236}">
                <a16:creationId xmlns:a16="http://schemas.microsoft.com/office/drawing/2014/main" id="{7E770631-A92E-1349-AC2E-F05862ECC6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1124" y="3294685"/>
            <a:ext cx="3349429" cy="2775844"/>
          </a:xfrm>
          <a:prstGeom prst="rect">
            <a:avLst/>
          </a:prstGeom>
        </p:spPr>
      </p:pic>
      <p:sp>
        <p:nvSpPr>
          <p:cNvPr id="9" name="TextBox 8">
            <a:extLst>
              <a:ext uri="{FF2B5EF4-FFF2-40B4-BE49-F238E27FC236}">
                <a16:creationId xmlns:a16="http://schemas.microsoft.com/office/drawing/2014/main" id="{81221699-F3CE-0A48-BDA7-CE62D266614D}"/>
              </a:ext>
            </a:extLst>
          </p:cNvPr>
          <p:cNvSpPr txBox="1"/>
          <p:nvPr/>
        </p:nvSpPr>
        <p:spPr>
          <a:xfrm>
            <a:off x="425618" y="6105101"/>
            <a:ext cx="4845629"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Biomethane from Scenic View Dairy (MD) is injected into the NG grid </a:t>
            </a:r>
          </a:p>
        </p:txBody>
      </p:sp>
    </p:spTree>
    <p:extLst>
      <p:ext uri="{BB962C8B-B14F-4D97-AF65-F5344CB8AC3E}">
        <p14:creationId xmlns:p14="http://schemas.microsoft.com/office/powerpoint/2010/main" val="2468933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82"/>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70885"/>
            <a:ext cx="728436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Biggest concerns about bioenergy?</a:t>
            </a:r>
          </a:p>
        </p:txBody>
      </p:sp>
      <p:sp>
        <p:nvSpPr>
          <p:cNvPr id="20" name="TextBox 19">
            <a:extLst>
              <a:ext uri="{FF2B5EF4-FFF2-40B4-BE49-F238E27FC236}">
                <a16:creationId xmlns:a16="http://schemas.microsoft.com/office/drawing/2014/main" id="{6671CA6F-6B38-E84B-B4B0-8C596E297088}"/>
              </a:ext>
            </a:extLst>
          </p:cNvPr>
          <p:cNvSpPr txBox="1"/>
          <p:nvPr/>
        </p:nvSpPr>
        <p:spPr>
          <a:xfrm>
            <a:off x="534572" y="2010224"/>
            <a:ext cx="1192955" cy="369332"/>
          </a:xfrm>
          <a:prstGeom prst="rect">
            <a:avLst/>
          </a:prstGeom>
          <a:noFill/>
        </p:spPr>
        <p:txBody>
          <a:bodyPr wrap="none" rtlCol="0">
            <a:spAutoFit/>
          </a:bodyPr>
          <a:lstStyle/>
          <a:p>
            <a:r>
              <a:rPr lang="en-US" b="1" dirty="0">
                <a:solidFill>
                  <a:schemeClr val="bg1"/>
                </a:solidFill>
                <a:latin typeface="Verdana" panose="020B0604030504040204" pitchFamily="34" charset="0"/>
              </a:rPr>
              <a:t>43 days</a:t>
            </a:r>
          </a:p>
        </p:txBody>
      </p:sp>
      <p:pic>
        <p:nvPicPr>
          <p:cNvPr id="13" name="Picture 12">
            <a:extLst>
              <a:ext uri="{FF2B5EF4-FFF2-40B4-BE49-F238E27FC236}">
                <a16:creationId xmlns:a16="http://schemas.microsoft.com/office/drawing/2014/main" id="{87EDB107-6E71-F14B-9916-5097726B622E}"/>
              </a:ext>
            </a:extLst>
          </p:cNvPr>
          <p:cNvPicPr>
            <a:picLocks noChangeAspect="1"/>
          </p:cNvPicPr>
          <p:nvPr/>
        </p:nvPicPr>
        <p:blipFill>
          <a:blip r:embed="rId2">
            <a:duotone>
              <a:prstClr val="black"/>
              <a:schemeClr val="accent1">
                <a:tint val="45000"/>
                <a:satMod val="400000"/>
              </a:schemeClr>
            </a:duotone>
          </a:blip>
          <a:stretch>
            <a:fillRect/>
          </a:stretch>
        </p:blipFill>
        <p:spPr>
          <a:xfrm>
            <a:off x="11117960" y="47734"/>
            <a:ext cx="628093" cy="584776"/>
          </a:xfrm>
          <a:prstGeom prst="rect">
            <a:avLst/>
          </a:prstGeom>
        </p:spPr>
      </p:pic>
      <p:sp>
        <p:nvSpPr>
          <p:cNvPr id="5" name="TextBox 4">
            <a:extLst>
              <a:ext uri="{FF2B5EF4-FFF2-40B4-BE49-F238E27FC236}">
                <a16:creationId xmlns:a16="http://schemas.microsoft.com/office/drawing/2014/main" id="{B2BAC998-42E2-1C4B-9968-5402BA3F73CF}"/>
              </a:ext>
            </a:extLst>
          </p:cNvPr>
          <p:cNvSpPr txBox="1"/>
          <p:nvPr/>
        </p:nvSpPr>
        <p:spPr>
          <a:xfrm>
            <a:off x="534572" y="912286"/>
            <a:ext cx="9022726"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Can we produce </a:t>
            </a:r>
            <a:r>
              <a:rPr lang="en-US" sz="2000" b="1" dirty="0">
                <a:latin typeface="Verdana" panose="020B0604030504040204" pitchFamily="34" charset="0"/>
                <a:ea typeface="Verdana" panose="020B0604030504040204" pitchFamily="34" charset="0"/>
                <a:cs typeface="Verdana" panose="020B0604030504040204" pitchFamily="34" charset="0"/>
              </a:rPr>
              <a:t>enough</a:t>
            </a:r>
            <a:r>
              <a:rPr lang="en-US" sz="2000" dirty="0">
                <a:latin typeface="Verdana" panose="020B0604030504040204" pitchFamily="34" charset="0"/>
                <a:ea typeface="Verdana" panose="020B0604030504040204" pitchFamily="34" charset="0"/>
                <a:cs typeface="Verdana" panose="020B0604030504040204" pitchFamily="34" charset="0"/>
              </a:rPr>
              <a:t> bioenergy to make a dent in fossil fuels?</a:t>
            </a:r>
          </a:p>
        </p:txBody>
      </p:sp>
      <p:sp>
        <p:nvSpPr>
          <p:cNvPr id="14" name="TextBox 13">
            <a:extLst>
              <a:ext uri="{FF2B5EF4-FFF2-40B4-BE49-F238E27FC236}">
                <a16:creationId xmlns:a16="http://schemas.microsoft.com/office/drawing/2014/main" id="{128F05D5-24F9-364B-A568-B7342B4BAAFF}"/>
              </a:ext>
            </a:extLst>
          </p:cNvPr>
          <p:cNvSpPr txBox="1"/>
          <p:nvPr/>
        </p:nvSpPr>
        <p:spPr>
          <a:xfrm>
            <a:off x="534572" y="2075039"/>
            <a:ext cx="7827784"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Is / can bioenergy </a:t>
            </a:r>
            <a:r>
              <a:rPr lang="en-US" sz="2000" b="1" dirty="0">
                <a:latin typeface="Verdana" panose="020B0604030504040204" pitchFamily="34" charset="0"/>
                <a:ea typeface="Verdana" panose="020B0604030504040204" pitchFamily="34" charset="0"/>
                <a:cs typeface="Verdana" panose="020B0604030504040204" pitchFamily="34" charset="0"/>
              </a:rPr>
              <a:t>carbon-neutral</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b="1" dirty="0">
                <a:latin typeface="Verdana" panose="020B0604030504040204" pitchFamily="34" charset="0"/>
                <a:ea typeface="Verdana" panose="020B0604030504040204" pitchFamily="34" charset="0"/>
                <a:cs typeface="Verdana" panose="020B0604030504040204" pitchFamily="34" charset="0"/>
              </a:rPr>
              <a:t>Carbon-negative</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15" name="TextBox 14">
            <a:extLst>
              <a:ext uri="{FF2B5EF4-FFF2-40B4-BE49-F238E27FC236}">
                <a16:creationId xmlns:a16="http://schemas.microsoft.com/office/drawing/2014/main" id="{D6B88C20-6D08-8D4A-8760-83D56B1A9E26}"/>
              </a:ext>
            </a:extLst>
          </p:cNvPr>
          <p:cNvSpPr txBox="1"/>
          <p:nvPr/>
        </p:nvSpPr>
        <p:spPr>
          <a:xfrm>
            <a:off x="534572" y="2801692"/>
            <a:ext cx="7960834"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What is the </a:t>
            </a:r>
            <a:r>
              <a:rPr lang="en-US" sz="2000" b="1" dirty="0">
                <a:latin typeface="Verdana" panose="020B0604030504040204" pitchFamily="34" charset="0"/>
                <a:ea typeface="Verdana" panose="020B0604030504040204" pitchFamily="34" charset="0"/>
                <a:cs typeface="Verdana" panose="020B0604030504040204" pitchFamily="34" charset="0"/>
              </a:rPr>
              <a:t>environmental cost </a:t>
            </a:r>
            <a:r>
              <a:rPr lang="en-US" sz="2000" dirty="0">
                <a:latin typeface="Verdana" panose="020B0604030504040204" pitchFamily="34" charset="0"/>
                <a:ea typeface="Verdana" panose="020B0604030504040204" pitchFamily="34" charset="0"/>
                <a:cs typeface="Verdana" panose="020B0604030504040204" pitchFamily="34" charset="0"/>
              </a:rPr>
              <a:t>or impact of bioenergy?</a:t>
            </a:r>
          </a:p>
        </p:txBody>
      </p:sp>
      <p:sp>
        <p:nvSpPr>
          <p:cNvPr id="16" name="TextBox 15">
            <a:extLst>
              <a:ext uri="{FF2B5EF4-FFF2-40B4-BE49-F238E27FC236}">
                <a16:creationId xmlns:a16="http://schemas.microsoft.com/office/drawing/2014/main" id="{6AA5C057-FCD1-4C4B-AA9E-87620304476B}"/>
              </a:ext>
            </a:extLst>
          </p:cNvPr>
          <p:cNvSpPr txBox="1"/>
          <p:nvPr/>
        </p:nvSpPr>
        <p:spPr>
          <a:xfrm>
            <a:off x="534572" y="4091052"/>
            <a:ext cx="4075155"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The </a:t>
            </a:r>
            <a:r>
              <a:rPr lang="en-US" sz="2000" b="1" dirty="0">
                <a:latin typeface="Verdana" panose="020B0604030504040204" pitchFamily="34" charset="0"/>
                <a:ea typeface="Verdana" panose="020B0604030504040204" pitchFamily="34" charset="0"/>
                <a:cs typeface="Verdana" panose="020B0604030504040204" pitchFamily="34" charset="0"/>
              </a:rPr>
              <a:t>food vs. fuels </a:t>
            </a:r>
            <a:r>
              <a:rPr lang="en-US" sz="2000" dirty="0">
                <a:latin typeface="Verdana" panose="020B0604030504040204" pitchFamily="34" charset="0"/>
                <a:ea typeface="Verdana" panose="020B0604030504040204" pitchFamily="34" charset="0"/>
                <a:cs typeface="Verdana" panose="020B0604030504040204" pitchFamily="34" charset="0"/>
              </a:rPr>
              <a:t>debate?</a:t>
            </a:r>
          </a:p>
        </p:txBody>
      </p:sp>
      <p:sp>
        <p:nvSpPr>
          <p:cNvPr id="17" name="TextBox 16">
            <a:extLst>
              <a:ext uri="{FF2B5EF4-FFF2-40B4-BE49-F238E27FC236}">
                <a16:creationId xmlns:a16="http://schemas.microsoft.com/office/drawing/2014/main" id="{316EE8D3-A1B5-4B42-BB98-B9A97C3E42A1}"/>
              </a:ext>
            </a:extLst>
          </p:cNvPr>
          <p:cNvSpPr txBox="1"/>
          <p:nvPr/>
        </p:nvSpPr>
        <p:spPr>
          <a:xfrm>
            <a:off x="881424" y="3263181"/>
            <a:ext cx="5444824"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Local vs. global: environmental justice</a:t>
            </a:r>
          </a:p>
        </p:txBody>
      </p:sp>
      <p:sp>
        <p:nvSpPr>
          <p:cNvPr id="21" name="TextBox 20">
            <a:extLst>
              <a:ext uri="{FF2B5EF4-FFF2-40B4-BE49-F238E27FC236}">
                <a16:creationId xmlns:a16="http://schemas.microsoft.com/office/drawing/2014/main" id="{9A5AC6AD-13C0-D046-8B63-F1FECE9CC309}"/>
              </a:ext>
            </a:extLst>
          </p:cNvPr>
          <p:cNvSpPr txBox="1"/>
          <p:nvPr/>
        </p:nvSpPr>
        <p:spPr>
          <a:xfrm>
            <a:off x="534572" y="1498518"/>
            <a:ext cx="6365845"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Does bioenergy need a </a:t>
            </a:r>
            <a:r>
              <a:rPr lang="en-US" sz="2000" b="1" dirty="0">
                <a:latin typeface="Verdana" panose="020B0604030504040204" pitchFamily="34" charset="0"/>
                <a:ea typeface="Verdana" panose="020B0604030504040204" pitchFamily="34" charset="0"/>
                <a:cs typeface="Verdana" panose="020B0604030504040204" pitchFamily="34" charset="0"/>
              </a:rPr>
              <a:t>new infrastructure</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22" name="TextBox 21">
            <a:extLst>
              <a:ext uri="{FF2B5EF4-FFF2-40B4-BE49-F238E27FC236}">
                <a16:creationId xmlns:a16="http://schemas.microsoft.com/office/drawing/2014/main" id="{CAAFA790-29A9-E14F-8ECE-C2B495B53890}"/>
              </a:ext>
            </a:extLst>
          </p:cNvPr>
          <p:cNvSpPr txBox="1"/>
          <p:nvPr/>
        </p:nvSpPr>
        <p:spPr>
          <a:xfrm>
            <a:off x="534572" y="4779529"/>
            <a:ext cx="4466287"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What is the </a:t>
            </a:r>
            <a:r>
              <a:rPr lang="en-US" sz="2000" b="1" dirty="0">
                <a:latin typeface="Verdana" panose="020B0604030504040204" pitchFamily="34" charset="0"/>
                <a:ea typeface="Verdana" panose="020B0604030504040204" pitchFamily="34" charset="0"/>
                <a:cs typeface="Verdana" panose="020B0604030504040204" pitchFamily="34" charset="0"/>
              </a:rPr>
              <a:t>cost</a:t>
            </a:r>
            <a:r>
              <a:rPr lang="en-US" sz="2000" dirty="0">
                <a:latin typeface="Verdana" panose="020B0604030504040204" pitchFamily="34" charset="0"/>
                <a:ea typeface="Verdana" panose="020B0604030504040204" pitchFamily="34" charset="0"/>
                <a:cs typeface="Verdana" panose="020B0604030504040204" pitchFamily="34" charset="0"/>
              </a:rPr>
              <a:t> of bioenergy?</a:t>
            </a:r>
          </a:p>
        </p:txBody>
      </p:sp>
      <p:sp>
        <p:nvSpPr>
          <p:cNvPr id="23" name="TextBox 22">
            <a:extLst>
              <a:ext uri="{FF2B5EF4-FFF2-40B4-BE49-F238E27FC236}">
                <a16:creationId xmlns:a16="http://schemas.microsoft.com/office/drawing/2014/main" id="{B40F2B49-6885-EF40-BBA8-66AF17827FA1}"/>
              </a:ext>
            </a:extLst>
          </p:cNvPr>
          <p:cNvSpPr txBox="1"/>
          <p:nvPr/>
        </p:nvSpPr>
        <p:spPr>
          <a:xfrm>
            <a:off x="534572" y="5468006"/>
            <a:ext cx="5232523"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What is the </a:t>
            </a:r>
            <a:r>
              <a:rPr lang="en-US" sz="2000" b="1" dirty="0">
                <a:latin typeface="Verdana" panose="020B0604030504040204" pitchFamily="34" charset="0"/>
                <a:ea typeface="Verdana" panose="020B0604030504040204" pitchFamily="34" charset="0"/>
                <a:cs typeface="Verdana" panose="020B0604030504040204" pitchFamily="34" charset="0"/>
              </a:rPr>
              <a:t>best uses </a:t>
            </a:r>
            <a:r>
              <a:rPr lang="en-US" sz="2000" dirty="0">
                <a:latin typeface="Verdana" panose="020B0604030504040204" pitchFamily="34" charset="0"/>
                <a:ea typeface="Verdana" panose="020B0604030504040204" pitchFamily="34" charset="0"/>
                <a:cs typeface="Verdana" panose="020B0604030504040204" pitchFamily="34" charset="0"/>
              </a:rPr>
              <a:t>of bioenergy?</a:t>
            </a:r>
          </a:p>
        </p:txBody>
      </p:sp>
    </p:spTree>
    <p:extLst>
      <p:ext uri="{BB962C8B-B14F-4D97-AF65-F5344CB8AC3E}">
        <p14:creationId xmlns:p14="http://schemas.microsoft.com/office/powerpoint/2010/main" val="8415032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479971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AD ecosystem services</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6" name="TextBox 5">
            <a:extLst>
              <a:ext uri="{FF2B5EF4-FFF2-40B4-BE49-F238E27FC236}">
                <a16:creationId xmlns:a16="http://schemas.microsoft.com/office/drawing/2014/main" id="{58A16074-4C24-DF46-805E-1D8BFA760844}"/>
              </a:ext>
            </a:extLst>
          </p:cNvPr>
          <p:cNvSpPr txBox="1"/>
          <p:nvPr/>
        </p:nvSpPr>
        <p:spPr>
          <a:xfrm>
            <a:off x="425618" y="787471"/>
            <a:ext cx="11587088" cy="5039136"/>
          </a:xfrm>
          <a:prstGeom prst="rect">
            <a:avLst/>
          </a:prstGeom>
          <a:noFill/>
        </p:spPr>
        <p:txBody>
          <a:bodyPr wrap="square" rtlCol="0">
            <a:spAutoFit/>
          </a:bodyPr>
          <a:lstStyle/>
          <a:p>
            <a:pPr>
              <a:lnSpc>
                <a:spcPct val="120000"/>
              </a:lnSpc>
            </a:pPr>
            <a:r>
              <a:rPr lang="en-US" sz="2000" dirty="0">
                <a:latin typeface="Verdana" panose="020B0604030504040204" pitchFamily="34" charset="0"/>
                <a:ea typeface="Verdana" panose="020B0604030504040204" pitchFamily="34" charset="0"/>
                <a:cs typeface="Verdana" panose="020B0604030504040204" pitchFamily="34" charset="0"/>
              </a:rPr>
              <a:t>Unlike other forms of bioenergy, AD provides </a:t>
            </a:r>
            <a:r>
              <a:rPr lang="en-US" sz="2000" b="1" dirty="0">
                <a:latin typeface="Verdana" panose="020B0604030504040204" pitchFamily="34" charset="0"/>
                <a:ea typeface="Verdana" panose="020B0604030504040204" pitchFamily="34" charset="0"/>
                <a:cs typeface="Verdana" panose="020B0604030504040204" pitchFamily="34" charset="0"/>
              </a:rPr>
              <a:t>ecosystem services </a:t>
            </a:r>
            <a:r>
              <a:rPr lang="en-US" sz="2000" dirty="0">
                <a:latin typeface="Verdana" panose="020B0604030504040204" pitchFamily="34" charset="0"/>
                <a:ea typeface="Verdana" panose="020B0604030504040204" pitchFamily="34" charset="0"/>
                <a:cs typeface="Verdana" panose="020B0604030504040204" pitchFamily="34" charset="0"/>
              </a:rPr>
              <a:t>in addition to energy production.</a:t>
            </a:r>
          </a:p>
          <a:p>
            <a:pPr>
              <a:lnSpc>
                <a:spcPct val="12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Decreases </a:t>
            </a:r>
            <a:r>
              <a:rPr lang="en-US" sz="2000" b="1" dirty="0">
                <a:latin typeface="Verdana" panose="020B0604030504040204" pitchFamily="34" charset="0"/>
                <a:ea typeface="Verdana" panose="020B0604030504040204" pitchFamily="34" charset="0"/>
                <a:cs typeface="Verdana" panose="020B0604030504040204" pitchFamily="34" charset="0"/>
              </a:rPr>
              <a:t>GHG emissions </a:t>
            </a:r>
            <a:r>
              <a:rPr lang="en-US" sz="2000" dirty="0">
                <a:latin typeface="Verdana" panose="020B0604030504040204" pitchFamily="34" charset="0"/>
                <a:ea typeface="Verdana" panose="020B0604030504040204" pitchFamily="34" charset="0"/>
                <a:cs typeface="Verdana" panose="020B0604030504040204" pitchFamily="34" charset="0"/>
              </a:rPr>
              <a:t>as methane is contained and converted to carbon dioxide.</a:t>
            </a:r>
          </a:p>
          <a:p>
            <a:pPr marL="800100" lvl="1"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Without AD, decomposition of waste would release methane to the atmosphere.</a:t>
            </a:r>
          </a:p>
          <a:p>
            <a:pPr marL="800100" lvl="1"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Methane has 28 – 85X the GWP of carbon dioxide</a:t>
            </a:r>
          </a:p>
          <a:p>
            <a:pPr marL="800100" lvl="1" indent="-342900">
              <a:lnSpc>
                <a:spcPct val="120000"/>
              </a:lnSpc>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Controls odors</a:t>
            </a:r>
          </a:p>
          <a:p>
            <a:pPr marL="342900" indent="-342900">
              <a:lnSpc>
                <a:spcPct val="120000"/>
              </a:lnSpc>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Helps to </a:t>
            </a:r>
            <a:r>
              <a:rPr lang="en-US" sz="2000" b="1" dirty="0">
                <a:latin typeface="Verdana" panose="020B0604030504040204" pitchFamily="34" charset="0"/>
                <a:ea typeface="Verdana" panose="020B0604030504040204" pitchFamily="34" charset="0"/>
                <a:cs typeface="Verdana" panose="020B0604030504040204" pitchFamily="34" charset="0"/>
              </a:rPr>
              <a:t>capture and recycle nutrients </a:t>
            </a:r>
            <a:r>
              <a:rPr lang="en-US" sz="2000" dirty="0">
                <a:latin typeface="Verdana" panose="020B0604030504040204" pitchFamily="34" charset="0"/>
                <a:ea typeface="Verdana" panose="020B0604030504040204" pitchFamily="34" charset="0"/>
                <a:cs typeface="Verdana" panose="020B0604030504040204" pitchFamily="34" charset="0"/>
              </a:rPr>
              <a:t>in organic wastes that are usually landfilled</a:t>
            </a:r>
          </a:p>
          <a:p>
            <a:pPr marL="342900" indent="-342900">
              <a:lnSpc>
                <a:spcPct val="120000"/>
              </a:lnSpc>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Protects of water quality by helping to manage nutrients</a:t>
            </a:r>
          </a:p>
          <a:p>
            <a:pPr marL="342900" indent="-342900">
              <a:lnSpc>
                <a:spcPct val="120000"/>
              </a:lnSpc>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20000"/>
              </a:lnSpc>
              <a:buFont typeface="Arial" panose="020B0604020202020204" pitchFamily="34" charset="0"/>
              <a:buChar char="•"/>
            </a:pPr>
            <a:r>
              <a:rPr lang="en-US" sz="2000" b="1" dirty="0">
                <a:latin typeface="Verdana" panose="020B0604030504040204" pitchFamily="34" charset="0"/>
                <a:ea typeface="Verdana" panose="020B0604030504040204" pitchFamily="34" charset="0"/>
                <a:cs typeface="Verdana" panose="020B0604030504040204" pitchFamily="34" charset="0"/>
              </a:rPr>
              <a:t>Pathogen reduction and destruction</a:t>
            </a:r>
          </a:p>
          <a:p>
            <a:pPr>
              <a:lnSpc>
                <a:spcPct val="12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a:lnSpc>
                <a:spcPct val="120000"/>
              </a:lnSpc>
            </a:pP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850261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790793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AD drawbacks? CAFOs and complexity</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6" name="TextBox 5">
            <a:extLst>
              <a:ext uri="{FF2B5EF4-FFF2-40B4-BE49-F238E27FC236}">
                <a16:creationId xmlns:a16="http://schemas.microsoft.com/office/drawing/2014/main" id="{58A16074-4C24-DF46-805E-1D8BFA760844}"/>
              </a:ext>
            </a:extLst>
          </p:cNvPr>
          <p:cNvSpPr txBox="1"/>
          <p:nvPr/>
        </p:nvSpPr>
        <p:spPr>
          <a:xfrm>
            <a:off x="228601" y="843607"/>
            <a:ext cx="6046693" cy="4115807"/>
          </a:xfrm>
          <a:prstGeom prst="rect">
            <a:avLst/>
          </a:prstGeom>
          <a:noFill/>
        </p:spPr>
        <p:txBody>
          <a:bodyPr wrap="square" rtlCol="0">
            <a:spAutoFit/>
          </a:bodyPr>
          <a:lstStyle/>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AD economy of scale: </a:t>
            </a:r>
            <a:r>
              <a:rPr lang="en-US" sz="2000" dirty="0">
                <a:latin typeface="Verdana" panose="020B0604030504040204" pitchFamily="34" charset="0"/>
                <a:ea typeface="Verdana" panose="020B0604030504040204" pitchFamily="34" charset="0"/>
                <a:cs typeface="Verdana" panose="020B0604030504040204" pitchFamily="34" charset="0"/>
              </a:rPr>
              <a:t>AD systems are most economical for very large farms with over 500 head of cattle or 2000 pigs or more chickens. These large operations (CAFOs) confine rather than pasture the animals.</a:t>
            </a: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AD will reduce odors and make land application of effluent easier but </a:t>
            </a:r>
            <a:r>
              <a:rPr lang="en-US" sz="2000" b="1" dirty="0">
                <a:latin typeface="Verdana" panose="020B0604030504040204" pitchFamily="34" charset="0"/>
                <a:ea typeface="Verdana" panose="020B0604030504040204" pitchFamily="34" charset="0"/>
                <a:cs typeface="Verdana" panose="020B0604030504040204" pitchFamily="34" charset="0"/>
              </a:rPr>
              <a:t>doesn’t reduce the threat of the huge volume and concentration of manure, nutrients and pathogens to water and land</a:t>
            </a:r>
            <a:r>
              <a:rPr lang="en-US" sz="2000" dirty="0">
                <a:latin typeface="Verdana" panose="020B0604030504040204" pitchFamily="34" charset="0"/>
                <a:ea typeface="Verdana" panose="020B0604030504040204" pitchFamily="34" charset="0"/>
                <a:cs typeface="Verdana" panose="020B0604030504040204" pitchFamily="34" charset="0"/>
              </a:rPr>
              <a:t> immediately surrounding the CAFO.</a:t>
            </a:r>
          </a:p>
        </p:txBody>
      </p:sp>
      <p:sp>
        <p:nvSpPr>
          <p:cNvPr id="7" name="TextBox 6">
            <a:extLst>
              <a:ext uri="{FF2B5EF4-FFF2-40B4-BE49-F238E27FC236}">
                <a16:creationId xmlns:a16="http://schemas.microsoft.com/office/drawing/2014/main" id="{9B1A8EBA-67C6-C249-8867-9D09099137D7}"/>
              </a:ext>
            </a:extLst>
          </p:cNvPr>
          <p:cNvSpPr txBox="1"/>
          <p:nvPr/>
        </p:nvSpPr>
        <p:spPr>
          <a:xfrm>
            <a:off x="282186" y="5104092"/>
            <a:ext cx="11587088" cy="1530484"/>
          </a:xfrm>
          <a:prstGeom prst="rect">
            <a:avLst/>
          </a:prstGeom>
          <a:noFill/>
        </p:spPr>
        <p:txBody>
          <a:bodyPr wrap="square" rtlCol="0">
            <a:spAutoFit/>
          </a:bodyPr>
          <a:lstStyle/>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AD is complex:</a:t>
            </a:r>
          </a:p>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AD requires more labor, maintenance, regulation and compliance than other forms of bioenergy.</a:t>
            </a:r>
          </a:p>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So effort is required long after plants are built and commissioned.</a:t>
            </a:r>
          </a:p>
        </p:txBody>
      </p:sp>
      <p:pic>
        <p:nvPicPr>
          <p:cNvPr id="1026" name="Picture 2" descr="A cattle feedlot in Weld County, Colorado. Photo © J. Carl Ganter / Circle of Blue">
            <a:extLst>
              <a:ext uri="{FF2B5EF4-FFF2-40B4-BE49-F238E27FC236}">
                <a16:creationId xmlns:a16="http://schemas.microsoft.com/office/drawing/2014/main" id="{72E9195F-DC62-E544-9971-22376A9A3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454" y="843607"/>
            <a:ext cx="5537947" cy="3691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50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3607"/>
            <a:ext cx="8034572"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Biogas (anaerobic digestion) summary</a:t>
            </a:r>
          </a:p>
        </p:txBody>
      </p:sp>
      <p:pic>
        <p:nvPicPr>
          <p:cNvPr id="9" name="Picture 8">
            <a:extLst>
              <a:ext uri="{FF2B5EF4-FFF2-40B4-BE49-F238E27FC236}">
                <a16:creationId xmlns:a16="http://schemas.microsoft.com/office/drawing/2014/main" id="{0EDF3132-2F0E-4D46-A05B-E92C7C2D2A64}"/>
              </a:ext>
            </a:extLst>
          </p:cNvPr>
          <p:cNvPicPr>
            <a:picLocks noChangeAspect="1"/>
          </p:cNvPicPr>
          <p:nvPr/>
        </p:nvPicPr>
        <p:blipFill>
          <a:blip r:embed="rId2">
            <a:duotone>
              <a:prstClr val="black"/>
              <a:schemeClr val="accent1">
                <a:tint val="45000"/>
                <a:satMod val="400000"/>
              </a:schemeClr>
            </a:duotone>
          </a:blip>
          <a:stretch>
            <a:fillRect/>
          </a:stretch>
        </p:blipFill>
        <p:spPr>
          <a:xfrm>
            <a:off x="11050827" y="49317"/>
            <a:ext cx="628093" cy="584776"/>
          </a:xfrm>
          <a:prstGeom prst="rect">
            <a:avLst/>
          </a:prstGeom>
        </p:spPr>
      </p:pic>
      <p:sp>
        <p:nvSpPr>
          <p:cNvPr id="10" name="TextBox 9">
            <a:extLst>
              <a:ext uri="{FF2B5EF4-FFF2-40B4-BE49-F238E27FC236}">
                <a16:creationId xmlns:a16="http://schemas.microsoft.com/office/drawing/2014/main" id="{21A441B5-E0C2-6543-8F15-0E7E2527EE77}"/>
              </a:ext>
            </a:extLst>
          </p:cNvPr>
          <p:cNvSpPr txBox="1"/>
          <p:nvPr/>
        </p:nvSpPr>
        <p:spPr>
          <a:xfrm>
            <a:off x="364295" y="744288"/>
            <a:ext cx="11630482" cy="510838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EREOI is low and difficult to estimate, ranging from ~ 2 - 8</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Rises when engine heat is used to heat the system, when methane loses are minimized and when biogas is used for heating or CHP rather than electricity alone</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Manure and feedstocks have low energy densities and high water contents</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ecosystem services add to the value of AD: waste-to-energy and capturing and using methane that could be released to the atmosphere</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Composting also recycles wastes and nutrients but…</a:t>
            </a:r>
          </a:p>
          <a:p>
            <a:pPr marL="1257300" lvl="2"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Doesn’t handle liquid wastes and doesn’t produce energy</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AD has a real NIMBY challenge</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waste heat from AD is usually wasted in America. In Europe AD facilities are placed near heat loads to increase their efficiency.</a:t>
            </a:r>
          </a:p>
        </p:txBody>
      </p:sp>
    </p:spTree>
    <p:extLst>
      <p:ext uri="{BB962C8B-B14F-4D97-AF65-F5344CB8AC3E}">
        <p14:creationId xmlns:p14="http://schemas.microsoft.com/office/powerpoint/2010/main" val="40506388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6" name="TextBox 5"/>
          <p:cNvSpPr txBox="1"/>
          <p:nvPr/>
        </p:nvSpPr>
        <p:spPr>
          <a:xfrm>
            <a:off x="3731718" y="3167390"/>
            <a:ext cx="4728563" cy="523220"/>
          </a:xfrm>
          <a:prstGeom prst="rect">
            <a:avLst/>
          </a:prstGeom>
          <a:noFill/>
        </p:spPr>
        <p:txBody>
          <a:bodyPr wrap="square" rtlCol="0">
            <a:spAutoFit/>
          </a:bodyPr>
          <a:lstStyle/>
          <a:p>
            <a:r>
              <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rPr>
              <a:t>8.11: Carbon neutral?</a:t>
            </a:r>
          </a:p>
        </p:txBody>
      </p:sp>
      <p:pic>
        <p:nvPicPr>
          <p:cNvPr id="10" name="Picture 9">
            <a:extLst>
              <a:ext uri="{FF2B5EF4-FFF2-40B4-BE49-F238E27FC236}">
                <a16:creationId xmlns:a16="http://schemas.microsoft.com/office/drawing/2014/main" id="{911E6CF1-A4CB-4C40-BC89-EC7832C71EE2}"/>
              </a:ext>
            </a:extLst>
          </p:cNvPr>
          <p:cNvPicPr>
            <a:picLocks noChangeAspect="1"/>
          </p:cNvPicPr>
          <p:nvPr/>
        </p:nvPicPr>
        <p:blipFill>
          <a:blip r:embed="rId3">
            <a:duotone>
              <a:prstClr val="black"/>
              <a:schemeClr val="accent1">
                <a:tint val="45000"/>
                <a:satMod val="400000"/>
              </a:schemeClr>
            </a:duotone>
          </a:blip>
          <a:stretch>
            <a:fillRect/>
          </a:stretch>
        </p:blipFill>
        <p:spPr>
          <a:xfrm>
            <a:off x="11039397" y="50512"/>
            <a:ext cx="628093" cy="584776"/>
          </a:xfrm>
          <a:prstGeom prst="rect">
            <a:avLst/>
          </a:prstGeom>
        </p:spPr>
      </p:pic>
      <p:sp>
        <p:nvSpPr>
          <p:cNvPr id="5" name="TextBox 4">
            <a:extLst>
              <a:ext uri="{FF2B5EF4-FFF2-40B4-BE49-F238E27FC236}">
                <a16:creationId xmlns:a16="http://schemas.microsoft.com/office/drawing/2014/main" id="{986EE324-559C-EE4F-9B30-0421C02A6BE1}"/>
              </a:ext>
            </a:extLst>
          </p:cNvPr>
          <p:cNvSpPr txBox="1"/>
          <p:nvPr/>
        </p:nvSpPr>
        <p:spPr>
          <a:xfrm>
            <a:off x="164803" y="80274"/>
            <a:ext cx="433003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8: Bioenergy</a:t>
            </a:r>
          </a:p>
        </p:txBody>
      </p:sp>
    </p:spTree>
    <p:extLst>
      <p:ext uri="{BB962C8B-B14F-4D97-AF65-F5344CB8AC3E}">
        <p14:creationId xmlns:p14="http://schemas.microsoft.com/office/powerpoint/2010/main" val="8027739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1" y="49317"/>
            <a:ext cx="559159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Biomass carbon cycling</a:t>
            </a:r>
          </a:p>
        </p:txBody>
      </p:sp>
      <p:sp>
        <p:nvSpPr>
          <p:cNvPr id="4" name="TextBox 3"/>
          <p:cNvSpPr txBox="1"/>
          <p:nvPr/>
        </p:nvSpPr>
        <p:spPr>
          <a:xfrm>
            <a:off x="129529" y="5854576"/>
            <a:ext cx="2235751" cy="954107"/>
          </a:xfrm>
          <a:prstGeom prst="rect">
            <a:avLst/>
          </a:prstGeom>
          <a:noFill/>
        </p:spPr>
        <p:txBody>
          <a:bodyPr wrap="square" rtlCol="0">
            <a:spAutoFit/>
          </a:bodyPr>
          <a:lstStyle/>
          <a:p>
            <a:r>
              <a:rPr lang="en-US" sz="1400" dirty="0">
                <a:latin typeface="Verdana" panose="020B0604030504040204" pitchFamily="34" charset="0"/>
                <a:hlinkClick r:id="rId2"/>
              </a:rPr>
              <a:t>https://www.afandpa.org/issues/issues-group/carbon-neutrality-of-biomass</a:t>
            </a:r>
            <a:r>
              <a:rPr lang="en-US" sz="1400" dirty="0">
                <a:latin typeface="Verdana" panose="020B0604030504040204" pitchFamily="34" charset="0"/>
              </a:rPr>
              <a:t> </a:t>
            </a:r>
          </a:p>
        </p:txBody>
      </p:sp>
      <p:sp>
        <p:nvSpPr>
          <p:cNvPr id="11" name="Rectangle 10">
            <a:extLst>
              <a:ext uri="{FF2B5EF4-FFF2-40B4-BE49-F238E27FC236}">
                <a16:creationId xmlns:a16="http://schemas.microsoft.com/office/drawing/2014/main" id="{C834F402-EABC-074F-BB11-1C075DDC4A72}"/>
              </a:ext>
            </a:extLst>
          </p:cNvPr>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14" name="TextBox 13">
            <a:extLst>
              <a:ext uri="{FF2B5EF4-FFF2-40B4-BE49-F238E27FC236}">
                <a16:creationId xmlns:a16="http://schemas.microsoft.com/office/drawing/2014/main" id="{99FB35A2-762E-2248-8B47-CBCF8D7BD2A1}"/>
              </a:ext>
            </a:extLst>
          </p:cNvPr>
          <p:cNvSpPr txBox="1"/>
          <p:nvPr/>
        </p:nvSpPr>
        <p:spPr>
          <a:xfrm>
            <a:off x="228601" y="83607"/>
            <a:ext cx="491993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Biomass carbon cycling</a:t>
            </a:r>
          </a:p>
        </p:txBody>
      </p:sp>
      <p:pic>
        <p:nvPicPr>
          <p:cNvPr id="16" name="Picture 15">
            <a:extLst>
              <a:ext uri="{FF2B5EF4-FFF2-40B4-BE49-F238E27FC236}">
                <a16:creationId xmlns:a16="http://schemas.microsoft.com/office/drawing/2014/main" id="{C5D10C21-9C76-3E4B-B9C3-57765880C18C}"/>
              </a:ext>
            </a:extLst>
          </p:cNvPr>
          <p:cNvPicPr>
            <a:picLocks noChangeAspect="1"/>
          </p:cNvPicPr>
          <p:nvPr/>
        </p:nvPicPr>
        <p:blipFill>
          <a:blip r:embed="rId3"/>
          <a:stretch>
            <a:fillRect/>
          </a:stretch>
        </p:blipFill>
        <p:spPr>
          <a:xfrm>
            <a:off x="4207672" y="748208"/>
            <a:ext cx="7821503" cy="6059567"/>
          </a:xfrm>
          <a:prstGeom prst="rect">
            <a:avLst/>
          </a:prstGeom>
        </p:spPr>
      </p:pic>
      <p:sp>
        <p:nvSpPr>
          <p:cNvPr id="20" name="TextBox 19">
            <a:extLst>
              <a:ext uri="{FF2B5EF4-FFF2-40B4-BE49-F238E27FC236}">
                <a16:creationId xmlns:a16="http://schemas.microsoft.com/office/drawing/2014/main" id="{72BB3FEA-A785-C64B-AB00-78CF207F7AB5}"/>
              </a:ext>
            </a:extLst>
          </p:cNvPr>
          <p:cNvSpPr txBox="1"/>
          <p:nvPr/>
        </p:nvSpPr>
        <p:spPr>
          <a:xfrm>
            <a:off x="129529" y="748208"/>
            <a:ext cx="4078143" cy="1245790"/>
          </a:xfrm>
          <a:prstGeom prst="rect">
            <a:avLst/>
          </a:prstGeom>
          <a:noFill/>
        </p:spPr>
        <p:txBody>
          <a:bodyPr wrap="square" rtlCol="0">
            <a:spAutoFit/>
          </a:bodyPr>
          <a:lstStyle/>
          <a:p>
            <a:pPr marL="1588" indent="-1588">
              <a:lnSpc>
                <a:spcPct val="13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Remember that biomass has the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potential</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to be carbon neutral or negative.</a:t>
            </a:r>
          </a:p>
        </p:txBody>
      </p:sp>
      <p:sp>
        <p:nvSpPr>
          <p:cNvPr id="21" name="TextBox 20">
            <a:extLst>
              <a:ext uri="{FF2B5EF4-FFF2-40B4-BE49-F238E27FC236}">
                <a16:creationId xmlns:a16="http://schemas.microsoft.com/office/drawing/2014/main" id="{12F01B3B-CF8A-E84B-AAF9-B0ADB167F20B}"/>
              </a:ext>
            </a:extLst>
          </p:cNvPr>
          <p:cNvSpPr txBox="1"/>
          <p:nvPr/>
        </p:nvSpPr>
        <p:spPr>
          <a:xfrm>
            <a:off x="861048" y="2266332"/>
            <a:ext cx="2853702" cy="445571"/>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Growth rate</a:t>
            </a:r>
          </a:p>
        </p:txBody>
      </p:sp>
      <p:sp>
        <p:nvSpPr>
          <p:cNvPr id="22" name="TextBox 21">
            <a:extLst>
              <a:ext uri="{FF2B5EF4-FFF2-40B4-BE49-F238E27FC236}">
                <a16:creationId xmlns:a16="http://schemas.microsoft.com/office/drawing/2014/main" id="{93726971-044B-274E-9FE7-20DB4A6CF492}"/>
              </a:ext>
            </a:extLst>
          </p:cNvPr>
          <p:cNvSpPr txBox="1"/>
          <p:nvPr/>
        </p:nvSpPr>
        <p:spPr>
          <a:xfrm>
            <a:off x="861048" y="2873539"/>
            <a:ext cx="2853702" cy="445571"/>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Harvest rate</a:t>
            </a:r>
          </a:p>
        </p:txBody>
      </p:sp>
      <p:sp>
        <p:nvSpPr>
          <p:cNvPr id="23" name="TextBox 22">
            <a:extLst>
              <a:ext uri="{FF2B5EF4-FFF2-40B4-BE49-F238E27FC236}">
                <a16:creationId xmlns:a16="http://schemas.microsoft.com/office/drawing/2014/main" id="{19826BEB-40F2-BE45-8D82-2AAE276FADBF}"/>
              </a:ext>
            </a:extLst>
          </p:cNvPr>
          <p:cNvSpPr txBox="1"/>
          <p:nvPr/>
        </p:nvSpPr>
        <p:spPr>
          <a:xfrm>
            <a:off x="861048" y="3480746"/>
            <a:ext cx="2853702" cy="445571"/>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Best practices</a:t>
            </a:r>
          </a:p>
        </p:txBody>
      </p:sp>
      <p:pic>
        <p:nvPicPr>
          <p:cNvPr id="25" name="Picture 24">
            <a:extLst>
              <a:ext uri="{FF2B5EF4-FFF2-40B4-BE49-F238E27FC236}">
                <a16:creationId xmlns:a16="http://schemas.microsoft.com/office/drawing/2014/main" id="{48282064-4237-414E-A512-269CD8845B6D}"/>
              </a:ext>
            </a:extLst>
          </p:cNvPr>
          <p:cNvPicPr>
            <a:picLocks noChangeAspect="1"/>
          </p:cNvPicPr>
          <p:nvPr/>
        </p:nvPicPr>
        <p:blipFill>
          <a:blip r:embed="rId4">
            <a:duotone>
              <a:prstClr val="black"/>
              <a:schemeClr val="accent1">
                <a:tint val="45000"/>
                <a:satMod val="400000"/>
              </a:schemeClr>
            </a:duotone>
          </a:blip>
          <a:stretch>
            <a:fillRect/>
          </a:stretch>
        </p:blipFill>
        <p:spPr>
          <a:xfrm>
            <a:off x="11039397" y="49317"/>
            <a:ext cx="628093" cy="584776"/>
          </a:xfrm>
          <a:prstGeom prst="rect">
            <a:avLst/>
          </a:prstGeom>
        </p:spPr>
      </p:pic>
    </p:spTree>
    <p:extLst>
      <p:ext uri="{BB962C8B-B14F-4D97-AF65-F5344CB8AC3E}">
        <p14:creationId xmlns:p14="http://schemas.microsoft.com/office/powerpoint/2010/main" val="25510449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80847"/>
            <a:ext cx="371608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Lifecycle analysis</a:t>
            </a:r>
          </a:p>
        </p:txBody>
      </p:sp>
      <p:sp>
        <p:nvSpPr>
          <p:cNvPr id="4" name="TextBox 3"/>
          <p:cNvSpPr txBox="1"/>
          <p:nvPr/>
        </p:nvSpPr>
        <p:spPr>
          <a:xfrm>
            <a:off x="389338" y="6233076"/>
            <a:ext cx="7159778" cy="523220"/>
          </a:xfrm>
          <a:prstGeom prst="rect">
            <a:avLst/>
          </a:prstGeom>
          <a:noFill/>
        </p:spPr>
        <p:txBody>
          <a:bodyPr wrap="square" rtlCol="0">
            <a:spAutoFit/>
          </a:bodyPr>
          <a:lstStyle/>
          <a:p>
            <a:r>
              <a:rPr lang="en-US" sz="1400" dirty="0" err="1">
                <a:latin typeface="Verdana" panose="020B0604030504040204" pitchFamily="34" charset="0"/>
              </a:rPr>
              <a:t>Sedjo</a:t>
            </a:r>
            <a:r>
              <a:rPr lang="en-US" sz="1400" dirty="0">
                <a:latin typeface="Verdana" panose="020B0604030504040204" pitchFamily="34" charset="0"/>
              </a:rPr>
              <a:t> (2013) Comparative Life Cycle Assessments: Carbon Neutrality and Wood Biomass Energy</a:t>
            </a:r>
          </a:p>
        </p:txBody>
      </p:sp>
      <p:sp>
        <p:nvSpPr>
          <p:cNvPr id="17" name="TextBox 16"/>
          <p:cNvSpPr txBox="1"/>
          <p:nvPr/>
        </p:nvSpPr>
        <p:spPr>
          <a:xfrm>
            <a:off x="129529" y="748209"/>
            <a:ext cx="11857684" cy="845681"/>
          </a:xfrm>
          <a:prstGeom prst="rect">
            <a:avLst/>
          </a:prstGeom>
          <a:noFill/>
        </p:spPr>
        <p:txBody>
          <a:bodyPr wrap="square" rtlCol="0">
            <a:spAutoFit/>
          </a:bodyPr>
          <a:lstStyle/>
          <a:p>
            <a:pPr marL="1588" indent="-1588">
              <a:lnSpc>
                <a:spcPct val="13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Lifecycle analysis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must be used to truly evaluate the impact of any technology, biomass included, on carbon emissions.</a:t>
            </a:r>
          </a:p>
        </p:txBody>
      </p:sp>
      <p:sp>
        <p:nvSpPr>
          <p:cNvPr id="12" name="TextBox 11">
            <a:extLst>
              <a:ext uri="{FF2B5EF4-FFF2-40B4-BE49-F238E27FC236}">
                <a16:creationId xmlns:a16="http://schemas.microsoft.com/office/drawing/2014/main" id="{981A1AA4-87F1-EC4E-B12A-311466C96597}"/>
              </a:ext>
            </a:extLst>
          </p:cNvPr>
          <p:cNvSpPr txBox="1"/>
          <p:nvPr/>
        </p:nvSpPr>
        <p:spPr>
          <a:xfrm>
            <a:off x="129530" y="1924815"/>
            <a:ext cx="11511250" cy="845681"/>
          </a:xfrm>
          <a:prstGeom prst="rect">
            <a:avLst/>
          </a:prstGeom>
          <a:noFill/>
        </p:spPr>
        <p:txBody>
          <a:bodyPr wrap="square" rtlCol="0">
            <a:spAutoFit/>
          </a:bodyPr>
          <a:lstStyle/>
          <a:p>
            <a:pPr marL="1588" indent="-1588">
              <a:lnSpc>
                <a:spcPct val="13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Complication?</a:t>
            </a:r>
          </a:p>
          <a:p>
            <a:pPr marL="1588" indent="-1588">
              <a:lnSpc>
                <a:spcPct val="13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LCA models differ and come to different conclusions.</a:t>
            </a:r>
          </a:p>
        </p:txBody>
      </p:sp>
      <p:sp>
        <p:nvSpPr>
          <p:cNvPr id="19" name="TextBox 18">
            <a:extLst>
              <a:ext uri="{FF2B5EF4-FFF2-40B4-BE49-F238E27FC236}">
                <a16:creationId xmlns:a16="http://schemas.microsoft.com/office/drawing/2014/main" id="{BB016478-DED0-C84C-B3E7-3FAED0AC6629}"/>
              </a:ext>
            </a:extLst>
          </p:cNvPr>
          <p:cNvSpPr txBox="1"/>
          <p:nvPr/>
        </p:nvSpPr>
        <p:spPr>
          <a:xfrm>
            <a:off x="136360" y="3316243"/>
            <a:ext cx="11511250" cy="1645900"/>
          </a:xfrm>
          <a:prstGeom prst="rect">
            <a:avLst/>
          </a:prstGeom>
          <a:noFill/>
        </p:spPr>
        <p:txBody>
          <a:bodyPr wrap="square" rtlCol="0">
            <a:spAutoFit/>
          </a:bodyPr>
          <a:lstStyle/>
          <a:p>
            <a:pPr marL="1588" indent="-1588">
              <a:lnSpc>
                <a:spcPct val="13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Let’s take a quick look at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Sedjo’s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comparison of three biomass LCAs.</a:t>
            </a:r>
          </a:p>
          <a:p>
            <a:pPr marL="800100" lvl="1" indent="-342900">
              <a:lnSpc>
                <a:spcPct val="130000"/>
              </a:lnSpc>
              <a:buFont typeface="+mj-lt"/>
              <a:buAutoNum type="arabicPeriod"/>
            </a:pP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Manomet</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study</a:t>
            </a:r>
          </a:p>
          <a:p>
            <a:pPr marL="800100" lvl="1" indent="-342900">
              <a:lnSpc>
                <a:spcPct val="130000"/>
              </a:lnSpc>
              <a:buFont typeface="+mj-lt"/>
              <a:buAutoNum type="arabicPeriod"/>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Canadian Forest study</a:t>
            </a:r>
          </a:p>
          <a:p>
            <a:pPr marL="800100" lvl="1" indent="-342900">
              <a:lnSpc>
                <a:spcPct val="130000"/>
              </a:lnSpc>
              <a:buFont typeface="+mj-lt"/>
              <a:buAutoNum type="arabicPeriod"/>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TSM study</a:t>
            </a:r>
          </a:p>
        </p:txBody>
      </p:sp>
      <p:pic>
        <p:nvPicPr>
          <p:cNvPr id="20" name="Picture 19">
            <a:extLst>
              <a:ext uri="{FF2B5EF4-FFF2-40B4-BE49-F238E27FC236}">
                <a16:creationId xmlns:a16="http://schemas.microsoft.com/office/drawing/2014/main" id="{4BAA1936-9D1E-794A-9E21-B0035A79C576}"/>
              </a:ext>
            </a:extLst>
          </p:cNvPr>
          <p:cNvPicPr>
            <a:picLocks noChangeAspect="1"/>
          </p:cNvPicPr>
          <p:nvPr/>
        </p:nvPicPr>
        <p:blipFill>
          <a:blip r:embed="rId2">
            <a:duotone>
              <a:prstClr val="black"/>
              <a:schemeClr val="accent1">
                <a:tint val="45000"/>
                <a:satMod val="400000"/>
              </a:schemeClr>
            </a:duotone>
          </a:blip>
          <a:stretch>
            <a:fillRect/>
          </a:stretch>
        </p:blipFill>
        <p:spPr>
          <a:xfrm>
            <a:off x="11118093" y="49317"/>
            <a:ext cx="628093" cy="584776"/>
          </a:xfrm>
          <a:prstGeom prst="rect">
            <a:avLst/>
          </a:prstGeom>
        </p:spPr>
      </p:pic>
    </p:spTree>
    <p:extLst>
      <p:ext uri="{BB962C8B-B14F-4D97-AF65-F5344CB8AC3E}">
        <p14:creationId xmlns:p14="http://schemas.microsoft.com/office/powerpoint/2010/main" val="286613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FE5359-59FE-A14A-8986-0F655758D9A5}"/>
              </a:ext>
            </a:extLst>
          </p:cNvPr>
          <p:cNvPicPr>
            <a:picLocks noChangeAspect="1"/>
          </p:cNvPicPr>
          <p:nvPr/>
        </p:nvPicPr>
        <p:blipFill>
          <a:blip r:embed="rId2"/>
          <a:stretch>
            <a:fillRect/>
          </a:stretch>
        </p:blipFill>
        <p:spPr>
          <a:xfrm>
            <a:off x="2088551" y="1678617"/>
            <a:ext cx="8127018" cy="5422659"/>
          </a:xfrm>
          <a:prstGeom prst="rect">
            <a:avLst/>
          </a:prstGeom>
        </p:spPr>
      </p:pic>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77893"/>
            <a:ext cx="3292889" cy="523220"/>
          </a:xfrm>
          <a:prstGeom prst="rect">
            <a:avLst/>
          </a:prstGeom>
          <a:noFill/>
        </p:spPr>
        <p:txBody>
          <a:bodyPr wrap="none" rtlCol="0">
            <a:spAutoFit/>
          </a:bodyPr>
          <a:lstStyle/>
          <a:p>
            <a:pPr defTabSz="914400"/>
            <a:r>
              <a:rPr lang="en-US" sz="2800" b="1" dirty="0" err="1">
                <a:solidFill>
                  <a:prstClr val="white"/>
                </a:solidFill>
                <a:latin typeface="Verdana" panose="020B0604030504040204" pitchFamily="34" charset="0"/>
                <a:ea typeface="Verdana" panose="020B0604030504040204" pitchFamily="34" charset="0"/>
                <a:cs typeface="Verdana" panose="020B0604030504040204" pitchFamily="34" charset="0"/>
              </a:rPr>
              <a:t>Manomet</a:t>
            </a: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study</a:t>
            </a:r>
          </a:p>
        </p:txBody>
      </p:sp>
      <p:sp>
        <p:nvSpPr>
          <p:cNvPr id="4" name="TextBox 3"/>
          <p:cNvSpPr txBox="1"/>
          <p:nvPr/>
        </p:nvSpPr>
        <p:spPr>
          <a:xfrm>
            <a:off x="9738006" y="5014081"/>
            <a:ext cx="2436586" cy="1169551"/>
          </a:xfrm>
          <a:prstGeom prst="rect">
            <a:avLst/>
          </a:prstGeom>
          <a:solidFill>
            <a:schemeClr val="bg1"/>
          </a:solidFill>
        </p:spPr>
        <p:txBody>
          <a:bodyPr wrap="square" rtlCol="0">
            <a:spAutoFit/>
          </a:bodyPr>
          <a:lstStyle/>
          <a:p>
            <a:r>
              <a:rPr lang="en-US" sz="1400" dirty="0" err="1">
                <a:latin typeface="Verdana" panose="020B0604030504040204" pitchFamily="34" charset="0"/>
              </a:rPr>
              <a:t>Sedjo</a:t>
            </a:r>
            <a:r>
              <a:rPr lang="en-US" sz="1400" dirty="0">
                <a:latin typeface="Verdana" panose="020B0604030504040204" pitchFamily="34" charset="0"/>
              </a:rPr>
              <a:t> (2013) Comparative Life Cycle Assessments: Carbon Neutrality and Wood Biomass Energy</a:t>
            </a:r>
          </a:p>
        </p:txBody>
      </p:sp>
      <p:sp>
        <p:nvSpPr>
          <p:cNvPr id="17" name="TextBox 16"/>
          <p:cNvSpPr txBox="1"/>
          <p:nvPr/>
        </p:nvSpPr>
        <p:spPr>
          <a:xfrm>
            <a:off x="129529" y="676768"/>
            <a:ext cx="8876249" cy="1015663"/>
          </a:xfrm>
          <a:prstGeom prst="rect">
            <a:avLst/>
          </a:prstGeom>
          <a:noFill/>
        </p:spPr>
        <p:txBody>
          <a:bodyPr wrap="square" rtlCol="0">
            <a:spAutoFit/>
          </a:bodyPr>
          <a:lstStyle/>
          <a:p>
            <a:pPr marL="1588" indent="-1588"/>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Parameters:</a:t>
            </a:r>
          </a:p>
          <a:p>
            <a:pPr marL="285750" indent="-285750">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One-time harvest for energy</a:t>
            </a:r>
          </a:p>
          <a:p>
            <a:pPr marL="285750" indent="-285750">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100-year regrowth vs. 100-year carbon emissions?</a:t>
            </a:r>
          </a:p>
        </p:txBody>
      </p:sp>
      <p:sp>
        <p:nvSpPr>
          <p:cNvPr id="13" name="TextBox 12">
            <a:extLst>
              <a:ext uri="{FF2B5EF4-FFF2-40B4-BE49-F238E27FC236}">
                <a16:creationId xmlns:a16="http://schemas.microsoft.com/office/drawing/2014/main" id="{6939F586-46C2-914C-8E0C-5C7539F927C2}"/>
              </a:ext>
            </a:extLst>
          </p:cNvPr>
          <p:cNvSpPr txBox="1"/>
          <p:nvPr/>
        </p:nvSpPr>
        <p:spPr>
          <a:xfrm>
            <a:off x="389338" y="5962392"/>
            <a:ext cx="11126387" cy="845681"/>
          </a:xfrm>
          <a:prstGeom prst="rect">
            <a:avLst/>
          </a:prstGeom>
          <a:noFill/>
        </p:spPr>
        <p:txBody>
          <a:bodyPr wrap="square" rtlCol="0">
            <a:spAutoFit/>
          </a:bodyPr>
          <a:lstStyle/>
          <a:p>
            <a:pPr marL="1588" indent="-1588">
              <a:lnSpc>
                <a:spcPct val="130000"/>
              </a:lnSpc>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So, in the short term this will worsen GCC.</a:t>
            </a:r>
          </a:p>
          <a:p>
            <a:pPr marL="1588" indent="-1588">
              <a:lnSpc>
                <a:spcPct val="130000"/>
              </a:lnSpc>
            </a:pP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In the long term, GHG would be lower than use of fossil fuels. </a:t>
            </a:r>
            <a:r>
              <a:rPr lang="en-US"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Reharvest</a:t>
            </a: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Oval 5">
            <a:extLst>
              <a:ext uri="{FF2B5EF4-FFF2-40B4-BE49-F238E27FC236}">
                <a16:creationId xmlns:a16="http://schemas.microsoft.com/office/drawing/2014/main" id="{636F4D0E-921B-2445-899E-8DD5AAF2DEC2}"/>
              </a:ext>
            </a:extLst>
          </p:cNvPr>
          <p:cNvSpPr/>
          <p:nvPr/>
        </p:nvSpPr>
        <p:spPr>
          <a:xfrm>
            <a:off x="4797281" y="1678617"/>
            <a:ext cx="265814" cy="258498"/>
          </a:xfrm>
          <a:prstGeom prst="ellipse">
            <a:avLst/>
          </a:prstGeom>
          <a:noFill/>
          <a:ln w="38100">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pic>
        <p:nvPicPr>
          <p:cNvPr id="18" name="Picture 17">
            <a:extLst>
              <a:ext uri="{FF2B5EF4-FFF2-40B4-BE49-F238E27FC236}">
                <a16:creationId xmlns:a16="http://schemas.microsoft.com/office/drawing/2014/main" id="{64376FA4-EB46-D244-912E-21BE9D49A47C}"/>
              </a:ext>
            </a:extLst>
          </p:cNvPr>
          <p:cNvPicPr>
            <a:picLocks noChangeAspect="1"/>
          </p:cNvPicPr>
          <p:nvPr/>
        </p:nvPicPr>
        <p:blipFill>
          <a:blip r:embed="rId3">
            <a:duotone>
              <a:prstClr val="black"/>
              <a:schemeClr val="accent1">
                <a:tint val="45000"/>
                <a:satMod val="400000"/>
              </a:schemeClr>
            </a:duotone>
          </a:blip>
          <a:stretch>
            <a:fillRect/>
          </a:stretch>
        </p:blipFill>
        <p:spPr>
          <a:xfrm>
            <a:off x="11005107" y="49316"/>
            <a:ext cx="628093" cy="584776"/>
          </a:xfrm>
          <a:prstGeom prst="rect">
            <a:avLst/>
          </a:prstGeom>
        </p:spPr>
      </p:pic>
    </p:spTree>
    <p:extLst>
      <p:ext uri="{BB962C8B-B14F-4D97-AF65-F5344CB8AC3E}">
        <p14:creationId xmlns:p14="http://schemas.microsoft.com/office/powerpoint/2010/main" val="23977143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92181"/>
            <a:ext cx="461216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Canadian forest study</a:t>
            </a:r>
          </a:p>
        </p:txBody>
      </p:sp>
      <p:sp>
        <p:nvSpPr>
          <p:cNvPr id="4" name="TextBox 3"/>
          <p:cNvSpPr txBox="1"/>
          <p:nvPr/>
        </p:nvSpPr>
        <p:spPr>
          <a:xfrm>
            <a:off x="389338" y="6357346"/>
            <a:ext cx="7159778" cy="523220"/>
          </a:xfrm>
          <a:prstGeom prst="rect">
            <a:avLst/>
          </a:prstGeom>
          <a:noFill/>
        </p:spPr>
        <p:txBody>
          <a:bodyPr wrap="square" rtlCol="0">
            <a:spAutoFit/>
          </a:bodyPr>
          <a:lstStyle/>
          <a:p>
            <a:r>
              <a:rPr lang="en-US" sz="1400" dirty="0" err="1">
                <a:latin typeface="Verdana" panose="020B0604030504040204" pitchFamily="34" charset="0"/>
              </a:rPr>
              <a:t>Sedjo</a:t>
            </a:r>
            <a:r>
              <a:rPr lang="en-US" sz="1400" dirty="0">
                <a:latin typeface="Verdana" panose="020B0604030504040204" pitchFamily="34" charset="0"/>
              </a:rPr>
              <a:t> (2013) Comparative Life Cycle Assessments: Carbon Neutrality and Wood Biomass Energy</a:t>
            </a:r>
          </a:p>
        </p:txBody>
      </p:sp>
      <p:sp>
        <p:nvSpPr>
          <p:cNvPr id="17" name="TextBox 16"/>
          <p:cNvSpPr txBox="1"/>
          <p:nvPr/>
        </p:nvSpPr>
        <p:spPr>
          <a:xfrm>
            <a:off x="129529" y="691057"/>
            <a:ext cx="11943409" cy="2446119"/>
          </a:xfrm>
          <a:prstGeom prst="rect">
            <a:avLst/>
          </a:prstGeom>
          <a:noFill/>
        </p:spPr>
        <p:txBody>
          <a:bodyPr wrap="square" rtlCol="0">
            <a:spAutoFit/>
          </a:bodyPr>
          <a:lstStyle/>
          <a:p>
            <a:pPr marL="1588" indent="-1588">
              <a:lnSpc>
                <a:spcPct val="13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Parameters:</a:t>
            </a:r>
          </a:p>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Large 13 m-acre forest area studied</a:t>
            </a:r>
          </a:p>
          <a:p>
            <a:pPr marL="742950" lvl="1"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Fixed area and fixed market</a:t>
            </a:r>
          </a:p>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Harvested at a constant rate thought to be sustainable in the long-term</a:t>
            </a:r>
          </a:p>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Takes 100 years to reach a steady state (harvest = growth)</a:t>
            </a:r>
          </a:p>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Examines a number of scenarios for use of forest products.</a:t>
            </a:r>
          </a:p>
        </p:txBody>
      </p:sp>
      <p:sp>
        <p:nvSpPr>
          <p:cNvPr id="11" name="TextBox 10">
            <a:extLst>
              <a:ext uri="{FF2B5EF4-FFF2-40B4-BE49-F238E27FC236}">
                <a16:creationId xmlns:a16="http://schemas.microsoft.com/office/drawing/2014/main" id="{486319F4-2A72-684E-BF12-CB560E5FC266}"/>
              </a:ext>
            </a:extLst>
          </p:cNvPr>
          <p:cNvSpPr txBox="1"/>
          <p:nvPr/>
        </p:nvSpPr>
        <p:spPr>
          <a:xfrm>
            <a:off x="129529" y="3141446"/>
            <a:ext cx="11943409" cy="3246338"/>
          </a:xfrm>
          <a:prstGeom prst="rect">
            <a:avLst/>
          </a:prstGeom>
          <a:noFill/>
        </p:spPr>
        <p:txBody>
          <a:bodyPr wrap="square" rtlCol="0">
            <a:spAutoFit/>
          </a:bodyPr>
          <a:lstStyle/>
          <a:p>
            <a:pPr marL="1588" indent="-1588">
              <a:lnSpc>
                <a:spcPct val="13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Conclusions:</a:t>
            </a:r>
          </a:p>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most scenarios:</a:t>
            </a:r>
          </a:p>
          <a:p>
            <a:pPr marL="742950" lvl="1"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Early C emissions are higher than fossil fuels.</a:t>
            </a:r>
          </a:p>
          <a:p>
            <a:pPr marL="742950" lvl="1"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Longer-term C emissions are lower than fossil fuels.</a:t>
            </a:r>
          </a:p>
          <a:p>
            <a:pPr marL="1200150" lvl="2"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Often lower within the 100-year period before steady state.</a:t>
            </a:r>
          </a:p>
          <a:p>
            <a:pPr marL="742950" lvl="1"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100-year forest holds less C, but emissions are still lower.</a:t>
            </a:r>
          </a:p>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 matters.</a:t>
            </a:r>
          </a:p>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Unlike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Manomet</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it looks at the effect of periodic harvest in a large forest system.</a:t>
            </a:r>
          </a:p>
        </p:txBody>
      </p:sp>
      <p:pic>
        <p:nvPicPr>
          <p:cNvPr id="12" name="Picture 11">
            <a:extLst>
              <a:ext uri="{FF2B5EF4-FFF2-40B4-BE49-F238E27FC236}">
                <a16:creationId xmlns:a16="http://schemas.microsoft.com/office/drawing/2014/main" id="{7CCE3F2F-FE18-0B4A-807E-D7C646786EF9}"/>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49317"/>
            <a:ext cx="628093" cy="584776"/>
          </a:xfrm>
          <a:prstGeom prst="rect">
            <a:avLst/>
          </a:prstGeom>
        </p:spPr>
      </p:pic>
    </p:spTree>
    <p:extLst>
      <p:ext uri="{BB962C8B-B14F-4D97-AF65-F5344CB8AC3E}">
        <p14:creationId xmlns:p14="http://schemas.microsoft.com/office/powerpoint/2010/main" val="244120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92181"/>
            <a:ext cx="226696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TSM study</a:t>
            </a:r>
          </a:p>
        </p:txBody>
      </p:sp>
      <p:sp>
        <p:nvSpPr>
          <p:cNvPr id="4" name="TextBox 3"/>
          <p:cNvSpPr txBox="1"/>
          <p:nvPr/>
        </p:nvSpPr>
        <p:spPr>
          <a:xfrm>
            <a:off x="389338" y="6228758"/>
            <a:ext cx="7159778" cy="523220"/>
          </a:xfrm>
          <a:prstGeom prst="rect">
            <a:avLst/>
          </a:prstGeom>
          <a:noFill/>
        </p:spPr>
        <p:txBody>
          <a:bodyPr wrap="square" rtlCol="0">
            <a:spAutoFit/>
          </a:bodyPr>
          <a:lstStyle/>
          <a:p>
            <a:r>
              <a:rPr lang="en-US" sz="1400" dirty="0" err="1">
                <a:latin typeface="Verdana" panose="020B0604030504040204" pitchFamily="34" charset="0"/>
              </a:rPr>
              <a:t>Sedjo</a:t>
            </a:r>
            <a:r>
              <a:rPr lang="en-US" sz="1400" dirty="0">
                <a:latin typeface="Verdana" panose="020B0604030504040204" pitchFamily="34" charset="0"/>
              </a:rPr>
              <a:t> (2013) Comparative Life Cycle Assessments: Carbon Neutrality and Wood Biomass Energy</a:t>
            </a:r>
          </a:p>
        </p:txBody>
      </p:sp>
      <p:sp>
        <p:nvSpPr>
          <p:cNvPr id="17" name="TextBox 16"/>
          <p:cNvSpPr txBox="1"/>
          <p:nvPr/>
        </p:nvSpPr>
        <p:spPr>
          <a:xfrm>
            <a:off x="129529" y="748209"/>
            <a:ext cx="11857684" cy="1645900"/>
          </a:xfrm>
          <a:prstGeom prst="rect">
            <a:avLst/>
          </a:prstGeom>
          <a:noFill/>
        </p:spPr>
        <p:txBody>
          <a:bodyPr wrap="square" rtlCol="0">
            <a:spAutoFit/>
          </a:bodyPr>
          <a:lstStyle/>
          <a:p>
            <a:pPr marL="1588" indent="-1588">
              <a:lnSpc>
                <a:spcPct val="13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Parameters:</a:t>
            </a:r>
          </a:p>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 dynamic optimization forest-management model</a:t>
            </a:r>
          </a:p>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Considers that market conditions with change, influencing demand and supply.</a:t>
            </a:r>
          </a:p>
          <a:p>
            <a:pPr marL="742950" lvl="1"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Allows the amount of forested land to grow or shrink with market demand.</a:t>
            </a:r>
          </a:p>
        </p:txBody>
      </p:sp>
      <p:sp>
        <p:nvSpPr>
          <p:cNvPr id="11" name="TextBox 10">
            <a:extLst>
              <a:ext uri="{FF2B5EF4-FFF2-40B4-BE49-F238E27FC236}">
                <a16:creationId xmlns:a16="http://schemas.microsoft.com/office/drawing/2014/main" id="{486319F4-2A72-684E-BF12-CB560E5FC266}"/>
              </a:ext>
            </a:extLst>
          </p:cNvPr>
          <p:cNvSpPr txBox="1"/>
          <p:nvPr/>
        </p:nvSpPr>
        <p:spPr>
          <a:xfrm>
            <a:off x="129528" y="2937876"/>
            <a:ext cx="11857684" cy="2446119"/>
          </a:xfrm>
          <a:prstGeom prst="rect">
            <a:avLst/>
          </a:prstGeom>
          <a:noFill/>
        </p:spPr>
        <p:txBody>
          <a:bodyPr wrap="square" rtlCol="0">
            <a:spAutoFit/>
          </a:bodyPr>
          <a:lstStyle/>
          <a:p>
            <a:pPr marL="1588" indent="-1588">
              <a:lnSpc>
                <a:spcPct val="13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Conclusions:</a:t>
            </a:r>
          </a:p>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demand for forest products, including wood energy, will rise and also increase:</a:t>
            </a:r>
          </a:p>
          <a:p>
            <a:pPr marL="742950" lvl="1"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Harvest rates</a:t>
            </a:r>
          </a:p>
          <a:p>
            <a:pPr marL="742950" lvl="1"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Investment in new forests</a:t>
            </a:r>
          </a:p>
          <a:p>
            <a:pPr marL="742950" lvl="1"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Rates of C sequestration</a:t>
            </a:r>
          </a:p>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If demand for forest products falls, so will C sequestration</a:t>
            </a:r>
          </a:p>
        </p:txBody>
      </p:sp>
      <p:pic>
        <p:nvPicPr>
          <p:cNvPr id="10" name="Picture 9">
            <a:extLst>
              <a:ext uri="{FF2B5EF4-FFF2-40B4-BE49-F238E27FC236}">
                <a16:creationId xmlns:a16="http://schemas.microsoft.com/office/drawing/2014/main" id="{1393C803-01A7-9D4D-AF40-E2E2AE050176}"/>
              </a:ext>
            </a:extLst>
          </p:cNvPr>
          <p:cNvPicPr>
            <a:picLocks noChangeAspect="1"/>
          </p:cNvPicPr>
          <p:nvPr/>
        </p:nvPicPr>
        <p:blipFill>
          <a:blip r:embed="rId2">
            <a:duotone>
              <a:prstClr val="black"/>
              <a:schemeClr val="accent1">
                <a:tint val="45000"/>
                <a:satMod val="400000"/>
              </a:schemeClr>
            </a:duotone>
          </a:blip>
          <a:stretch>
            <a:fillRect/>
          </a:stretch>
        </p:blipFill>
        <p:spPr>
          <a:xfrm>
            <a:off x="10890807" y="49316"/>
            <a:ext cx="628093" cy="584776"/>
          </a:xfrm>
          <a:prstGeom prst="rect">
            <a:avLst/>
          </a:prstGeom>
        </p:spPr>
      </p:pic>
    </p:spTree>
    <p:extLst>
      <p:ext uri="{BB962C8B-B14F-4D97-AF65-F5344CB8AC3E}">
        <p14:creationId xmlns:p14="http://schemas.microsoft.com/office/powerpoint/2010/main" val="55534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30364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TSM study (1)</a:t>
            </a:r>
          </a:p>
        </p:txBody>
      </p:sp>
      <p:pic>
        <p:nvPicPr>
          <p:cNvPr id="5" name="Picture 4">
            <a:extLst>
              <a:ext uri="{FF2B5EF4-FFF2-40B4-BE49-F238E27FC236}">
                <a16:creationId xmlns:a16="http://schemas.microsoft.com/office/drawing/2014/main" id="{EF8189B0-9545-7D47-8362-0EE5A4BDDC17}"/>
              </a:ext>
            </a:extLst>
          </p:cNvPr>
          <p:cNvPicPr>
            <a:picLocks noChangeAspect="1"/>
          </p:cNvPicPr>
          <p:nvPr/>
        </p:nvPicPr>
        <p:blipFill>
          <a:blip r:embed="rId2"/>
          <a:stretch>
            <a:fillRect/>
          </a:stretch>
        </p:blipFill>
        <p:spPr>
          <a:xfrm>
            <a:off x="971560" y="747201"/>
            <a:ext cx="10113018" cy="6117495"/>
          </a:xfrm>
          <a:prstGeom prst="rect">
            <a:avLst/>
          </a:prstGeom>
        </p:spPr>
      </p:pic>
      <p:sp>
        <p:nvSpPr>
          <p:cNvPr id="12" name="TextBox 11">
            <a:extLst>
              <a:ext uri="{FF2B5EF4-FFF2-40B4-BE49-F238E27FC236}">
                <a16:creationId xmlns:a16="http://schemas.microsoft.com/office/drawing/2014/main" id="{BD4144AE-9017-C64A-8C63-0E2796D501AC}"/>
              </a:ext>
            </a:extLst>
          </p:cNvPr>
          <p:cNvSpPr txBox="1"/>
          <p:nvPr/>
        </p:nvSpPr>
        <p:spPr>
          <a:xfrm>
            <a:off x="307066" y="747201"/>
            <a:ext cx="5949607" cy="410241"/>
          </a:xfrm>
          <a:prstGeom prst="rect">
            <a:avLst/>
          </a:prstGeom>
          <a:solidFill>
            <a:schemeClr val="bg1"/>
          </a:solidFill>
        </p:spPr>
        <p:txBody>
          <a:bodyPr wrap="square" rtlCol="0">
            <a:spAutoFit/>
          </a:bodyPr>
          <a:lstStyle/>
          <a:p>
            <a:pPr marL="1588" indent="-1588">
              <a:lnSpc>
                <a:spcPct val="13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Increasing demand increases biomass price  </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9E128F9A-056F-1741-979A-4CA2AE3C480C}"/>
              </a:ext>
            </a:extLst>
          </p:cNvPr>
          <p:cNvPicPr>
            <a:picLocks noChangeAspect="1"/>
          </p:cNvPicPr>
          <p:nvPr/>
        </p:nvPicPr>
        <p:blipFill>
          <a:blip r:embed="rId3">
            <a:duotone>
              <a:prstClr val="black"/>
              <a:schemeClr val="accent1">
                <a:tint val="45000"/>
                <a:satMod val="400000"/>
              </a:schemeClr>
            </a:duotone>
          </a:blip>
          <a:stretch>
            <a:fillRect/>
          </a:stretch>
        </p:blipFill>
        <p:spPr>
          <a:xfrm>
            <a:off x="11047969" y="49316"/>
            <a:ext cx="628093" cy="584776"/>
          </a:xfrm>
          <a:prstGeom prst="rect">
            <a:avLst/>
          </a:prstGeom>
        </p:spPr>
      </p:pic>
      <p:sp>
        <p:nvSpPr>
          <p:cNvPr id="4" name="TextBox 3"/>
          <p:cNvSpPr txBox="1"/>
          <p:nvPr/>
        </p:nvSpPr>
        <p:spPr>
          <a:xfrm>
            <a:off x="6486526" y="6171160"/>
            <a:ext cx="5529263" cy="523220"/>
          </a:xfrm>
          <a:prstGeom prst="rect">
            <a:avLst/>
          </a:prstGeom>
          <a:solidFill>
            <a:schemeClr val="bg1"/>
          </a:solidFill>
        </p:spPr>
        <p:txBody>
          <a:bodyPr wrap="square" rtlCol="0">
            <a:spAutoFit/>
          </a:bodyPr>
          <a:lstStyle/>
          <a:p>
            <a:r>
              <a:rPr lang="en-US" sz="1400" dirty="0" err="1">
                <a:latin typeface="Verdana" panose="020B0604030504040204" pitchFamily="34" charset="0"/>
              </a:rPr>
              <a:t>Sedjo</a:t>
            </a:r>
            <a:r>
              <a:rPr lang="en-US" sz="1400" dirty="0">
                <a:latin typeface="Verdana" panose="020B0604030504040204" pitchFamily="34" charset="0"/>
              </a:rPr>
              <a:t> (2013) Comparative Life Cycle Assessments: Carbon Neutrality and Wood Biomass Energy</a:t>
            </a:r>
          </a:p>
        </p:txBody>
      </p:sp>
    </p:spTree>
    <p:extLst>
      <p:ext uri="{BB962C8B-B14F-4D97-AF65-F5344CB8AC3E}">
        <p14:creationId xmlns:p14="http://schemas.microsoft.com/office/powerpoint/2010/main" val="941514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6" name="TextBox 5"/>
          <p:cNvSpPr txBox="1"/>
          <p:nvPr/>
        </p:nvSpPr>
        <p:spPr>
          <a:xfrm>
            <a:off x="3767477" y="3167390"/>
            <a:ext cx="4657046" cy="523220"/>
          </a:xfrm>
          <a:prstGeom prst="rect">
            <a:avLst/>
          </a:prstGeom>
          <a:noFill/>
        </p:spPr>
        <p:txBody>
          <a:bodyPr wrap="square" rtlCol="0">
            <a:spAutoFit/>
          </a:bodyPr>
          <a:lstStyle/>
          <a:p>
            <a:r>
              <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rPr>
              <a:t>8.2: Use of bioenergy</a:t>
            </a:r>
          </a:p>
        </p:txBody>
      </p:sp>
      <p:pic>
        <p:nvPicPr>
          <p:cNvPr id="10" name="Picture 9">
            <a:extLst>
              <a:ext uri="{FF2B5EF4-FFF2-40B4-BE49-F238E27FC236}">
                <a16:creationId xmlns:a16="http://schemas.microsoft.com/office/drawing/2014/main" id="{4482FD3C-9B80-8347-B3FB-E2F868341D0E}"/>
              </a:ext>
            </a:extLst>
          </p:cNvPr>
          <p:cNvPicPr>
            <a:picLocks noChangeAspect="1"/>
          </p:cNvPicPr>
          <p:nvPr/>
        </p:nvPicPr>
        <p:blipFill>
          <a:blip r:embed="rId2">
            <a:duotone>
              <a:prstClr val="black"/>
              <a:schemeClr val="accent1">
                <a:tint val="45000"/>
                <a:satMod val="400000"/>
              </a:schemeClr>
            </a:duotone>
          </a:blip>
          <a:stretch>
            <a:fillRect/>
          </a:stretch>
        </p:blipFill>
        <p:spPr>
          <a:xfrm>
            <a:off x="11152685" y="50512"/>
            <a:ext cx="628093" cy="584776"/>
          </a:xfrm>
          <a:prstGeom prst="rect">
            <a:avLst/>
          </a:prstGeom>
        </p:spPr>
      </p:pic>
      <p:sp>
        <p:nvSpPr>
          <p:cNvPr id="5" name="TextBox 4">
            <a:extLst>
              <a:ext uri="{FF2B5EF4-FFF2-40B4-BE49-F238E27FC236}">
                <a16:creationId xmlns:a16="http://schemas.microsoft.com/office/drawing/2014/main" id="{5AB1E993-D43B-8F49-A427-EDD2ECA0E1C6}"/>
              </a:ext>
            </a:extLst>
          </p:cNvPr>
          <p:cNvSpPr txBox="1"/>
          <p:nvPr/>
        </p:nvSpPr>
        <p:spPr>
          <a:xfrm>
            <a:off x="164803" y="80274"/>
            <a:ext cx="39789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8: Biomass</a:t>
            </a:r>
          </a:p>
        </p:txBody>
      </p:sp>
    </p:spTree>
    <p:extLst>
      <p:ext uri="{BB962C8B-B14F-4D97-AF65-F5344CB8AC3E}">
        <p14:creationId xmlns:p14="http://schemas.microsoft.com/office/powerpoint/2010/main" val="41454730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E87830-C8C1-7C47-B88E-0D082673C8C1}"/>
              </a:ext>
            </a:extLst>
          </p:cNvPr>
          <p:cNvPicPr>
            <a:picLocks noChangeAspect="1"/>
          </p:cNvPicPr>
          <p:nvPr/>
        </p:nvPicPr>
        <p:blipFill>
          <a:blip r:embed="rId2"/>
          <a:stretch>
            <a:fillRect/>
          </a:stretch>
        </p:blipFill>
        <p:spPr>
          <a:xfrm>
            <a:off x="1117877" y="735116"/>
            <a:ext cx="10158413" cy="6138673"/>
          </a:xfrm>
          <a:prstGeom prst="rect">
            <a:avLst/>
          </a:prstGeom>
        </p:spPr>
      </p:pic>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30364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TSM study (2)</a:t>
            </a:r>
          </a:p>
        </p:txBody>
      </p:sp>
      <p:sp>
        <p:nvSpPr>
          <p:cNvPr id="4" name="TextBox 3"/>
          <p:cNvSpPr txBox="1"/>
          <p:nvPr/>
        </p:nvSpPr>
        <p:spPr>
          <a:xfrm>
            <a:off x="4898184" y="6322913"/>
            <a:ext cx="7159778" cy="523220"/>
          </a:xfrm>
          <a:prstGeom prst="rect">
            <a:avLst/>
          </a:prstGeom>
          <a:solidFill>
            <a:schemeClr val="bg1"/>
          </a:solidFill>
        </p:spPr>
        <p:txBody>
          <a:bodyPr wrap="square" rtlCol="0">
            <a:spAutoFit/>
          </a:bodyPr>
          <a:lstStyle/>
          <a:p>
            <a:r>
              <a:rPr lang="en-US" sz="1400" dirty="0" err="1">
                <a:latin typeface="Verdana" panose="020B0604030504040204" pitchFamily="34" charset="0"/>
              </a:rPr>
              <a:t>Sedjo</a:t>
            </a:r>
            <a:r>
              <a:rPr lang="en-US" sz="1400" dirty="0">
                <a:latin typeface="Verdana" panose="020B0604030504040204" pitchFamily="34" charset="0"/>
              </a:rPr>
              <a:t> (2013) Comparative Life Cycle Assessments: Carbon Neutrality and Wood Biomass Energy</a:t>
            </a:r>
          </a:p>
        </p:txBody>
      </p:sp>
      <p:sp>
        <p:nvSpPr>
          <p:cNvPr id="12" name="TextBox 11">
            <a:extLst>
              <a:ext uri="{FF2B5EF4-FFF2-40B4-BE49-F238E27FC236}">
                <a16:creationId xmlns:a16="http://schemas.microsoft.com/office/drawing/2014/main" id="{BD4144AE-9017-C64A-8C63-0E2796D501AC}"/>
              </a:ext>
            </a:extLst>
          </p:cNvPr>
          <p:cNvSpPr txBox="1"/>
          <p:nvPr/>
        </p:nvSpPr>
        <p:spPr>
          <a:xfrm>
            <a:off x="336205" y="706540"/>
            <a:ext cx="6443330" cy="410241"/>
          </a:xfrm>
          <a:prstGeom prst="rect">
            <a:avLst/>
          </a:prstGeom>
          <a:solidFill>
            <a:schemeClr val="bg1"/>
          </a:solidFill>
        </p:spPr>
        <p:txBody>
          <a:bodyPr wrap="square" rtlCol="0">
            <a:spAutoFit/>
          </a:bodyPr>
          <a:lstStyle/>
          <a:p>
            <a:pPr marL="1588" indent="-1588">
              <a:lnSpc>
                <a:spcPct val="13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Increasing demand increases C sequestration </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2F8AD9AA-6BD1-7042-B6AA-9C390C1FEC47}"/>
              </a:ext>
            </a:extLst>
          </p:cNvPr>
          <p:cNvPicPr>
            <a:picLocks noChangeAspect="1"/>
          </p:cNvPicPr>
          <p:nvPr/>
        </p:nvPicPr>
        <p:blipFill>
          <a:blip r:embed="rId3">
            <a:duotone>
              <a:prstClr val="black"/>
              <a:schemeClr val="accent1">
                <a:tint val="45000"/>
                <a:satMod val="400000"/>
              </a:schemeClr>
            </a:duotone>
          </a:blip>
          <a:stretch>
            <a:fillRect/>
          </a:stretch>
        </p:blipFill>
        <p:spPr>
          <a:xfrm>
            <a:off x="11090832" y="49316"/>
            <a:ext cx="628093" cy="584776"/>
          </a:xfrm>
          <a:prstGeom prst="rect">
            <a:avLst/>
          </a:prstGeom>
        </p:spPr>
      </p:pic>
    </p:spTree>
    <p:extLst>
      <p:ext uri="{BB962C8B-B14F-4D97-AF65-F5344CB8AC3E}">
        <p14:creationId xmlns:p14="http://schemas.microsoft.com/office/powerpoint/2010/main" val="779773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B89652-D0C6-1B4D-B08A-5A26200825DD}"/>
              </a:ext>
            </a:extLst>
          </p:cNvPr>
          <p:cNvPicPr>
            <a:picLocks noChangeAspect="1"/>
          </p:cNvPicPr>
          <p:nvPr/>
        </p:nvPicPr>
        <p:blipFill>
          <a:blip r:embed="rId2"/>
          <a:stretch>
            <a:fillRect/>
          </a:stretch>
        </p:blipFill>
        <p:spPr>
          <a:xfrm>
            <a:off x="1203603" y="683408"/>
            <a:ext cx="10086975" cy="6095504"/>
          </a:xfrm>
          <a:prstGeom prst="rect">
            <a:avLst/>
          </a:prstGeom>
        </p:spPr>
      </p:pic>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92181"/>
            <a:ext cx="30364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TSM study (3)</a:t>
            </a:r>
          </a:p>
        </p:txBody>
      </p:sp>
      <p:sp>
        <p:nvSpPr>
          <p:cNvPr id="4" name="TextBox 3"/>
          <p:cNvSpPr txBox="1"/>
          <p:nvPr/>
        </p:nvSpPr>
        <p:spPr>
          <a:xfrm>
            <a:off x="4581511" y="6262144"/>
            <a:ext cx="7159778" cy="523220"/>
          </a:xfrm>
          <a:prstGeom prst="rect">
            <a:avLst/>
          </a:prstGeom>
          <a:solidFill>
            <a:schemeClr val="bg1"/>
          </a:solidFill>
        </p:spPr>
        <p:txBody>
          <a:bodyPr wrap="square" rtlCol="0">
            <a:spAutoFit/>
          </a:bodyPr>
          <a:lstStyle/>
          <a:p>
            <a:r>
              <a:rPr lang="en-US" sz="1400" dirty="0" err="1">
                <a:latin typeface="Verdana" panose="020B0604030504040204" pitchFamily="34" charset="0"/>
              </a:rPr>
              <a:t>Sedjo</a:t>
            </a:r>
            <a:r>
              <a:rPr lang="en-US" sz="1400" dirty="0">
                <a:latin typeface="Verdana" panose="020B0604030504040204" pitchFamily="34" charset="0"/>
              </a:rPr>
              <a:t> (2013) Comparative Life Cycle Assessments: Carbon Neutrality and Wood Biomass Energy</a:t>
            </a:r>
          </a:p>
        </p:txBody>
      </p:sp>
      <p:sp>
        <p:nvSpPr>
          <p:cNvPr id="12" name="TextBox 11">
            <a:extLst>
              <a:ext uri="{FF2B5EF4-FFF2-40B4-BE49-F238E27FC236}">
                <a16:creationId xmlns:a16="http://schemas.microsoft.com/office/drawing/2014/main" id="{BD4144AE-9017-C64A-8C63-0E2796D501AC}"/>
              </a:ext>
            </a:extLst>
          </p:cNvPr>
          <p:cNvSpPr txBox="1"/>
          <p:nvPr/>
        </p:nvSpPr>
        <p:spPr>
          <a:xfrm>
            <a:off x="302181" y="692252"/>
            <a:ext cx="5613990" cy="410241"/>
          </a:xfrm>
          <a:prstGeom prst="rect">
            <a:avLst/>
          </a:prstGeom>
          <a:solidFill>
            <a:schemeClr val="bg1"/>
          </a:solidFill>
        </p:spPr>
        <p:txBody>
          <a:bodyPr wrap="square" rtlCol="0">
            <a:spAutoFit/>
          </a:bodyPr>
          <a:lstStyle/>
          <a:p>
            <a:pPr marL="1588" indent="-1588">
              <a:lnSpc>
                <a:spcPct val="13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Increasing demand increases forest area</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F89C2F78-BEAE-CB49-B973-8733AA841F38}"/>
              </a:ext>
            </a:extLst>
          </p:cNvPr>
          <p:cNvPicPr>
            <a:picLocks noChangeAspect="1"/>
          </p:cNvPicPr>
          <p:nvPr/>
        </p:nvPicPr>
        <p:blipFill>
          <a:blip r:embed="rId3">
            <a:duotone>
              <a:prstClr val="black"/>
              <a:schemeClr val="accent1">
                <a:tint val="45000"/>
                <a:satMod val="400000"/>
              </a:schemeClr>
            </a:duotone>
          </a:blip>
          <a:stretch>
            <a:fillRect/>
          </a:stretch>
        </p:blipFill>
        <p:spPr>
          <a:xfrm>
            <a:off x="10976532" y="49316"/>
            <a:ext cx="628093" cy="584776"/>
          </a:xfrm>
          <a:prstGeom prst="rect">
            <a:avLst/>
          </a:prstGeom>
        </p:spPr>
      </p:pic>
    </p:spTree>
    <p:extLst>
      <p:ext uri="{BB962C8B-B14F-4D97-AF65-F5344CB8AC3E}">
        <p14:creationId xmlns:p14="http://schemas.microsoft.com/office/powerpoint/2010/main" val="7885210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68CAB1-6346-084F-B1A3-6B3BDE112492}"/>
              </a:ext>
            </a:extLst>
          </p:cNvPr>
          <p:cNvPicPr>
            <a:picLocks noChangeAspect="1"/>
          </p:cNvPicPr>
          <p:nvPr/>
        </p:nvPicPr>
        <p:blipFill>
          <a:blip r:embed="rId2"/>
          <a:stretch>
            <a:fillRect/>
          </a:stretch>
        </p:blipFill>
        <p:spPr>
          <a:xfrm>
            <a:off x="1200149" y="691268"/>
            <a:ext cx="10017965" cy="6145991"/>
          </a:xfrm>
          <a:prstGeom prst="rect">
            <a:avLst/>
          </a:prstGeom>
        </p:spPr>
      </p:pic>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92181"/>
            <a:ext cx="30364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TSM study (4)</a:t>
            </a:r>
          </a:p>
        </p:txBody>
      </p:sp>
      <p:sp>
        <p:nvSpPr>
          <p:cNvPr id="4" name="TextBox 3"/>
          <p:cNvSpPr txBox="1"/>
          <p:nvPr/>
        </p:nvSpPr>
        <p:spPr>
          <a:xfrm>
            <a:off x="4929869" y="6309610"/>
            <a:ext cx="7159778" cy="523220"/>
          </a:xfrm>
          <a:prstGeom prst="rect">
            <a:avLst/>
          </a:prstGeom>
          <a:solidFill>
            <a:schemeClr val="bg1"/>
          </a:solidFill>
        </p:spPr>
        <p:txBody>
          <a:bodyPr wrap="square" rtlCol="0">
            <a:spAutoFit/>
          </a:bodyPr>
          <a:lstStyle/>
          <a:p>
            <a:r>
              <a:rPr lang="en-US" sz="1400" dirty="0" err="1">
                <a:latin typeface="Verdana" panose="020B0604030504040204" pitchFamily="34" charset="0"/>
              </a:rPr>
              <a:t>Sedjo</a:t>
            </a:r>
            <a:r>
              <a:rPr lang="en-US" sz="1400" dirty="0">
                <a:latin typeface="Verdana" panose="020B0604030504040204" pitchFamily="34" charset="0"/>
              </a:rPr>
              <a:t> (2013) Comparative Life Cycle Assessments: Carbon Neutrality and Wood Biomass Energy</a:t>
            </a:r>
          </a:p>
        </p:txBody>
      </p:sp>
      <p:sp>
        <p:nvSpPr>
          <p:cNvPr id="12" name="TextBox 11">
            <a:extLst>
              <a:ext uri="{FF2B5EF4-FFF2-40B4-BE49-F238E27FC236}">
                <a16:creationId xmlns:a16="http://schemas.microsoft.com/office/drawing/2014/main" id="{BD4144AE-9017-C64A-8C63-0E2796D501AC}"/>
              </a:ext>
            </a:extLst>
          </p:cNvPr>
          <p:cNvSpPr txBox="1"/>
          <p:nvPr/>
        </p:nvSpPr>
        <p:spPr>
          <a:xfrm>
            <a:off x="275036" y="719821"/>
            <a:ext cx="5167420" cy="410241"/>
          </a:xfrm>
          <a:prstGeom prst="rect">
            <a:avLst/>
          </a:prstGeom>
          <a:solidFill>
            <a:schemeClr val="bg1"/>
          </a:solidFill>
        </p:spPr>
        <p:txBody>
          <a:bodyPr wrap="square" rtlCol="0">
            <a:spAutoFit/>
          </a:bodyPr>
          <a:lstStyle/>
          <a:p>
            <a:pPr marL="1588" indent="-1588">
              <a:lnSpc>
                <a:spcPct val="130000"/>
              </a:lnSpc>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Increasing demand increases harvest</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A47AA93F-7E07-9C41-806B-1716B9E4CF94}"/>
              </a:ext>
            </a:extLst>
          </p:cNvPr>
          <p:cNvPicPr>
            <a:picLocks noChangeAspect="1"/>
          </p:cNvPicPr>
          <p:nvPr/>
        </p:nvPicPr>
        <p:blipFill>
          <a:blip r:embed="rId3">
            <a:duotone>
              <a:prstClr val="black"/>
              <a:schemeClr val="accent1">
                <a:tint val="45000"/>
                <a:satMod val="400000"/>
              </a:schemeClr>
            </a:duotone>
          </a:blip>
          <a:stretch>
            <a:fillRect/>
          </a:stretch>
        </p:blipFill>
        <p:spPr>
          <a:xfrm>
            <a:off x="11105120" y="49317"/>
            <a:ext cx="628093" cy="584776"/>
          </a:xfrm>
          <a:prstGeom prst="rect">
            <a:avLst/>
          </a:prstGeom>
        </p:spPr>
      </p:pic>
    </p:spTree>
    <p:extLst>
      <p:ext uri="{BB962C8B-B14F-4D97-AF65-F5344CB8AC3E}">
        <p14:creationId xmlns:p14="http://schemas.microsoft.com/office/powerpoint/2010/main" val="35177167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679705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Take away on carbon neutrality?</a:t>
            </a:r>
          </a:p>
        </p:txBody>
      </p:sp>
      <p:sp>
        <p:nvSpPr>
          <p:cNvPr id="4" name="TextBox 3"/>
          <p:cNvSpPr txBox="1"/>
          <p:nvPr/>
        </p:nvSpPr>
        <p:spPr>
          <a:xfrm>
            <a:off x="8058150" y="6071366"/>
            <a:ext cx="4234416" cy="738664"/>
          </a:xfrm>
          <a:prstGeom prst="rect">
            <a:avLst/>
          </a:prstGeom>
          <a:noFill/>
        </p:spPr>
        <p:txBody>
          <a:bodyPr wrap="square" rtlCol="0">
            <a:spAutoFit/>
          </a:bodyPr>
          <a:lstStyle/>
          <a:p>
            <a:r>
              <a:rPr lang="en-US" sz="1400" dirty="0" err="1">
                <a:latin typeface="Verdana" panose="020B0604030504040204" pitchFamily="34" charset="0"/>
              </a:rPr>
              <a:t>Sedjo</a:t>
            </a:r>
            <a:r>
              <a:rPr lang="en-US" sz="1400" dirty="0">
                <a:latin typeface="Verdana" panose="020B0604030504040204" pitchFamily="34" charset="0"/>
              </a:rPr>
              <a:t> (2013) Comparative Life Cycle Assessments: Carbon Neutrality and Wood Biomass Energy</a:t>
            </a:r>
          </a:p>
        </p:txBody>
      </p:sp>
      <p:sp>
        <p:nvSpPr>
          <p:cNvPr id="12" name="TextBox 11">
            <a:extLst>
              <a:ext uri="{FF2B5EF4-FFF2-40B4-BE49-F238E27FC236}">
                <a16:creationId xmlns:a16="http://schemas.microsoft.com/office/drawing/2014/main" id="{BD4144AE-9017-C64A-8C63-0E2796D501AC}"/>
              </a:ext>
            </a:extLst>
          </p:cNvPr>
          <p:cNvSpPr txBox="1"/>
          <p:nvPr/>
        </p:nvSpPr>
        <p:spPr>
          <a:xfrm>
            <a:off x="265817" y="789732"/>
            <a:ext cx="11535658" cy="1245790"/>
          </a:xfrm>
          <a:prstGeom prst="rect">
            <a:avLst/>
          </a:prstGeom>
          <a:solidFill>
            <a:schemeClr val="bg1"/>
          </a:solidFill>
        </p:spPr>
        <p:txBody>
          <a:bodyPr wrap="square" rtlCol="0">
            <a:spAutoFit/>
          </a:bodyPr>
          <a:lstStyle/>
          <a:p>
            <a:pPr marL="1588" indent="-1588">
              <a:lnSpc>
                <a:spcPct val="13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the long-term, as we turn away from fossil fuels and increase the value of biomass energy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and</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carbon sequestration its likely that we will use more biomass energy with some version of best practices.</a:t>
            </a:r>
          </a:p>
        </p:txBody>
      </p:sp>
      <p:sp>
        <p:nvSpPr>
          <p:cNvPr id="10" name="TextBox 9">
            <a:extLst>
              <a:ext uri="{FF2B5EF4-FFF2-40B4-BE49-F238E27FC236}">
                <a16:creationId xmlns:a16="http://schemas.microsoft.com/office/drawing/2014/main" id="{4CEC6C12-F5EE-1749-A070-6767458747F3}"/>
              </a:ext>
            </a:extLst>
          </p:cNvPr>
          <p:cNvSpPr txBox="1"/>
          <p:nvPr/>
        </p:nvSpPr>
        <p:spPr>
          <a:xfrm>
            <a:off x="265817" y="2191637"/>
            <a:ext cx="11535658" cy="845681"/>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Long-term biomass energy use will help sequester carbon and be neutral or better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unless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it is practiced in an atrocious manner.</a:t>
            </a:r>
          </a:p>
        </p:txBody>
      </p:sp>
      <p:sp>
        <p:nvSpPr>
          <p:cNvPr id="11" name="TextBox 10">
            <a:extLst>
              <a:ext uri="{FF2B5EF4-FFF2-40B4-BE49-F238E27FC236}">
                <a16:creationId xmlns:a16="http://schemas.microsoft.com/office/drawing/2014/main" id="{EC2D3A95-BF50-4A47-A287-7998851B703F}"/>
              </a:ext>
            </a:extLst>
          </p:cNvPr>
          <p:cNvSpPr txBox="1"/>
          <p:nvPr/>
        </p:nvSpPr>
        <p:spPr>
          <a:xfrm>
            <a:off x="265817" y="3236351"/>
            <a:ext cx="11535658" cy="845681"/>
          </a:xfrm>
          <a:prstGeom prst="rect">
            <a:avLst/>
          </a:prstGeom>
          <a:noFill/>
        </p:spPr>
        <p:txBody>
          <a:bodyPr wrap="square" rtlCol="0">
            <a:spAutoFit/>
          </a:bodyPr>
          <a:lstStyle/>
          <a:p>
            <a:pPr>
              <a:lnSpc>
                <a:spcPct val="13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the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near future</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biomass energy could increase carbon emissions relative to fossil fuel use. So, we must:</a:t>
            </a:r>
          </a:p>
        </p:txBody>
      </p:sp>
      <p:sp>
        <p:nvSpPr>
          <p:cNvPr id="13" name="TextBox 12">
            <a:extLst>
              <a:ext uri="{FF2B5EF4-FFF2-40B4-BE49-F238E27FC236}">
                <a16:creationId xmlns:a16="http://schemas.microsoft.com/office/drawing/2014/main" id="{D9E158B0-D641-1641-AD1D-DA7B45072DF6}"/>
              </a:ext>
            </a:extLst>
          </p:cNvPr>
          <p:cNvSpPr txBox="1"/>
          <p:nvPr/>
        </p:nvSpPr>
        <p:spPr>
          <a:xfrm>
            <a:off x="265817" y="4006690"/>
            <a:ext cx="11535658" cy="445571"/>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 best practices including accurate carbon accounting.</a:t>
            </a:r>
          </a:p>
        </p:txBody>
      </p:sp>
      <p:sp>
        <p:nvSpPr>
          <p:cNvPr id="17" name="TextBox 16">
            <a:extLst>
              <a:ext uri="{FF2B5EF4-FFF2-40B4-BE49-F238E27FC236}">
                <a16:creationId xmlns:a16="http://schemas.microsoft.com/office/drawing/2014/main" id="{C4AC4856-8E0C-E447-8241-8116E2D1AE68}"/>
              </a:ext>
            </a:extLst>
          </p:cNvPr>
          <p:cNvSpPr txBox="1"/>
          <p:nvPr/>
        </p:nvSpPr>
        <p:spPr>
          <a:xfrm>
            <a:off x="265817" y="4466037"/>
            <a:ext cx="11535658" cy="445571"/>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Learn far more about how forestry practices affect carbon sequestration.</a:t>
            </a:r>
          </a:p>
        </p:txBody>
      </p:sp>
      <p:sp>
        <p:nvSpPr>
          <p:cNvPr id="18" name="TextBox 17">
            <a:extLst>
              <a:ext uri="{FF2B5EF4-FFF2-40B4-BE49-F238E27FC236}">
                <a16:creationId xmlns:a16="http://schemas.microsoft.com/office/drawing/2014/main" id="{573B0678-6E7E-4743-8ADD-4A81A24DB97A}"/>
              </a:ext>
            </a:extLst>
          </p:cNvPr>
          <p:cNvSpPr txBox="1"/>
          <p:nvPr/>
        </p:nvSpPr>
        <p:spPr>
          <a:xfrm>
            <a:off x="265816" y="5256903"/>
            <a:ext cx="11535658" cy="1245790"/>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Focus on biomass with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short lag times and rapid regeneration</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742950" lvl="1"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Grass?</a:t>
            </a:r>
          </a:p>
          <a:p>
            <a:pPr marL="742950" lvl="1" indent="-285750">
              <a:lnSpc>
                <a:spcPct val="13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Short-term wood crops</a:t>
            </a:r>
          </a:p>
        </p:txBody>
      </p:sp>
      <p:pic>
        <p:nvPicPr>
          <p:cNvPr id="19" name="Picture 18">
            <a:extLst>
              <a:ext uri="{FF2B5EF4-FFF2-40B4-BE49-F238E27FC236}">
                <a16:creationId xmlns:a16="http://schemas.microsoft.com/office/drawing/2014/main" id="{D7781509-1442-934F-93C6-151FFFEF2416}"/>
              </a:ext>
            </a:extLst>
          </p:cNvPr>
          <p:cNvPicPr>
            <a:picLocks noChangeAspect="1"/>
          </p:cNvPicPr>
          <p:nvPr/>
        </p:nvPicPr>
        <p:blipFill>
          <a:blip r:embed="rId2">
            <a:duotone>
              <a:prstClr val="black"/>
              <a:schemeClr val="accent1">
                <a:tint val="45000"/>
                <a:satMod val="400000"/>
              </a:schemeClr>
            </a:duotone>
          </a:blip>
          <a:stretch>
            <a:fillRect/>
          </a:stretch>
        </p:blipFill>
        <p:spPr>
          <a:xfrm>
            <a:off x="10890807" y="47970"/>
            <a:ext cx="628093" cy="584776"/>
          </a:xfrm>
          <a:prstGeom prst="rect">
            <a:avLst/>
          </a:prstGeom>
        </p:spPr>
      </p:pic>
    </p:spTree>
    <p:extLst>
      <p:ext uri="{BB962C8B-B14F-4D97-AF65-F5344CB8AC3E}">
        <p14:creationId xmlns:p14="http://schemas.microsoft.com/office/powerpoint/2010/main" val="384909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0" y="0"/>
            <a:ext cx="1218801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32591" y="72467"/>
            <a:ext cx="542969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Current </a:t>
            </a:r>
            <a:r>
              <a:rPr lang="en-US" sz="2800" b="1" u="sng" dirty="0">
                <a:solidFill>
                  <a:prstClr val="white"/>
                </a:solidFill>
                <a:latin typeface="Verdana" panose="020B0604030504040204" pitchFamily="34" charset="0"/>
                <a:ea typeface="Verdana" panose="020B0604030504040204" pitchFamily="34" charset="0"/>
                <a:cs typeface="Verdana" panose="020B0604030504040204" pitchFamily="34" charset="0"/>
              </a:rPr>
              <a:t>global</a:t>
            </a:r>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 energy use</a:t>
            </a:r>
          </a:p>
        </p:txBody>
      </p:sp>
      <p:sp>
        <p:nvSpPr>
          <p:cNvPr id="4" name="TextBox 3"/>
          <p:cNvSpPr txBox="1"/>
          <p:nvPr/>
        </p:nvSpPr>
        <p:spPr>
          <a:xfrm>
            <a:off x="10068743" y="4450711"/>
            <a:ext cx="1966578" cy="2246769"/>
          </a:xfrm>
          <a:prstGeom prst="rect">
            <a:avLst/>
          </a:prstGeom>
          <a:noFill/>
        </p:spPr>
        <p:txBody>
          <a:bodyPr wrap="square" rtlCol="0">
            <a:spAutoFit/>
          </a:bodyPr>
          <a:lstStyle/>
          <a:p>
            <a:r>
              <a:rPr lang="en-US" sz="1400" dirty="0">
                <a:latin typeface="Verdana" panose="020B0604030504040204" pitchFamily="34" charset="0"/>
              </a:rPr>
              <a:t>http://</a:t>
            </a:r>
            <a:r>
              <a:rPr lang="en-US" sz="1400" dirty="0" err="1">
                <a:latin typeface="Verdana" panose="020B0604030504040204" pitchFamily="34" charset="0"/>
              </a:rPr>
              <a:t>www.renewableenergyworld.com</a:t>
            </a:r>
            <a:r>
              <a:rPr lang="en-US" sz="1400" dirty="0">
                <a:latin typeface="Verdana" panose="020B0604030504040204" pitchFamily="34" charset="0"/>
              </a:rPr>
              <a:t>/articles/2015/02/outlook-for-bioenergy-2015-whats-in-store-for-this-</a:t>
            </a:r>
            <a:br>
              <a:rPr lang="en-US" sz="1400" dirty="0">
                <a:latin typeface="Verdana" panose="020B0604030504040204" pitchFamily="34" charset="0"/>
              </a:rPr>
            </a:br>
            <a:r>
              <a:rPr lang="en-US" sz="1400" dirty="0">
                <a:latin typeface="Verdana" panose="020B0604030504040204" pitchFamily="34" charset="0"/>
              </a:rPr>
              <a:t>versatile-renewable-energy-</a:t>
            </a:r>
            <a:r>
              <a:rPr lang="en-US" sz="1400" dirty="0" err="1">
                <a:latin typeface="Verdana" panose="020B0604030504040204" pitchFamily="34" charset="0"/>
              </a:rPr>
              <a:t>feedstock.html</a:t>
            </a:r>
            <a:r>
              <a:rPr lang="en-US" sz="1400" dirty="0">
                <a:latin typeface="Verdana" panose="020B0604030504040204" pitchFamily="34" charset="0"/>
              </a:rPr>
              <a:t> </a:t>
            </a:r>
          </a:p>
        </p:txBody>
      </p:sp>
      <p:pic>
        <p:nvPicPr>
          <p:cNvPr id="10" name="Picture 9" descr="body-1-1424701951240.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802149"/>
            <a:ext cx="10039041" cy="5983384"/>
          </a:xfrm>
          <a:prstGeom prst="rect">
            <a:avLst/>
          </a:prstGeom>
        </p:spPr>
      </p:pic>
      <p:sp>
        <p:nvSpPr>
          <p:cNvPr id="11" name="TextBox 10"/>
          <p:cNvSpPr txBox="1"/>
          <p:nvPr/>
        </p:nvSpPr>
        <p:spPr>
          <a:xfrm>
            <a:off x="312645" y="885709"/>
            <a:ext cx="4236151" cy="707886"/>
          </a:xfrm>
          <a:prstGeom prst="rect">
            <a:avLst/>
          </a:prstGeom>
          <a:noFill/>
        </p:spPr>
        <p:txBody>
          <a:bodyPr wrap="square" rtlCol="0">
            <a:spAutoFit/>
          </a:bodyPr>
          <a:lstStyle/>
          <a:p>
            <a:r>
              <a:rPr lang="en-US" sz="2000" dirty="0">
                <a:latin typeface="Verdana" panose="020B0604030504040204" pitchFamily="34" charset="0"/>
              </a:rPr>
              <a:t>Estimated RE Share of Global </a:t>
            </a:r>
          </a:p>
          <a:p>
            <a:r>
              <a:rPr lang="en-US" sz="2000" dirty="0">
                <a:latin typeface="Verdana" panose="020B0604030504040204" pitchFamily="34" charset="0"/>
              </a:rPr>
              <a:t>Final Energy Consumption</a:t>
            </a:r>
          </a:p>
        </p:txBody>
      </p:sp>
      <p:sp>
        <p:nvSpPr>
          <p:cNvPr id="5" name="Rectangle 4">
            <a:extLst>
              <a:ext uri="{FF2B5EF4-FFF2-40B4-BE49-F238E27FC236}">
                <a16:creationId xmlns:a16="http://schemas.microsoft.com/office/drawing/2014/main" id="{AC56A7DE-9B03-3344-9473-B88872E9E725}"/>
              </a:ext>
            </a:extLst>
          </p:cNvPr>
          <p:cNvSpPr/>
          <p:nvPr/>
        </p:nvSpPr>
        <p:spPr>
          <a:xfrm>
            <a:off x="4548797" y="3883231"/>
            <a:ext cx="3229389" cy="29023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2" name="Rectangle 11">
            <a:extLst>
              <a:ext uri="{FF2B5EF4-FFF2-40B4-BE49-F238E27FC236}">
                <a16:creationId xmlns:a16="http://schemas.microsoft.com/office/drawing/2014/main" id="{0F54D751-B136-824F-B72E-96F6E912A051}"/>
              </a:ext>
            </a:extLst>
          </p:cNvPr>
          <p:cNvSpPr/>
          <p:nvPr/>
        </p:nvSpPr>
        <p:spPr>
          <a:xfrm>
            <a:off x="4627558" y="802148"/>
            <a:ext cx="5724129" cy="30810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pic>
        <p:nvPicPr>
          <p:cNvPr id="13" name="Picture 12">
            <a:extLst>
              <a:ext uri="{FF2B5EF4-FFF2-40B4-BE49-F238E27FC236}">
                <a16:creationId xmlns:a16="http://schemas.microsoft.com/office/drawing/2014/main" id="{22E49AD5-5949-0644-804B-560592B89A21}"/>
              </a:ext>
            </a:extLst>
          </p:cNvPr>
          <p:cNvPicPr>
            <a:picLocks noChangeAspect="1"/>
          </p:cNvPicPr>
          <p:nvPr/>
        </p:nvPicPr>
        <p:blipFill>
          <a:blip r:embed="rId3">
            <a:duotone>
              <a:prstClr val="black"/>
              <a:schemeClr val="accent1">
                <a:tint val="45000"/>
                <a:satMod val="400000"/>
              </a:schemeClr>
            </a:duotone>
          </a:blip>
          <a:stretch>
            <a:fillRect/>
          </a:stretch>
        </p:blipFill>
        <p:spPr>
          <a:xfrm>
            <a:off x="11191398" y="49316"/>
            <a:ext cx="628093" cy="584776"/>
          </a:xfrm>
          <a:prstGeom prst="rect">
            <a:avLst/>
          </a:prstGeom>
        </p:spPr>
      </p:pic>
    </p:spTree>
    <p:extLst>
      <p:ext uri="{BB962C8B-B14F-4D97-AF65-F5344CB8AC3E}">
        <p14:creationId xmlns:p14="http://schemas.microsoft.com/office/powerpoint/2010/main" val="187537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72467"/>
            <a:ext cx="610936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Most primary RE is bioenergy</a:t>
            </a:r>
          </a:p>
        </p:txBody>
      </p:sp>
      <p:sp>
        <p:nvSpPr>
          <p:cNvPr id="4" name="TextBox 3"/>
          <p:cNvSpPr txBox="1"/>
          <p:nvPr/>
        </p:nvSpPr>
        <p:spPr>
          <a:xfrm>
            <a:off x="10249772" y="5443020"/>
            <a:ext cx="1845773" cy="1384995"/>
          </a:xfrm>
          <a:prstGeom prst="rect">
            <a:avLst/>
          </a:prstGeom>
          <a:noFill/>
        </p:spPr>
        <p:txBody>
          <a:bodyPr wrap="square" rtlCol="0">
            <a:spAutoFit/>
          </a:bodyPr>
          <a:lstStyle/>
          <a:p>
            <a:r>
              <a:rPr lang="en-US" sz="1400" dirty="0">
                <a:latin typeface="Verdana" panose="020B0604030504040204" pitchFamily="34" charset="0"/>
                <a:hlinkClick r:id="rId2"/>
              </a:rPr>
              <a:t>https://www.ieabioenergy.com/wp-content/uploads/2018/10/CountryReport2018_UnitedStates_final.pdf</a:t>
            </a:r>
            <a:r>
              <a:rPr lang="en-US" sz="1400" dirty="0">
                <a:latin typeface="Verdana" panose="020B0604030504040204" pitchFamily="34" charset="0"/>
              </a:rPr>
              <a:t> </a:t>
            </a:r>
          </a:p>
        </p:txBody>
      </p:sp>
      <p:pic>
        <p:nvPicPr>
          <p:cNvPr id="11" name="Picture 10">
            <a:extLst>
              <a:ext uri="{FF2B5EF4-FFF2-40B4-BE49-F238E27FC236}">
                <a16:creationId xmlns:a16="http://schemas.microsoft.com/office/drawing/2014/main" id="{ADEC0508-C1FF-914B-9383-A6271C9C4D59}"/>
              </a:ext>
            </a:extLst>
          </p:cNvPr>
          <p:cNvPicPr>
            <a:picLocks noChangeAspect="1"/>
          </p:cNvPicPr>
          <p:nvPr/>
        </p:nvPicPr>
        <p:blipFill>
          <a:blip r:embed="rId3"/>
          <a:stretch>
            <a:fillRect/>
          </a:stretch>
        </p:blipFill>
        <p:spPr>
          <a:xfrm>
            <a:off x="57875" y="1565840"/>
            <a:ext cx="10249772" cy="4987857"/>
          </a:xfrm>
          <a:prstGeom prst="rect">
            <a:avLst/>
          </a:prstGeom>
        </p:spPr>
      </p:pic>
      <p:sp>
        <p:nvSpPr>
          <p:cNvPr id="12" name="TextBox 11">
            <a:extLst>
              <a:ext uri="{FF2B5EF4-FFF2-40B4-BE49-F238E27FC236}">
                <a16:creationId xmlns:a16="http://schemas.microsoft.com/office/drawing/2014/main" id="{6DC6B483-D970-CB49-A051-B5379A3CCA32}"/>
              </a:ext>
            </a:extLst>
          </p:cNvPr>
          <p:cNvSpPr txBox="1"/>
          <p:nvPr/>
        </p:nvSpPr>
        <p:spPr>
          <a:xfrm>
            <a:off x="228601" y="703286"/>
            <a:ext cx="11866944" cy="791820"/>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Bioenergy overall only increased from 3.0 to 4.5% from 2005 to 2013 with little change since then.</a:t>
            </a:r>
          </a:p>
        </p:txBody>
      </p:sp>
      <p:pic>
        <p:nvPicPr>
          <p:cNvPr id="10" name="Picture 9">
            <a:extLst>
              <a:ext uri="{FF2B5EF4-FFF2-40B4-BE49-F238E27FC236}">
                <a16:creationId xmlns:a16="http://schemas.microsoft.com/office/drawing/2014/main" id="{35C2624D-10B2-8E42-B5A1-7EF85CEE3632}"/>
              </a:ext>
            </a:extLst>
          </p:cNvPr>
          <p:cNvPicPr>
            <a:picLocks noChangeAspect="1"/>
          </p:cNvPicPr>
          <p:nvPr/>
        </p:nvPicPr>
        <p:blipFill>
          <a:blip r:embed="rId4">
            <a:duotone>
              <a:prstClr val="black"/>
              <a:schemeClr val="accent1">
                <a:tint val="45000"/>
                <a:satMod val="400000"/>
              </a:schemeClr>
            </a:duotone>
          </a:blip>
          <a:stretch>
            <a:fillRect/>
          </a:stretch>
        </p:blipFill>
        <p:spPr>
          <a:xfrm>
            <a:off x="11210557" y="29985"/>
            <a:ext cx="628093" cy="584776"/>
          </a:xfrm>
          <a:prstGeom prst="rect">
            <a:avLst/>
          </a:prstGeom>
        </p:spPr>
      </p:pic>
    </p:spTree>
    <p:extLst>
      <p:ext uri="{BB962C8B-B14F-4D97-AF65-F5344CB8AC3E}">
        <p14:creationId xmlns:p14="http://schemas.microsoft.com/office/powerpoint/2010/main" val="3308413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7C692C-F490-DB40-82CC-D2A9B86522AA}"/>
              </a:ext>
            </a:extLst>
          </p:cNvPr>
          <p:cNvPicPr>
            <a:picLocks noChangeAspect="1"/>
          </p:cNvPicPr>
          <p:nvPr/>
        </p:nvPicPr>
        <p:blipFill>
          <a:blip r:embed="rId2"/>
          <a:stretch>
            <a:fillRect/>
          </a:stretch>
        </p:blipFill>
        <p:spPr>
          <a:xfrm>
            <a:off x="127323" y="740778"/>
            <a:ext cx="11396883" cy="6044755"/>
          </a:xfrm>
          <a:prstGeom prst="rect">
            <a:avLst/>
          </a:prstGeom>
        </p:spPr>
      </p:pic>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2467"/>
            <a:ext cx="672491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Primary bioenergy is ½ biomass</a:t>
            </a:r>
          </a:p>
        </p:txBody>
      </p:sp>
      <p:sp>
        <p:nvSpPr>
          <p:cNvPr id="6" name="TextBox 5"/>
          <p:cNvSpPr txBox="1"/>
          <p:nvPr/>
        </p:nvSpPr>
        <p:spPr>
          <a:xfrm>
            <a:off x="425619" y="703286"/>
            <a:ext cx="8351493" cy="389466"/>
          </a:xfrm>
          <a:prstGeom prst="rect">
            <a:avLst/>
          </a:prstGeom>
          <a:noFill/>
        </p:spPr>
        <p:txBody>
          <a:bodyPr wrap="square" rtlCol="0">
            <a:spAutoFit/>
          </a:bodyPr>
          <a:lstStyle/>
          <a:p>
            <a:pPr>
              <a:lnSpc>
                <a:spcPct val="120000"/>
              </a:lnSpc>
            </a:pPr>
            <a:endParaRPr lang="en-US" dirty="0">
              <a:solidFill>
                <a:prstClr val="black"/>
              </a:solidFill>
              <a:latin typeface="Verdana" panose="020B0604030504040204" pitchFamily="34" charset="0"/>
              <a:cs typeface="Verdana" panose="020B0604030504040204" pitchFamily="34" charset="0"/>
            </a:endParaRPr>
          </a:p>
        </p:txBody>
      </p:sp>
      <p:sp>
        <p:nvSpPr>
          <p:cNvPr id="4" name="TextBox 3"/>
          <p:cNvSpPr txBox="1"/>
          <p:nvPr/>
        </p:nvSpPr>
        <p:spPr>
          <a:xfrm>
            <a:off x="10379392" y="3333614"/>
            <a:ext cx="1616034" cy="1815882"/>
          </a:xfrm>
          <a:prstGeom prst="rect">
            <a:avLst/>
          </a:prstGeom>
          <a:noFill/>
        </p:spPr>
        <p:txBody>
          <a:bodyPr wrap="square" rtlCol="0">
            <a:spAutoFit/>
          </a:bodyPr>
          <a:lstStyle/>
          <a:p>
            <a:r>
              <a:rPr lang="en-US" sz="1400" dirty="0">
                <a:latin typeface="Verdana" panose="020B0604030504040204" pitchFamily="34" charset="0"/>
                <a:hlinkClick r:id="rId3"/>
              </a:rPr>
              <a:t>https://www.ieabioenergy.com/wp-content/uploads/2018/10/CountryReport2018_UnitedStates_final.pdf</a:t>
            </a:r>
            <a:r>
              <a:rPr lang="en-US" sz="1400" dirty="0">
                <a:latin typeface="Verdana" panose="020B0604030504040204" pitchFamily="34" charset="0"/>
              </a:rPr>
              <a:t> </a:t>
            </a:r>
          </a:p>
        </p:txBody>
      </p:sp>
      <p:pic>
        <p:nvPicPr>
          <p:cNvPr id="11" name="Picture 10">
            <a:extLst>
              <a:ext uri="{FF2B5EF4-FFF2-40B4-BE49-F238E27FC236}">
                <a16:creationId xmlns:a16="http://schemas.microsoft.com/office/drawing/2014/main" id="{1D098FFF-9F53-3949-9D4F-D9038F1C0EA0}"/>
              </a:ext>
            </a:extLst>
          </p:cNvPr>
          <p:cNvPicPr>
            <a:picLocks noChangeAspect="1"/>
          </p:cNvPicPr>
          <p:nvPr/>
        </p:nvPicPr>
        <p:blipFill>
          <a:blip r:embed="rId4">
            <a:duotone>
              <a:prstClr val="black"/>
              <a:schemeClr val="accent1">
                <a:tint val="45000"/>
                <a:satMod val="400000"/>
              </a:schemeClr>
            </a:duotone>
          </a:blip>
          <a:stretch>
            <a:fillRect/>
          </a:stretch>
        </p:blipFill>
        <p:spPr>
          <a:xfrm>
            <a:off x="11187409" y="49316"/>
            <a:ext cx="628093" cy="584776"/>
          </a:xfrm>
          <a:prstGeom prst="rect">
            <a:avLst/>
          </a:prstGeom>
        </p:spPr>
      </p:pic>
    </p:spTree>
    <p:extLst>
      <p:ext uri="{BB962C8B-B14F-4D97-AF65-F5344CB8AC3E}">
        <p14:creationId xmlns:p14="http://schemas.microsoft.com/office/powerpoint/2010/main" val="232322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49317"/>
            <a:ext cx="678262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Breakdown of biomass use in US</a:t>
            </a:r>
          </a:p>
        </p:txBody>
      </p:sp>
      <p:sp>
        <p:nvSpPr>
          <p:cNvPr id="6" name="TextBox 5"/>
          <p:cNvSpPr txBox="1"/>
          <p:nvPr/>
        </p:nvSpPr>
        <p:spPr>
          <a:xfrm>
            <a:off x="425619" y="795887"/>
            <a:ext cx="8351493" cy="2638479"/>
          </a:xfrm>
          <a:prstGeom prst="rect">
            <a:avLst/>
          </a:prstGeom>
          <a:noFill/>
        </p:spPr>
        <p:txBody>
          <a:bodyPr wrap="square" rtlCol="0">
            <a:spAutoFit/>
          </a:bodyPr>
          <a:lstStyle/>
          <a:p>
            <a:pPr marL="228600" indent="-22860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2010,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US biomass use</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looked like this:</a:t>
            </a:r>
          </a:p>
          <a:p>
            <a:pPr marL="228600" indent="-228600">
              <a:lnSpc>
                <a:spcPct val="120000"/>
              </a:lnSpc>
            </a:pP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46% was wood or wood-derived</a:t>
            </a:r>
          </a:p>
          <a:p>
            <a:pPr marL="285750" indent="-285750">
              <a:lnSpc>
                <a:spcPct val="120000"/>
              </a:lnSpc>
              <a:buFont typeface="Arial"/>
              <a:buChar char="•"/>
            </a:pP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43% was biofuel, mainly ethanol</a:t>
            </a:r>
          </a:p>
          <a:p>
            <a:pPr marL="285750" indent="-285750">
              <a:lnSpc>
                <a:spcPct val="120000"/>
              </a:lnSpc>
              <a:buFont typeface="Arial"/>
              <a:buChar char="•"/>
            </a:pP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11% was derived from municipal waste</a:t>
            </a:r>
          </a:p>
        </p:txBody>
      </p:sp>
      <p:sp>
        <p:nvSpPr>
          <p:cNvPr id="4" name="TextBox 3"/>
          <p:cNvSpPr txBox="1"/>
          <p:nvPr/>
        </p:nvSpPr>
        <p:spPr>
          <a:xfrm>
            <a:off x="425618" y="6077619"/>
            <a:ext cx="7091108" cy="738664"/>
          </a:xfrm>
          <a:prstGeom prst="rect">
            <a:avLst/>
          </a:prstGeom>
          <a:noFill/>
        </p:spPr>
        <p:txBody>
          <a:bodyPr wrap="none" rtlCol="0">
            <a:spAutoFit/>
          </a:bodyPr>
          <a:lstStyle/>
          <a:p>
            <a:r>
              <a:rPr lang="en-US" sz="1400" dirty="0">
                <a:latin typeface="Verdana" panose="020B0604030504040204" pitchFamily="34" charset="0"/>
              </a:rPr>
              <a:t>BIOEN1</a:t>
            </a:r>
          </a:p>
          <a:p>
            <a:r>
              <a:rPr lang="en-US" sz="1400" dirty="0">
                <a:latin typeface="Verdana" panose="020B0604030504040204" pitchFamily="34" charset="0"/>
              </a:rPr>
              <a:t>EIA @</a:t>
            </a:r>
            <a:r>
              <a:rPr lang="en-US" sz="1400" dirty="0" err="1">
                <a:latin typeface="Verdana" panose="020B0604030504040204" pitchFamily="34" charset="0"/>
              </a:rPr>
              <a:t>www.eia.doe.gov</a:t>
            </a:r>
            <a:r>
              <a:rPr lang="en-US" sz="1400" dirty="0">
                <a:latin typeface="Verdana" panose="020B0604030504040204" pitchFamily="34" charset="0"/>
              </a:rPr>
              <a:t> and </a:t>
            </a:r>
            <a:r>
              <a:rPr lang="en-US" sz="1400" dirty="0">
                <a:latin typeface="Verdana" panose="020B0604030504040204" pitchFamily="34" charset="0"/>
                <a:hlinkClick r:id="rId2"/>
              </a:rPr>
              <a:t>www.repp.org/bioenergy/link6.htm</a:t>
            </a:r>
            <a:r>
              <a:rPr lang="en-US" sz="1400" dirty="0">
                <a:latin typeface="Verdana" panose="020B0604030504040204" pitchFamily="34" charset="0"/>
              </a:rPr>
              <a:t>;</a:t>
            </a:r>
          </a:p>
          <a:p>
            <a:r>
              <a:rPr lang="en-US" sz="1400" dirty="0" err="1">
                <a:latin typeface="Verdana" panose="020B0604030504040204" pitchFamily="34" charset="0"/>
              </a:rPr>
              <a:t>www.extension.org</a:t>
            </a:r>
            <a:r>
              <a:rPr lang="en-US" sz="1400" dirty="0">
                <a:latin typeface="Verdana" panose="020B0604030504040204" pitchFamily="34" charset="0"/>
              </a:rPr>
              <a:t>/pages/</a:t>
            </a:r>
            <a:r>
              <a:rPr lang="en-US" sz="1400" dirty="0" err="1">
                <a:latin typeface="Verdana" panose="020B0604030504040204" pitchFamily="34" charset="0"/>
              </a:rPr>
              <a:t>Biomass_Feedstocks_and_Energy_Independence</a:t>
            </a:r>
            <a:r>
              <a:rPr lang="en-US" sz="1400" dirty="0">
                <a:latin typeface="Verdana" panose="020B0604030504040204" pitchFamily="34" charset="0"/>
              </a:rPr>
              <a:t> </a:t>
            </a:r>
          </a:p>
        </p:txBody>
      </p:sp>
      <p:pic>
        <p:nvPicPr>
          <p:cNvPr id="10" name="Picture 9">
            <a:extLst>
              <a:ext uri="{FF2B5EF4-FFF2-40B4-BE49-F238E27FC236}">
                <a16:creationId xmlns:a16="http://schemas.microsoft.com/office/drawing/2014/main" id="{17A5CFDA-0DF7-8F4D-8961-2937375109D6}"/>
              </a:ext>
            </a:extLst>
          </p:cNvPr>
          <p:cNvPicPr>
            <a:picLocks noChangeAspect="1"/>
          </p:cNvPicPr>
          <p:nvPr/>
        </p:nvPicPr>
        <p:blipFill>
          <a:blip r:embed="rId3">
            <a:duotone>
              <a:prstClr val="black"/>
              <a:schemeClr val="accent1">
                <a:tint val="45000"/>
                <a:satMod val="400000"/>
              </a:schemeClr>
            </a:duotone>
          </a:blip>
          <a:stretch>
            <a:fillRect/>
          </a:stretch>
        </p:blipFill>
        <p:spPr>
          <a:xfrm>
            <a:off x="11233707" y="49316"/>
            <a:ext cx="628093" cy="584776"/>
          </a:xfrm>
          <a:prstGeom prst="rect">
            <a:avLst/>
          </a:prstGeom>
        </p:spPr>
      </p:pic>
    </p:spTree>
    <p:extLst>
      <p:ext uri="{BB962C8B-B14F-4D97-AF65-F5344CB8AC3E}">
        <p14:creationId xmlns:p14="http://schemas.microsoft.com/office/powerpoint/2010/main" val="2384462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72467"/>
            <a:ext cx="611577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US biomass energy use static</a:t>
            </a:r>
          </a:p>
        </p:txBody>
      </p:sp>
      <p:sp>
        <p:nvSpPr>
          <p:cNvPr id="6" name="TextBox 5"/>
          <p:cNvSpPr txBox="1"/>
          <p:nvPr/>
        </p:nvSpPr>
        <p:spPr>
          <a:xfrm>
            <a:off x="425617" y="703286"/>
            <a:ext cx="10628205" cy="422488"/>
          </a:xfrm>
          <a:prstGeom prst="rect">
            <a:avLst/>
          </a:prstGeom>
          <a:noFill/>
        </p:spPr>
        <p:txBody>
          <a:bodyPr wrap="square" rtlCol="0">
            <a:spAutoFit/>
          </a:bodyPr>
          <a:lstStyle/>
          <a:p>
            <a:pPr marL="228600" indent="-22860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From 2000 to 2018, electricity produced from biomass hasn’t increased.</a:t>
            </a:r>
          </a:p>
        </p:txBody>
      </p:sp>
      <p:sp>
        <p:nvSpPr>
          <p:cNvPr id="4" name="TextBox 3"/>
          <p:cNvSpPr txBox="1"/>
          <p:nvPr/>
        </p:nvSpPr>
        <p:spPr>
          <a:xfrm>
            <a:off x="10266743" y="5205228"/>
            <a:ext cx="1804121" cy="1600438"/>
          </a:xfrm>
          <a:prstGeom prst="rect">
            <a:avLst/>
          </a:prstGeom>
          <a:noFill/>
        </p:spPr>
        <p:txBody>
          <a:bodyPr wrap="square" rtlCol="0">
            <a:spAutoFit/>
          </a:bodyPr>
          <a:lstStyle/>
          <a:p>
            <a:r>
              <a:rPr lang="en-US" sz="1400" dirty="0">
                <a:latin typeface="Verdana" panose="020B0604030504040204" pitchFamily="34" charset="0"/>
                <a:hlinkClick r:id="rId2"/>
              </a:rPr>
              <a:t>https://www.statista.com/statistics/183429/biopower-generation-by-source-in-the-united-states-from-2000/</a:t>
            </a:r>
            <a:r>
              <a:rPr lang="en-US" sz="1400" dirty="0">
                <a:latin typeface="Verdana" panose="020B0604030504040204" pitchFamily="34" charset="0"/>
              </a:rPr>
              <a:t> </a:t>
            </a:r>
          </a:p>
        </p:txBody>
      </p:sp>
      <p:pic>
        <p:nvPicPr>
          <p:cNvPr id="11" name="Picture 10">
            <a:extLst>
              <a:ext uri="{FF2B5EF4-FFF2-40B4-BE49-F238E27FC236}">
                <a16:creationId xmlns:a16="http://schemas.microsoft.com/office/drawing/2014/main" id="{49727BE8-897B-3848-ADF5-C3BC0FCAA3EC}"/>
              </a:ext>
            </a:extLst>
          </p:cNvPr>
          <p:cNvPicPr>
            <a:picLocks noChangeAspect="1"/>
          </p:cNvPicPr>
          <p:nvPr/>
        </p:nvPicPr>
        <p:blipFill>
          <a:blip r:embed="rId3"/>
          <a:stretch>
            <a:fillRect/>
          </a:stretch>
        </p:blipFill>
        <p:spPr>
          <a:xfrm>
            <a:off x="1482772" y="1112886"/>
            <a:ext cx="8666811" cy="5692780"/>
          </a:xfrm>
          <a:prstGeom prst="rect">
            <a:avLst/>
          </a:prstGeom>
        </p:spPr>
      </p:pic>
      <p:pic>
        <p:nvPicPr>
          <p:cNvPr id="10" name="Picture 9">
            <a:extLst>
              <a:ext uri="{FF2B5EF4-FFF2-40B4-BE49-F238E27FC236}">
                <a16:creationId xmlns:a16="http://schemas.microsoft.com/office/drawing/2014/main" id="{8FB2B37D-752F-C246-B580-1B7250A2D719}"/>
              </a:ext>
            </a:extLst>
          </p:cNvPr>
          <p:cNvPicPr>
            <a:picLocks noChangeAspect="1"/>
          </p:cNvPicPr>
          <p:nvPr/>
        </p:nvPicPr>
        <p:blipFill>
          <a:blip r:embed="rId4">
            <a:duotone>
              <a:prstClr val="black"/>
              <a:schemeClr val="accent1">
                <a:tint val="45000"/>
                <a:satMod val="400000"/>
              </a:schemeClr>
            </a:duotone>
          </a:blip>
          <a:stretch>
            <a:fillRect/>
          </a:stretch>
        </p:blipFill>
        <p:spPr>
          <a:xfrm>
            <a:off x="11256930" y="49316"/>
            <a:ext cx="628093" cy="584776"/>
          </a:xfrm>
          <a:prstGeom prst="rect">
            <a:avLst/>
          </a:prstGeom>
        </p:spPr>
      </p:pic>
    </p:spTree>
    <p:extLst>
      <p:ext uri="{BB962C8B-B14F-4D97-AF65-F5344CB8AC3E}">
        <p14:creationId xmlns:p14="http://schemas.microsoft.com/office/powerpoint/2010/main" val="1313835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558F57-9FAD-A344-8728-912CCB807AA8}"/>
              </a:ext>
            </a:extLst>
          </p:cNvPr>
          <p:cNvPicPr>
            <a:picLocks noChangeAspect="1"/>
          </p:cNvPicPr>
          <p:nvPr/>
        </p:nvPicPr>
        <p:blipFill>
          <a:blip r:embed="rId2"/>
          <a:stretch>
            <a:fillRect/>
          </a:stretch>
        </p:blipFill>
        <p:spPr>
          <a:xfrm>
            <a:off x="1353445" y="1043702"/>
            <a:ext cx="9248968" cy="5814810"/>
          </a:xfrm>
          <a:prstGeom prst="rect">
            <a:avLst/>
          </a:prstGeom>
        </p:spPr>
      </p:pic>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2467"/>
            <a:ext cx="575029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Biopower is static in the US</a:t>
            </a:r>
          </a:p>
        </p:txBody>
      </p:sp>
      <p:sp>
        <p:nvSpPr>
          <p:cNvPr id="6" name="TextBox 5"/>
          <p:cNvSpPr txBox="1"/>
          <p:nvPr/>
        </p:nvSpPr>
        <p:spPr>
          <a:xfrm>
            <a:off x="425617" y="703286"/>
            <a:ext cx="10732377" cy="422488"/>
          </a:xfrm>
          <a:prstGeom prst="rect">
            <a:avLst/>
          </a:prstGeom>
          <a:noFill/>
        </p:spPr>
        <p:txBody>
          <a:bodyPr wrap="square" rtlCol="0">
            <a:spAutoFit/>
          </a:bodyPr>
          <a:lstStyle/>
          <a:p>
            <a:pPr marL="228600" indent="-22860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From 2000 to 2018,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electricity</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produced from biomass hasn’t increased.</a:t>
            </a:r>
          </a:p>
        </p:txBody>
      </p:sp>
      <p:sp>
        <p:nvSpPr>
          <p:cNvPr id="4" name="TextBox 3"/>
          <p:cNvSpPr txBox="1"/>
          <p:nvPr/>
        </p:nvSpPr>
        <p:spPr>
          <a:xfrm>
            <a:off x="10664381" y="4719471"/>
            <a:ext cx="1403277" cy="2031325"/>
          </a:xfrm>
          <a:prstGeom prst="rect">
            <a:avLst/>
          </a:prstGeom>
          <a:noFill/>
        </p:spPr>
        <p:txBody>
          <a:bodyPr wrap="square" rtlCol="0">
            <a:spAutoFit/>
          </a:bodyPr>
          <a:lstStyle/>
          <a:p>
            <a:r>
              <a:rPr lang="en-US" sz="1400" dirty="0">
                <a:latin typeface="Verdana" panose="020B0604030504040204" pitchFamily="34" charset="0"/>
                <a:hlinkClick r:id="rId3"/>
              </a:rPr>
              <a:t>https://www.statista.com/statistics/183429/biopower-generation-by-source-in-the-united-states-from-2000/</a:t>
            </a:r>
            <a:r>
              <a:rPr lang="en-US" sz="1400" dirty="0">
                <a:latin typeface="Verdana" panose="020B0604030504040204" pitchFamily="34" charset="0"/>
              </a:rPr>
              <a:t> </a:t>
            </a:r>
          </a:p>
        </p:txBody>
      </p:sp>
      <p:pic>
        <p:nvPicPr>
          <p:cNvPr id="11" name="Picture 10">
            <a:extLst>
              <a:ext uri="{FF2B5EF4-FFF2-40B4-BE49-F238E27FC236}">
                <a16:creationId xmlns:a16="http://schemas.microsoft.com/office/drawing/2014/main" id="{0CF4E348-FC45-7749-AACA-A0B7A979E01F}"/>
              </a:ext>
            </a:extLst>
          </p:cNvPr>
          <p:cNvPicPr>
            <a:picLocks noChangeAspect="1"/>
          </p:cNvPicPr>
          <p:nvPr/>
        </p:nvPicPr>
        <p:blipFill>
          <a:blip r:embed="rId4">
            <a:duotone>
              <a:prstClr val="black"/>
              <a:schemeClr val="accent1">
                <a:tint val="45000"/>
                <a:satMod val="400000"/>
              </a:schemeClr>
            </a:duotone>
          </a:blip>
          <a:stretch>
            <a:fillRect/>
          </a:stretch>
        </p:blipFill>
        <p:spPr>
          <a:xfrm>
            <a:off x="11273422" y="49316"/>
            <a:ext cx="628093" cy="584776"/>
          </a:xfrm>
          <a:prstGeom prst="rect">
            <a:avLst/>
          </a:prstGeom>
        </p:spPr>
      </p:pic>
    </p:spTree>
    <p:extLst>
      <p:ext uri="{BB962C8B-B14F-4D97-AF65-F5344CB8AC3E}">
        <p14:creationId xmlns:p14="http://schemas.microsoft.com/office/powerpoint/2010/main" val="1867232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2467"/>
            <a:ext cx="490711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Obama administration?</a:t>
            </a:r>
          </a:p>
        </p:txBody>
      </p:sp>
      <p:sp>
        <p:nvSpPr>
          <p:cNvPr id="6" name="TextBox 5"/>
          <p:cNvSpPr txBox="1"/>
          <p:nvPr/>
        </p:nvSpPr>
        <p:spPr>
          <a:xfrm>
            <a:off x="263573" y="726436"/>
            <a:ext cx="11230087" cy="422488"/>
          </a:xfrm>
          <a:prstGeom prst="rect">
            <a:avLst/>
          </a:prstGeom>
          <a:noFill/>
        </p:spPr>
        <p:txBody>
          <a:bodyPr wrap="square" rtlCol="0">
            <a:spAutoFit/>
          </a:bodyPr>
          <a:lstStyle/>
          <a:p>
            <a:pPr marL="11113">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Under the Obama administration,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renewable energy and NG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made great gains.</a:t>
            </a:r>
          </a:p>
        </p:txBody>
      </p:sp>
      <p:sp>
        <p:nvSpPr>
          <p:cNvPr id="4" name="TextBox 3"/>
          <p:cNvSpPr txBox="1"/>
          <p:nvPr/>
        </p:nvSpPr>
        <p:spPr>
          <a:xfrm>
            <a:off x="228601" y="5569938"/>
            <a:ext cx="4100938" cy="1169551"/>
          </a:xfrm>
          <a:prstGeom prst="rect">
            <a:avLst/>
          </a:prstGeom>
          <a:noFill/>
        </p:spPr>
        <p:txBody>
          <a:bodyPr wrap="square" rtlCol="0">
            <a:spAutoFit/>
          </a:bodyPr>
          <a:lstStyle/>
          <a:p>
            <a:r>
              <a:rPr lang="en-US" sz="1400" dirty="0">
                <a:latin typeface="Verdana" panose="020B0604030504040204" pitchFamily="34" charset="0"/>
                <a:hlinkClick r:id="rId2"/>
              </a:rPr>
              <a:t>https://www.americanprogress.org/issues/green/reports/2017/06/29/435281/americas-clean-energy-success-numbers/</a:t>
            </a:r>
            <a:endParaRPr lang="en-US" sz="1400" dirty="0">
              <a:latin typeface="Verdana" panose="020B0604030504040204" pitchFamily="34" charset="0"/>
            </a:endParaRPr>
          </a:p>
          <a:p>
            <a:r>
              <a:rPr lang="en-US" sz="1400" dirty="0">
                <a:latin typeface="Verdana" panose="020B0604030504040204" pitchFamily="34" charset="0"/>
                <a:hlinkClick r:id="rId3"/>
              </a:rPr>
              <a:t>https://en.wikipedia.org/wiki/Energy_policy_of_the_Barack_Obama_administration</a:t>
            </a:r>
            <a:r>
              <a:rPr lang="en-US" sz="1400" dirty="0">
                <a:latin typeface="Verdana" panose="020B0604030504040204" pitchFamily="34" charset="0"/>
              </a:rPr>
              <a:t> </a:t>
            </a:r>
          </a:p>
        </p:txBody>
      </p:sp>
      <p:pic>
        <p:nvPicPr>
          <p:cNvPr id="13" name="Picture 12">
            <a:extLst>
              <a:ext uri="{FF2B5EF4-FFF2-40B4-BE49-F238E27FC236}">
                <a16:creationId xmlns:a16="http://schemas.microsoft.com/office/drawing/2014/main" id="{3012D9F6-817F-504B-B357-314190BDE581}"/>
              </a:ext>
            </a:extLst>
          </p:cNvPr>
          <p:cNvPicPr>
            <a:picLocks noChangeAspect="1"/>
          </p:cNvPicPr>
          <p:nvPr/>
        </p:nvPicPr>
        <p:blipFill>
          <a:blip r:embed="rId4"/>
          <a:stretch>
            <a:fillRect/>
          </a:stretch>
        </p:blipFill>
        <p:spPr>
          <a:xfrm>
            <a:off x="5444197" y="1270589"/>
            <a:ext cx="6617780" cy="5563192"/>
          </a:xfrm>
          <a:prstGeom prst="rect">
            <a:avLst/>
          </a:prstGeom>
        </p:spPr>
      </p:pic>
      <p:sp>
        <p:nvSpPr>
          <p:cNvPr id="14" name="TextBox 13">
            <a:extLst>
              <a:ext uri="{FF2B5EF4-FFF2-40B4-BE49-F238E27FC236}">
                <a16:creationId xmlns:a16="http://schemas.microsoft.com/office/drawing/2014/main" id="{30AC68EA-EAF4-6C40-9EFC-D3B02681EC70}"/>
              </a:ext>
            </a:extLst>
          </p:cNvPr>
          <p:cNvSpPr txBox="1"/>
          <p:nvPr/>
        </p:nvSpPr>
        <p:spPr>
          <a:xfrm>
            <a:off x="263573" y="1451651"/>
            <a:ext cx="4691250" cy="2232214"/>
          </a:xfrm>
          <a:prstGeom prst="rect">
            <a:avLst/>
          </a:prstGeom>
          <a:noFill/>
        </p:spPr>
        <p:txBody>
          <a:bodyPr wrap="square" rtlCol="0">
            <a:spAutoFit/>
          </a:bodyPr>
          <a:lstStyle/>
          <a:p>
            <a:pPr marL="11113">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Biomass gains were modest:</a:t>
            </a:r>
          </a:p>
          <a:p>
            <a:pPr marL="296863" indent="-28575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Renewable Fuel Standard (RFS)</a:t>
            </a:r>
          </a:p>
          <a:p>
            <a:pPr marL="11113">
              <a:lnSpc>
                <a:spcPct val="120000"/>
              </a:lnSpc>
            </a:pPr>
            <a:endPar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96863" indent="-28575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Biomass Crop Assistance program</a:t>
            </a:r>
          </a:p>
          <a:p>
            <a:pPr marL="11113">
              <a:lnSpc>
                <a:spcPct val="120000"/>
              </a:lnSpc>
            </a:pPr>
            <a:endPar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96863" indent="-28575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Biofuels Working Group</a:t>
            </a:r>
          </a:p>
        </p:txBody>
      </p:sp>
      <p:pic>
        <p:nvPicPr>
          <p:cNvPr id="11" name="Picture 10">
            <a:extLst>
              <a:ext uri="{FF2B5EF4-FFF2-40B4-BE49-F238E27FC236}">
                <a16:creationId xmlns:a16="http://schemas.microsoft.com/office/drawing/2014/main" id="{DA4541E3-D89F-A641-B991-C564767C0E9E}"/>
              </a:ext>
            </a:extLst>
          </p:cNvPr>
          <p:cNvPicPr>
            <a:picLocks noChangeAspect="1"/>
          </p:cNvPicPr>
          <p:nvPr/>
        </p:nvPicPr>
        <p:blipFill>
          <a:blip r:embed="rId5">
            <a:duotone>
              <a:prstClr val="black"/>
              <a:schemeClr val="accent1">
                <a:tint val="45000"/>
                <a:satMod val="400000"/>
              </a:schemeClr>
            </a:duotone>
          </a:blip>
          <a:stretch>
            <a:fillRect/>
          </a:stretch>
        </p:blipFill>
        <p:spPr>
          <a:xfrm>
            <a:off x="11190864" y="49316"/>
            <a:ext cx="628093" cy="584776"/>
          </a:xfrm>
          <a:prstGeom prst="rect">
            <a:avLst/>
          </a:prstGeom>
        </p:spPr>
      </p:pic>
    </p:spTree>
    <p:extLst>
      <p:ext uri="{BB962C8B-B14F-4D97-AF65-F5344CB8AC3E}">
        <p14:creationId xmlns:p14="http://schemas.microsoft.com/office/powerpoint/2010/main" val="227854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6" name="TextBox 5"/>
          <p:cNvSpPr txBox="1"/>
          <p:nvPr/>
        </p:nvSpPr>
        <p:spPr>
          <a:xfrm>
            <a:off x="2292394" y="3167390"/>
            <a:ext cx="6443643" cy="523220"/>
          </a:xfrm>
          <a:prstGeom prst="rect">
            <a:avLst/>
          </a:prstGeom>
          <a:noFill/>
        </p:spPr>
        <p:txBody>
          <a:bodyPr wrap="square" rtlCol="0">
            <a:spAutoFit/>
          </a:bodyPr>
          <a:lstStyle/>
          <a:p>
            <a:r>
              <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rPr>
              <a:t>8.1: Introduction to bioenergy</a:t>
            </a:r>
          </a:p>
        </p:txBody>
      </p:sp>
      <p:pic>
        <p:nvPicPr>
          <p:cNvPr id="10" name="Picture 9">
            <a:extLst>
              <a:ext uri="{FF2B5EF4-FFF2-40B4-BE49-F238E27FC236}">
                <a16:creationId xmlns:a16="http://schemas.microsoft.com/office/drawing/2014/main" id="{4482FD3C-9B80-8347-B3FB-E2F868341D0E}"/>
              </a:ext>
            </a:extLst>
          </p:cNvPr>
          <p:cNvPicPr>
            <a:picLocks noChangeAspect="1"/>
          </p:cNvPicPr>
          <p:nvPr/>
        </p:nvPicPr>
        <p:blipFill>
          <a:blip r:embed="rId2">
            <a:duotone>
              <a:prstClr val="black"/>
              <a:schemeClr val="accent1">
                <a:tint val="45000"/>
                <a:satMod val="400000"/>
              </a:schemeClr>
            </a:duotone>
          </a:blip>
          <a:stretch>
            <a:fillRect/>
          </a:stretch>
        </p:blipFill>
        <p:spPr>
          <a:xfrm>
            <a:off x="11152685" y="50512"/>
            <a:ext cx="628093" cy="584776"/>
          </a:xfrm>
          <a:prstGeom prst="rect">
            <a:avLst/>
          </a:prstGeom>
        </p:spPr>
      </p:pic>
      <p:sp>
        <p:nvSpPr>
          <p:cNvPr id="5" name="TextBox 4">
            <a:extLst>
              <a:ext uri="{FF2B5EF4-FFF2-40B4-BE49-F238E27FC236}">
                <a16:creationId xmlns:a16="http://schemas.microsoft.com/office/drawing/2014/main" id="{5AB1E993-D43B-8F49-A427-EDD2ECA0E1C6}"/>
              </a:ext>
            </a:extLst>
          </p:cNvPr>
          <p:cNvSpPr txBox="1"/>
          <p:nvPr/>
        </p:nvSpPr>
        <p:spPr>
          <a:xfrm>
            <a:off x="164803" y="80274"/>
            <a:ext cx="39789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8: Biomass</a:t>
            </a:r>
          </a:p>
        </p:txBody>
      </p:sp>
    </p:spTree>
    <p:extLst>
      <p:ext uri="{BB962C8B-B14F-4D97-AF65-F5344CB8AC3E}">
        <p14:creationId xmlns:p14="http://schemas.microsoft.com/office/powerpoint/2010/main" val="3658717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84042"/>
            <a:ext cx="480131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Trump administration?</a:t>
            </a:r>
          </a:p>
        </p:txBody>
      </p:sp>
      <p:sp>
        <p:nvSpPr>
          <p:cNvPr id="6" name="TextBox 5"/>
          <p:cNvSpPr txBox="1"/>
          <p:nvPr/>
        </p:nvSpPr>
        <p:spPr>
          <a:xfrm>
            <a:off x="425618" y="703286"/>
            <a:ext cx="11766381" cy="422488"/>
          </a:xfrm>
          <a:prstGeom prst="rect">
            <a:avLst/>
          </a:prstGeom>
          <a:noFill/>
        </p:spPr>
        <p:txBody>
          <a:bodyPr wrap="square" rtlCol="0">
            <a:spAutoFit/>
          </a:bodyPr>
          <a:lstStyle/>
          <a:p>
            <a:pPr marL="228600" indent="-228600">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August 2019: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exemptions from requirement to add bioethanol to 31/40 small refineries.</a:t>
            </a:r>
          </a:p>
        </p:txBody>
      </p:sp>
      <p:sp>
        <p:nvSpPr>
          <p:cNvPr id="4" name="TextBox 3"/>
          <p:cNvSpPr txBox="1"/>
          <p:nvPr/>
        </p:nvSpPr>
        <p:spPr>
          <a:xfrm>
            <a:off x="104993" y="6499164"/>
            <a:ext cx="6782626" cy="307777"/>
          </a:xfrm>
          <a:prstGeom prst="rect">
            <a:avLst/>
          </a:prstGeom>
          <a:noFill/>
        </p:spPr>
        <p:txBody>
          <a:bodyPr wrap="none" rtlCol="0">
            <a:spAutoFit/>
          </a:bodyPr>
          <a:lstStyle/>
          <a:p>
            <a:r>
              <a:rPr lang="en-US" sz="1400" dirty="0">
                <a:latin typeface="Verdana" panose="020B0604030504040204" pitchFamily="34" charset="0"/>
              </a:rPr>
              <a:t>http://</a:t>
            </a:r>
            <a:r>
              <a:rPr lang="en-US" sz="1400" dirty="0" err="1">
                <a:latin typeface="Verdana" panose="020B0604030504040204" pitchFamily="34" charset="0"/>
              </a:rPr>
              <a:t>biomassmagazine.com</a:t>
            </a:r>
            <a:r>
              <a:rPr lang="en-US" sz="1400" dirty="0">
                <a:latin typeface="Verdana" panose="020B0604030504040204" pitchFamily="34" charset="0"/>
              </a:rPr>
              <a:t>/articles/15838/trump-signs-2018-farm-bill</a:t>
            </a:r>
          </a:p>
        </p:txBody>
      </p:sp>
      <p:sp>
        <p:nvSpPr>
          <p:cNvPr id="13" name="TextBox 12">
            <a:extLst>
              <a:ext uri="{FF2B5EF4-FFF2-40B4-BE49-F238E27FC236}">
                <a16:creationId xmlns:a16="http://schemas.microsoft.com/office/drawing/2014/main" id="{FB798026-FD0A-FA43-A483-F319F55CB9D7}"/>
              </a:ext>
            </a:extLst>
          </p:cNvPr>
          <p:cNvSpPr txBox="1"/>
          <p:nvPr/>
        </p:nvSpPr>
        <p:spPr>
          <a:xfrm>
            <a:off x="1209146" y="1281703"/>
            <a:ext cx="10036135" cy="1161152"/>
          </a:xfrm>
          <a:prstGeom prst="rect">
            <a:avLst/>
          </a:prstGeom>
          <a:noFill/>
        </p:spPr>
        <p:txBody>
          <a:bodyPr wrap="square" rtlCol="0">
            <a:spAutoFit/>
          </a:bodyPr>
          <a:lstStyle/>
          <a:p>
            <a:pPr marL="11113">
              <a:lnSpc>
                <a:spcPct val="120000"/>
              </a:lnSpc>
            </a:pPr>
            <a:r>
              <a:rPr lang="en-US" sz="2000" i="1" dirty="0">
                <a:solidFill>
                  <a:prstClr val="black"/>
                </a:solidFill>
                <a:latin typeface="Verdana" panose="020B0604030504040204" pitchFamily="34" charset="0"/>
                <a:cs typeface="Verdana" panose="020B0604030504040204" pitchFamily="34" charset="0"/>
              </a:rPr>
              <a:t>“Iowa’s Republican Senator Chuck Grassley said the EPA had “screwed” the U.S. ethanol industry and farmers by granting the waivers.”    										- Reuters</a:t>
            </a:r>
          </a:p>
        </p:txBody>
      </p:sp>
      <p:sp>
        <p:nvSpPr>
          <p:cNvPr id="14" name="TextBox 13">
            <a:extLst>
              <a:ext uri="{FF2B5EF4-FFF2-40B4-BE49-F238E27FC236}">
                <a16:creationId xmlns:a16="http://schemas.microsoft.com/office/drawing/2014/main" id="{A6DB5896-2498-FC46-A7DC-22423626F849}"/>
              </a:ext>
            </a:extLst>
          </p:cNvPr>
          <p:cNvSpPr txBox="1"/>
          <p:nvPr/>
        </p:nvSpPr>
        <p:spPr>
          <a:xfrm>
            <a:off x="425619" y="2522837"/>
            <a:ext cx="11447756" cy="1530484"/>
          </a:xfrm>
          <a:prstGeom prst="rect">
            <a:avLst/>
          </a:prstGeom>
          <a:noFill/>
        </p:spPr>
        <p:txBody>
          <a:bodyPr wrap="square" rtlCol="0">
            <a:spAutoFit/>
          </a:bodyPr>
          <a:lstStyle/>
          <a:p>
            <a:pPr marL="228600" indent="-228600">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December 2018: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reauthorization of the Farm Bill, including Rural Energy for American Program (REAP) and Biomass Crop Assistance Program</a:t>
            </a:r>
          </a:p>
          <a:p>
            <a:pPr marL="228600" indent="-22860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 Established Interagency Biogas Opportunities Task Force</a:t>
            </a:r>
          </a:p>
          <a:p>
            <a:pPr marL="228600" indent="-22860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 But didn’t fund several of these programs as suggested</a:t>
            </a:r>
          </a:p>
        </p:txBody>
      </p:sp>
      <p:sp>
        <p:nvSpPr>
          <p:cNvPr id="15" name="TextBox 14">
            <a:extLst>
              <a:ext uri="{FF2B5EF4-FFF2-40B4-BE49-F238E27FC236}">
                <a16:creationId xmlns:a16="http://schemas.microsoft.com/office/drawing/2014/main" id="{BC88DA70-00A1-3542-A55B-3D3634D01EDE}"/>
              </a:ext>
            </a:extLst>
          </p:cNvPr>
          <p:cNvSpPr txBox="1"/>
          <p:nvPr/>
        </p:nvSpPr>
        <p:spPr>
          <a:xfrm>
            <a:off x="1234211" y="4131681"/>
            <a:ext cx="10149194" cy="1530484"/>
          </a:xfrm>
          <a:prstGeom prst="rect">
            <a:avLst/>
          </a:prstGeom>
          <a:noFill/>
        </p:spPr>
        <p:txBody>
          <a:bodyPr wrap="square" rtlCol="0">
            <a:spAutoFit/>
          </a:bodyPr>
          <a:lstStyle/>
          <a:p>
            <a:pPr marL="11113">
              <a:lnSpc>
                <a:spcPct val="120000"/>
              </a:lnSpc>
            </a:pPr>
            <a:r>
              <a:rPr lang="en-US" sz="2000" i="1" dirty="0">
                <a:solidFill>
                  <a:prstClr val="black"/>
                </a:solidFill>
                <a:latin typeface="Verdana" panose="020B0604030504040204" pitchFamily="34" charset="0"/>
                <a:cs typeface="Verdana" panose="020B0604030504040204" pitchFamily="34" charset="0"/>
              </a:rPr>
              <a:t>“The Trump administration endorsed burning trees and other biomass to produce energy on Thursday, vowing to promote a practice some scientists have declared more environmentally devastating than coal-fired power.							– Bloomberg News</a:t>
            </a:r>
          </a:p>
        </p:txBody>
      </p:sp>
      <p:sp>
        <p:nvSpPr>
          <p:cNvPr id="16" name="TextBox 15">
            <a:extLst>
              <a:ext uri="{FF2B5EF4-FFF2-40B4-BE49-F238E27FC236}">
                <a16:creationId xmlns:a16="http://schemas.microsoft.com/office/drawing/2014/main" id="{40236111-875D-D149-AA01-EFF7B6AD7471}"/>
              </a:ext>
            </a:extLst>
          </p:cNvPr>
          <p:cNvSpPr txBox="1"/>
          <p:nvPr/>
        </p:nvSpPr>
        <p:spPr>
          <a:xfrm>
            <a:off x="414043" y="5675074"/>
            <a:ext cx="11447756" cy="791820"/>
          </a:xfrm>
          <a:prstGeom prst="rect">
            <a:avLst/>
          </a:prstGeom>
          <a:noFill/>
        </p:spPr>
        <p:txBody>
          <a:bodyPr wrap="square" rtlCol="0">
            <a:spAutoFit/>
          </a:bodyPr>
          <a:lstStyle/>
          <a:p>
            <a:pPr marL="228600" indent="-228600">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April 2018: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replaced Clean Power Plan, Affordable Clean Energy Rule</a:t>
            </a:r>
          </a:p>
          <a:p>
            <a:pPr marL="228600" indent="-22860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 Allows co-gen (addition of biomass to coal) to ‘reduce emissions’</a:t>
            </a:r>
          </a:p>
        </p:txBody>
      </p:sp>
      <p:pic>
        <p:nvPicPr>
          <p:cNvPr id="17" name="Picture 16">
            <a:extLst>
              <a:ext uri="{FF2B5EF4-FFF2-40B4-BE49-F238E27FC236}">
                <a16:creationId xmlns:a16="http://schemas.microsoft.com/office/drawing/2014/main" id="{B1AAB2DD-5698-1241-9E0E-A37B4DACAEC5}"/>
              </a:ext>
            </a:extLst>
          </p:cNvPr>
          <p:cNvPicPr>
            <a:picLocks noChangeAspect="1"/>
          </p:cNvPicPr>
          <p:nvPr/>
        </p:nvPicPr>
        <p:blipFill>
          <a:blip r:embed="rId2">
            <a:duotone>
              <a:prstClr val="black"/>
              <a:schemeClr val="accent1">
                <a:tint val="45000"/>
                <a:satMod val="400000"/>
              </a:schemeClr>
            </a:duotone>
          </a:blip>
          <a:stretch>
            <a:fillRect/>
          </a:stretch>
        </p:blipFill>
        <p:spPr>
          <a:xfrm>
            <a:off x="11245281" y="49317"/>
            <a:ext cx="628093" cy="584776"/>
          </a:xfrm>
          <a:prstGeom prst="rect">
            <a:avLst/>
          </a:prstGeom>
        </p:spPr>
      </p:pic>
    </p:spTree>
    <p:extLst>
      <p:ext uri="{BB962C8B-B14F-4D97-AF65-F5344CB8AC3E}">
        <p14:creationId xmlns:p14="http://schemas.microsoft.com/office/powerpoint/2010/main" val="361643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82"/>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70885"/>
            <a:ext cx="677461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EU-28: annual days of bioenergy</a:t>
            </a:r>
          </a:p>
        </p:txBody>
      </p:sp>
      <p:pic>
        <p:nvPicPr>
          <p:cNvPr id="10" name="Picture 9">
            <a:extLst>
              <a:ext uri="{FF2B5EF4-FFF2-40B4-BE49-F238E27FC236}">
                <a16:creationId xmlns:a16="http://schemas.microsoft.com/office/drawing/2014/main" id="{D77EB0D9-02F3-614F-B4FC-114CFDBDC252}"/>
              </a:ext>
            </a:extLst>
          </p:cNvPr>
          <p:cNvPicPr>
            <a:picLocks noChangeAspect="1"/>
          </p:cNvPicPr>
          <p:nvPr/>
        </p:nvPicPr>
        <p:blipFill>
          <a:blip r:embed="rId2"/>
          <a:stretch>
            <a:fillRect/>
          </a:stretch>
        </p:blipFill>
        <p:spPr>
          <a:xfrm>
            <a:off x="-106826" y="2509947"/>
            <a:ext cx="11606734" cy="4890304"/>
          </a:xfrm>
          <a:prstGeom prst="rect">
            <a:avLst/>
          </a:prstGeom>
        </p:spPr>
      </p:pic>
      <p:sp>
        <p:nvSpPr>
          <p:cNvPr id="4" name="TextBox 3"/>
          <p:cNvSpPr txBox="1"/>
          <p:nvPr/>
        </p:nvSpPr>
        <p:spPr>
          <a:xfrm>
            <a:off x="9907846" y="1988055"/>
            <a:ext cx="2278806" cy="2462213"/>
          </a:xfrm>
          <a:prstGeom prst="rect">
            <a:avLst/>
          </a:prstGeom>
          <a:solidFill>
            <a:schemeClr val="bg1"/>
          </a:solidFill>
        </p:spPr>
        <p:txBody>
          <a:bodyPr wrap="square" rtlCol="0">
            <a:spAutoFit/>
          </a:bodyPr>
          <a:lstStyle/>
          <a:p>
            <a:r>
              <a:rPr lang="en-US" sz="1400" dirty="0">
                <a:latin typeface="Verdana" panose="020B0604030504040204" pitchFamily="34" charset="0"/>
                <a:hlinkClick r:id="rId3"/>
              </a:rPr>
              <a:t>https://bioenergyinternational.com/opinion-commentary/poland-celebrates-national-bioenergy-day-2018</a:t>
            </a:r>
            <a:endParaRPr lang="en-US" sz="1400" dirty="0">
              <a:latin typeface="Verdana" panose="020B0604030504040204" pitchFamily="34" charset="0"/>
            </a:endParaRPr>
          </a:p>
          <a:p>
            <a:r>
              <a:rPr lang="en-US" sz="1400" dirty="0">
                <a:latin typeface="Verdana" panose="020B0604030504040204" pitchFamily="34" charset="0"/>
                <a:hlinkClick r:id="rId4"/>
              </a:rPr>
              <a:t>https://bioenergyinternational.com/markets-finance/biomass-can-heat-cool-power-and-transport-eu-28-for-43-days</a:t>
            </a:r>
            <a:r>
              <a:rPr lang="en-US" sz="1400" dirty="0">
                <a:latin typeface="Verdana" panose="020B0604030504040204" pitchFamily="34" charset="0"/>
              </a:rPr>
              <a:t> </a:t>
            </a:r>
          </a:p>
        </p:txBody>
      </p:sp>
      <p:pic>
        <p:nvPicPr>
          <p:cNvPr id="12" name="Picture 11">
            <a:extLst>
              <a:ext uri="{FF2B5EF4-FFF2-40B4-BE49-F238E27FC236}">
                <a16:creationId xmlns:a16="http://schemas.microsoft.com/office/drawing/2014/main" id="{0A5AF27A-5335-D940-9C37-D3DE9A2C2832}"/>
              </a:ext>
            </a:extLst>
          </p:cNvPr>
          <p:cNvPicPr>
            <a:picLocks noChangeAspect="1"/>
          </p:cNvPicPr>
          <p:nvPr/>
        </p:nvPicPr>
        <p:blipFill rotWithShape="1">
          <a:blip r:embed="rId5"/>
          <a:srcRect b="29842"/>
          <a:stretch/>
        </p:blipFill>
        <p:spPr>
          <a:xfrm>
            <a:off x="1403229" y="684218"/>
            <a:ext cx="7868992" cy="2652012"/>
          </a:xfrm>
          <a:prstGeom prst="rect">
            <a:avLst/>
          </a:prstGeom>
        </p:spPr>
      </p:pic>
      <p:cxnSp>
        <p:nvCxnSpPr>
          <p:cNvPr id="18" name="Straight Arrow Connector 17">
            <a:extLst>
              <a:ext uri="{FF2B5EF4-FFF2-40B4-BE49-F238E27FC236}">
                <a16:creationId xmlns:a16="http://schemas.microsoft.com/office/drawing/2014/main" id="{43D35929-3162-CE49-9A02-0CFCE3942910}"/>
              </a:ext>
            </a:extLst>
          </p:cNvPr>
          <p:cNvCxnSpPr/>
          <p:nvPr/>
        </p:nvCxnSpPr>
        <p:spPr>
          <a:xfrm>
            <a:off x="8667482" y="4388844"/>
            <a:ext cx="0" cy="683851"/>
          </a:xfrm>
          <a:prstGeom prst="straightConnector1">
            <a:avLst/>
          </a:prstGeom>
          <a:ln w="47625">
            <a:solidFill>
              <a:schemeClr val="bg1"/>
            </a:solidFill>
            <a:headEnd w="lg" len="lg"/>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6AF6445E-B7EA-C946-8DF0-50DDA2E57B98}"/>
              </a:ext>
            </a:extLst>
          </p:cNvPr>
          <p:cNvSpPr txBox="1"/>
          <p:nvPr/>
        </p:nvSpPr>
        <p:spPr>
          <a:xfrm>
            <a:off x="8363584" y="4036022"/>
            <a:ext cx="727892" cy="400110"/>
          </a:xfrm>
          <a:prstGeom prst="rect">
            <a:avLst/>
          </a:prstGeom>
          <a:noFill/>
        </p:spPr>
        <p:txBody>
          <a:bodyPr wrap="none" rtlCol="0">
            <a:spAutoFit/>
          </a:bodyPr>
          <a:lstStyle/>
          <a:p>
            <a:r>
              <a:rPr lang="en-US" sz="2000" dirty="0">
                <a:solidFill>
                  <a:schemeClr val="bg1"/>
                </a:solidFill>
                <a:latin typeface="Verdana" panose="020B0604030504040204" pitchFamily="34" charset="0"/>
              </a:rPr>
              <a:t>U.S.</a:t>
            </a:r>
          </a:p>
        </p:txBody>
      </p:sp>
      <p:sp>
        <p:nvSpPr>
          <p:cNvPr id="20" name="TextBox 19">
            <a:extLst>
              <a:ext uri="{FF2B5EF4-FFF2-40B4-BE49-F238E27FC236}">
                <a16:creationId xmlns:a16="http://schemas.microsoft.com/office/drawing/2014/main" id="{6671CA6F-6B38-E84B-B4B0-8C596E297088}"/>
              </a:ext>
            </a:extLst>
          </p:cNvPr>
          <p:cNvSpPr txBox="1"/>
          <p:nvPr/>
        </p:nvSpPr>
        <p:spPr>
          <a:xfrm>
            <a:off x="7932436" y="2010224"/>
            <a:ext cx="1192955" cy="369332"/>
          </a:xfrm>
          <a:prstGeom prst="rect">
            <a:avLst/>
          </a:prstGeom>
          <a:noFill/>
        </p:spPr>
        <p:txBody>
          <a:bodyPr wrap="none" rtlCol="0">
            <a:spAutoFit/>
          </a:bodyPr>
          <a:lstStyle/>
          <a:p>
            <a:r>
              <a:rPr lang="en-US" b="1" dirty="0">
                <a:solidFill>
                  <a:schemeClr val="bg1"/>
                </a:solidFill>
                <a:latin typeface="Verdana" panose="020B0604030504040204" pitchFamily="34" charset="0"/>
              </a:rPr>
              <a:t>43 days</a:t>
            </a:r>
          </a:p>
        </p:txBody>
      </p:sp>
      <p:pic>
        <p:nvPicPr>
          <p:cNvPr id="13" name="Picture 12">
            <a:extLst>
              <a:ext uri="{FF2B5EF4-FFF2-40B4-BE49-F238E27FC236}">
                <a16:creationId xmlns:a16="http://schemas.microsoft.com/office/drawing/2014/main" id="{87EDB107-6E71-F14B-9916-5097726B622E}"/>
              </a:ext>
            </a:extLst>
          </p:cNvPr>
          <p:cNvPicPr>
            <a:picLocks noChangeAspect="1"/>
          </p:cNvPicPr>
          <p:nvPr/>
        </p:nvPicPr>
        <p:blipFill>
          <a:blip r:embed="rId6">
            <a:duotone>
              <a:prstClr val="black"/>
              <a:schemeClr val="accent1">
                <a:tint val="45000"/>
                <a:satMod val="400000"/>
              </a:schemeClr>
            </a:duotone>
          </a:blip>
          <a:stretch>
            <a:fillRect/>
          </a:stretch>
        </p:blipFill>
        <p:spPr>
          <a:xfrm>
            <a:off x="11117960" y="47734"/>
            <a:ext cx="628093" cy="584776"/>
          </a:xfrm>
          <a:prstGeom prst="rect">
            <a:avLst/>
          </a:prstGeom>
        </p:spPr>
      </p:pic>
    </p:spTree>
    <p:extLst>
      <p:ext uri="{BB962C8B-B14F-4D97-AF65-F5344CB8AC3E}">
        <p14:creationId xmlns:p14="http://schemas.microsoft.com/office/powerpoint/2010/main" val="320224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6" name="TextBox 5"/>
          <p:cNvSpPr txBox="1"/>
          <p:nvPr/>
        </p:nvSpPr>
        <p:spPr>
          <a:xfrm>
            <a:off x="1471115" y="3167390"/>
            <a:ext cx="9249770" cy="523220"/>
          </a:xfrm>
          <a:prstGeom prst="rect">
            <a:avLst/>
          </a:prstGeom>
          <a:noFill/>
        </p:spPr>
        <p:txBody>
          <a:bodyPr wrap="square" rtlCol="0">
            <a:spAutoFit/>
          </a:bodyPr>
          <a:lstStyle/>
          <a:p>
            <a:pPr algn="ctr"/>
            <a:r>
              <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rPr>
              <a:t>8.3: Comparing fossil fuels and bioenergy</a:t>
            </a:r>
          </a:p>
        </p:txBody>
      </p:sp>
      <p:pic>
        <p:nvPicPr>
          <p:cNvPr id="10" name="Picture 9">
            <a:extLst>
              <a:ext uri="{FF2B5EF4-FFF2-40B4-BE49-F238E27FC236}">
                <a16:creationId xmlns:a16="http://schemas.microsoft.com/office/drawing/2014/main" id="{04E80123-98A9-834B-B9F1-A9EF27D5390B}"/>
              </a:ext>
            </a:extLst>
          </p:cNvPr>
          <p:cNvPicPr>
            <a:picLocks noChangeAspect="1"/>
          </p:cNvPicPr>
          <p:nvPr/>
        </p:nvPicPr>
        <p:blipFill>
          <a:blip r:embed="rId2">
            <a:duotone>
              <a:prstClr val="black"/>
              <a:schemeClr val="accent1">
                <a:tint val="45000"/>
                <a:satMod val="400000"/>
              </a:schemeClr>
            </a:duotone>
          </a:blip>
          <a:stretch>
            <a:fillRect/>
          </a:stretch>
        </p:blipFill>
        <p:spPr>
          <a:xfrm>
            <a:off x="11210557" y="50512"/>
            <a:ext cx="628093" cy="584776"/>
          </a:xfrm>
          <a:prstGeom prst="rect">
            <a:avLst/>
          </a:prstGeom>
        </p:spPr>
      </p:pic>
      <p:sp>
        <p:nvSpPr>
          <p:cNvPr id="5" name="TextBox 4">
            <a:extLst>
              <a:ext uri="{FF2B5EF4-FFF2-40B4-BE49-F238E27FC236}">
                <a16:creationId xmlns:a16="http://schemas.microsoft.com/office/drawing/2014/main" id="{2AAFF2C0-BA50-3945-AB97-110A58347499}"/>
              </a:ext>
            </a:extLst>
          </p:cNvPr>
          <p:cNvSpPr txBox="1"/>
          <p:nvPr/>
        </p:nvSpPr>
        <p:spPr>
          <a:xfrm>
            <a:off x="164803" y="80274"/>
            <a:ext cx="39789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8: Biomass</a:t>
            </a:r>
          </a:p>
        </p:txBody>
      </p:sp>
    </p:spTree>
    <p:extLst>
      <p:ext uri="{BB962C8B-B14F-4D97-AF65-F5344CB8AC3E}">
        <p14:creationId xmlns:p14="http://schemas.microsoft.com/office/powerpoint/2010/main" val="408954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4042"/>
            <a:ext cx="523091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Bioenergy vs. fossil fuels</a:t>
            </a:r>
          </a:p>
        </p:txBody>
      </p:sp>
      <p:sp>
        <p:nvSpPr>
          <p:cNvPr id="6" name="TextBox 5"/>
          <p:cNvSpPr txBox="1"/>
          <p:nvPr/>
        </p:nvSpPr>
        <p:spPr>
          <a:xfrm>
            <a:off x="286717" y="735893"/>
            <a:ext cx="11519455" cy="422488"/>
          </a:xfrm>
          <a:prstGeom prst="rect">
            <a:avLst/>
          </a:prstGeom>
          <a:noFill/>
        </p:spPr>
        <p:txBody>
          <a:bodyPr wrap="square" rtlCol="0">
            <a:spAutoFit/>
          </a:bodyPr>
          <a:lstStyle/>
          <a:p>
            <a:pPr marL="228600" indent="-22860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Generally, bioenergy is seen as less advanced or less efficient than fossil fuels.</a:t>
            </a:r>
          </a:p>
        </p:txBody>
      </p:sp>
      <p:graphicFrame>
        <p:nvGraphicFramePr>
          <p:cNvPr id="5" name="Table 4"/>
          <p:cNvGraphicFramePr>
            <a:graphicFrameLocks noGrp="1"/>
          </p:cNvGraphicFramePr>
          <p:nvPr/>
        </p:nvGraphicFramePr>
        <p:xfrm>
          <a:off x="275143" y="1350499"/>
          <a:ext cx="11519455" cy="5206176"/>
        </p:xfrm>
        <a:graphic>
          <a:graphicData uri="http://schemas.openxmlformats.org/drawingml/2006/table">
            <a:tbl>
              <a:tblPr firstRow="1" bandRow="1">
                <a:tableStyleId>{2D5ABB26-0587-4C30-8999-92F81FD0307C}</a:tableStyleId>
              </a:tblPr>
              <a:tblGrid>
                <a:gridCol w="850272">
                  <a:extLst>
                    <a:ext uri="{9D8B030D-6E8A-4147-A177-3AD203B41FA5}">
                      <a16:colId xmlns:a16="http://schemas.microsoft.com/office/drawing/2014/main" val="20000"/>
                    </a:ext>
                  </a:extLst>
                </a:gridCol>
                <a:gridCol w="4740813">
                  <a:extLst>
                    <a:ext uri="{9D8B030D-6E8A-4147-A177-3AD203B41FA5}">
                      <a16:colId xmlns:a16="http://schemas.microsoft.com/office/drawing/2014/main" val="20001"/>
                    </a:ext>
                  </a:extLst>
                </a:gridCol>
                <a:gridCol w="5928370">
                  <a:extLst>
                    <a:ext uri="{9D8B030D-6E8A-4147-A177-3AD203B41FA5}">
                      <a16:colId xmlns:a16="http://schemas.microsoft.com/office/drawing/2014/main" val="20002"/>
                    </a:ext>
                  </a:extLst>
                </a:gridCol>
              </a:tblGrid>
              <a:tr h="408957">
                <a:tc>
                  <a:txBody>
                    <a:bodyPr/>
                    <a:lstStyle/>
                    <a:p>
                      <a:endParaRPr lang="en-US" sz="2000" b="1" i="0" dirty="0">
                        <a:latin typeface="Verdana" panose="020B0604030504040204" pitchFamily="34" charset="0"/>
                        <a:ea typeface="Verdana" panose="020B0604030504040204" pitchFamily="34" charset="0"/>
                        <a:cs typeface="Verdana" panose="020B0604030504040204" pitchFamily="34" charset="0"/>
                      </a:endParaRPr>
                    </a:p>
                  </a:txBody>
                  <a:tcPr>
                    <a:solidFill>
                      <a:srgbClr val="6666FF"/>
                    </a:solidFill>
                  </a:tcPr>
                </a:tc>
                <a:tc>
                  <a:txBody>
                    <a:bodyPr/>
                    <a:lstStyle/>
                    <a:p>
                      <a:r>
                        <a:rPr lang="en-US" sz="2000" b="1" i="0" dirty="0">
                          <a:solidFill>
                            <a:schemeClr val="bg1"/>
                          </a:solidFill>
                          <a:latin typeface="Verdana" panose="020B0604030504040204" pitchFamily="34" charset="0"/>
                          <a:ea typeface="Verdana" panose="020B0604030504040204" pitchFamily="34" charset="0"/>
                          <a:cs typeface="Verdana" panose="020B0604030504040204" pitchFamily="34" charset="0"/>
                        </a:rPr>
                        <a:t>bioenergy</a:t>
                      </a:r>
                    </a:p>
                  </a:txBody>
                  <a:tcPr>
                    <a:solidFill>
                      <a:srgbClr val="6666FF"/>
                    </a:solidFill>
                  </a:tcPr>
                </a:tc>
                <a:tc>
                  <a:txBody>
                    <a:bodyPr/>
                    <a:lstStyle/>
                    <a:p>
                      <a:r>
                        <a:rPr lang="en-US" sz="2000" b="1" i="0" dirty="0">
                          <a:solidFill>
                            <a:schemeClr val="bg1"/>
                          </a:solidFill>
                          <a:latin typeface="Verdana" panose="020B0604030504040204" pitchFamily="34" charset="0"/>
                          <a:ea typeface="Verdana" panose="020B0604030504040204" pitchFamily="34" charset="0"/>
                          <a:cs typeface="Verdana" panose="020B0604030504040204" pitchFamily="34" charset="0"/>
                        </a:rPr>
                        <a:t>fossil fuels</a:t>
                      </a:r>
                    </a:p>
                  </a:txBody>
                  <a:tcPr>
                    <a:solidFill>
                      <a:srgbClr val="6666FF"/>
                    </a:solidFill>
                  </a:tcPr>
                </a:tc>
                <a:extLst>
                  <a:ext uri="{0D108BD9-81ED-4DB2-BD59-A6C34878D82A}">
                    <a16:rowId xmlns:a16="http://schemas.microsoft.com/office/drawing/2014/main" val="10000"/>
                  </a:ext>
                </a:extLst>
              </a:tr>
              <a:tr h="1278086">
                <a:tc>
                  <a:txBody>
                    <a:bodyPr/>
                    <a:lstStyle/>
                    <a:p>
                      <a:r>
                        <a:rPr lang="en-US" sz="1800" b="1" i="0" dirty="0">
                          <a:latin typeface="Verdana" panose="020B0604030504040204" pitchFamily="34" charset="0"/>
                          <a:ea typeface="Verdana" panose="020B0604030504040204" pitchFamily="34" charset="0"/>
                          <a:cs typeface="Verdana" panose="020B0604030504040204" pitchFamily="34" charset="0"/>
                        </a:rPr>
                        <a:t>pro</a:t>
                      </a:r>
                    </a:p>
                  </a:txBody>
                  <a:tcPr/>
                </a:tc>
                <a:tc>
                  <a:txBody>
                    <a:bodyPr/>
                    <a:lstStyle/>
                    <a:p>
                      <a:pPr marL="285750" indent="-285750">
                        <a:buFont typeface="Arial"/>
                        <a:buChar char="•"/>
                      </a:pPr>
                      <a:r>
                        <a:rPr lang="en-US" sz="1800" b="0" i="0" dirty="0">
                          <a:latin typeface="Verdana" panose="020B0604030504040204" pitchFamily="34" charset="0"/>
                          <a:ea typeface="Verdana" panose="020B0604030504040204" pitchFamily="34" charset="0"/>
                          <a:cs typeface="Verdana" panose="020B0604030504040204" pitchFamily="34" charset="0"/>
                        </a:rPr>
                        <a:t>renewable</a:t>
                      </a:r>
                    </a:p>
                    <a:p>
                      <a:pPr marL="285750" indent="-285750">
                        <a:buFont typeface="Arial"/>
                        <a:buChar char="•"/>
                      </a:pPr>
                      <a:r>
                        <a:rPr lang="en-US" sz="1800" dirty="0">
                          <a:latin typeface="Verdana" panose="020B0604030504040204" pitchFamily="34" charset="0"/>
                          <a:ea typeface="Verdana" panose="020B0604030504040204" pitchFamily="34" charset="0"/>
                          <a:cs typeface="Verdana" panose="020B0604030504040204" pitchFamily="34" charset="0"/>
                        </a:rPr>
                        <a:t>may be carbon</a:t>
                      </a:r>
                      <a:r>
                        <a:rPr lang="en-US" sz="1800" baseline="0" dirty="0">
                          <a:latin typeface="Verdana" panose="020B0604030504040204" pitchFamily="34" charset="0"/>
                          <a:ea typeface="Verdana" panose="020B0604030504040204" pitchFamily="34" charset="0"/>
                          <a:cs typeface="Verdana" panose="020B0604030504040204" pitchFamily="34" charset="0"/>
                        </a:rPr>
                        <a:t> neutral</a:t>
                      </a:r>
                    </a:p>
                    <a:p>
                      <a:pPr marL="285750" indent="-285750">
                        <a:buFont typeface="Arial"/>
                        <a:buChar char="•"/>
                      </a:pPr>
                      <a:r>
                        <a:rPr lang="en-US" sz="1800" baseline="0" dirty="0">
                          <a:latin typeface="Verdana" panose="020B0604030504040204" pitchFamily="34" charset="0"/>
                          <a:ea typeface="Verdana" panose="020B0604030504040204" pitchFamily="34" charset="0"/>
                          <a:cs typeface="Verdana" panose="020B0604030504040204" pitchFamily="34" charset="0"/>
                        </a:rPr>
                        <a:t>widely available</a:t>
                      </a:r>
                      <a:br>
                        <a:rPr lang="en-US" sz="1800" baseline="0" dirty="0">
                          <a:latin typeface="Verdana" panose="020B0604030504040204" pitchFamily="34" charset="0"/>
                          <a:ea typeface="Verdana" panose="020B0604030504040204" pitchFamily="34" charset="0"/>
                          <a:cs typeface="Verdana" panose="020B0604030504040204" pitchFamily="34" charset="0"/>
                        </a:rPr>
                      </a:br>
                      <a:r>
                        <a:rPr lang="en-US" sz="1800" baseline="0" dirty="0">
                          <a:latin typeface="Verdana" panose="020B0604030504040204" pitchFamily="34" charset="0"/>
                          <a:ea typeface="Verdana" panose="020B0604030504040204" pitchFamily="34" charset="0"/>
                          <a:cs typeface="Verdana" panose="020B0604030504040204" pitchFamily="34" charset="0"/>
                        </a:rPr>
                        <a:t>(energy security)</a:t>
                      </a:r>
                    </a:p>
                  </a:txBody>
                  <a:tcPr/>
                </a:tc>
                <a:tc>
                  <a:txBody>
                    <a:bodyPr/>
                    <a:lstStyle/>
                    <a:p>
                      <a:pPr marL="285750" indent="-285750">
                        <a:buFont typeface="Arial"/>
                        <a:buChar char="•"/>
                      </a:pPr>
                      <a:r>
                        <a:rPr lang="en-US" sz="1800" b="0" i="0" dirty="0">
                          <a:latin typeface="Verdana" panose="020B0604030504040204" pitchFamily="34" charset="0"/>
                          <a:ea typeface="Verdana" panose="020B0604030504040204" pitchFamily="34" charset="0"/>
                          <a:cs typeface="Verdana" panose="020B0604030504040204" pitchFamily="34" charset="0"/>
                        </a:rPr>
                        <a:t>energy dense</a:t>
                      </a:r>
                    </a:p>
                    <a:p>
                      <a:pPr marL="285750" indent="-285750">
                        <a:buFont typeface="Arial"/>
                        <a:buChar char="•"/>
                      </a:pPr>
                      <a:r>
                        <a:rPr lang="en-US" sz="1800" dirty="0">
                          <a:latin typeface="Verdana" panose="020B0604030504040204" pitchFamily="34" charset="0"/>
                          <a:ea typeface="Verdana" panose="020B0604030504040204" pitchFamily="34" charset="0"/>
                          <a:cs typeface="Verdana" panose="020B0604030504040204" pitchFamily="34" charset="0"/>
                        </a:rPr>
                        <a:t>supported by</a:t>
                      </a:r>
                      <a:r>
                        <a:rPr lang="en-US" sz="1800" baseline="0" dirty="0">
                          <a:latin typeface="Verdana" panose="020B0604030504040204" pitchFamily="34" charset="0"/>
                          <a:ea typeface="Verdana" panose="020B0604030504040204" pitchFamily="34" charset="0"/>
                          <a:cs typeface="Verdana" panose="020B0604030504040204" pitchFamily="34" charset="0"/>
                        </a:rPr>
                        <a:t> current energy infrastructure</a:t>
                      </a:r>
                      <a:endParaRPr lang="en-US" sz="18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1"/>
                  </a:ext>
                </a:extLst>
              </a:tr>
              <a:tr h="245106">
                <a:tc>
                  <a:txBody>
                    <a:bodyPr/>
                    <a:lstStyle/>
                    <a:p>
                      <a:endParaRPr lang="en-US" sz="1000" b="0" i="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indent="0">
                        <a:buFont typeface="Arial"/>
                        <a:buNone/>
                      </a:pPr>
                      <a:endParaRPr lang="en-US" sz="1000" b="0" i="0" baseline="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285750" indent="-285750">
                        <a:buFont typeface="Arial"/>
                        <a:buChar char="•"/>
                      </a:pPr>
                      <a:endParaRPr lang="en-US" sz="1000" b="0" i="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2"/>
                  </a:ext>
                </a:extLst>
              </a:tr>
              <a:tr h="3274027">
                <a:tc>
                  <a:txBody>
                    <a:bodyPr/>
                    <a:lstStyle/>
                    <a:p>
                      <a:r>
                        <a:rPr lang="en-US" sz="1800" b="1" i="0" dirty="0">
                          <a:latin typeface="Verdana" panose="020B0604030504040204" pitchFamily="34" charset="0"/>
                          <a:ea typeface="Verdana" panose="020B0604030504040204" pitchFamily="34" charset="0"/>
                          <a:cs typeface="Verdana" panose="020B0604030504040204" pitchFamily="34" charset="0"/>
                        </a:rPr>
                        <a:t>con</a:t>
                      </a:r>
                    </a:p>
                  </a:txBody>
                  <a:tcPr/>
                </a:tc>
                <a:tc>
                  <a:txBody>
                    <a:bodyPr/>
                    <a:lstStyle/>
                    <a:p>
                      <a:pPr marL="285750" indent="-285750">
                        <a:buFont typeface="Arial"/>
                        <a:buChar char="•"/>
                      </a:pPr>
                      <a:r>
                        <a:rPr lang="en-US" sz="1800" b="0" i="0" dirty="0">
                          <a:latin typeface="Verdana" panose="020B0604030504040204" pitchFamily="34" charset="0"/>
                          <a:ea typeface="Verdana" panose="020B0604030504040204" pitchFamily="34" charset="0"/>
                          <a:cs typeface="Verdana" panose="020B0604030504040204" pitchFamily="34" charset="0"/>
                        </a:rPr>
                        <a:t>lower</a:t>
                      </a:r>
                      <a:r>
                        <a:rPr lang="en-US" sz="1800" baseline="0" dirty="0">
                          <a:latin typeface="Verdana" panose="020B0604030504040204" pitchFamily="34" charset="0"/>
                          <a:ea typeface="Verdana" panose="020B0604030504040204" pitchFamily="34" charset="0"/>
                          <a:cs typeface="Verdana" panose="020B0604030504040204" pitchFamily="34" charset="0"/>
                        </a:rPr>
                        <a:t> energy density</a:t>
                      </a:r>
                    </a:p>
                    <a:p>
                      <a:pPr marL="285750" indent="-285750">
                        <a:buFont typeface="Arial"/>
                        <a:buChar char="•"/>
                      </a:pPr>
                      <a:r>
                        <a:rPr lang="en-US" sz="1800" baseline="0" dirty="0">
                          <a:latin typeface="Verdana" panose="020B0604030504040204" pitchFamily="34" charset="0"/>
                          <a:ea typeface="Verdana" panose="020B0604030504040204" pitchFamily="34" charset="0"/>
                          <a:cs typeface="Verdana" panose="020B0604030504040204" pitchFamily="34" charset="0"/>
                        </a:rPr>
                        <a:t>may compete with food  production</a:t>
                      </a:r>
                    </a:p>
                    <a:p>
                      <a:pPr marL="285750" indent="-285750">
                        <a:buFont typeface="Arial"/>
                        <a:buChar char="•"/>
                      </a:pPr>
                      <a:r>
                        <a:rPr lang="en-US" sz="1800" baseline="0" dirty="0">
                          <a:latin typeface="Verdana" panose="020B0604030504040204" pitchFamily="34" charset="0"/>
                          <a:ea typeface="Verdana" panose="020B0604030504040204" pitchFamily="34" charset="0"/>
                          <a:cs typeface="Verdana" panose="020B0604030504040204" pitchFamily="34" charset="0"/>
                        </a:rPr>
                        <a:t>not supported by our current energy infrastructure </a:t>
                      </a:r>
                      <a:br>
                        <a:rPr lang="en-US" sz="1800" baseline="0" dirty="0">
                          <a:latin typeface="Verdana" panose="020B0604030504040204" pitchFamily="34" charset="0"/>
                          <a:ea typeface="Verdana" panose="020B0604030504040204" pitchFamily="34" charset="0"/>
                          <a:cs typeface="Verdana" panose="020B0604030504040204" pitchFamily="34" charset="0"/>
                        </a:rPr>
                      </a:br>
                      <a:r>
                        <a:rPr lang="en-US" sz="1800" baseline="0" dirty="0">
                          <a:latin typeface="Verdana" panose="020B0604030504040204" pitchFamily="34" charset="0"/>
                          <a:ea typeface="Verdana" panose="020B0604030504040204" pitchFamily="34" charset="0"/>
                          <a:cs typeface="Verdana" panose="020B0604030504040204" pitchFamily="34" charset="0"/>
                        </a:rPr>
                        <a:t>(less universal)</a:t>
                      </a:r>
                    </a:p>
                    <a:p>
                      <a:pPr marL="285750" indent="-285750">
                        <a:buFont typeface="Arial"/>
                        <a:buChar char="•"/>
                      </a:pPr>
                      <a:r>
                        <a:rPr lang="en-US" sz="1800" baseline="0" dirty="0">
                          <a:latin typeface="Verdana" panose="020B0604030504040204" pitchFamily="34" charset="0"/>
                          <a:ea typeface="Verdana" panose="020B0604030504040204" pitchFamily="34" charset="0"/>
                          <a:cs typeface="Verdana" panose="020B0604030504040204" pitchFamily="34" charset="0"/>
                        </a:rPr>
                        <a:t>require a variety of processing methods</a:t>
                      </a:r>
                    </a:p>
                    <a:p>
                      <a:pPr marL="285750" indent="-285750">
                        <a:buFont typeface="Arial"/>
                        <a:buChar char="•"/>
                      </a:pPr>
                      <a:r>
                        <a:rPr lang="en-US" sz="1800" baseline="0" dirty="0">
                          <a:latin typeface="Verdana" panose="020B0604030504040204" pitchFamily="34" charset="0"/>
                          <a:ea typeface="Verdana" panose="020B0604030504040204" pitchFamily="34" charset="0"/>
                          <a:cs typeface="Verdana" panose="020B0604030504040204" pitchFamily="34" charset="0"/>
                        </a:rPr>
                        <a:t>can have substantial environmental impacts: loss of habitat.</a:t>
                      </a:r>
                    </a:p>
                  </a:txBody>
                  <a:tcPr/>
                </a:tc>
                <a:tc>
                  <a:txBody>
                    <a:bodyPr/>
                    <a:lstStyle/>
                    <a:p>
                      <a:pPr marL="285750" indent="-285750">
                        <a:buFont typeface="Arial"/>
                        <a:buChar char="•"/>
                      </a:pPr>
                      <a:r>
                        <a:rPr lang="en-US" sz="1800" b="0" i="0" dirty="0">
                          <a:latin typeface="Verdana" panose="020B0604030504040204" pitchFamily="34" charset="0"/>
                          <a:ea typeface="Verdana" panose="020B0604030504040204" pitchFamily="34" charset="0"/>
                          <a:cs typeface="Verdana" panose="020B0604030504040204" pitchFamily="34" charset="0"/>
                        </a:rPr>
                        <a:t>finite</a:t>
                      </a:r>
                      <a:r>
                        <a:rPr lang="en-US" sz="1800" baseline="0" dirty="0">
                          <a:latin typeface="Verdana" panose="020B0604030504040204" pitchFamily="34" charset="0"/>
                          <a:ea typeface="Verdana" panose="020B0604030504040204" pitchFamily="34" charset="0"/>
                          <a:cs typeface="Verdana" panose="020B0604030504040204" pitchFamily="34" charset="0"/>
                        </a:rPr>
                        <a:t> supply</a:t>
                      </a:r>
                    </a:p>
                    <a:p>
                      <a:pPr marL="285750" indent="-285750">
                        <a:buFont typeface="Arial"/>
                        <a:buChar char="•"/>
                      </a:pPr>
                      <a:r>
                        <a:rPr lang="en-US" sz="1800" baseline="0" dirty="0">
                          <a:latin typeface="Verdana" panose="020B0604030504040204" pitchFamily="34" charset="0"/>
                          <a:ea typeface="Verdana" panose="020B0604030504040204" pitchFamily="34" charset="0"/>
                          <a:cs typeface="Verdana" panose="020B0604030504040204" pitchFamily="34" charset="0"/>
                        </a:rPr>
                        <a:t>increase atmospheric carbon</a:t>
                      </a:r>
                    </a:p>
                    <a:p>
                      <a:pPr marL="285750" indent="-285750">
                        <a:buFont typeface="Arial"/>
                        <a:buChar char="•"/>
                      </a:pPr>
                      <a:r>
                        <a:rPr lang="en-US" sz="1800" dirty="0">
                          <a:latin typeface="Verdana" panose="020B0604030504040204" pitchFamily="34" charset="0"/>
                          <a:ea typeface="Verdana" panose="020B0604030504040204" pitchFamily="34" charset="0"/>
                          <a:cs typeface="Verdana" panose="020B0604030504040204" pitchFamily="34" charset="0"/>
                        </a:rPr>
                        <a:t>the</a:t>
                      </a:r>
                      <a:r>
                        <a:rPr lang="en-US" sz="1800" baseline="0" dirty="0">
                          <a:latin typeface="Verdana" panose="020B0604030504040204" pitchFamily="34" charset="0"/>
                          <a:ea typeface="Verdana" panose="020B0604030504040204" pitchFamily="34" charset="0"/>
                          <a:cs typeface="Verdana" panose="020B0604030504040204" pitchFamily="34" charset="0"/>
                        </a:rPr>
                        <a:t> limited number of producers causes global inequity and leads to global tension and conflict</a:t>
                      </a:r>
                    </a:p>
                    <a:p>
                      <a:pPr marL="285750" indent="-285750">
                        <a:buFont typeface="Arial"/>
                        <a:buChar char="•"/>
                      </a:pPr>
                      <a:r>
                        <a:rPr lang="en-US" sz="1800" baseline="0" dirty="0">
                          <a:latin typeface="Verdana" panose="020B0604030504040204" pitchFamily="34" charset="0"/>
                          <a:ea typeface="Verdana" panose="020B0604030504040204" pitchFamily="34" charset="0"/>
                          <a:cs typeface="Verdana" panose="020B0604030504040204" pitchFamily="34" charset="0"/>
                        </a:rPr>
                        <a:t>accidental releases during extraction and transportation can have substantial environmental impacts</a:t>
                      </a:r>
                    </a:p>
                    <a:p>
                      <a:pPr marL="285750" indent="-285750">
                        <a:buFont typeface="Arial"/>
                        <a:buChar char="•"/>
                      </a:pPr>
                      <a:r>
                        <a:rPr lang="en-US" sz="1800" baseline="0" dirty="0">
                          <a:latin typeface="Verdana" panose="020B0604030504040204" pitchFamily="34" charset="0"/>
                          <a:ea typeface="Verdana" panose="020B0604030504040204" pitchFamily="34" charset="0"/>
                          <a:cs typeface="Verdana" panose="020B0604030504040204" pitchFamily="34" charset="0"/>
                        </a:rPr>
                        <a:t>fracking can degrade the quality of groundwater</a:t>
                      </a:r>
                      <a:endParaRPr lang="en-US" sz="18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3"/>
                  </a:ext>
                </a:extLst>
              </a:tr>
            </a:tbl>
          </a:graphicData>
        </a:graphic>
      </p:graphicFrame>
      <p:pic>
        <p:nvPicPr>
          <p:cNvPr id="10" name="Picture 9">
            <a:extLst>
              <a:ext uri="{FF2B5EF4-FFF2-40B4-BE49-F238E27FC236}">
                <a16:creationId xmlns:a16="http://schemas.microsoft.com/office/drawing/2014/main" id="{A59611A5-B2E2-8045-91FF-62911E1F891F}"/>
              </a:ext>
            </a:extLst>
          </p:cNvPr>
          <p:cNvPicPr>
            <a:picLocks noChangeAspect="1"/>
          </p:cNvPicPr>
          <p:nvPr/>
        </p:nvPicPr>
        <p:blipFill>
          <a:blip r:embed="rId2">
            <a:duotone>
              <a:prstClr val="black"/>
              <a:schemeClr val="accent1">
                <a:tint val="45000"/>
                <a:satMod val="400000"/>
              </a:schemeClr>
            </a:duotone>
          </a:blip>
          <a:stretch>
            <a:fillRect/>
          </a:stretch>
        </p:blipFill>
        <p:spPr>
          <a:xfrm>
            <a:off x="11164259" y="49317"/>
            <a:ext cx="628093" cy="584776"/>
          </a:xfrm>
          <a:prstGeom prst="rect">
            <a:avLst/>
          </a:prstGeom>
        </p:spPr>
      </p:pic>
    </p:spTree>
    <p:extLst>
      <p:ext uri="{BB962C8B-B14F-4D97-AF65-F5344CB8AC3E}">
        <p14:creationId xmlns:p14="http://schemas.microsoft.com/office/powerpoint/2010/main" val="4218504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72467"/>
            <a:ext cx="529503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Relative energy densities</a:t>
            </a:r>
          </a:p>
        </p:txBody>
      </p:sp>
      <p:sp>
        <p:nvSpPr>
          <p:cNvPr id="6" name="TextBox 5"/>
          <p:cNvSpPr txBox="1"/>
          <p:nvPr/>
        </p:nvSpPr>
        <p:spPr>
          <a:xfrm>
            <a:off x="425619" y="701168"/>
            <a:ext cx="4574644" cy="1161152"/>
          </a:xfrm>
          <a:prstGeom prst="rect">
            <a:avLst/>
          </a:prstGeom>
          <a:noFill/>
        </p:spPr>
        <p:txBody>
          <a:bodyPr wrap="square" rtlCol="0">
            <a:spAutoFit/>
          </a:bodyPr>
          <a:lstStyle/>
          <a:p>
            <a:pPr indent="4763">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Energy density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is an expression of the energy content of a type of fuel per volume.</a:t>
            </a:r>
          </a:p>
        </p:txBody>
      </p:sp>
      <p:sp>
        <p:nvSpPr>
          <p:cNvPr id="4" name="TextBox 3"/>
          <p:cNvSpPr txBox="1"/>
          <p:nvPr/>
        </p:nvSpPr>
        <p:spPr>
          <a:xfrm>
            <a:off x="208402" y="6433941"/>
            <a:ext cx="1661289" cy="307777"/>
          </a:xfrm>
          <a:prstGeom prst="rect">
            <a:avLst/>
          </a:prstGeom>
          <a:noFill/>
        </p:spPr>
        <p:txBody>
          <a:bodyPr wrap="none" rtlCol="0">
            <a:spAutoFit/>
          </a:bodyPr>
          <a:lstStyle/>
          <a:p>
            <a:r>
              <a:rPr lang="en-US" sz="1400" dirty="0">
                <a:latin typeface="Verdana" panose="020B0604030504040204" pitchFamily="34" charset="0"/>
              </a:rPr>
              <a:t>Boyle (2004) RE</a:t>
            </a:r>
          </a:p>
        </p:txBody>
      </p:sp>
      <p:graphicFrame>
        <p:nvGraphicFramePr>
          <p:cNvPr id="5" name="Table 4"/>
          <p:cNvGraphicFramePr>
            <a:graphicFrameLocks noGrp="1"/>
          </p:cNvGraphicFramePr>
          <p:nvPr/>
        </p:nvGraphicFramePr>
        <p:xfrm>
          <a:off x="6224095" y="806862"/>
          <a:ext cx="5759503" cy="5888249"/>
        </p:xfrm>
        <a:graphic>
          <a:graphicData uri="http://schemas.openxmlformats.org/drawingml/2006/table">
            <a:tbl>
              <a:tblPr firstRow="1" bandRow="1">
                <a:tableStyleId>{2D5ABB26-0587-4C30-8999-92F81FD0307C}</a:tableStyleId>
              </a:tblPr>
              <a:tblGrid>
                <a:gridCol w="2804158">
                  <a:extLst>
                    <a:ext uri="{9D8B030D-6E8A-4147-A177-3AD203B41FA5}">
                      <a16:colId xmlns:a16="http://schemas.microsoft.com/office/drawing/2014/main" val="20000"/>
                    </a:ext>
                  </a:extLst>
                </a:gridCol>
                <a:gridCol w="2955345">
                  <a:extLst>
                    <a:ext uri="{9D8B030D-6E8A-4147-A177-3AD203B41FA5}">
                      <a16:colId xmlns:a16="http://schemas.microsoft.com/office/drawing/2014/main" val="20001"/>
                    </a:ext>
                  </a:extLst>
                </a:gridCol>
              </a:tblGrid>
              <a:tr h="420055">
                <a:tc>
                  <a:txBody>
                    <a:bodyPr/>
                    <a:lstStyle/>
                    <a:p>
                      <a:r>
                        <a:rPr lang="en-US" sz="2000" b="1" i="0" dirty="0">
                          <a:solidFill>
                            <a:schemeClr val="bg1"/>
                          </a:solidFill>
                          <a:latin typeface="Verdana" panose="020B0604030504040204" pitchFamily="34" charset="0"/>
                          <a:ea typeface="Verdana" panose="020B0604030504040204" pitchFamily="34" charset="0"/>
                          <a:cs typeface="Verdana" panose="020B0604030504040204" pitchFamily="34" charset="0"/>
                        </a:rPr>
                        <a:t>fuel</a:t>
                      </a:r>
                    </a:p>
                  </a:txBody>
                  <a:tcPr>
                    <a:solidFill>
                      <a:srgbClr val="6666FF"/>
                    </a:solidFill>
                  </a:tcPr>
                </a:tc>
                <a:tc>
                  <a:txBody>
                    <a:bodyPr/>
                    <a:lstStyle/>
                    <a:p>
                      <a:pPr algn="ctr"/>
                      <a:r>
                        <a:rPr lang="en-US" sz="2000" b="1" i="0" dirty="0">
                          <a:solidFill>
                            <a:schemeClr val="bg1"/>
                          </a:solidFill>
                          <a:latin typeface="Verdana" panose="020B0604030504040204" pitchFamily="34" charset="0"/>
                          <a:ea typeface="Verdana" panose="020B0604030504040204" pitchFamily="34" charset="0"/>
                          <a:cs typeface="Verdana" panose="020B0604030504040204" pitchFamily="34" charset="0"/>
                        </a:rPr>
                        <a:t>GJ/metri</a:t>
                      </a:r>
                      <a:r>
                        <a:rPr lang="en-US" sz="2000" b="1" baseline="0" dirty="0">
                          <a:solidFill>
                            <a:schemeClr val="bg1"/>
                          </a:solidFill>
                          <a:latin typeface="Verdana" panose="020B0604030504040204" pitchFamily="34" charset="0"/>
                          <a:ea typeface="Verdana" panose="020B0604030504040204" pitchFamily="34" charset="0"/>
                          <a:cs typeface="Verdana" panose="020B0604030504040204" pitchFamily="34" charset="0"/>
                        </a:rPr>
                        <a:t>c </a:t>
                      </a:r>
                      <a:r>
                        <a:rPr lang="en-US" sz="2000" b="1" baseline="0" dirty="0" err="1">
                          <a:solidFill>
                            <a:schemeClr val="bg1"/>
                          </a:solidFill>
                          <a:latin typeface="Verdana" panose="020B0604030504040204" pitchFamily="34" charset="0"/>
                          <a:ea typeface="Verdana" panose="020B0604030504040204" pitchFamily="34" charset="0"/>
                          <a:cs typeface="Verdana" panose="020B0604030504040204" pitchFamily="34" charset="0"/>
                        </a:rPr>
                        <a:t>tonne</a:t>
                      </a:r>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rgbClr val="6666FF"/>
                    </a:solidFill>
                  </a:tcPr>
                </a:tc>
                <a:extLst>
                  <a:ext uri="{0D108BD9-81ED-4DB2-BD59-A6C34878D82A}">
                    <a16:rowId xmlns:a16="http://schemas.microsoft.com/office/drawing/2014/main" val="10000"/>
                  </a:ext>
                </a:extLst>
              </a:tr>
              <a:tr h="39221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natural</a:t>
                      </a:r>
                      <a:r>
                        <a:rPr lang="en-US" b="1" baseline="0" dirty="0">
                          <a:latin typeface="Verdana" panose="020B0604030504040204" pitchFamily="34" charset="0"/>
                          <a:ea typeface="Verdana" panose="020B0604030504040204" pitchFamily="34" charset="0"/>
                          <a:cs typeface="Verdana" panose="020B0604030504040204" pitchFamily="34" charset="0"/>
                        </a:rPr>
                        <a:t> </a:t>
                      </a:r>
                      <a:r>
                        <a:rPr lang="en-US" b="0" baseline="0" dirty="0">
                          <a:latin typeface="Verdana" panose="020B0604030504040204" pitchFamily="34" charset="0"/>
                          <a:ea typeface="Verdana" panose="020B0604030504040204" pitchFamily="34" charset="0"/>
                          <a:cs typeface="Verdana" panose="020B0604030504040204" pitchFamily="34" charset="0"/>
                        </a:rPr>
                        <a:t>gas</a:t>
                      </a:r>
                      <a:endParaRPr lang="en-US" b="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US" b="0" i="0" dirty="0">
                          <a:latin typeface="Verdana" panose="020B0604030504040204" pitchFamily="34" charset="0"/>
                          <a:ea typeface="Verdana" panose="020B0604030504040204" pitchFamily="34" charset="0"/>
                          <a:cs typeface="Verdana" panose="020B0604030504040204" pitchFamily="34" charset="0"/>
                        </a:rPr>
                        <a:t>55</a:t>
                      </a:r>
                    </a:p>
                  </a:txBody>
                  <a:tcPr/>
                </a:tc>
                <a:extLst>
                  <a:ext uri="{0D108BD9-81ED-4DB2-BD59-A6C34878D82A}">
                    <a16:rowId xmlns:a16="http://schemas.microsoft.com/office/drawing/2014/main" val="10001"/>
                  </a:ext>
                </a:extLst>
              </a:tr>
              <a:tr h="39221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oil</a:t>
                      </a:r>
                    </a:p>
                  </a:txBody>
                  <a:tcPr/>
                </a:tc>
                <a:tc>
                  <a:txBody>
                    <a:bodyPr/>
                    <a:lstStyle/>
                    <a:p>
                      <a:pPr algn="ctr"/>
                      <a:r>
                        <a:rPr lang="en-US" b="0" i="0" dirty="0">
                          <a:latin typeface="Verdana" panose="020B0604030504040204" pitchFamily="34" charset="0"/>
                          <a:ea typeface="Verdana" panose="020B0604030504040204" pitchFamily="34" charset="0"/>
                          <a:cs typeface="Verdana" panose="020B0604030504040204" pitchFamily="34" charset="0"/>
                        </a:rPr>
                        <a:t>42</a:t>
                      </a:r>
                    </a:p>
                  </a:txBody>
                  <a:tcPr/>
                </a:tc>
                <a:extLst>
                  <a:ext uri="{0D108BD9-81ED-4DB2-BD59-A6C34878D82A}">
                    <a16:rowId xmlns:a16="http://schemas.microsoft.com/office/drawing/2014/main" val="10002"/>
                  </a:ext>
                </a:extLst>
              </a:tr>
              <a:tr h="39221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coal</a:t>
                      </a:r>
                    </a:p>
                  </a:txBody>
                  <a:tcPr/>
                </a:tc>
                <a:tc>
                  <a:txBody>
                    <a:bodyPr/>
                    <a:lstStyle/>
                    <a:p>
                      <a:pPr algn="ctr"/>
                      <a:r>
                        <a:rPr lang="en-US" b="0" i="0" dirty="0">
                          <a:latin typeface="Verdana" panose="020B0604030504040204" pitchFamily="34" charset="0"/>
                          <a:ea typeface="Verdana" panose="020B0604030504040204" pitchFamily="34" charset="0"/>
                          <a:cs typeface="Verdana" panose="020B0604030504040204" pitchFamily="34" charset="0"/>
                        </a:rPr>
                        <a:t>28</a:t>
                      </a:r>
                    </a:p>
                  </a:txBody>
                  <a:tcPr/>
                </a:tc>
                <a:extLst>
                  <a:ext uri="{0D108BD9-81ED-4DB2-BD59-A6C34878D82A}">
                    <a16:rowId xmlns:a16="http://schemas.microsoft.com/office/drawing/2014/main" val="10003"/>
                  </a:ext>
                </a:extLst>
              </a:tr>
              <a:tr h="39221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biogas</a:t>
                      </a:r>
                    </a:p>
                  </a:txBody>
                  <a:tcPr/>
                </a:tc>
                <a:tc>
                  <a:txBody>
                    <a:bodyPr/>
                    <a:lstStyle/>
                    <a:p>
                      <a:pPr algn="ctr"/>
                      <a:r>
                        <a:rPr lang="en-US" b="0" i="0" dirty="0">
                          <a:latin typeface="Verdana" panose="020B0604030504040204" pitchFamily="34" charset="0"/>
                          <a:ea typeface="Verdana" panose="020B0604030504040204" pitchFamily="34" charset="0"/>
                          <a:cs typeface="Verdana" panose="020B0604030504040204" pitchFamily="34" charset="0"/>
                        </a:rPr>
                        <a:t>~33</a:t>
                      </a:r>
                    </a:p>
                  </a:txBody>
                  <a:tcPr/>
                </a:tc>
                <a:extLst>
                  <a:ext uri="{0D108BD9-81ED-4DB2-BD59-A6C34878D82A}">
                    <a16:rowId xmlns:a16="http://schemas.microsoft.com/office/drawing/2014/main" val="10004"/>
                  </a:ext>
                </a:extLst>
              </a:tr>
              <a:tr h="39221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charcoal</a:t>
                      </a:r>
                    </a:p>
                  </a:txBody>
                  <a:tcPr/>
                </a:tc>
                <a:tc>
                  <a:txBody>
                    <a:bodyPr/>
                    <a:lstStyle/>
                    <a:p>
                      <a:pPr algn="ctr"/>
                      <a:r>
                        <a:rPr lang="en-US" b="0" i="0" dirty="0">
                          <a:latin typeface="Verdana" panose="020B0604030504040204" pitchFamily="34" charset="0"/>
                          <a:ea typeface="Verdana" panose="020B0604030504040204" pitchFamily="34" charset="0"/>
                          <a:cs typeface="Verdana" panose="020B0604030504040204" pitchFamily="34" charset="0"/>
                        </a:rPr>
                        <a:t>30</a:t>
                      </a:r>
                    </a:p>
                  </a:txBody>
                  <a:tcPr/>
                </a:tc>
                <a:extLst>
                  <a:ext uri="{0D108BD9-81ED-4DB2-BD59-A6C34878D82A}">
                    <a16:rowId xmlns:a16="http://schemas.microsoft.com/office/drawing/2014/main" val="10005"/>
                  </a:ext>
                </a:extLst>
              </a:tr>
              <a:tr h="39221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wood, </a:t>
                      </a:r>
                      <a:r>
                        <a:rPr lang="en-US" b="0" baseline="0" dirty="0">
                          <a:latin typeface="Verdana" panose="020B0604030504040204" pitchFamily="34" charset="0"/>
                          <a:ea typeface="Verdana" panose="020B0604030504040204" pitchFamily="34" charset="0"/>
                          <a:cs typeface="Verdana" panose="020B0604030504040204" pitchFamily="34" charset="0"/>
                        </a:rPr>
                        <a:t>dried</a:t>
                      </a:r>
                      <a:endParaRPr lang="en-US" b="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US" b="0" i="0" dirty="0">
                          <a:latin typeface="Verdana" panose="020B0604030504040204" pitchFamily="34" charset="0"/>
                          <a:ea typeface="Verdana" panose="020B0604030504040204" pitchFamily="34" charset="0"/>
                          <a:cs typeface="Verdana" panose="020B0604030504040204" pitchFamily="34" charset="0"/>
                        </a:rPr>
                        <a:t>15 - 18</a:t>
                      </a:r>
                    </a:p>
                  </a:txBody>
                  <a:tcPr/>
                </a:tc>
                <a:extLst>
                  <a:ext uri="{0D108BD9-81ED-4DB2-BD59-A6C34878D82A}">
                    <a16:rowId xmlns:a16="http://schemas.microsoft.com/office/drawing/2014/main" val="10006"/>
                  </a:ext>
                </a:extLst>
              </a:tr>
              <a:tr h="39221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paper</a:t>
                      </a:r>
                    </a:p>
                  </a:txBody>
                  <a:tcPr/>
                </a:tc>
                <a:tc>
                  <a:txBody>
                    <a:bodyPr/>
                    <a:lstStyle/>
                    <a:p>
                      <a:pPr algn="ctr"/>
                      <a:r>
                        <a:rPr lang="en-US" b="0" i="0" dirty="0">
                          <a:latin typeface="Verdana" panose="020B0604030504040204" pitchFamily="34" charset="0"/>
                          <a:ea typeface="Verdana" panose="020B0604030504040204" pitchFamily="34" charset="0"/>
                          <a:cs typeface="Verdana" panose="020B0604030504040204" pitchFamily="34" charset="0"/>
                        </a:rPr>
                        <a:t>17</a:t>
                      </a:r>
                    </a:p>
                  </a:txBody>
                  <a:tcPr/>
                </a:tc>
                <a:extLst>
                  <a:ext uri="{0D108BD9-81ED-4DB2-BD59-A6C34878D82A}">
                    <a16:rowId xmlns:a16="http://schemas.microsoft.com/office/drawing/2014/main" val="10007"/>
                  </a:ext>
                </a:extLst>
              </a:tr>
              <a:tr h="39221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bagasse</a:t>
                      </a:r>
                    </a:p>
                  </a:txBody>
                  <a:tcPr/>
                </a:tc>
                <a:tc>
                  <a:txBody>
                    <a:bodyPr/>
                    <a:lstStyle/>
                    <a:p>
                      <a:pPr algn="ctr"/>
                      <a:r>
                        <a:rPr lang="en-US" b="0" i="0" dirty="0">
                          <a:latin typeface="Verdana" panose="020B0604030504040204" pitchFamily="34" charset="0"/>
                          <a:ea typeface="Verdana" panose="020B0604030504040204" pitchFamily="34" charset="0"/>
                          <a:cs typeface="Verdana" panose="020B0604030504040204" pitchFamily="34" charset="0"/>
                        </a:rPr>
                        <a:t>17</a:t>
                      </a:r>
                    </a:p>
                  </a:txBody>
                  <a:tcPr/>
                </a:tc>
                <a:extLst>
                  <a:ext uri="{0D108BD9-81ED-4DB2-BD59-A6C34878D82A}">
                    <a16:rowId xmlns:a16="http://schemas.microsoft.com/office/drawing/2014/main" val="10008"/>
                  </a:ext>
                </a:extLst>
              </a:tr>
              <a:tr h="369425">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MSW, commercial</a:t>
                      </a:r>
                    </a:p>
                  </a:txBody>
                  <a:tcPr/>
                </a:tc>
                <a:tc>
                  <a:txBody>
                    <a:bodyPr/>
                    <a:lstStyle/>
                    <a:p>
                      <a:pPr algn="ctr"/>
                      <a:r>
                        <a:rPr lang="en-US" b="0" i="0" dirty="0">
                          <a:latin typeface="Verdana" panose="020B0604030504040204" pitchFamily="34" charset="0"/>
                          <a:ea typeface="Verdana" panose="020B0604030504040204" pitchFamily="34" charset="0"/>
                          <a:cs typeface="Verdana" panose="020B0604030504040204" pitchFamily="34" charset="0"/>
                        </a:rPr>
                        <a:t>16</a:t>
                      </a:r>
                    </a:p>
                  </a:txBody>
                  <a:tcPr/>
                </a:tc>
                <a:extLst>
                  <a:ext uri="{0D108BD9-81ED-4DB2-BD59-A6C34878D82A}">
                    <a16:rowId xmlns:a16="http://schemas.microsoft.com/office/drawing/2014/main" val="10009"/>
                  </a:ext>
                </a:extLst>
              </a:tr>
              <a:tr h="39221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manure, dried</a:t>
                      </a:r>
                    </a:p>
                  </a:txBody>
                  <a:tcPr/>
                </a:tc>
                <a:tc>
                  <a:txBody>
                    <a:bodyPr/>
                    <a:lstStyle/>
                    <a:p>
                      <a:pPr algn="ctr"/>
                      <a:r>
                        <a:rPr lang="en-US" b="0" i="0" dirty="0">
                          <a:latin typeface="Verdana" panose="020B0604030504040204" pitchFamily="34" charset="0"/>
                          <a:ea typeface="Verdana" panose="020B0604030504040204" pitchFamily="34" charset="0"/>
                          <a:cs typeface="Verdana" panose="020B0604030504040204" pitchFamily="34" charset="0"/>
                        </a:rPr>
                        <a:t>16</a:t>
                      </a:r>
                    </a:p>
                  </a:txBody>
                  <a:tcPr/>
                </a:tc>
                <a:extLst>
                  <a:ext uri="{0D108BD9-81ED-4DB2-BD59-A6C34878D82A}">
                    <a16:rowId xmlns:a16="http://schemas.microsoft.com/office/drawing/2014/main" val="10010"/>
                  </a:ext>
                </a:extLst>
              </a:tr>
              <a:tr h="39221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straw</a:t>
                      </a:r>
                    </a:p>
                  </a:txBody>
                  <a:tcPr/>
                </a:tc>
                <a:tc>
                  <a:txBody>
                    <a:bodyPr/>
                    <a:lstStyle/>
                    <a:p>
                      <a:pPr algn="ctr"/>
                      <a:r>
                        <a:rPr lang="en-US" b="0" i="0" dirty="0">
                          <a:latin typeface="Verdana" panose="020B0604030504040204" pitchFamily="34" charset="0"/>
                          <a:ea typeface="Verdana" panose="020B0604030504040204" pitchFamily="34" charset="0"/>
                          <a:cs typeface="Verdana" panose="020B0604030504040204" pitchFamily="34" charset="0"/>
                        </a:rPr>
                        <a:t>15</a:t>
                      </a:r>
                    </a:p>
                  </a:txBody>
                  <a:tcPr/>
                </a:tc>
                <a:extLst>
                  <a:ext uri="{0D108BD9-81ED-4DB2-BD59-A6C34878D82A}">
                    <a16:rowId xmlns:a16="http://schemas.microsoft.com/office/drawing/2014/main" val="10011"/>
                  </a:ext>
                </a:extLst>
              </a:tr>
              <a:tr h="39221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MSW,</a:t>
                      </a:r>
                      <a:r>
                        <a:rPr lang="en-US" b="0" baseline="0" dirty="0">
                          <a:latin typeface="Verdana" panose="020B0604030504040204" pitchFamily="34" charset="0"/>
                          <a:ea typeface="Verdana" panose="020B0604030504040204" pitchFamily="34" charset="0"/>
                          <a:cs typeface="Verdana" panose="020B0604030504040204" pitchFamily="34" charset="0"/>
                        </a:rPr>
                        <a:t> residential</a:t>
                      </a:r>
                      <a:endParaRPr lang="en-US" b="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US" b="0" i="0" dirty="0">
                          <a:latin typeface="Verdana" panose="020B0604030504040204" pitchFamily="34" charset="0"/>
                          <a:ea typeface="Verdana" panose="020B0604030504040204" pitchFamily="34" charset="0"/>
                          <a:cs typeface="Verdana" panose="020B0604030504040204" pitchFamily="34" charset="0"/>
                        </a:rPr>
                        <a:t>9</a:t>
                      </a:r>
                    </a:p>
                  </a:txBody>
                  <a:tcPr/>
                </a:tc>
                <a:extLst>
                  <a:ext uri="{0D108BD9-81ED-4DB2-BD59-A6C34878D82A}">
                    <a16:rowId xmlns:a16="http://schemas.microsoft.com/office/drawing/2014/main" val="10012"/>
                  </a:ext>
                </a:extLst>
              </a:tr>
              <a:tr h="39221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wood, green</a:t>
                      </a:r>
                    </a:p>
                  </a:txBody>
                  <a:tcPr/>
                </a:tc>
                <a:tc>
                  <a:txBody>
                    <a:bodyPr/>
                    <a:lstStyle/>
                    <a:p>
                      <a:pPr algn="ctr"/>
                      <a:r>
                        <a:rPr lang="en-US" b="0" i="0" dirty="0">
                          <a:latin typeface="Verdana" panose="020B0604030504040204" pitchFamily="34" charset="0"/>
                          <a:ea typeface="Verdana" panose="020B0604030504040204" pitchFamily="34" charset="0"/>
                          <a:cs typeface="Verdana" panose="020B0604030504040204" pitchFamily="34" charset="0"/>
                        </a:rPr>
                        <a:t>6</a:t>
                      </a:r>
                    </a:p>
                  </a:txBody>
                  <a:tcPr/>
                </a:tc>
                <a:extLst>
                  <a:ext uri="{0D108BD9-81ED-4DB2-BD59-A6C34878D82A}">
                    <a16:rowId xmlns:a16="http://schemas.microsoft.com/office/drawing/2014/main" val="10013"/>
                  </a:ext>
                </a:extLst>
              </a:tr>
              <a:tr h="39221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grass, fresh</a:t>
                      </a:r>
                    </a:p>
                  </a:txBody>
                  <a:tcPr/>
                </a:tc>
                <a:tc>
                  <a:txBody>
                    <a:bodyPr/>
                    <a:lstStyle/>
                    <a:p>
                      <a:pPr algn="ctr"/>
                      <a:r>
                        <a:rPr lang="en-US" b="0" i="0" dirty="0">
                          <a:latin typeface="Verdana" panose="020B0604030504040204" pitchFamily="34" charset="0"/>
                          <a:ea typeface="Verdana" panose="020B0604030504040204" pitchFamily="34" charset="0"/>
                          <a:cs typeface="Verdana" panose="020B0604030504040204" pitchFamily="34" charset="0"/>
                        </a:rPr>
                        <a:t>4</a:t>
                      </a:r>
                    </a:p>
                  </a:txBody>
                  <a:tcPr/>
                </a:tc>
                <a:extLst>
                  <a:ext uri="{0D108BD9-81ED-4DB2-BD59-A6C34878D82A}">
                    <a16:rowId xmlns:a16="http://schemas.microsoft.com/office/drawing/2014/main" val="10014"/>
                  </a:ext>
                </a:extLst>
              </a:tr>
            </a:tbl>
          </a:graphicData>
        </a:graphic>
      </p:graphicFrame>
      <p:cxnSp>
        <p:nvCxnSpPr>
          <p:cNvPr id="11" name="Straight Connector 10"/>
          <p:cNvCxnSpPr>
            <a:cxnSpLocks/>
          </p:cNvCxnSpPr>
          <p:nvPr/>
        </p:nvCxnSpPr>
        <p:spPr>
          <a:xfrm flipV="1">
            <a:off x="6293569" y="2409066"/>
            <a:ext cx="5690029" cy="1"/>
          </a:xfrm>
          <a:prstGeom prst="line">
            <a:avLst/>
          </a:prstGeom>
          <a:ln>
            <a:solidFill>
              <a:srgbClr val="6666FF"/>
            </a:solidFill>
          </a:ln>
          <a:effectLst/>
        </p:spPr>
        <p:style>
          <a:lnRef idx="2">
            <a:schemeClr val="accent1"/>
          </a:lnRef>
          <a:fillRef idx="0">
            <a:schemeClr val="accent1"/>
          </a:fillRef>
          <a:effectRef idx="1">
            <a:schemeClr val="accent1"/>
          </a:effectRef>
          <a:fontRef idx="minor">
            <a:schemeClr val="tx1"/>
          </a:fontRef>
        </p:style>
      </p:cxnSp>
      <p:sp>
        <p:nvSpPr>
          <p:cNvPr id="12" name="Right Bracket 11"/>
          <p:cNvSpPr/>
          <p:nvPr/>
        </p:nvSpPr>
        <p:spPr>
          <a:xfrm>
            <a:off x="8676451" y="1354440"/>
            <a:ext cx="152400" cy="919135"/>
          </a:xfrm>
          <a:prstGeom prst="rightBracket">
            <a:avLst/>
          </a:prstGeom>
          <a:ln>
            <a:solidFill>
              <a:srgbClr val="6666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Verdana" panose="020B0604030504040204" pitchFamily="34" charset="0"/>
            </a:endParaRPr>
          </a:p>
        </p:txBody>
      </p:sp>
      <p:sp>
        <p:nvSpPr>
          <p:cNvPr id="13" name="Right Bracket 12"/>
          <p:cNvSpPr/>
          <p:nvPr/>
        </p:nvSpPr>
        <p:spPr>
          <a:xfrm>
            <a:off x="8700930" y="2576379"/>
            <a:ext cx="127921" cy="4118726"/>
          </a:xfrm>
          <a:prstGeom prst="rightBracket">
            <a:avLst/>
          </a:prstGeom>
          <a:ln>
            <a:solidFill>
              <a:srgbClr val="6666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Verdana" panose="020B0604030504040204" pitchFamily="34" charset="0"/>
            </a:endParaRPr>
          </a:p>
        </p:txBody>
      </p:sp>
      <p:sp>
        <p:nvSpPr>
          <p:cNvPr id="14" name="TextBox 13"/>
          <p:cNvSpPr txBox="1"/>
          <p:nvPr/>
        </p:nvSpPr>
        <p:spPr>
          <a:xfrm>
            <a:off x="7928658" y="1628922"/>
            <a:ext cx="1775473" cy="400110"/>
          </a:xfrm>
          <a:prstGeom prst="rect">
            <a:avLst/>
          </a:prstGeom>
          <a:solidFill>
            <a:schemeClr val="bg1"/>
          </a:solidFill>
        </p:spPr>
        <p:txBody>
          <a:bodyPr wrap="square" rtlCol="0">
            <a:spAutoFit/>
          </a:bodyPr>
          <a:lstStyle/>
          <a:p>
            <a:pPr algn="ctr"/>
            <a:r>
              <a:rPr lang="en-US" sz="2000" dirty="0">
                <a:solidFill>
                  <a:srgbClr val="6666FF"/>
                </a:solidFill>
                <a:latin typeface="Verdana" panose="020B0604030504040204" pitchFamily="34" charset="0"/>
              </a:rPr>
              <a:t>fossil fuel</a:t>
            </a:r>
          </a:p>
        </p:txBody>
      </p:sp>
      <p:sp>
        <p:nvSpPr>
          <p:cNvPr id="15" name="TextBox 14"/>
          <p:cNvSpPr txBox="1"/>
          <p:nvPr/>
        </p:nvSpPr>
        <p:spPr>
          <a:xfrm>
            <a:off x="8200833" y="4807385"/>
            <a:ext cx="1332417" cy="369332"/>
          </a:xfrm>
          <a:prstGeom prst="rect">
            <a:avLst/>
          </a:prstGeom>
          <a:solidFill>
            <a:schemeClr val="bg1"/>
          </a:solidFill>
        </p:spPr>
        <p:txBody>
          <a:bodyPr wrap="none" rtlCol="0">
            <a:spAutoFit/>
          </a:bodyPr>
          <a:lstStyle/>
          <a:p>
            <a:pPr algn="ctr"/>
            <a:r>
              <a:rPr lang="en-US" dirty="0">
                <a:solidFill>
                  <a:srgbClr val="6666FF"/>
                </a:solidFill>
                <a:latin typeface="Verdana" panose="020B0604030504040204" pitchFamily="34" charset="0"/>
              </a:rPr>
              <a:t>bioenergy</a:t>
            </a:r>
          </a:p>
        </p:txBody>
      </p:sp>
      <p:sp>
        <p:nvSpPr>
          <p:cNvPr id="10" name="TextBox 9"/>
          <p:cNvSpPr txBox="1"/>
          <p:nvPr/>
        </p:nvSpPr>
        <p:spPr>
          <a:xfrm>
            <a:off x="3641946" y="5433531"/>
            <a:ext cx="1566263" cy="400110"/>
          </a:xfrm>
          <a:prstGeom prst="rect">
            <a:avLst/>
          </a:prstGeom>
          <a:noFill/>
          <a:ln>
            <a:noFill/>
          </a:ln>
        </p:spPr>
        <p:txBody>
          <a:bodyPr wrap="none" rtlCol="0">
            <a:spAutoFit/>
          </a:bodyPr>
          <a:lstStyle/>
          <a:p>
            <a:r>
              <a:rPr lang="en-US" sz="2000" dirty="0">
                <a:solidFill>
                  <a:srgbClr val="0432FF"/>
                </a:solidFill>
                <a:latin typeface="Verdana" panose="020B0604030504040204" pitchFamily="34" charset="0"/>
                <a:cs typeface="Verdana" panose="020B0604030504040204" pitchFamily="34" charset="0"/>
              </a:rPr>
              <a:t>bio-wastes</a:t>
            </a:r>
          </a:p>
        </p:txBody>
      </p:sp>
      <p:cxnSp>
        <p:nvCxnSpPr>
          <p:cNvPr id="17" name="Straight Connector 16"/>
          <p:cNvCxnSpPr>
            <a:cxnSpLocks/>
            <a:stCxn id="10" idx="3"/>
          </p:cNvCxnSpPr>
          <p:nvPr/>
        </p:nvCxnSpPr>
        <p:spPr>
          <a:xfrm flipV="1">
            <a:off x="5208209" y="4120588"/>
            <a:ext cx="1015885" cy="1512998"/>
          </a:xfrm>
          <a:prstGeom prst="lin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a:stCxn id="10" idx="3"/>
          </p:cNvCxnSpPr>
          <p:nvPr/>
        </p:nvCxnSpPr>
        <p:spPr>
          <a:xfrm>
            <a:off x="5208209" y="5633586"/>
            <a:ext cx="1015885" cy="200055"/>
          </a:xfrm>
          <a:prstGeom prst="lin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4AEB404-8C00-F04A-924A-77236A44AAC2}"/>
              </a:ext>
            </a:extLst>
          </p:cNvPr>
          <p:cNvSpPr txBox="1"/>
          <p:nvPr/>
        </p:nvSpPr>
        <p:spPr>
          <a:xfrm>
            <a:off x="425619" y="2174664"/>
            <a:ext cx="5361724" cy="1899815"/>
          </a:xfrm>
          <a:prstGeom prst="rect">
            <a:avLst/>
          </a:prstGeom>
          <a:noFill/>
        </p:spPr>
        <p:txBody>
          <a:bodyPr wrap="square" rtlCol="0">
            <a:spAutoFit/>
          </a:bodyPr>
          <a:lstStyle/>
          <a:p>
            <a:pPr indent="4763">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Fossil fuels convenience and widespread use can be attributed to their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high energy densities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and to the </a:t>
            </a:r>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universal availability of fossil fuel-based energy infrastructure</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pic>
        <p:nvPicPr>
          <p:cNvPr id="20" name="Picture 19">
            <a:extLst>
              <a:ext uri="{FF2B5EF4-FFF2-40B4-BE49-F238E27FC236}">
                <a16:creationId xmlns:a16="http://schemas.microsoft.com/office/drawing/2014/main" id="{DA94C6F2-08C2-B54E-BF62-B4D0CCB23824}"/>
              </a:ext>
            </a:extLst>
          </p:cNvPr>
          <p:cNvPicPr>
            <a:picLocks noChangeAspect="1"/>
          </p:cNvPicPr>
          <p:nvPr/>
        </p:nvPicPr>
        <p:blipFill>
          <a:blip r:embed="rId2">
            <a:duotone>
              <a:prstClr val="black"/>
              <a:schemeClr val="accent1">
                <a:tint val="45000"/>
                <a:satMod val="400000"/>
              </a:schemeClr>
            </a:duotone>
          </a:blip>
          <a:stretch>
            <a:fillRect/>
          </a:stretch>
        </p:blipFill>
        <p:spPr>
          <a:xfrm>
            <a:off x="11083236" y="51613"/>
            <a:ext cx="628093" cy="584776"/>
          </a:xfrm>
          <a:prstGeom prst="rect">
            <a:avLst/>
          </a:prstGeom>
        </p:spPr>
      </p:pic>
    </p:spTree>
    <p:extLst>
      <p:ext uri="{BB962C8B-B14F-4D97-AF65-F5344CB8AC3E}">
        <p14:creationId xmlns:p14="http://schemas.microsoft.com/office/powerpoint/2010/main" val="217993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2467"/>
            <a:ext cx="649087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Energy balance (EREOI) values</a:t>
            </a:r>
          </a:p>
        </p:txBody>
      </p:sp>
      <p:sp>
        <p:nvSpPr>
          <p:cNvPr id="6" name="TextBox 5"/>
          <p:cNvSpPr txBox="1"/>
          <p:nvPr/>
        </p:nvSpPr>
        <p:spPr>
          <a:xfrm>
            <a:off x="425619" y="712743"/>
            <a:ext cx="10628204" cy="422488"/>
          </a:xfrm>
          <a:prstGeom prst="rect">
            <a:avLst/>
          </a:prstGeom>
          <a:noFill/>
        </p:spPr>
        <p:txBody>
          <a:bodyPr wrap="square" rtlCol="0">
            <a:spAutoFit/>
          </a:bodyPr>
          <a:lstStyle/>
          <a:p>
            <a:pPr indent="635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EREOI values aren’t easy to come by, but here are a few examples.</a:t>
            </a:r>
          </a:p>
        </p:txBody>
      </p:sp>
      <p:sp>
        <p:nvSpPr>
          <p:cNvPr id="4" name="TextBox 3"/>
          <p:cNvSpPr txBox="1"/>
          <p:nvPr/>
        </p:nvSpPr>
        <p:spPr>
          <a:xfrm>
            <a:off x="228601" y="6477756"/>
            <a:ext cx="2956707" cy="307777"/>
          </a:xfrm>
          <a:prstGeom prst="rect">
            <a:avLst/>
          </a:prstGeom>
          <a:noFill/>
        </p:spPr>
        <p:txBody>
          <a:bodyPr wrap="none" rtlCol="0">
            <a:spAutoFit/>
          </a:bodyPr>
          <a:lstStyle/>
          <a:p>
            <a:r>
              <a:rPr lang="en-US" sz="1400" dirty="0" err="1">
                <a:latin typeface="Verdana" panose="020B0604030504040204" pitchFamily="34" charset="0"/>
              </a:rPr>
              <a:t>Rosillo</a:t>
            </a:r>
            <a:r>
              <a:rPr lang="en-US" sz="1400" dirty="0">
                <a:latin typeface="Verdana" panose="020B0604030504040204" pitchFamily="34" charset="0"/>
              </a:rPr>
              <a:t>-Calle &amp; Johnson (2010)</a:t>
            </a:r>
          </a:p>
        </p:txBody>
      </p:sp>
      <p:graphicFrame>
        <p:nvGraphicFramePr>
          <p:cNvPr id="5" name="Table 4"/>
          <p:cNvGraphicFramePr>
            <a:graphicFrameLocks noGrp="1"/>
          </p:cNvGraphicFramePr>
          <p:nvPr>
            <p:extLst>
              <p:ext uri="{D42A27DB-BD31-4B8C-83A1-F6EECF244321}">
                <p14:modId xmlns:p14="http://schemas.microsoft.com/office/powerpoint/2010/main" val="3404497597"/>
              </p:ext>
            </p:extLst>
          </p:nvPr>
        </p:nvGraphicFramePr>
        <p:xfrm>
          <a:off x="750621" y="1585784"/>
          <a:ext cx="3328525" cy="2414051"/>
        </p:xfrm>
        <a:graphic>
          <a:graphicData uri="http://schemas.openxmlformats.org/drawingml/2006/table">
            <a:tbl>
              <a:tblPr firstRow="1" bandRow="1">
                <a:tableStyleId>{5C22544A-7EE6-4342-B048-85BDC9FD1C3A}</a:tableStyleId>
              </a:tblPr>
              <a:tblGrid>
                <a:gridCol w="2095503">
                  <a:extLst>
                    <a:ext uri="{9D8B030D-6E8A-4147-A177-3AD203B41FA5}">
                      <a16:colId xmlns:a16="http://schemas.microsoft.com/office/drawing/2014/main" val="20000"/>
                    </a:ext>
                  </a:extLst>
                </a:gridCol>
                <a:gridCol w="1233022">
                  <a:extLst>
                    <a:ext uri="{9D8B030D-6E8A-4147-A177-3AD203B41FA5}">
                      <a16:colId xmlns:a16="http://schemas.microsoft.com/office/drawing/2014/main" val="20001"/>
                    </a:ext>
                  </a:extLst>
                </a:gridCol>
              </a:tblGrid>
              <a:tr h="400108">
                <a:tc>
                  <a:txBody>
                    <a:bodyPr/>
                    <a:lstStyle/>
                    <a:p>
                      <a:r>
                        <a:rPr lang="en-US" sz="2000" b="1" i="0" dirty="0">
                          <a:solidFill>
                            <a:schemeClr val="bg1"/>
                          </a:solidFill>
                          <a:latin typeface="Verdana" panose="020B0604030504040204" pitchFamily="34" charset="0"/>
                        </a:rPr>
                        <a:t>fossil fuel</a:t>
                      </a:r>
                    </a:p>
                  </a:txBody>
                  <a:tcPr>
                    <a:solidFill>
                      <a:srgbClr val="6666FF"/>
                    </a:solidFill>
                  </a:tcPr>
                </a:tc>
                <a:tc>
                  <a:txBody>
                    <a:bodyPr/>
                    <a:lstStyle/>
                    <a:p>
                      <a:pPr algn="r"/>
                      <a:r>
                        <a:rPr lang="en-US" sz="2000" b="1" i="0" dirty="0">
                          <a:latin typeface="Verdana" panose="020B0604030504040204" pitchFamily="34" charset="0"/>
                        </a:rPr>
                        <a:t>EREOI</a:t>
                      </a:r>
                    </a:p>
                  </a:txBody>
                  <a:tcPr>
                    <a:solidFill>
                      <a:srgbClr val="6666FF"/>
                    </a:solidFill>
                  </a:tcPr>
                </a:tc>
                <a:extLst>
                  <a:ext uri="{0D108BD9-81ED-4DB2-BD59-A6C34878D82A}">
                    <a16:rowId xmlns:a16="http://schemas.microsoft.com/office/drawing/2014/main" val="10000"/>
                  </a:ext>
                </a:extLst>
              </a:tr>
              <a:tr h="400108">
                <a:tc>
                  <a:txBody>
                    <a:bodyPr/>
                    <a:lstStyle/>
                    <a:p>
                      <a:r>
                        <a:rPr lang="en-US" sz="2000" b="0" i="0" dirty="0">
                          <a:latin typeface="Verdana" panose="020B0604030504040204" pitchFamily="34" charset="0"/>
                        </a:rPr>
                        <a:t>coal</a:t>
                      </a:r>
                    </a:p>
                  </a:txBody>
                  <a:tcPr>
                    <a:noFill/>
                  </a:tcPr>
                </a:tc>
                <a:tc>
                  <a:txBody>
                    <a:bodyPr/>
                    <a:lstStyle/>
                    <a:p>
                      <a:pPr algn="r"/>
                      <a:r>
                        <a:rPr lang="en-US" sz="2000" b="0" i="0" dirty="0">
                          <a:latin typeface="Verdana" panose="020B0604030504040204" pitchFamily="34" charset="0"/>
                        </a:rPr>
                        <a:t>80</a:t>
                      </a:r>
                    </a:p>
                  </a:txBody>
                  <a:tcPr>
                    <a:noFill/>
                  </a:tcPr>
                </a:tc>
                <a:extLst>
                  <a:ext uri="{0D108BD9-81ED-4DB2-BD59-A6C34878D82A}">
                    <a16:rowId xmlns:a16="http://schemas.microsoft.com/office/drawing/2014/main" val="10001"/>
                  </a:ext>
                </a:extLst>
              </a:tr>
              <a:tr h="400108">
                <a:tc>
                  <a:txBody>
                    <a:bodyPr/>
                    <a:lstStyle/>
                    <a:p>
                      <a:r>
                        <a:rPr lang="en-US" sz="2000" b="0" i="0" dirty="0">
                          <a:latin typeface="Verdana" panose="020B0604030504040204" pitchFamily="34" charset="0"/>
                        </a:rPr>
                        <a:t>nuclear</a:t>
                      </a:r>
                    </a:p>
                  </a:txBody>
                  <a:tcPr>
                    <a:noFill/>
                  </a:tcPr>
                </a:tc>
                <a:tc>
                  <a:txBody>
                    <a:bodyPr/>
                    <a:lstStyle/>
                    <a:p>
                      <a:pPr algn="r"/>
                      <a:r>
                        <a:rPr lang="en-US" sz="2000" b="0" i="0" dirty="0">
                          <a:latin typeface="Verdana" panose="020B0604030504040204" pitchFamily="34" charset="0"/>
                        </a:rPr>
                        <a:t>10 - 75</a:t>
                      </a:r>
                    </a:p>
                  </a:txBody>
                  <a:tcPr>
                    <a:noFill/>
                  </a:tcPr>
                </a:tc>
                <a:extLst>
                  <a:ext uri="{0D108BD9-81ED-4DB2-BD59-A6C34878D82A}">
                    <a16:rowId xmlns:a16="http://schemas.microsoft.com/office/drawing/2014/main" val="10002"/>
                  </a:ext>
                </a:extLst>
              </a:tr>
              <a:tr h="400108">
                <a:tc>
                  <a:txBody>
                    <a:bodyPr/>
                    <a:lstStyle/>
                    <a:p>
                      <a:r>
                        <a:rPr lang="en-US" sz="2000" b="0" i="0" dirty="0">
                          <a:latin typeface="Verdana" panose="020B0604030504040204" pitchFamily="34" charset="0"/>
                        </a:rPr>
                        <a:t>oil</a:t>
                      </a:r>
                    </a:p>
                  </a:txBody>
                  <a:tcPr>
                    <a:noFill/>
                  </a:tcPr>
                </a:tc>
                <a:tc>
                  <a:txBody>
                    <a:bodyPr/>
                    <a:lstStyle/>
                    <a:p>
                      <a:pPr algn="r"/>
                      <a:r>
                        <a:rPr lang="en-US" sz="2000" b="0" i="0" dirty="0">
                          <a:latin typeface="Verdana" panose="020B0604030504040204" pitchFamily="34" charset="0"/>
                        </a:rPr>
                        <a:t>20 - 35</a:t>
                      </a:r>
                    </a:p>
                  </a:txBody>
                  <a:tcPr>
                    <a:noFill/>
                  </a:tcPr>
                </a:tc>
                <a:extLst>
                  <a:ext uri="{0D108BD9-81ED-4DB2-BD59-A6C34878D82A}">
                    <a16:rowId xmlns:a16="http://schemas.microsoft.com/office/drawing/2014/main" val="10003"/>
                  </a:ext>
                </a:extLst>
              </a:tr>
              <a:tr h="413511">
                <a:tc>
                  <a:txBody>
                    <a:bodyPr/>
                    <a:lstStyle/>
                    <a:p>
                      <a:r>
                        <a:rPr lang="en-US" sz="2000" b="0" i="0" dirty="0">
                          <a:latin typeface="Verdana" panose="020B0604030504040204" pitchFamily="34" charset="0"/>
                        </a:rPr>
                        <a:t>natural gas</a:t>
                      </a:r>
                    </a:p>
                  </a:txBody>
                  <a:tcPr>
                    <a:noFill/>
                  </a:tcPr>
                </a:tc>
                <a:tc>
                  <a:txBody>
                    <a:bodyPr/>
                    <a:lstStyle/>
                    <a:p>
                      <a:pPr algn="r"/>
                      <a:r>
                        <a:rPr lang="en-US" sz="2000" b="0" i="0" dirty="0">
                          <a:latin typeface="Verdana" panose="020B0604030504040204" pitchFamily="34" charset="0"/>
                        </a:rPr>
                        <a:t>10</a:t>
                      </a:r>
                    </a:p>
                  </a:txBody>
                  <a:tcPr>
                    <a:noFill/>
                  </a:tcPr>
                </a:tc>
                <a:extLst>
                  <a:ext uri="{0D108BD9-81ED-4DB2-BD59-A6C34878D82A}">
                    <a16:rowId xmlns:a16="http://schemas.microsoft.com/office/drawing/2014/main" val="10004"/>
                  </a:ext>
                </a:extLst>
              </a:tr>
              <a:tr h="400108">
                <a:tc>
                  <a:txBody>
                    <a:bodyPr/>
                    <a:lstStyle/>
                    <a:p>
                      <a:r>
                        <a:rPr lang="en-US" sz="2000" b="0" i="0" dirty="0">
                          <a:latin typeface="Verdana" panose="020B0604030504040204" pitchFamily="34" charset="0"/>
                        </a:rPr>
                        <a:t>tar sands</a:t>
                      </a:r>
                    </a:p>
                  </a:txBody>
                  <a:tcPr>
                    <a:lnB w="12700" cap="flat" cmpd="sng" algn="ctr">
                      <a:solidFill>
                        <a:schemeClr val="tx1"/>
                      </a:solidFill>
                      <a:prstDash val="solid"/>
                      <a:round/>
                      <a:headEnd type="none" w="med" len="med"/>
                      <a:tailEnd type="none" w="med" len="med"/>
                    </a:lnB>
                    <a:noFill/>
                  </a:tcPr>
                </a:tc>
                <a:tc>
                  <a:txBody>
                    <a:bodyPr/>
                    <a:lstStyle/>
                    <a:p>
                      <a:pPr algn="r"/>
                      <a:r>
                        <a:rPr lang="en-US" sz="2000" b="0" i="0" dirty="0">
                          <a:latin typeface="Verdana" panose="020B0604030504040204" pitchFamily="34" charset="0"/>
                        </a:rPr>
                        <a:t>3</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557115306"/>
              </p:ext>
            </p:extLst>
          </p:nvPr>
        </p:nvGraphicFramePr>
        <p:xfrm>
          <a:off x="6149946" y="1585784"/>
          <a:ext cx="4878411" cy="3574982"/>
        </p:xfrm>
        <a:graphic>
          <a:graphicData uri="http://schemas.openxmlformats.org/drawingml/2006/table">
            <a:tbl>
              <a:tblPr firstRow="1" bandRow="1">
                <a:tableStyleId>{5C22544A-7EE6-4342-B048-85BDC9FD1C3A}</a:tableStyleId>
              </a:tblPr>
              <a:tblGrid>
                <a:gridCol w="3006133">
                  <a:extLst>
                    <a:ext uri="{9D8B030D-6E8A-4147-A177-3AD203B41FA5}">
                      <a16:colId xmlns:a16="http://schemas.microsoft.com/office/drawing/2014/main" val="20000"/>
                    </a:ext>
                  </a:extLst>
                </a:gridCol>
                <a:gridCol w="1872278">
                  <a:extLst>
                    <a:ext uri="{9D8B030D-6E8A-4147-A177-3AD203B41FA5}">
                      <a16:colId xmlns:a16="http://schemas.microsoft.com/office/drawing/2014/main" val="20001"/>
                    </a:ext>
                  </a:extLst>
                </a:gridCol>
              </a:tblGrid>
              <a:tr h="405062">
                <a:tc>
                  <a:txBody>
                    <a:bodyPr/>
                    <a:lstStyle/>
                    <a:p>
                      <a:r>
                        <a:rPr lang="en-US" sz="2000" b="1" i="0" dirty="0">
                          <a:solidFill>
                            <a:schemeClr val="bg1"/>
                          </a:solidFill>
                          <a:latin typeface="Verdana" panose="020B0604030504040204" pitchFamily="34" charset="0"/>
                        </a:rPr>
                        <a:t>renewable fuel </a:t>
                      </a:r>
                    </a:p>
                  </a:txBody>
                  <a:tcPr>
                    <a:solidFill>
                      <a:srgbClr val="6666FF"/>
                    </a:solidFill>
                  </a:tcPr>
                </a:tc>
                <a:tc>
                  <a:txBody>
                    <a:bodyPr/>
                    <a:lstStyle/>
                    <a:p>
                      <a:pPr algn="r"/>
                      <a:r>
                        <a:rPr lang="en-US" sz="2000" b="1" i="0" dirty="0">
                          <a:latin typeface="Verdana" panose="020B0604030504040204" pitchFamily="34" charset="0"/>
                        </a:rPr>
                        <a:t>EREOI</a:t>
                      </a:r>
                    </a:p>
                  </a:txBody>
                  <a:tcPr>
                    <a:solidFill>
                      <a:srgbClr val="6666FF"/>
                    </a:solidFill>
                  </a:tcPr>
                </a:tc>
                <a:extLst>
                  <a:ext uri="{0D108BD9-81ED-4DB2-BD59-A6C34878D82A}">
                    <a16:rowId xmlns:a16="http://schemas.microsoft.com/office/drawing/2014/main" val="10000"/>
                  </a:ext>
                </a:extLst>
              </a:tr>
              <a:tr h="381115">
                <a:tc>
                  <a:txBody>
                    <a:bodyPr/>
                    <a:lstStyle/>
                    <a:p>
                      <a:r>
                        <a:rPr lang="en-US" sz="2000" b="0" i="0" dirty="0">
                          <a:latin typeface="Verdana" panose="020B0604030504040204" pitchFamily="34" charset="0"/>
                        </a:rPr>
                        <a:t>hydropower</a:t>
                      </a:r>
                    </a:p>
                  </a:txBody>
                  <a:tcPr>
                    <a:noFill/>
                  </a:tcPr>
                </a:tc>
                <a:tc>
                  <a:txBody>
                    <a:bodyPr/>
                    <a:lstStyle/>
                    <a:p>
                      <a:pPr algn="r"/>
                      <a:r>
                        <a:rPr lang="en-US" sz="2000" b="0" i="0" dirty="0">
                          <a:latin typeface="Verdana" panose="020B0604030504040204" pitchFamily="34" charset="0"/>
                        </a:rPr>
                        <a:t>100</a:t>
                      </a:r>
                    </a:p>
                  </a:txBody>
                  <a:tcPr>
                    <a:noFill/>
                  </a:tcPr>
                </a:tc>
                <a:extLst>
                  <a:ext uri="{0D108BD9-81ED-4DB2-BD59-A6C34878D82A}">
                    <a16:rowId xmlns:a16="http://schemas.microsoft.com/office/drawing/2014/main" val="10001"/>
                  </a:ext>
                </a:extLst>
              </a:tr>
              <a:tr h="381115">
                <a:tc>
                  <a:txBody>
                    <a:bodyPr/>
                    <a:lstStyle/>
                    <a:p>
                      <a:r>
                        <a:rPr lang="en-US" sz="2000" b="0" i="0" dirty="0">
                          <a:latin typeface="Verdana" panose="020B0604030504040204" pitchFamily="34" charset="0"/>
                        </a:rPr>
                        <a:t>geothermal</a:t>
                      </a:r>
                    </a:p>
                  </a:txBody>
                  <a:tcPr>
                    <a:noFill/>
                  </a:tcPr>
                </a:tc>
                <a:tc>
                  <a:txBody>
                    <a:bodyPr/>
                    <a:lstStyle/>
                    <a:p>
                      <a:pPr algn="r"/>
                      <a:r>
                        <a:rPr lang="en-US" sz="2000" b="0" i="0" dirty="0">
                          <a:latin typeface="Verdana" panose="020B0604030504040204" pitchFamily="34" charset="0"/>
                        </a:rPr>
                        <a:t>10 -</a:t>
                      </a:r>
                      <a:r>
                        <a:rPr lang="en-US" sz="2000" baseline="0" dirty="0"/>
                        <a:t> 32</a:t>
                      </a:r>
                      <a:endParaRPr lang="en-US" sz="2000" dirty="0"/>
                    </a:p>
                  </a:txBody>
                  <a:tcPr>
                    <a:noFill/>
                  </a:tcPr>
                </a:tc>
                <a:extLst>
                  <a:ext uri="{0D108BD9-81ED-4DB2-BD59-A6C34878D82A}">
                    <a16:rowId xmlns:a16="http://schemas.microsoft.com/office/drawing/2014/main" val="10002"/>
                  </a:ext>
                </a:extLst>
              </a:tr>
              <a:tr h="381115">
                <a:tc>
                  <a:txBody>
                    <a:bodyPr/>
                    <a:lstStyle/>
                    <a:p>
                      <a:r>
                        <a:rPr lang="en-US" sz="2000" b="0" i="0" dirty="0">
                          <a:latin typeface="Verdana" panose="020B0604030504040204" pitchFamily="34" charset="0"/>
                        </a:rPr>
                        <a:t>solar, thermal conc.</a:t>
                      </a:r>
                    </a:p>
                  </a:txBody>
                  <a:tcPr>
                    <a:noFill/>
                  </a:tcPr>
                </a:tc>
                <a:tc>
                  <a:txBody>
                    <a:bodyPr/>
                    <a:lstStyle/>
                    <a:p>
                      <a:pPr algn="r"/>
                      <a:r>
                        <a:rPr lang="en-US" sz="2000" b="0" i="0" dirty="0">
                          <a:latin typeface="Verdana" panose="020B0604030504040204" pitchFamily="34" charset="0"/>
                        </a:rPr>
                        <a:t>19</a:t>
                      </a:r>
                    </a:p>
                  </a:txBody>
                  <a:tcPr>
                    <a:noFill/>
                  </a:tcPr>
                </a:tc>
                <a:extLst>
                  <a:ext uri="{0D108BD9-81ED-4DB2-BD59-A6C34878D82A}">
                    <a16:rowId xmlns:a16="http://schemas.microsoft.com/office/drawing/2014/main" val="1361985495"/>
                  </a:ext>
                </a:extLst>
              </a:tr>
              <a:tr h="381115">
                <a:tc>
                  <a:txBody>
                    <a:bodyPr/>
                    <a:lstStyle/>
                    <a:p>
                      <a:r>
                        <a:rPr lang="en-US" sz="2000" b="0" i="0" dirty="0">
                          <a:latin typeface="Verdana" panose="020B0604030504040204" pitchFamily="34" charset="0"/>
                        </a:rPr>
                        <a:t>wind</a:t>
                      </a:r>
                    </a:p>
                  </a:txBody>
                  <a:tcPr>
                    <a:noFill/>
                  </a:tcPr>
                </a:tc>
                <a:tc>
                  <a:txBody>
                    <a:bodyPr/>
                    <a:lstStyle/>
                    <a:p>
                      <a:pPr algn="r"/>
                      <a:r>
                        <a:rPr lang="en-US" sz="2000" b="0" i="0" dirty="0">
                          <a:latin typeface="Verdana" panose="020B0604030504040204" pitchFamily="34" charset="0"/>
                        </a:rPr>
                        <a:t>18</a:t>
                      </a:r>
                    </a:p>
                  </a:txBody>
                  <a:tcPr>
                    <a:noFill/>
                  </a:tcPr>
                </a:tc>
                <a:extLst>
                  <a:ext uri="{0D108BD9-81ED-4DB2-BD59-A6C34878D82A}">
                    <a16:rowId xmlns:a16="http://schemas.microsoft.com/office/drawing/2014/main" val="10003"/>
                  </a:ext>
                </a:extLst>
              </a:tr>
              <a:tr h="381115">
                <a:tc>
                  <a:txBody>
                    <a:bodyPr/>
                    <a:lstStyle/>
                    <a:p>
                      <a:r>
                        <a:rPr lang="en-US" sz="2000" b="0" i="0" dirty="0">
                          <a:latin typeface="Verdana" panose="020B0604030504040204" pitchFamily="34" charset="0"/>
                        </a:rPr>
                        <a:t>PV</a:t>
                      </a:r>
                    </a:p>
                  </a:txBody>
                  <a:tcPr>
                    <a:noFill/>
                  </a:tcPr>
                </a:tc>
                <a:tc>
                  <a:txBody>
                    <a:bodyPr/>
                    <a:lstStyle/>
                    <a:p>
                      <a:pPr algn="r"/>
                      <a:r>
                        <a:rPr lang="en-US" sz="2000" b="0" i="0" dirty="0">
                          <a:latin typeface="Verdana" panose="020B0604030504040204" pitchFamily="34" charset="0"/>
                        </a:rPr>
                        <a:t>6.8</a:t>
                      </a:r>
                    </a:p>
                  </a:txBody>
                  <a:tcPr>
                    <a:noFill/>
                  </a:tcPr>
                </a:tc>
                <a:extLst>
                  <a:ext uri="{0D108BD9-81ED-4DB2-BD59-A6C34878D82A}">
                    <a16:rowId xmlns:a16="http://schemas.microsoft.com/office/drawing/2014/main" val="10004"/>
                  </a:ext>
                </a:extLst>
              </a:tr>
              <a:tr h="381115">
                <a:tc>
                  <a:txBody>
                    <a:bodyPr/>
                    <a:lstStyle/>
                    <a:p>
                      <a:r>
                        <a:rPr lang="en-US" sz="2000" b="0" i="0" dirty="0">
                          <a:latin typeface="Verdana" panose="020B0604030504040204" pitchFamily="34" charset="0"/>
                        </a:rPr>
                        <a:t>biogas</a:t>
                      </a:r>
                    </a:p>
                  </a:txBody>
                  <a:tcPr>
                    <a:noFill/>
                  </a:tcPr>
                </a:tc>
                <a:tc>
                  <a:txBody>
                    <a:bodyPr/>
                    <a:lstStyle/>
                    <a:p>
                      <a:pPr algn="r"/>
                      <a:r>
                        <a:rPr lang="en-US" sz="2000" b="0" i="0" dirty="0">
                          <a:latin typeface="Verdana" panose="020B0604030504040204" pitchFamily="34" charset="0"/>
                        </a:rPr>
                        <a:t>2</a:t>
                      </a:r>
                    </a:p>
                  </a:txBody>
                  <a:tcPr>
                    <a:noFill/>
                  </a:tcPr>
                </a:tc>
                <a:extLst>
                  <a:ext uri="{0D108BD9-81ED-4DB2-BD59-A6C34878D82A}">
                    <a16:rowId xmlns:a16="http://schemas.microsoft.com/office/drawing/2014/main" val="10007"/>
                  </a:ext>
                </a:extLst>
              </a:tr>
              <a:tr h="381115">
                <a:tc>
                  <a:txBody>
                    <a:bodyPr/>
                    <a:lstStyle/>
                    <a:p>
                      <a:r>
                        <a:rPr lang="en-US" sz="2000" b="0" i="0" dirty="0">
                          <a:latin typeface="Verdana" panose="020B0604030504040204" pitchFamily="34" charset="0"/>
                        </a:rPr>
                        <a:t>biodiesel</a:t>
                      </a:r>
                    </a:p>
                  </a:txBody>
                  <a:tcPr>
                    <a:noFill/>
                  </a:tcPr>
                </a:tc>
                <a:tc>
                  <a:txBody>
                    <a:bodyPr/>
                    <a:lstStyle/>
                    <a:p>
                      <a:pPr algn="r"/>
                      <a:r>
                        <a:rPr lang="en-US" sz="2000" b="0" i="0" dirty="0">
                          <a:latin typeface="Verdana" panose="020B0604030504040204" pitchFamily="34" charset="0"/>
                        </a:rPr>
                        <a:t>1.3 – 6</a:t>
                      </a:r>
                    </a:p>
                  </a:txBody>
                  <a:tcPr>
                    <a:noFill/>
                  </a:tcPr>
                </a:tc>
                <a:extLst>
                  <a:ext uri="{0D108BD9-81ED-4DB2-BD59-A6C34878D82A}">
                    <a16:rowId xmlns:a16="http://schemas.microsoft.com/office/drawing/2014/main" val="10008"/>
                  </a:ext>
                </a:extLst>
              </a:tr>
              <a:tr h="381115">
                <a:tc>
                  <a:txBody>
                    <a:bodyPr/>
                    <a:lstStyle/>
                    <a:p>
                      <a:r>
                        <a:rPr lang="en-US" sz="2000" b="0" i="0" dirty="0">
                          <a:latin typeface="Verdana" panose="020B0604030504040204" pitchFamily="34" charset="0"/>
                        </a:rPr>
                        <a:t>bioethanol</a:t>
                      </a:r>
                    </a:p>
                  </a:txBody>
                  <a:tcPr>
                    <a:lnB w="12700" cap="flat" cmpd="sng" algn="ctr">
                      <a:solidFill>
                        <a:schemeClr val="tx1"/>
                      </a:solidFill>
                      <a:prstDash val="solid"/>
                      <a:round/>
                      <a:headEnd type="none" w="med" len="med"/>
                      <a:tailEnd type="none" w="med" len="med"/>
                    </a:lnB>
                    <a:noFill/>
                  </a:tcPr>
                </a:tc>
                <a:tc>
                  <a:txBody>
                    <a:bodyPr/>
                    <a:lstStyle/>
                    <a:p>
                      <a:pPr algn="r"/>
                      <a:r>
                        <a:rPr lang="en-US" sz="2000" b="0" i="0" dirty="0">
                          <a:latin typeface="Verdana" panose="020B0604030504040204" pitchFamily="34" charset="0"/>
                        </a:rPr>
                        <a:t>1 – 1.3</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1472930"/>
                  </a:ext>
                </a:extLst>
              </a:tr>
            </a:tbl>
          </a:graphicData>
        </a:graphic>
      </p:graphicFrame>
      <p:pic>
        <p:nvPicPr>
          <p:cNvPr id="11" name="Picture 10">
            <a:extLst>
              <a:ext uri="{FF2B5EF4-FFF2-40B4-BE49-F238E27FC236}">
                <a16:creationId xmlns:a16="http://schemas.microsoft.com/office/drawing/2014/main" id="{17F15528-DF28-4B48-A74E-84A96D0E64A2}"/>
              </a:ext>
            </a:extLst>
          </p:cNvPr>
          <p:cNvPicPr>
            <a:picLocks noChangeAspect="1"/>
          </p:cNvPicPr>
          <p:nvPr/>
        </p:nvPicPr>
        <p:blipFill>
          <a:blip r:embed="rId2">
            <a:duotone>
              <a:prstClr val="black"/>
              <a:schemeClr val="accent1">
                <a:tint val="45000"/>
                <a:satMod val="400000"/>
              </a:schemeClr>
            </a:duotone>
          </a:blip>
          <a:stretch>
            <a:fillRect/>
          </a:stretch>
        </p:blipFill>
        <p:spPr>
          <a:xfrm>
            <a:off x="11187409" y="49317"/>
            <a:ext cx="628093" cy="584776"/>
          </a:xfrm>
          <a:prstGeom prst="rect">
            <a:avLst/>
          </a:prstGeom>
        </p:spPr>
      </p:pic>
      <p:cxnSp>
        <p:nvCxnSpPr>
          <p:cNvPr id="8" name="Straight Connector 7">
            <a:extLst>
              <a:ext uri="{FF2B5EF4-FFF2-40B4-BE49-F238E27FC236}">
                <a16:creationId xmlns:a16="http://schemas.microsoft.com/office/drawing/2014/main" id="{C5164263-C8EA-6945-A333-1A0DFBAA6297}"/>
              </a:ext>
            </a:extLst>
          </p:cNvPr>
          <p:cNvCxnSpPr/>
          <p:nvPr/>
        </p:nvCxnSpPr>
        <p:spPr>
          <a:xfrm flipV="1">
            <a:off x="2954215" y="2110154"/>
            <a:ext cx="942536" cy="17162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616F57D-D088-E64F-9953-4B2AA60A137D}"/>
              </a:ext>
            </a:extLst>
          </p:cNvPr>
          <p:cNvCxnSpPr/>
          <p:nvPr/>
        </p:nvCxnSpPr>
        <p:spPr>
          <a:xfrm>
            <a:off x="4501662" y="2011680"/>
            <a:ext cx="0" cy="1988155"/>
          </a:xfrm>
          <a:prstGeom prst="straightConnector1">
            <a:avLst/>
          </a:prstGeom>
          <a:ln w="3810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8EC187B-3F5B-F541-A753-67617CCA96AB}"/>
              </a:ext>
            </a:extLst>
          </p:cNvPr>
          <p:cNvSpPr txBox="1"/>
          <p:nvPr/>
        </p:nvSpPr>
        <p:spPr>
          <a:xfrm>
            <a:off x="4079146" y="2714694"/>
            <a:ext cx="849913" cy="400110"/>
          </a:xfrm>
          <a:prstGeom prst="rect">
            <a:avLst/>
          </a:prstGeom>
          <a:solidFill>
            <a:schemeClr val="bg1"/>
          </a:solidFill>
        </p:spPr>
        <p:txBody>
          <a:bodyPr wrap="none" rtlCol="0">
            <a:spAutoFit/>
          </a:bodyPr>
          <a:lstStyle/>
          <a:p>
            <a:r>
              <a:rPr lang="en-US" sz="2000" b="1" dirty="0">
                <a:solidFill>
                  <a:srgbClr val="0432FF"/>
                </a:solidFill>
                <a:latin typeface="Verdana" panose="020B0604030504040204" pitchFamily="34" charset="0"/>
                <a:ea typeface="Verdana" panose="020B0604030504040204" pitchFamily="34" charset="0"/>
                <a:cs typeface="Verdana" panose="020B0604030504040204" pitchFamily="34" charset="0"/>
              </a:rPr>
              <a:t>3 - 9</a:t>
            </a:r>
          </a:p>
        </p:txBody>
      </p:sp>
    </p:spTree>
    <p:extLst>
      <p:ext uri="{BB962C8B-B14F-4D97-AF65-F5344CB8AC3E}">
        <p14:creationId xmlns:p14="http://schemas.microsoft.com/office/powerpoint/2010/main" val="3114859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2467"/>
            <a:ext cx="604845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Infrastructure compatibility?</a:t>
            </a:r>
          </a:p>
        </p:txBody>
      </p:sp>
      <p:sp>
        <p:nvSpPr>
          <p:cNvPr id="6" name="TextBox 5"/>
          <p:cNvSpPr txBox="1"/>
          <p:nvPr/>
        </p:nvSpPr>
        <p:spPr>
          <a:xfrm>
            <a:off x="228601" y="758267"/>
            <a:ext cx="11419448" cy="1161152"/>
          </a:xfrm>
          <a:prstGeom prst="rect">
            <a:avLst/>
          </a:prstGeom>
          <a:noFill/>
        </p:spPr>
        <p:txBody>
          <a:bodyPr wrap="square" rtlCol="0">
            <a:spAutoFit/>
          </a:bodyPr>
          <a:lstStyle/>
          <a:p>
            <a:pPr indent="635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US, and most countries, has a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well-developed infrastructure for fossil fuels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342900" indent="-34290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Developing new and unique infrastructures is expensive and inefficient if each new energy technology requires its own specialized infrastructure.</a:t>
            </a:r>
          </a:p>
        </p:txBody>
      </p:sp>
      <p:pic>
        <p:nvPicPr>
          <p:cNvPr id="11" name="Picture 10">
            <a:extLst>
              <a:ext uri="{FF2B5EF4-FFF2-40B4-BE49-F238E27FC236}">
                <a16:creationId xmlns:a16="http://schemas.microsoft.com/office/drawing/2014/main" id="{17F15528-DF28-4B48-A74E-84A96D0E64A2}"/>
              </a:ext>
            </a:extLst>
          </p:cNvPr>
          <p:cNvPicPr>
            <a:picLocks noChangeAspect="1"/>
          </p:cNvPicPr>
          <p:nvPr/>
        </p:nvPicPr>
        <p:blipFill>
          <a:blip r:embed="rId2">
            <a:duotone>
              <a:prstClr val="black"/>
              <a:schemeClr val="accent1">
                <a:tint val="45000"/>
                <a:satMod val="400000"/>
              </a:schemeClr>
            </a:duotone>
          </a:blip>
          <a:stretch>
            <a:fillRect/>
          </a:stretch>
        </p:blipFill>
        <p:spPr>
          <a:xfrm>
            <a:off x="11187409" y="49317"/>
            <a:ext cx="628093" cy="584776"/>
          </a:xfrm>
          <a:prstGeom prst="rect">
            <a:avLst/>
          </a:prstGeom>
        </p:spPr>
      </p:pic>
      <p:sp>
        <p:nvSpPr>
          <p:cNvPr id="12" name="TextBox 11">
            <a:extLst>
              <a:ext uri="{FF2B5EF4-FFF2-40B4-BE49-F238E27FC236}">
                <a16:creationId xmlns:a16="http://schemas.microsoft.com/office/drawing/2014/main" id="{06067C44-B179-BA4B-A14B-028E07FE5D03}"/>
              </a:ext>
            </a:extLst>
          </p:cNvPr>
          <p:cNvSpPr txBox="1"/>
          <p:nvPr/>
        </p:nvSpPr>
        <p:spPr>
          <a:xfrm>
            <a:off x="228601" y="2009822"/>
            <a:ext cx="11419448" cy="422488"/>
          </a:xfrm>
          <a:prstGeom prst="rect">
            <a:avLst/>
          </a:prstGeom>
          <a:noFill/>
        </p:spPr>
        <p:txBody>
          <a:bodyPr wrap="square" rtlCol="0">
            <a:spAutoFit/>
          </a:bodyPr>
          <a:lstStyle/>
          <a:p>
            <a:pPr indent="6350">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Can bioenergy use existing energy infrastructure?</a:t>
            </a:r>
          </a:p>
        </p:txBody>
      </p:sp>
      <p:sp>
        <p:nvSpPr>
          <p:cNvPr id="13" name="TextBox 12">
            <a:extLst>
              <a:ext uri="{FF2B5EF4-FFF2-40B4-BE49-F238E27FC236}">
                <a16:creationId xmlns:a16="http://schemas.microsoft.com/office/drawing/2014/main" id="{24F41775-909E-D94E-822F-325C4FA57ED4}"/>
              </a:ext>
            </a:extLst>
          </p:cNvPr>
          <p:cNvSpPr txBox="1"/>
          <p:nvPr/>
        </p:nvSpPr>
        <p:spPr>
          <a:xfrm>
            <a:off x="228601" y="2522713"/>
            <a:ext cx="11419448" cy="422488"/>
          </a:xfrm>
          <a:prstGeom prst="rect">
            <a:avLst/>
          </a:prstGeom>
          <a:noFill/>
        </p:spPr>
        <p:txBody>
          <a:bodyPr wrap="square" rtlCol="0">
            <a:spAutoFit/>
          </a:bodyPr>
          <a:lstStyle/>
          <a:p>
            <a:pPr indent="6350">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Wood and burned biomass?</a:t>
            </a:r>
          </a:p>
        </p:txBody>
      </p:sp>
      <p:sp>
        <p:nvSpPr>
          <p:cNvPr id="15" name="TextBox 14">
            <a:extLst>
              <a:ext uri="{FF2B5EF4-FFF2-40B4-BE49-F238E27FC236}">
                <a16:creationId xmlns:a16="http://schemas.microsoft.com/office/drawing/2014/main" id="{70239639-9B6C-1346-9DC8-BC0D4D054D64}"/>
              </a:ext>
            </a:extLst>
          </p:cNvPr>
          <p:cNvSpPr txBox="1"/>
          <p:nvPr/>
        </p:nvSpPr>
        <p:spPr>
          <a:xfrm>
            <a:off x="228601" y="3881148"/>
            <a:ext cx="11419448" cy="422488"/>
          </a:xfrm>
          <a:prstGeom prst="rect">
            <a:avLst/>
          </a:prstGeom>
          <a:noFill/>
        </p:spPr>
        <p:txBody>
          <a:bodyPr wrap="square" rtlCol="0">
            <a:spAutoFit/>
          </a:bodyPr>
          <a:lstStyle/>
          <a:p>
            <a:pPr indent="6350">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Liquid biofuels?</a:t>
            </a:r>
          </a:p>
        </p:txBody>
      </p:sp>
      <p:sp>
        <p:nvSpPr>
          <p:cNvPr id="16" name="TextBox 15">
            <a:extLst>
              <a:ext uri="{FF2B5EF4-FFF2-40B4-BE49-F238E27FC236}">
                <a16:creationId xmlns:a16="http://schemas.microsoft.com/office/drawing/2014/main" id="{E578F9E0-57E2-C447-B1B8-F6DF5D331D56}"/>
              </a:ext>
            </a:extLst>
          </p:cNvPr>
          <p:cNvSpPr txBox="1"/>
          <p:nvPr/>
        </p:nvSpPr>
        <p:spPr>
          <a:xfrm>
            <a:off x="228601" y="5366192"/>
            <a:ext cx="11419448" cy="422488"/>
          </a:xfrm>
          <a:prstGeom prst="rect">
            <a:avLst/>
          </a:prstGeom>
          <a:noFill/>
        </p:spPr>
        <p:txBody>
          <a:bodyPr wrap="square" rtlCol="0">
            <a:spAutoFit/>
          </a:bodyPr>
          <a:lstStyle/>
          <a:p>
            <a:pPr indent="6350">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Gaseous biofuels?</a:t>
            </a:r>
          </a:p>
        </p:txBody>
      </p:sp>
    </p:spTree>
    <p:extLst>
      <p:ext uri="{BB962C8B-B14F-4D97-AF65-F5344CB8AC3E}">
        <p14:creationId xmlns:p14="http://schemas.microsoft.com/office/powerpoint/2010/main" val="23582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6" name="TextBox 5"/>
          <p:cNvSpPr txBox="1"/>
          <p:nvPr/>
        </p:nvSpPr>
        <p:spPr>
          <a:xfrm>
            <a:off x="1920253" y="3136612"/>
            <a:ext cx="8351493" cy="523220"/>
          </a:xfrm>
          <a:prstGeom prst="rect">
            <a:avLst/>
          </a:prstGeom>
          <a:noFill/>
        </p:spPr>
        <p:txBody>
          <a:bodyPr wrap="square" rtlCol="0">
            <a:spAutoFit/>
          </a:bodyPr>
          <a:lstStyle/>
          <a:p>
            <a:pPr algn="ctr"/>
            <a:r>
              <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rPr>
              <a:t>8.4: Bioenergy feedstock materials</a:t>
            </a:r>
          </a:p>
        </p:txBody>
      </p:sp>
      <p:pic>
        <p:nvPicPr>
          <p:cNvPr id="10" name="Picture 9">
            <a:extLst>
              <a:ext uri="{FF2B5EF4-FFF2-40B4-BE49-F238E27FC236}">
                <a16:creationId xmlns:a16="http://schemas.microsoft.com/office/drawing/2014/main" id="{04E80123-98A9-834B-B9F1-A9EF27D5390B}"/>
              </a:ext>
            </a:extLst>
          </p:cNvPr>
          <p:cNvPicPr>
            <a:picLocks noChangeAspect="1"/>
          </p:cNvPicPr>
          <p:nvPr/>
        </p:nvPicPr>
        <p:blipFill>
          <a:blip r:embed="rId2">
            <a:duotone>
              <a:prstClr val="black"/>
              <a:schemeClr val="accent1">
                <a:tint val="45000"/>
                <a:satMod val="400000"/>
              </a:schemeClr>
            </a:duotone>
          </a:blip>
          <a:stretch>
            <a:fillRect/>
          </a:stretch>
        </p:blipFill>
        <p:spPr>
          <a:xfrm>
            <a:off x="11210557" y="50512"/>
            <a:ext cx="628093" cy="584776"/>
          </a:xfrm>
          <a:prstGeom prst="rect">
            <a:avLst/>
          </a:prstGeom>
        </p:spPr>
      </p:pic>
      <p:sp>
        <p:nvSpPr>
          <p:cNvPr id="5" name="TextBox 4">
            <a:extLst>
              <a:ext uri="{FF2B5EF4-FFF2-40B4-BE49-F238E27FC236}">
                <a16:creationId xmlns:a16="http://schemas.microsoft.com/office/drawing/2014/main" id="{2AAFF2C0-BA50-3945-AB97-110A58347499}"/>
              </a:ext>
            </a:extLst>
          </p:cNvPr>
          <p:cNvSpPr txBox="1"/>
          <p:nvPr/>
        </p:nvSpPr>
        <p:spPr>
          <a:xfrm>
            <a:off x="164803" y="80274"/>
            <a:ext cx="39789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8: Biomass</a:t>
            </a:r>
          </a:p>
        </p:txBody>
      </p:sp>
    </p:spTree>
    <p:extLst>
      <p:ext uri="{BB962C8B-B14F-4D97-AF65-F5344CB8AC3E}">
        <p14:creationId xmlns:p14="http://schemas.microsoft.com/office/powerpoint/2010/main" val="4202248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2467"/>
            <a:ext cx="576151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Feedstock and supply chain</a:t>
            </a:r>
          </a:p>
        </p:txBody>
      </p:sp>
      <p:sp>
        <p:nvSpPr>
          <p:cNvPr id="6" name="TextBox 5"/>
          <p:cNvSpPr txBox="1"/>
          <p:nvPr/>
        </p:nvSpPr>
        <p:spPr>
          <a:xfrm>
            <a:off x="425618" y="701168"/>
            <a:ext cx="11531030" cy="1530484"/>
          </a:xfrm>
          <a:prstGeom prst="rect">
            <a:avLst/>
          </a:prstGeom>
          <a:noFill/>
        </p:spPr>
        <p:txBody>
          <a:bodyPr wrap="square" rtlCol="0">
            <a:spAutoFit/>
          </a:bodyPr>
          <a:lstStyle/>
          <a:p>
            <a:pPr marL="1588" indent="-1588">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Bioenergy feedstock: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biomass-derived material that can be converted to energy using microbes, heat, chemicals or some combination thereof</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Some amount of conversion (aka ‘refining’) is usually required to turn feedstock into use-ready biofuel.</a:t>
            </a:r>
          </a:p>
        </p:txBody>
      </p:sp>
      <p:sp>
        <p:nvSpPr>
          <p:cNvPr id="4" name="TextBox 3"/>
          <p:cNvSpPr txBox="1"/>
          <p:nvPr/>
        </p:nvSpPr>
        <p:spPr>
          <a:xfrm>
            <a:off x="123121" y="6477756"/>
            <a:ext cx="1484381" cy="307777"/>
          </a:xfrm>
          <a:prstGeom prst="rect">
            <a:avLst/>
          </a:prstGeom>
          <a:noFill/>
        </p:spPr>
        <p:txBody>
          <a:bodyPr wrap="none" rtlCol="0">
            <a:spAutoFit/>
          </a:bodyPr>
          <a:lstStyle/>
          <a:p>
            <a:r>
              <a:rPr lang="en-US" sz="1400" dirty="0">
                <a:latin typeface="Verdana" panose="020B0604030504040204" pitchFamily="34" charset="0"/>
              </a:rPr>
              <a:t>Dahiya (2015)</a:t>
            </a:r>
          </a:p>
        </p:txBody>
      </p:sp>
      <p:sp>
        <p:nvSpPr>
          <p:cNvPr id="5" name="Rounded Rectangle 4"/>
          <p:cNvSpPr/>
          <p:nvPr/>
        </p:nvSpPr>
        <p:spPr>
          <a:xfrm>
            <a:off x="1514905" y="3429541"/>
            <a:ext cx="1586701" cy="11443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Verdana" panose="020B0604030504040204" pitchFamily="34" charset="0"/>
              </a:rPr>
              <a:t>biomass</a:t>
            </a:r>
            <a:endParaRPr lang="en-US" dirty="0">
              <a:latin typeface="Verdana" panose="020B0604030504040204" pitchFamily="34" charset="0"/>
            </a:endParaRPr>
          </a:p>
        </p:txBody>
      </p:sp>
      <p:sp>
        <p:nvSpPr>
          <p:cNvPr id="7" name="Rounded Rectangle 6"/>
          <p:cNvSpPr/>
          <p:nvPr/>
        </p:nvSpPr>
        <p:spPr>
          <a:xfrm>
            <a:off x="4927193" y="3429541"/>
            <a:ext cx="1586701" cy="11443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Verdana" panose="020B0604030504040204" pitchFamily="34" charset="0"/>
              </a:rPr>
              <a:t>biofuel</a:t>
            </a:r>
            <a:endParaRPr lang="en-US" dirty="0">
              <a:latin typeface="Verdana" panose="020B0604030504040204" pitchFamily="34" charset="0"/>
            </a:endParaRPr>
          </a:p>
        </p:txBody>
      </p:sp>
      <p:sp>
        <p:nvSpPr>
          <p:cNvPr id="8" name="Rounded Rectangle 7"/>
          <p:cNvSpPr/>
          <p:nvPr/>
        </p:nvSpPr>
        <p:spPr>
          <a:xfrm>
            <a:off x="8550819" y="3429541"/>
            <a:ext cx="1586701" cy="11443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Verdana" panose="020B0604030504040204" pitchFamily="34" charset="0"/>
              </a:rPr>
              <a:t>energy for use</a:t>
            </a:r>
            <a:endParaRPr lang="en-US" dirty="0">
              <a:latin typeface="Verdana" panose="020B0604030504040204" pitchFamily="34" charset="0"/>
            </a:endParaRPr>
          </a:p>
        </p:txBody>
      </p:sp>
      <p:cxnSp>
        <p:nvCxnSpPr>
          <p:cNvPr id="10" name="Straight Arrow Connector 9"/>
          <p:cNvCxnSpPr>
            <a:cxnSpLocks/>
          </p:cNvCxnSpPr>
          <p:nvPr/>
        </p:nvCxnSpPr>
        <p:spPr>
          <a:xfrm>
            <a:off x="3229337" y="4020559"/>
            <a:ext cx="1585322" cy="0"/>
          </a:xfrm>
          <a:prstGeom prst="straightConnector1">
            <a:avLst/>
          </a:prstGeom>
          <a:ln w="57150" cmpd="sng">
            <a:solidFill>
              <a:srgbClr val="E46C0A"/>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a:off x="6626748" y="4020559"/>
            <a:ext cx="1834346" cy="0"/>
          </a:xfrm>
          <a:prstGeom prst="straightConnector1">
            <a:avLst/>
          </a:prstGeom>
          <a:ln w="57150" cmpd="sng">
            <a:solidFill>
              <a:srgbClr val="E46C0A"/>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268165" y="3652721"/>
            <a:ext cx="1284327" cy="707886"/>
          </a:xfrm>
          <a:prstGeom prst="rect">
            <a:avLst/>
          </a:prstGeom>
          <a:noFill/>
        </p:spPr>
        <p:txBody>
          <a:bodyPr wrap="none" rtlCol="0">
            <a:spAutoFit/>
          </a:bodyPr>
          <a:lstStyle/>
          <a:p>
            <a:pPr algn="ctr"/>
            <a:r>
              <a:rPr lang="en-US" sz="1600" dirty="0">
                <a:latin typeface="Verdana" panose="020B0604030504040204" pitchFamily="34" charset="0"/>
              </a:rPr>
              <a:t>processing</a:t>
            </a:r>
          </a:p>
          <a:p>
            <a:pPr algn="ctr"/>
            <a:endParaRPr lang="en-US" sz="800" dirty="0">
              <a:latin typeface="Verdana" panose="020B0604030504040204" pitchFamily="34" charset="0"/>
            </a:endParaRPr>
          </a:p>
          <a:p>
            <a:pPr algn="ctr"/>
            <a:r>
              <a:rPr lang="en-US" sz="1600" dirty="0">
                <a:latin typeface="Verdana" panose="020B0604030504040204" pitchFamily="34" charset="0"/>
              </a:rPr>
              <a:t>refining</a:t>
            </a:r>
          </a:p>
        </p:txBody>
      </p:sp>
      <p:sp>
        <p:nvSpPr>
          <p:cNvPr id="15" name="TextBox 14"/>
          <p:cNvSpPr txBox="1"/>
          <p:nvPr/>
        </p:nvSpPr>
        <p:spPr>
          <a:xfrm>
            <a:off x="6467449" y="3677192"/>
            <a:ext cx="2317736" cy="707886"/>
          </a:xfrm>
          <a:prstGeom prst="rect">
            <a:avLst/>
          </a:prstGeom>
          <a:noFill/>
        </p:spPr>
        <p:txBody>
          <a:bodyPr wrap="square" rtlCol="0">
            <a:spAutoFit/>
          </a:bodyPr>
          <a:lstStyle/>
          <a:p>
            <a:pPr algn="ctr"/>
            <a:r>
              <a:rPr lang="en-US" sz="1600" dirty="0">
                <a:latin typeface="Verdana" panose="020B0604030504040204" pitchFamily="34" charset="0"/>
              </a:rPr>
              <a:t>use</a:t>
            </a:r>
          </a:p>
          <a:p>
            <a:pPr algn="ctr"/>
            <a:endParaRPr lang="en-US" sz="800" dirty="0">
              <a:latin typeface="Verdana" panose="020B0604030504040204" pitchFamily="34" charset="0"/>
            </a:endParaRPr>
          </a:p>
          <a:p>
            <a:r>
              <a:rPr lang="en-US" sz="1600" dirty="0">
                <a:latin typeface="Verdana" panose="020B0604030504040204" pitchFamily="34" charset="0"/>
              </a:rPr>
              <a:t>(often combustion)</a:t>
            </a:r>
          </a:p>
        </p:txBody>
      </p:sp>
      <p:sp>
        <p:nvSpPr>
          <p:cNvPr id="16" name="TextBox 15"/>
          <p:cNvSpPr txBox="1"/>
          <p:nvPr/>
        </p:nvSpPr>
        <p:spPr>
          <a:xfrm>
            <a:off x="1777718" y="5303193"/>
            <a:ext cx="769763" cy="369332"/>
          </a:xfrm>
          <a:prstGeom prst="rect">
            <a:avLst/>
          </a:prstGeom>
          <a:noFill/>
        </p:spPr>
        <p:txBody>
          <a:bodyPr wrap="none" rtlCol="0">
            <a:spAutoFit/>
          </a:bodyPr>
          <a:lstStyle/>
          <a:p>
            <a:r>
              <a:rPr lang="en-US" dirty="0">
                <a:latin typeface="Verdana" panose="020B0604030504040204" pitchFamily="34" charset="0"/>
              </a:rPr>
              <a:t>trees</a:t>
            </a:r>
          </a:p>
        </p:txBody>
      </p:sp>
      <p:sp>
        <p:nvSpPr>
          <p:cNvPr id="17" name="TextBox 16"/>
          <p:cNvSpPr txBox="1"/>
          <p:nvPr/>
        </p:nvSpPr>
        <p:spPr>
          <a:xfrm>
            <a:off x="1791814" y="5757394"/>
            <a:ext cx="1226554" cy="646331"/>
          </a:xfrm>
          <a:prstGeom prst="rect">
            <a:avLst/>
          </a:prstGeom>
          <a:noFill/>
        </p:spPr>
        <p:txBody>
          <a:bodyPr wrap="none" rtlCol="0">
            <a:spAutoFit/>
          </a:bodyPr>
          <a:lstStyle/>
          <a:p>
            <a:r>
              <a:rPr lang="en-US" dirty="0">
                <a:latin typeface="Verdana" panose="020B0604030504040204" pitchFamily="34" charset="0"/>
              </a:rPr>
              <a:t>soybean </a:t>
            </a:r>
            <a:br>
              <a:rPr lang="en-US" dirty="0">
                <a:latin typeface="Verdana" panose="020B0604030504040204" pitchFamily="34" charset="0"/>
              </a:rPr>
            </a:br>
            <a:r>
              <a:rPr lang="en-US" dirty="0">
                <a:latin typeface="Verdana" panose="020B0604030504040204" pitchFamily="34" charset="0"/>
              </a:rPr>
              <a:t>plants</a:t>
            </a:r>
          </a:p>
        </p:txBody>
      </p:sp>
      <p:sp>
        <p:nvSpPr>
          <p:cNvPr id="18" name="Right Arrow 17"/>
          <p:cNvSpPr/>
          <p:nvPr/>
        </p:nvSpPr>
        <p:spPr>
          <a:xfrm>
            <a:off x="1514905" y="4699599"/>
            <a:ext cx="8622615" cy="603592"/>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latin typeface="Verdana" panose="020B0604030504040204" pitchFamily="34" charset="0"/>
              </a:rPr>
              <a:t>supply chain / value chain</a:t>
            </a:r>
          </a:p>
        </p:txBody>
      </p:sp>
      <p:sp>
        <p:nvSpPr>
          <p:cNvPr id="22" name="TextBox 21">
            <a:extLst>
              <a:ext uri="{FF2B5EF4-FFF2-40B4-BE49-F238E27FC236}">
                <a16:creationId xmlns:a16="http://schemas.microsoft.com/office/drawing/2014/main" id="{4993F75C-C1B0-4E40-9496-69BAE92F3DB5}"/>
              </a:ext>
            </a:extLst>
          </p:cNvPr>
          <p:cNvSpPr txBox="1"/>
          <p:nvPr/>
        </p:nvSpPr>
        <p:spPr>
          <a:xfrm>
            <a:off x="389339" y="2423411"/>
            <a:ext cx="11154607" cy="791820"/>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Processing</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(refining) often involves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densification</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(or aggregation) to make transport of feedstock easier and cheaper.</a:t>
            </a:r>
          </a:p>
        </p:txBody>
      </p:sp>
      <p:sp>
        <p:nvSpPr>
          <p:cNvPr id="23" name="TextBox 22">
            <a:extLst>
              <a:ext uri="{FF2B5EF4-FFF2-40B4-BE49-F238E27FC236}">
                <a16:creationId xmlns:a16="http://schemas.microsoft.com/office/drawing/2014/main" id="{F2EA8D5E-7159-944D-AA0C-431D3578D29C}"/>
              </a:ext>
            </a:extLst>
          </p:cNvPr>
          <p:cNvSpPr txBox="1"/>
          <p:nvPr/>
        </p:nvSpPr>
        <p:spPr>
          <a:xfrm>
            <a:off x="4254947" y="5315731"/>
            <a:ext cx="2983509" cy="369332"/>
          </a:xfrm>
          <a:prstGeom prst="rect">
            <a:avLst/>
          </a:prstGeom>
          <a:noFill/>
        </p:spPr>
        <p:txBody>
          <a:bodyPr wrap="none" rtlCol="0">
            <a:spAutoFit/>
          </a:bodyPr>
          <a:lstStyle/>
          <a:p>
            <a:r>
              <a:rPr lang="en-US" dirty="0">
                <a:latin typeface="Verdana" panose="020B0604030504040204" pitchFamily="34" charset="0"/>
              </a:rPr>
              <a:t>cordwood, chips, pellets</a:t>
            </a:r>
          </a:p>
        </p:txBody>
      </p:sp>
      <p:sp>
        <p:nvSpPr>
          <p:cNvPr id="24" name="TextBox 23">
            <a:extLst>
              <a:ext uri="{FF2B5EF4-FFF2-40B4-BE49-F238E27FC236}">
                <a16:creationId xmlns:a16="http://schemas.microsoft.com/office/drawing/2014/main" id="{EB3D0066-6B93-8943-BC1F-C17EC41D0A4B}"/>
              </a:ext>
            </a:extLst>
          </p:cNvPr>
          <p:cNvSpPr txBox="1"/>
          <p:nvPr/>
        </p:nvSpPr>
        <p:spPr>
          <a:xfrm>
            <a:off x="7898553" y="5303193"/>
            <a:ext cx="2592697" cy="369332"/>
          </a:xfrm>
          <a:prstGeom prst="rect">
            <a:avLst/>
          </a:prstGeom>
          <a:noFill/>
        </p:spPr>
        <p:txBody>
          <a:bodyPr wrap="none" rtlCol="0">
            <a:spAutoFit/>
          </a:bodyPr>
          <a:lstStyle/>
          <a:p>
            <a:r>
              <a:rPr lang="en-US" dirty="0">
                <a:latin typeface="Verdana" panose="020B0604030504040204" pitchFamily="34" charset="0"/>
              </a:rPr>
              <a:t>heat, CHP, electricity</a:t>
            </a:r>
          </a:p>
        </p:txBody>
      </p:sp>
      <p:sp>
        <p:nvSpPr>
          <p:cNvPr id="25" name="TextBox 24">
            <a:extLst>
              <a:ext uri="{FF2B5EF4-FFF2-40B4-BE49-F238E27FC236}">
                <a16:creationId xmlns:a16="http://schemas.microsoft.com/office/drawing/2014/main" id="{32E6DFDF-F543-524D-B4ED-42947DF2CBDE}"/>
              </a:ext>
            </a:extLst>
          </p:cNvPr>
          <p:cNvSpPr txBox="1"/>
          <p:nvPr/>
        </p:nvSpPr>
        <p:spPr>
          <a:xfrm>
            <a:off x="4801211" y="5849761"/>
            <a:ext cx="1633781" cy="369332"/>
          </a:xfrm>
          <a:prstGeom prst="rect">
            <a:avLst/>
          </a:prstGeom>
          <a:noFill/>
        </p:spPr>
        <p:txBody>
          <a:bodyPr wrap="none" rtlCol="0">
            <a:spAutoFit/>
          </a:bodyPr>
          <a:lstStyle/>
          <a:p>
            <a:r>
              <a:rPr lang="en-US" dirty="0">
                <a:latin typeface="Verdana" panose="020B0604030504040204" pitchFamily="34" charset="0"/>
              </a:rPr>
              <a:t>oil, biodiesel</a:t>
            </a:r>
          </a:p>
        </p:txBody>
      </p:sp>
      <p:sp>
        <p:nvSpPr>
          <p:cNvPr id="26" name="TextBox 25">
            <a:extLst>
              <a:ext uri="{FF2B5EF4-FFF2-40B4-BE49-F238E27FC236}">
                <a16:creationId xmlns:a16="http://schemas.microsoft.com/office/drawing/2014/main" id="{02008DE7-CB77-574C-95FC-1C1FCA867152}"/>
              </a:ext>
            </a:extLst>
          </p:cNvPr>
          <p:cNvSpPr txBox="1"/>
          <p:nvPr/>
        </p:nvSpPr>
        <p:spPr>
          <a:xfrm>
            <a:off x="7898552" y="5849761"/>
            <a:ext cx="3014736" cy="369332"/>
          </a:xfrm>
          <a:prstGeom prst="rect">
            <a:avLst/>
          </a:prstGeom>
          <a:noFill/>
        </p:spPr>
        <p:txBody>
          <a:bodyPr wrap="none" rtlCol="0">
            <a:spAutoFit/>
          </a:bodyPr>
          <a:lstStyle/>
          <a:p>
            <a:r>
              <a:rPr lang="en-US" dirty="0">
                <a:latin typeface="Verdana" panose="020B0604030504040204" pitchFamily="34" charset="0"/>
              </a:rPr>
              <a:t>heat, transportation fuel</a:t>
            </a:r>
          </a:p>
        </p:txBody>
      </p:sp>
      <p:pic>
        <p:nvPicPr>
          <p:cNvPr id="27" name="Picture 26">
            <a:extLst>
              <a:ext uri="{FF2B5EF4-FFF2-40B4-BE49-F238E27FC236}">
                <a16:creationId xmlns:a16="http://schemas.microsoft.com/office/drawing/2014/main" id="{EDD1CFCE-D291-404F-9096-90D3B48A5D74}"/>
              </a:ext>
            </a:extLst>
          </p:cNvPr>
          <p:cNvPicPr>
            <a:picLocks noChangeAspect="1"/>
          </p:cNvPicPr>
          <p:nvPr/>
        </p:nvPicPr>
        <p:blipFill>
          <a:blip r:embed="rId2">
            <a:duotone>
              <a:prstClr val="black"/>
              <a:schemeClr val="accent1">
                <a:tint val="45000"/>
                <a:satMod val="400000"/>
              </a:schemeClr>
            </a:duotone>
          </a:blip>
          <a:stretch>
            <a:fillRect/>
          </a:stretch>
        </p:blipFill>
        <p:spPr>
          <a:xfrm>
            <a:off x="11141109" y="49317"/>
            <a:ext cx="628093" cy="584776"/>
          </a:xfrm>
          <a:prstGeom prst="rect">
            <a:avLst/>
          </a:prstGeom>
        </p:spPr>
      </p:pic>
    </p:spTree>
    <p:extLst>
      <p:ext uri="{BB962C8B-B14F-4D97-AF65-F5344CB8AC3E}">
        <p14:creationId xmlns:p14="http://schemas.microsoft.com/office/powerpoint/2010/main" val="349049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2" grpId="0"/>
      <p:bldP spid="15" grpId="0"/>
      <p:bldP spid="16" grpId="0"/>
      <p:bldP spid="17" grpId="0"/>
      <p:bldP spid="18" grpId="0" animBg="1"/>
      <p:bldP spid="22" grpId="0"/>
      <p:bldP spid="23" grpId="0"/>
      <p:bldP spid="24"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4042"/>
            <a:ext cx="599555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Types of feedstock materials</a:t>
            </a:r>
          </a:p>
        </p:txBody>
      </p:sp>
      <p:sp>
        <p:nvSpPr>
          <p:cNvPr id="4" name="TextBox 3"/>
          <p:cNvSpPr txBox="1"/>
          <p:nvPr/>
        </p:nvSpPr>
        <p:spPr>
          <a:xfrm>
            <a:off x="389339" y="6461680"/>
            <a:ext cx="1484381" cy="307777"/>
          </a:xfrm>
          <a:prstGeom prst="rect">
            <a:avLst/>
          </a:prstGeom>
          <a:noFill/>
        </p:spPr>
        <p:txBody>
          <a:bodyPr wrap="none" rtlCol="0">
            <a:spAutoFit/>
          </a:bodyPr>
          <a:lstStyle/>
          <a:p>
            <a:r>
              <a:rPr lang="en-US" sz="1400" dirty="0">
                <a:latin typeface="Verdana" panose="020B0604030504040204" pitchFamily="34" charset="0"/>
              </a:rPr>
              <a:t>Dahiya (2015)</a:t>
            </a:r>
          </a:p>
        </p:txBody>
      </p:sp>
      <p:sp>
        <p:nvSpPr>
          <p:cNvPr id="5" name="Rounded Rectangle 4"/>
          <p:cNvSpPr/>
          <p:nvPr/>
        </p:nvSpPr>
        <p:spPr>
          <a:xfrm>
            <a:off x="2116670" y="1005977"/>
            <a:ext cx="1586701" cy="11443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Verdana" panose="020B0604030504040204" pitchFamily="34" charset="0"/>
              </a:rPr>
              <a:t>woody</a:t>
            </a:r>
            <a:endParaRPr lang="en-US" dirty="0">
              <a:latin typeface="Verdana" panose="020B0604030504040204" pitchFamily="34" charset="0"/>
            </a:endParaRPr>
          </a:p>
        </p:txBody>
      </p:sp>
      <p:sp>
        <p:nvSpPr>
          <p:cNvPr id="7" name="Rounded Rectangle 6"/>
          <p:cNvSpPr/>
          <p:nvPr/>
        </p:nvSpPr>
        <p:spPr>
          <a:xfrm>
            <a:off x="7687799" y="955676"/>
            <a:ext cx="2111899" cy="114431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dirty="0">
                <a:latin typeface="Verdana" panose="020B0604030504040204" pitchFamily="34" charset="0"/>
              </a:rPr>
              <a:t>non-woody</a:t>
            </a:r>
            <a:endParaRPr lang="en-US" dirty="0">
              <a:latin typeface="Verdana" panose="020B0604030504040204" pitchFamily="34" charset="0"/>
            </a:endParaRPr>
          </a:p>
        </p:txBody>
      </p:sp>
      <p:sp>
        <p:nvSpPr>
          <p:cNvPr id="8" name="Rounded Rectangle 7"/>
          <p:cNvSpPr/>
          <p:nvPr/>
        </p:nvSpPr>
        <p:spPr>
          <a:xfrm>
            <a:off x="1691724" y="3017952"/>
            <a:ext cx="2406547" cy="817365"/>
          </a:xfrm>
          <a:prstGeom prst="roundRect">
            <a:avLst/>
          </a:prstGeom>
          <a:no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rPr>
              <a:t>lignocellulose</a:t>
            </a:r>
            <a:endParaRPr lang="en-US" dirty="0">
              <a:solidFill>
                <a:schemeClr val="tx1"/>
              </a:solidFill>
              <a:latin typeface="Verdana" panose="020B0604030504040204" pitchFamily="34" charset="0"/>
            </a:endParaRPr>
          </a:p>
        </p:txBody>
      </p:sp>
      <p:cxnSp>
        <p:nvCxnSpPr>
          <p:cNvPr id="10" name="Straight Arrow Connector 9"/>
          <p:cNvCxnSpPr/>
          <p:nvPr/>
        </p:nvCxnSpPr>
        <p:spPr>
          <a:xfrm>
            <a:off x="2894990" y="2238313"/>
            <a:ext cx="0" cy="679041"/>
          </a:xfrm>
          <a:prstGeom prst="straightConnector1">
            <a:avLst/>
          </a:prstGeom>
          <a:ln w="57150" cmpd="sng">
            <a:solidFill>
              <a:srgbClr val="E46C0A"/>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8794965" y="2150288"/>
            <a:ext cx="0" cy="679041"/>
          </a:xfrm>
          <a:prstGeom prst="straightConnector1">
            <a:avLst/>
          </a:prstGeom>
          <a:ln w="57150" cmpd="sng">
            <a:solidFill>
              <a:srgbClr val="E46C0A"/>
            </a:solidFill>
            <a:tailEnd type="arrow"/>
          </a:ln>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7580117" y="2917354"/>
            <a:ext cx="2406547" cy="817365"/>
          </a:xfrm>
          <a:prstGeom prst="roundRect">
            <a:avLst/>
          </a:prstGeom>
          <a:no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rPr>
              <a:t>sugar</a:t>
            </a:r>
            <a:endParaRPr lang="en-US" dirty="0">
              <a:solidFill>
                <a:schemeClr val="tx1"/>
              </a:solidFill>
              <a:latin typeface="Verdana" panose="020B0604030504040204" pitchFamily="34" charset="0"/>
            </a:endParaRPr>
          </a:p>
        </p:txBody>
      </p:sp>
      <p:sp>
        <p:nvSpPr>
          <p:cNvPr id="21" name="Rounded Rectangle 20"/>
          <p:cNvSpPr/>
          <p:nvPr/>
        </p:nvSpPr>
        <p:spPr>
          <a:xfrm>
            <a:off x="7580117" y="3847892"/>
            <a:ext cx="2406547" cy="817365"/>
          </a:xfrm>
          <a:prstGeom prst="roundRect">
            <a:avLst/>
          </a:prstGeom>
          <a:no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rPr>
              <a:t>starch</a:t>
            </a:r>
            <a:endParaRPr lang="en-US" dirty="0">
              <a:solidFill>
                <a:schemeClr val="tx1"/>
              </a:solidFill>
              <a:latin typeface="Verdana" panose="020B0604030504040204" pitchFamily="34" charset="0"/>
            </a:endParaRPr>
          </a:p>
        </p:txBody>
      </p:sp>
      <p:sp>
        <p:nvSpPr>
          <p:cNvPr id="22" name="Rounded Rectangle 21"/>
          <p:cNvSpPr/>
          <p:nvPr/>
        </p:nvSpPr>
        <p:spPr>
          <a:xfrm>
            <a:off x="7580117" y="4778430"/>
            <a:ext cx="2406547" cy="817365"/>
          </a:xfrm>
          <a:prstGeom prst="roundRect">
            <a:avLst/>
          </a:prstGeom>
          <a:no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rPr>
              <a:t>cellulose/</a:t>
            </a:r>
          </a:p>
          <a:p>
            <a:pPr algn="ctr"/>
            <a:r>
              <a:rPr lang="en-US" sz="2400" dirty="0">
                <a:solidFill>
                  <a:schemeClr val="tx1"/>
                </a:solidFill>
                <a:latin typeface="Verdana" panose="020B0604030504040204" pitchFamily="34" charset="0"/>
              </a:rPr>
              <a:t>lignocellulose</a:t>
            </a:r>
            <a:endParaRPr lang="en-US" dirty="0">
              <a:solidFill>
                <a:schemeClr val="tx1"/>
              </a:solidFill>
              <a:latin typeface="Verdana" panose="020B0604030504040204" pitchFamily="34" charset="0"/>
            </a:endParaRPr>
          </a:p>
        </p:txBody>
      </p:sp>
      <p:sp>
        <p:nvSpPr>
          <p:cNvPr id="23" name="Rounded Rectangle 22"/>
          <p:cNvSpPr/>
          <p:nvPr/>
        </p:nvSpPr>
        <p:spPr>
          <a:xfrm>
            <a:off x="7580117" y="5744599"/>
            <a:ext cx="2406547" cy="817365"/>
          </a:xfrm>
          <a:prstGeom prst="roundRect">
            <a:avLst/>
          </a:prstGeom>
          <a:no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Verdana" panose="020B0604030504040204" pitchFamily="34" charset="0"/>
              </a:rPr>
              <a:t>fats</a:t>
            </a:r>
            <a:endParaRPr lang="en-US" dirty="0">
              <a:solidFill>
                <a:schemeClr val="tx1"/>
              </a:solidFill>
              <a:latin typeface="Verdana" panose="020B0604030504040204" pitchFamily="34" charset="0"/>
            </a:endParaRPr>
          </a:p>
        </p:txBody>
      </p:sp>
      <p:pic>
        <p:nvPicPr>
          <p:cNvPr id="17" name="Picture 16">
            <a:extLst>
              <a:ext uri="{FF2B5EF4-FFF2-40B4-BE49-F238E27FC236}">
                <a16:creationId xmlns:a16="http://schemas.microsoft.com/office/drawing/2014/main" id="{B235B435-A81D-7143-96F4-80FB0662D80D}"/>
              </a:ext>
            </a:extLst>
          </p:cNvPr>
          <p:cNvPicPr>
            <a:picLocks noChangeAspect="1"/>
          </p:cNvPicPr>
          <p:nvPr/>
        </p:nvPicPr>
        <p:blipFill>
          <a:blip r:embed="rId2">
            <a:duotone>
              <a:prstClr val="black"/>
              <a:schemeClr val="accent1">
                <a:tint val="45000"/>
                <a:satMod val="400000"/>
              </a:schemeClr>
            </a:duotone>
          </a:blip>
          <a:stretch>
            <a:fillRect/>
          </a:stretch>
        </p:blipFill>
        <p:spPr>
          <a:xfrm>
            <a:off x="11025363" y="44842"/>
            <a:ext cx="628093" cy="584776"/>
          </a:xfrm>
          <a:prstGeom prst="rect">
            <a:avLst/>
          </a:prstGeom>
        </p:spPr>
      </p:pic>
    </p:spTree>
    <p:extLst>
      <p:ext uri="{BB962C8B-B14F-4D97-AF65-F5344CB8AC3E}">
        <p14:creationId xmlns:p14="http://schemas.microsoft.com/office/powerpoint/2010/main" val="2662805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4042"/>
            <a:ext cx="407515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What is bioenergy?</a:t>
            </a:r>
          </a:p>
        </p:txBody>
      </p:sp>
      <p:sp>
        <p:nvSpPr>
          <p:cNvPr id="6" name="TextBox 5"/>
          <p:cNvSpPr txBox="1"/>
          <p:nvPr/>
        </p:nvSpPr>
        <p:spPr>
          <a:xfrm>
            <a:off x="425619" y="701169"/>
            <a:ext cx="11623627" cy="3377143"/>
          </a:xfrm>
          <a:prstGeom prst="rect">
            <a:avLst/>
          </a:prstGeom>
          <a:noFill/>
        </p:spPr>
        <p:txBody>
          <a:bodyPr wrap="square" rtlCol="0">
            <a:spAutoFit/>
          </a:bodyPr>
          <a:lstStyle/>
          <a:p>
            <a:pPr marL="228600" indent="-228600">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Bioenergy:</a:t>
            </a:r>
          </a:p>
          <a:p>
            <a:pPr>
              <a:lnSpc>
                <a:spcPct val="120000"/>
              </a:lnSpc>
            </a:pP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Renewable* energy produced from living (or recently living)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biological material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called biomass </a:t>
            </a:r>
            <a:r>
              <a:rPr lang="en-US" sz="2000" baseline="30000" dirty="0">
                <a:solidFill>
                  <a:prstClr val="black"/>
                </a:solidFill>
                <a:latin typeface="Verdana" panose="020B0604030504040204" pitchFamily="34" charset="0"/>
                <a:ea typeface="Verdana" panose="020B0604030504040204" pitchFamily="34" charset="0"/>
                <a:cs typeface="Verdana" panose="020B0604030504040204" pitchFamily="34" charset="0"/>
              </a:rPr>
              <a:t>1</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Useful renewable energy produced from organic matter – the conversion of complex carbohydrates in organic matter to energy </a:t>
            </a:r>
            <a:r>
              <a:rPr lang="en-US" sz="2000" baseline="30000" dirty="0">
                <a:solidFill>
                  <a:prstClr val="black"/>
                </a:solidFill>
                <a:latin typeface="Verdana" panose="020B0604030504040204" pitchFamily="34" charset="0"/>
                <a:ea typeface="Verdana" panose="020B0604030504040204" pitchFamily="34" charset="0"/>
                <a:cs typeface="Verdana" panose="020B0604030504040204" pitchFamily="34" charset="0"/>
              </a:rPr>
              <a:t>2</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Energy from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biofuels</a:t>
            </a:r>
            <a:r>
              <a:rPr lang="en-US" sz="2000" baseline="30000" dirty="0">
                <a:solidFill>
                  <a:prstClr val="black"/>
                </a:solidFill>
                <a:latin typeface="Verdana" panose="020B0604030504040204" pitchFamily="34" charset="0"/>
                <a:ea typeface="Verdana" panose="020B0604030504040204" pitchFamily="34" charset="0"/>
                <a:cs typeface="Verdana" panose="020B0604030504040204" pitchFamily="34" charset="0"/>
              </a:rPr>
              <a:t> 3</a:t>
            </a:r>
          </a:p>
        </p:txBody>
      </p:sp>
      <p:sp>
        <p:nvSpPr>
          <p:cNvPr id="4" name="TextBox 3"/>
          <p:cNvSpPr txBox="1"/>
          <p:nvPr/>
        </p:nvSpPr>
        <p:spPr>
          <a:xfrm>
            <a:off x="425619" y="6085913"/>
            <a:ext cx="7842981" cy="738664"/>
          </a:xfrm>
          <a:prstGeom prst="rect">
            <a:avLst/>
          </a:prstGeom>
          <a:noFill/>
        </p:spPr>
        <p:txBody>
          <a:bodyPr wrap="non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1: Dahiya (2015)</a:t>
            </a:r>
          </a:p>
          <a:p>
            <a:r>
              <a:rPr lang="en-US" sz="1400" dirty="0">
                <a:latin typeface="Verdana" panose="020B0604030504040204" pitchFamily="34" charset="0"/>
                <a:ea typeface="Verdana" panose="020B0604030504040204" pitchFamily="34" charset="0"/>
                <a:cs typeface="Verdana" panose="020B0604030504040204" pitchFamily="34" charset="0"/>
              </a:rPr>
              <a:t>2: U.S. DOE’s Oak Ridge National Laboratory’s (ORNL) Bioenergy Feedstock Network</a:t>
            </a:r>
          </a:p>
          <a:p>
            <a:r>
              <a:rPr lang="en-US" sz="1400" dirty="0">
                <a:latin typeface="Verdana" panose="020B0604030504040204" pitchFamily="34" charset="0"/>
                <a:ea typeface="Verdana" panose="020B0604030504040204" pitchFamily="34" charset="0"/>
                <a:cs typeface="Verdana" panose="020B0604030504040204" pitchFamily="34" charset="0"/>
              </a:rPr>
              <a:t>3: Food &amp; Agriculture Organization of the United Nations (FAO)</a:t>
            </a:r>
          </a:p>
        </p:txBody>
      </p:sp>
      <p:sp>
        <p:nvSpPr>
          <p:cNvPr id="7" name="TextBox 6"/>
          <p:cNvSpPr txBox="1"/>
          <p:nvPr/>
        </p:nvSpPr>
        <p:spPr>
          <a:xfrm>
            <a:off x="2479672" y="4607720"/>
            <a:ext cx="7232655"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*Renewable</a:t>
            </a:r>
            <a:r>
              <a:rPr lang="en-US" sz="2000" b="1" dirty="0">
                <a:latin typeface="Verdana" panose="020B0604030504040204" pitchFamily="34" charset="0"/>
                <a:ea typeface="Verdana" panose="020B0604030504040204" pitchFamily="34" charset="0"/>
                <a:cs typeface="Verdana" panose="020B0604030504040204" pitchFamily="34" charset="0"/>
              </a:rPr>
              <a:t> </a:t>
            </a:r>
            <a:r>
              <a:rPr lang="en-US" sz="2000" b="1" i="1" u="sng" dirty="0">
                <a:solidFill>
                  <a:srgbClr val="FF0000"/>
                </a:solidFill>
                <a:latin typeface="Verdana" panose="020B0604030504040204" pitchFamily="34" charset="0"/>
                <a:ea typeface="Verdana" panose="020B0604030504040204" pitchFamily="34" charset="0"/>
                <a:cs typeface="Verdana" panose="020B0604030504040204" pitchFamily="34" charset="0"/>
              </a:rPr>
              <a:t>if</a:t>
            </a:r>
            <a:r>
              <a:rPr lang="en-US" sz="2000" b="1"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the amount of biomass used is less than the amount of biomass that can be regrown.</a:t>
            </a:r>
          </a:p>
        </p:txBody>
      </p:sp>
      <p:pic>
        <p:nvPicPr>
          <p:cNvPr id="11" name="Picture 10">
            <a:extLst>
              <a:ext uri="{FF2B5EF4-FFF2-40B4-BE49-F238E27FC236}">
                <a16:creationId xmlns:a16="http://schemas.microsoft.com/office/drawing/2014/main" id="{759F2849-1F54-F042-895D-4477C7887FC5}"/>
              </a:ext>
            </a:extLst>
          </p:cNvPr>
          <p:cNvPicPr>
            <a:picLocks noChangeAspect="1"/>
          </p:cNvPicPr>
          <p:nvPr/>
        </p:nvPicPr>
        <p:blipFill>
          <a:blip r:embed="rId2">
            <a:duotone>
              <a:prstClr val="black"/>
              <a:schemeClr val="accent1">
                <a:tint val="45000"/>
                <a:satMod val="400000"/>
              </a:schemeClr>
            </a:duotone>
          </a:blip>
          <a:stretch>
            <a:fillRect/>
          </a:stretch>
        </p:blipFill>
        <p:spPr>
          <a:xfrm>
            <a:off x="11094811" y="49316"/>
            <a:ext cx="628093" cy="584776"/>
          </a:xfrm>
          <a:prstGeom prst="rect">
            <a:avLst/>
          </a:prstGeom>
        </p:spPr>
      </p:pic>
    </p:spTree>
    <p:extLst>
      <p:ext uri="{BB962C8B-B14F-4D97-AF65-F5344CB8AC3E}">
        <p14:creationId xmlns:p14="http://schemas.microsoft.com/office/powerpoint/2010/main" val="212117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72467"/>
            <a:ext cx="39052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Feedstock sources</a:t>
            </a:r>
          </a:p>
        </p:txBody>
      </p:sp>
      <p:sp>
        <p:nvSpPr>
          <p:cNvPr id="4" name="TextBox 3"/>
          <p:cNvSpPr txBox="1"/>
          <p:nvPr/>
        </p:nvSpPr>
        <p:spPr>
          <a:xfrm>
            <a:off x="389339" y="6461680"/>
            <a:ext cx="1484381" cy="307777"/>
          </a:xfrm>
          <a:prstGeom prst="rect">
            <a:avLst/>
          </a:prstGeom>
          <a:noFill/>
        </p:spPr>
        <p:txBody>
          <a:bodyPr wrap="none" rtlCol="0">
            <a:spAutoFit/>
          </a:bodyPr>
          <a:lstStyle/>
          <a:p>
            <a:r>
              <a:rPr lang="en-US" sz="1400" dirty="0">
                <a:latin typeface="Verdana" panose="020B0604030504040204" pitchFamily="34" charset="0"/>
              </a:rPr>
              <a:t>Dahiya (2015)</a:t>
            </a:r>
          </a:p>
        </p:txBody>
      </p:sp>
      <p:sp>
        <p:nvSpPr>
          <p:cNvPr id="8" name="Rounded Rectangle 7"/>
          <p:cNvSpPr/>
          <p:nvPr/>
        </p:nvSpPr>
        <p:spPr>
          <a:xfrm>
            <a:off x="1697556" y="1106577"/>
            <a:ext cx="2187770" cy="5123655"/>
          </a:xfrm>
          <a:prstGeom prst="round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20" name="Rounded Rectangle 19"/>
          <p:cNvSpPr/>
          <p:nvPr/>
        </p:nvSpPr>
        <p:spPr>
          <a:xfrm>
            <a:off x="1834580" y="1742185"/>
            <a:ext cx="1887298" cy="817365"/>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whole-tree</a:t>
            </a:r>
            <a:br>
              <a:rPr lang="en-US" sz="2000" dirty="0">
                <a:solidFill>
                  <a:schemeClr val="tx1"/>
                </a:solidFill>
                <a:latin typeface="Verdana" panose="020B0604030504040204" pitchFamily="34" charset="0"/>
              </a:rPr>
            </a:br>
            <a:r>
              <a:rPr lang="en-US" sz="2000" dirty="0">
                <a:solidFill>
                  <a:schemeClr val="tx1"/>
                </a:solidFill>
                <a:latin typeface="Verdana" panose="020B0604030504040204" pitchFamily="34" charset="0"/>
              </a:rPr>
              <a:t>chips</a:t>
            </a:r>
            <a:endParaRPr lang="en-US" sz="1600" dirty="0">
              <a:solidFill>
                <a:schemeClr val="tx1"/>
              </a:solidFill>
              <a:latin typeface="Verdana" panose="020B0604030504040204" pitchFamily="34" charset="0"/>
            </a:endParaRPr>
          </a:p>
        </p:txBody>
      </p:sp>
      <p:sp>
        <p:nvSpPr>
          <p:cNvPr id="30" name="Rounded Rectangle 29"/>
          <p:cNvSpPr/>
          <p:nvPr/>
        </p:nvSpPr>
        <p:spPr>
          <a:xfrm>
            <a:off x="5018638" y="1106577"/>
            <a:ext cx="2406547" cy="5123655"/>
          </a:xfrm>
          <a:prstGeom prst="round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31" name="Rounded Rectangle 30"/>
          <p:cNvSpPr/>
          <p:nvPr/>
        </p:nvSpPr>
        <p:spPr>
          <a:xfrm>
            <a:off x="8370034" y="1082931"/>
            <a:ext cx="2406547" cy="5123655"/>
          </a:xfrm>
          <a:prstGeom prst="roundRect">
            <a:avLst/>
          </a:prstGeom>
          <a:noFill/>
          <a:ln w="38100" cmpd="sng">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9" name="TextBox 8"/>
          <p:cNvSpPr txBox="1"/>
          <p:nvPr/>
        </p:nvSpPr>
        <p:spPr>
          <a:xfrm>
            <a:off x="2245679" y="1106577"/>
            <a:ext cx="1237839" cy="461665"/>
          </a:xfrm>
          <a:prstGeom prst="rect">
            <a:avLst/>
          </a:prstGeom>
          <a:noFill/>
        </p:spPr>
        <p:txBody>
          <a:bodyPr wrap="none" rtlCol="0">
            <a:spAutoFit/>
          </a:bodyPr>
          <a:lstStyle/>
          <a:p>
            <a:r>
              <a:rPr lang="en-US" sz="2400" dirty="0">
                <a:latin typeface="Verdana" panose="020B0604030504040204" pitchFamily="34" charset="0"/>
              </a:rPr>
              <a:t>forests</a:t>
            </a:r>
          </a:p>
        </p:txBody>
      </p:sp>
      <p:sp>
        <p:nvSpPr>
          <p:cNvPr id="32" name="TextBox 31"/>
          <p:cNvSpPr txBox="1"/>
          <p:nvPr/>
        </p:nvSpPr>
        <p:spPr>
          <a:xfrm>
            <a:off x="5385987" y="1106577"/>
            <a:ext cx="2035205" cy="461665"/>
          </a:xfrm>
          <a:prstGeom prst="rect">
            <a:avLst/>
          </a:prstGeom>
          <a:noFill/>
        </p:spPr>
        <p:txBody>
          <a:bodyPr wrap="none" rtlCol="0">
            <a:spAutoFit/>
          </a:bodyPr>
          <a:lstStyle/>
          <a:p>
            <a:r>
              <a:rPr lang="en-US" sz="2400" dirty="0">
                <a:latin typeface="Verdana" panose="020B0604030504040204" pitchFamily="34" charset="0"/>
              </a:rPr>
              <a:t>agriculture</a:t>
            </a:r>
          </a:p>
        </p:txBody>
      </p:sp>
      <p:sp>
        <p:nvSpPr>
          <p:cNvPr id="33" name="TextBox 32"/>
          <p:cNvSpPr txBox="1"/>
          <p:nvPr/>
        </p:nvSpPr>
        <p:spPr>
          <a:xfrm>
            <a:off x="9099236" y="1106577"/>
            <a:ext cx="1190794" cy="461665"/>
          </a:xfrm>
          <a:prstGeom prst="rect">
            <a:avLst/>
          </a:prstGeom>
          <a:noFill/>
        </p:spPr>
        <p:txBody>
          <a:bodyPr wrap="none" rtlCol="0">
            <a:spAutoFit/>
          </a:bodyPr>
          <a:lstStyle/>
          <a:p>
            <a:r>
              <a:rPr lang="en-US" sz="2400" dirty="0">
                <a:latin typeface="Verdana" panose="020B0604030504040204" pitchFamily="34" charset="0"/>
              </a:rPr>
              <a:t>waste</a:t>
            </a:r>
          </a:p>
        </p:txBody>
      </p:sp>
      <p:sp>
        <p:nvSpPr>
          <p:cNvPr id="34" name="Rounded Rectangle 33"/>
          <p:cNvSpPr/>
          <p:nvPr/>
        </p:nvSpPr>
        <p:spPr>
          <a:xfrm>
            <a:off x="1809432" y="2711950"/>
            <a:ext cx="1887298" cy="817365"/>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bole chips</a:t>
            </a:r>
            <a:endParaRPr lang="en-US" sz="1600" dirty="0">
              <a:solidFill>
                <a:schemeClr val="tx1"/>
              </a:solidFill>
              <a:latin typeface="Verdana" panose="020B0604030504040204" pitchFamily="34" charset="0"/>
            </a:endParaRPr>
          </a:p>
        </p:txBody>
      </p:sp>
      <p:sp>
        <p:nvSpPr>
          <p:cNvPr id="35" name="Rounded Rectangle 34"/>
          <p:cNvSpPr/>
          <p:nvPr/>
        </p:nvSpPr>
        <p:spPr>
          <a:xfrm>
            <a:off x="1834580" y="3709557"/>
            <a:ext cx="1887298" cy="817365"/>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bark chips</a:t>
            </a:r>
            <a:endParaRPr lang="en-US" sz="1600" dirty="0">
              <a:solidFill>
                <a:schemeClr val="tx1"/>
              </a:solidFill>
              <a:latin typeface="Verdana" panose="020B0604030504040204" pitchFamily="34" charset="0"/>
            </a:endParaRPr>
          </a:p>
        </p:txBody>
      </p:sp>
      <p:sp>
        <p:nvSpPr>
          <p:cNvPr id="36" name="Rounded Rectangle 35"/>
          <p:cNvSpPr/>
          <p:nvPr/>
        </p:nvSpPr>
        <p:spPr>
          <a:xfrm>
            <a:off x="5188334" y="1742185"/>
            <a:ext cx="2076028" cy="72248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short-rotation woody crops</a:t>
            </a:r>
            <a:endParaRPr lang="en-US" sz="1600" dirty="0">
              <a:solidFill>
                <a:schemeClr val="tx1"/>
              </a:solidFill>
              <a:latin typeface="Verdana" panose="020B0604030504040204" pitchFamily="34" charset="0"/>
            </a:endParaRPr>
          </a:p>
        </p:txBody>
      </p:sp>
      <p:sp>
        <p:nvSpPr>
          <p:cNvPr id="37" name="Rounded Rectangle 36"/>
          <p:cNvSpPr/>
          <p:nvPr/>
        </p:nvSpPr>
        <p:spPr>
          <a:xfrm>
            <a:off x="5188334" y="2561050"/>
            <a:ext cx="2076028" cy="997607"/>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solidFill>
                  <a:schemeClr val="tx1"/>
                </a:solidFill>
                <a:latin typeface="Verdana" panose="020B0604030504040204" pitchFamily="34" charset="0"/>
              </a:rPr>
              <a:t>perennial lignocellulosic crops</a:t>
            </a:r>
            <a:endParaRPr lang="en-US" sz="1600" dirty="0">
              <a:solidFill>
                <a:schemeClr val="tx1"/>
              </a:solidFill>
              <a:latin typeface="Verdana" panose="020B0604030504040204" pitchFamily="34" charset="0"/>
            </a:endParaRPr>
          </a:p>
        </p:txBody>
      </p:sp>
      <p:sp>
        <p:nvSpPr>
          <p:cNvPr id="38" name="Rounded Rectangle 37"/>
          <p:cNvSpPr/>
          <p:nvPr/>
        </p:nvSpPr>
        <p:spPr>
          <a:xfrm>
            <a:off x="5188334" y="3643991"/>
            <a:ext cx="2076028" cy="744621"/>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solidFill>
                  <a:schemeClr val="tx1"/>
                </a:solidFill>
                <a:latin typeface="Verdana" panose="020B0604030504040204" pitchFamily="34" charset="0"/>
              </a:rPr>
              <a:t>lignocellulosic residues</a:t>
            </a:r>
            <a:endParaRPr lang="en-US" sz="1600" dirty="0">
              <a:solidFill>
                <a:schemeClr val="tx1"/>
              </a:solidFill>
              <a:latin typeface="Verdana" panose="020B0604030504040204" pitchFamily="34" charset="0"/>
            </a:endParaRPr>
          </a:p>
        </p:txBody>
      </p:sp>
      <p:sp>
        <p:nvSpPr>
          <p:cNvPr id="39" name="Rounded Rectangle 38"/>
          <p:cNvSpPr/>
          <p:nvPr/>
        </p:nvSpPr>
        <p:spPr>
          <a:xfrm>
            <a:off x="5188334" y="4488007"/>
            <a:ext cx="2076028" cy="730543"/>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solidFill>
                  <a:schemeClr val="tx1"/>
                </a:solidFill>
                <a:latin typeface="Verdana" panose="020B0604030504040204" pitchFamily="34" charset="0"/>
              </a:rPr>
              <a:t>sugars / starches</a:t>
            </a:r>
            <a:endParaRPr lang="en-US" sz="1600" dirty="0">
              <a:solidFill>
                <a:schemeClr val="tx1"/>
              </a:solidFill>
              <a:latin typeface="Verdana" panose="020B0604030504040204" pitchFamily="34" charset="0"/>
            </a:endParaRPr>
          </a:p>
        </p:txBody>
      </p:sp>
      <p:sp>
        <p:nvSpPr>
          <p:cNvPr id="40" name="Rounded Rectangle 39"/>
          <p:cNvSpPr/>
          <p:nvPr/>
        </p:nvSpPr>
        <p:spPr>
          <a:xfrm>
            <a:off x="5213480" y="5312568"/>
            <a:ext cx="2076028" cy="730543"/>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solidFill>
                  <a:schemeClr val="tx1"/>
                </a:solidFill>
                <a:latin typeface="Verdana" panose="020B0604030504040204" pitchFamily="34" charset="0"/>
              </a:rPr>
              <a:t>oils</a:t>
            </a:r>
            <a:endParaRPr lang="en-US" sz="1600" dirty="0">
              <a:solidFill>
                <a:schemeClr val="tx1"/>
              </a:solidFill>
              <a:latin typeface="Verdana" panose="020B0604030504040204" pitchFamily="34" charset="0"/>
            </a:endParaRPr>
          </a:p>
        </p:txBody>
      </p:sp>
      <p:sp>
        <p:nvSpPr>
          <p:cNvPr id="41" name="Rounded Rectangle 40"/>
          <p:cNvSpPr/>
          <p:nvPr/>
        </p:nvSpPr>
        <p:spPr>
          <a:xfrm>
            <a:off x="8530737" y="1700245"/>
            <a:ext cx="2076028" cy="72248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sawmill residues</a:t>
            </a:r>
            <a:endParaRPr lang="en-US" sz="1600" dirty="0">
              <a:solidFill>
                <a:schemeClr val="tx1"/>
              </a:solidFill>
              <a:latin typeface="Verdana" panose="020B0604030504040204" pitchFamily="34" charset="0"/>
            </a:endParaRPr>
          </a:p>
        </p:txBody>
      </p:sp>
      <p:sp>
        <p:nvSpPr>
          <p:cNvPr id="42" name="Rounded Rectangle 41"/>
          <p:cNvSpPr/>
          <p:nvPr/>
        </p:nvSpPr>
        <p:spPr>
          <a:xfrm>
            <a:off x="8530737" y="2496601"/>
            <a:ext cx="2076028" cy="72248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construction wastes</a:t>
            </a:r>
            <a:endParaRPr lang="en-US" sz="1600" dirty="0">
              <a:solidFill>
                <a:schemeClr val="tx1"/>
              </a:solidFill>
              <a:latin typeface="Verdana" panose="020B0604030504040204" pitchFamily="34" charset="0"/>
            </a:endParaRPr>
          </a:p>
        </p:txBody>
      </p:sp>
      <p:sp>
        <p:nvSpPr>
          <p:cNvPr id="43" name="Rounded Rectangle 42"/>
          <p:cNvSpPr/>
          <p:nvPr/>
        </p:nvSpPr>
        <p:spPr>
          <a:xfrm>
            <a:off x="8530737" y="3292957"/>
            <a:ext cx="2076028" cy="72248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municipal wastes</a:t>
            </a:r>
            <a:endParaRPr lang="en-US" sz="1600" dirty="0">
              <a:solidFill>
                <a:schemeClr val="tx1"/>
              </a:solidFill>
              <a:latin typeface="Verdana" panose="020B0604030504040204" pitchFamily="34" charset="0"/>
            </a:endParaRPr>
          </a:p>
        </p:txBody>
      </p:sp>
      <p:sp>
        <p:nvSpPr>
          <p:cNvPr id="44" name="Rounded Rectangle 43"/>
          <p:cNvSpPr/>
          <p:nvPr/>
        </p:nvSpPr>
        <p:spPr>
          <a:xfrm>
            <a:off x="8530737" y="4114463"/>
            <a:ext cx="2076028" cy="525652"/>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solidFill>
                  <a:schemeClr val="tx1"/>
                </a:solidFill>
                <a:latin typeface="Verdana" panose="020B0604030504040204" pitchFamily="34" charset="0"/>
              </a:rPr>
              <a:t>oil / fat waste</a:t>
            </a:r>
            <a:endParaRPr lang="en-US" sz="1600" dirty="0">
              <a:solidFill>
                <a:schemeClr val="tx1"/>
              </a:solidFill>
              <a:latin typeface="Verdana" panose="020B0604030504040204" pitchFamily="34" charset="0"/>
            </a:endParaRPr>
          </a:p>
        </p:txBody>
      </p:sp>
      <p:sp>
        <p:nvSpPr>
          <p:cNvPr id="45" name="Rounded Rectangle 44"/>
          <p:cNvSpPr/>
          <p:nvPr/>
        </p:nvSpPr>
        <p:spPr>
          <a:xfrm>
            <a:off x="8530737" y="4731978"/>
            <a:ext cx="2076028" cy="492565"/>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solidFill>
                  <a:schemeClr val="tx1"/>
                </a:solidFill>
                <a:latin typeface="Verdana" panose="020B0604030504040204" pitchFamily="34" charset="0"/>
              </a:rPr>
              <a:t>landfill gas</a:t>
            </a:r>
            <a:endParaRPr lang="en-US" sz="1600" dirty="0">
              <a:solidFill>
                <a:schemeClr val="tx1"/>
              </a:solidFill>
              <a:latin typeface="Verdana" panose="020B0604030504040204" pitchFamily="34" charset="0"/>
            </a:endParaRPr>
          </a:p>
        </p:txBody>
      </p:sp>
      <p:sp>
        <p:nvSpPr>
          <p:cNvPr id="46" name="Rounded Rectangle 45"/>
          <p:cNvSpPr/>
          <p:nvPr/>
        </p:nvSpPr>
        <p:spPr>
          <a:xfrm>
            <a:off x="8530737" y="5376942"/>
            <a:ext cx="2076028" cy="666168"/>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solidFill>
                  <a:schemeClr val="tx1"/>
                </a:solidFill>
                <a:latin typeface="Verdana" panose="020B0604030504040204" pitchFamily="34" charset="0"/>
              </a:rPr>
              <a:t>municipal solid waste</a:t>
            </a:r>
            <a:endParaRPr lang="en-US" sz="1600" dirty="0">
              <a:solidFill>
                <a:schemeClr val="tx1"/>
              </a:solidFill>
              <a:latin typeface="Verdana" panose="020B0604030504040204" pitchFamily="34" charset="0"/>
            </a:endParaRPr>
          </a:p>
        </p:txBody>
      </p:sp>
      <p:pic>
        <p:nvPicPr>
          <p:cNvPr id="28" name="Picture 27">
            <a:extLst>
              <a:ext uri="{FF2B5EF4-FFF2-40B4-BE49-F238E27FC236}">
                <a16:creationId xmlns:a16="http://schemas.microsoft.com/office/drawing/2014/main" id="{92820EF5-8642-0F41-87B2-F2DBE979C00D}"/>
              </a:ext>
            </a:extLst>
          </p:cNvPr>
          <p:cNvPicPr>
            <a:picLocks noChangeAspect="1"/>
          </p:cNvPicPr>
          <p:nvPr/>
        </p:nvPicPr>
        <p:blipFill>
          <a:blip r:embed="rId2">
            <a:duotone>
              <a:prstClr val="black"/>
              <a:schemeClr val="accent1">
                <a:tint val="45000"/>
                <a:satMod val="400000"/>
              </a:schemeClr>
            </a:duotone>
          </a:blip>
          <a:stretch>
            <a:fillRect/>
          </a:stretch>
        </p:blipFill>
        <p:spPr>
          <a:xfrm>
            <a:off x="11117960" y="49317"/>
            <a:ext cx="628093" cy="584776"/>
          </a:xfrm>
          <a:prstGeom prst="rect">
            <a:avLst/>
          </a:prstGeom>
        </p:spPr>
      </p:pic>
    </p:spTree>
    <p:extLst>
      <p:ext uri="{BB962C8B-B14F-4D97-AF65-F5344CB8AC3E}">
        <p14:creationId xmlns:p14="http://schemas.microsoft.com/office/powerpoint/2010/main" val="197657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P spid="33" grpId="0"/>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p:cNvCxnSpPr/>
          <p:nvPr/>
        </p:nvCxnSpPr>
        <p:spPr>
          <a:xfrm flipV="1">
            <a:off x="6730110" y="4051570"/>
            <a:ext cx="827338" cy="11209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cxnSpLocks/>
          </p:cNvCxnSpPr>
          <p:nvPr/>
        </p:nvCxnSpPr>
        <p:spPr>
          <a:xfrm>
            <a:off x="9398678" y="3379448"/>
            <a:ext cx="8108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84042"/>
            <a:ext cx="454162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Biomass supply chain</a:t>
            </a:r>
          </a:p>
        </p:txBody>
      </p:sp>
      <p:sp>
        <p:nvSpPr>
          <p:cNvPr id="4" name="TextBox 3"/>
          <p:cNvSpPr txBox="1"/>
          <p:nvPr/>
        </p:nvSpPr>
        <p:spPr>
          <a:xfrm>
            <a:off x="389339" y="6478392"/>
            <a:ext cx="886781" cy="307777"/>
          </a:xfrm>
          <a:prstGeom prst="rect">
            <a:avLst/>
          </a:prstGeom>
          <a:noFill/>
        </p:spPr>
        <p:txBody>
          <a:bodyPr wrap="none" rtlCol="0">
            <a:spAutoFit/>
          </a:bodyPr>
          <a:lstStyle/>
          <a:p>
            <a:r>
              <a:rPr lang="en-US" sz="1400" dirty="0">
                <a:latin typeface="Verdana" panose="020B0604030504040204" pitchFamily="34" charset="0"/>
              </a:rPr>
              <a:t>BIOEN1</a:t>
            </a:r>
          </a:p>
        </p:txBody>
      </p:sp>
      <p:sp>
        <p:nvSpPr>
          <p:cNvPr id="5" name="Rounded Rectangle 4"/>
          <p:cNvSpPr/>
          <p:nvPr/>
        </p:nvSpPr>
        <p:spPr>
          <a:xfrm>
            <a:off x="406702" y="1578132"/>
            <a:ext cx="1810442" cy="1144310"/>
          </a:xfrm>
          <a:prstGeom prst="roundRect">
            <a:avLst/>
          </a:prstGeom>
          <a:noFill/>
          <a:ln w="38100" cmpd="sng">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forests</a:t>
            </a:r>
            <a:endParaRPr lang="en-US" sz="1600" dirty="0">
              <a:solidFill>
                <a:schemeClr val="tx1"/>
              </a:solidFill>
              <a:latin typeface="Verdana" panose="020B0604030504040204" pitchFamily="34" charset="0"/>
            </a:endParaRPr>
          </a:p>
        </p:txBody>
      </p:sp>
      <p:sp>
        <p:nvSpPr>
          <p:cNvPr id="20" name="Rounded Rectangle 19"/>
          <p:cNvSpPr/>
          <p:nvPr/>
        </p:nvSpPr>
        <p:spPr>
          <a:xfrm>
            <a:off x="10250039" y="1578133"/>
            <a:ext cx="1688731" cy="4596110"/>
          </a:xfrm>
          <a:prstGeom prst="roundRect">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2000" dirty="0">
                <a:solidFill>
                  <a:schemeClr val="tx1"/>
                </a:solidFill>
                <a:latin typeface="Verdana" panose="020B0604030504040204" pitchFamily="34" charset="0"/>
              </a:rPr>
              <a:t>power</a:t>
            </a:r>
          </a:p>
          <a:p>
            <a:pPr algn="ctr">
              <a:lnSpc>
                <a:spcPct val="150000"/>
              </a:lnSpc>
            </a:pPr>
            <a:r>
              <a:rPr lang="en-US" sz="2000" dirty="0">
                <a:solidFill>
                  <a:schemeClr val="tx1"/>
                </a:solidFill>
                <a:latin typeface="Verdana" panose="020B0604030504040204" pitchFamily="34" charset="0"/>
              </a:rPr>
              <a:t>heat</a:t>
            </a:r>
          </a:p>
          <a:p>
            <a:pPr algn="ctr">
              <a:lnSpc>
                <a:spcPct val="150000"/>
              </a:lnSpc>
            </a:pPr>
            <a:r>
              <a:rPr lang="en-US" sz="2000" dirty="0">
                <a:solidFill>
                  <a:schemeClr val="tx1"/>
                </a:solidFill>
                <a:latin typeface="Verdana" panose="020B0604030504040204" pitchFamily="34" charset="0"/>
              </a:rPr>
              <a:t>steam</a:t>
            </a:r>
          </a:p>
          <a:p>
            <a:pPr algn="ctr">
              <a:lnSpc>
                <a:spcPct val="150000"/>
              </a:lnSpc>
            </a:pPr>
            <a:r>
              <a:rPr lang="en-US" sz="2000" dirty="0">
                <a:solidFill>
                  <a:schemeClr val="tx1"/>
                </a:solidFill>
                <a:latin typeface="Verdana" panose="020B0604030504040204" pitchFamily="34" charset="0"/>
              </a:rPr>
              <a:t>biofuels</a:t>
            </a:r>
          </a:p>
          <a:p>
            <a:pPr algn="ctr">
              <a:lnSpc>
                <a:spcPct val="150000"/>
              </a:lnSpc>
            </a:pPr>
            <a:r>
              <a:rPr lang="en-US" sz="2000" dirty="0">
                <a:solidFill>
                  <a:schemeClr val="tx1"/>
                </a:solidFill>
                <a:latin typeface="Verdana" panose="020B0604030504040204" pitchFamily="34" charset="0"/>
              </a:rPr>
              <a:t>chemicals</a:t>
            </a:r>
            <a:endParaRPr lang="en-US" sz="1600" dirty="0">
              <a:solidFill>
                <a:schemeClr val="tx1"/>
              </a:solidFill>
              <a:latin typeface="Verdana" panose="020B0604030504040204" pitchFamily="34" charset="0"/>
            </a:endParaRPr>
          </a:p>
        </p:txBody>
      </p:sp>
      <p:sp>
        <p:nvSpPr>
          <p:cNvPr id="6" name="TextBox 5"/>
          <p:cNvSpPr txBox="1"/>
          <p:nvPr/>
        </p:nvSpPr>
        <p:spPr>
          <a:xfrm>
            <a:off x="540657" y="1005977"/>
            <a:ext cx="1046045" cy="400110"/>
          </a:xfrm>
          <a:prstGeom prst="rect">
            <a:avLst/>
          </a:prstGeom>
          <a:noFill/>
        </p:spPr>
        <p:txBody>
          <a:bodyPr wrap="square" rtlCol="0">
            <a:spAutoFit/>
          </a:bodyPr>
          <a:lstStyle/>
          <a:p>
            <a:r>
              <a:rPr lang="en-US" sz="2000" dirty="0">
                <a:solidFill>
                  <a:srgbClr val="0432FF"/>
                </a:solidFill>
                <a:latin typeface="Verdana" panose="020B0604030504040204" pitchFamily="34" charset="0"/>
              </a:rPr>
              <a:t>source</a:t>
            </a:r>
          </a:p>
        </p:txBody>
      </p:sp>
      <p:sp>
        <p:nvSpPr>
          <p:cNvPr id="15" name="TextBox 14"/>
          <p:cNvSpPr txBox="1"/>
          <p:nvPr/>
        </p:nvSpPr>
        <p:spPr>
          <a:xfrm>
            <a:off x="4132990" y="1005977"/>
            <a:ext cx="1976321" cy="400110"/>
          </a:xfrm>
          <a:prstGeom prst="rect">
            <a:avLst/>
          </a:prstGeom>
          <a:noFill/>
        </p:spPr>
        <p:txBody>
          <a:bodyPr wrap="square" rtlCol="0">
            <a:spAutoFit/>
          </a:bodyPr>
          <a:lstStyle/>
          <a:p>
            <a:r>
              <a:rPr lang="en-US" sz="2000" dirty="0">
                <a:solidFill>
                  <a:srgbClr val="0432FF"/>
                </a:solidFill>
                <a:latin typeface="Verdana" panose="020B0604030504040204" pitchFamily="34" charset="0"/>
              </a:rPr>
              <a:t>biomass</a:t>
            </a:r>
          </a:p>
        </p:txBody>
      </p:sp>
      <p:sp>
        <p:nvSpPr>
          <p:cNvPr id="16" name="TextBox 15"/>
          <p:cNvSpPr txBox="1"/>
          <p:nvPr/>
        </p:nvSpPr>
        <p:spPr>
          <a:xfrm>
            <a:off x="7343164" y="1005977"/>
            <a:ext cx="1739183" cy="400110"/>
          </a:xfrm>
          <a:prstGeom prst="rect">
            <a:avLst/>
          </a:prstGeom>
          <a:noFill/>
        </p:spPr>
        <p:txBody>
          <a:bodyPr wrap="square" rtlCol="0">
            <a:spAutoFit/>
          </a:bodyPr>
          <a:lstStyle/>
          <a:p>
            <a:r>
              <a:rPr lang="en-US" sz="2000" dirty="0">
                <a:solidFill>
                  <a:srgbClr val="0432FF"/>
                </a:solidFill>
                <a:latin typeface="Verdana" panose="020B0604030504040204" pitchFamily="34" charset="0"/>
              </a:rPr>
              <a:t>processing</a:t>
            </a:r>
          </a:p>
        </p:txBody>
      </p:sp>
      <p:sp>
        <p:nvSpPr>
          <p:cNvPr id="17" name="TextBox 16"/>
          <p:cNvSpPr txBox="1"/>
          <p:nvPr/>
        </p:nvSpPr>
        <p:spPr>
          <a:xfrm>
            <a:off x="10074592" y="1005977"/>
            <a:ext cx="1868174" cy="400110"/>
          </a:xfrm>
          <a:prstGeom prst="rect">
            <a:avLst/>
          </a:prstGeom>
          <a:noFill/>
        </p:spPr>
        <p:txBody>
          <a:bodyPr wrap="square" rtlCol="0">
            <a:spAutoFit/>
          </a:bodyPr>
          <a:lstStyle/>
          <a:p>
            <a:r>
              <a:rPr lang="en-US" sz="2000" dirty="0">
                <a:solidFill>
                  <a:srgbClr val="0432FF"/>
                </a:solidFill>
                <a:latin typeface="Verdana" panose="020B0604030504040204" pitchFamily="34" charset="0"/>
              </a:rPr>
              <a:t>use / market</a:t>
            </a:r>
          </a:p>
        </p:txBody>
      </p:sp>
      <p:sp>
        <p:nvSpPr>
          <p:cNvPr id="18" name="Rounded Rectangle 17"/>
          <p:cNvSpPr/>
          <p:nvPr/>
        </p:nvSpPr>
        <p:spPr>
          <a:xfrm>
            <a:off x="406702" y="3162563"/>
            <a:ext cx="1810443" cy="1144310"/>
          </a:xfrm>
          <a:prstGeom prst="roundRect">
            <a:avLst/>
          </a:prstGeom>
          <a:noFill/>
          <a:ln w="38100" cmpd="sng">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agriculture</a:t>
            </a:r>
            <a:endParaRPr lang="en-US" sz="1600" dirty="0">
              <a:solidFill>
                <a:schemeClr val="tx1"/>
              </a:solidFill>
              <a:latin typeface="Verdana" panose="020B0604030504040204" pitchFamily="34" charset="0"/>
            </a:endParaRPr>
          </a:p>
        </p:txBody>
      </p:sp>
      <p:sp>
        <p:nvSpPr>
          <p:cNvPr id="24" name="Rounded Rectangle 23"/>
          <p:cNvSpPr/>
          <p:nvPr/>
        </p:nvSpPr>
        <p:spPr>
          <a:xfrm>
            <a:off x="406703" y="4746994"/>
            <a:ext cx="1810443" cy="1144310"/>
          </a:xfrm>
          <a:prstGeom prst="roundRect">
            <a:avLst/>
          </a:prstGeom>
          <a:noFill/>
          <a:ln w="38100" cmpd="sng">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waste</a:t>
            </a:r>
            <a:endParaRPr lang="en-US" sz="1600" dirty="0">
              <a:solidFill>
                <a:schemeClr val="tx1"/>
              </a:solidFill>
              <a:latin typeface="Verdana" panose="020B0604030504040204" pitchFamily="34" charset="0"/>
            </a:endParaRPr>
          </a:p>
        </p:txBody>
      </p:sp>
      <p:sp>
        <p:nvSpPr>
          <p:cNvPr id="25" name="Rounded Rectangle 24"/>
          <p:cNvSpPr/>
          <p:nvPr/>
        </p:nvSpPr>
        <p:spPr>
          <a:xfrm>
            <a:off x="7348388" y="2877030"/>
            <a:ext cx="2021598" cy="114431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a:solidFill>
                  <a:schemeClr val="tx1"/>
                </a:solidFill>
                <a:latin typeface="Verdana" panose="020B0604030504040204" pitchFamily="34" charset="0"/>
              </a:rPr>
              <a:t>densification</a:t>
            </a:r>
            <a:endParaRPr lang="en-US" sz="1600" dirty="0">
              <a:solidFill>
                <a:schemeClr val="tx1"/>
              </a:solidFill>
              <a:latin typeface="Verdana" panose="020B0604030504040204" pitchFamily="34" charset="0"/>
            </a:endParaRPr>
          </a:p>
        </p:txBody>
      </p:sp>
      <p:sp>
        <p:nvSpPr>
          <p:cNvPr id="26" name="Rounded Rectangle 25"/>
          <p:cNvSpPr/>
          <p:nvPr/>
        </p:nvSpPr>
        <p:spPr>
          <a:xfrm>
            <a:off x="3002210" y="1552368"/>
            <a:ext cx="3669780" cy="1144310"/>
          </a:xfrm>
          <a:prstGeom prst="roundRect">
            <a:avLst/>
          </a:prstGeom>
          <a:no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Verdana" panose="020B0604030504040204" pitchFamily="34" charset="0"/>
              </a:rPr>
              <a:t>tops and branches</a:t>
            </a:r>
          </a:p>
          <a:p>
            <a:pPr algn="ctr"/>
            <a:r>
              <a:rPr lang="en-US" dirty="0">
                <a:solidFill>
                  <a:schemeClr val="tx1"/>
                </a:solidFill>
                <a:latin typeface="Verdana" panose="020B0604030504040204" pitchFamily="34" charset="0"/>
              </a:rPr>
              <a:t>small-diameter pulpwood</a:t>
            </a:r>
          </a:p>
          <a:p>
            <a:pPr algn="ctr"/>
            <a:r>
              <a:rPr lang="en-US" dirty="0">
                <a:solidFill>
                  <a:schemeClr val="tx1"/>
                </a:solidFill>
                <a:latin typeface="Verdana" panose="020B0604030504040204" pitchFamily="34" charset="0"/>
              </a:rPr>
              <a:t>small understory trees</a:t>
            </a:r>
          </a:p>
          <a:p>
            <a:pPr algn="ctr"/>
            <a:r>
              <a:rPr lang="en-US" dirty="0">
                <a:solidFill>
                  <a:schemeClr val="tx1"/>
                </a:solidFill>
                <a:latin typeface="Verdana" panose="020B0604030504040204" pitchFamily="34" charset="0"/>
              </a:rPr>
              <a:t>bark</a:t>
            </a:r>
          </a:p>
        </p:txBody>
      </p:sp>
      <p:sp>
        <p:nvSpPr>
          <p:cNvPr id="27" name="Rounded Rectangle 26"/>
          <p:cNvSpPr/>
          <p:nvPr/>
        </p:nvSpPr>
        <p:spPr>
          <a:xfrm>
            <a:off x="3002767" y="2988216"/>
            <a:ext cx="3669780" cy="943186"/>
          </a:xfrm>
          <a:prstGeom prst="roundRect">
            <a:avLst/>
          </a:prstGeom>
          <a:no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Verdana" panose="020B0604030504040204" pitchFamily="34" charset="0"/>
              </a:rPr>
              <a:t>annual crop residues</a:t>
            </a:r>
          </a:p>
          <a:p>
            <a:pPr algn="ctr"/>
            <a:r>
              <a:rPr lang="en-US" dirty="0">
                <a:solidFill>
                  <a:schemeClr val="tx1"/>
                </a:solidFill>
                <a:latin typeface="Verdana" panose="020B0604030504040204" pitchFamily="34" charset="0"/>
              </a:rPr>
              <a:t>perennial energy crops</a:t>
            </a:r>
          </a:p>
          <a:p>
            <a:pPr algn="ctr"/>
            <a:r>
              <a:rPr lang="en-US" dirty="0">
                <a:solidFill>
                  <a:schemeClr val="tx1"/>
                </a:solidFill>
                <a:latin typeface="Verdana" panose="020B0604030504040204" pitchFamily="34" charset="0"/>
              </a:rPr>
              <a:t>hybrid willow / poplar</a:t>
            </a:r>
          </a:p>
        </p:txBody>
      </p:sp>
      <p:sp>
        <p:nvSpPr>
          <p:cNvPr id="28" name="Rounded Rectangle 27"/>
          <p:cNvSpPr/>
          <p:nvPr/>
        </p:nvSpPr>
        <p:spPr>
          <a:xfrm>
            <a:off x="3050105" y="3989233"/>
            <a:ext cx="3615085" cy="317641"/>
          </a:xfrm>
          <a:prstGeom prst="roundRect">
            <a:avLst/>
          </a:prstGeom>
          <a:no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Verdana" panose="020B0604030504040204" pitchFamily="34" charset="0"/>
              </a:rPr>
              <a:t>all crop starches / sugar</a:t>
            </a:r>
          </a:p>
        </p:txBody>
      </p:sp>
      <p:sp>
        <p:nvSpPr>
          <p:cNvPr id="29" name="Rounded Rectangle 28"/>
          <p:cNvSpPr/>
          <p:nvPr/>
        </p:nvSpPr>
        <p:spPr>
          <a:xfrm>
            <a:off x="3043303" y="4588173"/>
            <a:ext cx="3669780" cy="950916"/>
          </a:xfrm>
          <a:prstGeom prst="roundRect">
            <a:avLst/>
          </a:prstGeom>
          <a:no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Verdana" panose="020B0604030504040204" pitchFamily="34" charset="0"/>
              </a:rPr>
              <a:t>construction materials</a:t>
            </a:r>
          </a:p>
          <a:p>
            <a:pPr algn="ctr"/>
            <a:r>
              <a:rPr lang="en-US" dirty="0">
                <a:solidFill>
                  <a:schemeClr val="tx1"/>
                </a:solidFill>
                <a:latin typeface="Verdana" panose="020B0604030504040204" pitchFamily="34" charset="0"/>
              </a:rPr>
              <a:t>sawmill residue</a:t>
            </a:r>
          </a:p>
          <a:p>
            <a:pPr algn="ctr"/>
            <a:r>
              <a:rPr lang="en-US" dirty="0">
                <a:solidFill>
                  <a:schemeClr val="tx1"/>
                </a:solidFill>
                <a:latin typeface="Verdana" panose="020B0604030504040204" pitchFamily="34" charset="0"/>
              </a:rPr>
              <a:t>cardboard &amp; paper</a:t>
            </a:r>
          </a:p>
        </p:txBody>
      </p:sp>
      <p:sp>
        <p:nvSpPr>
          <p:cNvPr id="30" name="Rounded Rectangle 29"/>
          <p:cNvSpPr/>
          <p:nvPr/>
        </p:nvSpPr>
        <p:spPr>
          <a:xfrm>
            <a:off x="3043303" y="5608532"/>
            <a:ext cx="3669780" cy="950916"/>
          </a:xfrm>
          <a:prstGeom prst="roundRect">
            <a:avLst/>
          </a:prstGeom>
          <a:no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Verdana" panose="020B0604030504040204" pitchFamily="34" charset="0"/>
              </a:rPr>
              <a:t>manure</a:t>
            </a:r>
          </a:p>
          <a:p>
            <a:pPr algn="ctr"/>
            <a:r>
              <a:rPr lang="en-US" dirty="0">
                <a:solidFill>
                  <a:schemeClr val="tx1"/>
                </a:solidFill>
                <a:latin typeface="Verdana" panose="020B0604030504040204" pitchFamily="34" charset="0"/>
              </a:rPr>
              <a:t>food processing waste</a:t>
            </a:r>
          </a:p>
          <a:p>
            <a:pPr algn="ctr"/>
            <a:r>
              <a:rPr lang="en-US" dirty="0">
                <a:solidFill>
                  <a:schemeClr val="tx1"/>
                </a:solidFill>
                <a:latin typeface="Verdana" panose="020B0604030504040204" pitchFamily="34" charset="0"/>
              </a:rPr>
              <a:t>food waste</a:t>
            </a:r>
          </a:p>
        </p:txBody>
      </p:sp>
      <p:cxnSp>
        <p:nvCxnSpPr>
          <p:cNvPr id="11" name="Straight Connector 10"/>
          <p:cNvCxnSpPr>
            <a:cxnSpLocks/>
          </p:cNvCxnSpPr>
          <p:nvPr/>
        </p:nvCxnSpPr>
        <p:spPr>
          <a:xfrm flipH="1">
            <a:off x="2265407" y="2150287"/>
            <a:ext cx="6993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cxnSpLocks/>
          </p:cNvCxnSpPr>
          <p:nvPr/>
        </p:nvCxnSpPr>
        <p:spPr>
          <a:xfrm>
            <a:off x="2254741" y="3545475"/>
            <a:ext cx="710016" cy="8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cxnSpLocks/>
            <a:endCxn id="30" idx="1"/>
          </p:cNvCxnSpPr>
          <p:nvPr/>
        </p:nvCxnSpPr>
        <p:spPr>
          <a:xfrm>
            <a:off x="2231590" y="5572778"/>
            <a:ext cx="811713" cy="51121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a:cxnSpLocks/>
            <a:endCxn id="29" idx="1"/>
          </p:cNvCxnSpPr>
          <p:nvPr/>
        </p:nvCxnSpPr>
        <p:spPr>
          <a:xfrm flipV="1">
            <a:off x="2254741" y="5063631"/>
            <a:ext cx="788562" cy="1355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cxnSpLocks/>
            <a:stCxn id="26" idx="3"/>
          </p:cNvCxnSpPr>
          <p:nvPr/>
        </p:nvCxnSpPr>
        <p:spPr>
          <a:xfrm>
            <a:off x="6671990" y="2124523"/>
            <a:ext cx="767864" cy="84439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cxnSpLocks/>
          </p:cNvCxnSpPr>
          <p:nvPr/>
        </p:nvCxnSpPr>
        <p:spPr>
          <a:xfrm flipV="1">
            <a:off x="6671990" y="3353449"/>
            <a:ext cx="683755" cy="205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cxnSpLocks/>
          </p:cNvCxnSpPr>
          <p:nvPr/>
        </p:nvCxnSpPr>
        <p:spPr>
          <a:xfrm>
            <a:off x="6663001" y="4217502"/>
            <a:ext cx="35870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cxnSpLocks/>
          </p:cNvCxnSpPr>
          <p:nvPr/>
        </p:nvCxnSpPr>
        <p:spPr>
          <a:xfrm flipV="1">
            <a:off x="6705925" y="4864879"/>
            <a:ext cx="3540118" cy="11980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B6DF841D-7C85-7142-BCE7-D3873DDB7F4B}"/>
              </a:ext>
            </a:extLst>
          </p:cNvPr>
          <p:cNvPicPr>
            <a:picLocks noChangeAspect="1"/>
          </p:cNvPicPr>
          <p:nvPr/>
        </p:nvPicPr>
        <p:blipFill>
          <a:blip r:embed="rId2">
            <a:duotone>
              <a:prstClr val="black"/>
              <a:schemeClr val="accent1">
                <a:tint val="45000"/>
                <a:satMod val="400000"/>
              </a:schemeClr>
            </a:duotone>
          </a:blip>
          <a:stretch>
            <a:fillRect/>
          </a:stretch>
        </p:blipFill>
        <p:spPr>
          <a:xfrm>
            <a:off x="11164259" y="49317"/>
            <a:ext cx="628093" cy="584776"/>
          </a:xfrm>
          <a:prstGeom prst="rect">
            <a:avLst/>
          </a:prstGeom>
        </p:spPr>
      </p:pic>
      <p:cxnSp>
        <p:nvCxnSpPr>
          <p:cNvPr id="40" name="Straight Connector 39">
            <a:extLst>
              <a:ext uri="{FF2B5EF4-FFF2-40B4-BE49-F238E27FC236}">
                <a16:creationId xmlns:a16="http://schemas.microsoft.com/office/drawing/2014/main" id="{741476EC-6280-3C48-B9CA-E15D944EBDAA}"/>
              </a:ext>
            </a:extLst>
          </p:cNvPr>
          <p:cNvCxnSpPr>
            <a:cxnSpLocks/>
            <a:endCxn id="28" idx="1"/>
          </p:cNvCxnSpPr>
          <p:nvPr/>
        </p:nvCxnSpPr>
        <p:spPr>
          <a:xfrm>
            <a:off x="2249110" y="3912146"/>
            <a:ext cx="800995" cy="2359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972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p:bldP spid="16" grpId="0"/>
      <p:bldP spid="17" grpId="0"/>
      <p:bldP spid="25" grpId="0" animBg="1"/>
      <p:bldP spid="26" grpId="0" animBg="1"/>
      <p:bldP spid="27" grpId="0" animBg="1"/>
      <p:bldP spid="28" grpId="0" animBg="1"/>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84042"/>
            <a:ext cx="630172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Biomass feedstock availability</a:t>
            </a:r>
          </a:p>
        </p:txBody>
      </p:sp>
      <p:sp>
        <p:nvSpPr>
          <p:cNvPr id="4" name="TextBox 3"/>
          <p:cNvSpPr txBox="1"/>
          <p:nvPr/>
        </p:nvSpPr>
        <p:spPr>
          <a:xfrm>
            <a:off x="389338" y="6461680"/>
            <a:ext cx="2770310" cy="307777"/>
          </a:xfrm>
          <a:prstGeom prst="rect">
            <a:avLst/>
          </a:prstGeom>
          <a:noFill/>
        </p:spPr>
        <p:txBody>
          <a:bodyPr wrap="none" rtlCol="0">
            <a:spAutoFit/>
          </a:bodyPr>
          <a:lstStyle/>
          <a:p>
            <a:r>
              <a:rPr lang="en-US" sz="1400" dirty="0">
                <a:latin typeface="Verdana" panose="020B0604030504040204" pitchFamily="34" charset="0"/>
              </a:rPr>
              <a:t>Bioenergy Primer 1; BIOEN1</a:t>
            </a:r>
          </a:p>
        </p:txBody>
      </p:sp>
      <p:sp>
        <p:nvSpPr>
          <p:cNvPr id="28" name="TextBox 27"/>
          <p:cNvSpPr txBox="1"/>
          <p:nvPr/>
        </p:nvSpPr>
        <p:spPr>
          <a:xfrm>
            <a:off x="425619" y="754334"/>
            <a:ext cx="11612052" cy="1161152"/>
          </a:xfrm>
          <a:prstGeom prst="rect">
            <a:avLst/>
          </a:prstGeom>
          <a:noFill/>
        </p:spPr>
        <p:txBody>
          <a:bodyPr wrap="square" rtlCol="0">
            <a:spAutoFit/>
          </a:bodyPr>
          <a:lstStyle/>
          <a:p>
            <a:pPr marL="1588" indent="-1588">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2005 report, ‘</a:t>
            </a:r>
            <a:r>
              <a:rPr lang="en-US" sz="2000" i="1" dirty="0">
                <a:solidFill>
                  <a:prstClr val="black"/>
                </a:solidFill>
                <a:latin typeface="Verdana" panose="020B0604030504040204" pitchFamily="34" charset="0"/>
                <a:ea typeface="Verdana" panose="020B0604030504040204" pitchFamily="34" charset="0"/>
                <a:cs typeface="Verdana" panose="020B0604030504040204" pitchFamily="34" charset="0"/>
              </a:rPr>
              <a:t>Biomass as Feedstock for a Bioenergy and Bioproducts Industry: the Technical Feasibility of a Billion-Ton Annual Supply</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prepared by DOE and USDA made these conclusions:</a:t>
            </a:r>
          </a:p>
        </p:txBody>
      </p:sp>
      <p:sp>
        <p:nvSpPr>
          <p:cNvPr id="9" name="TextBox 8">
            <a:extLst>
              <a:ext uri="{FF2B5EF4-FFF2-40B4-BE49-F238E27FC236}">
                <a16:creationId xmlns:a16="http://schemas.microsoft.com/office/drawing/2014/main" id="{674F2EF1-36F1-E84F-B175-1C832C511D57}"/>
              </a:ext>
            </a:extLst>
          </p:cNvPr>
          <p:cNvSpPr txBox="1"/>
          <p:nvPr/>
        </p:nvSpPr>
        <p:spPr>
          <a:xfrm>
            <a:off x="425619" y="1641570"/>
            <a:ext cx="11612052" cy="588687"/>
          </a:xfrm>
          <a:prstGeom prst="rect">
            <a:avLst/>
          </a:prstGeom>
          <a:noFill/>
        </p:spPr>
        <p:txBody>
          <a:bodyPr wrap="square" rtlCol="0">
            <a:spAutoFit/>
          </a:bodyPr>
          <a:lstStyle/>
          <a:p>
            <a:pPr marL="1588" indent="-1588">
              <a:lnSpc>
                <a:spcPct val="120000"/>
              </a:lnSpc>
            </a:pPr>
            <a:endPar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We have enough biomass to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replace 30% of US petroleum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 by 2030.</a:t>
            </a:r>
          </a:p>
        </p:txBody>
      </p:sp>
      <p:sp>
        <p:nvSpPr>
          <p:cNvPr id="10" name="TextBox 9">
            <a:extLst>
              <a:ext uri="{FF2B5EF4-FFF2-40B4-BE49-F238E27FC236}">
                <a16:creationId xmlns:a16="http://schemas.microsoft.com/office/drawing/2014/main" id="{8C4FE6F0-8B74-954B-AB68-219A594ABABA}"/>
              </a:ext>
            </a:extLst>
          </p:cNvPr>
          <p:cNvSpPr txBox="1"/>
          <p:nvPr/>
        </p:nvSpPr>
        <p:spPr>
          <a:xfrm>
            <a:off x="425619" y="2280049"/>
            <a:ext cx="11612052" cy="985719"/>
          </a:xfrm>
          <a:prstGeom prst="rect">
            <a:avLst/>
          </a:prstGeom>
          <a:noFill/>
        </p:spPr>
        <p:txBody>
          <a:bodyPr wrap="square" rtlCol="0">
            <a:spAutoFit/>
          </a:bodyPr>
          <a:lstStyle/>
          <a:p>
            <a:pPr>
              <a:lnSpc>
                <a:spcPct val="120000"/>
              </a:lnSpc>
            </a:pPr>
            <a:endParaRPr lang="en-US" sz="105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Biomass harvests could be increased from 2005’s 473 million to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1.1 billion dry tons annually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with modest changes to land management practices.</a:t>
            </a:r>
          </a:p>
        </p:txBody>
      </p:sp>
      <p:sp>
        <p:nvSpPr>
          <p:cNvPr id="11" name="TextBox 10">
            <a:extLst>
              <a:ext uri="{FF2B5EF4-FFF2-40B4-BE49-F238E27FC236}">
                <a16:creationId xmlns:a16="http://schemas.microsoft.com/office/drawing/2014/main" id="{283A3DBB-1A22-634D-9B29-A242DA278693}"/>
              </a:ext>
            </a:extLst>
          </p:cNvPr>
          <p:cNvSpPr txBox="1"/>
          <p:nvPr/>
        </p:nvSpPr>
        <p:spPr>
          <a:xfrm>
            <a:off x="425619" y="3349503"/>
            <a:ext cx="11612052" cy="985719"/>
          </a:xfrm>
          <a:prstGeom prst="rect">
            <a:avLst/>
          </a:prstGeom>
          <a:noFill/>
        </p:spPr>
        <p:txBody>
          <a:bodyPr wrap="square" rtlCol="0">
            <a:spAutoFit/>
          </a:bodyPr>
          <a:lstStyle/>
          <a:p>
            <a:pPr>
              <a:lnSpc>
                <a:spcPct val="120000"/>
              </a:lnSpc>
            </a:pPr>
            <a:endParaRPr lang="en-US" sz="105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2011 update decreased estimates of forest and crop residue resources but increased the potential of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energy crops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12" name="TextBox 11">
            <a:extLst>
              <a:ext uri="{FF2B5EF4-FFF2-40B4-BE49-F238E27FC236}">
                <a16:creationId xmlns:a16="http://schemas.microsoft.com/office/drawing/2014/main" id="{4A70BD9E-CAEF-F54F-9121-D8F62FC91FA1}"/>
              </a:ext>
            </a:extLst>
          </p:cNvPr>
          <p:cNvSpPr txBox="1"/>
          <p:nvPr/>
        </p:nvSpPr>
        <p:spPr>
          <a:xfrm>
            <a:off x="425619" y="4498677"/>
            <a:ext cx="11612052" cy="1899815"/>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Because biomass feedstock materials are not energy dense,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transportation</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to processing plants affects the cost of feedstock and profitability of growing bioenergy feedstock. </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Willingness to grow bioenergy crops may be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limited by distance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from processing plants.</a:t>
            </a:r>
          </a:p>
        </p:txBody>
      </p:sp>
      <p:pic>
        <p:nvPicPr>
          <p:cNvPr id="13" name="Picture 12">
            <a:extLst>
              <a:ext uri="{FF2B5EF4-FFF2-40B4-BE49-F238E27FC236}">
                <a16:creationId xmlns:a16="http://schemas.microsoft.com/office/drawing/2014/main" id="{CC424A67-866A-4A41-86C6-A3C56943F7CD}"/>
              </a:ext>
            </a:extLst>
          </p:cNvPr>
          <p:cNvPicPr>
            <a:picLocks noChangeAspect="1"/>
          </p:cNvPicPr>
          <p:nvPr/>
        </p:nvPicPr>
        <p:blipFill>
          <a:blip r:embed="rId2">
            <a:duotone>
              <a:prstClr val="black"/>
              <a:schemeClr val="accent1">
                <a:tint val="45000"/>
                <a:satMod val="400000"/>
              </a:schemeClr>
            </a:duotone>
          </a:blip>
          <a:stretch>
            <a:fillRect/>
          </a:stretch>
        </p:blipFill>
        <p:spPr>
          <a:xfrm>
            <a:off x="11152684" y="49316"/>
            <a:ext cx="628093" cy="584776"/>
          </a:xfrm>
          <a:prstGeom prst="rect">
            <a:avLst/>
          </a:prstGeom>
        </p:spPr>
      </p:pic>
    </p:spTree>
    <p:extLst>
      <p:ext uri="{BB962C8B-B14F-4D97-AF65-F5344CB8AC3E}">
        <p14:creationId xmlns:p14="http://schemas.microsoft.com/office/powerpoint/2010/main" val="146937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6" name="TextBox 5"/>
          <p:cNvSpPr txBox="1"/>
          <p:nvPr/>
        </p:nvSpPr>
        <p:spPr>
          <a:xfrm>
            <a:off x="1920253" y="2736502"/>
            <a:ext cx="8351493" cy="1384995"/>
          </a:xfrm>
          <a:prstGeom prst="rect">
            <a:avLst/>
          </a:prstGeom>
          <a:noFill/>
        </p:spPr>
        <p:txBody>
          <a:bodyPr wrap="square" rtlCol="0">
            <a:spAutoFit/>
          </a:bodyPr>
          <a:lstStyle/>
          <a:p>
            <a:pPr algn="ctr"/>
            <a:r>
              <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rPr>
              <a:t>8.5: Biomass – solid fuel for combustion</a:t>
            </a:r>
          </a:p>
          <a:p>
            <a:pPr algn="ctr"/>
            <a:endPar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r>
              <a:rPr lang="en-US" sz="2800" b="1" i="1" dirty="0">
                <a:solidFill>
                  <a:prstClr val="black"/>
                </a:solidFill>
                <a:latin typeface="Verdana" panose="020B0604030504040204" pitchFamily="34" charset="0"/>
                <a:ea typeface="Verdana" panose="020B0604030504040204" pitchFamily="34" charset="0"/>
                <a:cs typeface="Verdana" panose="020B0604030504040204" pitchFamily="34" charset="0"/>
              </a:rPr>
              <a:t>cordwood</a:t>
            </a:r>
          </a:p>
        </p:txBody>
      </p:sp>
      <p:pic>
        <p:nvPicPr>
          <p:cNvPr id="10" name="Picture 9">
            <a:extLst>
              <a:ext uri="{FF2B5EF4-FFF2-40B4-BE49-F238E27FC236}">
                <a16:creationId xmlns:a16="http://schemas.microsoft.com/office/drawing/2014/main" id="{04E80123-98A9-834B-B9F1-A9EF27D5390B}"/>
              </a:ext>
            </a:extLst>
          </p:cNvPr>
          <p:cNvPicPr>
            <a:picLocks noChangeAspect="1"/>
          </p:cNvPicPr>
          <p:nvPr/>
        </p:nvPicPr>
        <p:blipFill>
          <a:blip r:embed="rId2">
            <a:duotone>
              <a:prstClr val="black"/>
              <a:schemeClr val="accent1">
                <a:tint val="45000"/>
                <a:satMod val="400000"/>
              </a:schemeClr>
            </a:duotone>
          </a:blip>
          <a:stretch>
            <a:fillRect/>
          </a:stretch>
        </p:blipFill>
        <p:spPr>
          <a:xfrm>
            <a:off x="11210557" y="50512"/>
            <a:ext cx="628093" cy="584776"/>
          </a:xfrm>
          <a:prstGeom prst="rect">
            <a:avLst/>
          </a:prstGeom>
        </p:spPr>
      </p:pic>
      <p:sp>
        <p:nvSpPr>
          <p:cNvPr id="5" name="TextBox 4">
            <a:extLst>
              <a:ext uri="{FF2B5EF4-FFF2-40B4-BE49-F238E27FC236}">
                <a16:creationId xmlns:a16="http://schemas.microsoft.com/office/drawing/2014/main" id="{2AAFF2C0-BA50-3945-AB97-110A58347499}"/>
              </a:ext>
            </a:extLst>
          </p:cNvPr>
          <p:cNvSpPr txBox="1"/>
          <p:nvPr/>
        </p:nvSpPr>
        <p:spPr>
          <a:xfrm>
            <a:off x="164803" y="80274"/>
            <a:ext cx="39789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8: Biomass</a:t>
            </a:r>
          </a:p>
        </p:txBody>
      </p:sp>
    </p:spTree>
    <p:extLst>
      <p:ext uri="{BB962C8B-B14F-4D97-AF65-F5344CB8AC3E}">
        <p14:creationId xmlns:p14="http://schemas.microsoft.com/office/powerpoint/2010/main" val="4087757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62194"/>
            <a:ext cx="4915128" cy="523220"/>
          </a:xfrm>
          <a:prstGeom prst="rect">
            <a:avLst/>
          </a:prstGeom>
          <a:noFill/>
        </p:spPr>
        <p:txBody>
          <a:bodyPr wrap="none" rtlCol="0">
            <a:spAutoFit/>
          </a:bodyPr>
          <a:lstStyle/>
          <a:p>
            <a:pPr defTabSz="914400"/>
            <a:r>
              <a:rPr lang="en-US" sz="2800" b="1" dirty="0">
                <a:solidFill>
                  <a:srgbClr val="FFFFFF"/>
                </a:solidFill>
                <a:latin typeface="Verdana" panose="020B0604030504040204" pitchFamily="34" charset="0"/>
                <a:ea typeface="Verdana" panose="020B0604030504040204" pitchFamily="34" charset="0"/>
                <a:cs typeface="Verdana" panose="020B0604030504040204" pitchFamily="34" charset="0"/>
              </a:rPr>
              <a:t>Wood fuel comparisons</a:t>
            </a:r>
          </a:p>
        </p:txBody>
      </p:sp>
      <p:sp>
        <p:nvSpPr>
          <p:cNvPr id="4" name="TextBox 3"/>
          <p:cNvSpPr txBox="1"/>
          <p:nvPr/>
        </p:nvSpPr>
        <p:spPr>
          <a:xfrm>
            <a:off x="420695" y="6289200"/>
            <a:ext cx="4285981" cy="307777"/>
          </a:xfrm>
          <a:prstGeom prst="rect">
            <a:avLst/>
          </a:prstGeom>
          <a:noFill/>
        </p:spPr>
        <p:txBody>
          <a:bodyPr wrap="none" rtlCol="0">
            <a:spAutoFit/>
          </a:bodyPr>
          <a:lstStyle/>
          <a:p>
            <a:r>
              <a:rPr lang="en-US" sz="1400" dirty="0">
                <a:latin typeface="Verdana" panose="020B0604030504040204" pitchFamily="34" charset="0"/>
              </a:rPr>
              <a:t>Vermont sustainable heating initiative (2012)</a:t>
            </a:r>
          </a:p>
        </p:txBody>
      </p:sp>
      <p:sp>
        <p:nvSpPr>
          <p:cNvPr id="9" name="TextBox 8"/>
          <p:cNvSpPr txBox="1"/>
          <p:nvPr/>
        </p:nvSpPr>
        <p:spPr>
          <a:xfrm>
            <a:off x="364297" y="790319"/>
            <a:ext cx="8351493" cy="737959"/>
          </a:xfrm>
          <a:prstGeom prst="rect">
            <a:avLst/>
          </a:prstGeom>
          <a:noFill/>
        </p:spPr>
        <p:txBody>
          <a:bodyPr wrap="square" rtlCol="0">
            <a:spAutoFit/>
          </a:bodyPr>
          <a:lstStyle/>
          <a:p>
            <a:pPr>
              <a:lnSpc>
                <a:spcPct val="11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How do values for wood stack up?</a:t>
            </a:r>
          </a:p>
          <a:p>
            <a:pPr marL="285750" indent="-285750">
              <a:lnSpc>
                <a:spcPct val="110000"/>
              </a:lnSpc>
              <a:buFont typeface="Arial"/>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Less processing allows greater EROEI values.</a:t>
            </a:r>
          </a:p>
        </p:txBody>
      </p:sp>
      <p:graphicFrame>
        <p:nvGraphicFramePr>
          <p:cNvPr id="5" name="Table 4"/>
          <p:cNvGraphicFramePr>
            <a:graphicFrameLocks noGrp="1"/>
          </p:cNvGraphicFramePr>
          <p:nvPr>
            <p:extLst>
              <p:ext uri="{D42A27DB-BD31-4B8C-83A1-F6EECF244321}">
                <p14:modId xmlns:p14="http://schemas.microsoft.com/office/powerpoint/2010/main" val="3323948376"/>
              </p:ext>
            </p:extLst>
          </p:nvPr>
        </p:nvGraphicFramePr>
        <p:xfrm>
          <a:off x="727349" y="1893298"/>
          <a:ext cx="10737301" cy="2179990"/>
        </p:xfrm>
        <a:graphic>
          <a:graphicData uri="http://schemas.openxmlformats.org/drawingml/2006/table">
            <a:tbl>
              <a:tblPr firstRow="1" bandRow="1">
                <a:tableStyleId>{5940675A-B579-460E-94D1-54222C63F5DA}</a:tableStyleId>
              </a:tblPr>
              <a:tblGrid>
                <a:gridCol w="2780543">
                  <a:extLst>
                    <a:ext uri="{9D8B030D-6E8A-4147-A177-3AD203B41FA5}">
                      <a16:colId xmlns:a16="http://schemas.microsoft.com/office/drawing/2014/main" val="20000"/>
                    </a:ext>
                  </a:extLst>
                </a:gridCol>
                <a:gridCol w="2241293">
                  <a:extLst>
                    <a:ext uri="{9D8B030D-6E8A-4147-A177-3AD203B41FA5}">
                      <a16:colId xmlns:a16="http://schemas.microsoft.com/office/drawing/2014/main" val="20001"/>
                    </a:ext>
                  </a:extLst>
                </a:gridCol>
                <a:gridCol w="2852930">
                  <a:extLst>
                    <a:ext uri="{9D8B030D-6E8A-4147-A177-3AD203B41FA5}">
                      <a16:colId xmlns:a16="http://schemas.microsoft.com/office/drawing/2014/main" val="20002"/>
                    </a:ext>
                  </a:extLst>
                </a:gridCol>
                <a:gridCol w="1450479">
                  <a:extLst>
                    <a:ext uri="{9D8B030D-6E8A-4147-A177-3AD203B41FA5}">
                      <a16:colId xmlns:a16="http://schemas.microsoft.com/office/drawing/2014/main" val="20003"/>
                    </a:ext>
                  </a:extLst>
                </a:gridCol>
                <a:gridCol w="1412056">
                  <a:extLst>
                    <a:ext uri="{9D8B030D-6E8A-4147-A177-3AD203B41FA5}">
                      <a16:colId xmlns:a16="http://schemas.microsoft.com/office/drawing/2014/main" val="20004"/>
                    </a:ext>
                  </a:extLst>
                </a:gridCol>
              </a:tblGrid>
              <a:tr h="372074">
                <a:tc>
                  <a:txBody>
                    <a:bodyPr/>
                    <a:lstStyle/>
                    <a:p>
                      <a:r>
                        <a:rPr lang="en-US" b="1" i="0" dirty="0">
                          <a:solidFill>
                            <a:srgbClr val="FFFFFF"/>
                          </a:solidFill>
                          <a:latin typeface="Verdana" panose="020B0604030504040204" pitchFamily="34" charset="0"/>
                        </a:rPr>
                        <a:t>fuel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r"/>
                      <a:r>
                        <a:rPr lang="en-US" b="1" i="0" dirty="0">
                          <a:solidFill>
                            <a:srgbClr val="FFFFFF"/>
                          </a:solidFill>
                          <a:latin typeface="Verdana" panose="020B0604030504040204" pitchFamily="34" charset="0"/>
                        </a:rPr>
                        <a:t>price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r"/>
                      <a:r>
                        <a:rPr lang="en-US" b="1" i="0" dirty="0">
                          <a:solidFill>
                            <a:srgbClr val="FFFFFF"/>
                          </a:solidFill>
                          <a:latin typeface="Verdana" panose="020B0604030504040204" pitchFamily="34" charset="0"/>
                        </a:rPr>
                        <a:t>thermal</a:t>
                      </a:r>
                      <a:r>
                        <a:rPr lang="en-US" b="1" baseline="0" dirty="0">
                          <a:solidFill>
                            <a:srgbClr val="FFFFFF"/>
                          </a:solidFill>
                        </a:rPr>
                        <a:t> efficiency</a:t>
                      </a:r>
                      <a:endParaRPr lang="en-US" b="1" dirty="0">
                        <a:solidFill>
                          <a:srgbClr val="FFFFFF"/>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r"/>
                      <a:r>
                        <a:rPr lang="en-US" b="1" i="0" dirty="0">
                          <a:solidFill>
                            <a:srgbClr val="FFFFFF"/>
                          </a:solidFill>
                          <a:latin typeface="Verdana" panose="020B0604030504040204" pitchFamily="34" charset="0"/>
                          <a:ea typeface="Verdana" panose="020B0604030504040204" pitchFamily="34" charset="0"/>
                          <a:cs typeface="Verdana" panose="020B0604030504040204" pitchFamily="34" charset="0"/>
                        </a:rPr>
                        <a:t>$/</a:t>
                      </a:r>
                      <a:r>
                        <a:rPr lang="en-US" b="1" dirty="0" err="1">
                          <a:solidFill>
                            <a:srgbClr val="FFFFFF"/>
                          </a:solidFill>
                          <a:latin typeface="Verdana" panose="020B0604030504040204" pitchFamily="34" charset="0"/>
                          <a:ea typeface="Verdana" panose="020B0604030504040204" pitchFamily="34" charset="0"/>
                          <a:cs typeface="Verdana" panose="020B0604030504040204" pitchFamily="34" charset="0"/>
                        </a:rPr>
                        <a:t>Mbtu</a:t>
                      </a:r>
                      <a:r>
                        <a:rPr lang="en-US" b="1" dirty="0">
                          <a:solidFill>
                            <a:srgbClr val="FFFFFF"/>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ctr"/>
                      <a:r>
                        <a:rPr lang="en-US" b="1" i="0" dirty="0">
                          <a:solidFill>
                            <a:srgbClr val="FFFFFF"/>
                          </a:solidFill>
                          <a:latin typeface="Verdana" panose="020B0604030504040204" pitchFamily="34" charset="0"/>
                        </a:rPr>
                        <a:t>EROEI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extLst>
                  <a:ext uri="{0D108BD9-81ED-4DB2-BD59-A6C34878D82A}">
                    <a16:rowId xmlns:a16="http://schemas.microsoft.com/office/drawing/2014/main" val="10000"/>
                  </a:ext>
                </a:extLst>
              </a:tr>
              <a:tr h="421557">
                <a:tc>
                  <a:txBody>
                    <a:bodyPr/>
                    <a:lstStyle/>
                    <a:p>
                      <a:r>
                        <a:rPr lang="en-US" b="0" i="0" dirty="0">
                          <a:latin typeface="Verdana" panose="020B0604030504040204" pitchFamily="34" charset="0"/>
                        </a:rPr>
                        <a:t>cord wood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rPr>
                        <a:t>$200-300/cord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rPr>
                        <a:t>50 - 60%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rPr>
                        <a:t>$15.15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0" i="0" dirty="0">
                          <a:latin typeface="Verdana" panose="020B0604030504040204" pitchFamily="34" charset="0"/>
                        </a:rPr>
                        <a:t>50:1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2074">
                <a:tc>
                  <a:txBody>
                    <a:bodyPr/>
                    <a:lstStyle/>
                    <a:p>
                      <a:r>
                        <a:rPr lang="en-US" b="0" i="0" dirty="0">
                          <a:latin typeface="Verdana" panose="020B0604030504040204" pitchFamily="34" charset="0"/>
                        </a:rPr>
                        <a:t>wood chips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rPr>
                        <a:t>$80/ton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rPr>
                        <a:t>30%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endParaRPr lang="en-US" b="0" i="0" dirty="0">
                        <a:latin typeface="Verdan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0" i="0" dirty="0">
                          <a:latin typeface="Verdana" panose="020B0604030504040204" pitchFamily="34" charset="0"/>
                        </a:rPr>
                        <a:t>18:1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2074">
                <a:tc>
                  <a:txBody>
                    <a:bodyPr/>
                    <a:lstStyle/>
                    <a:p>
                      <a:r>
                        <a:rPr lang="en-US" b="0" i="0" dirty="0">
                          <a:latin typeface="Verdana" panose="020B0604030504040204" pitchFamily="34" charset="0"/>
                        </a:rPr>
                        <a:t>wood pellets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rPr>
                        <a:t>$260/ton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rPr>
                        <a:t>80</a:t>
                      </a:r>
                      <a:r>
                        <a:rPr lang="en-US" baseline="0" dirty="0"/>
                        <a:t> - 85</a:t>
                      </a:r>
                      <a:r>
                        <a:rPr lang="en-US"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rPr>
                        <a:t>$15.15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0" i="0" dirty="0">
                          <a:latin typeface="Verdana" panose="020B0604030504040204" pitchFamily="34" charset="0"/>
                        </a:rPr>
                        <a:t>15:1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42211">
                <a:tc>
                  <a:txBody>
                    <a:bodyPr/>
                    <a:lstStyle/>
                    <a:p>
                      <a:r>
                        <a:rPr lang="en-US" b="0" i="0" dirty="0">
                          <a:latin typeface="Verdana" panose="020B0604030504040204" pitchFamily="34" charset="0"/>
                        </a:rPr>
                        <a:t>co-op wood pellets</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rPr>
                        <a:t>$120/ton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rPr>
                        <a:t>80 - 85%</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rPr>
                        <a:t>$9.09</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i="0" dirty="0">
                          <a:latin typeface="Verdana" panose="020B0604030504040204" pitchFamily="34" charset="0"/>
                        </a:rPr>
                        <a:t>15:1</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12" name="TextBox 11"/>
          <p:cNvSpPr txBox="1"/>
          <p:nvPr/>
        </p:nvSpPr>
        <p:spPr>
          <a:xfrm>
            <a:off x="727349" y="4207752"/>
            <a:ext cx="9961830" cy="337978"/>
          </a:xfrm>
          <a:prstGeom prst="rect">
            <a:avLst/>
          </a:prstGeom>
          <a:noFill/>
        </p:spPr>
        <p:txBody>
          <a:bodyPr wrap="square" rtlCol="0">
            <a:spAutoFit/>
          </a:bodyPr>
          <a:lstStyle/>
          <a:p>
            <a:pPr>
              <a:lnSpc>
                <a:spcPct val="110000"/>
              </a:lnSpc>
            </a:pPr>
            <a:r>
              <a:rPr lang="en-US" sz="1600" dirty="0">
                <a:solidFill>
                  <a:prstClr val="black"/>
                </a:solidFill>
                <a:latin typeface="Verdana" panose="020B0604030504040204" pitchFamily="34" charset="0"/>
                <a:cs typeface="Verdana" panose="020B0604030504040204" pitchFamily="34" charset="0"/>
              </a:rPr>
              <a:t>* $/million Btu</a:t>
            </a:r>
          </a:p>
        </p:txBody>
      </p:sp>
      <p:sp>
        <p:nvSpPr>
          <p:cNvPr id="13" name="TextBox 12"/>
          <p:cNvSpPr txBox="1"/>
          <p:nvPr/>
        </p:nvSpPr>
        <p:spPr>
          <a:xfrm>
            <a:off x="425618" y="6494522"/>
            <a:ext cx="9961830" cy="307777"/>
          </a:xfrm>
          <a:prstGeom prst="rect">
            <a:avLst/>
          </a:prstGeom>
          <a:noFill/>
        </p:spPr>
        <p:txBody>
          <a:bodyPr wrap="none" rtlCol="0">
            <a:spAutoFit/>
          </a:bodyPr>
          <a:lstStyle/>
          <a:p>
            <a:r>
              <a:rPr lang="en-US" sz="1400" dirty="0">
                <a:latin typeface="Verdana" panose="020B0604030504040204" pitchFamily="34" charset="0"/>
              </a:rPr>
              <a:t>Residential wood heat: a non-commercial service in support of responsible home heating with wood  (2016)</a:t>
            </a:r>
          </a:p>
        </p:txBody>
      </p:sp>
      <p:sp>
        <p:nvSpPr>
          <p:cNvPr id="16" name="TextBox 15"/>
          <p:cNvSpPr txBox="1"/>
          <p:nvPr/>
        </p:nvSpPr>
        <p:spPr>
          <a:xfrm>
            <a:off x="727349" y="4812635"/>
            <a:ext cx="10288120" cy="368691"/>
          </a:xfrm>
          <a:prstGeom prst="rect">
            <a:avLst/>
          </a:prstGeom>
          <a:noFill/>
        </p:spPr>
        <p:txBody>
          <a:bodyPr wrap="square" rtlCol="0">
            <a:spAutoFit/>
          </a:bodyPr>
          <a:lstStyle/>
          <a:p>
            <a:pPr marL="285750" indent="-285750">
              <a:lnSpc>
                <a:spcPct val="110000"/>
              </a:lnSpc>
              <a:buFont typeface="Arial"/>
              <a:buChar char="•"/>
            </a:pPr>
            <a:r>
              <a:rPr lang="en-US" i="1" dirty="0">
                <a:solidFill>
                  <a:prstClr val="black"/>
                </a:solidFill>
                <a:latin typeface="Verdana" panose="020B0604030504040204" pitchFamily="34" charset="0"/>
                <a:ea typeface="Verdana" panose="020B0604030504040204" pitchFamily="34" charset="0"/>
                <a:cs typeface="Verdana" panose="020B0604030504040204" pitchFamily="34" charset="0"/>
              </a:rPr>
              <a:t>Other studies find higher whole-tree wood chip EROEI values of ~27:1 </a:t>
            </a:r>
          </a:p>
        </p:txBody>
      </p:sp>
      <p:pic>
        <p:nvPicPr>
          <p:cNvPr id="14" name="Picture 13">
            <a:extLst>
              <a:ext uri="{FF2B5EF4-FFF2-40B4-BE49-F238E27FC236}">
                <a16:creationId xmlns:a16="http://schemas.microsoft.com/office/drawing/2014/main" id="{C4BC1617-18AF-164B-82E7-D360595BD563}"/>
              </a:ext>
            </a:extLst>
          </p:cNvPr>
          <p:cNvPicPr>
            <a:picLocks noChangeAspect="1"/>
          </p:cNvPicPr>
          <p:nvPr/>
        </p:nvPicPr>
        <p:blipFill>
          <a:blip r:embed="rId2">
            <a:duotone>
              <a:prstClr val="black"/>
              <a:schemeClr val="accent1">
                <a:tint val="45000"/>
                <a:satMod val="400000"/>
              </a:schemeClr>
            </a:duotone>
          </a:blip>
          <a:stretch>
            <a:fillRect/>
          </a:stretch>
        </p:blipFill>
        <p:spPr>
          <a:xfrm>
            <a:off x="11302673" y="50512"/>
            <a:ext cx="628093" cy="584776"/>
          </a:xfrm>
          <a:prstGeom prst="rect">
            <a:avLst/>
          </a:prstGeom>
        </p:spPr>
      </p:pic>
    </p:spTree>
    <p:extLst>
      <p:ext uri="{BB962C8B-B14F-4D97-AF65-F5344CB8AC3E}">
        <p14:creationId xmlns:p14="http://schemas.microsoft.com/office/powerpoint/2010/main" val="1329412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167641" y="52470"/>
            <a:ext cx="3858749" cy="584775"/>
          </a:xfrm>
          <a:prstGeom prst="rect">
            <a:avLst/>
          </a:prstGeom>
          <a:noFill/>
        </p:spPr>
        <p:txBody>
          <a:bodyPr wrap="none" rtlCol="0">
            <a:spAutoFit/>
          </a:bodyPr>
          <a:lstStyle/>
          <a:p>
            <a:pPr defTabSz="914400"/>
            <a:r>
              <a:rPr lang="en-US" sz="3200" b="1" dirty="0">
                <a:solidFill>
                  <a:srgbClr val="FFFFFF"/>
                </a:solidFill>
                <a:latin typeface="Verdana" panose="020B0604030504040204" pitchFamily="34" charset="0"/>
                <a:ea typeface="Verdana" panose="020B0604030504040204" pitchFamily="34" charset="0"/>
                <a:cs typeface="Verdana" panose="020B0604030504040204" pitchFamily="34" charset="0"/>
              </a:rPr>
              <a:t>Cost calculators</a:t>
            </a:r>
          </a:p>
        </p:txBody>
      </p:sp>
      <p:sp>
        <p:nvSpPr>
          <p:cNvPr id="4" name="TextBox 3"/>
          <p:cNvSpPr txBox="1"/>
          <p:nvPr/>
        </p:nvSpPr>
        <p:spPr>
          <a:xfrm>
            <a:off x="301559" y="6177688"/>
            <a:ext cx="4509824" cy="307777"/>
          </a:xfrm>
          <a:prstGeom prst="rect">
            <a:avLst/>
          </a:prstGeom>
          <a:noFill/>
        </p:spPr>
        <p:txBody>
          <a:bodyPr wrap="none" rtlCol="0">
            <a:spAutoFit/>
          </a:bodyPr>
          <a:lstStyle/>
          <a:p>
            <a:r>
              <a:rPr lang="en-US" sz="1400" dirty="0">
                <a:latin typeface="Verdana" panose="020B0604030504040204" pitchFamily="34" charset="0"/>
                <a:hlinkClick r:id="rId2"/>
              </a:rPr>
              <a:t>https://www.pelletheat.org/compare-fuel-costs</a:t>
            </a:r>
            <a:r>
              <a:rPr lang="en-US" sz="1400" dirty="0">
                <a:latin typeface="Verdana" panose="020B0604030504040204" pitchFamily="34" charset="0"/>
              </a:rPr>
              <a:t> </a:t>
            </a:r>
          </a:p>
        </p:txBody>
      </p:sp>
      <p:sp>
        <p:nvSpPr>
          <p:cNvPr id="9" name="TextBox 8"/>
          <p:cNvSpPr txBox="1"/>
          <p:nvPr/>
        </p:nvSpPr>
        <p:spPr>
          <a:xfrm>
            <a:off x="364297" y="822434"/>
            <a:ext cx="4115106" cy="1892185"/>
          </a:xfrm>
          <a:prstGeom prst="rect">
            <a:avLst/>
          </a:prstGeom>
          <a:noFill/>
        </p:spPr>
        <p:txBody>
          <a:bodyPr wrap="square" rtlCol="0">
            <a:spAutoFit/>
          </a:bodyPr>
          <a:lstStyle/>
          <a:p>
            <a:pPr>
              <a:lnSpc>
                <a:spcPct val="11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 number of websites provide comparison tools.</a:t>
            </a:r>
          </a:p>
          <a:p>
            <a:pPr>
              <a:lnSpc>
                <a:spcPct val="110000"/>
              </a:lnSpc>
            </a:pP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This screenshot uses approximate Vermont costs in September of 2019.</a:t>
            </a:r>
          </a:p>
        </p:txBody>
      </p:sp>
      <p:pic>
        <p:nvPicPr>
          <p:cNvPr id="7" name="Picture 6">
            <a:extLst>
              <a:ext uri="{FF2B5EF4-FFF2-40B4-BE49-F238E27FC236}">
                <a16:creationId xmlns:a16="http://schemas.microsoft.com/office/drawing/2014/main" id="{36BDCD03-DED9-224E-9683-F9034A310FA0}"/>
              </a:ext>
            </a:extLst>
          </p:cNvPr>
          <p:cNvPicPr>
            <a:picLocks noChangeAspect="1"/>
          </p:cNvPicPr>
          <p:nvPr/>
        </p:nvPicPr>
        <p:blipFill>
          <a:blip r:embed="rId3"/>
          <a:stretch>
            <a:fillRect/>
          </a:stretch>
        </p:blipFill>
        <p:spPr>
          <a:xfrm>
            <a:off x="5110533" y="14530"/>
            <a:ext cx="5174673" cy="6858000"/>
          </a:xfrm>
          <a:prstGeom prst="rect">
            <a:avLst/>
          </a:prstGeom>
        </p:spPr>
      </p:pic>
      <p:pic>
        <p:nvPicPr>
          <p:cNvPr id="10" name="Picture 9">
            <a:extLst>
              <a:ext uri="{FF2B5EF4-FFF2-40B4-BE49-F238E27FC236}">
                <a16:creationId xmlns:a16="http://schemas.microsoft.com/office/drawing/2014/main" id="{13404A4B-3F34-1F4F-960B-EE4B491FF14E}"/>
              </a:ext>
            </a:extLst>
          </p:cNvPr>
          <p:cNvPicPr>
            <a:picLocks noChangeAspect="1"/>
          </p:cNvPicPr>
          <p:nvPr/>
        </p:nvPicPr>
        <p:blipFill>
          <a:blip r:embed="rId4">
            <a:duotone>
              <a:prstClr val="black"/>
              <a:schemeClr val="accent1">
                <a:tint val="45000"/>
                <a:satMod val="400000"/>
              </a:schemeClr>
            </a:duotone>
          </a:blip>
          <a:stretch>
            <a:fillRect/>
          </a:stretch>
        </p:blipFill>
        <p:spPr>
          <a:xfrm>
            <a:off x="11302673" y="50512"/>
            <a:ext cx="628093" cy="584776"/>
          </a:xfrm>
          <a:prstGeom prst="rect">
            <a:avLst/>
          </a:prstGeom>
        </p:spPr>
      </p:pic>
    </p:spTree>
    <p:extLst>
      <p:ext uri="{BB962C8B-B14F-4D97-AF65-F5344CB8AC3E}">
        <p14:creationId xmlns:p14="http://schemas.microsoft.com/office/powerpoint/2010/main" val="2030940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84042"/>
            <a:ext cx="659026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Forest-based feedstock sources</a:t>
            </a:r>
          </a:p>
        </p:txBody>
      </p:sp>
      <p:pic>
        <p:nvPicPr>
          <p:cNvPr id="7" name="Picture 6"/>
          <p:cNvPicPr>
            <a:picLocks noChangeAspect="1"/>
          </p:cNvPicPr>
          <p:nvPr/>
        </p:nvPicPr>
        <p:blipFill>
          <a:blip r:embed="rId2"/>
          <a:stretch>
            <a:fillRect/>
          </a:stretch>
        </p:blipFill>
        <p:spPr>
          <a:xfrm>
            <a:off x="2111826" y="720525"/>
            <a:ext cx="7923424" cy="6124674"/>
          </a:xfrm>
          <a:prstGeom prst="rect">
            <a:avLst/>
          </a:prstGeom>
        </p:spPr>
      </p:pic>
      <p:sp>
        <p:nvSpPr>
          <p:cNvPr id="4" name="TextBox 3"/>
          <p:cNvSpPr txBox="1"/>
          <p:nvPr/>
        </p:nvSpPr>
        <p:spPr>
          <a:xfrm>
            <a:off x="389339" y="6461680"/>
            <a:ext cx="886781" cy="307777"/>
          </a:xfrm>
          <a:prstGeom prst="rect">
            <a:avLst/>
          </a:prstGeom>
          <a:solidFill>
            <a:schemeClr val="bg1"/>
          </a:solidFill>
        </p:spPr>
        <p:txBody>
          <a:bodyPr wrap="none" rtlCol="0">
            <a:spAutoFit/>
          </a:bodyPr>
          <a:lstStyle/>
          <a:p>
            <a:r>
              <a:rPr lang="en-US" sz="1400" dirty="0">
                <a:latin typeface="Verdana" panose="020B0604030504040204" pitchFamily="34" charset="0"/>
              </a:rPr>
              <a:t>BIOEN1</a:t>
            </a:r>
          </a:p>
        </p:txBody>
      </p:sp>
      <p:pic>
        <p:nvPicPr>
          <p:cNvPr id="9" name="Picture 8">
            <a:extLst>
              <a:ext uri="{FF2B5EF4-FFF2-40B4-BE49-F238E27FC236}">
                <a16:creationId xmlns:a16="http://schemas.microsoft.com/office/drawing/2014/main" id="{3AB68DC0-B497-344D-B8F1-5BA89DD88B98}"/>
              </a:ext>
            </a:extLst>
          </p:cNvPr>
          <p:cNvPicPr>
            <a:picLocks noChangeAspect="1"/>
          </p:cNvPicPr>
          <p:nvPr/>
        </p:nvPicPr>
        <p:blipFill>
          <a:blip r:embed="rId3">
            <a:duotone>
              <a:prstClr val="black"/>
              <a:schemeClr val="accent1">
                <a:tint val="45000"/>
                <a:satMod val="400000"/>
              </a:schemeClr>
            </a:duotone>
          </a:blip>
          <a:stretch>
            <a:fillRect/>
          </a:stretch>
        </p:blipFill>
        <p:spPr>
          <a:xfrm>
            <a:off x="11198983" y="44577"/>
            <a:ext cx="628093" cy="584776"/>
          </a:xfrm>
          <a:prstGeom prst="rect">
            <a:avLst/>
          </a:prstGeom>
        </p:spPr>
      </p:pic>
    </p:spTree>
    <p:extLst>
      <p:ext uri="{BB962C8B-B14F-4D97-AF65-F5344CB8AC3E}">
        <p14:creationId xmlns:p14="http://schemas.microsoft.com/office/powerpoint/2010/main" val="1194928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2467"/>
            <a:ext cx="587532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Agricultural residue sources</a:t>
            </a:r>
          </a:p>
        </p:txBody>
      </p:sp>
      <p:pic>
        <p:nvPicPr>
          <p:cNvPr id="6" name="Picture 5"/>
          <p:cNvPicPr>
            <a:picLocks noChangeAspect="1"/>
          </p:cNvPicPr>
          <p:nvPr/>
        </p:nvPicPr>
        <p:blipFill>
          <a:blip r:embed="rId2"/>
          <a:stretch>
            <a:fillRect/>
          </a:stretch>
        </p:blipFill>
        <p:spPr>
          <a:xfrm>
            <a:off x="2063090" y="701877"/>
            <a:ext cx="7983739" cy="6169928"/>
          </a:xfrm>
          <a:prstGeom prst="rect">
            <a:avLst/>
          </a:prstGeom>
        </p:spPr>
      </p:pic>
      <p:sp>
        <p:nvSpPr>
          <p:cNvPr id="4" name="TextBox 3"/>
          <p:cNvSpPr txBox="1"/>
          <p:nvPr/>
        </p:nvSpPr>
        <p:spPr>
          <a:xfrm>
            <a:off x="389339" y="6461680"/>
            <a:ext cx="886781" cy="307777"/>
          </a:xfrm>
          <a:prstGeom prst="rect">
            <a:avLst/>
          </a:prstGeom>
          <a:solidFill>
            <a:schemeClr val="bg1"/>
          </a:solidFill>
        </p:spPr>
        <p:txBody>
          <a:bodyPr wrap="none" rtlCol="0">
            <a:spAutoFit/>
          </a:bodyPr>
          <a:lstStyle/>
          <a:p>
            <a:r>
              <a:rPr lang="en-US" sz="1400" dirty="0">
                <a:latin typeface="Verdana" panose="020B0604030504040204" pitchFamily="34" charset="0"/>
              </a:rPr>
              <a:t>BIOEN1</a:t>
            </a:r>
          </a:p>
        </p:txBody>
      </p:sp>
      <p:pic>
        <p:nvPicPr>
          <p:cNvPr id="9" name="Picture 8">
            <a:extLst>
              <a:ext uri="{FF2B5EF4-FFF2-40B4-BE49-F238E27FC236}">
                <a16:creationId xmlns:a16="http://schemas.microsoft.com/office/drawing/2014/main" id="{D60C4A07-9965-F743-B0D7-AD0A0C8877C8}"/>
              </a:ext>
            </a:extLst>
          </p:cNvPr>
          <p:cNvPicPr>
            <a:picLocks noChangeAspect="1"/>
          </p:cNvPicPr>
          <p:nvPr/>
        </p:nvPicPr>
        <p:blipFill>
          <a:blip r:embed="rId3">
            <a:duotone>
              <a:prstClr val="black"/>
              <a:schemeClr val="accent1">
                <a:tint val="45000"/>
                <a:satMod val="400000"/>
              </a:schemeClr>
            </a:duotone>
          </a:blip>
          <a:stretch>
            <a:fillRect/>
          </a:stretch>
        </p:blipFill>
        <p:spPr>
          <a:xfrm>
            <a:off x="11141109" y="49316"/>
            <a:ext cx="628093" cy="584776"/>
          </a:xfrm>
          <a:prstGeom prst="rect">
            <a:avLst/>
          </a:prstGeom>
        </p:spPr>
      </p:pic>
    </p:spTree>
    <p:extLst>
      <p:ext uri="{BB962C8B-B14F-4D97-AF65-F5344CB8AC3E}">
        <p14:creationId xmlns:p14="http://schemas.microsoft.com/office/powerpoint/2010/main" val="4218197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49317"/>
            <a:ext cx="662392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Agricultural perennial crops</a:t>
            </a:r>
          </a:p>
        </p:txBody>
      </p:sp>
      <p:pic>
        <p:nvPicPr>
          <p:cNvPr id="7" name="Picture 6"/>
          <p:cNvPicPr>
            <a:picLocks noChangeAspect="1"/>
          </p:cNvPicPr>
          <p:nvPr/>
        </p:nvPicPr>
        <p:blipFill>
          <a:blip r:embed="rId2"/>
          <a:stretch>
            <a:fillRect/>
          </a:stretch>
        </p:blipFill>
        <p:spPr>
          <a:xfrm>
            <a:off x="2211530" y="691840"/>
            <a:ext cx="7812144" cy="6168999"/>
          </a:xfrm>
          <a:prstGeom prst="rect">
            <a:avLst/>
          </a:prstGeom>
        </p:spPr>
      </p:pic>
      <p:sp>
        <p:nvSpPr>
          <p:cNvPr id="4" name="TextBox 3"/>
          <p:cNvSpPr txBox="1"/>
          <p:nvPr/>
        </p:nvSpPr>
        <p:spPr>
          <a:xfrm>
            <a:off x="389339" y="6461680"/>
            <a:ext cx="886781" cy="307777"/>
          </a:xfrm>
          <a:prstGeom prst="rect">
            <a:avLst/>
          </a:prstGeom>
          <a:solidFill>
            <a:schemeClr val="bg1"/>
          </a:solidFill>
        </p:spPr>
        <p:txBody>
          <a:bodyPr wrap="none" rtlCol="0">
            <a:spAutoFit/>
          </a:bodyPr>
          <a:lstStyle/>
          <a:p>
            <a:r>
              <a:rPr lang="en-US" sz="1400" dirty="0">
                <a:latin typeface="Verdana" panose="020B0604030504040204" pitchFamily="34" charset="0"/>
              </a:rPr>
              <a:t>BIOEN1</a:t>
            </a:r>
          </a:p>
        </p:txBody>
      </p:sp>
      <p:pic>
        <p:nvPicPr>
          <p:cNvPr id="9" name="Picture 8">
            <a:extLst>
              <a:ext uri="{FF2B5EF4-FFF2-40B4-BE49-F238E27FC236}">
                <a16:creationId xmlns:a16="http://schemas.microsoft.com/office/drawing/2014/main" id="{FD4F4D29-F732-5240-B47E-D3DD68C42309}"/>
              </a:ext>
            </a:extLst>
          </p:cNvPr>
          <p:cNvPicPr>
            <a:picLocks noChangeAspect="1"/>
          </p:cNvPicPr>
          <p:nvPr/>
        </p:nvPicPr>
        <p:blipFill>
          <a:blip r:embed="rId3">
            <a:duotone>
              <a:prstClr val="black"/>
              <a:schemeClr val="accent1">
                <a:tint val="45000"/>
                <a:satMod val="400000"/>
              </a:schemeClr>
            </a:duotone>
          </a:blip>
          <a:stretch>
            <a:fillRect/>
          </a:stretch>
        </p:blipFill>
        <p:spPr>
          <a:xfrm>
            <a:off x="11222132" y="12368"/>
            <a:ext cx="628093" cy="584776"/>
          </a:xfrm>
          <a:prstGeom prst="rect">
            <a:avLst/>
          </a:prstGeom>
        </p:spPr>
      </p:pic>
    </p:spTree>
    <p:extLst>
      <p:ext uri="{BB962C8B-B14F-4D97-AF65-F5344CB8AC3E}">
        <p14:creationId xmlns:p14="http://schemas.microsoft.com/office/powerpoint/2010/main" val="3873686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2467"/>
            <a:ext cx="467788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Total biomass sources</a:t>
            </a:r>
          </a:p>
        </p:txBody>
      </p:sp>
      <p:pic>
        <p:nvPicPr>
          <p:cNvPr id="6" name="Picture 5"/>
          <p:cNvPicPr>
            <a:picLocks noChangeAspect="1"/>
          </p:cNvPicPr>
          <p:nvPr/>
        </p:nvPicPr>
        <p:blipFill>
          <a:blip r:embed="rId2"/>
          <a:stretch>
            <a:fillRect/>
          </a:stretch>
        </p:blipFill>
        <p:spPr>
          <a:xfrm>
            <a:off x="2107782" y="674225"/>
            <a:ext cx="8004801" cy="6172200"/>
          </a:xfrm>
          <a:prstGeom prst="rect">
            <a:avLst/>
          </a:prstGeom>
        </p:spPr>
      </p:pic>
      <p:sp>
        <p:nvSpPr>
          <p:cNvPr id="4" name="TextBox 3"/>
          <p:cNvSpPr txBox="1"/>
          <p:nvPr/>
        </p:nvSpPr>
        <p:spPr>
          <a:xfrm>
            <a:off x="389339" y="6461680"/>
            <a:ext cx="886781" cy="307777"/>
          </a:xfrm>
          <a:prstGeom prst="rect">
            <a:avLst/>
          </a:prstGeom>
          <a:solidFill>
            <a:schemeClr val="bg1"/>
          </a:solidFill>
        </p:spPr>
        <p:txBody>
          <a:bodyPr wrap="none" rtlCol="0">
            <a:spAutoFit/>
          </a:bodyPr>
          <a:lstStyle/>
          <a:p>
            <a:r>
              <a:rPr lang="en-US" sz="1400" dirty="0">
                <a:latin typeface="Verdana" panose="020B0604030504040204" pitchFamily="34" charset="0"/>
              </a:rPr>
              <a:t>BIOEN1</a:t>
            </a:r>
          </a:p>
        </p:txBody>
      </p:sp>
      <p:pic>
        <p:nvPicPr>
          <p:cNvPr id="9" name="Picture 8">
            <a:extLst>
              <a:ext uri="{FF2B5EF4-FFF2-40B4-BE49-F238E27FC236}">
                <a16:creationId xmlns:a16="http://schemas.microsoft.com/office/drawing/2014/main" id="{A1ECA51A-3839-BA4E-BFDD-E6F7EF8C76DF}"/>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49317"/>
            <a:ext cx="628093" cy="584776"/>
          </a:xfrm>
          <a:prstGeom prst="rect">
            <a:avLst/>
          </a:prstGeom>
        </p:spPr>
      </p:pic>
    </p:spTree>
    <p:extLst>
      <p:ext uri="{BB962C8B-B14F-4D97-AF65-F5344CB8AC3E}">
        <p14:creationId xmlns:p14="http://schemas.microsoft.com/office/powerpoint/2010/main" val="2114262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64259"/>
            <a:ext cx="626485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Sun power via photosynthesis</a:t>
            </a:r>
          </a:p>
        </p:txBody>
      </p:sp>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65484" y="713294"/>
            <a:ext cx="6981552" cy="6011892"/>
          </a:xfrm>
          <a:prstGeom prst="rect">
            <a:avLst/>
          </a:prstGeom>
        </p:spPr>
      </p:pic>
      <p:sp>
        <p:nvSpPr>
          <p:cNvPr id="12" name="Rectangle 11"/>
          <p:cNvSpPr/>
          <p:nvPr/>
        </p:nvSpPr>
        <p:spPr>
          <a:xfrm>
            <a:off x="160712" y="6516742"/>
            <a:ext cx="5082620" cy="276999"/>
          </a:xfrm>
          <a:prstGeom prst="rect">
            <a:avLst/>
          </a:prstGeom>
        </p:spPr>
        <p:txBody>
          <a:bodyPr wrap="square">
            <a:spAutoFit/>
          </a:bodyPr>
          <a:lstStyle/>
          <a:p>
            <a:r>
              <a:rPr lang="en-US" sz="1200" dirty="0">
                <a:latin typeface="Verdana" panose="020B0604030504040204" pitchFamily="34" charset="0"/>
              </a:rPr>
              <a:t>The National Energy Education Project (Public Domain)</a:t>
            </a:r>
          </a:p>
        </p:txBody>
      </p:sp>
      <p:sp>
        <p:nvSpPr>
          <p:cNvPr id="6" name="TextBox 5"/>
          <p:cNvSpPr txBox="1"/>
          <p:nvPr/>
        </p:nvSpPr>
        <p:spPr>
          <a:xfrm>
            <a:off x="275149" y="1210452"/>
            <a:ext cx="11137490" cy="3940374"/>
          </a:xfrm>
          <a:prstGeom prst="rect">
            <a:avLst/>
          </a:prstGeom>
          <a:noFill/>
        </p:spPr>
        <p:txBody>
          <a:bodyPr wrap="square" rtlCol="0">
            <a:spAutoFit/>
          </a:bodyPr>
          <a:lstStyle/>
          <a:p>
            <a:pPr indent="4763">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Bioenergy technologies are </a:t>
            </a:r>
            <a:b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sun-powered</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indent="4763">
              <a:lnSpc>
                <a:spcPct val="120000"/>
              </a:lnSpc>
            </a:pP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indent="4763">
              <a:lnSpc>
                <a:spcPct val="120000"/>
              </a:lnSpc>
            </a:pPr>
            <a:endParaRPr lang="en-US" sz="105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indent="4763">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energy  of sunlight is used to build </a:t>
            </a:r>
          </a:p>
          <a:p>
            <a:pPr indent="4763">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carbon-based biomolecules from units of CO</a:t>
            </a:r>
            <a:r>
              <a:rPr lang="en-US" sz="2000" baseline="-25000" dirty="0">
                <a:solidFill>
                  <a:prstClr val="black"/>
                </a:solidFill>
                <a:latin typeface="Verdana" panose="020B0604030504040204" pitchFamily="34" charset="0"/>
                <a:ea typeface="Verdana" panose="020B0604030504040204" pitchFamily="34" charset="0"/>
                <a:cs typeface="Verdana" panose="020B0604030504040204" pitchFamily="34" charset="0"/>
              </a:rPr>
              <a:t>2</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a:buChar char="•"/>
            </a:pPr>
            <a:r>
              <a:rPr lang="en-US" sz="2000" b="1" u="sng" dirty="0">
                <a:solidFill>
                  <a:prstClr val="black"/>
                </a:solidFill>
                <a:latin typeface="Verdana" panose="020B0604030504040204" pitchFamily="34" charset="0"/>
                <a:ea typeface="Verdana" panose="020B0604030504040204" pitchFamily="34" charset="0"/>
                <a:cs typeface="Verdana" panose="020B0604030504040204" pitchFamily="34" charset="0"/>
              </a:rPr>
              <a:t>Carbon sequestration</a:t>
            </a:r>
          </a:p>
          <a:p>
            <a:pPr indent="4763">
              <a:lnSpc>
                <a:spcPct val="120000"/>
              </a:lnSpc>
            </a:pP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indent="4763">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Combustion / oxidation of fuels breaks those </a:t>
            </a:r>
          </a:p>
          <a:p>
            <a:pPr indent="4763">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biomolecules down into CO</a:t>
            </a:r>
            <a:r>
              <a:rPr lang="en-US" sz="2000" baseline="-25000" dirty="0">
                <a:solidFill>
                  <a:prstClr val="black"/>
                </a:solidFill>
                <a:latin typeface="Verdana" panose="020B0604030504040204" pitchFamily="34" charset="0"/>
                <a:ea typeface="Verdana" panose="020B0604030504040204" pitchFamily="34" charset="0"/>
                <a:cs typeface="Verdana" panose="020B0604030504040204" pitchFamily="34" charset="0"/>
              </a:rPr>
              <a:t>2</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releasing bond energy.</a:t>
            </a:r>
          </a:p>
          <a:p>
            <a:pPr marL="285750" indent="-285750">
              <a:lnSpc>
                <a:spcPct val="120000"/>
              </a:lnSpc>
              <a:buFont typeface="Arial"/>
              <a:buChar char="•"/>
            </a:pPr>
            <a:r>
              <a:rPr lang="en-US" sz="2000" b="1" u="sng" dirty="0">
                <a:solidFill>
                  <a:prstClr val="black"/>
                </a:solidFill>
                <a:latin typeface="Verdana" panose="020B0604030504040204" pitchFamily="34" charset="0"/>
                <a:ea typeface="Verdana" panose="020B0604030504040204" pitchFamily="34" charset="0"/>
                <a:cs typeface="Verdana" panose="020B0604030504040204" pitchFamily="34" charset="0"/>
              </a:rPr>
              <a:t>Carbon cycling</a:t>
            </a:r>
          </a:p>
        </p:txBody>
      </p:sp>
      <p:pic>
        <p:nvPicPr>
          <p:cNvPr id="13" name="Picture 12">
            <a:extLst>
              <a:ext uri="{FF2B5EF4-FFF2-40B4-BE49-F238E27FC236}">
                <a16:creationId xmlns:a16="http://schemas.microsoft.com/office/drawing/2014/main" id="{9B422BBA-64B4-3B43-B96B-D2C487ECA501}"/>
              </a:ext>
            </a:extLst>
          </p:cNvPr>
          <p:cNvPicPr>
            <a:picLocks noChangeAspect="1"/>
          </p:cNvPicPr>
          <p:nvPr/>
        </p:nvPicPr>
        <p:blipFill>
          <a:blip r:embed="rId3">
            <a:duotone>
              <a:prstClr val="black"/>
              <a:schemeClr val="accent1">
                <a:tint val="45000"/>
                <a:satMod val="400000"/>
              </a:schemeClr>
            </a:duotone>
          </a:blip>
          <a:stretch>
            <a:fillRect/>
          </a:stretch>
        </p:blipFill>
        <p:spPr>
          <a:xfrm>
            <a:off x="11129535" y="64259"/>
            <a:ext cx="628093" cy="584776"/>
          </a:xfrm>
          <a:prstGeom prst="rect">
            <a:avLst/>
          </a:prstGeom>
        </p:spPr>
      </p:pic>
    </p:spTree>
    <p:extLst>
      <p:ext uri="{BB962C8B-B14F-4D97-AF65-F5344CB8AC3E}">
        <p14:creationId xmlns:p14="http://schemas.microsoft.com/office/powerpoint/2010/main" val="214834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72467"/>
            <a:ext cx="841288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Burned biomass technologies are similar</a:t>
            </a:r>
          </a:p>
        </p:txBody>
      </p:sp>
      <p:sp>
        <p:nvSpPr>
          <p:cNvPr id="28" name="TextBox 27"/>
          <p:cNvSpPr txBox="1"/>
          <p:nvPr/>
        </p:nvSpPr>
        <p:spPr>
          <a:xfrm>
            <a:off x="425617" y="729304"/>
            <a:ext cx="11526469" cy="422488"/>
          </a:xfrm>
          <a:prstGeom prst="rect">
            <a:avLst/>
          </a:prstGeom>
          <a:noFill/>
        </p:spPr>
        <p:txBody>
          <a:bodyPr wrap="square" rtlCol="0">
            <a:spAutoFit/>
          </a:bodyPr>
          <a:lstStyle/>
          <a:p>
            <a:pPr marL="1588" indent="-1588">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Wood (or other solid biomass) is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combusted</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to produce heat and / or electricity.</a:t>
            </a:r>
            <a:endPar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980DF6BF-5B20-C646-A06B-C40248C02CC2}"/>
              </a:ext>
            </a:extLst>
          </p:cNvPr>
          <p:cNvPicPr>
            <a:picLocks noChangeAspect="1"/>
          </p:cNvPicPr>
          <p:nvPr/>
        </p:nvPicPr>
        <p:blipFill>
          <a:blip r:embed="rId2">
            <a:duotone>
              <a:prstClr val="black"/>
              <a:schemeClr val="accent1">
                <a:tint val="45000"/>
                <a:satMod val="400000"/>
              </a:schemeClr>
            </a:duotone>
          </a:blip>
          <a:stretch>
            <a:fillRect/>
          </a:stretch>
        </p:blipFill>
        <p:spPr>
          <a:xfrm>
            <a:off x="11117960" y="49316"/>
            <a:ext cx="628093" cy="584776"/>
          </a:xfrm>
          <a:prstGeom prst="rect">
            <a:avLst/>
          </a:prstGeom>
        </p:spPr>
      </p:pic>
      <p:sp>
        <p:nvSpPr>
          <p:cNvPr id="12" name="TextBox 11">
            <a:extLst>
              <a:ext uri="{FF2B5EF4-FFF2-40B4-BE49-F238E27FC236}">
                <a16:creationId xmlns:a16="http://schemas.microsoft.com/office/drawing/2014/main" id="{5F49B24A-5253-4740-A333-A71E10F8BB78}"/>
              </a:ext>
            </a:extLst>
          </p:cNvPr>
          <p:cNvSpPr txBox="1"/>
          <p:nvPr/>
        </p:nvSpPr>
        <p:spPr>
          <a:xfrm>
            <a:off x="425617" y="1345938"/>
            <a:ext cx="8859062" cy="1530484"/>
          </a:xfrm>
          <a:prstGeom prst="rect">
            <a:avLst/>
          </a:prstGeom>
          <a:noFill/>
        </p:spPr>
        <p:txBody>
          <a:bodyPr wrap="square" rtlCol="0">
            <a:spAutoFit/>
          </a:bodyPr>
          <a:lstStyle/>
          <a:p>
            <a:pPr marL="1588" indent="-1588">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Heat: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combustion is used to produce:</a:t>
            </a:r>
          </a:p>
          <a:p>
            <a:pPr marL="742950" lvl="1" indent="-28575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hot air</a:t>
            </a:r>
          </a:p>
          <a:p>
            <a:pPr marL="742950" lvl="1" indent="-28575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hot water</a:t>
            </a:r>
          </a:p>
          <a:p>
            <a:pPr marL="742950" lvl="1" indent="-28575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steam</a:t>
            </a:r>
            <a:endPar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4F1795C2-8DA2-7C40-9A52-78A5EA324195}"/>
              </a:ext>
            </a:extLst>
          </p:cNvPr>
          <p:cNvSpPr txBox="1"/>
          <p:nvPr/>
        </p:nvSpPr>
        <p:spPr>
          <a:xfrm>
            <a:off x="425616" y="3230965"/>
            <a:ext cx="8859062" cy="791820"/>
          </a:xfrm>
          <a:prstGeom prst="rect">
            <a:avLst/>
          </a:prstGeom>
          <a:noFill/>
        </p:spPr>
        <p:txBody>
          <a:bodyPr wrap="square" rtlCol="0">
            <a:spAutoFit/>
          </a:bodyPr>
          <a:lstStyle/>
          <a:p>
            <a:pPr marL="1588" indent="-1588">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Electricity: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combustion is used to produce:</a:t>
            </a:r>
          </a:p>
          <a:p>
            <a:pPr marL="742950" lvl="1" indent="-28575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steam which is used to turn turbines and produce electricity</a:t>
            </a:r>
            <a:endPar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ABCE7A4B-E77F-CC45-A39B-33B2F3E0B3FF}"/>
              </a:ext>
            </a:extLst>
          </p:cNvPr>
          <p:cNvSpPr txBox="1"/>
          <p:nvPr/>
        </p:nvSpPr>
        <p:spPr>
          <a:xfrm>
            <a:off x="425615" y="4539647"/>
            <a:ext cx="9590581" cy="1161152"/>
          </a:xfrm>
          <a:prstGeom prst="rect">
            <a:avLst/>
          </a:prstGeom>
          <a:noFill/>
        </p:spPr>
        <p:txBody>
          <a:bodyPr wrap="square" rtlCol="0">
            <a:spAutoFit/>
          </a:bodyPr>
          <a:lstStyle/>
          <a:p>
            <a:pPr marL="1588" indent="-1588">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Combined heat and power (CHP):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combustion is used to produce:</a:t>
            </a:r>
          </a:p>
          <a:p>
            <a:pPr marL="742950" lvl="1" indent="-28575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Steam which is used to turn turbines and produce electricity</a:t>
            </a:r>
          </a:p>
          <a:p>
            <a:pPr marL="742950" lvl="1" indent="-28575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‘Waste</a:t>
            </a:r>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heat is captured and used to provide heat</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5" name="Left Arrow Callout 4">
            <a:extLst>
              <a:ext uri="{FF2B5EF4-FFF2-40B4-BE49-F238E27FC236}">
                <a16:creationId xmlns:a16="http://schemas.microsoft.com/office/drawing/2014/main" id="{A76B0C24-805B-F64A-80EE-166E93932415}"/>
              </a:ext>
            </a:extLst>
          </p:cNvPr>
          <p:cNvSpPr/>
          <p:nvPr/>
        </p:nvSpPr>
        <p:spPr>
          <a:xfrm>
            <a:off x="9720775" y="4702541"/>
            <a:ext cx="1951279" cy="984253"/>
          </a:xfrm>
          <a:prstGeom prst="leftArrowCallout">
            <a:avLst>
              <a:gd name="adj1" fmla="val 25000"/>
              <a:gd name="adj2" fmla="val 25000"/>
              <a:gd name="adj3" fmla="val 25000"/>
              <a:gd name="adj4" fmla="val 80221"/>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60 – 80% efficient</a:t>
            </a:r>
          </a:p>
        </p:txBody>
      </p:sp>
      <p:sp>
        <p:nvSpPr>
          <p:cNvPr id="16" name="Left Arrow Callout 15">
            <a:extLst>
              <a:ext uri="{FF2B5EF4-FFF2-40B4-BE49-F238E27FC236}">
                <a16:creationId xmlns:a16="http://schemas.microsoft.com/office/drawing/2014/main" id="{D00CE94D-33DB-DC43-859B-16E622404CEA}"/>
              </a:ext>
            </a:extLst>
          </p:cNvPr>
          <p:cNvSpPr/>
          <p:nvPr/>
        </p:nvSpPr>
        <p:spPr>
          <a:xfrm>
            <a:off x="9720775" y="3128150"/>
            <a:ext cx="1951279" cy="984253"/>
          </a:xfrm>
          <a:prstGeom prst="leftArrowCallout">
            <a:avLst>
              <a:gd name="adj1" fmla="val 25000"/>
              <a:gd name="adj2" fmla="val 25000"/>
              <a:gd name="adj3" fmla="val 25000"/>
              <a:gd name="adj4" fmla="val 80221"/>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30% efficient</a:t>
            </a:r>
          </a:p>
        </p:txBody>
      </p:sp>
      <p:sp>
        <p:nvSpPr>
          <p:cNvPr id="17" name="Left Arrow Callout 16">
            <a:extLst>
              <a:ext uri="{FF2B5EF4-FFF2-40B4-BE49-F238E27FC236}">
                <a16:creationId xmlns:a16="http://schemas.microsoft.com/office/drawing/2014/main" id="{BCCB5A5B-9C31-2A41-B794-21B7138EA4F3}"/>
              </a:ext>
            </a:extLst>
          </p:cNvPr>
          <p:cNvSpPr/>
          <p:nvPr/>
        </p:nvSpPr>
        <p:spPr>
          <a:xfrm>
            <a:off x="9720775" y="1638166"/>
            <a:ext cx="1951279" cy="984253"/>
          </a:xfrm>
          <a:prstGeom prst="leftArrowCallout">
            <a:avLst>
              <a:gd name="adj1" fmla="val 25000"/>
              <a:gd name="adj2" fmla="val 25000"/>
              <a:gd name="adj3" fmla="val 25000"/>
              <a:gd name="adj4" fmla="val 80221"/>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80ish% efficient</a:t>
            </a:r>
          </a:p>
        </p:txBody>
      </p:sp>
    </p:spTree>
    <p:extLst>
      <p:ext uri="{BB962C8B-B14F-4D97-AF65-F5344CB8AC3E}">
        <p14:creationId xmlns:p14="http://schemas.microsoft.com/office/powerpoint/2010/main" val="19942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5" grpId="0" animBg="1"/>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72467"/>
            <a:ext cx="234070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Cord wood</a:t>
            </a:r>
          </a:p>
        </p:txBody>
      </p:sp>
      <p:sp>
        <p:nvSpPr>
          <p:cNvPr id="28" name="TextBox 27"/>
          <p:cNvSpPr txBox="1"/>
          <p:nvPr/>
        </p:nvSpPr>
        <p:spPr>
          <a:xfrm>
            <a:off x="270872" y="729304"/>
            <a:ext cx="11526469" cy="1161152"/>
          </a:xfrm>
          <a:prstGeom prst="rect">
            <a:avLst/>
          </a:prstGeom>
          <a:noFill/>
        </p:spPr>
        <p:txBody>
          <a:bodyPr wrap="square" rtlCol="0">
            <a:spAutoFit/>
          </a:bodyPr>
          <a:lstStyle/>
          <a:p>
            <a:pPr marL="1588" indent="-1588">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Cord wood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is cut into short lengths, split and dried and then combusted in fireplace, stove or furnace.</a:t>
            </a:r>
          </a:p>
          <a:p>
            <a:pPr marL="342900" indent="-34290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1 cord = 4 x 8 x 4-foot stack = 128 cubic feet </a:t>
            </a:r>
            <a:endPar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980DF6BF-5B20-C646-A06B-C40248C02CC2}"/>
              </a:ext>
            </a:extLst>
          </p:cNvPr>
          <p:cNvPicPr>
            <a:picLocks noChangeAspect="1"/>
          </p:cNvPicPr>
          <p:nvPr/>
        </p:nvPicPr>
        <p:blipFill>
          <a:blip r:embed="rId2">
            <a:duotone>
              <a:prstClr val="black"/>
              <a:schemeClr val="accent1">
                <a:tint val="45000"/>
                <a:satMod val="400000"/>
              </a:schemeClr>
            </a:duotone>
          </a:blip>
          <a:stretch>
            <a:fillRect/>
          </a:stretch>
        </p:blipFill>
        <p:spPr>
          <a:xfrm>
            <a:off x="11117960" y="49316"/>
            <a:ext cx="628093" cy="584776"/>
          </a:xfrm>
          <a:prstGeom prst="rect">
            <a:avLst/>
          </a:prstGeom>
        </p:spPr>
      </p:pic>
      <p:pic>
        <p:nvPicPr>
          <p:cNvPr id="4" name="Picture 3">
            <a:extLst>
              <a:ext uri="{FF2B5EF4-FFF2-40B4-BE49-F238E27FC236}">
                <a16:creationId xmlns:a16="http://schemas.microsoft.com/office/drawing/2014/main" id="{C90E2754-3D37-654F-800D-0667FE021C73}"/>
              </a:ext>
            </a:extLst>
          </p:cNvPr>
          <p:cNvPicPr>
            <a:picLocks noChangeAspect="1"/>
          </p:cNvPicPr>
          <p:nvPr/>
        </p:nvPicPr>
        <p:blipFill rotWithShape="1">
          <a:blip r:embed="rId3"/>
          <a:srcRect l="7742" t="18872" b="5957"/>
          <a:stretch/>
        </p:blipFill>
        <p:spPr>
          <a:xfrm>
            <a:off x="6789244" y="3545059"/>
            <a:ext cx="5162842" cy="3151164"/>
          </a:xfrm>
          <a:prstGeom prst="rect">
            <a:avLst/>
          </a:prstGeom>
        </p:spPr>
      </p:pic>
      <p:sp>
        <p:nvSpPr>
          <p:cNvPr id="14" name="TextBox 13">
            <a:extLst>
              <a:ext uri="{FF2B5EF4-FFF2-40B4-BE49-F238E27FC236}">
                <a16:creationId xmlns:a16="http://schemas.microsoft.com/office/drawing/2014/main" id="{496F6AF8-6A78-AF4F-AF47-162CE0E22B80}"/>
              </a:ext>
            </a:extLst>
          </p:cNvPr>
          <p:cNvSpPr txBox="1"/>
          <p:nvPr/>
        </p:nvSpPr>
        <p:spPr>
          <a:xfrm>
            <a:off x="270871" y="2045393"/>
            <a:ext cx="11526469" cy="791820"/>
          </a:xfrm>
          <a:prstGeom prst="rect">
            <a:avLst/>
          </a:prstGeom>
          <a:noFill/>
        </p:spPr>
        <p:txBody>
          <a:bodyPr wrap="square" rtlCol="0">
            <a:spAutoFit/>
          </a:bodyPr>
          <a:lstStyle/>
          <a:p>
            <a:pPr marL="1588" indent="-1588">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Because it is bulky and laborious to transport, cord wood is generally grown, harvested, processed and burned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locally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and used to produce heat but not electricity.</a:t>
            </a:r>
            <a:endPar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53699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64662"/>
            <a:ext cx="5851282" cy="523220"/>
          </a:xfrm>
          <a:prstGeom prst="rect">
            <a:avLst/>
          </a:prstGeom>
          <a:noFill/>
        </p:spPr>
        <p:txBody>
          <a:bodyPr wrap="none" rtlCol="0">
            <a:spAutoFit/>
          </a:bodyPr>
          <a:lstStyle/>
          <a:p>
            <a:pPr defTabSz="914400"/>
            <a:r>
              <a:rPr lang="en-US" sz="2800" b="1" dirty="0">
                <a:solidFill>
                  <a:srgbClr val="FFFFFF"/>
                </a:solidFill>
                <a:latin typeface="Verdana" panose="020B0604030504040204" pitchFamily="34" charset="0"/>
                <a:ea typeface="Verdana" panose="020B0604030504040204" pitchFamily="34" charset="0"/>
                <a:cs typeface="Verdana" panose="020B0604030504040204" pitchFamily="34" charset="0"/>
              </a:rPr>
              <a:t>Vermont residential heating</a:t>
            </a:r>
          </a:p>
        </p:txBody>
      </p:sp>
      <p:sp>
        <p:nvSpPr>
          <p:cNvPr id="4" name="TextBox 3"/>
          <p:cNvSpPr txBox="1"/>
          <p:nvPr/>
        </p:nvSpPr>
        <p:spPr>
          <a:xfrm>
            <a:off x="7782418" y="6122866"/>
            <a:ext cx="4285981" cy="307777"/>
          </a:xfrm>
          <a:prstGeom prst="rect">
            <a:avLst/>
          </a:prstGeom>
          <a:noFill/>
        </p:spPr>
        <p:txBody>
          <a:bodyPr wrap="none" rtlCol="0">
            <a:spAutoFit/>
          </a:bodyPr>
          <a:lstStyle/>
          <a:p>
            <a:r>
              <a:rPr lang="en-US" sz="1400" dirty="0">
                <a:latin typeface="Verdana" panose="020B0604030504040204" pitchFamily="34" charset="0"/>
              </a:rPr>
              <a:t>Vermont sustainable heating initiative (2012)</a:t>
            </a:r>
          </a:p>
        </p:txBody>
      </p:sp>
      <p:sp>
        <p:nvSpPr>
          <p:cNvPr id="9" name="TextBox 8"/>
          <p:cNvSpPr txBox="1"/>
          <p:nvPr/>
        </p:nvSpPr>
        <p:spPr>
          <a:xfrm>
            <a:off x="364297" y="748190"/>
            <a:ext cx="11544033" cy="737959"/>
          </a:xfrm>
          <a:prstGeom prst="rect">
            <a:avLst/>
          </a:prstGeom>
          <a:noFill/>
        </p:spPr>
        <p:txBody>
          <a:bodyPr wrap="square" rtlCol="0">
            <a:spAutoFit/>
          </a:bodyPr>
          <a:lstStyle/>
          <a:p>
            <a:pPr>
              <a:lnSpc>
                <a:spcPct val="11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Statistics from the US Energy Information Agency (EIA) don’t include wood as a residential heating fuel.</a:t>
            </a:r>
          </a:p>
        </p:txBody>
      </p:sp>
      <p:graphicFrame>
        <p:nvGraphicFramePr>
          <p:cNvPr id="5" name="Table 4"/>
          <p:cNvGraphicFramePr>
            <a:graphicFrameLocks noGrp="1"/>
          </p:cNvGraphicFramePr>
          <p:nvPr>
            <p:extLst>
              <p:ext uri="{D42A27DB-BD31-4B8C-83A1-F6EECF244321}">
                <p14:modId xmlns:p14="http://schemas.microsoft.com/office/powerpoint/2010/main" val="2081103508"/>
              </p:ext>
            </p:extLst>
          </p:nvPr>
        </p:nvGraphicFramePr>
        <p:xfrm>
          <a:off x="628606" y="1967696"/>
          <a:ext cx="5135585" cy="3773347"/>
        </p:xfrm>
        <a:graphic>
          <a:graphicData uri="http://schemas.openxmlformats.org/drawingml/2006/table">
            <a:tbl>
              <a:tblPr firstRow="1" bandRow="1">
                <a:tableStyleId>{5940675A-B579-460E-94D1-54222C63F5DA}</a:tableStyleId>
              </a:tblPr>
              <a:tblGrid>
                <a:gridCol w="2693328">
                  <a:extLst>
                    <a:ext uri="{9D8B030D-6E8A-4147-A177-3AD203B41FA5}">
                      <a16:colId xmlns:a16="http://schemas.microsoft.com/office/drawing/2014/main" val="20000"/>
                    </a:ext>
                  </a:extLst>
                </a:gridCol>
                <a:gridCol w="1062746">
                  <a:extLst>
                    <a:ext uri="{9D8B030D-6E8A-4147-A177-3AD203B41FA5}">
                      <a16:colId xmlns:a16="http://schemas.microsoft.com/office/drawing/2014/main" val="20001"/>
                    </a:ext>
                  </a:extLst>
                </a:gridCol>
                <a:gridCol w="1379511">
                  <a:extLst>
                    <a:ext uri="{9D8B030D-6E8A-4147-A177-3AD203B41FA5}">
                      <a16:colId xmlns:a16="http://schemas.microsoft.com/office/drawing/2014/main" val="1358957204"/>
                    </a:ext>
                  </a:extLst>
                </a:gridCol>
              </a:tblGrid>
              <a:tr h="724011">
                <a:tc>
                  <a:txBody>
                    <a:bodyPr/>
                    <a:lstStyle/>
                    <a:p>
                      <a:r>
                        <a:rPr lang="en-US" b="1" i="0" dirty="0">
                          <a:solidFill>
                            <a:srgbClr val="FFFFFF"/>
                          </a:solidFill>
                          <a:latin typeface="Verdana" panose="020B0604030504040204" pitchFamily="34" charset="0"/>
                          <a:ea typeface="Verdana" panose="020B0604030504040204" pitchFamily="34" charset="0"/>
                          <a:cs typeface="Verdana" panose="020B0604030504040204" pitchFamily="34" charset="0"/>
                        </a:rPr>
                        <a:t>VT residential</a:t>
                      </a:r>
                      <a:r>
                        <a:rPr lang="en-US" b="1" baseline="0" dirty="0">
                          <a:solidFill>
                            <a:srgbClr val="FFFFFF"/>
                          </a:solidFill>
                          <a:latin typeface="Verdana" panose="020B0604030504040204" pitchFamily="34" charset="0"/>
                          <a:ea typeface="Verdana" panose="020B0604030504040204" pitchFamily="34" charset="0"/>
                          <a:cs typeface="Verdana" panose="020B0604030504040204" pitchFamily="34" charset="0"/>
                        </a:rPr>
                        <a:t> heating f</a:t>
                      </a:r>
                      <a:r>
                        <a:rPr lang="en-US" b="1" dirty="0">
                          <a:solidFill>
                            <a:srgbClr val="FFFFFF"/>
                          </a:solidFill>
                          <a:latin typeface="Verdana" panose="020B0604030504040204" pitchFamily="34" charset="0"/>
                          <a:ea typeface="Verdana" panose="020B0604030504040204" pitchFamily="34" charset="0"/>
                          <a:cs typeface="Verdana" panose="020B0604030504040204" pitchFamily="34" charset="0"/>
                        </a:rPr>
                        <a:t>uel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r"/>
                      <a:r>
                        <a:rPr lang="en-US" b="1" i="0" dirty="0">
                          <a:solidFill>
                            <a:srgbClr val="FFFFFF"/>
                          </a:solidFill>
                          <a:latin typeface="Verdana" panose="020B0604030504040204" pitchFamily="34" charset="0"/>
                          <a:ea typeface="Verdana" panose="020B0604030504040204" pitchFamily="34" charset="0"/>
                          <a:cs typeface="Verdana" panose="020B0604030504040204" pitchFamily="34" charset="0"/>
                        </a:rPr>
                        <a:t>2012</a:t>
                      </a:r>
                    </a:p>
                    <a:p>
                      <a:pPr algn="r"/>
                      <a:r>
                        <a:rPr lang="en-US" b="1" dirty="0">
                          <a:solidFill>
                            <a:srgbClr val="FFFFFF"/>
                          </a:solidFill>
                          <a:latin typeface="Verdana" panose="020B0604030504040204" pitchFamily="34" charset="0"/>
                          <a:ea typeface="Verdana" panose="020B0604030504040204" pitchFamily="34" charset="0"/>
                          <a:cs typeface="Verdana" panose="020B060403050404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r"/>
                      <a:r>
                        <a:rPr lang="en-US" b="1" i="0" dirty="0">
                          <a:solidFill>
                            <a:srgbClr val="FFFFFF"/>
                          </a:solidFill>
                          <a:latin typeface="Verdana" panose="020B0604030504040204" pitchFamily="34" charset="0"/>
                          <a:ea typeface="Verdana" panose="020B0604030504040204" pitchFamily="34" charset="0"/>
                          <a:cs typeface="Verdana" panose="020B0604030504040204" pitchFamily="34" charset="0"/>
                        </a:rPr>
                        <a:t>2019</a:t>
                      </a:r>
                    </a:p>
                    <a:p>
                      <a:pPr algn="r"/>
                      <a:r>
                        <a:rPr lang="en-US" b="1" dirty="0">
                          <a:solidFill>
                            <a:srgbClr val="FFFFFF"/>
                          </a:solidFill>
                          <a:latin typeface="Verdana" panose="020B0604030504040204" pitchFamily="34" charset="0"/>
                          <a:ea typeface="Verdana" panose="020B0604030504040204" pitchFamily="34" charset="0"/>
                          <a:cs typeface="Verdana" panose="020B060403050404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extLst>
                  <a:ext uri="{0D108BD9-81ED-4DB2-BD59-A6C34878D82A}">
                    <a16:rowId xmlns:a16="http://schemas.microsoft.com/office/drawing/2014/main" val="10000"/>
                  </a:ext>
                </a:extLst>
              </a:tr>
              <a:tr h="376859">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fuel</a:t>
                      </a:r>
                      <a:r>
                        <a:rPr lang="en-US" baseline="0" dirty="0">
                          <a:latin typeface="Verdana" panose="020B0604030504040204" pitchFamily="34" charset="0"/>
                          <a:ea typeface="Verdana" panose="020B0604030504040204" pitchFamily="34" charset="0"/>
                          <a:cs typeface="Verdana" panose="020B0604030504040204" pitchFamily="34" charset="0"/>
                        </a:rPr>
                        <a:t> oil</a:t>
                      </a:r>
                      <a:endParaRPr lang="en-US" dirty="0">
                        <a:latin typeface="Verdana" panose="020B0604030504040204" pitchFamily="34" charset="0"/>
                        <a:ea typeface="Verdana" panose="020B0604030504040204" pitchFamily="34" charset="0"/>
                        <a:cs typeface="Verdan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59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60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6859">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propane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endParaRPr lang="en-US" b="0" i="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6859">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natural gas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6859">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electricity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endParaRPr lang="en-US" b="0" i="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6859">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other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endParaRPr lang="en-US" b="0" i="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6859">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wood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endParaRPr lang="en-US" b="0" i="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69024796"/>
                  </a:ext>
                </a:extLst>
              </a:tr>
              <a:tr h="376859">
                <a:tc>
                  <a:txBody>
                    <a:bodyPr/>
                    <a:lstStyle/>
                    <a:p>
                      <a:r>
                        <a:rPr lang="en-US" b="1" i="0" dirty="0">
                          <a:latin typeface="Verdana" panose="020B0604030504040204" pitchFamily="34" charset="0"/>
                          <a:ea typeface="Verdana" panose="020B0604030504040204" pitchFamily="34" charset="0"/>
                          <a:cs typeface="Verdana" panose="020B0604030504040204" pitchFamily="34" charset="0"/>
                        </a:rPr>
                        <a:t>total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1" i="0" dirty="0">
                          <a:latin typeface="Verdana" panose="020B0604030504040204" pitchFamily="34" charset="0"/>
                          <a:ea typeface="Verdana" panose="020B0604030504040204" pitchFamily="34" charset="0"/>
                          <a:cs typeface="Verdana" panose="020B0604030504040204" pitchFamily="34" charset="0"/>
                        </a:rPr>
                        <a:t>100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b="1" i="0" dirty="0">
                          <a:latin typeface="Verdana" panose="020B0604030504040204" pitchFamily="34" charset="0"/>
                          <a:ea typeface="Verdana" panose="020B0604030504040204" pitchFamily="34" charset="0"/>
                          <a:cs typeface="Verdana" panose="020B0604030504040204" pitchFamily="34" charset="0"/>
                        </a:rPr>
                        <a:t>94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11323">
                <a:tc>
                  <a:txBody>
                    <a:bodyPr/>
                    <a:lstStyle/>
                    <a:p>
                      <a:r>
                        <a:rPr lang="en-US" b="0" i="0" dirty="0">
                          <a:solidFill>
                            <a:srgbClr val="0000FF"/>
                          </a:solidFill>
                          <a:latin typeface="Verdana" panose="020B0604030504040204" pitchFamily="34" charset="0"/>
                          <a:ea typeface="Verdana" panose="020B0604030504040204" pitchFamily="34" charset="0"/>
                          <a:cs typeface="Verdana" panose="020B0604030504040204" pitchFamily="34" charset="0"/>
                        </a:rPr>
                        <a:t>have wood stove?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b="0" i="0" dirty="0">
                          <a:solidFill>
                            <a:srgbClr val="0000FF"/>
                          </a:solidFill>
                          <a:latin typeface="Verdana" panose="020B0604030504040204" pitchFamily="34" charset="0"/>
                          <a:ea typeface="Verdana" panose="020B0604030504040204" pitchFamily="34" charset="0"/>
                          <a:cs typeface="Verdana" panose="020B0604030504040204" pitchFamily="34" charset="0"/>
                        </a:rPr>
                        <a:t>16</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b="0" i="0" dirty="0">
                        <a:solidFill>
                          <a:srgbClr val="0000FF"/>
                        </a:solidFill>
                        <a:latin typeface="Verdana" panose="020B0604030504040204" pitchFamily="34" charset="0"/>
                        <a:ea typeface="Verdana" panose="020B0604030504040204" pitchFamily="34" charset="0"/>
                        <a:cs typeface="Verdana" panose="020B060403050404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11" name="TextBox 10"/>
          <p:cNvSpPr txBox="1"/>
          <p:nvPr/>
        </p:nvSpPr>
        <p:spPr>
          <a:xfrm>
            <a:off x="6136313" y="1880127"/>
            <a:ext cx="5567422" cy="2092176"/>
          </a:xfrm>
          <a:prstGeom prst="rect">
            <a:avLst/>
          </a:prstGeom>
          <a:noFill/>
        </p:spPr>
        <p:txBody>
          <a:bodyPr wrap="square" rtlCol="0">
            <a:spAutoFit/>
          </a:bodyPr>
          <a:lstStyle/>
          <a:p>
            <a:pPr>
              <a:lnSpc>
                <a:spcPct val="11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However,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16% of Vermont households have wood stoves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(2012)</a:t>
            </a:r>
          </a:p>
          <a:p>
            <a:pPr marL="285750"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This is the highest per capital use of wood stoves in the US.</a:t>
            </a:r>
          </a:p>
          <a:p>
            <a:pPr marL="285750"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Canada, 20%</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of households use some wood heat.</a:t>
            </a:r>
          </a:p>
        </p:txBody>
      </p:sp>
      <p:sp>
        <p:nvSpPr>
          <p:cNvPr id="6" name="TextBox 5"/>
          <p:cNvSpPr txBox="1"/>
          <p:nvPr/>
        </p:nvSpPr>
        <p:spPr>
          <a:xfrm>
            <a:off x="699967" y="5934670"/>
            <a:ext cx="5399894" cy="646331"/>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In 2008, the average Vermont household used 4.3 cords of wood.</a:t>
            </a:r>
          </a:p>
        </p:txBody>
      </p:sp>
      <p:sp>
        <p:nvSpPr>
          <p:cNvPr id="12" name="TextBox 11">
            <a:extLst>
              <a:ext uri="{FF2B5EF4-FFF2-40B4-BE49-F238E27FC236}">
                <a16:creationId xmlns:a16="http://schemas.microsoft.com/office/drawing/2014/main" id="{AD048CD0-1891-734E-B21A-4BC518955968}"/>
              </a:ext>
            </a:extLst>
          </p:cNvPr>
          <p:cNvSpPr txBox="1"/>
          <p:nvPr/>
        </p:nvSpPr>
        <p:spPr>
          <a:xfrm>
            <a:off x="7787342" y="6355882"/>
            <a:ext cx="4261616" cy="307777"/>
          </a:xfrm>
          <a:prstGeom prst="rect">
            <a:avLst/>
          </a:prstGeom>
          <a:noFill/>
        </p:spPr>
        <p:txBody>
          <a:bodyPr wrap="none" rtlCol="0">
            <a:spAutoFit/>
          </a:bodyPr>
          <a:lstStyle/>
          <a:p>
            <a:r>
              <a:rPr lang="en-US" sz="1400" dirty="0">
                <a:latin typeface="Verdana" panose="020B0604030504040204" pitchFamily="34" charset="0"/>
                <a:hlinkClick r:id="rId2"/>
              </a:rPr>
              <a:t>https://www.eia.gov/state/print.php?sid=VT</a:t>
            </a:r>
            <a:r>
              <a:rPr lang="en-US" sz="1400" dirty="0">
                <a:latin typeface="Verdana" panose="020B0604030504040204" pitchFamily="34" charset="0"/>
              </a:rPr>
              <a:t> </a:t>
            </a:r>
          </a:p>
        </p:txBody>
      </p:sp>
      <p:pic>
        <p:nvPicPr>
          <p:cNvPr id="13" name="Picture 12">
            <a:extLst>
              <a:ext uri="{FF2B5EF4-FFF2-40B4-BE49-F238E27FC236}">
                <a16:creationId xmlns:a16="http://schemas.microsoft.com/office/drawing/2014/main" id="{B2193287-E83C-DA48-938A-1AA83F23E32C}"/>
              </a:ext>
            </a:extLst>
          </p:cNvPr>
          <p:cNvPicPr>
            <a:picLocks noChangeAspect="1"/>
          </p:cNvPicPr>
          <p:nvPr/>
        </p:nvPicPr>
        <p:blipFill>
          <a:blip r:embed="rId3">
            <a:duotone>
              <a:prstClr val="black"/>
              <a:schemeClr val="accent1">
                <a:tint val="45000"/>
                <a:satMod val="400000"/>
              </a:schemeClr>
            </a:duotone>
          </a:blip>
          <a:stretch>
            <a:fillRect/>
          </a:stretch>
        </p:blipFill>
        <p:spPr>
          <a:xfrm>
            <a:off x="11117960" y="50512"/>
            <a:ext cx="628093" cy="584776"/>
          </a:xfrm>
          <a:prstGeom prst="rect">
            <a:avLst/>
          </a:prstGeom>
        </p:spPr>
      </p:pic>
    </p:spTree>
    <p:extLst>
      <p:ext uri="{BB962C8B-B14F-4D97-AF65-F5344CB8AC3E}">
        <p14:creationId xmlns:p14="http://schemas.microsoft.com/office/powerpoint/2010/main" val="371129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52470"/>
            <a:ext cx="9456435" cy="584775"/>
          </a:xfrm>
          <a:prstGeom prst="rect">
            <a:avLst/>
          </a:prstGeom>
          <a:noFill/>
        </p:spPr>
        <p:txBody>
          <a:bodyPr wrap="none" rtlCol="0">
            <a:spAutoFit/>
          </a:bodyPr>
          <a:lstStyle/>
          <a:p>
            <a:pPr defTabSz="914400"/>
            <a:r>
              <a:rPr lang="en-US" sz="3200" b="1" dirty="0">
                <a:solidFill>
                  <a:srgbClr val="FFFFFF"/>
                </a:solidFill>
                <a:latin typeface="Verdana" panose="020B0604030504040204" pitchFamily="34" charset="0"/>
                <a:ea typeface="Verdana" panose="020B0604030504040204" pitchFamily="34" charset="0"/>
                <a:cs typeface="Verdana" panose="020B0604030504040204" pitchFamily="34" charset="0"/>
              </a:rPr>
              <a:t>Best use: residential cord wood gasifier</a:t>
            </a:r>
          </a:p>
        </p:txBody>
      </p:sp>
      <p:sp>
        <p:nvSpPr>
          <p:cNvPr id="4" name="TextBox 3"/>
          <p:cNvSpPr txBox="1"/>
          <p:nvPr/>
        </p:nvSpPr>
        <p:spPr>
          <a:xfrm>
            <a:off x="389338" y="6461680"/>
            <a:ext cx="4612288" cy="307777"/>
          </a:xfrm>
          <a:prstGeom prst="rect">
            <a:avLst/>
          </a:prstGeom>
          <a:noFill/>
        </p:spPr>
        <p:txBody>
          <a:bodyPr wrap="none" rtlCol="0">
            <a:spAutoFit/>
          </a:bodyPr>
          <a:lstStyle/>
          <a:p>
            <a:r>
              <a:rPr lang="en-US" sz="1400" dirty="0" err="1">
                <a:latin typeface="Verdana" panose="020B0604030504040204" pitchFamily="34" charset="0"/>
              </a:rPr>
              <a:t>www.revisionheat.com</a:t>
            </a:r>
            <a:r>
              <a:rPr lang="en-US" sz="1400" dirty="0">
                <a:latin typeface="Verdana" panose="020B0604030504040204" pitchFamily="34" charset="0"/>
              </a:rPr>
              <a:t>/home-cord-wood-boilers/</a:t>
            </a:r>
          </a:p>
        </p:txBody>
      </p:sp>
      <p:sp>
        <p:nvSpPr>
          <p:cNvPr id="9" name="TextBox 8"/>
          <p:cNvSpPr txBox="1"/>
          <p:nvPr/>
        </p:nvSpPr>
        <p:spPr>
          <a:xfrm>
            <a:off x="364296" y="744287"/>
            <a:ext cx="11557942" cy="737959"/>
          </a:xfrm>
          <a:prstGeom prst="rect">
            <a:avLst/>
          </a:prstGeom>
          <a:noFill/>
        </p:spPr>
        <p:txBody>
          <a:bodyPr wrap="square" rtlCol="0">
            <a:spAutoFit/>
          </a:bodyPr>
          <a:lstStyle/>
          <a:p>
            <a:pPr>
              <a:lnSpc>
                <a:spcPct val="110000"/>
              </a:lnSpc>
            </a:pP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Tarm</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offers the Austrian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Fröling</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FHG wood boiler that uses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wood gasification</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combustion technology for residential heating.</a:t>
            </a:r>
          </a:p>
        </p:txBody>
      </p:sp>
      <p:sp>
        <p:nvSpPr>
          <p:cNvPr id="11" name="TextBox 10"/>
          <p:cNvSpPr txBox="1"/>
          <p:nvPr/>
        </p:nvSpPr>
        <p:spPr>
          <a:xfrm>
            <a:off x="394958" y="1520039"/>
            <a:ext cx="11527280" cy="1415067"/>
          </a:xfrm>
          <a:prstGeom prst="rect">
            <a:avLst/>
          </a:prstGeom>
          <a:noFill/>
        </p:spPr>
        <p:txBody>
          <a:bodyPr wrap="square" rtlCol="0">
            <a:spAutoFit/>
          </a:bodyPr>
          <a:lstStyle/>
          <a:p>
            <a:pPr>
              <a:lnSpc>
                <a:spcPct val="11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91% overall efficiency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when combined with a 500 – 1000-gallon water storage tank</a:t>
            </a:r>
          </a:p>
          <a:p>
            <a:pPr marL="742950" lvl="1"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Down-draft gasification is used for hot and fast combustion.</a:t>
            </a:r>
          </a:p>
          <a:p>
            <a:pPr marL="742950" lvl="1"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Water stores the heat provided by intermittent but hot combustion at maximum efficiency.</a:t>
            </a:r>
          </a:p>
        </p:txBody>
      </p:sp>
      <p:sp>
        <p:nvSpPr>
          <p:cNvPr id="12" name="TextBox 11"/>
          <p:cNvSpPr txBox="1"/>
          <p:nvPr/>
        </p:nvSpPr>
        <p:spPr>
          <a:xfrm>
            <a:off x="394957" y="3295527"/>
            <a:ext cx="7511085" cy="1415067"/>
          </a:xfrm>
          <a:prstGeom prst="rect">
            <a:avLst/>
          </a:prstGeom>
          <a:noFill/>
        </p:spPr>
        <p:txBody>
          <a:bodyPr wrap="square" rtlCol="0">
            <a:spAutoFit/>
          </a:bodyPr>
          <a:lstStyle/>
          <a:p>
            <a:pPr>
              <a:lnSpc>
                <a:spcPct val="11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Clean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double-burn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with very little smoke and creosote</a:t>
            </a:r>
          </a:p>
          <a:p>
            <a:pPr marL="742950" lvl="1"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Primary combustion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wood gases;</a:t>
            </a:r>
          </a:p>
          <a:p>
            <a:pPr marL="742950" lvl="1"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Secondary burns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gaeses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and oxygen and combusts the gases at 1800 - 2000°F. </a:t>
            </a:r>
          </a:p>
        </p:txBody>
      </p:sp>
      <p:sp>
        <p:nvSpPr>
          <p:cNvPr id="15" name="TextBox 14"/>
          <p:cNvSpPr txBox="1"/>
          <p:nvPr/>
        </p:nvSpPr>
        <p:spPr>
          <a:xfrm>
            <a:off x="394958" y="5100838"/>
            <a:ext cx="5701042" cy="1415067"/>
          </a:xfrm>
          <a:prstGeom prst="rect">
            <a:avLst/>
          </a:prstGeom>
          <a:noFill/>
        </p:spPr>
        <p:txBody>
          <a:bodyPr wrap="square" rtlCol="0">
            <a:spAutoFit/>
          </a:bodyPr>
          <a:lstStyle/>
          <a:p>
            <a:pPr marL="285750" indent="-285750">
              <a:lnSpc>
                <a:spcPct val="110000"/>
              </a:lnSpc>
              <a:buFont typeface="Arial"/>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Operating features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742950" lvl="1"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Feed 1 – 2 times/day;</a:t>
            </a:r>
          </a:p>
          <a:p>
            <a:pPr marL="742950" lvl="1"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Smokeless addition of wood;</a:t>
            </a:r>
          </a:p>
          <a:p>
            <a:pPr marL="742950" lvl="1"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Periodic ash removal</a:t>
            </a:r>
          </a:p>
        </p:txBody>
      </p:sp>
      <p:pic>
        <p:nvPicPr>
          <p:cNvPr id="13" name="Picture 12">
            <a:extLst>
              <a:ext uri="{FF2B5EF4-FFF2-40B4-BE49-F238E27FC236}">
                <a16:creationId xmlns:a16="http://schemas.microsoft.com/office/drawing/2014/main" id="{FB8A6827-305B-654E-8ADA-B4D4169F07D6}"/>
              </a:ext>
            </a:extLst>
          </p:cNvPr>
          <p:cNvPicPr>
            <a:picLocks noChangeAspect="1"/>
          </p:cNvPicPr>
          <p:nvPr/>
        </p:nvPicPr>
        <p:blipFill>
          <a:blip r:embed="rId2">
            <a:duotone>
              <a:prstClr val="black"/>
              <a:schemeClr val="accent1">
                <a:tint val="45000"/>
                <a:satMod val="400000"/>
              </a:schemeClr>
            </a:duotone>
          </a:blip>
          <a:stretch>
            <a:fillRect/>
          </a:stretch>
        </p:blipFill>
        <p:spPr>
          <a:xfrm>
            <a:off x="11036937" y="50512"/>
            <a:ext cx="628093" cy="584776"/>
          </a:xfrm>
          <a:prstGeom prst="rect">
            <a:avLst/>
          </a:prstGeom>
        </p:spPr>
      </p:pic>
      <p:pic>
        <p:nvPicPr>
          <p:cNvPr id="5" name="Picture 4">
            <a:extLst>
              <a:ext uri="{FF2B5EF4-FFF2-40B4-BE49-F238E27FC236}">
                <a16:creationId xmlns:a16="http://schemas.microsoft.com/office/drawing/2014/main" id="{48F8A904-6DA6-E646-9180-19A62FD71D97}"/>
              </a:ext>
            </a:extLst>
          </p:cNvPr>
          <p:cNvPicPr>
            <a:picLocks noChangeAspect="1"/>
          </p:cNvPicPr>
          <p:nvPr/>
        </p:nvPicPr>
        <p:blipFill>
          <a:blip r:embed="rId3"/>
          <a:stretch>
            <a:fillRect/>
          </a:stretch>
        </p:blipFill>
        <p:spPr>
          <a:xfrm>
            <a:off x="8254184" y="2621196"/>
            <a:ext cx="2861701" cy="4236804"/>
          </a:xfrm>
          <a:prstGeom prst="rect">
            <a:avLst/>
          </a:prstGeom>
        </p:spPr>
      </p:pic>
    </p:spTree>
    <p:extLst>
      <p:ext uri="{BB962C8B-B14F-4D97-AF65-F5344CB8AC3E}">
        <p14:creationId xmlns:p14="http://schemas.microsoft.com/office/powerpoint/2010/main" val="100594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98153"/>
            <a:ext cx="4841390" cy="523220"/>
          </a:xfrm>
          <a:prstGeom prst="rect">
            <a:avLst/>
          </a:prstGeom>
          <a:noFill/>
        </p:spPr>
        <p:txBody>
          <a:bodyPr wrap="none" rtlCol="0">
            <a:spAutoFit/>
          </a:bodyPr>
          <a:lstStyle/>
          <a:p>
            <a:pPr defTabSz="914400"/>
            <a:r>
              <a:rPr lang="en-US" sz="2800" b="1" dirty="0">
                <a:solidFill>
                  <a:srgbClr val="FFFFFF"/>
                </a:solidFill>
                <a:latin typeface="Verdana" panose="020B0604030504040204" pitchFamily="34" charset="0"/>
                <a:ea typeface="Verdana" panose="020B0604030504040204" pitchFamily="34" charset="0"/>
                <a:cs typeface="Verdana" panose="020B0604030504040204" pitchFamily="34" charset="0"/>
              </a:rPr>
              <a:t>Gasification case study</a:t>
            </a:r>
          </a:p>
        </p:txBody>
      </p:sp>
      <p:sp>
        <p:nvSpPr>
          <p:cNvPr id="4" name="TextBox 3"/>
          <p:cNvSpPr txBox="1"/>
          <p:nvPr/>
        </p:nvSpPr>
        <p:spPr>
          <a:xfrm>
            <a:off x="389339" y="6510448"/>
            <a:ext cx="6690293" cy="307777"/>
          </a:xfrm>
          <a:prstGeom prst="rect">
            <a:avLst/>
          </a:prstGeom>
          <a:noFill/>
        </p:spPr>
        <p:txBody>
          <a:bodyPr wrap="none" rtlCol="0">
            <a:spAutoFit/>
          </a:bodyPr>
          <a:lstStyle/>
          <a:p>
            <a:r>
              <a:rPr lang="en-US" sz="1400" dirty="0">
                <a:latin typeface="Verdana" panose="020B0604030504040204" pitchFamily="34" charset="0"/>
              </a:rPr>
              <a:t>Old stone home uses modern heating technology, Radiant Living (2012)</a:t>
            </a:r>
          </a:p>
        </p:txBody>
      </p:sp>
      <p:sp>
        <p:nvSpPr>
          <p:cNvPr id="9" name="TextBox 8"/>
          <p:cNvSpPr txBox="1"/>
          <p:nvPr/>
        </p:nvSpPr>
        <p:spPr>
          <a:xfrm>
            <a:off x="364295" y="744288"/>
            <a:ext cx="5108037" cy="1753622"/>
          </a:xfrm>
          <a:prstGeom prst="rect">
            <a:avLst/>
          </a:prstGeom>
          <a:noFill/>
        </p:spPr>
        <p:txBody>
          <a:bodyPr wrap="square" rtlCol="0">
            <a:spAutoFit/>
          </a:bodyPr>
          <a:lstStyle/>
          <a:p>
            <a:pPr>
              <a:lnSpc>
                <a:spcPct val="11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NY stone home built in 1948.</a:t>
            </a:r>
          </a:p>
          <a:p>
            <a:pPr marL="285750"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3 levels</a:t>
            </a:r>
          </a:p>
          <a:p>
            <a:pPr marL="285750"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3,000 square feet</a:t>
            </a:r>
          </a:p>
          <a:p>
            <a:pPr marL="285750"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Original oil-fired hot air furnace inefficient ($1,400/month for 55°F)</a:t>
            </a:r>
          </a:p>
        </p:txBody>
      </p:sp>
      <p:sp>
        <p:nvSpPr>
          <p:cNvPr id="12" name="TextBox 11"/>
          <p:cNvSpPr txBox="1"/>
          <p:nvPr/>
        </p:nvSpPr>
        <p:spPr>
          <a:xfrm>
            <a:off x="364297" y="2737960"/>
            <a:ext cx="4705694" cy="1076513"/>
          </a:xfrm>
          <a:prstGeom prst="rect">
            <a:avLst/>
          </a:prstGeom>
          <a:noFill/>
        </p:spPr>
        <p:txBody>
          <a:bodyPr wrap="square" rtlCol="0">
            <a:spAutoFit/>
          </a:bodyPr>
          <a:lstStyle/>
          <a:p>
            <a:pPr>
              <a:lnSpc>
                <a:spcPct val="11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Renovations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weatherized the building and added radiant floor heating.</a:t>
            </a:r>
          </a:p>
        </p:txBody>
      </p:sp>
      <p:sp>
        <p:nvSpPr>
          <p:cNvPr id="13" name="TextBox 12"/>
          <p:cNvSpPr txBox="1"/>
          <p:nvPr/>
        </p:nvSpPr>
        <p:spPr>
          <a:xfrm>
            <a:off x="364296" y="3928911"/>
            <a:ext cx="4542802" cy="737959"/>
          </a:xfrm>
          <a:prstGeom prst="rect">
            <a:avLst/>
          </a:prstGeom>
          <a:noFill/>
        </p:spPr>
        <p:txBody>
          <a:bodyPr wrap="square" rtlCol="0">
            <a:spAutoFit/>
          </a:bodyPr>
          <a:lstStyle/>
          <a:p>
            <a:pPr>
              <a:lnSpc>
                <a:spcPct val="11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Backup heating system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is an efficient propane-fired boiler.</a:t>
            </a:r>
          </a:p>
        </p:txBody>
      </p:sp>
      <p:sp>
        <p:nvSpPr>
          <p:cNvPr id="14" name="TextBox 13"/>
          <p:cNvSpPr txBox="1"/>
          <p:nvPr/>
        </p:nvSpPr>
        <p:spPr>
          <a:xfrm>
            <a:off x="418448" y="4931797"/>
            <a:ext cx="11143612" cy="1415067"/>
          </a:xfrm>
          <a:prstGeom prst="rect">
            <a:avLst/>
          </a:prstGeom>
          <a:noFill/>
        </p:spPr>
        <p:txBody>
          <a:bodyPr wrap="square" rtlCol="0">
            <a:spAutoFit/>
          </a:bodyPr>
          <a:lstStyle/>
          <a:p>
            <a:pPr>
              <a:lnSpc>
                <a:spcPct val="11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Performance?</a:t>
            </a:r>
          </a:p>
          <a:p>
            <a:pPr>
              <a:lnSpc>
                <a:spcPct val="110000"/>
              </a:lnSpc>
            </a:pPr>
            <a:r>
              <a:rPr lang="en-US" sz="2000" i="1" dirty="0">
                <a:solidFill>
                  <a:prstClr val="black"/>
                </a:solidFill>
                <a:latin typeface="Verdana" panose="020B0604030504040204" pitchFamily="34" charset="0"/>
                <a:ea typeface="Verdana" panose="020B0604030504040204" pitchFamily="34" charset="0"/>
                <a:cs typeface="Verdana" panose="020B0604030504040204" pitchFamily="34" charset="0"/>
              </a:rPr>
              <a:t>‘We only have to put in wood maybe twice a day on very cold days</a:t>
            </a:r>
            <a:r>
              <a:rPr lang="is-IS" sz="2000" i="1" dirty="0">
                <a:solidFill>
                  <a:prstClr val="black"/>
                </a:solidFill>
                <a:latin typeface="Verdana" panose="020B0604030504040204" pitchFamily="34" charset="0"/>
                <a:ea typeface="Verdana" panose="020B0604030504040204" pitchFamily="34" charset="0"/>
                <a:cs typeface="Verdana" panose="020B0604030504040204" pitchFamily="34" charset="0"/>
              </a:rPr>
              <a:t>…then you put two pieces of paper in, and light it. It’s the easiest thing. We clean it out maybe once every two weeks.’</a:t>
            </a:r>
            <a:endParaRPr lang="en-US" sz="2000" i="1"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a:extLst>
              <a:ext uri="{FF2B5EF4-FFF2-40B4-BE49-F238E27FC236}">
                <a16:creationId xmlns:a16="http://schemas.microsoft.com/office/drawing/2014/main" id="{9D63EB7F-C29B-C44B-988C-F37DAB689105}"/>
              </a:ext>
            </a:extLst>
          </p:cNvPr>
          <p:cNvPicPr>
            <a:picLocks noChangeAspect="1"/>
          </p:cNvPicPr>
          <p:nvPr/>
        </p:nvPicPr>
        <p:blipFill>
          <a:blip r:embed="rId2">
            <a:duotone>
              <a:prstClr val="black"/>
              <a:schemeClr val="accent1">
                <a:tint val="45000"/>
                <a:satMod val="400000"/>
              </a:schemeClr>
            </a:duotone>
          </a:blip>
          <a:stretch>
            <a:fillRect/>
          </a:stretch>
        </p:blipFill>
        <p:spPr>
          <a:xfrm>
            <a:off x="11013788" y="50512"/>
            <a:ext cx="628093" cy="584776"/>
          </a:xfrm>
          <a:prstGeom prst="rect">
            <a:avLst/>
          </a:prstGeom>
        </p:spPr>
      </p:pic>
      <p:pic>
        <p:nvPicPr>
          <p:cNvPr id="11" name="Picture 10">
            <a:extLst>
              <a:ext uri="{FF2B5EF4-FFF2-40B4-BE49-F238E27FC236}">
                <a16:creationId xmlns:a16="http://schemas.microsoft.com/office/drawing/2014/main" id="{193C93EF-C8B8-834F-A11C-5E56BC9458CC}"/>
              </a:ext>
            </a:extLst>
          </p:cNvPr>
          <p:cNvPicPr>
            <a:picLocks noChangeAspect="1"/>
          </p:cNvPicPr>
          <p:nvPr/>
        </p:nvPicPr>
        <p:blipFill rotWithShape="1">
          <a:blip r:embed="rId3"/>
          <a:srcRect r="598"/>
          <a:stretch/>
        </p:blipFill>
        <p:spPr>
          <a:xfrm>
            <a:off x="5472333" y="843604"/>
            <a:ext cx="5869569" cy="3846556"/>
          </a:xfrm>
          <a:prstGeom prst="rect">
            <a:avLst/>
          </a:prstGeom>
        </p:spPr>
      </p:pic>
    </p:spTree>
    <p:extLst>
      <p:ext uri="{BB962C8B-B14F-4D97-AF65-F5344CB8AC3E}">
        <p14:creationId xmlns:p14="http://schemas.microsoft.com/office/powerpoint/2010/main" val="345586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98153"/>
            <a:ext cx="4346062" cy="523220"/>
          </a:xfrm>
          <a:prstGeom prst="rect">
            <a:avLst/>
          </a:prstGeom>
          <a:noFill/>
        </p:spPr>
        <p:txBody>
          <a:bodyPr wrap="none" rtlCol="0">
            <a:spAutoFit/>
          </a:bodyPr>
          <a:lstStyle/>
          <a:p>
            <a:pPr defTabSz="914400"/>
            <a:r>
              <a:rPr lang="en-US" sz="2800" b="1" dirty="0">
                <a:solidFill>
                  <a:srgbClr val="FFFFFF"/>
                </a:solidFill>
                <a:latin typeface="Verdana" panose="020B0604030504040204" pitchFamily="34" charset="0"/>
                <a:ea typeface="Verdana" panose="020B0604030504040204" pitchFamily="34" charset="0"/>
                <a:cs typeface="Verdana" panose="020B0604030504040204" pitchFamily="34" charset="0"/>
              </a:rPr>
              <a:t>Cord wood summary</a:t>
            </a:r>
          </a:p>
        </p:txBody>
      </p:sp>
      <p:sp>
        <p:nvSpPr>
          <p:cNvPr id="9" name="TextBox 8"/>
          <p:cNvSpPr txBox="1"/>
          <p:nvPr/>
        </p:nvSpPr>
        <p:spPr>
          <a:xfrm>
            <a:off x="364295" y="744288"/>
            <a:ext cx="10819520" cy="187673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Best EREOI for wood</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Used for heat rather than power generation</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Heating use can be very efficient</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Used locally, so local feedback loops are likely to regulate harvest</a:t>
            </a:r>
          </a:p>
        </p:txBody>
      </p:sp>
      <p:pic>
        <p:nvPicPr>
          <p:cNvPr id="16" name="Picture 15">
            <a:extLst>
              <a:ext uri="{FF2B5EF4-FFF2-40B4-BE49-F238E27FC236}">
                <a16:creationId xmlns:a16="http://schemas.microsoft.com/office/drawing/2014/main" id="{9D63EB7F-C29B-C44B-988C-F37DAB689105}"/>
              </a:ext>
            </a:extLst>
          </p:cNvPr>
          <p:cNvPicPr>
            <a:picLocks noChangeAspect="1"/>
          </p:cNvPicPr>
          <p:nvPr/>
        </p:nvPicPr>
        <p:blipFill>
          <a:blip r:embed="rId2">
            <a:duotone>
              <a:prstClr val="black"/>
              <a:schemeClr val="accent1">
                <a:tint val="45000"/>
                <a:satMod val="400000"/>
              </a:schemeClr>
            </a:duotone>
          </a:blip>
          <a:stretch>
            <a:fillRect/>
          </a:stretch>
        </p:blipFill>
        <p:spPr>
          <a:xfrm>
            <a:off x="11013788" y="50512"/>
            <a:ext cx="628093" cy="584776"/>
          </a:xfrm>
          <a:prstGeom prst="rect">
            <a:avLst/>
          </a:prstGeom>
        </p:spPr>
      </p:pic>
    </p:spTree>
    <p:extLst>
      <p:ext uri="{BB962C8B-B14F-4D97-AF65-F5344CB8AC3E}">
        <p14:creationId xmlns:p14="http://schemas.microsoft.com/office/powerpoint/2010/main" val="1473017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6" name="TextBox 5"/>
          <p:cNvSpPr txBox="1"/>
          <p:nvPr/>
        </p:nvSpPr>
        <p:spPr>
          <a:xfrm>
            <a:off x="1920253" y="2736502"/>
            <a:ext cx="8351493" cy="1384995"/>
          </a:xfrm>
          <a:prstGeom prst="rect">
            <a:avLst/>
          </a:prstGeom>
          <a:noFill/>
        </p:spPr>
        <p:txBody>
          <a:bodyPr wrap="square" rtlCol="0">
            <a:spAutoFit/>
          </a:bodyPr>
          <a:lstStyle/>
          <a:p>
            <a:pPr algn="ctr"/>
            <a:r>
              <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rPr>
              <a:t>8.6: Biomass – solid fuel for combustion</a:t>
            </a:r>
          </a:p>
          <a:p>
            <a:pPr algn="ctr"/>
            <a:endPar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r>
              <a:rPr lang="en-US" sz="2800" b="1" i="1" dirty="0">
                <a:solidFill>
                  <a:prstClr val="black"/>
                </a:solidFill>
                <a:latin typeface="Verdana" panose="020B0604030504040204" pitchFamily="34" charset="0"/>
                <a:ea typeface="Verdana" panose="020B0604030504040204" pitchFamily="34" charset="0"/>
                <a:cs typeface="Verdana" panose="020B0604030504040204" pitchFamily="34" charset="0"/>
              </a:rPr>
              <a:t>Wood chips</a:t>
            </a:r>
          </a:p>
        </p:txBody>
      </p:sp>
      <p:pic>
        <p:nvPicPr>
          <p:cNvPr id="10" name="Picture 9">
            <a:extLst>
              <a:ext uri="{FF2B5EF4-FFF2-40B4-BE49-F238E27FC236}">
                <a16:creationId xmlns:a16="http://schemas.microsoft.com/office/drawing/2014/main" id="{04E80123-98A9-834B-B9F1-A9EF27D5390B}"/>
              </a:ext>
            </a:extLst>
          </p:cNvPr>
          <p:cNvPicPr>
            <a:picLocks noChangeAspect="1"/>
          </p:cNvPicPr>
          <p:nvPr/>
        </p:nvPicPr>
        <p:blipFill>
          <a:blip r:embed="rId2">
            <a:duotone>
              <a:prstClr val="black"/>
              <a:schemeClr val="accent1">
                <a:tint val="45000"/>
                <a:satMod val="400000"/>
              </a:schemeClr>
            </a:duotone>
          </a:blip>
          <a:stretch>
            <a:fillRect/>
          </a:stretch>
        </p:blipFill>
        <p:spPr>
          <a:xfrm>
            <a:off x="11210557" y="50512"/>
            <a:ext cx="628093" cy="584776"/>
          </a:xfrm>
          <a:prstGeom prst="rect">
            <a:avLst/>
          </a:prstGeom>
        </p:spPr>
      </p:pic>
      <p:sp>
        <p:nvSpPr>
          <p:cNvPr id="5" name="TextBox 4">
            <a:extLst>
              <a:ext uri="{FF2B5EF4-FFF2-40B4-BE49-F238E27FC236}">
                <a16:creationId xmlns:a16="http://schemas.microsoft.com/office/drawing/2014/main" id="{2AAFF2C0-BA50-3945-AB97-110A58347499}"/>
              </a:ext>
            </a:extLst>
          </p:cNvPr>
          <p:cNvSpPr txBox="1"/>
          <p:nvPr/>
        </p:nvSpPr>
        <p:spPr>
          <a:xfrm>
            <a:off x="164803" y="80274"/>
            <a:ext cx="39789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8: Biomass</a:t>
            </a:r>
          </a:p>
        </p:txBody>
      </p:sp>
    </p:spTree>
    <p:extLst>
      <p:ext uri="{BB962C8B-B14F-4D97-AF65-F5344CB8AC3E}">
        <p14:creationId xmlns:p14="http://schemas.microsoft.com/office/powerpoint/2010/main" val="574433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83607"/>
            <a:ext cx="639469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What type of wood is chipped?</a:t>
            </a:r>
          </a:p>
        </p:txBody>
      </p:sp>
      <p:pic>
        <p:nvPicPr>
          <p:cNvPr id="6" name="Picture 5"/>
          <p:cNvPicPr>
            <a:picLocks noChangeAspect="1"/>
          </p:cNvPicPr>
          <p:nvPr/>
        </p:nvPicPr>
        <p:blipFill>
          <a:blip r:embed="rId2"/>
          <a:stretch>
            <a:fillRect/>
          </a:stretch>
        </p:blipFill>
        <p:spPr>
          <a:xfrm>
            <a:off x="2796257" y="1051560"/>
            <a:ext cx="9310392" cy="5717897"/>
          </a:xfrm>
          <a:prstGeom prst="rect">
            <a:avLst/>
          </a:prstGeom>
        </p:spPr>
      </p:pic>
      <p:sp>
        <p:nvSpPr>
          <p:cNvPr id="13" name="TextBox 12"/>
          <p:cNvSpPr txBox="1"/>
          <p:nvPr/>
        </p:nvSpPr>
        <p:spPr>
          <a:xfrm>
            <a:off x="259093" y="4043256"/>
            <a:ext cx="3787127" cy="1161152"/>
          </a:xfrm>
          <a:prstGeom prst="rect">
            <a:avLst/>
          </a:prstGeom>
          <a:noFill/>
        </p:spPr>
        <p:txBody>
          <a:bodyPr wrap="square" rtlCol="0">
            <a:spAutoFit/>
          </a:bodyPr>
          <a:lstStyle/>
          <a:p>
            <a:pPr marL="285750" indent="-285750">
              <a:lnSpc>
                <a:spcPct val="120000"/>
              </a:lnSpc>
              <a:buFont typeface="Arial"/>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Tops and limbs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are often chipped in the woods.</a:t>
            </a:r>
          </a:p>
        </p:txBody>
      </p:sp>
      <p:sp>
        <p:nvSpPr>
          <p:cNvPr id="14" name="TextBox 13"/>
          <p:cNvSpPr txBox="1"/>
          <p:nvPr/>
        </p:nvSpPr>
        <p:spPr>
          <a:xfrm>
            <a:off x="228600" y="5285176"/>
            <a:ext cx="4423410" cy="791820"/>
          </a:xfrm>
          <a:prstGeom prst="rect">
            <a:avLst/>
          </a:prstGeom>
          <a:noFill/>
        </p:spPr>
        <p:txBody>
          <a:bodyPr wrap="square" rtlCol="0">
            <a:spAutoFit/>
          </a:bodyPr>
          <a:lstStyle/>
          <a:p>
            <a:pPr marL="285750" indent="-285750">
              <a:lnSpc>
                <a:spcPct val="120000"/>
              </a:lnSpc>
              <a:buFont typeface="Arial"/>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Whole trees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can be chipped in the woods.</a:t>
            </a:r>
          </a:p>
        </p:txBody>
      </p:sp>
      <p:sp>
        <p:nvSpPr>
          <p:cNvPr id="15" name="TextBox 14"/>
          <p:cNvSpPr txBox="1"/>
          <p:nvPr/>
        </p:nvSpPr>
        <p:spPr>
          <a:xfrm>
            <a:off x="228601" y="1323718"/>
            <a:ext cx="2880359" cy="2554545"/>
          </a:xfrm>
          <a:prstGeom prst="rect">
            <a:avLst/>
          </a:prstGeom>
          <a:noFill/>
        </p:spPr>
        <p:txBody>
          <a:bodyPr wrap="square" rtlCol="0">
            <a:spAutoFit/>
          </a:bodyPr>
          <a:lstStyle/>
          <a:p>
            <a:pPr marL="285750" indent="-285750">
              <a:buFont typeface="Arial"/>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Bole chips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made by chipping stems of low-quality trees now produces most wood chips used for heating. Often chipped in yards</a:t>
            </a:r>
          </a:p>
        </p:txBody>
      </p:sp>
      <p:pic>
        <p:nvPicPr>
          <p:cNvPr id="16" name="Picture 15">
            <a:extLst>
              <a:ext uri="{FF2B5EF4-FFF2-40B4-BE49-F238E27FC236}">
                <a16:creationId xmlns:a16="http://schemas.microsoft.com/office/drawing/2014/main" id="{83D7926D-0ACF-1040-8A5F-1ACA2AA919C7}"/>
              </a:ext>
            </a:extLst>
          </p:cNvPr>
          <p:cNvPicPr>
            <a:picLocks noChangeAspect="1"/>
          </p:cNvPicPr>
          <p:nvPr/>
        </p:nvPicPr>
        <p:blipFill>
          <a:blip r:embed="rId3">
            <a:duotone>
              <a:prstClr val="black"/>
              <a:schemeClr val="accent1">
                <a:tint val="45000"/>
                <a:satMod val="400000"/>
              </a:schemeClr>
            </a:duotone>
          </a:blip>
          <a:stretch>
            <a:fillRect/>
          </a:stretch>
        </p:blipFill>
        <p:spPr>
          <a:xfrm>
            <a:off x="11062257" y="49317"/>
            <a:ext cx="628093" cy="584776"/>
          </a:xfrm>
          <a:prstGeom prst="rect">
            <a:avLst/>
          </a:prstGeom>
        </p:spPr>
      </p:pic>
      <p:sp>
        <p:nvSpPr>
          <p:cNvPr id="4" name="TextBox 3"/>
          <p:cNvSpPr txBox="1"/>
          <p:nvPr/>
        </p:nvSpPr>
        <p:spPr>
          <a:xfrm>
            <a:off x="228600" y="6234687"/>
            <a:ext cx="4880609" cy="523220"/>
          </a:xfrm>
          <a:prstGeom prst="rect">
            <a:avLst/>
          </a:prstGeom>
          <a:noFill/>
        </p:spPr>
        <p:txBody>
          <a:bodyPr wrap="square" rtlCol="0">
            <a:spAutoFit/>
          </a:bodyPr>
          <a:lstStyle/>
          <a:p>
            <a:r>
              <a:rPr lang="en-US" sz="1400" dirty="0">
                <a:latin typeface="Verdana" panose="020B0604030504040204" pitchFamily="34" charset="0"/>
              </a:rPr>
              <a:t>A buyer’s guide to sourcing wood heating fuel in the northeastern US, BERC (2014)</a:t>
            </a:r>
          </a:p>
        </p:txBody>
      </p:sp>
      <p:sp>
        <p:nvSpPr>
          <p:cNvPr id="29" name="TextBox 28"/>
          <p:cNvSpPr txBox="1"/>
          <p:nvPr/>
        </p:nvSpPr>
        <p:spPr>
          <a:xfrm>
            <a:off x="364297" y="736430"/>
            <a:ext cx="11534333" cy="422488"/>
          </a:xfrm>
          <a:prstGeom prst="rect">
            <a:avLst/>
          </a:prstGeom>
          <a:noFill/>
        </p:spPr>
        <p:txBody>
          <a:bodyPr wrap="square" rtlCol="0">
            <a:spAutoFit/>
          </a:bodyPr>
          <a:lstStyle/>
          <a:p>
            <a:pPr marL="1588" indent="-1588">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Chips can be made from many tree species and tree components.</a:t>
            </a:r>
          </a:p>
        </p:txBody>
      </p:sp>
    </p:spTree>
    <p:extLst>
      <p:ext uri="{BB962C8B-B14F-4D97-AF65-F5344CB8AC3E}">
        <p14:creationId xmlns:p14="http://schemas.microsoft.com/office/powerpoint/2010/main" val="198469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95037"/>
            <a:ext cx="420820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Cost and reliability?</a:t>
            </a:r>
          </a:p>
        </p:txBody>
      </p:sp>
      <p:sp>
        <p:nvSpPr>
          <p:cNvPr id="4" name="TextBox 3"/>
          <p:cNvSpPr txBox="1"/>
          <p:nvPr/>
        </p:nvSpPr>
        <p:spPr>
          <a:xfrm>
            <a:off x="389338" y="6461680"/>
            <a:ext cx="7735964" cy="307777"/>
          </a:xfrm>
          <a:prstGeom prst="rect">
            <a:avLst/>
          </a:prstGeom>
          <a:noFill/>
        </p:spPr>
        <p:txBody>
          <a:bodyPr wrap="none" rtlCol="0">
            <a:spAutoFit/>
          </a:bodyPr>
          <a:lstStyle/>
          <a:p>
            <a:r>
              <a:rPr lang="en-US" sz="1400" dirty="0">
                <a:latin typeface="Verdana" panose="020B0604030504040204" pitchFamily="34" charset="0"/>
              </a:rPr>
              <a:t>A buyer’s guide to sourcing wood heating fuel in the northeastern US, BERC (2014)</a:t>
            </a:r>
          </a:p>
        </p:txBody>
      </p:sp>
      <p:sp>
        <p:nvSpPr>
          <p:cNvPr id="29" name="TextBox 28"/>
          <p:cNvSpPr txBox="1"/>
          <p:nvPr/>
        </p:nvSpPr>
        <p:spPr>
          <a:xfrm>
            <a:off x="364297" y="773006"/>
            <a:ext cx="11090060" cy="1530484"/>
          </a:xfrm>
          <a:prstGeom prst="rect">
            <a:avLst/>
          </a:prstGeom>
          <a:noFill/>
        </p:spPr>
        <p:txBody>
          <a:bodyPr wrap="square" rtlCol="0">
            <a:spAutoFit/>
          </a:bodyPr>
          <a:lstStyle/>
          <a:p>
            <a:pPr marL="1588" indent="-1588">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Chips cost less than fossil fuels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typically 30% less.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2014, chips for heating cost $45 - $65 per green ton.</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Chip prices are less volatile than fossil fuel prices.</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Vermont, prices have increased 2% since 2000.</a:t>
            </a:r>
          </a:p>
        </p:txBody>
      </p:sp>
      <p:sp>
        <p:nvSpPr>
          <p:cNvPr id="16" name="TextBox 15"/>
          <p:cNvSpPr txBox="1"/>
          <p:nvPr/>
        </p:nvSpPr>
        <p:spPr>
          <a:xfrm>
            <a:off x="394958" y="2496119"/>
            <a:ext cx="11617972" cy="3713452"/>
          </a:xfrm>
          <a:prstGeom prst="rect">
            <a:avLst/>
          </a:prstGeom>
          <a:noFill/>
        </p:spPr>
        <p:txBody>
          <a:bodyPr wrap="square" rtlCol="0">
            <a:spAutoFit/>
          </a:bodyPr>
          <a:lstStyle/>
          <a:p>
            <a:pPr marL="1588" indent="-1588">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Factors that impact cost:</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Wood source &amp; production costs.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Strength of the saw log market.</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Regional balance of supply and demand for low-quality wood. Other uses:</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Pulp mills (paper mills);</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Power plants; and</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Pellet mills.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Trucking distances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Demand and demand seasonality</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Woodchip quality</a:t>
            </a:r>
          </a:p>
        </p:txBody>
      </p:sp>
      <p:sp>
        <p:nvSpPr>
          <p:cNvPr id="5" name="TextBox 4"/>
          <p:cNvSpPr txBox="1"/>
          <p:nvPr/>
        </p:nvSpPr>
        <p:spPr>
          <a:xfrm>
            <a:off x="4563618" y="3998902"/>
            <a:ext cx="7449312" cy="400110"/>
          </a:xfrm>
          <a:prstGeom prst="rect">
            <a:avLst/>
          </a:prstGeom>
          <a:noFill/>
        </p:spPr>
        <p:txBody>
          <a:bodyPr wrap="square" rtlCol="0">
            <a:spAutoFit/>
          </a:bodyPr>
          <a:lstStyle/>
          <a:p>
            <a:pPr marL="285750" indent="-285750">
              <a:buFont typeface="Wingdings" pitchFamily="2" charset="2"/>
              <a:buChar char="ß"/>
            </a:pPr>
            <a:r>
              <a:rPr lang="en-US" sz="2000" dirty="0">
                <a:solidFill>
                  <a:srgbClr val="0000FF"/>
                </a:solidFill>
                <a:latin typeface="Verdana" panose="020B0604030504040204" pitchFamily="34" charset="0"/>
                <a:sym typeface="Wingdings"/>
              </a:rPr>
              <a:t>Lower demand frees up low-quality wood for energy</a:t>
            </a:r>
            <a:endParaRPr lang="en-US" sz="2000" dirty="0">
              <a:solidFill>
                <a:srgbClr val="0000FF"/>
              </a:solidFill>
              <a:latin typeface="Verdana" panose="020B0604030504040204" pitchFamily="34" charset="0"/>
            </a:endParaRPr>
          </a:p>
        </p:txBody>
      </p:sp>
      <p:pic>
        <p:nvPicPr>
          <p:cNvPr id="11" name="Picture 10">
            <a:extLst>
              <a:ext uri="{FF2B5EF4-FFF2-40B4-BE49-F238E27FC236}">
                <a16:creationId xmlns:a16="http://schemas.microsoft.com/office/drawing/2014/main" id="{A97635D6-52F8-9846-A809-D999AE2BC09F}"/>
              </a:ext>
            </a:extLst>
          </p:cNvPr>
          <p:cNvPicPr>
            <a:picLocks noChangeAspect="1"/>
          </p:cNvPicPr>
          <p:nvPr/>
        </p:nvPicPr>
        <p:blipFill>
          <a:blip r:embed="rId2">
            <a:duotone>
              <a:prstClr val="black"/>
              <a:schemeClr val="accent1">
                <a:tint val="45000"/>
                <a:satMod val="400000"/>
              </a:schemeClr>
            </a:duotone>
          </a:blip>
          <a:stretch>
            <a:fillRect/>
          </a:stretch>
        </p:blipFill>
        <p:spPr>
          <a:xfrm>
            <a:off x="10959387" y="49316"/>
            <a:ext cx="628093" cy="584776"/>
          </a:xfrm>
          <a:prstGeom prst="rect">
            <a:avLst/>
          </a:prstGeom>
        </p:spPr>
      </p:pic>
    </p:spTree>
    <p:extLst>
      <p:ext uri="{BB962C8B-B14F-4D97-AF65-F5344CB8AC3E}">
        <p14:creationId xmlns:p14="http://schemas.microsoft.com/office/powerpoint/2010/main" val="221727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3607"/>
            <a:ext cx="410881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When to use chips?</a:t>
            </a:r>
          </a:p>
        </p:txBody>
      </p:sp>
      <p:sp>
        <p:nvSpPr>
          <p:cNvPr id="4" name="TextBox 3"/>
          <p:cNvSpPr txBox="1"/>
          <p:nvPr/>
        </p:nvSpPr>
        <p:spPr>
          <a:xfrm>
            <a:off x="389338" y="6461680"/>
            <a:ext cx="9648026" cy="307777"/>
          </a:xfrm>
          <a:prstGeom prst="rect">
            <a:avLst/>
          </a:prstGeom>
          <a:noFill/>
        </p:spPr>
        <p:txBody>
          <a:bodyPr wrap="none" rtlCol="0">
            <a:spAutoFit/>
          </a:bodyPr>
          <a:lstStyle/>
          <a:p>
            <a:r>
              <a:rPr lang="en-US" sz="1400" dirty="0">
                <a:latin typeface="Verdana" panose="020B0604030504040204" pitchFamily="34" charset="0"/>
              </a:rPr>
              <a:t>Wood-chip heating systems: a guide for institutional and commercial biomass installations, BERC (2004)</a:t>
            </a:r>
          </a:p>
        </p:txBody>
      </p:sp>
      <p:sp>
        <p:nvSpPr>
          <p:cNvPr id="29" name="TextBox 28"/>
          <p:cNvSpPr txBox="1"/>
          <p:nvPr/>
        </p:nvSpPr>
        <p:spPr>
          <a:xfrm>
            <a:off x="364297" y="797390"/>
            <a:ext cx="8351493" cy="2338397"/>
          </a:xfrm>
          <a:prstGeom prst="rect">
            <a:avLst/>
          </a:prstGeom>
          <a:noFill/>
        </p:spPr>
        <p:txBody>
          <a:bodyPr wrap="square" rtlCol="0">
            <a:spAutoFit/>
          </a:bodyPr>
          <a:lstStyle/>
          <a:p>
            <a:pPr marL="1588" indent="-1588">
              <a:lnSpc>
                <a:spcPct val="15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Woodchip systems are cost-effective where:</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Conventional (fossil) fuels are expensive;</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larger facilities;</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Financed for 10 years or more; and / or</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There are state funds to subsidize installation.</a:t>
            </a:r>
          </a:p>
        </p:txBody>
      </p:sp>
      <p:pic>
        <p:nvPicPr>
          <p:cNvPr id="9" name="Picture 8">
            <a:extLst>
              <a:ext uri="{FF2B5EF4-FFF2-40B4-BE49-F238E27FC236}">
                <a16:creationId xmlns:a16="http://schemas.microsoft.com/office/drawing/2014/main" id="{A4549AD8-1799-B94F-9D7E-036A3E4EA483}"/>
              </a:ext>
            </a:extLst>
          </p:cNvPr>
          <p:cNvPicPr>
            <a:picLocks noChangeAspect="1"/>
          </p:cNvPicPr>
          <p:nvPr/>
        </p:nvPicPr>
        <p:blipFill>
          <a:blip r:embed="rId2">
            <a:duotone>
              <a:prstClr val="black"/>
              <a:schemeClr val="accent1">
                <a:tint val="45000"/>
                <a:satMod val="400000"/>
              </a:schemeClr>
            </a:duotone>
          </a:blip>
          <a:stretch>
            <a:fillRect/>
          </a:stretch>
        </p:blipFill>
        <p:spPr>
          <a:xfrm>
            <a:off x="11062257" y="49316"/>
            <a:ext cx="628093" cy="584776"/>
          </a:xfrm>
          <a:prstGeom prst="rect">
            <a:avLst/>
          </a:prstGeom>
        </p:spPr>
      </p:pic>
      <p:sp>
        <p:nvSpPr>
          <p:cNvPr id="7" name="TextBox 6">
            <a:extLst>
              <a:ext uri="{FF2B5EF4-FFF2-40B4-BE49-F238E27FC236}">
                <a16:creationId xmlns:a16="http://schemas.microsoft.com/office/drawing/2014/main" id="{9B5365B0-9F78-5B42-BBC2-131E327F9926}"/>
              </a:ext>
            </a:extLst>
          </p:cNvPr>
          <p:cNvSpPr txBox="1"/>
          <p:nvPr/>
        </p:nvSpPr>
        <p:spPr>
          <a:xfrm>
            <a:off x="414558" y="3429000"/>
            <a:ext cx="11362884" cy="2800062"/>
          </a:xfrm>
          <a:prstGeom prst="rect">
            <a:avLst/>
          </a:prstGeom>
          <a:noFill/>
        </p:spPr>
        <p:txBody>
          <a:bodyPr wrap="square" rtlCol="0">
            <a:spAutoFit/>
          </a:bodyPr>
          <a:lstStyle/>
          <a:p>
            <a:pPr marL="1588" indent="-1588">
              <a:lnSpc>
                <a:spcPct val="15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Generally, woodchip systems are most cost-effective when:</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Space-heating electricity and oil prices are high;</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Energy consumption is high;</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competing fuel is electricity rather than oil or gas;</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 new system is being installed rather than an old system being replaced; and</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 hydronic (hot water or steam) heat distribution system is already in place.</a:t>
            </a:r>
          </a:p>
        </p:txBody>
      </p:sp>
    </p:spTree>
    <p:extLst>
      <p:ext uri="{BB962C8B-B14F-4D97-AF65-F5344CB8AC3E}">
        <p14:creationId xmlns:p14="http://schemas.microsoft.com/office/powerpoint/2010/main" val="264956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95617"/>
            <a:ext cx="535595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Brief history of bioenergy</a:t>
            </a:r>
          </a:p>
        </p:txBody>
      </p:sp>
      <p:sp>
        <p:nvSpPr>
          <p:cNvPr id="6" name="TextBox 5"/>
          <p:cNvSpPr txBox="1"/>
          <p:nvPr/>
        </p:nvSpPr>
        <p:spPr>
          <a:xfrm>
            <a:off x="394958" y="688709"/>
            <a:ext cx="11631138" cy="804280"/>
          </a:xfrm>
          <a:prstGeom prst="rect">
            <a:avLst/>
          </a:prstGeom>
          <a:noFill/>
        </p:spPr>
        <p:txBody>
          <a:bodyPr wrap="square" rtlCol="0">
            <a:spAutoFit/>
          </a:bodyPr>
          <a:lstStyle/>
          <a:p>
            <a:pPr marL="228600" indent="-22860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Bioenergy is an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ancient</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technology.</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Was fire man’s first tool?</a:t>
            </a:r>
          </a:p>
        </p:txBody>
      </p:sp>
      <p:sp>
        <p:nvSpPr>
          <p:cNvPr id="4" name="TextBox 3"/>
          <p:cNvSpPr txBox="1"/>
          <p:nvPr/>
        </p:nvSpPr>
        <p:spPr>
          <a:xfrm>
            <a:off x="425618" y="6566074"/>
            <a:ext cx="2562946" cy="276999"/>
          </a:xfrm>
          <a:prstGeom prst="rect">
            <a:avLst/>
          </a:prstGeom>
          <a:noFill/>
        </p:spPr>
        <p:txBody>
          <a:bodyPr wrap="none" rtlCol="0">
            <a:spAutoFit/>
          </a:bodyPr>
          <a:lstStyle/>
          <a:p>
            <a:r>
              <a:rPr lang="en-US" sz="1200" dirty="0" err="1">
                <a:latin typeface="Verdana" panose="020B0604030504040204" pitchFamily="34" charset="0"/>
              </a:rPr>
              <a:t>Rosillo</a:t>
            </a:r>
            <a:r>
              <a:rPr lang="en-US" sz="1200" dirty="0">
                <a:latin typeface="Verdana" panose="020B0604030504040204" pitchFamily="34" charset="0"/>
              </a:rPr>
              <a:t>-Calle &amp; Johnson (2010)</a:t>
            </a:r>
          </a:p>
        </p:txBody>
      </p:sp>
      <p:sp>
        <p:nvSpPr>
          <p:cNvPr id="10" name="TextBox 9">
            <a:extLst>
              <a:ext uri="{FF2B5EF4-FFF2-40B4-BE49-F238E27FC236}">
                <a16:creationId xmlns:a16="http://schemas.microsoft.com/office/drawing/2014/main" id="{F1BC0885-BF2C-5440-9DEC-8146694A16AB}"/>
              </a:ext>
            </a:extLst>
          </p:cNvPr>
          <p:cNvSpPr txBox="1"/>
          <p:nvPr/>
        </p:nvSpPr>
        <p:spPr>
          <a:xfrm>
            <a:off x="765349" y="1451239"/>
            <a:ext cx="9871785" cy="422488"/>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For centuries man lived with his animals; the original central heating.</a:t>
            </a:r>
          </a:p>
        </p:txBody>
      </p:sp>
      <p:sp>
        <p:nvSpPr>
          <p:cNvPr id="11" name="TextBox 10">
            <a:extLst>
              <a:ext uri="{FF2B5EF4-FFF2-40B4-BE49-F238E27FC236}">
                <a16:creationId xmlns:a16="http://schemas.microsoft.com/office/drawing/2014/main" id="{0AA0F945-754E-2B44-A539-43882FE74682}"/>
              </a:ext>
            </a:extLst>
          </p:cNvPr>
          <p:cNvSpPr txBox="1"/>
          <p:nvPr/>
        </p:nvSpPr>
        <p:spPr>
          <a:xfrm>
            <a:off x="765349" y="1926566"/>
            <a:ext cx="10068556" cy="422488"/>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Man has burned just about anything as fuel: wood, fiber, dried manure.</a:t>
            </a:r>
          </a:p>
        </p:txBody>
      </p:sp>
      <p:sp>
        <p:nvSpPr>
          <p:cNvPr id="12" name="TextBox 11">
            <a:extLst>
              <a:ext uri="{FF2B5EF4-FFF2-40B4-BE49-F238E27FC236}">
                <a16:creationId xmlns:a16="http://schemas.microsoft.com/office/drawing/2014/main" id="{481FAF7C-6F98-0846-883B-CAFC684202C1}"/>
              </a:ext>
            </a:extLst>
          </p:cNvPr>
          <p:cNvSpPr txBox="1"/>
          <p:nvPr/>
        </p:nvSpPr>
        <p:spPr>
          <a:xfrm>
            <a:off x="394958" y="2479695"/>
            <a:ext cx="9871785" cy="422488"/>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10</a:t>
            </a:r>
            <a:r>
              <a:rPr lang="en-US" sz="2000" b="1" baseline="30000" dirty="0">
                <a:solidFill>
                  <a:prstClr val="black"/>
                </a:solidFill>
                <a:latin typeface="Verdana" panose="020B0604030504040204" pitchFamily="34" charset="0"/>
                <a:ea typeface="Verdana" panose="020B0604030504040204" pitchFamily="34" charset="0"/>
                <a:cs typeface="Verdana" panose="020B0604030504040204" pitchFamily="34" charset="0"/>
              </a:rPr>
              <a:t>th</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 century BC</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the Assyrians harnessed biogas for heating water</a:t>
            </a:r>
          </a:p>
        </p:txBody>
      </p:sp>
      <p:sp>
        <p:nvSpPr>
          <p:cNvPr id="13" name="TextBox 12">
            <a:extLst>
              <a:ext uri="{FF2B5EF4-FFF2-40B4-BE49-F238E27FC236}">
                <a16:creationId xmlns:a16="http://schemas.microsoft.com/office/drawing/2014/main" id="{A7F8051A-9F51-8846-A185-8253318B9311}"/>
              </a:ext>
            </a:extLst>
          </p:cNvPr>
          <p:cNvSpPr txBox="1"/>
          <p:nvPr/>
        </p:nvSpPr>
        <p:spPr>
          <a:xfrm>
            <a:off x="394958" y="3248564"/>
            <a:ext cx="9605569" cy="422488"/>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1908</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Henry Ford’s model T was supposed to be fueled with ethanol</a:t>
            </a:r>
          </a:p>
        </p:txBody>
      </p:sp>
      <p:sp>
        <p:nvSpPr>
          <p:cNvPr id="15" name="TextBox 14">
            <a:extLst>
              <a:ext uri="{FF2B5EF4-FFF2-40B4-BE49-F238E27FC236}">
                <a16:creationId xmlns:a16="http://schemas.microsoft.com/office/drawing/2014/main" id="{08B420AA-9063-D140-86D2-3654F03458C0}"/>
              </a:ext>
            </a:extLst>
          </p:cNvPr>
          <p:cNvSpPr txBox="1"/>
          <p:nvPr/>
        </p:nvSpPr>
        <p:spPr>
          <a:xfrm>
            <a:off x="394957" y="4088758"/>
            <a:ext cx="11631138" cy="2269147"/>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Ethanol has been used throughout the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20</a:t>
            </a:r>
            <a:r>
              <a:rPr lang="en-US" sz="2000" b="1" baseline="30000" dirty="0">
                <a:solidFill>
                  <a:prstClr val="black"/>
                </a:solidFill>
                <a:latin typeface="Verdana" panose="020B0604030504040204" pitchFamily="34" charset="0"/>
                <a:ea typeface="Verdana" panose="020B0604030504040204" pitchFamily="34" charset="0"/>
                <a:cs typeface="Verdana" panose="020B0604030504040204" pitchFamily="34" charset="0"/>
              </a:rPr>
              <a:t>th</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 century</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But use ramped up in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1970s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62230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Nov 1975: Brazil created it</a:t>
            </a:r>
            <a:r>
              <a:rPr lang="fr-FR"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National Alcohol Program using sugarcane</a:t>
            </a:r>
          </a:p>
          <a:p>
            <a:pPr marL="62230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Late 1970s: US moved towards creating 10/90 ethanol/gasoline blend</a:t>
            </a:r>
          </a:p>
          <a:p>
            <a:pPr marL="62230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1992 Clean Energy Act</a:t>
            </a:r>
          </a:p>
          <a:p>
            <a:pPr marL="62230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2007 Energy Independence and Security Act</a:t>
            </a:r>
          </a:p>
          <a:p>
            <a:pPr marL="62230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EU, China and India are also increasing production and use of biofuels</a:t>
            </a:r>
          </a:p>
        </p:txBody>
      </p:sp>
      <p:pic>
        <p:nvPicPr>
          <p:cNvPr id="16" name="Picture 15">
            <a:extLst>
              <a:ext uri="{FF2B5EF4-FFF2-40B4-BE49-F238E27FC236}">
                <a16:creationId xmlns:a16="http://schemas.microsoft.com/office/drawing/2014/main" id="{2B1F2B62-15FD-0A4C-9320-C74BB0DC0AFD}"/>
              </a:ext>
            </a:extLst>
          </p:cNvPr>
          <p:cNvPicPr>
            <a:picLocks noChangeAspect="1"/>
          </p:cNvPicPr>
          <p:nvPr/>
        </p:nvPicPr>
        <p:blipFill>
          <a:blip r:embed="rId2">
            <a:duotone>
              <a:prstClr val="black"/>
              <a:schemeClr val="accent1">
                <a:tint val="45000"/>
                <a:satMod val="400000"/>
              </a:schemeClr>
            </a:duotone>
          </a:blip>
          <a:stretch>
            <a:fillRect/>
          </a:stretch>
        </p:blipFill>
        <p:spPr>
          <a:xfrm>
            <a:off x="11013788" y="49317"/>
            <a:ext cx="628093" cy="584776"/>
          </a:xfrm>
          <a:prstGeom prst="rect">
            <a:avLst/>
          </a:prstGeom>
        </p:spPr>
      </p:pic>
    </p:spTree>
    <p:extLst>
      <p:ext uri="{BB962C8B-B14F-4D97-AF65-F5344CB8AC3E}">
        <p14:creationId xmlns:p14="http://schemas.microsoft.com/office/powerpoint/2010/main" val="363202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3607"/>
            <a:ext cx="502092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National Life case study</a:t>
            </a:r>
          </a:p>
        </p:txBody>
      </p:sp>
      <p:sp>
        <p:nvSpPr>
          <p:cNvPr id="4" name="TextBox 3"/>
          <p:cNvSpPr txBox="1"/>
          <p:nvPr/>
        </p:nvSpPr>
        <p:spPr>
          <a:xfrm>
            <a:off x="389338" y="6461680"/>
            <a:ext cx="7735964" cy="307777"/>
          </a:xfrm>
          <a:prstGeom prst="rect">
            <a:avLst/>
          </a:prstGeom>
          <a:noFill/>
        </p:spPr>
        <p:txBody>
          <a:bodyPr wrap="none" rtlCol="0">
            <a:spAutoFit/>
          </a:bodyPr>
          <a:lstStyle/>
          <a:p>
            <a:r>
              <a:rPr lang="en-US" sz="1400" dirty="0">
                <a:latin typeface="Verdana" panose="020B0604030504040204" pitchFamily="34" charset="0"/>
              </a:rPr>
              <a:t>A buyer’s guide to sourcing wood heating fuel in the northeastern US, BERC (2014)</a:t>
            </a:r>
          </a:p>
        </p:txBody>
      </p:sp>
      <p:sp>
        <p:nvSpPr>
          <p:cNvPr id="29" name="TextBox 28"/>
          <p:cNvSpPr txBox="1"/>
          <p:nvPr/>
        </p:nvSpPr>
        <p:spPr>
          <a:xfrm>
            <a:off x="364296" y="821774"/>
            <a:ext cx="11671494" cy="3524876"/>
          </a:xfrm>
          <a:prstGeom prst="rect">
            <a:avLst/>
          </a:prstGeom>
          <a:noFill/>
        </p:spPr>
        <p:txBody>
          <a:bodyPr wrap="square" rtlCol="0">
            <a:spAutoFit/>
          </a:bodyPr>
          <a:lstStyle/>
          <a:p>
            <a:pPr marL="1588" indent="-1588">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National Life (Montpelier) heats their HQ with wood chips.</a:t>
            </a:r>
          </a:p>
          <a:p>
            <a:pPr marL="1588" indent="-1588">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1588" indent="-1588">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Bids for long-term supply asked about price, quality, reputation and source.</a:t>
            </a:r>
          </a:p>
          <a:p>
            <a:pPr marL="1588" indent="-1588">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1588" indent="-1588">
              <a:lnSpc>
                <a:spcPct val="120000"/>
              </a:lnSpc>
            </a:pP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Limlaw</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Pulpwood &amp; Chipping (Topsham VT) has the contract.</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Wood comes from a 50-mile radius.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Sourced from 50 small suppliers.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Most is cut by under the guidance of a forester;</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But only a small fraction is 3</a:t>
            </a:r>
            <a:r>
              <a:rPr lang="en-US" sz="2000" baseline="30000" dirty="0">
                <a:solidFill>
                  <a:prstClr val="black"/>
                </a:solidFill>
                <a:latin typeface="Verdana" panose="020B0604030504040204" pitchFamily="34" charset="0"/>
                <a:ea typeface="Verdana" panose="020B0604030504040204" pitchFamily="34" charset="0"/>
                <a:cs typeface="Verdana" panose="020B0604030504040204" pitchFamily="34" charset="0"/>
              </a:rPr>
              <a:t>rd</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-party certified by FSC, SFI or Tree Farm</a:t>
            </a:r>
          </a:p>
          <a:p>
            <a:pPr>
              <a:lnSpc>
                <a:spcPct val="120000"/>
              </a:lnSpc>
            </a:pPr>
            <a:endParaRPr lang="en-US" sz="1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National Life would like to buy more certified chips but they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just isn’t available</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pic>
        <p:nvPicPr>
          <p:cNvPr id="9" name="Picture 8">
            <a:extLst>
              <a:ext uri="{FF2B5EF4-FFF2-40B4-BE49-F238E27FC236}">
                <a16:creationId xmlns:a16="http://schemas.microsoft.com/office/drawing/2014/main" id="{0EDF3132-2F0E-4D46-A05B-E92C7C2D2A64}"/>
              </a:ext>
            </a:extLst>
          </p:cNvPr>
          <p:cNvPicPr>
            <a:picLocks noChangeAspect="1"/>
          </p:cNvPicPr>
          <p:nvPr/>
        </p:nvPicPr>
        <p:blipFill>
          <a:blip r:embed="rId2">
            <a:duotone>
              <a:prstClr val="black"/>
              <a:schemeClr val="accent1">
                <a:tint val="45000"/>
                <a:satMod val="400000"/>
              </a:schemeClr>
            </a:duotone>
          </a:blip>
          <a:stretch>
            <a:fillRect/>
          </a:stretch>
        </p:blipFill>
        <p:spPr>
          <a:xfrm>
            <a:off x="11050827" y="49317"/>
            <a:ext cx="628093" cy="584776"/>
          </a:xfrm>
          <a:prstGeom prst="rect">
            <a:avLst/>
          </a:prstGeom>
        </p:spPr>
      </p:pic>
      <p:sp>
        <p:nvSpPr>
          <p:cNvPr id="7" name="TextBox 6">
            <a:extLst>
              <a:ext uri="{FF2B5EF4-FFF2-40B4-BE49-F238E27FC236}">
                <a16:creationId xmlns:a16="http://schemas.microsoft.com/office/drawing/2014/main" id="{17AB559C-95CA-EF48-9166-0EC973EE515A}"/>
              </a:ext>
            </a:extLst>
          </p:cNvPr>
          <p:cNvSpPr txBox="1"/>
          <p:nvPr/>
        </p:nvSpPr>
        <p:spPr>
          <a:xfrm>
            <a:off x="364296" y="4693728"/>
            <a:ext cx="11671494" cy="1530484"/>
          </a:xfrm>
          <a:prstGeom prst="rect">
            <a:avLst/>
          </a:prstGeom>
          <a:noFill/>
        </p:spPr>
        <p:txBody>
          <a:bodyPr wrap="square" rtlCol="0">
            <a:spAutoFit/>
          </a:bodyPr>
          <a:lstStyle/>
          <a:p>
            <a:pPr marL="1588" indent="-1588">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Other chip heating systems in Vermont:</a:t>
            </a:r>
          </a:p>
          <a:p>
            <a:pPr marL="342900" indent="-34290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District heating in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Monteplier</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46 schools; Norwich* and Middlebury and Goddard Colleges</a:t>
            </a:r>
          </a:p>
          <a:p>
            <a:pPr lvl="1">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Produces a bit of electricity</a:t>
            </a:r>
          </a:p>
        </p:txBody>
      </p:sp>
    </p:spTree>
    <p:extLst>
      <p:ext uri="{BB962C8B-B14F-4D97-AF65-F5344CB8AC3E}">
        <p14:creationId xmlns:p14="http://schemas.microsoft.com/office/powerpoint/2010/main" val="191675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40554-F9FD-8B45-9F34-24689120BEA4}"/>
              </a:ext>
            </a:extLst>
          </p:cNvPr>
          <p:cNvPicPr>
            <a:picLocks noChangeAspect="1"/>
          </p:cNvPicPr>
          <p:nvPr/>
        </p:nvPicPr>
        <p:blipFill>
          <a:blip r:embed="rId2"/>
          <a:stretch>
            <a:fillRect/>
          </a:stretch>
        </p:blipFill>
        <p:spPr>
          <a:xfrm>
            <a:off x="228600" y="606827"/>
            <a:ext cx="9158069" cy="6541479"/>
          </a:xfrm>
          <a:prstGeom prst="rect">
            <a:avLst/>
          </a:prstGeom>
        </p:spPr>
      </p:pic>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3607"/>
            <a:ext cx="703910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Example woodchip plant diagram</a:t>
            </a:r>
          </a:p>
        </p:txBody>
      </p:sp>
      <p:sp>
        <p:nvSpPr>
          <p:cNvPr id="4" name="TextBox 3"/>
          <p:cNvSpPr txBox="1"/>
          <p:nvPr/>
        </p:nvSpPr>
        <p:spPr>
          <a:xfrm>
            <a:off x="9214338" y="4777358"/>
            <a:ext cx="2977662" cy="2031325"/>
          </a:xfrm>
          <a:prstGeom prst="rect">
            <a:avLst/>
          </a:prstGeom>
          <a:noFill/>
        </p:spPr>
        <p:txBody>
          <a:bodyPr wrap="square" rtlCol="0">
            <a:spAutoFit/>
          </a:bodyPr>
          <a:lstStyle/>
          <a:p>
            <a:r>
              <a:rPr lang="en-US" sz="1400" dirty="0">
                <a:latin typeface="Verdana" panose="020B0604030504040204" pitchFamily="34" charset="0"/>
                <a:hlinkClick r:id="rId3"/>
              </a:rPr>
              <a:t>https://www.archdaily.com/340641/hotchkiss-biomass-power-plant-centerbrook-architects-and-planners/571d506ae58ece4ef3000089-hotchkiss-biomass-power-plant-centerbrook-architects-and-planners-plant-diagram</a:t>
            </a:r>
            <a:r>
              <a:rPr lang="en-US" sz="1400" dirty="0">
                <a:latin typeface="Verdana" panose="020B0604030504040204" pitchFamily="34" charset="0"/>
              </a:rPr>
              <a:t> </a:t>
            </a:r>
          </a:p>
        </p:txBody>
      </p:sp>
      <p:pic>
        <p:nvPicPr>
          <p:cNvPr id="9" name="Picture 8">
            <a:extLst>
              <a:ext uri="{FF2B5EF4-FFF2-40B4-BE49-F238E27FC236}">
                <a16:creationId xmlns:a16="http://schemas.microsoft.com/office/drawing/2014/main" id="{0EDF3132-2F0E-4D46-A05B-E92C7C2D2A64}"/>
              </a:ext>
            </a:extLst>
          </p:cNvPr>
          <p:cNvPicPr>
            <a:picLocks noChangeAspect="1"/>
          </p:cNvPicPr>
          <p:nvPr/>
        </p:nvPicPr>
        <p:blipFill>
          <a:blip r:embed="rId4">
            <a:duotone>
              <a:prstClr val="black"/>
              <a:schemeClr val="accent1">
                <a:tint val="45000"/>
                <a:satMod val="400000"/>
              </a:schemeClr>
            </a:duotone>
          </a:blip>
          <a:stretch>
            <a:fillRect/>
          </a:stretch>
        </p:blipFill>
        <p:spPr>
          <a:xfrm>
            <a:off x="11050827" y="49317"/>
            <a:ext cx="628093" cy="584776"/>
          </a:xfrm>
          <a:prstGeom prst="rect">
            <a:avLst/>
          </a:prstGeom>
        </p:spPr>
      </p:pic>
    </p:spTree>
    <p:extLst>
      <p:ext uri="{BB962C8B-B14F-4D97-AF65-F5344CB8AC3E}">
        <p14:creationId xmlns:p14="http://schemas.microsoft.com/office/powerpoint/2010/main" val="31569058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3607"/>
            <a:ext cx="1004473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McNeil generating plant (Burlington Electric, VT)</a:t>
            </a:r>
          </a:p>
        </p:txBody>
      </p:sp>
      <p:pic>
        <p:nvPicPr>
          <p:cNvPr id="9" name="Picture 8">
            <a:extLst>
              <a:ext uri="{FF2B5EF4-FFF2-40B4-BE49-F238E27FC236}">
                <a16:creationId xmlns:a16="http://schemas.microsoft.com/office/drawing/2014/main" id="{0EDF3132-2F0E-4D46-A05B-E92C7C2D2A64}"/>
              </a:ext>
            </a:extLst>
          </p:cNvPr>
          <p:cNvPicPr>
            <a:picLocks noChangeAspect="1"/>
          </p:cNvPicPr>
          <p:nvPr/>
        </p:nvPicPr>
        <p:blipFill>
          <a:blip r:embed="rId2">
            <a:duotone>
              <a:prstClr val="black"/>
              <a:schemeClr val="accent1">
                <a:tint val="45000"/>
                <a:satMod val="400000"/>
              </a:schemeClr>
            </a:duotone>
          </a:blip>
          <a:stretch>
            <a:fillRect/>
          </a:stretch>
        </p:blipFill>
        <p:spPr>
          <a:xfrm>
            <a:off x="11050827" y="49317"/>
            <a:ext cx="628093" cy="584776"/>
          </a:xfrm>
          <a:prstGeom prst="rect">
            <a:avLst/>
          </a:prstGeom>
        </p:spPr>
      </p:pic>
      <p:sp>
        <p:nvSpPr>
          <p:cNvPr id="10" name="TextBox 9">
            <a:extLst>
              <a:ext uri="{FF2B5EF4-FFF2-40B4-BE49-F238E27FC236}">
                <a16:creationId xmlns:a16="http://schemas.microsoft.com/office/drawing/2014/main" id="{21A441B5-E0C2-6543-8F15-0E7E2527EE77}"/>
              </a:ext>
            </a:extLst>
          </p:cNvPr>
          <p:cNvSpPr txBox="1"/>
          <p:nvPr/>
        </p:nvSpPr>
        <p:spPr>
          <a:xfrm>
            <a:off x="364294" y="744288"/>
            <a:ext cx="11438499" cy="3785652"/>
          </a:xfrm>
          <a:prstGeom prst="rect">
            <a:avLst/>
          </a:prstGeom>
          <a:noFill/>
        </p:spPr>
        <p:txBody>
          <a:bodyPr wrap="square" rtlCol="0">
            <a:spAutoFit/>
          </a:bodyPr>
          <a:lstStyle/>
          <a:p>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McNeil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wood-chip electric generating plant was approved in 1970s, online 1984.</a:t>
            </a:r>
          </a:p>
          <a:p>
            <a:pPr marL="342900" indent="-342900">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Located in Burlington’s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Intervale</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50 MW capacity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supplies Burlington’s electric needs</a:t>
            </a:r>
          </a:p>
          <a:p>
            <a:pPr marL="342900" indent="-342900">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Burns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76 tons of chips / hour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full operation</a:t>
            </a:r>
          </a:p>
          <a:p>
            <a:pPr marL="800100" lvl="1" indent="-342900">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Most chips sourced from within 60 miles; many delivered by rail</a:t>
            </a:r>
          </a:p>
          <a:p>
            <a:pPr marL="800100" lvl="1" indent="-342900">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Can also burn NG or oil</a:t>
            </a:r>
          </a:p>
          <a:p>
            <a:pPr marL="342900" indent="-342900">
              <a:buFont typeface="Arial" panose="020B0604020202020204" pitchFamily="34" charset="0"/>
              <a:buChar char="•"/>
            </a:pPr>
            <a:endPar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Heat isn’t used</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a:t>
            </a:r>
          </a:p>
          <a:p>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though it could heat </a:t>
            </a:r>
          </a:p>
          <a:p>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much of its </a:t>
            </a:r>
          </a:p>
          <a:p>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N. Burlington </a:t>
            </a:r>
          </a:p>
          <a:p>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neighborhood</a:t>
            </a:r>
          </a:p>
        </p:txBody>
      </p:sp>
      <p:pic>
        <p:nvPicPr>
          <p:cNvPr id="8" name="Picture 7" descr="A picture containing cake, table, grass, piece&#10;&#10;Description automatically generated">
            <a:extLst>
              <a:ext uri="{FF2B5EF4-FFF2-40B4-BE49-F238E27FC236}">
                <a16:creationId xmlns:a16="http://schemas.microsoft.com/office/drawing/2014/main" id="{AD78489D-C5D1-E245-A11E-BFEC3F022DC1}"/>
              </a:ext>
            </a:extLst>
          </p:cNvPr>
          <p:cNvPicPr>
            <a:picLocks noChangeAspect="1"/>
          </p:cNvPicPr>
          <p:nvPr/>
        </p:nvPicPr>
        <p:blipFill rotWithShape="1">
          <a:blip r:embed="rId3"/>
          <a:srcRect t="12526" r="3193"/>
          <a:stretch/>
        </p:blipFill>
        <p:spPr>
          <a:xfrm>
            <a:off x="3789734" y="2729805"/>
            <a:ext cx="8293411" cy="4032161"/>
          </a:xfrm>
          <a:prstGeom prst="rect">
            <a:avLst/>
          </a:prstGeom>
        </p:spPr>
      </p:pic>
    </p:spTree>
    <p:extLst>
      <p:ext uri="{BB962C8B-B14F-4D97-AF65-F5344CB8AC3E}">
        <p14:creationId xmlns:p14="http://schemas.microsoft.com/office/powerpoint/2010/main" val="2784963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3607"/>
            <a:ext cx="430758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Wood chip summary</a:t>
            </a:r>
          </a:p>
        </p:txBody>
      </p:sp>
      <p:pic>
        <p:nvPicPr>
          <p:cNvPr id="9" name="Picture 8">
            <a:extLst>
              <a:ext uri="{FF2B5EF4-FFF2-40B4-BE49-F238E27FC236}">
                <a16:creationId xmlns:a16="http://schemas.microsoft.com/office/drawing/2014/main" id="{0EDF3132-2F0E-4D46-A05B-E92C7C2D2A64}"/>
              </a:ext>
            </a:extLst>
          </p:cNvPr>
          <p:cNvPicPr>
            <a:picLocks noChangeAspect="1"/>
          </p:cNvPicPr>
          <p:nvPr/>
        </p:nvPicPr>
        <p:blipFill>
          <a:blip r:embed="rId2">
            <a:duotone>
              <a:prstClr val="black"/>
              <a:schemeClr val="accent1">
                <a:tint val="45000"/>
                <a:satMod val="400000"/>
              </a:schemeClr>
            </a:duotone>
          </a:blip>
          <a:stretch>
            <a:fillRect/>
          </a:stretch>
        </p:blipFill>
        <p:spPr>
          <a:xfrm>
            <a:off x="11050827" y="49317"/>
            <a:ext cx="628093" cy="584776"/>
          </a:xfrm>
          <a:prstGeom prst="rect">
            <a:avLst/>
          </a:prstGeom>
        </p:spPr>
      </p:pic>
      <p:sp>
        <p:nvSpPr>
          <p:cNvPr id="10" name="TextBox 9">
            <a:extLst>
              <a:ext uri="{FF2B5EF4-FFF2-40B4-BE49-F238E27FC236}">
                <a16:creationId xmlns:a16="http://schemas.microsoft.com/office/drawing/2014/main" id="{21A441B5-E0C2-6543-8F15-0E7E2527EE77}"/>
              </a:ext>
            </a:extLst>
          </p:cNvPr>
          <p:cNvSpPr txBox="1"/>
          <p:nvPr/>
        </p:nvSpPr>
        <p:spPr>
          <a:xfrm>
            <a:off x="364295" y="744288"/>
            <a:ext cx="10819520" cy="326172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Lower EREOI than cord wood</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Used for heat, power or CHP</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Heating and CHP use can be very efficient</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Used locally within 100-mile-ish distances</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Easier to transport than cord wood; tractor-trailers</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Harvested as a ‘co-product’ of better timber harvesting</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 outside of the immediate area of harvest may blunt local feedback</a:t>
            </a:r>
          </a:p>
        </p:txBody>
      </p:sp>
    </p:spTree>
    <p:extLst>
      <p:ext uri="{BB962C8B-B14F-4D97-AF65-F5344CB8AC3E}">
        <p14:creationId xmlns:p14="http://schemas.microsoft.com/office/powerpoint/2010/main" val="2597090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6" name="TextBox 5"/>
          <p:cNvSpPr txBox="1"/>
          <p:nvPr/>
        </p:nvSpPr>
        <p:spPr>
          <a:xfrm>
            <a:off x="1920253" y="2736502"/>
            <a:ext cx="8351493" cy="1384995"/>
          </a:xfrm>
          <a:prstGeom prst="rect">
            <a:avLst/>
          </a:prstGeom>
          <a:noFill/>
        </p:spPr>
        <p:txBody>
          <a:bodyPr wrap="square" rtlCol="0">
            <a:spAutoFit/>
          </a:bodyPr>
          <a:lstStyle/>
          <a:p>
            <a:pPr algn="ctr"/>
            <a:r>
              <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rPr>
              <a:t>8.7: Biomass – solid fuel for combustion</a:t>
            </a:r>
          </a:p>
          <a:p>
            <a:pPr algn="ctr"/>
            <a:endPar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r>
              <a:rPr lang="en-US" sz="2800" b="1" i="1" dirty="0">
                <a:solidFill>
                  <a:prstClr val="black"/>
                </a:solidFill>
                <a:latin typeface="Verdana" panose="020B0604030504040204" pitchFamily="34" charset="0"/>
                <a:ea typeface="Verdana" panose="020B0604030504040204" pitchFamily="34" charset="0"/>
                <a:cs typeface="Verdana" panose="020B0604030504040204" pitchFamily="34" charset="0"/>
              </a:rPr>
              <a:t>Wood pellets</a:t>
            </a:r>
          </a:p>
        </p:txBody>
      </p:sp>
      <p:pic>
        <p:nvPicPr>
          <p:cNvPr id="10" name="Picture 9">
            <a:extLst>
              <a:ext uri="{FF2B5EF4-FFF2-40B4-BE49-F238E27FC236}">
                <a16:creationId xmlns:a16="http://schemas.microsoft.com/office/drawing/2014/main" id="{04E80123-98A9-834B-B9F1-A9EF27D5390B}"/>
              </a:ext>
            </a:extLst>
          </p:cNvPr>
          <p:cNvPicPr>
            <a:picLocks noChangeAspect="1"/>
          </p:cNvPicPr>
          <p:nvPr/>
        </p:nvPicPr>
        <p:blipFill>
          <a:blip r:embed="rId2">
            <a:duotone>
              <a:prstClr val="black"/>
              <a:schemeClr val="accent1">
                <a:tint val="45000"/>
                <a:satMod val="400000"/>
              </a:schemeClr>
            </a:duotone>
          </a:blip>
          <a:stretch>
            <a:fillRect/>
          </a:stretch>
        </p:blipFill>
        <p:spPr>
          <a:xfrm>
            <a:off x="11210557" y="50512"/>
            <a:ext cx="628093" cy="584776"/>
          </a:xfrm>
          <a:prstGeom prst="rect">
            <a:avLst/>
          </a:prstGeom>
        </p:spPr>
      </p:pic>
      <p:sp>
        <p:nvSpPr>
          <p:cNvPr id="5" name="TextBox 4">
            <a:extLst>
              <a:ext uri="{FF2B5EF4-FFF2-40B4-BE49-F238E27FC236}">
                <a16:creationId xmlns:a16="http://schemas.microsoft.com/office/drawing/2014/main" id="{2AAFF2C0-BA50-3945-AB97-110A58347499}"/>
              </a:ext>
            </a:extLst>
          </p:cNvPr>
          <p:cNvSpPr txBox="1"/>
          <p:nvPr/>
        </p:nvSpPr>
        <p:spPr>
          <a:xfrm>
            <a:off x="164803" y="80274"/>
            <a:ext cx="39789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8: Biomass</a:t>
            </a:r>
          </a:p>
        </p:txBody>
      </p:sp>
    </p:spTree>
    <p:extLst>
      <p:ext uri="{BB962C8B-B14F-4D97-AF65-F5344CB8AC3E}">
        <p14:creationId xmlns:p14="http://schemas.microsoft.com/office/powerpoint/2010/main" val="29936560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5330"/>
            <a:ext cx="4948791"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What are wood pellets?</a:t>
            </a:r>
          </a:p>
        </p:txBody>
      </p:sp>
      <p:sp>
        <p:nvSpPr>
          <p:cNvPr id="4" name="TextBox 3"/>
          <p:cNvSpPr txBox="1"/>
          <p:nvPr/>
        </p:nvSpPr>
        <p:spPr>
          <a:xfrm>
            <a:off x="334475" y="6307267"/>
            <a:ext cx="7294660" cy="523220"/>
          </a:xfrm>
          <a:prstGeom prst="rect">
            <a:avLst/>
          </a:prstGeom>
          <a:noFill/>
        </p:spPr>
        <p:txBody>
          <a:bodyPr wrap="square" rtlCol="0">
            <a:spAutoFit/>
          </a:bodyPr>
          <a:lstStyle/>
          <a:p>
            <a:r>
              <a:rPr lang="en-US" sz="1400" dirty="0">
                <a:latin typeface="Verdana" panose="020B0604030504040204" pitchFamily="34" charset="0"/>
              </a:rPr>
              <a:t>Wood pellet heating: a reference on wood pellet fuels &amp; technology for small commercial &amp; institutional systems</a:t>
            </a:r>
          </a:p>
        </p:txBody>
      </p:sp>
      <p:sp>
        <p:nvSpPr>
          <p:cNvPr id="9" name="TextBox 8"/>
          <p:cNvSpPr txBox="1"/>
          <p:nvPr/>
        </p:nvSpPr>
        <p:spPr>
          <a:xfrm>
            <a:off x="364297" y="777712"/>
            <a:ext cx="10471343" cy="1753622"/>
          </a:xfrm>
          <a:prstGeom prst="rect">
            <a:avLst/>
          </a:prstGeom>
          <a:noFill/>
        </p:spPr>
        <p:txBody>
          <a:bodyPr wrap="square" rtlCol="0">
            <a:spAutoFit/>
          </a:bodyPr>
          <a:lstStyle/>
          <a:p>
            <a:pPr>
              <a:lnSpc>
                <a:spcPct val="11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Pellets are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compressed</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wood:</a:t>
            </a:r>
          </a:p>
          <a:p>
            <a:pPr marL="742950" lvl="1" indent="-285750">
              <a:lnSpc>
                <a:spcPct val="11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Sometimes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by-products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sometimes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de novo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products</a:t>
            </a:r>
          </a:p>
          <a:p>
            <a:pPr marL="742950" lvl="1"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Uniformly sized: ¼ - 5/16” in diameter and 1 – 1 ½ inches long;</a:t>
            </a:r>
          </a:p>
          <a:p>
            <a:pPr marL="742950" lvl="1"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Easy to store; and</a:t>
            </a:r>
          </a:p>
          <a:p>
            <a:pPr marL="742950" lvl="1"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Easy to use.</a:t>
            </a:r>
          </a:p>
        </p:txBody>
      </p:sp>
      <p:sp>
        <p:nvSpPr>
          <p:cNvPr id="11" name="TextBox 10"/>
          <p:cNvSpPr txBox="1"/>
          <p:nvPr/>
        </p:nvSpPr>
        <p:spPr>
          <a:xfrm>
            <a:off x="364297" y="2758598"/>
            <a:ext cx="8631113" cy="1753622"/>
          </a:xfrm>
          <a:prstGeom prst="rect">
            <a:avLst/>
          </a:prstGeom>
          <a:noFill/>
        </p:spPr>
        <p:txBody>
          <a:bodyPr wrap="square" rtlCol="0">
            <a:spAutoFit/>
          </a:bodyPr>
          <a:lstStyle/>
          <a:p>
            <a:pPr>
              <a:lnSpc>
                <a:spcPct val="11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Because the moisture content of wood must be lowered before pellets can be made, the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energy content of pellets is higher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than other forms of wood biomass.</a:t>
            </a:r>
          </a:p>
          <a:p>
            <a:pPr marL="742950" lvl="1"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6% moisture</a:t>
            </a:r>
          </a:p>
          <a:p>
            <a:pPr marL="742950" lvl="1"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7,750 Btu per pound</a:t>
            </a:r>
          </a:p>
        </p:txBody>
      </p:sp>
      <p:sp>
        <p:nvSpPr>
          <p:cNvPr id="13" name="TextBox 12"/>
          <p:cNvSpPr txBox="1"/>
          <p:nvPr/>
        </p:nvSpPr>
        <p:spPr>
          <a:xfrm>
            <a:off x="334475" y="4803881"/>
            <a:ext cx="6969295" cy="1415067"/>
          </a:xfrm>
          <a:prstGeom prst="rect">
            <a:avLst/>
          </a:prstGeom>
          <a:noFill/>
        </p:spPr>
        <p:txBody>
          <a:bodyPr wrap="square" rtlCol="0">
            <a:spAutoFit/>
          </a:bodyPr>
          <a:lstStyle/>
          <a:p>
            <a:pPr>
              <a:lnSpc>
                <a:spcPct val="11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Grades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classified by amount of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ash</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produced:</a:t>
            </a:r>
          </a:p>
          <a:p>
            <a:pPr marL="285750"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Premium: &lt;1% ash</a:t>
            </a:r>
          </a:p>
          <a:p>
            <a:pPr marL="285750"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Standard: 1-2% ash</a:t>
            </a:r>
          </a:p>
          <a:p>
            <a:pPr marL="285750"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Industrial: </a:t>
            </a:r>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&gt;</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3% ash</a:t>
            </a:r>
          </a:p>
        </p:txBody>
      </p:sp>
      <p:pic>
        <p:nvPicPr>
          <p:cNvPr id="6" name="Picture 5"/>
          <p:cNvPicPr>
            <a:picLocks noChangeAspect="1"/>
          </p:cNvPicPr>
          <p:nvPr/>
        </p:nvPicPr>
        <p:blipFill>
          <a:blip r:embed="rId2"/>
          <a:stretch>
            <a:fillRect/>
          </a:stretch>
        </p:blipFill>
        <p:spPr>
          <a:xfrm>
            <a:off x="9338311" y="1977838"/>
            <a:ext cx="2762040" cy="4790657"/>
          </a:xfrm>
          <a:prstGeom prst="rect">
            <a:avLst/>
          </a:prstGeom>
        </p:spPr>
      </p:pic>
      <p:pic>
        <p:nvPicPr>
          <p:cNvPr id="12" name="Picture 11">
            <a:extLst>
              <a:ext uri="{FF2B5EF4-FFF2-40B4-BE49-F238E27FC236}">
                <a16:creationId xmlns:a16="http://schemas.microsoft.com/office/drawing/2014/main" id="{F18630F2-2B3D-624E-96D9-BC22F5A79003}"/>
              </a:ext>
            </a:extLst>
          </p:cNvPr>
          <p:cNvPicPr>
            <a:picLocks noChangeAspect="1"/>
          </p:cNvPicPr>
          <p:nvPr/>
        </p:nvPicPr>
        <p:blipFill>
          <a:blip r:embed="rId3">
            <a:duotone>
              <a:prstClr val="black"/>
              <a:schemeClr val="accent1">
                <a:tint val="45000"/>
                <a:satMod val="400000"/>
              </a:schemeClr>
            </a:duotone>
          </a:blip>
          <a:stretch>
            <a:fillRect/>
          </a:stretch>
        </p:blipFill>
        <p:spPr>
          <a:xfrm>
            <a:off x="11050827" y="52470"/>
            <a:ext cx="628093" cy="584776"/>
          </a:xfrm>
          <a:prstGeom prst="rect">
            <a:avLst/>
          </a:prstGeom>
        </p:spPr>
      </p:pic>
    </p:spTree>
    <p:extLst>
      <p:ext uri="{BB962C8B-B14F-4D97-AF65-F5344CB8AC3E}">
        <p14:creationId xmlns:p14="http://schemas.microsoft.com/office/powerpoint/2010/main" val="92982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srgbClr val="FFFFFF"/>
              </a:solidFill>
              <a:latin typeface="Verdana" panose="020B0604030504040204" pitchFamily="34" charset="0"/>
            </a:endParaRPr>
          </a:p>
        </p:txBody>
      </p:sp>
      <p:sp>
        <p:nvSpPr>
          <p:cNvPr id="3" name="TextBox 2"/>
          <p:cNvSpPr txBox="1"/>
          <p:nvPr/>
        </p:nvSpPr>
        <p:spPr>
          <a:xfrm>
            <a:off x="228601" y="86760"/>
            <a:ext cx="7261924" cy="523220"/>
          </a:xfrm>
          <a:prstGeom prst="rect">
            <a:avLst/>
          </a:prstGeom>
          <a:noFill/>
        </p:spPr>
        <p:txBody>
          <a:bodyPr wrap="none" rtlCol="0">
            <a:spAutoFit/>
          </a:bodyPr>
          <a:lstStyle/>
          <a:p>
            <a:pPr defTabSz="914400"/>
            <a:r>
              <a:rPr lang="en-US" sz="2800" b="1" dirty="0">
                <a:solidFill>
                  <a:srgbClr val="FFFFFF"/>
                </a:solidFill>
                <a:latin typeface="Verdana" panose="020B0604030504040204" pitchFamily="34" charset="0"/>
                <a:ea typeface="Verdana" panose="020B0604030504040204" pitchFamily="34" charset="0"/>
                <a:cs typeface="Verdana" panose="020B0604030504040204" pitchFamily="34" charset="0"/>
              </a:rPr>
              <a:t>Candidates for wood pellet heating</a:t>
            </a:r>
          </a:p>
        </p:txBody>
      </p:sp>
      <p:sp>
        <p:nvSpPr>
          <p:cNvPr id="4" name="TextBox 3"/>
          <p:cNvSpPr txBox="1"/>
          <p:nvPr/>
        </p:nvSpPr>
        <p:spPr>
          <a:xfrm>
            <a:off x="389339" y="6461680"/>
            <a:ext cx="10322891" cy="307777"/>
          </a:xfrm>
          <a:prstGeom prst="rect">
            <a:avLst/>
          </a:prstGeom>
          <a:noFill/>
        </p:spPr>
        <p:txBody>
          <a:bodyPr wrap="none" rtlCol="0">
            <a:spAutoFit/>
          </a:bodyPr>
          <a:lstStyle/>
          <a:p>
            <a:r>
              <a:rPr lang="en-US" sz="1400" dirty="0">
                <a:latin typeface="Verdana" panose="020B0604030504040204" pitchFamily="34" charset="0"/>
              </a:rPr>
              <a:t>Wood pellet heating: a reference on wood pellet fuels &amp; technology for small commercial &amp; institutional systems</a:t>
            </a:r>
          </a:p>
        </p:txBody>
      </p:sp>
      <p:sp>
        <p:nvSpPr>
          <p:cNvPr id="9" name="TextBox 8"/>
          <p:cNvSpPr txBox="1"/>
          <p:nvPr/>
        </p:nvSpPr>
        <p:spPr>
          <a:xfrm>
            <a:off x="364297" y="777711"/>
            <a:ext cx="11431463" cy="1753622"/>
          </a:xfrm>
          <a:prstGeom prst="rect">
            <a:avLst/>
          </a:prstGeom>
          <a:noFill/>
        </p:spPr>
        <p:txBody>
          <a:bodyPr wrap="square" rtlCol="0">
            <a:spAutoFit/>
          </a:bodyPr>
          <a:lstStyle/>
          <a:p>
            <a:pPr>
              <a:lnSpc>
                <a:spcPct val="11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Buildings:</a:t>
            </a:r>
          </a:p>
          <a:p>
            <a:pPr marL="285750"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between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10,000 – 50,000 square feet</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 electricity or fossil fuel for space heating and hot water;</a:t>
            </a:r>
          </a:p>
          <a:p>
            <a:pPr marL="285750"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or are new construction;</a:t>
            </a:r>
          </a:p>
          <a:p>
            <a:pPr marL="285750"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with heating loads of 0.25 – 1.5 million Btu per hour.</a:t>
            </a:r>
          </a:p>
        </p:txBody>
      </p:sp>
      <p:sp>
        <p:nvSpPr>
          <p:cNvPr id="12" name="TextBox 11"/>
          <p:cNvSpPr txBox="1"/>
          <p:nvPr/>
        </p:nvSpPr>
        <p:spPr>
          <a:xfrm>
            <a:off x="391273" y="2802056"/>
            <a:ext cx="11431463" cy="1415067"/>
          </a:xfrm>
          <a:prstGeom prst="rect">
            <a:avLst/>
          </a:prstGeom>
          <a:noFill/>
        </p:spPr>
        <p:txBody>
          <a:bodyPr wrap="square" rtlCol="0">
            <a:spAutoFit/>
          </a:bodyPr>
          <a:lstStyle/>
          <a:p>
            <a:pPr>
              <a:lnSpc>
                <a:spcPct val="11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Buildings should have:</a:t>
            </a:r>
          </a:p>
          <a:p>
            <a:pPr marL="285750" indent="-285750">
              <a:lnSpc>
                <a:spcPct val="110000"/>
              </a:lnSpc>
              <a:buFont typeface="Arial"/>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Centralized hot water heat distribution</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Space for bulk wood pellets near the boiler; &amp;</a:t>
            </a:r>
          </a:p>
          <a:p>
            <a:pPr marL="285750" indent="-285750">
              <a:lnSpc>
                <a:spcPct val="11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Access for delivery to the silo.</a:t>
            </a:r>
          </a:p>
        </p:txBody>
      </p:sp>
      <p:sp>
        <p:nvSpPr>
          <p:cNvPr id="13" name="TextBox 12"/>
          <p:cNvSpPr txBox="1"/>
          <p:nvPr/>
        </p:nvSpPr>
        <p:spPr>
          <a:xfrm>
            <a:off x="394958" y="4553805"/>
            <a:ext cx="11431463" cy="737959"/>
          </a:xfrm>
          <a:prstGeom prst="rect">
            <a:avLst/>
          </a:prstGeom>
          <a:noFill/>
        </p:spPr>
        <p:txBody>
          <a:bodyPr wrap="square" rtlCol="0">
            <a:spAutoFit/>
          </a:bodyPr>
          <a:lstStyle/>
          <a:p>
            <a:pPr>
              <a:lnSpc>
                <a:spcPct val="11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Ideally, pellet users should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be no more than 50 miles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from the supplier to control delivery charges.</a:t>
            </a:r>
          </a:p>
        </p:txBody>
      </p:sp>
      <p:pic>
        <p:nvPicPr>
          <p:cNvPr id="11" name="Picture 10">
            <a:extLst>
              <a:ext uri="{FF2B5EF4-FFF2-40B4-BE49-F238E27FC236}">
                <a16:creationId xmlns:a16="http://schemas.microsoft.com/office/drawing/2014/main" id="{86C5822A-822C-E141-9F5F-BD214AF7EB94}"/>
              </a:ext>
            </a:extLst>
          </p:cNvPr>
          <p:cNvPicPr>
            <a:picLocks noChangeAspect="1"/>
          </p:cNvPicPr>
          <p:nvPr/>
        </p:nvPicPr>
        <p:blipFill>
          <a:blip r:embed="rId2">
            <a:duotone>
              <a:prstClr val="black"/>
              <a:schemeClr val="accent1">
                <a:tint val="45000"/>
                <a:satMod val="400000"/>
              </a:schemeClr>
            </a:duotone>
          </a:blip>
          <a:stretch>
            <a:fillRect/>
          </a:stretch>
        </p:blipFill>
        <p:spPr>
          <a:xfrm>
            <a:off x="11073687" y="50512"/>
            <a:ext cx="628093" cy="584776"/>
          </a:xfrm>
          <a:prstGeom prst="rect">
            <a:avLst/>
          </a:prstGeom>
        </p:spPr>
      </p:pic>
      <p:sp>
        <p:nvSpPr>
          <p:cNvPr id="10" name="TextBox 9">
            <a:extLst>
              <a:ext uri="{FF2B5EF4-FFF2-40B4-BE49-F238E27FC236}">
                <a16:creationId xmlns:a16="http://schemas.microsoft.com/office/drawing/2014/main" id="{569F4D11-AF1D-0440-B178-6721ABA72051}"/>
              </a:ext>
            </a:extLst>
          </p:cNvPr>
          <p:cNvSpPr txBox="1"/>
          <p:nvPr/>
        </p:nvSpPr>
        <p:spPr>
          <a:xfrm>
            <a:off x="391273" y="5606218"/>
            <a:ext cx="11431463" cy="399405"/>
          </a:xfrm>
          <a:prstGeom prst="rect">
            <a:avLst/>
          </a:prstGeom>
          <a:noFill/>
        </p:spPr>
        <p:txBody>
          <a:bodyPr wrap="square" rtlCol="0">
            <a:spAutoFit/>
          </a:bodyPr>
          <a:lstStyle/>
          <a:p>
            <a:pPr>
              <a:lnSpc>
                <a:spcPct val="11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Today,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NG</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is the only fossil fuel that can compete with wood pellet heat on price.</a:t>
            </a:r>
          </a:p>
        </p:txBody>
      </p:sp>
    </p:spTree>
    <p:extLst>
      <p:ext uri="{BB962C8B-B14F-4D97-AF65-F5344CB8AC3E}">
        <p14:creationId xmlns:p14="http://schemas.microsoft.com/office/powerpoint/2010/main" val="76100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6760"/>
            <a:ext cx="6378669" cy="523220"/>
          </a:xfrm>
          <a:prstGeom prst="rect">
            <a:avLst/>
          </a:prstGeom>
          <a:noFill/>
        </p:spPr>
        <p:txBody>
          <a:bodyPr wrap="none" rtlCol="0">
            <a:spAutoFit/>
          </a:bodyPr>
          <a:lstStyle/>
          <a:p>
            <a:pPr defTabSz="914400"/>
            <a:r>
              <a:rPr lang="en-US" sz="2800" b="1" dirty="0">
                <a:solidFill>
                  <a:srgbClr val="FFFFFF"/>
                </a:solidFill>
                <a:latin typeface="Verdana" panose="020B0604030504040204" pitchFamily="34" charset="0"/>
                <a:ea typeface="Verdana" panose="020B0604030504040204" pitchFamily="34" charset="0"/>
                <a:cs typeface="Verdana" panose="020B0604030504040204" pitchFamily="34" charset="0"/>
              </a:rPr>
              <a:t>Case study: NRG Systems (VT)</a:t>
            </a:r>
          </a:p>
        </p:txBody>
      </p:sp>
      <p:sp>
        <p:nvSpPr>
          <p:cNvPr id="4" name="TextBox 3"/>
          <p:cNvSpPr txBox="1"/>
          <p:nvPr/>
        </p:nvSpPr>
        <p:spPr>
          <a:xfrm>
            <a:off x="389339" y="6244510"/>
            <a:ext cx="7565941" cy="523220"/>
          </a:xfrm>
          <a:prstGeom prst="rect">
            <a:avLst/>
          </a:prstGeom>
          <a:noFill/>
        </p:spPr>
        <p:txBody>
          <a:bodyPr wrap="square" rtlCol="0">
            <a:spAutoFit/>
          </a:bodyPr>
          <a:lstStyle/>
          <a:p>
            <a:r>
              <a:rPr lang="en-US" sz="1400" dirty="0">
                <a:latin typeface="Verdana" panose="020B0604030504040204" pitchFamily="34" charset="0"/>
              </a:rPr>
              <a:t>Wood pellet heating: a reference on wood pellet fuels &amp; technology for small commercial &amp; institutional systems</a:t>
            </a:r>
          </a:p>
        </p:txBody>
      </p:sp>
      <p:sp>
        <p:nvSpPr>
          <p:cNvPr id="9" name="TextBox 8"/>
          <p:cNvSpPr txBox="1"/>
          <p:nvPr/>
        </p:nvSpPr>
        <p:spPr>
          <a:xfrm>
            <a:off x="364297" y="777712"/>
            <a:ext cx="7808153" cy="1753622"/>
          </a:xfrm>
          <a:prstGeom prst="rect">
            <a:avLst/>
          </a:prstGeom>
          <a:noFill/>
        </p:spPr>
        <p:txBody>
          <a:bodyPr wrap="square" rtlCol="0">
            <a:spAutoFit/>
          </a:bodyPr>
          <a:lstStyle/>
          <a:p>
            <a:pPr>
              <a:lnSpc>
                <a:spcPct val="11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NRG Systems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makes wind-measurement equipment for the wind power industry.</a:t>
            </a:r>
          </a:p>
          <a:p>
            <a:pPr>
              <a:lnSpc>
                <a:spcPct val="110000"/>
              </a:lnSpc>
            </a:pP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1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Note that the building is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so efficient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that its heating load is smaller than expected for a building of this size.</a:t>
            </a:r>
          </a:p>
        </p:txBody>
      </p:sp>
      <p:pic>
        <p:nvPicPr>
          <p:cNvPr id="7" name="Picture 6"/>
          <p:cNvPicPr>
            <a:picLocks noChangeAspect="1"/>
          </p:cNvPicPr>
          <p:nvPr/>
        </p:nvPicPr>
        <p:blipFill rotWithShape="1">
          <a:blip r:embed="rId2"/>
          <a:srcRect t="6004" r="12430"/>
          <a:stretch/>
        </p:blipFill>
        <p:spPr>
          <a:xfrm>
            <a:off x="8298644" y="962038"/>
            <a:ext cx="3739752" cy="5831229"/>
          </a:xfrm>
          <a:prstGeom prst="rect">
            <a:avLst/>
          </a:prstGeom>
        </p:spPr>
      </p:pic>
      <p:sp>
        <p:nvSpPr>
          <p:cNvPr id="13" name="TextBox 12"/>
          <p:cNvSpPr txBox="1"/>
          <p:nvPr/>
        </p:nvSpPr>
        <p:spPr>
          <a:xfrm>
            <a:off x="394958" y="2984187"/>
            <a:ext cx="7331722" cy="2338397"/>
          </a:xfrm>
          <a:prstGeom prst="rect">
            <a:avLst/>
          </a:prstGeom>
          <a:noFill/>
        </p:spPr>
        <p:txBody>
          <a:bodyPr wrap="square" rtlCol="0">
            <a:spAutoFit/>
          </a:bodyPr>
          <a:lstStyle/>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46,000 SF heated space</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30-ton silo (just 30-tons per year)</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Fuels two residential scale 140,000 Btu/hour boilers</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15 minutes per day</a:t>
            </a:r>
          </a:p>
          <a:p>
            <a:pPr marL="285750" indent="-285750">
              <a:lnSpc>
                <a:spcPct val="15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Offset 4,735 gallons of propane annually</a:t>
            </a:r>
          </a:p>
        </p:txBody>
      </p:sp>
      <p:pic>
        <p:nvPicPr>
          <p:cNvPr id="11" name="Picture 10">
            <a:extLst>
              <a:ext uri="{FF2B5EF4-FFF2-40B4-BE49-F238E27FC236}">
                <a16:creationId xmlns:a16="http://schemas.microsoft.com/office/drawing/2014/main" id="{B6469F61-392A-044E-ADCC-D8F49A8AED8D}"/>
              </a:ext>
            </a:extLst>
          </p:cNvPr>
          <p:cNvPicPr>
            <a:picLocks noChangeAspect="1"/>
          </p:cNvPicPr>
          <p:nvPr/>
        </p:nvPicPr>
        <p:blipFill>
          <a:blip r:embed="rId3">
            <a:duotone>
              <a:prstClr val="black"/>
              <a:schemeClr val="accent1">
                <a:tint val="45000"/>
                <a:satMod val="400000"/>
              </a:schemeClr>
            </a:duotone>
          </a:blip>
          <a:stretch>
            <a:fillRect/>
          </a:stretch>
        </p:blipFill>
        <p:spPr>
          <a:xfrm>
            <a:off x="11073687" y="64732"/>
            <a:ext cx="628093" cy="584776"/>
          </a:xfrm>
          <a:prstGeom prst="rect">
            <a:avLst/>
          </a:prstGeom>
        </p:spPr>
      </p:pic>
    </p:spTree>
    <p:extLst>
      <p:ext uri="{BB962C8B-B14F-4D97-AF65-F5344CB8AC3E}">
        <p14:creationId xmlns:p14="http://schemas.microsoft.com/office/powerpoint/2010/main" val="380615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3607"/>
            <a:ext cx="460414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Wood pellet summary</a:t>
            </a:r>
          </a:p>
        </p:txBody>
      </p:sp>
      <p:pic>
        <p:nvPicPr>
          <p:cNvPr id="9" name="Picture 8">
            <a:extLst>
              <a:ext uri="{FF2B5EF4-FFF2-40B4-BE49-F238E27FC236}">
                <a16:creationId xmlns:a16="http://schemas.microsoft.com/office/drawing/2014/main" id="{0EDF3132-2F0E-4D46-A05B-E92C7C2D2A64}"/>
              </a:ext>
            </a:extLst>
          </p:cNvPr>
          <p:cNvPicPr>
            <a:picLocks noChangeAspect="1"/>
          </p:cNvPicPr>
          <p:nvPr/>
        </p:nvPicPr>
        <p:blipFill>
          <a:blip r:embed="rId2">
            <a:duotone>
              <a:prstClr val="black"/>
              <a:schemeClr val="accent1">
                <a:tint val="45000"/>
                <a:satMod val="400000"/>
              </a:schemeClr>
            </a:duotone>
          </a:blip>
          <a:stretch>
            <a:fillRect/>
          </a:stretch>
        </p:blipFill>
        <p:spPr>
          <a:xfrm>
            <a:off x="11050827" y="49317"/>
            <a:ext cx="628093" cy="584776"/>
          </a:xfrm>
          <a:prstGeom prst="rect">
            <a:avLst/>
          </a:prstGeom>
        </p:spPr>
      </p:pic>
      <p:sp>
        <p:nvSpPr>
          <p:cNvPr id="10" name="TextBox 9">
            <a:extLst>
              <a:ext uri="{FF2B5EF4-FFF2-40B4-BE49-F238E27FC236}">
                <a16:creationId xmlns:a16="http://schemas.microsoft.com/office/drawing/2014/main" id="{21A441B5-E0C2-6543-8F15-0E7E2527EE77}"/>
              </a:ext>
            </a:extLst>
          </p:cNvPr>
          <p:cNvSpPr txBox="1"/>
          <p:nvPr/>
        </p:nvSpPr>
        <p:spPr>
          <a:xfrm>
            <a:off x="364295" y="744288"/>
            <a:ext cx="10819520" cy="510838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Lowest EREOI of wood biomass because of processing</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Used for heat, power or CHP</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Heating and CHP use can be very efficient</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Sometimes used very far from point of harvest</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Easier to transport than cord wood; tractor-trailers and huge cargo vessels</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Harvested as a ‘co-product’ of better timber harvesting OR  as wood energy harvesting</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 far from point of harvest:</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Lowers EROEI</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Increases carbon-footprint</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Hides environmental effects from end users of energy (‘greenwashing’)</a:t>
            </a:r>
          </a:p>
        </p:txBody>
      </p:sp>
    </p:spTree>
    <p:extLst>
      <p:ext uri="{BB962C8B-B14F-4D97-AF65-F5344CB8AC3E}">
        <p14:creationId xmlns:p14="http://schemas.microsoft.com/office/powerpoint/2010/main" val="5778862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28600" y="49317"/>
            <a:ext cx="10145726"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Drax: importing wood pellets for ‘green’ co-firing</a:t>
            </a:r>
          </a:p>
        </p:txBody>
      </p:sp>
      <p:sp>
        <p:nvSpPr>
          <p:cNvPr id="6" name="TextBox 5"/>
          <p:cNvSpPr txBox="1"/>
          <p:nvPr/>
        </p:nvSpPr>
        <p:spPr>
          <a:xfrm>
            <a:off x="319658" y="832448"/>
            <a:ext cx="11581610" cy="1899815"/>
          </a:xfrm>
          <a:prstGeom prst="rect">
            <a:avLst/>
          </a:prstGeom>
          <a:noFill/>
        </p:spPr>
        <p:txBody>
          <a:bodyPr wrap="square" rtlCol="0">
            <a:spAutoFit/>
          </a:bodyPr>
          <a:lstStyle/>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Drax</a:t>
            </a:r>
            <a:r>
              <a:rPr lang="en-US" sz="2000" dirty="0">
                <a:latin typeface="Verdana" panose="020B0604030504040204" pitchFamily="34" charset="0"/>
                <a:ea typeface="Verdana" panose="020B0604030504040204" pitchFamily="34" charset="0"/>
                <a:cs typeface="Verdana" panose="020B0604030504040204" pitchFamily="34" charset="0"/>
              </a:rPr>
              <a:t> (Yorkshire UK) is now the biggest ‘biomass’ electricity plant in the world</a:t>
            </a:r>
          </a:p>
          <a:p>
            <a:pPr marL="342900" indent="-34290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4 GW generation</a:t>
            </a:r>
          </a:p>
          <a:p>
            <a:pPr marL="342900" indent="-34290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Fuel has transitioned from coal to now 2/3 biomass (wood pellets)</a:t>
            </a:r>
          </a:p>
          <a:p>
            <a:pPr marL="342900" indent="-342900">
              <a:lnSpc>
                <a:spcPct val="120000"/>
              </a:lnSpc>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Co-firing</a:t>
            </a:r>
            <a:r>
              <a:rPr lang="en-US" sz="2000" dirty="0">
                <a:latin typeface="Verdana" panose="020B0604030504040204" pitchFamily="34" charset="0"/>
                <a:ea typeface="Verdana" panose="020B0604030504040204" pitchFamily="34" charset="0"/>
                <a:cs typeface="Verdana" panose="020B0604030504040204" pitchFamily="34" charset="0"/>
              </a:rPr>
              <a:t> of coal and wood allows the energy to be classified as renewable.</a:t>
            </a:r>
          </a:p>
          <a:p>
            <a:pPr marL="800100" lvl="1" indent="-342900">
              <a:lnSpc>
                <a:spcPct val="120000"/>
              </a:lnSpc>
              <a:buFont typeface="Arial"/>
              <a:buChar char="•"/>
            </a:pPr>
            <a:r>
              <a:rPr lang="en-US" sz="2000" b="1" dirty="0">
                <a:latin typeface="Verdana" panose="020B0604030504040204" pitchFamily="34" charset="0"/>
                <a:ea typeface="Verdana" panose="020B0604030504040204" pitchFamily="34" charset="0"/>
                <a:cs typeface="Verdana" panose="020B0604030504040204" pitchFamily="34" charset="0"/>
              </a:rPr>
              <a:t>Drax burns more wood than the UK produces in one year</a:t>
            </a:r>
          </a:p>
        </p:txBody>
      </p:sp>
      <p:pic>
        <p:nvPicPr>
          <p:cNvPr id="14" name="Picture 13">
            <a:extLst>
              <a:ext uri="{FF2B5EF4-FFF2-40B4-BE49-F238E27FC236}">
                <a16:creationId xmlns:a16="http://schemas.microsoft.com/office/drawing/2014/main" id="{EC92F8EA-7657-A648-B4CA-022F1E70B127}"/>
              </a:ext>
            </a:extLst>
          </p:cNvPr>
          <p:cNvPicPr>
            <a:picLocks noChangeAspect="1"/>
          </p:cNvPicPr>
          <p:nvPr/>
        </p:nvPicPr>
        <p:blipFill>
          <a:blip r:embed="rId2">
            <a:duotone>
              <a:prstClr val="black"/>
              <a:schemeClr val="accent1">
                <a:tint val="45000"/>
                <a:satMod val="400000"/>
              </a:schemeClr>
            </a:duotone>
          </a:blip>
          <a:stretch>
            <a:fillRect/>
          </a:stretch>
        </p:blipFill>
        <p:spPr>
          <a:xfrm>
            <a:off x="10980489" y="49316"/>
            <a:ext cx="628093" cy="584776"/>
          </a:xfrm>
          <a:prstGeom prst="rect">
            <a:avLst/>
          </a:prstGeom>
        </p:spPr>
      </p:pic>
      <p:pic>
        <p:nvPicPr>
          <p:cNvPr id="2" name="Picture 1">
            <a:extLst>
              <a:ext uri="{FF2B5EF4-FFF2-40B4-BE49-F238E27FC236}">
                <a16:creationId xmlns:a16="http://schemas.microsoft.com/office/drawing/2014/main" id="{2EF502CB-DBA5-784C-B3E5-8794532C2DFA}"/>
              </a:ext>
            </a:extLst>
          </p:cNvPr>
          <p:cNvPicPr>
            <a:picLocks noChangeAspect="1"/>
          </p:cNvPicPr>
          <p:nvPr/>
        </p:nvPicPr>
        <p:blipFill>
          <a:blip r:embed="rId3"/>
          <a:stretch>
            <a:fillRect/>
          </a:stretch>
        </p:blipFill>
        <p:spPr>
          <a:xfrm>
            <a:off x="228599" y="3013388"/>
            <a:ext cx="6010889" cy="3377143"/>
          </a:xfrm>
          <a:prstGeom prst="rect">
            <a:avLst/>
          </a:prstGeom>
        </p:spPr>
      </p:pic>
      <p:sp>
        <p:nvSpPr>
          <p:cNvPr id="3" name="TextBox 2"/>
          <p:cNvSpPr txBox="1"/>
          <p:nvPr/>
        </p:nvSpPr>
        <p:spPr>
          <a:xfrm>
            <a:off x="3384002" y="6103865"/>
            <a:ext cx="1678665" cy="307777"/>
          </a:xfrm>
          <a:prstGeom prst="rect">
            <a:avLst/>
          </a:prstGeom>
          <a:noFill/>
        </p:spPr>
        <p:txBody>
          <a:bodyPr wrap="none" rtlCol="0">
            <a:spAutoFit/>
          </a:bodyPr>
          <a:lstStyle/>
          <a:p>
            <a:r>
              <a:rPr lang="en-US" sz="1400" b="1" dirty="0">
                <a:solidFill>
                  <a:schemeClr val="bg1"/>
                </a:solidFill>
                <a:latin typeface="Avenir Medium"/>
                <a:cs typeface="Avenir Medium"/>
              </a:rPr>
              <a:t>The London Times</a:t>
            </a:r>
          </a:p>
        </p:txBody>
      </p:sp>
      <p:sp>
        <p:nvSpPr>
          <p:cNvPr id="10" name="TextBox 9">
            <a:extLst>
              <a:ext uri="{FF2B5EF4-FFF2-40B4-BE49-F238E27FC236}">
                <a16:creationId xmlns:a16="http://schemas.microsoft.com/office/drawing/2014/main" id="{425F02E5-DC75-5D42-A84C-67FC3A42D76D}"/>
              </a:ext>
            </a:extLst>
          </p:cNvPr>
          <p:cNvSpPr txBox="1"/>
          <p:nvPr/>
        </p:nvSpPr>
        <p:spPr>
          <a:xfrm>
            <a:off x="6400799" y="3041484"/>
            <a:ext cx="5556443" cy="3377143"/>
          </a:xfrm>
          <a:prstGeom prst="rect">
            <a:avLst/>
          </a:prstGeom>
          <a:noFill/>
        </p:spPr>
        <p:txBody>
          <a:bodyPr wrap="square" rtlCol="0">
            <a:spAutoFit/>
          </a:bodyPr>
          <a:lstStyle/>
          <a:p>
            <a:pPr>
              <a:lnSpc>
                <a:spcPct val="120000"/>
              </a:lnSpc>
            </a:pPr>
            <a:r>
              <a:rPr lang="en-US" sz="2000" dirty="0">
                <a:latin typeface="Verdana" panose="020B0604030504040204" pitchFamily="34" charset="0"/>
                <a:ea typeface="Verdana" panose="020B0604030504040204" pitchFamily="34" charset="0"/>
                <a:cs typeface="Verdana" panose="020B0604030504040204" pitchFamily="34" charset="0"/>
              </a:rPr>
              <a:t>In 2018, Drax burned </a:t>
            </a:r>
            <a:r>
              <a:rPr lang="en-US" sz="2000" b="1" dirty="0">
                <a:latin typeface="Verdana" panose="020B0604030504040204" pitchFamily="34" charset="0"/>
                <a:ea typeface="Verdana" panose="020B0604030504040204" pitchFamily="34" charset="0"/>
                <a:cs typeface="Verdana" panose="020B0604030504040204" pitchFamily="34" charset="0"/>
              </a:rPr>
              <a:t>7.5 million tons of wood pellets.</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Most is imported from the US</a:t>
            </a:r>
          </a:p>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Over </a:t>
            </a:r>
            <a:r>
              <a:rPr lang="en-US" sz="2000" b="1" dirty="0">
                <a:latin typeface="Verdana" panose="020B0604030504040204" pitchFamily="34" charset="0"/>
                <a:ea typeface="Verdana" panose="020B0604030504040204" pitchFamily="34" charset="0"/>
                <a:cs typeface="Verdana" panose="020B0604030504040204" pitchFamily="34" charset="0"/>
              </a:rPr>
              <a:t>4.5 million </a:t>
            </a:r>
            <a:r>
              <a:rPr lang="en-US" sz="2000" dirty="0">
                <a:latin typeface="Verdana" panose="020B0604030504040204" pitchFamily="34" charset="0"/>
                <a:ea typeface="Verdana" panose="020B0604030504040204" pitchFamily="34" charset="0"/>
                <a:cs typeface="Verdana" panose="020B0604030504040204" pitchFamily="34" charset="0"/>
              </a:rPr>
              <a:t>tons of those wood pellets were imported from the US.</a:t>
            </a:r>
          </a:p>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 second British plant imports </a:t>
            </a:r>
            <a:r>
              <a:rPr lang="en-US" sz="2000" b="1" dirty="0">
                <a:latin typeface="Verdana" panose="020B0604030504040204" pitchFamily="34" charset="0"/>
                <a:ea typeface="Verdana" panose="020B0604030504040204" pitchFamily="34" charset="0"/>
                <a:cs typeface="Verdana" panose="020B0604030504040204" pitchFamily="34" charset="0"/>
              </a:rPr>
              <a:t>1.5 millions</a:t>
            </a:r>
            <a:r>
              <a:rPr lang="en-US" sz="2000" dirty="0">
                <a:latin typeface="Verdana" panose="020B0604030504040204" pitchFamily="34" charset="0"/>
                <a:ea typeface="Verdana" panose="020B0604030504040204" pitchFamily="34" charset="0"/>
                <a:cs typeface="Verdana" panose="020B0604030504040204" pitchFamily="34" charset="0"/>
              </a:rPr>
              <a:t> tons per year.</a:t>
            </a:r>
          </a:p>
          <a:p>
            <a:pPr marL="342900" indent="-342900">
              <a:lnSpc>
                <a:spcPct val="120000"/>
              </a:lnSpc>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 third plant under construction will import </a:t>
            </a:r>
            <a:r>
              <a:rPr lang="en-US" sz="2000" b="1" dirty="0">
                <a:latin typeface="Verdana" panose="020B0604030504040204" pitchFamily="34" charset="0"/>
                <a:ea typeface="Verdana" panose="020B0604030504040204" pitchFamily="34" charset="0"/>
                <a:cs typeface="Verdana" panose="020B0604030504040204" pitchFamily="34" charset="0"/>
              </a:rPr>
              <a:t>&gt;1 million tons </a:t>
            </a:r>
            <a:r>
              <a:rPr lang="en-US" sz="2000" dirty="0">
                <a:latin typeface="Verdana" panose="020B0604030504040204" pitchFamily="34" charset="0"/>
                <a:ea typeface="Verdana" panose="020B0604030504040204" pitchFamily="34" charset="0"/>
                <a:cs typeface="Verdana" panose="020B0604030504040204" pitchFamily="34" charset="0"/>
              </a:rPr>
              <a:t>from the US.</a:t>
            </a:r>
          </a:p>
        </p:txBody>
      </p:sp>
      <p:sp>
        <p:nvSpPr>
          <p:cNvPr id="8" name="TextBox 7">
            <a:extLst>
              <a:ext uri="{FF2B5EF4-FFF2-40B4-BE49-F238E27FC236}">
                <a16:creationId xmlns:a16="http://schemas.microsoft.com/office/drawing/2014/main" id="{A31D1097-B496-B947-A0CD-B8C5446DCA50}"/>
              </a:ext>
            </a:extLst>
          </p:cNvPr>
          <p:cNvSpPr txBox="1"/>
          <p:nvPr/>
        </p:nvSpPr>
        <p:spPr>
          <a:xfrm>
            <a:off x="34327" y="6444634"/>
            <a:ext cx="12269641" cy="369332"/>
          </a:xfrm>
          <a:prstGeom prst="rect">
            <a:avLst/>
          </a:prstGeom>
          <a:noFill/>
        </p:spPr>
        <p:txBody>
          <a:bodyPr wrap="none" rtlCol="0">
            <a:spAutoFit/>
          </a:bodyPr>
          <a:lstStyle/>
          <a:p>
            <a:r>
              <a:rPr lang="en-US" dirty="0"/>
              <a:t>https://</a:t>
            </a:r>
            <a:r>
              <a:rPr lang="en-US" dirty="0" err="1"/>
              <a:t>energynews.us</a:t>
            </a:r>
            <a:r>
              <a:rPr lang="en-US" dirty="0"/>
              <a:t>/2019/10/29/southeast/with-looming-loss-of-european-subsidy-wood-pellet-industry-faces-turning-point/</a:t>
            </a:r>
          </a:p>
        </p:txBody>
      </p:sp>
    </p:spTree>
    <p:extLst>
      <p:ext uri="{BB962C8B-B14F-4D97-AF65-F5344CB8AC3E}">
        <p14:creationId xmlns:p14="http://schemas.microsoft.com/office/powerpoint/2010/main" val="50425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49317"/>
            <a:ext cx="454002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Paths to bioenergy</a:t>
            </a:r>
          </a:p>
        </p:txBody>
      </p:sp>
      <p:sp>
        <p:nvSpPr>
          <p:cNvPr id="6" name="TextBox 5"/>
          <p:cNvSpPr txBox="1"/>
          <p:nvPr/>
        </p:nvSpPr>
        <p:spPr>
          <a:xfrm>
            <a:off x="425619" y="874789"/>
            <a:ext cx="11658351" cy="5223802"/>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Biomass:</a:t>
            </a:r>
          </a:p>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An energy source derived from organic matter, excluding fossil fuels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Generally refers to </a:t>
            </a:r>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solid</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bioenergy</a:t>
            </a:r>
          </a:p>
          <a:p>
            <a:pPr marL="228600" indent="-228600">
              <a:lnSpc>
                <a:spcPct val="120000"/>
              </a:lnSpc>
            </a:pPr>
            <a:endPar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28600" indent="-228600">
              <a:lnSpc>
                <a:spcPct val="120000"/>
              </a:lnSpc>
            </a:pPr>
            <a:endPar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28600" indent="-228600">
              <a:lnSpc>
                <a:spcPct val="120000"/>
              </a:lnSpc>
            </a:pPr>
            <a:endParaRPr lang="en-US" sz="10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Biodiesel:</a:t>
            </a:r>
          </a:p>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Renewable liquid fuel derived from vegetable oils or animal fats by transesterification; fatty acid esters</a:t>
            </a:r>
          </a:p>
          <a:p>
            <a:pPr marL="228600" indent="-228600">
              <a:lnSpc>
                <a:spcPct val="120000"/>
              </a:lnSpc>
            </a:pPr>
            <a:endPar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28600" indent="-228600">
              <a:lnSpc>
                <a:spcPct val="120000"/>
              </a:lnSpc>
            </a:pPr>
            <a:endPar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28600" indent="-228600">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Biofuels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000" i="1" dirty="0">
                <a:solidFill>
                  <a:prstClr val="black"/>
                </a:solidFill>
                <a:latin typeface="Verdana" panose="020B0604030504040204" pitchFamily="34" charset="0"/>
                <a:ea typeface="Verdana" panose="020B0604030504040204" pitchFamily="34" charset="0"/>
                <a:cs typeface="Verdana" panose="020B0604030504040204" pitchFamily="34" charset="0"/>
              </a:rPr>
              <a:t>and biogas):</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Biomass converted to (solid), liquid or gaseous fuels like ethanol, methanol, </a:t>
            </a:r>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methane and hydrogen</a:t>
            </a:r>
            <a:endPar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389339" y="6531130"/>
            <a:ext cx="1484381" cy="307777"/>
          </a:xfrm>
          <a:prstGeom prst="rect">
            <a:avLst/>
          </a:prstGeom>
          <a:noFill/>
        </p:spPr>
        <p:txBody>
          <a:bodyPr wrap="none" rtlCol="0">
            <a:spAutoFit/>
          </a:bodyPr>
          <a:lstStyle/>
          <a:p>
            <a:r>
              <a:rPr lang="en-US" sz="1400" dirty="0">
                <a:latin typeface="Verdana" panose="020B0604030504040204" pitchFamily="34" charset="0"/>
              </a:rPr>
              <a:t>Dahiya (2015)</a:t>
            </a:r>
          </a:p>
        </p:txBody>
      </p:sp>
      <p:pic>
        <p:nvPicPr>
          <p:cNvPr id="10" name="Picture 9">
            <a:extLst>
              <a:ext uri="{FF2B5EF4-FFF2-40B4-BE49-F238E27FC236}">
                <a16:creationId xmlns:a16="http://schemas.microsoft.com/office/drawing/2014/main" id="{6BBB409C-AA9D-C745-A74D-4C7368419997}"/>
              </a:ext>
            </a:extLst>
          </p:cNvPr>
          <p:cNvPicPr>
            <a:picLocks noChangeAspect="1"/>
          </p:cNvPicPr>
          <p:nvPr/>
        </p:nvPicPr>
        <p:blipFill>
          <a:blip r:embed="rId2">
            <a:duotone>
              <a:prstClr val="black"/>
              <a:schemeClr val="accent1">
                <a:tint val="45000"/>
                <a:satMod val="400000"/>
              </a:schemeClr>
            </a:duotone>
          </a:blip>
          <a:stretch>
            <a:fillRect/>
          </a:stretch>
        </p:blipFill>
        <p:spPr>
          <a:xfrm>
            <a:off x="11257786" y="49317"/>
            <a:ext cx="628093" cy="584776"/>
          </a:xfrm>
          <a:prstGeom prst="rect">
            <a:avLst/>
          </a:prstGeom>
        </p:spPr>
      </p:pic>
      <p:sp>
        <p:nvSpPr>
          <p:cNvPr id="7" name="TextBox 6">
            <a:extLst>
              <a:ext uri="{FF2B5EF4-FFF2-40B4-BE49-F238E27FC236}">
                <a16:creationId xmlns:a16="http://schemas.microsoft.com/office/drawing/2014/main" id="{CBA1405B-DB49-7D4B-8CF9-AEF28585CE8D}"/>
              </a:ext>
            </a:extLst>
          </p:cNvPr>
          <p:cNvSpPr txBox="1"/>
          <p:nvPr/>
        </p:nvSpPr>
        <p:spPr>
          <a:xfrm>
            <a:off x="3199382" y="5564305"/>
            <a:ext cx="8612101" cy="707886"/>
          </a:xfrm>
          <a:prstGeom prst="rect">
            <a:avLst/>
          </a:prstGeom>
          <a:noFill/>
        </p:spPr>
        <p:txBody>
          <a:bodyPr wrap="square" rtlCol="0">
            <a:spAutoFit/>
          </a:bodyPr>
          <a:lstStyle/>
          <a:p>
            <a:r>
              <a:rPr lang="en-US" sz="2000" b="1" dirty="0">
                <a:solidFill>
                  <a:srgbClr val="0000FF"/>
                </a:solidFill>
                <a:latin typeface="Verdana" panose="020B0604030504040204" pitchFamily="34" charset="0"/>
                <a:ea typeface="Verdana" panose="020B0604030504040204" pitchFamily="34" charset="0"/>
                <a:cs typeface="Verdana" panose="020B0604030504040204" pitchFamily="34" charset="0"/>
              </a:rPr>
              <a:t>Biomimicry: </a:t>
            </a:r>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using (microbial) biology to convert (digest)   </a:t>
            </a:r>
          </a:p>
          <a:p>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                     biomass to biofuel </a:t>
            </a:r>
          </a:p>
        </p:txBody>
      </p:sp>
      <p:sp>
        <p:nvSpPr>
          <p:cNvPr id="8" name="TextBox 7">
            <a:extLst>
              <a:ext uri="{FF2B5EF4-FFF2-40B4-BE49-F238E27FC236}">
                <a16:creationId xmlns:a16="http://schemas.microsoft.com/office/drawing/2014/main" id="{66CF526C-84FA-8948-99F5-143E5A92AFD3}"/>
              </a:ext>
            </a:extLst>
          </p:cNvPr>
          <p:cNvSpPr txBox="1"/>
          <p:nvPr/>
        </p:nvSpPr>
        <p:spPr>
          <a:xfrm>
            <a:off x="3199382" y="3681284"/>
            <a:ext cx="7992612" cy="707886"/>
          </a:xfrm>
          <a:prstGeom prst="rect">
            <a:avLst/>
          </a:prstGeom>
          <a:noFill/>
        </p:spPr>
        <p:txBody>
          <a:bodyPr wrap="square" rtlCol="0">
            <a:spAutoFit/>
          </a:bodyPr>
          <a:lstStyle/>
          <a:p>
            <a:r>
              <a:rPr lang="en-US" sz="2000" b="1" dirty="0">
                <a:solidFill>
                  <a:srgbClr val="0000FF"/>
                </a:solidFill>
                <a:latin typeface="Verdana" panose="020B0604030504040204" pitchFamily="34" charset="0"/>
                <a:ea typeface="Verdana" panose="020B0604030504040204" pitchFamily="34" charset="0"/>
                <a:cs typeface="Verdana" panose="020B0604030504040204" pitchFamily="34" charset="0"/>
              </a:rPr>
              <a:t>Chemistry: </a:t>
            </a:r>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using simple organic chemistry to</a:t>
            </a:r>
            <a:b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                   transform biomass into biofuel </a:t>
            </a:r>
          </a:p>
        </p:txBody>
      </p:sp>
      <p:sp>
        <p:nvSpPr>
          <p:cNvPr id="9" name="TextBox 8">
            <a:extLst>
              <a:ext uri="{FF2B5EF4-FFF2-40B4-BE49-F238E27FC236}">
                <a16:creationId xmlns:a16="http://schemas.microsoft.com/office/drawing/2014/main" id="{ACA0AE0F-B3B1-D844-9173-8938D225AA8A}"/>
              </a:ext>
            </a:extLst>
          </p:cNvPr>
          <p:cNvSpPr txBox="1"/>
          <p:nvPr/>
        </p:nvSpPr>
        <p:spPr>
          <a:xfrm>
            <a:off x="3199382" y="2114074"/>
            <a:ext cx="8307301" cy="707886"/>
          </a:xfrm>
          <a:prstGeom prst="rect">
            <a:avLst/>
          </a:prstGeom>
          <a:noFill/>
        </p:spPr>
        <p:txBody>
          <a:bodyPr wrap="square" rtlCol="0">
            <a:spAutoFit/>
          </a:bodyPr>
          <a:lstStyle/>
          <a:p>
            <a:r>
              <a:rPr lang="en-US" sz="2000" b="1" dirty="0">
                <a:solidFill>
                  <a:srgbClr val="0000FF"/>
                </a:solidFill>
                <a:latin typeface="Verdana" panose="020B0604030504040204" pitchFamily="34" charset="0"/>
                <a:ea typeface="Verdana" panose="020B0604030504040204" pitchFamily="34" charset="0"/>
                <a:cs typeface="Verdana" panose="020B0604030504040204" pitchFamily="34" charset="0"/>
              </a:rPr>
              <a:t>Mechanical means: </a:t>
            </a:r>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using simple mechanical processing; </a:t>
            </a:r>
          </a:p>
          <a:p>
            <a:pPr marL="1033463" indent="-115888">
              <a:buFont typeface="Arial"/>
              <a:buChar char="•"/>
            </a:pPr>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 Sometimes densifying biomass</a:t>
            </a:r>
          </a:p>
        </p:txBody>
      </p:sp>
    </p:spTree>
    <p:extLst>
      <p:ext uri="{BB962C8B-B14F-4D97-AF65-F5344CB8AC3E}">
        <p14:creationId xmlns:p14="http://schemas.microsoft.com/office/powerpoint/2010/main" val="390362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grass, building, bridge&#10;&#10;Description automatically generated">
            <a:extLst>
              <a:ext uri="{FF2B5EF4-FFF2-40B4-BE49-F238E27FC236}">
                <a16:creationId xmlns:a16="http://schemas.microsoft.com/office/drawing/2014/main" id="{6487F06C-88FB-A944-B980-17E26C3414C9}"/>
              </a:ext>
            </a:extLst>
          </p:cNvPr>
          <p:cNvPicPr>
            <a:picLocks noChangeAspect="1"/>
          </p:cNvPicPr>
          <p:nvPr/>
        </p:nvPicPr>
        <p:blipFill>
          <a:blip r:embed="rId2"/>
          <a:stretch>
            <a:fillRect/>
          </a:stretch>
        </p:blipFill>
        <p:spPr>
          <a:xfrm>
            <a:off x="340242" y="2322985"/>
            <a:ext cx="11511516" cy="4350456"/>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28600" y="49317"/>
            <a:ext cx="9565439"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Wood pellet harvests are impacting US forests</a:t>
            </a:r>
          </a:p>
        </p:txBody>
      </p:sp>
      <p:sp>
        <p:nvSpPr>
          <p:cNvPr id="6" name="TextBox 5"/>
          <p:cNvSpPr txBox="1"/>
          <p:nvPr/>
        </p:nvSpPr>
        <p:spPr>
          <a:xfrm>
            <a:off x="34327" y="691769"/>
            <a:ext cx="12157673" cy="1631216"/>
          </a:xfrm>
          <a:prstGeom prst="rect">
            <a:avLst/>
          </a:prstGeom>
          <a:solidFill>
            <a:srgbClr val="FFFFFF">
              <a:alpha val="81176"/>
            </a:srgbClr>
          </a:solidFill>
          <a:ln>
            <a:noFill/>
          </a:ln>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“…mature, native hardwood forests in places like North Carolina, Virginia, and along the Gulf Coast are being clear-cut, with whole trees and other large-diameter wood then trucked to processing mills …. These pellets, the report said, are then being shipped to power plants such as Drax Power Station …Forests in the U.S. Southeast are being logged at four times the rate as those in the Amazon…</a:t>
            </a:r>
          </a:p>
        </p:txBody>
      </p:sp>
      <p:pic>
        <p:nvPicPr>
          <p:cNvPr id="14" name="Picture 13">
            <a:extLst>
              <a:ext uri="{FF2B5EF4-FFF2-40B4-BE49-F238E27FC236}">
                <a16:creationId xmlns:a16="http://schemas.microsoft.com/office/drawing/2014/main" id="{EC92F8EA-7657-A648-B4CA-022F1E70B127}"/>
              </a:ext>
            </a:extLst>
          </p:cNvPr>
          <p:cNvPicPr>
            <a:picLocks noChangeAspect="1"/>
          </p:cNvPicPr>
          <p:nvPr/>
        </p:nvPicPr>
        <p:blipFill>
          <a:blip r:embed="rId3">
            <a:duotone>
              <a:prstClr val="black"/>
              <a:schemeClr val="accent1">
                <a:tint val="45000"/>
                <a:satMod val="400000"/>
              </a:schemeClr>
            </a:duotone>
          </a:blip>
          <a:stretch>
            <a:fillRect/>
          </a:stretch>
        </p:blipFill>
        <p:spPr>
          <a:xfrm>
            <a:off x="10980489" y="49316"/>
            <a:ext cx="628093" cy="584776"/>
          </a:xfrm>
          <a:prstGeom prst="rect">
            <a:avLst/>
          </a:prstGeom>
        </p:spPr>
      </p:pic>
      <p:sp>
        <p:nvSpPr>
          <p:cNvPr id="8" name="TextBox 7">
            <a:extLst>
              <a:ext uri="{FF2B5EF4-FFF2-40B4-BE49-F238E27FC236}">
                <a16:creationId xmlns:a16="http://schemas.microsoft.com/office/drawing/2014/main" id="{A31D1097-B496-B947-A0CD-B8C5446DCA50}"/>
              </a:ext>
            </a:extLst>
          </p:cNvPr>
          <p:cNvSpPr txBox="1"/>
          <p:nvPr/>
        </p:nvSpPr>
        <p:spPr>
          <a:xfrm>
            <a:off x="34327" y="6444634"/>
            <a:ext cx="8378640" cy="369332"/>
          </a:xfrm>
          <a:prstGeom prst="rect">
            <a:avLst/>
          </a:prstGeom>
          <a:solidFill>
            <a:schemeClr val="bg1"/>
          </a:solidFill>
        </p:spPr>
        <p:txBody>
          <a:bodyPr wrap="none" rtlCol="0">
            <a:spAutoFit/>
          </a:bodyPr>
          <a:lstStyle/>
          <a:p>
            <a:r>
              <a:rPr lang="en-US" dirty="0"/>
              <a:t>https://</a:t>
            </a:r>
            <a:r>
              <a:rPr lang="en-US" dirty="0" err="1"/>
              <a:t>www.nrdc.org</a:t>
            </a:r>
            <a:r>
              <a:rPr lang="en-US" dirty="0"/>
              <a:t>/sites/default/files/global-markets-biomass-energy-06172019.pdf</a:t>
            </a:r>
          </a:p>
        </p:txBody>
      </p:sp>
    </p:spTree>
    <p:extLst>
      <p:ext uri="{BB962C8B-B14F-4D97-AF65-F5344CB8AC3E}">
        <p14:creationId xmlns:p14="http://schemas.microsoft.com/office/powerpoint/2010/main" val="17684778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6" name="TextBox 5"/>
          <p:cNvSpPr txBox="1"/>
          <p:nvPr/>
        </p:nvSpPr>
        <p:spPr>
          <a:xfrm>
            <a:off x="1274305" y="2736502"/>
            <a:ext cx="9643390" cy="1384995"/>
          </a:xfrm>
          <a:prstGeom prst="rect">
            <a:avLst/>
          </a:prstGeom>
          <a:noFill/>
        </p:spPr>
        <p:txBody>
          <a:bodyPr wrap="square" rtlCol="0">
            <a:spAutoFit/>
          </a:bodyPr>
          <a:lstStyle/>
          <a:p>
            <a:pPr algn="ctr"/>
            <a:r>
              <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rPr>
              <a:t>8.8: Liquid biofuels</a:t>
            </a:r>
          </a:p>
          <a:p>
            <a:pPr algn="ctr"/>
            <a:endPar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r>
              <a:rPr lang="en-US" sz="2800" b="1" i="1" dirty="0">
                <a:solidFill>
                  <a:prstClr val="black"/>
                </a:solidFill>
                <a:latin typeface="Verdana" panose="020B0604030504040204" pitchFamily="34" charset="0"/>
                <a:ea typeface="Verdana" panose="020B0604030504040204" pitchFamily="34" charset="0"/>
                <a:cs typeface="Verdana" panose="020B0604030504040204" pitchFamily="34" charset="0"/>
              </a:rPr>
              <a:t>bioethanol</a:t>
            </a:r>
          </a:p>
        </p:txBody>
      </p:sp>
      <p:pic>
        <p:nvPicPr>
          <p:cNvPr id="10" name="Picture 9">
            <a:extLst>
              <a:ext uri="{FF2B5EF4-FFF2-40B4-BE49-F238E27FC236}">
                <a16:creationId xmlns:a16="http://schemas.microsoft.com/office/drawing/2014/main" id="{04E80123-98A9-834B-B9F1-A9EF27D5390B}"/>
              </a:ext>
            </a:extLst>
          </p:cNvPr>
          <p:cNvPicPr>
            <a:picLocks noChangeAspect="1"/>
          </p:cNvPicPr>
          <p:nvPr/>
        </p:nvPicPr>
        <p:blipFill>
          <a:blip r:embed="rId2">
            <a:duotone>
              <a:prstClr val="black"/>
              <a:schemeClr val="accent1">
                <a:tint val="45000"/>
                <a:satMod val="400000"/>
              </a:schemeClr>
            </a:duotone>
          </a:blip>
          <a:stretch>
            <a:fillRect/>
          </a:stretch>
        </p:blipFill>
        <p:spPr>
          <a:xfrm>
            <a:off x="11210557" y="50512"/>
            <a:ext cx="628093" cy="584776"/>
          </a:xfrm>
          <a:prstGeom prst="rect">
            <a:avLst/>
          </a:prstGeom>
        </p:spPr>
      </p:pic>
      <p:sp>
        <p:nvSpPr>
          <p:cNvPr id="5" name="TextBox 4">
            <a:extLst>
              <a:ext uri="{FF2B5EF4-FFF2-40B4-BE49-F238E27FC236}">
                <a16:creationId xmlns:a16="http://schemas.microsoft.com/office/drawing/2014/main" id="{2AAFF2C0-BA50-3945-AB97-110A58347499}"/>
              </a:ext>
            </a:extLst>
          </p:cNvPr>
          <p:cNvSpPr txBox="1"/>
          <p:nvPr/>
        </p:nvSpPr>
        <p:spPr>
          <a:xfrm>
            <a:off x="164803" y="80274"/>
            <a:ext cx="39789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8: Biomass</a:t>
            </a:r>
          </a:p>
        </p:txBody>
      </p:sp>
    </p:spTree>
    <p:extLst>
      <p:ext uri="{BB962C8B-B14F-4D97-AF65-F5344CB8AC3E}">
        <p14:creationId xmlns:p14="http://schemas.microsoft.com/office/powerpoint/2010/main" val="6935674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72467"/>
            <a:ext cx="614302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Ethanol feedstock availability</a:t>
            </a:r>
          </a:p>
        </p:txBody>
      </p:sp>
      <p:sp>
        <p:nvSpPr>
          <p:cNvPr id="4" name="TextBox 3"/>
          <p:cNvSpPr txBox="1"/>
          <p:nvPr/>
        </p:nvSpPr>
        <p:spPr>
          <a:xfrm>
            <a:off x="389338" y="6461680"/>
            <a:ext cx="2770310" cy="307777"/>
          </a:xfrm>
          <a:prstGeom prst="rect">
            <a:avLst/>
          </a:prstGeom>
          <a:noFill/>
        </p:spPr>
        <p:txBody>
          <a:bodyPr wrap="none" rtlCol="0">
            <a:spAutoFit/>
          </a:bodyPr>
          <a:lstStyle/>
          <a:p>
            <a:r>
              <a:rPr lang="en-US" sz="1400" dirty="0">
                <a:latin typeface="Verdana" panose="020B0604030504040204" pitchFamily="34" charset="0"/>
              </a:rPr>
              <a:t>Bioenergy Primer 1; BIOEN1</a:t>
            </a:r>
          </a:p>
        </p:txBody>
      </p:sp>
      <p:sp>
        <p:nvSpPr>
          <p:cNvPr id="28" name="TextBox 27"/>
          <p:cNvSpPr txBox="1"/>
          <p:nvPr/>
        </p:nvSpPr>
        <p:spPr>
          <a:xfrm>
            <a:off x="425617" y="701168"/>
            <a:ext cx="11526469" cy="1663661"/>
          </a:xfrm>
          <a:prstGeom prst="rect">
            <a:avLst/>
          </a:prstGeom>
          <a:noFill/>
        </p:spPr>
        <p:txBody>
          <a:bodyPr wrap="square" rtlCol="0">
            <a:spAutoFit/>
          </a:bodyPr>
          <a:lstStyle/>
          <a:p>
            <a:pPr marL="1588" indent="-1588">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2008 report, </a:t>
            </a:r>
            <a:r>
              <a:rPr lang="fr-FR"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r>
              <a:rPr lang="en-US" sz="2000" i="1" dirty="0">
                <a:solidFill>
                  <a:prstClr val="black"/>
                </a:solidFill>
                <a:latin typeface="Verdana" panose="020B0604030504040204" pitchFamily="34" charset="0"/>
                <a:ea typeface="Verdana" panose="020B0604030504040204" pitchFamily="34" charset="0"/>
                <a:cs typeface="Verdana" panose="020B0604030504040204" pitchFamily="34" charset="0"/>
              </a:rPr>
              <a:t>90-Billion Gallon Biofuel Deployment Study</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prepared by Sandia National Lab and General Motors R&amp;D Center looked at availability of feedstock for ethanol production.</a:t>
            </a:r>
          </a:p>
          <a:p>
            <a:pPr marL="1588" indent="-1588">
              <a:lnSpc>
                <a:spcPct val="120000"/>
              </a:lnSpc>
            </a:pPr>
            <a:endPar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1588" indent="-1588">
              <a:lnSpc>
                <a:spcPct val="120000"/>
              </a:lnSpc>
            </a:pPr>
            <a:r>
              <a:rPr lang="en-US" dirty="0" err="1">
                <a:solidFill>
                  <a:srgbClr val="0000FF"/>
                </a:solidFill>
                <a:latin typeface="Verdana" panose="020B0604030504040204" pitchFamily="34" charset="0"/>
                <a:ea typeface="Verdana" panose="020B0604030504040204" pitchFamily="34" charset="0"/>
                <a:cs typeface="Verdana" panose="020B0604030504040204" pitchFamily="34" charset="0"/>
              </a:rPr>
              <a:t>hitectransportation.org</a:t>
            </a: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/news/2009/Exec_Summary02-2009.pdf</a:t>
            </a:r>
          </a:p>
        </p:txBody>
      </p:sp>
      <p:sp>
        <p:nvSpPr>
          <p:cNvPr id="9" name="TextBox 8">
            <a:extLst>
              <a:ext uri="{FF2B5EF4-FFF2-40B4-BE49-F238E27FC236}">
                <a16:creationId xmlns:a16="http://schemas.microsoft.com/office/drawing/2014/main" id="{70FE4D3B-1DF8-B14C-8829-14F322298547}"/>
              </a:ext>
            </a:extLst>
          </p:cNvPr>
          <p:cNvSpPr txBox="1"/>
          <p:nvPr/>
        </p:nvSpPr>
        <p:spPr>
          <a:xfrm>
            <a:off x="425619" y="2295092"/>
            <a:ext cx="11320435" cy="2066015"/>
          </a:xfrm>
          <a:prstGeom prst="rect">
            <a:avLst/>
          </a:prstGeom>
          <a:noFill/>
        </p:spPr>
        <p:txBody>
          <a:bodyPr wrap="square" rtlCol="0">
            <a:spAutoFit/>
          </a:bodyPr>
          <a:lstStyle/>
          <a:p>
            <a:pPr marL="1588" indent="-1588">
              <a:lnSpc>
                <a:spcPct val="120000"/>
              </a:lnSpc>
            </a:pPr>
            <a:endPar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90 billion gallons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of biomass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ethanol</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could be produced annually.</a:t>
            </a:r>
          </a:p>
          <a:p>
            <a:pPr marL="742950" lvl="1" indent="-285750">
              <a:lnSpc>
                <a:spcPct val="120000"/>
              </a:lnSpc>
              <a:buFont typeface="Arial"/>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15 billion gallons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from corn; and</a:t>
            </a:r>
          </a:p>
          <a:p>
            <a:pPr marL="742950" lvl="1" indent="-285750">
              <a:lnSpc>
                <a:spcPct val="120000"/>
              </a:lnSpc>
              <a:buFont typeface="Arial"/>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75 billion gallons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from cellulosic biomass, mainly perennial energy crops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Requiring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48 m acres of land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now characterized as ‘idle, pasture of non-grazed forest’.</a:t>
            </a:r>
          </a:p>
        </p:txBody>
      </p:sp>
      <p:sp>
        <p:nvSpPr>
          <p:cNvPr id="10" name="TextBox 9">
            <a:extLst>
              <a:ext uri="{FF2B5EF4-FFF2-40B4-BE49-F238E27FC236}">
                <a16:creationId xmlns:a16="http://schemas.microsoft.com/office/drawing/2014/main" id="{C6988EDF-1EA9-8740-8A4C-80E076E87875}"/>
              </a:ext>
            </a:extLst>
          </p:cNvPr>
          <p:cNvSpPr txBox="1"/>
          <p:nvPr/>
        </p:nvSpPr>
        <p:spPr>
          <a:xfrm>
            <a:off x="425618" y="4492891"/>
            <a:ext cx="11320435" cy="1696683"/>
          </a:xfrm>
          <a:prstGeom prst="rect">
            <a:avLst/>
          </a:prstGeom>
          <a:noFill/>
        </p:spPr>
        <p:txBody>
          <a:bodyPr wrap="square" rtlCol="0">
            <a:spAutoFit/>
          </a:bodyPr>
          <a:lstStyle/>
          <a:p>
            <a:pPr marL="742950" lvl="1" indent="-285750">
              <a:lnSpc>
                <a:spcPct val="120000"/>
              </a:lnSpc>
              <a:buFont typeface="Arial"/>
              <a:buChar char="•"/>
            </a:pPr>
            <a:endParaRPr lang="en-US" sz="9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order for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cellulosic ethanol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to become commercially viable:</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Biomass producers will need consistent &amp; reliable markets;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Production contracts to help ensure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supply;and</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Supportive policy to encourage development.</a:t>
            </a:r>
          </a:p>
        </p:txBody>
      </p:sp>
      <p:pic>
        <p:nvPicPr>
          <p:cNvPr id="11" name="Picture 10">
            <a:extLst>
              <a:ext uri="{FF2B5EF4-FFF2-40B4-BE49-F238E27FC236}">
                <a16:creationId xmlns:a16="http://schemas.microsoft.com/office/drawing/2014/main" id="{980DF6BF-5B20-C646-A06B-C40248C02CC2}"/>
              </a:ext>
            </a:extLst>
          </p:cNvPr>
          <p:cNvPicPr>
            <a:picLocks noChangeAspect="1"/>
          </p:cNvPicPr>
          <p:nvPr/>
        </p:nvPicPr>
        <p:blipFill>
          <a:blip r:embed="rId2">
            <a:duotone>
              <a:prstClr val="black"/>
              <a:schemeClr val="accent1">
                <a:tint val="45000"/>
                <a:satMod val="400000"/>
              </a:schemeClr>
            </a:duotone>
          </a:blip>
          <a:stretch>
            <a:fillRect/>
          </a:stretch>
        </p:blipFill>
        <p:spPr>
          <a:xfrm>
            <a:off x="11117960" y="49316"/>
            <a:ext cx="628093" cy="584776"/>
          </a:xfrm>
          <a:prstGeom prst="rect">
            <a:avLst/>
          </a:prstGeom>
        </p:spPr>
      </p:pic>
    </p:spTree>
    <p:extLst>
      <p:ext uri="{BB962C8B-B14F-4D97-AF65-F5344CB8AC3E}">
        <p14:creationId xmlns:p14="http://schemas.microsoft.com/office/powerpoint/2010/main" val="337595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72467"/>
            <a:ext cx="604364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Global bioethanol production</a:t>
            </a:r>
          </a:p>
        </p:txBody>
      </p:sp>
      <p:pic>
        <p:nvPicPr>
          <p:cNvPr id="11" name="Picture 10">
            <a:extLst>
              <a:ext uri="{FF2B5EF4-FFF2-40B4-BE49-F238E27FC236}">
                <a16:creationId xmlns:a16="http://schemas.microsoft.com/office/drawing/2014/main" id="{980DF6BF-5B20-C646-A06B-C40248C02CC2}"/>
              </a:ext>
            </a:extLst>
          </p:cNvPr>
          <p:cNvPicPr>
            <a:picLocks noChangeAspect="1"/>
          </p:cNvPicPr>
          <p:nvPr/>
        </p:nvPicPr>
        <p:blipFill>
          <a:blip r:embed="rId2">
            <a:duotone>
              <a:prstClr val="black"/>
              <a:schemeClr val="accent1">
                <a:tint val="45000"/>
                <a:satMod val="400000"/>
              </a:schemeClr>
            </a:duotone>
          </a:blip>
          <a:stretch>
            <a:fillRect/>
          </a:stretch>
        </p:blipFill>
        <p:spPr>
          <a:xfrm>
            <a:off x="11117960" y="49316"/>
            <a:ext cx="628093" cy="584776"/>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5FC07544-A305-584C-A62C-29FEED2E2B9C}"/>
              </a:ext>
            </a:extLst>
          </p:cNvPr>
          <p:cNvPicPr>
            <a:picLocks noChangeAspect="1"/>
          </p:cNvPicPr>
          <p:nvPr/>
        </p:nvPicPr>
        <p:blipFill>
          <a:blip r:embed="rId3"/>
          <a:stretch>
            <a:fillRect/>
          </a:stretch>
        </p:blipFill>
        <p:spPr>
          <a:xfrm>
            <a:off x="0" y="771309"/>
            <a:ext cx="12192000" cy="5737412"/>
          </a:xfrm>
          <a:prstGeom prst="rect">
            <a:avLst/>
          </a:prstGeom>
        </p:spPr>
      </p:pic>
      <p:sp>
        <p:nvSpPr>
          <p:cNvPr id="7" name="TextBox 6">
            <a:extLst>
              <a:ext uri="{FF2B5EF4-FFF2-40B4-BE49-F238E27FC236}">
                <a16:creationId xmlns:a16="http://schemas.microsoft.com/office/drawing/2014/main" id="{5251D43D-19DA-4745-B954-F9CFB6A6A872}"/>
              </a:ext>
            </a:extLst>
          </p:cNvPr>
          <p:cNvSpPr txBox="1"/>
          <p:nvPr/>
        </p:nvSpPr>
        <p:spPr>
          <a:xfrm>
            <a:off x="8637565" y="6413709"/>
            <a:ext cx="3554435" cy="369332"/>
          </a:xfrm>
          <a:prstGeom prst="rect">
            <a:avLst/>
          </a:prstGeom>
          <a:noFill/>
        </p:spPr>
        <p:txBody>
          <a:bodyPr wrap="none" rtlCol="0">
            <a:spAutoFit/>
          </a:bodyPr>
          <a:lstStyle/>
          <a:p>
            <a:r>
              <a:rPr lang="en-US" dirty="0"/>
              <a:t>https://</a:t>
            </a:r>
            <a:r>
              <a:rPr lang="en-US" dirty="0" err="1"/>
              <a:t>afdc.energy.gov</a:t>
            </a:r>
            <a:r>
              <a:rPr lang="en-US" dirty="0"/>
              <a:t>/data/10331</a:t>
            </a:r>
          </a:p>
        </p:txBody>
      </p:sp>
      <p:sp>
        <p:nvSpPr>
          <p:cNvPr id="8" name="Rounded Rectangular Callout 7">
            <a:extLst>
              <a:ext uri="{FF2B5EF4-FFF2-40B4-BE49-F238E27FC236}">
                <a16:creationId xmlns:a16="http://schemas.microsoft.com/office/drawing/2014/main" id="{A287FF5E-D536-5545-96F9-50651701514B}"/>
              </a:ext>
            </a:extLst>
          </p:cNvPr>
          <p:cNvSpPr/>
          <p:nvPr/>
        </p:nvSpPr>
        <p:spPr>
          <a:xfrm>
            <a:off x="10113393" y="4369937"/>
            <a:ext cx="1662545" cy="741751"/>
          </a:xfrm>
          <a:prstGeom prst="wedgeRoundRectCallout">
            <a:avLst>
              <a:gd name="adj1" fmla="val -91910"/>
              <a:gd name="adj2" fmla="val 22672"/>
              <a:gd name="adj3" fmla="val 16667"/>
            </a:avLst>
          </a:prstGeom>
          <a:solidFill>
            <a:srgbClr val="FFFFFF"/>
          </a:solid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sugarcane ethanol</a:t>
            </a:r>
          </a:p>
        </p:txBody>
      </p:sp>
      <p:sp>
        <p:nvSpPr>
          <p:cNvPr id="13" name="Rounded Rectangular Callout 12">
            <a:extLst>
              <a:ext uri="{FF2B5EF4-FFF2-40B4-BE49-F238E27FC236}">
                <a16:creationId xmlns:a16="http://schemas.microsoft.com/office/drawing/2014/main" id="{5153F261-08E8-954F-96E6-2B0657F9E4CA}"/>
              </a:ext>
            </a:extLst>
          </p:cNvPr>
          <p:cNvSpPr/>
          <p:nvPr/>
        </p:nvSpPr>
        <p:spPr>
          <a:xfrm>
            <a:off x="9938825" y="3429000"/>
            <a:ext cx="2011680" cy="613017"/>
          </a:xfrm>
          <a:prstGeom prst="wedgeRoundRectCallout">
            <a:avLst>
              <a:gd name="adj1" fmla="val -78176"/>
              <a:gd name="adj2" fmla="val -59126"/>
              <a:gd name="adj3" fmla="val 16667"/>
            </a:avLst>
          </a:prstGeom>
          <a:solidFill>
            <a:srgbClr val="FFFFFF"/>
          </a:solid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corn ethanol</a:t>
            </a:r>
          </a:p>
        </p:txBody>
      </p:sp>
    </p:spTree>
    <p:extLst>
      <p:ext uri="{BB962C8B-B14F-4D97-AF65-F5344CB8AC3E}">
        <p14:creationId xmlns:p14="http://schemas.microsoft.com/office/powerpoint/2010/main" val="1019254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72467"/>
            <a:ext cx="627287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Sugarcane ethanol production</a:t>
            </a:r>
          </a:p>
        </p:txBody>
      </p:sp>
      <p:pic>
        <p:nvPicPr>
          <p:cNvPr id="11" name="Picture 10">
            <a:extLst>
              <a:ext uri="{FF2B5EF4-FFF2-40B4-BE49-F238E27FC236}">
                <a16:creationId xmlns:a16="http://schemas.microsoft.com/office/drawing/2014/main" id="{980DF6BF-5B20-C646-A06B-C40248C02CC2}"/>
              </a:ext>
            </a:extLst>
          </p:cNvPr>
          <p:cNvPicPr>
            <a:picLocks noChangeAspect="1"/>
          </p:cNvPicPr>
          <p:nvPr/>
        </p:nvPicPr>
        <p:blipFill>
          <a:blip r:embed="rId2">
            <a:duotone>
              <a:prstClr val="black"/>
              <a:schemeClr val="accent1">
                <a:tint val="45000"/>
                <a:satMod val="400000"/>
              </a:schemeClr>
            </a:duotone>
          </a:blip>
          <a:stretch>
            <a:fillRect/>
          </a:stretch>
        </p:blipFill>
        <p:spPr>
          <a:xfrm>
            <a:off x="11117960" y="49316"/>
            <a:ext cx="628093" cy="584776"/>
          </a:xfrm>
          <a:prstGeom prst="rect">
            <a:avLst/>
          </a:prstGeom>
        </p:spPr>
      </p:pic>
      <p:pic>
        <p:nvPicPr>
          <p:cNvPr id="4" name="Picture 3">
            <a:extLst>
              <a:ext uri="{FF2B5EF4-FFF2-40B4-BE49-F238E27FC236}">
                <a16:creationId xmlns:a16="http://schemas.microsoft.com/office/drawing/2014/main" id="{90719567-E51D-424D-B2EA-2532186D49BC}"/>
              </a:ext>
            </a:extLst>
          </p:cNvPr>
          <p:cNvPicPr>
            <a:picLocks noChangeAspect="1"/>
          </p:cNvPicPr>
          <p:nvPr/>
        </p:nvPicPr>
        <p:blipFill>
          <a:blip r:embed="rId3"/>
          <a:stretch>
            <a:fillRect/>
          </a:stretch>
        </p:blipFill>
        <p:spPr>
          <a:xfrm>
            <a:off x="368897" y="726146"/>
            <a:ext cx="10418116" cy="6088132"/>
          </a:xfrm>
          <a:prstGeom prst="rect">
            <a:avLst/>
          </a:prstGeom>
        </p:spPr>
      </p:pic>
      <p:sp>
        <p:nvSpPr>
          <p:cNvPr id="7" name="TextBox 6">
            <a:extLst>
              <a:ext uri="{FF2B5EF4-FFF2-40B4-BE49-F238E27FC236}">
                <a16:creationId xmlns:a16="http://schemas.microsoft.com/office/drawing/2014/main" id="{5251D43D-19DA-4745-B954-F9CFB6A6A872}"/>
              </a:ext>
            </a:extLst>
          </p:cNvPr>
          <p:cNvSpPr txBox="1"/>
          <p:nvPr/>
        </p:nvSpPr>
        <p:spPr>
          <a:xfrm>
            <a:off x="228600" y="6473082"/>
            <a:ext cx="6261073" cy="369332"/>
          </a:xfrm>
          <a:prstGeom prst="rect">
            <a:avLst/>
          </a:prstGeom>
          <a:noFill/>
        </p:spPr>
        <p:txBody>
          <a:bodyPr wrap="none" rtlCol="0">
            <a:spAutoFit/>
          </a:bodyPr>
          <a:lstStyle/>
          <a:p>
            <a:r>
              <a:rPr lang="en-US" dirty="0"/>
              <a:t>http://www2.hawaii.edu/~</a:t>
            </a:r>
            <a:r>
              <a:rPr lang="en-US" dirty="0" err="1"/>
              <a:t>khanal</a:t>
            </a:r>
            <a:r>
              <a:rPr lang="en-US" dirty="0"/>
              <a:t>/fungal/</a:t>
            </a:r>
            <a:r>
              <a:rPr lang="en-US" dirty="0" err="1"/>
              <a:t>sugarcaneethanol.html</a:t>
            </a:r>
            <a:endParaRPr lang="en-US" dirty="0"/>
          </a:p>
        </p:txBody>
      </p:sp>
      <p:sp>
        <p:nvSpPr>
          <p:cNvPr id="5" name="Rounded Rectangular Callout 4">
            <a:extLst>
              <a:ext uri="{FF2B5EF4-FFF2-40B4-BE49-F238E27FC236}">
                <a16:creationId xmlns:a16="http://schemas.microsoft.com/office/drawing/2014/main" id="{6011BD16-5098-C947-AF62-ABDFF617F898}"/>
              </a:ext>
            </a:extLst>
          </p:cNvPr>
          <p:cNvSpPr/>
          <p:nvPr/>
        </p:nvSpPr>
        <p:spPr>
          <a:xfrm>
            <a:off x="6763559" y="1057635"/>
            <a:ext cx="5059544" cy="1457925"/>
          </a:xfrm>
          <a:prstGeom prst="wedgeRoundRectCallout">
            <a:avLst>
              <a:gd name="adj1" fmla="val -58925"/>
              <a:gd name="adj2" fmla="val -17588"/>
              <a:gd name="adj3" fmla="val 16667"/>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Production of ethanol from corn is less energy efficient (and more expensive) because corn starch must be converted to sugar before fermentation.</a:t>
            </a:r>
          </a:p>
        </p:txBody>
      </p:sp>
    </p:spTree>
    <p:extLst>
      <p:ext uri="{BB962C8B-B14F-4D97-AF65-F5344CB8AC3E}">
        <p14:creationId xmlns:p14="http://schemas.microsoft.com/office/powerpoint/2010/main" val="1026911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228600" y="72467"/>
            <a:ext cx="812113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Comparing corn and sugarcane ethanol</a:t>
            </a:r>
          </a:p>
        </p:txBody>
      </p:sp>
      <p:pic>
        <p:nvPicPr>
          <p:cNvPr id="11" name="Picture 10">
            <a:extLst>
              <a:ext uri="{FF2B5EF4-FFF2-40B4-BE49-F238E27FC236}">
                <a16:creationId xmlns:a16="http://schemas.microsoft.com/office/drawing/2014/main" id="{980DF6BF-5B20-C646-A06B-C40248C02CC2}"/>
              </a:ext>
            </a:extLst>
          </p:cNvPr>
          <p:cNvPicPr>
            <a:picLocks noChangeAspect="1"/>
          </p:cNvPicPr>
          <p:nvPr/>
        </p:nvPicPr>
        <p:blipFill>
          <a:blip r:embed="rId2">
            <a:duotone>
              <a:prstClr val="black"/>
              <a:schemeClr val="accent1">
                <a:tint val="45000"/>
                <a:satMod val="400000"/>
              </a:schemeClr>
            </a:duotone>
          </a:blip>
          <a:stretch>
            <a:fillRect/>
          </a:stretch>
        </p:blipFill>
        <p:spPr>
          <a:xfrm>
            <a:off x="11117960" y="49316"/>
            <a:ext cx="628093" cy="584776"/>
          </a:xfrm>
          <a:prstGeom prst="rect">
            <a:avLst/>
          </a:prstGeom>
        </p:spPr>
      </p:pic>
      <p:sp>
        <p:nvSpPr>
          <p:cNvPr id="7" name="TextBox 6">
            <a:extLst>
              <a:ext uri="{FF2B5EF4-FFF2-40B4-BE49-F238E27FC236}">
                <a16:creationId xmlns:a16="http://schemas.microsoft.com/office/drawing/2014/main" id="{5251D43D-19DA-4745-B954-F9CFB6A6A872}"/>
              </a:ext>
            </a:extLst>
          </p:cNvPr>
          <p:cNvSpPr txBox="1"/>
          <p:nvPr/>
        </p:nvSpPr>
        <p:spPr>
          <a:xfrm>
            <a:off x="228600" y="6473082"/>
            <a:ext cx="5385577" cy="369332"/>
          </a:xfrm>
          <a:prstGeom prst="rect">
            <a:avLst/>
          </a:prstGeom>
          <a:noFill/>
        </p:spPr>
        <p:txBody>
          <a:bodyPr wrap="none" rtlCol="0">
            <a:spAutoFit/>
          </a:bodyPr>
          <a:lstStyle/>
          <a:p>
            <a:r>
              <a:rPr lang="en-US" dirty="0"/>
              <a:t>https://</a:t>
            </a:r>
            <a:r>
              <a:rPr lang="en-US" dirty="0" err="1"/>
              <a:t>en.wikipedia.org</a:t>
            </a:r>
            <a:r>
              <a:rPr lang="en-US" dirty="0"/>
              <a:t>/wiki/</a:t>
            </a:r>
            <a:r>
              <a:rPr lang="en-US" dirty="0" err="1"/>
              <a:t>Ethanol_fuel_by_country</a:t>
            </a:r>
            <a:endParaRPr lang="en-US" dirty="0"/>
          </a:p>
        </p:txBody>
      </p:sp>
      <p:graphicFrame>
        <p:nvGraphicFramePr>
          <p:cNvPr id="5" name="Table 5">
            <a:extLst>
              <a:ext uri="{FF2B5EF4-FFF2-40B4-BE49-F238E27FC236}">
                <a16:creationId xmlns:a16="http://schemas.microsoft.com/office/drawing/2014/main" id="{8DF9FF35-8AA7-2B40-A6B0-EBC831F43217}"/>
              </a:ext>
            </a:extLst>
          </p:cNvPr>
          <p:cNvGraphicFramePr>
            <a:graphicFrameLocks noGrp="1"/>
          </p:cNvGraphicFramePr>
          <p:nvPr>
            <p:extLst>
              <p:ext uri="{D42A27DB-BD31-4B8C-83A1-F6EECF244321}">
                <p14:modId xmlns:p14="http://schemas.microsoft.com/office/powerpoint/2010/main" val="1779005424"/>
              </p:ext>
            </p:extLst>
          </p:nvPr>
        </p:nvGraphicFramePr>
        <p:xfrm>
          <a:off x="239150" y="748407"/>
          <a:ext cx="11713699" cy="4677508"/>
        </p:xfrm>
        <a:graphic>
          <a:graphicData uri="http://schemas.openxmlformats.org/drawingml/2006/table">
            <a:tbl>
              <a:tblPr firstRow="1" bandRow="1">
                <a:tableStyleId>{5C22544A-7EE6-4342-B048-85BDC9FD1C3A}</a:tableStyleId>
              </a:tblPr>
              <a:tblGrid>
                <a:gridCol w="7088873">
                  <a:extLst>
                    <a:ext uri="{9D8B030D-6E8A-4147-A177-3AD203B41FA5}">
                      <a16:colId xmlns:a16="http://schemas.microsoft.com/office/drawing/2014/main" val="1627782967"/>
                    </a:ext>
                  </a:extLst>
                </a:gridCol>
                <a:gridCol w="2501956">
                  <a:extLst>
                    <a:ext uri="{9D8B030D-6E8A-4147-A177-3AD203B41FA5}">
                      <a16:colId xmlns:a16="http://schemas.microsoft.com/office/drawing/2014/main" val="3027813540"/>
                    </a:ext>
                  </a:extLst>
                </a:gridCol>
                <a:gridCol w="2122870">
                  <a:extLst>
                    <a:ext uri="{9D8B030D-6E8A-4147-A177-3AD203B41FA5}">
                      <a16:colId xmlns:a16="http://schemas.microsoft.com/office/drawing/2014/main" val="3278919125"/>
                    </a:ext>
                  </a:extLst>
                </a:gridCol>
              </a:tblGrid>
              <a:tr h="396240">
                <a:tc>
                  <a:txBody>
                    <a:bodyPr/>
                    <a:lstStyle/>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parameter</a:t>
                      </a:r>
                    </a:p>
                  </a:txBody>
                  <a:tcPr>
                    <a:solidFill>
                      <a:srgbClr val="7A81FF"/>
                    </a:solidFill>
                  </a:tcPr>
                </a:tc>
                <a:tc>
                  <a:txBody>
                    <a:bodyPr/>
                    <a:lstStyle/>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Brazil</a:t>
                      </a:r>
                    </a:p>
                  </a:txBody>
                  <a:tcPr>
                    <a:solidFill>
                      <a:srgbClr val="7A81FF"/>
                    </a:solidFill>
                  </a:tcPr>
                </a:tc>
                <a:tc>
                  <a:txBody>
                    <a:bodyPr/>
                    <a:lstStyle/>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US</a:t>
                      </a:r>
                    </a:p>
                  </a:txBody>
                  <a:tcPr>
                    <a:solidFill>
                      <a:srgbClr val="7A81FF"/>
                    </a:solidFill>
                  </a:tcPr>
                </a:tc>
                <a:extLst>
                  <a:ext uri="{0D108BD9-81ED-4DB2-BD59-A6C34878D82A}">
                    <a16:rowId xmlns:a16="http://schemas.microsoft.com/office/drawing/2014/main" val="1615398763"/>
                  </a:ext>
                </a:extLst>
              </a:tr>
              <a:tr h="396240">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feedstock</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Sugar cane</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corn</a:t>
                      </a:r>
                    </a:p>
                  </a:txBody>
                  <a:tcPr>
                    <a:noFill/>
                  </a:tcPr>
                </a:tc>
                <a:extLst>
                  <a:ext uri="{0D108BD9-81ED-4DB2-BD59-A6C34878D82A}">
                    <a16:rowId xmlns:a16="http://schemas.microsoft.com/office/drawing/2014/main" val="3115415049"/>
                  </a:ext>
                </a:extLst>
              </a:tr>
              <a:tr h="475001">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total production (2009) (million gallons)</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6,578</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10,750</a:t>
                      </a:r>
                    </a:p>
                  </a:txBody>
                  <a:tcPr>
                    <a:noFill/>
                  </a:tcPr>
                </a:tc>
                <a:extLst>
                  <a:ext uri="{0D108BD9-81ED-4DB2-BD59-A6C34878D82A}">
                    <a16:rowId xmlns:a16="http://schemas.microsoft.com/office/drawing/2014/main" val="3053203919"/>
                  </a:ext>
                </a:extLst>
              </a:tr>
              <a:tr h="396240">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land used (million hectares)</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355</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270</a:t>
                      </a:r>
                    </a:p>
                  </a:txBody>
                  <a:tcPr>
                    <a:noFill/>
                  </a:tcPr>
                </a:tc>
                <a:extLst>
                  <a:ext uri="{0D108BD9-81ED-4DB2-BD59-A6C34878D82A}">
                    <a16:rowId xmlns:a16="http://schemas.microsoft.com/office/drawing/2014/main" val="3303048081"/>
                  </a:ext>
                </a:extLst>
              </a:tr>
              <a:tr h="485813">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area used for ethanol crop (2006) (% arable land)</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1%</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3.7%</a:t>
                      </a:r>
                    </a:p>
                  </a:txBody>
                  <a:tcPr>
                    <a:noFill/>
                  </a:tcPr>
                </a:tc>
                <a:extLst>
                  <a:ext uri="{0D108BD9-81ED-4DB2-BD59-A6C34878D82A}">
                    <a16:rowId xmlns:a16="http://schemas.microsoft.com/office/drawing/2014/main" val="197464346"/>
                  </a:ext>
                </a:extLst>
              </a:tr>
              <a:tr h="478302">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productivity (L ethanol / hectare)</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6.800 – 8,000</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3,800 – 4,000</a:t>
                      </a:r>
                    </a:p>
                  </a:txBody>
                  <a:tcPr>
                    <a:noFill/>
                  </a:tcPr>
                </a:tc>
                <a:extLst>
                  <a:ext uri="{0D108BD9-81ED-4DB2-BD59-A6C34878D82A}">
                    <a16:rowId xmlns:a16="http://schemas.microsoft.com/office/drawing/2014/main" val="2149134545"/>
                  </a:ext>
                </a:extLst>
              </a:tr>
              <a:tr h="396240">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energy balance (EROEI)</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8.3 – 10.2</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1.3 – 1.6</a:t>
                      </a:r>
                    </a:p>
                  </a:txBody>
                  <a:tcPr>
                    <a:noFill/>
                  </a:tcPr>
                </a:tc>
                <a:extLst>
                  <a:ext uri="{0D108BD9-81ED-4DB2-BD59-A6C34878D82A}">
                    <a16:rowId xmlns:a16="http://schemas.microsoft.com/office/drawing/2014/main" val="3541645591"/>
                  </a:ext>
                </a:extLst>
              </a:tr>
              <a:tr h="396240">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estimated GHG reduction</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86 – 90%</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10 - 30%</a:t>
                      </a:r>
                    </a:p>
                  </a:txBody>
                  <a:tcPr>
                    <a:noFill/>
                  </a:tcPr>
                </a:tc>
                <a:extLst>
                  <a:ext uri="{0D108BD9-81ED-4DB2-BD59-A6C34878D82A}">
                    <a16:rowId xmlns:a16="http://schemas.microsoft.com/office/drawing/2014/main" val="1510114181"/>
                  </a:ext>
                </a:extLst>
              </a:tr>
              <a:tr h="403274">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life-cycle carbon intensity (g CO2/MJ energy)</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73.40</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105.10</a:t>
                      </a:r>
                    </a:p>
                  </a:txBody>
                  <a:tcPr>
                    <a:noFill/>
                  </a:tcPr>
                </a:tc>
                <a:extLst>
                  <a:ext uri="{0D108BD9-81ED-4DB2-BD59-A6C34878D82A}">
                    <a16:rowId xmlns:a16="http://schemas.microsoft.com/office/drawing/2014/main" val="2674782750"/>
                  </a:ext>
                </a:extLst>
              </a:tr>
              <a:tr h="396240">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ethanol’s share of the gasoline market</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50%</a:t>
                      </a:r>
                    </a:p>
                  </a:txBody>
                  <a:tcPr>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10%</a:t>
                      </a:r>
                    </a:p>
                  </a:txBody>
                  <a:tcPr>
                    <a:noFill/>
                  </a:tcPr>
                </a:tc>
                <a:extLst>
                  <a:ext uri="{0D108BD9-81ED-4DB2-BD59-A6C34878D82A}">
                    <a16:rowId xmlns:a16="http://schemas.microsoft.com/office/drawing/2014/main" val="3592374122"/>
                  </a:ext>
                </a:extLst>
              </a:tr>
              <a:tr h="457678">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cost of production ($USD / gallon)</a:t>
                      </a:r>
                    </a:p>
                  </a:txBody>
                  <a:tcPr>
                    <a:lnB w="12700" cap="flat" cmpd="sng" algn="ctr">
                      <a:solidFill>
                        <a:schemeClr val="tx1"/>
                      </a:solidFill>
                      <a:prstDash val="solid"/>
                      <a:round/>
                      <a:headEnd type="none" w="med" len="med"/>
                      <a:tailEnd type="none" w="med" len="med"/>
                    </a:lnB>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$0.71 – 0.90</a:t>
                      </a:r>
                    </a:p>
                  </a:txBody>
                  <a:tcPr>
                    <a:lnB w="12700" cap="flat" cmpd="sng" algn="ctr">
                      <a:solidFill>
                        <a:schemeClr val="tx1"/>
                      </a:solidFill>
                      <a:prstDash val="solid"/>
                      <a:round/>
                      <a:headEnd type="none" w="med" len="med"/>
                      <a:tailEnd type="none" w="med" len="med"/>
                    </a:lnB>
                    <a:noFill/>
                  </a:tcPr>
                </a:tc>
                <a:tc>
                  <a:txBody>
                    <a:bodyPr/>
                    <a:lstStyle/>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$1.55 - 1.74</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3531656"/>
                  </a:ext>
                </a:extLst>
              </a:tr>
            </a:tbl>
          </a:graphicData>
        </a:graphic>
      </p:graphicFrame>
      <p:sp>
        <p:nvSpPr>
          <p:cNvPr id="6" name="TextBox 5">
            <a:extLst>
              <a:ext uri="{FF2B5EF4-FFF2-40B4-BE49-F238E27FC236}">
                <a16:creationId xmlns:a16="http://schemas.microsoft.com/office/drawing/2014/main" id="{F310A2BD-AB6A-C647-9B5E-0CC9AC15FFEF}"/>
              </a:ext>
            </a:extLst>
          </p:cNvPr>
          <p:cNvSpPr txBox="1"/>
          <p:nvPr/>
        </p:nvSpPr>
        <p:spPr>
          <a:xfrm>
            <a:off x="126609" y="5549388"/>
            <a:ext cx="10730823"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Prior to 2011, the US had $0.54/gallon </a:t>
            </a:r>
            <a:r>
              <a:rPr lang="en-US" sz="2000" b="1" dirty="0">
                <a:latin typeface="Verdana" panose="020B0604030504040204" pitchFamily="34" charset="0"/>
                <a:ea typeface="Verdana" panose="020B0604030504040204" pitchFamily="34" charset="0"/>
                <a:cs typeface="Verdana" panose="020B0604030504040204" pitchFamily="34" charset="0"/>
              </a:rPr>
              <a:t>tariffs</a:t>
            </a:r>
            <a:r>
              <a:rPr lang="en-US" sz="2000" dirty="0">
                <a:latin typeface="Verdana" panose="020B0604030504040204" pitchFamily="34" charset="0"/>
                <a:ea typeface="Verdana" panose="020B0604030504040204" pitchFamily="34" charset="0"/>
                <a:cs typeface="Verdana" panose="020B0604030504040204" pitchFamily="34" charset="0"/>
              </a:rPr>
              <a:t> on imported sugarcane ethanol.</a:t>
            </a:r>
          </a:p>
        </p:txBody>
      </p:sp>
      <p:sp>
        <p:nvSpPr>
          <p:cNvPr id="9" name="TextBox 8">
            <a:extLst>
              <a:ext uri="{FF2B5EF4-FFF2-40B4-BE49-F238E27FC236}">
                <a16:creationId xmlns:a16="http://schemas.microsoft.com/office/drawing/2014/main" id="{42CC084A-A844-BC48-8CF2-4D2C8AF2B50B}"/>
              </a:ext>
            </a:extLst>
          </p:cNvPr>
          <p:cNvSpPr txBox="1"/>
          <p:nvPr/>
        </p:nvSpPr>
        <p:spPr>
          <a:xfrm>
            <a:off x="126608" y="6011235"/>
            <a:ext cx="9702656"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Since 1980, the US ethanol industry has received </a:t>
            </a:r>
            <a:r>
              <a:rPr lang="en-US" sz="2000" b="1" dirty="0">
                <a:latin typeface="Verdana" panose="020B0604030504040204" pitchFamily="34" charset="0"/>
                <a:ea typeface="Verdana" panose="020B0604030504040204" pitchFamily="34" charset="0"/>
                <a:cs typeface="Verdana" panose="020B0604030504040204" pitchFamily="34" charset="0"/>
              </a:rPr>
              <a:t>$45 b in subsidies</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7490047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228600" y="72467"/>
            <a:ext cx="715612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The real costs of corn bioethanol ?</a:t>
            </a:r>
          </a:p>
        </p:txBody>
      </p:sp>
      <p:pic>
        <p:nvPicPr>
          <p:cNvPr id="11" name="Picture 10">
            <a:extLst>
              <a:ext uri="{FF2B5EF4-FFF2-40B4-BE49-F238E27FC236}">
                <a16:creationId xmlns:a16="http://schemas.microsoft.com/office/drawing/2014/main" id="{980DF6BF-5B20-C646-A06B-C40248C02CC2}"/>
              </a:ext>
            </a:extLst>
          </p:cNvPr>
          <p:cNvPicPr>
            <a:picLocks noChangeAspect="1"/>
          </p:cNvPicPr>
          <p:nvPr/>
        </p:nvPicPr>
        <p:blipFill>
          <a:blip r:embed="rId2">
            <a:duotone>
              <a:prstClr val="black"/>
              <a:schemeClr val="accent1">
                <a:tint val="45000"/>
                <a:satMod val="400000"/>
              </a:schemeClr>
            </a:duotone>
          </a:blip>
          <a:stretch>
            <a:fillRect/>
          </a:stretch>
        </p:blipFill>
        <p:spPr>
          <a:xfrm>
            <a:off x="11117960" y="49316"/>
            <a:ext cx="628093" cy="584776"/>
          </a:xfrm>
          <a:prstGeom prst="rect">
            <a:avLst/>
          </a:prstGeom>
        </p:spPr>
      </p:pic>
      <p:sp>
        <p:nvSpPr>
          <p:cNvPr id="7" name="TextBox 6">
            <a:extLst>
              <a:ext uri="{FF2B5EF4-FFF2-40B4-BE49-F238E27FC236}">
                <a16:creationId xmlns:a16="http://schemas.microsoft.com/office/drawing/2014/main" id="{5251D43D-19DA-4745-B954-F9CFB6A6A872}"/>
              </a:ext>
            </a:extLst>
          </p:cNvPr>
          <p:cNvSpPr txBox="1"/>
          <p:nvPr/>
        </p:nvSpPr>
        <p:spPr>
          <a:xfrm>
            <a:off x="228600" y="6473082"/>
            <a:ext cx="8366393" cy="369332"/>
          </a:xfrm>
          <a:prstGeom prst="rect">
            <a:avLst/>
          </a:prstGeom>
          <a:noFill/>
        </p:spPr>
        <p:txBody>
          <a:bodyPr wrap="none" rtlCol="0">
            <a:spAutoFit/>
          </a:bodyPr>
          <a:lstStyle/>
          <a:p>
            <a:r>
              <a:rPr lang="en-US" dirty="0"/>
              <a:t>https://</a:t>
            </a:r>
            <a:r>
              <a:rPr lang="en-US" dirty="0" err="1"/>
              <a:t>www.theatlantic.com</a:t>
            </a:r>
            <a:r>
              <a:rPr lang="en-US" dirty="0"/>
              <a:t>/ideas/archive/2019/11/ethanol-has-forsaken-us/602191/</a:t>
            </a:r>
          </a:p>
        </p:txBody>
      </p:sp>
      <p:sp>
        <p:nvSpPr>
          <p:cNvPr id="6" name="TextBox 5">
            <a:extLst>
              <a:ext uri="{FF2B5EF4-FFF2-40B4-BE49-F238E27FC236}">
                <a16:creationId xmlns:a16="http://schemas.microsoft.com/office/drawing/2014/main" id="{F310A2BD-AB6A-C647-9B5E-0CC9AC15FFEF}"/>
              </a:ext>
            </a:extLst>
          </p:cNvPr>
          <p:cNvSpPr txBox="1"/>
          <p:nvPr/>
        </p:nvSpPr>
        <p:spPr>
          <a:xfrm>
            <a:off x="165430" y="758267"/>
            <a:ext cx="11838148"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2011 study by the National Academy of Sciences found that biofuels can compete with fossil fuels only when the price of fossil fuels is high, about </a:t>
            </a:r>
            <a:r>
              <a:rPr lang="en-US" sz="2000" b="1" dirty="0">
                <a:latin typeface="Verdana" panose="020B0604030504040204" pitchFamily="34" charset="0"/>
                <a:ea typeface="Verdana" panose="020B0604030504040204" pitchFamily="34" charset="0"/>
                <a:cs typeface="Verdana" panose="020B0604030504040204" pitchFamily="34" charset="0"/>
              </a:rPr>
              <a:t>$5.00 / gallon for gas</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9" name="TextBox 8">
            <a:extLst>
              <a:ext uri="{FF2B5EF4-FFF2-40B4-BE49-F238E27FC236}">
                <a16:creationId xmlns:a16="http://schemas.microsoft.com/office/drawing/2014/main" id="{42CC084A-A844-BC48-8CF2-4D2C8AF2B50B}"/>
              </a:ext>
            </a:extLst>
          </p:cNvPr>
          <p:cNvSpPr txBox="1"/>
          <p:nvPr/>
        </p:nvSpPr>
        <p:spPr>
          <a:xfrm>
            <a:off x="243060" y="5182363"/>
            <a:ext cx="11580623" cy="1015663"/>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Lower GHG could be worth the price!</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But lifecycle analysis if corn ethanol shows that corn ethanol probably doesn’t decrease GHGs relative to gasoline and may even increase GHGs.</a:t>
            </a:r>
          </a:p>
        </p:txBody>
      </p:sp>
      <p:sp>
        <p:nvSpPr>
          <p:cNvPr id="10" name="TextBox 9">
            <a:extLst>
              <a:ext uri="{FF2B5EF4-FFF2-40B4-BE49-F238E27FC236}">
                <a16:creationId xmlns:a16="http://schemas.microsoft.com/office/drawing/2014/main" id="{7D0DF98D-162D-C141-BB55-92EC706B9C2D}"/>
              </a:ext>
            </a:extLst>
          </p:cNvPr>
          <p:cNvSpPr txBox="1"/>
          <p:nvPr/>
        </p:nvSpPr>
        <p:spPr>
          <a:xfrm>
            <a:off x="228600" y="1538620"/>
            <a:ext cx="11838148"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Lack of subsidies and taxes increase the price of gas in Europe, biofuels can be competitive.</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In the US, DOE now projects gas prices of $2.00 – 4.00 for the foreseeable future.</a:t>
            </a:r>
          </a:p>
        </p:txBody>
      </p:sp>
      <p:sp>
        <p:nvSpPr>
          <p:cNvPr id="12" name="TextBox 11">
            <a:extLst>
              <a:ext uri="{FF2B5EF4-FFF2-40B4-BE49-F238E27FC236}">
                <a16:creationId xmlns:a16="http://schemas.microsoft.com/office/drawing/2014/main" id="{EC660CD0-09DF-314E-B998-310DA7CB5718}"/>
              </a:ext>
            </a:extLst>
          </p:cNvPr>
          <p:cNvSpPr txBox="1"/>
          <p:nvPr/>
        </p:nvSpPr>
        <p:spPr>
          <a:xfrm>
            <a:off x="234078" y="2808758"/>
            <a:ext cx="11838148"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Today, corn ethanol farming in the US uses </a:t>
            </a:r>
            <a:r>
              <a:rPr lang="en-US" sz="2000" b="1" dirty="0">
                <a:latin typeface="Verdana" panose="020B0604030504040204" pitchFamily="34" charset="0"/>
                <a:ea typeface="Verdana" panose="020B0604030504040204" pitchFamily="34" charset="0"/>
                <a:cs typeface="Verdana" panose="020B0604030504040204" pitchFamily="34" charset="0"/>
              </a:rPr>
              <a:t>38 m acres </a:t>
            </a:r>
            <a:r>
              <a:rPr lang="en-US" sz="2000" dirty="0">
                <a:latin typeface="Verdana" panose="020B0604030504040204" pitchFamily="34" charset="0"/>
                <a:ea typeface="Verdana" panose="020B0604030504040204" pitchFamily="34" charset="0"/>
                <a:cs typeface="Verdana" panose="020B0604030504040204" pitchFamily="34" charset="0"/>
              </a:rPr>
              <a:t>(&gt; </a:t>
            </a:r>
            <a:r>
              <a:rPr lang="en-US" sz="2000" dirty="0" err="1">
                <a:latin typeface="Verdana" panose="020B0604030504040204" pitchFamily="34" charset="0"/>
                <a:ea typeface="Verdana" panose="020B0604030504040204" pitchFamily="34" charset="0"/>
                <a:cs typeface="Verdana" panose="020B0604030504040204" pitchFamily="34" charset="0"/>
              </a:rPr>
              <a:t>Illonois</a:t>
            </a:r>
            <a:r>
              <a:rPr 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That’s half the acreage used to produce all grains and vegetables eaten by US people.</a:t>
            </a:r>
          </a:p>
        </p:txBody>
      </p:sp>
      <p:sp>
        <p:nvSpPr>
          <p:cNvPr id="13" name="TextBox 12">
            <a:extLst>
              <a:ext uri="{FF2B5EF4-FFF2-40B4-BE49-F238E27FC236}">
                <a16:creationId xmlns:a16="http://schemas.microsoft.com/office/drawing/2014/main" id="{8B453319-2ADE-4A45-A8DA-C15DA36CA602}"/>
              </a:ext>
            </a:extLst>
          </p:cNvPr>
          <p:cNvSpPr txBox="1"/>
          <p:nvPr/>
        </p:nvSpPr>
        <p:spPr>
          <a:xfrm>
            <a:off x="239556" y="3821712"/>
            <a:ext cx="11838148"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Growing corn ethanol has </a:t>
            </a:r>
            <a:r>
              <a:rPr lang="en-US" sz="2000" b="1" dirty="0">
                <a:latin typeface="Verdana" panose="020B0604030504040204" pitchFamily="34" charset="0"/>
                <a:ea typeface="Verdana" panose="020B0604030504040204" pitchFamily="34" charset="0"/>
                <a:cs typeface="Verdana" panose="020B0604030504040204" pitchFamily="34" charset="0"/>
              </a:rPr>
              <a:t>increased the prices of common foods</a:t>
            </a:r>
            <a:r>
              <a:rPr lang="en-US" sz="2000" dirty="0">
                <a:latin typeface="Verdana" panose="020B0604030504040204" pitchFamily="34" charset="0"/>
                <a:ea typeface="Verdana" panose="020B0604030504040204" pitchFamily="34" charset="0"/>
                <a:cs typeface="Verdana" panose="020B0604030504040204" pitchFamily="34" charset="0"/>
              </a:rPr>
              <a:t> in the US.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Ground beef prices doubled.</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Flour and rice prices increased by 50%.</a:t>
            </a:r>
          </a:p>
        </p:txBody>
      </p:sp>
    </p:spTree>
    <p:extLst>
      <p:ext uri="{BB962C8B-B14F-4D97-AF65-F5344CB8AC3E}">
        <p14:creationId xmlns:p14="http://schemas.microsoft.com/office/powerpoint/2010/main" val="53385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3607"/>
            <a:ext cx="436048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Bioethanol summary</a:t>
            </a:r>
          </a:p>
        </p:txBody>
      </p:sp>
      <p:pic>
        <p:nvPicPr>
          <p:cNvPr id="9" name="Picture 8">
            <a:extLst>
              <a:ext uri="{FF2B5EF4-FFF2-40B4-BE49-F238E27FC236}">
                <a16:creationId xmlns:a16="http://schemas.microsoft.com/office/drawing/2014/main" id="{0EDF3132-2F0E-4D46-A05B-E92C7C2D2A64}"/>
              </a:ext>
            </a:extLst>
          </p:cNvPr>
          <p:cNvPicPr>
            <a:picLocks noChangeAspect="1"/>
          </p:cNvPicPr>
          <p:nvPr/>
        </p:nvPicPr>
        <p:blipFill>
          <a:blip r:embed="rId2">
            <a:duotone>
              <a:prstClr val="black"/>
              <a:schemeClr val="accent1">
                <a:tint val="45000"/>
                <a:satMod val="400000"/>
              </a:schemeClr>
            </a:duotone>
          </a:blip>
          <a:stretch>
            <a:fillRect/>
          </a:stretch>
        </p:blipFill>
        <p:spPr>
          <a:xfrm>
            <a:off x="11050827" y="49317"/>
            <a:ext cx="628093" cy="584776"/>
          </a:xfrm>
          <a:prstGeom prst="rect">
            <a:avLst/>
          </a:prstGeom>
        </p:spPr>
      </p:pic>
      <p:sp>
        <p:nvSpPr>
          <p:cNvPr id="10" name="TextBox 9">
            <a:extLst>
              <a:ext uri="{FF2B5EF4-FFF2-40B4-BE49-F238E27FC236}">
                <a16:creationId xmlns:a16="http://schemas.microsoft.com/office/drawing/2014/main" id="{21A441B5-E0C2-6543-8F15-0E7E2527EE77}"/>
              </a:ext>
            </a:extLst>
          </p:cNvPr>
          <p:cNvSpPr txBox="1"/>
          <p:nvPr/>
        </p:nvSpPr>
        <p:spPr>
          <a:xfrm>
            <a:off x="364295" y="744288"/>
            <a:ext cx="10819520" cy="603171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EREOI varies with feedstock: good for sugarcane, poor for corn</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Blended with gasoline for use in internal combustion engines; transportation</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Uses existing gasoline infrastructure</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Corn bioethanol increases food prices</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Corn bioethanol likely doesn’t decrease our transportation GHG footprint</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Now that the US is exporting oil, corn bioethanol doesn’t increase energy security</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Corn bioethanol may take our focus of off more effective changes to transportation</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Corn bioethanol is championed by several vested interests:</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Big Ag</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Big Oil</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Car companies</a:t>
            </a:r>
          </a:p>
        </p:txBody>
      </p:sp>
    </p:spTree>
    <p:extLst>
      <p:ext uri="{BB962C8B-B14F-4D97-AF65-F5344CB8AC3E}">
        <p14:creationId xmlns:p14="http://schemas.microsoft.com/office/powerpoint/2010/main" val="25730143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6" name="TextBox 5"/>
          <p:cNvSpPr txBox="1"/>
          <p:nvPr/>
        </p:nvSpPr>
        <p:spPr>
          <a:xfrm>
            <a:off x="1274305" y="2736502"/>
            <a:ext cx="9643390" cy="1384995"/>
          </a:xfrm>
          <a:prstGeom prst="rect">
            <a:avLst/>
          </a:prstGeom>
          <a:noFill/>
        </p:spPr>
        <p:txBody>
          <a:bodyPr wrap="square" rtlCol="0">
            <a:spAutoFit/>
          </a:bodyPr>
          <a:lstStyle/>
          <a:p>
            <a:pPr algn="ctr"/>
            <a:r>
              <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rPr>
              <a:t>8.9: Liquid biofuels</a:t>
            </a:r>
          </a:p>
          <a:p>
            <a:pPr algn="ctr"/>
            <a:endPar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r>
              <a:rPr lang="en-US" sz="2800" b="1" i="1" dirty="0">
                <a:solidFill>
                  <a:prstClr val="black"/>
                </a:solidFill>
                <a:latin typeface="Verdana" panose="020B0604030504040204" pitchFamily="34" charset="0"/>
                <a:ea typeface="Verdana" panose="020B0604030504040204" pitchFamily="34" charset="0"/>
                <a:cs typeface="Verdana" panose="020B0604030504040204" pitchFamily="34" charset="0"/>
              </a:rPr>
              <a:t>biodiesel</a:t>
            </a:r>
          </a:p>
        </p:txBody>
      </p:sp>
      <p:pic>
        <p:nvPicPr>
          <p:cNvPr id="10" name="Picture 9">
            <a:extLst>
              <a:ext uri="{FF2B5EF4-FFF2-40B4-BE49-F238E27FC236}">
                <a16:creationId xmlns:a16="http://schemas.microsoft.com/office/drawing/2014/main" id="{04E80123-98A9-834B-B9F1-A9EF27D5390B}"/>
              </a:ext>
            </a:extLst>
          </p:cNvPr>
          <p:cNvPicPr>
            <a:picLocks noChangeAspect="1"/>
          </p:cNvPicPr>
          <p:nvPr/>
        </p:nvPicPr>
        <p:blipFill>
          <a:blip r:embed="rId2">
            <a:duotone>
              <a:prstClr val="black"/>
              <a:schemeClr val="accent1">
                <a:tint val="45000"/>
                <a:satMod val="400000"/>
              </a:schemeClr>
            </a:duotone>
          </a:blip>
          <a:stretch>
            <a:fillRect/>
          </a:stretch>
        </p:blipFill>
        <p:spPr>
          <a:xfrm>
            <a:off x="11210557" y="50512"/>
            <a:ext cx="628093" cy="584776"/>
          </a:xfrm>
          <a:prstGeom prst="rect">
            <a:avLst/>
          </a:prstGeom>
        </p:spPr>
      </p:pic>
      <p:sp>
        <p:nvSpPr>
          <p:cNvPr id="5" name="TextBox 4">
            <a:extLst>
              <a:ext uri="{FF2B5EF4-FFF2-40B4-BE49-F238E27FC236}">
                <a16:creationId xmlns:a16="http://schemas.microsoft.com/office/drawing/2014/main" id="{2AAFF2C0-BA50-3945-AB97-110A58347499}"/>
              </a:ext>
            </a:extLst>
          </p:cNvPr>
          <p:cNvSpPr txBox="1"/>
          <p:nvPr/>
        </p:nvSpPr>
        <p:spPr>
          <a:xfrm>
            <a:off x="164803" y="80274"/>
            <a:ext cx="39789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8: Biomass</a:t>
            </a:r>
          </a:p>
        </p:txBody>
      </p:sp>
    </p:spTree>
    <p:extLst>
      <p:ext uri="{BB962C8B-B14F-4D97-AF65-F5344CB8AC3E}">
        <p14:creationId xmlns:p14="http://schemas.microsoft.com/office/powerpoint/2010/main" val="2263821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401744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Diesel engine fuels</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0"/>
            <a:ext cx="628093" cy="584776"/>
          </a:xfrm>
          <a:prstGeom prst="rect">
            <a:avLst/>
          </a:prstGeom>
        </p:spPr>
      </p:pic>
      <p:sp>
        <p:nvSpPr>
          <p:cNvPr id="7" name="TextBox 6">
            <a:extLst>
              <a:ext uri="{FF2B5EF4-FFF2-40B4-BE49-F238E27FC236}">
                <a16:creationId xmlns:a16="http://schemas.microsoft.com/office/drawing/2014/main" id="{072D572B-75CA-1A4A-A77E-E824B4954FEA}"/>
              </a:ext>
            </a:extLst>
          </p:cNvPr>
          <p:cNvSpPr txBox="1"/>
          <p:nvPr/>
        </p:nvSpPr>
        <p:spPr>
          <a:xfrm>
            <a:off x="253370" y="762268"/>
            <a:ext cx="11690980" cy="2269147"/>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diesel engine was designed to run on a variety of fuels:</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whale oil</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hemp oil</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coal dust</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kerosene</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diesel </a:t>
            </a:r>
            <a:r>
              <a:rPr lang="is-IS" sz="2000" dirty="0">
                <a:solidFill>
                  <a:prstClr val="black"/>
                </a:solidFill>
                <a:latin typeface="Verdana" panose="020B0604030504040204" pitchFamily="34" charset="0"/>
                <a:ea typeface="Verdana" panose="020B0604030504040204" pitchFamily="34" charset="0"/>
                <a:cs typeface="Verdana" panose="020B0604030504040204" pitchFamily="34" charset="0"/>
              </a:rPr>
              <a:t>… a dirty, petoleum-based fuel developed for the engine</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A393781E-4B6F-254E-ABEC-46ABFAD7CCBE}"/>
              </a:ext>
            </a:extLst>
          </p:cNvPr>
          <p:cNvSpPr txBox="1"/>
          <p:nvPr/>
        </p:nvSpPr>
        <p:spPr>
          <a:xfrm>
            <a:off x="10984129" y="6419150"/>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9" name="TextBox 8">
            <a:extLst>
              <a:ext uri="{FF2B5EF4-FFF2-40B4-BE49-F238E27FC236}">
                <a16:creationId xmlns:a16="http://schemas.microsoft.com/office/drawing/2014/main" id="{78D7F6AE-5E16-7044-A7A4-050F868A2E6A}"/>
              </a:ext>
            </a:extLst>
          </p:cNvPr>
          <p:cNvSpPr txBox="1"/>
          <p:nvPr/>
        </p:nvSpPr>
        <p:spPr>
          <a:xfrm>
            <a:off x="295263" y="3150287"/>
            <a:ext cx="11575643" cy="1161152"/>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Vegetable oil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proposed by Diesel who died in 1913 – was experimented with in agricultural settings from the 1920s through the 1940s.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Researched by European nations with African colonies.</a:t>
            </a:r>
          </a:p>
        </p:txBody>
      </p:sp>
      <p:sp>
        <p:nvSpPr>
          <p:cNvPr id="10" name="TextBox 9">
            <a:extLst>
              <a:ext uri="{FF2B5EF4-FFF2-40B4-BE49-F238E27FC236}">
                <a16:creationId xmlns:a16="http://schemas.microsoft.com/office/drawing/2014/main" id="{2E767E69-F869-C94E-A3E3-300D58E5AF05}"/>
              </a:ext>
            </a:extLst>
          </p:cNvPr>
          <p:cNvSpPr txBox="1"/>
          <p:nvPr/>
        </p:nvSpPr>
        <p:spPr>
          <a:xfrm>
            <a:off x="337157" y="4471855"/>
            <a:ext cx="11575643" cy="791820"/>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1937, the University of Brussels was granted a patent for the use of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ethyl esters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of palm oil (aka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biodiesel</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11" name="TextBox 10">
            <a:extLst>
              <a:ext uri="{FF2B5EF4-FFF2-40B4-BE49-F238E27FC236}">
                <a16:creationId xmlns:a16="http://schemas.microsoft.com/office/drawing/2014/main" id="{AAB8AA2D-AEF3-174F-A28D-03D37EBFEA8C}"/>
              </a:ext>
            </a:extLst>
          </p:cNvPr>
          <p:cNvSpPr txBox="1"/>
          <p:nvPr/>
        </p:nvSpPr>
        <p:spPr>
          <a:xfrm>
            <a:off x="337157" y="5466370"/>
            <a:ext cx="11575643" cy="1161152"/>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WWII, vegetable oil was used as an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emergency fuel</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gigantic Japanese battleship, the Yamamoto, used refined soybean oil as bunker fuel.</a:t>
            </a:r>
          </a:p>
        </p:txBody>
      </p:sp>
    </p:spTree>
    <p:extLst>
      <p:ext uri="{BB962C8B-B14F-4D97-AF65-F5344CB8AC3E}">
        <p14:creationId xmlns:p14="http://schemas.microsoft.com/office/powerpoint/2010/main" val="98227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Straight Arrow Connector 75">
            <a:extLst>
              <a:ext uri="{FF2B5EF4-FFF2-40B4-BE49-F238E27FC236}">
                <a16:creationId xmlns:a16="http://schemas.microsoft.com/office/drawing/2014/main" id="{7BC1E995-C34D-E947-9E9D-849B0EE5CC67}"/>
              </a:ext>
            </a:extLst>
          </p:cNvPr>
          <p:cNvCxnSpPr>
            <a:cxnSpLocks/>
          </p:cNvCxnSpPr>
          <p:nvPr/>
        </p:nvCxnSpPr>
        <p:spPr>
          <a:xfrm>
            <a:off x="3225212" y="2173331"/>
            <a:ext cx="5696" cy="3793298"/>
          </a:xfrm>
          <a:prstGeom prst="straightConnector1">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96C9C34C-75FF-1F4A-90C0-39D9A4E2EA66}"/>
              </a:ext>
            </a:extLst>
          </p:cNvPr>
          <p:cNvCxnSpPr>
            <a:cxnSpLocks/>
          </p:cNvCxnSpPr>
          <p:nvPr/>
        </p:nvCxnSpPr>
        <p:spPr>
          <a:xfrm flipH="1">
            <a:off x="4416186" y="2167910"/>
            <a:ext cx="21254" cy="3060969"/>
          </a:xfrm>
          <a:prstGeom prst="straightConnector1">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C491459B-8069-264A-B7AF-C9CD9C436294}"/>
              </a:ext>
            </a:extLst>
          </p:cNvPr>
          <p:cNvCxnSpPr>
            <a:cxnSpLocks/>
          </p:cNvCxnSpPr>
          <p:nvPr/>
        </p:nvCxnSpPr>
        <p:spPr>
          <a:xfrm flipH="1">
            <a:off x="4024251" y="2157297"/>
            <a:ext cx="21254" cy="3060969"/>
          </a:xfrm>
          <a:prstGeom prst="straightConnector1">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cxnSpLocks/>
          </p:cNvCxnSpPr>
          <p:nvPr/>
        </p:nvCxnSpPr>
        <p:spPr>
          <a:xfrm flipH="1">
            <a:off x="840715" y="2219327"/>
            <a:ext cx="33543" cy="3261176"/>
          </a:xfrm>
          <a:prstGeom prst="straightConnector1">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2467"/>
            <a:ext cx="587212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Bioenergy process overview</a:t>
            </a:r>
          </a:p>
        </p:txBody>
      </p:sp>
      <p:sp>
        <p:nvSpPr>
          <p:cNvPr id="4" name="TextBox 3"/>
          <p:cNvSpPr txBox="1"/>
          <p:nvPr/>
        </p:nvSpPr>
        <p:spPr>
          <a:xfrm>
            <a:off x="11134467" y="6533872"/>
            <a:ext cx="886781" cy="307777"/>
          </a:xfrm>
          <a:prstGeom prst="rect">
            <a:avLst/>
          </a:prstGeom>
          <a:noFill/>
        </p:spPr>
        <p:txBody>
          <a:bodyPr wrap="none" rtlCol="0">
            <a:spAutoFit/>
          </a:bodyPr>
          <a:lstStyle/>
          <a:p>
            <a:r>
              <a:rPr lang="en-US" sz="1400" dirty="0">
                <a:latin typeface="Verdana" panose="020B0604030504040204" pitchFamily="34" charset="0"/>
              </a:rPr>
              <a:t>BIOEN1</a:t>
            </a:r>
          </a:p>
        </p:txBody>
      </p:sp>
      <p:sp>
        <p:nvSpPr>
          <p:cNvPr id="5" name="Rounded Rectangle 4"/>
          <p:cNvSpPr/>
          <p:nvPr/>
        </p:nvSpPr>
        <p:spPr>
          <a:xfrm>
            <a:off x="294487" y="1735868"/>
            <a:ext cx="2021509" cy="438430"/>
          </a:xfrm>
          <a:prstGeom prst="roundRect">
            <a:avLst/>
          </a:prstGeom>
          <a:noFill/>
          <a:ln w="38100" cmpd="sng">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lignocellulose</a:t>
            </a:r>
          </a:p>
        </p:txBody>
      </p:sp>
      <p:sp>
        <p:nvSpPr>
          <p:cNvPr id="6" name="TextBox 5"/>
          <p:cNvSpPr txBox="1"/>
          <p:nvPr/>
        </p:nvSpPr>
        <p:spPr>
          <a:xfrm>
            <a:off x="274435" y="919285"/>
            <a:ext cx="1567586" cy="707886"/>
          </a:xfrm>
          <a:prstGeom prst="rect">
            <a:avLst/>
          </a:prstGeom>
          <a:noFill/>
        </p:spPr>
        <p:txBody>
          <a:bodyPr wrap="square" rtlCol="0">
            <a:spAutoFit/>
          </a:bodyPr>
          <a:lstStyle/>
          <a:p>
            <a:pPr algn="ctr"/>
            <a:r>
              <a:rPr lang="en-US" sz="2000" dirty="0">
                <a:solidFill>
                  <a:srgbClr val="0432FF"/>
                </a:solidFill>
                <a:latin typeface="Verdana" panose="020B0604030504040204" pitchFamily="34" charset="0"/>
              </a:rPr>
              <a:t>thermal</a:t>
            </a:r>
            <a:br>
              <a:rPr lang="en-US" sz="2000" dirty="0">
                <a:solidFill>
                  <a:srgbClr val="0432FF"/>
                </a:solidFill>
                <a:latin typeface="Verdana" panose="020B0604030504040204" pitchFamily="34" charset="0"/>
              </a:rPr>
            </a:br>
            <a:r>
              <a:rPr lang="en-US" sz="2000" dirty="0">
                <a:solidFill>
                  <a:srgbClr val="0432FF"/>
                </a:solidFill>
                <a:latin typeface="Verdana" panose="020B0604030504040204" pitchFamily="34" charset="0"/>
              </a:rPr>
              <a:t>conversion</a:t>
            </a:r>
          </a:p>
        </p:txBody>
      </p:sp>
      <p:sp>
        <p:nvSpPr>
          <p:cNvPr id="15" name="TextBox 14"/>
          <p:cNvSpPr txBox="1"/>
          <p:nvPr/>
        </p:nvSpPr>
        <p:spPr>
          <a:xfrm>
            <a:off x="2876584" y="919285"/>
            <a:ext cx="2354314" cy="707886"/>
          </a:xfrm>
          <a:prstGeom prst="rect">
            <a:avLst/>
          </a:prstGeom>
          <a:noFill/>
        </p:spPr>
        <p:txBody>
          <a:bodyPr wrap="square" rtlCol="0">
            <a:spAutoFit/>
          </a:bodyPr>
          <a:lstStyle/>
          <a:p>
            <a:pPr algn="ctr"/>
            <a:r>
              <a:rPr lang="en-US" sz="2000" dirty="0">
                <a:solidFill>
                  <a:srgbClr val="0432FF"/>
                </a:solidFill>
                <a:latin typeface="Verdana" panose="020B0604030504040204" pitchFamily="34" charset="0"/>
              </a:rPr>
              <a:t>thermochemical conversion</a:t>
            </a:r>
          </a:p>
        </p:txBody>
      </p:sp>
      <p:sp>
        <p:nvSpPr>
          <p:cNvPr id="16" name="TextBox 15"/>
          <p:cNvSpPr txBox="1"/>
          <p:nvPr/>
        </p:nvSpPr>
        <p:spPr>
          <a:xfrm>
            <a:off x="9215450" y="919285"/>
            <a:ext cx="1830946" cy="707886"/>
          </a:xfrm>
          <a:prstGeom prst="rect">
            <a:avLst/>
          </a:prstGeom>
          <a:noFill/>
        </p:spPr>
        <p:txBody>
          <a:bodyPr wrap="square" rtlCol="0">
            <a:spAutoFit/>
          </a:bodyPr>
          <a:lstStyle/>
          <a:p>
            <a:pPr algn="ctr"/>
            <a:r>
              <a:rPr lang="en-US" sz="2000" dirty="0">
                <a:solidFill>
                  <a:srgbClr val="0432FF"/>
                </a:solidFill>
                <a:latin typeface="Verdana" panose="020B0604030504040204" pitchFamily="34" charset="0"/>
              </a:rPr>
              <a:t>biochemical conversions</a:t>
            </a:r>
          </a:p>
        </p:txBody>
      </p:sp>
      <p:sp>
        <p:nvSpPr>
          <p:cNvPr id="17" name="TextBox 16"/>
          <p:cNvSpPr txBox="1"/>
          <p:nvPr/>
        </p:nvSpPr>
        <p:spPr>
          <a:xfrm>
            <a:off x="5819888" y="995734"/>
            <a:ext cx="1645070" cy="707886"/>
          </a:xfrm>
          <a:prstGeom prst="rect">
            <a:avLst/>
          </a:prstGeom>
          <a:noFill/>
        </p:spPr>
        <p:txBody>
          <a:bodyPr wrap="square" rtlCol="0">
            <a:spAutoFit/>
          </a:bodyPr>
          <a:lstStyle/>
          <a:p>
            <a:pPr algn="ctr"/>
            <a:r>
              <a:rPr lang="en-US" sz="2000" dirty="0">
                <a:solidFill>
                  <a:srgbClr val="0432FF"/>
                </a:solidFill>
                <a:latin typeface="Verdana" panose="020B0604030504040204" pitchFamily="34" charset="0"/>
              </a:rPr>
              <a:t>chemical conversion</a:t>
            </a:r>
          </a:p>
        </p:txBody>
      </p:sp>
      <p:sp>
        <p:nvSpPr>
          <p:cNvPr id="36" name="Rounded Rectangle 35"/>
          <p:cNvSpPr/>
          <p:nvPr/>
        </p:nvSpPr>
        <p:spPr>
          <a:xfrm>
            <a:off x="300541" y="3249712"/>
            <a:ext cx="1956161" cy="408190"/>
          </a:xfrm>
          <a:prstGeom prst="roundRect">
            <a:avLst/>
          </a:prstGeom>
          <a:solidFill>
            <a:srgbClr val="FFFFFF"/>
          </a:solidFill>
          <a:ln w="381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densification</a:t>
            </a:r>
          </a:p>
        </p:txBody>
      </p:sp>
      <p:sp>
        <p:nvSpPr>
          <p:cNvPr id="40" name="Rounded Rectangle 39"/>
          <p:cNvSpPr/>
          <p:nvPr/>
        </p:nvSpPr>
        <p:spPr>
          <a:xfrm>
            <a:off x="338665" y="4541155"/>
            <a:ext cx="1743642" cy="448744"/>
          </a:xfrm>
          <a:prstGeom prst="roundRect">
            <a:avLst/>
          </a:prstGeom>
          <a:solidFill>
            <a:srgbClr val="FFFFFF"/>
          </a:solid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combustion</a:t>
            </a:r>
          </a:p>
        </p:txBody>
      </p:sp>
      <p:sp>
        <p:nvSpPr>
          <p:cNvPr id="42" name="Rounded Rectangle 41"/>
          <p:cNvSpPr/>
          <p:nvPr/>
        </p:nvSpPr>
        <p:spPr>
          <a:xfrm>
            <a:off x="352118" y="5490811"/>
            <a:ext cx="1206582" cy="1003896"/>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power</a:t>
            </a:r>
            <a:br>
              <a:rPr lang="en-US" sz="2000" dirty="0">
                <a:solidFill>
                  <a:schemeClr val="tx1"/>
                </a:solidFill>
                <a:latin typeface="Verdana" panose="020B0604030504040204" pitchFamily="34" charset="0"/>
              </a:rPr>
            </a:br>
            <a:r>
              <a:rPr lang="en-US" sz="2000" dirty="0">
                <a:solidFill>
                  <a:schemeClr val="tx1"/>
                </a:solidFill>
                <a:latin typeface="Verdana" panose="020B0604030504040204" pitchFamily="34" charset="0"/>
              </a:rPr>
              <a:t>heat</a:t>
            </a:r>
          </a:p>
          <a:p>
            <a:pPr algn="ctr"/>
            <a:r>
              <a:rPr lang="en-US" sz="2000" dirty="0">
                <a:solidFill>
                  <a:schemeClr val="tx1"/>
                </a:solidFill>
                <a:latin typeface="Verdana" panose="020B0604030504040204" pitchFamily="34" charset="0"/>
              </a:rPr>
              <a:t>steam</a:t>
            </a:r>
          </a:p>
        </p:txBody>
      </p:sp>
      <p:sp>
        <p:nvSpPr>
          <p:cNvPr id="44" name="Rounded Rectangle 43"/>
          <p:cNvSpPr/>
          <p:nvPr/>
        </p:nvSpPr>
        <p:spPr>
          <a:xfrm>
            <a:off x="3013026" y="1693124"/>
            <a:ext cx="2009819" cy="474786"/>
          </a:xfrm>
          <a:prstGeom prst="roundRect">
            <a:avLst/>
          </a:prstGeom>
          <a:noFill/>
          <a:ln w="38100" cmpd="sng">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lignocellulose</a:t>
            </a:r>
          </a:p>
        </p:txBody>
      </p:sp>
      <p:sp>
        <p:nvSpPr>
          <p:cNvPr id="50" name="Rounded Rectangle 49"/>
          <p:cNvSpPr/>
          <p:nvPr/>
        </p:nvSpPr>
        <p:spPr>
          <a:xfrm>
            <a:off x="2376284" y="5966629"/>
            <a:ext cx="1329481" cy="510417"/>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bio-coal</a:t>
            </a:r>
          </a:p>
        </p:txBody>
      </p:sp>
      <p:sp>
        <p:nvSpPr>
          <p:cNvPr id="53" name="Rounded Rectangle 52"/>
          <p:cNvSpPr/>
          <p:nvPr/>
        </p:nvSpPr>
        <p:spPr>
          <a:xfrm>
            <a:off x="3784729" y="5239492"/>
            <a:ext cx="1520528" cy="1228401"/>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charcoal</a:t>
            </a:r>
          </a:p>
          <a:p>
            <a:pPr algn="ctr"/>
            <a:r>
              <a:rPr lang="en-US" sz="2000" dirty="0">
                <a:solidFill>
                  <a:schemeClr val="tx1"/>
                </a:solidFill>
                <a:latin typeface="Verdana" panose="020B0604030504040204" pitchFamily="34" charset="0"/>
              </a:rPr>
              <a:t>methanol</a:t>
            </a:r>
          </a:p>
          <a:p>
            <a:pPr algn="ctr"/>
            <a:r>
              <a:rPr lang="en-US" sz="2000" dirty="0">
                <a:solidFill>
                  <a:schemeClr val="tx1"/>
                </a:solidFill>
                <a:latin typeface="Verdana" panose="020B0604030504040204" pitchFamily="34" charset="0"/>
              </a:rPr>
              <a:t>syngas</a:t>
            </a:r>
          </a:p>
          <a:p>
            <a:pPr algn="ctr"/>
            <a:r>
              <a:rPr lang="en-US" sz="2000" dirty="0">
                <a:solidFill>
                  <a:schemeClr val="tx1"/>
                </a:solidFill>
                <a:latin typeface="Verdana" panose="020B0604030504040204" pitchFamily="34" charset="0"/>
              </a:rPr>
              <a:t>bio-oil</a:t>
            </a:r>
          </a:p>
        </p:txBody>
      </p:sp>
      <p:sp>
        <p:nvSpPr>
          <p:cNvPr id="54" name="Rounded Rectangle 53"/>
          <p:cNvSpPr/>
          <p:nvPr/>
        </p:nvSpPr>
        <p:spPr>
          <a:xfrm>
            <a:off x="7950617" y="1759021"/>
            <a:ext cx="1927838" cy="423310"/>
          </a:xfrm>
          <a:prstGeom prst="roundRect">
            <a:avLst/>
          </a:prstGeom>
          <a:noFill/>
          <a:ln w="38100" cmpd="sng">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lignocellulose</a:t>
            </a:r>
          </a:p>
        </p:txBody>
      </p:sp>
      <p:sp>
        <p:nvSpPr>
          <p:cNvPr id="55" name="Rounded Rectangle 54"/>
          <p:cNvSpPr/>
          <p:nvPr/>
        </p:nvSpPr>
        <p:spPr>
          <a:xfrm>
            <a:off x="8439358" y="2232290"/>
            <a:ext cx="1437040" cy="977295"/>
          </a:xfrm>
          <a:prstGeom prst="roundRect">
            <a:avLst/>
          </a:prstGeom>
          <a:noFill/>
          <a:ln w="38100" cmpd="sng">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sugars</a:t>
            </a:r>
            <a:br>
              <a:rPr lang="en-US" sz="2000" dirty="0">
                <a:solidFill>
                  <a:schemeClr val="tx1"/>
                </a:solidFill>
                <a:latin typeface="Verdana" panose="020B0604030504040204" pitchFamily="34" charset="0"/>
              </a:rPr>
            </a:br>
            <a:r>
              <a:rPr lang="en-US" sz="2000" dirty="0">
                <a:solidFill>
                  <a:schemeClr val="tx1"/>
                </a:solidFill>
                <a:latin typeface="Verdana" panose="020B0604030504040204" pitchFamily="34" charset="0"/>
              </a:rPr>
              <a:t>starches</a:t>
            </a:r>
            <a:br>
              <a:rPr lang="en-US" sz="2000" dirty="0">
                <a:solidFill>
                  <a:schemeClr val="tx1"/>
                </a:solidFill>
                <a:latin typeface="Verdana" panose="020B0604030504040204" pitchFamily="34" charset="0"/>
              </a:rPr>
            </a:br>
            <a:r>
              <a:rPr lang="en-US" sz="2000" dirty="0">
                <a:solidFill>
                  <a:schemeClr val="tx1"/>
                </a:solidFill>
                <a:latin typeface="Verdana" panose="020B0604030504040204" pitchFamily="34" charset="0"/>
              </a:rPr>
              <a:t>(crops)</a:t>
            </a:r>
          </a:p>
        </p:txBody>
      </p:sp>
      <p:sp>
        <p:nvSpPr>
          <p:cNvPr id="56" name="Rounded Rectangle 55"/>
          <p:cNvSpPr/>
          <p:nvPr/>
        </p:nvSpPr>
        <p:spPr>
          <a:xfrm>
            <a:off x="9935856" y="1723437"/>
            <a:ext cx="1996304" cy="676840"/>
          </a:xfrm>
          <a:prstGeom prst="roundRect">
            <a:avLst/>
          </a:prstGeom>
          <a:noFill/>
          <a:ln w="38100" cmpd="sng">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landfill waste</a:t>
            </a:r>
            <a:br>
              <a:rPr lang="en-US" sz="2000" dirty="0">
                <a:solidFill>
                  <a:schemeClr val="tx1"/>
                </a:solidFill>
                <a:latin typeface="Verdana" panose="020B0604030504040204" pitchFamily="34" charset="0"/>
              </a:rPr>
            </a:br>
            <a:r>
              <a:rPr lang="en-US" sz="2000" dirty="0">
                <a:solidFill>
                  <a:schemeClr val="tx1"/>
                </a:solidFill>
                <a:latin typeface="Verdana" panose="020B0604030504040204" pitchFamily="34" charset="0"/>
              </a:rPr>
              <a:t>biowaste</a:t>
            </a:r>
          </a:p>
        </p:txBody>
      </p:sp>
      <p:sp>
        <p:nvSpPr>
          <p:cNvPr id="58" name="Rounded Rectangle 57"/>
          <p:cNvSpPr/>
          <p:nvPr/>
        </p:nvSpPr>
        <p:spPr>
          <a:xfrm>
            <a:off x="5602688" y="5998123"/>
            <a:ext cx="2140565" cy="474346"/>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biodiesel</a:t>
            </a:r>
          </a:p>
        </p:txBody>
      </p:sp>
      <p:sp>
        <p:nvSpPr>
          <p:cNvPr id="60" name="Rounded Rectangle 59"/>
          <p:cNvSpPr/>
          <p:nvPr/>
        </p:nvSpPr>
        <p:spPr>
          <a:xfrm>
            <a:off x="9728963" y="5813892"/>
            <a:ext cx="1850803" cy="582128"/>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biogas or</a:t>
            </a:r>
            <a:br>
              <a:rPr lang="en-US" sz="2000" dirty="0">
                <a:solidFill>
                  <a:schemeClr val="tx1"/>
                </a:solidFill>
                <a:latin typeface="Verdana" panose="020B0604030504040204" pitchFamily="34" charset="0"/>
              </a:rPr>
            </a:br>
            <a:r>
              <a:rPr lang="en-US" sz="2000" dirty="0">
                <a:solidFill>
                  <a:schemeClr val="tx1"/>
                </a:solidFill>
                <a:latin typeface="Verdana" panose="020B0604030504040204" pitchFamily="34" charset="0"/>
              </a:rPr>
              <a:t>biomethane</a:t>
            </a:r>
          </a:p>
        </p:txBody>
      </p:sp>
      <p:sp>
        <p:nvSpPr>
          <p:cNvPr id="77" name="Rounded Rectangle 76"/>
          <p:cNvSpPr/>
          <p:nvPr/>
        </p:nvSpPr>
        <p:spPr>
          <a:xfrm>
            <a:off x="8234889" y="5956399"/>
            <a:ext cx="1190872" cy="474346"/>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ethanol</a:t>
            </a:r>
          </a:p>
        </p:txBody>
      </p:sp>
      <p:cxnSp>
        <p:nvCxnSpPr>
          <p:cNvPr id="78" name="Straight Arrow Connector 77"/>
          <p:cNvCxnSpPr>
            <a:cxnSpLocks/>
          </p:cNvCxnSpPr>
          <p:nvPr/>
        </p:nvCxnSpPr>
        <p:spPr>
          <a:xfrm>
            <a:off x="8378656" y="2197451"/>
            <a:ext cx="0" cy="3735993"/>
          </a:xfrm>
          <a:prstGeom prst="straightConnector1">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cxnSpLocks/>
          </p:cNvCxnSpPr>
          <p:nvPr/>
        </p:nvCxnSpPr>
        <p:spPr>
          <a:xfrm>
            <a:off x="10653961" y="2397184"/>
            <a:ext cx="0" cy="3379369"/>
          </a:xfrm>
          <a:prstGeom prst="straightConnector1">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a:cxnSpLocks/>
            <a:endCxn id="58" idx="0"/>
          </p:cNvCxnSpPr>
          <p:nvPr/>
        </p:nvCxnSpPr>
        <p:spPr>
          <a:xfrm>
            <a:off x="6670413" y="2682797"/>
            <a:ext cx="2558" cy="3315326"/>
          </a:xfrm>
          <a:prstGeom prst="line">
            <a:avLst/>
          </a:prstGeom>
          <a:ln w="38100" cmpd="sng">
            <a:solidFill>
              <a:srgbClr val="E46C0A"/>
            </a:solidFill>
          </a:ln>
        </p:spPr>
        <p:style>
          <a:lnRef idx="2">
            <a:schemeClr val="accent1"/>
          </a:lnRef>
          <a:fillRef idx="0">
            <a:schemeClr val="accent1"/>
          </a:fillRef>
          <a:effectRef idx="1">
            <a:schemeClr val="accent1"/>
          </a:effectRef>
          <a:fontRef idx="minor">
            <a:schemeClr val="tx1"/>
          </a:fontRef>
        </p:style>
      </p:cxnSp>
      <p:sp>
        <p:nvSpPr>
          <p:cNvPr id="96" name="Rounded Rectangle 95"/>
          <p:cNvSpPr/>
          <p:nvPr/>
        </p:nvSpPr>
        <p:spPr>
          <a:xfrm>
            <a:off x="6098600" y="1768890"/>
            <a:ext cx="1131742" cy="900874"/>
          </a:xfrm>
          <a:prstGeom prst="roundRect">
            <a:avLst/>
          </a:prstGeom>
          <a:noFill/>
          <a:ln w="38100" cmpd="sng">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fats oils grease</a:t>
            </a:r>
          </a:p>
        </p:txBody>
      </p:sp>
      <p:sp>
        <p:nvSpPr>
          <p:cNvPr id="59" name="Rounded Rectangle 58"/>
          <p:cNvSpPr/>
          <p:nvPr/>
        </p:nvSpPr>
        <p:spPr>
          <a:xfrm>
            <a:off x="9704548" y="4560861"/>
            <a:ext cx="1637271" cy="582128"/>
          </a:xfrm>
          <a:prstGeom prst="roundRect">
            <a:avLst/>
          </a:prstGeom>
          <a:solidFill>
            <a:srgbClr val="FFFFFF"/>
          </a:solid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anaerobic</a:t>
            </a:r>
            <a:br>
              <a:rPr lang="en-US" sz="2000" dirty="0">
                <a:solidFill>
                  <a:schemeClr val="tx1"/>
                </a:solidFill>
                <a:latin typeface="Verdana" panose="020B0604030504040204" pitchFamily="34" charset="0"/>
              </a:rPr>
            </a:br>
            <a:r>
              <a:rPr lang="en-US" sz="2000" dirty="0">
                <a:solidFill>
                  <a:schemeClr val="tx1"/>
                </a:solidFill>
                <a:latin typeface="Verdana" panose="020B0604030504040204" pitchFamily="34" charset="0"/>
              </a:rPr>
              <a:t>digestion</a:t>
            </a:r>
          </a:p>
        </p:txBody>
      </p:sp>
      <p:pic>
        <p:nvPicPr>
          <p:cNvPr id="51" name="Picture 50">
            <a:extLst>
              <a:ext uri="{FF2B5EF4-FFF2-40B4-BE49-F238E27FC236}">
                <a16:creationId xmlns:a16="http://schemas.microsoft.com/office/drawing/2014/main" id="{6337B6A8-481A-D643-A7D4-C9C9B4C7D8BF}"/>
              </a:ext>
            </a:extLst>
          </p:cNvPr>
          <p:cNvPicPr>
            <a:picLocks noChangeAspect="1"/>
          </p:cNvPicPr>
          <p:nvPr/>
        </p:nvPicPr>
        <p:blipFill>
          <a:blip r:embed="rId2">
            <a:duotone>
              <a:prstClr val="black"/>
              <a:schemeClr val="accent1">
                <a:tint val="45000"/>
                <a:satMod val="400000"/>
              </a:schemeClr>
            </a:duotone>
          </a:blip>
          <a:stretch>
            <a:fillRect/>
          </a:stretch>
        </p:blipFill>
        <p:spPr>
          <a:xfrm>
            <a:off x="11187409" y="49317"/>
            <a:ext cx="628093" cy="584776"/>
          </a:xfrm>
          <a:prstGeom prst="rect">
            <a:avLst/>
          </a:prstGeom>
        </p:spPr>
      </p:pic>
      <p:cxnSp>
        <p:nvCxnSpPr>
          <p:cNvPr id="66" name="Straight Arrow Connector 65">
            <a:extLst>
              <a:ext uri="{FF2B5EF4-FFF2-40B4-BE49-F238E27FC236}">
                <a16:creationId xmlns:a16="http://schemas.microsoft.com/office/drawing/2014/main" id="{82DF8FDE-0256-5942-A7F2-9CCEF754E03A}"/>
              </a:ext>
            </a:extLst>
          </p:cNvPr>
          <p:cNvCxnSpPr>
            <a:cxnSpLocks/>
            <a:endCxn id="77" idx="0"/>
          </p:cNvCxnSpPr>
          <p:nvPr/>
        </p:nvCxnSpPr>
        <p:spPr>
          <a:xfrm>
            <a:off x="8830325" y="3232148"/>
            <a:ext cx="0" cy="2724251"/>
          </a:xfrm>
          <a:prstGeom prst="straightConnector1">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61" name="Rounded Rectangle 60"/>
          <p:cNvSpPr/>
          <p:nvPr/>
        </p:nvSpPr>
        <p:spPr>
          <a:xfrm>
            <a:off x="8008492" y="4042113"/>
            <a:ext cx="1895404" cy="369254"/>
          </a:xfrm>
          <a:prstGeom prst="roundRect">
            <a:avLst/>
          </a:prstGeom>
          <a:solidFill>
            <a:schemeClr val="bg1"/>
          </a:solid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fermentation</a:t>
            </a:r>
          </a:p>
        </p:txBody>
      </p:sp>
      <p:sp>
        <p:nvSpPr>
          <p:cNvPr id="57" name="Rounded Rectangle 56"/>
          <p:cNvSpPr/>
          <p:nvPr/>
        </p:nvSpPr>
        <p:spPr>
          <a:xfrm>
            <a:off x="5451477" y="4626837"/>
            <a:ext cx="2682852" cy="582128"/>
          </a:xfrm>
          <a:prstGeom prst="roundRect">
            <a:avLst/>
          </a:prstGeom>
          <a:solidFill>
            <a:schemeClr val="bg1"/>
          </a:solid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trans-esterification</a:t>
            </a:r>
          </a:p>
        </p:txBody>
      </p:sp>
      <p:cxnSp>
        <p:nvCxnSpPr>
          <p:cNvPr id="67" name="Straight Arrow Connector 66">
            <a:extLst>
              <a:ext uri="{FF2B5EF4-FFF2-40B4-BE49-F238E27FC236}">
                <a16:creationId xmlns:a16="http://schemas.microsoft.com/office/drawing/2014/main" id="{D5D2C2DF-7325-9B40-B7F7-38FE40A1EED3}"/>
              </a:ext>
            </a:extLst>
          </p:cNvPr>
          <p:cNvCxnSpPr>
            <a:cxnSpLocks/>
          </p:cNvCxnSpPr>
          <p:nvPr/>
        </p:nvCxnSpPr>
        <p:spPr>
          <a:xfrm flipH="1">
            <a:off x="4808121" y="2178523"/>
            <a:ext cx="21254" cy="3060969"/>
          </a:xfrm>
          <a:prstGeom prst="straightConnector1">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46" name="Rounded Rectangle 45"/>
          <p:cNvSpPr/>
          <p:nvPr/>
        </p:nvSpPr>
        <p:spPr>
          <a:xfrm>
            <a:off x="3018222" y="4307961"/>
            <a:ext cx="1691876" cy="337572"/>
          </a:xfrm>
          <a:prstGeom prst="roundRect">
            <a:avLst/>
          </a:prstGeom>
          <a:solidFill>
            <a:schemeClr val="bg1"/>
          </a:solid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gasification</a:t>
            </a:r>
          </a:p>
        </p:txBody>
      </p:sp>
      <p:sp>
        <p:nvSpPr>
          <p:cNvPr id="48" name="Rounded Rectangle 47"/>
          <p:cNvSpPr/>
          <p:nvPr/>
        </p:nvSpPr>
        <p:spPr>
          <a:xfrm>
            <a:off x="3832982" y="4760220"/>
            <a:ext cx="1359046" cy="329935"/>
          </a:xfrm>
          <a:prstGeom prst="roundRect">
            <a:avLst/>
          </a:prstGeom>
          <a:solidFill>
            <a:schemeClr val="bg1"/>
          </a:solid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pyrolysis</a:t>
            </a:r>
          </a:p>
        </p:txBody>
      </p:sp>
      <p:sp>
        <p:nvSpPr>
          <p:cNvPr id="45" name="Rounded Rectangle 44"/>
          <p:cNvSpPr/>
          <p:nvPr/>
        </p:nvSpPr>
        <p:spPr>
          <a:xfrm>
            <a:off x="2427950" y="3838343"/>
            <a:ext cx="1861064" cy="390051"/>
          </a:xfrm>
          <a:prstGeom prst="roundRect">
            <a:avLst/>
          </a:prstGeom>
          <a:solidFill>
            <a:schemeClr val="bg1"/>
          </a:solidFill>
          <a:ln w="381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rPr>
              <a:t>torrefaction</a:t>
            </a:r>
          </a:p>
        </p:txBody>
      </p:sp>
    </p:spTree>
    <p:extLst>
      <p:ext uri="{BB962C8B-B14F-4D97-AF65-F5344CB8AC3E}">
        <p14:creationId xmlns:p14="http://schemas.microsoft.com/office/powerpoint/2010/main" val="338627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44" grpId="0" animBg="1"/>
      <p:bldP spid="50" grpId="0" animBg="1"/>
      <p:bldP spid="53" grpId="0" animBg="1"/>
      <p:bldP spid="54" grpId="0" animBg="1"/>
      <p:bldP spid="55" grpId="0" animBg="1"/>
      <p:bldP spid="56" grpId="0" animBg="1"/>
      <p:bldP spid="58" grpId="0" animBg="1"/>
      <p:bldP spid="60" grpId="0" animBg="1"/>
      <p:bldP spid="77" grpId="0" animBg="1"/>
      <p:bldP spid="96" grpId="0" animBg="1"/>
      <p:bldP spid="59" grpId="0" animBg="1"/>
      <p:bldP spid="61" grpId="0" animBg="1"/>
      <p:bldP spid="57" grpId="0" animBg="1"/>
      <p:bldP spid="46" grpId="0" animBg="1"/>
      <p:bldP spid="48" grpId="0" animBg="1"/>
      <p:bldP spid="4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816762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So why not use ‘straight’ vegetable oil?</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0"/>
            <a:ext cx="628093" cy="584776"/>
          </a:xfrm>
          <a:prstGeom prst="rect">
            <a:avLst/>
          </a:prstGeom>
        </p:spPr>
      </p:pic>
      <p:sp>
        <p:nvSpPr>
          <p:cNvPr id="7" name="TextBox 6">
            <a:extLst>
              <a:ext uri="{FF2B5EF4-FFF2-40B4-BE49-F238E27FC236}">
                <a16:creationId xmlns:a16="http://schemas.microsoft.com/office/drawing/2014/main" id="{1FACCA79-75F2-F049-869E-A1ECC2792663}"/>
              </a:ext>
            </a:extLst>
          </p:cNvPr>
          <p:cNvSpPr txBox="1"/>
          <p:nvPr/>
        </p:nvSpPr>
        <p:spPr>
          <a:xfrm>
            <a:off x="74705" y="6523471"/>
            <a:ext cx="1197363" cy="307777"/>
          </a:xfrm>
          <a:prstGeom prst="rect">
            <a:avLst/>
          </a:prstGeom>
          <a:noFill/>
        </p:spPr>
        <p:txBody>
          <a:bodyPr wrap="none" rtlCol="0">
            <a:spAutoFit/>
          </a:bodyPr>
          <a:lstStyle/>
          <a:p>
            <a:r>
              <a:rPr lang="en-US" sz="1400" dirty="0" err="1">
                <a:sym typeface="Wingdings"/>
              </a:rPr>
              <a:t>Dahiya</a:t>
            </a:r>
            <a:r>
              <a:rPr lang="en-US" sz="1400" dirty="0">
                <a:sym typeface="Wingdings"/>
              </a:rPr>
              <a:t> (2015)</a:t>
            </a:r>
            <a:endParaRPr lang="en-US" sz="1400" dirty="0"/>
          </a:p>
        </p:txBody>
      </p:sp>
      <p:sp>
        <p:nvSpPr>
          <p:cNvPr id="8" name="TextBox 7">
            <a:extLst>
              <a:ext uri="{FF2B5EF4-FFF2-40B4-BE49-F238E27FC236}">
                <a16:creationId xmlns:a16="http://schemas.microsoft.com/office/drawing/2014/main" id="{FF8BDAC6-AE1C-B646-A987-6A20EFD2FAF8}"/>
              </a:ext>
            </a:extLst>
          </p:cNvPr>
          <p:cNvSpPr txBox="1"/>
          <p:nvPr/>
        </p:nvSpPr>
        <p:spPr>
          <a:xfrm>
            <a:off x="202250" y="777209"/>
            <a:ext cx="11756388" cy="2269147"/>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Published studies suggest that long-term use of straight vegetable oil (SVO) in diesel engines will lead to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reduced engine life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caused by build up of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carbon deposits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inside the engine and of SVO in the engine lubricant.</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Build up isn’t immediate but takes time.</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Root cause is the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higher viscosity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of vegetable oils when compared to no. 2 diesel fuel.</a:t>
            </a:r>
          </a:p>
        </p:txBody>
      </p:sp>
      <p:sp>
        <p:nvSpPr>
          <p:cNvPr id="9" name="TextBox 8">
            <a:extLst>
              <a:ext uri="{FF2B5EF4-FFF2-40B4-BE49-F238E27FC236}">
                <a16:creationId xmlns:a16="http://schemas.microsoft.com/office/drawing/2014/main" id="{C6708430-C3D0-2944-ACB1-DAC73ABFDB35}"/>
              </a:ext>
            </a:extLst>
          </p:cNvPr>
          <p:cNvSpPr txBox="1"/>
          <p:nvPr/>
        </p:nvSpPr>
        <p:spPr>
          <a:xfrm>
            <a:off x="220559" y="3342256"/>
            <a:ext cx="5765904" cy="1161152"/>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Can buildup be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prevented</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by:</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Heating SVO prior to injection; or </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Blending SVO with conventional fuel?</a:t>
            </a:r>
          </a:p>
        </p:txBody>
      </p:sp>
      <p:sp>
        <p:nvSpPr>
          <p:cNvPr id="5" name="TextBox 4">
            <a:extLst>
              <a:ext uri="{FF2B5EF4-FFF2-40B4-BE49-F238E27FC236}">
                <a16:creationId xmlns:a16="http://schemas.microsoft.com/office/drawing/2014/main" id="{A93145F2-182D-1445-A470-940B95739DD5}"/>
              </a:ext>
            </a:extLst>
          </p:cNvPr>
          <p:cNvSpPr txBox="1"/>
          <p:nvPr/>
        </p:nvSpPr>
        <p:spPr>
          <a:xfrm>
            <a:off x="228601" y="4799308"/>
            <a:ext cx="946093" cy="400110"/>
          </a:xfrm>
          <a:prstGeom prst="rect">
            <a:avLst/>
          </a:prstGeom>
          <a:noFill/>
        </p:spPr>
        <p:txBody>
          <a:bodyPr wrap="none" rtlCol="0">
            <a:spAutoFit/>
          </a:bodyPr>
          <a:lstStyle/>
          <a:p>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Nope!</a:t>
            </a:r>
          </a:p>
        </p:txBody>
      </p:sp>
      <p:pic>
        <p:nvPicPr>
          <p:cNvPr id="4" name="Picture 3">
            <a:extLst>
              <a:ext uri="{FF2B5EF4-FFF2-40B4-BE49-F238E27FC236}">
                <a16:creationId xmlns:a16="http://schemas.microsoft.com/office/drawing/2014/main" id="{F1EA26A0-0CBA-424F-82BF-CB785985DBCF}"/>
              </a:ext>
            </a:extLst>
          </p:cNvPr>
          <p:cNvPicPr>
            <a:picLocks noChangeAspect="1"/>
          </p:cNvPicPr>
          <p:nvPr/>
        </p:nvPicPr>
        <p:blipFill>
          <a:blip r:embed="rId3"/>
          <a:stretch>
            <a:fillRect/>
          </a:stretch>
        </p:blipFill>
        <p:spPr>
          <a:xfrm>
            <a:off x="6524379" y="3046356"/>
            <a:ext cx="5447062" cy="3624772"/>
          </a:xfrm>
          <a:prstGeom prst="rect">
            <a:avLst/>
          </a:prstGeom>
        </p:spPr>
      </p:pic>
    </p:spTree>
    <p:extLst>
      <p:ext uri="{BB962C8B-B14F-4D97-AF65-F5344CB8AC3E}">
        <p14:creationId xmlns:p14="http://schemas.microsoft.com/office/powerpoint/2010/main" val="126586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8" name="TextBox 7"/>
          <p:cNvSpPr txBox="1"/>
          <p:nvPr/>
        </p:nvSpPr>
        <p:spPr>
          <a:xfrm>
            <a:off x="228600" y="92181"/>
            <a:ext cx="4371710"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Viscosity and fuel oil</a:t>
            </a:r>
          </a:p>
        </p:txBody>
      </p:sp>
      <p:sp>
        <p:nvSpPr>
          <p:cNvPr id="16" name="TextBox 15"/>
          <p:cNvSpPr txBox="1"/>
          <p:nvPr/>
        </p:nvSpPr>
        <p:spPr>
          <a:xfrm>
            <a:off x="9496150" y="5285192"/>
            <a:ext cx="2405337" cy="1384995"/>
          </a:xfrm>
          <a:prstGeom prst="rect">
            <a:avLst/>
          </a:prstGeom>
          <a:noFill/>
        </p:spPr>
        <p:txBody>
          <a:bodyPr wrap="square" rtlCol="0">
            <a:spAutoFit/>
          </a:bodyPr>
          <a:lstStyle/>
          <a:p>
            <a:r>
              <a:rPr lang="en-US" sz="1400" dirty="0">
                <a:sym typeface="Wingdings"/>
              </a:rPr>
              <a:t>https://</a:t>
            </a:r>
            <a:r>
              <a:rPr lang="en-US" sz="1400" dirty="0" err="1">
                <a:sym typeface="Wingdings"/>
              </a:rPr>
              <a:t>www.researchgate.net</a:t>
            </a:r>
            <a:r>
              <a:rPr lang="en-US" sz="1400" dirty="0">
                <a:sym typeface="Wingdings"/>
              </a:rPr>
              <a:t>/figure/Viscosity-of-Waste-Vegetable-Oil-WVO-compared-with-biodiesel-</a:t>
            </a:r>
            <a:br>
              <a:rPr lang="en-US" sz="1400" dirty="0">
                <a:sym typeface="Wingdings"/>
              </a:rPr>
            </a:br>
            <a:r>
              <a:rPr lang="en-US" sz="1400" dirty="0">
                <a:sym typeface="Wingdings"/>
              </a:rPr>
              <a:t>Viscosity-applications_fig4_312085587 </a:t>
            </a:r>
            <a:endParaRPr lang="en-US" sz="1400" dirty="0"/>
          </a:p>
        </p:txBody>
      </p:sp>
      <p:sp>
        <p:nvSpPr>
          <p:cNvPr id="4" name="TextBox 3">
            <a:extLst>
              <a:ext uri="{FF2B5EF4-FFF2-40B4-BE49-F238E27FC236}">
                <a16:creationId xmlns:a16="http://schemas.microsoft.com/office/drawing/2014/main" id="{BF0D961C-049E-4F4D-A8A6-7F7DC4AF08F5}"/>
              </a:ext>
            </a:extLst>
          </p:cNvPr>
          <p:cNvSpPr txBox="1"/>
          <p:nvPr/>
        </p:nvSpPr>
        <p:spPr>
          <a:xfrm>
            <a:off x="228600" y="835637"/>
            <a:ext cx="4988545" cy="1631216"/>
          </a:xfrm>
          <a:prstGeom prst="rect">
            <a:avLst/>
          </a:prstGeom>
          <a:noFill/>
        </p:spPr>
        <p:txBody>
          <a:bodyPr wrap="none" rtlCol="0">
            <a:spAutoFit/>
          </a:bodyPr>
          <a:lstStyle/>
          <a:p>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To fuel a diesel engine, oil should be:</a:t>
            </a:r>
          </a:p>
          <a:p>
            <a:pPr marL="742950" lvl="1" indent="-285750">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Flammable;</a:t>
            </a:r>
          </a:p>
          <a:p>
            <a:pPr marL="742950" lvl="1" indent="-285750">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Mainly C and H;</a:t>
            </a:r>
          </a:p>
          <a:p>
            <a:pPr marL="742950" lvl="1" indent="-285750">
              <a:buFont typeface="Arial" panose="020B0604020202020204" pitchFamily="34" charset="0"/>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Low viscosity</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and yet</a:t>
            </a:r>
          </a:p>
          <a:p>
            <a:pPr marL="742950" lvl="1" indent="-285750">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Lubricating.</a:t>
            </a:r>
          </a:p>
        </p:txBody>
      </p:sp>
      <p:sp>
        <p:nvSpPr>
          <p:cNvPr id="3" name="Rounded Rectangular Callout 2">
            <a:extLst>
              <a:ext uri="{FF2B5EF4-FFF2-40B4-BE49-F238E27FC236}">
                <a16:creationId xmlns:a16="http://schemas.microsoft.com/office/drawing/2014/main" id="{83A92392-2294-F949-9B1E-620F11353D6E}"/>
              </a:ext>
            </a:extLst>
          </p:cNvPr>
          <p:cNvSpPr/>
          <p:nvPr/>
        </p:nvSpPr>
        <p:spPr>
          <a:xfrm>
            <a:off x="6550101" y="987816"/>
            <a:ext cx="1866568" cy="1115122"/>
          </a:xfrm>
          <a:prstGeom prst="wedgeRoundRectCallout">
            <a:avLst>
              <a:gd name="adj1" fmla="val -167032"/>
              <a:gd name="adj2" fmla="val 35593"/>
              <a:gd name="adj3" fmla="val 16667"/>
            </a:avLst>
          </a:prstGeom>
          <a:noFill/>
          <a:ln>
            <a:solidFill>
              <a:srgbClr val="66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latin typeface="Verdana" panose="020B0604030504040204" pitchFamily="34" charset="0"/>
                <a:ea typeface="Verdana" panose="020B0604030504040204" pitchFamily="34" charset="0"/>
                <a:cs typeface="Verdana" panose="020B0604030504040204" pitchFamily="34" charset="0"/>
              </a:rPr>
              <a:t>Viscosity: </a:t>
            </a:r>
            <a:r>
              <a:rPr lang="en-US" sz="2000" i="1" dirty="0">
                <a:solidFill>
                  <a:schemeClr val="tx1"/>
                </a:solidFill>
                <a:latin typeface="Verdana" panose="020B0604030504040204" pitchFamily="34" charset="0"/>
                <a:ea typeface="Verdana" panose="020B0604030504040204" pitchFamily="34" charset="0"/>
                <a:cs typeface="Verdana" panose="020B0604030504040204" pitchFamily="34" charset="0"/>
              </a:rPr>
              <a:t>resistance to flow</a:t>
            </a:r>
            <a:r>
              <a:rPr lang="en-US" sz="2000" b="1" dirty="0">
                <a:solidFill>
                  <a:schemeClr val="tx1"/>
                </a:solidFill>
                <a:latin typeface="Verdana" panose="020B0604030504040204" pitchFamily="34" charset="0"/>
                <a:ea typeface="Verdana" panose="020B0604030504040204" pitchFamily="34" charset="0"/>
                <a:cs typeface="Verdana" panose="020B0604030504040204" pitchFamily="34" charset="0"/>
              </a:rPr>
              <a:t> </a:t>
            </a:r>
          </a:p>
        </p:txBody>
      </p:sp>
      <p:pic>
        <p:nvPicPr>
          <p:cNvPr id="3074" name="Picture 2" descr="Viscosity of Waste Vegetable Oil (WVO) compared with biodiesel. Viscosity applications for industry and extension activities. When measuring viscosity, one can also distinguish between kinematic and dynamic viscosity. For a Newtonian liquid, the two quantities are related by the specific gravity of the fuel by the equation: v = / where: v = kinematic viscosity (in centiStokes)   = dynamic viscosity (in centiPoise)   = the specific gravity of the liquid  ">
            <a:extLst>
              <a:ext uri="{FF2B5EF4-FFF2-40B4-BE49-F238E27FC236}">
                <a16:creationId xmlns:a16="http://schemas.microsoft.com/office/drawing/2014/main" id="{55058754-3C60-3942-A208-AE5FE765E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81" y="2462803"/>
            <a:ext cx="8755922" cy="4395197"/>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ular Callout 16">
            <a:extLst>
              <a:ext uri="{FF2B5EF4-FFF2-40B4-BE49-F238E27FC236}">
                <a16:creationId xmlns:a16="http://schemas.microsoft.com/office/drawing/2014/main" id="{DA98DE93-91A3-A74F-9720-C5EEC05F1F3B}"/>
              </a:ext>
            </a:extLst>
          </p:cNvPr>
          <p:cNvSpPr/>
          <p:nvPr/>
        </p:nvSpPr>
        <p:spPr>
          <a:xfrm>
            <a:off x="3672032" y="3152732"/>
            <a:ext cx="791607" cy="323012"/>
          </a:xfrm>
          <a:prstGeom prst="wedgeRoundRectCallout">
            <a:avLst>
              <a:gd name="adj1" fmla="val -105392"/>
              <a:gd name="adj2" fmla="val -1563"/>
              <a:gd name="adj3" fmla="val 16667"/>
            </a:avLst>
          </a:prstGeom>
          <a:solidFill>
            <a:srgbClr val="FFFAD6"/>
          </a:solidFill>
          <a:ln>
            <a:solidFill>
              <a:srgbClr val="66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6666FF"/>
                </a:solidFill>
                <a:latin typeface="Verdana" panose="020B0604030504040204" pitchFamily="34" charset="0"/>
                <a:ea typeface="Verdana" panose="020B0604030504040204" pitchFamily="34" charset="0"/>
                <a:cs typeface="Verdana" panose="020B0604030504040204" pitchFamily="34" charset="0"/>
              </a:rPr>
              <a:t>TAG</a:t>
            </a:r>
          </a:p>
        </p:txBody>
      </p:sp>
      <p:sp>
        <p:nvSpPr>
          <p:cNvPr id="18" name="Rounded Rectangular Callout 17">
            <a:extLst>
              <a:ext uri="{FF2B5EF4-FFF2-40B4-BE49-F238E27FC236}">
                <a16:creationId xmlns:a16="http://schemas.microsoft.com/office/drawing/2014/main" id="{6A07C9D4-BD5A-1C48-A096-E3425FFBA56A}"/>
              </a:ext>
            </a:extLst>
          </p:cNvPr>
          <p:cNvSpPr/>
          <p:nvPr/>
        </p:nvSpPr>
        <p:spPr>
          <a:xfrm>
            <a:off x="5813747" y="5374655"/>
            <a:ext cx="1472706" cy="355313"/>
          </a:xfrm>
          <a:prstGeom prst="wedgeRoundRectCallout">
            <a:avLst>
              <a:gd name="adj1" fmla="val -85436"/>
              <a:gd name="adj2" fmla="val 24977"/>
              <a:gd name="adj3" fmla="val 16667"/>
            </a:avLst>
          </a:prstGeom>
          <a:solidFill>
            <a:srgbClr val="FFFAD6"/>
          </a:solidFill>
          <a:ln>
            <a:solidFill>
              <a:srgbClr val="66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6666FF"/>
                </a:solidFill>
                <a:latin typeface="Verdana" panose="020B0604030504040204" pitchFamily="34" charset="0"/>
                <a:ea typeface="Verdana" panose="020B0604030504040204" pitchFamily="34" charset="0"/>
                <a:cs typeface="Verdana" panose="020B0604030504040204" pitchFamily="34" charset="0"/>
              </a:rPr>
              <a:t>16 C oil</a:t>
            </a:r>
          </a:p>
        </p:txBody>
      </p:sp>
    </p:spTree>
    <p:extLst>
      <p:ext uri="{BB962C8B-B14F-4D97-AF65-F5344CB8AC3E}">
        <p14:creationId xmlns:p14="http://schemas.microsoft.com/office/powerpoint/2010/main" val="306399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386676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What is biodiesel?</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0"/>
            <a:ext cx="628093" cy="584776"/>
          </a:xfrm>
          <a:prstGeom prst="rect">
            <a:avLst/>
          </a:prstGeom>
        </p:spPr>
      </p:pic>
      <p:sp>
        <p:nvSpPr>
          <p:cNvPr id="8" name="TextBox 7">
            <a:extLst>
              <a:ext uri="{FF2B5EF4-FFF2-40B4-BE49-F238E27FC236}">
                <a16:creationId xmlns:a16="http://schemas.microsoft.com/office/drawing/2014/main" id="{E0EA95A0-B482-CF40-BE89-975947FD9D84}"/>
              </a:ext>
            </a:extLst>
          </p:cNvPr>
          <p:cNvSpPr txBox="1"/>
          <p:nvPr/>
        </p:nvSpPr>
        <p:spPr>
          <a:xfrm>
            <a:off x="202250" y="777209"/>
            <a:ext cx="8544200" cy="2269147"/>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Biodiesel</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is a nontoxic, biodegradable, combustible liquid fuel.</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Domestic</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Renewable</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Made from vegetable &amp; animal fats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most diverse liquid fuel</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EPA classifies biodiesel as an advanced biofuel</a:t>
            </a:r>
          </a:p>
        </p:txBody>
      </p:sp>
      <p:sp>
        <p:nvSpPr>
          <p:cNvPr id="9" name="TextBox 8">
            <a:extLst>
              <a:ext uri="{FF2B5EF4-FFF2-40B4-BE49-F238E27FC236}">
                <a16:creationId xmlns:a16="http://schemas.microsoft.com/office/drawing/2014/main" id="{79FB5E06-675A-F240-A499-FDF1259379B6}"/>
              </a:ext>
            </a:extLst>
          </p:cNvPr>
          <p:cNvSpPr txBox="1"/>
          <p:nvPr/>
        </p:nvSpPr>
        <p:spPr>
          <a:xfrm>
            <a:off x="2024790" y="3267877"/>
            <a:ext cx="3577924" cy="3007811"/>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Made from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oil feedstock</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soybean oil</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canola oil</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sunflower oil</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mustard oil</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rapeseed oil</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cooking grease</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fish oil</a:t>
            </a:r>
          </a:p>
        </p:txBody>
      </p:sp>
      <p:pic>
        <p:nvPicPr>
          <p:cNvPr id="10" name="Picture 9">
            <a:extLst>
              <a:ext uri="{FF2B5EF4-FFF2-40B4-BE49-F238E27FC236}">
                <a16:creationId xmlns:a16="http://schemas.microsoft.com/office/drawing/2014/main" id="{675817F0-A4D5-C44F-8614-539A4BA0B9FC}"/>
              </a:ext>
            </a:extLst>
          </p:cNvPr>
          <p:cNvPicPr>
            <a:picLocks noChangeAspect="1"/>
          </p:cNvPicPr>
          <p:nvPr/>
        </p:nvPicPr>
        <p:blipFill>
          <a:blip r:embed="rId3"/>
          <a:stretch>
            <a:fillRect/>
          </a:stretch>
        </p:blipFill>
        <p:spPr>
          <a:xfrm>
            <a:off x="5618229" y="2786350"/>
            <a:ext cx="6371521" cy="3822913"/>
          </a:xfrm>
          <a:prstGeom prst="rect">
            <a:avLst/>
          </a:prstGeom>
        </p:spPr>
      </p:pic>
      <p:sp>
        <p:nvSpPr>
          <p:cNvPr id="12" name="TextBox 11">
            <a:extLst>
              <a:ext uri="{FF2B5EF4-FFF2-40B4-BE49-F238E27FC236}">
                <a16:creationId xmlns:a16="http://schemas.microsoft.com/office/drawing/2014/main" id="{223187CF-FDFD-5946-9ED6-0D7D1E468648}"/>
              </a:ext>
            </a:extLst>
          </p:cNvPr>
          <p:cNvSpPr txBox="1"/>
          <p:nvPr/>
        </p:nvSpPr>
        <p:spPr>
          <a:xfrm>
            <a:off x="6810962" y="6424597"/>
            <a:ext cx="2799164" cy="369332"/>
          </a:xfrm>
          <a:prstGeom prst="rect">
            <a:avLst/>
          </a:prstGeom>
          <a:noFill/>
        </p:spPr>
        <p:txBody>
          <a:bodyPr wrap="none" rtlCol="0">
            <a:spAutoFit/>
          </a:bodyPr>
          <a:lstStyle/>
          <a:p>
            <a:r>
              <a:rPr lang="en-US" i="1" dirty="0">
                <a:latin typeface="Verdana" panose="020B0604030504040204" pitchFamily="34" charset="0"/>
                <a:ea typeface="Verdana" panose="020B0604030504040204" pitchFamily="34" charset="0"/>
                <a:cs typeface="Verdana" panose="020B0604030504040204" pitchFamily="34" charset="0"/>
              </a:rPr>
              <a:t>US biodiesel feedstock</a:t>
            </a:r>
          </a:p>
        </p:txBody>
      </p:sp>
      <p:sp>
        <p:nvSpPr>
          <p:cNvPr id="13" name="Block Arc 12">
            <a:extLst>
              <a:ext uri="{FF2B5EF4-FFF2-40B4-BE49-F238E27FC236}">
                <a16:creationId xmlns:a16="http://schemas.microsoft.com/office/drawing/2014/main" id="{74B0E130-8DC7-1A45-8D7D-CE77A5F4CEAB}"/>
              </a:ext>
            </a:extLst>
          </p:cNvPr>
          <p:cNvSpPr/>
          <p:nvPr/>
        </p:nvSpPr>
        <p:spPr>
          <a:xfrm rot="16200000">
            <a:off x="6165177" y="2981944"/>
            <a:ext cx="3378243" cy="3307034"/>
          </a:xfrm>
          <a:prstGeom prst="blockArc">
            <a:avLst>
              <a:gd name="adj1" fmla="val 13787544"/>
              <a:gd name="adj2" fmla="val 200812"/>
              <a:gd name="adj3" fmla="val 28696"/>
            </a:avLst>
          </a:prstGeom>
          <a:noFill/>
          <a:ln w="28575">
            <a:solidFill>
              <a:srgbClr val="66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ounded Rectangular Callout 3">
            <a:extLst>
              <a:ext uri="{FF2B5EF4-FFF2-40B4-BE49-F238E27FC236}">
                <a16:creationId xmlns:a16="http://schemas.microsoft.com/office/drawing/2014/main" id="{17CA59BC-4CCF-E94F-9FE3-A05812946F98}"/>
              </a:ext>
            </a:extLst>
          </p:cNvPr>
          <p:cNvSpPr/>
          <p:nvPr/>
        </p:nvSpPr>
        <p:spPr>
          <a:xfrm>
            <a:off x="8216050" y="2065576"/>
            <a:ext cx="1175878" cy="547455"/>
          </a:xfrm>
          <a:prstGeom prst="wedgeRoundRectCallout">
            <a:avLst>
              <a:gd name="adj1" fmla="val -74295"/>
              <a:gd name="adj2" fmla="val 117306"/>
              <a:gd name="adj3" fmla="val 16667"/>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wastes</a:t>
            </a:r>
            <a:endParaRPr lang="en-US"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8178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animBg="1"/>
      <p:bldP spid="13" grpId="1" animBg="1"/>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411042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Biodiesel use today</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0"/>
            <a:ext cx="628093" cy="584776"/>
          </a:xfrm>
          <a:prstGeom prst="rect">
            <a:avLst/>
          </a:prstGeom>
        </p:spPr>
      </p:pic>
      <p:sp>
        <p:nvSpPr>
          <p:cNvPr id="7" name="TextBox 6">
            <a:extLst>
              <a:ext uri="{FF2B5EF4-FFF2-40B4-BE49-F238E27FC236}">
                <a16:creationId xmlns:a16="http://schemas.microsoft.com/office/drawing/2014/main" id="{BF00C6AD-1AD7-3B41-B644-D08065996CFA}"/>
              </a:ext>
            </a:extLst>
          </p:cNvPr>
          <p:cNvSpPr txBox="1"/>
          <p:nvPr/>
        </p:nvSpPr>
        <p:spPr>
          <a:xfrm>
            <a:off x="253369" y="1258457"/>
            <a:ext cx="11685262" cy="1530484"/>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As of 2005, total global production of biodiesel approached 2 million metric tons, or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570 million gallons annually</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2/3 in Western Europe</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1/3 in Eastern Europe, the US and the rest of the globe</a:t>
            </a:r>
          </a:p>
        </p:txBody>
      </p:sp>
      <p:sp>
        <p:nvSpPr>
          <p:cNvPr id="9" name="TextBox 8">
            <a:extLst>
              <a:ext uri="{FF2B5EF4-FFF2-40B4-BE49-F238E27FC236}">
                <a16:creationId xmlns:a16="http://schemas.microsoft.com/office/drawing/2014/main" id="{D79F0490-2AB9-F242-9825-19A2F798480A}"/>
              </a:ext>
            </a:extLst>
          </p:cNvPr>
          <p:cNvSpPr txBox="1"/>
          <p:nvPr/>
        </p:nvSpPr>
        <p:spPr>
          <a:xfrm>
            <a:off x="253369" y="2876109"/>
            <a:ext cx="11236955" cy="1530484"/>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How does that compare with current use of liquid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petroleum fuels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the US?</a:t>
            </a:r>
          </a:p>
          <a:p>
            <a:pPr marL="285750" indent="-285750">
              <a:lnSpc>
                <a:spcPct val="120000"/>
              </a:lnSpc>
              <a:buFont typeface="Arial"/>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58 billion gallons per year</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35 billion gallons (60%) for highway vehicles</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Remainder (40%) for all other uses</a:t>
            </a:r>
          </a:p>
        </p:txBody>
      </p:sp>
      <p:sp>
        <p:nvSpPr>
          <p:cNvPr id="10" name="TextBox 9">
            <a:extLst>
              <a:ext uri="{FF2B5EF4-FFF2-40B4-BE49-F238E27FC236}">
                <a16:creationId xmlns:a16="http://schemas.microsoft.com/office/drawing/2014/main" id="{730D7BD6-BFD9-4949-ADA1-359126AA8C6C}"/>
              </a:ext>
            </a:extLst>
          </p:cNvPr>
          <p:cNvSpPr txBox="1"/>
          <p:nvPr/>
        </p:nvSpPr>
        <p:spPr>
          <a:xfrm>
            <a:off x="253369" y="4437061"/>
            <a:ext cx="11236955" cy="1899815"/>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Biodiesel could replace about 14% of petro fuel use if made from:</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½ of used cooking oil  (2.5%)</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½ of animal fats (1.25%)</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All fallow cropland in the US were planted </a:t>
            </a:r>
            <a:b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to good yielding canola (10%)</a:t>
            </a:r>
          </a:p>
        </p:txBody>
      </p:sp>
      <p:sp>
        <p:nvSpPr>
          <p:cNvPr id="11" name="TextBox 10">
            <a:extLst>
              <a:ext uri="{FF2B5EF4-FFF2-40B4-BE49-F238E27FC236}">
                <a16:creationId xmlns:a16="http://schemas.microsoft.com/office/drawing/2014/main" id="{DCC5B8C5-7268-C94A-A788-2614DCA4C8FC}"/>
              </a:ext>
            </a:extLst>
          </p:cNvPr>
          <p:cNvSpPr txBox="1"/>
          <p:nvPr/>
        </p:nvSpPr>
        <p:spPr>
          <a:xfrm>
            <a:off x="253370" y="6364892"/>
            <a:ext cx="8326186" cy="422488"/>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Algae</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might produce another 14% of biodiesel. </a:t>
            </a:r>
          </a:p>
        </p:txBody>
      </p:sp>
      <p:sp>
        <p:nvSpPr>
          <p:cNvPr id="12" name="TextBox 11">
            <a:extLst>
              <a:ext uri="{FF2B5EF4-FFF2-40B4-BE49-F238E27FC236}">
                <a16:creationId xmlns:a16="http://schemas.microsoft.com/office/drawing/2014/main" id="{FE36951E-1138-0A4E-B337-AA036070B4E4}"/>
              </a:ext>
            </a:extLst>
          </p:cNvPr>
          <p:cNvSpPr txBox="1"/>
          <p:nvPr/>
        </p:nvSpPr>
        <p:spPr>
          <a:xfrm>
            <a:off x="7768949" y="5427255"/>
            <a:ext cx="4201791" cy="1015663"/>
          </a:xfrm>
          <a:prstGeom prst="rect">
            <a:avLst/>
          </a:prstGeom>
          <a:noFill/>
          <a:ln>
            <a:solidFill>
              <a:srgbClr val="0000FF"/>
            </a:solidFill>
            <a:prstDash val="sysDash"/>
          </a:ln>
        </p:spPr>
        <p:txBody>
          <a:bodyPr wrap="none" rtlCol="0">
            <a:spAutoFit/>
          </a:bodyPr>
          <a:lstStyle/>
          <a:p>
            <a:r>
              <a:rPr lang="en-US" sz="2000" i="1" dirty="0">
                <a:solidFill>
                  <a:srgbClr val="0000FF"/>
                </a:solidFill>
                <a:latin typeface="Verdana" panose="020B0604030504040204" pitchFamily="34" charset="0"/>
                <a:ea typeface="Verdana" panose="020B0604030504040204" pitchFamily="34" charset="0"/>
                <a:cs typeface="Verdana" panose="020B0604030504040204" pitchFamily="34" charset="0"/>
              </a:rPr>
              <a:t>So, with investment and work</a:t>
            </a:r>
          </a:p>
          <a:p>
            <a:r>
              <a:rPr lang="en-US" sz="2000" i="1" dirty="0">
                <a:solidFill>
                  <a:srgbClr val="0000FF"/>
                </a:solidFill>
                <a:latin typeface="Verdana" panose="020B0604030504040204" pitchFamily="34" charset="0"/>
                <a:ea typeface="Verdana" panose="020B0604030504040204" pitchFamily="34" charset="0"/>
                <a:cs typeface="Verdana" panose="020B0604030504040204" pitchFamily="34" charset="0"/>
              </a:rPr>
              <a:t>biodiesel could make a dent in,</a:t>
            </a:r>
            <a:br>
              <a:rPr lang="en-US" sz="2000" i="1" dirty="0">
                <a:solidFill>
                  <a:srgbClr val="0000FF"/>
                </a:solidFill>
                <a:latin typeface="Verdana" panose="020B0604030504040204" pitchFamily="34" charset="0"/>
                <a:ea typeface="Verdana" panose="020B0604030504040204" pitchFamily="34" charset="0"/>
                <a:cs typeface="Verdana" panose="020B0604030504040204" pitchFamily="34" charset="0"/>
              </a:rPr>
            </a:br>
            <a:r>
              <a:rPr lang="en-US" sz="2000" i="1" dirty="0">
                <a:solidFill>
                  <a:srgbClr val="0000FF"/>
                </a:solidFill>
                <a:latin typeface="Verdana" panose="020B0604030504040204" pitchFamily="34" charset="0"/>
                <a:ea typeface="Verdana" panose="020B0604030504040204" pitchFamily="34" charset="0"/>
                <a:cs typeface="Verdana" panose="020B0604030504040204" pitchFamily="34" charset="0"/>
              </a:rPr>
              <a:t>but not replace </a:t>
            </a:r>
            <a:r>
              <a:rPr lang="en-US" sz="2000" i="1" dirty="0" err="1">
                <a:solidFill>
                  <a:srgbClr val="0000FF"/>
                </a:solidFill>
                <a:latin typeface="Verdana" panose="020B0604030504040204" pitchFamily="34" charset="0"/>
                <a:ea typeface="Verdana" panose="020B0604030504040204" pitchFamily="34" charset="0"/>
                <a:cs typeface="Verdana" panose="020B0604030504040204" pitchFamily="34" charset="0"/>
              </a:rPr>
              <a:t>petrofuels</a:t>
            </a:r>
            <a:r>
              <a:rPr lang="en-US" sz="2000" i="1" dirty="0">
                <a:solidFill>
                  <a:srgbClr val="0000FF"/>
                </a:solidFill>
                <a:latin typeface="Verdana" panose="020B0604030504040204" pitchFamily="34" charset="0"/>
                <a:ea typeface="Verdana" panose="020B0604030504040204" pitchFamily="34" charset="0"/>
                <a:cs typeface="Verdana" panose="020B0604030504040204" pitchFamily="34" charset="0"/>
              </a:rPr>
              <a:t>.</a:t>
            </a:r>
          </a:p>
        </p:txBody>
      </p:sp>
      <p:sp>
        <p:nvSpPr>
          <p:cNvPr id="13" name="TextBox 12">
            <a:extLst>
              <a:ext uri="{FF2B5EF4-FFF2-40B4-BE49-F238E27FC236}">
                <a16:creationId xmlns:a16="http://schemas.microsoft.com/office/drawing/2014/main" id="{F582E08E-E465-A94B-8352-CDDEFEFB8F0A}"/>
              </a:ext>
            </a:extLst>
          </p:cNvPr>
          <p:cNvSpPr txBox="1"/>
          <p:nvPr/>
        </p:nvSpPr>
        <p:spPr>
          <a:xfrm>
            <a:off x="228600" y="739169"/>
            <a:ext cx="11742140" cy="422488"/>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Though home to only 4.5% of the world’s population, the US uses 25% of global energy.</a:t>
            </a:r>
          </a:p>
        </p:txBody>
      </p:sp>
      <p:sp>
        <p:nvSpPr>
          <p:cNvPr id="14" name="TextBox 13">
            <a:extLst>
              <a:ext uri="{FF2B5EF4-FFF2-40B4-BE49-F238E27FC236}">
                <a16:creationId xmlns:a16="http://schemas.microsoft.com/office/drawing/2014/main" id="{4E294C7D-7A4E-7741-8170-97550753E99E}"/>
              </a:ext>
            </a:extLst>
          </p:cNvPr>
          <p:cNvSpPr txBox="1"/>
          <p:nvPr/>
        </p:nvSpPr>
        <p:spPr>
          <a:xfrm>
            <a:off x="10687287" y="6519446"/>
            <a:ext cx="1389932" cy="338554"/>
          </a:xfrm>
          <a:prstGeom prst="rect">
            <a:avLst/>
          </a:prstGeom>
          <a:noFill/>
        </p:spPr>
        <p:txBody>
          <a:bodyPr wrap="none" rtlCol="0">
            <a:spAutoFit/>
          </a:bodyPr>
          <a:lstStyle/>
          <a:p>
            <a:r>
              <a:rPr lang="en-US" sz="1600" dirty="0" err="1">
                <a:latin typeface="Verdana" panose="020B0604030504040204" pitchFamily="34" charset="0"/>
                <a:ea typeface="Verdana" panose="020B0604030504040204" pitchFamily="34" charset="0"/>
                <a:cs typeface="Verdana" panose="020B0604030504040204" pitchFamily="34" charset="0"/>
                <a:sym typeface="Wingdings"/>
              </a:rPr>
              <a:t>Pahl</a:t>
            </a:r>
            <a:r>
              <a:rPr lang="en-US" sz="1600" dirty="0">
                <a:latin typeface="Verdana" panose="020B0604030504040204" pitchFamily="34" charset="0"/>
                <a:ea typeface="Verdana" panose="020B0604030504040204" pitchFamily="34" charset="0"/>
                <a:cs typeface="Verdana" panose="020B0604030504040204" pitchFamily="34" charset="0"/>
                <a:sym typeface="Wingdings"/>
              </a:rPr>
              <a:t> (2005)</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0132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545213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Oil feedstock for biodiesel</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0"/>
            <a:ext cx="628093" cy="584776"/>
          </a:xfrm>
          <a:prstGeom prst="rect">
            <a:avLst/>
          </a:prstGeom>
        </p:spPr>
      </p:pic>
      <p:sp>
        <p:nvSpPr>
          <p:cNvPr id="7" name="TextBox 6">
            <a:extLst>
              <a:ext uri="{FF2B5EF4-FFF2-40B4-BE49-F238E27FC236}">
                <a16:creationId xmlns:a16="http://schemas.microsoft.com/office/drawing/2014/main" id="{F9E034EE-5A3C-394E-8B93-80EAF18E3B64}"/>
              </a:ext>
            </a:extLst>
          </p:cNvPr>
          <p:cNvSpPr txBox="1"/>
          <p:nvPr/>
        </p:nvSpPr>
        <p:spPr>
          <a:xfrm>
            <a:off x="253369" y="762268"/>
            <a:ext cx="9666485" cy="1530484"/>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wide variety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of oils can be used as biodiesel feedstock.</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Reuse increases the EROEI.</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Go local.</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Be flexible; </a:t>
            </a:r>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feedstock is 70% of the cost of production of biodiesel</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TextBox 7">
            <a:extLst>
              <a:ext uri="{FF2B5EF4-FFF2-40B4-BE49-F238E27FC236}">
                <a16:creationId xmlns:a16="http://schemas.microsoft.com/office/drawing/2014/main" id="{A1AE8791-9180-2443-8E82-AF95D1756959}"/>
              </a:ext>
            </a:extLst>
          </p:cNvPr>
          <p:cNvSpPr txBox="1"/>
          <p:nvPr/>
        </p:nvSpPr>
        <p:spPr>
          <a:xfrm>
            <a:off x="3286820" y="2434469"/>
            <a:ext cx="2809180" cy="4378250"/>
          </a:xfrm>
          <a:prstGeom prst="rect">
            <a:avLst/>
          </a:prstGeom>
          <a:noFill/>
        </p:spPr>
        <p:txBody>
          <a:bodyPr wrap="square" rtlCol="0">
            <a:spAutoFit/>
          </a:bodyPr>
          <a:lstStyle/>
          <a:p>
            <a:pPr marL="285750" indent="-285750">
              <a:lnSpc>
                <a:spcPct val="120000"/>
              </a:lnSpc>
              <a:buFont typeface="Arial"/>
              <a:buChar char="•"/>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oil palm</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coconut</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jatropha</a:t>
            </a:r>
          </a:p>
          <a:p>
            <a:pPr marL="285750" indent="-285750">
              <a:lnSpc>
                <a:spcPct val="120000"/>
              </a:lnSpc>
              <a:buFont typeface="Arial"/>
              <a:buChar char="•"/>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rapeseed / canola</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peanut</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sunflower</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safflower</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mustard</a:t>
            </a:r>
          </a:p>
          <a:p>
            <a:pPr marL="285750" indent="-285750">
              <a:lnSpc>
                <a:spcPct val="120000"/>
              </a:lnSpc>
              <a:buFont typeface="Arial"/>
              <a:buChar char="•"/>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soybean</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corn</a:t>
            </a:r>
          </a:p>
          <a:p>
            <a:pPr marL="285750" indent="-285750">
              <a:lnSpc>
                <a:spcPct val="120000"/>
              </a:lnSpc>
              <a:buFont typeface="Arial"/>
              <a:buChar char="•"/>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used cooking oil</a:t>
            </a:r>
          </a:p>
          <a:p>
            <a:pPr marL="285750" indent="-285750">
              <a:lnSpc>
                <a:spcPct val="120000"/>
              </a:lnSpc>
              <a:buFont typeface="Arial"/>
              <a:buChar cha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animal fat</a:t>
            </a:r>
          </a:p>
          <a:p>
            <a:pPr marL="285750" indent="-285750">
              <a:lnSpc>
                <a:spcPct val="120000"/>
              </a:lnSpc>
              <a:buFont typeface="Arial"/>
              <a:buChar char="•"/>
            </a:pPr>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algae</a:t>
            </a:r>
          </a:p>
        </p:txBody>
      </p:sp>
      <p:pic>
        <p:nvPicPr>
          <p:cNvPr id="9" name="Picture 8">
            <a:extLst>
              <a:ext uri="{FF2B5EF4-FFF2-40B4-BE49-F238E27FC236}">
                <a16:creationId xmlns:a16="http://schemas.microsoft.com/office/drawing/2014/main" id="{82C318BD-18D8-894F-BA06-6BF2F2DB17D3}"/>
              </a:ext>
            </a:extLst>
          </p:cNvPr>
          <p:cNvPicPr>
            <a:picLocks noChangeAspect="1"/>
          </p:cNvPicPr>
          <p:nvPr/>
        </p:nvPicPr>
        <p:blipFill rotWithShape="1">
          <a:blip r:embed="rId3"/>
          <a:srcRect l="5983" t="2872" r="1219" b="4047"/>
          <a:stretch/>
        </p:blipFill>
        <p:spPr>
          <a:xfrm>
            <a:off x="5766585" y="2557796"/>
            <a:ext cx="6279798" cy="3793227"/>
          </a:xfrm>
          <a:prstGeom prst="rect">
            <a:avLst/>
          </a:prstGeom>
          <a:effectLst/>
        </p:spPr>
      </p:pic>
      <p:sp>
        <p:nvSpPr>
          <p:cNvPr id="10" name="TextBox 9">
            <a:extLst>
              <a:ext uri="{FF2B5EF4-FFF2-40B4-BE49-F238E27FC236}">
                <a16:creationId xmlns:a16="http://schemas.microsoft.com/office/drawing/2014/main" id="{1A1DD732-819C-C544-9AAF-8AE4A8E45FB3}"/>
              </a:ext>
            </a:extLst>
          </p:cNvPr>
          <p:cNvSpPr txBox="1"/>
          <p:nvPr/>
        </p:nvSpPr>
        <p:spPr>
          <a:xfrm>
            <a:off x="6859265" y="6351023"/>
            <a:ext cx="3568606" cy="369332"/>
          </a:xfrm>
          <a:prstGeom prst="rect">
            <a:avLst/>
          </a:prstGeom>
          <a:noFill/>
        </p:spPr>
        <p:txBody>
          <a:bodyPr wrap="none" rtlCol="0">
            <a:spAutoFit/>
          </a:bodyPr>
          <a:lstStyle/>
          <a:p>
            <a:r>
              <a:rPr lang="en-US" i="1" dirty="0">
                <a:latin typeface="Verdana" panose="020B0604030504040204" pitchFamily="34" charset="0"/>
                <a:ea typeface="Verdana" panose="020B0604030504040204" pitchFamily="34" charset="0"/>
                <a:cs typeface="Verdana" panose="020B0604030504040204" pitchFamily="34" charset="0"/>
              </a:rPr>
              <a:t>European biodiesel feedstock</a:t>
            </a:r>
          </a:p>
        </p:txBody>
      </p:sp>
      <p:sp>
        <p:nvSpPr>
          <p:cNvPr id="5" name="Down Arrow Callout 4">
            <a:extLst>
              <a:ext uri="{FF2B5EF4-FFF2-40B4-BE49-F238E27FC236}">
                <a16:creationId xmlns:a16="http://schemas.microsoft.com/office/drawing/2014/main" id="{42A05B5A-8CC5-0545-AF62-AFC41CFB2BA2}"/>
              </a:ext>
            </a:extLst>
          </p:cNvPr>
          <p:cNvSpPr/>
          <p:nvPr/>
        </p:nvSpPr>
        <p:spPr>
          <a:xfrm>
            <a:off x="10104387" y="2292752"/>
            <a:ext cx="1757462" cy="1085949"/>
          </a:xfrm>
          <a:prstGeom prst="downArrowCallou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432FF"/>
                </a:solidFill>
                <a:latin typeface="Verdana" panose="020B0604030504040204" pitchFamily="34" charset="0"/>
                <a:ea typeface="Verdana" panose="020B0604030504040204" pitchFamily="34" charset="0"/>
                <a:cs typeface="Verdana" panose="020B0604030504040204" pitchFamily="34" charset="0"/>
              </a:rPr>
              <a:t>rapeseed = canola</a:t>
            </a:r>
          </a:p>
        </p:txBody>
      </p:sp>
    </p:spTree>
    <p:extLst>
      <p:ext uri="{BB962C8B-B14F-4D97-AF65-F5344CB8AC3E}">
        <p14:creationId xmlns:p14="http://schemas.microsoft.com/office/powerpoint/2010/main" val="284896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11-27 at 5.38.33 PM.png">
            <a:extLst>
              <a:ext uri="{FF2B5EF4-FFF2-40B4-BE49-F238E27FC236}">
                <a16:creationId xmlns:a16="http://schemas.microsoft.com/office/drawing/2014/main" id="{56BD5995-DFFB-BB43-B02D-86171D859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2291" y="905738"/>
            <a:ext cx="4371109" cy="3239386"/>
          </a:xfrm>
          <a:prstGeom prst="rect">
            <a:avLst/>
          </a:prstGeom>
        </p:spPr>
      </p:pic>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185499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Oil palm</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3">
            <a:duotone>
              <a:prstClr val="black"/>
              <a:schemeClr val="accent1">
                <a:tint val="45000"/>
                <a:satMod val="400000"/>
              </a:schemeClr>
            </a:duotone>
          </a:blip>
          <a:stretch>
            <a:fillRect/>
          </a:stretch>
        </p:blipFill>
        <p:spPr>
          <a:xfrm>
            <a:off x="10862232" y="0"/>
            <a:ext cx="628093" cy="584776"/>
          </a:xfrm>
          <a:prstGeom prst="rect">
            <a:avLst/>
          </a:prstGeom>
        </p:spPr>
      </p:pic>
      <p:sp>
        <p:nvSpPr>
          <p:cNvPr id="7" name="TextBox 6">
            <a:extLst>
              <a:ext uri="{FF2B5EF4-FFF2-40B4-BE49-F238E27FC236}">
                <a16:creationId xmlns:a16="http://schemas.microsoft.com/office/drawing/2014/main" id="{52F0C696-78F5-C243-8C05-06F55726FE97}"/>
              </a:ext>
            </a:extLst>
          </p:cNvPr>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8" name="TextBox 7">
            <a:extLst>
              <a:ext uri="{FF2B5EF4-FFF2-40B4-BE49-F238E27FC236}">
                <a16:creationId xmlns:a16="http://schemas.microsoft.com/office/drawing/2014/main" id="{FED2487B-ADED-9244-B90B-A694CF030E04}"/>
              </a:ext>
            </a:extLst>
          </p:cNvPr>
          <p:cNvSpPr txBox="1"/>
          <p:nvPr/>
        </p:nvSpPr>
        <p:spPr>
          <a:xfrm>
            <a:off x="228600" y="943502"/>
            <a:ext cx="7802852" cy="1922129"/>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Oil palm:</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Fruits are 45 – 55% oil.</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High yields of 365 gallons per acre;</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Cake is used as animal feed;</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High cloud point.</a:t>
            </a:r>
          </a:p>
        </p:txBody>
      </p:sp>
      <p:sp>
        <p:nvSpPr>
          <p:cNvPr id="9" name="TextBox 8">
            <a:extLst>
              <a:ext uri="{FF2B5EF4-FFF2-40B4-BE49-F238E27FC236}">
                <a16:creationId xmlns:a16="http://schemas.microsoft.com/office/drawing/2014/main" id="{478613EF-877A-924C-85F5-DEFB0F0583D2}"/>
              </a:ext>
            </a:extLst>
          </p:cNvPr>
          <p:cNvSpPr txBox="1"/>
          <p:nvPr/>
        </p:nvSpPr>
        <p:spPr>
          <a:xfrm>
            <a:off x="295264" y="3085569"/>
            <a:ext cx="6715136" cy="3030125"/>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Oil palm plantations are expanding rapidly.</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Major threat to rainforest and tropical habitats that are cleared to plant palm plantations.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Drastically reduces biodiversity</a:t>
            </a:r>
            <a:r>
              <a:rPr lang="is-I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a:buChar char="•"/>
            </a:pPr>
            <a:r>
              <a:rPr lang="is-IS" sz="2000" dirty="0">
                <a:solidFill>
                  <a:prstClr val="black"/>
                </a:solidFill>
                <a:latin typeface="Verdana" panose="020B0604030504040204" pitchFamily="34" charset="0"/>
                <a:ea typeface="Verdana" panose="020B0604030504040204" pitchFamily="34" charset="0"/>
                <a:cs typeface="Verdana" panose="020B0604030504040204" pitchFamily="34" charset="0"/>
              </a:rPr>
              <a:t>… and wildlife habitats.</a:t>
            </a:r>
          </a:p>
          <a:p>
            <a:pPr marL="285750" indent="-285750">
              <a:lnSpc>
                <a:spcPct val="120000"/>
              </a:lnSpc>
              <a:buFont typeface="Arial"/>
              <a:buChar char="•"/>
            </a:pPr>
            <a:r>
              <a:rPr lang="is-IS" sz="2000" dirty="0">
                <a:solidFill>
                  <a:prstClr val="black"/>
                </a:solidFill>
                <a:latin typeface="Verdana" panose="020B0604030504040204" pitchFamily="34" charset="0"/>
                <a:ea typeface="Verdana" panose="020B0604030504040204" pitchFamily="34" charset="0"/>
                <a:cs typeface="Verdana" panose="020B0604030504040204" pitchFamily="34" charset="0"/>
              </a:rPr>
              <a:t>Oil palm plantations are feeding Europe’s </a:t>
            </a:r>
            <a:br>
              <a:rPr lang="is-IS" sz="20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is-IS" sz="2000" dirty="0">
                <a:solidFill>
                  <a:prstClr val="black"/>
                </a:solidFill>
                <a:latin typeface="Verdana" panose="020B0604030504040204" pitchFamily="34" charset="0"/>
                <a:ea typeface="Verdana" panose="020B0604030504040204" pitchFamily="34" charset="0"/>
                <a:cs typeface="Verdana" panose="020B0604030504040204" pitchFamily="34" charset="0"/>
              </a:rPr>
              <a:t>biodiesel appetites, fueled by renewable </a:t>
            </a:r>
          </a:p>
          <a:p>
            <a:pPr marL="285750" indent="-285750">
              <a:lnSpc>
                <a:spcPct val="120000"/>
              </a:lnSpc>
              <a:buFont typeface="Arial"/>
              <a:buChar char="•"/>
            </a:pPr>
            <a:r>
              <a:rPr lang="is-IS" sz="2000" dirty="0">
                <a:solidFill>
                  <a:prstClr val="black"/>
                </a:solidFill>
                <a:latin typeface="Verdana" panose="020B0604030504040204" pitchFamily="34" charset="0"/>
                <a:ea typeface="Verdana" panose="020B0604030504040204" pitchFamily="34" charset="0"/>
                <a:cs typeface="Verdana" panose="020B0604030504040204" pitchFamily="34" charset="0"/>
              </a:rPr>
              <a:t>energy targets and policies.</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descr="Screen Shot 2016-11-27 at 5.27.12 PM.png">
            <a:extLst>
              <a:ext uri="{FF2B5EF4-FFF2-40B4-BE49-F238E27FC236}">
                <a16:creationId xmlns:a16="http://schemas.microsoft.com/office/drawing/2014/main" id="{FFB09281-6F0B-3A45-BBEE-C3166BB6C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9455" y="3258932"/>
            <a:ext cx="5243945" cy="3515412"/>
          </a:xfrm>
          <a:prstGeom prst="rect">
            <a:avLst/>
          </a:prstGeom>
        </p:spPr>
      </p:pic>
    </p:spTree>
    <p:extLst>
      <p:ext uri="{BB962C8B-B14F-4D97-AF65-F5344CB8AC3E}">
        <p14:creationId xmlns:p14="http://schemas.microsoft.com/office/powerpoint/2010/main" val="158778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389722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Canola / rapeseed</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0"/>
            <a:ext cx="628093" cy="584776"/>
          </a:xfrm>
          <a:prstGeom prst="rect">
            <a:avLst/>
          </a:prstGeom>
        </p:spPr>
      </p:pic>
      <p:sp>
        <p:nvSpPr>
          <p:cNvPr id="7" name="TextBox 6">
            <a:extLst>
              <a:ext uri="{FF2B5EF4-FFF2-40B4-BE49-F238E27FC236}">
                <a16:creationId xmlns:a16="http://schemas.microsoft.com/office/drawing/2014/main" id="{FE5EBDA9-901E-6149-9A38-CA1323515F40}"/>
              </a:ext>
            </a:extLst>
          </p:cNvPr>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0" name="TextBox 9">
            <a:extLst>
              <a:ext uri="{FF2B5EF4-FFF2-40B4-BE49-F238E27FC236}">
                <a16:creationId xmlns:a16="http://schemas.microsoft.com/office/drawing/2014/main" id="{EBB82B9F-84CA-E045-BF08-1FED23D01CA8}"/>
              </a:ext>
            </a:extLst>
          </p:cNvPr>
          <p:cNvSpPr txBox="1"/>
          <p:nvPr/>
        </p:nvSpPr>
        <p:spPr>
          <a:xfrm>
            <a:off x="228599" y="707967"/>
            <a:ext cx="11644746" cy="2269147"/>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Canola is also known as rapeseed:</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Already a major commercial crop in Europe and NA for oil and livestock feed.</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Temperate zone crop.</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Yields 127 gallons per acre.</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Highest for any conventional oilseed crop.</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Currently the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largest global source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for biodiesel feedstock.</a:t>
            </a:r>
          </a:p>
        </p:txBody>
      </p:sp>
      <p:pic>
        <p:nvPicPr>
          <p:cNvPr id="11" name="Picture 10" descr="Screen Shot 2016-11-27 at 6.09.11 PM.png">
            <a:extLst>
              <a:ext uri="{FF2B5EF4-FFF2-40B4-BE49-F238E27FC236}">
                <a16:creationId xmlns:a16="http://schemas.microsoft.com/office/drawing/2014/main" id="{5CE2E464-EDFE-5540-86DC-D84E0B795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11" y="3566941"/>
            <a:ext cx="3556000" cy="2366702"/>
          </a:xfrm>
          <a:prstGeom prst="rect">
            <a:avLst/>
          </a:prstGeom>
        </p:spPr>
      </p:pic>
      <p:pic>
        <p:nvPicPr>
          <p:cNvPr id="12" name="Picture 11" descr="Screen Shot 2016-11-27 at 6.18.53 PM.png">
            <a:extLst>
              <a:ext uri="{FF2B5EF4-FFF2-40B4-BE49-F238E27FC236}">
                <a16:creationId xmlns:a16="http://schemas.microsoft.com/office/drawing/2014/main" id="{55EFDB10-CAEF-4A44-AD9B-E75E931B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9357" y="3027452"/>
            <a:ext cx="4467168" cy="3681216"/>
          </a:xfrm>
          <a:prstGeom prst="rect">
            <a:avLst/>
          </a:prstGeom>
        </p:spPr>
      </p:pic>
    </p:spTree>
    <p:extLst>
      <p:ext uri="{BB962C8B-B14F-4D97-AF65-F5344CB8AC3E}">
        <p14:creationId xmlns:p14="http://schemas.microsoft.com/office/powerpoint/2010/main" val="39957609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190789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Soybean</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0"/>
            <a:ext cx="628093" cy="584776"/>
          </a:xfrm>
          <a:prstGeom prst="rect">
            <a:avLst/>
          </a:prstGeom>
        </p:spPr>
      </p:pic>
      <p:sp>
        <p:nvSpPr>
          <p:cNvPr id="7" name="TextBox 6">
            <a:extLst>
              <a:ext uri="{FF2B5EF4-FFF2-40B4-BE49-F238E27FC236}">
                <a16:creationId xmlns:a16="http://schemas.microsoft.com/office/drawing/2014/main" id="{2144E7D0-07D9-0F49-9B43-4FC31433FDC4}"/>
              </a:ext>
            </a:extLst>
          </p:cNvPr>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8" name="TextBox 7">
            <a:extLst>
              <a:ext uri="{FF2B5EF4-FFF2-40B4-BE49-F238E27FC236}">
                <a16:creationId xmlns:a16="http://schemas.microsoft.com/office/drawing/2014/main" id="{FE6F09F0-93B8-EA43-A888-686756D687AF}"/>
              </a:ext>
            </a:extLst>
          </p:cNvPr>
          <p:cNvSpPr txBox="1"/>
          <p:nvPr/>
        </p:nvSpPr>
        <p:spPr>
          <a:xfrm>
            <a:off x="228599" y="763391"/>
            <a:ext cx="11755583" cy="3155544"/>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Soy:</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One of the world’s most critical sources of oil and proteins.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Soy is the most common crop in the US and grown around the world.</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Yields 48 gallons per acre.</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Oil is used in foods, paints, linoleum, inks, soaps, insecticides, etc.,.</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Meal is a valuable feed for animals and people.</a:t>
            </a:r>
          </a:p>
          <a:p>
            <a:pPr>
              <a:lnSpc>
                <a:spcPct val="120000"/>
              </a:lnSpc>
            </a:pPr>
            <a:endParaRPr lang="en-US"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Though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most US biodiesel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is made from soy oil, it’s not the most economic way to make biodiesel.</a:t>
            </a:r>
          </a:p>
        </p:txBody>
      </p:sp>
      <p:pic>
        <p:nvPicPr>
          <p:cNvPr id="9" name="Picture 8" descr="Screen Shot 2016-11-27 at 6.00.27 PM.png">
            <a:extLst>
              <a:ext uri="{FF2B5EF4-FFF2-40B4-BE49-F238E27FC236}">
                <a16:creationId xmlns:a16="http://schemas.microsoft.com/office/drawing/2014/main" id="{89551EE3-30A4-154C-9395-D2A82EAF46CD}"/>
              </a:ext>
            </a:extLst>
          </p:cNvPr>
          <p:cNvPicPr>
            <a:picLocks noChangeAspect="1"/>
          </p:cNvPicPr>
          <p:nvPr/>
        </p:nvPicPr>
        <p:blipFill rotWithShape="1">
          <a:blip r:embed="rId3">
            <a:extLst>
              <a:ext uri="{28A0092B-C50C-407E-A947-70E740481C1C}">
                <a14:useLocalDpi xmlns:a14="http://schemas.microsoft.com/office/drawing/2010/main" val="0"/>
              </a:ext>
            </a:extLst>
          </a:blip>
          <a:srcRect r="-519"/>
          <a:stretch/>
        </p:blipFill>
        <p:spPr>
          <a:xfrm>
            <a:off x="7260974" y="3784614"/>
            <a:ext cx="4856321" cy="2972435"/>
          </a:xfrm>
          <a:prstGeom prst="rect">
            <a:avLst/>
          </a:prstGeom>
        </p:spPr>
      </p:pic>
    </p:spTree>
    <p:extLst>
      <p:ext uri="{BB962C8B-B14F-4D97-AF65-F5344CB8AC3E}">
        <p14:creationId xmlns:p14="http://schemas.microsoft.com/office/powerpoint/2010/main" val="11361035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349807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Used cooking oil</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0"/>
            <a:ext cx="628093" cy="584776"/>
          </a:xfrm>
          <a:prstGeom prst="rect">
            <a:avLst/>
          </a:prstGeom>
        </p:spPr>
      </p:pic>
      <p:sp>
        <p:nvSpPr>
          <p:cNvPr id="7" name="TextBox 6">
            <a:extLst>
              <a:ext uri="{FF2B5EF4-FFF2-40B4-BE49-F238E27FC236}">
                <a16:creationId xmlns:a16="http://schemas.microsoft.com/office/drawing/2014/main" id="{D3806D63-1F72-EA47-AA5A-90F3219B69D3}"/>
              </a:ext>
            </a:extLst>
          </p:cNvPr>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8" name="TextBox 7">
            <a:extLst>
              <a:ext uri="{FF2B5EF4-FFF2-40B4-BE49-F238E27FC236}">
                <a16:creationId xmlns:a16="http://schemas.microsoft.com/office/drawing/2014/main" id="{9064E575-9F90-BB47-8CA8-AA7D03C42DE6}"/>
              </a:ext>
            </a:extLst>
          </p:cNvPr>
          <p:cNvSpPr txBox="1"/>
          <p:nvPr/>
        </p:nvSpPr>
        <p:spPr>
          <a:xfrm>
            <a:off x="228599" y="915792"/>
            <a:ext cx="11824598" cy="422488"/>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US uses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3 billion gallons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of fryer oil each year!</a:t>
            </a:r>
          </a:p>
        </p:txBody>
      </p:sp>
      <p:sp>
        <p:nvSpPr>
          <p:cNvPr id="9" name="TextBox 8">
            <a:extLst>
              <a:ext uri="{FF2B5EF4-FFF2-40B4-BE49-F238E27FC236}">
                <a16:creationId xmlns:a16="http://schemas.microsoft.com/office/drawing/2014/main" id="{E1727786-3632-4F43-82C8-3149C500C9C4}"/>
              </a:ext>
            </a:extLst>
          </p:cNvPr>
          <p:cNvSpPr txBox="1"/>
          <p:nvPr/>
        </p:nvSpPr>
        <p:spPr>
          <a:xfrm>
            <a:off x="242711" y="1440845"/>
            <a:ext cx="11824598" cy="422488"/>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Used for animal feed, makeup, fertilizer.</a:t>
            </a:r>
          </a:p>
        </p:txBody>
      </p:sp>
      <p:sp>
        <p:nvSpPr>
          <p:cNvPr id="10" name="TextBox 9">
            <a:extLst>
              <a:ext uri="{FF2B5EF4-FFF2-40B4-BE49-F238E27FC236}">
                <a16:creationId xmlns:a16="http://schemas.microsoft.com/office/drawing/2014/main" id="{FD382316-7E23-9941-8C8A-BE1E5B6D611D}"/>
              </a:ext>
            </a:extLst>
          </p:cNvPr>
          <p:cNvSpPr txBox="1"/>
          <p:nvPr/>
        </p:nvSpPr>
        <p:spPr>
          <a:xfrm>
            <a:off x="256823" y="1879440"/>
            <a:ext cx="11824598" cy="422488"/>
          </a:xfrm>
          <a:prstGeom prst="rect">
            <a:avLst/>
          </a:prstGeom>
          <a:noFill/>
        </p:spPr>
        <p:txBody>
          <a:bodyPr wrap="square" rtlCol="0">
            <a:spAutoFit/>
          </a:bodyPr>
          <a:lstStyle/>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But most commonly sent to landfills or sewage treatment plants.</a:t>
            </a:r>
          </a:p>
        </p:txBody>
      </p:sp>
      <p:sp>
        <p:nvSpPr>
          <p:cNvPr id="11" name="TextBox 10">
            <a:extLst>
              <a:ext uri="{FF2B5EF4-FFF2-40B4-BE49-F238E27FC236}">
                <a16:creationId xmlns:a16="http://schemas.microsoft.com/office/drawing/2014/main" id="{8A55DEF0-1D33-F94C-A0D9-CEDD0D77E656}"/>
              </a:ext>
            </a:extLst>
          </p:cNvPr>
          <p:cNvSpPr txBox="1"/>
          <p:nvPr/>
        </p:nvSpPr>
        <p:spPr>
          <a:xfrm>
            <a:off x="242711" y="2445514"/>
            <a:ext cx="11824598" cy="1552797"/>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Big advantages: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Abundant, particularly in cities;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Inexpensive; and</a:t>
            </a:r>
          </a:p>
          <a:p>
            <a:pPr marL="285750" indent="-285750">
              <a:lnSpc>
                <a:spcPct val="120000"/>
              </a:lnSpc>
              <a:buFont typeface="Arial"/>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High EROI.</a:t>
            </a:r>
          </a:p>
        </p:txBody>
      </p:sp>
      <p:sp>
        <p:nvSpPr>
          <p:cNvPr id="12" name="TextBox 11">
            <a:extLst>
              <a:ext uri="{FF2B5EF4-FFF2-40B4-BE49-F238E27FC236}">
                <a16:creationId xmlns:a16="http://schemas.microsoft.com/office/drawing/2014/main" id="{AF128656-963C-9E4A-9B86-3E6E4C043677}"/>
              </a:ext>
            </a:extLst>
          </p:cNvPr>
          <p:cNvSpPr txBox="1"/>
          <p:nvPr/>
        </p:nvSpPr>
        <p:spPr>
          <a:xfrm>
            <a:off x="228599" y="4125644"/>
            <a:ext cx="6089074" cy="2269147"/>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Disadvantages?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High free fatty acid content from high and repeated heating.</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Contamination with water, crumbs, etc.,.</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Requires extra processing steps to produce commercial biodiesel.</a:t>
            </a:r>
          </a:p>
        </p:txBody>
      </p:sp>
      <p:sp>
        <p:nvSpPr>
          <p:cNvPr id="13" name="TextBox 12">
            <a:extLst>
              <a:ext uri="{FF2B5EF4-FFF2-40B4-BE49-F238E27FC236}">
                <a16:creationId xmlns:a16="http://schemas.microsoft.com/office/drawing/2014/main" id="{A6DF4FB7-EE4B-1544-9F6B-8C9153E2D7EF}"/>
              </a:ext>
            </a:extLst>
          </p:cNvPr>
          <p:cNvSpPr txBox="1"/>
          <p:nvPr/>
        </p:nvSpPr>
        <p:spPr>
          <a:xfrm>
            <a:off x="5410457" y="2364748"/>
            <a:ext cx="6393616" cy="400110"/>
          </a:xfrm>
          <a:prstGeom prst="rect">
            <a:avLst/>
          </a:prstGeom>
          <a:noFill/>
        </p:spPr>
        <p:txBody>
          <a:bodyPr wrap="square" rtlCol="0">
            <a:spAutoFit/>
          </a:bodyPr>
          <a:lstStyle/>
          <a:p>
            <a:r>
              <a:rPr lang="en-US" sz="2000" i="1" dirty="0">
                <a:solidFill>
                  <a:srgbClr val="0000FF"/>
                </a:solidFill>
                <a:latin typeface="Verdana" panose="020B0604030504040204" pitchFamily="34" charset="0"/>
                <a:ea typeface="Verdana" panose="020B0604030504040204" pitchFamily="34" charset="0"/>
                <a:cs typeface="Verdana" panose="020B0604030504040204" pitchFamily="34" charset="0"/>
              </a:rPr>
              <a:t>1/5 of NYC’s waste oil could fuel its bus system!</a:t>
            </a:r>
          </a:p>
        </p:txBody>
      </p:sp>
      <p:pic>
        <p:nvPicPr>
          <p:cNvPr id="5" name="Picture 4">
            <a:extLst>
              <a:ext uri="{FF2B5EF4-FFF2-40B4-BE49-F238E27FC236}">
                <a16:creationId xmlns:a16="http://schemas.microsoft.com/office/drawing/2014/main" id="{7948DD35-C324-8146-B1D5-8ED56A8B4CD4}"/>
              </a:ext>
            </a:extLst>
          </p:cNvPr>
          <p:cNvPicPr>
            <a:picLocks noChangeAspect="1"/>
          </p:cNvPicPr>
          <p:nvPr/>
        </p:nvPicPr>
        <p:blipFill>
          <a:blip r:embed="rId3"/>
          <a:stretch>
            <a:fillRect/>
          </a:stretch>
        </p:blipFill>
        <p:spPr>
          <a:xfrm>
            <a:off x="6650186" y="2851093"/>
            <a:ext cx="5257800" cy="3925824"/>
          </a:xfrm>
          <a:prstGeom prst="rect">
            <a:avLst/>
          </a:prstGeom>
        </p:spPr>
      </p:pic>
    </p:spTree>
    <p:extLst>
      <p:ext uri="{BB962C8B-B14F-4D97-AF65-F5344CB8AC3E}">
        <p14:creationId xmlns:p14="http://schemas.microsoft.com/office/powerpoint/2010/main" val="212393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226696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Animal fat</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0"/>
            <a:ext cx="628093" cy="584776"/>
          </a:xfrm>
          <a:prstGeom prst="rect">
            <a:avLst/>
          </a:prstGeom>
        </p:spPr>
      </p:pic>
      <p:sp>
        <p:nvSpPr>
          <p:cNvPr id="7" name="TextBox 6">
            <a:extLst>
              <a:ext uri="{FF2B5EF4-FFF2-40B4-BE49-F238E27FC236}">
                <a16:creationId xmlns:a16="http://schemas.microsoft.com/office/drawing/2014/main" id="{E69117A4-2461-2643-970D-30E69A1110E9}"/>
              </a:ext>
            </a:extLst>
          </p:cNvPr>
          <p:cNvSpPr txBox="1"/>
          <p:nvPr/>
        </p:nvSpPr>
        <p:spPr>
          <a:xfrm>
            <a:off x="74705" y="6523471"/>
            <a:ext cx="1738828" cy="307777"/>
          </a:xfrm>
          <a:prstGeom prst="rect">
            <a:avLst/>
          </a:prstGeom>
          <a:noFill/>
        </p:spPr>
        <p:txBody>
          <a:bodyPr wrap="square" rtlCol="0">
            <a:spAutoFit/>
          </a:bodyPr>
          <a:lstStyle/>
          <a:p>
            <a:r>
              <a:rPr lang="en-US" sz="1400" dirty="0" err="1">
                <a:latin typeface="Verdana" panose="020B0604030504040204" pitchFamily="34" charset="0"/>
                <a:ea typeface="Verdana" panose="020B0604030504040204" pitchFamily="34" charset="0"/>
                <a:cs typeface="Verdana" panose="020B0604030504040204" pitchFamily="34" charset="0"/>
                <a:sym typeface="Wingdings"/>
              </a:rPr>
              <a:t>Pahl</a:t>
            </a:r>
            <a:r>
              <a:rPr lang="en-US" sz="1400" dirty="0">
                <a:latin typeface="Verdana" panose="020B0604030504040204" pitchFamily="34" charset="0"/>
                <a:ea typeface="Verdana" panose="020B0604030504040204" pitchFamily="34" charset="0"/>
                <a:cs typeface="Verdana" panose="020B0604030504040204" pitchFamily="34" charset="0"/>
                <a:sym typeface="Wingdings"/>
              </a:rPr>
              <a:t> (2005)</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3FB9A12B-B15B-7C42-8DFD-0022CD3035D8}"/>
              </a:ext>
            </a:extLst>
          </p:cNvPr>
          <p:cNvSpPr txBox="1"/>
          <p:nvPr/>
        </p:nvSpPr>
        <p:spPr>
          <a:xfrm>
            <a:off x="228599" y="943502"/>
            <a:ext cx="11755583" cy="791820"/>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US produces 11 billion gallons of animal fat each year.</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Enough to make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1.5 billion gallons of biodiesel</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9" name="TextBox 8">
            <a:extLst>
              <a:ext uri="{FF2B5EF4-FFF2-40B4-BE49-F238E27FC236}">
                <a16:creationId xmlns:a16="http://schemas.microsoft.com/office/drawing/2014/main" id="{AE69A40C-782D-3149-B2FB-4B9AFAC2C25E}"/>
              </a:ext>
            </a:extLst>
          </p:cNvPr>
          <p:cNvSpPr txBox="1"/>
          <p:nvPr/>
        </p:nvSpPr>
        <p:spPr>
          <a:xfrm>
            <a:off x="242711" y="1992682"/>
            <a:ext cx="11755583" cy="2269147"/>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Big advantages:</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Abundant – and may become more so with concerns about BSE;</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Inexpensive; </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High EROI; and</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Lower NOX levels than biodiesel </a:t>
            </a:r>
            <a:b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from plant oils.</a:t>
            </a:r>
          </a:p>
        </p:txBody>
      </p:sp>
      <p:sp>
        <p:nvSpPr>
          <p:cNvPr id="10" name="TextBox 9">
            <a:extLst>
              <a:ext uri="{FF2B5EF4-FFF2-40B4-BE49-F238E27FC236}">
                <a16:creationId xmlns:a16="http://schemas.microsoft.com/office/drawing/2014/main" id="{F7D42757-7911-0540-BAEA-D2049080830E}"/>
              </a:ext>
            </a:extLst>
          </p:cNvPr>
          <p:cNvSpPr txBox="1"/>
          <p:nvPr/>
        </p:nvSpPr>
        <p:spPr>
          <a:xfrm>
            <a:off x="228599" y="4605880"/>
            <a:ext cx="5867401" cy="1530484"/>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Disadvantages?</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High cloud point and poor cold-weather properties, but this isn’t a problem in warmer climates.</a:t>
            </a:r>
          </a:p>
        </p:txBody>
      </p:sp>
      <p:pic>
        <p:nvPicPr>
          <p:cNvPr id="4" name="Picture 3">
            <a:extLst>
              <a:ext uri="{FF2B5EF4-FFF2-40B4-BE49-F238E27FC236}">
                <a16:creationId xmlns:a16="http://schemas.microsoft.com/office/drawing/2014/main" id="{CAF7C44B-A51A-7E4F-9C28-35C7D757864D}"/>
              </a:ext>
            </a:extLst>
          </p:cNvPr>
          <p:cNvPicPr>
            <a:picLocks noChangeAspect="1"/>
          </p:cNvPicPr>
          <p:nvPr/>
        </p:nvPicPr>
        <p:blipFill>
          <a:blip r:embed="rId3"/>
          <a:stretch>
            <a:fillRect/>
          </a:stretch>
        </p:blipFill>
        <p:spPr>
          <a:xfrm>
            <a:off x="6429375" y="2839394"/>
            <a:ext cx="5687920" cy="3837965"/>
          </a:xfrm>
          <a:prstGeom prst="rect">
            <a:avLst/>
          </a:prstGeom>
        </p:spPr>
      </p:pic>
    </p:spTree>
    <p:extLst>
      <p:ext uri="{BB962C8B-B14F-4D97-AF65-F5344CB8AC3E}">
        <p14:creationId xmlns:p14="http://schemas.microsoft.com/office/powerpoint/2010/main" val="1499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4042"/>
            <a:ext cx="525015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‘Generational’ categories</a:t>
            </a:r>
          </a:p>
        </p:txBody>
      </p:sp>
      <p:sp>
        <p:nvSpPr>
          <p:cNvPr id="6" name="TextBox 5"/>
          <p:cNvSpPr txBox="1"/>
          <p:nvPr/>
        </p:nvSpPr>
        <p:spPr>
          <a:xfrm>
            <a:off x="425619" y="807497"/>
            <a:ext cx="11366734" cy="1161152"/>
          </a:xfrm>
          <a:prstGeom prst="rect">
            <a:avLst/>
          </a:prstGeom>
          <a:noFill/>
        </p:spPr>
        <p:txBody>
          <a:bodyPr wrap="square" rtlCol="0">
            <a:spAutoFit/>
          </a:bodyPr>
          <a:lstStyle/>
          <a:p>
            <a:pPr marL="228600" indent="-228600">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First generation biofuels:</a:t>
            </a:r>
          </a:p>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Derived from oils, sugars and starches in food crops: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Corn ethanol, soy biodiesel,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etc</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4" name="TextBox 3"/>
          <p:cNvSpPr txBox="1"/>
          <p:nvPr/>
        </p:nvSpPr>
        <p:spPr>
          <a:xfrm>
            <a:off x="389339" y="6461680"/>
            <a:ext cx="1484381" cy="307777"/>
          </a:xfrm>
          <a:prstGeom prst="rect">
            <a:avLst/>
          </a:prstGeom>
          <a:noFill/>
        </p:spPr>
        <p:txBody>
          <a:bodyPr wrap="none" rtlCol="0">
            <a:spAutoFit/>
          </a:bodyPr>
          <a:lstStyle/>
          <a:p>
            <a:r>
              <a:rPr lang="en-US" sz="1400" dirty="0">
                <a:latin typeface="Verdana" panose="020B0604030504040204" pitchFamily="34" charset="0"/>
              </a:rPr>
              <a:t>Dahiya (2015)</a:t>
            </a:r>
          </a:p>
        </p:txBody>
      </p:sp>
      <p:sp>
        <p:nvSpPr>
          <p:cNvPr id="10" name="TextBox 9">
            <a:extLst>
              <a:ext uri="{FF2B5EF4-FFF2-40B4-BE49-F238E27FC236}">
                <a16:creationId xmlns:a16="http://schemas.microsoft.com/office/drawing/2014/main" id="{243CD0EE-4312-EF42-9A65-D351566B9107}"/>
              </a:ext>
            </a:extLst>
          </p:cNvPr>
          <p:cNvSpPr txBox="1"/>
          <p:nvPr/>
        </p:nvSpPr>
        <p:spPr>
          <a:xfrm>
            <a:off x="425618" y="2349310"/>
            <a:ext cx="11366734" cy="1530484"/>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Second generation biofuels:</a:t>
            </a:r>
          </a:p>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Derived from food crop waste and crop residues; leftovers: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Biodiesel from waste oil; and </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Biogas from organic wastes.</a:t>
            </a:r>
          </a:p>
        </p:txBody>
      </p:sp>
      <p:sp>
        <p:nvSpPr>
          <p:cNvPr id="11" name="TextBox 10">
            <a:extLst>
              <a:ext uri="{FF2B5EF4-FFF2-40B4-BE49-F238E27FC236}">
                <a16:creationId xmlns:a16="http://schemas.microsoft.com/office/drawing/2014/main" id="{F1A85F07-B363-2641-AB04-4B14C0C56A2F}"/>
              </a:ext>
            </a:extLst>
          </p:cNvPr>
          <p:cNvSpPr txBox="1"/>
          <p:nvPr/>
        </p:nvSpPr>
        <p:spPr>
          <a:xfrm>
            <a:off x="425618" y="4223521"/>
            <a:ext cx="11366734" cy="1530484"/>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Third generation biofuels: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Produced from algae, perennial grass and fast-growing trees:</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Energy crops; and </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Algae for oil-based fuels.</a:t>
            </a:r>
          </a:p>
        </p:txBody>
      </p:sp>
      <p:pic>
        <p:nvPicPr>
          <p:cNvPr id="12" name="Picture 11">
            <a:extLst>
              <a:ext uri="{FF2B5EF4-FFF2-40B4-BE49-F238E27FC236}">
                <a16:creationId xmlns:a16="http://schemas.microsoft.com/office/drawing/2014/main" id="{CD17ECC5-A634-D24A-90CA-39AB2D323218}"/>
              </a:ext>
            </a:extLst>
          </p:cNvPr>
          <p:cNvPicPr>
            <a:picLocks noChangeAspect="1"/>
          </p:cNvPicPr>
          <p:nvPr/>
        </p:nvPicPr>
        <p:blipFill>
          <a:blip r:embed="rId2">
            <a:duotone>
              <a:prstClr val="black"/>
              <a:schemeClr val="accent1">
                <a:tint val="45000"/>
                <a:satMod val="400000"/>
              </a:schemeClr>
            </a:duotone>
          </a:blip>
          <a:stretch>
            <a:fillRect/>
          </a:stretch>
        </p:blipFill>
        <p:spPr>
          <a:xfrm>
            <a:off x="11164259" y="49317"/>
            <a:ext cx="628093" cy="584776"/>
          </a:xfrm>
          <a:prstGeom prst="rect">
            <a:avLst/>
          </a:prstGeom>
        </p:spPr>
      </p:pic>
    </p:spTree>
    <p:extLst>
      <p:ext uri="{BB962C8B-B14F-4D97-AF65-F5344CB8AC3E}">
        <p14:creationId xmlns:p14="http://schemas.microsoft.com/office/powerpoint/2010/main" val="321616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859722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Feedstock oils are triacylglycerols (TAGs)</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0"/>
            <a:ext cx="628093" cy="584776"/>
          </a:xfrm>
          <a:prstGeom prst="rect">
            <a:avLst/>
          </a:prstGeom>
        </p:spPr>
      </p:pic>
      <p:sp>
        <p:nvSpPr>
          <p:cNvPr id="11" name="TextBox 10">
            <a:extLst>
              <a:ext uri="{FF2B5EF4-FFF2-40B4-BE49-F238E27FC236}">
                <a16:creationId xmlns:a16="http://schemas.microsoft.com/office/drawing/2014/main" id="{84693941-C809-954C-9792-FAC629FC54C2}"/>
              </a:ext>
            </a:extLst>
          </p:cNvPr>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2" name="TextBox 11">
            <a:extLst>
              <a:ext uri="{FF2B5EF4-FFF2-40B4-BE49-F238E27FC236}">
                <a16:creationId xmlns:a16="http://schemas.microsoft.com/office/drawing/2014/main" id="{3AA77C93-ED2A-724A-8134-9E1D8578A288}"/>
              </a:ext>
            </a:extLst>
          </p:cNvPr>
          <p:cNvSpPr txBox="1"/>
          <p:nvPr/>
        </p:nvSpPr>
        <p:spPr>
          <a:xfrm>
            <a:off x="202250" y="777209"/>
            <a:ext cx="11629532" cy="1530484"/>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Vegetable oils are </a:t>
            </a:r>
            <a:r>
              <a:rPr lang="en-US" sz="2000" b="1" dirty="0" err="1">
                <a:solidFill>
                  <a:prstClr val="black"/>
                </a:solidFill>
                <a:latin typeface="Verdana" panose="020B0604030504040204" pitchFamily="34" charset="0"/>
                <a:ea typeface="Verdana" panose="020B0604030504040204" pitchFamily="34" charset="0"/>
                <a:cs typeface="Verdana" panose="020B0604030504040204" pitchFamily="34" charset="0"/>
              </a:rPr>
              <a:t>triacylglycerols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three fatty acids attached to a 3-carbon glycerol backbone by acyl bonds.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TAGs are not water soluble.</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Long chains and linkages make TAGs viscous.</a:t>
            </a:r>
          </a:p>
        </p:txBody>
      </p:sp>
      <p:pic>
        <p:nvPicPr>
          <p:cNvPr id="13" name="Picture 12" descr="Triglyceride_ballandstick.GIF">
            <a:extLst>
              <a:ext uri="{FF2B5EF4-FFF2-40B4-BE49-F238E27FC236}">
                <a16:creationId xmlns:a16="http://schemas.microsoft.com/office/drawing/2014/main" id="{EE10FA9F-A528-0E40-A90A-5D9B83947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7173" y="2149006"/>
            <a:ext cx="4533152" cy="4533152"/>
          </a:xfrm>
          <a:prstGeom prst="rect">
            <a:avLst/>
          </a:prstGeom>
        </p:spPr>
      </p:pic>
      <p:pic>
        <p:nvPicPr>
          <p:cNvPr id="14" name="Picture 13" descr="Triglyceride.gif">
            <a:extLst>
              <a:ext uri="{FF2B5EF4-FFF2-40B4-BE49-F238E27FC236}">
                <a16:creationId xmlns:a16="http://schemas.microsoft.com/office/drawing/2014/main" id="{A702F3B4-9211-D948-AD9D-5DAF79EAD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487" y="2368128"/>
            <a:ext cx="4926937" cy="4478039"/>
          </a:xfrm>
          <a:prstGeom prst="rect">
            <a:avLst/>
          </a:prstGeom>
        </p:spPr>
      </p:pic>
    </p:spTree>
    <p:extLst>
      <p:ext uri="{BB962C8B-B14F-4D97-AF65-F5344CB8AC3E}">
        <p14:creationId xmlns:p14="http://schemas.microsoft.com/office/powerpoint/2010/main" val="120353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978825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Transesterification cuts off and caps fatty acids</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0"/>
            <a:ext cx="628093" cy="584776"/>
          </a:xfrm>
          <a:prstGeom prst="rect">
            <a:avLst/>
          </a:prstGeom>
        </p:spPr>
      </p:pic>
      <p:sp>
        <p:nvSpPr>
          <p:cNvPr id="11" name="TextBox 10">
            <a:extLst>
              <a:ext uri="{FF2B5EF4-FFF2-40B4-BE49-F238E27FC236}">
                <a16:creationId xmlns:a16="http://schemas.microsoft.com/office/drawing/2014/main" id="{84693941-C809-954C-9792-FAC629FC54C2}"/>
              </a:ext>
            </a:extLst>
          </p:cNvPr>
          <p:cNvSpPr txBox="1"/>
          <p:nvPr/>
        </p:nvSpPr>
        <p:spPr>
          <a:xfrm>
            <a:off x="74705" y="6523471"/>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pic>
        <p:nvPicPr>
          <p:cNvPr id="9" name="Picture 8" descr="Transesterification_of_triglycerides_with_ethanol.png">
            <a:extLst>
              <a:ext uri="{FF2B5EF4-FFF2-40B4-BE49-F238E27FC236}">
                <a16:creationId xmlns:a16="http://schemas.microsoft.com/office/drawing/2014/main" id="{A37A8C3F-B8B7-B849-8088-1D0236D96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344" y="2007369"/>
            <a:ext cx="11265312" cy="4589735"/>
          </a:xfrm>
          <a:prstGeom prst="rect">
            <a:avLst/>
          </a:prstGeom>
        </p:spPr>
      </p:pic>
      <p:sp>
        <p:nvSpPr>
          <p:cNvPr id="10" name="TextBox 9">
            <a:extLst>
              <a:ext uri="{FF2B5EF4-FFF2-40B4-BE49-F238E27FC236}">
                <a16:creationId xmlns:a16="http://schemas.microsoft.com/office/drawing/2014/main" id="{C7363F7A-CC04-DE49-96A1-EA0FFAFDF837}"/>
              </a:ext>
            </a:extLst>
          </p:cNvPr>
          <p:cNvSpPr txBox="1"/>
          <p:nvPr/>
        </p:nvSpPr>
        <p:spPr>
          <a:xfrm>
            <a:off x="492511" y="5336559"/>
            <a:ext cx="1189172" cy="400110"/>
          </a:xfrm>
          <a:prstGeom prst="rect">
            <a:avLst/>
          </a:prstGeom>
          <a:solidFill>
            <a:srgbClr val="FFFFFF"/>
          </a:solidFill>
        </p:spPr>
        <p:txBody>
          <a:bodyPr wrap="none" rtlCol="0">
            <a:spAutoFit/>
          </a:bodyPr>
          <a:lstStyle/>
          <a:p>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(1) TAG</a:t>
            </a:r>
          </a:p>
        </p:txBody>
      </p:sp>
      <p:sp>
        <p:nvSpPr>
          <p:cNvPr id="15" name="TextBox 14">
            <a:extLst>
              <a:ext uri="{FF2B5EF4-FFF2-40B4-BE49-F238E27FC236}">
                <a16:creationId xmlns:a16="http://schemas.microsoft.com/office/drawing/2014/main" id="{527E6BE0-13A1-B249-8979-E704DBCFFA04}"/>
              </a:ext>
            </a:extLst>
          </p:cNvPr>
          <p:cNvSpPr txBox="1"/>
          <p:nvPr/>
        </p:nvSpPr>
        <p:spPr>
          <a:xfrm>
            <a:off x="2457154" y="5302313"/>
            <a:ext cx="2025619" cy="400110"/>
          </a:xfrm>
          <a:prstGeom prst="rect">
            <a:avLst/>
          </a:prstGeom>
          <a:solidFill>
            <a:srgbClr val="FFFFFF"/>
          </a:solidFill>
        </p:spPr>
        <p:txBody>
          <a:bodyPr wrap="none" rtlCol="0">
            <a:spAutoFit/>
          </a:bodyPr>
          <a:lstStyle/>
          <a:p>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(3) </a:t>
            </a:r>
            <a:r>
              <a:rPr lang="en-US" sz="2000" dirty="0" err="1">
                <a:solidFill>
                  <a:srgbClr val="0000FF"/>
                </a:solidFill>
                <a:latin typeface="Verdana" panose="020B0604030504040204" pitchFamily="34" charset="0"/>
                <a:ea typeface="Verdana" panose="020B0604030504040204" pitchFamily="34" charset="0"/>
                <a:cs typeface="Verdana" panose="020B0604030504040204" pitchFamily="34" charset="0"/>
              </a:rPr>
              <a:t>methoxide</a:t>
            </a:r>
            <a:endPar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495EF582-0D80-D448-B4A7-25223382F7DE}"/>
              </a:ext>
            </a:extLst>
          </p:cNvPr>
          <p:cNvSpPr txBox="1"/>
          <p:nvPr/>
        </p:nvSpPr>
        <p:spPr>
          <a:xfrm>
            <a:off x="7701528" y="5946831"/>
            <a:ext cx="2427972" cy="707886"/>
          </a:xfrm>
          <a:prstGeom prst="rect">
            <a:avLst/>
          </a:prstGeom>
          <a:solidFill>
            <a:srgbClr val="FFFFFF"/>
          </a:solidFill>
        </p:spPr>
        <p:txBody>
          <a:bodyPr wrap="none" rtlCol="0">
            <a:spAutoFit/>
          </a:bodyPr>
          <a:lstStyle/>
          <a:p>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(3) methyl esters</a:t>
            </a:r>
          </a:p>
          <a:p>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      (biodiesel)</a:t>
            </a:r>
          </a:p>
        </p:txBody>
      </p:sp>
      <p:sp>
        <p:nvSpPr>
          <p:cNvPr id="17" name="TextBox 16">
            <a:extLst>
              <a:ext uri="{FF2B5EF4-FFF2-40B4-BE49-F238E27FC236}">
                <a16:creationId xmlns:a16="http://schemas.microsoft.com/office/drawing/2014/main" id="{D489211A-48D1-7449-9BE5-644BFDED3FDE}"/>
              </a:ext>
            </a:extLst>
          </p:cNvPr>
          <p:cNvSpPr txBox="1"/>
          <p:nvPr/>
        </p:nvSpPr>
        <p:spPr>
          <a:xfrm>
            <a:off x="10084608" y="5336559"/>
            <a:ext cx="1673215" cy="400110"/>
          </a:xfrm>
          <a:prstGeom prst="rect">
            <a:avLst/>
          </a:prstGeom>
          <a:solidFill>
            <a:srgbClr val="FFFFFF"/>
          </a:solidFill>
        </p:spPr>
        <p:txBody>
          <a:bodyPr wrap="none" rtlCol="0">
            <a:spAutoFit/>
          </a:bodyPr>
          <a:lstStyle/>
          <a:p>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(1) glycerol</a:t>
            </a:r>
          </a:p>
        </p:txBody>
      </p:sp>
      <p:sp>
        <p:nvSpPr>
          <p:cNvPr id="18" name="TextBox 17">
            <a:extLst>
              <a:ext uri="{FF2B5EF4-FFF2-40B4-BE49-F238E27FC236}">
                <a16:creationId xmlns:a16="http://schemas.microsoft.com/office/drawing/2014/main" id="{861D805C-E160-AA4B-B8E7-C9187A19EFA8}"/>
              </a:ext>
            </a:extLst>
          </p:cNvPr>
          <p:cNvSpPr txBox="1"/>
          <p:nvPr/>
        </p:nvSpPr>
        <p:spPr>
          <a:xfrm>
            <a:off x="275202" y="864738"/>
            <a:ext cx="11482621" cy="1015663"/>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Transesterification</a:t>
            </a:r>
            <a:r>
              <a:rPr lang="en-US" sz="2000" dirty="0">
                <a:latin typeface="Verdana" panose="020B0604030504040204" pitchFamily="34" charset="0"/>
                <a:ea typeface="Verdana" panose="020B0604030504040204" pitchFamily="34" charset="0"/>
                <a:cs typeface="Verdana" panose="020B0604030504040204" pitchFamily="34" charset="0"/>
              </a:rPr>
              <a:t> is a simple chemical reaction that removes and caps the fatty acids from TAGs.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The reaction has a 3:1 stoichiometry, producing 3 biodiesels for every 1 TAG.</a:t>
            </a:r>
          </a:p>
        </p:txBody>
      </p:sp>
      <p:sp>
        <p:nvSpPr>
          <p:cNvPr id="4" name="Oval 3">
            <a:extLst>
              <a:ext uri="{FF2B5EF4-FFF2-40B4-BE49-F238E27FC236}">
                <a16:creationId xmlns:a16="http://schemas.microsoft.com/office/drawing/2014/main" id="{EE487E8A-0FDD-8F4F-94AD-1C9B35C23917}"/>
              </a:ext>
            </a:extLst>
          </p:cNvPr>
          <p:cNvSpPr/>
          <p:nvPr/>
        </p:nvSpPr>
        <p:spPr>
          <a:xfrm>
            <a:off x="8589817" y="1880401"/>
            <a:ext cx="1330037" cy="1278435"/>
          </a:xfrm>
          <a:prstGeom prst="ellipse">
            <a:avLst/>
          </a:prstGeom>
          <a:no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B5373BC-0E4E-F84E-AA34-F238D1167266}"/>
              </a:ext>
            </a:extLst>
          </p:cNvPr>
          <p:cNvSpPr txBox="1"/>
          <p:nvPr/>
        </p:nvSpPr>
        <p:spPr>
          <a:xfrm>
            <a:off x="9498140" y="2119508"/>
            <a:ext cx="631904" cy="400110"/>
          </a:xfrm>
          <a:prstGeom prst="rect">
            <a:avLst/>
          </a:prstGeom>
          <a:solidFill>
            <a:srgbClr val="FFFFFF"/>
          </a:solidFill>
        </p:spPr>
        <p:txBody>
          <a:bodyPr wrap="none" rtlCol="0">
            <a:spAutoFit/>
          </a:bodyPr>
          <a:lstStyle/>
          <a:p>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cap</a:t>
            </a:r>
          </a:p>
        </p:txBody>
      </p:sp>
    </p:spTree>
    <p:extLst>
      <p:ext uri="{BB962C8B-B14F-4D97-AF65-F5344CB8AC3E}">
        <p14:creationId xmlns:p14="http://schemas.microsoft.com/office/powerpoint/2010/main" val="3019430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894026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Biodiesel has a wide range of EREOI values</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10" name="TextBox 9">
            <a:extLst>
              <a:ext uri="{FF2B5EF4-FFF2-40B4-BE49-F238E27FC236}">
                <a16:creationId xmlns:a16="http://schemas.microsoft.com/office/drawing/2014/main" id="{84FAF0A5-B8D7-7646-9147-13FF174193F7}"/>
              </a:ext>
            </a:extLst>
          </p:cNvPr>
          <p:cNvSpPr txBox="1"/>
          <p:nvPr/>
        </p:nvSpPr>
        <p:spPr>
          <a:xfrm>
            <a:off x="74705" y="6523471"/>
            <a:ext cx="2056499" cy="307777"/>
          </a:xfrm>
          <a:prstGeom prst="rect">
            <a:avLst/>
          </a:prstGeom>
          <a:noFill/>
        </p:spPr>
        <p:txBody>
          <a:bodyPr wrap="square" rtlCol="0">
            <a:spAutoFit/>
          </a:bodyPr>
          <a:lstStyle/>
          <a:p>
            <a:r>
              <a:rPr lang="en-US" sz="1400" dirty="0" err="1">
                <a:latin typeface="Verdana" panose="020B0604030504040204" pitchFamily="34" charset="0"/>
                <a:ea typeface="Verdana" panose="020B0604030504040204" pitchFamily="34" charset="0"/>
                <a:cs typeface="Verdana" panose="020B0604030504040204" pitchFamily="34" charset="0"/>
                <a:sym typeface="Wingdings"/>
              </a:rPr>
              <a:t>Dahiya</a:t>
            </a:r>
            <a:r>
              <a:rPr lang="en-US" sz="1400" dirty="0">
                <a:latin typeface="Verdana" panose="020B0604030504040204" pitchFamily="34" charset="0"/>
                <a:ea typeface="Verdana" panose="020B0604030504040204" pitchFamily="34" charset="0"/>
                <a:cs typeface="Verdana" panose="020B0604030504040204" pitchFamily="34" charset="0"/>
                <a:sym typeface="Wingdings"/>
              </a:rPr>
              <a:t> (2015)</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le 7">
            <a:extLst>
              <a:ext uri="{FF2B5EF4-FFF2-40B4-BE49-F238E27FC236}">
                <a16:creationId xmlns:a16="http://schemas.microsoft.com/office/drawing/2014/main" id="{1A8467D5-B40E-B64D-9FAB-86CC906DF613}"/>
              </a:ext>
            </a:extLst>
          </p:cNvPr>
          <p:cNvGraphicFramePr>
            <a:graphicFrameLocks noGrp="1"/>
          </p:cNvGraphicFramePr>
          <p:nvPr/>
        </p:nvGraphicFramePr>
        <p:xfrm>
          <a:off x="360781" y="1182948"/>
          <a:ext cx="5499692" cy="4372725"/>
        </p:xfrm>
        <a:graphic>
          <a:graphicData uri="http://schemas.openxmlformats.org/drawingml/2006/table">
            <a:tbl>
              <a:tblPr firstRow="1" bandRow="1">
                <a:tableStyleId>{2D5ABB26-0587-4C30-8999-92F81FD0307C}</a:tableStyleId>
              </a:tblPr>
              <a:tblGrid>
                <a:gridCol w="3728475">
                  <a:extLst>
                    <a:ext uri="{9D8B030D-6E8A-4147-A177-3AD203B41FA5}">
                      <a16:colId xmlns:a16="http://schemas.microsoft.com/office/drawing/2014/main" val="20000"/>
                    </a:ext>
                  </a:extLst>
                </a:gridCol>
                <a:gridCol w="1771217">
                  <a:extLst>
                    <a:ext uri="{9D8B030D-6E8A-4147-A177-3AD203B41FA5}">
                      <a16:colId xmlns:a16="http://schemas.microsoft.com/office/drawing/2014/main" val="20001"/>
                    </a:ext>
                  </a:extLst>
                </a:gridCol>
              </a:tblGrid>
              <a:tr h="424179">
                <a:tc>
                  <a:txBody>
                    <a:bodyPr/>
                    <a:lstStyle/>
                    <a:p>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Reclaimed</a:t>
                      </a:r>
                      <a:r>
                        <a:rPr lang="en-US" sz="2000" b="1" baseline="0" dirty="0">
                          <a:solidFill>
                            <a:srgbClr val="FFFFFF"/>
                          </a:solidFill>
                          <a:latin typeface="Verdana" panose="020B0604030504040204" pitchFamily="34" charset="0"/>
                          <a:ea typeface="Verdana" panose="020B0604030504040204" pitchFamily="34" charset="0"/>
                          <a:cs typeface="Verdana" panose="020B0604030504040204" pitchFamily="34" charset="0"/>
                        </a:rPr>
                        <a:t> vegetable oil</a:t>
                      </a:r>
                      <a:endPar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txBody>
                  <a:tcPr>
                    <a:solidFill>
                      <a:srgbClr val="6666FF"/>
                    </a:solidFill>
                  </a:tcPr>
                </a:tc>
                <a:tc>
                  <a:txBody>
                    <a:bodyPr/>
                    <a:lstStyle/>
                    <a:p>
                      <a:pPr algn="r"/>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EROI</a:t>
                      </a:r>
                    </a:p>
                  </a:txBody>
                  <a:tcPr>
                    <a:solidFill>
                      <a:srgbClr val="6666FF"/>
                    </a:solidFill>
                  </a:tcPr>
                </a:tc>
                <a:extLst>
                  <a:ext uri="{0D108BD9-81ED-4DB2-BD59-A6C34878D82A}">
                    <a16:rowId xmlns:a16="http://schemas.microsoft.com/office/drawing/2014/main" val="10000"/>
                  </a:ext>
                </a:extLst>
              </a:tr>
              <a:tr h="443346">
                <a:tc>
                  <a:txBody>
                    <a:bodyPr/>
                    <a:lstStyle/>
                    <a:p>
                      <a:r>
                        <a:rPr lang="en-US" sz="2000" dirty="0" err="1">
                          <a:latin typeface="Verdana" panose="020B0604030504040204" pitchFamily="34" charset="0"/>
                          <a:ea typeface="Verdana" panose="020B0604030504040204" pitchFamily="34" charset="0"/>
                          <a:cs typeface="Verdana" panose="020B0604030504040204" pitchFamily="34" charset="0"/>
                        </a:rPr>
                        <a:t>Elsayed</a:t>
                      </a:r>
                      <a:r>
                        <a:rPr lang="en-US" sz="2000" dirty="0">
                          <a:latin typeface="Verdana" panose="020B0604030504040204" pitchFamily="34" charset="0"/>
                          <a:ea typeface="Verdana" panose="020B0604030504040204" pitchFamily="34" charset="0"/>
                          <a:cs typeface="Verdana" panose="020B0604030504040204" pitchFamily="34" charset="0"/>
                        </a:rPr>
                        <a:t> et al. (2003)</a:t>
                      </a: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4.85 – 5.88</a:t>
                      </a:r>
                    </a:p>
                  </a:txBody>
                  <a:tcPr/>
                </a:tc>
                <a:extLst>
                  <a:ext uri="{0D108BD9-81ED-4DB2-BD59-A6C34878D82A}">
                    <a16:rowId xmlns:a16="http://schemas.microsoft.com/office/drawing/2014/main" val="10001"/>
                  </a:ext>
                </a:extLst>
              </a:tr>
              <a:tr h="0">
                <a:tc>
                  <a:txBody>
                    <a:bodyPr/>
                    <a:lstStyle/>
                    <a:p>
                      <a:endParaRPr lang="en-US" sz="2000" b="1"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2"/>
                  </a:ext>
                </a:extLst>
              </a:tr>
              <a:tr h="393883">
                <a:tc>
                  <a:txBody>
                    <a:bodyPr/>
                    <a:lstStyle/>
                    <a:p>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Soybean oil</a:t>
                      </a:r>
                    </a:p>
                  </a:txBody>
                  <a:tcPr>
                    <a:solidFill>
                      <a:srgbClr val="6666FF"/>
                    </a:solidFill>
                  </a:tcPr>
                </a:tc>
                <a:tc>
                  <a:txBody>
                    <a:bodyPr/>
                    <a:lstStyle/>
                    <a:p>
                      <a:pPr algn="r"/>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EROI</a:t>
                      </a:r>
                    </a:p>
                  </a:txBody>
                  <a:tcPr>
                    <a:solidFill>
                      <a:srgbClr val="6666FF"/>
                    </a:solidFill>
                  </a:tcPr>
                </a:tc>
                <a:extLst>
                  <a:ext uri="{0D108BD9-81ED-4DB2-BD59-A6C34878D82A}">
                    <a16:rowId xmlns:a16="http://schemas.microsoft.com/office/drawing/2014/main" val="10003"/>
                  </a:ext>
                </a:extLst>
              </a:tr>
              <a:tr h="482138">
                <a:tc>
                  <a:txBody>
                    <a:bodyPr/>
                    <a:lstStyle/>
                    <a:p>
                      <a:r>
                        <a:rPr lang="en-US" sz="2000" dirty="0" err="1">
                          <a:latin typeface="Verdana" panose="020B0604030504040204" pitchFamily="34" charset="0"/>
                          <a:ea typeface="Verdana" panose="020B0604030504040204" pitchFamily="34" charset="0"/>
                          <a:cs typeface="Verdana" panose="020B0604030504040204" pitchFamily="34" charset="0"/>
                        </a:rPr>
                        <a:t>Pimental</a:t>
                      </a:r>
                      <a:r>
                        <a:rPr lang="en-US" sz="2000" baseline="0" dirty="0">
                          <a:latin typeface="Verdana" panose="020B0604030504040204" pitchFamily="34" charset="0"/>
                          <a:ea typeface="Verdana" panose="020B0604030504040204" pitchFamily="34" charset="0"/>
                          <a:cs typeface="Verdana" panose="020B0604030504040204" pitchFamily="34" charset="0"/>
                        </a:rPr>
                        <a:t> &amp; </a:t>
                      </a:r>
                      <a:r>
                        <a:rPr lang="en-US" sz="2000" baseline="0" dirty="0" err="1">
                          <a:latin typeface="Verdana" panose="020B0604030504040204" pitchFamily="34" charset="0"/>
                          <a:ea typeface="Verdana" panose="020B0604030504040204" pitchFamily="34" charset="0"/>
                          <a:cs typeface="Verdana" panose="020B0604030504040204" pitchFamily="34" charset="0"/>
                        </a:rPr>
                        <a:t>Patzek</a:t>
                      </a:r>
                      <a:r>
                        <a:rPr lang="en-US" sz="2000" baseline="0" dirty="0">
                          <a:latin typeface="Verdana" panose="020B0604030504040204" pitchFamily="34" charset="0"/>
                          <a:ea typeface="Verdana" panose="020B0604030504040204" pitchFamily="34" charset="0"/>
                          <a:cs typeface="Verdana" panose="020B0604030504040204" pitchFamily="34" charset="0"/>
                        </a:rPr>
                        <a:t> (2005)</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0.78</a:t>
                      </a:r>
                    </a:p>
                  </a:txBody>
                  <a:tcPr/>
                </a:tc>
                <a:extLst>
                  <a:ext uri="{0D108BD9-81ED-4DB2-BD59-A6C34878D82A}">
                    <a16:rowId xmlns:a16="http://schemas.microsoft.com/office/drawing/2014/main" val="10004"/>
                  </a:ext>
                </a:extLst>
              </a:tr>
              <a:tr h="443345">
                <a:tc>
                  <a:txBody>
                    <a:bodyPr/>
                    <a:lstStyle/>
                    <a:p>
                      <a:r>
                        <a:rPr lang="en-US" sz="2000" dirty="0" err="1">
                          <a:latin typeface="Verdana" panose="020B0604030504040204" pitchFamily="34" charset="0"/>
                          <a:ea typeface="Verdana" panose="020B0604030504040204" pitchFamily="34" charset="0"/>
                          <a:cs typeface="Verdana" panose="020B0604030504040204" pitchFamily="34" charset="0"/>
                        </a:rPr>
                        <a:t>Carraretto</a:t>
                      </a:r>
                      <a:r>
                        <a:rPr lang="en-US" sz="2000" baseline="0" dirty="0">
                          <a:latin typeface="Verdana" panose="020B0604030504040204" pitchFamily="34" charset="0"/>
                          <a:ea typeface="Verdana" panose="020B0604030504040204" pitchFamily="34" charset="0"/>
                          <a:cs typeface="Verdana" panose="020B0604030504040204" pitchFamily="34" charset="0"/>
                        </a:rPr>
                        <a:t> et al. (2004)</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2.090</a:t>
                      </a:r>
                    </a:p>
                  </a:txBody>
                  <a:tcPr/>
                </a:tc>
                <a:extLst>
                  <a:ext uri="{0D108BD9-81ED-4DB2-BD59-A6C34878D82A}">
                    <a16:rowId xmlns:a16="http://schemas.microsoft.com/office/drawing/2014/main" val="10005"/>
                  </a:ext>
                </a:extLst>
              </a:tr>
              <a:tr h="435034">
                <a:tc>
                  <a:txBody>
                    <a:bodyPr/>
                    <a:lstStyle/>
                    <a:p>
                      <a:r>
                        <a:rPr lang="en-US" sz="2000" dirty="0" err="1">
                          <a:latin typeface="Verdana" panose="020B0604030504040204" pitchFamily="34" charset="0"/>
                          <a:ea typeface="Verdana" panose="020B0604030504040204" pitchFamily="34" charset="0"/>
                          <a:cs typeface="Verdana" panose="020B0604030504040204" pitchFamily="34" charset="0"/>
                        </a:rPr>
                        <a:t>Ahmet</a:t>
                      </a:r>
                      <a:r>
                        <a:rPr lang="en-US" sz="2000" dirty="0">
                          <a:latin typeface="Verdana" panose="020B0604030504040204" pitchFamily="34" charset="0"/>
                          <a:ea typeface="Verdana" panose="020B0604030504040204" pitchFamily="34" charset="0"/>
                          <a:cs typeface="Verdana" panose="020B0604030504040204" pitchFamily="34" charset="0"/>
                        </a:rPr>
                        <a:t> et</a:t>
                      </a:r>
                      <a:r>
                        <a:rPr lang="en-US" sz="2000" baseline="0" dirty="0">
                          <a:latin typeface="Verdana" panose="020B0604030504040204" pitchFamily="34" charset="0"/>
                          <a:ea typeface="Verdana" panose="020B0604030504040204" pitchFamily="34" charset="0"/>
                          <a:cs typeface="Verdana" panose="020B0604030504040204" pitchFamily="34" charset="0"/>
                        </a:rPr>
                        <a:t> al. (1994)</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2.5</a:t>
                      </a:r>
                    </a:p>
                  </a:txBody>
                  <a:tcPr/>
                </a:tc>
                <a:extLst>
                  <a:ext uri="{0D108BD9-81ED-4DB2-BD59-A6C34878D82A}">
                    <a16:rowId xmlns:a16="http://schemas.microsoft.com/office/drawing/2014/main" val="10006"/>
                  </a:ext>
                </a:extLst>
              </a:tr>
              <a:tr h="451657">
                <a:tc>
                  <a:txBody>
                    <a:bodyPr/>
                    <a:lstStyle/>
                    <a:p>
                      <a:r>
                        <a:rPr lang="en-US" sz="2000" dirty="0">
                          <a:latin typeface="Verdana" panose="020B0604030504040204" pitchFamily="34" charset="0"/>
                          <a:ea typeface="Verdana" panose="020B0604030504040204" pitchFamily="34" charset="0"/>
                          <a:cs typeface="Verdana" panose="020B0604030504040204" pitchFamily="34" charset="0"/>
                        </a:rPr>
                        <a:t>Sheehan</a:t>
                      </a:r>
                      <a:r>
                        <a:rPr lang="en-US" sz="2000" baseline="0" dirty="0">
                          <a:latin typeface="Verdana" panose="020B0604030504040204" pitchFamily="34" charset="0"/>
                          <a:ea typeface="Verdana" panose="020B0604030504040204" pitchFamily="34" charset="0"/>
                          <a:cs typeface="Verdana" panose="020B0604030504040204" pitchFamily="34" charset="0"/>
                        </a:rPr>
                        <a:t> et al. (1998)</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3.215</a:t>
                      </a:r>
                    </a:p>
                  </a:txBody>
                  <a:tcPr/>
                </a:tc>
                <a:extLst>
                  <a:ext uri="{0D108BD9-81ED-4DB2-BD59-A6C34878D82A}">
                    <a16:rowId xmlns:a16="http://schemas.microsoft.com/office/drawing/2014/main" val="10007"/>
                  </a:ext>
                </a:extLst>
              </a:tr>
              <a:tr h="393883">
                <a:tc>
                  <a:txBody>
                    <a:bodyPr/>
                    <a:lstStyle/>
                    <a:p>
                      <a:r>
                        <a:rPr lang="en-US" sz="2000" dirty="0">
                          <a:latin typeface="Verdana" panose="020B0604030504040204" pitchFamily="34" charset="0"/>
                          <a:ea typeface="Verdana" panose="020B0604030504040204" pitchFamily="34" charset="0"/>
                          <a:cs typeface="Verdana" panose="020B0604030504040204" pitchFamily="34" charset="0"/>
                        </a:rPr>
                        <a:t>Hill et al. (2006)</a:t>
                      </a: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3.67</a:t>
                      </a:r>
                    </a:p>
                  </a:txBody>
                  <a:tcPr/>
                </a:tc>
                <a:extLst>
                  <a:ext uri="{0D108BD9-81ED-4DB2-BD59-A6C34878D82A}">
                    <a16:rowId xmlns:a16="http://schemas.microsoft.com/office/drawing/2014/main" val="10008"/>
                  </a:ext>
                </a:extLst>
              </a:tr>
              <a:tr h="504306">
                <a:tc>
                  <a:txBody>
                    <a:bodyPr/>
                    <a:lstStyle/>
                    <a:p>
                      <a:r>
                        <a:rPr lang="en-US" sz="2000" dirty="0" err="1">
                          <a:latin typeface="Verdana" panose="020B0604030504040204" pitchFamily="34" charset="0"/>
                          <a:ea typeface="Verdana" panose="020B0604030504040204" pitchFamily="34" charset="0"/>
                          <a:cs typeface="Verdana" panose="020B0604030504040204" pitchFamily="34" charset="0"/>
                        </a:rPr>
                        <a:t>Pradhan</a:t>
                      </a:r>
                      <a:r>
                        <a:rPr lang="en-US" sz="2000" dirty="0">
                          <a:latin typeface="Verdana" panose="020B0604030504040204" pitchFamily="34" charset="0"/>
                          <a:ea typeface="Verdana" panose="020B0604030504040204" pitchFamily="34" charset="0"/>
                          <a:cs typeface="Verdana" panose="020B0604030504040204" pitchFamily="34" charset="0"/>
                        </a:rPr>
                        <a:t> et al. (2009)</a:t>
                      </a:r>
                    </a:p>
                  </a:txBody>
                  <a:tcPr>
                    <a:lnB w="12700" cap="flat" cmpd="sng" algn="ctr">
                      <a:solidFill>
                        <a:schemeClr val="tx1"/>
                      </a:solidFill>
                      <a:prstDash val="solid"/>
                      <a:round/>
                      <a:headEnd type="none" w="med" len="med"/>
                      <a:tailEnd type="none" w="med" len="med"/>
                    </a:lnB>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4.56</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9" name="Table 8">
            <a:extLst>
              <a:ext uri="{FF2B5EF4-FFF2-40B4-BE49-F238E27FC236}">
                <a16:creationId xmlns:a16="http://schemas.microsoft.com/office/drawing/2014/main" id="{48DB8771-6207-714E-91B1-854CE3E98FB4}"/>
              </a:ext>
            </a:extLst>
          </p:cNvPr>
          <p:cNvGraphicFramePr>
            <a:graphicFrameLocks noGrp="1"/>
          </p:cNvGraphicFramePr>
          <p:nvPr/>
        </p:nvGraphicFramePr>
        <p:xfrm>
          <a:off x="6200967" y="1182948"/>
          <a:ext cx="5783215" cy="5151120"/>
        </p:xfrm>
        <a:graphic>
          <a:graphicData uri="http://schemas.openxmlformats.org/drawingml/2006/table">
            <a:tbl>
              <a:tblPr firstRow="1" bandRow="1">
                <a:tableStyleId>{2D5ABB26-0587-4C30-8999-92F81FD0307C}</a:tableStyleId>
              </a:tblPr>
              <a:tblGrid>
                <a:gridCol w="3783274">
                  <a:extLst>
                    <a:ext uri="{9D8B030D-6E8A-4147-A177-3AD203B41FA5}">
                      <a16:colId xmlns:a16="http://schemas.microsoft.com/office/drawing/2014/main" val="20000"/>
                    </a:ext>
                  </a:extLst>
                </a:gridCol>
                <a:gridCol w="1999941">
                  <a:extLst>
                    <a:ext uri="{9D8B030D-6E8A-4147-A177-3AD203B41FA5}">
                      <a16:colId xmlns:a16="http://schemas.microsoft.com/office/drawing/2014/main" val="20001"/>
                    </a:ext>
                  </a:extLst>
                </a:gridCol>
              </a:tblGrid>
              <a:tr h="287136">
                <a:tc>
                  <a:txBody>
                    <a:bodyPr/>
                    <a:lstStyle/>
                    <a:p>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Sunflower</a:t>
                      </a:r>
                      <a:r>
                        <a:rPr lang="en-US" sz="2000" b="1" baseline="0" dirty="0">
                          <a:solidFill>
                            <a:srgbClr val="FFFFFF"/>
                          </a:solidFill>
                          <a:latin typeface="Verdana" panose="020B0604030504040204" pitchFamily="34" charset="0"/>
                          <a:ea typeface="Verdana" panose="020B0604030504040204" pitchFamily="34" charset="0"/>
                          <a:cs typeface="Verdana" panose="020B0604030504040204" pitchFamily="34" charset="0"/>
                        </a:rPr>
                        <a:t> oil</a:t>
                      </a:r>
                      <a:endPar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txBody>
                  <a:tcPr>
                    <a:solidFill>
                      <a:srgbClr val="6666FF"/>
                    </a:solidFill>
                  </a:tcPr>
                </a:tc>
                <a:tc>
                  <a:txBody>
                    <a:bodyPr/>
                    <a:lstStyle/>
                    <a:p>
                      <a:pPr algn="r"/>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EROI</a:t>
                      </a:r>
                    </a:p>
                  </a:txBody>
                  <a:tcPr>
                    <a:solidFill>
                      <a:srgbClr val="6666FF"/>
                    </a:solidFill>
                  </a:tcPr>
                </a:tc>
                <a:extLst>
                  <a:ext uri="{0D108BD9-81ED-4DB2-BD59-A6C34878D82A}">
                    <a16:rowId xmlns:a16="http://schemas.microsoft.com/office/drawing/2014/main" val="10000"/>
                  </a:ext>
                </a:extLst>
              </a:tr>
              <a:tr h="287136">
                <a:tc>
                  <a:txBody>
                    <a:bodyPr/>
                    <a:lstStyle/>
                    <a:p>
                      <a:r>
                        <a:rPr lang="en-US" sz="2000" dirty="0" err="1">
                          <a:latin typeface="Verdana" panose="020B0604030504040204" pitchFamily="34" charset="0"/>
                          <a:ea typeface="Verdana" panose="020B0604030504040204" pitchFamily="34" charset="0"/>
                          <a:cs typeface="Verdana" panose="020B0604030504040204" pitchFamily="34" charset="0"/>
                        </a:rPr>
                        <a:t>Pimental</a:t>
                      </a:r>
                      <a:r>
                        <a:rPr lang="en-US" sz="2000" baseline="0" dirty="0">
                          <a:latin typeface="Verdana" panose="020B0604030504040204" pitchFamily="34" charset="0"/>
                          <a:ea typeface="Verdana" panose="020B0604030504040204" pitchFamily="34" charset="0"/>
                          <a:cs typeface="Verdana" panose="020B0604030504040204" pitchFamily="34" charset="0"/>
                        </a:rPr>
                        <a:t> &amp; </a:t>
                      </a:r>
                      <a:r>
                        <a:rPr lang="en-US" sz="2000" baseline="0" dirty="0" err="1">
                          <a:latin typeface="Verdana" panose="020B0604030504040204" pitchFamily="34" charset="0"/>
                          <a:ea typeface="Verdana" panose="020B0604030504040204" pitchFamily="34" charset="0"/>
                          <a:cs typeface="Verdana" panose="020B0604030504040204" pitchFamily="34" charset="0"/>
                        </a:rPr>
                        <a:t>Patzek</a:t>
                      </a:r>
                      <a:r>
                        <a:rPr lang="en-US" sz="2000" baseline="0" dirty="0">
                          <a:latin typeface="Verdana" panose="020B0604030504040204" pitchFamily="34" charset="0"/>
                          <a:ea typeface="Verdana" panose="020B0604030504040204" pitchFamily="34" charset="0"/>
                          <a:cs typeface="Verdana" panose="020B0604030504040204" pitchFamily="34" charset="0"/>
                        </a:rPr>
                        <a:t> (2005)</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sz="2000">
                          <a:latin typeface="Verdana" panose="020B0604030504040204" pitchFamily="34" charset="0"/>
                          <a:ea typeface="Verdana" panose="020B0604030504040204" pitchFamily="34" charset="0"/>
                          <a:cs typeface="Verdana" panose="020B0604030504040204" pitchFamily="34" charset="0"/>
                        </a:rPr>
                        <a:t>0.76</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1"/>
                  </a:ext>
                </a:extLst>
              </a:tr>
              <a:tr h="287136">
                <a:tc>
                  <a:txBody>
                    <a:bodyPr/>
                    <a:lstStyle/>
                    <a:p>
                      <a:r>
                        <a:rPr lang="en-US" sz="2000">
                          <a:latin typeface="Verdana" panose="020B0604030504040204" pitchFamily="34" charset="0"/>
                          <a:ea typeface="Verdana" panose="020B0604030504040204" pitchFamily="34" charset="0"/>
                          <a:cs typeface="Verdana" panose="020B0604030504040204" pitchFamily="34" charset="0"/>
                        </a:rPr>
                        <a:t>Edwards et</a:t>
                      </a:r>
                      <a:r>
                        <a:rPr lang="en-US" sz="2000" baseline="0">
                          <a:latin typeface="Verdana" panose="020B0604030504040204" pitchFamily="34" charset="0"/>
                          <a:ea typeface="Verdana" panose="020B0604030504040204" pitchFamily="34" charset="0"/>
                          <a:cs typeface="Verdana" panose="020B0604030504040204" pitchFamily="34" charset="0"/>
                        </a:rPr>
                        <a:t> al. (2006)</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sz="2000">
                          <a:latin typeface="Verdana" panose="020B0604030504040204" pitchFamily="34" charset="0"/>
                          <a:ea typeface="Verdana" panose="020B0604030504040204" pitchFamily="34" charset="0"/>
                          <a:cs typeface="Verdana" panose="020B0604030504040204" pitchFamily="34" charset="0"/>
                        </a:rPr>
                        <a:t>0.85 – 1.08</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2"/>
                  </a:ext>
                </a:extLst>
              </a:tr>
              <a:tr h="287136">
                <a:tc>
                  <a:txBody>
                    <a:bodyPr/>
                    <a:lstStyle/>
                    <a:p>
                      <a:r>
                        <a:rPr lang="en-US" sz="2000">
                          <a:latin typeface="Verdana" panose="020B0604030504040204" pitchFamily="34" charset="0"/>
                          <a:ea typeface="Verdana" panose="020B0604030504040204" pitchFamily="34" charset="0"/>
                          <a:cs typeface="Verdana" panose="020B0604030504040204" pitchFamily="34" charset="0"/>
                        </a:rPr>
                        <a:t>Bona et al. (1999)</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sz="2000">
                          <a:latin typeface="Verdana" panose="020B0604030504040204" pitchFamily="34" charset="0"/>
                          <a:ea typeface="Verdana" panose="020B0604030504040204" pitchFamily="34" charset="0"/>
                          <a:cs typeface="Verdana" panose="020B0604030504040204" pitchFamily="34" charset="0"/>
                        </a:rPr>
                        <a:t>1.3 – 8.7</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3"/>
                  </a:ext>
                </a:extLst>
              </a:tr>
              <a:tr h="287136">
                <a:tc>
                  <a:txBody>
                    <a:bodyPr/>
                    <a:lstStyle/>
                    <a:p>
                      <a:r>
                        <a:rPr lang="en-US" sz="2000">
                          <a:latin typeface="Verdana" panose="020B0604030504040204" pitchFamily="34" charset="0"/>
                          <a:ea typeface="Verdana" panose="020B0604030504040204" pitchFamily="34" charset="0"/>
                          <a:cs typeface="Verdana" panose="020B0604030504040204" pitchFamily="34" charset="0"/>
                        </a:rPr>
                        <a:t>ADEME &amp; DIREM (2002)</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sz="2000">
                          <a:latin typeface="Verdana" panose="020B0604030504040204" pitchFamily="34" charset="0"/>
                          <a:ea typeface="Verdana" panose="020B0604030504040204" pitchFamily="34" charset="0"/>
                          <a:cs typeface="Verdana" panose="020B0604030504040204" pitchFamily="34" charset="0"/>
                        </a:rPr>
                        <a:t>3.16</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4"/>
                  </a:ext>
                </a:extLst>
              </a:tr>
              <a:tr h="287136">
                <a:tc>
                  <a:txBody>
                    <a:bodyPr/>
                    <a:lstStyle/>
                    <a:p>
                      <a:r>
                        <a:rPr lang="en-US" sz="2000" dirty="0" err="1">
                          <a:latin typeface="Verdana" panose="020B0604030504040204" pitchFamily="34" charset="0"/>
                          <a:ea typeface="Verdana" panose="020B0604030504040204" pitchFamily="34" charset="0"/>
                          <a:cs typeface="Verdana" panose="020B0604030504040204" pitchFamily="34" charset="0"/>
                        </a:rPr>
                        <a:t>Kallivroussis</a:t>
                      </a:r>
                      <a:r>
                        <a:rPr lang="en-US" sz="2000" baseline="0" dirty="0">
                          <a:latin typeface="Verdana" panose="020B0604030504040204" pitchFamily="34" charset="0"/>
                          <a:ea typeface="Verdana" panose="020B0604030504040204" pitchFamily="34" charset="0"/>
                          <a:cs typeface="Verdana" panose="020B0604030504040204" pitchFamily="34" charset="0"/>
                        </a:rPr>
                        <a:t> et al. (2002)</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4.5</a:t>
                      </a:r>
                    </a:p>
                  </a:txBody>
                  <a:tcPr/>
                </a:tc>
                <a:extLst>
                  <a:ext uri="{0D108BD9-81ED-4DB2-BD59-A6C34878D82A}">
                    <a16:rowId xmlns:a16="http://schemas.microsoft.com/office/drawing/2014/main" val="10005"/>
                  </a:ext>
                </a:extLst>
              </a:tr>
              <a:tr h="0">
                <a:tc>
                  <a:txBody>
                    <a:bodyPr/>
                    <a:lstStyle/>
                    <a:p>
                      <a:endParaRPr lang="en-US" sz="2000" b="1"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6"/>
                  </a:ext>
                </a:extLst>
              </a:tr>
              <a:tr h="287136">
                <a:tc>
                  <a:txBody>
                    <a:bodyPr/>
                    <a:lstStyle/>
                    <a:p>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Rapeseed</a:t>
                      </a:r>
                      <a:r>
                        <a:rPr lang="en-US" sz="2000" b="1" baseline="0" dirty="0">
                          <a:solidFill>
                            <a:srgbClr val="FFFFFF"/>
                          </a:solidFill>
                          <a:latin typeface="Verdana" panose="020B0604030504040204" pitchFamily="34" charset="0"/>
                          <a:ea typeface="Verdana" panose="020B0604030504040204" pitchFamily="34" charset="0"/>
                          <a:cs typeface="Verdana" panose="020B0604030504040204" pitchFamily="34" charset="0"/>
                        </a:rPr>
                        <a:t> oil</a:t>
                      </a:r>
                      <a:endPar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txBody>
                  <a:tcPr>
                    <a:solidFill>
                      <a:srgbClr val="6666FF"/>
                    </a:solidFill>
                  </a:tcPr>
                </a:tc>
                <a:tc>
                  <a:txBody>
                    <a:bodyPr/>
                    <a:lstStyle/>
                    <a:p>
                      <a:pPr algn="r"/>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EROI</a:t>
                      </a:r>
                    </a:p>
                  </a:txBody>
                  <a:tcPr>
                    <a:solidFill>
                      <a:srgbClr val="6666FF"/>
                    </a:solidFill>
                  </a:tcPr>
                </a:tc>
                <a:extLst>
                  <a:ext uri="{0D108BD9-81ED-4DB2-BD59-A6C34878D82A}">
                    <a16:rowId xmlns:a16="http://schemas.microsoft.com/office/drawing/2014/main" val="10007"/>
                  </a:ext>
                </a:extLst>
              </a:tr>
              <a:tr h="287136">
                <a:tc>
                  <a:txBody>
                    <a:bodyPr/>
                    <a:lstStyle/>
                    <a:p>
                      <a:r>
                        <a:rPr lang="en-US" sz="2000">
                          <a:latin typeface="Verdana" panose="020B0604030504040204" pitchFamily="34" charset="0"/>
                          <a:ea typeface="Verdana" panose="020B0604030504040204" pitchFamily="34" charset="0"/>
                          <a:cs typeface="Verdana" panose="020B0604030504040204" pitchFamily="34" charset="0"/>
                        </a:rPr>
                        <a:t>Edwards</a:t>
                      </a:r>
                      <a:r>
                        <a:rPr lang="en-US" sz="2000" baseline="0">
                          <a:latin typeface="Verdana" panose="020B0604030504040204" pitchFamily="34" charset="0"/>
                          <a:ea typeface="Verdana" panose="020B0604030504040204" pitchFamily="34" charset="0"/>
                          <a:cs typeface="Verdana" panose="020B0604030504040204" pitchFamily="34" charset="0"/>
                        </a:rPr>
                        <a:t> et al. (2006)</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sz="2000">
                          <a:latin typeface="Verdana" panose="020B0604030504040204" pitchFamily="34" charset="0"/>
                          <a:ea typeface="Verdana" panose="020B0604030504040204" pitchFamily="34" charset="0"/>
                          <a:cs typeface="Verdana" panose="020B0604030504040204" pitchFamily="34" charset="0"/>
                        </a:rPr>
                        <a:t>1.05 – 1.38</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8"/>
                  </a:ext>
                </a:extLst>
              </a:tr>
              <a:tr h="287136">
                <a:tc>
                  <a:txBody>
                    <a:bodyPr/>
                    <a:lstStyle/>
                    <a:p>
                      <a:r>
                        <a:rPr lang="en-US" sz="2000">
                          <a:latin typeface="Verdana" panose="020B0604030504040204" pitchFamily="34" charset="0"/>
                          <a:ea typeface="Verdana" panose="020B0604030504040204" pitchFamily="34" charset="0"/>
                          <a:cs typeface="Verdana" panose="020B0604030504040204" pitchFamily="34" charset="0"/>
                        </a:rPr>
                        <a:t>IEA</a:t>
                      </a:r>
                      <a:r>
                        <a:rPr lang="en-US" sz="2000" baseline="0">
                          <a:latin typeface="Verdana" panose="020B0604030504040204" pitchFamily="34" charset="0"/>
                          <a:ea typeface="Verdana" panose="020B0604030504040204" pitchFamily="34" charset="0"/>
                          <a:cs typeface="Verdana" panose="020B0604030504040204" pitchFamily="34" charset="0"/>
                        </a:rPr>
                        <a:t> (1999)</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sz="2000">
                          <a:latin typeface="Verdana" panose="020B0604030504040204" pitchFamily="34" charset="0"/>
                          <a:ea typeface="Verdana" panose="020B0604030504040204" pitchFamily="34" charset="0"/>
                          <a:cs typeface="Verdana" panose="020B0604030504040204" pitchFamily="34" charset="0"/>
                        </a:rPr>
                        <a:t>1.09 – 2.48</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9"/>
                  </a:ext>
                </a:extLst>
              </a:tr>
              <a:tr h="287136">
                <a:tc>
                  <a:txBody>
                    <a:bodyPr/>
                    <a:lstStyle/>
                    <a:p>
                      <a:r>
                        <a:rPr lang="en-US" sz="2000">
                          <a:latin typeface="Verdana" panose="020B0604030504040204" pitchFamily="34" charset="0"/>
                          <a:ea typeface="Verdana" panose="020B0604030504040204" pitchFamily="34" charset="0"/>
                          <a:cs typeface="Verdana" panose="020B0604030504040204" pitchFamily="34" charset="0"/>
                        </a:rPr>
                        <a:t>Elsayed</a:t>
                      </a:r>
                      <a:r>
                        <a:rPr lang="en-US" sz="2000" baseline="0">
                          <a:latin typeface="Verdana" panose="020B0604030504040204" pitchFamily="34" charset="0"/>
                          <a:ea typeface="Verdana" panose="020B0604030504040204" pitchFamily="34" charset="0"/>
                          <a:cs typeface="Verdana" panose="020B0604030504040204" pitchFamily="34" charset="0"/>
                        </a:rPr>
                        <a:t> et al. (2003)</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sz="2000">
                          <a:latin typeface="Verdana" panose="020B0604030504040204" pitchFamily="34" charset="0"/>
                          <a:ea typeface="Verdana" panose="020B0604030504040204" pitchFamily="34" charset="0"/>
                          <a:cs typeface="Verdana" panose="020B0604030504040204" pitchFamily="34" charset="0"/>
                        </a:rPr>
                        <a:t>2.17 – 2.42</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10"/>
                  </a:ext>
                </a:extLst>
              </a:tr>
              <a:tr h="283202">
                <a:tc>
                  <a:txBody>
                    <a:bodyPr/>
                    <a:lstStyle/>
                    <a:p>
                      <a:r>
                        <a:rPr lang="en-US" sz="2000">
                          <a:latin typeface="Verdana" panose="020B0604030504040204" pitchFamily="34" charset="0"/>
                          <a:ea typeface="Verdana" panose="020B0604030504040204" pitchFamily="34" charset="0"/>
                          <a:cs typeface="Verdana" panose="020B0604030504040204" pitchFamily="34" charset="0"/>
                        </a:rPr>
                        <a:t>ADEME</a:t>
                      </a:r>
                      <a:r>
                        <a:rPr lang="en-US" sz="2000" baseline="0">
                          <a:latin typeface="Verdana" panose="020B0604030504040204" pitchFamily="34" charset="0"/>
                          <a:ea typeface="Verdana" panose="020B0604030504040204" pitchFamily="34" charset="0"/>
                          <a:cs typeface="Verdana" panose="020B0604030504040204" pitchFamily="34" charset="0"/>
                        </a:rPr>
                        <a:t> &amp; DIREM (2002)</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sz="2000">
                          <a:latin typeface="Verdana" panose="020B0604030504040204" pitchFamily="34" charset="0"/>
                          <a:ea typeface="Verdana" panose="020B0604030504040204" pitchFamily="34" charset="0"/>
                          <a:cs typeface="Verdana" panose="020B0604030504040204" pitchFamily="34" charset="0"/>
                        </a:rPr>
                        <a:t>2.99</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11"/>
                  </a:ext>
                </a:extLst>
              </a:tr>
              <a:tr h="283202">
                <a:tc>
                  <a:txBody>
                    <a:bodyPr/>
                    <a:lstStyle/>
                    <a:p>
                      <a:r>
                        <a:rPr lang="en-US" sz="2000" dirty="0">
                          <a:latin typeface="Verdana" panose="020B0604030504040204" pitchFamily="34" charset="0"/>
                          <a:ea typeface="Verdana" panose="020B0604030504040204" pitchFamily="34" charset="0"/>
                          <a:cs typeface="Verdana" panose="020B0604030504040204" pitchFamily="34" charset="0"/>
                        </a:rPr>
                        <a:t>Richards (2000)</a:t>
                      </a:r>
                    </a:p>
                  </a:txBody>
                  <a:tcPr>
                    <a:lnB w="12700" cap="flat" cmpd="sng" algn="ctr">
                      <a:solidFill>
                        <a:schemeClr val="tx1"/>
                      </a:solidFill>
                      <a:prstDash val="solid"/>
                      <a:round/>
                      <a:headEnd type="none" w="med" len="med"/>
                      <a:tailEnd type="none" w="med" len="med"/>
                    </a:lnB>
                  </a:tcPr>
                </a:tc>
                <a:tc>
                  <a:txBody>
                    <a:bodyPr/>
                    <a:lstStyle/>
                    <a:p>
                      <a:pPr algn="r"/>
                      <a:r>
                        <a:rPr lang="en-US" sz="2000" dirty="0">
                          <a:latin typeface="Verdana" panose="020B0604030504040204" pitchFamily="34" charset="0"/>
                          <a:ea typeface="Verdana" panose="020B0604030504040204" pitchFamily="34" charset="0"/>
                          <a:cs typeface="Verdana" panose="020B0604030504040204" pitchFamily="34" charset="0"/>
                        </a:rPr>
                        <a:t>3.71</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9326060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1" y="77893"/>
            <a:ext cx="647965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Biodiesel’s cold weather issues</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11" name="TextBox 10">
            <a:extLst>
              <a:ext uri="{FF2B5EF4-FFF2-40B4-BE49-F238E27FC236}">
                <a16:creationId xmlns:a16="http://schemas.microsoft.com/office/drawing/2014/main" id="{84693941-C809-954C-9792-FAC629FC54C2}"/>
              </a:ext>
            </a:extLst>
          </p:cNvPr>
          <p:cNvSpPr txBox="1"/>
          <p:nvPr/>
        </p:nvSpPr>
        <p:spPr>
          <a:xfrm>
            <a:off x="143980" y="6468054"/>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2" name="TextBox 11">
            <a:extLst>
              <a:ext uri="{FF2B5EF4-FFF2-40B4-BE49-F238E27FC236}">
                <a16:creationId xmlns:a16="http://schemas.microsoft.com/office/drawing/2014/main" id="{BB8F2F92-A898-324C-87C5-F064933E75BF}"/>
              </a:ext>
            </a:extLst>
          </p:cNvPr>
          <p:cNvSpPr txBox="1"/>
          <p:nvPr/>
        </p:nvSpPr>
        <p:spPr>
          <a:xfrm>
            <a:off x="253369" y="762268"/>
            <a:ext cx="11716957" cy="2291461"/>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Diesel engines are notorious for being hard to start in cold weather. Why?</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Petro-diesel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clouds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at 20°F: crystals of paraffin wax begin to form.</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crystals clog fuel filters and stall the engine.</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colder temperatures petro-diesel fuels reach a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pour-point</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at which it does not pour and won’t travel through fuel lines.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Finally, at 15°F petro-diesel gels to the consistency of petroleum jelly.</a:t>
            </a:r>
          </a:p>
        </p:txBody>
      </p:sp>
      <p:sp>
        <p:nvSpPr>
          <p:cNvPr id="14" name="TextBox 13">
            <a:extLst>
              <a:ext uri="{FF2B5EF4-FFF2-40B4-BE49-F238E27FC236}">
                <a16:creationId xmlns:a16="http://schemas.microsoft.com/office/drawing/2014/main" id="{30657727-139D-B340-8D5A-58766930B588}"/>
              </a:ext>
            </a:extLst>
          </p:cNvPr>
          <p:cNvSpPr txBox="1"/>
          <p:nvPr/>
        </p:nvSpPr>
        <p:spPr>
          <a:xfrm>
            <a:off x="253369" y="3163655"/>
            <a:ext cx="11716957" cy="1183466"/>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Biodiesel also clouds and gels, but at higher temperatures, making it even more difficult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to use as an engine fuel.</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performance of biodiesel depends on the fuel source.</a:t>
            </a:r>
          </a:p>
        </p:txBody>
      </p:sp>
      <p:sp>
        <p:nvSpPr>
          <p:cNvPr id="17" name="TextBox 16">
            <a:extLst>
              <a:ext uri="{FF2B5EF4-FFF2-40B4-BE49-F238E27FC236}">
                <a16:creationId xmlns:a16="http://schemas.microsoft.com/office/drawing/2014/main" id="{70780AFE-7DE0-B94E-A646-334794B96575}"/>
              </a:ext>
            </a:extLst>
          </p:cNvPr>
          <p:cNvSpPr txBox="1"/>
          <p:nvPr/>
        </p:nvSpPr>
        <p:spPr>
          <a:xfrm>
            <a:off x="276553" y="4562607"/>
            <a:ext cx="11716957" cy="1899815"/>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Winterizing agents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are added to petro-diesel during the winter in colder regions.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These agents can also be used with biodiesel.</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Blends? </a:t>
            </a:r>
            <a:b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Lower blends (B5 or B20) are better for use in the winter while higher blends (B50 – B100) can be used in warmer weather.</a:t>
            </a:r>
          </a:p>
        </p:txBody>
      </p:sp>
    </p:spTree>
    <p:extLst>
      <p:ext uri="{BB962C8B-B14F-4D97-AF65-F5344CB8AC3E}">
        <p14:creationId xmlns:p14="http://schemas.microsoft.com/office/powerpoint/2010/main" val="47287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79287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4S’s: solvents, seals, sludge and slime</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11" name="TextBox 10">
            <a:extLst>
              <a:ext uri="{FF2B5EF4-FFF2-40B4-BE49-F238E27FC236}">
                <a16:creationId xmlns:a16="http://schemas.microsoft.com/office/drawing/2014/main" id="{84693941-C809-954C-9792-FAC629FC54C2}"/>
              </a:ext>
            </a:extLst>
          </p:cNvPr>
          <p:cNvSpPr txBox="1"/>
          <p:nvPr/>
        </p:nvSpPr>
        <p:spPr>
          <a:xfrm>
            <a:off x="143980" y="6468054"/>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9" name="TextBox 8">
            <a:extLst>
              <a:ext uri="{FF2B5EF4-FFF2-40B4-BE49-F238E27FC236}">
                <a16:creationId xmlns:a16="http://schemas.microsoft.com/office/drawing/2014/main" id="{F0D3E49C-1F1C-DD4B-88E7-467C135BBF34}"/>
              </a:ext>
            </a:extLst>
          </p:cNvPr>
          <p:cNvSpPr txBox="1"/>
          <p:nvPr/>
        </p:nvSpPr>
        <p:spPr>
          <a:xfrm>
            <a:off x="253369" y="762268"/>
            <a:ext cx="11674881" cy="422488"/>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Biodiesel is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more polar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than petro-diesel so acts as a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very effective solvent</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3480B62D-81FF-7F4B-801A-1A4AEF239201}"/>
              </a:ext>
            </a:extLst>
          </p:cNvPr>
          <p:cNvSpPr txBox="1"/>
          <p:nvPr/>
        </p:nvSpPr>
        <p:spPr>
          <a:xfrm>
            <a:off x="281591" y="1482565"/>
            <a:ext cx="11813427" cy="1530484"/>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Rubber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seals, hoses and gaskets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engines built before 1994 can be degraded (solubilized) by high concentrations of biodiesel, particularly B100.</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Rubber should be replaced by a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less polar material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like Viton.</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Newer diesel vehicles can run on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B20</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with no issues.</a:t>
            </a:r>
          </a:p>
        </p:txBody>
      </p:sp>
      <p:sp>
        <p:nvSpPr>
          <p:cNvPr id="13" name="TextBox 12">
            <a:extLst>
              <a:ext uri="{FF2B5EF4-FFF2-40B4-BE49-F238E27FC236}">
                <a16:creationId xmlns:a16="http://schemas.microsoft.com/office/drawing/2014/main" id="{45A4C60B-3BF9-F644-95EA-B28F5A973ED0}"/>
              </a:ext>
            </a:extLst>
          </p:cNvPr>
          <p:cNvSpPr txBox="1"/>
          <p:nvPr/>
        </p:nvSpPr>
        <p:spPr>
          <a:xfrm>
            <a:off x="309813" y="3197318"/>
            <a:ext cx="11674881" cy="1530484"/>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sludge</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that typically coats old fuel tanks and lines is dissolved and cleaned off by biodiesel.</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That sounds good</a:t>
            </a:r>
            <a:r>
              <a:rPr lang="is-IS" sz="20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a:t>
            </a:r>
            <a:r>
              <a:rPr lang="is-IS" sz="2000" dirty="0">
                <a:solidFill>
                  <a:prstClr val="black"/>
                </a:solidFill>
                <a:latin typeface="Verdana" panose="020B0604030504040204" pitchFamily="34" charset="0"/>
                <a:ea typeface="Verdana" panose="020B0604030504040204" pitchFamily="34" charset="0"/>
                <a:cs typeface="Verdana" panose="020B0604030504040204" pitchFamily="34" charset="0"/>
              </a:rPr>
              <a:t>ut the moving sludge can clog fuel filters/</a:t>
            </a:r>
          </a:p>
          <a:p>
            <a:pPr marL="742950" lvl="1" indent="-285750">
              <a:lnSpc>
                <a:spcPct val="120000"/>
              </a:lnSpc>
              <a:buFont typeface="Arial"/>
              <a:buChar char="•"/>
            </a:pPr>
            <a:r>
              <a:rPr lang="is-IS" sz="2000" dirty="0">
                <a:solidFill>
                  <a:prstClr val="black"/>
                </a:solidFill>
                <a:latin typeface="Verdana" panose="020B0604030504040204" pitchFamily="34" charset="0"/>
                <a:ea typeface="Verdana" panose="020B0604030504040204" pitchFamily="34" charset="0"/>
                <a:cs typeface="Verdana" panose="020B0604030504040204" pitchFamily="34" charset="0"/>
              </a:rPr>
              <a:t>Sludge problems are temporary.</a:t>
            </a:r>
            <a:endPar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C944B898-3420-4B4B-87D3-57E4BCE59F41}"/>
              </a:ext>
            </a:extLst>
          </p:cNvPr>
          <p:cNvSpPr txBox="1"/>
          <p:nvPr/>
        </p:nvSpPr>
        <p:spPr>
          <a:xfrm>
            <a:off x="253369" y="5082197"/>
            <a:ext cx="11674881" cy="1183466"/>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Greenish black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slime</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can form if bacteria grow in biodiesel in engines and lines during warm weather.</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Biocides can eliminate this problem.</a:t>
            </a:r>
          </a:p>
        </p:txBody>
      </p:sp>
    </p:spTree>
    <p:extLst>
      <p:ext uri="{BB962C8B-B14F-4D97-AF65-F5344CB8AC3E}">
        <p14:creationId xmlns:p14="http://schemas.microsoft.com/office/powerpoint/2010/main" val="326122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F092C-6A8D-4D40-8899-DA7B119CDFCD}"/>
              </a:ext>
            </a:extLst>
          </p:cNvPr>
          <p:cNvPicPr>
            <a:picLocks noChangeAspect="1"/>
          </p:cNvPicPr>
          <p:nvPr/>
        </p:nvPicPr>
        <p:blipFill rotWithShape="1">
          <a:blip r:embed="rId2"/>
          <a:srcRect l="15097" t="5240" r="5604" b="6171"/>
          <a:stretch/>
        </p:blipFill>
        <p:spPr>
          <a:xfrm>
            <a:off x="4641273" y="1787421"/>
            <a:ext cx="7448310" cy="5070579"/>
          </a:xfrm>
          <a:prstGeom prst="rect">
            <a:avLst/>
          </a:prstGeom>
        </p:spPr>
      </p:pic>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996138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Biofuels vs. EVs and the future of transportation</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3">
            <a:duotone>
              <a:prstClr val="black"/>
              <a:schemeClr val="accent1">
                <a:tint val="45000"/>
                <a:satMod val="400000"/>
              </a:schemeClr>
            </a:duotone>
          </a:blip>
          <a:stretch>
            <a:fillRect/>
          </a:stretch>
        </p:blipFill>
        <p:spPr>
          <a:xfrm>
            <a:off x="10862232" y="55420"/>
            <a:ext cx="628093" cy="584776"/>
          </a:xfrm>
          <a:prstGeom prst="rect">
            <a:avLst/>
          </a:prstGeom>
        </p:spPr>
      </p:pic>
      <p:sp>
        <p:nvSpPr>
          <p:cNvPr id="11" name="TextBox 10">
            <a:extLst>
              <a:ext uri="{FF2B5EF4-FFF2-40B4-BE49-F238E27FC236}">
                <a16:creationId xmlns:a16="http://schemas.microsoft.com/office/drawing/2014/main" id="{84693941-C809-954C-9792-FAC629FC54C2}"/>
              </a:ext>
            </a:extLst>
          </p:cNvPr>
          <p:cNvSpPr txBox="1"/>
          <p:nvPr/>
        </p:nvSpPr>
        <p:spPr>
          <a:xfrm>
            <a:off x="102417" y="6031468"/>
            <a:ext cx="3915402" cy="738664"/>
          </a:xfrm>
          <a:prstGeom prst="rect">
            <a:avLst/>
          </a:prstGeom>
          <a:noFill/>
        </p:spPr>
        <p:txBody>
          <a:bodyPr wrap="square" rtlCol="0">
            <a:spAutoFit/>
          </a:bodyPr>
          <a:lstStyle/>
          <a:p>
            <a:r>
              <a:rPr lang="en-US" sz="1400" dirty="0">
                <a:sym typeface="Wingdings"/>
              </a:rPr>
              <a:t>https://</a:t>
            </a:r>
            <a:r>
              <a:rPr lang="en-US" sz="1400" dirty="0" err="1">
                <a:sym typeface="Wingdings"/>
              </a:rPr>
              <a:t>blog.ucsusa.org</a:t>
            </a:r>
            <a:r>
              <a:rPr lang="en-US" sz="1400" dirty="0">
                <a:sym typeface="Wingdings"/>
              </a:rPr>
              <a:t>/</a:t>
            </a:r>
            <a:r>
              <a:rPr lang="en-US" sz="1400" dirty="0" err="1">
                <a:sym typeface="Wingdings"/>
              </a:rPr>
              <a:t>dave-reichmuth</a:t>
            </a:r>
            <a:r>
              <a:rPr lang="en-US" sz="1400" dirty="0">
                <a:sym typeface="Wingdings"/>
              </a:rPr>
              <a:t>/are-electric-vehicles-really-better-for-the-climate-yes-heres-why</a:t>
            </a:r>
            <a:endParaRPr lang="en-US" sz="1400" dirty="0"/>
          </a:p>
        </p:txBody>
      </p:sp>
      <p:sp>
        <p:nvSpPr>
          <p:cNvPr id="9" name="TextBox 8">
            <a:extLst>
              <a:ext uri="{FF2B5EF4-FFF2-40B4-BE49-F238E27FC236}">
                <a16:creationId xmlns:a16="http://schemas.microsoft.com/office/drawing/2014/main" id="{F0D3E49C-1F1C-DD4B-88E7-467C135BBF34}"/>
              </a:ext>
            </a:extLst>
          </p:cNvPr>
          <p:cNvSpPr txBox="1"/>
          <p:nvPr/>
        </p:nvSpPr>
        <p:spPr>
          <a:xfrm>
            <a:off x="253369" y="762268"/>
            <a:ext cx="11674881" cy="791820"/>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 study using 2018 data found that equal amounts of carbon emissions would be produced by and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average electric vehicle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and a gas-powered car getting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88 mpg</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14" name="TextBox 13">
            <a:extLst>
              <a:ext uri="{FF2B5EF4-FFF2-40B4-BE49-F238E27FC236}">
                <a16:creationId xmlns:a16="http://schemas.microsoft.com/office/drawing/2014/main" id="{6C7C6D53-23D3-0B42-BE94-F54A6ED0BFA0}"/>
              </a:ext>
            </a:extLst>
          </p:cNvPr>
          <p:cNvSpPr txBox="1"/>
          <p:nvPr/>
        </p:nvSpPr>
        <p:spPr>
          <a:xfrm>
            <a:off x="253370" y="1912195"/>
            <a:ext cx="3915402" cy="1161152"/>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Driving an EV is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less expensive</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than a gas- or diesel-fueled car.</a:t>
            </a:r>
          </a:p>
        </p:txBody>
      </p:sp>
      <p:sp>
        <p:nvSpPr>
          <p:cNvPr id="16" name="TextBox 15">
            <a:extLst>
              <a:ext uri="{FF2B5EF4-FFF2-40B4-BE49-F238E27FC236}">
                <a16:creationId xmlns:a16="http://schemas.microsoft.com/office/drawing/2014/main" id="{1A7452EE-21C6-AD4B-B99E-573853DC5011}"/>
              </a:ext>
            </a:extLst>
          </p:cNvPr>
          <p:cNvSpPr txBox="1"/>
          <p:nvPr/>
        </p:nvSpPr>
        <p:spPr>
          <a:xfrm>
            <a:off x="253370" y="3389953"/>
            <a:ext cx="3915402" cy="1899815"/>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Biofuels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will play critical roles in transportation where electrification is more challenging: aviation, long-hauling.</a:t>
            </a:r>
          </a:p>
        </p:txBody>
      </p:sp>
    </p:spTree>
    <p:extLst>
      <p:ext uri="{BB962C8B-B14F-4D97-AF65-F5344CB8AC3E}">
        <p14:creationId xmlns:p14="http://schemas.microsoft.com/office/powerpoint/2010/main" val="90738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471315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Heating with biodiesel</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10" name="TextBox 9">
            <a:extLst>
              <a:ext uri="{FF2B5EF4-FFF2-40B4-BE49-F238E27FC236}">
                <a16:creationId xmlns:a16="http://schemas.microsoft.com/office/drawing/2014/main" id="{0848D63F-B291-8D4F-B4B1-6C878CD939AF}"/>
              </a:ext>
            </a:extLst>
          </p:cNvPr>
          <p:cNvSpPr txBox="1"/>
          <p:nvPr/>
        </p:nvSpPr>
        <p:spPr>
          <a:xfrm>
            <a:off x="253369" y="1255469"/>
            <a:ext cx="11703103" cy="1530484"/>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Number 2 heating oil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is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petro</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-diesel and can therefore be blended with, or replaced by, biodiesel.</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bioheat</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 B2 to B5</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‘biofuel’</a:t>
            </a:r>
          </a:p>
        </p:txBody>
      </p:sp>
      <p:sp>
        <p:nvSpPr>
          <p:cNvPr id="12" name="TextBox 11">
            <a:extLst>
              <a:ext uri="{FF2B5EF4-FFF2-40B4-BE49-F238E27FC236}">
                <a16:creationId xmlns:a16="http://schemas.microsoft.com/office/drawing/2014/main" id="{6DFEF7C5-3329-394A-BD46-40FB92AFE086}"/>
              </a:ext>
            </a:extLst>
          </p:cNvPr>
          <p:cNvSpPr txBox="1"/>
          <p:nvPr/>
        </p:nvSpPr>
        <p:spPr>
          <a:xfrm>
            <a:off x="74705" y="6523471"/>
            <a:ext cx="2970994" cy="307777"/>
          </a:xfrm>
          <a:prstGeom prst="rect">
            <a:avLst/>
          </a:prstGeom>
          <a:noFill/>
        </p:spPr>
        <p:txBody>
          <a:bodyPr wrap="square" rtlCol="0">
            <a:spAutoFit/>
          </a:bodyPr>
          <a:lstStyle/>
          <a:p>
            <a:r>
              <a:rPr lang="en-US" sz="1400" dirty="0" err="1">
                <a:latin typeface="Verdana" panose="020B0604030504040204" pitchFamily="34" charset="0"/>
                <a:ea typeface="Verdana" panose="020B0604030504040204" pitchFamily="34" charset="0"/>
                <a:cs typeface="Verdana" panose="020B0604030504040204" pitchFamily="34" charset="0"/>
                <a:sym typeface="Wingdings"/>
              </a:rPr>
              <a:t>Pahl</a:t>
            </a:r>
            <a:r>
              <a:rPr lang="en-US" sz="1400" dirty="0">
                <a:latin typeface="Verdana" panose="020B0604030504040204" pitchFamily="34" charset="0"/>
                <a:ea typeface="Verdana" panose="020B0604030504040204" pitchFamily="34" charset="0"/>
                <a:cs typeface="Verdana" panose="020B0604030504040204" pitchFamily="34" charset="0"/>
                <a:sym typeface="Wingdings"/>
              </a:rPr>
              <a:t> (2005); </a:t>
            </a:r>
            <a:r>
              <a:rPr lang="en-US" sz="1400" dirty="0" err="1">
                <a:latin typeface="Verdana" panose="020B0604030504040204" pitchFamily="34" charset="0"/>
                <a:ea typeface="Verdana" panose="020B0604030504040204" pitchFamily="34" charset="0"/>
                <a:cs typeface="Verdana" panose="020B0604030504040204" pitchFamily="34" charset="0"/>
                <a:sym typeface="Wingdings"/>
              </a:rPr>
              <a:t>Dahiya</a:t>
            </a:r>
            <a:r>
              <a:rPr lang="en-US" sz="1400" dirty="0">
                <a:latin typeface="Verdana" panose="020B0604030504040204" pitchFamily="34" charset="0"/>
                <a:ea typeface="Verdana" panose="020B0604030504040204" pitchFamily="34" charset="0"/>
                <a:cs typeface="Verdana" panose="020B0604030504040204" pitchFamily="34" charset="0"/>
                <a:sym typeface="Wingdings"/>
              </a:rPr>
              <a:t> (2015)</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E7112765-2429-2145-A3C7-851C1859ED69}"/>
              </a:ext>
            </a:extLst>
          </p:cNvPr>
          <p:cNvSpPr txBox="1"/>
          <p:nvPr/>
        </p:nvSpPr>
        <p:spPr>
          <a:xfrm>
            <a:off x="253369" y="2928233"/>
            <a:ext cx="11703103" cy="2269147"/>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Conversion from number 2 to biodiesel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doesn’t require any retrofitting</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Just add biodiesel to the fuel tank.</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Keep extra fuel filters on hand and change the filters frequently until all the sludge in the fuel tank and lines has been dissolve and displaced.</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Watch the seals on the fuel pump, or have seals replaced to use B100.</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There are no winterization problems if the fuel is stored in the house.</a:t>
            </a:r>
          </a:p>
        </p:txBody>
      </p:sp>
      <p:sp>
        <p:nvSpPr>
          <p:cNvPr id="15" name="TextBox 14">
            <a:extLst>
              <a:ext uri="{FF2B5EF4-FFF2-40B4-BE49-F238E27FC236}">
                <a16:creationId xmlns:a16="http://schemas.microsoft.com/office/drawing/2014/main" id="{150C460D-12C6-6C41-BA30-EF6744A33B2C}"/>
              </a:ext>
            </a:extLst>
          </p:cNvPr>
          <p:cNvSpPr txBox="1"/>
          <p:nvPr/>
        </p:nvSpPr>
        <p:spPr>
          <a:xfrm>
            <a:off x="253369" y="5471136"/>
            <a:ext cx="11703103" cy="791820"/>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Use of B100 in furnaces will require some retrofitting.</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oil heat industry plans to convert to B100 by 2040.</a:t>
            </a:r>
          </a:p>
        </p:txBody>
      </p:sp>
      <p:sp>
        <p:nvSpPr>
          <p:cNvPr id="17" name="TextBox 16">
            <a:extLst>
              <a:ext uri="{FF2B5EF4-FFF2-40B4-BE49-F238E27FC236}">
                <a16:creationId xmlns:a16="http://schemas.microsoft.com/office/drawing/2014/main" id="{E748078C-C1A1-5044-B20C-DD27010F0EC3}"/>
              </a:ext>
            </a:extLst>
          </p:cNvPr>
          <p:cNvSpPr txBox="1"/>
          <p:nvPr/>
        </p:nvSpPr>
        <p:spPr>
          <a:xfrm>
            <a:off x="250548" y="733249"/>
            <a:ext cx="11703103" cy="422488"/>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 of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heating oil in Vermont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peaked at 80% in 1970 and declined to 58% by 2000. </a:t>
            </a:r>
          </a:p>
        </p:txBody>
      </p:sp>
    </p:spTree>
    <p:extLst>
      <p:ext uri="{BB962C8B-B14F-4D97-AF65-F5344CB8AC3E}">
        <p14:creationId xmlns:p14="http://schemas.microsoft.com/office/powerpoint/2010/main" val="21915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844814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Biodiesel GHG footprint: virgin feedstock</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12" name="TextBox 11">
            <a:extLst>
              <a:ext uri="{FF2B5EF4-FFF2-40B4-BE49-F238E27FC236}">
                <a16:creationId xmlns:a16="http://schemas.microsoft.com/office/drawing/2014/main" id="{6DFEF7C5-3329-394A-BD46-40FB92AFE086}"/>
              </a:ext>
            </a:extLst>
          </p:cNvPr>
          <p:cNvSpPr txBox="1"/>
          <p:nvPr/>
        </p:nvSpPr>
        <p:spPr>
          <a:xfrm>
            <a:off x="117569" y="6237717"/>
            <a:ext cx="2970994" cy="523220"/>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sym typeface="Wingdings"/>
              </a:rPr>
              <a:t>https://</a:t>
            </a:r>
            <a:r>
              <a:rPr lang="en-US" sz="1400" dirty="0" err="1">
                <a:latin typeface="Verdana" panose="020B0604030504040204" pitchFamily="34" charset="0"/>
                <a:ea typeface="Verdana" panose="020B0604030504040204" pitchFamily="34" charset="0"/>
                <a:cs typeface="Verdana" panose="020B0604030504040204" pitchFamily="34" charset="0"/>
                <a:sym typeface="Wingdings"/>
              </a:rPr>
              <a:t>www.mightyearth.org</a:t>
            </a:r>
            <a:r>
              <a:rPr lang="en-US" sz="1400" dirty="0">
                <a:latin typeface="Verdana" panose="020B0604030504040204" pitchFamily="34" charset="0"/>
                <a:ea typeface="Verdana" panose="020B0604030504040204" pitchFamily="34" charset="0"/>
                <a:cs typeface="Verdana" panose="020B0604030504040204" pitchFamily="34" charset="0"/>
                <a:sym typeface="Wingdings"/>
              </a:rPr>
              <a:t>/rethinking-biodiesel-subsidies/</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E748078C-C1A1-5044-B20C-DD27010F0EC3}"/>
              </a:ext>
            </a:extLst>
          </p:cNvPr>
          <p:cNvSpPr txBox="1"/>
          <p:nvPr/>
        </p:nvSpPr>
        <p:spPr>
          <a:xfrm>
            <a:off x="250549" y="1773187"/>
            <a:ext cx="2838014" cy="3377143"/>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Determined on a LCA basis, the carbon footprint of biodiesel made from virgin feedstock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may not be significantly lower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than that of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petrodiesel</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pic>
        <p:nvPicPr>
          <p:cNvPr id="4" name="Picture 3">
            <a:extLst>
              <a:ext uri="{FF2B5EF4-FFF2-40B4-BE49-F238E27FC236}">
                <a16:creationId xmlns:a16="http://schemas.microsoft.com/office/drawing/2014/main" id="{2D736FDA-A947-3D40-AE02-4AD91E68CE95}"/>
              </a:ext>
            </a:extLst>
          </p:cNvPr>
          <p:cNvPicPr>
            <a:picLocks noChangeAspect="1"/>
          </p:cNvPicPr>
          <p:nvPr/>
        </p:nvPicPr>
        <p:blipFill>
          <a:blip r:embed="rId3"/>
          <a:stretch>
            <a:fillRect/>
          </a:stretch>
        </p:blipFill>
        <p:spPr>
          <a:xfrm>
            <a:off x="3208220" y="763693"/>
            <a:ext cx="8918972" cy="6038887"/>
          </a:xfrm>
          <a:prstGeom prst="rect">
            <a:avLst/>
          </a:prstGeom>
        </p:spPr>
      </p:pic>
    </p:spTree>
    <p:extLst>
      <p:ext uri="{BB962C8B-B14F-4D97-AF65-F5344CB8AC3E}">
        <p14:creationId xmlns:p14="http://schemas.microsoft.com/office/powerpoint/2010/main" val="23256229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885851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Biodiesel GHG footprint: used oil feedstock</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12" name="TextBox 11">
            <a:extLst>
              <a:ext uri="{FF2B5EF4-FFF2-40B4-BE49-F238E27FC236}">
                <a16:creationId xmlns:a16="http://schemas.microsoft.com/office/drawing/2014/main" id="{6DFEF7C5-3329-394A-BD46-40FB92AFE086}"/>
              </a:ext>
            </a:extLst>
          </p:cNvPr>
          <p:cNvSpPr txBox="1"/>
          <p:nvPr/>
        </p:nvSpPr>
        <p:spPr>
          <a:xfrm>
            <a:off x="117569" y="6472330"/>
            <a:ext cx="8312056"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sym typeface="Wingdings"/>
              </a:rPr>
              <a:t>https://</a:t>
            </a:r>
            <a:r>
              <a:rPr lang="en-US" sz="1400" dirty="0" err="1">
                <a:latin typeface="Verdana" panose="020B0604030504040204" pitchFamily="34" charset="0"/>
                <a:ea typeface="Verdana" panose="020B0604030504040204" pitchFamily="34" charset="0"/>
                <a:cs typeface="Verdana" panose="020B0604030504040204" pitchFamily="34" charset="0"/>
                <a:sym typeface="Wingdings"/>
              </a:rPr>
              <a:t>www.sciencedirect.com</a:t>
            </a:r>
            <a:r>
              <a:rPr lang="en-US" sz="1400" dirty="0">
                <a:latin typeface="Verdana" panose="020B0604030504040204" pitchFamily="34" charset="0"/>
                <a:ea typeface="Verdana" panose="020B0604030504040204" pitchFamily="34" charset="0"/>
                <a:cs typeface="Verdana" panose="020B0604030504040204" pitchFamily="34" charset="0"/>
                <a:sym typeface="Wingdings"/>
              </a:rPr>
              <a:t>/science/article/abs/</a:t>
            </a:r>
            <a:r>
              <a:rPr lang="en-US" sz="1400" dirty="0" err="1">
                <a:latin typeface="Verdana" panose="020B0604030504040204" pitchFamily="34" charset="0"/>
                <a:ea typeface="Verdana" panose="020B0604030504040204" pitchFamily="34" charset="0"/>
                <a:cs typeface="Verdana" panose="020B0604030504040204" pitchFamily="34" charset="0"/>
                <a:sym typeface="Wingdings"/>
              </a:rPr>
              <a:t>pii</a:t>
            </a:r>
            <a:r>
              <a:rPr lang="en-US" sz="1400" dirty="0">
                <a:latin typeface="Verdana" panose="020B0604030504040204" pitchFamily="34" charset="0"/>
                <a:ea typeface="Verdana" panose="020B0604030504040204" pitchFamily="34" charset="0"/>
                <a:cs typeface="Verdana" panose="020B0604030504040204" pitchFamily="34" charset="0"/>
                <a:sym typeface="Wingdings"/>
              </a:rPr>
              <a:t>/S0960148120302081#undfig1</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E748078C-C1A1-5044-B20C-DD27010F0EC3}"/>
              </a:ext>
            </a:extLst>
          </p:cNvPr>
          <p:cNvSpPr txBox="1"/>
          <p:nvPr/>
        </p:nvSpPr>
        <p:spPr>
          <a:xfrm>
            <a:off x="228601" y="755608"/>
            <a:ext cx="11744324" cy="1161152"/>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However, the carbon footprint of biodiesel made from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used cooking oil (UCO) feedstock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is significantly lower than that of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petrodiesel</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first-generation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bioidiesel</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and third-generation algae biodiesel.</a:t>
            </a:r>
          </a:p>
        </p:txBody>
      </p:sp>
      <p:pic>
        <p:nvPicPr>
          <p:cNvPr id="8" name="Picture 7">
            <a:extLst>
              <a:ext uri="{FF2B5EF4-FFF2-40B4-BE49-F238E27FC236}">
                <a16:creationId xmlns:a16="http://schemas.microsoft.com/office/drawing/2014/main" id="{DCD2F918-9C47-604B-863B-EFD77D940473}"/>
              </a:ext>
            </a:extLst>
          </p:cNvPr>
          <p:cNvPicPr>
            <a:picLocks noChangeAspect="1"/>
          </p:cNvPicPr>
          <p:nvPr/>
        </p:nvPicPr>
        <p:blipFill rotWithShape="1">
          <a:blip r:embed="rId3"/>
          <a:srcRect r="4496"/>
          <a:stretch/>
        </p:blipFill>
        <p:spPr>
          <a:xfrm>
            <a:off x="117569" y="2161920"/>
            <a:ext cx="11956862" cy="4094515"/>
          </a:xfrm>
          <a:prstGeom prst="rect">
            <a:avLst/>
          </a:prstGeom>
        </p:spPr>
      </p:pic>
    </p:spTree>
    <p:extLst>
      <p:ext uri="{BB962C8B-B14F-4D97-AF65-F5344CB8AC3E}">
        <p14:creationId xmlns:p14="http://schemas.microsoft.com/office/powerpoint/2010/main" val="6454015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6" name="TextBox 5"/>
          <p:cNvSpPr txBox="1"/>
          <p:nvPr/>
        </p:nvSpPr>
        <p:spPr>
          <a:xfrm>
            <a:off x="253370" y="762268"/>
            <a:ext cx="11619543" cy="1161152"/>
          </a:xfrm>
          <a:prstGeom prst="rect">
            <a:avLst/>
          </a:prstGeom>
          <a:noFill/>
        </p:spPr>
        <p:txBody>
          <a:bodyPr wrap="square" rtlCol="0">
            <a:spAutoFit/>
          </a:bodyPr>
          <a:lstStyle/>
          <a:p>
            <a:pPr marL="635000" indent="-63500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1992: EU’s Common Agricultural Policy instructed farmers to set aside 10% of</a:t>
            </a:r>
          </a:p>
          <a:p>
            <a:pPr marL="635000" indent="-63500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arable land. This land could not be used for food crops but could be planted with </a:t>
            </a:r>
          </a:p>
          <a:p>
            <a:pPr marL="635000" indent="-63500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oil-seed crops. This spurred the production of biodiesel feedstock.</a:t>
            </a:r>
          </a:p>
        </p:txBody>
      </p:sp>
      <p:sp>
        <p:nvSpPr>
          <p:cNvPr id="8" name="TextBox 7"/>
          <p:cNvSpPr txBox="1"/>
          <p:nvPr/>
        </p:nvSpPr>
        <p:spPr>
          <a:xfrm>
            <a:off x="228600" y="92180"/>
            <a:ext cx="10193816"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Lessons from Europe: incentives and their effects</a:t>
            </a:r>
          </a:p>
        </p:txBody>
      </p:sp>
      <p:sp>
        <p:nvSpPr>
          <p:cNvPr id="16" name="TextBox 15"/>
          <p:cNvSpPr txBox="1"/>
          <p:nvPr/>
        </p:nvSpPr>
        <p:spPr>
          <a:xfrm>
            <a:off x="74705" y="6523472"/>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3" name="TextBox 12"/>
          <p:cNvSpPr txBox="1"/>
          <p:nvPr/>
        </p:nvSpPr>
        <p:spPr>
          <a:xfrm>
            <a:off x="1165378" y="2034507"/>
            <a:ext cx="10843275" cy="422488"/>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result?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A </a:t>
            </a:r>
            <a:r>
              <a:rPr lang="en-US" sz="2000" b="1" u="sng" dirty="0">
                <a:solidFill>
                  <a:prstClr val="black"/>
                </a:solidFill>
                <a:latin typeface="Verdana" panose="020B0604030504040204" pitchFamily="34" charset="0"/>
                <a:ea typeface="Verdana" panose="020B0604030504040204" pitchFamily="34" charset="0"/>
                <a:cs typeface="Verdana" panose="020B0604030504040204" pitchFamily="34" charset="0"/>
              </a:rPr>
              <a:t>boom</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 in construction of biodiesel plants across Europe.</a:t>
            </a:r>
          </a:p>
        </p:txBody>
      </p:sp>
      <p:sp>
        <p:nvSpPr>
          <p:cNvPr id="15" name="TextBox 14"/>
          <p:cNvSpPr txBox="1"/>
          <p:nvPr/>
        </p:nvSpPr>
        <p:spPr>
          <a:xfrm>
            <a:off x="253370" y="2970142"/>
            <a:ext cx="11619543" cy="422488"/>
          </a:xfrm>
          <a:prstGeom prst="rect">
            <a:avLst/>
          </a:prstGeom>
          <a:noFill/>
        </p:spPr>
        <p:txBody>
          <a:bodyPr wrap="square" rtlCol="0">
            <a:spAutoFit/>
          </a:bodyPr>
          <a:lstStyle/>
          <a:p>
            <a:pPr marL="635000" indent="-63500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1999: EU’s CAP set aside reduced to 5%; oil-seed costs rose; price of petro-diesel fell.</a:t>
            </a:r>
          </a:p>
        </p:txBody>
      </p:sp>
      <p:sp>
        <p:nvSpPr>
          <p:cNvPr id="17" name="TextBox 16"/>
          <p:cNvSpPr txBox="1"/>
          <p:nvPr/>
        </p:nvSpPr>
        <p:spPr>
          <a:xfrm>
            <a:off x="1165378" y="3443097"/>
            <a:ext cx="10843275" cy="422488"/>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Biodiesel producers turned to used fryer oil (UFO),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 lower-cost feedstock</a:t>
            </a:r>
          </a:p>
        </p:txBody>
      </p:sp>
      <p:sp>
        <p:nvSpPr>
          <p:cNvPr id="18" name="TextBox 17"/>
          <p:cNvSpPr txBox="1"/>
          <p:nvPr/>
        </p:nvSpPr>
        <p:spPr>
          <a:xfrm>
            <a:off x="253370" y="4265241"/>
            <a:ext cx="11462380" cy="791820"/>
          </a:xfrm>
          <a:prstGeom prst="rect">
            <a:avLst/>
          </a:prstGeom>
          <a:noFill/>
        </p:spPr>
        <p:txBody>
          <a:bodyPr wrap="square" rtlCol="0">
            <a:spAutoFit/>
          </a:bodyPr>
          <a:lstStyle/>
          <a:p>
            <a:pPr marL="635000" indent="-63500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1999 - 2002: Oil-seed prices fell while petro-diesel prices stayed higher. This resulted in        		another round of biodiesel plant construction.</a:t>
            </a:r>
          </a:p>
        </p:txBody>
      </p:sp>
      <p:sp>
        <p:nvSpPr>
          <p:cNvPr id="19" name="TextBox 18"/>
          <p:cNvSpPr txBox="1"/>
          <p:nvPr/>
        </p:nvSpPr>
        <p:spPr>
          <a:xfrm>
            <a:off x="253370" y="5441770"/>
            <a:ext cx="11619543" cy="422488"/>
          </a:xfrm>
          <a:prstGeom prst="rect">
            <a:avLst/>
          </a:prstGeom>
          <a:noFill/>
        </p:spPr>
        <p:txBody>
          <a:bodyPr wrap="square" rtlCol="0">
            <a:spAutoFit/>
          </a:bodyPr>
          <a:lstStyle/>
          <a:p>
            <a:pPr marL="635000" indent="-635000">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2004: Oil-seed prices rose again, causing a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shortage of feedstock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for biodiesel plants.</a:t>
            </a:r>
          </a:p>
        </p:txBody>
      </p:sp>
      <p:pic>
        <p:nvPicPr>
          <p:cNvPr id="14" name="Picture 13">
            <a:extLst>
              <a:ext uri="{FF2B5EF4-FFF2-40B4-BE49-F238E27FC236}">
                <a16:creationId xmlns:a16="http://schemas.microsoft.com/office/drawing/2014/main" id="{BDB2C74D-8CAE-824F-B242-CDD1F57ABC66}"/>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Tree>
    <p:extLst>
      <p:ext uri="{BB962C8B-B14F-4D97-AF65-F5344CB8AC3E}">
        <p14:creationId xmlns:p14="http://schemas.microsoft.com/office/powerpoint/2010/main" val="317640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4042"/>
            <a:ext cx="636263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Bioenergy LCOE (2010 - 2018)</a:t>
            </a:r>
          </a:p>
        </p:txBody>
      </p:sp>
      <p:sp>
        <p:nvSpPr>
          <p:cNvPr id="4" name="TextBox 3"/>
          <p:cNvSpPr txBox="1"/>
          <p:nvPr/>
        </p:nvSpPr>
        <p:spPr>
          <a:xfrm>
            <a:off x="10146906" y="4939183"/>
            <a:ext cx="1969479" cy="1815882"/>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hlinkClick r:id="rId2"/>
              </a:rPr>
              <a:t>https://www.irena.org/-/media/Files/IRENA/Agency/Publication/2019/May/IRENA_Renewable-Power-Generations-Costs-in-2018.pdf</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Picture 10">
            <a:extLst>
              <a:ext uri="{FF2B5EF4-FFF2-40B4-BE49-F238E27FC236}">
                <a16:creationId xmlns:a16="http://schemas.microsoft.com/office/drawing/2014/main" id="{759F2849-1F54-F042-895D-4477C7887FC5}"/>
              </a:ext>
            </a:extLst>
          </p:cNvPr>
          <p:cNvPicPr>
            <a:picLocks noChangeAspect="1"/>
          </p:cNvPicPr>
          <p:nvPr/>
        </p:nvPicPr>
        <p:blipFill>
          <a:blip r:embed="rId3">
            <a:duotone>
              <a:prstClr val="black"/>
              <a:schemeClr val="accent1">
                <a:tint val="45000"/>
                <a:satMod val="400000"/>
              </a:schemeClr>
            </a:duotone>
          </a:blip>
          <a:stretch>
            <a:fillRect/>
          </a:stretch>
        </p:blipFill>
        <p:spPr>
          <a:xfrm>
            <a:off x="11094811" y="49316"/>
            <a:ext cx="628093" cy="584776"/>
          </a:xfrm>
          <a:prstGeom prst="rect">
            <a:avLst/>
          </a:prstGeom>
        </p:spPr>
      </p:pic>
      <p:cxnSp>
        <p:nvCxnSpPr>
          <p:cNvPr id="13" name="Straight Connector 12">
            <a:extLst>
              <a:ext uri="{FF2B5EF4-FFF2-40B4-BE49-F238E27FC236}">
                <a16:creationId xmlns:a16="http://schemas.microsoft.com/office/drawing/2014/main" id="{C3532913-B776-E94B-89C1-18D0A309DE10}"/>
              </a:ext>
            </a:extLst>
          </p:cNvPr>
          <p:cNvCxnSpPr>
            <a:cxnSpLocks/>
          </p:cNvCxnSpPr>
          <p:nvPr/>
        </p:nvCxnSpPr>
        <p:spPr>
          <a:xfrm flipV="1">
            <a:off x="9297777" y="4035930"/>
            <a:ext cx="0" cy="122187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537A28-F5FB-5B4E-982B-057C297AC315}"/>
              </a:ext>
            </a:extLst>
          </p:cNvPr>
          <p:cNvSpPr txBox="1"/>
          <p:nvPr/>
        </p:nvSpPr>
        <p:spPr>
          <a:xfrm>
            <a:off x="9192125" y="4035930"/>
            <a:ext cx="1879560" cy="707886"/>
          </a:xfrm>
          <a:prstGeom prst="rect">
            <a:avLst/>
          </a:prstGeom>
          <a:noFill/>
        </p:spPr>
        <p:txBody>
          <a:bodyPr wrap="square" rtlCol="0">
            <a:spAutoFit/>
          </a:bodyPr>
          <a:lstStyle/>
          <a:p>
            <a:pPr algn="ctr"/>
            <a:r>
              <a:rPr lang="en-US" sz="200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rPr>
              <a:t>fossil fuel range</a:t>
            </a:r>
          </a:p>
        </p:txBody>
      </p:sp>
      <p:pic>
        <p:nvPicPr>
          <p:cNvPr id="16" name="Picture 15" descr="A picture containing graphical user interface&#10;&#10;Description automatically generated">
            <a:extLst>
              <a:ext uri="{FF2B5EF4-FFF2-40B4-BE49-F238E27FC236}">
                <a16:creationId xmlns:a16="http://schemas.microsoft.com/office/drawing/2014/main" id="{91C34CB2-6E15-DA44-892F-C47A89C83028}"/>
              </a:ext>
            </a:extLst>
          </p:cNvPr>
          <p:cNvPicPr>
            <a:picLocks noChangeAspect="1"/>
          </p:cNvPicPr>
          <p:nvPr/>
        </p:nvPicPr>
        <p:blipFill>
          <a:blip r:embed="rId4"/>
          <a:stretch>
            <a:fillRect/>
          </a:stretch>
        </p:blipFill>
        <p:spPr>
          <a:xfrm>
            <a:off x="457202" y="698482"/>
            <a:ext cx="8734923" cy="6144480"/>
          </a:xfrm>
          <a:prstGeom prst="rect">
            <a:avLst/>
          </a:prstGeom>
        </p:spPr>
      </p:pic>
    </p:spTree>
    <p:extLst>
      <p:ext uri="{BB962C8B-B14F-4D97-AF65-F5344CB8AC3E}">
        <p14:creationId xmlns:p14="http://schemas.microsoft.com/office/powerpoint/2010/main" val="31443336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6" name="TextBox 5"/>
          <p:cNvSpPr txBox="1"/>
          <p:nvPr/>
        </p:nvSpPr>
        <p:spPr>
          <a:xfrm>
            <a:off x="228601" y="762268"/>
            <a:ext cx="11830049" cy="1530484"/>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EU regulations and the Kyoto Protocol (and subsequent versions)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set goals for biodiesel market share:</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2% by 2005</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7.5% by 2010</a:t>
            </a:r>
          </a:p>
        </p:txBody>
      </p:sp>
      <p:sp>
        <p:nvSpPr>
          <p:cNvPr id="8" name="TextBox 7"/>
          <p:cNvSpPr txBox="1"/>
          <p:nvPr/>
        </p:nvSpPr>
        <p:spPr>
          <a:xfrm>
            <a:off x="228600" y="77892"/>
            <a:ext cx="3671198" cy="523220"/>
          </a:xfrm>
          <a:prstGeom prst="rect">
            <a:avLst/>
          </a:prstGeom>
          <a:noFill/>
        </p:spPr>
        <p:txBody>
          <a:bodyPr wrap="none" rtlCol="0">
            <a:spAutoFit/>
          </a:bodyPr>
          <a:lstStyle/>
          <a:p>
            <a:r>
              <a:rPr lang="en-US" sz="2800" b="1" dirty="0">
                <a:solidFill>
                  <a:srgbClr val="FFFFFF"/>
                </a:solidFill>
                <a:latin typeface="Verdana" panose="020B0604030504040204" pitchFamily="34" charset="0"/>
                <a:ea typeface="Verdana" panose="020B0604030504040204" pitchFamily="34" charset="0"/>
                <a:cs typeface="Verdana" panose="020B0604030504040204" pitchFamily="34" charset="0"/>
              </a:rPr>
              <a:t>European targets</a:t>
            </a:r>
          </a:p>
        </p:txBody>
      </p:sp>
      <p:sp>
        <p:nvSpPr>
          <p:cNvPr id="16" name="TextBox 15"/>
          <p:cNvSpPr txBox="1"/>
          <p:nvPr/>
        </p:nvSpPr>
        <p:spPr>
          <a:xfrm>
            <a:off x="228600" y="6352022"/>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4" name="TextBox 13"/>
          <p:cNvSpPr txBox="1"/>
          <p:nvPr/>
        </p:nvSpPr>
        <p:spPr>
          <a:xfrm>
            <a:off x="228601" y="2684555"/>
            <a:ext cx="11830049" cy="1899815"/>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Critically, legislation allowed producers to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import feedstock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if local supplies did not allow them to reach targets.</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This has resulted in creation of </a:t>
            </a:r>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huge palm oil plantations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outside of Europe with devastating environmental consequences. And this feedstock doesn’t support renewable energy generation in producing countries.</a:t>
            </a:r>
          </a:p>
        </p:txBody>
      </p:sp>
      <p:sp>
        <p:nvSpPr>
          <p:cNvPr id="20" name="TextBox 19"/>
          <p:cNvSpPr txBox="1"/>
          <p:nvPr/>
        </p:nvSpPr>
        <p:spPr>
          <a:xfrm>
            <a:off x="228601" y="4987558"/>
            <a:ext cx="11830049" cy="791820"/>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2003, the EU passed legislation that allows member states to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detax</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(or exempt) biofuels from excise taxes. All fossil fuels were now subject to this tax.</a:t>
            </a:r>
          </a:p>
        </p:txBody>
      </p:sp>
      <p:pic>
        <p:nvPicPr>
          <p:cNvPr id="12" name="Picture 11">
            <a:extLst>
              <a:ext uri="{FF2B5EF4-FFF2-40B4-BE49-F238E27FC236}">
                <a16:creationId xmlns:a16="http://schemas.microsoft.com/office/drawing/2014/main" id="{A7FEBD2D-458D-334E-8991-C5B6130F87E8}"/>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Tree>
    <p:extLst>
      <p:ext uri="{BB962C8B-B14F-4D97-AF65-F5344CB8AC3E}">
        <p14:creationId xmlns:p14="http://schemas.microsoft.com/office/powerpoint/2010/main" val="356916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6" name="TextBox 5"/>
          <p:cNvSpPr txBox="1"/>
          <p:nvPr/>
        </p:nvSpPr>
        <p:spPr>
          <a:xfrm>
            <a:off x="228601" y="762268"/>
            <a:ext cx="11715749" cy="422488"/>
          </a:xfrm>
          <a:prstGeom prst="rect">
            <a:avLst/>
          </a:prstGeom>
          <a:noFill/>
        </p:spPr>
        <p:txBody>
          <a:bodyPr wrap="square" rtlCol="0">
            <a:spAutoFit/>
          </a:bodyPr>
          <a:lstStyle/>
          <a:p>
            <a:pPr>
              <a:lnSpc>
                <a:spcPct val="120000"/>
              </a:lnSpc>
            </a:pP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Germany is Europe’s leader in biodiesel production</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with 25 plants.</a:t>
            </a:r>
          </a:p>
        </p:txBody>
      </p:sp>
      <p:sp>
        <p:nvSpPr>
          <p:cNvPr id="8" name="TextBox 7"/>
          <p:cNvSpPr txBox="1"/>
          <p:nvPr/>
        </p:nvSpPr>
        <p:spPr>
          <a:xfrm>
            <a:off x="228601" y="77892"/>
            <a:ext cx="7430239"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Germany planned for fuel transition</a:t>
            </a:r>
          </a:p>
        </p:txBody>
      </p:sp>
      <p:sp>
        <p:nvSpPr>
          <p:cNvPr id="16" name="TextBox 15"/>
          <p:cNvSpPr txBox="1"/>
          <p:nvPr/>
        </p:nvSpPr>
        <p:spPr>
          <a:xfrm>
            <a:off x="74705" y="6523472"/>
            <a:ext cx="1012392" cy="307777"/>
          </a:xfrm>
          <a:prstGeom prst="rect">
            <a:avLst/>
          </a:prstGeom>
          <a:noFill/>
        </p:spPr>
        <p:txBody>
          <a:bodyPr wrap="none" rtlCol="0">
            <a:spAutoFit/>
          </a:bodyPr>
          <a:lstStyle/>
          <a:p>
            <a:r>
              <a:rPr lang="en-US" sz="1400" dirty="0" err="1">
                <a:sym typeface="Wingdings"/>
              </a:rPr>
              <a:t>Pahl</a:t>
            </a:r>
            <a:r>
              <a:rPr lang="en-US" sz="1400" dirty="0">
                <a:sym typeface="Wingdings"/>
              </a:rPr>
              <a:t> (2005)</a:t>
            </a:r>
            <a:endParaRPr lang="en-US" sz="1400" dirty="0"/>
          </a:p>
        </p:txBody>
      </p:sp>
      <p:sp>
        <p:nvSpPr>
          <p:cNvPr id="12" name="TextBox 11"/>
          <p:cNvSpPr txBox="1"/>
          <p:nvPr/>
        </p:nvSpPr>
        <p:spPr>
          <a:xfrm>
            <a:off x="228601" y="1195599"/>
            <a:ext cx="9786937" cy="422488"/>
          </a:xfrm>
          <a:prstGeom prst="rect">
            <a:avLst/>
          </a:prstGeom>
          <a:noFill/>
        </p:spPr>
        <p:txBody>
          <a:bodyPr wrap="square" rtlCol="0">
            <a:spAutoFit/>
          </a:bodyPr>
          <a:lstStyle/>
          <a:p>
            <a:pPr marL="800100" lvl="1" indent="-34290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Until 2003, Germany used only pure B100 for every application.</a:t>
            </a:r>
          </a:p>
        </p:txBody>
      </p:sp>
      <p:sp>
        <p:nvSpPr>
          <p:cNvPr id="13" name="TextBox 12"/>
          <p:cNvSpPr txBox="1"/>
          <p:nvPr/>
        </p:nvSpPr>
        <p:spPr>
          <a:xfrm>
            <a:off x="228601" y="1843246"/>
            <a:ext cx="11715749" cy="1530484"/>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1996, Germany banned the sale of leaded gasoline. </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This opened up about 1,000 fuel pumps.</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Biodiesel producers were ready!</a:t>
            </a:r>
          </a:p>
          <a:p>
            <a:pPr marL="742950" lvl="1" indent="-285750">
              <a:lnSpc>
                <a:spcPct val="120000"/>
              </a:lnSpc>
              <a:buFont typeface="Arial"/>
              <a:buChar char="•"/>
            </a:pPr>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600 pumps were quickly switched to the abundant supply of B100</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15" name="TextBox 14"/>
          <p:cNvSpPr txBox="1"/>
          <p:nvPr/>
        </p:nvSpPr>
        <p:spPr>
          <a:xfrm>
            <a:off x="225150" y="3520471"/>
            <a:ext cx="11715749" cy="814134"/>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In 1999, Germany placed an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eco-tax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on fossil fuels that would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increase slowly</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over a period of four years.</a:t>
            </a:r>
          </a:p>
        </p:txBody>
      </p:sp>
      <p:sp>
        <p:nvSpPr>
          <p:cNvPr id="17" name="TextBox 16"/>
          <p:cNvSpPr txBox="1"/>
          <p:nvPr/>
        </p:nvSpPr>
        <p:spPr>
          <a:xfrm>
            <a:off x="228601" y="4480848"/>
            <a:ext cx="11715749" cy="1899815"/>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German Taxi Association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tested biodiesel in 1991-2 and liked the results.</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When they ordered large numbers of new taxis manufacturers took note and began making </a:t>
            </a:r>
            <a:r>
              <a:rPr lang="en-US" sz="2000" u="sng" dirty="0">
                <a:solidFill>
                  <a:prstClr val="black"/>
                </a:solidFill>
                <a:latin typeface="Verdana" panose="020B0604030504040204" pitchFamily="34" charset="0"/>
                <a:ea typeface="Verdana" panose="020B0604030504040204" pitchFamily="34" charset="0"/>
                <a:cs typeface="Verdana" panose="020B0604030504040204" pitchFamily="34" charset="0"/>
              </a:rPr>
              <a:t>larger numbers of vehicles that could handle B100</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742950" lvl="1"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Mercedes-Benz, Volkswagen, Audi, Volvo, BMW</a:t>
            </a:r>
          </a:p>
          <a:p>
            <a:pPr marL="285750" indent="-285750">
              <a:lnSpc>
                <a:spcPct val="120000"/>
              </a:lnSpc>
              <a:buFont typeface="Arial"/>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Other fleets (buses, public transport, corporate) followed suit.</a:t>
            </a:r>
          </a:p>
        </p:txBody>
      </p:sp>
      <p:pic>
        <p:nvPicPr>
          <p:cNvPr id="14" name="Picture 13">
            <a:extLst>
              <a:ext uri="{FF2B5EF4-FFF2-40B4-BE49-F238E27FC236}">
                <a16:creationId xmlns:a16="http://schemas.microsoft.com/office/drawing/2014/main" id="{D5DBE1A9-FE98-4A4B-9E39-CCF0211DABEC}"/>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Tree>
    <p:extLst>
      <p:ext uri="{BB962C8B-B14F-4D97-AF65-F5344CB8AC3E}">
        <p14:creationId xmlns:p14="http://schemas.microsoft.com/office/powerpoint/2010/main" val="21122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8" name="TextBox 7"/>
          <p:cNvSpPr txBox="1"/>
          <p:nvPr/>
        </p:nvSpPr>
        <p:spPr>
          <a:xfrm>
            <a:off x="228600" y="77893"/>
            <a:ext cx="4176143"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'Renewable diesel’?</a:t>
            </a:r>
          </a:p>
        </p:txBody>
      </p:sp>
      <p:sp>
        <p:nvSpPr>
          <p:cNvPr id="16" name="TextBox 15"/>
          <p:cNvSpPr txBox="1"/>
          <p:nvPr/>
        </p:nvSpPr>
        <p:spPr>
          <a:xfrm>
            <a:off x="74705" y="6523472"/>
            <a:ext cx="4459682" cy="307777"/>
          </a:xfrm>
          <a:prstGeom prst="rect">
            <a:avLst/>
          </a:prstGeom>
          <a:noFill/>
        </p:spPr>
        <p:txBody>
          <a:bodyPr wrap="none" rtlCol="0">
            <a:spAutoFit/>
          </a:bodyPr>
          <a:lstStyle/>
          <a:p>
            <a:r>
              <a:rPr lang="en-US" sz="1400" dirty="0">
                <a:sym typeface="Wingdings"/>
                <a:hlinkClick r:id="rId2"/>
              </a:rPr>
              <a:t>https://www.ucsusa.org/resources/biodiesel-basics</a:t>
            </a:r>
            <a:r>
              <a:rPr lang="en-US" sz="1400" dirty="0">
                <a:sym typeface="Wingdings"/>
              </a:rPr>
              <a:t> (2015)</a:t>
            </a:r>
            <a:endParaRPr lang="en-US" sz="1400" dirty="0"/>
          </a:p>
        </p:txBody>
      </p:sp>
      <p:sp>
        <p:nvSpPr>
          <p:cNvPr id="12" name="TextBox 11"/>
          <p:cNvSpPr txBox="1"/>
          <p:nvPr/>
        </p:nvSpPr>
        <p:spPr>
          <a:xfrm>
            <a:off x="228599" y="747524"/>
            <a:ext cx="11758613" cy="1161152"/>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Like biodiesel,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renewable diesel </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is made by chemical modification of bio-oils.</a:t>
            </a:r>
          </a:p>
          <a:p>
            <a:pPr marL="742950" lvl="1" indent="-28575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But the oxygen atoms are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replaced with hydrogen</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a:p>
            <a:pPr marL="742950" lvl="1" indent="-28575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And it’s then structurally identical to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petro</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-diesel.</a:t>
            </a:r>
          </a:p>
        </p:txBody>
      </p:sp>
      <p:sp>
        <p:nvSpPr>
          <p:cNvPr id="14" name="TextBox 13">
            <a:extLst>
              <a:ext uri="{FF2B5EF4-FFF2-40B4-BE49-F238E27FC236}">
                <a16:creationId xmlns:a16="http://schemas.microsoft.com/office/drawing/2014/main" id="{68BB389E-8F92-BF44-AFFD-33102FF0642B}"/>
              </a:ext>
            </a:extLst>
          </p:cNvPr>
          <p:cNvSpPr txBox="1"/>
          <p:nvPr/>
        </p:nvSpPr>
        <p:spPr>
          <a:xfrm>
            <a:off x="228599" y="2360734"/>
            <a:ext cx="11758613" cy="422488"/>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 related process can be used to make ‘renewable’ jet fuel or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‘bio-jet’.</a:t>
            </a:r>
          </a:p>
        </p:txBody>
      </p:sp>
      <p:sp>
        <p:nvSpPr>
          <p:cNvPr id="15" name="TextBox 14">
            <a:extLst>
              <a:ext uri="{FF2B5EF4-FFF2-40B4-BE49-F238E27FC236}">
                <a16:creationId xmlns:a16="http://schemas.microsoft.com/office/drawing/2014/main" id="{DAC2D456-339F-0040-904B-D03F6BD84CFB}"/>
              </a:ext>
            </a:extLst>
          </p:cNvPr>
          <p:cNvSpPr txBox="1"/>
          <p:nvPr/>
        </p:nvSpPr>
        <p:spPr>
          <a:xfrm>
            <a:off x="228599" y="3020436"/>
            <a:ext cx="11758613" cy="1899815"/>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Because these fuels are chemically identical to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petro</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-fuels they are sometimes referred to as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‘drop-in fuels’.</a:t>
            </a:r>
          </a:p>
          <a:p>
            <a:pPr marL="742950" lvl="1" indent="-28575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They can be used without any modification of vehicles.</a:t>
            </a:r>
          </a:p>
          <a:p>
            <a:pPr marL="742950" lvl="1" indent="-28575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Thus, more easily marketed.</a:t>
            </a:r>
          </a:p>
          <a:p>
            <a:pPr marL="742950" lvl="1" indent="-285750">
              <a:lnSpc>
                <a:spcPct val="12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Switching fuels isn’t a hardship.</a:t>
            </a:r>
          </a:p>
        </p:txBody>
      </p:sp>
      <p:pic>
        <p:nvPicPr>
          <p:cNvPr id="13" name="Picture 12">
            <a:extLst>
              <a:ext uri="{FF2B5EF4-FFF2-40B4-BE49-F238E27FC236}">
                <a16:creationId xmlns:a16="http://schemas.microsoft.com/office/drawing/2014/main" id="{F0ED6355-F576-5643-8152-24AC4B5D82C4}"/>
              </a:ext>
            </a:extLst>
          </p:cNvPr>
          <p:cNvPicPr>
            <a:picLocks noChangeAspect="1"/>
          </p:cNvPicPr>
          <p:nvPr/>
        </p:nvPicPr>
        <p:blipFill>
          <a:blip r:embed="rId3">
            <a:duotone>
              <a:prstClr val="black"/>
              <a:schemeClr val="accent1">
                <a:tint val="45000"/>
                <a:satMod val="400000"/>
              </a:schemeClr>
            </a:duotone>
          </a:blip>
          <a:stretch>
            <a:fillRect/>
          </a:stretch>
        </p:blipFill>
        <p:spPr>
          <a:xfrm>
            <a:off x="11081307" y="49317"/>
            <a:ext cx="628093" cy="584776"/>
          </a:xfrm>
          <a:prstGeom prst="rect">
            <a:avLst/>
          </a:prstGeom>
        </p:spPr>
      </p:pic>
    </p:spTree>
    <p:extLst>
      <p:ext uri="{BB962C8B-B14F-4D97-AF65-F5344CB8AC3E}">
        <p14:creationId xmlns:p14="http://schemas.microsoft.com/office/powerpoint/2010/main" val="339117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8" name="TextBox 7"/>
          <p:cNvSpPr txBox="1"/>
          <p:nvPr/>
        </p:nvSpPr>
        <p:spPr>
          <a:xfrm>
            <a:off x="228600" y="77893"/>
            <a:ext cx="4176143" cy="523220"/>
          </a:xfrm>
          <a:prstGeom prst="rect">
            <a:avLst/>
          </a:prstGeom>
          <a:noFill/>
        </p:spPr>
        <p:txBody>
          <a:bodyPr wrap="none" rtlCol="0">
            <a:spAutoFit/>
          </a:bodyPr>
          <a:lstStyle/>
          <a:p>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'Renewable diesel’?</a:t>
            </a:r>
          </a:p>
        </p:txBody>
      </p:sp>
      <p:sp>
        <p:nvSpPr>
          <p:cNvPr id="16" name="TextBox 15"/>
          <p:cNvSpPr txBox="1"/>
          <p:nvPr/>
        </p:nvSpPr>
        <p:spPr>
          <a:xfrm>
            <a:off x="74705" y="6523472"/>
            <a:ext cx="6294287" cy="307777"/>
          </a:xfrm>
          <a:prstGeom prst="rect">
            <a:avLst/>
          </a:prstGeom>
          <a:noFill/>
        </p:spPr>
        <p:txBody>
          <a:bodyPr wrap="none" rtlCol="0">
            <a:spAutoFit/>
          </a:bodyPr>
          <a:lstStyle/>
          <a:p>
            <a:r>
              <a:rPr lang="en-US" sz="1400" dirty="0">
                <a:sym typeface="Wingdings"/>
              </a:rPr>
              <a:t>https://</a:t>
            </a:r>
            <a:r>
              <a:rPr lang="en-US" sz="1400" dirty="0" err="1">
                <a:sym typeface="Wingdings"/>
              </a:rPr>
              <a:t>www.sciencedirect.com</a:t>
            </a:r>
            <a:r>
              <a:rPr lang="en-US" sz="1400" dirty="0">
                <a:sym typeface="Wingdings"/>
              </a:rPr>
              <a:t>/science/article/abs/</a:t>
            </a:r>
            <a:r>
              <a:rPr lang="en-US" sz="1400" dirty="0" err="1">
                <a:sym typeface="Wingdings"/>
              </a:rPr>
              <a:t>pii</a:t>
            </a:r>
            <a:r>
              <a:rPr lang="en-US" sz="1400" dirty="0">
                <a:sym typeface="Wingdings"/>
              </a:rPr>
              <a:t>/S1385894719305339#f0060</a:t>
            </a:r>
            <a:endParaRPr lang="en-US" sz="1400" dirty="0"/>
          </a:p>
        </p:txBody>
      </p:sp>
      <p:sp>
        <p:nvSpPr>
          <p:cNvPr id="12" name="TextBox 11"/>
          <p:cNvSpPr txBox="1"/>
          <p:nvPr/>
        </p:nvSpPr>
        <p:spPr>
          <a:xfrm>
            <a:off x="228599" y="747524"/>
            <a:ext cx="11758613" cy="791820"/>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Using a catalyst and a nitrogen atmosphere to pervert oxidation, fats can be converted into bio-fuels in a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one-step process</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pic>
        <p:nvPicPr>
          <p:cNvPr id="13" name="Picture 12">
            <a:extLst>
              <a:ext uri="{FF2B5EF4-FFF2-40B4-BE49-F238E27FC236}">
                <a16:creationId xmlns:a16="http://schemas.microsoft.com/office/drawing/2014/main" id="{F0ED6355-F576-5643-8152-24AC4B5D82C4}"/>
              </a:ext>
            </a:extLst>
          </p:cNvPr>
          <p:cNvPicPr>
            <a:picLocks noChangeAspect="1"/>
          </p:cNvPicPr>
          <p:nvPr/>
        </p:nvPicPr>
        <p:blipFill>
          <a:blip r:embed="rId2">
            <a:duotone>
              <a:prstClr val="black"/>
              <a:schemeClr val="accent1">
                <a:tint val="45000"/>
                <a:satMod val="400000"/>
              </a:schemeClr>
            </a:duotone>
          </a:blip>
          <a:stretch>
            <a:fillRect/>
          </a:stretch>
        </p:blipFill>
        <p:spPr>
          <a:xfrm>
            <a:off x="11081307" y="49317"/>
            <a:ext cx="628093" cy="584776"/>
          </a:xfrm>
          <a:prstGeom prst="rect">
            <a:avLst/>
          </a:prstGeom>
        </p:spPr>
      </p:pic>
      <p:pic>
        <p:nvPicPr>
          <p:cNvPr id="3" name="Picture 2">
            <a:extLst>
              <a:ext uri="{FF2B5EF4-FFF2-40B4-BE49-F238E27FC236}">
                <a16:creationId xmlns:a16="http://schemas.microsoft.com/office/drawing/2014/main" id="{F102D94F-D78E-B740-B048-F0FAB487E4F1}"/>
              </a:ext>
            </a:extLst>
          </p:cNvPr>
          <p:cNvPicPr>
            <a:picLocks noChangeAspect="1"/>
          </p:cNvPicPr>
          <p:nvPr/>
        </p:nvPicPr>
        <p:blipFill>
          <a:blip r:embed="rId3"/>
          <a:stretch>
            <a:fillRect/>
          </a:stretch>
        </p:blipFill>
        <p:spPr>
          <a:xfrm>
            <a:off x="318292" y="1714499"/>
            <a:ext cx="11505970" cy="4653688"/>
          </a:xfrm>
          <a:prstGeom prst="rect">
            <a:avLst/>
          </a:prstGeom>
        </p:spPr>
      </p:pic>
    </p:spTree>
    <p:extLst>
      <p:ext uri="{BB962C8B-B14F-4D97-AF65-F5344CB8AC3E}">
        <p14:creationId xmlns:p14="http://schemas.microsoft.com/office/powerpoint/2010/main" val="22776635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3" name="TextBox 2"/>
          <p:cNvSpPr txBox="1"/>
          <p:nvPr/>
        </p:nvSpPr>
        <p:spPr>
          <a:xfrm>
            <a:off x="228600" y="83607"/>
            <a:ext cx="402385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Biodiesel summary</a:t>
            </a:r>
          </a:p>
        </p:txBody>
      </p:sp>
      <p:pic>
        <p:nvPicPr>
          <p:cNvPr id="9" name="Picture 8">
            <a:extLst>
              <a:ext uri="{FF2B5EF4-FFF2-40B4-BE49-F238E27FC236}">
                <a16:creationId xmlns:a16="http://schemas.microsoft.com/office/drawing/2014/main" id="{0EDF3132-2F0E-4D46-A05B-E92C7C2D2A64}"/>
              </a:ext>
            </a:extLst>
          </p:cNvPr>
          <p:cNvPicPr>
            <a:picLocks noChangeAspect="1"/>
          </p:cNvPicPr>
          <p:nvPr/>
        </p:nvPicPr>
        <p:blipFill>
          <a:blip r:embed="rId2">
            <a:duotone>
              <a:prstClr val="black"/>
              <a:schemeClr val="accent1">
                <a:tint val="45000"/>
                <a:satMod val="400000"/>
              </a:schemeClr>
            </a:duotone>
          </a:blip>
          <a:stretch>
            <a:fillRect/>
          </a:stretch>
        </p:blipFill>
        <p:spPr>
          <a:xfrm>
            <a:off x="11050827" y="49317"/>
            <a:ext cx="628093" cy="584776"/>
          </a:xfrm>
          <a:prstGeom prst="rect">
            <a:avLst/>
          </a:prstGeom>
        </p:spPr>
      </p:pic>
      <p:sp>
        <p:nvSpPr>
          <p:cNvPr id="10" name="TextBox 9">
            <a:extLst>
              <a:ext uri="{FF2B5EF4-FFF2-40B4-BE49-F238E27FC236}">
                <a16:creationId xmlns:a16="http://schemas.microsoft.com/office/drawing/2014/main" id="{21A441B5-E0C2-6543-8F15-0E7E2527EE77}"/>
              </a:ext>
            </a:extLst>
          </p:cNvPr>
          <p:cNvSpPr txBox="1"/>
          <p:nvPr/>
        </p:nvSpPr>
        <p:spPr>
          <a:xfrm>
            <a:off x="364295" y="744288"/>
            <a:ext cx="10819520" cy="372339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EREOI varies with feedstock and is best for waste (used) oil vs. virgin oils</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Tropical oils (like palm oil) encourage deforestation</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Can be used in diesel engines (transportation) or heating</a:t>
            </a:r>
          </a:p>
          <a:p>
            <a:pPr marL="800100" lvl="1"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Biodiesel has cold-weather challenges that can be overcome</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Uses existing diesel fuel infrastructure</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Biodiesel from waste oil has significantly decreased GHG footprint</a:t>
            </a:r>
          </a:p>
          <a:p>
            <a:pPr marL="342900" indent="-342900">
              <a:lnSpc>
                <a:spcPct val="150000"/>
              </a:lnSpc>
              <a:buFont typeface="Arial" panose="020B0604020202020204" pitchFamily="34" charset="0"/>
              <a:buChar char="•"/>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Renewable bio-jet can also be made from bio-oil feedstocks and is a ‘drop-in’ replacement for </a:t>
            </a:r>
            <a:r>
              <a:rPr lang="en-US" sz="2000" dirty="0" err="1">
                <a:solidFill>
                  <a:prstClr val="black"/>
                </a:solidFill>
                <a:latin typeface="Verdana" panose="020B0604030504040204" pitchFamily="34" charset="0"/>
                <a:ea typeface="Verdana" panose="020B0604030504040204" pitchFamily="34" charset="0"/>
                <a:cs typeface="Verdana" panose="020B0604030504040204" pitchFamily="34" charset="0"/>
              </a:rPr>
              <a:t>petro</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-diesel</a:t>
            </a:r>
          </a:p>
        </p:txBody>
      </p:sp>
    </p:spTree>
    <p:extLst>
      <p:ext uri="{BB962C8B-B14F-4D97-AF65-F5344CB8AC3E}">
        <p14:creationId xmlns:p14="http://schemas.microsoft.com/office/powerpoint/2010/main" val="10616798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975619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Take-home? Waste feedstocks are a no-brainer</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12" name="TextBox 11">
            <a:extLst>
              <a:ext uri="{FF2B5EF4-FFF2-40B4-BE49-F238E27FC236}">
                <a16:creationId xmlns:a16="http://schemas.microsoft.com/office/drawing/2014/main" id="{6DFEF7C5-3329-394A-BD46-40FB92AFE086}"/>
              </a:ext>
            </a:extLst>
          </p:cNvPr>
          <p:cNvSpPr txBox="1"/>
          <p:nvPr/>
        </p:nvSpPr>
        <p:spPr>
          <a:xfrm>
            <a:off x="117569" y="6472330"/>
            <a:ext cx="8312056"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sym typeface="Wingdings"/>
              </a:rPr>
              <a:t>https://</a:t>
            </a:r>
            <a:r>
              <a:rPr lang="en-US" sz="1400" dirty="0" err="1">
                <a:latin typeface="Verdana" panose="020B0604030504040204" pitchFamily="34" charset="0"/>
                <a:ea typeface="Verdana" panose="020B0604030504040204" pitchFamily="34" charset="0"/>
                <a:cs typeface="Verdana" panose="020B0604030504040204" pitchFamily="34" charset="0"/>
                <a:sym typeface="Wingdings"/>
              </a:rPr>
              <a:t>theicct.org</a:t>
            </a:r>
            <a:r>
              <a:rPr lang="en-US" sz="1400" dirty="0">
                <a:latin typeface="Verdana" panose="020B0604030504040204" pitchFamily="34" charset="0"/>
                <a:ea typeface="Verdana" panose="020B0604030504040204" pitchFamily="34" charset="0"/>
                <a:cs typeface="Verdana" panose="020B0604030504040204" pitchFamily="34" charset="0"/>
                <a:sym typeface="Wingdings"/>
              </a:rPr>
              <a:t>/blog/staff/</a:t>
            </a:r>
            <a:r>
              <a:rPr lang="en-US" sz="1400" dirty="0" err="1">
                <a:latin typeface="Verdana" panose="020B0604030504040204" pitchFamily="34" charset="0"/>
                <a:ea typeface="Verdana" panose="020B0604030504040204" pitchFamily="34" charset="0"/>
                <a:cs typeface="Verdana" panose="020B0604030504040204" pitchFamily="34" charset="0"/>
                <a:sym typeface="Wingdings"/>
              </a:rPr>
              <a:t>epa</a:t>
            </a:r>
            <a:r>
              <a:rPr lang="en-US" sz="1400" dirty="0">
                <a:latin typeface="Verdana" panose="020B0604030504040204" pitchFamily="34" charset="0"/>
                <a:ea typeface="Verdana" panose="020B0604030504040204" pitchFamily="34" charset="0"/>
                <a:cs typeface="Verdana" panose="020B0604030504040204" pitchFamily="34" charset="0"/>
                <a:sym typeface="Wingdings"/>
              </a:rPr>
              <a:t>-account-</a:t>
            </a:r>
            <a:r>
              <a:rPr lang="en-US" sz="1400" dirty="0" err="1">
                <a:latin typeface="Verdana" panose="020B0604030504040204" pitchFamily="34" charset="0"/>
                <a:ea typeface="Verdana" panose="020B0604030504040204" pitchFamily="34" charset="0"/>
                <a:cs typeface="Verdana" panose="020B0604030504040204" pitchFamily="34" charset="0"/>
                <a:sym typeface="Wingdings"/>
              </a:rPr>
              <a:t>ghg</a:t>
            </a:r>
            <a:r>
              <a:rPr lang="en-US" sz="1400" dirty="0">
                <a:latin typeface="Verdana" panose="020B0604030504040204" pitchFamily="34" charset="0"/>
                <a:ea typeface="Verdana" panose="020B0604030504040204" pitchFamily="34" charset="0"/>
                <a:cs typeface="Verdana" panose="020B0604030504040204" pitchFamily="34" charset="0"/>
                <a:sym typeface="Wingdings"/>
              </a:rPr>
              <a:t>-emissions-from-waste</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E748078C-C1A1-5044-B20C-DD27010F0EC3}"/>
              </a:ext>
            </a:extLst>
          </p:cNvPr>
          <p:cNvSpPr txBox="1"/>
          <p:nvPr/>
        </p:nvSpPr>
        <p:spPr>
          <a:xfrm>
            <a:off x="656947" y="1741442"/>
            <a:ext cx="10519331" cy="1899815"/>
          </a:xfrm>
          <a:prstGeom prst="rect">
            <a:avLst/>
          </a:prstGeom>
          <a:noFill/>
        </p:spPr>
        <p:txBody>
          <a:bodyPr wrap="square" rtlCol="0">
            <a:spAutoFit/>
          </a:bodyPr>
          <a:lstStyle/>
          <a:p>
            <a:pPr>
              <a:lnSpc>
                <a:spcPct val="120000"/>
              </a:lnSpc>
            </a:pPr>
            <a:r>
              <a:rPr lang="en-US" sz="2000" i="1" dirty="0">
                <a:solidFill>
                  <a:prstClr val="black"/>
                </a:solidFill>
                <a:latin typeface="Verdana" panose="020B0604030504040204" pitchFamily="34" charset="0"/>
                <a:ea typeface="Verdana" panose="020B0604030504040204" pitchFamily="34" charset="0"/>
                <a:cs typeface="Verdana" panose="020B0604030504040204" pitchFamily="34" charset="0"/>
              </a:rPr>
              <a:t>“</a:t>
            </a:r>
            <a:r>
              <a:rPr lang="en-US" sz="2000" b="1" i="1" dirty="0">
                <a:solidFill>
                  <a:prstClr val="black"/>
                </a:solidFill>
                <a:latin typeface="Verdana" panose="020B0604030504040204" pitchFamily="34" charset="0"/>
                <a:ea typeface="Verdana" panose="020B0604030504040204" pitchFamily="34" charset="0"/>
                <a:cs typeface="Verdana" panose="020B0604030504040204" pitchFamily="34" charset="0"/>
              </a:rPr>
              <a:t>Fuels made from true wastes can deliver strong GHG savings without negatively impacting other uses. </a:t>
            </a:r>
            <a:r>
              <a:rPr lang="en-US" sz="2000" i="1" dirty="0">
                <a:solidFill>
                  <a:prstClr val="black"/>
                </a:solidFill>
                <a:latin typeface="Verdana" panose="020B0604030504040204" pitchFamily="34" charset="0"/>
                <a:ea typeface="Verdana" panose="020B0604030504040204" pitchFamily="34" charset="0"/>
                <a:cs typeface="Verdana" panose="020B0604030504040204" pitchFamily="34" charset="0"/>
              </a:rPr>
              <a:t>Cellulosic biofuels produced from sustainably harvested crop residues and energy crops grown on unused, low-carbon land may also play a prominent role in long-term transport decarbonization.” </a:t>
            </a:r>
          </a:p>
        </p:txBody>
      </p:sp>
      <p:sp>
        <p:nvSpPr>
          <p:cNvPr id="9" name="TextBox 8">
            <a:extLst>
              <a:ext uri="{FF2B5EF4-FFF2-40B4-BE49-F238E27FC236}">
                <a16:creationId xmlns:a16="http://schemas.microsoft.com/office/drawing/2014/main" id="{F9A60A99-846A-134B-A196-9D63F250C882}"/>
              </a:ext>
            </a:extLst>
          </p:cNvPr>
          <p:cNvSpPr txBox="1"/>
          <p:nvPr/>
        </p:nvSpPr>
        <p:spPr>
          <a:xfrm>
            <a:off x="656947" y="4292626"/>
            <a:ext cx="10519331" cy="422488"/>
          </a:xfrm>
          <a:prstGeom prst="rect">
            <a:avLst/>
          </a:prstGeom>
          <a:noFill/>
        </p:spPr>
        <p:txBody>
          <a:bodyPr wrap="square" rtlCol="0">
            <a:spAutoFit/>
          </a:bodyPr>
          <a:lstStyle/>
          <a:p>
            <a:pPr>
              <a:lnSpc>
                <a:spcPct val="120000"/>
              </a:lnSpc>
            </a:pP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While the amounts of waste are </a:t>
            </a:r>
            <a:r>
              <a:rPr lang="en-US" sz="2000" b="1" dirty="0">
                <a:solidFill>
                  <a:prstClr val="black"/>
                </a:solidFill>
                <a:latin typeface="Verdana" panose="020B0604030504040204" pitchFamily="34" charset="0"/>
                <a:ea typeface="Verdana" panose="020B0604030504040204" pitchFamily="34" charset="0"/>
                <a:cs typeface="Verdana" panose="020B0604030504040204" pitchFamily="34" charset="0"/>
              </a:rPr>
              <a:t>limited</a:t>
            </a:r>
            <a:r>
              <a:rPr lang="en-US" sz="2000" dirty="0">
                <a:solidFill>
                  <a:prstClr val="black"/>
                </a:solidFill>
                <a:latin typeface="Verdana" panose="020B0604030504040204" pitchFamily="34" charset="0"/>
                <a:ea typeface="Verdana" panose="020B0604030504040204" pitchFamily="34" charset="0"/>
                <a:cs typeface="Verdana" panose="020B0604030504040204" pitchFamily="34" charset="0"/>
              </a:rPr>
              <a:t>, they should be our focus for biofuels.</a:t>
            </a:r>
          </a:p>
        </p:txBody>
      </p:sp>
    </p:spTree>
    <p:extLst>
      <p:ext uri="{BB962C8B-B14F-4D97-AF65-F5344CB8AC3E}">
        <p14:creationId xmlns:p14="http://schemas.microsoft.com/office/powerpoint/2010/main" val="37737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6" name="TextBox 5"/>
          <p:cNvSpPr txBox="1"/>
          <p:nvPr/>
        </p:nvSpPr>
        <p:spPr>
          <a:xfrm>
            <a:off x="2000527" y="3167390"/>
            <a:ext cx="8190946" cy="523220"/>
          </a:xfrm>
          <a:prstGeom prst="rect">
            <a:avLst/>
          </a:prstGeom>
          <a:noFill/>
        </p:spPr>
        <p:txBody>
          <a:bodyPr wrap="square" rtlCol="0">
            <a:spAutoFit/>
          </a:bodyPr>
          <a:lstStyle/>
          <a:p>
            <a:r>
              <a:rPr lang="en-US" sz="2800" b="1" dirty="0">
                <a:solidFill>
                  <a:prstClr val="black"/>
                </a:solidFill>
                <a:latin typeface="Verdana" panose="020B0604030504040204" pitchFamily="34" charset="0"/>
                <a:ea typeface="Verdana" panose="020B0604030504040204" pitchFamily="34" charset="0"/>
                <a:cs typeface="Verdana" panose="020B0604030504040204" pitchFamily="34" charset="0"/>
              </a:rPr>
              <a:t>8.10: Biogas from anaerobic digestion</a:t>
            </a:r>
          </a:p>
        </p:txBody>
      </p:sp>
      <p:pic>
        <p:nvPicPr>
          <p:cNvPr id="10" name="Picture 9">
            <a:extLst>
              <a:ext uri="{FF2B5EF4-FFF2-40B4-BE49-F238E27FC236}">
                <a16:creationId xmlns:a16="http://schemas.microsoft.com/office/drawing/2014/main" id="{04E80123-98A9-834B-B9F1-A9EF27D5390B}"/>
              </a:ext>
            </a:extLst>
          </p:cNvPr>
          <p:cNvPicPr>
            <a:picLocks noChangeAspect="1"/>
          </p:cNvPicPr>
          <p:nvPr/>
        </p:nvPicPr>
        <p:blipFill>
          <a:blip r:embed="rId2">
            <a:duotone>
              <a:prstClr val="black"/>
              <a:schemeClr val="accent1">
                <a:tint val="45000"/>
                <a:satMod val="400000"/>
              </a:schemeClr>
            </a:duotone>
          </a:blip>
          <a:stretch>
            <a:fillRect/>
          </a:stretch>
        </p:blipFill>
        <p:spPr>
          <a:xfrm>
            <a:off x="11210557" y="50512"/>
            <a:ext cx="628093" cy="584776"/>
          </a:xfrm>
          <a:prstGeom prst="rect">
            <a:avLst/>
          </a:prstGeom>
        </p:spPr>
      </p:pic>
      <p:sp>
        <p:nvSpPr>
          <p:cNvPr id="5" name="TextBox 4">
            <a:extLst>
              <a:ext uri="{FF2B5EF4-FFF2-40B4-BE49-F238E27FC236}">
                <a16:creationId xmlns:a16="http://schemas.microsoft.com/office/drawing/2014/main" id="{2AAFF2C0-BA50-3945-AB97-110A58347499}"/>
              </a:ext>
            </a:extLst>
          </p:cNvPr>
          <p:cNvSpPr txBox="1"/>
          <p:nvPr/>
        </p:nvSpPr>
        <p:spPr>
          <a:xfrm>
            <a:off x="164803" y="80274"/>
            <a:ext cx="39789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Module 8: Biomass</a:t>
            </a:r>
          </a:p>
        </p:txBody>
      </p:sp>
      <p:sp>
        <p:nvSpPr>
          <p:cNvPr id="3" name="TextBox 2">
            <a:extLst>
              <a:ext uri="{FF2B5EF4-FFF2-40B4-BE49-F238E27FC236}">
                <a16:creationId xmlns:a16="http://schemas.microsoft.com/office/drawing/2014/main" id="{EBA228C7-F04D-7146-8FC1-A81AD0E51D6E}"/>
              </a:ext>
            </a:extLst>
          </p:cNvPr>
          <p:cNvSpPr txBox="1"/>
          <p:nvPr/>
        </p:nvSpPr>
        <p:spPr>
          <a:xfrm>
            <a:off x="164803" y="6143525"/>
            <a:ext cx="10635219" cy="646331"/>
          </a:xfrm>
          <a:prstGeom prst="rect">
            <a:avLst/>
          </a:prstGeom>
          <a:noFill/>
        </p:spPr>
        <p:txBody>
          <a:bodyPr wrap="none" rtlCol="0">
            <a:spAutoFit/>
          </a:bodyPr>
          <a:lstStyle/>
          <a:p>
            <a:r>
              <a:rPr lang="en-US" dirty="0">
                <a:hlinkClick r:id="rId3"/>
              </a:rPr>
              <a:t>https://www.virtualfarm.psu.edu/assets/uploads/content/Aguirre-Villegas_et_al_10.1002_bbb.1496.pdf</a:t>
            </a:r>
            <a:endParaRPr lang="en-US" dirty="0"/>
          </a:p>
          <a:p>
            <a:r>
              <a:rPr lang="en-US" dirty="0">
                <a:hlinkClick r:id="rId4"/>
              </a:rPr>
              <a:t>file:///Users/JRH_Air/Downloads/Herman,%20Tess%20Accepted%20Thesis%208-02-19%20Su%2019%20(2).pdf</a:t>
            </a:r>
            <a:r>
              <a:rPr lang="en-US" dirty="0"/>
              <a:t> </a:t>
            </a:r>
          </a:p>
        </p:txBody>
      </p:sp>
    </p:spTree>
    <p:extLst>
      <p:ext uri="{BB962C8B-B14F-4D97-AF65-F5344CB8AC3E}">
        <p14:creationId xmlns:p14="http://schemas.microsoft.com/office/powerpoint/2010/main" val="1178333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712727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What is anaerobic digestion (AD)?</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11" name="TextBox 10">
            <a:extLst>
              <a:ext uri="{FF2B5EF4-FFF2-40B4-BE49-F238E27FC236}">
                <a16:creationId xmlns:a16="http://schemas.microsoft.com/office/drawing/2014/main" id="{23B6D639-F836-8A45-949A-C5246CA31E36}"/>
              </a:ext>
            </a:extLst>
          </p:cNvPr>
          <p:cNvSpPr txBox="1"/>
          <p:nvPr/>
        </p:nvSpPr>
        <p:spPr>
          <a:xfrm>
            <a:off x="378583" y="915825"/>
            <a:ext cx="11472522" cy="1323439"/>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Anaerobic digestion: </a:t>
            </a:r>
            <a:r>
              <a:rPr lang="en-US" sz="2000" i="1" dirty="0">
                <a:latin typeface="Verdana" panose="020B0604030504040204" pitchFamily="34" charset="0"/>
                <a:ea typeface="Verdana" panose="020B0604030504040204" pitchFamily="34" charset="0"/>
                <a:cs typeface="Verdana" panose="020B0604030504040204" pitchFamily="34" charset="0"/>
              </a:rPr>
              <a:t>a natural bacterial process of ruminant animals, like cattle and sheep, and of anaerobic environments, like lake bottoms, marshes and swamps.  In the absence of oxygen, the AD (anaerobic digestion) process degrades organic materials (often seen as waste) into methane-rich biogas and nutrient-rich </a:t>
            </a:r>
            <a:r>
              <a:rPr lang="en-US" sz="2000" i="1" dirty="0" err="1">
                <a:latin typeface="Verdana" panose="020B0604030504040204" pitchFamily="34" charset="0"/>
                <a:ea typeface="Verdana" panose="020B0604030504040204" pitchFamily="34" charset="0"/>
                <a:cs typeface="Verdana" panose="020B0604030504040204" pitchFamily="34" charset="0"/>
              </a:rPr>
              <a:t>digestate</a:t>
            </a:r>
            <a:r>
              <a:rPr lang="en-US" sz="2000" i="1" dirty="0">
                <a:latin typeface="Verdana" panose="020B0604030504040204" pitchFamily="34" charset="0"/>
                <a:ea typeface="Verdana" panose="020B0604030504040204" pitchFamily="34" charset="0"/>
                <a:cs typeface="Verdana" panose="020B0604030504040204" pitchFamily="34" charset="0"/>
              </a:rPr>
              <a:t>.</a:t>
            </a:r>
          </a:p>
        </p:txBody>
      </p:sp>
      <p:pic>
        <p:nvPicPr>
          <p:cNvPr id="13" name="Picture 12" descr="Screen Shot 2014-02-23 at 2.23.09 PM.png">
            <a:extLst>
              <a:ext uri="{FF2B5EF4-FFF2-40B4-BE49-F238E27FC236}">
                <a16:creationId xmlns:a16="http://schemas.microsoft.com/office/drawing/2014/main" id="{1DB9AFF4-20FA-8E4F-AD55-A8AB7D1272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45983" y="2635449"/>
            <a:ext cx="8533522" cy="4222551"/>
          </a:xfrm>
          <a:prstGeom prst="rect">
            <a:avLst/>
          </a:prstGeom>
        </p:spPr>
      </p:pic>
    </p:spTree>
    <p:extLst>
      <p:ext uri="{BB962C8B-B14F-4D97-AF65-F5344CB8AC3E}">
        <p14:creationId xmlns:p14="http://schemas.microsoft.com/office/powerpoint/2010/main" val="1753666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477727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Global use of AD today</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7" name="TextBox 6">
            <a:extLst>
              <a:ext uri="{FF2B5EF4-FFF2-40B4-BE49-F238E27FC236}">
                <a16:creationId xmlns:a16="http://schemas.microsoft.com/office/drawing/2014/main" id="{C7E9023F-8358-B443-B66E-0C120694B248}"/>
              </a:ext>
            </a:extLst>
          </p:cNvPr>
          <p:cNvSpPr txBox="1"/>
          <p:nvPr/>
        </p:nvSpPr>
        <p:spPr>
          <a:xfrm>
            <a:off x="425617" y="869167"/>
            <a:ext cx="11617993" cy="1530484"/>
          </a:xfrm>
          <a:prstGeom prst="rect">
            <a:avLst/>
          </a:prstGeom>
          <a:noFill/>
        </p:spPr>
        <p:txBody>
          <a:bodyPr wrap="square" rtlCol="0">
            <a:spAutoFit/>
          </a:bodyPr>
          <a:lstStyle/>
          <a:p>
            <a:pPr>
              <a:lnSpc>
                <a:spcPct val="120000"/>
              </a:lnSpc>
            </a:pPr>
            <a:r>
              <a:rPr lang="en-US" sz="2000" dirty="0">
                <a:latin typeface="Verdana" panose="020B0604030504040204" pitchFamily="34" charset="0"/>
                <a:ea typeface="Verdana" panose="020B0604030504040204" pitchFamily="34" charset="0"/>
                <a:cs typeface="Verdana" panose="020B0604030504040204" pitchFamily="34" charset="0"/>
              </a:rPr>
              <a:t>Today, simple, small- to medium-scale AD installations are used in the developing world to produce cooking and heating gas from organic wastes.</a:t>
            </a:r>
          </a:p>
          <a:p>
            <a:pPr marL="742950" lvl="1"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2005: 8 million small AD facilities in China</a:t>
            </a:r>
          </a:p>
          <a:p>
            <a:pPr marL="742950" lvl="1"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2011: 500 AD in Tanzania &amp; 1000 AD in Lesotho</a:t>
            </a:r>
          </a:p>
        </p:txBody>
      </p:sp>
      <p:sp>
        <p:nvSpPr>
          <p:cNvPr id="8" name="TextBox 7">
            <a:extLst>
              <a:ext uri="{FF2B5EF4-FFF2-40B4-BE49-F238E27FC236}">
                <a16:creationId xmlns:a16="http://schemas.microsoft.com/office/drawing/2014/main" id="{0C0EF11F-FB8B-EC41-ABB7-570134608567}"/>
              </a:ext>
            </a:extLst>
          </p:cNvPr>
          <p:cNvSpPr txBox="1"/>
          <p:nvPr/>
        </p:nvSpPr>
        <p:spPr>
          <a:xfrm>
            <a:off x="425618" y="2478461"/>
            <a:ext cx="11085945" cy="1530484"/>
          </a:xfrm>
          <a:prstGeom prst="rect">
            <a:avLst/>
          </a:prstGeom>
          <a:noFill/>
        </p:spPr>
        <p:txBody>
          <a:bodyPr wrap="square" rtlCol="0">
            <a:spAutoFit/>
          </a:bodyPr>
          <a:lstStyle/>
          <a:p>
            <a:pPr>
              <a:lnSpc>
                <a:spcPct val="120000"/>
              </a:lnSpc>
            </a:pPr>
            <a:r>
              <a:rPr lang="en-US" sz="2000" dirty="0">
                <a:latin typeface="Verdana" panose="020B0604030504040204" pitchFamily="34" charset="0"/>
                <a:ea typeface="Verdana" panose="020B0604030504040204" pitchFamily="34" charset="0"/>
                <a:cs typeface="Verdana" panose="020B0604030504040204" pitchFamily="34" charset="0"/>
              </a:rPr>
              <a:t>AD is </a:t>
            </a:r>
            <a:r>
              <a:rPr lang="en-US" sz="2000" b="1" dirty="0">
                <a:latin typeface="Verdana" panose="020B0604030504040204" pitchFamily="34" charset="0"/>
                <a:ea typeface="Verdana" panose="020B0604030504040204" pitchFamily="34" charset="0"/>
                <a:cs typeface="Verdana" panose="020B0604030504040204" pitchFamily="34" charset="0"/>
              </a:rPr>
              <a:t>widely applied in Europe </a:t>
            </a:r>
            <a:r>
              <a:rPr lang="en-US" sz="2000" dirty="0">
                <a:latin typeface="Verdana" panose="020B0604030504040204" pitchFamily="34" charset="0"/>
                <a:ea typeface="Verdana" panose="020B0604030504040204" pitchFamily="34" charset="0"/>
                <a:cs typeface="Verdana" panose="020B0604030504040204" pitchFamily="34" charset="0"/>
              </a:rPr>
              <a:t>as a combined heat and power technology.</a:t>
            </a:r>
          </a:p>
          <a:p>
            <a:pPr marL="742950" lvl="1"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Germany: 6800 AD systems</a:t>
            </a:r>
          </a:p>
          <a:p>
            <a:pPr marL="742950" lvl="1"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Austria: 511 AD systems</a:t>
            </a:r>
          </a:p>
          <a:p>
            <a:pPr>
              <a:lnSpc>
                <a:spcPct val="120000"/>
              </a:lnSpc>
            </a:pPr>
            <a:r>
              <a:rPr lang="en-US" sz="2000" dirty="0">
                <a:latin typeface="Verdana" panose="020B0604030504040204" pitchFamily="34" charset="0"/>
                <a:ea typeface="Verdana" panose="020B0604030504040204" pitchFamily="34" charset="0"/>
                <a:cs typeface="Verdana" panose="020B0604030504040204" pitchFamily="34" charset="0"/>
              </a:rPr>
              <a:t>Manure is a secondary feedstock; crops &amp; organic wastes dominate.</a:t>
            </a:r>
          </a:p>
        </p:txBody>
      </p:sp>
      <p:sp>
        <p:nvSpPr>
          <p:cNvPr id="9" name="TextBox 8">
            <a:extLst>
              <a:ext uri="{FF2B5EF4-FFF2-40B4-BE49-F238E27FC236}">
                <a16:creationId xmlns:a16="http://schemas.microsoft.com/office/drawing/2014/main" id="{45CA11C2-5B67-A144-AB17-909A2EB6C0ED}"/>
              </a:ext>
            </a:extLst>
          </p:cNvPr>
          <p:cNvSpPr txBox="1"/>
          <p:nvPr/>
        </p:nvSpPr>
        <p:spPr>
          <a:xfrm>
            <a:off x="428606" y="4314674"/>
            <a:ext cx="11418824" cy="2269147"/>
          </a:xfrm>
          <a:prstGeom prst="rect">
            <a:avLst/>
          </a:prstGeom>
          <a:noFill/>
        </p:spPr>
        <p:txBody>
          <a:bodyPr wrap="square" rtlCol="0">
            <a:spAutoFit/>
          </a:bodyPr>
          <a:lstStyle/>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Why is AD more widespread in Europe than in the US?</a:t>
            </a:r>
          </a:p>
          <a:p>
            <a:pPr marL="285750"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Fossil fuel energy is not (or is less) subsidized in Europe</a:t>
            </a:r>
          </a:p>
          <a:p>
            <a:pPr marL="285750"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But European governments do support renewable energy technologies</a:t>
            </a:r>
          </a:p>
          <a:p>
            <a:pPr marL="285750"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European farm subsidies favor diversification and AD</a:t>
            </a:r>
          </a:p>
          <a:p>
            <a:pPr marL="285750"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Europe’s resources are more limited, so they focus on reuse and efficiency</a:t>
            </a:r>
          </a:p>
          <a:p>
            <a:pPr marL="285750" indent="-28575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Europe is focused on mitigating climate change</a:t>
            </a:r>
          </a:p>
        </p:txBody>
      </p:sp>
    </p:spTree>
    <p:extLst>
      <p:ext uri="{BB962C8B-B14F-4D97-AF65-F5344CB8AC3E}">
        <p14:creationId xmlns:p14="http://schemas.microsoft.com/office/powerpoint/2010/main" val="206850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b="1" dirty="0">
              <a:solidFill>
                <a:prstClr val="black"/>
              </a:solidFill>
              <a:latin typeface="Verdana" panose="020B0604030504040204" pitchFamily="34" charset="0"/>
            </a:endParaRPr>
          </a:p>
        </p:txBody>
      </p:sp>
      <p:sp>
        <p:nvSpPr>
          <p:cNvPr id="3" name="TextBox 2"/>
          <p:cNvSpPr txBox="1"/>
          <p:nvPr/>
        </p:nvSpPr>
        <p:spPr>
          <a:xfrm>
            <a:off x="228601" y="77893"/>
            <a:ext cx="671850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Global and local use of AD today</a:t>
            </a:r>
          </a:p>
        </p:txBody>
      </p:sp>
      <p:pic>
        <p:nvPicPr>
          <p:cNvPr id="21" name="Picture 20">
            <a:extLst>
              <a:ext uri="{FF2B5EF4-FFF2-40B4-BE49-F238E27FC236}">
                <a16:creationId xmlns:a16="http://schemas.microsoft.com/office/drawing/2014/main" id="{B870DF68-47D9-4741-BFB0-33F6565750FE}"/>
              </a:ext>
            </a:extLst>
          </p:cNvPr>
          <p:cNvPicPr>
            <a:picLocks noChangeAspect="1"/>
          </p:cNvPicPr>
          <p:nvPr/>
        </p:nvPicPr>
        <p:blipFill>
          <a:blip r:embed="rId2">
            <a:duotone>
              <a:prstClr val="black"/>
              <a:schemeClr val="accent1">
                <a:tint val="45000"/>
                <a:satMod val="400000"/>
              </a:schemeClr>
            </a:duotone>
          </a:blip>
          <a:stretch>
            <a:fillRect/>
          </a:stretch>
        </p:blipFill>
        <p:spPr>
          <a:xfrm>
            <a:off x="10862232" y="55420"/>
            <a:ext cx="628093" cy="584776"/>
          </a:xfrm>
          <a:prstGeom prst="rect">
            <a:avLst/>
          </a:prstGeom>
        </p:spPr>
      </p:pic>
      <p:sp>
        <p:nvSpPr>
          <p:cNvPr id="10" name="TextBox 9">
            <a:extLst>
              <a:ext uri="{FF2B5EF4-FFF2-40B4-BE49-F238E27FC236}">
                <a16:creationId xmlns:a16="http://schemas.microsoft.com/office/drawing/2014/main" id="{D403F681-E3E1-844D-9FE1-6B66AF67D4D3}"/>
              </a:ext>
            </a:extLst>
          </p:cNvPr>
          <p:cNvSpPr txBox="1"/>
          <p:nvPr/>
        </p:nvSpPr>
        <p:spPr>
          <a:xfrm>
            <a:off x="348918" y="763693"/>
            <a:ext cx="11754852" cy="1719060"/>
          </a:xfrm>
          <a:prstGeom prst="rect">
            <a:avLst/>
          </a:prstGeom>
          <a:noFill/>
        </p:spPr>
        <p:txBody>
          <a:bodyPr wrap="square" rtlCol="0">
            <a:spAutoFit/>
          </a:bodyPr>
          <a:lstStyle/>
          <a:p>
            <a:pPr>
              <a:lnSpc>
                <a:spcPct val="120000"/>
              </a:lnSpc>
            </a:pPr>
            <a:r>
              <a:rPr lang="en-US" dirty="0">
                <a:latin typeface="Verdana" panose="020B0604030504040204" pitchFamily="34" charset="0"/>
                <a:ea typeface="Verdana" panose="020B0604030504040204" pitchFamily="34" charset="0"/>
                <a:cs typeface="Verdana" panose="020B0604030504040204" pitchFamily="34" charset="0"/>
              </a:rPr>
              <a:t>In the US, AD is mainly employed at municipal wastewater treatment plants to reduce volumes of sludge and levels of pathogens. Biogas is sometimes used to heat the plant, but just over 100 use biogas to produce energy.</a:t>
            </a:r>
          </a:p>
          <a:p>
            <a:pPr>
              <a:lnSpc>
                <a:spcPct val="120000"/>
              </a:lnSpc>
            </a:pPr>
            <a:r>
              <a:rPr lang="en-US" dirty="0">
                <a:latin typeface="Verdana" panose="020B0604030504040204" pitchFamily="34" charset="0"/>
                <a:ea typeface="Verdana" panose="020B0604030504040204" pitchFamily="34" charset="0"/>
                <a:cs typeface="Verdana" panose="020B0604030504040204" pitchFamily="34" charset="0"/>
              </a:rPr>
              <a:t>However, most wastewater plants rely mainly on aerobic processes.</a:t>
            </a:r>
          </a:p>
          <a:p>
            <a:pPr marL="285750" indent="-285750">
              <a:lnSpc>
                <a:spcPct val="120000"/>
              </a:lnSpc>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2008: only 1,351 of 3,171 wastewater plants used AD</a:t>
            </a:r>
          </a:p>
        </p:txBody>
      </p:sp>
      <p:sp>
        <p:nvSpPr>
          <p:cNvPr id="11" name="TextBox 10">
            <a:extLst>
              <a:ext uri="{FF2B5EF4-FFF2-40B4-BE49-F238E27FC236}">
                <a16:creationId xmlns:a16="http://schemas.microsoft.com/office/drawing/2014/main" id="{EF1ED702-2FB5-C04C-AB58-E08276F49D22}"/>
              </a:ext>
            </a:extLst>
          </p:cNvPr>
          <p:cNvSpPr txBox="1"/>
          <p:nvPr/>
        </p:nvSpPr>
        <p:spPr>
          <a:xfrm>
            <a:off x="279289" y="2695249"/>
            <a:ext cx="11533110" cy="4197496"/>
          </a:xfrm>
          <a:prstGeom prst="rect">
            <a:avLst/>
          </a:prstGeom>
          <a:noFill/>
        </p:spPr>
        <p:txBody>
          <a:bodyPr wrap="square" rtlCol="0">
            <a:spAutoFit/>
          </a:bodyPr>
          <a:lstStyle/>
          <a:p>
            <a:pPr>
              <a:lnSpc>
                <a:spcPct val="120000"/>
              </a:lnSpc>
            </a:pPr>
            <a:r>
              <a:rPr lang="en-US" b="1" dirty="0">
                <a:latin typeface="Verdana" panose="020B0604030504040204" pitchFamily="34" charset="0"/>
                <a:ea typeface="Verdana" panose="020B0604030504040204" pitchFamily="34" charset="0"/>
                <a:cs typeface="Verdana" panose="020B0604030504040204" pitchFamily="34" charset="0"/>
              </a:rPr>
              <a:t>US farms</a:t>
            </a:r>
            <a:r>
              <a:rPr lang="en-US" dirty="0">
                <a:latin typeface="Verdana" panose="020B0604030504040204" pitchFamily="34" charset="0"/>
                <a:ea typeface="Verdana" panose="020B0604030504040204" pitchFamily="34" charset="0"/>
                <a:cs typeface="Verdana" panose="020B0604030504040204" pitchFamily="34" charset="0"/>
              </a:rPr>
              <a:t> began using AD to produce energy during the energy crisis of the 1970s. This early effort was largely unsuccessful. However, farm AD has boomed since 2000.</a:t>
            </a:r>
          </a:p>
          <a:p>
            <a:pPr>
              <a:lnSpc>
                <a:spcPct val="12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Font typeface="Arial"/>
              <a:buChar char="•"/>
            </a:pPr>
            <a:r>
              <a:rPr lang="en-US" b="1" dirty="0">
                <a:latin typeface="Verdana" panose="020B0604030504040204" pitchFamily="34" charset="0"/>
                <a:ea typeface="Verdana" panose="020B0604030504040204" pitchFamily="34" charset="0"/>
                <a:cs typeface="Verdana" panose="020B0604030504040204" pitchFamily="34" charset="0"/>
              </a:rPr>
              <a:t>2020: 255 farm AD plants</a:t>
            </a:r>
          </a:p>
          <a:p>
            <a:pPr marL="285750">
              <a:lnSpc>
                <a:spcPct val="120000"/>
              </a:lnSpc>
            </a:pPr>
            <a:r>
              <a:rPr lang="en-US" dirty="0">
                <a:latin typeface="Verdana" panose="020B0604030504040204" pitchFamily="34" charset="0"/>
                <a:ea typeface="Verdana" panose="020B0604030504040204" pitchFamily="34" charset="0"/>
                <a:cs typeface="Verdana" panose="020B0604030504040204" pitchFamily="34" charset="0"/>
              </a:rPr>
              <a:t>205 produce electricity</a:t>
            </a:r>
          </a:p>
          <a:p>
            <a:pPr marL="285750">
              <a:lnSpc>
                <a:spcPct val="120000"/>
              </a:lnSpc>
            </a:pPr>
            <a:r>
              <a:rPr lang="en-US" dirty="0">
                <a:latin typeface="Verdana" panose="020B0604030504040204" pitchFamily="34" charset="0"/>
                <a:ea typeface="Verdana" panose="020B0604030504040204" pitchFamily="34" charset="0"/>
                <a:cs typeface="Verdana" panose="020B0604030504040204" pitchFamily="34" charset="0"/>
              </a:rPr>
              <a:t>586,000 </a:t>
            </a:r>
            <a:r>
              <a:rPr lang="en-US" dirty="0" err="1">
                <a:latin typeface="Verdana" panose="020B0604030504040204" pitchFamily="34" charset="0"/>
                <a:ea typeface="Verdana" panose="020B0604030504040204" pitchFamily="34" charset="0"/>
                <a:cs typeface="Verdana" panose="020B0604030504040204" pitchFamily="34" charset="0"/>
              </a:rPr>
              <a:t>MWh</a:t>
            </a:r>
            <a:r>
              <a:rPr lang="en-US" dirty="0">
                <a:latin typeface="Verdana" panose="020B0604030504040204" pitchFamily="34" charset="0"/>
                <a:ea typeface="Verdana" panose="020B0604030504040204" pitchFamily="34" charset="0"/>
                <a:cs typeface="Verdana" panose="020B0604030504040204" pitchFamily="34" charset="0"/>
              </a:rPr>
              <a:t> electricity </a:t>
            </a:r>
          </a:p>
          <a:p>
            <a:pPr marL="285750">
              <a:lnSpc>
                <a:spcPct val="120000"/>
              </a:lnSpc>
            </a:pPr>
            <a:r>
              <a:rPr lang="en-US" dirty="0">
                <a:latin typeface="Verdana" panose="020B0604030504040204" pitchFamily="34" charset="0"/>
                <a:ea typeface="Verdana" panose="020B0604030504040204" pitchFamily="34" charset="0"/>
                <a:cs typeface="Verdana" panose="020B0604030504040204" pitchFamily="34" charset="0"/>
              </a:rPr>
              <a:t>55,000 </a:t>
            </a:r>
            <a:r>
              <a:rPr lang="en-US" dirty="0" err="1">
                <a:latin typeface="Verdana" panose="020B0604030504040204" pitchFamily="34" charset="0"/>
                <a:ea typeface="Verdana" panose="020B0604030504040204" pitchFamily="34" charset="0"/>
                <a:cs typeface="Verdana" panose="020B0604030504040204" pitchFamily="34" charset="0"/>
              </a:rPr>
              <a:t>MWh</a:t>
            </a:r>
            <a:r>
              <a:rPr lang="en-US" dirty="0">
                <a:latin typeface="Verdana" panose="020B0604030504040204" pitchFamily="34" charset="0"/>
                <a:ea typeface="Verdana" panose="020B0604030504040204" pitchFamily="34" charset="0"/>
                <a:cs typeface="Verdana" panose="020B0604030504040204" pitchFamily="34" charset="0"/>
              </a:rPr>
              <a:t> heat</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 (1 </a:t>
            </a:r>
            <a:r>
              <a:rPr lang="en-US" dirty="0" err="1">
                <a:latin typeface="Verdana" panose="020B0604030504040204" pitchFamily="34" charset="0"/>
                <a:ea typeface="Verdana" panose="020B0604030504040204" pitchFamily="34" charset="0"/>
                <a:cs typeface="Verdana" panose="020B0604030504040204" pitchFamily="34" charset="0"/>
              </a:rPr>
              <a:t>MWh</a:t>
            </a:r>
            <a:r>
              <a:rPr lang="en-US" dirty="0">
                <a:latin typeface="Verdana" panose="020B0604030504040204" pitchFamily="34" charset="0"/>
                <a:ea typeface="Verdana" panose="020B0604030504040204" pitchFamily="34" charset="0"/>
                <a:cs typeface="Verdana" panose="020B0604030504040204" pitchFamily="34" charset="0"/>
              </a:rPr>
              <a:t> ~1000 households)</a:t>
            </a:r>
          </a:p>
          <a:p>
            <a:pPr marL="285750">
              <a:lnSpc>
                <a:spcPct val="120000"/>
              </a:lnSpc>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7663" indent="-285750">
              <a:lnSpc>
                <a:spcPct val="120000"/>
              </a:lnSpc>
              <a:buFont typeface="Arial"/>
              <a:buChar char="•"/>
            </a:pPr>
            <a:r>
              <a:rPr lang="en-US" b="1" dirty="0">
                <a:latin typeface="Verdana" panose="020B0604030504040204" pitchFamily="34" charset="0"/>
                <a:ea typeface="Verdana" panose="020B0604030504040204" pitchFamily="34" charset="0"/>
                <a:cs typeface="Verdana" panose="020B0604030504040204" pitchFamily="34" charset="0"/>
              </a:rPr>
              <a:t>Vermont: </a:t>
            </a:r>
          </a:p>
          <a:p>
            <a:pPr marL="804863" lvl="1" indent="-285750">
              <a:lnSpc>
                <a:spcPct val="120000"/>
              </a:lnSpc>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16 AD plants operational 2020</a:t>
            </a:r>
          </a:p>
          <a:p>
            <a:pPr marL="804863" lvl="1" indent="-285750">
              <a:lnSpc>
                <a:spcPct val="120000"/>
              </a:lnSpc>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7 AD plants shutdown</a:t>
            </a:r>
          </a:p>
          <a:p>
            <a:pPr marL="61913">
              <a:lnSpc>
                <a:spcPct val="120000"/>
              </a:lnSpc>
            </a:pPr>
            <a:r>
              <a:rPr lang="en-US" sz="800" dirty="0">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a:p>
            <a:pPr marL="61913">
              <a:lnSpc>
                <a:spcPct val="120000"/>
              </a:lnSpc>
            </a:pPr>
            <a:r>
              <a:rPr lang="en-US" sz="1600" dirty="0">
                <a:solidFill>
                  <a:srgbClr val="0000FF"/>
                </a:solidFill>
                <a:latin typeface="Verdana" panose="020B0604030504040204" pitchFamily="34" charset="0"/>
                <a:ea typeface="Verdana" panose="020B0604030504040204" pitchFamily="34" charset="0"/>
                <a:cs typeface="Verdana" panose="020B0604030504040204" pitchFamily="34" charset="0"/>
              </a:rPr>
              <a:t>http://</a:t>
            </a:r>
            <a:r>
              <a:rPr lang="en-US" sz="1600" dirty="0" err="1">
                <a:solidFill>
                  <a:srgbClr val="0000FF"/>
                </a:solidFill>
                <a:latin typeface="Verdana" panose="020B0604030504040204" pitchFamily="34" charset="0"/>
                <a:ea typeface="Verdana" panose="020B0604030504040204" pitchFamily="34" charset="0"/>
                <a:cs typeface="Verdana" panose="020B0604030504040204" pitchFamily="34" charset="0"/>
              </a:rPr>
              <a:t>www.epa.gov</a:t>
            </a:r>
            <a:r>
              <a:rPr lang="en-US" sz="1600" dirty="0">
                <a:solidFill>
                  <a:srgbClr val="0000FF"/>
                </a:solidFill>
                <a:latin typeface="Verdana" panose="020B0604030504040204" pitchFamily="34" charset="0"/>
                <a:ea typeface="Verdana" panose="020B0604030504040204" pitchFamily="34" charset="0"/>
                <a:cs typeface="Verdana" panose="020B0604030504040204" pitchFamily="34" charset="0"/>
              </a:rPr>
              <a:t>/</a:t>
            </a:r>
            <a:r>
              <a:rPr lang="en-US" sz="1600" dirty="0" err="1">
                <a:solidFill>
                  <a:srgbClr val="0000FF"/>
                </a:solidFill>
                <a:latin typeface="Verdana" panose="020B0604030504040204" pitchFamily="34" charset="0"/>
                <a:ea typeface="Verdana" panose="020B0604030504040204" pitchFamily="34" charset="0"/>
                <a:cs typeface="Verdana" panose="020B0604030504040204" pitchFamily="34" charset="0"/>
              </a:rPr>
              <a:t>agstar</a:t>
            </a:r>
            <a:r>
              <a:rPr lang="en-US" sz="1600" dirty="0">
                <a:solidFill>
                  <a:srgbClr val="0000FF"/>
                </a:solidFill>
                <a:latin typeface="Verdana" panose="020B0604030504040204" pitchFamily="34" charset="0"/>
                <a:ea typeface="Verdana" panose="020B0604030504040204" pitchFamily="34" charset="0"/>
                <a:cs typeface="Verdana" panose="020B0604030504040204" pitchFamily="34" charset="0"/>
              </a:rPr>
              <a:t>/projects/</a:t>
            </a:r>
          </a:p>
        </p:txBody>
      </p:sp>
      <p:pic>
        <p:nvPicPr>
          <p:cNvPr id="12" name="Picture 11" descr="Screen Shot 2014-02-23 at 3.00.56 PM.png">
            <a:extLst>
              <a:ext uri="{FF2B5EF4-FFF2-40B4-BE49-F238E27FC236}">
                <a16:creationId xmlns:a16="http://schemas.microsoft.com/office/drawing/2014/main" id="{1FA981C1-4595-274E-BC11-6AE2445A6D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639" r="2875"/>
          <a:stretch/>
        </p:blipFill>
        <p:spPr>
          <a:xfrm>
            <a:off x="6328610" y="3580380"/>
            <a:ext cx="5165558" cy="3264653"/>
          </a:xfrm>
          <a:prstGeom prst="rect">
            <a:avLst/>
          </a:prstGeom>
        </p:spPr>
      </p:pic>
    </p:spTree>
    <p:extLst>
      <p:ext uri="{BB962C8B-B14F-4D97-AF65-F5344CB8AC3E}">
        <p14:creationId xmlns:p14="http://schemas.microsoft.com/office/powerpoint/2010/main" val="404743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1580</TotalTime>
  <Words>9653</Words>
  <Application>Microsoft Macintosh PowerPoint</Application>
  <PresentationFormat>Widescreen</PresentationFormat>
  <Paragraphs>1301</Paragraphs>
  <Slides>123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123</vt:i4>
      </vt:variant>
    </vt:vector>
  </HeadingPairs>
  <TitlesOfParts>
    <vt:vector size="130" baseType="lpstr">
      <vt:lpstr>Arial</vt:lpstr>
      <vt:lpstr>Avenir Medium</vt:lpstr>
      <vt:lpstr>Calibri</vt:lpstr>
      <vt:lpstr>Calibri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306</cp:revision>
  <dcterms:created xsi:type="dcterms:W3CDTF">2020-10-11T13:34:12Z</dcterms:created>
  <dcterms:modified xsi:type="dcterms:W3CDTF">2020-10-12T15:54:58Z</dcterms:modified>
</cp:coreProperties>
</file>