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1118" r:id="rId4"/>
    <p:sldId id="334" r:id="rId5"/>
    <p:sldId id="259" r:id="rId6"/>
    <p:sldId id="328" r:id="rId7"/>
    <p:sldId id="331" r:id="rId8"/>
    <p:sldId id="333" r:id="rId9"/>
    <p:sldId id="329" r:id="rId10"/>
    <p:sldId id="330" r:id="rId11"/>
    <p:sldId id="1117" r:id="rId12"/>
    <p:sldId id="332" r:id="rId13"/>
    <p:sldId id="339" r:id="rId14"/>
    <p:sldId id="335" r:id="rId15"/>
    <p:sldId id="326" r:id="rId16"/>
    <p:sldId id="337" r:id="rId17"/>
    <p:sldId id="342" r:id="rId18"/>
    <p:sldId id="325" r:id="rId19"/>
    <p:sldId id="341" r:id="rId20"/>
    <p:sldId id="340" r:id="rId21"/>
    <p:sldId id="343" r:id="rId22"/>
    <p:sldId id="349" r:id="rId23"/>
    <p:sldId id="353" r:id="rId24"/>
    <p:sldId id="354" r:id="rId25"/>
    <p:sldId id="355" r:id="rId26"/>
    <p:sldId id="357" r:id="rId27"/>
    <p:sldId id="358" r:id="rId28"/>
    <p:sldId id="359" r:id="rId29"/>
    <p:sldId id="1116" r:id="rId30"/>
    <p:sldId id="360" r:id="rId31"/>
    <p:sldId id="361" r:id="rId32"/>
    <p:sldId id="362" r:id="rId33"/>
    <p:sldId id="368" r:id="rId34"/>
    <p:sldId id="36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3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C363-5F25-1E44-8AA2-414BE1E21F64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C59D-6987-0942-8844-B2F24D510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lanetpailly.com/2017/04/18/sciency-words-organic-an-a-to-z-challenge-post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line.com/nutrition/sucrose-glucose-fructose#absorption-and-us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tochemia.com/en/2017/07/11/caution-hot-subjec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8wHgcOWgnB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30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419" y="713135"/>
            <a:ext cx="7859844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1. Introduction to organic structure &amp; bonding</a:t>
            </a:r>
          </a:p>
          <a:p>
            <a:endParaRPr lang="en-US" sz="5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1.1:  Drawing organic structures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A. Formal charge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B. Common bonding patterns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C. Using ‘line structure’ (aka line-bond) convention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D. Constitutional (aka structural) isomers</a:t>
            </a:r>
          </a:p>
          <a:p>
            <a:pPr lvl="1"/>
            <a:endParaRPr lang="en-US" sz="5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1.2:  Functional groups &amp; organic nomenclature</a:t>
            </a:r>
          </a:p>
          <a:p>
            <a:pPr lvl="1"/>
            <a:r>
              <a:rPr lang="en-US" sz="2400" b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A. Functional groups in organic compounds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B. Naming organic compounds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C. Abbreviating structural drawings</a:t>
            </a:r>
          </a:p>
          <a:p>
            <a:pPr lvl="1"/>
            <a:endParaRPr lang="en-US" sz="5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1.3:  Structures of some important biological molecules</a:t>
            </a:r>
          </a:p>
          <a:p>
            <a:pPr lvl="1"/>
            <a:r>
              <a:rPr lang="en-US" sz="2400" b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A. Lipids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B. Biopolymer basics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C. Carbohydrates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D. Amino acids &amp; proteins</a:t>
            </a:r>
          </a:p>
          <a:p>
            <a:pPr lvl="1"/>
            <a:r>
              <a:rPr lang="en-US" sz="2400" dirty="0">
                <a:latin typeface="Candara"/>
                <a:cs typeface="Candara"/>
              </a:rPr>
              <a:t>	E. Nucleic acids (DNA &amp; RNA)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EC2F7F-031E-0344-8A6E-5C63C945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7" y="2858947"/>
            <a:ext cx="3912024" cy="1492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16AD5-00BF-CE4A-B8ED-824833B19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2" r="961"/>
          <a:stretch/>
        </p:blipFill>
        <p:spPr>
          <a:xfrm>
            <a:off x="3970874" y="1980940"/>
            <a:ext cx="4766834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03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Wohler’s happy accident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65E73DD-158A-6941-B207-75BE3F12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02069"/>
            <a:ext cx="8466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The first man to </a:t>
            </a:r>
            <a:r>
              <a:rPr lang="en-US" sz="2000" b="1" dirty="0">
                <a:latin typeface="Candara" panose="020E0502030303020204" pitchFamily="34" charset="0"/>
                <a:ea typeface="Candara" charset="0"/>
                <a:cs typeface="Candara" charset="0"/>
              </a:rPr>
              <a:t>“break” vitalism </a:t>
            </a: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was Friedrich </a:t>
            </a:r>
            <a:r>
              <a:rPr lang="en-US" sz="2000" dirty="0" err="1">
                <a:latin typeface="Candara" panose="020E0502030303020204" pitchFamily="34" charset="0"/>
                <a:ea typeface="Candara" charset="0"/>
                <a:cs typeface="Candara" charset="0"/>
              </a:rPr>
              <a:t>Wöhler</a:t>
            </a: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In 1828, he was actually trying to make ammonium cyanate, an inorganic molecule for his research: NH4</a:t>
            </a:r>
            <a:r>
              <a:rPr lang="en-US" sz="2400" baseline="30000" dirty="0">
                <a:latin typeface="Candara" panose="020E0502030303020204" pitchFamily="34" charset="0"/>
                <a:ea typeface="Candara" charset="0"/>
                <a:cs typeface="Candara" charset="0"/>
              </a:rPr>
              <a:t>+1</a:t>
            </a: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 </a:t>
            </a:r>
            <a:r>
              <a:rPr lang="en-US" sz="2400" baseline="30000" dirty="0">
                <a:latin typeface="Candara" panose="020E0502030303020204" pitchFamily="34" charset="0"/>
                <a:ea typeface="Candara" charset="0"/>
                <a:cs typeface="Candara" charset="0"/>
              </a:rPr>
              <a:t>-1</a:t>
            </a: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OCN, an inorganic molecule.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But every time, he made the </a:t>
            </a:r>
            <a:r>
              <a:rPr lang="en-US" sz="2000" b="1" dirty="0">
                <a:latin typeface="Candara" panose="020E0502030303020204" pitchFamily="34" charset="0"/>
                <a:ea typeface="Candara" charset="0"/>
                <a:cs typeface="Candara" charset="0"/>
              </a:rPr>
              <a:t>small organic molecule urea </a:t>
            </a:r>
            <a:r>
              <a:rPr lang="en-US" sz="2000" dirty="0">
                <a:latin typeface="Candara" panose="020E0502030303020204" pitchFamily="34" charset="0"/>
                <a:ea typeface="Candara" charset="0"/>
                <a:cs typeface="Candara" charset="0"/>
              </a:rPr>
              <a:t>instead.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CBB59B-0157-354C-B5F4-DF97268D09D4}"/>
              </a:ext>
            </a:extLst>
          </p:cNvPr>
          <p:cNvSpPr txBox="1"/>
          <p:nvPr/>
        </p:nvSpPr>
        <p:spPr>
          <a:xfrm>
            <a:off x="296275" y="5604011"/>
            <a:ext cx="872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b="1" i="1" dirty="0">
                <a:latin typeface="Candara" panose="020E0502030303020204" pitchFamily="34" charset="0"/>
                <a:ea typeface="Candara" charset="0"/>
                <a:cs typeface="Candara" charset="0"/>
              </a:rPr>
              <a:t>Many of the most famous discoveries have been made by accident.</a:t>
            </a:r>
            <a:endParaRPr lang="en-US" sz="800" b="1" dirty="0">
              <a:latin typeface="Candara" panose="020E0502030303020204" pitchFamily="34" charset="0"/>
              <a:ea typeface="Candara" charset="0"/>
              <a:cs typeface="Candara" charset="0"/>
            </a:endParaRPr>
          </a:p>
          <a:p>
            <a:pPr indent="4763"/>
            <a:r>
              <a:rPr lang="en-US" dirty="0">
                <a:latin typeface="Candara" panose="020E0502030303020204" pitchFamily="34" charset="0"/>
                <a:ea typeface="Candara" charset="0"/>
                <a:cs typeface="Candara" charset="0"/>
              </a:rPr>
              <a:t>“[The] research gave the unexpected result . . . that is the more noteworthy inasmuch </a:t>
            </a:r>
            <a:br>
              <a:rPr lang="en-US" dirty="0">
                <a:latin typeface="Candara" panose="020E0502030303020204" pitchFamily="34" charset="0"/>
                <a:ea typeface="Candara" charset="0"/>
                <a:cs typeface="Candara" charset="0"/>
              </a:rPr>
            </a:br>
            <a:r>
              <a:rPr lang="en-US" dirty="0">
                <a:latin typeface="Candara" panose="020E0502030303020204" pitchFamily="34" charset="0"/>
                <a:ea typeface="Candara" charset="0"/>
                <a:cs typeface="Candara" charset="0"/>
              </a:rPr>
              <a:t>as it furnishes an example of the artificial production of an organic, indeed a so-called animal substance from inorganic materials.”  - Wohler, 1828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838FEEA-E635-DE41-9D6C-53F7D3B34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29BA5D-7841-7D4E-B680-81B2CB61DC6C}"/>
              </a:ext>
            </a:extLst>
          </p:cNvPr>
          <p:cNvSpPr txBox="1"/>
          <p:nvPr/>
        </p:nvSpPr>
        <p:spPr>
          <a:xfrm rot="16200000">
            <a:off x="6180254" y="3950132"/>
            <a:ext cx="5558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https://planetpailly.com/2017/04/18/sciency-words-organic-an-a-to-z-challenge-post/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EE9F1-3F7D-044C-9C1F-4056864A046D}"/>
              </a:ext>
            </a:extLst>
          </p:cNvPr>
          <p:cNvSpPr txBox="1"/>
          <p:nvPr/>
        </p:nvSpPr>
        <p:spPr>
          <a:xfrm>
            <a:off x="914400" y="299986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E7801-D828-9849-94B6-507228AF4CBD}"/>
              </a:ext>
            </a:extLst>
          </p:cNvPr>
          <p:cNvSpPr txBox="1"/>
          <p:nvPr/>
        </p:nvSpPr>
        <p:spPr>
          <a:xfrm>
            <a:off x="1217971" y="299986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ABCE0-CB29-E842-ABEA-F78D32C0590A}"/>
              </a:ext>
            </a:extLst>
          </p:cNvPr>
          <p:cNvSpPr txBox="1"/>
          <p:nvPr/>
        </p:nvSpPr>
        <p:spPr>
          <a:xfrm rot="16200000">
            <a:off x="615774" y="35622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4E91E-E0A1-0A44-ADFA-A193B60156ED}"/>
              </a:ext>
            </a:extLst>
          </p:cNvPr>
          <p:cNvSpPr txBox="1"/>
          <p:nvPr/>
        </p:nvSpPr>
        <p:spPr>
          <a:xfrm rot="16200000">
            <a:off x="1457943" y="356244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77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 goals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838FEEA-E635-DE41-9D6C-53F7D3B3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774D0941-9274-0A43-AC06-4E6ED1E9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7400"/>
            <a:ext cx="7802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Understand that the function and behavior of organic molecules is </a:t>
            </a:r>
            <a:br>
              <a:rPr lang="en-US" dirty="0"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latin typeface="Candara" charset="0"/>
                <a:ea typeface="Candara" charset="0"/>
                <a:cs typeface="Candara" charset="0"/>
              </a:rPr>
              <a:t>determined by their form or structure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D8AB527B-1A26-D54B-B3E9-EA139BBB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858470"/>
            <a:ext cx="13577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andara" charset="0"/>
                <a:ea typeface="Candara" charset="0"/>
                <a:cs typeface="Candara" charset="0"/>
              </a:rPr>
              <a:t>Bruice</a:t>
            </a:r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 p.90</a:t>
            </a:r>
          </a:p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Atkins p.144</a:t>
            </a:r>
          </a:p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D&amp;D p.276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ECE436-0152-674D-9E53-247C29BB880A}"/>
              </a:ext>
            </a:extLst>
          </p:cNvPr>
          <p:cNvCxnSpPr/>
          <p:nvPr/>
        </p:nvCxnSpPr>
        <p:spPr bwMode="auto">
          <a:xfrm>
            <a:off x="29718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18EA2E-8DC1-B044-BDB6-FCCBE6017DB6}"/>
              </a:ext>
            </a:extLst>
          </p:cNvPr>
          <p:cNvCxnSpPr/>
          <p:nvPr/>
        </p:nvCxnSpPr>
        <p:spPr bwMode="auto">
          <a:xfrm flipV="1">
            <a:off x="32766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F0229A-163E-124F-825B-385C47B698CD}"/>
              </a:ext>
            </a:extLst>
          </p:cNvPr>
          <p:cNvCxnSpPr/>
          <p:nvPr/>
        </p:nvCxnSpPr>
        <p:spPr bwMode="auto">
          <a:xfrm>
            <a:off x="35814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B454FE-D7D4-664D-B1AD-980D028E89C6}"/>
              </a:ext>
            </a:extLst>
          </p:cNvPr>
          <p:cNvCxnSpPr/>
          <p:nvPr/>
        </p:nvCxnSpPr>
        <p:spPr bwMode="auto">
          <a:xfrm flipV="1">
            <a:off x="38862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47CDAF-5061-AC42-8511-7790D38B4E82}"/>
              </a:ext>
            </a:extLst>
          </p:cNvPr>
          <p:cNvCxnSpPr/>
          <p:nvPr/>
        </p:nvCxnSpPr>
        <p:spPr bwMode="auto">
          <a:xfrm>
            <a:off x="41910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3CDAA5-AD40-BF40-8FAB-9E609E8CFF50}"/>
              </a:ext>
            </a:extLst>
          </p:cNvPr>
          <p:cNvCxnSpPr/>
          <p:nvPr/>
        </p:nvCxnSpPr>
        <p:spPr bwMode="auto">
          <a:xfrm flipV="1">
            <a:off x="59436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CBEA8D-8F67-1349-AA10-895C53BB07CD}"/>
              </a:ext>
            </a:extLst>
          </p:cNvPr>
          <p:cNvCxnSpPr/>
          <p:nvPr/>
        </p:nvCxnSpPr>
        <p:spPr bwMode="auto">
          <a:xfrm>
            <a:off x="62484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B21C9C-08B1-8544-B945-73B72AC6D604}"/>
              </a:ext>
            </a:extLst>
          </p:cNvPr>
          <p:cNvCxnSpPr/>
          <p:nvPr/>
        </p:nvCxnSpPr>
        <p:spPr bwMode="auto">
          <a:xfrm flipV="1">
            <a:off x="65532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9F6635-1953-394D-8F6F-668AAC437F7F}"/>
              </a:ext>
            </a:extLst>
          </p:cNvPr>
          <p:cNvCxnSpPr/>
          <p:nvPr/>
        </p:nvCxnSpPr>
        <p:spPr bwMode="auto">
          <a:xfrm>
            <a:off x="68580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9AA16B-8266-C747-8102-74FB6F5D2262}"/>
              </a:ext>
            </a:extLst>
          </p:cNvPr>
          <p:cNvCxnSpPr/>
          <p:nvPr/>
        </p:nvCxnSpPr>
        <p:spPr bwMode="auto">
          <a:xfrm flipV="1">
            <a:off x="71628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8EAD872-4134-A64E-A42C-FC27551F9A15}"/>
              </a:ext>
            </a:extLst>
          </p:cNvPr>
          <p:cNvCxnSpPr/>
          <p:nvPr/>
        </p:nvCxnSpPr>
        <p:spPr bwMode="auto">
          <a:xfrm>
            <a:off x="5638800" y="19434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69EC328-8F69-834F-A4AE-CC0F7E25CDD3}"/>
              </a:ext>
            </a:extLst>
          </p:cNvPr>
          <p:cNvSpPr txBox="1"/>
          <p:nvPr/>
        </p:nvSpPr>
        <p:spPr>
          <a:xfrm>
            <a:off x="2470199" y="173984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/>
                <a:cs typeface="Candara"/>
              </a:rPr>
              <a:t>H2N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F86DD4-26FC-554E-8C9E-BDBB25C054F7}"/>
              </a:ext>
            </a:extLst>
          </p:cNvPr>
          <p:cNvSpPr txBox="1"/>
          <p:nvPr/>
        </p:nvSpPr>
        <p:spPr>
          <a:xfrm>
            <a:off x="4413167" y="1980111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/>
                <a:cs typeface="Candara"/>
              </a:rPr>
              <a:t>NH2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62FE3A-C164-C84A-B940-A7204AB35286}"/>
              </a:ext>
            </a:extLst>
          </p:cNvPr>
          <p:cNvSpPr txBox="1"/>
          <p:nvPr/>
        </p:nvSpPr>
        <p:spPr>
          <a:xfrm>
            <a:off x="5117699" y="170900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/>
                <a:cs typeface="Candara"/>
              </a:rPr>
              <a:t>H2N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4F754A-FA5B-7547-99CC-49F1080A5E88}"/>
              </a:ext>
            </a:extLst>
          </p:cNvPr>
          <p:cNvSpPr txBox="1"/>
          <p:nvPr/>
        </p:nvSpPr>
        <p:spPr>
          <a:xfrm>
            <a:off x="7391400" y="172034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/>
                <a:cs typeface="Candara"/>
              </a:rPr>
              <a:t>NH2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3B2370-D87D-F44F-A6BF-532367806184}"/>
              </a:ext>
            </a:extLst>
          </p:cNvPr>
          <p:cNvSpPr txBox="1"/>
          <p:nvPr/>
        </p:nvSpPr>
        <p:spPr>
          <a:xfrm>
            <a:off x="1259993" y="1861403"/>
            <a:ext cx="34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ndara"/>
                <a:cs typeface="Candara"/>
              </a:rPr>
              <a:t>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C4A627-3485-524A-8E78-6B2D12F4C3F1}"/>
              </a:ext>
            </a:extLst>
          </p:cNvPr>
          <p:cNvCxnSpPr/>
          <p:nvPr/>
        </p:nvCxnSpPr>
        <p:spPr bwMode="auto">
          <a:xfrm flipV="1">
            <a:off x="1524000" y="17090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F1F3AA-173F-E74C-B01C-99109384A0A5}"/>
              </a:ext>
            </a:extLst>
          </p:cNvPr>
          <p:cNvCxnSpPr/>
          <p:nvPr/>
        </p:nvCxnSpPr>
        <p:spPr bwMode="auto">
          <a:xfrm>
            <a:off x="1828800" y="17090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A8BFCD8-129C-D145-9813-0E9D3E4B9567}"/>
              </a:ext>
            </a:extLst>
          </p:cNvPr>
          <p:cNvCxnSpPr/>
          <p:nvPr/>
        </p:nvCxnSpPr>
        <p:spPr bwMode="auto">
          <a:xfrm flipV="1">
            <a:off x="1066800" y="14804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C08A469-F7F3-634A-9F34-1115DBD513B3}"/>
              </a:ext>
            </a:extLst>
          </p:cNvPr>
          <p:cNvCxnSpPr/>
          <p:nvPr/>
        </p:nvCxnSpPr>
        <p:spPr bwMode="auto">
          <a:xfrm>
            <a:off x="1066800" y="17090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2349EC-4CE6-3F43-AB0D-F84B0CB83074}"/>
              </a:ext>
            </a:extLst>
          </p:cNvPr>
          <p:cNvCxnSpPr/>
          <p:nvPr/>
        </p:nvCxnSpPr>
        <p:spPr bwMode="auto">
          <a:xfrm flipV="1">
            <a:off x="1295400" y="2166203"/>
            <a:ext cx="152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F715E8-7B26-A94E-A838-858BAF098458}"/>
              </a:ext>
            </a:extLst>
          </p:cNvPr>
          <p:cNvCxnSpPr/>
          <p:nvPr/>
        </p:nvCxnSpPr>
        <p:spPr bwMode="auto">
          <a:xfrm>
            <a:off x="914400" y="2318603"/>
            <a:ext cx="381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12A8DE-9F82-E549-A499-628B70B25258}"/>
              </a:ext>
            </a:extLst>
          </p:cNvPr>
          <p:cNvSpPr txBox="1"/>
          <p:nvPr/>
        </p:nvSpPr>
        <p:spPr>
          <a:xfrm>
            <a:off x="762000" y="2471003"/>
            <a:ext cx="2390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Candara"/>
                <a:cs typeface="Candara"/>
              </a:rPr>
              <a:t>triethylamine</a:t>
            </a:r>
            <a:r>
              <a:rPr lang="en-US" sz="1600" b="1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(gas/liquid)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fermented shark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rotten fish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5C0855-379C-5641-A987-40B689CAFB58}"/>
              </a:ext>
            </a:extLst>
          </p:cNvPr>
          <p:cNvSpPr txBox="1"/>
          <p:nvPr/>
        </p:nvSpPr>
        <p:spPr>
          <a:xfrm>
            <a:off x="3472479" y="2463800"/>
            <a:ext cx="1709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Candara"/>
                <a:cs typeface="Candara"/>
              </a:rPr>
              <a:t>putrecine</a:t>
            </a:r>
            <a:r>
              <a:rPr lang="en-US" sz="1600" b="1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(solid)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bad breath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death &amp; decay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B2DB3B-EAB8-184C-87F0-D59E3980C32C}"/>
              </a:ext>
            </a:extLst>
          </p:cNvPr>
          <p:cNvSpPr txBox="1"/>
          <p:nvPr/>
        </p:nvSpPr>
        <p:spPr>
          <a:xfrm>
            <a:off x="5834679" y="2471003"/>
            <a:ext cx="1873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Candara"/>
                <a:cs typeface="Candara"/>
              </a:rPr>
              <a:t>cadaverine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  (liquid)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bad breath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death &amp; decay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F9664E-985C-724E-AF33-797E79DF8428}"/>
              </a:ext>
            </a:extLst>
          </p:cNvPr>
          <p:cNvGrpSpPr/>
          <p:nvPr/>
        </p:nvGrpSpPr>
        <p:grpSpPr>
          <a:xfrm>
            <a:off x="412377" y="3657600"/>
            <a:ext cx="7528799" cy="3265362"/>
            <a:chOff x="412377" y="3657600"/>
            <a:chExt cx="7528799" cy="32653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DC172D2-5C7B-BC42-A280-3257108D6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4089412"/>
              <a:ext cx="4990432" cy="283355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17BD2B-D3ED-F644-AA4E-9F2CF5FB52F3}"/>
                </a:ext>
              </a:extLst>
            </p:cNvPr>
            <p:cNvSpPr txBox="1"/>
            <p:nvPr/>
          </p:nvSpPr>
          <p:spPr>
            <a:xfrm>
              <a:off x="412377" y="3657600"/>
              <a:ext cx="7528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ndara" charset="0"/>
                  <a:ea typeface="Candara" charset="0"/>
                  <a:cs typeface="Candara" charset="0"/>
                </a:rPr>
                <a:t>2.    Understand some basic type of reactions that organics undergo </a:t>
              </a:r>
              <a:r>
                <a:rPr lang="en-US" dirty="0"/>
                <a:t>.</a:t>
              </a:r>
              <a:endParaRPr lang="en-US" dirty="0">
                <a:latin typeface="Candara" charset="0"/>
                <a:ea typeface="Candara" charset="0"/>
                <a:cs typeface="Candara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D2909F8-6674-F746-9919-11620BD95EAF}"/>
              </a:ext>
            </a:extLst>
          </p:cNvPr>
          <p:cNvSpPr txBox="1"/>
          <p:nvPr/>
        </p:nvSpPr>
        <p:spPr>
          <a:xfrm>
            <a:off x="1287036" y="162908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D7174C-69BF-1F48-9B9D-C67A1C6C7F0A}"/>
              </a:ext>
            </a:extLst>
          </p:cNvPr>
          <p:cNvSpPr txBox="1"/>
          <p:nvPr/>
        </p:nvSpPr>
        <p:spPr>
          <a:xfrm>
            <a:off x="2734836" y="153049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EE51C6-29F7-3A46-BB73-A69FD02F3C65}"/>
              </a:ext>
            </a:extLst>
          </p:cNvPr>
          <p:cNvSpPr txBox="1"/>
          <p:nvPr/>
        </p:nvSpPr>
        <p:spPr>
          <a:xfrm>
            <a:off x="4423037" y="177192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5807B9-3598-D64E-A0FD-8C32AA725EAF}"/>
              </a:ext>
            </a:extLst>
          </p:cNvPr>
          <p:cNvSpPr txBox="1"/>
          <p:nvPr/>
        </p:nvSpPr>
        <p:spPr>
          <a:xfrm>
            <a:off x="5392476" y="1493097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921A83-FD5A-1943-B3C1-14BB0D22171A}"/>
              </a:ext>
            </a:extLst>
          </p:cNvPr>
          <p:cNvSpPr txBox="1"/>
          <p:nvPr/>
        </p:nvSpPr>
        <p:spPr>
          <a:xfrm>
            <a:off x="7391400" y="150588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254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773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you need to recall from CHE 1031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1DB52-7EDA-7C49-9279-9D0EB3152BE9}"/>
              </a:ext>
            </a:extLst>
          </p:cNvPr>
          <p:cNvSpPr txBox="1"/>
          <p:nvPr/>
        </p:nvSpPr>
        <p:spPr>
          <a:xfrm>
            <a:off x="228601" y="902750"/>
            <a:ext cx="83695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There are some topics that you should recall from CHE 1031, General </a:t>
            </a:r>
            <a:r>
              <a:rPr lang="en-US" sz="2000" dirty="0" err="1">
                <a:latin typeface="Candara" charset="0"/>
                <a:ea typeface="Candara" charset="0"/>
                <a:cs typeface="Candara" charset="0"/>
              </a:rPr>
              <a:t>Chem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I.</a:t>
            </a:r>
            <a:br>
              <a:rPr lang="en-US" sz="2000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If you need to review these topics you should!</a:t>
            </a:r>
          </a:p>
          <a:p>
            <a:pPr lvl="1"/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Basic facts about atoms and elements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Atomic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Orbitals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Covalent and ionic compounds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ndara" charset="0"/>
              <a:ea typeface="Candara" charset="0"/>
              <a:cs typeface="Candar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Drawing Lewis structures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ED37A8-447C-BB46-B99C-07982BB029D5}"/>
              </a:ext>
            </a:extLst>
          </p:cNvPr>
          <p:cNvSpPr txBox="1"/>
          <p:nvPr/>
        </p:nvSpPr>
        <p:spPr>
          <a:xfrm>
            <a:off x="228601" y="5072063"/>
            <a:ext cx="8572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See the CHE2060 Module 1 webpage for </a:t>
            </a:r>
            <a:r>
              <a:rPr lang="en-US" sz="2000" u="sng" dirty="0">
                <a:latin typeface="Candara" charset="0"/>
                <a:ea typeface="Candara" charset="0"/>
                <a:cs typeface="Candara" charset="0"/>
              </a:rPr>
              <a:t>links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 to </a:t>
            </a:r>
            <a:r>
              <a:rPr lang="en-US" sz="2000" b="1" dirty="0">
                <a:latin typeface="Candara" charset="0"/>
                <a:ea typeface="Candara" charset="0"/>
                <a:cs typeface="Candara" charset="0"/>
              </a:rPr>
              <a:t>Khan Academy video tutorials </a:t>
            </a:r>
            <a:r>
              <a:rPr lang="en-US" sz="2000" dirty="0">
                <a:latin typeface="Candara" charset="0"/>
                <a:ea typeface="Candara" charset="0"/>
                <a:cs typeface="Candara" charset="0"/>
              </a:rPr>
              <a:t>on these topics.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686B043-5CEB-8341-A419-93428044A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25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organic chemistry?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Give examples of a few organic molecules?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Explain the concept of vitalism?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Remember what you should have mastered, as prior knowledge, from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	CHE 1031, General Chemistry I?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2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298" y="2260869"/>
            <a:ext cx="3118803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1.1A: Formal charge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calculation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Zwitterions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7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Formal charge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997" y="80683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Formal charge </a:t>
            </a:r>
            <a:r>
              <a:rPr lang="en-US" sz="2000" i="1" dirty="0">
                <a:latin typeface="Candara"/>
                <a:cs typeface="Candara"/>
              </a:rPr>
              <a:t>is the atomic location of charge within a molecule’s structure.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77AA9-5FB9-7C48-9F26-ADD913062A24}"/>
              </a:ext>
            </a:extLst>
          </p:cNvPr>
          <p:cNvSpPr txBox="1"/>
          <p:nvPr/>
        </p:nvSpPr>
        <p:spPr>
          <a:xfrm>
            <a:off x="235997" y="129686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Monoatomic</a:t>
            </a:r>
            <a:r>
              <a:rPr lang="en-US" sz="2000" dirty="0">
                <a:latin typeface="Candara"/>
                <a:cs typeface="Candara"/>
              </a:rPr>
              <a:t> ions were simple and predictable.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61B69-D37C-504E-A3E0-4C9EF705DB2E}"/>
              </a:ext>
            </a:extLst>
          </p:cNvPr>
          <p:cNvSpPr txBox="1"/>
          <p:nvPr/>
        </p:nvSpPr>
        <p:spPr>
          <a:xfrm>
            <a:off x="235997" y="1771402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But </a:t>
            </a:r>
            <a:r>
              <a:rPr lang="en-US" sz="2000" b="1" dirty="0">
                <a:latin typeface="Candara"/>
                <a:cs typeface="Candara"/>
              </a:rPr>
              <a:t>polyatomic</a:t>
            </a:r>
            <a:r>
              <a:rPr lang="en-US" sz="2000" dirty="0">
                <a:latin typeface="Candara"/>
                <a:cs typeface="Candara"/>
              </a:rPr>
              <a:t> ions were …. less so. Until you draw their Lewis dot structures.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Lewis structures reveal charges that result from </a:t>
            </a:r>
            <a:r>
              <a:rPr lang="en-US" sz="2000" u="sng" dirty="0">
                <a:latin typeface="Candara"/>
                <a:cs typeface="Candara"/>
              </a:rPr>
              <a:t>bonding patterns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C08772-182A-9245-903E-9671388CD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3" r="251"/>
          <a:stretch/>
        </p:blipFill>
        <p:spPr>
          <a:xfrm>
            <a:off x="557941" y="2974434"/>
            <a:ext cx="8302170" cy="28107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ED4B51-78A2-3048-BA46-EC60F7D79E97}"/>
              </a:ext>
            </a:extLst>
          </p:cNvPr>
          <p:cNvSpPr txBox="1"/>
          <p:nvPr/>
        </p:nvSpPr>
        <p:spPr>
          <a:xfrm>
            <a:off x="1678738" y="6228478"/>
            <a:ext cx="534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Formal charge =</a:t>
            </a:r>
            <a:r>
              <a:rPr lang="en-US" sz="2000" dirty="0">
                <a:latin typeface="Candara"/>
                <a:cs typeface="Candara"/>
              </a:rPr>
              <a:t> (# </a:t>
            </a:r>
            <a:r>
              <a:rPr lang="en-US" sz="2000" dirty="0" err="1">
                <a:latin typeface="Candara"/>
                <a:cs typeface="Candara"/>
              </a:rPr>
              <a:t>ve</a:t>
            </a:r>
            <a:r>
              <a:rPr lang="en-US" sz="2000" dirty="0">
                <a:latin typeface="Candara"/>
                <a:cs typeface="Candara"/>
              </a:rPr>
              <a:t>-) – (dots + sticks)</a:t>
            </a:r>
          </a:p>
        </p:txBody>
      </p:sp>
    </p:spTree>
    <p:extLst>
      <p:ext uri="{BB962C8B-B14F-4D97-AF65-F5344CB8AC3E}">
        <p14:creationId xmlns:p14="http://schemas.microsoft.com/office/powerpoint/2010/main" val="1194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Zwitterions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CE75A-B1CC-804D-B90A-F8FCACF02064}"/>
              </a:ext>
            </a:extLst>
          </p:cNvPr>
          <p:cNvSpPr txBox="1"/>
          <p:nvPr/>
        </p:nvSpPr>
        <p:spPr>
          <a:xfrm>
            <a:off x="374298" y="753981"/>
            <a:ext cx="848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Zwitterions</a:t>
            </a:r>
            <a:r>
              <a:rPr lang="en-US" sz="2000" dirty="0">
                <a:latin typeface="Candara" panose="020E0502030303020204" pitchFamily="34" charset="0"/>
              </a:rPr>
              <a:t> are molecules that have ‘internal’ formal charges even though their net (or overall) charge is zero.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For uncharged molecules, all internal formal charges must sum to zero.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From the German </a:t>
            </a:r>
            <a:r>
              <a:rPr lang="en-US" sz="2000" i="1" dirty="0" err="1">
                <a:latin typeface="Candara" panose="020E0502030303020204" pitchFamily="34" charset="0"/>
              </a:rPr>
              <a:t>zwitter</a:t>
            </a:r>
            <a:r>
              <a:rPr lang="en-US" sz="2000" dirty="0">
                <a:latin typeface="Candara" panose="020E0502030303020204" pitchFamily="34" charset="0"/>
              </a:rPr>
              <a:t>, or between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FBDBB-7353-EC44-AAD3-636B6061A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48" y="3962646"/>
            <a:ext cx="5052676" cy="2895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3FC28E-F1B6-EE43-9A83-67C697FD51A9}"/>
              </a:ext>
            </a:extLst>
          </p:cNvPr>
          <p:cNvSpPr txBox="1"/>
          <p:nvPr/>
        </p:nvSpPr>
        <p:spPr>
          <a:xfrm>
            <a:off x="676645" y="2531389"/>
            <a:ext cx="2210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H = 1 - (0 + 1) = 0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C = 4 - (0 + 4) = 0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 = 5 - (0 + 4) = +1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O= = 6 – (4 + 2) = 0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O-  = 6 – (6 + 1) = -1 </a:t>
            </a:r>
          </a:p>
        </p:txBody>
      </p:sp>
    </p:spTree>
    <p:extLst>
      <p:ext uri="{BB962C8B-B14F-4D97-AF65-F5344CB8AC3E}">
        <p14:creationId xmlns:p14="http://schemas.microsoft.com/office/powerpoint/2010/main" val="6928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FBEC0C-2B4C-2B49-AE6D-75E3DA55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4" y="2122713"/>
            <a:ext cx="8902844" cy="39813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2117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FCE75A-B1CC-804D-B90A-F8FCACF02064}"/>
              </a:ext>
            </a:extLst>
          </p:cNvPr>
          <p:cNvSpPr txBox="1"/>
          <p:nvPr/>
        </p:nvSpPr>
        <p:spPr>
          <a:xfrm>
            <a:off x="374298" y="753981"/>
            <a:ext cx="8480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1.  Add any missing free electron pairs to each structure.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2. Calculate the formal charges on each atom of each structure.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3. </a:t>
            </a:r>
            <a:r>
              <a:rPr lang="en-US" sz="2000" u="sng" dirty="0">
                <a:latin typeface="Candara" panose="020E0502030303020204" pitchFamily="34" charset="0"/>
              </a:rPr>
              <a:t>And</a:t>
            </a:r>
            <a:r>
              <a:rPr lang="en-US" sz="2000" dirty="0">
                <a:latin typeface="Candara" panose="020E0502030303020204" pitchFamily="34" charset="0"/>
              </a:rPr>
              <a:t> identify any zwitterions.</a:t>
            </a:r>
            <a:endParaRPr lang="en-US" sz="2000" u="sng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0A14A-BAA4-1B46-9FE4-88B806E79520}"/>
              </a:ext>
            </a:extLst>
          </p:cNvPr>
          <p:cNvSpPr txBox="1"/>
          <p:nvPr/>
        </p:nvSpPr>
        <p:spPr>
          <a:xfrm>
            <a:off x="620357" y="28333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EC0FB-AC59-8D4C-89DF-9F6581825B3D}"/>
              </a:ext>
            </a:extLst>
          </p:cNvPr>
          <p:cNvSpPr txBox="1"/>
          <p:nvPr/>
        </p:nvSpPr>
        <p:spPr>
          <a:xfrm>
            <a:off x="712690" y="26292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98F1A-5DB6-7D40-835D-C4E681D23D61}"/>
              </a:ext>
            </a:extLst>
          </p:cNvPr>
          <p:cNvSpPr txBox="1"/>
          <p:nvPr/>
        </p:nvSpPr>
        <p:spPr>
          <a:xfrm>
            <a:off x="1702938" y="55548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D61788-55E7-A041-9D9C-E06A7DFE2A63}"/>
              </a:ext>
            </a:extLst>
          </p:cNvPr>
          <p:cNvSpPr txBox="1"/>
          <p:nvPr/>
        </p:nvSpPr>
        <p:spPr>
          <a:xfrm>
            <a:off x="712690" y="29492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F9453-F754-8246-A210-494C683ACD7E}"/>
              </a:ext>
            </a:extLst>
          </p:cNvPr>
          <p:cNvSpPr txBox="1"/>
          <p:nvPr/>
        </p:nvSpPr>
        <p:spPr>
          <a:xfrm>
            <a:off x="989351" y="24291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D4CAA-5B91-894B-BF4E-9A70EE1C4A08}"/>
              </a:ext>
            </a:extLst>
          </p:cNvPr>
          <p:cNvSpPr txBox="1"/>
          <p:nvPr/>
        </p:nvSpPr>
        <p:spPr>
          <a:xfrm>
            <a:off x="1256816" y="24291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12FE1-9644-3442-9F9C-9BF590AE9D33}"/>
              </a:ext>
            </a:extLst>
          </p:cNvPr>
          <p:cNvSpPr txBox="1"/>
          <p:nvPr/>
        </p:nvSpPr>
        <p:spPr>
          <a:xfrm>
            <a:off x="1740807" y="24291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8AB3B-EDF2-894A-89E0-9145C19DD0E6}"/>
              </a:ext>
            </a:extLst>
          </p:cNvPr>
          <p:cNvSpPr txBox="1"/>
          <p:nvPr/>
        </p:nvSpPr>
        <p:spPr>
          <a:xfrm>
            <a:off x="2033137" y="24291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F1275-0569-1640-B177-3733C3C49CC6}"/>
              </a:ext>
            </a:extLst>
          </p:cNvPr>
          <p:cNvSpPr txBox="1"/>
          <p:nvPr/>
        </p:nvSpPr>
        <p:spPr>
          <a:xfrm>
            <a:off x="2129519" y="244005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E0009-D2AF-B447-8837-655DE421C370}"/>
              </a:ext>
            </a:extLst>
          </p:cNvPr>
          <p:cNvSpPr txBox="1"/>
          <p:nvPr/>
        </p:nvSpPr>
        <p:spPr>
          <a:xfrm>
            <a:off x="2410959" y="242917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B2682F-0A39-A44C-A40B-524ADB455DF7}"/>
              </a:ext>
            </a:extLst>
          </p:cNvPr>
          <p:cNvSpPr txBox="1"/>
          <p:nvPr/>
        </p:nvSpPr>
        <p:spPr>
          <a:xfrm>
            <a:off x="2786094" y="28309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FA2B71-7052-904D-8FB5-CFFD06FBEA55}"/>
              </a:ext>
            </a:extLst>
          </p:cNvPr>
          <p:cNvSpPr txBox="1"/>
          <p:nvPr/>
        </p:nvSpPr>
        <p:spPr>
          <a:xfrm>
            <a:off x="2605678" y="26425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4E0385-18BB-234A-A15E-B9C2CFE7F396}"/>
              </a:ext>
            </a:extLst>
          </p:cNvPr>
          <p:cNvSpPr txBox="1"/>
          <p:nvPr/>
        </p:nvSpPr>
        <p:spPr>
          <a:xfrm>
            <a:off x="2618058" y="295788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7AAE3-B5D9-C145-8DDD-5B29A46E026A}"/>
              </a:ext>
            </a:extLst>
          </p:cNvPr>
          <p:cNvSpPr txBox="1"/>
          <p:nvPr/>
        </p:nvSpPr>
        <p:spPr>
          <a:xfrm>
            <a:off x="5808008" y="26292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19FC7B-B41B-3449-8D2A-06EDB0E8E76A}"/>
              </a:ext>
            </a:extLst>
          </p:cNvPr>
          <p:cNvSpPr txBox="1"/>
          <p:nvPr/>
        </p:nvSpPr>
        <p:spPr>
          <a:xfrm>
            <a:off x="5820388" y="29383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4AA2AA-FA09-D149-B0DD-05108F441498}"/>
              </a:ext>
            </a:extLst>
          </p:cNvPr>
          <p:cNvSpPr txBox="1"/>
          <p:nvPr/>
        </p:nvSpPr>
        <p:spPr>
          <a:xfrm>
            <a:off x="6021281" y="28309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637B3C-5C17-004C-A001-4F3134001383}"/>
              </a:ext>
            </a:extLst>
          </p:cNvPr>
          <p:cNvSpPr txBox="1"/>
          <p:nvPr/>
        </p:nvSpPr>
        <p:spPr>
          <a:xfrm>
            <a:off x="5609661" y="320655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E35EDC-7DE7-144A-BD45-EB048CF1859E}"/>
              </a:ext>
            </a:extLst>
          </p:cNvPr>
          <p:cNvSpPr txBox="1"/>
          <p:nvPr/>
        </p:nvSpPr>
        <p:spPr>
          <a:xfrm>
            <a:off x="5338629" y="32127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DD6F48-D45D-3048-803B-8CA4DE2975D7}"/>
              </a:ext>
            </a:extLst>
          </p:cNvPr>
          <p:cNvSpPr txBox="1"/>
          <p:nvPr/>
        </p:nvSpPr>
        <p:spPr>
          <a:xfrm>
            <a:off x="1311246" y="515471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25B371-270C-BA40-9E5D-BA83D4B32C65}"/>
              </a:ext>
            </a:extLst>
          </p:cNvPr>
          <p:cNvSpPr txBox="1"/>
          <p:nvPr/>
        </p:nvSpPr>
        <p:spPr>
          <a:xfrm>
            <a:off x="-2946024" y="7680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AE2B36-6FC7-A541-B08E-7400088DCF63}"/>
              </a:ext>
            </a:extLst>
          </p:cNvPr>
          <p:cNvSpPr txBox="1"/>
          <p:nvPr/>
        </p:nvSpPr>
        <p:spPr>
          <a:xfrm>
            <a:off x="1589431" y="543940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F93FE1-5F1E-AF4E-A6FF-E55C81A4B065}"/>
              </a:ext>
            </a:extLst>
          </p:cNvPr>
          <p:cNvSpPr txBox="1"/>
          <p:nvPr/>
        </p:nvSpPr>
        <p:spPr>
          <a:xfrm>
            <a:off x="1867616" y="542931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4EA4CA-5B58-AE46-8D49-D2B611A18BB2}"/>
              </a:ext>
            </a:extLst>
          </p:cNvPr>
          <p:cNvSpPr txBox="1"/>
          <p:nvPr/>
        </p:nvSpPr>
        <p:spPr>
          <a:xfrm>
            <a:off x="3604487" y="502654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10207F-B610-4043-8BFA-62DD826440A5}"/>
              </a:ext>
            </a:extLst>
          </p:cNvPr>
          <p:cNvSpPr txBox="1"/>
          <p:nvPr/>
        </p:nvSpPr>
        <p:spPr>
          <a:xfrm>
            <a:off x="3991530" y="464820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AE6EC9-6A20-5748-9187-5D7CC08ADEE3}"/>
              </a:ext>
            </a:extLst>
          </p:cNvPr>
          <p:cNvSpPr txBox="1"/>
          <p:nvPr/>
        </p:nvSpPr>
        <p:spPr>
          <a:xfrm>
            <a:off x="4273189" y="464820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20F831-F678-BF46-938F-65CE9A29D3A3}"/>
              </a:ext>
            </a:extLst>
          </p:cNvPr>
          <p:cNvSpPr txBox="1"/>
          <p:nvPr/>
        </p:nvSpPr>
        <p:spPr>
          <a:xfrm>
            <a:off x="3991530" y="542376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A334C2-0DEF-BD41-9D18-D3040D448ECC}"/>
              </a:ext>
            </a:extLst>
          </p:cNvPr>
          <p:cNvSpPr txBox="1"/>
          <p:nvPr/>
        </p:nvSpPr>
        <p:spPr>
          <a:xfrm>
            <a:off x="4273189" y="541210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471362-6D6D-7B49-A820-417EFBADC494}"/>
              </a:ext>
            </a:extLst>
          </p:cNvPr>
          <p:cNvSpPr txBox="1"/>
          <p:nvPr/>
        </p:nvSpPr>
        <p:spPr>
          <a:xfrm>
            <a:off x="4099072" y="55254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5C57ED-D0B9-EC41-BCE8-048FE19D6175}"/>
              </a:ext>
            </a:extLst>
          </p:cNvPr>
          <p:cNvSpPr txBox="1"/>
          <p:nvPr/>
        </p:nvSpPr>
        <p:spPr>
          <a:xfrm>
            <a:off x="3713257" y="48359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9ADE1F-33FF-1543-8453-780A50D2187B}"/>
              </a:ext>
            </a:extLst>
          </p:cNvPr>
          <p:cNvSpPr txBox="1"/>
          <p:nvPr/>
        </p:nvSpPr>
        <p:spPr>
          <a:xfrm>
            <a:off x="3707380" y="51382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9D0105-2DD2-9242-A66E-87C7867A8D3C}"/>
              </a:ext>
            </a:extLst>
          </p:cNvPr>
          <p:cNvSpPr txBox="1"/>
          <p:nvPr/>
        </p:nvSpPr>
        <p:spPr>
          <a:xfrm>
            <a:off x="4482402" y="484583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4B62A2-93EB-534A-A0E4-9B6E260F5CB8}"/>
              </a:ext>
            </a:extLst>
          </p:cNvPr>
          <p:cNvSpPr txBox="1"/>
          <p:nvPr/>
        </p:nvSpPr>
        <p:spPr>
          <a:xfrm>
            <a:off x="4476525" y="515471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6F67D6-5FB2-1F4B-9B87-0C91ABB9B580}"/>
              </a:ext>
            </a:extLst>
          </p:cNvPr>
          <p:cNvSpPr txBox="1"/>
          <p:nvPr/>
        </p:nvSpPr>
        <p:spPr>
          <a:xfrm>
            <a:off x="8280158" y="48124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11148A-3FCE-0849-B59E-C257F06B38AE}"/>
              </a:ext>
            </a:extLst>
          </p:cNvPr>
          <p:cNvSpPr txBox="1"/>
          <p:nvPr/>
        </p:nvSpPr>
        <p:spPr>
          <a:xfrm>
            <a:off x="8296707" y="51036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3A1DF6-3506-CF4A-95A3-5350A638CA69}"/>
              </a:ext>
            </a:extLst>
          </p:cNvPr>
          <p:cNvSpPr txBox="1"/>
          <p:nvPr/>
        </p:nvSpPr>
        <p:spPr>
          <a:xfrm>
            <a:off x="7799077" y="461236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9E7124-44B5-9042-A0CD-403CAC3B7C35}"/>
              </a:ext>
            </a:extLst>
          </p:cNvPr>
          <p:cNvSpPr txBox="1"/>
          <p:nvPr/>
        </p:nvSpPr>
        <p:spPr>
          <a:xfrm>
            <a:off x="8072410" y="4601481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6D5E59-7E2A-5F4D-946F-0FFE78E17004}"/>
              </a:ext>
            </a:extLst>
          </p:cNvPr>
          <p:cNvSpPr txBox="1"/>
          <p:nvPr/>
        </p:nvSpPr>
        <p:spPr>
          <a:xfrm>
            <a:off x="15090345" y="4540683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5A9C46-7742-1A49-997B-F028AB5925F5}"/>
              </a:ext>
            </a:extLst>
          </p:cNvPr>
          <p:cNvSpPr txBox="1"/>
          <p:nvPr/>
        </p:nvSpPr>
        <p:spPr>
          <a:xfrm>
            <a:off x="8442986" y="499615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060DCF-C6E9-3B4A-97E9-8AC164CA2057}"/>
              </a:ext>
            </a:extLst>
          </p:cNvPr>
          <p:cNvSpPr txBox="1"/>
          <p:nvPr/>
        </p:nvSpPr>
        <p:spPr>
          <a:xfrm>
            <a:off x="8267334" y="5379953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6E57E1-F89C-514E-82B6-51ED3C4D1F68}"/>
              </a:ext>
            </a:extLst>
          </p:cNvPr>
          <p:cNvSpPr txBox="1"/>
          <p:nvPr/>
        </p:nvSpPr>
        <p:spPr>
          <a:xfrm>
            <a:off x="6939438" y="4845830"/>
            <a:ext cx="44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7DFEA-4AAB-B849-BF10-2A4F2F656FA6}"/>
              </a:ext>
            </a:extLst>
          </p:cNvPr>
          <p:cNvSpPr txBox="1"/>
          <p:nvPr/>
        </p:nvSpPr>
        <p:spPr>
          <a:xfrm>
            <a:off x="7494668" y="4715846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59937F-7EC9-1A40-975E-4336D319C0D1}"/>
              </a:ext>
            </a:extLst>
          </p:cNvPr>
          <p:cNvSpPr txBox="1"/>
          <p:nvPr/>
        </p:nvSpPr>
        <p:spPr>
          <a:xfrm>
            <a:off x="4054129" y="5775899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D86F9BD-8302-C040-B777-B7BC8D4FA00A}"/>
              </a:ext>
            </a:extLst>
          </p:cNvPr>
          <p:cNvSpPr txBox="1"/>
          <p:nvPr/>
        </p:nvSpPr>
        <p:spPr>
          <a:xfrm>
            <a:off x="3661414" y="5411441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143364-C923-6F48-BE31-5C244C77B0ED}"/>
              </a:ext>
            </a:extLst>
          </p:cNvPr>
          <p:cNvSpPr txBox="1"/>
          <p:nvPr/>
        </p:nvSpPr>
        <p:spPr>
          <a:xfrm>
            <a:off x="1898084" y="5611496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10937D-4C67-804A-8A62-53836B3F7860}"/>
              </a:ext>
            </a:extLst>
          </p:cNvPr>
          <p:cNvSpPr txBox="1"/>
          <p:nvPr/>
        </p:nvSpPr>
        <p:spPr>
          <a:xfrm>
            <a:off x="1147318" y="5376369"/>
            <a:ext cx="485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711814-AC41-2D41-9DF7-55DF7D2E84C0}"/>
              </a:ext>
            </a:extLst>
          </p:cNvPr>
          <p:cNvSpPr txBox="1"/>
          <p:nvPr/>
        </p:nvSpPr>
        <p:spPr>
          <a:xfrm>
            <a:off x="825644" y="6025928"/>
            <a:ext cx="141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zwitterion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656511-7770-364D-B26A-2F8B68B72F25}"/>
              </a:ext>
            </a:extLst>
          </p:cNvPr>
          <p:cNvSpPr txBox="1"/>
          <p:nvPr/>
        </p:nvSpPr>
        <p:spPr>
          <a:xfrm>
            <a:off x="685932" y="3182352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E55F5E-70EB-C642-9CAB-AEC70C394EF1}"/>
              </a:ext>
            </a:extLst>
          </p:cNvPr>
          <p:cNvSpPr txBox="1"/>
          <p:nvPr/>
        </p:nvSpPr>
        <p:spPr>
          <a:xfrm>
            <a:off x="2649321" y="3192006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B5497A-CFFE-B24F-BA41-0625B75366F6}"/>
              </a:ext>
            </a:extLst>
          </p:cNvPr>
          <p:cNvSpPr txBox="1"/>
          <p:nvPr/>
        </p:nvSpPr>
        <p:spPr>
          <a:xfrm>
            <a:off x="5918621" y="3157941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E6635D-5F43-3A46-BB64-BE0878846D65}"/>
              </a:ext>
            </a:extLst>
          </p:cNvPr>
          <p:cNvSpPr txBox="1"/>
          <p:nvPr/>
        </p:nvSpPr>
        <p:spPr>
          <a:xfrm>
            <a:off x="4438897" y="2677911"/>
            <a:ext cx="44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B958AB-1479-E548-86E7-E8C5DE2D230D}"/>
              </a:ext>
            </a:extLst>
          </p:cNvPr>
          <p:cNvSpPr txBox="1"/>
          <p:nvPr/>
        </p:nvSpPr>
        <p:spPr>
          <a:xfrm>
            <a:off x="4551171" y="2043128"/>
            <a:ext cx="141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zwitterion</a:t>
            </a:r>
          </a:p>
        </p:txBody>
      </p:sp>
    </p:spTree>
    <p:extLst>
      <p:ext uri="{BB962C8B-B14F-4D97-AF65-F5344CB8AC3E}">
        <p14:creationId xmlns:p14="http://schemas.microsoft.com/office/powerpoint/2010/main" val="39801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Define the term ‘formal charge’?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70167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Calculate the formal charge of ions and molecules?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Define the term ‘zwitterion’?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572" y="2356080"/>
            <a:ext cx="7506222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150000"/>
              </a:lnSpc>
            </a:pPr>
            <a:r>
              <a:rPr lang="en-US" sz="2800" b="1" i="1" dirty="0">
                <a:latin typeface="Candara"/>
                <a:cs typeface="Candara"/>
              </a:rPr>
              <a:t>1.1B: Common bonding patterns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Common (uncharged) vs charged patterns</a:t>
            </a:r>
          </a:p>
          <a:p>
            <a:pPr marL="966787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latin typeface="Candara"/>
                <a:cs typeface="Candara"/>
              </a:rPr>
              <a:t>Using patterns to determine formal charge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773" y="1979974"/>
            <a:ext cx="80792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" lvl="1"/>
            <a:r>
              <a:rPr lang="en-US" sz="2800" b="1" dirty="0">
                <a:latin typeface="Candara"/>
                <a:cs typeface="Candara"/>
              </a:rPr>
              <a:t>Big ideas:</a:t>
            </a:r>
          </a:p>
          <a:p>
            <a:pPr marL="52387" lvl="1"/>
            <a:endParaRPr lang="en-US" sz="28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Functional groups are where the action </a:t>
            </a:r>
            <a:r>
              <a:rPr lang="en-US" sz="2400" b="1">
                <a:latin typeface="Candara"/>
                <a:cs typeface="Candara"/>
              </a:rPr>
              <a:t>is.</a:t>
            </a:r>
          </a:p>
          <a:p>
            <a:endParaRPr lang="en-US" sz="2400" b="1" dirty="0">
              <a:latin typeface="Candara"/>
              <a:cs typeface="Candara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Candara"/>
                <a:cs typeface="Candara"/>
              </a:rPr>
              <a:t>Drawing and understanding molecular structures is a critical skill.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26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Dealing with larger structures?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9970"/>
            <a:ext cx="86323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Calculating formal charge isn’t difficult, but it gets tedious and time-consuming when molecules get larger and their structures become more complicated.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928DDF-9C84-0C41-A0B1-00BADD66A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57" y="1567856"/>
            <a:ext cx="3098800" cy="262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788D3-E8BE-B04B-8F70-131F30A1C62E}"/>
              </a:ext>
            </a:extLst>
          </p:cNvPr>
          <p:cNvSpPr txBox="1"/>
          <p:nvPr/>
        </p:nvSpPr>
        <p:spPr>
          <a:xfrm>
            <a:off x="4664541" y="2373084"/>
            <a:ext cx="385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is a nucleotide, a tiny building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block for RNA or DNA. </a:t>
            </a: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97ECFA54-AC52-8D43-893E-2BB8DB22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35422"/>
            <a:ext cx="86323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Better approach?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Learn the </a:t>
            </a:r>
            <a:r>
              <a:rPr lang="en-US" sz="2000" b="1" dirty="0">
                <a:latin typeface="Candara"/>
                <a:cs typeface="Candara"/>
              </a:rPr>
              <a:t>common (typical) bonding patterns</a:t>
            </a:r>
            <a:r>
              <a:rPr lang="en-US" sz="2000" dirty="0">
                <a:latin typeface="Candara"/>
                <a:cs typeface="Candara"/>
              </a:rPr>
              <a:t> (Lewis patterns) for the atoms found in organic molecules.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Create Lewis structures using these patterns.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Know that </a:t>
            </a:r>
            <a:r>
              <a:rPr lang="en-US" sz="2000" b="1" dirty="0">
                <a:latin typeface="Candara"/>
                <a:cs typeface="Candara"/>
              </a:rPr>
              <a:t>formal charge is zero if typical bonding patterns are used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7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08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Typical bonding patterns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6173"/>
            <a:ext cx="8632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Let’s turn to two handouts for this information.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4873CB-988E-924B-8337-84AC7F78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091903"/>
            <a:ext cx="8102600" cy="57023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3A7424A-9532-8B4F-9EC7-E85D9D0B03FE}"/>
              </a:ext>
            </a:extLst>
          </p:cNvPr>
          <p:cNvSpPr/>
          <p:nvPr/>
        </p:nvSpPr>
        <p:spPr>
          <a:xfrm>
            <a:off x="520700" y="3455579"/>
            <a:ext cx="3381449" cy="7549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8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997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Apply common bonding patterns to </a:t>
            </a:r>
            <a:r>
              <a:rPr lang="en-US" sz="2000" b="1" dirty="0">
                <a:latin typeface="Candara"/>
                <a:cs typeface="Candara"/>
              </a:rPr>
              <a:t>draw Lewis structures </a:t>
            </a:r>
            <a:r>
              <a:rPr lang="en-US" sz="2000" dirty="0">
                <a:latin typeface="Candara"/>
                <a:cs typeface="Candara"/>
              </a:rPr>
              <a:t>for these molecules.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Assume all atoms have full valence shells.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Show </a:t>
            </a:r>
            <a:r>
              <a:rPr lang="en-US" sz="2000" b="1" dirty="0">
                <a:latin typeface="Candara"/>
                <a:cs typeface="Candara"/>
              </a:rPr>
              <a:t>all lone electron pairs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Show </a:t>
            </a:r>
            <a:r>
              <a:rPr lang="en-US" sz="2000" b="1" dirty="0">
                <a:latin typeface="Candara"/>
                <a:cs typeface="Candara"/>
              </a:rPr>
              <a:t>formal charges </a:t>
            </a:r>
            <a:r>
              <a:rPr lang="en-US" sz="2000" dirty="0">
                <a:latin typeface="Candara"/>
                <a:cs typeface="Candara"/>
              </a:rPr>
              <a:t>as determined by patterns; you can calculate to confirm.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NB: There is more than one solution to each!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B91F1B3-EE85-1149-986B-A0D4A4B5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33" y="296247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C5H10O								C5H8O</a:t>
            </a:r>
          </a:p>
          <a:p>
            <a:pPr marL="4763" indent="-4763"/>
            <a:endParaRPr lang="en-US" sz="2000" dirty="0">
              <a:latin typeface="Candara"/>
              <a:cs typeface="Candara"/>
            </a:endParaRPr>
          </a:p>
          <a:p>
            <a:pPr marL="4763" indent="-4763"/>
            <a:endParaRPr lang="en-US" sz="2000" dirty="0">
              <a:latin typeface="Candara"/>
              <a:cs typeface="Candara"/>
            </a:endParaRPr>
          </a:p>
          <a:p>
            <a:pPr marL="4763" indent="-4763"/>
            <a:endParaRPr lang="en-US" sz="2000" dirty="0">
              <a:latin typeface="Candara"/>
              <a:cs typeface="Candara"/>
            </a:endParaRPr>
          </a:p>
          <a:p>
            <a:pPr marL="4763" indent="-4763"/>
            <a:endParaRPr lang="en-US" sz="2000" dirty="0">
              <a:latin typeface="Candara"/>
              <a:cs typeface="Candara"/>
            </a:endParaRPr>
          </a:p>
          <a:p>
            <a:pPr marL="4763" indent="-4763"/>
            <a:endParaRPr lang="en-US" sz="2000" dirty="0">
              <a:latin typeface="Candara"/>
              <a:cs typeface="Candara"/>
            </a:endParaRPr>
          </a:p>
          <a:p>
            <a:pPr marL="4763" indent="-4763"/>
            <a:r>
              <a:rPr lang="en-US" sz="2000" dirty="0">
                <a:latin typeface="Candara"/>
                <a:cs typeface="Candara"/>
              </a:rPr>
              <a:t>C6H8NO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000" dirty="0">
                <a:latin typeface="Candara"/>
                <a:cs typeface="Candara"/>
              </a:rPr>
              <a:t>							C4H3O2</a:t>
            </a:r>
            <a:r>
              <a:rPr lang="en-US" sz="2400" baseline="30000" dirty="0">
                <a:latin typeface="Candara"/>
                <a:cs typeface="Candara"/>
              </a:rPr>
              <a:t>-1</a:t>
            </a:r>
            <a:endParaRPr lang="en-US" sz="2000" baseline="30000" dirty="0">
              <a:latin typeface="Candara"/>
              <a:cs typeface="Candara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B777172-7ABE-664B-99AC-1D2C014CBA44}"/>
              </a:ext>
            </a:extLst>
          </p:cNvPr>
          <p:cNvGrpSpPr/>
          <p:nvPr/>
        </p:nvGrpSpPr>
        <p:grpSpPr>
          <a:xfrm>
            <a:off x="1059042" y="3616039"/>
            <a:ext cx="1549709" cy="648878"/>
            <a:chOff x="1059042" y="3616039"/>
            <a:chExt cx="1549709" cy="64887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5BAC4C5-0ADF-8342-92F7-DE1DC1BCE551}"/>
                </a:ext>
              </a:extLst>
            </p:cNvPr>
            <p:cNvCxnSpPr/>
            <p:nvPr/>
          </p:nvCxnSpPr>
          <p:spPr>
            <a:xfrm flipV="1">
              <a:off x="1059042" y="4002157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A7CE96-7F32-5940-83F0-196EB6A89D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96703" y="4002156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6D1FA7-6DEB-7744-B56C-0860BA573D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4194" y="3995648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9B4DF9-FD6A-1942-A1A4-68579901B0C2}"/>
                </a:ext>
              </a:extLst>
            </p:cNvPr>
            <p:cNvCxnSpPr/>
            <p:nvPr/>
          </p:nvCxnSpPr>
          <p:spPr>
            <a:xfrm flipV="1">
              <a:off x="1734363" y="4002155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EB0654-E41D-924B-A910-983108B769A2}"/>
                </a:ext>
              </a:extLst>
            </p:cNvPr>
            <p:cNvSpPr txBox="1"/>
            <p:nvPr/>
          </p:nvSpPr>
          <p:spPr>
            <a:xfrm>
              <a:off x="1992712" y="3802099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850566-BE64-8C44-9620-09E0054800FA}"/>
                </a:ext>
              </a:extLst>
            </p:cNvPr>
            <p:cNvSpPr txBox="1"/>
            <p:nvPr/>
          </p:nvSpPr>
          <p:spPr>
            <a:xfrm>
              <a:off x="2017559" y="361603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1727B4-1FB0-9546-A5F4-41AB450C756D}"/>
                </a:ext>
              </a:extLst>
            </p:cNvPr>
            <p:cNvSpPr txBox="1"/>
            <p:nvPr/>
          </p:nvSpPr>
          <p:spPr>
            <a:xfrm>
              <a:off x="2012742" y="386480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2A04B3-B716-E343-AEDA-1AE0ECBAF7C8}"/>
              </a:ext>
            </a:extLst>
          </p:cNvPr>
          <p:cNvGrpSpPr/>
          <p:nvPr/>
        </p:nvGrpSpPr>
        <p:grpSpPr>
          <a:xfrm>
            <a:off x="4965458" y="3239014"/>
            <a:ext cx="993438" cy="1043219"/>
            <a:chOff x="4965458" y="3645414"/>
            <a:chExt cx="993438" cy="1043219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B785ED9-F6A6-624D-91AA-0EF233CD9264}"/>
                </a:ext>
              </a:extLst>
            </p:cNvPr>
            <p:cNvSpPr/>
            <p:nvPr/>
          </p:nvSpPr>
          <p:spPr>
            <a:xfrm>
              <a:off x="4965458" y="4016149"/>
              <a:ext cx="794529" cy="672484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6E277E-E98C-A54E-AFAC-CB9D70E63785}"/>
                </a:ext>
              </a:extLst>
            </p:cNvPr>
            <p:cNvSpPr/>
            <p:nvPr/>
          </p:nvSpPr>
          <p:spPr>
            <a:xfrm>
              <a:off x="5472282" y="3928304"/>
              <a:ext cx="184727" cy="186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2FAA5-DC1C-3C4C-BDE6-C6F521D54C33}"/>
                </a:ext>
              </a:extLst>
            </p:cNvPr>
            <p:cNvSpPr txBox="1"/>
            <p:nvPr/>
          </p:nvSpPr>
          <p:spPr>
            <a:xfrm>
              <a:off x="5396236" y="3834628"/>
              <a:ext cx="284758" cy="33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73269A-BE37-5145-9B7D-B413C8D24CA6}"/>
                </a:ext>
              </a:extLst>
            </p:cNvPr>
            <p:cNvSpPr txBox="1"/>
            <p:nvPr/>
          </p:nvSpPr>
          <p:spPr>
            <a:xfrm rot="19896863">
              <a:off x="5321819" y="3645414"/>
              <a:ext cx="424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0AE08-39FF-2D4F-BD8B-45A0B179F29F}"/>
                </a:ext>
              </a:extLst>
            </p:cNvPr>
            <p:cNvSpPr txBox="1"/>
            <p:nvPr/>
          </p:nvSpPr>
          <p:spPr>
            <a:xfrm rot="4100605">
              <a:off x="5546577" y="3820759"/>
              <a:ext cx="424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C88343-C863-C341-8837-31ED8B40B52F}"/>
                </a:ext>
              </a:extLst>
            </p:cNvPr>
            <p:cNvCxnSpPr>
              <a:cxnSpLocks/>
            </p:cNvCxnSpPr>
            <p:nvPr/>
          </p:nvCxnSpPr>
          <p:spPr>
            <a:xfrm rot="900000" flipH="1" flipV="1">
              <a:off x="4992699" y="4373865"/>
              <a:ext cx="194494" cy="216854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C974B4-BD8F-024E-BEA8-AE3D1ED93D60}"/>
              </a:ext>
            </a:extLst>
          </p:cNvPr>
          <p:cNvGrpSpPr/>
          <p:nvPr/>
        </p:nvGrpSpPr>
        <p:grpSpPr>
          <a:xfrm>
            <a:off x="977505" y="5244482"/>
            <a:ext cx="2842362" cy="939660"/>
            <a:chOff x="977505" y="5244482"/>
            <a:chExt cx="2842362" cy="93966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05D556-8475-D04D-8C49-1840CA21AFDD}"/>
                </a:ext>
              </a:extLst>
            </p:cNvPr>
            <p:cNvCxnSpPr/>
            <p:nvPr/>
          </p:nvCxnSpPr>
          <p:spPr>
            <a:xfrm flipV="1">
              <a:off x="1318744" y="5638515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D6D6195-00FB-B049-B71E-6DE2035C3B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7505" y="5636963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EBA412-83A8-A144-969D-606FED4C8DFD}"/>
                </a:ext>
              </a:extLst>
            </p:cNvPr>
            <p:cNvCxnSpPr/>
            <p:nvPr/>
          </p:nvCxnSpPr>
          <p:spPr>
            <a:xfrm flipV="1">
              <a:off x="1992712" y="5636963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AE6BF5-BE7A-EF44-8353-3094DA70EE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1473" y="5635411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C8ECAF-DA5C-A043-9EEC-0A5196B586C0}"/>
                </a:ext>
              </a:extLst>
            </p:cNvPr>
            <p:cNvCxnSpPr/>
            <p:nvPr/>
          </p:nvCxnSpPr>
          <p:spPr>
            <a:xfrm flipV="1">
              <a:off x="2666680" y="5635411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412D44-3603-B845-8474-B790F46D3B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5441" y="5633859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7884E9-FD30-114E-ABAD-8B9C58A69809}"/>
                </a:ext>
              </a:extLst>
            </p:cNvPr>
            <p:cNvSpPr txBox="1"/>
            <p:nvPr/>
          </p:nvSpPr>
          <p:spPr>
            <a:xfrm>
              <a:off x="2939582" y="5433804"/>
              <a:ext cx="357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N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2A2C2E6-802B-3243-95FF-630B50A56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98122" y="5633858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820D341-0E82-5646-835C-CDDC0381E896}"/>
                </a:ext>
              </a:extLst>
            </p:cNvPr>
            <p:cNvSpPr txBox="1"/>
            <p:nvPr/>
          </p:nvSpPr>
          <p:spPr>
            <a:xfrm>
              <a:off x="3457267" y="5695667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O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BE2649-CE53-4C44-8A0E-75478CF919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4724" y="5595375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EAA8AC-45F6-8241-A911-A04F3223BC97}"/>
                </a:ext>
              </a:extLst>
            </p:cNvPr>
            <p:cNvCxnSpPr/>
            <p:nvPr/>
          </p:nvCxnSpPr>
          <p:spPr>
            <a:xfrm flipV="1">
              <a:off x="2658170" y="5576397"/>
              <a:ext cx="344557" cy="238539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7E88D3-24D7-B44D-BE99-13BBD0CFBA89}"/>
                </a:ext>
              </a:extLst>
            </p:cNvPr>
            <p:cNvSpPr txBox="1"/>
            <p:nvPr/>
          </p:nvSpPr>
          <p:spPr>
            <a:xfrm>
              <a:off x="3485600" y="549122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D307899-2AEB-5744-90D1-C57C84F43B20}"/>
                </a:ext>
              </a:extLst>
            </p:cNvPr>
            <p:cNvSpPr txBox="1"/>
            <p:nvPr/>
          </p:nvSpPr>
          <p:spPr>
            <a:xfrm>
              <a:off x="3485600" y="578403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E861599-3422-F446-B93D-39AB041D271D}"/>
                </a:ext>
              </a:extLst>
            </p:cNvPr>
            <p:cNvCxnSpPr/>
            <p:nvPr/>
          </p:nvCxnSpPr>
          <p:spPr>
            <a:xfrm flipV="1">
              <a:off x="1987905" y="5598082"/>
              <a:ext cx="313234" cy="216854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B878AE-36ED-8E4B-9AC2-4E71DBCAE5DD}"/>
                </a:ext>
              </a:extLst>
            </p:cNvPr>
            <p:cNvCxnSpPr/>
            <p:nvPr/>
          </p:nvCxnSpPr>
          <p:spPr>
            <a:xfrm flipV="1">
              <a:off x="1298590" y="5594367"/>
              <a:ext cx="313234" cy="216854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64548C-92F9-E340-AE82-A9760841BCAC}"/>
                </a:ext>
              </a:extLst>
            </p:cNvPr>
            <p:cNvSpPr txBox="1"/>
            <p:nvPr/>
          </p:nvSpPr>
          <p:spPr>
            <a:xfrm>
              <a:off x="2943680" y="5244482"/>
              <a:ext cx="426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  <a:latin typeface="Candara" panose="020E0502030303020204" pitchFamily="34" charset="0"/>
                </a:rPr>
                <a:t>+1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317940-A8C9-0C4A-81B7-4A6973806EAC}"/>
              </a:ext>
            </a:extLst>
          </p:cNvPr>
          <p:cNvGrpSpPr/>
          <p:nvPr/>
        </p:nvGrpSpPr>
        <p:grpSpPr>
          <a:xfrm>
            <a:off x="4509291" y="5440153"/>
            <a:ext cx="1936442" cy="1084448"/>
            <a:chOff x="4509291" y="5440153"/>
            <a:chExt cx="1936442" cy="108444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79CCDB-EF9F-BE44-85E9-1DC82FD66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527" y="6091430"/>
              <a:ext cx="420472" cy="1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419888F-DF51-8B43-8212-68A922EC7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527" y="6024229"/>
              <a:ext cx="420472" cy="1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DCDBCB-8A7C-9447-BFA5-323035D4AF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5527" y="5957028"/>
              <a:ext cx="420472" cy="1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39CF6D-A7A7-2E4E-B945-50C86B640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0201" y="6024228"/>
              <a:ext cx="420472" cy="1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35F3BA6-4E5D-C24D-A44D-1A6C1F78A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5273" y="5754006"/>
              <a:ext cx="0" cy="260868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25006FC-CDC7-0B4F-A90A-070F687E2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7975" y="5750511"/>
              <a:ext cx="0" cy="260868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67A311-EF82-CD4C-9895-C1F0346291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7563" y="6022453"/>
              <a:ext cx="186422" cy="212457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2CFBF6-3F50-E74A-B1C3-1AB844D9A475}"/>
                </a:ext>
              </a:extLst>
            </p:cNvPr>
            <p:cNvSpPr txBox="1"/>
            <p:nvPr/>
          </p:nvSpPr>
          <p:spPr>
            <a:xfrm>
              <a:off x="5561516" y="5440153"/>
              <a:ext cx="490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:O: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278F7A-BDDF-5143-9252-43854A3A6B02}"/>
                </a:ext>
              </a:extLst>
            </p:cNvPr>
            <p:cNvSpPr txBox="1"/>
            <p:nvPr/>
          </p:nvSpPr>
          <p:spPr>
            <a:xfrm>
              <a:off x="5907124" y="6058028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O: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EEE558-705D-C04D-A8B2-53B169844C5A}"/>
                </a:ext>
              </a:extLst>
            </p:cNvPr>
            <p:cNvSpPr txBox="1"/>
            <p:nvPr/>
          </p:nvSpPr>
          <p:spPr>
            <a:xfrm>
              <a:off x="5937283" y="5865369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69B71E-38CF-3343-8D8E-C779B83D695B}"/>
                </a:ext>
              </a:extLst>
            </p:cNvPr>
            <p:cNvSpPr txBox="1"/>
            <p:nvPr/>
          </p:nvSpPr>
          <p:spPr>
            <a:xfrm>
              <a:off x="5934910" y="61244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Candara" panose="020E0502030303020204" pitchFamily="34" charset="0"/>
                </a:rPr>
                <a:t>..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510CEF-8FEC-5E4A-A2F8-52DB6D95C8FA}"/>
                </a:ext>
              </a:extLst>
            </p:cNvPr>
            <p:cNvSpPr txBox="1"/>
            <p:nvPr/>
          </p:nvSpPr>
          <p:spPr>
            <a:xfrm>
              <a:off x="6130454" y="5912736"/>
              <a:ext cx="315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  <a:latin typeface="Candara" panose="020E0502030303020204" pitchFamily="34" charset="0"/>
                </a:rPr>
                <a:t>-1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FDCC1C-CE76-244E-9FF9-0E9B96E22E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291" y="6022453"/>
              <a:ext cx="420472" cy="1"/>
            </a:xfrm>
            <a:prstGeom prst="line">
              <a:avLst/>
            </a:prstGeom>
            <a:ln w="19050">
              <a:solidFill>
                <a:srgbClr val="04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A3EBCE2-B7C0-984F-9BDF-1CAA2669A247}"/>
              </a:ext>
            </a:extLst>
          </p:cNvPr>
          <p:cNvSpPr txBox="1"/>
          <p:nvPr/>
        </p:nvSpPr>
        <p:spPr>
          <a:xfrm>
            <a:off x="6625439" y="3497552"/>
            <a:ext cx="2405797" cy="2554545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This is is a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tough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assignment, but will seem easier by the end of this module.</a:t>
            </a:r>
          </a:p>
          <a:p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There are many possible structures for each formula.</a:t>
            </a:r>
          </a:p>
        </p:txBody>
      </p:sp>
    </p:spTree>
    <p:extLst>
      <p:ext uri="{BB962C8B-B14F-4D97-AF65-F5344CB8AC3E}">
        <p14:creationId xmlns:p14="http://schemas.microsoft.com/office/powerpoint/2010/main" val="4195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Line-bond drawings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Line-bond drawings </a:t>
            </a:r>
            <a:r>
              <a:rPr lang="en-US" sz="2000" dirty="0">
                <a:latin typeface="Candara"/>
                <a:cs typeface="Candara"/>
              </a:rPr>
              <a:t>are chemists’ favorite way to show the structure of organic molecules because this method: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Is simple;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Is fast;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Shows the </a:t>
            </a:r>
            <a:r>
              <a:rPr lang="en-US" sz="2000" b="1" dirty="0">
                <a:latin typeface="Candara"/>
                <a:cs typeface="Candara"/>
              </a:rPr>
              <a:t>shape</a:t>
            </a:r>
            <a:r>
              <a:rPr lang="en-US" sz="2000" dirty="0">
                <a:latin typeface="Candara"/>
                <a:cs typeface="Candara"/>
              </a:rPr>
              <a:t> of a molecule;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Focuses attention on </a:t>
            </a:r>
            <a:r>
              <a:rPr lang="en-US" sz="2000" b="1" dirty="0">
                <a:latin typeface="Candara"/>
                <a:cs typeface="Candara"/>
              </a:rPr>
              <a:t>functional groups </a:t>
            </a:r>
            <a:r>
              <a:rPr lang="en-US" sz="2000" dirty="0">
                <a:latin typeface="Candara"/>
                <a:cs typeface="Candara"/>
              </a:rPr>
              <a:t>rather than the carbon skeleton.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44421-EA36-2C40-AD4F-A910E9A5FFBD}"/>
              </a:ext>
            </a:extLst>
          </p:cNvPr>
          <p:cNvSpPr txBox="1"/>
          <p:nvPr/>
        </p:nvSpPr>
        <p:spPr>
          <a:xfrm>
            <a:off x="2481943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BC57003-8CBE-404C-8FA8-F67D796CD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71" y="5104553"/>
            <a:ext cx="876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Line-bond rules: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Carbon atoms are found at the end of each </a:t>
            </a:r>
            <a:r>
              <a:rPr lang="en-US" sz="2000" b="1" dirty="0">
                <a:latin typeface="Candara"/>
                <a:cs typeface="Candara"/>
              </a:rPr>
              <a:t>line segment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Carbon chains ‘</a:t>
            </a:r>
            <a:r>
              <a:rPr lang="en-US" sz="2000" b="1" dirty="0">
                <a:latin typeface="Candara"/>
                <a:cs typeface="Candara"/>
              </a:rPr>
              <a:t>zig-za</a:t>
            </a:r>
            <a:r>
              <a:rPr lang="en-US" sz="2000" dirty="0">
                <a:latin typeface="Candara"/>
                <a:cs typeface="Candara"/>
              </a:rPr>
              <a:t>g’ to show the 109.5º angle of carbon-carbon bonds.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‘</a:t>
            </a:r>
            <a:r>
              <a:rPr lang="en-US" sz="2000" b="1" dirty="0">
                <a:latin typeface="Candara"/>
                <a:cs typeface="Candara"/>
              </a:rPr>
              <a:t>Heteroatoms</a:t>
            </a:r>
            <a:r>
              <a:rPr lang="en-US" sz="2000" dirty="0">
                <a:latin typeface="Candara"/>
                <a:cs typeface="Candara"/>
              </a:rPr>
              <a:t>’ and free electron pairs must be shown.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Hydrogen</a:t>
            </a:r>
            <a:r>
              <a:rPr lang="en-US" sz="2000" dirty="0">
                <a:latin typeface="Candara"/>
                <a:cs typeface="Candara"/>
              </a:rPr>
              <a:t> atoms are shown only when they are bound to heteroatoms.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2DBF1-8570-3C45-A56B-0470EC62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57" y="2685415"/>
            <a:ext cx="7315200" cy="2501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5B64E-2FE4-6E4D-B2EE-073964013A23}"/>
              </a:ext>
            </a:extLst>
          </p:cNvPr>
          <p:cNvSpPr txBox="1"/>
          <p:nvPr/>
        </p:nvSpPr>
        <p:spPr>
          <a:xfrm rot="1758046">
            <a:off x="4007758" y="39396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C670A-A1A2-0647-B001-D4BB53F8EB80}"/>
              </a:ext>
            </a:extLst>
          </p:cNvPr>
          <p:cNvSpPr txBox="1"/>
          <p:nvPr/>
        </p:nvSpPr>
        <p:spPr>
          <a:xfrm rot="1758046">
            <a:off x="3891644" y="41309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CF30D-7250-574D-9490-0FBFBB2B5E2C}"/>
              </a:ext>
            </a:extLst>
          </p:cNvPr>
          <p:cNvSpPr txBox="1"/>
          <p:nvPr/>
        </p:nvSpPr>
        <p:spPr>
          <a:xfrm>
            <a:off x="7068039" y="3356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68A1A-058D-4F47-ACCE-F794C5072DF1}"/>
              </a:ext>
            </a:extLst>
          </p:cNvPr>
          <p:cNvSpPr txBox="1"/>
          <p:nvPr/>
        </p:nvSpPr>
        <p:spPr>
          <a:xfrm>
            <a:off x="7637724" y="33565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0B183-9C63-BF4D-AF35-20DE4C9C8958}"/>
              </a:ext>
            </a:extLst>
          </p:cNvPr>
          <p:cNvSpPr txBox="1"/>
          <p:nvPr/>
        </p:nvSpPr>
        <p:spPr>
          <a:xfrm rot="16200000">
            <a:off x="7474829" y="3530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9C148-35BC-6841-BEC5-92F25C0931B6}"/>
              </a:ext>
            </a:extLst>
          </p:cNvPr>
          <p:cNvSpPr txBox="1"/>
          <p:nvPr/>
        </p:nvSpPr>
        <p:spPr>
          <a:xfrm rot="16200000">
            <a:off x="5363613" y="3560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367B66-0091-CA4C-8DAF-0D93544DA6D4}"/>
              </a:ext>
            </a:extLst>
          </p:cNvPr>
          <p:cNvSpPr txBox="1"/>
          <p:nvPr/>
        </p:nvSpPr>
        <p:spPr>
          <a:xfrm rot="16200000">
            <a:off x="5589865" y="35659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0DBBA-848D-954C-864A-74A42A229DA9}"/>
              </a:ext>
            </a:extLst>
          </p:cNvPr>
          <p:cNvSpPr txBox="1"/>
          <p:nvPr/>
        </p:nvSpPr>
        <p:spPr>
          <a:xfrm rot="1758046">
            <a:off x="2221021" y="39873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4DA7E0-F005-0946-A451-813582A5A592}"/>
              </a:ext>
            </a:extLst>
          </p:cNvPr>
          <p:cNvSpPr txBox="1"/>
          <p:nvPr/>
        </p:nvSpPr>
        <p:spPr>
          <a:xfrm rot="1758046">
            <a:off x="2104907" y="41785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7175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Count the number of </a:t>
            </a:r>
            <a:r>
              <a:rPr lang="en-US" sz="2000" b="1" dirty="0">
                <a:latin typeface="Candara"/>
                <a:cs typeface="Candara"/>
              </a:rPr>
              <a:t>carbon</a:t>
            </a:r>
            <a:r>
              <a:rPr lang="en-US" sz="2000" dirty="0">
                <a:latin typeface="Candara"/>
                <a:cs typeface="Candara"/>
              </a:rPr>
              <a:t> and </a:t>
            </a:r>
            <a:r>
              <a:rPr lang="en-US" sz="2000" b="1" dirty="0">
                <a:latin typeface="Candara"/>
                <a:cs typeface="Candara"/>
              </a:rPr>
              <a:t>hydrogen</a:t>
            </a:r>
            <a:r>
              <a:rPr lang="en-US" sz="2000" dirty="0">
                <a:latin typeface="Candara"/>
                <a:cs typeface="Candara"/>
              </a:rPr>
              <a:t> atoms for each of these molecules.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C36E1-BD76-B74B-8CE5-801E432E9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2" y="1504949"/>
            <a:ext cx="7414820" cy="4295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CE15C1-6B66-BC44-A6FC-9F09120C0CA6}"/>
              </a:ext>
            </a:extLst>
          </p:cNvPr>
          <p:cNvSpPr txBox="1"/>
          <p:nvPr/>
        </p:nvSpPr>
        <p:spPr>
          <a:xfrm>
            <a:off x="2471736" y="2157413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3 C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6 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790D1-3914-C142-8F0C-FDCB626B98BC}"/>
              </a:ext>
            </a:extLst>
          </p:cNvPr>
          <p:cNvSpPr txBox="1"/>
          <p:nvPr/>
        </p:nvSpPr>
        <p:spPr>
          <a:xfrm>
            <a:off x="7939086" y="2157413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6 C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5 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43EF0-B47A-E34C-9214-40BE5E2E956B}"/>
              </a:ext>
            </a:extLst>
          </p:cNvPr>
          <p:cNvSpPr txBox="1"/>
          <p:nvPr/>
        </p:nvSpPr>
        <p:spPr>
          <a:xfrm>
            <a:off x="3290886" y="5403023"/>
            <a:ext cx="623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6 C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15 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A1B683-1ADE-934D-BA5E-C37E9259F7E1}"/>
              </a:ext>
            </a:extLst>
          </p:cNvPr>
          <p:cNvSpPr txBox="1"/>
          <p:nvPr/>
        </p:nvSpPr>
        <p:spPr>
          <a:xfrm>
            <a:off x="7523957" y="5403023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5 C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5 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B7773-DD7E-2F4E-8DBF-75A3D1A9B286}"/>
              </a:ext>
            </a:extLst>
          </p:cNvPr>
          <p:cNvSpPr txBox="1"/>
          <p:nvPr/>
        </p:nvSpPr>
        <p:spPr>
          <a:xfrm>
            <a:off x="1015754" y="247494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BA235-A507-804E-9AE3-E90BDDDCF30C}"/>
              </a:ext>
            </a:extLst>
          </p:cNvPr>
          <p:cNvSpPr txBox="1"/>
          <p:nvPr/>
        </p:nvSpPr>
        <p:spPr>
          <a:xfrm>
            <a:off x="1651683" y="247852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71678-B5E7-074B-B275-B6943A01AF2E}"/>
              </a:ext>
            </a:extLst>
          </p:cNvPr>
          <p:cNvSpPr txBox="1"/>
          <p:nvPr/>
        </p:nvSpPr>
        <p:spPr>
          <a:xfrm>
            <a:off x="1329118" y="153098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D1A99-5A7F-2847-95CD-2F9BB18B374B}"/>
              </a:ext>
            </a:extLst>
          </p:cNvPr>
          <p:cNvSpPr txBox="1"/>
          <p:nvPr/>
        </p:nvSpPr>
        <p:spPr>
          <a:xfrm>
            <a:off x="1576302" y="154347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34C27-D96B-6349-83E2-C0AD8A0F8591}"/>
              </a:ext>
            </a:extLst>
          </p:cNvPr>
          <p:cNvSpPr txBox="1"/>
          <p:nvPr/>
        </p:nvSpPr>
        <p:spPr>
          <a:xfrm rot="5400000">
            <a:off x="1149052" y="261829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1EA13D-33DC-E043-84DC-8617A0802D19}"/>
              </a:ext>
            </a:extLst>
          </p:cNvPr>
          <p:cNvSpPr txBox="1"/>
          <p:nvPr/>
        </p:nvSpPr>
        <p:spPr>
          <a:xfrm rot="5400000">
            <a:off x="1784982" y="261829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27FF69-8088-5642-B672-38A57823B7AC}"/>
              </a:ext>
            </a:extLst>
          </p:cNvPr>
          <p:cNvSpPr txBox="1"/>
          <p:nvPr/>
        </p:nvSpPr>
        <p:spPr>
          <a:xfrm rot="5400000">
            <a:off x="5497293" y="24353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A98A02-B17B-5F4B-8B9A-6D2BD8FCBBC1}"/>
              </a:ext>
            </a:extLst>
          </p:cNvPr>
          <p:cNvSpPr txBox="1"/>
          <p:nvPr/>
        </p:nvSpPr>
        <p:spPr>
          <a:xfrm rot="5400000">
            <a:off x="5497293" y="216668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89334B-CD4D-0D44-8AE8-4ED75E204F50}"/>
              </a:ext>
            </a:extLst>
          </p:cNvPr>
          <p:cNvSpPr txBox="1"/>
          <p:nvPr/>
        </p:nvSpPr>
        <p:spPr>
          <a:xfrm rot="5400000">
            <a:off x="6758534" y="143307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4DF3B8-5DE3-F644-8C78-CF2363F353DF}"/>
              </a:ext>
            </a:extLst>
          </p:cNvPr>
          <p:cNvSpPr txBox="1"/>
          <p:nvPr/>
        </p:nvSpPr>
        <p:spPr>
          <a:xfrm rot="5400000">
            <a:off x="6769044" y="16910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A6C969-C386-5543-8B95-BCD0D4A241A7}"/>
              </a:ext>
            </a:extLst>
          </p:cNvPr>
          <p:cNvSpPr txBox="1"/>
          <p:nvPr/>
        </p:nvSpPr>
        <p:spPr>
          <a:xfrm rot="5400000">
            <a:off x="7410875" y="244240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74EC4E-4A5A-B840-95C9-67AE6ACCA72F}"/>
              </a:ext>
            </a:extLst>
          </p:cNvPr>
          <p:cNvSpPr txBox="1"/>
          <p:nvPr/>
        </p:nvSpPr>
        <p:spPr>
          <a:xfrm rot="5400000">
            <a:off x="7410875" y="218820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7BBEFC-BEDF-C040-8888-9499F49436F5}"/>
              </a:ext>
            </a:extLst>
          </p:cNvPr>
          <p:cNvSpPr txBox="1"/>
          <p:nvPr/>
        </p:nvSpPr>
        <p:spPr>
          <a:xfrm rot="5400000">
            <a:off x="6144089" y="280422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5AF5F6-5672-F840-A75B-C03DD58967B2}"/>
              </a:ext>
            </a:extLst>
          </p:cNvPr>
          <p:cNvSpPr txBox="1"/>
          <p:nvPr/>
        </p:nvSpPr>
        <p:spPr>
          <a:xfrm rot="6873954">
            <a:off x="6198556" y="145151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3444BF-5CA2-1944-B859-C22597468E29}"/>
              </a:ext>
            </a:extLst>
          </p:cNvPr>
          <p:cNvSpPr txBox="1"/>
          <p:nvPr/>
        </p:nvSpPr>
        <p:spPr>
          <a:xfrm rot="6873954">
            <a:off x="6073347" y="167230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71E818-0ADC-9745-9A3E-139CAE130871}"/>
              </a:ext>
            </a:extLst>
          </p:cNvPr>
          <p:cNvSpPr txBox="1"/>
          <p:nvPr/>
        </p:nvSpPr>
        <p:spPr>
          <a:xfrm rot="5400000">
            <a:off x="902672" y="48423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F64EA8-9289-7748-B512-0FACB46B978B}"/>
              </a:ext>
            </a:extLst>
          </p:cNvPr>
          <p:cNvSpPr txBox="1"/>
          <p:nvPr/>
        </p:nvSpPr>
        <p:spPr>
          <a:xfrm rot="5400000">
            <a:off x="924042" y="457417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361375-52E1-CB49-A3CD-4D1A1D4AE994}"/>
              </a:ext>
            </a:extLst>
          </p:cNvPr>
          <p:cNvSpPr txBox="1"/>
          <p:nvPr/>
        </p:nvSpPr>
        <p:spPr>
          <a:xfrm rot="5400000">
            <a:off x="2832333" y="457944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0A320-05EB-6A43-BF97-91316B597057}"/>
              </a:ext>
            </a:extLst>
          </p:cNvPr>
          <p:cNvSpPr txBox="1"/>
          <p:nvPr/>
        </p:nvSpPr>
        <p:spPr>
          <a:xfrm rot="5400000">
            <a:off x="3482253" y="48423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17C26F-0C3E-3640-9BD6-21D5E7311A08}"/>
              </a:ext>
            </a:extLst>
          </p:cNvPr>
          <p:cNvSpPr txBox="1"/>
          <p:nvPr/>
        </p:nvSpPr>
        <p:spPr>
          <a:xfrm rot="5400000">
            <a:off x="5794557" y="412955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E70AA7-76E1-C74A-93F3-0F84AA6727F3}"/>
              </a:ext>
            </a:extLst>
          </p:cNvPr>
          <p:cNvSpPr txBox="1"/>
          <p:nvPr/>
        </p:nvSpPr>
        <p:spPr>
          <a:xfrm rot="5400000">
            <a:off x="5791756" y="473819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DDED2B-4899-AF4A-B144-0AA243281965}"/>
              </a:ext>
            </a:extLst>
          </p:cNvPr>
          <p:cNvSpPr txBox="1"/>
          <p:nvPr/>
        </p:nvSpPr>
        <p:spPr>
          <a:xfrm rot="5400000">
            <a:off x="6477346" y="505799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C4A84B-489C-A94D-B347-5C4361A89DF1}"/>
              </a:ext>
            </a:extLst>
          </p:cNvPr>
          <p:cNvSpPr txBox="1"/>
          <p:nvPr/>
        </p:nvSpPr>
        <p:spPr>
          <a:xfrm rot="5400000">
            <a:off x="7114408" y="480030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B40D4F-7A03-0142-ACC0-15B7353D6A6E}"/>
              </a:ext>
            </a:extLst>
          </p:cNvPr>
          <p:cNvSpPr txBox="1"/>
          <p:nvPr/>
        </p:nvSpPr>
        <p:spPr>
          <a:xfrm rot="5400000">
            <a:off x="6779554" y="425315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A32EDD-6914-424B-9F58-53CB902720C8}"/>
              </a:ext>
            </a:extLst>
          </p:cNvPr>
          <p:cNvSpPr txBox="1"/>
          <p:nvPr/>
        </p:nvSpPr>
        <p:spPr>
          <a:xfrm>
            <a:off x="6569848" y="378980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E88DB5-A445-2849-B61F-607EE3201832}"/>
              </a:ext>
            </a:extLst>
          </p:cNvPr>
          <p:cNvSpPr txBox="1"/>
          <p:nvPr/>
        </p:nvSpPr>
        <p:spPr>
          <a:xfrm>
            <a:off x="6328755" y="378980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24EFF4-B482-ED42-BF17-63553E995342}"/>
              </a:ext>
            </a:extLst>
          </p:cNvPr>
          <p:cNvSpPr txBox="1"/>
          <p:nvPr/>
        </p:nvSpPr>
        <p:spPr>
          <a:xfrm>
            <a:off x="6964220" y="174162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A4E180-223D-F342-B1F2-F3BB37E15F42}"/>
              </a:ext>
            </a:extLst>
          </p:cNvPr>
          <p:cNvSpPr txBox="1"/>
          <p:nvPr/>
        </p:nvSpPr>
        <p:spPr>
          <a:xfrm>
            <a:off x="7199450" y="174162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40A633-F422-7849-8607-C2EFFEE3C7BC}"/>
              </a:ext>
            </a:extLst>
          </p:cNvPr>
          <p:cNvSpPr txBox="1"/>
          <p:nvPr/>
        </p:nvSpPr>
        <p:spPr>
          <a:xfrm>
            <a:off x="5679965" y="174162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1CFF04-5313-4A4E-9D78-65ADF2820B6F}"/>
              </a:ext>
            </a:extLst>
          </p:cNvPr>
          <p:cNvSpPr txBox="1"/>
          <p:nvPr/>
        </p:nvSpPr>
        <p:spPr>
          <a:xfrm>
            <a:off x="5915195" y="175109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872E5C-5676-9B4B-8EE1-BB8CD954D0B5}"/>
              </a:ext>
            </a:extLst>
          </p:cNvPr>
          <p:cNvSpPr txBox="1"/>
          <p:nvPr/>
        </p:nvSpPr>
        <p:spPr>
          <a:xfrm>
            <a:off x="7516718" y="231004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301700-7D48-7F42-A8CD-E902BC5CA1AD}"/>
              </a:ext>
            </a:extLst>
          </p:cNvPr>
          <p:cNvSpPr txBox="1"/>
          <p:nvPr/>
        </p:nvSpPr>
        <p:spPr>
          <a:xfrm>
            <a:off x="5365001" y="234474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887764-3BEF-114A-AEE7-E0A643C5D248}"/>
              </a:ext>
            </a:extLst>
          </p:cNvPr>
          <p:cNvSpPr txBox="1"/>
          <p:nvPr/>
        </p:nvSpPr>
        <p:spPr>
          <a:xfrm>
            <a:off x="5985792" y="265166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E44560-9E75-514A-98C6-F31E2EB6CB38}"/>
              </a:ext>
            </a:extLst>
          </p:cNvPr>
          <p:cNvSpPr txBox="1"/>
          <p:nvPr/>
        </p:nvSpPr>
        <p:spPr>
          <a:xfrm>
            <a:off x="1010555" y="472834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6DB3AB-5C81-D748-99CF-758497D80E48}"/>
              </a:ext>
            </a:extLst>
          </p:cNvPr>
          <p:cNvSpPr txBox="1"/>
          <p:nvPr/>
        </p:nvSpPr>
        <p:spPr>
          <a:xfrm>
            <a:off x="1081934" y="414039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E55961-4416-6F44-AF33-1654B23517BE}"/>
              </a:ext>
            </a:extLst>
          </p:cNvPr>
          <p:cNvSpPr txBox="1"/>
          <p:nvPr/>
        </p:nvSpPr>
        <p:spPr>
          <a:xfrm>
            <a:off x="1332387" y="414537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49FE96-8EF6-274A-8E08-B3B4687EA31A}"/>
              </a:ext>
            </a:extLst>
          </p:cNvPr>
          <p:cNvSpPr txBox="1"/>
          <p:nvPr/>
        </p:nvSpPr>
        <p:spPr>
          <a:xfrm>
            <a:off x="6637841" y="151872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92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Create a line-bond drawing for the DNA base 2-deoxycytidine.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09BA45-BA29-754D-8C48-16B1A1A5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194764"/>
            <a:ext cx="3762376" cy="3191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A206D4-F82C-B149-BFAE-0CD1ACA0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40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3CABC8-1AAC-684C-9F45-6C567D68FF22}"/>
              </a:ext>
            </a:extLst>
          </p:cNvPr>
          <p:cNvGrpSpPr/>
          <p:nvPr/>
        </p:nvGrpSpPr>
        <p:grpSpPr>
          <a:xfrm>
            <a:off x="5000627" y="2424933"/>
            <a:ext cx="3084013" cy="3364700"/>
            <a:chOff x="5000627" y="2424933"/>
            <a:chExt cx="3084013" cy="3364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570B89-BD95-D042-8069-C3B5799B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627" y="2511356"/>
              <a:ext cx="2955419" cy="3191853"/>
            </a:xfrm>
            <a:prstGeom prst="rect">
              <a:avLst/>
            </a:prstGeom>
            <a:ln w="25400">
              <a:solidFill>
                <a:srgbClr val="0432FF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060F87-146C-9841-B783-611B5EB199AE}"/>
                </a:ext>
              </a:extLst>
            </p:cNvPr>
            <p:cNvSpPr txBox="1"/>
            <p:nvPr/>
          </p:nvSpPr>
          <p:spPr>
            <a:xfrm rot="16200000">
              <a:off x="5212147" y="3491475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C5B24C-B650-4C41-BA45-B707C4DE1132}"/>
                </a:ext>
              </a:extLst>
            </p:cNvPr>
            <p:cNvSpPr txBox="1"/>
            <p:nvPr/>
          </p:nvSpPr>
          <p:spPr>
            <a:xfrm rot="16200000">
              <a:off x="5212147" y="3779628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F6583A-0874-B44B-828F-F5575C0A5CB7}"/>
                </a:ext>
              </a:extLst>
            </p:cNvPr>
            <p:cNvSpPr txBox="1"/>
            <p:nvPr/>
          </p:nvSpPr>
          <p:spPr>
            <a:xfrm rot="16200000">
              <a:off x="6825128" y="2352477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1B6B80-76CA-A346-B2C9-3920B7D75D3F}"/>
                </a:ext>
              </a:extLst>
            </p:cNvPr>
            <p:cNvSpPr txBox="1"/>
            <p:nvPr/>
          </p:nvSpPr>
          <p:spPr>
            <a:xfrm rot="16200000">
              <a:off x="6825128" y="3710244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90A608-2033-5C4F-9461-D5BC65CCF9D0}"/>
                </a:ext>
              </a:extLst>
            </p:cNvPr>
            <p:cNvSpPr txBox="1"/>
            <p:nvPr/>
          </p:nvSpPr>
          <p:spPr>
            <a:xfrm rot="16200000">
              <a:off x="5905048" y="5461979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6923B9-41C6-0F46-84BC-AC61FA3A02A4}"/>
                </a:ext>
              </a:extLst>
            </p:cNvPr>
            <p:cNvSpPr txBox="1"/>
            <p:nvPr/>
          </p:nvSpPr>
          <p:spPr>
            <a:xfrm>
              <a:off x="5803220" y="529846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781935-0E33-D14A-9F76-615ECE65F12C}"/>
                </a:ext>
              </a:extLst>
            </p:cNvPr>
            <p:cNvSpPr txBox="1"/>
            <p:nvPr/>
          </p:nvSpPr>
          <p:spPr>
            <a:xfrm rot="2372403">
              <a:off x="6141721" y="3905807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333FB6-CE33-7043-AEFD-C0D6DFE10B42}"/>
                </a:ext>
              </a:extLst>
            </p:cNvPr>
            <p:cNvSpPr txBox="1"/>
            <p:nvPr/>
          </p:nvSpPr>
          <p:spPr>
            <a:xfrm rot="7623234">
              <a:off x="7591903" y="4002006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DDEA57-F29C-7C40-BF11-A1DD45115024}"/>
                </a:ext>
              </a:extLst>
            </p:cNvPr>
            <p:cNvSpPr txBox="1"/>
            <p:nvPr/>
          </p:nvSpPr>
          <p:spPr>
            <a:xfrm rot="7623234">
              <a:off x="7756986" y="3736413"/>
              <a:ext cx="255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04E23-AE44-2443-A833-88E32A0A473A}"/>
                </a:ext>
              </a:extLst>
            </p:cNvPr>
            <p:cNvSpPr txBox="1"/>
            <p:nvPr/>
          </p:nvSpPr>
          <p:spPr>
            <a:xfrm rot="8459099">
              <a:off x="6368361" y="3947189"/>
              <a:ext cx="255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2A4773-37A2-C140-9398-E22B3F0E5836}"/>
                </a:ext>
              </a:extLst>
            </p:cNvPr>
            <p:cNvSpPr txBox="1"/>
            <p:nvPr/>
          </p:nvSpPr>
          <p:spPr>
            <a:xfrm>
              <a:off x="7392842" y="3143912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1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Describe the difference between a molecular formula, a complete structural formula and a condensed formula?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95204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Convert complete structural formulas to condensed formulas and vice 	versa?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315246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Convert complete Lewis dot structures to line-bond structures?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1622" y="2256067"/>
            <a:ext cx="4334520" cy="1695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200000"/>
              </a:lnSpc>
            </a:pPr>
            <a:r>
              <a:rPr lang="en-US" sz="2800" b="1" i="1" dirty="0">
                <a:latin typeface="Candara"/>
                <a:cs typeface="Candara"/>
              </a:rPr>
              <a:t>1.1D: Constitutional isomers</a:t>
            </a:r>
          </a:p>
          <a:p>
            <a:pPr marL="52387" lvl="1">
              <a:lnSpc>
                <a:spcPct val="200000"/>
              </a:lnSpc>
            </a:pPr>
            <a:endParaRPr lang="en-US" sz="2800" b="1" i="1" dirty="0">
              <a:latin typeface="Candara"/>
              <a:cs typeface="Candar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464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Constitutional isomers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Constitutional isomers: </a:t>
            </a:r>
            <a:r>
              <a:rPr lang="en-US" sz="2000" i="1" dirty="0">
                <a:latin typeface="Candara"/>
                <a:cs typeface="Candara"/>
              </a:rPr>
              <a:t>two structures that share a common molecular formula but have different bonding patterns, identities, and physical and chemical properties.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C98AE5B-089E-A844-9128-102ED70F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19171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Draw a Lewis structure </a:t>
            </a:r>
            <a:r>
              <a:rPr lang="en-US" sz="2000">
                <a:latin typeface="Candara"/>
                <a:cs typeface="Candara"/>
              </a:rPr>
              <a:t>(or </a:t>
            </a:r>
            <a:r>
              <a:rPr lang="en-US" sz="2000" dirty="0">
                <a:latin typeface="Candara"/>
                <a:cs typeface="Candara"/>
              </a:rPr>
              <a:t>line-bond structure) for C4H10.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291EA-E6B1-F14C-84F1-7F4DF5B79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3069194"/>
            <a:ext cx="3797300" cy="1206500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0B4E3-1A63-AC45-ADFC-6BF8D298E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571" y="2827894"/>
            <a:ext cx="3276600" cy="1447800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48D1059-0C90-7D41-B1E8-0E0C7066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48281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Many molecular formulas can represent more than one structure, or more than one molecule.</a:t>
            </a:r>
          </a:p>
        </p:txBody>
      </p:sp>
    </p:spTree>
    <p:extLst>
      <p:ext uri="{BB962C8B-B14F-4D97-AF65-F5344CB8AC3E}">
        <p14:creationId xmlns:p14="http://schemas.microsoft.com/office/powerpoint/2010/main" val="17402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Flow chart of isomers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24C70-086E-054C-869B-DE34FBFB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694471"/>
            <a:ext cx="7445418" cy="6124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E6715-6016-274F-9F99-FA2C52FB7680}"/>
              </a:ext>
            </a:extLst>
          </p:cNvPr>
          <p:cNvSpPr txBox="1"/>
          <p:nvPr/>
        </p:nvSpPr>
        <p:spPr>
          <a:xfrm rot="16200000">
            <a:off x="5916596" y="3620342"/>
            <a:ext cx="605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www.chem.ucalgary.ca</a:t>
            </a:r>
            <a:r>
              <a:rPr lang="en-US" sz="1600" dirty="0"/>
              <a:t>/courses/351/Carey5th/Ch07/ch7-1.html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C38612-54B4-4F4A-AD1B-CB5701CE1DA9}"/>
              </a:ext>
            </a:extLst>
          </p:cNvPr>
          <p:cNvSpPr/>
          <p:nvPr/>
        </p:nvSpPr>
        <p:spPr>
          <a:xfrm>
            <a:off x="508000" y="1917700"/>
            <a:ext cx="3632200" cy="2668814"/>
          </a:xfrm>
          <a:prstGeom prst="roundRect">
            <a:avLst/>
          </a:prstGeom>
          <a:solidFill>
            <a:srgbClr val="FFF2CC">
              <a:alpha val="20000"/>
            </a:srgbClr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959" y="976364"/>
            <a:ext cx="7665881" cy="3805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>
              <a:lnSpc>
                <a:spcPct val="200000"/>
              </a:lnSpc>
            </a:pPr>
            <a:r>
              <a:rPr lang="en-US" sz="2800" b="1" dirty="0">
                <a:latin typeface="Candara"/>
                <a:cs typeface="Candara"/>
              </a:rPr>
              <a:t>1.1 Drawing organic structures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	A. Formal charge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	B. Common bonding patterns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	C. Using ‘line structure’ (aka line-bond) convention</a:t>
            </a:r>
          </a:p>
          <a:p>
            <a:pPr lvl="1">
              <a:lnSpc>
                <a:spcPct val="200000"/>
              </a:lnSpc>
            </a:pPr>
            <a:r>
              <a:rPr lang="en-US" sz="2400" dirty="0">
                <a:latin typeface="Candara"/>
                <a:cs typeface="Candara"/>
              </a:rPr>
              <a:t>	D. Constitutional (aka structural) isomers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4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843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Sugar constitutional isomers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Glucose and fructose are </a:t>
            </a:r>
            <a:r>
              <a:rPr lang="en-US" sz="2000" b="1" dirty="0">
                <a:latin typeface="Candara"/>
                <a:cs typeface="Candara"/>
              </a:rPr>
              <a:t>constitutional isomers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Both are monosaccharide sugars.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Both have 6 carbons and the formula C6H12O6.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48D1059-0C90-7D41-B1E8-0E0C7066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90" y="3707048"/>
            <a:ext cx="41528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Fructose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 little sweeter.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Found in honey, fruits, root vegetables.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Processed from sugar cane, sugar beets, corn.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Raises blood sugar more slowly; less impact on insulin.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Excess is converted to cholesterol and </a:t>
            </a:r>
            <a:r>
              <a:rPr lang="en-US" sz="2000" dirty="0" err="1">
                <a:latin typeface="Candara"/>
                <a:cs typeface="Candara"/>
              </a:rPr>
              <a:t>triacylglycerides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28FC8-C629-AA42-A143-9C5F0235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4" y="2003714"/>
            <a:ext cx="5286375" cy="174814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0527744E-DC6A-9644-9318-55F53EE70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3751854"/>
            <a:ext cx="41528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b="1" dirty="0">
                <a:latin typeface="Candara"/>
                <a:cs typeface="Candara"/>
              </a:rPr>
              <a:t>Glucose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Sweet.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Found in disaccharides (sucrose).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Processed starches.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Absorbed directly into the bloodstream using insulin.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Stored as glycogen in the muscle and liver.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only sugar that can fuel your brain.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F3E92-BF49-BF44-9331-08959B9CB0E7}"/>
              </a:ext>
            </a:extLst>
          </p:cNvPr>
          <p:cNvSpPr txBox="1"/>
          <p:nvPr/>
        </p:nvSpPr>
        <p:spPr>
          <a:xfrm rot="16200000">
            <a:off x="6188977" y="3918245"/>
            <a:ext cx="5476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https://www.healthline.com/nutrition/sucrose-glucose-fructose#absorption-and-use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6554D-7F91-3543-B2F3-89F98B992EA5}"/>
              </a:ext>
            </a:extLst>
          </p:cNvPr>
          <p:cNvSpPr txBox="1"/>
          <p:nvPr/>
        </p:nvSpPr>
        <p:spPr>
          <a:xfrm>
            <a:off x="2184412" y="202365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E1EA5-2D87-7246-A21C-4EF7F1E9CFEB}"/>
              </a:ext>
            </a:extLst>
          </p:cNvPr>
          <p:cNvSpPr txBox="1"/>
          <p:nvPr/>
        </p:nvSpPr>
        <p:spPr>
          <a:xfrm>
            <a:off x="2836804" y="202479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05356-66E7-D446-A22A-855825BE7666}"/>
              </a:ext>
            </a:extLst>
          </p:cNvPr>
          <p:cNvSpPr txBox="1"/>
          <p:nvPr/>
        </p:nvSpPr>
        <p:spPr>
          <a:xfrm>
            <a:off x="3457666" y="202825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6A6B35-0D0B-9A48-8D0F-ABB43A8DAB7D}"/>
              </a:ext>
            </a:extLst>
          </p:cNvPr>
          <p:cNvSpPr txBox="1"/>
          <p:nvPr/>
        </p:nvSpPr>
        <p:spPr>
          <a:xfrm>
            <a:off x="3704850" y="203982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BA20D-7491-6649-A234-0373517D2CB5}"/>
              </a:ext>
            </a:extLst>
          </p:cNvPr>
          <p:cNvSpPr txBox="1"/>
          <p:nvPr/>
        </p:nvSpPr>
        <p:spPr>
          <a:xfrm>
            <a:off x="3150234" y="294897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46BA0-1B50-0340-A4E4-8AB9D454BA82}"/>
              </a:ext>
            </a:extLst>
          </p:cNvPr>
          <p:cNvSpPr txBox="1"/>
          <p:nvPr/>
        </p:nvSpPr>
        <p:spPr>
          <a:xfrm>
            <a:off x="2505540" y="295226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4A0BB1-5E6E-EB4C-8EEB-A52809BCE2EB}"/>
              </a:ext>
            </a:extLst>
          </p:cNvPr>
          <p:cNvSpPr txBox="1"/>
          <p:nvPr/>
        </p:nvSpPr>
        <p:spPr>
          <a:xfrm>
            <a:off x="1881866" y="294504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C461FE-4A61-A34C-867D-7E5C656F577E}"/>
              </a:ext>
            </a:extLst>
          </p:cNvPr>
          <p:cNvSpPr txBox="1"/>
          <p:nvPr/>
        </p:nvSpPr>
        <p:spPr>
          <a:xfrm>
            <a:off x="5024948" y="203416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53482-B507-3B48-86B3-D3B26B39B841}"/>
              </a:ext>
            </a:extLst>
          </p:cNvPr>
          <p:cNvSpPr txBox="1"/>
          <p:nvPr/>
        </p:nvSpPr>
        <p:spPr>
          <a:xfrm>
            <a:off x="5654130" y="202825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C1D09-E63B-5F48-857F-B8C8177DFB33}"/>
              </a:ext>
            </a:extLst>
          </p:cNvPr>
          <p:cNvSpPr txBox="1"/>
          <p:nvPr/>
        </p:nvSpPr>
        <p:spPr>
          <a:xfrm>
            <a:off x="6283312" y="202235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A5991B-15F2-3E4E-BD82-EC964D065615}"/>
              </a:ext>
            </a:extLst>
          </p:cNvPr>
          <p:cNvSpPr txBox="1"/>
          <p:nvPr/>
        </p:nvSpPr>
        <p:spPr>
          <a:xfrm>
            <a:off x="6215136" y="295152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9BF228-AF7A-B348-869C-8A43851D5F8C}"/>
              </a:ext>
            </a:extLst>
          </p:cNvPr>
          <p:cNvSpPr txBox="1"/>
          <p:nvPr/>
        </p:nvSpPr>
        <p:spPr>
          <a:xfrm>
            <a:off x="5955568" y="294504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555601-BA59-B84C-AE8A-B0ED2F03F491}"/>
              </a:ext>
            </a:extLst>
          </p:cNvPr>
          <p:cNvSpPr txBox="1"/>
          <p:nvPr/>
        </p:nvSpPr>
        <p:spPr>
          <a:xfrm>
            <a:off x="5335749" y="294897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C1D1A-5966-7348-B42F-D446D49ABE95}"/>
              </a:ext>
            </a:extLst>
          </p:cNvPr>
          <p:cNvSpPr txBox="1"/>
          <p:nvPr/>
        </p:nvSpPr>
        <p:spPr>
          <a:xfrm>
            <a:off x="4705420" y="295290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A43842-C50F-E441-B7A4-12251B1FBADA}"/>
              </a:ext>
            </a:extLst>
          </p:cNvPr>
          <p:cNvSpPr txBox="1"/>
          <p:nvPr/>
        </p:nvSpPr>
        <p:spPr>
          <a:xfrm rot="5400000">
            <a:off x="2016636" y="309194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2D548-A0E4-DF4F-8AAA-DC9333D13D05}"/>
              </a:ext>
            </a:extLst>
          </p:cNvPr>
          <p:cNvSpPr txBox="1"/>
          <p:nvPr/>
        </p:nvSpPr>
        <p:spPr>
          <a:xfrm rot="5400000">
            <a:off x="2648839" y="310350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A489D8-B4B1-F641-8A2B-39C0D806BDAF}"/>
              </a:ext>
            </a:extLst>
          </p:cNvPr>
          <p:cNvSpPr txBox="1"/>
          <p:nvPr/>
        </p:nvSpPr>
        <p:spPr>
          <a:xfrm rot="5400000">
            <a:off x="3281042" y="311507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896D7A-2B56-744F-96CE-163D3857D0EF}"/>
              </a:ext>
            </a:extLst>
          </p:cNvPr>
          <p:cNvSpPr txBox="1"/>
          <p:nvPr/>
        </p:nvSpPr>
        <p:spPr>
          <a:xfrm rot="5400000">
            <a:off x="2349309" y="191048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85D04-A8D6-0840-969B-73B63FA648D2}"/>
              </a:ext>
            </a:extLst>
          </p:cNvPr>
          <p:cNvSpPr txBox="1"/>
          <p:nvPr/>
        </p:nvSpPr>
        <p:spPr>
          <a:xfrm rot="5400000">
            <a:off x="2974386" y="191125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0BF23C-5D8A-0342-95B8-E3BAB88B0C20}"/>
              </a:ext>
            </a:extLst>
          </p:cNvPr>
          <p:cNvSpPr txBox="1"/>
          <p:nvPr/>
        </p:nvSpPr>
        <p:spPr>
          <a:xfrm rot="5400000">
            <a:off x="5152592" y="190966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201A3A-8BEB-0F45-98CE-A43E88F69C39}"/>
              </a:ext>
            </a:extLst>
          </p:cNvPr>
          <p:cNvSpPr txBox="1"/>
          <p:nvPr/>
        </p:nvSpPr>
        <p:spPr>
          <a:xfrm rot="5400000">
            <a:off x="5788283" y="191623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9C17F2-A821-4648-958A-D82B20FEF6AE}"/>
              </a:ext>
            </a:extLst>
          </p:cNvPr>
          <p:cNvSpPr txBox="1"/>
          <p:nvPr/>
        </p:nvSpPr>
        <p:spPr>
          <a:xfrm rot="5400000">
            <a:off x="6423974" y="192280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402BA4-6305-EA48-A6A7-DA466515FE58}"/>
              </a:ext>
            </a:extLst>
          </p:cNvPr>
          <p:cNvSpPr txBox="1"/>
          <p:nvPr/>
        </p:nvSpPr>
        <p:spPr>
          <a:xfrm rot="5400000">
            <a:off x="4847211" y="310820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7438F1-36AC-3F45-ACFB-075CA596C65A}"/>
              </a:ext>
            </a:extLst>
          </p:cNvPr>
          <p:cNvSpPr txBox="1"/>
          <p:nvPr/>
        </p:nvSpPr>
        <p:spPr>
          <a:xfrm rot="5400000">
            <a:off x="5479414" y="309194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2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Draw ethanol, CH3CH2OH, and at least one constitutional isomer.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Hint: ethers have the oxygen in the center.</a:t>
            </a:r>
            <a:r>
              <a:rPr lang="en-US" sz="2000" dirty="0">
                <a:latin typeface="Candara"/>
                <a:cs typeface="Candara"/>
              </a:rPr>
              <a:t>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4395CE2-EF31-5E46-8CB0-14EF88AB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031" y="2506394"/>
            <a:ext cx="17892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    H      H   </a:t>
            </a:r>
          </a:p>
          <a:p>
            <a:r>
              <a:rPr lang="en-US" dirty="0">
                <a:solidFill>
                  <a:srgbClr val="0000FF"/>
                </a:solidFill>
              </a:rPr>
              <a:t>       |       |     </a:t>
            </a:r>
          </a:p>
          <a:p>
            <a:r>
              <a:rPr lang="en-US" dirty="0">
                <a:solidFill>
                  <a:srgbClr val="0000FF"/>
                </a:solidFill>
              </a:rPr>
              <a:t>H -  C  -   C - O - H</a:t>
            </a:r>
          </a:p>
          <a:p>
            <a:r>
              <a:rPr lang="en-US" dirty="0">
                <a:solidFill>
                  <a:srgbClr val="0000FF"/>
                </a:solidFill>
              </a:rPr>
              <a:t>       |       |          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H      H         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F7C70A2C-51EE-4841-B7CC-927CF492D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156" y="2827069"/>
            <a:ext cx="3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FD6BEE2-FC9E-DF4C-877F-7652126A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156" y="3146157"/>
            <a:ext cx="3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5427A47B-B669-9E43-8413-82FBF42A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831" y="2506394"/>
            <a:ext cx="20361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    H           H   </a:t>
            </a:r>
          </a:p>
          <a:p>
            <a:r>
              <a:rPr lang="en-US" dirty="0">
                <a:solidFill>
                  <a:srgbClr val="0000FF"/>
                </a:solidFill>
              </a:rPr>
              <a:t>       |            |     </a:t>
            </a:r>
          </a:p>
          <a:p>
            <a:r>
              <a:rPr lang="en-US" dirty="0">
                <a:solidFill>
                  <a:srgbClr val="0000FF"/>
                </a:solidFill>
              </a:rPr>
              <a:t>H -  C  - O -  C - H</a:t>
            </a:r>
          </a:p>
          <a:p>
            <a:r>
              <a:rPr lang="en-US" dirty="0">
                <a:solidFill>
                  <a:srgbClr val="0000FF"/>
                </a:solidFill>
              </a:rPr>
              <a:t>       |            |          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H           H         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0A695CB6-DA0D-134A-A19A-B359FDA7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843" y="2827069"/>
            <a:ext cx="3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08C921F0-8EE4-624E-BCD1-D6F37DA7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843" y="3133457"/>
            <a:ext cx="300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..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F463FDE-F6A1-F348-A153-198AF727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142" y="4024044"/>
            <a:ext cx="1032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Ethanol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b.p</a:t>
            </a:r>
            <a:r>
              <a:rPr lang="en-US" dirty="0">
                <a:solidFill>
                  <a:srgbClr val="0000FF"/>
                </a:solidFill>
              </a:rPr>
              <a:t>. 78°C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944059E-6483-CA47-A41C-B498AB83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079" y="4030394"/>
            <a:ext cx="1446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Diethyl ether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b.p. -24°C</a:t>
            </a:r>
          </a:p>
        </p:txBody>
      </p:sp>
    </p:spTree>
    <p:extLst>
      <p:ext uri="{BB962C8B-B14F-4D97-AF65-F5344CB8AC3E}">
        <p14:creationId xmlns:p14="http://schemas.microsoft.com/office/powerpoint/2010/main" val="33469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465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Draw all possible constitutional isomers of C5H12.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0EBAB7-4BD8-224C-8A3C-22D4953845F0}"/>
              </a:ext>
            </a:extLst>
          </p:cNvPr>
          <p:cNvCxnSpPr>
            <a:cxnSpLocks/>
          </p:cNvCxnSpPr>
          <p:nvPr/>
        </p:nvCxnSpPr>
        <p:spPr>
          <a:xfrm flipV="1">
            <a:off x="1733076" y="1790408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6C1A56-602D-354D-AB7A-F4F4C93277D6}"/>
              </a:ext>
            </a:extLst>
          </p:cNvPr>
          <p:cNvCxnSpPr>
            <a:cxnSpLocks/>
          </p:cNvCxnSpPr>
          <p:nvPr/>
        </p:nvCxnSpPr>
        <p:spPr>
          <a:xfrm flipH="1" flipV="1">
            <a:off x="2190276" y="1790408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572EEE-6F6B-3841-B26D-61FB494C6623}"/>
              </a:ext>
            </a:extLst>
          </p:cNvPr>
          <p:cNvCxnSpPr>
            <a:cxnSpLocks/>
          </p:cNvCxnSpPr>
          <p:nvPr/>
        </p:nvCxnSpPr>
        <p:spPr>
          <a:xfrm flipV="1">
            <a:off x="2647476" y="1792397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52BCD3-0023-A94C-80BC-06450424CBC6}"/>
              </a:ext>
            </a:extLst>
          </p:cNvPr>
          <p:cNvCxnSpPr>
            <a:cxnSpLocks/>
          </p:cNvCxnSpPr>
          <p:nvPr/>
        </p:nvCxnSpPr>
        <p:spPr>
          <a:xfrm flipH="1" flipV="1">
            <a:off x="3104676" y="1792397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EE05FD-50F0-C346-9AEC-FDD3D40E10E2}"/>
              </a:ext>
            </a:extLst>
          </p:cNvPr>
          <p:cNvCxnSpPr>
            <a:cxnSpLocks/>
          </p:cNvCxnSpPr>
          <p:nvPr/>
        </p:nvCxnSpPr>
        <p:spPr>
          <a:xfrm flipV="1">
            <a:off x="1733076" y="3486329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72F34-9478-494D-8D20-A805173974BB}"/>
              </a:ext>
            </a:extLst>
          </p:cNvPr>
          <p:cNvCxnSpPr>
            <a:cxnSpLocks/>
          </p:cNvCxnSpPr>
          <p:nvPr/>
        </p:nvCxnSpPr>
        <p:spPr>
          <a:xfrm flipH="1" flipV="1">
            <a:off x="2190276" y="3486329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1A9784-0721-5347-B2BD-45FA57B17500}"/>
              </a:ext>
            </a:extLst>
          </p:cNvPr>
          <p:cNvCxnSpPr>
            <a:cxnSpLocks/>
          </p:cNvCxnSpPr>
          <p:nvPr/>
        </p:nvCxnSpPr>
        <p:spPr>
          <a:xfrm flipV="1">
            <a:off x="2647476" y="3488318"/>
            <a:ext cx="457200" cy="243841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A4454F-36C1-3041-A45C-69ABB0123E24}"/>
              </a:ext>
            </a:extLst>
          </p:cNvPr>
          <p:cNvCxnSpPr>
            <a:cxnSpLocks/>
          </p:cNvCxnSpPr>
          <p:nvPr/>
        </p:nvCxnSpPr>
        <p:spPr>
          <a:xfrm flipV="1">
            <a:off x="2190276" y="2992531"/>
            <a:ext cx="0" cy="49379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2EDE17-E5AE-724A-92D2-6B9D63F283E1}"/>
              </a:ext>
            </a:extLst>
          </p:cNvPr>
          <p:cNvCxnSpPr>
            <a:cxnSpLocks/>
          </p:cNvCxnSpPr>
          <p:nvPr/>
        </p:nvCxnSpPr>
        <p:spPr>
          <a:xfrm flipV="1">
            <a:off x="2226874" y="4834078"/>
            <a:ext cx="0" cy="49379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106612-BC26-2043-BBC1-6F637335ED72}"/>
              </a:ext>
            </a:extLst>
          </p:cNvPr>
          <p:cNvCxnSpPr>
            <a:cxnSpLocks/>
          </p:cNvCxnSpPr>
          <p:nvPr/>
        </p:nvCxnSpPr>
        <p:spPr>
          <a:xfrm flipV="1">
            <a:off x="2226874" y="5327876"/>
            <a:ext cx="0" cy="49379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4260E0-269E-B24E-94AD-E0842E4682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79975" y="5080977"/>
            <a:ext cx="0" cy="49379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2EA141-8D3D-0D4C-931C-B12E9F6178F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87220" y="5050164"/>
            <a:ext cx="0" cy="543178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4B87F3-BAFE-9648-8DE4-6CB2F20BB8E0}"/>
              </a:ext>
            </a:extLst>
          </p:cNvPr>
          <p:cNvSpPr txBox="1"/>
          <p:nvPr/>
        </p:nvSpPr>
        <p:spPr>
          <a:xfrm>
            <a:off x="5172124" y="151221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n-pentane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782C4-4FB0-BF4F-A24E-7A7944C39F28}"/>
              </a:ext>
            </a:extLst>
          </p:cNvPr>
          <p:cNvSpPr txBox="1"/>
          <p:nvPr/>
        </p:nvSpPr>
        <p:spPr>
          <a:xfrm>
            <a:off x="5172124" y="1862301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pentane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EF0796-3ED1-0741-84ED-2A0B934619F6}"/>
              </a:ext>
            </a:extLst>
          </p:cNvPr>
          <p:cNvSpPr txBox="1"/>
          <p:nvPr/>
        </p:nvSpPr>
        <p:spPr>
          <a:xfrm>
            <a:off x="5172124" y="3208139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2-methylbutane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CD14D-5D3E-9646-A505-AC69AB5212CB}"/>
              </a:ext>
            </a:extLst>
          </p:cNvPr>
          <p:cNvSpPr txBox="1"/>
          <p:nvPr/>
        </p:nvSpPr>
        <p:spPr>
          <a:xfrm>
            <a:off x="5172124" y="5051516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2,2-dimethylpropane</a:t>
            </a:r>
          </a:p>
        </p:txBody>
      </p:sp>
    </p:spTree>
    <p:extLst>
      <p:ext uri="{BB962C8B-B14F-4D97-AF65-F5344CB8AC3E}">
        <p14:creationId xmlns:p14="http://schemas.microsoft.com/office/powerpoint/2010/main" val="34672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396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Cis vs trans isomers </a:t>
            </a:r>
            <a:r>
              <a:rPr lang="en-US" sz="3600" dirty="0">
                <a:solidFill>
                  <a:prstClr val="white"/>
                </a:solidFill>
                <a:latin typeface="Candara"/>
                <a:cs typeface="Candara"/>
              </a:rPr>
              <a:t>(brief look)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1474A-F2AC-2F4B-B537-EB78933A4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9BC3ED5-4566-9947-B880-3F2088B78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8984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763" indent="-4763"/>
            <a:r>
              <a:rPr lang="en-US" sz="2000" dirty="0">
                <a:latin typeface="Candara"/>
                <a:cs typeface="Candara"/>
              </a:rPr>
              <a:t>The next module will go into detail about molecular geometry and related isomers like the cis and trans isomers of the four-carbon alkene, butane, shown 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At this point, the you should recognize that cis and trans are different structures.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 lack of free rotation around the double bonds of the alkene prevents these isomers from interconverting.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1BC01-E0E9-5F4D-9234-CF7F40D1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5" y="3395941"/>
            <a:ext cx="6438910" cy="29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7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Define the term ‘constitutional isomer’?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95204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why or how one molecular formula can represent many different 	molecules?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315246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Draw constitutional isomers for a given formula?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16330"/>
            <a:ext cx="7554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1. Intro to organic structure &amp;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7834" y="2293720"/>
            <a:ext cx="4842672" cy="1695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7" lvl="1" algn="ctr">
              <a:lnSpc>
                <a:spcPct val="200000"/>
              </a:lnSpc>
            </a:pPr>
            <a:r>
              <a:rPr lang="en-US" sz="2800" b="1" dirty="0">
                <a:latin typeface="Candara"/>
                <a:cs typeface="Candara"/>
              </a:rPr>
              <a:t>1.1 Drawing organic structures</a:t>
            </a:r>
          </a:p>
          <a:p>
            <a:pPr marL="52387" lvl="1" algn="ctr">
              <a:lnSpc>
                <a:spcPct val="200000"/>
              </a:lnSpc>
            </a:pPr>
            <a:r>
              <a:rPr lang="en-US" sz="2800" i="1" dirty="0">
                <a:latin typeface="Candara"/>
                <a:cs typeface="Candara"/>
              </a:rPr>
              <a:t>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8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82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Organic molecules are hot…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9" y="7712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contestants in hot pepper eating contests are really competing against the biochemical properties of the </a:t>
            </a:r>
            <a:r>
              <a:rPr lang="en-US" sz="2000" b="1" dirty="0">
                <a:latin typeface="Candara"/>
                <a:cs typeface="Candara"/>
              </a:rPr>
              <a:t>capsaicin </a:t>
            </a:r>
            <a:r>
              <a:rPr lang="en-US" sz="2000" dirty="0">
                <a:latin typeface="Candara"/>
                <a:cs typeface="Candara"/>
              </a:rPr>
              <a:t>molecule, responsible for the heat.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A7B321-58F5-9C4B-BF13-C6E7F51E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68" y="3695416"/>
            <a:ext cx="5721531" cy="3237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E8ADB7-2AA9-1A44-9395-43D8C657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85" y="1723193"/>
            <a:ext cx="5435364" cy="16882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B5912A-86AD-6446-9D7D-4C22697AECD5}"/>
              </a:ext>
            </a:extLst>
          </p:cNvPr>
          <p:cNvSpPr txBox="1"/>
          <p:nvPr/>
        </p:nvSpPr>
        <p:spPr>
          <a:xfrm>
            <a:off x="231636" y="3951514"/>
            <a:ext cx="3138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Capsaicin </a:t>
            </a:r>
            <a:r>
              <a:rPr lang="en-US" sz="2000" dirty="0">
                <a:latin typeface="Candara"/>
                <a:cs typeface="Candara"/>
              </a:rPr>
              <a:t>binds to the mammalian TrpV1 receptor and tells us to ’stay away’.</a:t>
            </a:r>
          </a:p>
          <a:p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Birds have a TrpV1 receptor, but aren’t sensitive to capsaicin.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They spread the seeds.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676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…and they add flavor to our lives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9" y="80683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It’s not hot, but humans love the flavor found in vanilla beans.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A molecule called </a:t>
            </a:r>
            <a:r>
              <a:rPr lang="en-US" sz="2000" b="1" dirty="0">
                <a:latin typeface="Candara"/>
                <a:cs typeface="Candara"/>
              </a:rPr>
              <a:t>vanillin</a:t>
            </a:r>
            <a:r>
              <a:rPr lang="en-US" sz="2000" dirty="0">
                <a:latin typeface="Candara"/>
                <a:cs typeface="Candara"/>
              </a:rPr>
              <a:t> provides </a:t>
            </a:r>
            <a:r>
              <a:rPr lang="en-US" sz="2000" u="sng" dirty="0">
                <a:latin typeface="Candara"/>
                <a:cs typeface="Candara"/>
              </a:rPr>
              <a:t>most</a:t>
            </a:r>
            <a:r>
              <a:rPr lang="en-US" sz="2000" dirty="0">
                <a:latin typeface="Candara"/>
                <a:cs typeface="Candara"/>
              </a:rPr>
              <a:t> of  the flavor from the bean.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14777-87EC-7D4F-8326-ED25A42A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031" y="2130270"/>
            <a:ext cx="2546331" cy="164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D7FB9-B7F9-D749-B3EF-34F5FEE38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7" t="19243"/>
          <a:stretch/>
        </p:blipFill>
        <p:spPr>
          <a:xfrm>
            <a:off x="961903" y="1594092"/>
            <a:ext cx="3495716" cy="2991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19229A-B5FD-F949-A5B5-9D2FE0A8B0CB}"/>
              </a:ext>
            </a:extLst>
          </p:cNvPr>
          <p:cNvSpPr txBox="1"/>
          <p:nvPr/>
        </p:nvSpPr>
        <p:spPr>
          <a:xfrm>
            <a:off x="705448" y="4727730"/>
            <a:ext cx="8296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this course, we’ll study </a:t>
            </a:r>
            <a:r>
              <a:rPr lang="en-US" sz="2000" b="1" dirty="0">
                <a:latin typeface="Candara"/>
                <a:cs typeface="Candara"/>
              </a:rPr>
              <a:t>organic molecules</a:t>
            </a:r>
            <a:r>
              <a:rPr lang="en-US" sz="2000" dirty="0">
                <a:latin typeface="Candara"/>
                <a:cs typeface="Candara"/>
              </a:rPr>
              <a:t> like these to learn more about what their structure can tell us about their origins, properties  functions, and reactions.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0B96A9-3CEA-C44F-87AE-55745A27B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04CFBD-7C12-5C42-96F7-AB100AF0650C}"/>
              </a:ext>
            </a:extLst>
          </p:cNvPr>
          <p:cNvSpPr txBox="1"/>
          <p:nvPr/>
        </p:nvSpPr>
        <p:spPr>
          <a:xfrm>
            <a:off x="705448" y="6099654"/>
            <a:ext cx="829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andara"/>
                <a:cs typeface="Candara"/>
              </a:rPr>
              <a:t>What do the structures of capsaicin and vanillin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29181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718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Binding 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conf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 △    signal  pain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3B72E-6690-1F45-9B7F-9DF2E5D16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" t="1201"/>
          <a:stretch/>
        </p:blipFill>
        <p:spPr>
          <a:xfrm>
            <a:off x="1436914" y="2077444"/>
            <a:ext cx="6205662" cy="4593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725" y="789471"/>
            <a:ext cx="8666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When </a:t>
            </a:r>
            <a:r>
              <a:rPr lang="en-US" sz="2000" b="1" dirty="0">
                <a:latin typeface="Candara"/>
                <a:cs typeface="Candara"/>
              </a:rPr>
              <a:t>capsaicin </a:t>
            </a:r>
            <a:r>
              <a:rPr lang="en-US" sz="2000" dirty="0">
                <a:latin typeface="Candara"/>
                <a:cs typeface="Candara"/>
              </a:rPr>
              <a:t>binds to its receptor (TRPV1) it causes the receptor’s ion channel to change conformation and open.</a:t>
            </a:r>
          </a:p>
          <a:p>
            <a:r>
              <a:rPr lang="en-US" sz="2000" dirty="0">
                <a:latin typeface="Candara"/>
                <a:cs typeface="Candara"/>
              </a:rPr>
              <a:t>An influx of ions then causes nerve stimulation, perceived as pain.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67304-76AE-824D-B329-9B1232448835}"/>
              </a:ext>
            </a:extLst>
          </p:cNvPr>
          <p:cNvSpPr txBox="1"/>
          <p:nvPr/>
        </p:nvSpPr>
        <p:spPr>
          <a:xfrm rot="16200000">
            <a:off x="5915006" y="3722627"/>
            <a:ext cx="593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https://www.phytochemia.com/en/2017/07/11/caution-hot-subject/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440A80-61DD-924F-B505-B06D09E46D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718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Binding 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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conf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  <a:sym typeface="Wingdings" pitchFamily="2" charset="2"/>
              </a:rPr>
              <a:t> △    signal  pain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167304-76AE-824D-B329-9B1232448835}"/>
              </a:ext>
            </a:extLst>
          </p:cNvPr>
          <p:cNvSpPr txBox="1"/>
          <p:nvPr/>
        </p:nvSpPr>
        <p:spPr>
          <a:xfrm>
            <a:off x="1758076" y="6407603"/>
            <a:ext cx="510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https://www.youtube.com/watch?v=8wHgcOWgnBg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EE7CE3-A57F-C441-8BA6-68AA5C00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23" y="1920464"/>
            <a:ext cx="5271770" cy="4324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440A80-61DD-924F-B505-B06D09E46D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247C96-81DA-4541-8D2E-666B1454982D}"/>
              </a:ext>
            </a:extLst>
          </p:cNvPr>
          <p:cNvSpPr txBox="1"/>
          <p:nvPr/>
        </p:nvSpPr>
        <p:spPr>
          <a:xfrm>
            <a:off x="216725" y="789471"/>
            <a:ext cx="8666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When </a:t>
            </a:r>
            <a:r>
              <a:rPr lang="en-US" sz="2000" b="1" dirty="0">
                <a:latin typeface="Candara"/>
                <a:cs typeface="Candara"/>
              </a:rPr>
              <a:t>capsaicin </a:t>
            </a:r>
            <a:r>
              <a:rPr lang="en-US" sz="2000" dirty="0">
                <a:latin typeface="Candara"/>
                <a:cs typeface="Candara"/>
              </a:rPr>
              <a:t>binds to its receptor (TRPV1) it causes the receptor’s ion channel to change conformation and open.</a:t>
            </a:r>
          </a:p>
          <a:p>
            <a:r>
              <a:rPr lang="en-US" sz="2000" dirty="0">
                <a:latin typeface="Candara"/>
                <a:cs typeface="Candara"/>
              </a:rPr>
              <a:t>An influx of ions then causes nerve stimulation, perceived as pain.</a:t>
            </a:r>
          </a:p>
        </p:txBody>
      </p:sp>
    </p:spTree>
    <p:extLst>
      <p:ext uri="{BB962C8B-B14F-4D97-AF65-F5344CB8AC3E}">
        <p14:creationId xmlns:p14="http://schemas.microsoft.com/office/powerpoint/2010/main" val="27811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561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What’s ‘organic’ chemistry?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71380-C661-3548-8121-D798FB7ECDB4}"/>
              </a:ext>
            </a:extLst>
          </p:cNvPr>
          <p:cNvSpPr txBox="1"/>
          <p:nvPr/>
        </p:nvSpPr>
        <p:spPr>
          <a:xfrm>
            <a:off x="381000" y="836223"/>
            <a:ext cx="83760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Candara"/>
                <a:cs typeface="Candara"/>
              </a:rPr>
              <a:t>“The chemistry of living things; the chemistry of carbon-based molecules.”</a:t>
            </a: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3750C-1D64-A642-876E-953585DD0373}"/>
              </a:ext>
            </a:extLst>
          </p:cNvPr>
          <p:cNvSpPr txBox="1"/>
          <p:nvPr/>
        </p:nvSpPr>
        <p:spPr>
          <a:xfrm>
            <a:off x="609600" y="1227241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There are at least 10 million different organic molecules!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E8183F-CDB6-8A49-AC48-94974D6D97E6}"/>
              </a:ext>
            </a:extLst>
          </p:cNvPr>
          <p:cNvSpPr txBox="1"/>
          <p:nvPr/>
        </p:nvSpPr>
        <p:spPr>
          <a:xfrm>
            <a:off x="381000" y="1947289"/>
            <a:ext cx="7612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By 1807, </a:t>
            </a:r>
            <a:r>
              <a:rPr lang="en-US" sz="2000" dirty="0" err="1">
                <a:latin typeface="Candara"/>
                <a:cs typeface="Candara"/>
              </a:rPr>
              <a:t>Jöns</a:t>
            </a:r>
            <a:r>
              <a:rPr lang="en-US" sz="2000" dirty="0">
                <a:latin typeface="Candara"/>
                <a:cs typeface="Candara"/>
              </a:rPr>
              <a:t> Jakob Berzelius had divided molecules into two camps:</a:t>
            </a:r>
          </a:p>
          <a:p>
            <a:pPr marL="342900" indent="-342900">
              <a:buAutoNum type="arabicParenR"/>
            </a:pPr>
            <a:r>
              <a:rPr lang="en-US" sz="2000" dirty="0">
                <a:latin typeface="Candara"/>
                <a:cs typeface="Candara"/>
              </a:rPr>
              <a:t>Inorganic molecules</a:t>
            </a:r>
          </a:p>
          <a:p>
            <a:pPr marL="342900" indent="-342900">
              <a:buAutoNum type="arabicParenR"/>
            </a:pPr>
            <a:r>
              <a:rPr lang="en-US" sz="2000" dirty="0">
                <a:latin typeface="Candara"/>
                <a:cs typeface="Candara"/>
              </a:rPr>
              <a:t>Organic molecules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F813F-A6CE-1B4D-9586-D9ADE4038E80}"/>
              </a:ext>
            </a:extLst>
          </p:cNvPr>
          <p:cNvSpPr txBox="1"/>
          <p:nvPr/>
        </p:nvSpPr>
        <p:spPr>
          <a:xfrm>
            <a:off x="381000" y="5133497"/>
            <a:ext cx="434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>
              <a:defRPr/>
            </a:pPr>
            <a:r>
              <a:rPr lang="en-US" sz="2000" dirty="0">
                <a:latin typeface="Candara"/>
                <a:cs typeface="Candara"/>
              </a:rPr>
              <a:t>It was generally believed that only God could create organic biomolecules, 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that were imbued with a mysterious and vital life force: ‘</a:t>
            </a:r>
            <a:r>
              <a:rPr lang="en-US" sz="2000" b="1" dirty="0">
                <a:latin typeface="Candara"/>
                <a:cs typeface="Candara"/>
              </a:rPr>
              <a:t>vitalism’</a:t>
            </a:r>
            <a:r>
              <a:rPr lang="en-US" sz="2000" dirty="0">
                <a:latin typeface="Candara"/>
                <a:cs typeface="Candara"/>
              </a:rPr>
              <a:t>.</a:t>
            </a:r>
            <a:endParaRPr lang="en-US" sz="2000" b="1" dirty="0"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52169C-A4E4-3A48-A34D-9C84EDC20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9ACDC-F748-814E-8572-30D4D84C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494" y="2547719"/>
            <a:ext cx="3039520" cy="42176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195131-60E9-6F40-8AEB-0A3884BA6878}"/>
              </a:ext>
            </a:extLst>
          </p:cNvPr>
          <p:cNvSpPr txBox="1"/>
          <p:nvPr/>
        </p:nvSpPr>
        <p:spPr>
          <a:xfrm>
            <a:off x="5841035" y="6550223"/>
            <a:ext cx="284616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William Blake’s </a:t>
            </a:r>
            <a:r>
              <a:rPr lang="en-US" sz="1400" i="1" dirty="0">
                <a:solidFill>
                  <a:schemeClr val="bg1"/>
                </a:solidFill>
              </a:rPr>
              <a:t>’The Ancient of Days’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2123</Words>
  <Application>Microsoft Macintosh PowerPoint</Application>
  <PresentationFormat>On-screen Show (4:3)</PresentationFormat>
  <Paragraphs>410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5</cp:revision>
  <dcterms:created xsi:type="dcterms:W3CDTF">2020-01-13T22:16:22Z</dcterms:created>
  <dcterms:modified xsi:type="dcterms:W3CDTF">2020-01-27T15:28:12Z</dcterms:modified>
</cp:coreProperties>
</file>