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364" r:id="rId4"/>
    <p:sldId id="366" r:id="rId5"/>
    <p:sldId id="365" r:id="rId6"/>
    <p:sldId id="1115" r:id="rId7"/>
    <p:sldId id="367" r:id="rId8"/>
    <p:sldId id="1119" r:id="rId9"/>
    <p:sldId id="370" r:id="rId10"/>
    <p:sldId id="371" r:id="rId11"/>
    <p:sldId id="373" r:id="rId12"/>
    <p:sldId id="381" r:id="rId13"/>
    <p:sldId id="382" r:id="rId14"/>
    <p:sldId id="383" r:id="rId15"/>
    <p:sldId id="384" r:id="rId16"/>
    <p:sldId id="386" r:id="rId17"/>
    <p:sldId id="385" r:id="rId18"/>
    <p:sldId id="387" r:id="rId19"/>
    <p:sldId id="394" r:id="rId20"/>
    <p:sldId id="395" r:id="rId21"/>
    <p:sldId id="388" r:id="rId22"/>
    <p:sldId id="389" r:id="rId23"/>
    <p:sldId id="391" r:id="rId24"/>
    <p:sldId id="1114" r:id="rId25"/>
    <p:sldId id="392" r:id="rId26"/>
    <p:sldId id="393" r:id="rId27"/>
    <p:sldId id="396" r:id="rId28"/>
    <p:sldId id="397" r:id="rId29"/>
    <p:sldId id="398" r:id="rId30"/>
    <p:sldId id="399" r:id="rId31"/>
    <p:sldId id="402" r:id="rId32"/>
    <p:sldId id="400" r:id="rId33"/>
    <p:sldId id="401" r:id="rId34"/>
    <p:sldId id="390" r:id="rId35"/>
    <p:sldId id="403" r:id="rId36"/>
    <p:sldId id="404" r:id="rId37"/>
    <p:sldId id="405" r:id="rId38"/>
    <p:sldId id="406" r:id="rId39"/>
    <p:sldId id="407" r:id="rId40"/>
    <p:sldId id="408" r:id="rId41"/>
    <p:sldId id="409" r:id="rId42"/>
    <p:sldId id="410" r:id="rId43"/>
    <p:sldId id="41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p:restoredTop sz="94663"/>
  </p:normalViewPr>
  <p:slideViewPr>
    <p:cSldViewPr snapToGrid="0" snapToObjects="1">
      <p:cViewPr varScale="1">
        <p:scale>
          <a:sx n="120" d="100"/>
          <a:sy n="120" d="100"/>
        </p:scale>
        <p:origin x="11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06T14:01:02.242"/>
    </inkml:context>
    <inkml:brush xml:id="br0">
      <inkml:brushProperty name="width" value="0.3" units="cm"/>
      <inkml:brushProperty name="height" value="0.6" units="cm"/>
      <inkml:brushProperty name="color" value="#FFD579"/>
      <inkml:brushProperty name="tip" value="rectangle"/>
      <inkml:brushProperty name="rasterOp" value="maskPen"/>
    </inkml:brush>
  </inkml:definitions>
  <inkml:trace contextRef="#ctx0" brushRef="#br0">1 5359,'245'-718,"-214"625,0 0,-2 3,0 3,-2 7,-1 6,8-18,-3 11,-7 17,-6 4,9 9,-19 30,6 5,2-13,-2 5,2-7,-1 0,1 0,0-10,6 8,-4-7,5 9,-8 0,0 7,-1 2,-6 8,5-7,-5 5,0-6,5 0,-11 7,11-1,-11-3,4 10,0-19,2 5,7-9,0 9,-7 1,5 1,-5 5,1-6,3 14,2 2,1 6,5 0,-6 0,0 0,14 6,-11-4,18 11,-19-12,6 13,-1-13,3 12,-1-11,6 5,-6-1,8-4,0 12,-7-12,5 11,-6-11,1 5,5 0,-14-6,15 6,-15-1,14-4,-13 10,6-10,-1 4,-5 0,5-4,-7 4,0 0,6-4,-4 10,4-10,-6 4,0 0,6-5,-5 6,5-1,-6-5,0 6,6-1,-5-5,6 5,-8-6,1 7,6-6,-4 11,4-10,-6 4,0 0,6-4,-5 4,5-6,-6 6,0-4,6 10,-5-10,6 4,0 1,-5-6,13 6,-13-1,13-4,-6 11,1-11,-3 5,-7-1,0-5,14 12,-11-11,11 5,-15-1,1-4,6 10,-4-10,4 4,-6-6,0 6,13-5,-9 6,9-1,-5-5,-6 5,13-6,-14 0,7 7,-1-6,-5 5,6-6,-8 0,-1 7,8-6,-12 11,16-10,-16 4,11-6,0 0,-5 0,5 0,-6 6,-6-37,-2 15,0-26,-4 21,11-1,-3-21,6 7,1-15,-2 20,0 0,1 0,-1 8,-7 1,4 8,-10 0,11-14,-4-6,7-6,1-9,-9 16,7-8,-13 18,11-6,-11 13,5-6,-7-9,7 6,-6-16,13 10,-5 0,-1 0,-1 0,-1 1,-4 7,10 3,-10-11,11 5,-4-23,7 16,-7-8,5 10,-13 0,12 8,-11 1,4 8,0 0,-4-6,11-4,-5-5,9-12,-2 8,1 0,-1 4,0 6,-1-1,1 9,-7 2,-2-1,0-1,2-6,6 0,-6 5,5-6,-5 8,6 12,13 4,-9 6,17 5,-12-12,1 6,5 0,-6-5,8 11,-7-11,5 12,-13-12,5 4,-7 1,0-6,6 5,-5-6,5 0,-6 6,0-4,6 10,-4-10,4 4,-6 0,0-4,6 10,-5-10,5 10,-6-10,0 4,6 0,-5-5,5 12,-6-12,0 6,6-1,-4 1,4 1,-6 5,0-12,6 5,-5-6,5 6,2-4,-7 4,7-6,-8 0,7 7,-5-5,6 5,-9-7,1 6,6-5,-4 5,4 1,-6-6,0 5,13 1,-9-5,9 5,-13-1,8-5,-6 12,5-12,-7 12,0-12,0 12,6-6,-5 1,5-2,-6 0,0-4,6 4,-4 0,4-4,1 4,2-6,1 0,-3 0,-7 0,0 0,6 0,-4 0,4 0,-6 0,-1 0,8 0,-6 0,5 0,-6 0,0 0,6 0,-5 0,5 6,-3-56,9-1,-5-7,1-5,3 10,2 1,5-5,-1 0,-5 5,0 2,4 3,-2 2,5-32,9 21,-24 16,4 17,-8 1,0 8,2-17,-1 6,1-16,-1 10,1-9,1-2,9-20,-8 17,7-6,-9 20,-1 0,0 8,0 1,-8 8,-1-8,1-1,-5-8,12-1,-5-8,7-2,1-10,0 10,0-7,5 9,-12 6,10 6,-19 14,5 0,1-8,2-1,6-8,1-9,0 6,-7-6,5 9,-6 0,1 7,4 3,-11 6,10 8,8 19,-3-1,9 15,-12-12,0 0,0 0,0 0,0-1,0 1,-1-6,1 4,0-4,0 6,0-6,0 4,0-4,0 0,0 4,-1-4,1-1,0 6,0-12,0 12,6-6,-4 1,4 4,-6-10,-1 10,9-10,-6 4,5 0,-7-4,0 10,6-4,3-1,-1 6,7-5,-13 0,5 5,-7-5,0-1,8 7,-7-7,7 2,-1 4,3-5,-1 1,6 5,-5-13,-1 12,6-4,-13-1,5-1,-7-1,0-5,6 5,-4-6,4 0,-6 0,0 0,6 0,-5 7,5-6,-6 5,0-6,7 7,-5-5,6 5,-8-7,-1 6,8-5,-6 6,5-1,-6-5,0 6,6-1,-5-5,5 5,-6-6,0 7,0 0,0 1,0 4,0-10,0 10,6-4,-5 0,5-2,-6-6,0 6,6-4,-5 4,5-6,-6 6,0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06T14:10:46.690"/>
    </inkml:context>
    <inkml:brush xml:id="br0">
      <inkml:brushProperty name="width" value="0.3" units="cm"/>
      <inkml:brushProperty name="height" value="0.6" units="cm"/>
      <inkml:brushProperty name="color" value="#FFD579"/>
      <inkml:brushProperty name="tip" value="rectangle"/>
      <inkml:brushProperty name="rasterOp" value="maskPen"/>
    </inkml:brush>
  </inkml:definitions>
  <inkml:trace contextRef="#ctx0" brushRef="#br0">3019 18,'-370'160,"287"-127,-2 1,10-3,23-3,18 6,14-14,12-6,-4-7,-2 6,-2-12,-4 12,6-12,0 5,-7 0,6-4,-6 4,7 0,0-4,0 10,0-10,0 10,0-10,-8 4,7-6,-7 0,0 6,-1-11,-1 9,3-17,6 11,1-10,0 4,0 0,-6-10,4 8,-4-10,6 12,-8-5,7 5,-7-7,8 1,0 6,-8-5,6 5,-5 0,7-5,0 12,-1-12,1 12,0-12,0 12,0-12,0 5,0 1,0-6,0 5,0 0,0-4,0 4,0 0,0 2,0 0,-6 4,4-4,-4 6,6-6,0 4,-7-4,6 6,-6 0,7-6,0 4,0-10,0 10,-6-10,4 10,-4-4,6 0,0 4,-6-4,4 0,-4 4,6-4,0 6,-7-6,6 4,-5-4,6 0,-1 4,1-10,0 10,0-11,0 12,-6-5,4 6,-4 0,-2 7,13 0,-11 2,12 9,-6-8,0 10,-8 1,6-5,-5 5,-1 1,5 1,-4 1,6-3,1-7,0 0,6 0,-5 0,6 0,-7 0,0-1,-8 2,6-1,-13 1,13-1,-6 1,14-1,-4 0,4 0,-6-1,0 1,0-6,0 4,-8-3,6 5,-5 0,7 0,0-6,0 4,-1-10,1 10,0-10,-6 4,4 0,-4-4,6 4,0-6,-14 0,17 6,-15 2,18 6,0 0,-11-7,4-1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06T14:10:56.468"/>
    </inkml:context>
    <inkml:brush xml:id="br0">
      <inkml:brushProperty name="width" value="0.3" units="cm"/>
      <inkml:brushProperty name="height" value="0.6" units="cm"/>
      <inkml:brushProperty name="color" value="#FFD579"/>
      <inkml:brushProperty name="tip" value="rectangle"/>
      <inkml:brushProperty name="rasterOp" value="maskPen"/>
    </inkml:brush>
  </inkml:definitions>
  <inkml:trace contextRef="#ctx0" brushRef="#br0">3059 1,'-55'0,"13"0,13 0,13 0,-23 0,14 6,-8 2,4 8,5-2,-7 2,0-1,0 1,7-2,-5 2,5-9,1 6,-6-4,13 5,-14 1,7 0,-8 0,0 1,0-1,-1 1,1-1,8 0,1-1,8 0,0-6,0-2,0 0,0 2,0 0,0 4,0-4,0 6,0 0,-8 0,6 0,-13 1,5 7,-8 11,0-7,0 13,0-15,9-1,1-1,8-8,0-1,0 1,0-6,0-2,0 0,-6 2,4 0,-4-21,5-5,1-11,-1 0,-7 13,5-6,-5 7,8 1,-7-1,5 1,-6-1,1 1,5-1,-14 0,7 0,-1 0,-5 0,6-7,-9 5,1-6,8 8,-7 0,15 1,-7 5,0-4,6 5,-5 0,7-5,0 5,0-6,-1 6,1-4,0 10,0-10,0 4,0 0,0-4,0 4,0-6,0 6,0-4,0 4,0-6,0 0,0 0,0 6,0-5,0 6,0-1,0-5,0 6,0-1,0-5,-1 12,-6 14,11-2,-10 16,12-14,-6 1,0 0,0 0,6 0,-4 0,4 0,-6 0,0 0,-8 0,6 0,-5 1,7-1,0 0,0-1,6 1,-5 0,-1 0,-1 0,-13 1,11 6,-5 3,7 0,0-3,1-7,0 0,6 0,2 0,-7 0,-4 0,-5 8,0-6,6 13,-5-12,3 12,3-12,2 4,5-7,-6-6,0 4,0-10,0 10,0-4,-1-1,1 6,0-12,-6 5,5-6,-6 0,7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06T14:11:02.382"/>
    </inkml:context>
    <inkml:brush xml:id="br0">
      <inkml:brushProperty name="width" value="0.3" units="cm"/>
      <inkml:brushProperty name="height" value="0.6" units="cm"/>
      <inkml:brushProperty name="color" value="#FFD579"/>
      <inkml:brushProperty name="tip" value="rectangle"/>
      <inkml:brushProperty name="rasterOp" value="maskPen"/>
    </inkml:brush>
  </inkml:definitions>
  <inkml:trace contextRef="#ctx0" brushRef="#br0">2145 392,'-64'0,"7"0,26-7,-9 5,6-5,-20 0,20-1,-20-1,20-5,-6 6,9-1,7-4,-5 11,6-11,-9 11,9-11,-6 12,5-13,1 13,1-13,0 13,6-12,-5 12,7-5,0-1,-7 6,6-12,-6 12,7-5,0-1,-6 0,5-1,-6 1,7 7,0 0,-6-6,4 5,-4-6,6 1,0 5,0-12,0 12,-6-12,4 12,-4-12,6 11,-8-11,6 5,-6 0,8-5,0 12,0-18,0 16,6-16,-4 11,-4 1,1 0,-7 7,0 0,6 14,-14 3,6 14,-7-7,-2 15,2-13,-2 14,-7-8,7 0,-7 0,8-8,1-1,0-1,0-5,0 5,7-13,3-2,7-1,0-4,-7 4,12 0,-16 2,16 6,-12-1,7 1,0-6,0 4,0-10,0 10,0-4,0 6,0-6,0 4,0-10,0 10,0-4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06T14:11:09.968"/>
    </inkml:context>
    <inkml:brush xml:id="br0">
      <inkml:brushProperty name="width" value="0.3" units="cm"/>
      <inkml:brushProperty name="height" value="0.6" units="cm"/>
      <inkml:brushProperty name="color" value="#FFD579"/>
      <inkml:brushProperty name="tip" value="rectangle"/>
      <inkml:brushProperty name="rasterOp" value="maskPen"/>
    </inkml:brush>
  </inkml:definitions>
  <inkml:trace contextRef="#ctx0" brushRef="#br0">3438 0,'-57'0,"-3"8,34 7,-22 12,13 5,-8-6,-6 6,16-7,-7 0,15 4,-4-11,12 3,-12-5,13-2,-5 0,-1 1,6-1,-6 0,8 0,0 0,0 0,0 0,0-6,0 4,-8-4,6 6,-5-5,-1 4,6-5,-5 0,7-2,-1 0,-6 9,-3 1,1 5,-6-5,5-2,-7 2,7-2,3 1,-1 0,12-1,-10-6,12 4,-13-10,5 10,-6-4,8 0,6 4,-18-10,15-3,-25 0,20-5,-13-1,13-1,-13-1,13-3,-13 3,5-6,-7 0,0-8,0 6,0-5,0 6,7 7,-5-4,5 4,1-6,1 7,0-6,6 6,-5 0,7-5,0 6,0-1,0-5,0 12,0-12,-1 12,-5-12,5 12,-6-12,7 12,0-6,-6 1,4 5,-4-12,6 12,0-12,0 12,-6-12,4 11,-4-4,6 0,0 4,0-10,0 10,0-10,-1 10,-11-10,9 4,-10-6,13 6,0 2,0 0,-6-2,4-6,-4 6,6 2,0 0,-7-10,5 7,-5-12,7 20,0-12,0 12,0-12,0 6,-8 24,13-3,-12 29,13-20,-7-2,1-7,0 0,6 0,-10 0,8 0,-18 0,12 8,-14-5,13 13,-12-13,12 4,-5-6,15-1,-6 0,-1 0,-2-7,-4 6,6-6,0 1,0 4,0-4,-8 0,6 4,-5-4,7 0,0 4,0-10,0 10,-1 2,1 1,-7 6,5-7,0 1,4-2,4 1,-6 0,0 0,0 0,0-6,0 4,0-10,-6 4,4 0,-4-4,-2 4,6-6,-5 6,6-5,1 6,-6-7,5 0,-6 0,7 0,0 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06T23:43:25.270"/>
    </inkml:context>
    <inkml:brush xml:id="br0">
      <inkml:brushProperty name="width" value="0.3" units="cm"/>
      <inkml:brushProperty name="height" value="0.6" units="cm"/>
      <inkml:brushProperty name="color" value="#FFD579"/>
      <inkml:brushProperty name="tip" value="rectangle"/>
      <inkml:brushProperty name="rasterOp" value="maskPen"/>
    </inkml:brush>
  </inkml:definitions>
  <inkml:trace contextRef="#ctx0" brushRef="#br0">1 0,'68'0,"-18"0,-8 0,-19 0,7 0,-4 0,-12 0,6 0,-2 0,-4 0,4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06T23:43:38.843"/>
    </inkml:context>
    <inkml:brush xml:id="br0">
      <inkml:brushProperty name="width" value="0.3" units="cm"/>
      <inkml:brushProperty name="height" value="0.6" units="cm"/>
      <inkml:brushProperty name="color" value="#FFD579"/>
      <inkml:brushProperty name="tip" value="rectangle"/>
      <inkml:brushProperty name="rasterOp" value="maskPen"/>
    </inkml:brush>
  </inkml:definitions>
  <inkml:trace contextRef="#ctx0" brushRef="#br0">0 52,'41'0,"-7"0,-21 0,-1 0,7 0,-6 0,6 0,-1 0,-4 0,4 0,0 0,-4 0,4 0,0 0,-4 0,4 0,0 0,-4 0,4-6,0 5,-4-5,4 6,0-6,-4 5,5-5,-1 6,-4-5,4 3,0-3,-4 5,4 0,0-6,-4 5,4-5,0 6,-4 0,4 0,0 0,-4 0,4 0,0 0,-4 0,5 0,-1 0,-4 0,4 0,0 0,-4 0,4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06T23:43:55.391"/>
    </inkml:context>
    <inkml:brush xml:id="br0">
      <inkml:brushProperty name="width" value="0.3" units="cm"/>
      <inkml:brushProperty name="height" value="0.6" units="cm"/>
      <inkml:brushProperty name="color" value="#FFD579"/>
      <inkml:brushProperty name="tip" value="rectangle"/>
      <inkml:brushProperty name="rasterOp" value="maskPen"/>
    </inkml:brush>
  </inkml:definitions>
  <inkml:trace contextRef="#ctx0" brushRef="#br0">1 92,'40'0,"-5"0,-22 0,-1 0,6 0,-4 0,4 0,0 0,-4 0,5 0,-1 0,-4 0,4 0,0 0,-4 0,4 0,0 0,-4 0,4 0,0 0,-4 0,4 0,0 0,-4 0,4 0,0 0,-4 0,5 0,-1-5,-4 3,4-3,0 5,-4 0,4 0,0 0,-4 0,4 0,0 0,-4 0,4 0,-5-13,-1 10,6-15,-4 17,4-5,0 6,-4-6,5 5,-1-5,-4 6,4 0,0 0,-4 0,4 0,0 0,-4 0,4 0,0 6,-4-5,4 5,0-6,-4 0,4 0,0 0,-4 0,5 0,-1-6,-4 5,4-5,-6 0,6 5,-4-5,4 6,0 0,-4 0,5 0,-1 0,-4 0,4 0,0 0,-4 0,4 0,0 0,-4 0,4 0,0 0,-4 0,4 0,0 0,-4 0,4 0,0 0,-4 0,4 0,1 0,-5 0,4 0,0 0,-4 0,4 0,0 0,-4 0,4 0,0-5,-4 3,4-3,0 5,-4 0,4 0,-5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0D90EC-90CA-EF40-AE6A-DCD3095005AD}"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178454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0D90EC-90CA-EF40-AE6A-DCD3095005AD}"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213154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0D90EC-90CA-EF40-AE6A-DCD3095005AD}"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10179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0D90EC-90CA-EF40-AE6A-DCD3095005AD}"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406216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0D90EC-90CA-EF40-AE6A-DCD3095005AD}" type="datetimeFigureOut">
              <a:rPr lang="en-US" smtClean="0"/>
              <a:t>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64502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0D90EC-90CA-EF40-AE6A-DCD3095005AD}"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97426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0D90EC-90CA-EF40-AE6A-DCD3095005AD}" type="datetimeFigureOut">
              <a:rPr lang="en-US" smtClean="0"/>
              <a:t>1/13/20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35609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0D90EC-90CA-EF40-AE6A-DCD3095005AD}" type="datetimeFigureOut">
              <a:rPr lang="en-US" smtClean="0"/>
              <a:t>1/13/20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121740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D90EC-90CA-EF40-AE6A-DCD3095005AD}" type="datetimeFigureOut">
              <a:rPr lang="en-US" smtClean="0"/>
              <a:t>1/13/20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30752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0D90EC-90CA-EF40-AE6A-DCD3095005AD}"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176928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0D90EC-90CA-EF40-AE6A-DCD3095005AD}" type="datetimeFigureOut">
              <a:rPr lang="en-US" smtClean="0"/>
              <a:t>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7198B-88AE-964B-97E3-17DE5FCFCC9D}" type="slidenum">
              <a:rPr lang="en-US" smtClean="0"/>
              <a:t>‹#›</a:t>
            </a:fld>
            <a:endParaRPr lang="en-US"/>
          </a:p>
        </p:txBody>
      </p:sp>
    </p:spTree>
    <p:extLst>
      <p:ext uri="{BB962C8B-B14F-4D97-AF65-F5344CB8AC3E}">
        <p14:creationId xmlns:p14="http://schemas.microsoft.com/office/powerpoint/2010/main" val="320679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D90EC-90CA-EF40-AE6A-DCD3095005AD}" type="datetimeFigureOut">
              <a:rPr lang="en-US" smtClean="0"/>
              <a:t>1/13/20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7198B-88AE-964B-97E3-17DE5FCFCC9D}" type="slidenum">
              <a:rPr lang="en-US" smtClean="0"/>
              <a:t>‹#›</a:t>
            </a:fld>
            <a:endParaRPr lang="en-US"/>
          </a:p>
        </p:txBody>
      </p:sp>
    </p:spTree>
    <p:extLst>
      <p:ext uri="{BB962C8B-B14F-4D97-AF65-F5344CB8AC3E}">
        <p14:creationId xmlns:p14="http://schemas.microsoft.com/office/powerpoint/2010/main" val="237265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en.wikipedia.org/wiki/Dichloromethane"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7.png"/><Relationship Id="rId7"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63.png"/><Relationship Id="rId5" Type="http://schemas.openxmlformats.org/officeDocument/2006/relationships/image" Target="../media/image6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19.png"/><Relationship Id="rId7"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ustomXml" Target="../ink/ink7.xml"/><Relationship Id="rId5" Type="http://schemas.openxmlformats.org/officeDocument/2006/relationships/image" Target="../media/image66.png"/><Relationship Id="rId4" Type="http://schemas.openxmlformats.org/officeDocument/2006/relationships/customXml" Target="../ink/ink6.xml"/><Relationship Id="rId9"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0" y="16330"/>
            <a:ext cx="7713971" cy="646331"/>
          </a:xfrm>
          <a:prstGeom prst="rect">
            <a:avLst/>
          </a:prstGeom>
          <a:noFill/>
        </p:spPr>
        <p:txBody>
          <a:bodyPr wrap="none" rtlCol="0">
            <a:spAutoFit/>
          </a:bodyPr>
          <a:lstStyle/>
          <a:p>
            <a:r>
              <a:rPr lang="en-US" sz="3600" b="1" dirty="0">
                <a:solidFill>
                  <a:prstClr val="white"/>
                </a:solidFill>
                <a:latin typeface="Candara"/>
                <a:cs typeface="Candara"/>
              </a:rPr>
              <a:t>CHE 2060: Principles of Organic </a:t>
            </a:r>
            <a:r>
              <a:rPr lang="en-US" sz="3600" b="1" dirty="0" err="1">
                <a:solidFill>
                  <a:prstClr val="white"/>
                </a:solidFill>
                <a:latin typeface="Candara"/>
                <a:cs typeface="Candara"/>
              </a:rPr>
              <a:t>Chem</a:t>
            </a:r>
            <a:endParaRPr lang="en-US" sz="3600" b="1" dirty="0">
              <a:solidFill>
                <a:prstClr val="white"/>
              </a:solidFill>
              <a:latin typeface="Candara"/>
              <a:cs typeface="Candara"/>
            </a:endParaRPr>
          </a:p>
        </p:txBody>
      </p:sp>
      <p:sp>
        <p:nvSpPr>
          <p:cNvPr id="8" name="TextBox 7"/>
          <p:cNvSpPr txBox="1"/>
          <p:nvPr/>
        </p:nvSpPr>
        <p:spPr>
          <a:xfrm>
            <a:off x="291419" y="713135"/>
            <a:ext cx="7859844" cy="6340197"/>
          </a:xfrm>
          <a:prstGeom prst="rect">
            <a:avLst/>
          </a:prstGeom>
          <a:noFill/>
        </p:spPr>
        <p:txBody>
          <a:bodyPr wrap="none" rtlCol="0">
            <a:spAutoFit/>
          </a:bodyPr>
          <a:lstStyle/>
          <a:p>
            <a:r>
              <a:rPr lang="en-US" sz="2400" b="1" dirty="0">
                <a:latin typeface="Candara"/>
                <a:cs typeface="Candara"/>
              </a:rPr>
              <a:t>1. Introduction to organic structure &amp; bonding</a:t>
            </a:r>
          </a:p>
          <a:p>
            <a:endParaRPr lang="en-US" sz="500" b="1" dirty="0">
              <a:latin typeface="Candara"/>
              <a:cs typeface="Candara"/>
            </a:endParaRPr>
          </a:p>
          <a:p>
            <a:pPr lvl="1"/>
            <a:r>
              <a:rPr lang="en-US" sz="2400" b="1" dirty="0">
                <a:latin typeface="Candara"/>
                <a:cs typeface="Candara"/>
              </a:rPr>
              <a:t>1.1:  Drawing organic structures</a:t>
            </a:r>
          </a:p>
          <a:p>
            <a:pPr lvl="1"/>
            <a:r>
              <a:rPr lang="en-US" sz="2400" dirty="0">
                <a:latin typeface="Candara"/>
                <a:cs typeface="Candara"/>
              </a:rPr>
              <a:t>	A. Formal charge</a:t>
            </a:r>
          </a:p>
          <a:p>
            <a:pPr lvl="1"/>
            <a:r>
              <a:rPr lang="en-US" sz="2400" dirty="0">
                <a:latin typeface="Candara"/>
                <a:cs typeface="Candara"/>
              </a:rPr>
              <a:t>	B. Common bonding patterns</a:t>
            </a:r>
          </a:p>
          <a:p>
            <a:pPr lvl="1"/>
            <a:r>
              <a:rPr lang="en-US" sz="2400" dirty="0">
                <a:latin typeface="Candara"/>
                <a:cs typeface="Candara"/>
              </a:rPr>
              <a:t>	C. Using ‘line structure’ (aka line-bond) convention</a:t>
            </a:r>
          </a:p>
          <a:p>
            <a:pPr lvl="1"/>
            <a:r>
              <a:rPr lang="en-US" sz="2400" dirty="0">
                <a:latin typeface="Candara"/>
                <a:cs typeface="Candara"/>
              </a:rPr>
              <a:t>	D. Constitutional (aka structural) isomers</a:t>
            </a:r>
          </a:p>
          <a:p>
            <a:pPr lvl="1"/>
            <a:endParaRPr lang="en-US" sz="500" b="1" dirty="0">
              <a:latin typeface="Candara"/>
              <a:cs typeface="Candara"/>
            </a:endParaRPr>
          </a:p>
          <a:p>
            <a:pPr lvl="1"/>
            <a:r>
              <a:rPr lang="en-US" sz="2400" b="1" dirty="0">
                <a:latin typeface="Candara"/>
                <a:cs typeface="Candara"/>
              </a:rPr>
              <a:t>1.2:  Functional groups &amp; organic nomenclature</a:t>
            </a:r>
          </a:p>
          <a:p>
            <a:pPr lvl="1"/>
            <a:r>
              <a:rPr lang="en-US" sz="2400" b="1" dirty="0">
                <a:latin typeface="Candara"/>
                <a:cs typeface="Candara"/>
              </a:rPr>
              <a:t>	</a:t>
            </a:r>
            <a:r>
              <a:rPr lang="en-US" sz="2400" dirty="0">
                <a:latin typeface="Candara"/>
                <a:cs typeface="Candara"/>
              </a:rPr>
              <a:t>A. Functional groups in organic compounds</a:t>
            </a:r>
          </a:p>
          <a:p>
            <a:pPr lvl="1"/>
            <a:r>
              <a:rPr lang="en-US" sz="2400" dirty="0">
                <a:latin typeface="Candara"/>
                <a:cs typeface="Candara"/>
              </a:rPr>
              <a:t>	B. Naming organic compounds</a:t>
            </a:r>
          </a:p>
          <a:p>
            <a:pPr lvl="1"/>
            <a:r>
              <a:rPr lang="en-US" sz="2400" dirty="0">
                <a:latin typeface="Candara"/>
                <a:cs typeface="Candara"/>
              </a:rPr>
              <a:t>	C. Abbreviating structural drawings</a:t>
            </a:r>
          </a:p>
          <a:p>
            <a:pPr lvl="1"/>
            <a:endParaRPr lang="en-US" sz="500" b="1" dirty="0">
              <a:latin typeface="Candara"/>
              <a:cs typeface="Candara"/>
            </a:endParaRPr>
          </a:p>
          <a:p>
            <a:pPr lvl="1"/>
            <a:r>
              <a:rPr lang="en-US" sz="2400" b="1" dirty="0">
                <a:latin typeface="Candara"/>
                <a:cs typeface="Candara"/>
              </a:rPr>
              <a:t>1.3:  Structures of some important biological molecules</a:t>
            </a:r>
          </a:p>
          <a:p>
            <a:pPr lvl="1"/>
            <a:r>
              <a:rPr lang="en-US" sz="2400" b="1" dirty="0">
                <a:latin typeface="Candara"/>
                <a:cs typeface="Candara"/>
              </a:rPr>
              <a:t>	</a:t>
            </a:r>
            <a:r>
              <a:rPr lang="en-US" sz="2400" dirty="0">
                <a:latin typeface="Candara"/>
                <a:cs typeface="Candara"/>
              </a:rPr>
              <a:t>A. Lipids</a:t>
            </a:r>
          </a:p>
          <a:p>
            <a:pPr lvl="1"/>
            <a:r>
              <a:rPr lang="en-US" sz="2400" dirty="0">
                <a:latin typeface="Candara"/>
                <a:cs typeface="Candara"/>
              </a:rPr>
              <a:t>	B. Biopolymer basics</a:t>
            </a:r>
          </a:p>
          <a:p>
            <a:pPr lvl="1"/>
            <a:r>
              <a:rPr lang="en-US" sz="2400" dirty="0">
                <a:latin typeface="Candara"/>
                <a:cs typeface="Candara"/>
              </a:rPr>
              <a:t>	C. Carbohydrates</a:t>
            </a:r>
          </a:p>
          <a:p>
            <a:pPr lvl="1"/>
            <a:r>
              <a:rPr lang="en-US" sz="2400" dirty="0">
                <a:latin typeface="Candara"/>
                <a:cs typeface="Candara"/>
              </a:rPr>
              <a:t>	D. Amino acids &amp; proteins</a:t>
            </a:r>
          </a:p>
          <a:p>
            <a:pPr lvl="1"/>
            <a:r>
              <a:rPr lang="en-US" sz="2400" dirty="0">
                <a:latin typeface="Candara"/>
                <a:cs typeface="Candara"/>
              </a:rPr>
              <a:t>	E. Nucleic acids (DNA &amp; RNA)</a:t>
            </a:r>
            <a:endParaRPr lang="en-US" sz="2000" dirty="0">
              <a:latin typeface="Candara"/>
              <a:cs typeface="Candara"/>
            </a:endParaRPr>
          </a:p>
        </p:txBody>
      </p:sp>
      <p:pic>
        <p:nvPicPr>
          <p:cNvPr id="6" name="Picture 5">
            <a:extLst>
              <a:ext uri="{FF2B5EF4-FFF2-40B4-BE49-F238E27FC236}">
                <a16:creationId xmlns:a16="http://schemas.microsoft.com/office/drawing/2014/main" id="{BEBFD69E-AA31-CD4E-9D4B-0A225B74A560}"/>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58175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7144905" cy="646331"/>
          </a:xfrm>
          <a:prstGeom prst="rect">
            <a:avLst/>
          </a:prstGeom>
          <a:noFill/>
        </p:spPr>
        <p:txBody>
          <a:bodyPr wrap="none" rtlCol="0">
            <a:spAutoFit/>
          </a:bodyPr>
          <a:lstStyle/>
          <a:p>
            <a:r>
              <a:rPr lang="en-US" sz="3600" b="1" dirty="0">
                <a:solidFill>
                  <a:prstClr val="white"/>
                </a:solidFill>
                <a:latin typeface="Candara"/>
                <a:cs typeface="Candara"/>
              </a:rPr>
              <a:t>Primary, secondary, tertiary groups</a:t>
            </a:r>
            <a:endParaRPr lang="en-US" sz="3600" dirty="0">
              <a:solidFill>
                <a:prstClr val="white"/>
              </a:solidFill>
              <a:latin typeface="Candara"/>
              <a:cs typeface="Candara"/>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8" name="Text Box 3">
            <a:extLst>
              <a:ext uri="{FF2B5EF4-FFF2-40B4-BE49-F238E27FC236}">
                <a16:creationId xmlns:a16="http://schemas.microsoft.com/office/drawing/2014/main" id="{89BC3ED5-4566-9947-B880-3F2088B78883}"/>
              </a:ext>
            </a:extLst>
          </p:cNvPr>
          <p:cNvSpPr txBox="1">
            <a:spLocks noChangeArrowheads="1"/>
          </p:cNvSpPr>
          <p:nvPr/>
        </p:nvSpPr>
        <p:spPr bwMode="auto">
          <a:xfrm>
            <a:off x="-170194" y="2612316"/>
            <a:ext cx="8763000" cy="1891287"/>
          </a:xfrm>
          <a:prstGeom prst="rect">
            <a:avLst/>
          </a:prstGeom>
          <a:noFill/>
          <a:ln w="9525">
            <a:noFill/>
            <a:miter lim="800000"/>
            <a:headEnd/>
            <a:tailEnd/>
          </a:ln>
        </p:spPr>
        <p:txBody>
          <a:bodyPr wrap="square">
            <a:prstTxWarp prst="textNoShape">
              <a:avLst/>
            </a:prstTxWarp>
            <a:spAutoFit/>
          </a:bodyPr>
          <a:lstStyle/>
          <a:p>
            <a:pPr marL="800100" lvl="1" indent="-342900">
              <a:lnSpc>
                <a:spcPct val="150000"/>
              </a:lnSpc>
              <a:buFont typeface="Arial" panose="020B0604020202020204" pitchFamily="34" charset="0"/>
              <a:buChar char="•"/>
            </a:pPr>
            <a:r>
              <a:rPr lang="en-US" sz="2000" b="1" dirty="0">
                <a:latin typeface="Candara"/>
                <a:cs typeface="Candara"/>
              </a:rPr>
              <a:t>Methyl</a:t>
            </a:r>
            <a:r>
              <a:rPr lang="en-US" sz="2000" dirty="0">
                <a:latin typeface="Candara"/>
                <a:cs typeface="Candara"/>
              </a:rPr>
              <a:t>: attached to a methyl group (1 carbon)</a:t>
            </a:r>
          </a:p>
          <a:p>
            <a:pPr marL="800100" lvl="1" indent="-342900">
              <a:lnSpc>
                <a:spcPct val="150000"/>
              </a:lnSpc>
              <a:buFont typeface="Arial" panose="020B0604020202020204" pitchFamily="34" charset="0"/>
              <a:buChar char="•"/>
            </a:pPr>
            <a:r>
              <a:rPr lang="en-US" sz="2000" b="1" dirty="0">
                <a:latin typeface="Candara"/>
                <a:cs typeface="Candara"/>
              </a:rPr>
              <a:t>Primary</a:t>
            </a:r>
            <a:r>
              <a:rPr lang="en-US" sz="2000" dirty="0">
                <a:latin typeface="Candara"/>
                <a:cs typeface="Candara"/>
              </a:rPr>
              <a:t>:  bonded to a carbon with one carbon bond</a:t>
            </a:r>
          </a:p>
          <a:p>
            <a:pPr marL="800100" lvl="1" indent="-342900">
              <a:lnSpc>
                <a:spcPct val="150000"/>
              </a:lnSpc>
              <a:buFont typeface="Arial" panose="020B0604020202020204" pitchFamily="34" charset="0"/>
              <a:buChar char="•"/>
            </a:pPr>
            <a:r>
              <a:rPr lang="en-US" sz="2000" b="1" dirty="0">
                <a:latin typeface="Candara"/>
                <a:cs typeface="Candara"/>
              </a:rPr>
              <a:t>Secondary</a:t>
            </a:r>
            <a:r>
              <a:rPr lang="en-US" sz="2000" dirty="0">
                <a:latin typeface="Candara"/>
                <a:cs typeface="Candara"/>
              </a:rPr>
              <a:t>:  bonded to a carbon with two carbon bonds</a:t>
            </a:r>
          </a:p>
          <a:p>
            <a:pPr marL="800100" lvl="1" indent="-342900">
              <a:lnSpc>
                <a:spcPct val="150000"/>
              </a:lnSpc>
              <a:buFont typeface="Arial" panose="020B0604020202020204" pitchFamily="34" charset="0"/>
              <a:buChar char="•"/>
            </a:pPr>
            <a:r>
              <a:rPr lang="en-US" sz="2000" b="1" dirty="0">
                <a:latin typeface="Candara"/>
                <a:cs typeface="Candara"/>
              </a:rPr>
              <a:t>Tertiary</a:t>
            </a:r>
            <a:r>
              <a:rPr lang="en-US" sz="2000" dirty="0">
                <a:latin typeface="Candara"/>
                <a:cs typeface="Candara"/>
              </a:rPr>
              <a:t>: bonded to a carbon with three carbon bonds</a:t>
            </a:r>
          </a:p>
        </p:txBody>
      </p:sp>
      <p:pic>
        <p:nvPicPr>
          <p:cNvPr id="3" name="Picture 2">
            <a:extLst>
              <a:ext uri="{FF2B5EF4-FFF2-40B4-BE49-F238E27FC236}">
                <a16:creationId xmlns:a16="http://schemas.microsoft.com/office/drawing/2014/main" id="{64ACD6BF-ACD2-D544-A692-54BCB126662A}"/>
              </a:ext>
            </a:extLst>
          </p:cNvPr>
          <p:cNvPicPr>
            <a:picLocks noChangeAspect="1"/>
          </p:cNvPicPr>
          <p:nvPr/>
        </p:nvPicPr>
        <p:blipFill>
          <a:blip r:embed="rId3"/>
          <a:stretch>
            <a:fillRect/>
          </a:stretch>
        </p:blipFill>
        <p:spPr>
          <a:xfrm>
            <a:off x="228601" y="4690845"/>
            <a:ext cx="8869181" cy="1530246"/>
          </a:xfrm>
          <a:prstGeom prst="rect">
            <a:avLst/>
          </a:prstGeom>
        </p:spPr>
      </p:pic>
      <p:sp>
        <p:nvSpPr>
          <p:cNvPr id="9" name="TextBox 8">
            <a:extLst>
              <a:ext uri="{FF2B5EF4-FFF2-40B4-BE49-F238E27FC236}">
                <a16:creationId xmlns:a16="http://schemas.microsoft.com/office/drawing/2014/main" id="{9BFEDE54-E37E-B347-8382-0FFBF8D8DAA3}"/>
              </a:ext>
            </a:extLst>
          </p:cNvPr>
          <p:cNvSpPr txBox="1"/>
          <p:nvPr/>
        </p:nvSpPr>
        <p:spPr>
          <a:xfrm>
            <a:off x="3102429" y="6225076"/>
            <a:ext cx="351378" cy="400110"/>
          </a:xfrm>
          <a:prstGeom prst="rect">
            <a:avLst/>
          </a:prstGeom>
          <a:noFill/>
        </p:spPr>
        <p:txBody>
          <a:bodyPr wrap="none" rtlCol="0">
            <a:spAutoFit/>
          </a:bodyPr>
          <a:lstStyle/>
          <a:p>
            <a:r>
              <a:rPr lang="en-US" sz="2000" dirty="0">
                <a:latin typeface="Candara" panose="020E0502030303020204" pitchFamily="34" charset="0"/>
              </a:rPr>
              <a:t>1º</a:t>
            </a:r>
          </a:p>
        </p:txBody>
      </p:sp>
      <p:sp>
        <p:nvSpPr>
          <p:cNvPr id="18" name="TextBox 17">
            <a:extLst>
              <a:ext uri="{FF2B5EF4-FFF2-40B4-BE49-F238E27FC236}">
                <a16:creationId xmlns:a16="http://schemas.microsoft.com/office/drawing/2014/main" id="{BE5631F9-3E38-C64C-9E22-670C0853D9BD}"/>
              </a:ext>
            </a:extLst>
          </p:cNvPr>
          <p:cNvSpPr txBox="1"/>
          <p:nvPr/>
        </p:nvSpPr>
        <p:spPr>
          <a:xfrm>
            <a:off x="5265653" y="6225076"/>
            <a:ext cx="380232" cy="400110"/>
          </a:xfrm>
          <a:prstGeom prst="rect">
            <a:avLst/>
          </a:prstGeom>
          <a:noFill/>
        </p:spPr>
        <p:txBody>
          <a:bodyPr wrap="none" rtlCol="0">
            <a:spAutoFit/>
          </a:bodyPr>
          <a:lstStyle/>
          <a:p>
            <a:r>
              <a:rPr lang="en-US" sz="2000" dirty="0">
                <a:latin typeface="Candara" panose="020E0502030303020204" pitchFamily="34" charset="0"/>
              </a:rPr>
              <a:t>2º</a:t>
            </a:r>
          </a:p>
        </p:txBody>
      </p:sp>
      <p:sp>
        <p:nvSpPr>
          <p:cNvPr id="19" name="TextBox 18">
            <a:extLst>
              <a:ext uri="{FF2B5EF4-FFF2-40B4-BE49-F238E27FC236}">
                <a16:creationId xmlns:a16="http://schemas.microsoft.com/office/drawing/2014/main" id="{E7886AA7-16F5-0D4D-B0F0-D5FD53C6CC94}"/>
              </a:ext>
            </a:extLst>
          </p:cNvPr>
          <p:cNvSpPr txBox="1"/>
          <p:nvPr/>
        </p:nvSpPr>
        <p:spPr>
          <a:xfrm>
            <a:off x="7428877" y="6225076"/>
            <a:ext cx="386644" cy="400110"/>
          </a:xfrm>
          <a:prstGeom prst="rect">
            <a:avLst/>
          </a:prstGeom>
          <a:noFill/>
        </p:spPr>
        <p:txBody>
          <a:bodyPr wrap="none" rtlCol="0">
            <a:spAutoFit/>
          </a:bodyPr>
          <a:lstStyle/>
          <a:p>
            <a:r>
              <a:rPr lang="en-US" sz="2000" dirty="0">
                <a:latin typeface="Candara" panose="020E0502030303020204" pitchFamily="34" charset="0"/>
              </a:rPr>
              <a:t>3º</a:t>
            </a:r>
          </a:p>
        </p:txBody>
      </p:sp>
      <p:pic>
        <p:nvPicPr>
          <p:cNvPr id="11" name="Picture 10" descr="Organic-Functional-Groups-Update.png">
            <a:extLst>
              <a:ext uri="{FF2B5EF4-FFF2-40B4-BE49-F238E27FC236}">
                <a16:creationId xmlns:a16="http://schemas.microsoft.com/office/drawing/2014/main" id="{9628DB37-709D-9D4A-AC97-7285947A6B10}"/>
              </a:ext>
            </a:extLst>
          </p:cNvPr>
          <p:cNvPicPr>
            <a:picLocks noChangeAspect="1"/>
          </p:cNvPicPr>
          <p:nvPr/>
        </p:nvPicPr>
        <p:blipFill rotWithShape="1">
          <a:blip r:embed="rId4">
            <a:extLst>
              <a:ext uri="{28A0092B-C50C-407E-A947-70E740481C1C}">
                <a14:useLocalDpi xmlns:a14="http://schemas.microsoft.com/office/drawing/2010/main" val="0"/>
              </a:ext>
            </a:extLst>
          </a:blip>
          <a:srcRect l="44651" t="22597" r="44186" b="54875"/>
          <a:stretch/>
        </p:blipFill>
        <p:spPr>
          <a:xfrm>
            <a:off x="6061823" y="833405"/>
            <a:ext cx="1508569" cy="2152854"/>
          </a:xfrm>
          <a:prstGeom prst="rect">
            <a:avLst/>
          </a:prstGeom>
        </p:spPr>
      </p:pic>
      <p:pic>
        <p:nvPicPr>
          <p:cNvPr id="14" name="Picture 13" descr="Organic-Functional-Groups-Update.png">
            <a:extLst>
              <a:ext uri="{FF2B5EF4-FFF2-40B4-BE49-F238E27FC236}">
                <a16:creationId xmlns:a16="http://schemas.microsoft.com/office/drawing/2014/main" id="{47724D20-7665-D645-980C-FBE529E1A7F6}"/>
              </a:ext>
            </a:extLst>
          </p:cNvPr>
          <p:cNvPicPr>
            <a:picLocks noChangeAspect="1"/>
          </p:cNvPicPr>
          <p:nvPr/>
        </p:nvPicPr>
        <p:blipFill rotWithShape="1">
          <a:blip r:embed="rId4">
            <a:extLst>
              <a:ext uri="{28A0092B-C50C-407E-A947-70E740481C1C}">
                <a14:useLocalDpi xmlns:a14="http://schemas.microsoft.com/office/drawing/2010/main" val="0"/>
              </a:ext>
            </a:extLst>
          </a:blip>
          <a:srcRect l="2500" t="68805" r="86512" b="7684"/>
          <a:stretch/>
        </p:blipFill>
        <p:spPr>
          <a:xfrm>
            <a:off x="7428877" y="703897"/>
            <a:ext cx="1508568" cy="2282362"/>
          </a:xfrm>
          <a:prstGeom prst="rect">
            <a:avLst/>
          </a:prstGeom>
        </p:spPr>
      </p:pic>
    </p:spTree>
    <p:extLst>
      <p:ext uri="{BB962C8B-B14F-4D97-AF65-F5344CB8AC3E}">
        <p14:creationId xmlns:p14="http://schemas.microsoft.com/office/powerpoint/2010/main" val="398800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4419800" cy="646331"/>
          </a:xfrm>
          <a:prstGeom prst="rect">
            <a:avLst/>
          </a:prstGeom>
          <a:noFill/>
        </p:spPr>
        <p:txBody>
          <a:bodyPr wrap="none" rtlCol="0">
            <a:spAutoFit/>
          </a:bodyPr>
          <a:lstStyle/>
          <a:p>
            <a:r>
              <a:rPr lang="en-US" sz="3600" b="1" dirty="0">
                <a:solidFill>
                  <a:prstClr val="white"/>
                </a:solidFill>
                <a:latin typeface="Candara"/>
                <a:cs typeface="Candara"/>
              </a:rPr>
              <a:t>Deprotonated forms?</a:t>
            </a:r>
            <a:endParaRPr lang="en-US" sz="3600" dirty="0">
              <a:solidFill>
                <a:prstClr val="white"/>
              </a:solidFill>
              <a:latin typeface="Candara"/>
              <a:cs typeface="Candara"/>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8" name="Text Box 3">
            <a:extLst>
              <a:ext uri="{FF2B5EF4-FFF2-40B4-BE49-F238E27FC236}">
                <a16:creationId xmlns:a16="http://schemas.microsoft.com/office/drawing/2014/main" id="{89BC3ED5-4566-9947-B880-3F2088B78883}"/>
              </a:ext>
            </a:extLst>
          </p:cNvPr>
          <p:cNvSpPr txBox="1">
            <a:spLocks noChangeArrowheads="1"/>
          </p:cNvSpPr>
          <p:nvPr/>
        </p:nvSpPr>
        <p:spPr bwMode="auto">
          <a:xfrm>
            <a:off x="381000" y="824524"/>
            <a:ext cx="8763000" cy="1015663"/>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Deprotonation: </a:t>
            </a:r>
            <a:r>
              <a:rPr lang="en-US" sz="2000" i="1" dirty="0">
                <a:latin typeface="Candara"/>
                <a:cs typeface="Candara"/>
              </a:rPr>
              <a:t>when the hydroxyl group of an alcohol, phenol or thiol loses a proton (or hydrogen ion)</a:t>
            </a:r>
          </a:p>
          <a:p>
            <a:pPr marL="800100" lvl="1" indent="-342900">
              <a:buFont typeface="Arial" panose="020B0604020202020204" pitchFamily="34" charset="0"/>
              <a:buChar char="•"/>
            </a:pPr>
            <a:r>
              <a:rPr lang="en-US" sz="2000" dirty="0">
                <a:latin typeface="Candara"/>
                <a:cs typeface="Candara"/>
              </a:rPr>
              <a:t>Causes a negative charge</a:t>
            </a:r>
          </a:p>
        </p:txBody>
      </p:sp>
      <p:pic>
        <p:nvPicPr>
          <p:cNvPr id="3" name="Picture 2">
            <a:extLst>
              <a:ext uri="{FF2B5EF4-FFF2-40B4-BE49-F238E27FC236}">
                <a16:creationId xmlns:a16="http://schemas.microsoft.com/office/drawing/2014/main" id="{44EFC19A-1F12-D64D-BF98-F0CEB455572F}"/>
              </a:ext>
            </a:extLst>
          </p:cNvPr>
          <p:cNvPicPr>
            <a:picLocks noChangeAspect="1"/>
          </p:cNvPicPr>
          <p:nvPr/>
        </p:nvPicPr>
        <p:blipFill rotWithShape="1">
          <a:blip r:embed="rId3"/>
          <a:srcRect b="50950"/>
          <a:stretch/>
        </p:blipFill>
        <p:spPr>
          <a:xfrm>
            <a:off x="1485901" y="1867080"/>
            <a:ext cx="5899974" cy="2002792"/>
          </a:xfrm>
          <a:prstGeom prst="rect">
            <a:avLst/>
          </a:prstGeom>
        </p:spPr>
      </p:pic>
      <p:pic>
        <p:nvPicPr>
          <p:cNvPr id="14" name="Picture 13">
            <a:extLst>
              <a:ext uri="{FF2B5EF4-FFF2-40B4-BE49-F238E27FC236}">
                <a16:creationId xmlns:a16="http://schemas.microsoft.com/office/drawing/2014/main" id="{3C73729D-9FC2-7742-96E7-C29D207F2907}"/>
              </a:ext>
            </a:extLst>
          </p:cNvPr>
          <p:cNvPicPr>
            <a:picLocks noChangeAspect="1"/>
          </p:cNvPicPr>
          <p:nvPr/>
        </p:nvPicPr>
        <p:blipFill rotWithShape="1">
          <a:blip r:embed="rId3"/>
          <a:srcRect t="56180" r="70184"/>
          <a:stretch/>
        </p:blipFill>
        <p:spPr>
          <a:xfrm>
            <a:off x="4435888" y="4534137"/>
            <a:ext cx="1703655" cy="1732791"/>
          </a:xfrm>
          <a:prstGeom prst="rect">
            <a:avLst/>
          </a:prstGeom>
        </p:spPr>
      </p:pic>
      <p:sp>
        <p:nvSpPr>
          <p:cNvPr id="16" name="Text Box 3">
            <a:extLst>
              <a:ext uri="{FF2B5EF4-FFF2-40B4-BE49-F238E27FC236}">
                <a16:creationId xmlns:a16="http://schemas.microsoft.com/office/drawing/2014/main" id="{A3B80BB3-A2DC-7848-B4D2-0247728914E2}"/>
              </a:ext>
            </a:extLst>
          </p:cNvPr>
          <p:cNvSpPr txBox="1">
            <a:spLocks noChangeArrowheads="1"/>
          </p:cNvSpPr>
          <p:nvPr/>
        </p:nvSpPr>
        <p:spPr bwMode="auto">
          <a:xfrm>
            <a:off x="393332" y="3896765"/>
            <a:ext cx="8763000" cy="1015663"/>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Protonation: </a:t>
            </a:r>
            <a:r>
              <a:rPr lang="en-US" sz="2000" i="1" dirty="0">
                <a:latin typeface="Candara"/>
                <a:cs typeface="Candara"/>
              </a:rPr>
              <a:t>when the hydroxyl group of an alcohol, phenol or thiol gains a proton (or hydrogen ion)</a:t>
            </a:r>
          </a:p>
          <a:p>
            <a:pPr marL="800100" lvl="1" indent="-342900">
              <a:buFont typeface="Arial" panose="020B0604020202020204" pitchFamily="34" charset="0"/>
              <a:buChar char="•"/>
            </a:pPr>
            <a:r>
              <a:rPr lang="en-US" sz="2000" dirty="0">
                <a:latin typeface="Candara"/>
                <a:cs typeface="Candara"/>
              </a:rPr>
              <a:t>Causes a positive charge</a:t>
            </a:r>
          </a:p>
        </p:txBody>
      </p:sp>
      <p:sp>
        <p:nvSpPr>
          <p:cNvPr id="2" name="TextBox 1">
            <a:extLst>
              <a:ext uri="{FF2B5EF4-FFF2-40B4-BE49-F238E27FC236}">
                <a16:creationId xmlns:a16="http://schemas.microsoft.com/office/drawing/2014/main" id="{A6BAA7B9-E531-FA4D-8CAB-E7AB75851150}"/>
              </a:ext>
            </a:extLst>
          </p:cNvPr>
          <p:cNvSpPr txBox="1"/>
          <p:nvPr/>
        </p:nvSpPr>
        <p:spPr>
          <a:xfrm>
            <a:off x="2250538" y="2063539"/>
            <a:ext cx="255198" cy="400110"/>
          </a:xfrm>
          <a:prstGeom prst="rect">
            <a:avLst/>
          </a:prstGeom>
          <a:noFill/>
        </p:spPr>
        <p:txBody>
          <a:bodyPr wrap="none" rtlCol="0">
            <a:spAutoFit/>
          </a:bodyPr>
          <a:lstStyle/>
          <a:p>
            <a:r>
              <a:rPr lang="en-US" sz="2000" b="1" dirty="0"/>
              <a:t>:</a:t>
            </a:r>
          </a:p>
        </p:txBody>
      </p:sp>
      <p:sp>
        <p:nvSpPr>
          <p:cNvPr id="10" name="TextBox 9">
            <a:extLst>
              <a:ext uri="{FF2B5EF4-FFF2-40B4-BE49-F238E27FC236}">
                <a16:creationId xmlns:a16="http://schemas.microsoft.com/office/drawing/2014/main" id="{87B1CBD7-8127-FA45-AD1E-CD890D1E5D0C}"/>
              </a:ext>
            </a:extLst>
          </p:cNvPr>
          <p:cNvSpPr txBox="1"/>
          <p:nvPr/>
        </p:nvSpPr>
        <p:spPr>
          <a:xfrm>
            <a:off x="2510514" y="2054575"/>
            <a:ext cx="255198"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1BF81F81-D7F5-FB45-8403-22BB472320F5}"/>
              </a:ext>
            </a:extLst>
          </p:cNvPr>
          <p:cNvSpPr txBox="1"/>
          <p:nvPr/>
        </p:nvSpPr>
        <p:spPr>
          <a:xfrm>
            <a:off x="6378290" y="2048061"/>
            <a:ext cx="255198"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9C6F52ED-E8A8-ED4E-8E6E-061BD30C41B1}"/>
              </a:ext>
            </a:extLst>
          </p:cNvPr>
          <p:cNvSpPr txBox="1"/>
          <p:nvPr/>
        </p:nvSpPr>
        <p:spPr>
          <a:xfrm>
            <a:off x="6626884" y="2073288"/>
            <a:ext cx="255198"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881C0C20-4A8A-2640-B9E3-9E695C9621BC}"/>
              </a:ext>
            </a:extLst>
          </p:cNvPr>
          <p:cNvSpPr txBox="1"/>
          <p:nvPr/>
        </p:nvSpPr>
        <p:spPr>
          <a:xfrm>
            <a:off x="5093480" y="4659751"/>
            <a:ext cx="255198" cy="400110"/>
          </a:xfrm>
          <a:prstGeom prst="rect">
            <a:avLst/>
          </a:prstGeom>
          <a:noFill/>
        </p:spPr>
        <p:txBody>
          <a:bodyPr wrap="none" rtlCol="0">
            <a:spAutoFit/>
          </a:bodyPr>
          <a:lstStyle/>
          <a:p>
            <a:r>
              <a:rPr lang="en-US" sz="2000" b="1" dirty="0"/>
              <a:t>:</a:t>
            </a:r>
          </a:p>
        </p:txBody>
      </p:sp>
      <p:sp>
        <p:nvSpPr>
          <p:cNvPr id="17" name="TextBox 16">
            <a:extLst>
              <a:ext uri="{FF2B5EF4-FFF2-40B4-BE49-F238E27FC236}">
                <a16:creationId xmlns:a16="http://schemas.microsoft.com/office/drawing/2014/main" id="{98128509-DEE6-324C-9C1D-FFEC834ED896}"/>
              </a:ext>
            </a:extLst>
          </p:cNvPr>
          <p:cNvSpPr txBox="1"/>
          <p:nvPr/>
        </p:nvSpPr>
        <p:spPr>
          <a:xfrm rot="2949973">
            <a:off x="4869697" y="1966064"/>
            <a:ext cx="255198" cy="400110"/>
          </a:xfrm>
          <a:prstGeom prst="rect">
            <a:avLst/>
          </a:prstGeom>
          <a:noFill/>
        </p:spPr>
        <p:txBody>
          <a:bodyPr wrap="none" rtlCol="0">
            <a:spAutoFit/>
          </a:bodyPr>
          <a:lstStyle/>
          <a:p>
            <a:r>
              <a:rPr lang="en-US" sz="2000" b="1" dirty="0"/>
              <a:t>:</a:t>
            </a:r>
          </a:p>
        </p:txBody>
      </p:sp>
      <p:sp>
        <p:nvSpPr>
          <p:cNvPr id="18" name="TextBox 17">
            <a:extLst>
              <a:ext uri="{FF2B5EF4-FFF2-40B4-BE49-F238E27FC236}">
                <a16:creationId xmlns:a16="http://schemas.microsoft.com/office/drawing/2014/main" id="{F2076EE7-2566-1F4F-9265-8E4814A89080}"/>
              </a:ext>
            </a:extLst>
          </p:cNvPr>
          <p:cNvSpPr txBox="1"/>
          <p:nvPr/>
        </p:nvSpPr>
        <p:spPr>
          <a:xfrm rot="2949973">
            <a:off x="5058882" y="2193417"/>
            <a:ext cx="255198" cy="400110"/>
          </a:xfrm>
          <a:prstGeom prst="rect">
            <a:avLst/>
          </a:prstGeom>
          <a:noFill/>
        </p:spPr>
        <p:txBody>
          <a:bodyPr wrap="none" rtlCol="0">
            <a:spAutoFit/>
          </a:bodyPr>
          <a:lstStyle/>
          <a:p>
            <a:r>
              <a:rPr lang="en-US" sz="2000" b="1" dirty="0"/>
              <a:t>:</a:t>
            </a:r>
          </a:p>
        </p:txBody>
      </p:sp>
      <p:sp>
        <p:nvSpPr>
          <p:cNvPr id="19" name="TextBox 18">
            <a:extLst>
              <a:ext uri="{FF2B5EF4-FFF2-40B4-BE49-F238E27FC236}">
                <a16:creationId xmlns:a16="http://schemas.microsoft.com/office/drawing/2014/main" id="{20104D9A-E6B2-0D40-A781-8F1BF8B05A6F}"/>
              </a:ext>
            </a:extLst>
          </p:cNvPr>
          <p:cNvSpPr txBox="1"/>
          <p:nvPr/>
        </p:nvSpPr>
        <p:spPr>
          <a:xfrm rot="19012123">
            <a:off x="5026871" y="1990436"/>
            <a:ext cx="255198" cy="400110"/>
          </a:xfrm>
          <a:prstGeom prst="rect">
            <a:avLst/>
          </a:prstGeom>
          <a:noFill/>
        </p:spPr>
        <p:txBody>
          <a:bodyPr wrap="none" rtlCol="0">
            <a:spAutoFit/>
          </a:bodyPr>
          <a:lstStyle/>
          <a:p>
            <a:r>
              <a:rPr lang="en-US" sz="2000" b="1" dirty="0"/>
              <a:t>:</a:t>
            </a:r>
          </a:p>
        </p:txBody>
      </p:sp>
      <p:sp>
        <p:nvSpPr>
          <p:cNvPr id="20" name="TextBox 19">
            <a:extLst>
              <a:ext uri="{FF2B5EF4-FFF2-40B4-BE49-F238E27FC236}">
                <a16:creationId xmlns:a16="http://schemas.microsoft.com/office/drawing/2014/main" id="{1E0B3C85-81D5-444F-892F-7ADCD675639F}"/>
              </a:ext>
            </a:extLst>
          </p:cNvPr>
          <p:cNvSpPr txBox="1"/>
          <p:nvPr/>
        </p:nvSpPr>
        <p:spPr>
          <a:xfrm rot="16043236">
            <a:off x="2322490" y="1926953"/>
            <a:ext cx="255198" cy="400110"/>
          </a:xfrm>
          <a:prstGeom prst="rect">
            <a:avLst/>
          </a:prstGeom>
          <a:noFill/>
        </p:spPr>
        <p:txBody>
          <a:bodyPr wrap="none" rtlCol="0">
            <a:spAutoFit/>
          </a:bodyPr>
          <a:lstStyle/>
          <a:p>
            <a:r>
              <a:rPr lang="en-US" sz="2000" b="1" dirty="0"/>
              <a:t>:</a:t>
            </a:r>
          </a:p>
        </p:txBody>
      </p:sp>
      <p:sp>
        <p:nvSpPr>
          <p:cNvPr id="21" name="TextBox 20">
            <a:extLst>
              <a:ext uri="{FF2B5EF4-FFF2-40B4-BE49-F238E27FC236}">
                <a16:creationId xmlns:a16="http://schemas.microsoft.com/office/drawing/2014/main" id="{1BD08172-5CDA-4544-8BD9-642C57F7A7A4}"/>
              </a:ext>
            </a:extLst>
          </p:cNvPr>
          <p:cNvSpPr txBox="1"/>
          <p:nvPr/>
        </p:nvSpPr>
        <p:spPr>
          <a:xfrm rot="16043236">
            <a:off x="6462369" y="1936702"/>
            <a:ext cx="255198" cy="400110"/>
          </a:xfrm>
          <a:prstGeom prst="rect">
            <a:avLst/>
          </a:prstGeom>
          <a:noFill/>
        </p:spPr>
        <p:txBody>
          <a:bodyPr wrap="none" rtlCol="0">
            <a:spAutoFit/>
          </a:bodyPr>
          <a:lstStyle/>
          <a:p>
            <a:r>
              <a:rPr lang="en-US" sz="2000" b="1" dirty="0"/>
              <a:t>:</a:t>
            </a:r>
          </a:p>
        </p:txBody>
      </p:sp>
    </p:spTree>
    <p:extLst>
      <p:ext uri="{BB962C8B-B14F-4D97-AF65-F5344CB8AC3E}">
        <p14:creationId xmlns:p14="http://schemas.microsoft.com/office/powerpoint/2010/main" val="12775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7818166" cy="646331"/>
          </a:xfrm>
          <a:prstGeom prst="rect">
            <a:avLst/>
          </a:prstGeom>
          <a:noFill/>
        </p:spPr>
        <p:txBody>
          <a:bodyPr wrap="none" rtlCol="0">
            <a:spAutoFit/>
          </a:bodyPr>
          <a:lstStyle/>
          <a:p>
            <a:r>
              <a:rPr lang="en-US" sz="3600" b="1" dirty="0">
                <a:solidFill>
                  <a:prstClr val="white"/>
                </a:solidFill>
                <a:latin typeface="Candara"/>
                <a:cs typeface="Candara"/>
              </a:rPr>
              <a:t>One molecule, many functional groups</a:t>
            </a:r>
            <a:endParaRPr lang="en-US" sz="3600" dirty="0">
              <a:solidFill>
                <a:prstClr val="white"/>
              </a:solidFill>
              <a:latin typeface="Candara"/>
              <a:cs typeface="Candara"/>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pic>
        <p:nvPicPr>
          <p:cNvPr id="3" name="Picture 2">
            <a:extLst>
              <a:ext uri="{FF2B5EF4-FFF2-40B4-BE49-F238E27FC236}">
                <a16:creationId xmlns:a16="http://schemas.microsoft.com/office/drawing/2014/main" id="{921CB1AD-7B7B-8149-BF2B-EA8C06522EBE}"/>
              </a:ext>
            </a:extLst>
          </p:cNvPr>
          <p:cNvPicPr>
            <a:picLocks noChangeAspect="1"/>
          </p:cNvPicPr>
          <p:nvPr/>
        </p:nvPicPr>
        <p:blipFill>
          <a:blip r:embed="rId3"/>
          <a:stretch>
            <a:fillRect/>
          </a:stretch>
        </p:blipFill>
        <p:spPr>
          <a:xfrm>
            <a:off x="1020997" y="865414"/>
            <a:ext cx="7102005" cy="5649685"/>
          </a:xfrm>
          <a:prstGeom prst="rect">
            <a:avLst/>
          </a:prstGeom>
        </p:spPr>
      </p:pic>
      <p:sp>
        <p:nvSpPr>
          <p:cNvPr id="10" name="Rounded Rectangle 9">
            <a:extLst>
              <a:ext uri="{FF2B5EF4-FFF2-40B4-BE49-F238E27FC236}">
                <a16:creationId xmlns:a16="http://schemas.microsoft.com/office/drawing/2014/main" id="{64EC4216-BFA0-4943-8F96-FD7AF67938A5}"/>
              </a:ext>
            </a:extLst>
          </p:cNvPr>
          <p:cNvSpPr/>
          <p:nvPr/>
        </p:nvSpPr>
        <p:spPr>
          <a:xfrm>
            <a:off x="3151415" y="1017883"/>
            <a:ext cx="1565552" cy="957874"/>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A34ABF0E-ADA2-A747-85A7-980BB21A8C7F}"/>
              </a:ext>
            </a:extLst>
          </p:cNvPr>
          <p:cNvSpPr/>
          <p:nvPr/>
        </p:nvSpPr>
        <p:spPr>
          <a:xfrm rot="20051519">
            <a:off x="1143292" y="2085582"/>
            <a:ext cx="975599" cy="957874"/>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EFEF04E4-47C4-D44E-AE6D-676DB9DDF59F}"/>
              </a:ext>
            </a:extLst>
          </p:cNvPr>
          <p:cNvSpPr/>
          <p:nvPr/>
        </p:nvSpPr>
        <p:spPr>
          <a:xfrm rot="20051519">
            <a:off x="1557000" y="2019027"/>
            <a:ext cx="975599" cy="853923"/>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5D64E2E1-F2FB-FC4A-B1EA-2F6612718C99}"/>
              </a:ext>
            </a:extLst>
          </p:cNvPr>
          <p:cNvSpPr/>
          <p:nvPr/>
        </p:nvSpPr>
        <p:spPr>
          <a:xfrm>
            <a:off x="4310743" y="2282322"/>
            <a:ext cx="1819637" cy="853923"/>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6D5F7CE3-DA03-F64C-A949-67C36DC6756F}"/>
              </a:ext>
            </a:extLst>
          </p:cNvPr>
          <p:cNvSpPr/>
          <p:nvPr/>
        </p:nvSpPr>
        <p:spPr>
          <a:xfrm>
            <a:off x="6196573" y="1373297"/>
            <a:ext cx="1893771" cy="853923"/>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5E2C5C23-2C91-C24B-B279-10A0C4D36D03}"/>
              </a:ext>
            </a:extLst>
          </p:cNvPr>
          <p:cNvSpPr/>
          <p:nvPr/>
        </p:nvSpPr>
        <p:spPr>
          <a:xfrm rot="1913187">
            <a:off x="6161589" y="2355920"/>
            <a:ext cx="1288183" cy="1095898"/>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6FB6C5D8-F84C-A548-83F0-FDA5208E0564}"/>
              </a:ext>
            </a:extLst>
          </p:cNvPr>
          <p:cNvSpPr/>
          <p:nvPr/>
        </p:nvSpPr>
        <p:spPr>
          <a:xfrm>
            <a:off x="4418123" y="4602140"/>
            <a:ext cx="1778450" cy="1095898"/>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636BCEBF-E837-E542-8083-70050B9F3972}"/>
              </a:ext>
            </a:extLst>
          </p:cNvPr>
          <p:cNvSpPr/>
          <p:nvPr/>
        </p:nvSpPr>
        <p:spPr>
          <a:xfrm>
            <a:off x="2704590" y="4651126"/>
            <a:ext cx="1565553" cy="957874"/>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8BD74D47-07F9-4949-81E9-DCB629B91468}"/>
              </a:ext>
            </a:extLst>
          </p:cNvPr>
          <p:cNvSpPr/>
          <p:nvPr/>
        </p:nvSpPr>
        <p:spPr>
          <a:xfrm>
            <a:off x="3837214" y="4025803"/>
            <a:ext cx="1096126" cy="853923"/>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591CD3C-5C19-A642-8EEB-35D396C2A0F1}"/>
              </a:ext>
            </a:extLst>
          </p:cNvPr>
          <p:cNvSpPr txBox="1"/>
          <p:nvPr/>
        </p:nvSpPr>
        <p:spPr>
          <a:xfrm rot="2962846">
            <a:off x="1264650" y="2453423"/>
            <a:ext cx="247184" cy="369332"/>
          </a:xfrm>
          <a:prstGeom prst="rect">
            <a:avLst/>
          </a:prstGeom>
          <a:noFill/>
        </p:spPr>
        <p:txBody>
          <a:bodyPr wrap="none" rtlCol="0">
            <a:spAutoFit/>
          </a:bodyPr>
          <a:lstStyle/>
          <a:p>
            <a:r>
              <a:rPr lang="en-US" b="1" dirty="0"/>
              <a:t>:</a:t>
            </a:r>
          </a:p>
        </p:txBody>
      </p:sp>
      <p:sp>
        <p:nvSpPr>
          <p:cNvPr id="22" name="TextBox 21">
            <a:extLst>
              <a:ext uri="{FF2B5EF4-FFF2-40B4-BE49-F238E27FC236}">
                <a16:creationId xmlns:a16="http://schemas.microsoft.com/office/drawing/2014/main" id="{1DE44085-884F-674F-B7A8-EBA7D86F9D6F}"/>
              </a:ext>
            </a:extLst>
          </p:cNvPr>
          <p:cNvSpPr txBox="1"/>
          <p:nvPr/>
        </p:nvSpPr>
        <p:spPr>
          <a:xfrm rot="2962846">
            <a:off x="1396030" y="2647863"/>
            <a:ext cx="247184" cy="369332"/>
          </a:xfrm>
          <a:prstGeom prst="rect">
            <a:avLst/>
          </a:prstGeom>
          <a:noFill/>
        </p:spPr>
        <p:txBody>
          <a:bodyPr wrap="none" rtlCol="0">
            <a:spAutoFit/>
          </a:bodyPr>
          <a:lstStyle/>
          <a:p>
            <a:r>
              <a:rPr lang="en-US" b="1" dirty="0"/>
              <a:t>:</a:t>
            </a:r>
          </a:p>
        </p:txBody>
      </p:sp>
      <p:sp>
        <p:nvSpPr>
          <p:cNvPr id="23" name="TextBox 22">
            <a:extLst>
              <a:ext uri="{FF2B5EF4-FFF2-40B4-BE49-F238E27FC236}">
                <a16:creationId xmlns:a16="http://schemas.microsoft.com/office/drawing/2014/main" id="{8391C986-EC77-E442-B4FD-ED4C0E4293B6}"/>
              </a:ext>
            </a:extLst>
          </p:cNvPr>
          <p:cNvSpPr txBox="1"/>
          <p:nvPr/>
        </p:nvSpPr>
        <p:spPr>
          <a:xfrm>
            <a:off x="3468874" y="1022293"/>
            <a:ext cx="247184" cy="369332"/>
          </a:xfrm>
          <a:prstGeom prst="rect">
            <a:avLst/>
          </a:prstGeom>
          <a:noFill/>
        </p:spPr>
        <p:txBody>
          <a:bodyPr wrap="none" rtlCol="0">
            <a:spAutoFit/>
          </a:bodyPr>
          <a:lstStyle/>
          <a:p>
            <a:r>
              <a:rPr lang="en-US" b="1" dirty="0"/>
              <a:t>:</a:t>
            </a:r>
          </a:p>
        </p:txBody>
      </p:sp>
      <p:sp>
        <p:nvSpPr>
          <p:cNvPr id="24" name="TextBox 23">
            <a:extLst>
              <a:ext uri="{FF2B5EF4-FFF2-40B4-BE49-F238E27FC236}">
                <a16:creationId xmlns:a16="http://schemas.microsoft.com/office/drawing/2014/main" id="{1AFB665F-0AEA-D742-B762-47F0D02A5EC9}"/>
              </a:ext>
            </a:extLst>
          </p:cNvPr>
          <p:cNvSpPr txBox="1"/>
          <p:nvPr/>
        </p:nvSpPr>
        <p:spPr>
          <a:xfrm>
            <a:off x="6093606" y="2838721"/>
            <a:ext cx="247184" cy="369332"/>
          </a:xfrm>
          <a:prstGeom prst="rect">
            <a:avLst/>
          </a:prstGeom>
          <a:noFill/>
        </p:spPr>
        <p:txBody>
          <a:bodyPr wrap="none" rtlCol="0">
            <a:spAutoFit/>
          </a:bodyPr>
          <a:lstStyle/>
          <a:p>
            <a:r>
              <a:rPr lang="en-US" b="1" dirty="0"/>
              <a:t>:</a:t>
            </a:r>
          </a:p>
        </p:txBody>
      </p:sp>
      <p:sp>
        <p:nvSpPr>
          <p:cNvPr id="25" name="TextBox 24">
            <a:extLst>
              <a:ext uri="{FF2B5EF4-FFF2-40B4-BE49-F238E27FC236}">
                <a16:creationId xmlns:a16="http://schemas.microsoft.com/office/drawing/2014/main" id="{D060BEBB-F597-F849-B3EB-FA151F7BCDCA}"/>
              </a:ext>
            </a:extLst>
          </p:cNvPr>
          <p:cNvSpPr txBox="1"/>
          <p:nvPr/>
        </p:nvSpPr>
        <p:spPr>
          <a:xfrm>
            <a:off x="6317766" y="2838721"/>
            <a:ext cx="247184" cy="369332"/>
          </a:xfrm>
          <a:prstGeom prst="rect">
            <a:avLst/>
          </a:prstGeom>
          <a:noFill/>
        </p:spPr>
        <p:txBody>
          <a:bodyPr wrap="none" rtlCol="0">
            <a:spAutoFit/>
          </a:bodyPr>
          <a:lstStyle/>
          <a:p>
            <a:r>
              <a:rPr lang="en-US" b="1" dirty="0"/>
              <a:t>:</a:t>
            </a:r>
          </a:p>
        </p:txBody>
      </p:sp>
      <p:sp>
        <p:nvSpPr>
          <p:cNvPr id="26" name="TextBox 25">
            <a:extLst>
              <a:ext uri="{FF2B5EF4-FFF2-40B4-BE49-F238E27FC236}">
                <a16:creationId xmlns:a16="http://schemas.microsoft.com/office/drawing/2014/main" id="{0D2E7D46-98DF-8243-9A8E-C2CC5BC56A0B}"/>
              </a:ext>
            </a:extLst>
          </p:cNvPr>
          <p:cNvSpPr txBox="1"/>
          <p:nvPr/>
        </p:nvSpPr>
        <p:spPr>
          <a:xfrm rot="1354745">
            <a:off x="6618647" y="2370709"/>
            <a:ext cx="247184" cy="369332"/>
          </a:xfrm>
          <a:prstGeom prst="rect">
            <a:avLst/>
          </a:prstGeom>
          <a:noFill/>
        </p:spPr>
        <p:txBody>
          <a:bodyPr wrap="none" rtlCol="0">
            <a:spAutoFit/>
          </a:bodyPr>
          <a:lstStyle/>
          <a:p>
            <a:r>
              <a:rPr lang="en-US" b="1" dirty="0"/>
              <a:t>:</a:t>
            </a:r>
          </a:p>
        </p:txBody>
      </p:sp>
      <p:sp>
        <p:nvSpPr>
          <p:cNvPr id="27" name="TextBox 26">
            <a:extLst>
              <a:ext uri="{FF2B5EF4-FFF2-40B4-BE49-F238E27FC236}">
                <a16:creationId xmlns:a16="http://schemas.microsoft.com/office/drawing/2014/main" id="{FA4CB7AE-FA2A-394A-8AC8-37D6BCD2F66B}"/>
              </a:ext>
            </a:extLst>
          </p:cNvPr>
          <p:cNvSpPr txBox="1"/>
          <p:nvPr/>
        </p:nvSpPr>
        <p:spPr>
          <a:xfrm rot="14595428">
            <a:off x="6433625" y="2234427"/>
            <a:ext cx="247184" cy="369332"/>
          </a:xfrm>
          <a:prstGeom prst="rect">
            <a:avLst/>
          </a:prstGeom>
          <a:noFill/>
        </p:spPr>
        <p:txBody>
          <a:bodyPr wrap="none" rtlCol="0">
            <a:spAutoFit/>
          </a:bodyPr>
          <a:lstStyle/>
          <a:p>
            <a:r>
              <a:rPr lang="en-US" b="1" dirty="0"/>
              <a:t>:</a:t>
            </a:r>
          </a:p>
        </p:txBody>
      </p:sp>
      <p:sp>
        <p:nvSpPr>
          <p:cNvPr id="28" name="TextBox 27">
            <a:extLst>
              <a:ext uri="{FF2B5EF4-FFF2-40B4-BE49-F238E27FC236}">
                <a16:creationId xmlns:a16="http://schemas.microsoft.com/office/drawing/2014/main" id="{29804599-0E45-FC44-9192-E613FF5EB9B9}"/>
              </a:ext>
            </a:extLst>
          </p:cNvPr>
          <p:cNvSpPr txBox="1"/>
          <p:nvPr/>
        </p:nvSpPr>
        <p:spPr>
          <a:xfrm rot="5868762">
            <a:off x="6517519" y="2441128"/>
            <a:ext cx="247184" cy="369332"/>
          </a:xfrm>
          <a:prstGeom prst="rect">
            <a:avLst/>
          </a:prstGeom>
          <a:noFill/>
        </p:spPr>
        <p:txBody>
          <a:bodyPr wrap="none" rtlCol="0">
            <a:spAutoFit/>
          </a:bodyPr>
          <a:lstStyle/>
          <a:p>
            <a:r>
              <a:rPr lang="en-US" b="1" dirty="0"/>
              <a:t>:</a:t>
            </a:r>
          </a:p>
        </p:txBody>
      </p:sp>
      <p:sp>
        <p:nvSpPr>
          <p:cNvPr id="29" name="TextBox 28">
            <a:extLst>
              <a:ext uri="{FF2B5EF4-FFF2-40B4-BE49-F238E27FC236}">
                <a16:creationId xmlns:a16="http://schemas.microsoft.com/office/drawing/2014/main" id="{5F427BC8-D6B1-6A40-9ECC-66DC38E5AC82}"/>
              </a:ext>
            </a:extLst>
          </p:cNvPr>
          <p:cNvSpPr txBox="1"/>
          <p:nvPr/>
        </p:nvSpPr>
        <p:spPr>
          <a:xfrm rot="5400000">
            <a:off x="3613042" y="917165"/>
            <a:ext cx="247184" cy="369332"/>
          </a:xfrm>
          <a:prstGeom prst="rect">
            <a:avLst/>
          </a:prstGeom>
          <a:noFill/>
        </p:spPr>
        <p:txBody>
          <a:bodyPr wrap="none" rtlCol="0">
            <a:spAutoFit/>
          </a:bodyPr>
          <a:lstStyle/>
          <a:p>
            <a:r>
              <a:rPr lang="en-US" b="1" dirty="0"/>
              <a:t>:</a:t>
            </a:r>
          </a:p>
        </p:txBody>
      </p:sp>
      <p:sp>
        <p:nvSpPr>
          <p:cNvPr id="31" name="TextBox 30">
            <a:extLst>
              <a:ext uri="{FF2B5EF4-FFF2-40B4-BE49-F238E27FC236}">
                <a16:creationId xmlns:a16="http://schemas.microsoft.com/office/drawing/2014/main" id="{EFA8954C-28C1-A341-94D8-87FADE42063A}"/>
              </a:ext>
            </a:extLst>
          </p:cNvPr>
          <p:cNvSpPr txBox="1"/>
          <p:nvPr/>
        </p:nvSpPr>
        <p:spPr>
          <a:xfrm>
            <a:off x="4077309" y="4055668"/>
            <a:ext cx="247184" cy="369332"/>
          </a:xfrm>
          <a:prstGeom prst="rect">
            <a:avLst/>
          </a:prstGeom>
          <a:noFill/>
        </p:spPr>
        <p:txBody>
          <a:bodyPr wrap="none" rtlCol="0">
            <a:spAutoFit/>
          </a:bodyPr>
          <a:lstStyle/>
          <a:p>
            <a:r>
              <a:rPr lang="en-US" b="1" dirty="0"/>
              <a:t>:</a:t>
            </a:r>
          </a:p>
        </p:txBody>
      </p:sp>
      <p:sp>
        <p:nvSpPr>
          <p:cNvPr id="32" name="TextBox 31">
            <a:extLst>
              <a:ext uri="{FF2B5EF4-FFF2-40B4-BE49-F238E27FC236}">
                <a16:creationId xmlns:a16="http://schemas.microsoft.com/office/drawing/2014/main" id="{6B88EEF0-0F4E-CD49-9C48-568683382E80}"/>
              </a:ext>
            </a:extLst>
          </p:cNvPr>
          <p:cNvSpPr txBox="1"/>
          <p:nvPr/>
        </p:nvSpPr>
        <p:spPr>
          <a:xfrm>
            <a:off x="4294531" y="4055668"/>
            <a:ext cx="247184" cy="369332"/>
          </a:xfrm>
          <a:prstGeom prst="rect">
            <a:avLst/>
          </a:prstGeom>
          <a:noFill/>
        </p:spPr>
        <p:txBody>
          <a:bodyPr wrap="none" rtlCol="0">
            <a:spAutoFit/>
          </a:bodyPr>
          <a:lstStyle/>
          <a:p>
            <a:r>
              <a:rPr lang="en-US" b="1" dirty="0"/>
              <a:t>:</a:t>
            </a:r>
          </a:p>
        </p:txBody>
      </p:sp>
      <p:sp>
        <p:nvSpPr>
          <p:cNvPr id="33" name="TextBox 32">
            <a:extLst>
              <a:ext uri="{FF2B5EF4-FFF2-40B4-BE49-F238E27FC236}">
                <a16:creationId xmlns:a16="http://schemas.microsoft.com/office/drawing/2014/main" id="{ABB22A32-C30C-A54F-88A1-CCAA3C180949}"/>
              </a:ext>
            </a:extLst>
          </p:cNvPr>
          <p:cNvSpPr txBox="1"/>
          <p:nvPr/>
        </p:nvSpPr>
        <p:spPr>
          <a:xfrm>
            <a:off x="3764723" y="4919550"/>
            <a:ext cx="247184" cy="369332"/>
          </a:xfrm>
          <a:prstGeom prst="rect">
            <a:avLst/>
          </a:prstGeom>
          <a:noFill/>
        </p:spPr>
        <p:txBody>
          <a:bodyPr wrap="none" rtlCol="0">
            <a:spAutoFit/>
          </a:bodyPr>
          <a:lstStyle/>
          <a:p>
            <a:r>
              <a:rPr lang="en-US" b="1" dirty="0"/>
              <a:t>:</a:t>
            </a:r>
          </a:p>
        </p:txBody>
      </p:sp>
      <p:sp>
        <p:nvSpPr>
          <p:cNvPr id="34" name="TextBox 33">
            <a:extLst>
              <a:ext uri="{FF2B5EF4-FFF2-40B4-BE49-F238E27FC236}">
                <a16:creationId xmlns:a16="http://schemas.microsoft.com/office/drawing/2014/main" id="{392C9228-E1F7-3640-A937-5EBD0972C233}"/>
              </a:ext>
            </a:extLst>
          </p:cNvPr>
          <p:cNvSpPr txBox="1"/>
          <p:nvPr/>
        </p:nvSpPr>
        <p:spPr>
          <a:xfrm rot="5400000">
            <a:off x="3898288" y="5081246"/>
            <a:ext cx="247184" cy="369332"/>
          </a:xfrm>
          <a:prstGeom prst="rect">
            <a:avLst/>
          </a:prstGeom>
          <a:noFill/>
        </p:spPr>
        <p:txBody>
          <a:bodyPr wrap="none" rtlCol="0">
            <a:spAutoFit/>
          </a:bodyPr>
          <a:lstStyle/>
          <a:p>
            <a:r>
              <a:rPr lang="en-US" b="1" dirty="0"/>
              <a:t>:</a:t>
            </a:r>
          </a:p>
        </p:txBody>
      </p:sp>
      <p:sp>
        <p:nvSpPr>
          <p:cNvPr id="35" name="TextBox 34">
            <a:extLst>
              <a:ext uri="{FF2B5EF4-FFF2-40B4-BE49-F238E27FC236}">
                <a16:creationId xmlns:a16="http://schemas.microsoft.com/office/drawing/2014/main" id="{7D616557-F3B7-904E-BBDC-E91592101697}"/>
              </a:ext>
            </a:extLst>
          </p:cNvPr>
          <p:cNvSpPr txBox="1"/>
          <p:nvPr/>
        </p:nvSpPr>
        <p:spPr>
          <a:xfrm rot="5400000">
            <a:off x="4542794" y="5089015"/>
            <a:ext cx="247184" cy="369332"/>
          </a:xfrm>
          <a:prstGeom prst="rect">
            <a:avLst/>
          </a:prstGeom>
          <a:noFill/>
        </p:spPr>
        <p:txBody>
          <a:bodyPr wrap="none" rtlCol="0">
            <a:spAutoFit/>
          </a:bodyPr>
          <a:lstStyle/>
          <a:p>
            <a:r>
              <a:rPr lang="en-US" b="1" dirty="0"/>
              <a:t>:</a:t>
            </a:r>
          </a:p>
        </p:txBody>
      </p:sp>
      <p:sp>
        <p:nvSpPr>
          <p:cNvPr id="36" name="TextBox 35">
            <a:extLst>
              <a:ext uri="{FF2B5EF4-FFF2-40B4-BE49-F238E27FC236}">
                <a16:creationId xmlns:a16="http://schemas.microsoft.com/office/drawing/2014/main" id="{23ADFBCA-7C6A-0E43-BAD1-B3FC81337A63}"/>
              </a:ext>
            </a:extLst>
          </p:cNvPr>
          <p:cNvSpPr txBox="1"/>
          <p:nvPr/>
        </p:nvSpPr>
        <p:spPr>
          <a:xfrm>
            <a:off x="4385277" y="4942142"/>
            <a:ext cx="247184" cy="369332"/>
          </a:xfrm>
          <a:prstGeom prst="rect">
            <a:avLst/>
          </a:prstGeom>
          <a:noFill/>
        </p:spPr>
        <p:txBody>
          <a:bodyPr wrap="none" rtlCol="0">
            <a:spAutoFit/>
          </a:bodyPr>
          <a:lstStyle/>
          <a:p>
            <a:r>
              <a:rPr lang="en-US" b="1" dirty="0"/>
              <a:t>:</a:t>
            </a:r>
          </a:p>
        </p:txBody>
      </p:sp>
      <p:sp>
        <p:nvSpPr>
          <p:cNvPr id="37" name="TextBox 36">
            <a:extLst>
              <a:ext uri="{FF2B5EF4-FFF2-40B4-BE49-F238E27FC236}">
                <a16:creationId xmlns:a16="http://schemas.microsoft.com/office/drawing/2014/main" id="{0E5358A2-E435-7A40-9766-F6BDF16D4435}"/>
              </a:ext>
            </a:extLst>
          </p:cNvPr>
          <p:cNvSpPr txBox="1"/>
          <p:nvPr/>
        </p:nvSpPr>
        <p:spPr>
          <a:xfrm>
            <a:off x="4741418" y="5289561"/>
            <a:ext cx="247184" cy="369332"/>
          </a:xfrm>
          <a:prstGeom prst="rect">
            <a:avLst/>
          </a:prstGeom>
          <a:noFill/>
        </p:spPr>
        <p:txBody>
          <a:bodyPr wrap="none" rtlCol="0">
            <a:spAutoFit/>
          </a:bodyPr>
          <a:lstStyle/>
          <a:p>
            <a:r>
              <a:rPr lang="en-US" b="1" dirty="0"/>
              <a:t>:</a:t>
            </a:r>
          </a:p>
        </p:txBody>
      </p:sp>
      <p:sp>
        <p:nvSpPr>
          <p:cNvPr id="38" name="TextBox 37">
            <a:extLst>
              <a:ext uri="{FF2B5EF4-FFF2-40B4-BE49-F238E27FC236}">
                <a16:creationId xmlns:a16="http://schemas.microsoft.com/office/drawing/2014/main" id="{C808A97A-EAF0-5B40-9354-4868EDF5CCAB}"/>
              </a:ext>
            </a:extLst>
          </p:cNvPr>
          <p:cNvSpPr txBox="1"/>
          <p:nvPr/>
        </p:nvSpPr>
        <p:spPr>
          <a:xfrm>
            <a:off x="4963633" y="5273681"/>
            <a:ext cx="247184" cy="369332"/>
          </a:xfrm>
          <a:prstGeom prst="rect">
            <a:avLst/>
          </a:prstGeom>
          <a:noFill/>
        </p:spPr>
        <p:txBody>
          <a:bodyPr wrap="none" rtlCol="0">
            <a:spAutoFit/>
          </a:bodyPr>
          <a:lstStyle/>
          <a:p>
            <a:r>
              <a:rPr lang="en-US" b="1" dirty="0"/>
              <a:t>:</a:t>
            </a:r>
          </a:p>
        </p:txBody>
      </p:sp>
      <p:sp>
        <p:nvSpPr>
          <p:cNvPr id="39" name="TextBox 38">
            <a:extLst>
              <a:ext uri="{FF2B5EF4-FFF2-40B4-BE49-F238E27FC236}">
                <a16:creationId xmlns:a16="http://schemas.microsoft.com/office/drawing/2014/main" id="{345DBB45-E781-A348-818B-12A51B58F26B}"/>
              </a:ext>
            </a:extLst>
          </p:cNvPr>
          <p:cNvSpPr txBox="1"/>
          <p:nvPr/>
        </p:nvSpPr>
        <p:spPr>
          <a:xfrm>
            <a:off x="4957728" y="4602140"/>
            <a:ext cx="247184" cy="369332"/>
          </a:xfrm>
          <a:prstGeom prst="rect">
            <a:avLst/>
          </a:prstGeom>
          <a:noFill/>
        </p:spPr>
        <p:txBody>
          <a:bodyPr wrap="none" rtlCol="0">
            <a:spAutoFit/>
          </a:bodyPr>
          <a:lstStyle/>
          <a:p>
            <a:r>
              <a:rPr lang="en-US" b="1" dirty="0"/>
              <a:t>:</a:t>
            </a:r>
          </a:p>
        </p:txBody>
      </p:sp>
      <p:sp>
        <p:nvSpPr>
          <p:cNvPr id="40" name="TextBox 39">
            <a:extLst>
              <a:ext uri="{FF2B5EF4-FFF2-40B4-BE49-F238E27FC236}">
                <a16:creationId xmlns:a16="http://schemas.microsoft.com/office/drawing/2014/main" id="{7182E66D-21CA-D849-BE82-9DD9A0DFA98E}"/>
              </a:ext>
            </a:extLst>
          </p:cNvPr>
          <p:cNvSpPr txBox="1"/>
          <p:nvPr/>
        </p:nvSpPr>
        <p:spPr>
          <a:xfrm>
            <a:off x="4744712" y="4586260"/>
            <a:ext cx="247184" cy="369332"/>
          </a:xfrm>
          <a:prstGeom prst="rect">
            <a:avLst/>
          </a:prstGeom>
          <a:noFill/>
        </p:spPr>
        <p:txBody>
          <a:bodyPr wrap="none" rtlCol="0">
            <a:spAutoFit/>
          </a:bodyPr>
          <a:lstStyle/>
          <a:p>
            <a:r>
              <a:rPr lang="en-US" b="1" dirty="0"/>
              <a:t>:</a:t>
            </a:r>
          </a:p>
        </p:txBody>
      </p:sp>
      <p:sp>
        <p:nvSpPr>
          <p:cNvPr id="41" name="TextBox 40">
            <a:extLst>
              <a:ext uri="{FF2B5EF4-FFF2-40B4-BE49-F238E27FC236}">
                <a16:creationId xmlns:a16="http://schemas.microsoft.com/office/drawing/2014/main" id="{930ECD4F-9A62-8D4E-8F0D-DB50CA3A7584}"/>
              </a:ext>
            </a:extLst>
          </p:cNvPr>
          <p:cNvSpPr txBox="1"/>
          <p:nvPr/>
        </p:nvSpPr>
        <p:spPr>
          <a:xfrm>
            <a:off x="5307936" y="4955592"/>
            <a:ext cx="247184" cy="369332"/>
          </a:xfrm>
          <a:prstGeom prst="rect">
            <a:avLst/>
          </a:prstGeom>
          <a:noFill/>
        </p:spPr>
        <p:txBody>
          <a:bodyPr wrap="none" rtlCol="0">
            <a:spAutoFit/>
          </a:bodyPr>
          <a:lstStyle/>
          <a:p>
            <a:r>
              <a:rPr lang="en-US" b="1" dirty="0"/>
              <a:t>:</a:t>
            </a:r>
          </a:p>
        </p:txBody>
      </p:sp>
      <p:sp>
        <p:nvSpPr>
          <p:cNvPr id="42" name="TextBox 41">
            <a:extLst>
              <a:ext uri="{FF2B5EF4-FFF2-40B4-BE49-F238E27FC236}">
                <a16:creationId xmlns:a16="http://schemas.microsoft.com/office/drawing/2014/main" id="{BDC37ACF-ADCE-4D4C-A286-A127FECAA32B}"/>
              </a:ext>
            </a:extLst>
          </p:cNvPr>
          <p:cNvSpPr txBox="1"/>
          <p:nvPr/>
        </p:nvSpPr>
        <p:spPr>
          <a:xfrm rot="16200000">
            <a:off x="5160535" y="4837771"/>
            <a:ext cx="247184" cy="369332"/>
          </a:xfrm>
          <a:prstGeom prst="rect">
            <a:avLst/>
          </a:prstGeom>
          <a:noFill/>
        </p:spPr>
        <p:txBody>
          <a:bodyPr wrap="none" rtlCol="0">
            <a:spAutoFit/>
          </a:bodyPr>
          <a:lstStyle/>
          <a:p>
            <a:r>
              <a:rPr lang="en-US" b="1" dirty="0"/>
              <a:t>:</a:t>
            </a:r>
          </a:p>
        </p:txBody>
      </p:sp>
      <p:sp>
        <p:nvSpPr>
          <p:cNvPr id="43" name="TextBox 42">
            <a:extLst>
              <a:ext uri="{FF2B5EF4-FFF2-40B4-BE49-F238E27FC236}">
                <a16:creationId xmlns:a16="http://schemas.microsoft.com/office/drawing/2014/main" id="{9A5D0434-565C-5747-9B2D-D6639D1C3DAC}"/>
              </a:ext>
            </a:extLst>
          </p:cNvPr>
          <p:cNvSpPr txBox="1"/>
          <p:nvPr/>
        </p:nvSpPr>
        <p:spPr>
          <a:xfrm rot="16200000">
            <a:off x="5181154" y="5083510"/>
            <a:ext cx="247184" cy="369332"/>
          </a:xfrm>
          <a:prstGeom prst="rect">
            <a:avLst/>
          </a:prstGeom>
          <a:noFill/>
        </p:spPr>
        <p:txBody>
          <a:bodyPr wrap="none" rtlCol="0">
            <a:spAutoFit/>
          </a:bodyPr>
          <a:lstStyle/>
          <a:p>
            <a:r>
              <a:rPr lang="en-US" b="1" dirty="0"/>
              <a:t>:</a:t>
            </a:r>
          </a:p>
        </p:txBody>
      </p:sp>
      <p:sp>
        <p:nvSpPr>
          <p:cNvPr id="45" name="TextBox 44">
            <a:extLst>
              <a:ext uri="{FF2B5EF4-FFF2-40B4-BE49-F238E27FC236}">
                <a16:creationId xmlns:a16="http://schemas.microsoft.com/office/drawing/2014/main" id="{57A8E365-E019-874C-8787-76764056753D}"/>
              </a:ext>
            </a:extLst>
          </p:cNvPr>
          <p:cNvSpPr txBox="1"/>
          <p:nvPr/>
        </p:nvSpPr>
        <p:spPr>
          <a:xfrm rot="5400000">
            <a:off x="4866705" y="5432434"/>
            <a:ext cx="247184"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3828860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pic>
        <p:nvPicPr>
          <p:cNvPr id="6" name="Picture 5">
            <a:extLst>
              <a:ext uri="{FF2B5EF4-FFF2-40B4-BE49-F238E27FC236}">
                <a16:creationId xmlns:a16="http://schemas.microsoft.com/office/drawing/2014/main" id="{2F499EDE-BA40-A34E-A7BC-478237E9B287}"/>
              </a:ext>
            </a:extLst>
          </p:cNvPr>
          <p:cNvPicPr>
            <a:picLocks noChangeAspect="1"/>
          </p:cNvPicPr>
          <p:nvPr/>
        </p:nvPicPr>
        <p:blipFill>
          <a:blip r:embed="rId3"/>
          <a:stretch>
            <a:fillRect/>
          </a:stretch>
        </p:blipFill>
        <p:spPr>
          <a:xfrm>
            <a:off x="666088" y="1532410"/>
            <a:ext cx="7811824" cy="5169101"/>
          </a:xfrm>
          <a:prstGeom prst="rect">
            <a:avLst/>
          </a:prstGeom>
        </p:spPr>
      </p:pic>
      <p:sp>
        <p:nvSpPr>
          <p:cNvPr id="10" name="Rounded Rectangle 9">
            <a:extLst>
              <a:ext uri="{FF2B5EF4-FFF2-40B4-BE49-F238E27FC236}">
                <a16:creationId xmlns:a16="http://schemas.microsoft.com/office/drawing/2014/main" id="{64EC4216-BFA0-4943-8F96-FD7AF67938A5}"/>
              </a:ext>
            </a:extLst>
          </p:cNvPr>
          <p:cNvSpPr/>
          <p:nvPr/>
        </p:nvSpPr>
        <p:spPr>
          <a:xfrm>
            <a:off x="1238446" y="1671133"/>
            <a:ext cx="900598" cy="868137"/>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E6F0053-66B7-5A4F-8F92-B315EB6289D3}"/>
              </a:ext>
            </a:extLst>
          </p:cNvPr>
          <p:cNvSpPr txBox="1"/>
          <p:nvPr/>
        </p:nvSpPr>
        <p:spPr>
          <a:xfrm>
            <a:off x="228601" y="-168"/>
            <a:ext cx="1758430" cy="646331"/>
          </a:xfrm>
          <a:prstGeom prst="rect">
            <a:avLst/>
          </a:prstGeom>
          <a:noFill/>
        </p:spPr>
        <p:txBody>
          <a:bodyPr wrap="none" rtlCol="0">
            <a:spAutoFit/>
          </a:bodyPr>
          <a:lstStyle/>
          <a:p>
            <a:r>
              <a:rPr lang="en-US" sz="3600" b="1" dirty="0">
                <a:solidFill>
                  <a:prstClr val="white"/>
                </a:solidFill>
                <a:latin typeface="Candara"/>
                <a:cs typeface="Candara"/>
              </a:rPr>
              <a:t>Try this:</a:t>
            </a:r>
            <a:endParaRPr lang="en-US" sz="3600" dirty="0">
              <a:solidFill>
                <a:prstClr val="white"/>
              </a:solidFill>
              <a:latin typeface="Candara"/>
              <a:cs typeface="Candara"/>
            </a:endParaRPr>
          </a:p>
        </p:txBody>
      </p:sp>
      <p:sp>
        <p:nvSpPr>
          <p:cNvPr id="22" name="Text Box 3">
            <a:extLst>
              <a:ext uri="{FF2B5EF4-FFF2-40B4-BE49-F238E27FC236}">
                <a16:creationId xmlns:a16="http://schemas.microsoft.com/office/drawing/2014/main" id="{FE065269-C95F-8A4B-94E1-7B281D114DF0}"/>
              </a:ext>
            </a:extLst>
          </p:cNvPr>
          <p:cNvSpPr txBox="1">
            <a:spLocks noChangeArrowheads="1"/>
          </p:cNvSpPr>
          <p:nvPr/>
        </p:nvSpPr>
        <p:spPr bwMode="auto">
          <a:xfrm>
            <a:off x="381000" y="824524"/>
            <a:ext cx="8763000" cy="707886"/>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Identify and label </a:t>
            </a:r>
            <a:r>
              <a:rPr lang="en-US" sz="2000" b="1" dirty="0">
                <a:latin typeface="Candara"/>
                <a:cs typeface="Candara"/>
              </a:rPr>
              <a:t>all functional groups</a:t>
            </a:r>
            <a:r>
              <a:rPr lang="en-US" sz="2000" dirty="0">
                <a:latin typeface="Candara"/>
                <a:cs typeface="Candara"/>
              </a:rPr>
              <a:t> (except alkanes).</a:t>
            </a:r>
          </a:p>
          <a:p>
            <a:pPr marL="342900" indent="-342900">
              <a:buFont typeface="Arial" panose="020B0604020202020204" pitchFamily="34" charset="0"/>
              <a:buChar char="•"/>
            </a:pPr>
            <a:r>
              <a:rPr lang="en-US" sz="2000" i="1" dirty="0">
                <a:latin typeface="Candara"/>
                <a:cs typeface="Candara"/>
              </a:rPr>
              <a:t>Label alcohols and amines as primary, secondary or tertiary.</a:t>
            </a:r>
          </a:p>
        </p:txBody>
      </p:sp>
      <p:sp>
        <p:nvSpPr>
          <p:cNvPr id="23" name="Rounded Rectangle 22">
            <a:extLst>
              <a:ext uri="{FF2B5EF4-FFF2-40B4-BE49-F238E27FC236}">
                <a16:creationId xmlns:a16="http://schemas.microsoft.com/office/drawing/2014/main" id="{96E332BE-12F8-624B-85DE-543ED0805DE3}"/>
              </a:ext>
            </a:extLst>
          </p:cNvPr>
          <p:cNvSpPr/>
          <p:nvPr/>
        </p:nvSpPr>
        <p:spPr>
          <a:xfrm>
            <a:off x="1536732" y="2400300"/>
            <a:ext cx="1109354" cy="1221447"/>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0163B364-74A9-8A4F-8740-9E89FA1FF07D}"/>
              </a:ext>
            </a:extLst>
          </p:cNvPr>
          <p:cNvSpPr/>
          <p:nvPr/>
        </p:nvSpPr>
        <p:spPr>
          <a:xfrm>
            <a:off x="1999631" y="3390725"/>
            <a:ext cx="900599" cy="675089"/>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a:extLst>
              <a:ext uri="{FF2B5EF4-FFF2-40B4-BE49-F238E27FC236}">
                <a16:creationId xmlns:a16="http://schemas.microsoft.com/office/drawing/2014/main" id="{7DFD4A0C-09EC-6245-A165-639448284944}"/>
              </a:ext>
            </a:extLst>
          </p:cNvPr>
          <p:cNvSpPr/>
          <p:nvPr/>
        </p:nvSpPr>
        <p:spPr>
          <a:xfrm>
            <a:off x="2756659" y="2851885"/>
            <a:ext cx="900599" cy="675089"/>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E7281E75-8E58-824A-A9FE-B39FD74DA2C3}"/>
              </a:ext>
            </a:extLst>
          </p:cNvPr>
          <p:cNvSpPr/>
          <p:nvPr/>
        </p:nvSpPr>
        <p:spPr>
          <a:xfrm>
            <a:off x="2944372" y="3559771"/>
            <a:ext cx="1170428" cy="1012229"/>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7FA4FEC0-C88F-874B-84A5-8BC0DC70E286}"/>
              </a:ext>
            </a:extLst>
          </p:cNvPr>
          <p:cNvSpPr/>
          <p:nvPr/>
        </p:nvSpPr>
        <p:spPr>
          <a:xfrm>
            <a:off x="2315016" y="5279886"/>
            <a:ext cx="900599" cy="1012229"/>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a:extLst>
              <a:ext uri="{FF2B5EF4-FFF2-40B4-BE49-F238E27FC236}">
                <a16:creationId xmlns:a16="http://schemas.microsoft.com/office/drawing/2014/main" id="{9A5D4665-BA07-B447-859D-BFFDEC9470DC}"/>
              </a:ext>
            </a:extLst>
          </p:cNvPr>
          <p:cNvSpPr/>
          <p:nvPr/>
        </p:nvSpPr>
        <p:spPr>
          <a:xfrm>
            <a:off x="1414417" y="4973947"/>
            <a:ext cx="1109354" cy="1012229"/>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25A97406-6A58-ED42-9375-597FA16AFE76}"/>
              </a:ext>
            </a:extLst>
          </p:cNvPr>
          <p:cNvSpPr/>
          <p:nvPr/>
        </p:nvSpPr>
        <p:spPr>
          <a:xfrm>
            <a:off x="6003860" y="4973947"/>
            <a:ext cx="1109354" cy="812053"/>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AA931068-7AC2-184F-990C-122254EE1767}"/>
              </a:ext>
            </a:extLst>
          </p:cNvPr>
          <p:cNvSpPr/>
          <p:nvPr/>
        </p:nvSpPr>
        <p:spPr>
          <a:xfrm>
            <a:off x="5971202" y="5941187"/>
            <a:ext cx="1109354" cy="552699"/>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3EE72120-18BB-E143-94F4-79BE03DD442D}"/>
              </a:ext>
            </a:extLst>
          </p:cNvPr>
          <p:cNvSpPr/>
          <p:nvPr/>
        </p:nvSpPr>
        <p:spPr>
          <a:xfrm>
            <a:off x="5943239" y="2656170"/>
            <a:ext cx="1109354" cy="812053"/>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9F452095-ABBF-9E48-A36E-6AE4F29692F2}"/>
              </a:ext>
            </a:extLst>
          </p:cNvPr>
          <p:cNvSpPr/>
          <p:nvPr/>
        </p:nvSpPr>
        <p:spPr>
          <a:xfrm>
            <a:off x="7080556" y="2862020"/>
            <a:ext cx="1305660" cy="1012229"/>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DC28AC8-5E8E-AB4D-9C98-917B8ECE00C3}"/>
              </a:ext>
            </a:extLst>
          </p:cNvPr>
          <p:cNvSpPr txBox="1"/>
          <p:nvPr/>
        </p:nvSpPr>
        <p:spPr>
          <a:xfrm>
            <a:off x="6159069" y="2263879"/>
            <a:ext cx="1130118" cy="369332"/>
          </a:xfrm>
          <a:prstGeom prst="rect">
            <a:avLst/>
          </a:prstGeom>
          <a:noFill/>
        </p:spPr>
        <p:txBody>
          <a:bodyPr wrap="none" rtlCol="0">
            <a:spAutoFit/>
          </a:bodyPr>
          <a:lstStyle/>
          <a:p>
            <a:r>
              <a:rPr lang="en-US" dirty="0">
                <a:solidFill>
                  <a:srgbClr val="0432FF"/>
                </a:solidFill>
              </a:rPr>
              <a:t>3º alcohol</a:t>
            </a:r>
          </a:p>
        </p:txBody>
      </p:sp>
      <p:sp>
        <p:nvSpPr>
          <p:cNvPr id="33" name="TextBox 32">
            <a:extLst>
              <a:ext uri="{FF2B5EF4-FFF2-40B4-BE49-F238E27FC236}">
                <a16:creationId xmlns:a16="http://schemas.microsoft.com/office/drawing/2014/main" id="{3828E989-A9F8-784A-B5AB-7D792DE2CA40}"/>
              </a:ext>
            </a:extLst>
          </p:cNvPr>
          <p:cNvSpPr txBox="1"/>
          <p:nvPr/>
        </p:nvSpPr>
        <p:spPr>
          <a:xfrm>
            <a:off x="6509550" y="4634094"/>
            <a:ext cx="1037463" cy="369332"/>
          </a:xfrm>
          <a:prstGeom prst="rect">
            <a:avLst/>
          </a:prstGeom>
          <a:noFill/>
        </p:spPr>
        <p:txBody>
          <a:bodyPr wrap="none" rtlCol="0">
            <a:spAutoFit/>
          </a:bodyPr>
          <a:lstStyle/>
          <a:p>
            <a:r>
              <a:rPr lang="en-US" dirty="0">
                <a:solidFill>
                  <a:srgbClr val="0432FF"/>
                </a:solidFill>
              </a:rPr>
              <a:t>1º amine</a:t>
            </a:r>
          </a:p>
        </p:txBody>
      </p:sp>
      <p:sp>
        <p:nvSpPr>
          <p:cNvPr id="20" name="TextBox 19">
            <a:extLst>
              <a:ext uri="{FF2B5EF4-FFF2-40B4-BE49-F238E27FC236}">
                <a16:creationId xmlns:a16="http://schemas.microsoft.com/office/drawing/2014/main" id="{50399DBD-24BF-8E40-B4E8-67C5D57145AF}"/>
              </a:ext>
            </a:extLst>
          </p:cNvPr>
          <p:cNvSpPr txBox="1"/>
          <p:nvPr/>
        </p:nvSpPr>
        <p:spPr>
          <a:xfrm rot="1070910">
            <a:off x="1559319" y="3157642"/>
            <a:ext cx="247184" cy="369332"/>
          </a:xfrm>
          <a:prstGeom prst="rect">
            <a:avLst/>
          </a:prstGeom>
          <a:noFill/>
        </p:spPr>
        <p:txBody>
          <a:bodyPr wrap="none" rtlCol="0">
            <a:spAutoFit/>
          </a:bodyPr>
          <a:lstStyle/>
          <a:p>
            <a:r>
              <a:rPr lang="en-US" b="1" dirty="0"/>
              <a:t>:</a:t>
            </a:r>
          </a:p>
        </p:txBody>
      </p:sp>
      <p:sp>
        <p:nvSpPr>
          <p:cNvPr id="34" name="TextBox 33">
            <a:extLst>
              <a:ext uri="{FF2B5EF4-FFF2-40B4-BE49-F238E27FC236}">
                <a16:creationId xmlns:a16="http://schemas.microsoft.com/office/drawing/2014/main" id="{BCC43428-A97C-5D41-BD38-193D930826D8}"/>
              </a:ext>
            </a:extLst>
          </p:cNvPr>
          <p:cNvSpPr txBox="1"/>
          <p:nvPr/>
        </p:nvSpPr>
        <p:spPr>
          <a:xfrm rot="1070910">
            <a:off x="1784143" y="3237618"/>
            <a:ext cx="247184" cy="369332"/>
          </a:xfrm>
          <a:prstGeom prst="rect">
            <a:avLst/>
          </a:prstGeom>
          <a:noFill/>
        </p:spPr>
        <p:txBody>
          <a:bodyPr wrap="none" rtlCol="0">
            <a:spAutoFit/>
          </a:bodyPr>
          <a:lstStyle/>
          <a:p>
            <a:r>
              <a:rPr lang="en-US" b="1" dirty="0"/>
              <a:t>:</a:t>
            </a:r>
          </a:p>
        </p:txBody>
      </p:sp>
      <p:sp>
        <p:nvSpPr>
          <p:cNvPr id="35" name="TextBox 34">
            <a:extLst>
              <a:ext uri="{FF2B5EF4-FFF2-40B4-BE49-F238E27FC236}">
                <a16:creationId xmlns:a16="http://schemas.microsoft.com/office/drawing/2014/main" id="{42903B9A-DD7B-814D-9E86-55718AEAE0F8}"/>
              </a:ext>
            </a:extLst>
          </p:cNvPr>
          <p:cNvSpPr txBox="1"/>
          <p:nvPr/>
        </p:nvSpPr>
        <p:spPr>
          <a:xfrm rot="5839159">
            <a:off x="2143873" y="2927755"/>
            <a:ext cx="247184" cy="369332"/>
          </a:xfrm>
          <a:prstGeom prst="rect">
            <a:avLst/>
          </a:prstGeom>
          <a:noFill/>
        </p:spPr>
        <p:txBody>
          <a:bodyPr wrap="none" rtlCol="0">
            <a:spAutoFit/>
          </a:bodyPr>
          <a:lstStyle/>
          <a:p>
            <a:r>
              <a:rPr lang="en-US" b="1" dirty="0"/>
              <a:t>:</a:t>
            </a:r>
          </a:p>
        </p:txBody>
      </p:sp>
      <p:sp>
        <p:nvSpPr>
          <p:cNvPr id="36" name="TextBox 35">
            <a:extLst>
              <a:ext uri="{FF2B5EF4-FFF2-40B4-BE49-F238E27FC236}">
                <a16:creationId xmlns:a16="http://schemas.microsoft.com/office/drawing/2014/main" id="{7B93D69E-89C4-CD45-A196-50F75ACF74A6}"/>
              </a:ext>
            </a:extLst>
          </p:cNvPr>
          <p:cNvSpPr txBox="1"/>
          <p:nvPr/>
        </p:nvSpPr>
        <p:spPr>
          <a:xfrm rot="5839159">
            <a:off x="3135003" y="2770684"/>
            <a:ext cx="247184" cy="369332"/>
          </a:xfrm>
          <a:prstGeom prst="rect">
            <a:avLst/>
          </a:prstGeom>
          <a:noFill/>
        </p:spPr>
        <p:txBody>
          <a:bodyPr wrap="none" rtlCol="0">
            <a:spAutoFit/>
          </a:bodyPr>
          <a:lstStyle/>
          <a:p>
            <a:r>
              <a:rPr lang="en-US" b="1" dirty="0"/>
              <a:t>:</a:t>
            </a:r>
          </a:p>
        </p:txBody>
      </p:sp>
      <p:sp>
        <p:nvSpPr>
          <p:cNvPr id="37" name="TextBox 36">
            <a:extLst>
              <a:ext uri="{FF2B5EF4-FFF2-40B4-BE49-F238E27FC236}">
                <a16:creationId xmlns:a16="http://schemas.microsoft.com/office/drawing/2014/main" id="{32D05C10-E02C-9A4B-B575-9EEC6BA489C2}"/>
              </a:ext>
            </a:extLst>
          </p:cNvPr>
          <p:cNvSpPr txBox="1"/>
          <p:nvPr/>
        </p:nvSpPr>
        <p:spPr>
          <a:xfrm rot="5839159">
            <a:off x="3073512" y="3055645"/>
            <a:ext cx="247184" cy="369332"/>
          </a:xfrm>
          <a:prstGeom prst="rect">
            <a:avLst/>
          </a:prstGeom>
          <a:noFill/>
        </p:spPr>
        <p:txBody>
          <a:bodyPr wrap="none" rtlCol="0">
            <a:spAutoFit/>
          </a:bodyPr>
          <a:lstStyle/>
          <a:p>
            <a:r>
              <a:rPr lang="en-US" b="1" dirty="0"/>
              <a:t>:</a:t>
            </a:r>
          </a:p>
        </p:txBody>
      </p:sp>
      <p:sp>
        <p:nvSpPr>
          <p:cNvPr id="38" name="TextBox 37">
            <a:extLst>
              <a:ext uri="{FF2B5EF4-FFF2-40B4-BE49-F238E27FC236}">
                <a16:creationId xmlns:a16="http://schemas.microsoft.com/office/drawing/2014/main" id="{711A85E0-F818-9B44-9003-9DD4363C156C}"/>
              </a:ext>
            </a:extLst>
          </p:cNvPr>
          <p:cNvSpPr txBox="1"/>
          <p:nvPr/>
        </p:nvSpPr>
        <p:spPr>
          <a:xfrm rot="5839159">
            <a:off x="3642747" y="3950400"/>
            <a:ext cx="247184" cy="369332"/>
          </a:xfrm>
          <a:prstGeom prst="rect">
            <a:avLst/>
          </a:prstGeom>
          <a:noFill/>
        </p:spPr>
        <p:txBody>
          <a:bodyPr wrap="none" rtlCol="0">
            <a:spAutoFit/>
          </a:bodyPr>
          <a:lstStyle/>
          <a:p>
            <a:r>
              <a:rPr lang="en-US" b="1" dirty="0"/>
              <a:t>:</a:t>
            </a:r>
          </a:p>
        </p:txBody>
      </p:sp>
      <p:sp>
        <p:nvSpPr>
          <p:cNvPr id="39" name="TextBox 38">
            <a:extLst>
              <a:ext uri="{FF2B5EF4-FFF2-40B4-BE49-F238E27FC236}">
                <a16:creationId xmlns:a16="http://schemas.microsoft.com/office/drawing/2014/main" id="{C7570FE2-2134-794B-AC49-B2E1958F0FAB}"/>
              </a:ext>
            </a:extLst>
          </p:cNvPr>
          <p:cNvSpPr txBox="1"/>
          <p:nvPr/>
        </p:nvSpPr>
        <p:spPr>
          <a:xfrm rot="4686249">
            <a:off x="3618033" y="3702607"/>
            <a:ext cx="247184" cy="369332"/>
          </a:xfrm>
          <a:prstGeom prst="rect">
            <a:avLst/>
          </a:prstGeom>
          <a:noFill/>
        </p:spPr>
        <p:txBody>
          <a:bodyPr wrap="none" rtlCol="0">
            <a:spAutoFit/>
          </a:bodyPr>
          <a:lstStyle/>
          <a:p>
            <a:r>
              <a:rPr lang="en-US" b="1" dirty="0"/>
              <a:t>:</a:t>
            </a:r>
          </a:p>
        </p:txBody>
      </p:sp>
      <p:sp>
        <p:nvSpPr>
          <p:cNvPr id="40" name="TextBox 39">
            <a:extLst>
              <a:ext uri="{FF2B5EF4-FFF2-40B4-BE49-F238E27FC236}">
                <a16:creationId xmlns:a16="http://schemas.microsoft.com/office/drawing/2014/main" id="{BEA79218-84D1-EF4A-B630-56F75B5125B9}"/>
              </a:ext>
            </a:extLst>
          </p:cNvPr>
          <p:cNvSpPr txBox="1"/>
          <p:nvPr/>
        </p:nvSpPr>
        <p:spPr>
          <a:xfrm rot="1231945">
            <a:off x="3754028" y="3861610"/>
            <a:ext cx="247184" cy="369332"/>
          </a:xfrm>
          <a:prstGeom prst="rect">
            <a:avLst/>
          </a:prstGeom>
          <a:noFill/>
        </p:spPr>
        <p:txBody>
          <a:bodyPr wrap="none" rtlCol="0">
            <a:spAutoFit/>
          </a:bodyPr>
          <a:lstStyle/>
          <a:p>
            <a:r>
              <a:rPr lang="en-US" b="1" dirty="0"/>
              <a:t>:</a:t>
            </a:r>
          </a:p>
        </p:txBody>
      </p:sp>
      <p:sp>
        <p:nvSpPr>
          <p:cNvPr id="41" name="TextBox 40">
            <a:extLst>
              <a:ext uri="{FF2B5EF4-FFF2-40B4-BE49-F238E27FC236}">
                <a16:creationId xmlns:a16="http://schemas.microsoft.com/office/drawing/2014/main" id="{7F4C21A5-663D-D84E-91C8-78EA24B73B27}"/>
              </a:ext>
            </a:extLst>
          </p:cNvPr>
          <p:cNvSpPr txBox="1"/>
          <p:nvPr/>
        </p:nvSpPr>
        <p:spPr>
          <a:xfrm rot="1871538">
            <a:off x="2222427" y="3716011"/>
            <a:ext cx="247184" cy="369332"/>
          </a:xfrm>
          <a:prstGeom prst="rect">
            <a:avLst/>
          </a:prstGeom>
          <a:noFill/>
        </p:spPr>
        <p:txBody>
          <a:bodyPr wrap="none" rtlCol="0">
            <a:spAutoFit/>
          </a:bodyPr>
          <a:lstStyle/>
          <a:p>
            <a:r>
              <a:rPr lang="en-US" b="1" dirty="0"/>
              <a:t>:</a:t>
            </a:r>
          </a:p>
        </p:txBody>
      </p:sp>
      <p:sp>
        <p:nvSpPr>
          <p:cNvPr id="42" name="TextBox 41">
            <a:extLst>
              <a:ext uri="{FF2B5EF4-FFF2-40B4-BE49-F238E27FC236}">
                <a16:creationId xmlns:a16="http://schemas.microsoft.com/office/drawing/2014/main" id="{E8D5765C-1362-EF4A-9A66-4216B27D20A9}"/>
              </a:ext>
            </a:extLst>
          </p:cNvPr>
          <p:cNvSpPr txBox="1"/>
          <p:nvPr/>
        </p:nvSpPr>
        <p:spPr>
          <a:xfrm rot="1871538">
            <a:off x="2039075" y="3550604"/>
            <a:ext cx="247184" cy="369332"/>
          </a:xfrm>
          <a:prstGeom prst="rect">
            <a:avLst/>
          </a:prstGeom>
          <a:noFill/>
        </p:spPr>
        <p:txBody>
          <a:bodyPr wrap="none" rtlCol="0">
            <a:spAutoFit/>
          </a:bodyPr>
          <a:lstStyle/>
          <a:p>
            <a:r>
              <a:rPr lang="en-US" b="1" dirty="0"/>
              <a:t>:</a:t>
            </a:r>
          </a:p>
        </p:txBody>
      </p:sp>
      <p:sp>
        <p:nvSpPr>
          <p:cNvPr id="43" name="TextBox 42">
            <a:extLst>
              <a:ext uri="{FF2B5EF4-FFF2-40B4-BE49-F238E27FC236}">
                <a16:creationId xmlns:a16="http://schemas.microsoft.com/office/drawing/2014/main" id="{18CABB55-EE27-FA42-A9E0-E8BAD5B89CE6}"/>
              </a:ext>
            </a:extLst>
          </p:cNvPr>
          <p:cNvSpPr txBox="1"/>
          <p:nvPr/>
        </p:nvSpPr>
        <p:spPr>
          <a:xfrm rot="996505">
            <a:off x="6308719" y="2579246"/>
            <a:ext cx="247184" cy="369332"/>
          </a:xfrm>
          <a:prstGeom prst="rect">
            <a:avLst/>
          </a:prstGeom>
          <a:noFill/>
        </p:spPr>
        <p:txBody>
          <a:bodyPr wrap="none" rtlCol="0">
            <a:spAutoFit/>
          </a:bodyPr>
          <a:lstStyle/>
          <a:p>
            <a:r>
              <a:rPr lang="en-US" b="1" dirty="0"/>
              <a:t>:</a:t>
            </a:r>
          </a:p>
        </p:txBody>
      </p:sp>
      <p:sp>
        <p:nvSpPr>
          <p:cNvPr id="44" name="TextBox 43">
            <a:extLst>
              <a:ext uri="{FF2B5EF4-FFF2-40B4-BE49-F238E27FC236}">
                <a16:creationId xmlns:a16="http://schemas.microsoft.com/office/drawing/2014/main" id="{D7BE574B-6CF4-F54D-B65E-858BFE8DC399}"/>
              </a:ext>
            </a:extLst>
          </p:cNvPr>
          <p:cNvSpPr txBox="1"/>
          <p:nvPr/>
        </p:nvSpPr>
        <p:spPr>
          <a:xfrm rot="4281858">
            <a:off x="6473905" y="2777827"/>
            <a:ext cx="247184" cy="369332"/>
          </a:xfrm>
          <a:prstGeom prst="rect">
            <a:avLst/>
          </a:prstGeom>
          <a:noFill/>
        </p:spPr>
        <p:txBody>
          <a:bodyPr wrap="none" rtlCol="0">
            <a:spAutoFit/>
          </a:bodyPr>
          <a:lstStyle/>
          <a:p>
            <a:r>
              <a:rPr lang="en-US" b="1" dirty="0"/>
              <a:t>:</a:t>
            </a:r>
          </a:p>
        </p:txBody>
      </p:sp>
      <p:sp>
        <p:nvSpPr>
          <p:cNvPr id="45" name="TextBox 44">
            <a:extLst>
              <a:ext uri="{FF2B5EF4-FFF2-40B4-BE49-F238E27FC236}">
                <a16:creationId xmlns:a16="http://schemas.microsoft.com/office/drawing/2014/main" id="{A1BEC367-CC74-A74D-A869-DF91F9CF6E30}"/>
              </a:ext>
            </a:extLst>
          </p:cNvPr>
          <p:cNvSpPr txBox="1"/>
          <p:nvPr/>
        </p:nvSpPr>
        <p:spPr>
          <a:xfrm rot="5400000">
            <a:off x="7513803" y="2850485"/>
            <a:ext cx="247184" cy="369332"/>
          </a:xfrm>
          <a:prstGeom prst="rect">
            <a:avLst/>
          </a:prstGeom>
          <a:noFill/>
        </p:spPr>
        <p:txBody>
          <a:bodyPr wrap="none" rtlCol="0">
            <a:spAutoFit/>
          </a:bodyPr>
          <a:lstStyle/>
          <a:p>
            <a:r>
              <a:rPr lang="en-US" b="1" dirty="0"/>
              <a:t>:</a:t>
            </a:r>
          </a:p>
        </p:txBody>
      </p:sp>
      <p:sp>
        <p:nvSpPr>
          <p:cNvPr id="46" name="TextBox 45">
            <a:extLst>
              <a:ext uri="{FF2B5EF4-FFF2-40B4-BE49-F238E27FC236}">
                <a16:creationId xmlns:a16="http://schemas.microsoft.com/office/drawing/2014/main" id="{F42BDD19-BE1B-914B-AF20-11D2B5B8550A}"/>
              </a:ext>
            </a:extLst>
          </p:cNvPr>
          <p:cNvSpPr txBox="1"/>
          <p:nvPr/>
        </p:nvSpPr>
        <p:spPr>
          <a:xfrm rot="5400000">
            <a:off x="7529326" y="3117102"/>
            <a:ext cx="247184" cy="369332"/>
          </a:xfrm>
          <a:prstGeom prst="rect">
            <a:avLst/>
          </a:prstGeom>
          <a:noFill/>
        </p:spPr>
        <p:txBody>
          <a:bodyPr wrap="none" rtlCol="0">
            <a:spAutoFit/>
          </a:bodyPr>
          <a:lstStyle/>
          <a:p>
            <a:r>
              <a:rPr lang="en-US" b="1" dirty="0"/>
              <a:t>:</a:t>
            </a:r>
          </a:p>
        </p:txBody>
      </p:sp>
      <p:sp>
        <p:nvSpPr>
          <p:cNvPr id="47" name="TextBox 46">
            <a:extLst>
              <a:ext uri="{FF2B5EF4-FFF2-40B4-BE49-F238E27FC236}">
                <a16:creationId xmlns:a16="http://schemas.microsoft.com/office/drawing/2014/main" id="{2A7E7A7D-4EA3-0640-B2D7-24FF40F784A9}"/>
              </a:ext>
            </a:extLst>
          </p:cNvPr>
          <p:cNvSpPr txBox="1"/>
          <p:nvPr/>
        </p:nvSpPr>
        <p:spPr>
          <a:xfrm>
            <a:off x="7080556" y="3505336"/>
            <a:ext cx="247184" cy="369332"/>
          </a:xfrm>
          <a:prstGeom prst="rect">
            <a:avLst/>
          </a:prstGeom>
          <a:noFill/>
        </p:spPr>
        <p:txBody>
          <a:bodyPr wrap="none" rtlCol="0">
            <a:spAutoFit/>
          </a:bodyPr>
          <a:lstStyle/>
          <a:p>
            <a:r>
              <a:rPr lang="en-US" b="1" dirty="0"/>
              <a:t>:</a:t>
            </a:r>
          </a:p>
        </p:txBody>
      </p:sp>
      <p:sp>
        <p:nvSpPr>
          <p:cNvPr id="48" name="TextBox 47">
            <a:extLst>
              <a:ext uri="{FF2B5EF4-FFF2-40B4-BE49-F238E27FC236}">
                <a16:creationId xmlns:a16="http://schemas.microsoft.com/office/drawing/2014/main" id="{A32C2328-0117-5E40-A6CF-70DB6CF92E12}"/>
              </a:ext>
            </a:extLst>
          </p:cNvPr>
          <p:cNvSpPr txBox="1"/>
          <p:nvPr/>
        </p:nvSpPr>
        <p:spPr>
          <a:xfrm>
            <a:off x="7304296" y="3504441"/>
            <a:ext cx="247184" cy="369332"/>
          </a:xfrm>
          <a:prstGeom prst="rect">
            <a:avLst/>
          </a:prstGeom>
          <a:noFill/>
        </p:spPr>
        <p:txBody>
          <a:bodyPr wrap="none" rtlCol="0">
            <a:spAutoFit/>
          </a:bodyPr>
          <a:lstStyle/>
          <a:p>
            <a:r>
              <a:rPr lang="en-US" b="1" dirty="0"/>
              <a:t>:</a:t>
            </a:r>
          </a:p>
        </p:txBody>
      </p:sp>
      <p:sp>
        <p:nvSpPr>
          <p:cNvPr id="49" name="TextBox 48">
            <a:extLst>
              <a:ext uri="{FF2B5EF4-FFF2-40B4-BE49-F238E27FC236}">
                <a16:creationId xmlns:a16="http://schemas.microsoft.com/office/drawing/2014/main" id="{05B6B0A6-68DF-E14F-8E6E-57E9D5E05F14}"/>
              </a:ext>
            </a:extLst>
          </p:cNvPr>
          <p:cNvSpPr txBox="1"/>
          <p:nvPr/>
        </p:nvSpPr>
        <p:spPr>
          <a:xfrm>
            <a:off x="6322345" y="5010641"/>
            <a:ext cx="247184" cy="369332"/>
          </a:xfrm>
          <a:prstGeom prst="rect">
            <a:avLst/>
          </a:prstGeom>
          <a:noFill/>
        </p:spPr>
        <p:txBody>
          <a:bodyPr wrap="none" rtlCol="0">
            <a:spAutoFit/>
          </a:bodyPr>
          <a:lstStyle/>
          <a:p>
            <a:r>
              <a:rPr lang="en-US" b="1" dirty="0"/>
              <a:t>:</a:t>
            </a:r>
          </a:p>
        </p:txBody>
      </p:sp>
      <p:sp>
        <p:nvSpPr>
          <p:cNvPr id="50" name="TextBox 49">
            <a:extLst>
              <a:ext uri="{FF2B5EF4-FFF2-40B4-BE49-F238E27FC236}">
                <a16:creationId xmlns:a16="http://schemas.microsoft.com/office/drawing/2014/main" id="{720B6ECF-A707-5446-B1C8-58530BDC91A5}"/>
              </a:ext>
            </a:extLst>
          </p:cNvPr>
          <p:cNvSpPr txBox="1"/>
          <p:nvPr/>
        </p:nvSpPr>
        <p:spPr>
          <a:xfrm rot="18315421">
            <a:off x="6322345" y="6205619"/>
            <a:ext cx="247184" cy="369332"/>
          </a:xfrm>
          <a:prstGeom prst="rect">
            <a:avLst/>
          </a:prstGeom>
          <a:noFill/>
        </p:spPr>
        <p:txBody>
          <a:bodyPr wrap="none" rtlCol="0">
            <a:spAutoFit/>
          </a:bodyPr>
          <a:lstStyle/>
          <a:p>
            <a:r>
              <a:rPr lang="en-US" b="1" dirty="0"/>
              <a:t>:</a:t>
            </a:r>
          </a:p>
        </p:txBody>
      </p:sp>
      <p:sp>
        <p:nvSpPr>
          <p:cNvPr id="51" name="TextBox 50">
            <a:extLst>
              <a:ext uri="{FF2B5EF4-FFF2-40B4-BE49-F238E27FC236}">
                <a16:creationId xmlns:a16="http://schemas.microsoft.com/office/drawing/2014/main" id="{61D54158-1BFA-A444-A96B-BECAFBB39858}"/>
              </a:ext>
            </a:extLst>
          </p:cNvPr>
          <p:cNvSpPr txBox="1"/>
          <p:nvPr/>
        </p:nvSpPr>
        <p:spPr>
          <a:xfrm rot="2967646">
            <a:off x="6544481" y="6192753"/>
            <a:ext cx="247184" cy="369332"/>
          </a:xfrm>
          <a:prstGeom prst="rect">
            <a:avLst/>
          </a:prstGeom>
          <a:noFill/>
        </p:spPr>
        <p:txBody>
          <a:bodyPr wrap="none" rtlCol="0">
            <a:spAutoFit/>
          </a:bodyPr>
          <a:lstStyle/>
          <a:p>
            <a:r>
              <a:rPr lang="en-US" b="1" dirty="0"/>
              <a:t>:</a:t>
            </a:r>
          </a:p>
        </p:txBody>
      </p:sp>
      <p:sp>
        <p:nvSpPr>
          <p:cNvPr id="52" name="TextBox 51">
            <a:extLst>
              <a:ext uri="{FF2B5EF4-FFF2-40B4-BE49-F238E27FC236}">
                <a16:creationId xmlns:a16="http://schemas.microsoft.com/office/drawing/2014/main" id="{35298665-A137-AB4E-BEC3-0879B5F14C95}"/>
              </a:ext>
            </a:extLst>
          </p:cNvPr>
          <p:cNvSpPr txBox="1"/>
          <p:nvPr/>
        </p:nvSpPr>
        <p:spPr>
          <a:xfrm rot="2967646">
            <a:off x="2633067" y="5200622"/>
            <a:ext cx="247184" cy="369332"/>
          </a:xfrm>
          <a:prstGeom prst="rect">
            <a:avLst/>
          </a:prstGeom>
          <a:noFill/>
        </p:spPr>
        <p:txBody>
          <a:bodyPr wrap="none" rtlCol="0">
            <a:spAutoFit/>
          </a:bodyPr>
          <a:lstStyle/>
          <a:p>
            <a:r>
              <a:rPr lang="en-US" b="1" dirty="0"/>
              <a:t>:</a:t>
            </a:r>
          </a:p>
        </p:txBody>
      </p:sp>
      <p:sp>
        <p:nvSpPr>
          <p:cNvPr id="53" name="TextBox 52">
            <a:extLst>
              <a:ext uri="{FF2B5EF4-FFF2-40B4-BE49-F238E27FC236}">
                <a16:creationId xmlns:a16="http://schemas.microsoft.com/office/drawing/2014/main" id="{4CB4FA9A-424B-3646-9DD3-6771898B3C8A}"/>
              </a:ext>
            </a:extLst>
          </p:cNvPr>
          <p:cNvSpPr txBox="1"/>
          <p:nvPr/>
        </p:nvSpPr>
        <p:spPr>
          <a:xfrm rot="1824526">
            <a:off x="2811044" y="5384318"/>
            <a:ext cx="247184" cy="369332"/>
          </a:xfrm>
          <a:prstGeom prst="rect">
            <a:avLst/>
          </a:prstGeom>
          <a:noFill/>
        </p:spPr>
        <p:txBody>
          <a:bodyPr wrap="none" rtlCol="0">
            <a:spAutoFit/>
          </a:bodyPr>
          <a:lstStyle/>
          <a:p>
            <a:r>
              <a:rPr lang="en-US" b="1" dirty="0"/>
              <a:t>:</a:t>
            </a:r>
          </a:p>
        </p:txBody>
      </p:sp>
      <p:sp>
        <p:nvSpPr>
          <p:cNvPr id="54" name="TextBox 53">
            <a:extLst>
              <a:ext uri="{FF2B5EF4-FFF2-40B4-BE49-F238E27FC236}">
                <a16:creationId xmlns:a16="http://schemas.microsoft.com/office/drawing/2014/main" id="{74E466F9-E2B1-3E40-8110-A8D787E82295}"/>
              </a:ext>
            </a:extLst>
          </p:cNvPr>
          <p:cNvSpPr txBox="1"/>
          <p:nvPr/>
        </p:nvSpPr>
        <p:spPr>
          <a:xfrm rot="17716399">
            <a:off x="2646323" y="5452089"/>
            <a:ext cx="247184" cy="369332"/>
          </a:xfrm>
          <a:prstGeom prst="rect">
            <a:avLst/>
          </a:prstGeom>
          <a:noFill/>
        </p:spPr>
        <p:txBody>
          <a:bodyPr wrap="none" rtlCol="0">
            <a:spAutoFit/>
          </a:bodyPr>
          <a:lstStyle/>
          <a:p>
            <a:r>
              <a:rPr lang="en-US" b="1" dirty="0"/>
              <a:t>:</a:t>
            </a:r>
          </a:p>
        </p:txBody>
      </p:sp>
      <p:sp>
        <p:nvSpPr>
          <p:cNvPr id="55" name="TextBox 54">
            <a:extLst>
              <a:ext uri="{FF2B5EF4-FFF2-40B4-BE49-F238E27FC236}">
                <a16:creationId xmlns:a16="http://schemas.microsoft.com/office/drawing/2014/main" id="{CCBF1D73-0649-A645-8620-CEFFE27947AD}"/>
              </a:ext>
            </a:extLst>
          </p:cNvPr>
          <p:cNvSpPr txBox="1"/>
          <p:nvPr/>
        </p:nvSpPr>
        <p:spPr>
          <a:xfrm>
            <a:off x="2498917" y="5843512"/>
            <a:ext cx="247184" cy="369332"/>
          </a:xfrm>
          <a:prstGeom prst="rect">
            <a:avLst/>
          </a:prstGeom>
          <a:noFill/>
        </p:spPr>
        <p:txBody>
          <a:bodyPr wrap="none" rtlCol="0">
            <a:spAutoFit/>
          </a:bodyPr>
          <a:lstStyle/>
          <a:p>
            <a:r>
              <a:rPr lang="en-US" b="1" dirty="0"/>
              <a:t>:</a:t>
            </a:r>
          </a:p>
        </p:txBody>
      </p:sp>
      <p:sp>
        <p:nvSpPr>
          <p:cNvPr id="56" name="TextBox 55">
            <a:extLst>
              <a:ext uri="{FF2B5EF4-FFF2-40B4-BE49-F238E27FC236}">
                <a16:creationId xmlns:a16="http://schemas.microsoft.com/office/drawing/2014/main" id="{97C435D9-39C6-7A48-ACE2-748E5C96BFA0}"/>
              </a:ext>
            </a:extLst>
          </p:cNvPr>
          <p:cNvSpPr txBox="1"/>
          <p:nvPr/>
        </p:nvSpPr>
        <p:spPr>
          <a:xfrm>
            <a:off x="2263330" y="5859666"/>
            <a:ext cx="247184" cy="369332"/>
          </a:xfrm>
          <a:prstGeom prst="rect">
            <a:avLst/>
          </a:prstGeom>
          <a:noFill/>
        </p:spPr>
        <p:txBody>
          <a:bodyPr wrap="none" rtlCol="0">
            <a:spAutoFit/>
          </a:bodyPr>
          <a:lstStyle/>
          <a:p>
            <a:r>
              <a:rPr lang="en-US" b="1" dirty="0"/>
              <a:t>:</a:t>
            </a:r>
          </a:p>
        </p:txBody>
      </p:sp>
      <p:sp>
        <p:nvSpPr>
          <p:cNvPr id="57" name="TextBox 56">
            <a:extLst>
              <a:ext uri="{FF2B5EF4-FFF2-40B4-BE49-F238E27FC236}">
                <a16:creationId xmlns:a16="http://schemas.microsoft.com/office/drawing/2014/main" id="{CCE8E518-D1FC-454D-8884-53138F7F9DA0}"/>
              </a:ext>
            </a:extLst>
          </p:cNvPr>
          <p:cNvSpPr txBox="1"/>
          <p:nvPr/>
        </p:nvSpPr>
        <p:spPr>
          <a:xfrm>
            <a:off x="1938579" y="4932083"/>
            <a:ext cx="247184" cy="369332"/>
          </a:xfrm>
          <a:prstGeom prst="rect">
            <a:avLst/>
          </a:prstGeom>
          <a:noFill/>
        </p:spPr>
        <p:txBody>
          <a:bodyPr wrap="none" rtlCol="0">
            <a:spAutoFit/>
          </a:bodyPr>
          <a:lstStyle/>
          <a:p>
            <a:r>
              <a:rPr lang="en-US" b="1" dirty="0"/>
              <a:t>:</a:t>
            </a:r>
          </a:p>
        </p:txBody>
      </p:sp>
      <p:sp>
        <p:nvSpPr>
          <p:cNvPr id="58" name="TextBox 57">
            <a:extLst>
              <a:ext uri="{FF2B5EF4-FFF2-40B4-BE49-F238E27FC236}">
                <a16:creationId xmlns:a16="http://schemas.microsoft.com/office/drawing/2014/main" id="{E9D47784-3E04-D147-8349-3119F9CF631E}"/>
              </a:ext>
            </a:extLst>
          </p:cNvPr>
          <p:cNvSpPr txBox="1"/>
          <p:nvPr/>
        </p:nvSpPr>
        <p:spPr>
          <a:xfrm>
            <a:off x="2181314" y="4934510"/>
            <a:ext cx="247184" cy="369332"/>
          </a:xfrm>
          <a:prstGeom prst="rect">
            <a:avLst/>
          </a:prstGeom>
          <a:noFill/>
        </p:spPr>
        <p:txBody>
          <a:bodyPr wrap="none" rtlCol="0">
            <a:spAutoFit/>
          </a:bodyPr>
          <a:lstStyle/>
          <a:p>
            <a:r>
              <a:rPr lang="en-US" b="1" dirty="0"/>
              <a:t>:</a:t>
            </a:r>
          </a:p>
        </p:txBody>
      </p:sp>
      <p:sp>
        <p:nvSpPr>
          <p:cNvPr id="59" name="TextBox 58">
            <a:extLst>
              <a:ext uri="{FF2B5EF4-FFF2-40B4-BE49-F238E27FC236}">
                <a16:creationId xmlns:a16="http://schemas.microsoft.com/office/drawing/2014/main" id="{244D01DA-2E91-A74D-B6FA-903F7590D08D}"/>
              </a:ext>
            </a:extLst>
          </p:cNvPr>
          <p:cNvSpPr txBox="1"/>
          <p:nvPr/>
        </p:nvSpPr>
        <p:spPr>
          <a:xfrm rot="1659362">
            <a:off x="2990362" y="4075881"/>
            <a:ext cx="247184" cy="369332"/>
          </a:xfrm>
          <a:prstGeom prst="rect">
            <a:avLst/>
          </a:prstGeom>
          <a:noFill/>
        </p:spPr>
        <p:txBody>
          <a:bodyPr wrap="none" rtlCol="0">
            <a:spAutoFit/>
          </a:bodyPr>
          <a:lstStyle/>
          <a:p>
            <a:r>
              <a:rPr lang="en-US" b="1" dirty="0"/>
              <a:t>:</a:t>
            </a:r>
          </a:p>
        </p:txBody>
      </p:sp>
      <p:sp>
        <p:nvSpPr>
          <p:cNvPr id="60" name="TextBox 59">
            <a:extLst>
              <a:ext uri="{FF2B5EF4-FFF2-40B4-BE49-F238E27FC236}">
                <a16:creationId xmlns:a16="http://schemas.microsoft.com/office/drawing/2014/main" id="{DCB5104D-A742-5148-978F-5BF90AC1148E}"/>
              </a:ext>
            </a:extLst>
          </p:cNvPr>
          <p:cNvSpPr txBox="1"/>
          <p:nvPr/>
        </p:nvSpPr>
        <p:spPr>
          <a:xfrm rot="1659362">
            <a:off x="3200941" y="4200890"/>
            <a:ext cx="247184" cy="369332"/>
          </a:xfrm>
          <a:prstGeom prst="rect">
            <a:avLst/>
          </a:prstGeom>
          <a:noFill/>
        </p:spPr>
        <p:txBody>
          <a:bodyPr wrap="none" rtlCol="0">
            <a:spAutoFit/>
          </a:bodyPr>
          <a:lstStyle/>
          <a:p>
            <a:r>
              <a:rPr lang="en-US" b="1" dirty="0"/>
              <a:t>:</a:t>
            </a:r>
          </a:p>
        </p:txBody>
      </p:sp>
      <p:sp>
        <p:nvSpPr>
          <p:cNvPr id="2" name="TextBox 1">
            <a:extLst>
              <a:ext uri="{FF2B5EF4-FFF2-40B4-BE49-F238E27FC236}">
                <a16:creationId xmlns:a16="http://schemas.microsoft.com/office/drawing/2014/main" id="{EA7CF092-29D5-254C-982A-936FB25A2B5C}"/>
              </a:ext>
            </a:extLst>
          </p:cNvPr>
          <p:cNvSpPr txBox="1"/>
          <p:nvPr/>
        </p:nvSpPr>
        <p:spPr>
          <a:xfrm>
            <a:off x="2114039" y="1670343"/>
            <a:ext cx="725070" cy="369332"/>
          </a:xfrm>
          <a:prstGeom prst="rect">
            <a:avLst/>
          </a:prstGeom>
          <a:noFill/>
        </p:spPr>
        <p:txBody>
          <a:bodyPr wrap="none" rtlCol="0">
            <a:spAutoFit/>
          </a:bodyPr>
          <a:lstStyle/>
          <a:p>
            <a:r>
              <a:rPr lang="en-US" dirty="0" err="1">
                <a:solidFill>
                  <a:srgbClr val="0432FF"/>
                </a:solidFill>
              </a:rPr>
              <a:t>arene</a:t>
            </a:r>
            <a:endParaRPr lang="en-US" dirty="0">
              <a:solidFill>
                <a:srgbClr val="0432FF"/>
              </a:solidFill>
            </a:endParaRPr>
          </a:p>
        </p:txBody>
      </p:sp>
      <p:sp>
        <p:nvSpPr>
          <p:cNvPr id="61" name="TextBox 60">
            <a:extLst>
              <a:ext uri="{FF2B5EF4-FFF2-40B4-BE49-F238E27FC236}">
                <a16:creationId xmlns:a16="http://schemas.microsoft.com/office/drawing/2014/main" id="{4AEB137A-7703-214A-B442-AE24C6B68DEB}"/>
              </a:ext>
            </a:extLst>
          </p:cNvPr>
          <p:cNvSpPr txBox="1"/>
          <p:nvPr/>
        </p:nvSpPr>
        <p:spPr>
          <a:xfrm>
            <a:off x="2408810" y="2114410"/>
            <a:ext cx="769763" cy="369332"/>
          </a:xfrm>
          <a:prstGeom prst="rect">
            <a:avLst/>
          </a:prstGeom>
          <a:noFill/>
        </p:spPr>
        <p:txBody>
          <a:bodyPr wrap="none" rtlCol="0">
            <a:spAutoFit/>
          </a:bodyPr>
          <a:lstStyle/>
          <a:p>
            <a:r>
              <a:rPr lang="en-US" dirty="0">
                <a:solidFill>
                  <a:srgbClr val="0432FF"/>
                </a:solidFill>
              </a:rPr>
              <a:t>amide</a:t>
            </a:r>
          </a:p>
        </p:txBody>
      </p:sp>
      <p:sp>
        <p:nvSpPr>
          <p:cNvPr id="62" name="TextBox 61">
            <a:extLst>
              <a:ext uri="{FF2B5EF4-FFF2-40B4-BE49-F238E27FC236}">
                <a16:creationId xmlns:a16="http://schemas.microsoft.com/office/drawing/2014/main" id="{A22AA1CB-92B3-AB48-AAA2-27212190DCCE}"/>
              </a:ext>
            </a:extLst>
          </p:cNvPr>
          <p:cNvSpPr txBox="1"/>
          <p:nvPr/>
        </p:nvSpPr>
        <p:spPr>
          <a:xfrm>
            <a:off x="3192930" y="2482627"/>
            <a:ext cx="1066702" cy="369332"/>
          </a:xfrm>
          <a:prstGeom prst="rect">
            <a:avLst/>
          </a:prstGeom>
          <a:noFill/>
        </p:spPr>
        <p:txBody>
          <a:bodyPr wrap="none" rtlCol="0">
            <a:spAutoFit/>
          </a:bodyPr>
          <a:lstStyle/>
          <a:p>
            <a:r>
              <a:rPr lang="en-US" dirty="0">
                <a:solidFill>
                  <a:srgbClr val="0432FF"/>
                </a:solidFill>
              </a:rPr>
              <a:t>thioether</a:t>
            </a:r>
          </a:p>
        </p:txBody>
      </p:sp>
      <p:sp>
        <p:nvSpPr>
          <p:cNvPr id="63" name="TextBox 62">
            <a:extLst>
              <a:ext uri="{FF2B5EF4-FFF2-40B4-BE49-F238E27FC236}">
                <a16:creationId xmlns:a16="http://schemas.microsoft.com/office/drawing/2014/main" id="{CF841A9A-5798-BA4C-A89E-1A02268ED3C0}"/>
              </a:ext>
            </a:extLst>
          </p:cNvPr>
          <p:cNvSpPr txBox="1"/>
          <p:nvPr/>
        </p:nvSpPr>
        <p:spPr>
          <a:xfrm>
            <a:off x="2710272" y="4539365"/>
            <a:ext cx="1553630" cy="369332"/>
          </a:xfrm>
          <a:prstGeom prst="rect">
            <a:avLst/>
          </a:prstGeom>
          <a:noFill/>
        </p:spPr>
        <p:txBody>
          <a:bodyPr wrap="none" rtlCol="0">
            <a:spAutoFit/>
          </a:bodyPr>
          <a:lstStyle/>
          <a:p>
            <a:r>
              <a:rPr lang="en-US" dirty="0">
                <a:solidFill>
                  <a:srgbClr val="0432FF"/>
                </a:solidFill>
              </a:rPr>
              <a:t>carboxylic acid</a:t>
            </a:r>
          </a:p>
        </p:txBody>
      </p:sp>
      <p:sp>
        <p:nvSpPr>
          <p:cNvPr id="64" name="TextBox 63">
            <a:extLst>
              <a:ext uri="{FF2B5EF4-FFF2-40B4-BE49-F238E27FC236}">
                <a16:creationId xmlns:a16="http://schemas.microsoft.com/office/drawing/2014/main" id="{12E0B29D-98FE-AD4E-8667-8FB990183F4D}"/>
              </a:ext>
            </a:extLst>
          </p:cNvPr>
          <p:cNvSpPr txBox="1"/>
          <p:nvPr/>
        </p:nvSpPr>
        <p:spPr>
          <a:xfrm>
            <a:off x="1155952" y="3801739"/>
            <a:ext cx="829394" cy="369332"/>
          </a:xfrm>
          <a:prstGeom prst="rect">
            <a:avLst/>
          </a:prstGeom>
          <a:noFill/>
        </p:spPr>
        <p:txBody>
          <a:bodyPr wrap="none" rtlCol="0">
            <a:spAutoFit/>
          </a:bodyPr>
          <a:lstStyle/>
          <a:p>
            <a:r>
              <a:rPr lang="en-US" dirty="0">
                <a:solidFill>
                  <a:srgbClr val="0432FF"/>
                </a:solidFill>
              </a:rPr>
              <a:t>ketone</a:t>
            </a:r>
          </a:p>
        </p:txBody>
      </p:sp>
      <p:sp>
        <p:nvSpPr>
          <p:cNvPr id="65" name="TextBox 64">
            <a:extLst>
              <a:ext uri="{FF2B5EF4-FFF2-40B4-BE49-F238E27FC236}">
                <a16:creationId xmlns:a16="http://schemas.microsoft.com/office/drawing/2014/main" id="{55D7D15F-C9B0-AB4D-BB1E-AF4DF4A73F40}"/>
              </a:ext>
            </a:extLst>
          </p:cNvPr>
          <p:cNvSpPr txBox="1"/>
          <p:nvPr/>
        </p:nvSpPr>
        <p:spPr>
          <a:xfrm>
            <a:off x="660076" y="4720313"/>
            <a:ext cx="829394" cy="369332"/>
          </a:xfrm>
          <a:prstGeom prst="rect">
            <a:avLst/>
          </a:prstGeom>
          <a:noFill/>
        </p:spPr>
        <p:txBody>
          <a:bodyPr wrap="none" rtlCol="0">
            <a:spAutoFit/>
          </a:bodyPr>
          <a:lstStyle/>
          <a:p>
            <a:r>
              <a:rPr lang="en-US" dirty="0">
                <a:solidFill>
                  <a:srgbClr val="0432FF"/>
                </a:solidFill>
              </a:rPr>
              <a:t>ketone</a:t>
            </a:r>
          </a:p>
        </p:txBody>
      </p:sp>
      <p:sp>
        <p:nvSpPr>
          <p:cNvPr id="66" name="TextBox 65">
            <a:extLst>
              <a:ext uri="{FF2B5EF4-FFF2-40B4-BE49-F238E27FC236}">
                <a16:creationId xmlns:a16="http://schemas.microsoft.com/office/drawing/2014/main" id="{284AAE29-AAF9-784C-B90A-404804991433}"/>
              </a:ext>
            </a:extLst>
          </p:cNvPr>
          <p:cNvSpPr txBox="1"/>
          <p:nvPr/>
        </p:nvSpPr>
        <p:spPr>
          <a:xfrm>
            <a:off x="3197104" y="5580634"/>
            <a:ext cx="1553630" cy="369332"/>
          </a:xfrm>
          <a:prstGeom prst="rect">
            <a:avLst/>
          </a:prstGeom>
          <a:noFill/>
        </p:spPr>
        <p:txBody>
          <a:bodyPr wrap="none" rtlCol="0">
            <a:spAutoFit/>
          </a:bodyPr>
          <a:lstStyle/>
          <a:p>
            <a:r>
              <a:rPr lang="en-US" dirty="0">
                <a:solidFill>
                  <a:srgbClr val="0432FF"/>
                </a:solidFill>
              </a:rPr>
              <a:t>carboxylic acid</a:t>
            </a:r>
          </a:p>
        </p:txBody>
      </p:sp>
      <p:sp>
        <p:nvSpPr>
          <p:cNvPr id="67" name="TextBox 66">
            <a:extLst>
              <a:ext uri="{FF2B5EF4-FFF2-40B4-BE49-F238E27FC236}">
                <a16:creationId xmlns:a16="http://schemas.microsoft.com/office/drawing/2014/main" id="{B0F0C34B-7A2E-BE44-9C3E-EBB94CCC42CF}"/>
              </a:ext>
            </a:extLst>
          </p:cNvPr>
          <p:cNvSpPr txBox="1"/>
          <p:nvPr/>
        </p:nvSpPr>
        <p:spPr>
          <a:xfrm>
            <a:off x="7040183" y="6013183"/>
            <a:ext cx="693203" cy="369332"/>
          </a:xfrm>
          <a:prstGeom prst="rect">
            <a:avLst/>
          </a:prstGeom>
          <a:noFill/>
        </p:spPr>
        <p:txBody>
          <a:bodyPr wrap="none" rtlCol="0">
            <a:spAutoFit/>
          </a:bodyPr>
          <a:lstStyle/>
          <a:p>
            <a:r>
              <a:rPr lang="en-US" dirty="0">
                <a:solidFill>
                  <a:srgbClr val="0432FF"/>
                </a:solidFill>
              </a:rPr>
              <a:t>ether</a:t>
            </a:r>
          </a:p>
        </p:txBody>
      </p:sp>
      <p:sp>
        <p:nvSpPr>
          <p:cNvPr id="68" name="TextBox 67">
            <a:extLst>
              <a:ext uri="{FF2B5EF4-FFF2-40B4-BE49-F238E27FC236}">
                <a16:creationId xmlns:a16="http://schemas.microsoft.com/office/drawing/2014/main" id="{3B27D7BD-30D0-984A-943D-3BA7574A7885}"/>
              </a:ext>
            </a:extLst>
          </p:cNvPr>
          <p:cNvSpPr txBox="1"/>
          <p:nvPr/>
        </p:nvSpPr>
        <p:spPr>
          <a:xfrm>
            <a:off x="7260695" y="3888627"/>
            <a:ext cx="1030795" cy="369332"/>
          </a:xfrm>
          <a:prstGeom prst="rect">
            <a:avLst/>
          </a:prstGeom>
          <a:noFill/>
        </p:spPr>
        <p:txBody>
          <a:bodyPr wrap="none" rtlCol="0">
            <a:spAutoFit/>
          </a:bodyPr>
          <a:lstStyle/>
          <a:p>
            <a:r>
              <a:rPr lang="en-US" dirty="0">
                <a:solidFill>
                  <a:srgbClr val="0432FF"/>
                </a:solidFill>
              </a:rPr>
              <a:t>thioester</a:t>
            </a:r>
          </a:p>
        </p:txBody>
      </p:sp>
    </p:spTree>
    <p:extLst>
      <p:ext uri="{BB962C8B-B14F-4D97-AF65-F5344CB8AC3E}">
        <p14:creationId xmlns:p14="http://schemas.microsoft.com/office/powerpoint/2010/main" val="243702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7" grpId="0"/>
      <p:bldP spid="33" grpId="0"/>
      <p:bldP spid="2" grpId="0"/>
      <p:bldP spid="61" grpId="0"/>
      <p:bldP spid="62" grpId="0"/>
      <p:bldP spid="63" grpId="0"/>
      <p:bldP spid="64" grpId="0"/>
      <p:bldP spid="65" grpId="0"/>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1758430" cy="646331"/>
          </a:xfrm>
          <a:prstGeom prst="rect">
            <a:avLst/>
          </a:prstGeom>
          <a:noFill/>
        </p:spPr>
        <p:txBody>
          <a:bodyPr wrap="none" rtlCol="0">
            <a:spAutoFit/>
          </a:bodyPr>
          <a:lstStyle/>
          <a:p>
            <a:r>
              <a:rPr lang="en-US" sz="3600" b="1" dirty="0">
                <a:solidFill>
                  <a:prstClr val="white"/>
                </a:solidFill>
                <a:latin typeface="Candara"/>
                <a:cs typeface="Candara"/>
              </a:rPr>
              <a:t>Try this:</a:t>
            </a:r>
            <a:endParaRPr lang="en-US" sz="3600" dirty="0">
              <a:solidFill>
                <a:prstClr val="white"/>
              </a:solidFill>
              <a:latin typeface="Candara"/>
              <a:cs typeface="Candara"/>
            </a:endParaRPr>
          </a:p>
        </p:txBody>
      </p:sp>
      <p:sp>
        <p:nvSpPr>
          <p:cNvPr id="22" name="Text Box 3">
            <a:extLst>
              <a:ext uri="{FF2B5EF4-FFF2-40B4-BE49-F238E27FC236}">
                <a16:creationId xmlns:a16="http://schemas.microsoft.com/office/drawing/2014/main" id="{FE065269-C95F-8A4B-94E1-7B281D114DF0}"/>
              </a:ext>
            </a:extLst>
          </p:cNvPr>
          <p:cNvSpPr txBox="1">
            <a:spLocks noChangeArrowheads="1"/>
          </p:cNvSpPr>
          <p:nvPr/>
        </p:nvSpPr>
        <p:spPr bwMode="auto">
          <a:xfrm>
            <a:off x="381000" y="824524"/>
            <a:ext cx="8763000" cy="1015663"/>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Draw line-bond structures, and show formal charges, for a compound with molecular formula C6H11NO that includes alkene, secondary amine, and primary alcohol functional groups.</a:t>
            </a:r>
          </a:p>
        </p:txBody>
      </p:sp>
      <p:grpSp>
        <p:nvGrpSpPr>
          <p:cNvPr id="29" name="Group 28">
            <a:extLst>
              <a:ext uri="{FF2B5EF4-FFF2-40B4-BE49-F238E27FC236}">
                <a16:creationId xmlns:a16="http://schemas.microsoft.com/office/drawing/2014/main" id="{8275EBEF-CB48-3B4F-ACF3-E9AA36AFF656}"/>
              </a:ext>
            </a:extLst>
          </p:cNvPr>
          <p:cNvGrpSpPr/>
          <p:nvPr/>
        </p:nvGrpSpPr>
        <p:grpSpPr>
          <a:xfrm>
            <a:off x="2933700" y="2515323"/>
            <a:ext cx="2755136" cy="1447077"/>
            <a:chOff x="1206500" y="2845523"/>
            <a:chExt cx="2755136" cy="1447077"/>
          </a:xfrm>
        </p:grpSpPr>
        <p:cxnSp>
          <p:nvCxnSpPr>
            <p:cNvPr id="3" name="Straight Connector 2">
              <a:extLst>
                <a:ext uri="{FF2B5EF4-FFF2-40B4-BE49-F238E27FC236}">
                  <a16:creationId xmlns:a16="http://schemas.microsoft.com/office/drawing/2014/main" id="{13BF98E4-2DD6-7247-AFED-0D2DFC36F355}"/>
                </a:ext>
              </a:extLst>
            </p:cNvPr>
            <p:cNvCxnSpPr/>
            <p:nvPr/>
          </p:nvCxnSpPr>
          <p:spPr>
            <a:xfrm flipV="1">
              <a:off x="1206500" y="3606800"/>
              <a:ext cx="317500" cy="304800"/>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CA4D62-1EE8-FE46-A0DF-1494517655E2}"/>
                </a:ext>
              </a:extLst>
            </p:cNvPr>
            <p:cNvCxnSpPr>
              <a:cxnSpLocks/>
            </p:cNvCxnSpPr>
            <p:nvPr/>
          </p:nvCxnSpPr>
          <p:spPr>
            <a:xfrm flipH="1" flipV="1">
              <a:off x="1739381" y="3606800"/>
              <a:ext cx="317500" cy="304800"/>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090A2DB-02D5-1348-A34A-A4FB6CA38C1A}"/>
                </a:ext>
              </a:extLst>
            </p:cNvPr>
            <p:cNvCxnSpPr/>
            <p:nvPr/>
          </p:nvCxnSpPr>
          <p:spPr>
            <a:xfrm flipV="1">
              <a:off x="2056881" y="3594100"/>
              <a:ext cx="317500" cy="304800"/>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902701-4A6B-2245-9CC6-A9F4C6A77C72}"/>
                </a:ext>
              </a:extLst>
            </p:cNvPr>
            <p:cNvCxnSpPr>
              <a:cxnSpLocks/>
            </p:cNvCxnSpPr>
            <p:nvPr/>
          </p:nvCxnSpPr>
          <p:spPr>
            <a:xfrm flipH="1" flipV="1">
              <a:off x="2361162" y="3594100"/>
              <a:ext cx="317500" cy="304800"/>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95E3E8-6270-F742-B33B-33950804CD6D}"/>
                </a:ext>
              </a:extLst>
            </p:cNvPr>
            <p:cNvCxnSpPr/>
            <p:nvPr/>
          </p:nvCxnSpPr>
          <p:spPr>
            <a:xfrm flipV="1">
              <a:off x="2678662" y="3581400"/>
              <a:ext cx="317500" cy="304800"/>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F489792-D8B5-A641-BE01-8E7172EB8611}"/>
                </a:ext>
              </a:extLst>
            </p:cNvPr>
            <p:cNvSpPr txBox="1"/>
            <p:nvPr/>
          </p:nvSpPr>
          <p:spPr>
            <a:xfrm>
              <a:off x="1450346" y="3394045"/>
              <a:ext cx="357790"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N</a:t>
              </a:r>
            </a:p>
          </p:txBody>
        </p:sp>
        <p:cxnSp>
          <p:nvCxnSpPr>
            <p:cNvPr id="15" name="Straight Connector 14">
              <a:extLst>
                <a:ext uri="{FF2B5EF4-FFF2-40B4-BE49-F238E27FC236}">
                  <a16:creationId xmlns:a16="http://schemas.microsoft.com/office/drawing/2014/main" id="{2DA24D14-C3A9-EA4C-9581-85A6ABE57B95}"/>
                </a:ext>
              </a:extLst>
            </p:cNvPr>
            <p:cNvCxnSpPr>
              <a:cxnSpLocks/>
            </p:cNvCxnSpPr>
            <p:nvPr/>
          </p:nvCxnSpPr>
          <p:spPr>
            <a:xfrm flipH="1" flipV="1">
              <a:off x="2997257" y="3581400"/>
              <a:ext cx="317500" cy="304800"/>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D9A64B-5F96-E84D-86AC-5C4F60B6E2DA}"/>
                </a:ext>
              </a:extLst>
            </p:cNvPr>
            <p:cNvCxnSpPr>
              <a:cxnSpLocks/>
            </p:cNvCxnSpPr>
            <p:nvPr/>
          </p:nvCxnSpPr>
          <p:spPr>
            <a:xfrm flipH="1" flipV="1">
              <a:off x="2394527" y="3529750"/>
              <a:ext cx="283040" cy="280250"/>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71AFF0-0C67-2946-97E3-F824109BC0EC}"/>
                </a:ext>
              </a:extLst>
            </p:cNvPr>
            <p:cNvSpPr txBox="1"/>
            <p:nvPr/>
          </p:nvSpPr>
          <p:spPr>
            <a:xfrm>
              <a:off x="3255994" y="3686145"/>
              <a:ext cx="705642"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O - H</a:t>
              </a:r>
            </a:p>
          </p:txBody>
        </p:sp>
        <p:sp>
          <p:nvSpPr>
            <p:cNvPr id="23" name="TextBox 22">
              <a:extLst>
                <a:ext uri="{FF2B5EF4-FFF2-40B4-BE49-F238E27FC236}">
                  <a16:creationId xmlns:a16="http://schemas.microsoft.com/office/drawing/2014/main" id="{38AC6D05-6FF3-0B4A-A625-0543E11BAE35}"/>
                </a:ext>
              </a:extLst>
            </p:cNvPr>
            <p:cNvSpPr txBox="1"/>
            <p:nvPr/>
          </p:nvSpPr>
          <p:spPr>
            <a:xfrm>
              <a:off x="3283209" y="3473390"/>
              <a:ext cx="312906"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a:t>
              </a:r>
            </a:p>
          </p:txBody>
        </p:sp>
        <p:sp>
          <p:nvSpPr>
            <p:cNvPr id="24" name="TextBox 23">
              <a:extLst>
                <a:ext uri="{FF2B5EF4-FFF2-40B4-BE49-F238E27FC236}">
                  <a16:creationId xmlns:a16="http://schemas.microsoft.com/office/drawing/2014/main" id="{EB77A4C5-A778-AB4F-8E12-267123AADE21}"/>
                </a:ext>
              </a:extLst>
            </p:cNvPr>
            <p:cNvSpPr txBox="1"/>
            <p:nvPr/>
          </p:nvSpPr>
          <p:spPr>
            <a:xfrm>
              <a:off x="3278673" y="3768755"/>
              <a:ext cx="312906"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a:t>
              </a:r>
            </a:p>
          </p:txBody>
        </p:sp>
        <p:sp>
          <p:nvSpPr>
            <p:cNvPr id="25" name="TextBox 24">
              <a:extLst>
                <a:ext uri="{FF2B5EF4-FFF2-40B4-BE49-F238E27FC236}">
                  <a16:creationId xmlns:a16="http://schemas.microsoft.com/office/drawing/2014/main" id="{C5A7D0F7-D96B-1A4F-8E11-473485DEEE87}"/>
                </a:ext>
              </a:extLst>
            </p:cNvPr>
            <p:cNvSpPr txBox="1"/>
            <p:nvPr/>
          </p:nvSpPr>
          <p:spPr>
            <a:xfrm>
              <a:off x="1479032" y="3498790"/>
              <a:ext cx="312906"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a:t>
              </a:r>
            </a:p>
          </p:txBody>
        </p:sp>
        <p:cxnSp>
          <p:nvCxnSpPr>
            <p:cNvPr id="26" name="Straight Connector 25">
              <a:extLst>
                <a:ext uri="{FF2B5EF4-FFF2-40B4-BE49-F238E27FC236}">
                  <a16:creationId xmlns:a16="http://schemas.microsoft.com/office/drawing/2014/main" id="{C92EC6DD-DAD7-7A41-ADA8-77AEDFA1A9B1}"/>
                </a:ext>
              </a:extLst>
            </p:cNvPr>
            <p:cNvCxnSpPr>
              <a:cxnSpLocks/>
            </p:cNvCxnSpPr>
            <p:nvPr/>
          </p:nvCxnSpPr>
          <p:spPr>
            <a:xfrm flipV="1">
              <a:off x="2050675" y="3898901"/>
              <a:ext cx="0" cy="393699"/>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88DB996-651D-0149-A488-7352ED0238E6}"/>
                </a:ext>
              </a:extLst>
            </p:cNvPr>
            <p:cNvCxnSpPr>
              <a:cxnSpLocks/>
            </p:cNvCxnSpPr>
            <p:nvPr/>
          </p:nvCxnSpPr>
          <p:spPr>
            <a:xfrm flipV="1">
              <a:off x="1629241" y="3151955"/>
              <a:ext cx="0" cy="325371"/>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5D37603-616D-FC4E-BBC7-9F0EBE8DB7FA}"/>
                </a:ext>
              </a:extLst>
            </p:cNvPr>
            <p:cNvSpPr txBox="1"/>
            <p:nvPr/>
          </p:nvSpPr>
          <p:spPr>
            <a:xfrm>
              <a:off x="1453552" y="2845523"/>
              <a:ext cx="351378"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H</a:t>
              </a:r>
            </a:p>
          </p:txBody>
        </p:sp>
      </p:grpSp>
    </p:spTree>
    <p:extLst>
      <p:ext uri="{BB962C8B-B14F-4D97-AF65-F5344CB8AC3E}">
        <p14:creationId xmlns:p14="http://schemas.microsoft.com/office/powerpoint/2010/main" val="314035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prstClr val="white"/>
                </a:solidFill>
                <a:latin typeface="Candara"/>
                <a:cs typeface="Candara"/>
              </a:rPr>
              <a:t>Can you?</a:t>
            </a:r>
          </a:p>
        </p:txBody>
      </p:sp>
      <p:sp>
        <p:nvSpPr>
          <p:cNvPr id="2" name="TextBox 1"/>
          <p:cNvSpPr txBox="1"/>
          <p:nvPr/>
        </p:nvSpPr>
        <p:spPr>
          <a:xfrm>
            <a:off x="275634" y="806828"/>
            <a:ext cx="8624113" cy="400110"/>
          </a:xfrm>
          <a:prstGeom prst="rect">
            <a:avLst/>
          </a:prstGeom>
          <a:noFill/>
        </p:spPr>
        <p:txBody>
          <a:bodyPr wrap="square" rtlCol="0">
            <a:spAutoFit/>
          </a:bodyPr>
          <a:lstStyle/>
          <a:p>
            <a:pPr marL="457200" indent="-457200">
              <a:buAutoNum type="arabicParenBoth"/>
            </a:pPr>
            <a:r>
              <a:rPr lang="en-US" sz="2000" dirty="0">
                <a:latin typeface="Candara"/>
                <a:cs typeface="Candara"/>
              </a:rPr>
              <a:t>Define the term ’functional group’?</a:t>
            </a:r>
          </a:p>
        </p:txBody>
      </p:sp>
      <p:sp>
        <p:nvSpPr>
          <p:cNvPr id="12" name="TextBox 11"/>
          <p:cNvSpPr txBox="1"/>
          <p:nvPr/>
        </p:nvSpPr>
        <p:spPr>
          <a:xfrm>
            <a:off x="275634" y="1821411"/>
            <a:ext cx="8624113" cy="707886"/>
          </a:xfrm>
          <a:prstGeom prst="rect">
            <a:avLst/>
          </a:prstGeom>
          <a:noFill/>
        </p:spPr>
        <p:txBody>
          <a:bodyPr wrap="square" rtlCol="0">
            <a:spAutoFit/>
          </a:bodyPr>
          <a:lstStyle/>
          <a:p>
            <a:r>
              <a:rPr lang="en-US" sz="2000" dirty="0">
                <a:latin typeface="Candara"/>
                <a:cs typeface="Candara"/>
              </a:rPr>
              <a:t>(2) Explain the importance of functional groups? Contrast the roles of </a:t>
            </a:r>
          </a:p>
          <a:p>
            <a:r>
              <a:rPr lang="en-US" sz="2000" dirty="0">
                <a:latin typeface="Candara"/>
                <a:cs typeface="Candara"/>
              </a:rPr>
              <a:t>      functional groups and carbon skeletons?</a:t>
            </a:r>
          </a:p>
        </p:txBody>
      </p:sp>
      <p:sp>
        <p:nvSpPr>
          <p:cNvPr id="13" name="TextBox 12"/>
          <p:cNvSpPr txBox="1"/>
          <p:nvPr/>
        </p:nvSpPr>
        <p:spPr>
          <a:xfrm>
            <a:off x="275634" y="2940191"/>
            <a:ext cx="8624113" cy="400110"/>
          </a:xfrm>
          <a:prstGeom prst="rect">
            <a:avLst/>
          </a:prstGeom>
          <a:noFill/>
        </p:spPr>
        <p:txBody>
          <a:bodyPr wrap="square" rtlCol="0">
            <a:spAutoFit/>
          </a:bodyPr>
          <a:lstStyle/>
          <a:p>
            <a:r>
              <a:rPr lang="en-US" sz="2000" dirty="0">
                <a:latin typeface="Candara"/>
                <a:cs typeface="Candara"/>
              </a:rPr>
              <a:t>(3) Name all functional groups?  (and protonated and deprotonated?)</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8" name="TextBox 7">
            <a:extLst>
              <a:ext uri="{FF2B5EF4-FFF2-40B4-BE49-F238E27FC236}">
                <a16:creationId xmlns:a16="http://schemas.microsoft.com/office/drawing/2014/main" id="{25AC7136-1310-9847-925D-FEE112EBBD44}"/>
              </a:ext>
            </a:extLst>
          </p:cNvPr>
          <p:cNvSpPr txBox="1"/>
          <p:nvPr/>
        </p:nvSpPr>
        <p:spPr>
          <a:xfrm>
            <a:off x="244929" y="3871492"/>
            <a:ext cx="8624113" cy="707886"/>
          </a:xfrm>
          <a:prstGeom prst="rect">
            <a:avLst/>
          </a:prstGeom>
          <a:noFill/>
        </p:spPr>
        <p:txBody>
          <a:bodyPr wrap="square" rtlCol="0">
            <a:spAutoFit/>
          </a:bodyPr>
          <a:lstStyle/>
          <a:p>
            <a:r>
              <a:rPr lang="en-US" sz="2000" dirty="0">
                <a:latin typeface="Candara"/>
                <a:cs typeface="Candara"/>
              </a:rPr>
              <a:t>(4) Name all functional groups containing _______ atoms?  (O, N, S, P, </a:t>
            </a:r>
          </a:p>
          <a:p>
            <a:r>
              <a:rPr lang="en-US" sz="2000" dirty="0">
                <a:latin typeface="Candara"/>
                <a:cs typeface="Candara"/>
              </a:rPr>
              <a:t>       aromatic rings)</a:t>
            </a:r>
          </a:p>
        </p:txBody>
      </p:sp>
      <p:sp>
        <p:nvSpPr>
          <p:cNvPr id="9" name="TextBox 8">
            <a:extLst>
              <a:ext uri="{FF2B5EF4-FFF2-40B4-BE49-F238E27FC236}">
                <a16:creationId xmlns:a16="http://schemas.microsoft.com/office/drawing/2014/main" id="{04B4E614-6858-064B-98BE-B0F7AED8F151}"/>
              </a:ext>
            </a:extLst>
          </p:cNvPr>
          <p:cNvSpPr txBox="1"/>
          <p:nvPr/>
        </p:nvSpPr>
        <p:spPr>
          <a:xfrm>
            <a:off x="228599" y="5133830"/>
            <a:ext cx="8624113" cy="400110"/>
          </a:xfrm>
          <a:prstGeom prst="rect">
            <a:avLst/>
          </a:prstGeom>
          <a:noFill/>
        </p:spPr>
        <p:txBody>
          <a:bodyPr wrap="square" rtlCol="0">
            <a:spAutoFit/>
          </a:bodyPr>
          <a:lstStyle/>
          <a:p>
            <a:r>
              <a:rPr lang="en-US" sz="2000" dirty="0">
                <a:latin typeface="Candara"/>
                <a:cs typeface="Candara"/>
              </a:rPr>
              <a:t>(5) Draw functional groups?</a:t>
            </a:r>
          </a:p>
        </p:txBody>
      </p:sp>
      <p:sp>
        <p:nvSpPr>
          <p:cNvPr id="10" name="TextBox 9">
            <a:extLst>
              <a:ext uri="{FF2B5EF4-FFF2-40B4-BE49-F238E27FC236}">
                <a16:creationId xmlns:a16="http://schemas.microsoft.com/office/drawing/2014/main" id="{BB1600C8-7E6B-2042-9BC3-6E48452F6FFC}"/>
              </a:ext>
            </a:extLst>
          </p:cNvPr>
          <p:cNvSpPr txBox="1"/>
          <p:nvPr/>
        </p:nvSpPr>
        <p:spPr>
          <a:xfrm>
            <a:off x="228598" y="6053259"/>
            <a:ext cx="8624113" cy="400110"/>
          </a:xfrm>
          <a:prstGeom prst="rect">
            <a:avLst/>
          </a:prstGeom>
          <a:noFill/>
        </p:spPr>
        <p:txBody>
          <a:bodyPr wrap="square" rtlCol="0">
            <a:spAutoFit/>
          </a:bodyPr>
          <a:lstStyle/>
          <a:p>
            <a:r>
              <a:rPr lang="en-US" sz="2000" dirty="0">
                <a:latin typeface="Candara"/>
                <a:cs typeface="Candara"/>
              </a:rPr>
              <a:t>(6) Identify and name functional groups in larger molecules?</a:t>
            </a:r>
          </a:p>
        </p:txBody>
      </p:sp>
    </p:spTree>
    <p:extLst>
      <p:ext uri="{BB962C8B-B14F-4D97-AF65-F5344CB8AC3E}">
        <p14:creationId xmlns:p14="http://schemas.microsoft.com/office/powerpoint/2010/main" val="10185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0"/>
            <a:ext cx="7554056" cy="646331"/>
          </a:xfrm>
          <a:prstGeom prst="rect">
            <a:avLst/>
          </a:prstGeom>
          <a:noFill/>
        </p:spPr>
        <p:txBody>
          <a:bodyPr wrap="none" rtlCol="0">
            <a:spAutoFit/>
          </a:bodyPr>
          <a:lstStyle/>
          <a:p>
            <a:r>
              <a:rPr lang="en-US" sz="3600" b="1" dirty="0">
                <a:solidFill>
                  <a:prstClr val="white"/>
                </a:solidFill>
                <a:cs typeface="Avenir Heavy"/>
              </a:rPr>
              <a:t>1. Intro to organic structure &amp; bonding</a:t>
            </a:r>
          </a:p>
        </p:txBody>
      </p:sp>
      <p:sp>
        <p:nvSpPr>
          <p:cNvPr id="8" name="TextBox 7"/>
          <p:cNvSpPr txBox="1"/>
          <p:nvPr/>
        </p:nvSpPr>
        <p:spPr>
          <a:xfrm>
            <a:off x="577190" y="2227489"/>
            <a:ext cx="8190576" cy="1318181"/>
          </a:xfrm>
          <a:prstGeom prst="rect">
            <a:avLst/>
          </a:prstGeom>
          <a:noFill/>
        </p:spPr>
        <p:txBody>
          <a:bodyPr wrap="none" rtlCol="0">
            <a:spAutoFit/>
          </a:bodyPr>
          <a:lstStyle/>
          <a:p>
            <a:pPr marL="52387" lvl="1">
              <a:lnSpc>
                <a:spcPct val="150000"/>
              </a:lnSpc>
            </a:pPr>
            <a:r>
              <a:rPr lang="en-US" sz="2800" b="1" i="1" dirty="0">
                <a:latin typeface="Candara"/>
                <a:cs typeface="Candara"/>
              </a:rPr>
              <a:t>1.2B: Naming organic compounds</a:t>
            </a:r>
          </a:p>
          <a:p>
            <a:pPr marL="509587" lvl="1" indent="-457200">
              <a:lnSpc>
                <a:spcPct val="150000"/>
              </a:lnSpc>
              <a:buFont typeface="Arial" panose="020B0604020202020204" pitchFamily="34" charset="0"/>
              <a:buChar char="•"/>
            </a:pPr>
            <a:r>
              <a:rPr lang="en-US" sz="2800" i="1" dirty="0">
                <a:latin typeface="Candara"/>
                <a:cs typeface="Candara"/>
              </a:rPr>
              <a:t>Emphasis on drawing structures from IUPAC names</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1607806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3421129" cy="646331"/>
          </a:xfrm>
          <a:prstGeom prst="rect">
            <a:avLst/>
          </a:prstGeom>
          <a:noFill/>
        </p:spPr>
        <p:txBody>
          <a:bodyPr wrap="none" rtlCol="0">
            <a:spAutoFit/>
          </a:bodyPr>
          <a:lstStyle/>
          <a:p>
            <a:r>
              <a:rPr lang="en-US" sz="3600" b="1" dirty="0">
                <a:solidFill>
                  <a:prstClr val="white"/>
                </a:solidFill>
                <a:latin typeface="Candara"/>
                <a:cs typeface="Candara"/>
              </a:rPr>
              <a:t>Naming systems</a:t>
            </a:r>
          </a:p>
        </p:txBody>
      </p:sp>
      <p:sp>
        <p:nvSpPr>
          <p:cNvPr id="22" name="Text Box 3">
            <a:extLst>
              <a:ext uri="{FF2B5EF4-FFF2-40B4-BE49-F238E27FC236}">
                <a16:creationId xmlns:a16="http://schemas.microsoft.com/office/drawing/2014/main" id="{FE065269-C95F-8A4B-94E1-7B281D114DF0}"/>
              </a:ext>
            </a:extLst>
          </p:cNvPr>
          <p:cNvSpPr txBox="1">
            <a:spLocks noChangeArrowheads="1"/>
          </p:cNvSpPr>
          <p:nvPr/>
        </p:nvSpPr>
        <p:spPr bwMode="auto">
          <a:xfrm>
            <a:off x="381000" y="824524"/>
            <a:ext cx="8763000" cy="1323439"/>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We’ll be focusing on the </a:t>
            </a:r>
            <a:r>
              <a:rPr lang="en-US" sz="2000" b="1" dirty="0">
                <a:latin typeface="Candara"/>
                <a:cs typeface="Candara"/>
              </a:rPr>
              <a:t>IUPAC (International Union of Pure and Applied Chemistry) naming system</a:t>
            </a:r>
            <a:r>
              <a:rPr lang="en-US" sz="2000" dirty="0">
                <a:latin typeface="Candara"/>
                <a:cs typeface="Candara"/>
              </a:rPr>
              <a:t> here.</a:t>
            </a:r>
          </a:p>
          <a:p>
            <a:pPr marL="342900" indent="-342900">
              <a:buFont typeface="Arial" panose="020B0604020202020204" pitchFamily="34" charset="0"/>
              <a:buChar char="•"/>
            </a:pPr>
            <a:r>
              <a:rPr lang="en-US" sz="2000" dirty="0">
                <a:latin typeface="Candara"/>
                <a:cs typeface="Candara"/>
              </a:rPr>
              <a:t>Note that most chemical compounds have scores of aliases or common names. We’ll cover a few, but focus on IUPAC. </a:t>
            </a:r>
          </a:p>
        </p:txBody>
      </p:sp>
      <p:pic>
        <p:nvPicPr>
          <p:cNvPr id="5" name="Picture 4">
            <a:extLst>
              <a:ext uri="{FF2B5EF4-FFF2-40B4-BE49-F238E27FC236}">
                <a16:creationId xmlns:a16="http://schemas.microsoft.com/office/drawing/2014/main" id="{6984013C-91F0-4E44-B913-A5B5C3F9129C}"/>
              </a:ext>
            </a:extLst>
          </p:cNvPr>
          <p:cNvPicPr>
            <a:picLocks noChangeAspect="1"/>
          </p:cNvPicPr>
          <p:nvPr/>
        </p:nvPicPr>
        <p:blipFill>
          <a:blip r:embed="rId3"/>
          <a:stretch>
            <a:fillRect/>
          </a:stretch>
        </p:blipFill>
        <p:spPr>
          <a:xfrm>
            <a:off x="381000" y="3673932"/>
            <a:ext cx="4291838" cy="3098800"/>
          </a:xfrm>
          <a:prstGeom prst="rect">
            <a:avLst/>
          </a:prstGeom>
        </p:spPr>
      </p:pic>
      <p:pic>
        <p:nvPicPr>
          <p:cNvPr id="7" name="Picture 6">
            <a:extLst>
              <a:ext uri="{FF2B5EF4-FFF2-40B4-BE49-F238E27FC236}">
                <a16:creationId xmlns:a16="http://schemas.microsoft.com/office/drawing/2014/main" id="{AC6B030F-AEEE-3140-9C68-C4695B3EC9C5}"/>
              </a:ext>
            </a:extLst>
          </p:cNvPr>
          <p:cNvPicPr>
            <a:picLocks noChangeAspect="1"/>
          </p:cNvPicPr>
          <p:nvPr/>
        </p:nvPicPr>
        <p:blipFill>
          <a:blip r:embed="rId4"/>
          <a:stretch>
            <a:fillRect/>
          </a:stretch>
        </p:blipFill>
        <p:spPr>
          <a:xfrm>
            <a:off x="967015" y="2147963"/>
            <a:ext cx="3454400" cy="1536700"/>
          </a:xfrm>
          <a:prstGeom prst="rect">
            <a:avLst/>
          </a:prstGeom>
        </p:spPr>
      </p:pic>
      <p:sp>
        <p:nvSpPr>
          <p:cNvPr id="11" name="Text Box 3">
            <a:extLst>
              <a:ext uri="{FF2B5EF4-FFF2-40B4-BE49-F238E27FC236}">
                <a16:creationId xmlns:a16="http://schemas.microsoft.com/office/drawing/2014/main" id="{0169FFA5-7926-E241-B41F-817D64D8AD82}"/>
              </a:ext>
            </a:extLst>
          </p:cNvPr>
          <p:cNvSpPr txBox="1">
            <a:spLocks noChangeArrowheads="1"/>
          </p:cNvSpPr>
          <p:nvPr/>
        </p:nvSpPr>
        <p:spPr bwMode="auto">
          <a:xfrm>
            <a:off x="4851032" y="2242771"/>
            <a:ext cx="3911968" cy="1323439"/>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Dichloromethane is a tiny molecule.</a:t>
            </a:r>
          </a:p>
          <a:p>
            <a:pPr marL="4763" indent="-4763"/>
            <a:r>
              <a:rPr lang="en-US" sz="2000" dirty="0">
                <a:latin typeface="Candara"/>
                <a:cs typeface="Candara"/>
              </a:rPr>
              <a:t>It’s used as a solvent; once used to decaffeinate coffee</a:t>
            </a:r>
          </a:p>
        </p:txBody>
      </p:sp>
      <p:sp>
        <p:nvSpPr>
          <p:cNvPr id="12" name="Text Box 3">
            <a:extLst>
              <a:ext uri="{FF2B5EF4-FFF2-40B4-BE49-F238E27FC236}">
                <a16:creationId xmlns:a16="http://schemas.microsoft.com/office/drawing/2014/main" id="{DB983981-03FD-B24D-8ACA-CB57E56B0A90}"/>
              </a:ext>
            </a:extLst>
          </p:cNvPr>
          <p:cNvSpPr txBox="1">
            <a:spLocks noChangeArrowheads="1"/>
          </p:cNvSpPr>
          <p:nvPr/>
        </p:nvSpPr>
        <p:spPr bwMode="auto">
          <a:xfrm>
            <a:off x="4851032" y="4515446"/>
            <a:ext cx="3911968" cy="707886"/>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Yet, even tiny dichloromethane  has multiple common names.</a:t>
            </a:r>
          </a:p>
        </p:txBody>
      </p:sp>
      <p:sp>
        <p:nvSpPr>
          <p:cNvPr id="14" name="Text Box 3">
            <a:extLst>
              <a:ext uri="{FF2B5EF4-FFF2-40B4-BE49-F238E27FC236}">
                <a16:creationId xmlns:a16="http://schemas.microsoft.com/office/drawing/2014/main" id="{90250380-5550-2742-8A3A-9E7F3A3D7C22}"/>
              </a:ext>
            </a:extLst>
          </p:cNvPr>
          <p:cNvSpPr txBox="1">
            <a:spLocks noChangeArrowheads="1"/>
          </p:cNvSpPr>
          <p:nvPr/>
        </p:nvSpPr>
        <p:spPr bwMode="auto">
          <a:xfrm>
            <a:off x="4851032" y="5333823"/>
            <a:ext cx="3911968" cy="1323439"/>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Names can be so numerous that a number, the CAS number, is used to officially identify each known chemical. </a:t>
            </a:r>
          </a:p>
        </p:txBody>
      </p:sp>
      <p:cxnSp>
        <p:nvCxnSpPr>
          <p:cNvPr id="9" name="Straight Arrow Connector 8">
            <a:extLst>
              <a:ext uri="{FF2B5EF4-FFF2-40B4-BE49-F238E27FC236}">
                <a16:creationId xmlns:a16="http://schemas.microsoft.com/office/drawing/2014/main" id="{B63BA3A8-F855-0846-A833-8F12CE043C9D}"/>
              </a:ext>
            </a:extLst>
          </p:cNvPr>
          <p:cNvCxnSpPr>
            <a:stCxn id="14" idx="1"/>
          </p:cNvCxnSpPr>
          <p:nvPr/>
        </p:nvCxnSpPr>
        <p:spPr>
          <a:xfrm flipH="1">
            <a:off x="3298371" y="5995543"/>
            <a:ext cx="1552661" cy="5195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4CB18E3-28BC-5C4D-BF46-F095F3034244}"/>
              </a:ext>
            </a:extLst>
          </p:cNvPr>
          <p:cNvCxnSpPr>
            <a:cxnSpLocks/>
          </p:cNvCxnSpPr>
          <p:nvPr/>
        </p:nvCxnSpPr>
        <p:spPr>
          <a:xfrm flipH="1">
            <a:off x="4292969" y="4759020"/>
            <a:ext cx="558064" cy="2098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E0F51FF-3343-384B-9455-FCFCC9D417E7}"/>
              </a:ext>
            </a:extLst>
          </p:cNvPr>
          <p:cNvSpPr txBox="1"/>
          <p:nvPr/>
        </p:nvSpPr>
        <p:spPr>
          <a:xfrm rot="16200000">
            <a:off x="6538769" y="4147600"/>
            <a:ext cx="4649991" cy="369332"/>
          </a:xfrm>
          <a:prstGeom prst="rect">
            <a:avLst/>
          </a:prstGeom>
          <a:noFill/>
        </p:spPr>
        <p:txBody>
          <a:bodyPr wrap="none" rtlCol="0">
            <a:spAutoFit/>
          </a:bodyPr>
          <a:lstStyle/>
          <a:p>
            <a:r>
              <a:rPr lang="en-US" dirty="0">
                <a:hlinkClick r:id="rId5"/>
              </a:rPr>
              <a:t>https://en.wikipedia.org/wiki/Dichloromethane</a:t>
            </a:r>
            <a:endParaRPr lang="en-US" dirty="0"/>
          </a:p>
        </p:txBody>
      </p:sp>
    </p:spTree>
    <p:extLst>
      <p:ext uri="{BB962C8B-B14F-4D97-AF65-F5344CB8AC3E}">
        <p14:creationId xmlns:p14="http://schemas.microsoft.com/office/powerpoint/2010/main" val="36281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7260321" cy="646331"/>
          </a:xfrm>
          <a:prstGeom prst="rect">
            <a:avLst/>
          </a:prstGeom>
          <a:noFill/>
        </p:spPr>
        <p:txBody>
          <a:bodyPr wrap="none" rtlCol="0">
            <a:spAutoFit/>
          </a:bodyPr>
          <a:lstStyle/>
          <a:p>
            <a:r>
              <a:rPr lang="en-US" sz="3600" b="1" dirty="0">
                <a:solidFill>
                  <a:prstClr val="white"/>
                </a:solidFill>
                <a:latin typeface="Candara"/>
                <a:cs typeface="Candara"/>
              </a:rPr>
              <a:t>Alkanes start with the longest chain</a:t>
            </a:r>
          </a:p>
        </p:txBody>
      </p:sp>
      <p:sp>
        <p:nvSpPr>
          <p:cNvPr id="17" name="TextBox 6">
            <a:extLst>
              <a:ext uri="{FF2B5EF4-FFF2-40B4-BE49-F238E27FC236}">
                <a16:creationId xmlns:a16="http://schemas.microsoft.com/office/drawing/2014/main" id="{FEC26030-F6D4-B448-AF45-3342BD4333C4}"/>
              </a:ext>
            </a:extLst>
          </p:cNvPr>
          <p:cNvSpPr txBox="1">
            <a:spLocks noChangeArrowheads="1"/>
          </p:cNvSpPr>
          <p:nvPr/>
        </p:nvSpPr>
        <p:spPr bwMode="auto">
          <a:xfrm>
            <a:off x="381000" y="990600"/>
            <a:ext cx="1168133" cy="4832092"/>
          </a:xfrm>
          <a:prstGeom prst="rect">
            <a:avLst/>
          </a:prstGeom>
          <a:noFill/>
          <a:ln w="9525">
            <a:noFill/>
            <a:miter lim="800000"/>
            <a:headEnd/>
            <a:tailEnd/>
          </a:ln>
        </p:spPr>
        <p:txBody>
          <a:bodyPr wrap="none">
            <a:prstTxWarp prst="textNoShape">
              <a:avLst/>
            </a:prstTxWarp>
            <a:spAutoFit/>
          </a:bodyPr>
          <a:lstStyle/>
          <a:p>
            <a:r>
              <a:rPr lang="en-US" sz="2000" b="1" i="1" dirty="0">
                <a:latin typeface="Candara" charset="0"/>
                <a:ea typeface="Candara" charset="0"/>
                <a:cs typeface="Candara" charset="0"/>
              </a:rPr>
              <a:t>Methane</a:t>
            </a:r>
          </a:p>
          <a:p>
            <a:endParaRPr lang="en-US" sz="1200" b="1" i="1" dirty="0">
              <a:latin typeface="Candara" charset="0"/>
              <a:ea typeface="Candara" charset="0"/>
              <a:cs typeface="Candara" charset="0"/>
            </a:endParaRPr>
          </a:p>
          <a:p>
            <a:r>
              <a:rPr lang="en-US" sz="2000" b="1" i="1" dirty="0">
                <a:latin typeface="Candara" charset="0"/>
                <a:ea typeface="Candara" charset="0"/>
                <a:cs typeface="Candara" charset="0"/>
              </a:rPr>
              <a:t>Ethane</a:t>
            </a:r>
          </a:p>
          <a:p>
            <a:endParaRPr lang="en-US" sz="1200" b="1" i="1" dirty="0">
              <a:latin typeface="Candara" charset="0"/>
              <a:ea typeface="Candara" charset="0"/>
              <a:cs typeface="Candara" charset="0"/>
            </a:endParaRPr>
          </a:p>
          <a:p>
            <a:r>
              <a:rPr lang="en-US" sz="2000" b="1" i="1" dirty="0">
                <a:latin typeface="Candara" charset="0"/>
                <a:ea typeface="Candara" charset="0"/>
                <a:cs typeface="Candara" charset="0"/>
              </a:rPr>
              <a:t>Propane</a:t>
            </a:r>
          </a:p>
          <a:p>
            <a:endParaRPr lang="en-US" sz="1200" b="1" i="1" dirty="0">
              <a:latin typeface="Candara" charset="0"/>
              <a:ea typeface="Candara" charset="0"/>
              <a:cs typeface="Candara" charset="0"/>
            </a:endParaRPr>
          </a:p>
          <a:p>
            <a:r>
              <a:rPr lang="en-US" sz="2000" b="1" i="1" dirty="0">
                <a:latin typeface="Candara" charset="0"/>
                <a:ea typeface="Candara" charset="0"/>
                <a:cs typeface="Candara" charset="0"/>
              </a:rPr>
              <a:t>Butane</a:t>
            </a:r>
          </a:p>
          <a:p>
            <a:endParaRPr lang="en-US" sz="1200" b="1" i="1" dirty="0">
              <a:latin typeface="Candara" charset="0"/>
              <a:ea typeface="Candara" charset="0"/>
              <a:cs typeface="Candara" charset="0"/>
            </a:endParaRPr>
          </a:p>
          <a:p>
            <a:r>
              <a:rPr lang="en-US" sz="2000" b="1" i="1" dirty="0">
                <a:latin typeface="Candara" charset="0"/>
                <a:ea typeface="Candara" charset="0"/>
                <a:cs typeface="Candara" charset="0"/>
              </a:rPr>
              <a:t>Pentane</a:t>
            </a:r>
          </a:p>
          <a:p>
            <a:endParaRPr lang="en-US" sz="1200" b="1" i="1" dirty="0">
              <a:latin typeface="Candara" charset="0"/>
              <a:ea typeface="Candara" charset="0"/>
              <a:cs typeface="Candara" charset="0"/>
            </a:endParaRPr>
          </a:p>
          <a:p>
            <a:r>
              <a:rPr lang="en-US" sz="2000" b="1" i="1" dirty="0">
                <a:latin typeface="Candara" charset="0"/>
                <a:ea typeface="Candara" charset="0"/>
                <a:cs typeface="Candara" charset="0"/>
              </a:rPr>
              <a:t>Hexane</a:t>
            </a:r>
          </a:p>
          <a:p>
            <a:endParaRPr lang="en-US" sz="1200" b="1" i="1" dirty="0">
              <a:latin typeface="Candara" charset="0"/>
              <a:ea typeface="Candara" charset="0"/>
              <a:cs typeface="Candara" charset="0"/>
            </a:endParaRPr>
          </a:p>
          <a:p>
            <a:r>
              <a:rPr lang="en-US" sz="2000" b="1" i="1" dirty="0" err="1">
                <a:latin typeface="Candara" charset="0"/>
                <a:ea typeface="Candara" charset="0"/>
                <a:cs typeface="Candara" charset="0"/>
              </a:rPr>
              <a:t>Heptane</a:t>
            </a:r>
            <a:endParaRPr lang="en-US" sz="2000" b="1" i="1" dirty="0">
              <a:latin typeface="Candara" charset="0"/>
              <a:ea typeface="Candara" charset="0"/>
              <a:cs typeface="Candara" charset="0"/>
            </a:endParaRPr>
          </a:p>
          <a:p>
            <a:endParaRPr lang="en-US" sz="1200" b="1" i="1" dirty="0">
              <a:latin typeface="Candara" charset="0"/>
              <a:ea typeface="Candara" charset="0"/>
              <a:cs typeface="Candara" charset="0"/>
            </a:endParaRPr>
          </a:p>
          <a:p>
            <a:r>
              <a:rPr lang="en-US" sz="2000" b="1" i="1" dirty="0">
                <a:latin typeface="Candara" charset="0"/>
                <a:ea typeface="Candara" charset="0"/>
                <a:cs typeface="Candara" charset="0"/>
              </a:rPr>
              <a:t>Octane</a:t>
            </a:r>
          </a:p>
          <a:p>
            <a:endParaRPr lang="en-US" sz="1200" b="1" i="1" dirty="0">
              <a:latin typeface="Candara" charset="0"/>
              <a:ea typeface="Candara" charset="0"/>
              <a:cs typeface="Candara" charset="0"/>
            </a:endParaRPr>
          </a:p>
          <a:p>
            <a:r>
              <a:rPr lang="en-US" sz="2000" b="1" i="1" dirty="0" err="1">
                <a:latin typeface="Candara" charset="0"/>
                <a:ea typeface="Candara" charset="0"/>
                <a:cs typeface="Candara" charset="0"/>
              </a:rPr>
              <a:t>Nonane</a:t>
            </a:r>
            <a:endParaRPr lang="en-US" sz="2000" b="1" i="1" dirty="0">
              <a:latin typeface="Candara" charset="0"/>
              <a:ea typeface="Candara" charset="0"/>
              <a:cs typeface="Candara" charset="0"/>
            </a:endParaRPr>
          </a:p>
          <a:p>
            <a:endParaRPr lang="en-US" sz="1200" b="1" i="1" dirty="0">
              <a:latin typeface="Candara" charset="0"/>
              <a:ea typeface="Candara" charset="0"/>
              <a:cs typeface="Candara" charset="0"/>
            </a:endParaRPr>
          </a:p>
          <a:p>
            <a:r>
              <a:rPr lang="en-US" sz="2000" b="1" i="1" dirty="0" err="1">
                <a:latin typeface="Candara" charset="0"/>
                <a:ea typeface="Candara" charset="0"/>
                <a:cs typeface="Candara" charset="0"/>
              </a:rPr>
              <a:t>Decane</a:t>
            </a:r>
            <a:endParaRPr lang="en-US" sz="2000" b="1" i="1" dirty="0">
              <a:latin typeface="Candara" charset="0"/>
              <a:ea typeface="Candara" charset="0"/>
              <a:cs typeface="Candara" charset="0"/>
            </a:endParaRPr>
          </a:p>
        </p:txBody>
      </p:sp>
      <p:cxnSp>
        <p:nvCxnSpPr>
          <p:cNvPr id="18" name="Straight Connector 17">
            <a:extLst>
              <a:ext uri="{FF2B5EF4-FFF2-40B4-BE49-F238E27FC236}">
                <a16:creationId xmlns:a16="http://schemas.microsoft.com/office/drawing/2014/main" id="{ABBDCB01-6F86-6742-9AC0-65CE5E8DB9C3}"/>
              </a:ext>
            </a:extLst>
          </p:cNvPr>
          <p:cNvCxnSpPr/>
          <p:nvPr/>
        </p:nvCxnSpPr>
        <p:spPr>
          <a:xfrm flipV="1">
            <a:off x="3087441" y="380796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D1F84CC-C945-CC46-B421-DD30A10DC73B}"/>
              </a:ext>
            </a:extLst>
          </p:cNvPr>
          <p:cNvCxnSpPr/>
          <p:nvPr/>
        </p:nvCxnSpPr>
        <p:spPr>
          <a:xfrm>
            <a:off x="3590193" y="381437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C86EDB0-164A-0B40-9A02-F8BAAFB5FAAD}"/>
              </a:ext>
            </a:extLst>
          </p:cNvPr>
          <p:cNvCxnSpPr/>
          <p:nvPr/>
        </p:nvCxnSpPr>
        <p:spPr>
          <a:xfrm flipV="1">
            <a:off x="4101123" y="381437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3C6B16B-F386-294E-97AD-66E11D251EE1}"/>
              </a:ext>
            </a:extLst>
          </p:cNvPr>
          <p:cNvCxnSpPr/>
          <p:nvPr/>
        </p:nvCxnSpPr>
        <p:spPr>
          <a:xfrm>
            <a:off x="4603875" y="382078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FE7D60F-B6A2-F940-925B-F7862C3D5E99}"/>
              </a:ext>
            </a:extLst>
          </p:cNvPr>
          <p:cNvCxnSpPr/>
          <p:nvPr/>
        </p:nvCxnSpPr>
        <p:spPr>
          <a:xfrm flipV="1">
            <a:off x="5114805" y="382078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FE1BA57-BC84-7F4F-9483-F838F3BD22AF}"/>
              </a:ext>
            </a:extLst>
          </p:cNvPr>
          <p:cNvCxnSpPr/>
          <p:nvPr/>
        </p:nvCxnSpPr>
        <p:spPr>
          <a:xfrm>
            <a:off x="5612417" y="3822964"/>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EC1E300-401B-7A49-A272-7CC456D47337}"/>
              </a:ext>
            </a:extLst>
          </p:cNvPr>
          <p:cNvCxnSpPr/>
          <p:nvPr/>
        </p:nvCxnSpPr>
        <p:spPr>
          <a:xfrm flipV="1">
            <a:off x="3117887" y="3307403"/>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0D89C4F-1A94-224F-B625-AAC461AFBCF3}"/>
              </a:ext>
            </a:extLst>
          </p:cNvPr>
          <p:cNvCxnSpPr/>
          <p:nvPr/>
        </p:nvCxnSpPr>
        <p:spPr>
          <a:xfrm>
            <a:off x="3620639" y="3313813"/>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7741454-9CC3-EC49-B8E9-F2C065BAD83C}"/>
              </a:ext>
            </a:extLst>
          </p:cNvPr>
          <p:cNvCxnSpPr/>
          <p:nvPr/>
        </p:nvCxnSpPr>
        <p:spPr>
          <a:xfrm flipV="1">
            <a:off x="4131569" y="3313813"/>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F35D836-5B78-B847-A80C-45F936C426F7}"/>
              </a:ext>
            </a:extLst>
          </p:cNvPr>
          <p:cNvCxnSpPr/>
          <p:nvPr/>
        </p:nvCxnSpPr>
        <p:spPr>
          <a:xfrm>
            <a:off x="4634321" y="3320223"/>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05A399B-2899-7E42-A2C8-81D45B3ECF88}"/>
              </a:ext>
            </a:extLst>
          </p:cNvPr>
          <p:cNvCxnSpPr/>
          <p:nvPr/>
        </p:nvCxnSpPr>
        <p:spPr>
          <a:xfrm flipV="1">
            <a:off x="5145251" y="3320223"/>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730AB9B-872C-534D-BECB-51FB1B8C5C71}"/>
              </a:ext>
            </a:extLst>
          </p:cNvPr>
          <p:cNvCxnSpPr/>
          <p:nvPr/>
        </p:nvCxnSpPr>
        <p:spPr>
          <a:xfrm flipV="1">
            <a:off x="3087441" y="2880521"/>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B495573-973D-224A-BBE8-50611D26B601}"/>
              </a:ext>
            </a:extLst>
          </p:cNvPr>
          <p:cNvCxnSpPr/>
          <p:nvPr/>
        </p:nvCxnSpPr>
        <p:spPr>
          <a:xfrm>
            <a:off x="3590193" y="2886931"/>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6ABD6E9-0D49-D14A-83EE-993A2DB2622A}"/>
              </a:ext>
            </a:extLst>
          </p:cNvPr>
          <p:cNvCxnSpPr/>
          <p:nvPr/>
        </p:nvCxnSpPr>
        <p:spPr>
          <a:xfrm flipV="1">
            <a:off x="4101123" y="2886931"/>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5602163-8F6B-944A-8B50-2B6333A7862A}"/>
              </a:ext>
            </a:extLst>
          </p:cNvPr>
          <p:cNvCxnSpPr/>
          <p:nvPr/>
        </p:nvCxnSpPr>
        <p:spPr>
          <a:xfrm>
            <a:off x="4603875" y="2893341"/>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B684316-6D1E-A94F-A40A-47909DA82346}"/>
              </a:ext>
            </a:extLst>
          </p:cNvPr>
          <p:cNvCxnSpPr/>
          <p:nvPr/>
        </p:nvCxnSpPr>
        <p:spPr>
          <a:xfrm flipV="1">
            <a:off x="3102664" y="245617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C5422E8-2B31-CE4E-8F75-EDF885C0B1C8}"/>
              </a:ext>
            </a:extLst>
          </p:cNvPr>
          <p:cNvCxnSpPr/>
          <p:nvPr/>
        </p:nvCxnSpPr>
        <p:spPr>
          <a:xfrm>
            <a:off x="3605416" y="246258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9FB8BC2-8289-0743-8146-8E9992833507}"/>
              </a:ext>
            </a:extLst>
          </p:cNvPr>
          <p:cNvCxnSpPr/>
          <p:nvPr/>
        </p:nvCxnSpPr>
        <p:spPr>
          <a:xfrm flipV="1">
            <a:off x="4116346" y="246258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FCA35E6-30F1-C04A-9434-37F6EA992BED}"/>
              </a:ext>
            </a:extLst>
          </p:cNvPr>
          <p:cNvCxnSpPr/>
          <p:nvPr/>
        </p:nvCxnSpPr>
        <p:spPr>
          <a:xfrm flipV="1">
            <a:off x="3128064" y="200532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456D2C-9570-7048-B60F-837E2D766471}"/>
              </a:ext>
            </a:extLst>
          </p:cNvPr>
          <p:cNvCxnSpPr/>
          <p:nvPr/>
        </p:nvCxnSpPr>
        <p:spPr>
          <a:xfrm>
            <a:off x="3630816" y="201173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49D820C-B483-D84D-8BCF-8A766AC190AE}"/>
              </a:ext>
            </a:extLst>
          </p:cNvPr>
          <p:cNvCxnSpPr/>
          <p:nvPr/>
        </p:nvCxnSpPr>
        <p:spPr>
          <a:xfrm flipV="1">
            <a:off x="3087441" y="1697330"/>
            <a:ext cx="517975" cy="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32D51DA1-0306-2C4D-8575-18F88A646E25}"/>
              </a:ext>
            </a:extLst>
          </p:cNvPr>
          <p:cNvSpPr/>
          <p:nvPr/>
        </p:nvSpPr>
        <p:spPr>
          <a:xfrm flipV="1">
            <a:off x="3030946" y="1300455"/>
            <a:ext cx="97117" cy="45719"/>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a:endParaRPr>
          </a:p>
        </p:txBody>
      </p:sp>
      <p:cxnSp>
        <p:nvCxnSpPr>
          <p:cNvPr id="42" name="Straight Connector 41">
            <a:extLst>
              <a:ext uri="{FF2B5EF4-FFF2-40B4-BE49-F238E27FC236}">
                <a16:creationId xmlns:a16="http://schemas.microsoft.com/office/drawing/2014/main" id="{F2FC0CE2-2932-F84F-BC74-50A248E6CC28}"/>
              </a:ext>
            </a:extLst>
          </p:cNvPr>
          <p:cNvCxnSpPr/>
          <p:nvPr/>
        </p:nvCxnSpPr>
        <p:spPr>
          <a:xfrm flipV="1">
            <a:off x="3081091" y="430961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DBFF121-EAE6-9040-BD99-82A46F9FC04B}"/>
              </a:ext>
            </a:extLst>
          </p:cNvPr>
          <p:cNvCxnSpPr/>
          <p:nvPr/>
        </p:nvCxnSpPr>
        <p:spPr>
          <a:xfrm>
            <a:off x="3583843" y="431602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5AC589F-426C-7942-9998-FEB4A3D2C3BD}"/>
              </a:ext>
            </a:extLst>
          </p:cNvPr>
          <p:cNvCxnSpPr/>
          <p:nvPr/>
        </p:nvCxnSpPr>
        <p:spPr>
          <a:xfrm flipV="1">
            <a:off x="4094773" y="431602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3D33916-A7BB-4A45-AB6E-D4A78BC2797F}"/>
              </a:ext>
            </a:extLst>
          </p:cNvPr>
          <p:cNvCxnSpPr/>
          <p:nvPr/>
        </p:nvCxnSpPr>
        <p:spPr>
          <a:xfrm>
            <a:off x="4597525" y="432243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E706C3C-20EA-C744-BB81-3B7F33E3408E}"/>
              </a:ext>
            </a:extLst>
          </p:cNvPr>
          <p:cNvCxnSpPr/>
          <p:nvPr/>
        </p:nvCxnSpPr>
        <p:spPr>
          <a:xfrm flipV="1">
            <a:off x="5108455" y="432243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017476F-94CC-D143-B548-74C94F308B9D}"/>
              </a:ext>
            </a:extLst>
          </p:cNvPr>
          <p:cNvCxnSpPr/>
          <p:nvPr/>
        </p:nvCxnSpPr>
        <p:spPr>
          <a:xfrm>
            <a:off x="5606067" y="4324614"/>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6FCE1D3-47E0-2F4F-A6F1-886EE6A1B091}"/>
              </a:ext>
            </a:extLst>
          </p:cNvPr>
          <p:cNvCxnSpPr/>
          <p:nvPr/>
        </p:nvCxnSpPr>
        <p:spPr>
          <a:xfrm flipV="1">
            <a:off x="3074741" y="481126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ABFA014-C048-BB49-884F-AB2D273A3B96}"/>
              </a:ext>
            </a:extLst>
          </p:cNvPr>
          <p:cNvCxnSpPr/>
          <p:nvPr/>
        </p:nvCxnSpPr>
        <p:spPr>
          <a:xfrm>
            <a:off x="3577493" y="481767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7807642-B469-FA4A-9968-41F82D09695D}"/>
              </a:ext>
            </a:extLst>
          </p:cNvPr>
          <p:cNvCxnSpPr/>
          <p:nvPr/>
        </p:nvCxnSpPr>
        <p:spPr>
          <a:xfrm flipV="1">
            <a:off x="4088423" y="481767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9ED8248-9757-1245-9DDE-B1C56365080F}"/>
              </a:ext>
            </a:extLst>
          </p:cNvPr>
          <p:cNvCxnSpPr/>
          <p:nvPr/>
        </p:nvCxnSpPr>
        <p:spPr>
          <a:xfrm>
            <a:off x="4591175" y="482408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912CC22-CA38-C547-A176-ED0398C6A117}"/>
              </a:ext>
            </a:extLst>
          </p:cNvPr>
          <p:cNvCxnSpPr/>
          <p:nvPr/>
        </p:nvCxnSpPr>
        <p:spPr>
          <a:xfrm flipV="1">
            <a:off x="5102105" y="482408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7DD15AD-2E6A-4041-978D-D8525A424E35}"/>
              </a:ext>
            </a:extLst>
          </p:cNvPr>
          <p:cNvCxnSpPr/>
          <p:nvPr/>
        </p:nvCxnSpPr>
        <p:spPr>
          <a:xfrm>
            <a:off x="5599717" y="4826264"/>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04AC8F1-475E-294F-B61A-D7515F0A6934}"/>
              </a:ext>
            </a:extLst>
          </p:cNvPr>
          <p:cNvCxnSpPr/>
          <p:nvPr/>
        </p:nvCxnSpPr>
        <p:spPr>
          <a:xfrm flipV="1">
            <a:off x="3068391" y="531291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012F868-A253-5744-A055-CC5A128BE139}"/>
              </a:ext>
            </a:extLst>
          </p:cNvPr>
          <p:cNvCxnSpPr/>
          <p:nvPr/>
        </p:nvCxnSpPr>
        <p:spPr>
          <a:xfrm>
            <a:off x="3571143" y="531932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FB610889-0F68-7441-8977-D1F78FB5A0F0}"/>
              </a:ext>
            </a:extLst>
          </p:cNvPr>
          <p:cNvCxnSpPr/>
          <p:nvPr/>
        </p:nvCxnSpPr>
        <p:spPr>
          <a:xfrm flipV="1">
            <a:off x="4082073" y="531932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FCC7D6-20BC-9F41-B98E-490535E070EC}"/>
              </a:ext>
            </a:extLst>
          </p:cNvPr>
          <p:cNvCxnSpPr/>
          <p:nvPr/>
        </p:nvCxnSpPr>
        <p:spPr>
          <a:xfrm>
            <a:off x="4584825" y="532573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AE72B1F-AB06-454F-8EDF-7D9F6FA9AA99}"/>
              </a:ext>
            </a:extLst>
          </p:cNvPr>
          <p:cNvCxnSpPr/>
          <p:nvPr/>
        </p:nvCxnSpPr>
        <p:spPr>
          <a:xfrm flipV="1">
            <a:off x="5095755" y="532573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CA4117C-608D-7945-97C3-1A89701F3304}"/>
              </a:ext>
            </a:extLst>
          </p:cNvPr>
          <p:cNvCxnSpPr/>
          <p:nvPr/>
        </p:nvCxnSpPr>
        <p:spPr>
          <a:xfrm>
            <a:off x="5593367" y="5327914"/>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1514586-91D6-CE46-9D63-09AF5C624479}"/>
              </a:ext>
            </a:extLst>
          </p:cNvPr>
          <p:cNvCxnSpPr/>
          <p:nvPr/>
        </p:nvCxnSpPr>
        <p:spPr>
          <a:xfrm flipV="1">
            <a:off x="6118105" y="434783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C4EA727-D707-6640-99FD-B320195BD5F0}"/>
              </a:ext>
            </a:extLst>
          </p:cNvPr>
          <p:cNvCxnSpPr/>
          <p:nvPr/>
        </p:nvCxnSpPr>
        <p:spPr>
          <a:xfrm flipV="1">
            <a:off x="6127630" y="481773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D035793-CBCF-8E44-A0BB-24FD019A7BE3}"/>
              </a:ext>
            </a:extLst>
          </p:cNvPr>
          <p:cNvCxnSpPr/>
          <p:nvPr/>
        </p:nvCxnSpPr>
        <p:spPr>
          <a:xfrm>
            <a:off x="6625242" y="4819914"/>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E03B03D-8F22-1E4E-9446-BC62A84FE0F0}"/>
              </a:ext>
            </a:extLst>
          </p:cNvPr>
          <p:cNvCxnSpPr/>
          <p:nvPr/>
        </p:nvCxnSpPr>
        <p:spPr>
          <a:xfrm flipV="1">
            <a:off x="6124042" y="5327914"/>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A85C405-C303-1647-9C07-A2D4BE261276}"/>
              </a:ext>
            </a:extLst>
          </p:cNvPr>
          <p:cNvCxnSpPr/>
          <p:nvPr/>
        </p:nvCxnSpPr>
        <p:spPr>
          <a:xfrm>
            <a:off x="6621654" y="533008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DC7AD64-13C4-FD44-A8DC-E93257860B98}"/>
              </a:ext>
            </a:extLst>
          </p:cNvPr>
          <p:cNvCxnSpPr/>
          <p:nvPr/>
        </p:nvCxnSpPr>
        <p:spPr>
          <a:xfrm flipV="1">
            <a:off x="7139629" y="5319329"/>
            <a:ext cx="517975" cy="36498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709B5B48-A06D-054B-81C4-5D74D5F59003}"/>
              </a:ext>
            </a:extLst>
          </p:cNvPr>
          <p:cNvSpPr txBox="1"/>
          <p:nvPr/>
        </p:nvSpPr>
        <p:spPr>
          <a:xfrm>
            <a:off x="1519584" y="996950"/>
            <a:ext cx="996975" cy="369332"/>
          </a:xfrm>
          <a:prstGeom prst="rect">
            <a:avLst/>
          </a:prstGeom>
          <a:noFill/>
        </p:spPr>
        <p:txBody>
          <a:bodyPr wrap="none" rtlCol="0">
            <a:spAutoFit/>
          </a:bodyPr>
          <a:lstStyle/>
          <a:p>
            <a:r>
              <a:rPr lang="en-US" dirty="0">
                <a:solidFill>
                  <a:srgbClr val="0000FF"/>
                </a:solidFill>
                <a:latin typeface="Candara"/>
              </a:rPr>
              <a:t>1 carbon</a:t>
            </a:r>
          </a:p>
        </p:txBody>
      </p:sp>
      <p:sp>
        <p:nvSpPr>
          <p:cNvPr id="67" name="TextBox 66">
            <a:extLst>
              <a:ext uri="{FF2B5EF4-FFF2-40B4-BE49-F238E27FC236}">
                <a16:creationId xmlns:a16="http://schemas.microsoft.com/office/drawing/2014/main" id="{66F6162A-6E6E-5148-A67C-FF7A1338D5EC}"/>
              </a:ext>
            </a:extLst>
          </p:cNvPr>
          <p:cNvSpPr txBox="1"/>
          <p:nvPr/>
        </p:nvSpPr>
        <p:spPr>
          <a:xfrm>
            <a:off x="1529109" y="1482725"/>
            <a:ext cx="1119605" cy="369332"/>
          </a:xfrm>
          <a:prstGeom prst="rect">
            <a:avLst/>
          </a:prstGeom>
          <a:noFill/>
        </p:spPr>
        <p:txBody>
          <a:bodyPr wrap="none" rtlCol="0">
            <a:spAutoFit/>
          </a:bodyPr>
          <a:lstStyle/>
          <a:p>
            <a:r>
              <a:rPr lang="en-US" dirty="0">
                <a:solidFill>
                  <a:srgbClr val="0000FF"/>
                </a:solidFill>
                <a:latin typeface="Candara"/>
              </a:rPr>
              <a:t>2 carbons</a:t>
            </a:r>
          </a:p>
        </p:txBody>
      </p:sp>
      <p:sp>
        <p:nvSpPr>
          <p:cNvPr id="68" name="TextBox 67">
            <a:extLst>
              <a:ext uri="{FF2B5EF4-FFF2-40B4-BE49-F238E27FC236}">
                <a16:creationId xmlns:a16="http://schemas.microsoft.com/office/drawing/2014/main" id="{CA4F3FF2-A23A-8541-B5EB-EA569D293B3F}"/>
              </a:ext>
            </a:extLst>
          </p:cNvPr>
          <p:cNvSpPr txBox="1"/>
          <p:nvPr/>
        </p:nvSpPr>
        <p:spPr>
          <a:xfrm>
            <a:off x="1538634" y="1968500"/>
            <a:ext cx="1125128" cy="369332"/>
          </a:xfrm>
          <a:prstGeom prst="rect">
            <a:avLst/>
          </a:prstGeom>
          <a:noFill/>
        </p:spPr>
        <p:txBody>
          <a:bodyPr wrap="none" rtlCol="0">
            <a:spAutoFit/>
          </a:bodyPr>
          <a:lstStyle/>
          <a:p>
            <a:r>
              <a:rPr lang="en-US" dirty="0">
                <a:solidFill>
                  <a:srgbClr val="0000FF"/>
                </a:solidFill>
                <a:latin typeface="Candara"/>
              </a:rPr>
              <a:t>3 carbons</a:t>
            </a:r>
          </a:p>
        </p:txBody>
      </p:sp>
      <p:sp>
        <p:nvSpPr>
          <p:cNvPr id="69" name="TextBox 68">
            <a:extLst>
              <a:ext uri="{FF2B5EF4-FFF2-40B4-BE49-F238E27FC236}">
                <a16:creationId xmlns:a16="http://schemas.microsoft.com/office/drawing/2014/main" id="{A7A69FBC-1AFC-AF4F-AD6B-4ED0D8186443}"/>
              </a:ext>
            </a:extLst>
          </p:cNvPr>
          <p:cNvSpPr txBox="1"/>
          <p:nvPr/>
        </p:nvSpPr>
        <p:spPr>
          <a:xfrm>
            <a:off x="1548159" y="2454275"/>
            <a:ext cx="1136061" cy="369332"/>
          </a:xfrm>
          <a:prstGeom prst="rect">
            <a:avLst/>
          </a:prstGeom>
          <a:noFill/>
        </p:spPr>
        <p:txBody>
          <a:bodyPr wrap="none" rtlCol="0">
            <a:spAutoFit/>
          </a:bodyPr>
          <a:lstStyle/>
          <a:p>
            <a:r>
              <a:rPr lang="en-US" dirty="0">
                <a:solidFill>
                  <a:srgbClr val="0000FF"/>
                </a:solidFill>
                <a:latin typeface="Candara"/>
              </a:rPr>
              <a:t>4 carbons</a:t>
            </a:r>
          </a:p>
        </p:txBody>
      </p:sp>
      <p:sp>
        <p:nvSpPr>
          <p:cNvPr id="70" name="TextBox 69">
            <a:extLst>
              <a:ext uri="{FF2B5EF4-FFF2-40B4-BE49-F238E27FC236}">
                <a16:creationId xmlns:a16="http://schemas.microsoft.com/office/drawing/2014/main" id="{CE7AEC3F-D916-6947-BA1F-91F201FC4E85}"/>
              </a:ext>
            </a:extLst>
          </p:cNvPr>
          <p:cNvSpPr txBox="1"/>
          <p:nvPr/>
        </p:nvSpPr>
        <p:spPr>
          <a:xfrm>
            <a:off x="1557684" y="2940050"/>
            <a:ext cx="1126368" cy="369332"/>
          </a:xfrm>
          <a:prstGeom prst="rect">
            <a:avLst/>
          </a:prstGeom>
          <a:noFill/>
        </p:spPr>
        <p:txBody>
          <a:bodyPr wrap="none" rtlCol="0">
            <a:spAutoFit/>
          </a:bodyPr>
          <a:lstStyle/>
          <a:p>
            <a:r>
              <a:rPr lang="en-US" dirty="0">
                <a:solidFill>
                  <a:srgbClr val="0000FF"/>
                </a:solidFill>
                <a:latin typeface="Candara"/>
              </a:rPr>
              <a:t>5 carbons</a:t>
            </a:r>
          </a:p>
        </p:txBody>
      </p:sp>
      <p:sp>
        <p:nvSpPr>
          <p:cNvPr id="71" name="TextBox 70">
            <a:extLst>
              <a:ext uri="{FF2B5EF4-FFF2-40B4-BE49-F238E27FC236}">
                <a16:creationId xmlns:a16="http://schemas.microsoft.com/office/drawing/2014/main" id="{C5BDE947-7BB4-854E-A042-EDF6A9A93673}"/>
              </a:ext>
            </a:extLst>
          </p:cNvPr>
          <p:cNvSpPr txBox="1"/>
          <p:nvPr/>
        </p:nvSpPr>
        <p:spPr>
          <a:xfrm>
            <a:off x="1567209" y="3425825"/>
            <a:ext cx="1140344" cy="369332"/>
          </a:xfrm>
          <a:prstGeom prst="rect">
            <a:avLst/>
          </a:prstGeom>
          <a:noFill/>
        </p:spPr>
        <p:txBody>
          <a:bodyPr wrap="none" rtlCol="0">
            <a:spAutoFit/>
          </a:bodyPr>
          <a:lstStyle/>
          <a:p>
            <a:r>
              <a:rPr lang="en-US" dirty="0">
                <a:solidFill>
                  <a:srgbClr val="0000FF"/>
                </a:solidFill>
                <a:latin typeface="Candara"/>
              </a:rPr>
              <a:t>6 carbons</a:t>
            </a:r>
          </a:p>
        </p:txBody>
      </p:sp>
      <p:sp>
        <p:nvSpPr>
          <p:cNvPr id="72" name="TextBox 71">
            <a:extLst>
              <a:ext uri="{FF2B5EF4-FFF2-40B4-BE49-F238E27FC236}">
                <a16:creationId xmlns:a16="http://schemas.microsoft.com/office/drawing/2014/main" id="{74107355-4882-C046-92AC-4B2D1BBD2FC5}"/>
              </a:ext>
            </a:extLst>
          </p:cNvPr>
          <p:cNvSpPr txBox="1"/>
          <p:nvPr/>
        </p:nvSpPr>
        <p:spPr>
          <a:xfrm>
            <a:off x="1576734" y="3911600"/>
            <a:ext cx="1122085" cy="369332"/>
          </a:xfrm>
          <a:prstGeom prst="rect">
            <a:avLst/>
          </a:prstGeom>
          <a:noFill/>
        </p:spPr>
        <p:txBody>
          <a:bodyPr wrap="none" rtlCol="0">
            <a:spAutoFit/>
          </a:bodyPr>
          <a:lstStyle/>
          <a:p>
            <a:r>
              <a:rPr lang="en-US" dirty="0">
                <a:solidFill>
                  <a:srgbClr val="0000FF"/>
                </a:solidFill>
                <a:latin typeface="Candara"/>
              </a:rPr>
              <a:t>7 carbons</a:t>
            </a:r>
          </a:p>
        </p:txBody>
      </p:sp>
      <p:sp>
        <p:nvSpPr>
          <p:cNvPr id="73" name="TextBox 72">
            <a:extLst>
              <a:ext uri="{FF2B5EF4-FFF2-40B4-BE49-F238E27FC236}">
                <a16:creationId xmlns:a16="http://schemas.microsoft.com/office/drawing/2014/main" id="{85A1F901-BC34-2542-9E6F-AB12F5F6BC20}"/>
              </a:ext>
            </a:extLst>
          </p:cNvPr>
          <p:cNvSpPr txBox="1"/>
          <p:nvPr/>
        </p:nvSpPr>
        <p:spPr>
          <a:xfrm>
            <a:off x="1586259" y="4397375"/>
            <a:ext cx="1140006" cy="369332"/>
          </a:xfrm>
          <a:prstGeom prst="rect">
            <a:avLst/>
          </a:prstGeom>
          <a:noFill/>
        </p:spPr>
        <p:txBody>
          <a:bodyPr wrap="none" rtlCol="0">
            <a:spAutoFit/>
          </a:bodyPr>
          <a:lstStyle/>
          <a:p>
            <a:r>
              <a:rPr lang="en-US" dirty="0">
                <a:solidFill>
                  <a:srgbClr val="0000FF"/>
                </a:solidFill>
                <a:latin typeface="Candara"/>
              </a:rPr>
              <a:t>8 carbons</a:t>
            </a:r>
          </a:p>
        </p:txBody>
      </p:sp>
      <p:sp>
        <p:nvSpPr>
          <p:cNvPr id="74" name="TextBox 73">
            <a:extLst>
              <a:ext uri="{FF2B5EF4-FFF2-40B4-BE49-F238E27FC236}">
                <a16:creationId xmlns:a16="http://schemas.microsoft.com/office/drawing/2014/main" id="{0C729DB7-88A6-0841-B8BE-2420D3A7082E}"/>
              </a:ext>
            </a:extLst>
          </p:cNvPr>
          <p:cNvSpPr txBox="1"/>
          <p:nvPr/>
        </p:nvSpPr>
        <p:spPr>
          <a:xfrm>
            <a:off x="1595784" y="4883150"/>
            <a:ext cx="1139555" cy="369332"/>
          </a:xfrm>
          <a:prstGeom prst="rect">
            <a:avLst/>
          </a:prstGeom>
          <a:noFill/>
        </p:spPr>
        <p:txBody>
          <a:bodyPr wrap="none" rtlCol="0">
            <a:spAutoFit/>
          </a:bodyPr>
          <a:lstStyle/>
          <a:p>
            <a:r>
              <a:rPr lang="en-US" dirty="0">
                <a:solidFill>
                  <a:srgbClr val="0000FF"/>
                </a:solidFill>
                <a:latin typeface="Candara"/>
              </a:rPr>
              <a:t>9 carbons</a:t>
            </a:r>
          </a:p>
        </p:txBody>
      </p:sp>
      <p:sp>
        <p:nvSpPr>
          <p:cNvPr id="75" name="TextBox 74">
            <a:extLst>
              <a:ext uri="{FF2B5EF4-FFF2-40B4-BE49-F238E27FC236}">
                <a16:creationId xmlns:a16="http://schemas.microsoft.com/office/drawing/2014/main" id="{E414664D-5829-374C-BF98-D856DE71CCE5}"/>
              </a:ext>
            </a:extLst>
          </p:cNvPr>
          <p:cNvSpPr txBox="1"/>
          <p:nvPr/>
        </p:nvSpPr>
        <p:spPr>
          <a:xfrm>
            <a:off x="1605309" y="5368925"/>
            <a:ext cx="1220481" cy="369332"/>
          </a:xfrm>
          <a:prstGeom prst="rect">
            <a:avLst/>
          </a:prstGeom>
          <a:noFill/>
        </p:spPr>
        <p:txBody>
          <a:bodyPr wrap="none" rtlCol="0">
            <a:spAutoFit/>
          </a:bodyPr>
          <a:lstStyle/>
          <a:p>
            <a:r>
              <a:rPr lang="en-US" dirty="0">
                <a:solidFill>
                  <a:srgbClr val="0000FF"/>
                </a:solidFill>
                <a:latin typeface="Candara"/>
              </a:rPr>
              <a:t>10 carbons</a:t>
            </a:r>
          </a:p>
        </p:txBody>
      </p:sp>
      <p:sp>
        <p:nvSpPr>
          <p:cNvPr id="76" name="TextBox 75">
            <a:extLst>
              <a:ext uri="{FF2B5EF4-FFF2-40B4-BE49-F238E27FC236}">
                <a16:creationId xmlns:a16="http://schemas.microsoft.com/office/drawing/2014/main" id="{03B64949-A4B6-AA4B-932C-DD2B48D657CB}"/>
              </a:ext>
            </a:extLst>
          </p:cNvPr>
          <p:cNvSpPr txBox="1"/>
          <p:nvPr/>
        </p:nvSpPr>
        <p:spPr>
          <a:xfrm>
            <a:off x="6111342" y="2441693"/>
            <a:ext cx="2732093" cy="923330"/>
          </a:xfrm>
          <a:prstGeom prst="rect">
            <a:avLst/>
          </a:prstGeom>
          <a:noFill/>
          <a:ln>
            <a:solidFill>
              <a:srgbClr val="0000FF"/>
            </a:solidFill>
            <a:prstDash val="dot"/>
          </a:ln>
        </p:spPr>
        <p:txBody>
          <a:bodyPr wrap="square" rtlCol="0">
            <a:spAutoFit/>
          </a:bodyPr>
          <a:lstStyle/>
          <a:p>
            <a:r>
              <a:rPr lang="en-US" dirty="0">
                <a:solidFill>
                  <a:srgbClr val="0000FF"/>
                </a:solidFill>
                <a:latin typeface="Candara"/>
              </a:rPr>
              <a:t>Each of these alkanes (</a:t>
            </a:r>
            <a:r>
              <a:rPr lang="en-US" u="sng" dirty="0">
                <a:solidFill>
                  <a:srgbClr val="0000FF"/>
                </a:solidFill>
                <a:latin typeface="Candara"/>
              </a:rPr>
              <a:t>&gt;</a:t>
            </a:r>
            <a:r>
              <a:rPr lang="en-US" dirty="0">
                <a:solidFill>
                  <a:srgbClr val="0000FF"/>
                </a:solidFill>
                <a:latin typeface="Candara"/>
              </a:rPr>
              <a:t> 3</a:t>
            </a:r>
            <a:br>
              <a:rPr lang="en-US" dirty="0">
                <a:solidFill>
                  <a:srgbClr val="0000FF"/>
                </a:solidFill>
                <a:latin typeface="Candara"/>
              </a:rPr>
            </a:br>
            <a:r>
              <a:rPr lang="en-US" dirty="0">
                <a:solidFill>
                  <a:srgbClr val="0000FF"/>
                </a:solidFill>
                <a:latin typeface="Candara"/>
              </a:rPr>
              <a:t>carbons) has a </a:t>
            </a:r>
            <a:r>
              <a:rPr lang="en-US" dirty="0" err="1">
                <a:solidFill>
                  <a:srgbClr val="0000FF"/>
                </a:solidFill>
                <a:latin typeface="Candara"/>
              </a:rPr>
              <a:t>cyclo</a:t>
            </a:r>
            <a:r>
              <a:rPr lang="en-US" dirty="0">
                <a:solidFill>
                  <a:srgbClr val="0000FF"/>
                </a:solidFill>
                <a:latin typeface="Candara"/>
              </a:rPr>
              <a:t>- version, a ring, as well.</a:t>
            </a:r>
          </a:p>
        </p:txBody>
      </p:sp>
      <p:sp>
        <p:nvSpPr>
          <p:cNvPr id="77" name="TextBox 76">
            <a:extLst>
              <a:ext uri="{FF2B5EF4-FFF2-40B4-BE49-F238E27FC236}">
                <a16:creationId xmlns:a16="http://schemas.microsoft.com/office/drawing/2014/main" id="{8D7B45D8-E90C-5D45-9EF0-728FE0BA3B15}"/>
              </a:ext>
            </a:extLst>
          </p:cNvPr>
          <p:cNvSpPr txBox="1"/>
          <p:nvPr/>
        </p:nvSpPr>
        <p:spPr>
          <a:xfrm>
            <a:off x="4584825" y="1251821"/>
            <a:ext cx="4258610" cy="923330"/>
          </a:xfrm>
          <a:prstGeom prst="rect">
            <a:avLst/>
          </a:prstGeom>
          <a:noFill/>
          <a:ln>
            <a:solidFill>
              <a:srgbClr val="0000FF"/>
            </a:solidFill>
            <a:prstDash val="dot"/>
          </a:ln>
        </p:spPr>
        <p:txBody>
          <a:bodyPr wrap="none" rtlCol="0">
            <a:spAutoFit/>
          </a:bodyPr>
          <a:lstStyle/>
          <a:p>
            <a:r>
              <a:rPr lang="en-US" dirty="0">
                <a:solidFill>
                  <a:srgbClr val="0000FF"/>
                </a:solidFill>
                <a:latin typeface="Candara"/>
              </a:rPr>
              <a:t>These molecules are simple, &amp; so are their</a:t>
            </a:r>
            <a:br>
              <a:rPr lang="en-US" dirty="0">
                <a:solidFill>
                  <a:srgbClr val="0000FF"/>
                </a:solidFill>
                <a:latin typeface="Candara"/>
              </a:rPr>
            </a:br>
            <a:r>
              <a:rPr lang="en-US" dirty="0">
                <a:solidFill>
                  <a:srgbClr val="0000FF"/>
                </a:solidFill>
                <a:latin typeface="Candara"/>
              </a:rPr>
              <a:t>names…. It will get more complicated.</a:t>
            </a:r>
          </a:p>
          <a:p>
            <a:r>
              <a:rPr lang="en-US" dirty="0">
                <a:solidFill>
                  <a:srgbClr val="0000FF"/>
                </a:solidFill>
                <a:latin typeface="Candara"/>
              </a:rPr>
              <a:t>All alkanes have an </a:t>
            </a:r>
            <a:r>
              <a:rPr lang="en-US" b="1" i="1" dirty="0">
                <a:solidFill>
                  <a:srgbClr val="0000FF"/>
                </a:solidFill>
                <a:latin typeface="Candara"/>
              </a:rPr>
              <a:t>–</a:t>
            </a:r>
            <a:r>
              <a:rPr lang="en-US" b="1" i="1" dirty="0" err="1">
                <a:solidFill>
                  <a:srgbClr val="0000FF"/>
                </a:solidFill>
                <a:latin typeface="Candara"/>
              </a:rPr>
              <a:t>ane</a:t>
            </a:r>
            <a:r>
              <a:rPr lang="en-US" dirty="0">
                <a:solidFill>
                  <a:srgbClr val="0000FF"/>
                </a:solidFill>
                <a:latin typeface="Candara"/>
              </a:rPr>
              <a:t> suffix.</a:t>
            </a:r>
          </a:p>
        </p:txBody>
      </p:sp>
      <p:sp>
        <p:nvSpPr>
          <p:cNvPr id="78" name="TextBox 77">
            <a:extLst>
              <a:ext uri="{FF2B5EF4-FFF2-40B4-BE49-F238E27FC236}">
                <a16:creationId xmlns:a16="http://schemas.microsoft.com/office/drawing/2014/main" id="{597BCAE0-8C8B-F040-8B11-74D40D0CB67A}"/>
              </a:ext>
            </a:extLst>
          </p:cNvPr>
          <p:cNvSpPr txBox="1"/>
          <p:nvPr/>
        </p:nvSpPr>
        <p:spPr>
          <a:xfrm>
            <a:off x="640232" y="6012517"/>
            <a:ext cx="6194445" cy="646331"/>
          </a:xfrm>
          <a:prstGeom prst="rect">
            <a:avLst/>
          </a:prstGeom>
          <a:noFill/>
          <a:ln w="9525" cap="flat" cmpd="sng" algn="ctr">
            <a:solidFill>
              <a:srgbClr val="0000FF"/>
            </a:solidFill>
            <a:prstDash val="dot"/>
            <a:round/>
            <a:headEnd type="none" w="med" len="med"/>
            <a:tailEnd type="none" w="med" len="med"/>
          </a:ln>
        </p:spPr>
        <p:txBody>
          <a:bodyPr wrap="square" rtlCol="0">
            <a:spAutoFit/>
          </a:bodyPr>
          <a:lstStyle/>
          <a:p>
            <a:r>
              <a:rPr lang="en-US" dirty="0">
                <a:solidFill>
                  <a:srgbClr val="0000FF"/>
                </a:solidFill>
                <a:latin typeface="Candara"/>
              </a:rPr>
              <a:t>Alkanes are </a:t>
            </a:r>
            <a:r>
              <a:rPr lang="en-US" b="1" i="1" dirty="0">
                <a:solidFill>
                  <a:srgbClr val="0000FF"/>
                </a:solidFill>
                <a:latin typeface="Candara"/>
              </a:rPr>
              <a:t>saturated</a:t>
            </a:r>
            <a:r>
              <a:rPr lang="en-US" dirty="0">
                <a:solidFill>
                  <a:srgbClr val="0000FF"/>
                </a:solidFill>
                <a:latin typeface="Candara"/>
              </a:rPr>
              <a:t> because each carbon is bonded to four different atoms. </a:t>
            </a:r>
            <a:r>
              <a:rPr lang="en-US" i="1" dirty="0">
                <a:solidFill>
                  <a:srgbClr val="0000FF"/>
                </a:solidFill>
                <a:latin typeface="Candara"/>
              </a:rPr>
              <a:t>Alkanes have no multiple bonds.</a:t>
            </a:r>
            <a:endParaRPr lang="en-US" dirty="0">
              <a:solidFill>
                <a:srgbClr val="0000FF"/>
              </a:solidFill>
              <a:latin typeface="Candara"/>
            </a:endParaRPr>
          </a:p>
        </p:txBody>
      </p:sp>
    </p:spTree>
    <p:extLst>
      <p:ext uri="{BB962C8B-B14F-4D97-AF65-F5344CB8AC3E}">
        <p14:creationId xmlns:p14="http://schemas.microsoft.com/office/powerpoint/2010/main" val="330334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6" grpId="0" animBg="1"/>
      <p:bldP spid="77"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5290231" cy="646331"/>
          </a:xfrm>
          <a:prstGeom prst="rect">
            <a:avLst/>
          </a:prstGeom>
          <a:noFill/>
        </p:spPr>
        <p:txBody>
          <a:bodyPr wrap="none" rtlCol="0">
            <a:spAutoFit/>
          </a:bodyPr>
          <a:lstStyle/>
          <a:p>
            <a:r>
              <a:rPr lang="en-US" sz="3600" b="1" dirty="0">
                <a:solidFill>
                  <a:prstClr val="white"/>
                </a:solidFill>
                <a:latin typeface="Candara"/>
                <a:cs typeface="Candara"/>
              </a:rPr>
              <a:t>Ring structures are ‘</a:t>
            </a:r>
            <a:r>
              <a:rPr lang="en-US" sz="3600" b="1" dirty="0" err="1">
                <a:solidFill>
                  <a:prstClr val="white"/>
                </a:solidFill>
                <a:latin typeface="Candara"/>
                <a:cs typeface="Candara"/>
              </a:rPr>
              <a:t>cyclo</a:t>
            </a:r>
            <a:r>
              <a:rPr lang="en-US" sz="3600" b="1" dirty="0">
                <a:solidFill>
                  <a:prstClr val="white"/>
                </a:solidFill>
                <a:latin typeface="Candara"/>
                <a:cs typeface="Candara"/>
              </a:rPr>
              <a:t>’</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When alkanes form </a:t>
            </a:r>
            <a:r>
              <a:rPr lang="en-US" sz="2000" b="1" dirty="0">
                <a:latin typeface="Candara"/>
                <a:cs typeface="Candara"/>
              </a:rPr>
              <a:t>rings </a:t>
            </a:r>
            <a:r>
              <a:rPr lang="en-US" sz="2000" dirty="0">
                <a:latin typeface="Candara"/>
                <a:cs typeface="Candara"/>
              </a:rPr>
              <a:t>rather than linear chains, add the prefix, ’</a:t>
            </a:r>
            <a:r>
              <a:rPr lang="en-US" sz="2000" dirty="0" err="1">
                <a:latin typeface="Candara"/>
                <a:cs typeface="Candara"/>
              </a:rPr>
              <a:t>cyclo</a:t>
            </a:r>
            <a:r>
              <a:rPr lang="en-US" sz="2000" b="1" dirty="0">
                <a:latin typeface="Candara"/>
                <a:cs typeface="Candara"/>
              </a:rPr>
              <a:t>’</a:t>
            </a:r>
            <a:r>
              <a:rPr lang="en-US" sz="2000" dirty="0">
                <a:latin typeface="Candara"/>
                <a:cs typeface="Candara"/>
              </a:rPr>
              <a:t>.</a:t>
            </a:r>
          </a:p>
        </p:txBody>
      </p:sp>
      <p:pic>
        <p:nvPicPr>
          <p:cNvPr id="5" name="Picture 4">
            <a:extLst>
              <a:ext uri="{FF2B5EF4-FFF2-40B4-BE49-F238E27FC236}">
                <a16:creationId xmlns:a16="http://schemas.microsoft.com/office/drawing/2014/main" id="{19913284-E293-7C49-A4C2-F707F82F8440}"/>
              </a:ext>
            </a:extLst>
          </p:cNvPr>
          <p:cNvPicPr>
            <a:picLocks noChangeAspect="1"/>
          </p:cNvPicPr>
          <p:nvPr/>
        </p:nvPicPr>
        <p:blipFill>
          <a:blip r:embed="rId3"/>
          <a:stretch>
            <a:fillRect/>
          </a:stretch>
        </p:blipFill>
        <p:spPr>
          <a:xfrm>
            <a:off x="941258" y="1743036"/>
            <a:ext cx="7130852" cy="1484086"/>
          </a:xfrm>
          <a:prstGeom prst="rect">
            <a:avLst/>
          </a:prstGeom>
        </p:spPr>
      </p:pic>
      <p:sp>
        <p:nvSpPr>
          <p:cNvPr id="14" name="Text Box 3">
            <a:extLst>
              <a:ext uri="{FF2B5EF4-FFF2-40B4-BE49-F238E27FC236}">
                <a16:creationId xmlns:a16="http://schemas.microsoft.com/office/drawing/2014/main" id="{AF263B31-5EE0-E54E-BAF0-578EE3640C05}"/>
              </a:ext>
            </a:extLst>
          </p:cNvPr>
          <p:cNvSpPr txBox="1">
            <a:spLocks noChangeArrowheads="1"/>
          </p:cNvSpPr>
          <p:nvPr/>
        </p:nvSpPr>
        <p:spPr bwMode="auto">
          <a:xfrm>
            <a:off x="549729" y="3665695"/>
            <a:ext cx="8120742" cy="1015663"/>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Since these rings have only single bonds, they are all </a:t>
            </a:r>
            <a:r>
              <a:rPr lang="en-US" sz="2000" b="1" dirty="0">
                <a:latin typeface="Candara"/>
                <a:cs typeface="Candara"/>
              </a:rPr>
              <a:t>alkanes</a:t>
            </a:r>
            <a:r>
              <a:rPr lang="en-US" sz="2000" dirty="0">
                <a:latin typeface="Candara"/>
                <a:cs typeface="Candara"/>
              </a:rPr>
              <a:t> and have an </a:t>
            </a:r>
            <a:r>
              <a:rPr lang="en-US" sz="2000" b="1" dirty="0">
                <a:latin typeface="Candara"/>
                <a:cs typeface="Candara"/>
              </a:rPr>
              <a:t>–</a:t>
            </a:r>
            <a:r>
              <a:rPr lang="en-US" sz="2000" b="1" dirty="0" err="1">
                <a:latin typeface="Candara"/>
                <a:cs typeface="Candara"/>
              </a:rPr>
              <a:t>ane</a:t>
            </a:r>
            <a:r>
              <a:rPr lang="en-US" sz="2000" b="1" dirty="0">
                <a:latin typeface="Candara"/>
                <a:cs typeface="Candara"/>
              </a:rPr>
              <a:t> </a:t>
            </a:r>
            <a:r>
              <a:rPr lang="en-US" sz="2000" dirty="0">
                <a:latin typeface="Candara"/>
                <a:cs typeface="Candara"/>
              </a:rPr>
              <a:t>suffix.</a:t>
            </a:r>
          </a:p>
          <a:p>
            <a:r>
              <a:rPr lang="en-US" sz="2000" dirty="0" err="1">
                <a:latin typeface="Candara"/>
                <a:cs typeface="Candara"/>
              </a:rPr>
              <a:t>Cyclo</a:t>
            </a:r>
            <a:r>
              <a:rPr lang="en-US" sz="2000" dirty="0">
                <a:latin typeface="Candara"/>
                <a:cs typeface="Candara"/>
              </a:rPr>
              <a:t> ______ </a:t>
            </a:r>
            <a:r>
              <a:rPr lang="en-US" sz="2000" dirty="0" err="1">
                <a:latin typeface="Candara"/>
                <a:cs typeface="Candara"/>
              </a:rPr>
              <a:t>ane</a:t>
            </a:r>
            <a:endParaRPr lang="en-US" sz="2000" dirty="0">
              <a:latin typeface="Candara"/>
              <a:cs typeface="Candara"/>
            </a:endParaRPr>
          </a:p>
        </p:txBody>
      </p:sp>
      <p:sp>
        <p:nvSpPr>
          <p:cNvPr id="8" name="Text Box 3">
            <a:extLst>
              <a:ext uri="{FF2B5EF4-FFF2-40B4-BE49-F238E27FC236}">
                <a16:creationId xmlns:a16="http://schemas.microsoft.com/office/drawing/2014/main" id="{479EC49F-5C53-CC40-BB5A-0A71A3291557}"/>
              </a:ext>
            </a:extLst>
          </p:cNvPr>
          <p:cNvSpPr txBox="1">
            <a:spLocks noChangeArrowheads="1"/>
          </p:cNvSpPr>
          <p:nvPr/>
        </p:nvSpPr>
        <p:spPr bwMode="auto">
          <a:xfrm>
            <a:off x="549729" y="5151595"/>
            <a:ext cx="5698671" cy="1429622"/>
          </a:xfrm>
          <a:prstGeom prst="rect">
            <a:avLst/>
          </a:prstGeom>
          <a:noFill/>
          <a:ln w="9525">
            <a:noFill/>
            <a:miter lim="800000"/>
            <a:headEnd/>
            <a:tailEnd/>
          </a:ln>
        </p:spPr>
        <p:txBody>
          <a:bodyPr wrap="square">
            <a:prstTxWarp prst="textNoShape">
              <a:avLst/>
            </a:prstTxWarp>
            <a:spAutoFit/>
          </a:bodyPr>
          <a:lstStyle/>
          <a:p>
            <a:pPr marL="4763" indent="-4763">
              <a:lnSpc>
                <a:spcPct val="150000"/>
              </a:lnSpc>
            </a:pPr>
            <a:r>
              <a:rPr lang="en-US" sz="2000" b="1" dirty="0">
                <a:latin typeface="Candara"/>
                <a:cs typeface="Candara"/>
              </a:rPr>
              <a:t>Molecular formulas: </a:t>
            </a:r>
            <a:r>
              <a:rPr lang="en-US" sz="2000" i="1" dirty="0">
                <a:latin typeface="Candara"/>
                <a:cs typeface="Candara"/>
              </a:rPr>
              <a:t>Why do their formulas differ?</a:t>
            </a:r>
          </a:p>
          <a:p>
            <a:pPr marL="4763" indent="-4763">
              <a:lnSpc>
                <a:spcPct val="150000"/>
              </a:lnSpc>
            </a:pPr>
            <a:r>
              <a:rPr lang="en-US" sz="2000" dirty="0">
                <a:latin typeface="Candara"/>
                <a:cs typeface="Candara"/>
              </a:rPr>
              <a:t>Linear or branched alkanes		CnH2n+2</a:t>
            </a:r>
          </a:p>
          <a:p>
            <a:pPr marL="4763" indent="-4763">
              <a:lnSpc>
                <a:spcPct val="150000"/>
              </a:lnSpc>
            </a:pPr>
            <a:r>
              <a:rPr lang="en-US" sz="2000" dirty="0">
                <a:latin typeface="Candara"/>
                <a:cs typeface="Candara"/>
              </a:rPr>
              <a:t>Cycloalkanes					CnH2n</a:t>
            </a:r>
          </a:p>
        </p:txBody>
      </p:sp>
      <p:sp>
        <p:nvSpPr>
          <p:cNvPr id="3" name="Rounded Rectangular Callout 2">
            <a:extLst>
              <a:ext uri="{FF2B5EF4-FFF2-40B4-BE49-F238E27FC236}">
                <a16:creationId xmlns:a16="http://schemas.microsoft.com/office/drawing/2014/main" id="{39343E9A-6219-E54E-9C96-1BB41E799D14}"/>
              </a:ext>
            </a:extLst>
          </p:cNvPr>
          <p:cNvSpPr/>
          <p:nvPr/>
        </p:nvSpPr>
        <p:spPr>
          <a:xfrm>
            <a:off x="5731094" y="5617383"/>
            <a:ext cx="3209706" cy="1031588"/>
          </a:xfrm>
          <a:prstGeom prst="wedgeRoundRectCallout">
            <a:avLst>
              <a:gd name="adj1" fmla="val -69501"/>
              <a:gd name="adj2" fmla="val 25567"/>
              <a:gd name="adj3" fmla="val 16667"/>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432FF"/>
                </a:solidFill>
              </a:rPr>
              <a:t>Terminal H are removed to join the carbons at either end and create the ring.</a:t>
            </a:r>
          </a:p>
        </p:txBody>
      </p:sp>
    </p:spTree>
    <p:extLst>
      <p:ext uri="{BB962C8B-B14F-4D97-AF65-F5344CB8AC3E}">
        <p14:creationId xmlns:p14="http://schemas.microsoft.com/office/powerpoint/2010/main" val="126019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0"/>
            <a:ext cx="7554056" cy="646331"/>
          </a:xfrm>
          <a:prstGeom prst="rect">
            <a:avLst/>
          </a:prstGeom>
          <a:noFill/>
        </p:spPr>
        <p:txBody>
          <a:bodyPr wrap="none" rtlCol="0">
            <a:spAutoFit/>
          </a:bodyPr>
          <a:lstStyle/>
          <a:p>
            <a:r>
              <a:rPr lang="en-US" sz="3600" b="1" dirty="0">
                <a:solidFill>
                  <a:prstClr val="white"/>
                </a:solidFill>
                <a:cs typeface="Avenir Heavy"/>
              </a:rPr>
              <a:t>1. Intro to organic structure &amp; bonding</a:t>
            </a:r>
          </a:p>
        </p:txBody>
      </p:sp>
      <p:sp>
        <p:nvSpPr>
          <p:cNvPr id="8" name="TextBox 7"/>
          <p:cNvSpPr txBox="1"/>
          <p:nvPr/>
        </p:nvSpPr>
        <p:spPr>
          <a:xfrm>
            <a:off x="710773" y="1979974"/>
            <a:ext cx="8079295" cy="2431435"/>
          </a:xfrm>
          <a:prstGeom prst="rect">
            <a:avLst/>
          </a:prstGeom>
          <a:noFill/>
        </p:spPr>
        <p:txBody>
          <a:bodyPr wrap="square" rtlCol="0">
            <a:spAutoFit/>
          </a:bodyPr>
          <a:lstStyle/>
          <a:p>
            <a:pPr marL="52387" lvl="1"/>
            <a:r>
              <a:rPr lang="en-US" sz="2800" b="1" dirty="0">
                <a:latin typeface="Candara"/>
                <a:cs typeface="Candara"/>
              </a:rPr>
              <a:t>Big ideas:</a:t>
            </a:r>
          </a:p>
          <a:p>
            <a:pPr marL="52387" lvl="1"/>
            <a:endParaRPr lang="en-US" sz="2800" b="1" dirty="0">
              <a:latin typeface="Candara"/>
              <a:cs typeface="Candara"/>
            </a:endParaRPr>
          </a:p>
          <a:p>
            <a:pPr marL="457200" indent="-457200">
              <a:buAutoNum type="arabicPeriod"/>
            </a:pPr>
            <a:r>
              <a:rPr lang="en-US" sz="2400" b="1" dirty="0">
                <a:latin typeface="Candara"/>
                <a:cs typeface="Candara"/>
              </a:rPr>
              <a:t>Functional groups are where the action </a:t>
            </a:r>
            <a:r>
              <a:rPr lang="en-US" sz="2400" b="1">
                <a:latin typeface="Candara"/>
                <a:cs typeface="Candara"/>
              </a:rPr>
              <a:t>is.</a:t>
            </a:r>
          </a:p>
          <a:p>
            <a:endParaRPr lang="en-US" sz="2400" b="1" dirty="0">
              <a:latin typeface="Candara"/>
              <a:cs typeface="Candara"/>
            </a:endParaRPr>
          </a:p>
          <a:p>
            <a:pPr marL="457200" indent="-457200">
              <a:buAutoNum type="arabicPeriod"/>
            </a:pPr>
            <a:r>
              <a:rPr lang="en-US" sz="2400" b="1" dirty="0">
                <a:latin typeface="Candara"/>
                <a:cs typeface="Candara"/>
              </a:rPr>
              <a:t>Drawing and understanding molecular structures is a critical skill.</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3425067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1914307" cy="646331"/>
          </a:xfrm>
          <a:prstGeom prst="rect">
            <a:avLst/>
          </a:prstGeom>
          <a:noFill/>
        </p:spPr>
        <p:txBody>
          <a:bodyPr wrap="none" rtlCol="0">
            <a:spAutoFit/>
          </a:bodyPr>
          <a:lstStyle/>
          <a:p>
            <a:r>
              <a:rPr lang="en-US" sz="3600" b="1" dirty="0">
                <a:solidFill>
                  <a:prstClr val="white"/>
                </a:solidFill>
                <a:latin typeface="Candara"/>
                <a:cs typeface="Candara"/>
              </a:rPr>
              <a:t>Alkenes?</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1323439"/>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Alkenes have an </a:t>
            </a:r>
            <a:r>
              <a:rPr lang="en-US" sz="2000" b="1" dirty="0">
                <a:latin typeface="Candara"/>
                <a:cs typeface="Candara"/>
              </a:rPr>
              <a:t>–</a:t>
            </a:r>
            <a:r>
              <a:rPr lang="en-US" sz="2000" b="1" dirty="0" err="1">
                <a:latin typeface="Candara"/>
                <a:cs typeface="Candara"/>
              </a:rPr>
              <a:t>ene</a:t>
            </a:r>
            <a:r>
              <a:rPr lang="en-US" sz="2000" b="1" dirty="0">
                <a:latin typeface="Candara"/>
                <a:cs typeface="Candara"/>
              </a:rPr>
              <a:t> suffix </a:t>
            </a:r>
            <a:r>
              <a:rPr lang="en-US" sz="2000" dirty="0">
                <a:latin typeface="Candara"/>
                <a:cs typeface="Candara"/>
              </a:rPr>
              <a:t>and the position of the double bond is </a:t>
            </a:r>
            <a:r>
              <a:rPr lang="en-US" sz="2000" b="1" dirty="0">
                <a:latin typeface="Candara"/>
                <a:cs typeface="Candara"/>
              </a:rPr>
              <a:t>numbered</a:t>
            </a:r>
            <a:r>
              <a:rPr lang="en-US" sz="2000" dirty="0">
                <a:latin typeface="Candara"/>
                <a:cs typeface="Candara"/>
              </a:rPr>
              <a:t>.</a:t>
            </a:r>
          </a:p>
          <a:p>
            <a:pPr marL="342900" indent="-342900">
              <a:buFont typeface="Arial" panose="020B0604020202020204" pitchFamily="34" charset="0"/>
              <a:buChar char="•"/>
            </a:pPr>
            <a:r>
              <a:rPr lang="en-US" sz="2000" dirty="0">
                <a:latin typeface="Candara"/>
                <a:cs typeface="Candara"/>
              </a:rPr>
              <a:t>Number from the end </a:t>
            </a:r>
            <a:r>
              <a:rPr lang="en-US" sz="2000" b="1" dirty="0">
                <a:latin typeface="Candara"/>
                <a:cs typeface="Candara"/>
              </a:rPr>
              <a:t>closest to the multiple bond.</a:t>
            </a:r>
          </a:p>
          <a:p>
            <a:pPr marL="342900" indent="-342900">
              <a:buFont typeface="Arial" panose="020B0604020202020204" pitchFamily="34" charset="0"/>
              <a:buChar char="•"/>
            </a:pPr>
            <a:r>
              <a:rPr lang="en-US" sz="2000" b="1" dirty="0">
                <a:latin typeface="Candara"/>
                <a:cs typeface="Candara"/>
              </a:rPr>
              <a:t>Multiple</a:t>
            </a:r>
            <a:r>
              <a:rPr lang="en-US" sz="2000" dirty="0">
                <a:latin typeface="Candara"/>
                <a:cs typeface="Candara"/>
              </a:rPr>
              <a:t> multiple bonds are quantified with </a:t>
            </a:r>
            <a:r>
              <a:rPr lang="en-US" sz="2000" b="1" dirty="0">
                <a:latin typeface="Candara"/>
                <a:cs typeface="Candara"/>
              </a:rPr>
              <a:t>prefixes</a:t>
            </a:r>
            <a:r>
              <a:rPr lang="en-US" sz="2000" dirty="0">
                <a:latin typeface="Candara"/>
                <a:cs typeface="Candara"/>
              </a:rPr>
              <a:t> just before the –</a:t>
            </a:r>
            <a:r>
              <a:rPr lang="en-US" sz="2000" dirty="0" err="1">
                <a:latin typeface="Candara"/>
                <a:cs typeface="Candara"/>
              </a:rPr>
              <a:t>ene</a:t>
            </a:r>
            <a:r>
              <a:rPr lang="en-US" sz="2000" dirty="0">
                <a:latin typeface="Candara"/>
                <a:cs typeface="Candara"/>
              </a:rPr>
              <a:t> or –</a:t>
            </a:r>
            <a:r>
              <a:rPr lang="en-US" sz="2000" dirty="0" err="1">
                <a:latin typeface="Candara"/>
                <a:cs typeface="Candara"/>
              </a:rPr>
              <a:t>yne</a:t>
            </a:r>
            <a:r>
              <a:rPr lang="en-US" sz="2000" dirty="0">
                <a:latin typeface="Candara"/>
                <a:cs typeface="Candara"/>
              </a:rPr>
              <a:t> suffix.</a:t>
            </a:r>
          </a:p>
        </p:txBody>
      </p:sp>
      <p:pic>
        <p:nvPicPr>
          <p:cNvPr id="3" name="Picture 2">
            <a:extLst>
              <a:ext uri="{FF2B5EF4-FFF2-40B4-BE49-F238E27FC236}">
                <a16:creationId xmlns:a16="http://schemas.microsoft.com/office/drawing/2014/main" id="{A945622B-B74B-9E4F-8C46-3F8D95EF576A}"/>
              </a:ext>
            </a:extLst>
          </p:cNvPr>
          <p:cNvPicPr>
            <a:picLocks noChangeAspect="1"/>
          </p:cNvPicPr>
          <p:nvPr/>
        </p:nvPicPr>
        <p:blipFill>
          <a:blip r:embed="rId3"/>
          <a:stretch>
            <a:fillRect/>
          </a:stretch>
        </p:blipFill>
        <p:spPr>
          <a:xfrm>
            <a:off x="332013" y="2400775"/>
            <a:ext cx="8436429" cy="1474155"/>
          </a:xfrm>
          <a:prstGeom prst="rect">
            <a:avLst/>
          </a:prstGeom>
        </p:spPr>
      </p:pic>
      <p:sp>
        <p:nvSpPr>
          <p:cNvPr id="7" name="Text Box 3">
            <a:extLst>
              <a:ext uri="{FF2B5EF4-FFF2-40B4-BE49-F238E27FC236}">
                <a16:creationId xmlns:a16="http://schemas.microsoft.com/office/drawing/2014/main" id="{75F11514-30FA-2F4D-BAC1-B40CBDEE7DF4}"/>
              </a:ext>
            </a:extLst>
          </p:cNvPr>
          <p:cNvSpPr txBox="1">
            <a:spLocks noChangeArrowheads="1"/>
          </p:cNvSpPr>
          <p:nvPr/>
        </p:nvSpPr>
        <p:spPr bwMode="auto">
          <a:xfrm>
            <a:off x="422729" y="4414995"/>
            <a:ext cx="5698671" cy="1891287"/>
          </a:xfrm>
          <a:prstGeom prst="rect">
            <a:avLst/>
          </a:prstGeom>
          <a:noFill/>
          <a:ln w="9525">
            <a:noFill/>
            <a:miter lim="800000"/>
            <a:headEnd/>
            <a:tailEnd/>
          </a:ln>
        </p:spPr>
        <p:txBody>
          <a:bodyPr wrap="square">
            <a:prstTxWarp prst="textNoShape">
              <a:avLst/>
            </a:prstTxWarp>
            <a:spAutoFit/>
          </a:bodyPr>
          <a:lstStyle/>
          <a:p>
            <a:pPr marL="4763" indent="-4763">
              <a:lnSpc>
                <a:spcPct val="150000"/>
              </a:lnSpc>
            </a:pPr>
            <a:r>
              <a:rPr lang="en-US" sz="2000" b="1" dirty="0">
                <a:latin typeface="Candara"/>
                <a:cs typeface="Candara"/>
              </a:rPr>
              <a:t>Molecular formulas: </a:t>
            </a:r>
            <a:r>
              <a:rPr lang="en-US" sz="2000" i="1" dirty="0">
                <a:latin typeface="Candara"/>
                <a:cs typeface="Candara"/>
              </a:rPr>
              <a:t>Why do their formulas differ?</a:t>
            </a:r>
          </a:p>
          <a:p>
            <a:pPr marL="4763" indent="-4763">
              <a:lnSpc>
                <a:spcPct val="150000"/>
              </a:lnSpc>
            </a:pPr>
            <a:r>
              <a:rPr lang="en-US" sz="2000" dirty="0">
                <a:latin typeface="Candara"/>
                <a:cs typeface="Candara"/>
              </a:rPr>
              <a:t>Linear or branched alkanes		CnH2n+2</a:t>
            </a:r>
          </a:p>
          <a:p>
            <a:pPr marL="4763" indent="-4763">
              <a:lnSpc>
                <a:spcPct val="150000"/>
              </a:lnSpc>
            </a:pPr>
            <a:r>
              <a:rPr lang="en-US" sz="2000" dirty="0">
                <a:latin typeface="Candara"/>
                <a:cs typeface="Candara"/>
              </a:rPr>
              <a:t>Cycloalkanes					CnH2n</a:t>
            </a:r>
          </a:p>
          <a:p>
            <a:pPr marL="4763" indent="-4763">
              <a:lnSpc>
                <a:spcPct val="150000"/>
              </a:lnSpc>
            </a:pPr>
            <a:r>
              <a:rPr lang="en-US" sz="2000" dirty="0">
                <a:latin typeface="Candara"/>
                <a:cs typeface="Candara"/>
              </a:rPr>
              <a:t>Alkenes							CnH2n</a:t>
            </a:r>
          </a:p>
        </p:txBody>
      </p:sp>
      <p:sp>
        <p:nvSpPr>
          <p:cNvPr id="8" name="Rounded Rectangular Callout 7">
            <a:extLst>
              <a:ext uri="{FF2B5EF4-FFF2-40B4-BE49-F238E27FC236}">
                <a16:creationId xmlns:a16="http://schemas.microsoft.com/office/drawing/2014/main" id="{100592A8-2B92-2346-A9CD-E2EE86595219}"/>
              </a:ext>
            </a:extLst>
          </p:cNvPr>
          <p:cNvSpPr/>
          <p:nvPr/>
        </p:nvSpPr>
        <p:spPr>
          <a:xfrm>
            <a:off x="5832694" y="4558317"/>
            <a:ext cx="3209706" cy="1031588"/>
          </a:xfrm>
          <a:prstGeom prst="wedgeRoundRectCallout">
            <a:avLst>
              <a:gd name="adj1" fmla="val -75832"/>
              <a:gd name="adj2" fmla="val 56345"/>
              <a:gd name="adj3" fmla="val 16667"/>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432FF"/>
                </a:solidFill>
              </a:rPr>
              <a:t>Terminal H are removed to join the carbons at either end and create the ring.</a:t>
            </a:r>
          </a:p>
        </p:txBody>
      </p:sp>
      <p:sp>
        <p:nvSpPr>
          <p:cNvPr id="9" name="Rounded Rectangular Callout 8">
            <a:extLst>
              <a:ext uri="{FF2B5EF4-FFF2-40B4-BE49-F238E27FC236}">
                <a16:creationId xmlns:a16="http://schemas.microsoft.com/office/drawing/2014/main" id="{CE1D6DF2-4B59-124E-9A74-82447C6EE6AF}"/>
              </a:ext>
            </a:extLst>
          </p:cNvPr>
          <p:cNvSpPr/>
          <p:nvPr/>
        </p:nvSpPr>
        <p:spPr>
          <a:xfrm>
            <a:off x="5832694" y="5687954"/>
            <a:ext cx="3209706" cy="1031588"/>
          </a:xfrm>
          <a:prstGeom prst="wedgeRoundRectCallout">
            <a:avLst>
              <a:gd name="adj1" fmla="val -76623"/>
              <a:gd name="adj2" fmla="val -11366"/>
              <a:gd name="adj3" fmla="val 16667"/>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432FF"/>
                </a:solidFill>
              </a:rPr>
              <a:t>Each double bond eliminates two hydrogen atoms: one on each end of the double bond.</a:t>
            </a:r>
          </a:p>
        </p:txBody>
      </p:sp>
    </p:spTree>
    <p:extLst>
      <p:ext uri="{BB962C8B-B14F-4D97-AF65-F5344CB8AC3E}">
        <p14:creationId xmlns:p14="http://schemas.microsoft.com/office/powerpoint/2010/main" val="323886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2776722" cy="646331"/>
          </a:xfrm>
          <a:prstGeom prst="rect">
            <a:avLst/>
          </a:prstGeom>
          <a:noFill/>
        </p:spPr>
        <p:txBody>
          <a:bodyPr wrap="none" rtlCol="0">
            <a:spAutoFit/>
          </a:bodyPr>
          <a:lstStyle/>
          <a:p>
            <a:r>
              <a:rPr lang="en-US" sz="3600" b="1" dirty="0">
                <a:solidFill>
                  <a:prstClr val="white"/>
                </a:solidFill>
                <a:latin typeface="Candara"/>
                <a:cs typeface="Candara"/>
              </a:rPr>
              <a:t>Substituents</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Substituents: </a:t>
            </a:r>
            <a:r>
              <a:rPr lang="en-US" sz="2000" i="1" dirty="0">
                <a:latin typeface="Candara"/>
                <a:cs typeface="Candara"/>
              </a:rPr>
              <a:t>branches or groups that ‘decorate’ the main chain</a:t>
            </a:r>
          </a:p>
        </p:txBody>
      </p:sp>
      <p:sp>
        <p:nvSpPr>
          <p:cNvPr id="80" name="Text Box 3">
            <a:extLst>
              <a:ext uri="{FF2B5EF4-FFF2-40B4-BE49-F238E27FC236}">
                <a16:creationId xmlns:a16="http://schemas.microsoft.com/office/drawing/2014/main" id="{9683743A-62E5-D148-92C3-25205E064673}"/>
              </a:ext>
            </a:extLst>
          </p:cNvPr>
          <p:cNvSpPr txBox="1">
            <a:spLocks noChangeArrowheads="1"/>
          </p:cNvSpPr>
          <p:nvPr/>
        </p:nvSpPr>
        <p:spPr bwMode="auto">
          <a:xfrm>
            <a:off x="381000" y="1363358"/>
            <a:ext cx="8763000" cy="2814617"/>
          </a:xfrm>
          <a:prstGeom prst="rect">
            <a:avLst/>
          </a:prstGeom>
          <a:noFill/>
          <a:ln w="9525">
            <a:noFill/>
            <a:miter lim="800000"/>
            <a:headEnd/>
            <a:tailEnd/>
          </a:ln>
        </p:spPr>
        <p:txBody>
          <a:bodyPr wrap="square">
            <a:prstTxWarp prst="textNoShape">
              <a:avLst/>
            </a:prstTxWarp>
            <a:spAutoFit/>
          </a:bodyPr>
          <a:lstStyle/>
          <a:p>
            <a:pPr marL="4763" indent="-4763">
              <a:lnSpc>
                <a:spcPct val="150000"/>
              </a:lnSpc>
            </a:pPr>
            <a:r>
              <a:rPr lang="en-US" sz="2000" b="1" dirty="0">
                <a:latin typeface="Candara"/>
                <a:cs typeface="Candara"/>
              </a:rPr>
              <a:t>Rules</a:t>
            </a:r>
            <a:r>
              <a:rPr lang="en-US" sz="2000" dirty="0">
                <a:latin typeface="Candara"/>
                <a:cs typeface="Candara"/>
              </a:rPr>
              <a:t>:</a:t>
            </a:r>
          </a:p>
          <a:p>
            <a:pPr marL="457200" indent="-457200">
              <a:lnSpc>
                <a:spcPct val="150000"/>
              </a:lnSpc>
              <a:buAutoNum type="arabicPeriod"/>
            </a:pPr>
            <a:r>
              <a:rPr lang="en-US" sz="2000" dirty="0">
                <a:latin typeface="Candara"/>
                <a:cs typeface="Candara"/>
              </a:rPr>
              <a:t>Find the longest carbon chain.</a:t>
            </a:r>
          </a:p>
          <a:p>
            <a:pPr marL="457200" indent="-457200">
              <a:lnSpc>
                <a:spcPct val="150000"/>
              </a:lnSpc>
              <a:buAutoNum type="arabicPeriod"/>
            </a:pPr>
            <a:r>
              <a:rPr lang="en-US" sz="2000" dirty="0">
                <a:latin typeface="Candara"/>
                <a:cs typeface="Candara"/>
              </a:rPr>
              <a:t>Number the chain from the end closes to the substituent.</a:t>
            </a:r>
          </a:p>
          <a:p>
            <a:pPr marL="457200" indent="-457200">
              <a:lnSpc>
                <a:spcPct val="150000"/>
              </a:lnSpc>
              <a:buAutoNum type="arabicPeriod"/>
            </a:pPr>
            <a:r>
              <a:rPr lang="en-US" sz="2000" dirty="0">
                <a:latin typeface="Candara"/>
                <a:cs typeface="Candara"/>
              </a:rPr>
              <a:t>The root name is based on the length of the longest carbon chain.</a:t>
            </a:r>
          </a:p>
          <a:p>
            <a:pPr marL="457200" indent="-457200">
              <a:lnSpc>
                <a:spcPct val="150000"/>
              </a:lnSpc>
              <a:buAutoNum type="arabicPeriod"/>
            </a:pPr>
            <a:r>
              <a:rPr lang="en-US" sz="2000" dirty="0">
                <a:latin typeface="Candara"/>
                <a:cs typeface="Candara"/>
              </a:rPr>
              <a:t>Each substituent is numbered for it’s position and named for it’s structure.</a:t>
            </a:r>
          </a:p>
          <a:p>
            <a:pPr marL="457200" indent="-457200">
              <a:lnSpc>
                <a:spcPct val="150000"/>
              </a:lnSpc>
              <a:buAutoNum type="arabicPeriod"/>
            </a:pPr>
            <a:r>
              <a:rPr lang="en-US" sz="2000" dirty="0">
                <a:latin typeface="Candara"/>
                <a:cs typeface="Candara"/>
              </a:rPr>
              <a:t>Number-dash-</a:t>
            </a:r>
            <a:r>
              <a:rPr lang="en-US" sz="2000" dirty="0" err="1">
                <a:latin typeface="Candara"/>
                <a:cs typeface="Candara"/>
              </a:rPr>
              <a:t>name_root</a:t>
            </a:r>
            <a:r>
              <a:rPr lang="en-US" sz="2000" dirty="0">
                <a:latin typeface="Candara"/>
                <a:cs typeface="Candara"/>
              </a:rPr>
              <a:t> </a:t>
            </a:r>
          </a:p>
        </p:txBody>
      </p:sp>
      <p:pic>
        <p:nvPicPr>
          <p:cNvPr id="3" name="Picture 2">
            <a:extLst>
              <a:ext uri="{FF2B5EF4-FFF2-40B4-BE49-F238E27FC236}">
                <a16:creationId xmlns:a16="http://schemas.microsoft.com/office/drawing/2014/main" id="{3295995B-B6FC-4A42-9E1A-E75C57A48AF8}"/>
              </a:ext>
            </a:extLst>
          </p:cNvPr>
          <p:cNvPicPr>
            <a:picLocks noChangeAspect="1"/>
          </p:cNvPicPr>
          <p:nvPr/>
        </p:nvPicPr>
        <p:blipFill>
          <a:blip r:embed="rId3"/>
          <a:stretch>
            <a:fillRect/>
          </a:stretch>
        </p:blipFill>
        <p:spPr>
          <a:xfrm>
            <a:off x="1133027" y="4419508"/>
            <a:ext cx="6421844" cy="1754509"/>
          </a:xfrm>
          <a:prstGeom prst="rect">
            <a:avLst/>
          </a:prstGeom>
        </p:spPr>
      </p:pic>
    </p:spTree>
    <p:extLst>
      <p:ext uri="{BB962C8B-B14F-4D97-AF65-F5344CB8AC3E}">
        <p14:creationId xmlns:p14="http://schemas.microsoft.com/office/powerpoint/2010/main" val="201184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4238661" cy="646331"/>
          </a:xfrm>
          <a:prstGeom prst="rect">
            <a:avLst/>
          </a:prstGeom>
          <a:noFill/>
        </p:spPr>
        <p:txBody>
          <a:bodyPr wrap="none" rtlCol="0">
            <a:spAutoFit/>
          </a:bodyPr>
          <a:lstStyle/>
          <a:p>
            <a:r>
              <a:rPr lang="en-US" sz="3600" b="1" dirty="0">
                <a:solidFill>
                  <a:prstClr val="white"/>
                </a:solidFill>
                <a:latin typeface="Candara"/>
                <a:cs typeface="Candara"/>
              </a:rPr>
              <a:t>What is wrong here?</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Why is the first name correct and the second incorrect?</a:t>
            </a:r>
          </a:p>
        </p:txBody>
      </p:sp>
      <p:pic>
        <p:nvPicPr>
          <p:cNvPr id="5" name="Picture 4">
            <a:extLst>
              <a:ext uri="{FF2B5EF4-FFF2-40B4-BE49-F238E27FC236}">
                <a16:creationId xmlns:a16="http://schemas.microsoft.com/office/drawing/2014/main" id="{D7942266-2AB7-4846-A533-DB171FA0EC3A}"/>
              </a:ext>
            </a:extLst>
          </p:cNvPr>
          <p:cNvPicPr>
            <a:picLocks noChangeAspect="1"/>
          </p:cNvPicPr>
          <p:nvPr/>
        </p:nvPicPr>
        <p:blipFill>
          <a:blip r:embed="rId3"/>
          <a:stretch>
            <a:fillRect/>
          </a:stretch>
        </p:blipFill>
        <p:spPr>
          <a:xfrm>
            <a:off x="1925811" y="1510393"/>
            <a:ext cx="5082902" cy="2522764"/>
          </a:xfrm>
          <a:prstGeom prst="rect">
            <a:avLst/>
          </a:prstGeom>
        </p:spPr>
      </p:pic>
      <p:sp>
        <p:nvSpPr>
          <p:cNvPr id="10" name="Text Box 3">
            <a:extLst>
              <a:ext uri="{FF2B5EF4-FFF2-40B4-BE49-F238E27FC236}">
                <a16:creationId xmlns:a16="http://schemas.microsoft.com/office/drawing/2014/main" id="{B4EA4B4D-2B25-294D-A748-B211B27E4334}"/>
              </a:ext>
            </a:extLst>
          </p:cNvPr>
          <p:cNvSpPr txBox="1">
            <a:spLocks noChangeArrowheads="1"/>
          </p:cNvSpPr>
          <p:nvPr/>
        </p:nvSpPr>
        <p:spPr bwMode="auto">
          <a:xfrm>
            <a:off x="381000" y="4569210"/>
            <a:ext cx="8763000" cy="707886"/>
          </a:xfrm>
          <a:prstGeom prst="rect">
            <a:avLst/>
          </a:prstGeom>
          <a:noFill/>
          <a:ln w="9525">
            <a:noFill/>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The </a:t>
            </a:r>
            <a:r>
              <a:rPr lang="en-US" sz="2000" b="1" dirty="0">
                <a:solidFill>
                  <a:srgbClr val="0432FF"/>
                </a:solidFill>
                <a:latin typeface="Candara"/>
                <a:cs typeface="Candara"/>
              </a:rPr>
              <a:t>longest carbon chain</a:t>
            </a:r>
            <a:r>
              <a:rPr lang="en-US" sz="2000" dirty="0">
                <a:solidFill>
                  <a:srgbClr val="0432FF"/>
                </a:solidFill>
                <a:latin typeface="Candara"/>
                <a:cs typeface="Candara"/>
              </a:rPr>
              <a:t> in this molecule is 4-carbons, so the molecule’s root name is butane. </a:t>
            </a:r>
          </a:p>
        </p:txBody>
      </p:sp>
    </p:spTree>
    <p:extLst>
      <p:ext uri="{BB962C8B-B14F-4D97-AF65-F5344CB8AC3E}">
        <p14:creationId xmlns:p14="http://schemas.microsoft.com/office/powerpoint/2010/main" val="26734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6463629" cy="646331"/>
          </a:xfrm>
          <a:prstGeom prst="rect">
            <a:avLst/>
          </a:prstGeom>
          <a:noFill/>
        </p:spPr>
        <p:txBody>
          <a:bodyPr wrap="none" rtlCol="0">
            <a:spAutoFit/>
          </a:bodyPr>
          <a:lstStyle/>
          <a:p>
            <a:r>
              <a:rPr lang="en-US" sz="3600" b="1" dirty="0">
                <a:solidFill>
                  <a:prstClr val="white"/>
                </a:solidFill>
                <a:latin typeface="Candara"/>
                <a:cs typeface="Candara"/>
              </a:rPr>
              <a:t>Multiple, identical substituents?</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707886"/>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In the case of multiple and identical substituents, use </a:t>
            </a:r>
            <a:r>
              <a:rPr lang="en-US" sz="2000" b="1" dirty="0">
                <a:latin typeface="Candara"/>
                <a:cs typeface="Candara"/>
              </a:rPr>
              <a:t>prefixes</a:t>
            </a:r>
            <a:r>
              <a:rPr lang="en-US" sz="2000" dirty="0">
                <a:latin typeface="Candara"/>
                <a:cs typeface="Candara"/>
              </a:rPr>
              <a:t> to quantify the</a:t>
            </a:r>
            <a:br>
              <a:rPr lang="en-US" sz="2000" dirty="0">
                <a:latin typeface="Candara"/>
                <a:cs typeface="Candara"/>
              </a:rPr>
            </a:br>
            <a:r>
              <a:rPr lang="en-US" sz="2000" dirty="0">
                <a:latin typeface="Candara"/>
                <a:cs typeface="Candara"/>
              </a:rPr>
              <a:t>number of substituents.</a:t>
            </a:r>
          </a:p>
        </p:txBody>
      </p:sp>
      <p:sp>
        <p:nvSpPr>
          <p:cNvPr id="10" name="Text Box 3">
            <a:extLst>
              <a:ext uri="{FF2B5EF4-FFF2-40B4-BE49-F238E27FC236}">
                <a16:creationId xmlns:a16="http://schemas.microsoft.com/office/drawing/2014/main" id="{B4EA4B4D-2B25-294D-A748-B211B27E4334}"/>
              </a:ext>
            </a:extLst>
          </p:cNvPr>
          <p:cNvSpPr txBox="1">
            <a:spLocks noChangeArrowheads="1"/>
          </p:cNvSpPr>
          <p:nvPr/>
        </p:nvSpPr>
        <p:spPr bwMode="auto">
          <a:xfrm>
            <a:off x="381000" y="3752782"/>
            <a:ext cx="2051957" cy="2862322"/>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di			2</a:t>
            </a:r>
          </a:p>
          <a:p>
            <a:pPr marL="4763" indent="-4763"/>
            <a:r>
              <a:rPr lang="en-US" sz="2000" dirty="0">
                <a:latin typeface="Candara"/>
                <a:cs typeface="Candara"/>
              </a:rPr>
              <a:t>tri			3</a:t>
            </a:r>
          </a:p>
          <a:p>
            <a:pPr marL="4763" indent="-4763"/>
            <a:r>
              <a:rPr lang="en-US" sz="2000" dirty="0">
                <a:latin typeface="Candara"/>
                <a:cs typeface="Candara"/>
              </a:rPr>
              <a:t>tetra		4</a:t>
            </a:r>
          </a:p>
          <a:p>
            <a:pPr marL="4763" indent="-4763"/>
            <a:r>
              <a:rPr lang="en-US" sz="2000" dirty="0" err="1">
                <a:latin typeface="Candara"/>
                <a:cs typeface="Candara"/>
              </a:rPr>
              <a:t>penta</a:t>
            </a:r>
            <a:r>
              <a:rPr lang="en-US" sz="2000" dirty="0">
                <a:latin typeface="Candara"/>
                <a:cs typeface="Candara"/>
              </a:rPr>
              <a:t>		5</a:t>
            </a:r>
          </a:p>
          <a:p>
            <a:pPr marL="4763" indent="-4763"/>
            <a:r>
              <a:rPr lang="en-US" sz="2000" dirty="0" err="1">
                <a:latin typeface="Candara"/>
                <a:cs typeface="Candara"/>
              </a:rPr>
              <a:t>hexa</a:t>
            </a:r>
            <a:r>
              <a:rPr lang="en-US" sz="2000" dirty="0">
                <a:latin typeface="Candara"/>
                <a:cs typeface="Candara"/>
              </a:rPr>
              <a:t>		6</a:t>
            </a:r>
          </a:p>
          <a:p>
            <a:pPr marL="4763" indent="-4763"/>
            <a:r>
              <a:rPr lang="en-US" sz="2000" dirty="0" err="1">
                <a:latin typeface="Candara"/>
                <a:cs typeface="Candara"/>
              </a:rPr>
              <a:t>hepta</a:t>
            </a:r>
            <a:r>
              <a:rPr lang="en-US" sz="2000" dirty="0">
                <a:latin typeface="Candara"/>
                <a:cs typeface="Candara"/>
              </a:rPr>
              <a:t>		7</a:t>
            </a:r>
          </a:p>
          <a:p>
            <a:pPr marL="4763" indent="-4763"/>
            <a:r>
              <a:rPr lang="en-US" sz="2000" dirty="0">
                <a:latin typeface="Candara"/>
                <a:cs typeface="Candara"/>
              </a:rPr>
              <a:t>octa		8</a:t>
            </a:r>
          </a:p>
          <a:p>
            <a:pPr marL="4763" indent="-4763"/>
            <a:r>
              <a:rPr lang="en-US" sz="2000" dirty="0" err="1">
                <a:latin typeface="Candara"/>
                <a:cs typeface="Candara"/>
              </a:rPr>
              <a:t>nona</a:t>
            </a:r>
            <a:r>
              <a:rPr lang="en-US" sz="2000" dirty="0">
                <a:latin typeface="Candara"/>
                <a:cs typeface="Candara"/>
              </a:rPr>
              <a:t>		9</a:t>
            </a:r>
          </a:p>
          <a:p>
            <a:pPr marL="4763" indent="-4763"/>
            <a:r>
              <a:rPr lang="en-US" sz="2000" dirty="0" err="1">
                <a:latin typeface="Candara"/>
                <a:cs typeface="Candara"/>
              </a:rPr>
              <a:t>deca</a:t>
            </a:r>
            <a:r>
              <a:rPr lang="en-US" sz="2000" dirty="0">
                <a:latin typeface="Candara"/>
                <a:cs typeface="Candara"/>
              </a:rPr>
              <a:t>		10</a:t>
            </a:r>
          </a:p>
        </p:txBody>
      </p:sp>
      <p:pic>
        <p:nvPicPr>
          <p:cNvPr id="3" name="Picture 2">
            <a:extLst>
              <a:ext uri="{FF2B5EF4-FFF2-40B4-BE49-F238E27FC236}">
                <a16:creationId xmlns:a16="http://schemas.microsoft.com/office/drawing/2014/main" id="{02966F56-AB90-CD43-ACE8-A6CD6BDC7437}"/>
              </a:ext>
            </a:extLst>
          </p:cNvPr>
          <p:cNvPicPr>
            <a:picLocks noChangeAspect="1"/>
          </p:cNvPicPr>
          <p:nvPr/>
        </p:nvPicPr>
        <p:blipFill>
          <a:blip r:embed="rId3"/>
          <a:stretch>
            <a:fillRect/>
          </a:stretch>
        </p:blipFill>
        <p:spPr>
          <a:xfrm>
            <a:off x="1837925" y="1491343"/>
            <a:ext cx="5186082" cy="1937657"/>
          </a:xfrm>
          <a:prstGeom prst="rect">
            <a:avLst/>
          </a:prstGeom>
        </p:spPr>
      </p:pic>
    </p:spTree>
    <p:extLst>
      <p:ext uri="{BB962C8B-B14F-4D97-AF65-F5344CB8AC3E}">
        <p14:creationId xmlns:p14="http://schemas.microsoft.com/office/powerpoint/2010/main" val="8004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1758430" cy="646331"/>
          </a:xfrm>
          <a:prstGeom prst="rect">
            <a:avLst/>
          </a:prstGeom>
          <a:noFill/>
        </p:spPr>
        <p:txBody>
          <a:bodyPr wrap="none" rtlCol="0">
            <a:spAutoFit/>
          </a:bodyPr>
          <a:lstStyle/>
          <a:p>
            <a:r>
              <a:rPr lang="en-US" sz="3600" b="1" dirty="0">
                <a:solidFill>
                  <a:prstClr val="white"/>
                </a:solidFill>
                <a:latin typeface="Candara"/>
                <a:cs typeface="Candara"/>
              </a:rPr>
              <a:t>Try this:</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Name this branched alkane.</a:t>
            </a:r>
            <a:endParaRPr lang="en-US" sz="2000" i="1" dirty="0">
              <a:latin typeface="Candara"/>
              <a:cs typeface="Candara"/>
            </a:endParaRPr>
          </a:p>
        </p:txBody>
      </p:sp>
      <p:sp>
        <p:nvSpPr>
          <p:cNvPr id="80" name="Text Box 3">
            <a:extLst>
              <a:ext uri="{FF2B5EF4-FFF2-40B4-BE49-F238E27FC236}">
                <a16:creationId xmlns:a16="http://schemas.microsoft.com/office/drawing/2014/main" id="{9683743A-62E5-D148-92C3-25205E064673}"/>
              </a:ext>
            </a:extLst>
          </p:cNvPr>
          <p:cNvSpPr txBox="1">
            <a:spLocks noChangeArrowheads="1"/>
          </p:cNvSpPr>
          <p:nvPr/>
        </p:nvSpPr>
        <p:spPr bwMode="auto">
          <a:xfrm>
            <a:off x="381000" y="1363358"/>
            <a:ext cx="8763000" cy="1938992"/>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Steps</a:t>
            </a:r>
            <a:r>
              <a:rPr lang="en-US" sz="2000" dirty="0">
                <a:latin typeface="Candara"/>
                <a:cs typeface="Candara"/>
              </a:rPr>
              <a:t>:</a:t>
            </a:r>
          </a:p>
          <a:p>
            <a:pPr marL="457200" indent="-457200">
              <a:buAutoNum type="arabicPeriod"/>
            </a:pPr>
            <a:r>
              <a:rPr lang="en-US" sz="2000" dirty="0">
                <a:latin typeface="Candara"/>
                <a:cs typeface="Candara"/>
              </a:rPr>
              <a:t>Find the longest carbon chain.</a:t>
            </a:r>
          </a:p>
          <a:p>
            <a:pPr marL="457200" indent="-457200">
              <a:buAutoNum type="arabicPeriod"/>
            </a:pPr>
            <a:r>
              <a:rPr lang="en-US" sz="2000" dirty="0">
                <a:latin typeface="Candara"/>
                <a:cs typeface="Candara"/>
              </a:rPr>
              <a:t>Number the chain from the end closes to the substituent.</a:t>
            </a:r>
          </a:p>
          <a:p>
            <a:pPr marL="457200" indent="-457200">
              <a:buAutoNum type="arabicPeriod"/>
            </a:pPr>
            <a:r>
              <a:rPr lang="en-US" sz="2000" dirty="0">
                <a:latin typeface="Candara"/>
                <a:cs typeface="Candara"/>
              </a:rPr>
              <a:t>The root name is based on the length of the longest carbon chain.</a:t>
            </a:r>
          </a:p>
          <a:p>
            <a:pPr marL="457200" indent="-457200">
              <a:buAutoNum type="arabicPeriod"/>
            </a:pPr>
            <a:r>
              <a:rPr lang="en-US" sz="2000" dirty="0">
                <a:latin typeface="Candara"/>
                <a:cs typeface="Candara"/>
              </a:rPr>
              <a:t>Each substituent is numbered for it’s position and named for it’s structure.</a:t>
            </a:r>
          </a:p>
          <a:p>
            <a:pPr marL="457200" indent="-457200">
              <a:buAutoNum type="arabicPeriod"/>
            </a:pPr>
            <a:r>
              <a:rPr lang="en-US" sz="2000" dirty="0">
                <a:latin typeface="Candara"/>
                <a:cs typeface="Candara"/>
              </a:rPr>
              <a:t>Number-dash-</a:t>
            </a:r>
            <a:r>
              <a:rPr lang="en-US" sz="2000" dirty="0" err="1">
                <a:latin typeface="Candara"/>
                <a:cs typeface="Candara"/>
              </a:rPr>
              <a:t>name_root</a:t>
            </a:r>
            <a:r>
              <a:rPr lang="en-US" sz="2000" dirty="0">
                <a:latin typeface="Candara"/>
                <a:cs typeface="Candara"/>
              </a:rPr>
              <a:t> </a:t>
            </a:r>
          </a:p>
        </p:txBody>
      </p:sp>
      <p:grpSp>
        <p:nvGrpSpPr>
          <p:cNvPr id="8" name="Group 25">
            <a:extLst>
              <a:ext uri="{FF2B5EF4-FFF2-40B4-BE49-F238E27FC236}">
                <a16:creationId xmlns:a16="http://schemas.microsoft.com/office/drawing/2014/main" id="{7B7730A9-E771-0A42-83F6-F98C03FFCC94}"/>
              </a:ext>
            </a:extLst>
          </p:cNvPr>
          <p:cNvGrpSpPr>
            <a:grpSpLocks/>
          </p:cNvGrpSpPr>
          <p:nvPr/>
        </p:nvGrpSpPr>
        <p:grpSpPr bwMode="auto">
          <a:xfrm>
            <a:off x="1142547" y="3696047"/>
            <a:ext cx="2827606" cy="2379785"/>
            <a:chOff x="4941374" y="1231677"/>
            <a:chExt cx="2438062" cy="1981200"/>
          </a:xfrm>
        </p:grpSpPr>
        <p:cxnSp>
          <p:nvCxnSpPr>
            <p:cNvPr id="9" name="Straight Connector 26">
              <a:extLst>
                <a:ext uri="{FF2B5EF4-FFF2-40B4-BE49-F238E27FC236}">
                  <a16:creationId xmlns:a16="http://schemas.microsoft.com/office/drawing/2014/main" id="{0E5539B0-CC19-8F48-A304-D58A1DD8764C}"/>
                </a:ext>
              </a:extLst>
            </p:cNvPr>
            <p:cNvCxnSpPr>
              <a:cxnSpLocks noChangeShapeType="1"/>
            </p:cNvCxnSpPr>
            <p:nvPr/>
          </p:nvCxnSpPr>
          <p:spPr bwMode="auto">
            <a:xfrm rot="19803395" flipV="1">
              <a:off x="4941374" y="2372721"/>
              <a:ext cx="457200" cy="381000"/>
            </a:xfrm>
            <a:prstGeom prst="line">
              <a:avLst/>
            </a:prstGeom>
            <a:noFill/>
            <a:ln w="25400">
              <a:solidFill>
                <a:schemeClr val="tx1"/>
              </a:solidFill>
              <a:round/>
              <a:headEnd/>
              <a:tailEnd/>
            </a:ln>
          </p:spPr>
        </p:cxnSp>
        <p:cxnSp>
          <p:nvCxnSpPr>
            <p:cNvPr id="10" name="Straight Connector 27">
              <a:extLst>
                <a:ext uri="{FF2B5EF4-FFF2-40B4-BE49-F238E27FC236}">
                  <a16:creationId xmlns:a16="http://schemas.microsoft.com/office/drawing/2014/main" id="{328BB876-C3A9-8F4D-AE0A-1E32B7E2BDEB}"/>
                </a:ext>
              </a:extLst>
            </p:cNvPr>
            <p:cNvCxnSpPr>
              <a:cxnSpLocks noChangeShapeType="1"/>
            </p:cNvCxnSpPr>
            <p:nvPr/>
          </p:nvCxnSpPr>
          <p:spPr bwMode="auto">
            <a:xfrm rot="-1796605" flipH="1" flipV="1">
              <a:off x="5337546" y="2144512"/>
              <a:ext cx="457200" cy="381000"/>
            </a:xfrm>
            <a:prstGeom prst="line">
              <a:avLst/>
            </a:prstGeom>
            <a:noFill/>
            <a:ln w="25400">
              <a:solidFill>
                <a:schemeClr val="tx1"/>
              </a:solidFill>
              <a:round/>
              <a:headEnd/>
              <a:tailEnd/>
            </a:ln>
          </p:spPr>
        </p:cxnSp>
        <p:cxnSp>
          <p:nvCxnSpPr>
            <p:cNvPr id="11" name="Straight Connector 28">
              <a:extLst>
                <a:ext uri="{FF2B5EF4-FFF2-40B4-BE49-F238E27FC236}">
                  <a16:creationId xmlns:a16="http://schemas.microsoft.com/office/drawing/2014/main" id="{EB006FFA-65FB-414F-97A4-0CF822C079B5}"/>
                </a:ext>
              </a:extLst>
            </p:cNvPr>
            <p:cNvCxnSpPr>
              <a:cxnSpLocks noChangeShapeType="1"/>
            </p:cNvCxnSpPr>
            <p:nvPr/>
          </p:nvCxnSpPr>
          <p:spPr bwMode="auto">
            <a:xfrm rot="19803395" flipV="1">
              <a:off x="5733719" y="1916303"/>
              <a:ext cx="457200" cy="381000"/>
            </a:xfrm>
            <a:prstGeom prst="line">
              <a:avLst/>
            </a:prstGeom>
            <a:noFill/>
            <a:ln w="25400">
              <a:solidFill>
                <a:schemeClr val="tx1"/>
              </a:solidFill>
              <a:round/>
              <a:headEnd/>
              <a:tailEnd/>
            </a:ln>
          </p:spPr>
        </p:cxnSp>
        <p:cxnSp>
          <p:nvCxnSpPr>
            <p:cNvPr id="12" name="Straight Connector 29">
              <a:extLst>
                <a:ext uri="{FF2B5EF4-FFF2-40B4-BE49-F238E27FC236}">
                  <a16:creationId xmlns:a16="http://schemas.microsoft.com/office/drawing/2014/main" id="{C04BC1E2-4D42-1943-B6C3-D2CCF7A516CC}"/>
                </a:ext>
              </a:extLst>
            </p:cNvPr>
            <p:cNvCxnSpPr>
              <a:cxnSpLocks noChangeShapeType="1"/>
            </p:cNvCxnSpPr>
            <p:nvPr/>
          </p:nvCxnSpPr>
          <p:spPr bwMode="auto">
            <a:xfrm rot="-1796605" flipH="1" flipV="1">
              <a:off x="6129891" y="1688095"/>
              <a:ext cx="457200" cy="381000"/>
            </a:xfrm>
            <a:prstGeom prst="line">
              <a:avLst/>
            </a:prstGeom>
            <a:noFill/>
            <a:ln w="25400">
              <a:solidFill>
                <a:schemeClr val="tx1"/>
              </a:solidFill>
              <a:round/>
              <a:headEnd/>
              <a:tailEnd/>
            </a:ln>
          </p:spPr>
        </p:cxnSp>
        <p:cxnSp>
          <p:nvCxnSpPr>
            <p:cNvPr id="14" name="Straight Connector 30">
              <a:extLst>
                <a:ext uri="{FF2B5EF4-FFF2-40B4-BE49-F238E27FC236}">
                  <a16:creationId xmlns:a16="http://schemas.microsoft.com/office/drawing/2014/main" id="{98C1B1EE-5624-4B46-8026-0C89B2AEBD0C}"/>
                </a:ext>
              </a:extLst>
            </p:cNvPr>
            <p:cNvCxnSpPr>
              <a:cxnSpLocks noChangeShapeType="1"/>
            </p:cNvCxnSpPr>
            <p:nvPr/>
          </p:nvCxnSpPr>
          <p:spPr bwMode="auto">
            <a:xfrm rot="19803395" flipV="1">
              <a:off x="6526064" y="1459886"/>
              <a:ext cx="457200" cy="381000"/>
            </a:xfrm>
            <a:prstGeom prst="line">
              <a:avLst/>
            </a:prstGeom>
            <a:noFill/>
            <a:ln w="25400">
              <a:solidFill>
                <a:schemeClr val="tx1"/>
              </a:solidFill>
              <a:round/>
              <a:headEnd/>
              <a:tailEnd/>
            </a:ln>
          </p:spPr>
        </p:cxnSp>
        <p:cxnSp>
          <p:nvCxnSpPr>
            <p:cNvPr id="15" name="Straight Connector 31">
              <a:extLst>
                <a:ext uri="{FF2B5EF4-FFF2-40B4-BE49-F238E27FC236}">
                  <a16:creationId xmlns:a16="http://schemas.microsoft.com/office/drawing/2014/main" id="{A8C03422-D3CE-0144-A77B-5B066E060B7F}"/>
                </a:ext>
              </a:extLst>
            </p:cNvPr>
            <p:cNvCxnSpPr>
              <a:cxnSpLocks noChangeShapeType="1"/>
            </p:cNvCxnSpPr>
            <p:nvPr/>
          </p:nvCxnSpPr>
          <p:spPr bwMode="auto">
            <a:xfrm rot="-1796605" flipH="1" flipV="1">
              <a:off x="6922236" y="1231677"/>
              <a:ext cx="457200" cy="381000"/>
            </a:xfrm>
            <a:prstGeom prst="line">
              <a:avLst/>
            </a:prstGeom>
            <a:noFill/>
            <a:ln w="25400">
              <a:solidFill>
                <a:schemeClr val="tx1"/>
              </a:solidFill>
              <a:round/>
              <a:headEnd/>
              <a:tailEnd/>
            </a:ln>
          </p:spPr>
        </p:cxnSp>
        <p:cxnSp>
          <p:nvCxnSpPr>
            <p:cNvPr id="16" name="Straight Connector 32">
              <a:extLst>
                <a:ext uri="{FF2B5EF4-FFF2-40B4-BE49-F238E27FC236}">
                  <a16:creationId xmlns:a16="http://schemas.microsoft.com/office/drawing/2014/main" id="{4996F615-E5C7-1845-96F7-83781A5BE8C1}"/>
                </a:ext>
              </a:extLst>
            </p:cNvPr>
            <p:cNvCxnSpPr>
              <a:cxnSpLocks noChangeShapeType="1"/>
            </p:cNvCxnSpPr>
            <p:nvPr/>
          </p:nvCxnSpPr>
          <p:spPr bwMode="auto">
            <a:xfrm rot="16200000" flipH="1">
              <a:off x="6605105" y="1970712"/>
              <a:ext cx="381000" cy="304800"/>
            </a:xfrm>
            <a:prstGeom prst="line">
              <a:avLst/>
            </a:prstGeom>
            <a:noFill/>
            <a:ln w="25400">
              <a:solidFill>
                <a:schemeClr val="tx1"/>
              </a:solidFill>
              <a:round/>
              <a:headEnd/>
              <a:tailEnd/>
            </a:ln>
          </p:spPr>
        </p:cxnSp>
        <p:cxnSp>
          <p:nvCxnSpPr>
            <p:cNvPr id="17" name="Straight Connector 33">
              <a:extLst>
                <a:ext uri="{FF2B5EF4-FFF2-40B4-BE49-F238E27FC236}">
                  <a16:creationId xmlns:a16="http://schemas.microsoft.com/office/drawing/2014/main" id="{81366F18-3B48-DF4F-8BC7-151C331CCF64}"/>
                </a:ext>
              </a:extLst>
            </p:cNvPr>
            <p:cNvCxnSpPr>
              <a:cxnSpLocks noChangeShapeType="1"/>
            </p:cNvCxnSpPr>
            <p:nvPr/>
          </p:nvCxnSpPr>
          <p:spPr bwMode="auto">
            <a:xfrm rot="16200000" flipH="1">
              <a:off x="5718315" y="1485900"/>
              <a:ext cx="381000" cy="304800"/>
            </a:xfrm>
            <a:prstGeom prst="line">
              <a:avLst/>
            </a:prstGeom>
            <a:noFill/>
            <a:ln w="25400">
              <a:solidFill>
                <a:schemeClr val="tx1"/>
              </a:solidFill>
              <a:round/>
              <a:headEnd/>
              <a:tailEnd/>
            </a:ln>
          </p:spPr>
        </p:cxnSp>
        <p:cxnSp>
          <p:nvCxnSpPr>
            <p:cNvPr id="18" name="Straight Connector 34">
              <a:extLst>
                <a:ext uri="{FF2B5EF4-FFF2-40B4-BE49-F238E27FC236}">
                  <a16:creationId xmlns:a16="http://schemas.microsoft.com/office/drawing/2014/main" id="{88EAAFF8-BF3A-084D-AB3E-3D4F13D1FD5E}"/>
                </a:ext>
              </a:extLst>
            </p:cNvPr>
            <p:cNvCxnSpPr>
              <a:cxnSpLocks noChangeShapeType="1"/>
            </p:cNvCxnSpPr>
            <p:nvPr/>
          </p:nvCxnSpPr>
          <p:spPr bwMode="auto">
            <a:xfrm rot="16200000" flipH="1">
              <a:off x="5829300" y="2427913"/>
              <a:ext cx="381000" cy="304800"/>
            </a:xfrm>
            <a:prstGeom prst="line">
              <a:avLst/>
            </a:prstGeom>
            <a:noFill/>
            <a:ln w="25400">
              <a:solidFill>
                <a:schemeClr val="tx1"/>
              </a:solidFill>
              <a:round/>
              <a:headEnd/>
              <a:tailEnd/>
            </a:ln>
          </p:spPr>
        </p:cxnSp>
        <p:cxnSp>
          <p:nvCxnSpPr>
            <p:cNvPr id="19" name="Straight Connector 35">
              <a:extLst>
                <a:ext uri="{FF2B5EF4-FFF2-40B4-BE49-F238E27FC236}">
                  <a16:creationId xmlns:a16="http://schemas.microsoft.com/office/drawing/2014/main" id="{6ABF223E-AC5D-C345-A43D-E571453FAACC}"/>
                </a:ext>
              </a:extLst>
            </p:cNvPr>
            <p:cNvCxnSpPr>
              <a:cxnSpLocks noChangeShapeType="1"/>
            </p:cNvCxnSpPr>
            <p:nvPr/>
          </p:nvCxnSpPr>
          <p:spPr bwMode="auto">
            <a:xfrm rot="19803395" flipV="1">
              <a:off x="5844241" y="2831877"/>
              <a:ext cx="457200" cy="381000"/>
            </a:xfrm>
            <a:prstGeom prst="line">
              <a:avLst/>
            </a:prstGeom>
            <a:noFill/>
            <a:ln w="25400">
              <a:solidFill>
                <a:schemeClr val="tx1"/>
              </a:solidFill>
              <a:round/>
              <a:headEnd/>
              <a:tailEnd/>
            </a:ln>
          </p:spPr>
        </p:cxn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BF1586D-6AAA-1545-9B1A-297817DBD06E}"/>
                  </a:ext>
                </a:extLst>
              </p14:cNvPr>
              <p14:cNvContentPartPr/>
              <p14:nvPr/>
            </p14:nvContentPartPr>
            <p14:xfrm>
              <a:off x="1221054" y="3766874"/>
              <a:ext cx="2838960" cy="1929600"/>
            </p14:xfrm>
          </p:contentPart>
        </mc:Choice>
        <mc:Fallback xmlns="">
          <p:pic>
            <p:nvPicPr>
              <p:cNvPr id="2" name="Ink 1">
                <a:extLst>
                  <a:ext uri="{FF2B5EF4-FFF2-40B4-BE49-F238E27FC236}">
                    <a16:creationId xmlns:a16="http://schemas.microsoft.com/office/drawing/2014/main" id="{BBF1586D-6AAA-1545-9B1A-297817DBD06E}"/>
                  </a:ext>
                </a:extLst>
              </p:cNvPr>
              <p:cNvPicPr/>
              <p:nvPr/>
            </p:nvPicPr>
            <p:blipFill>
              <a:blip r:embed="rId4"/>
              <a:stretch>
                <a:fillRect/>
              </a:stretch>
            </p:blipFill>
            <p:spPr>
              <a:xfrm>
                <a:off x="1167414" y="3659234"/>
                <a:ext cx="2946600" cy="2145240"/>
              </a:xfrm>
              <a:prstGeom prst="rect">
                <a:avLst/>
              </a:prstGeom>
            </p:spPr>
          </p:pic>
        </mc:Fallback>
      </mc:AlternateContent>
      <p:sp>
        <p:nvSpPr>
          <p:cNvPr id="6" name="TextBox 5">
            <a:extLst>
              <a:ext uri="{FF2B5EF4-FFF2-40B4-BE49-F238E27FC236}">
                <a16:creationId xmlns:a16="http://schemas.microsoft.com/office/drawing/2014/main" id="{3D848873-9685-1340-B91C-D32C636D45F7}"/>
              </a:ext>
            </a:extLst>
          </p:cNvPr>
          <p:cNvSpPr txBox="1"/>
          <p:nvPr/>
        </p:nvSpPr>
        <p:spPr>
          <a:xfrm>
            <a:off x="919008" y="5499761"/>
            <a:ext cx="301686" cy="369332"/>
          </a:xfrm>
          <a:prstGeom prst="rect">
            <a:avLst/>
          </a:prstGeom>
          <a:noFill/>
        </p:spPr>
        <p:txBody>
          <a:bodyPr wrap="none" rtlCol="0">
            <a:spAutoFit/>
          </a:bodyPr>
          <a:lstStyle/>
          <a:p>
            <a:r>
              <a:rPr lang="en-US" dirty="0">
                <a:solidFill>
                  <a:srgbClr val="0432FF"/>
                </a:solidFill>
              </a:rPr>
              <a:t>1</a:t>
            </a:r>
          </a:p>
        </p:txBody>
      </p:sp>
      <p:sp>
        <p:nvSpPr>
          <p:cNvPr id="22" name="TextBox 21">
            <a:extLst>
              <a:ext uri="{FF2B5EF4-FFF2-40B4-BE49-F238E27FC236}">
                <a16:creationId xmlns:a16="http://schemas.microsoft.com/office/drawing/2014/main" id="{8F45BCF3-269C-174B-A897-596B914F041A}"/>
              </a:ext>
            </a:extLst>
          </p:cNvPr>
          <p:cNvSpPr txBox="1"/>
          <p:nvPr/>
        </p:nvSpPr>
        <p:spPr>
          <a:xfrm>
            <a:off x="4066506" y="3803680"/>
            <a:ext cx="301686" cy="369332"/>
          </a:xfrm>
          <a:prstGeom prst="rect">
            <a:avLst/>
          </a:prstGeom>
          <a:noFill/>
        </p:spPr>
        <p:txBody>
          <a:bodyPr wrap="none" rtlCol="0">
            <a:spAutoFit/>
          </a:bodyPr>
          <a:lstStyle/>
          <a:p>
            <a:r>
              <a:rPr lang="en-US" dirty="0">
                <a:solidFill>
                  <a:srgbClr val="0432FF"/>
                </a:solidFill>
              </a:rPr>
              <a:t>7</a:t>
            </a:r>
          </a:p>
        </p:txBody>
      </p:sp>
      <p:sp>
        <p:nvSpPr>
          <p:cNvPr id="23" name="TextBox 22">
            <a:extLst>
              <a:ext uri="{FF2B5EF4-FFF2-40B4-BE49-F238E27FC236}">
                <a16:creationId xmlns:a16="http://schemas.microsoft.com/office/drawing/2014/main" id="{C8488D5A-980E-8A47-B9CC-0912B395602F}"/>
              </a:ext>
            </a:extLst>
          </p:cNvPr>
          <p:cNvSpPr txBox="1"/>
          <p:nvPr/>
        </p:nvSpPr>
        <p:spPr>
          <a:xfrm>
            <a:off x="2303953" y="4964858"/>
            <a:ext cx="301686" cy="369332"/>
          </a:xfrm>
          <a:prstGeom prst="rect">
            <a:avLst/>
          </a:prstGeom>
          <a:noFill/>
        </p:spPr>
        <p:txBody>
          <a:bodyPr wrap="none" rtlCol="0">
            <a:spAutoFit/>
          </a:bodyPr>
          <a:lstStyle/>
          <a:p>
            <a:r>
              <a:rPr lang="en-US" dirty="0">
                <a:solidFill>
                  <a:srgbClr val="0432FF"/>
                </a:solidFill>
              </a:rPr>
              <a:t>3</a:t>
            </a:r>
          </a:p>
        </p:txBody>
      </p:sp>
      <p:sp>
        <p:nvSpPr>
          <p:cNvPr id="24" name="TextBox 23">
            <a:extLst>
              <a:ext uri="{FF2B5EF4-FFF2-40B4-BE49-F238E27FC236}">
                <a16:creationId xmlns:a16="http://schemas.microsoft.com/office/drawing/2014/main" id="{CA582152-6A7F-7C41-B8F4-852D2B895EB9}"/>
              </a:ext>
            </a:extLst>
          </p:cNvPr>
          <p:cNvSpPr txBox="1"/>
          <p:nvPr/>
        </p:nvSpPr>
        <p:spPr>
          <a:xfrm>
            <a:off x="2326615" y="3987473"/>
            <a:ext cx="301686" cy="369332"/>
          </a:xfrm>
          <a:prstGeom prst="rect">
            <a:avLst/>
          </a:prstGeom>
          <a:noFill/>
        </p:spPr>
        <p:txBody>
          <a:bodyPr wrap="none" rtlCol="0">
            <a:spAutoFit/>
          </a:bodyPr>
          <a:lstStyle/>
          <a:p>
            <a:r>
              <a:rPr lang="en-US" dirty="0">
                <a:solidFill>
                  <a:srgbClr val="0432FF"/>
                </a:solidFill>
              </a:rPr>
              <a:t>4</a:t>
            </a:r>
          </a:p>
        </p:txBody>
      </p:sp>
      <p:sp>
        <p:nvSpPr>
          <p:cNvPr id="25" name="TextBox 24">
            <a:extLst>
              <a:ext uri="{FF2B5EF4-FFF2-40B4-BE49-F238E27FC236}">
                <a16:creationId xmlns:a16="http://schemas.microsoft.com/office/drawing/2014/main" id="{943184DF-2197-1741-874F-5DB915B88498}"/>
              </a:ext>
            </a:extLst>
          </p:cNvPr>
          <p:cNvSpPr txBox="1"/>
          <p:nvPr/>
        </p:nvSpPr>
        <p:spPr>
          <a:xfrm>
            <a:off x="3207412" y="4332882"/>
            <a:ext cx="301686" cy="369332"/>
          </a:xfrm>
          <a:prstGeom prst="rect">
            <a:avLst/>
          </a:prstGeom>
          <a:noFill/>
        </p:spPr>
        <p:txBody>
          <a:bodyPr wrap="none" rtlCol="0">
            <a:spAutoFit/>
          </a:bodyPr>
          <a:lstStyle/>
          <a:p>
            <a:r>
              <a:rPr lang="en-US" dirty="0">
                <a:solidFill>
                  <a:srgbClr val="0432FF"/>
                </a:solidFill>
              </a:rPr>
              <a:t>5</a:t>
            </a:r>
          </a:p>
        </p:txBody>
      </p:sp>
      <p:sp>
        <p:nvSpPr>
          <p:cNvPr id="26" name="TextBox 25">
            <a:extLst>
              <a:ext uri="{FF2B5EF4-FFF2-40B4-BE49-F238E27FC236}">
                <a16:creationId xmlns:a16="http://schemas.microsoft.com/office/drawing/2014/main" id="{A89506AB-CEAD-EB4B-911F-2BBD05313156}"/>
              </a:ext>
            </a:extLst>
          </p:cNvPr>
          <p:cNvSpPr txBox="1"/>
          <p:nvPr/>
        </p:nvSpPr>
        <p:spPr>
          <a:xfrm>
            <a:off x="7033157" y="5933219"/>
            <a:ext cx="1087157"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heptane</a:t>
            </a:r>
          </a:p>
        </p:txBody>
      </p:sp>
      <p:sp>
        <p:nvSpPr>
          <p:cNvPr id="27" name="TextBox 26">
            <a:extLst>
              <a:ext uri="{FF2B5EF4-FFF2-40B4-BE49-F238E27FC236}">
                <a16:creationId xmlns:a16="http://schemas.microsoft.com/office/drawing/2014/main" id="{2ACCA9CE-C505-AA40-83D6-6ACC761E9817}"/>
              </a:ext>
            </a:extLst>
          </p:cNvPr>
          <p:cNvSpPr txBox="1"/>
          <p:nvPr/>
        </p:nvSpPr>
        <p:spPr>
          <a:xfrm>
            <a:off x="3469790" y="4766610"/>
            <a:ext cx="934871"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methyl</a:t>
            </a:r>
          </a:p>
        </p:txBody>
      </p:sp>
      <p:sp>
        <p:nvSpPr>
          <p:cNvPr id="28" name="TextBox 27">
            <a:extLst>
              <a:ext uri="{FF2B5EF4-FFF2-40B4-BE49-F238E27FC236}">
                <a16:creationId xmlns:a16="http://schemas.microsoft.com/office/drawing/2014/main" id="{C00C0619-3C64-C34D-BEEA-FBA9B0BF87D1}"/>
              </a:ext>
            </a:extLst>
          </p:cNvPr>
          <p:cNvSpPr txBox="1"/>
          <p:nvPr/>
        </p:nvSpPr>
        <p:spPr>
          <a:xfrm>
            <a:off x="1585279" y="3555651"/>
            <a:ext cx="934871"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methyl</a:t>
            </a:r>
          </a:p>
        </p:txBody>
      </p:sp>
      <p:sp>
        <p:nvSpPr>
          <p:cNvPr id="29" name="TextBox 28">
            <a:extLst>
              <a:ext uri="{FF2B5EF4-FFF2-40B4-BE49-F238E27FC236}">
                <a16:creationId xmlns:a16="http://schemas.microsoft.com/office/drawing/2014/main" id="{B5EE3368-BFDD-A24C-8262-353F1499DDF5}"/>
              </a:ext>
            </a:extLst>
          </p:cNvPr>
          <p:cNvSpPr txBox="1"/>
          <p:nvPr/>
        </p:nvSpPr>
        <p:spPr>
          <a:xfrm>
            <a:off x="2342064" y="6009021"/>
            <a:ext cx="724878"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ethyl</a:t>
            </a:r>
          </a:p>
        </p:txBody>
      </p:sp>
      <p:sp>
        <p:nvSpPr>
          <p:cNvPr id="30" name="TextBox 29">
            <a:extLst>
              <a:ext uri="{FF2B5EF4-FFF2-40B4-BE49-F238E27FC236}">
                <a16:creationId xmlns:a16="http://schemas.microsoft.com/office/drawing/2014/main" id="{44852F8B-60F9-FD41-A7AD-F06BA071F328}"/>
              </a:ext>
            </a:extLst>
          </p:cNvPr>
          <p:cNvSpPr txBox="1"/>
          <p:nvPr/>
        </p:nvSpPr>
        <p:spPr>
          <a:xfrm>
            <a:off x="4874631" y="5933219"/>
            <a:ext cx="914033"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3-ethyl</a:t>
            </a:r>
          </a:p>
        </p:txBody>
      </p:sp>
      <p:sp>
        <p:nvSpPr>
          <p:cNvPr id="31" name="TextBox 30">
            <a:extLst>
              <a:ext uri="{FF2B5EF4-FFF2-40B4-BE49-F238E27FC236}">
                <a16:creationId xmlns:a16="http://schemas.microsoft.com/office/drawing/2014/main" id="{E974732C-C595-E748-AB5E-AC88F3FB0830}"/>
              </a:ext>
            </a:extLst>
          </p:cNvPr>
          <p:cNvSpPr txBox="1"/>
          <p:nvPr/>
        </p:nvSpPr>
        <p:spPr>
          <a:xfrm>
            <a:off x="5632631" y="5933219"/>
            <a:ext cx="1587294"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-4,5-dimethyl</a:t>
            </a:r>
          </a:p>
        </p:txBody>
      </p:sp>
      <p:sp>
        <p:nvSpPr>
          <p:cNvPr id="32" name="TextBox 31">
            <a:extLst>
              <a:ext uri="{FF2B5EF4-FFF2-40B4-BE49-F238E27FC236}">
                <a16:creationId xmlns:a16="http://schemas.microsoft.com/office/drawing/2014/main" id="{2990245A-E81D-924F-8E0A-714A812CB295}"/>
              </a:ext>
            </a:extLst>
          </p:cNvPr>
          <p:cNvSpPr txBox="1"/>
          <p:nvPr/>
        </p:nvSpPr>
        <p:spPr>
          <a:xfrm>
            <a:off x="4816845" y="3761630"/>
            <a:ext cx="4003598" cy="1015663"/>
          </a:xfrm>
          <a:prstGeom prst="rect">
            <a:avLst/>
          </a:prstGeom>
          <a:noFill/>
          <a:ln>
            <a:solidFill>
              <a:srgbClr val="0432FF"/>
            </a:solidFill>
            <a:prstDash val="dash"/>
          </a:ln>
        </p:spPr>
        <p:txBody>
          <a:bodyPr wrap="square" rtlCol="0">
            <a:spAutoFit/>
          </a:bodyPr>
          <a:lstStyle/>
          <a:p>
            <a:r>
              <a:rPr lang="en-US" sz="2000" dirty="0">
                <a:solidFill>
                  <a:srgbClr val="0432FF"/>
                </a:solidFill>
                <a:latin typeface="Candara" panose="020E0502030303020204" pitchFamily="34" charset="0"/>
              </a:rPr>
              <a:t>Notice that branches (substituents) are listed (named) in </a:t>
            </a:r>
            <a:r>
              <a:rPr lang="en-US" sz="2000" b="1" dirty="0">
                <a:solidFill>
                  <a:srgbClr val="0432FF"/>
                </a:solidFill>
                <a:latin typeface="Candara" panose="020E0502030303020204" pitchFamily="34" charset="0"/>
              </a:rPr>
              <a:t>alphabetical order</a:t>
            </a:r>
            <a:r>
              <a:rPr lang="en-US" sz="2000" dirty="0">
                <a:solidFill>
                  <a:srgbClr val="0432FF"/>
                </a:solidFill>
                <a:latin typeface="Candara" panose="020E0502030303020204" pitchFamily="34" charset="0"/>
              </a:rPr>
              <a:t>: ethyl &gt; </a:t>
            </a:r>
            <a:r>
              <a:rPr lang="en-US" sz="2000" dirty="0" err="1">
                <a:solidFill>
                  <a:srgbClr val="0432FF"/>
                </a:solidFill>
                <a:latin typeface="Candara" panose="020E0502030303020204" pitchFamily="34" charset="0"/>
              </a:rPr>
              <a:t>methy</a:t>
            </a:r>
            <a:endParaRPr lang="en-US" sz="2000" dirty="0">
              <a:solidFill>
                <a:srgbClr val="0432FF"/>
              </a:solidFill>
              <a:latin typeface="Candara" panose="020E0502030303020204" pitchFamily="34" charset="0"/>
            </a:endParaRPr>
          </a:p>
        </p:txBody>
      </p:sp>
      <p:sp>
        <p:nvSpPr>
          <p:cNvPr id="33" name="TextBox 32">
            <a:extLst>
              <a:ext uri="{FF2B5EF4-FFF2-40B4-BE49-F238E27FC236}">
                <a16:creationId xmlns:a16="http://schemas.microsoft.com/office/drawing/2014/main" id="{742B166F-4087-EC4D-8F6F-88DE74D02C49}"/>
              </a:ext>
            </a:extLst>
          </p:cNvPr>
          <p:cNvSpPr txBox="1"/>
          <p:nvPr/>
        </p:nvSpPr>
        <p:spPr>
          <a:xfrm>
            <a:off x="4816845" y="4955221"/>
            <a:ext cx="4003598" cy="707886"/>
          </a:xfrm>
          <a:prstGeom prst="rect">
            <a:avLst/>
          </a:prstGeom>
          <a:noFill/>
          <a:ln>
            <a:solidFill>
              <a:srgbClr val="0432FF"/>
            </a:solidFill>
            <a:prstDash val="dash"/>
          </a:ln>
        </p:spPr>
        <p:txBody>
          <a:bodyPr wrap="square" rtlCol="0">
            <a:spAutoFit/>
          </a:bodyPr>
          <a:lstStyle/>
          <a:p>
            <a:r>
              <a:rPr lang="en-US" sz="2000" b="1" dirty="0">
                <a:solidFill>
                  <a:srgbClr val="0432FF"/>
                </a:solidFill>
                <a:latin typeface="Candara" panose="020E0502030303020204" pitchFamily="34" charset="0"/>
              </a:rPr>
              <a:t>Di</a:t>
            </a:r>
            <a:r>
              <a:rPr lang="en-US" sz="2000" dirty="0">
                <a:solidFill>
                  <a:srgbClr val="0432FF"/>
                </a:solidFill>
                <a:latin typeface="Candara" panose="020E0502030303020204" pitchFamily="34" charset="0"/>
              </a:rPr>
              <a:t>methyl tells the reader that the molecule has two methyl groups.</a:t>
            </a:r>
          </a:p>
        </p:txBody>
      </p:sp>
    </p:spTree>
    <p:extLst>
      <p:ext uri="{BB962C8B-B14F-4D97-AF65-F5344CB8AC3E}">
        <p14:creationId xmlns:p14="http://schemas.microsoft.com/office/powerpoint/2010/main" val="15873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24" grpId="0"/>
      <p:bldP spid="25" grpId="0"/>
      <p:bldP spid="26" grpId="0"/>
      <p:bldP spid="27" grpId="0"/>
      <p:bldP spid="28" grpId="0"/>
      <p:bldP spid="29" grpId="0"/>
      <p:bldP spid="30" grpId="0"/>
      <p:bldP spid="31" grpId="0"/>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6546985" cy="646331"/>
          </a:xfrm>
          <a:prstGeom prst="rect">
            <a:avLst/>
          </a:prstGeom>
          <a:noFill/>
        </p:spPr>
        <p:txBody>
          <a:bodyPr wrap="none" rtlCol="0">
            <a:spAutoFit/>
          </a:bodyPr>
          <a:lstStyle/>
          <a:p>
            <a:r>
              <a:rPr lang="en-US" sz="3600" b="1" dirty="0">
                <a:solidFill>
                  <a:prstClr val="white"/>
                </a:solidFill>
                <a:latin typeface="Candara"/>
                <a:cs typeface="Candara"/>
              </a:rPr>
              <a:t>Multiple, different substituents?</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1323439"/>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In the case of </a:t>
            </a:r>
            <a:r>
              <a:rPr lang="en-US" sz="2000" b="1" dirty="0">
                <a:latin typeface="Candara"/>
                <a:cs typeface="Candara"/>
              </a:rPr>
              <a:t>multiple, different substituents</a:t>
            </a:r>
            <a:r>
              <a:rPr lang="en-US" sz="2000" dirty="0">
                <a:latin typeface="Candara"/>
                <a:cs typeface="Candara"/>
              </a:rPr>
              <a:t>:</a:t>
            </a:r>
          </a:p>
          <a:p>
            <a:pPr marL="457200" indent="-457200">
              <a:buAutoNum type="arabicPeriod"/>
            </a:pPr>
            <a:r>
              <a:rPr lang="en-US" sz="2000" dirty="0">
                <a:latin typeface="Candara"/>
                <a:cs typeface="Candara"/>
              </a:rPr>
              <a:t>Identify the longest carbon chain.</a:t>
            </a:r>
          </a:p>
          <a:p>
            <a:pPr marL="457200" indent="-457200">
              <a:buAutoNum type="arabicPeriod"/>
            </a:pPr>
            <a:r>
              <a:rPr lang="en-US" sz="2000" dirty="0">
                <a:latin typeface="Candara"/>
                <a:cs typeface="Candara"/>
              </a:rPr>
              <a:t>Number from the end closest to any substituent.</a:t>
            </a:r>
          </a:p>
          <a:p>
            <a:pPr marL="457200" indent="-457200">
              <a:buAutoNum type="arabicPeriod"/>
            </a:pPr>
            <a:r>
              <a:rPr lang="en-US" sz="2000" dirty="0">
                <a:latin typeface="Candara"/>
                <a:cs typeface="Candara"/>
              </a:rPr>
              <a:t>Name substituents in alphabetical order.</a:t>
            </a:r>
          </a:p>
        </p:txBody>
      </p:sp>
      <p:pic>
        <p:nvPicPr>
          <p:cNvPr id="5" name="Picture 4">
            <a:extLst>
              <a:ext uri="{FF2B5EF4-FFF2-40B4-BE49-F238E27FC236}">
                <a16:creationId xmlns:a16="http://schemas.microsoft.com/office/drawing/2014/main" id="{35228871-D525-804F-B31D-A7F5F0B4B5A5}"/>
              </a:ext>
            </a:extLst>
          </p:cNvPr>
          <p:cNvPicPr>
            <a:picLocks noChangeAspect="1"/>
          </p:cNvPicPr>
          <p:nvPr/>
        </p:nvPicPr>
        <p:blipFill>
          <a:blip r:embed="rId3"/>
          <a:stretch>
            <a:fillRect/>
          </a:stretch>
        </p:blipFill>
        <p:spPr>
          <a:xfrm>
            <a:off x="1164318" y="2117448"/>
            <a:ext cx="7196364" cy="4115530"/>
          </a:xfrm>
          <a:prstGeom prst="rect">
            <a:avLst/>
          </a:prstGeom>
        </p:spPr>
      </p:pic>
      <p:sp>
        <p:nvSpPr>
          <p:cNvPr id="6" name="Rectangle 5">
            <a:extLst>
              <a:ext uri="{FF2B5EF4-FFF2-40B4-BE49-F238E27FC236}">
                <a16:creationId xmlns:a16="http://schemas.microsoft.com/office/drawing/2014/main" id="{00E52D24-1860-F348-9FD1-DF7C9D844A74}"/>
              </a:ext>
            </a:extLst>
          </p:cNvPr>
          <p:cNvSpPr/>
          <p:nvPr/>
        </p:nvSpPr>
        <p:spPr>
          <a:xfrm>
            <a:off x="1420588" y="3755571"/>
            <a:ext cx="3200400" cy="555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248C03D-8D64-874F-820A-75F5EEAF99CE}"/>
              </a:ext>
            </a:extLst>
          </p:cNvPr>
          <p:cNvSpPr/>
          <p:nvPr/>
        </p:nvSpPr>
        <p:spPr>
          <a:xfrm>
            <a:off x="4914901" y="3789280"/>
            <a:ext cx="3200400" cy="555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094FE5-5878-954F-A3C4-809F11B103E3}"/>
              </a:ext>
            </a:extLst>
          </p:cNvPr>
          <p:cNvSpPr/>
          <p:nvPr/>
        </p:nvSpPr>
        <p:spPr>
          <a:xfrm>
            <a:off x="1212851" y="5755890"/>
            <a:ext cx="3702050" cy="555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CB7AD89-0712-1146-B3A3-AA22371D9DBC}"/>
              </a:ext>
            </a:extLst>
          </p:cNvPr>
          <p:cNvSpPr/>
          <p:nvPr/>
        </p:nvSpPr>
        <p:spPr>
          <a:xfrm>
            <a:off x="5059725" y="5755890"/>
            <a:ext cx="3702050" cy="555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897DC72-17F5-524F-A453-2678BDF43C62}"/>
              </a:ext>
            </a:extLst>
          </p:cNvPr>
          <p:cNvSpPr txBox="1"/>
          <p:nvPr/>
        </p:nvSpPr>
        <p:spPr>
          <a:xfrm>
            <a:off x="1603573" y="3579498"/>
            <a:ext cx="2834430"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1-bromo-2-methylbutane</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30D15FC-7EA9-8E44-8703-9E7578E20B5D}"/>
                  </a:ext>
                </a:extLst>
              </p14:cNvPr>
              <p14:cNvContentPartPr/>
              <p14:nvPr/>
            </p14:nvContentPartPr>
            <p14:xfrm>
              <a:off x="2168308" y="2613711"/>
              <a:ext cx="1086840" cy="231120"/>
            </p14:xfrm>
          </p:contentPart>
        </mc:Choice>
        <mc:Fallback xmlns="">
          <p:pic>
            <p:nvPicPr>
              <p:cNvPr id="3" name="Ink 2">
                <a:extLst>
                  <a:ext uri="{FF2B5EF4-FFF2-40B4-BE49-F238E27FC236}">
                    <a16:creationId xmlns:a16="http://schemas.microsoft.com/office/drawing/2014/main" id="{030D15FC-7EA9-8E44-8703-9E7578E20B5D}"/>
                  </a:ext>
                </a:extLst>
              </p:cNvPr>
              <p:cNvPicPr/>
              <p:nvPr/>
            </p:nvPicPr>
            <p:blipFill>
              <a:blip r:embed="rId5"/>
              <a:stretch>
                <a:fillRect/>
              </a:stretch>
            </p:blipFill>
            <p:spPr>
              <a:xfrm>
                <a:off x="2114668" y="2506071"/>
                <a:ext cx="119448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A1D2BCAB-3584-364A-B605-E80AE1D33474}"/>
                  </a:ext>
                </a:extLst>
              </p14:cNvPr>
              <p14:cNvContentPartPr/>
              <p14:nvPr/>
            </p14:nvContentPartPr>
            <p14:xfrm>
              <a:off x="5994748" y="2684631"/>
              <a:ext cx="1101240" cy="269280"/>
            </p14:xfrm>
          </p:contentPart>
        </mc:Choice>
        <mc:Fallback xmlns="">
          <p:pic>
            <p:nvPicPr>
              <p:cNvPr id="7" name="Ink 6">
                <a:extLst>
                  <a:ext uri="{FF2B5EF4-FFF2-40B4-BE49-F238E27FC236}">
                    <a16:creationId xmlns:a16="http://schemas.microsoft.com/office/drawing/2014/main" id="{A1D2BCAB-3584-364A-B605-E80AE1D33474}"/>
                  </a:ext>
                </a:extLst>
              </p:cNvPr>
              <p:cNvPicPr/>
              <p:nvPr/>
            </p:nvPicPr>
            <p:blipFill>
              <a:blip r:embed="rId7"/>
              <a:stretch>
                <a:fillRect/>
              </a:stretch>
            </p:blipFill>
            <p:spPr>
              <a:xfrm>
                <a:off x="5940748" y="2576991"/>
                <a:ext cx="120888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5107C68F-2266-E749-8E31-235148D3E3D5}"/>
                  </a:ext>
                </a:extLst>
              </p14:cNvPr>
              <p14:cNvContentPartPr/>
              <p14:nvPr/>
            </p14:nvContentPartPr>
            <p14:xfrm>
              <a:off x="2373148" y="5132631"/>
              <a:ext cx="772560" cy="208080"/>
            </p14:xfrm>
          </p:contentPart>
        </mc:Choice>
        <mc:Fallback xmlns="">
          <p:pic>
            <p:nvPicPr>
              <p:cNvPr id="8" name="Ink 7">
                <a:extLst>
                  <a:ext uri="{FF2B5EF4-FFF2-40B4-BE49-F238E27FC236}">
                    <a16:creationId xmlns:a16="http://schemas.microsoft.com/office/drawing/2014/main" id="{5107C68F-2266-E749-8E31-235148D3E3D5}"/>
                  </a:ext>
                </a:extLst>
              </p:cNvPr>
              <p:cNvPicPr/>
              <p:nvPr/>
            </p:nvPicPr>
            <p:blipFill>
              <a:blip r:embed="rId9"/>
              <a:stretch>
                <a:fillRect/>
              </a:stretch>
            </p:blipFill>
            <p:spPr>
              <a:xfrm>
                <a:off x="2319508" y="5024631"/>
                <a:ext cx="88020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1CC876E-E166-4843-BB10-C8EBD76BDD4D}"/>
                  </a:ext>
                </a:extLst>
              </p14:cNvPr>
              <p14:cNvContentPartPr/>
              <p14:nvPr/>
            </p14:nvContentPartPr>
            <p14:xfrm>
              <a:off x="5628628" y="4607031"/>
              <a:ext cx="1238040" cy="286560"/>
            </p14:xfrm>
          </p:contentPart>
        </mc:Choice>
        <mc:Fallback xmlns="">
          <p:pic>
            <p:nvPicPr>
              <p:cNvPr id="9" name="Ink 8">
                <a:extLst>
                  <a:ext uri="{FF2B5EF4-FFF2-40B4-BE49-F238E27FC236}">
                    <a16:creationId xmlns:a16="http://schemas.microsoft.com/office/drawing/2014/main" id="{91CC876E-E166-4843-BB10-C8EBD76BDD4D}"/>
                  </a:ext>
                </a:extLst>
              </p:cNvPr>
              <p:cNvPicPr/>
              <p:nvPr/>
            </p:nvPicPr>
            <p:blipFill>
              <a:blip r:embed="rId11"/>
              <a:stretch>
                <a:fillRect/>
              </a:stretch>
            </p:blipFill>
            <p:spPr>
              <a:xfrm>
                <a:off x="5574628" y="4499031"/>
                <a:ext cx="1345680" cy="502200"/>
              </a:xfrm>
              <a:prstGeom prst="rect">
                <a:avLst/>
              </a:prstGeom>
            </p:spPr>
          </p:pic>
        </mc:Fallback>
      </mc:AlternateContent>
      <p:sp>
        <p:nvSpPr>
          <p:cNvPr id="29" name="TextBox 28">
            <a:extLst>
              <a:ext uri="{FF2B5EF4-FFF2-40B4-BE49-F238E27FC236}">
                <a16:creationId xmlns:a16="http://schemas.microsoft.com/office/drawing/2014/main" id="{982CB86E-1FED-A448-B190-29271FF90EFA}"/>
              </a:ext>
            </a:extLst>
          </p:cNvPr>
          <p:cNvSpPr txBox="1"/>
          <p:nvPr/>
        </p:nvSpPr>
        <p:spPr>
          <a:xfrm>
            <a:off x="5217007" y="3616155"/>
            <a:ext cx="2869696"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2-bromo-3-methylbutane</a:t>
            </a:r>
          </a:p>
        </p:txBody>
      </p:sp>
      <p:sp>
        <p:nvSpPr>
          <p:cNvPr id="30" name="TextBox 29">
            <a:extLst>
              <a:ext uri="{FF2B5EF4-FFF2-40B4-BE49-F238E27FC236}">
                <a16:creationId xmlns:a16="http://schemas.microsoft.com/office/drawing/2014/main" id="{FA769282-F37C-424A-AC3D-C38EF847C0AA}"/>
              </a:ext>
            </a:extLst>
          </p:cNvPr>
          <p:cNvSpPr txBox="1"/>
          <p:nvPr/>
        </p:nvSpPr>
        <p:spPr>
          <a:xfrm>
            <a:off x="1008313" y="5671855"/>
            <a:ext cx="3361818"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1-bromo-2,2-dimethylpropane</a:t>
            </a:r>
          </a:p>
        </p:txBody>
      </p:sp>
      <p:sp>
        <p:nvSpPr>
          <p:cNvPr id="31" name="TextBox 30">
            <a:extLst>
              <a:ext uri="{FF2B5EF4-FFF2-40B4-BE49-F238E27FC236}">
                <a16:creationId xmlns:a16="http://schemas.microsoft.com/office/drawing/2014/main" id="{8D0A456F-A89D-4D45-B6EF-A373D7E4BB3C}"/>
              </a:ext>
            </a:extLst>
          </p:cNvPr>
          <p:cNvSpPr txBox="1"/>
          <p:nvPr/>
        </p:nvSpPr>
        <p:spPr>
          <a:xfrm>
            <a:off x="4964036" y="5637376"/>
            <a:ext cx="2863284"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2-bromo-2-methylbutane</a:t>
            </a:r>
          </a:p>
        </p:txBody>
      </p:sp>
    </p:spTree>
    <p:extLst>
      <p:ext uri="{BB962C8B-B14F-4D97-AF65-F5344CB8AC3E}">
        <p14:creationId xmlns:p14="http://schemas.microsoft.com/office/powerpoint/2010/main" val="39026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6242415" cy="646331"/>
          </a:xfrm>
          <a:prstGeom prst="rect">
            <a:avLst/>
          </a:prstGeom>
          <a:noFill/>
        </p:spPr>
        <p:txBody>
          <a:bodyPr wrap="none" rtlCol="0">
            <a:spAutoFit/>
          </a:bodyPr>
          <a:lstStyle/>
          <a:p>
            <a:r>
              <a:rPr lang="en-US" sz="3600" b="1" dirty="0">
                <a:solidFill>
                  <a:prstClr val="white"/>
                </a:solidFill>
                <a:latin typeface="Candara"/>
                <a:cs typeface="Candara"/>
              </a:rPr>
              <a:t>Functional groups add suffixes</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Suffixes</a:t>
            </a:r>
            <a:r>
              <a:rPr lang="en-US" sz="2000" dirty="0">
                <a:latin typeface="Candara"/>
                <a:cs typeface="Candara"/>
              </a:rPr>
              <a:t> identify the molecule’s chief functional groups.</a:t>
            </a:r>
          </a:p>
        </p:txBody>
      </p:sp>
      <p:pic>
        <p:nvPicPr>
          <p:cNvPr id="3" name="Picture 2">
            <a:extLst>
              <a:ext uri="{FF2B5EF4-FFF2-40B4-BE49-F238E27FC236}">
                <a16:creationId xmlns:a16="http://schemas.microsoft.com/office/drawing/2014/main" id="{992D5694-BCCF-924D-947E-3C824A770832}"/>
              </a:ext>
            </a:extLst>
          </p:cNvPr>
          <p:cNvPicPr>
            <a:picLocks noChangeAspect="1"/>
          </p:cNvPicPr>
          <p:nvPr/>
        </p:nvPicPr>
        <p:blipFill>
          <a:blip r:embed="rId3"/>
          <a:stretch>
            <a:fillRect/>
          </a:stretch>
        </p:blipFill>
        <p:spPr>
          <a:xfrm>
            <a:off x="1161142" y="1620566"/>
            <a:ext cx="3933371" cy="1720850"/>
          </a:xfrm>
          <a:prstGeom prst="rect">
            <a:avLst/>
          </a:prstGeom>
        </p:spPr>
      </p:pic>
      <p:sp>
        <p:nvSpPr>
          <p:cNvPr id="15" name="Text Box 3">
            <a:extLst>
              <a:ext uri="{FF2B5EF4-FFF2-40B4-BE49-F238E27FC236}">
                <a16:creationId xmlns:a16="http://schemas.microsoft.com/office/drawing/2014/main" id="{7178DCFD-2497-F44F-8B66-3A833B1AA1F9}"/>
              </a:ext>
            </a:extLst>
          </p:cNvPr>
          <p:cNvSpPr txBox="1">
            <a:spLocks noChangeArrowheads="1"/>
          </p:cNvSpPr>
          <p:nvPr/>
        </p:nvSpPr>
        <p:spPr bwMode="auto">
          <a:xfrm>
            <a:off x="757784" y="3773793"/>
            <a:ext cx="3048000" cy="1015663"/>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Alcohol’s</a:t>
            </a:r>
            <a:r>
              <a:rPr lang="en-US" sz="2000" dirty="0">
                <a:latin typeface="Candara"/>
                <a:cs typeface="Candara"/>
              </a:rPr>
              <a:t> hydroxyl group is located and identified with the suffix, ‘-</a:t>
            </a:r>
            <a:r>
              <a:rPr lang="en-US" sz="2000" b="1" dirty="0" err="1">
                <a:latin typeface="Candara"/>
                <a:cs typeface="Candara"/>
              </a:rPr>
              <a:t>ol</a:t>
            </a:r>
            <a:r>
              <a:rPr lang="en-US" sz="2000" dirty="0">
                <a:latin typeface="Candara"/>
                <a:cs typeface="Candara"/>
              </a:rPr>
              <a:t>’. </a:t>
            </a:r>
          </a:p>
        </p:txBody>
      </p:sp>
      <p:sp>
        <p:nvSpPr>
          <p:cNvPr id="16" name="Text Box 3">
            <a:extLst>
              <a:ext uri="{FF2B5EF4-FFF2-40B4-BE49-F238E27FC236}">
                <a16:creationId xmlns:a16="http://schemas.microsoft.com/office/drawing/2014/main" id="{9D7203A5-33A3-B74A-A36E-39E06925E7E8}"/>
              </a:ext>
            </a:extLst>
          </p:cNvPr>
          <p:cNvSpPr txBox="1">
            <a:spLocks noChangeArrowheads="1"/>
          </p:cNvSpPr>
          <p:nvPr/>
        </p:nvSpPr>
        <p:spPr bwMode="auto">
          <a:xfrm>
            <a:off x="3615553" y="4791349"/>
            <a:ext cx="3445329" cy="1015663"/>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Ketone’s</a:t>
            </a:r>
            <a:r>
              <a:rPr lang="en-US" sz="2000" dirty="0">
                <a:latin typeface="Candara"/>
                <a:cs typeface="Candara"/>
              </a:rPr>
              <a:t> carbonyl group is located and identified with the suffix, ‘-</a:t>
            </a:r>
            <a:r>
              <a:rPr lang="en-US" sz="2000" b="1" dirty="0">
                <a:latin typeface="Candara"/>
                <a:cs typeface="Candara"/>
              </a:rPr>
              <a:t>one</a:t>
            </a:r>
            <a:r>
              <a:rPr lang="en-US" sz="2000" dirty="0">
                <a:latin typeface="Candara"/>
                <a:cs typeface="Candara"/>
              </a:rPr>
              <a:t>’. </a:t>
            </a:r>
          </a:p>
        </p:txBody>
      </p:sp>
      <p:sp>
        <p:nvSpPr>
          <p:cNvPr id="17" name="Text Box 3">
            <a:extLst>
              <a:ext uri="{FF2B5EF4-FFF2-40B4-BE49-F238E27FC236}">
                <a16:creationId xmlns:a16="http://schemas.microsoft.com/office/drawing/2014/main" id="{F7E038C4-64D8-E64B-8058-8E643D7DC4C2}"/>
              </a:ext>
            </a:extLst>
          </p:cNvPr>
          <p:cNvSpPr txBox="1">
            <a:spLocks noChangeArrowheads="1"/>
          </p:cNvSpPr>
          <p:nvPr/>
        </p:nvSpPr>
        <p:spPr bwMode="auto">
          <a:xfrm>
            <a:off x="5632682" y="2034110"/>
            <a:ext cx="3445329" cy="707886"/>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Both molecule’s have a 5-carbon backbone: ‘</a:t>
            </a:r>
            <a:r>
              <a:rPr lang="en-US" sz="2000" b="1" dirty="0">
                <a:latin typeface="Candara"/>
                <a:cs typeface="Candara"/>
              </a:rPr>
              <a:t>pent</a:t>
            </a:r>
            <a:r>
              <a:rPr lang="en-US" sz="2000" dirty="0">
                <a:latin typeface="Candara"/>
                <a:cs typeface="Candara"/>
              </a:rPr>
              <a:t>’.</a:t>
            </a:r>
          </a:p>
        </p:txBody>
      </p:sp>
      <p:cxnSp>
        <p:nvCxnSpPr>
          <p:cNvPr id="9" name="Straight Arrow Connector 8">
            <a:extLst>
              <a:ext uri="{FF2B5EF4-FFF2-40B4-BE49-F238E27FC236}">
                <a16:creationId xmlns:a16="http://schemas.microsoft.com/office/drawing/2014/main" id="{CB7EA4D5-D369-CD48-8587-BB3B0ED0A3D4}"/>
              </a:ext>
            </a:extLst>
          </p:cNvPr>
          <p:cNvCxnSpPr>
            <a:cxnSpLocks/>
          </p:cNvCxnSpPr>
          <p:nvPr/>
        </p:nvCxnSpPr>
        <p:spPr>
          <a:xfrm flipV="1">
            <a:off x="1306287" y="3069771"/>
            <a:ext cx="1240970" cy="7040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177F9AB-DF48-4247-9D1D-4E0EE657937B}"/>
              </a:ext>
            </a:extLst>
          </p:cNvPr>
          <p:cNvCxnSpPr>
            <a:cxnSpLocks/>
          </p:cNvCxnSpPr>
          <p:nvPr/>
        </p:nvCxnSpPr>
        <p:spPr>
          <a:xfrm flipV="1">
            <a:off x="4120244" y="3069771"/>
            <a:ext cx="451756" cy="1790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ABBE3BE-D1CF-874A-AF9B-140E5D07CBF9}"/>
              </a:ext>
            </a:extLst>
          </p:cNvPr>
          <p:cNvSpPr txBox="1"/>
          <p:nvPr/>
        </p:nvSpPr>
        <p:spPr>
          <a:xfrm>
            <a:off x="1926772" y="2267628"/>
            <a:ext cx="253596"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7163195F-E6F0-2B4E-A22C-5DD21A93FEA0}"/>
              </a:ext>
            </a:extLst>
          </p:cNvPr>
          <p:cNvSpPr txBox="1"/>
          <p:nvPr/>
        </p:nvSpPr>
        <p:spPr>
          <a:xfrm rot="16200000">
            <a:off x="2037132" y="2430538"/>
            <a:ext cx="253596" cy="400110"/>
          </a:xfrm>
          <a:prstGeom prst="rect">
            <a:avLst/>
          </a:prstGeom>
          <a:noFill/>
        </p:spPr>
        <p:txBody>
          <a:bodyPr wrap="none" rtlCol="0">
            <a:spAutoFit/>
          </a:bodyPr>
          <a:lstStyle/>
          <a:p>
            <a:r>
              <a:rPr lang="en-US" sz="2000" b="1" dirty="0"/>
              <a:t>:</a:t>
            </a:r>
          </a:p>
        </p:txBody>
      </p:sp>
      <p:sp>
        <p:nvSpPr>
          <p:cNvPr id="18" name="TextBox 17">
            <a:extLst>
              <a:ext uri="{FF2B5EF4-FFF2-40B4-BE49-F238E27FC236}">
                <a16:creationId xmlns:a16="http://schemas.microsoft.com/office/drawing/2014/main" id="{3EE0264A-675F-3E46-A078-159A30ACCD02}"/>
              </a:ext>
            </a:extLst>
          </p:cNvPr>
          <p:cNvSpPr txBox="1"/>
          <p:nvPr/>
        </p:nvSpPr>
        <p:spPr>
          <a:xfrm>
            <a:off x="3845495" y="2276314"/>
            <a:ext cx="253596" cy="400110"/>
          </a:xfrm>
          <a:prstGeom prst="rect">
            <a:avLst/>
          </a:prstGeom>
          <a:noFill/>
        </p:spPr>
        <p:txBody>
          <a:bodyPr wrap="none" rtlCol="0">
            <a:spAutoFit/>
          </a:bodyPr>
          <a:lstStyle/>
          <a:p>
            <a:r>
              <a:rPr lang="en-US" sz="2000" b="1" dirty="0"/>
              <a:t>:</a:t>
            </a:r>
          </a:p>
        </p:txBody>
      </p:sp>
      <p:sp>
        <p:nvSpPr>
          <p:cNvPr id="20" name="TextBox 19">
            <a:extLst>
              <a:ext uri="{FF2B5EF4-FFF2-40B4-BE49-F238E27FC236}">
                <a16:creationId xmlns:a16="http://schemas.microsoft.com/office/drawing/2014/main" id="{3E4AFD37-3546-B249-962D-BBA307A67A7A}"/>
              </a:ext>
            </a:extLst>
          </p:cNvPr>
          <p:cNvSpPr txBox="1"/>
          <p:nvPr/>
        </p:nvSpPr>
        <p:spPr>
          <a:xfrm>
            <a:off x="4141264" y="2277586"/>
            <a:ext cx="253596" cy="400110"/>
          </a:xfrm>
          <a:prstGeom prst="rect">
            <a:avLst/>
          </a:prstGeom>
          <a:noFill/>
        </p:spPr>
        <p:txBody>
          <a:bodyPr wrap="none" rtlCol="0">
            <a:spAutoFit/>
          </a:bodyPr>
          <a:lstStyle/>
          <a:p>
            <a:r>
              <a:rPr lang="en-US" sz="2000" b="1" dirty="0"/>
              <a:t>:</a:t>
            </a:r>
          </a:p>
        </p:txBody>
      </p:sp>
    </p:spTree>
    <p:extLst>
      <p:ext uri="{BB962C8B-B14F-4D97-AF65-F5344CB8AC3E}">
        <p14:creationId xmlns:p14="http://schemas.microsoft.com/office/powerpoint/2010/main" val="421545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6984604" cy="646331"/>
          </a:xfrm>
          <a:prstGeom prst="rect">
            <a:avLst/>
          </a:prstGeom>
          <a:noFill/>
        </p:spPr>
        <p:txBody>
          <a:bodyPr wrap="none" rtlCol="0">
            <a:spAutoFit/>
          </a:bodyPr>
          <a:lstStyle/>
          <a:p>
            <a:r>
              <a:rPr lang="en-US" sz="3600" b="1" dirty="0">
                <a:solidFill>
                  <a:prstClr val="white"/>
                </a:solidFill>
                <a:latin typeface="Candara"/>
                <a:cs typeface="Candara"/>
              </a:rPr>
              <a:t>Terminal functional group suffixes</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1323439"/>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Some functional groups are </a:t>
            </a:r>
            <a:r>
              <a:rPr lang="en-US" sz="2000" b="1" dirty="0">
                <a:latin typeface="Candara"/>
                <a:cs typeface="Candara"/>
              </a:rPr>
              <a:t>terminal</a:t>
            </a:r>
            <a:r>
              <a:rPr lang="en-US" sz="2000" dirty="0">
                <a:latin typeface="Candara"/>
                <a:cs typeface="Candara"/>
              </a:rPr>
              <a:t>, found only on the ends of chains.</a:t>
            </a:r>
          </a:p>
          <a:p>
            <a:pPr marL="342900" indent="-342900">
              <a:buFont typeface="Arial" panose="020B0604020202020204" pitchFamily="34" charset="0"/>
              <a:buChar char="•"/>
            </a:pPr>
            <a:r>
              <a:rPr lang="en-US" sz="2000" dirty="0">
                <a:latin typeface="Candara"/>
                <a:cs typeface="Candara"/>
              </a:rPr>
              <a:t>These groups don’t need to be located with numbers, as their ‘end’ is always numbered as ‘1’.</a:t>
            </a:r>
          </a:p>
          <a:p>
            <a:pPr marL="342900" indent="-342900">
              <a:buFont typeface="Arial" panose="020B0604020202020204" pitchFamily="34" charset="0"/>
              <a:buChar char="•"/>
            </a:pPr>
            <a:r>
              <a:rPr lang="en-US" sz="2000" dirty="0">
                <a:latin typeface="Candara"/>
                <a:cs typeface="Candara"/>
              </a:rPr>
              <a:t>The ‘1-’ is assumed and therefore optional.</a:t>
            </a:r>
          </a:p>
        </p:txBody>
      </p:sp>
      <p:sp>
        <p:nvSpPr>
          <p:cNvPr id="15" name="Text Box 3">
            <a:extLst>
              <a:ext uri="{FF2B5EF4-FFF2-40B4-BE49-F238E27FC236}">
                <a16:creationId xmlns:a16="http://schemas.microsoft.com/office/drawing/2014/main" id="{7178DCFD-2497-F44F-8B66-3A833B1AA1F9}"/>
              </a:ext>
            </a:extLst>
          </p:cNvPr>
          <p:cNvSpPr txBox="1">
            <a:spLocks noChangeArrowheads="1"/>
          </p:cNvSpPr>
          <p:nvPr/>
        </p:nvSpPr>
        <p:spPr bwMode="auto">
          <a:xfrm>
            <a:off x="646205" y="4540370"/>
            <a:ext cx="3048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aldehyde = </a:t>
            </a:r>
            <a:r>
              <a:rPr lang="en-US" sz="2000" b="1" dirty="0">
                <a:latin typeface="Candara"/>
                <a:cs typeface="Candara"/>
              </a:rPr>
              <a:t>‘-al’</a:t>
            </a:r>
          </a:p>
        </p:txBody>
      </p:sp>
      <p:sp>
        <p:nvSpPr>
          <p:cNvPr id="16" name="Text Box 3">
            <a:extLst>
              <a:ext uri="{FF2B5EF4-FFF2-40B4-BE49-F238E27FC236}">
                <a16:creationId xmlns:a16="http://schemas.microsoft.com/office/drawing/2014/main" id="{9D7203A5-33A3-B74A-A36E-39E06925E7E8}"/>
              </a:ext>
            </a:extLst>
          </p:cNvPr>
          <p:cNvSpPr txBox="1">
            <a:spLocks noChangeArrowheads="1"/>
          </p:cNvSpPr>
          <p:nvPr/>
        </p:nvSpPr>
        <p:spPr bwMode="auto">
          <a:xfrm>
            <a:off x="3402534" y="4733349"/>
            <a:ext cx="3445329"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carboxylic acid = </a:t>
            </a:r>
            <a:r>
              <a:rPr lang="en-US" sz="2000" b="1" dirty="0">
                <a:latin typeface="Candara"/>
                <a:cs typeface="Candara"/>
              </a:rPr>
              <a:t>‘-</a:t>
            </a:r>
            <a:r>
              <a:rPr lang="en-US" sz="2000" b="1" dirty="0" err="1">
                <a:latin typeface="Candara"/>
                <a:cs typeface="Candara"/>
              </a:rPr>
              <a:t>ic</a:t>
            </a:r>
            <a:r>
              <a:rPr lang="en-US" sz="2000" b="1" dirty="0">
                <a:latin typeface="Candara"/>
                <a:cs typeface="Candara"/>
              </a:rPr>
              <a:t> acid</a:t>
            </a:r>
            <a:r>
              <a:rPr lang="en-US" sz="2000" dirty="0">
                <a:latin typeface="Candara"/>
                <a:cs typeface="Candara"/>
              </a:rPr>
              <a:t>’ </a:t>
            </a:r>
          </a:p>
        </p:txBody>
      </p:sp>
      <p:cxnSp>
        <p:nvCxnSpPr>
          <p:cNvPr id="9" name="Straight Arrow Connector 8">
            <a:extLst>
              <a:ext uri="{FF2B5EF4-FFF2-40B4-BE49-F238E27FC236}">
                <a16:creationId xmlns:a16="http://schemas.microsoft.com/office/drawing/2014/main" id="{CB7EA4D5-D369-CD48-8587-BB3B0ED0A3D4}"/>
              </a:ext>
            </a:extLst>
          </p:cNvPr>
          <p:cNvCxnSpPr>
            <a:cxnSpLocks/>
          </p:cNvCxnSpPr>
          <p:nvPr/>
        </p:nvCxnSpPr>
        <p:spPr>
          <a:xfrm flipV="1">
            <a:off x="1355271" y="4032453"/>
            <a:ext cx="440871" cy="490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177F9AB-DF48-4247-9D1D-4E0EE657937B}"/>
              </a:ext>
            </a:extLst>
          </p:cNvPr>
          <p:cNvCxnSpPr>
            <a:cxnSpLocks/>
          </p:cNvCxnSpPr>
          <p:nvPr/>
        </p:nvCxnSpPr>
        <p:spPr>
          <a:xfrm flipV="1">
            <a:off x="4343400" y="4075449"/>
            <a:ext cx="259284" cy="6649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3EA1AF3-708D-E641-9D41-26A060E4141C}"/>
              </a:ext>
            </a:extLst>
          </p:cNvPr>
          <p:cNvPicPr>
            <a:picLocks noChangeAspect="1"/>
          </p:cNvPicPr>
          <p:nvPr/>
        </p:nvPicPr>
        <p:blipFill>
          <a:blip r:embed="rId3"/>
          <a:stretch>
            <a:fillRect/>
          </a:stretch>
        </p:blipFill>
        <p:spPr>
          <a:xfrm>
            <a:off x="190500" y="2364351"/>
            <a:ext cx="8763000" cy="1650745"/>
          </a:xfrm>
          <a:prstGeom prst="rect">
            <a:avLst/>
          </a:prstGeom>
        </p:spPr>
      </p:pic>
      <p:sp>
        <p:nvSpPr>
          <p:cNvPr id="18" name="Text Box 3">
            <a:extLst>
              <a:ext uri="{FF2B5EF4-FFF2-40B4-BE49-F238E27FC236}">
                <a16:creationId xmlns:a16="http://schemas.microsoft.com/office/drawing/2014/main" id="{30E135F3-75AD-1244-90D1-979ED8C2AAC9}"/>
              </a:ext>
            </a:extLst>
          </p:cNvPr>
          <p:cNvSpPr txBox="1">
            <a:spLocks noChangeArrowheads="1"/>
          </p:cNvSpPr>
          <p:nvPr/>
        </p:nvSpPr>
        <p:spPr bwMode="auto">
          <a:xfrm>
            <a:off x="4942863" y="5463497"/>
            <a:ext cx="4201137"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deprotonated carboxylic acid = </a:t>
            </a:r>
            <a:r>
              <a:rPr lang="en-US" sz="2000" b="1" dirty="0">
                <a:latin typeface="Candara"/>
                <a:cs typeface="Candara"/>
              </a:rPr>
              <a:t>‘-ate’ </a:t>
            </a:r>
          </a:p>
        </p:txBody>
      </p:sp>
      <p:cxnSp>
        <p:nvCxnSpPr>
          <p:cNvPr id="20" name="Straight Arrow Connector 19">
            <a:extLst>
              <a:ext uri="{FF2B5EF4-FFF2-40B4-BE49-F238E27FC236}">
                <a16:creationId xmlns:a16="http://schemas.microsoft.com/office/drawing/2014/main" id="{64935DDE-152E-1745-B471-1482F238D3A7}"/>
              </a:ext>
            </a:extLst>
          </p:cNvPr>
          <p:cNvCxnSpPr>
            <a:cxnSpLocks/>
          </p:cNvCxnSpPr>
          <p:nvPr/>
        </p:nvCxnSpPr>
        <p:spPr>
          <a:xfrm flipV="1">
            <a:off x="6320892" y="4015096"/>
            <a:ext cx="1467837" cy="14484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3">
            <a:extLst>
              <a:ext uri="{FF2B5EF4-FFF2-40B4-BE49-F238E27FC236}">
                <a16:creationId xmlns:a16="http://schemas.microsoft.com/office/drawing/2014/main" id="{9F37D630-A483-7B41-AB75-D39C3DA14DEF}"/>
              </a:ext>
            </a:extLst>
          </p:cNvPr>
          <p:cNvSpPr txBox="1">
            <a:spLocks noChangeArrowheads="1"/>
          </p:cNvSpPr>
          <p:nvPr/>
        </p:nvSpPr>
        <p:spPr bwMode="auto">
          <a:xfrm>
            <a:off x="902020" y="3602419"/>
            <a:ext cx="338952"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1- </a:t>
            </a:r>
          </a:p>
        </p:txBody>
      </p:sp>
      <p:sp>
        <p:nvSpPr>
          <p:cNvPr id="24" name="Text Box 3">
            <a:extLst>
              <a:ext uri="{FF2B5EF4-FFF2-40B4-BE49-F238E27FC236}">
                <a16:creationId xmlns:a16="http://schemas.microsoft.com/office/drawing/2014/main" id="{B9C0820C-39D0-2B44-A47C-421E72E8CB7F}"/>
              </a:ext>
            </a:extLst>
          </p:cNvPr>
          <p:cNvSpPr txBox="1">
            <a:spLocks noChangeArrowheads="1"/>
          </p:cNvSpPr>
          <p:nvPr/>
        </p:nvSpPr>
        <p:spPr bwMode="auto">
          <a:xfrm>
            <a:off x="3398280" y="3588174"/>
            <a:ext cx="338952"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1- </a:t>
            </a:r>
          </a:p>
        </p:txBody>
      </p:sp>
      <p:sp>
        <p:nvSpPr>
          <p:cNvPr id="25" name="Text Box 3">
            <a:extLst>
              <a:ext uri="{FF2B5EF4-FFF2-40B4-BE49-F238E27FC236}">
                <a16:creationId xmlns:a16="http://schemas.microsoft.com/office/drawing/2014/main" id="{9A730847-66A2-834F-B109-D3CAB7FD692B}"/>
              </a:ext>
            </a:extLst>
          </p:cNvPr>
          <p:cNvSpPr txBox="1">
            <a:spLocks noChangeArrowheads="1"/>
          </p:cNvSpPr>
          <p:nvPr/>
        </p:nvSpPr>
        <p:spPr bwMode="auto">
          <a:xfrm>
            <a:off x="6694716" y="3575839"/>
            <a:ext cx="338952"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1- </a:t>
            </a:r>
          </a:p>
        </p:txBody>
      </p:sp>
      <p:sp>
        <p:nvSpPr>
          <p:cNvPr id="26" name="TextBox 25">
            <a:extLst>
              <a:ext uri="{FF2B5EF4-FFF2-40B4-BE49-F238E27FC236}">
                <a16:creationId xmlns:a16="http://schemas.microsoft.com/office/drawing/2014/main" id="{62BA0CA7-0841-334D-BD38-C35D2B86BF24}"/>
              </a:ext>
            </a:extLst>
          </p:cNvPr>
          <p:cNvSpPr txBox="1"/>
          <p:nvPr/>
        </p:nvSpPr>
        <p:spPr>
          <a:xfrm>
            <a:off x="1937629" y="2571875"/>
            <a:ext cx="253596" cy="400110"/>
          </a:xfrm>
          <a:prstGeom prst="rect">
            <a:avLst/>
          </a:prstGeom>
          <a:noFill/>
        </p:spPr>
        <p:txBody>
          <a:bodyPr wrap="none" rtlCol="0">
            <a:spAutoFit/>
          </a:bodyPr>
          <a:lstStyle/>
          <a:p>
            <a:r>
              <a:rPr lang="en-US" sz="2000" b="1" dirty="0"/>
              <a:t>:</a:t>
            </a:r>
          </a:p>
        </p:txBody>
      </p:sp>
      <p:sp>
        <p:nvSpPr>
          <p:cNvPr id="27" name="TextBox 26">
            <a:extLst>
              <a:ext uri="{FF2B5EF4-FFF2-40B4-BE49-F238E27FC236}">
                <a16:creationId xmlns:a16="http://schemas.microsoft.com/office/drawing/2014/main" id="{148191D5-A006-4E47-9097-CCB8F84F4C2A}"/>
              </a:ext>
            </a:extLst>
          </p:cNvPr>
          <p:cNvSpPr txBox="1"/>
          <p:nvPr/>
        </p:nvSpPr>
        <p:spPr>
          <a:xfrm>
            <a:off x="2191225" y="2571875"/>
            <a:ext cx="253596" cy="400110"/>
          </a:xfrm>
          <a:prstGeom prst="rect">
            <a:avLst/>
          </a:prstGeom>
          <a:noFill/>
        </p:spPr>
        <p:txBody>
          <a:bodyPr wrap="none" rtlCol="0">
            <a:spAutoFit/>
          </a:bodyPr>
          <a:lstStyle/>
          <a:p>
            <a:r>
              <a:rPr lang="en-US" sz="2000" b="1" dirty="0"/>
              <a:t>:</a:t>
            </a:r>
          </a:p>
        </p:txBody>
      </p:sp>
      <p:sp>
        <p:nvSpPr>
          <p:cNvPr id="28" name="TextBox 27">
            <a:extLst>
              <a:ext uri="{FF2B5EF4-FFF2-40B4-BE49-F238E27FC236}">
                <a16:creationId xmlns:a16="http://schemas.microsoft.com/office/drawing/2014/main" id="{5D84F546-ACE7-E849-A497-88010822C3C0}"/>
              </a:ext>
            </a:extLst>
          </p:cNvPr>
          <p:cNvSpPr txBox="1"/>
          <p:nvPr/>
        </p:nvSpPr>
        <p:spPr>
          <a:xfrm>
            <a:off x="4794030" y="2595298"/>
            <a:ext cx="253596" cy="400110"/>
          </a:xfrm>
          <a:prstGeom prst="rect">
            <a:avLst/>
          </a:prstGeom>
          <a:noFill/>
        </p:spPr>
        <p:txBody>
          <a:bodyPr wrap="none" rtlCol="0">
            <a:spAutoFit/>
          </a:bodyPr>
          <a:lstStyle/>
          <a:p>
            <a:r>
              <a:rPr lang="en-US" sz="2000" b="1" dirty="0"/>
              <a:t>:</a:t>
            </a:r>
          </a:p>
        </p:txBody>
      </p:sp>
      <p:sp>
        <p:nvSpPr>
          <p:cNvPr id="29" name="TextBox 28">
            <a:extLst>
              <a:ext uri="{FF2B5EF4-FFF2-40B4-BE49-F238E27FC236}">
                <a16:creationId xmlns:a16="http://schemas.microsoft.com/office/drawing/2014/main" id="{EFFBE8D0-5DC9-1340-921B-ACBC654FB09A}"/>
              </a:ext>
            </a:extLst>
          </p:cNvPr>
          <p:cNvSpPr txBox="1"/>
          <p:nvPr/>
        </p:nvSpPr>
        <p:spPr>
          <a:xfrm>
            <a:off x="5065170" y="2595298"/>
            <a:ext cx="253596" cy="400110"/>
          </a:xfrm>
          <a:prstGeom prst="rect">
            <a:avLst/>
          </a:prstGeom>
          <a:noFill/>
        </p:spPr>
        <p:txBody>
          <a:bodyPr wrap="none" rtlCol="0">
            <a:spAutoFit/>
          </a:bodyPr>
          <a:lstStyle/>
          <a:p>
            <a:r>
              <a:rPr lang="en-US" sz="2000" b="1" dirty="0"/>
              <a:t>:</a:t>
            </a:r>
          </a:p>
        </p:txBody>
      </p:sp>
      <p:sp>
        <p:nvSpPr>
          <p:cNvPr id="30" name="TextBox 29">
            <a:extLst>
              <a:ext uri="{FF2B5EF4-FFF2-40B4-BE49-F238E27FC236}">
                <a16:creationId xmlns:a16="http://schemas.microsoft.com/office/drawing/2014/main" id="{5CE9AA1A-A8BF-4F4F-9F2A-018720AAFD0E}"/>
              </a:ext>
            </a:extLst>
          </p:cNvPr>
          <p:cNvSpPr txBox="1"/>
          <p:nvPr/>
        </p:nvSpPr>
        <p:spPr>
          <a:xfrm rot="16200000">
            <a:off x="5219475" y="3091686"/>
            <a:ext cx="253596" cy="400110"/>
          </a:xfrm>
          <a:prstGeom prst="rect">
            <a:avLst/>
          </a:prstGeom>
          <a:noFill/>
        </p:spPr>
        <p:txBody>
          <a:bodyPr wrap="none" rtlCol="0">
            <a:spAutoFit/>
          </a:bodyPr>
          <a:lstStyle/>
          <a:p>
            <a:r>
              <a:rPr lang="en-US" sz="2000" b="1" dirty="0"/>
              <a:t>:</a:t>
            </a:r>
          </a:p>
        </p:txBody>
      </p:sp>
      <p:sp>
        <p:nvSpPr>
          <p:cNvPr id="31" name="TextBox 30">
            <a:extLst>
              <a:ext uri="{FF2B5EF4-FFF2-40B4-BE49-F238E27FC236}">
                <a16:creationId xmlns:a16="http://schemas.microsoft.com/office/drawing/2014/main" id="{C58699B8-0A7E-BA4E-A493-50B213739374}"/>
              </a:ext>
            </a:extLst>
          </p:cNvPr>
          <p:cNvSpPr txBox="1"/>
          <p:nvPr/>
        </p:nvSpPr>
        <p:spPr>
          <a:xfrm rot="16200000">
            <a:off x="5213418" y="3366205"/>
            <a:ext cx="253596" cy="400110"/>
          </a:xfrm>
          <a:prstGeom prst="rect">
            <a:avLst/>
          </a:prstGeom>
          <a:noFill/>
        </p:spPr>
        <p:txBody>
          <a:bodyPr wrap="none" rtlCol="0">
            <a:spAutoFit/>
          </a:bodyPr>
          <a:lstStyle/>
          <a:p>
            <a:r>
              <a:rPr lang="en-US" sz="2000" b="1" dirty="0"/>
              <a:t>:</a:t>
            </a:r>
          </a:p>
        </p:txBody>
      </p:sp>
      <p:sp>
        <p:nvSpPr>
          <p:cNvPr id="32" name="TextBox 31">
            <a:extLst>
              <a:ext uri="{FF2B5EF4-FFF2-40B4-BE49-F238E27FC236}">
                <a16:creationId xmlns:a16="http://schemas.microsoft.com/office/drawing/2014/main" id="{D7B63BCF-4ECF-D14C-806C-82CB26BFCA27}"/>
              </a:ext>
            </a:extLst>
          </p:cNvPr>
          <p:cNvSpPr txBox="1"/>
          <p:nvPr/>
        </p:nvSpPr>
        <p:spPr>
          <a:xfrm rot="17486258">
            <a:off x="8185848" y="3299164"/>
            <a:ext cx="253596" cy="400110"/>
          </a:xfrm>
          <a:prstGeom prst="rect">
            <a:avLst/>
          </a:prstGeom>
          <a:noFill/>
        </p:spPr>
        <p:txBody>
          <a:bodyPr wrap="none" rtlCol="0">
            <a:spAutoFit/>
          </a:bodyPr>
          <a:lstStyle/>
          <a:p>
            <a:r>
              <a:rPr lang="en-US" sz="2000" b="1" dirty="0"/>
              <a:t>:</a:t>
            </a:r>
          </a:p>
        </p:txBody>
      </p:sp>
      <p:sp>
        <p:nvSpPr>
          <p:cNvPr id="34" name="TextBox 33">
            <a:extLst>
              <a:ext uri="{FF2B5EF4-FFF2-40B4-BE49-F238E27FC236}">
                <a16:creationId xmlns:a16="http://schemas.microsoft.com/office/drawing/2014/main" id="{B99690FC-BC34-D54F-BA6B-CECED1B2C206}"/>
              </a:ext>
            </a:extLst>
          </p:cNvPr>
          <p:cNvSpPr txBox="1"/>
          <p:nvPr/>
        </p:nvSpPr>
        <p:spPr>
          <a:xfrm rot="16200000">
            <a:off x="8259418" y="3049387"/>
            <a:ext cx="253596" cy="400110"/>
          </a:xfrm>
          <a:prstGeom prst="rect">
            <a:avLst/>
          </a:prstGeom>
          <a:noFill/>
        </p:spPr>
        <p:txBody>
          <a:bodyPr wrap="none" rtlCol="0">
            <a:spAutoFit/>
          </a:bodyPr>
          <a:lstStyle/>
          <a:p>
            <a:r>
              <a:rPr lang="en-US" sz="2000" b="1" dirty="0"/>
              <a:t>:</a:t>
            </a:r>
          </a:p>
        </p:txBody>
      </p:sp>
      <p:sp>
        <p:nvSpPr>
          <p:cNvPr id="35" name="TextBox 34">
            <a:extLst>
              <a:ext uri="{FF2B5EF4-FFF2-40B4-BE49-F238E27FC236}">
                <a16:creationId xmlns:a16="http://schemas.microsoft.com/office/drawing/2014/main" id="{E6A1C5B3-0AE4-EA48-9DA4-6440A28584C2}"/>
              </a:ext>
            </a:extLst>
          </p:cNvPr>
          <p:cNvSpPr txBox="1"/>
          <p:nvPr/>
        </p:nvSpPr>
        <p:spPr>
          <a:xfrm rot="3280576">
            <a:off x="8390798" y="3293908"/>
            <a:ext cx="253596" cy="400110"/>
          </a:xfrm>
          <a:prstGeom prst="rect">
            <a:avLst/>
          </a:prstGeom>
          <a:noFill/>
        </p:spPr>
        <p:txBody>
          <a:bodyPr wrap="none" rtlCol="0">
            <a:spAutoFit/>
          </a:bodyPr>
          <a:lstStyle/>
          <a:p>
            <a:r>
              <a:rPr lang="en-US" sz="2000" b="1" dirty="0"/>
              <a:t>:</a:t>
            </a:r>
          </a:p>
        </p:txBody>
      </p:sp>
      <p:sp>
        <p:nvSpPr>
          <p:cNvPr id="36" name="TextBox 35">
            <a:extLst>
              <a:ext uri="{FF2B5EF4-FFF2-40B4-BE49-F238E27FC236}">
                <a16:creationId xmlns:a16="http://schemas.microsoft.com/office/drawing/2014/main" id="{D1249B63-D97B-F345-98A2-4AE52604DCC5}"/>
              </a:ext>
            </a:extLst>
          </p:cNvPr>
          <p:cNvSpPr txBox="1"/>
          <p:nvPr/>
        </p:nvSpPr>
        <p:spPr>
          <a:xfrm>
            <a:off x="7818120" y="2571875"/>
            <a:ext cx="253596" cy="400110"/>
          </a:xfrm>
          <a:prstGeom prst="rect">
            <a:avLst/>
          </a:prstGeom>
          <a:noFill/>
        </p:spPr>
        <p:txBody>
          <a:bodyPr wrap="none" rtlCol="0">
            <a:spAutoFit/>
          </a:bodyPr>
          <a:lstStyle/>
          <a:p>
            <a:r>
              <a:rPr lang="en-US" sz="2000" b="1" dirty="0"/>
              <a:t>:</a:t>
            </a:r>
          </a:p>
        </p:txBody>
      </p:sp>
      <p:sp>
        <p:nvSpPr>
          <p:cNvPr id="37" name="TextBox 36">
            <a:extLst>
              <a:ext uri="{FF2B5EF4-FFF2-40B4-BE49-F238E27FC236}">
                <a16:creationId xmlns:a16="http://schemas.microsoft.com/office/drawing/2014/main" id="{F9AB7F47-95E0-9143-B0A6-7B32D07B884E}"/>
              </a:ext>
            </a:extLst>
          </p:cNvPr>
          <p:cNvSpPr txBox="1"/>
          <p:nvPr/>
        </p:nvSpPr>
        <p:spPr>
          <a:xfrm>
            <a:off x="8071716" y="2573587"/>
            <a:ext cx="253596" cy="400110"/>
          </a:xfrm>
          <a:prstGeom prst="rect">
            <a:avLst/>
          </a:prstGeom>
          <a:noFill/>
        </p:spPr>
        <p:txBody>
          <a:bodyPr wrap="none" rtlCol="0">
            <a:spAutoFit/>
          </a:bodyPr>
          <a:lstStyle/>
          <a:p>
            <a:r>
              <a:rPr lang="en-US" sz="2000" b="1" dirty="0"/>
              <a: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55EF309-648B-D242-A8D3-5B717369699C}"/>
                  </a:ext>
                </a:extLst>
              </p14:cNvPr>
              <p14:cNvContentPartPr/>
              <p14:nvPr/>
            </p14:nvContentPartPr>
            <p14:xfrm>
              <a:off x="1851180" y="3810400"/>
              <a:ext cx="116640" cy="360"/>
            </p14:xfrm>
          </p:contentPart>
        </mc:Choice>
        <mc:Fallback xmlns="">
          <p:pic>
            <p:nvPicPr>
              <p:cNvPr id="2" name="Ink 1">
                <a:extLst>
                  <a:ext uri="{FF2B5EF4-FFF2-40B4-BE49-F238E27FC236}">
                    <a16:creationId xmlns:a16="http://schemas.microsoft.com/office/drawing/2014/main" id="{B55EF309-648B-D242-A8D3-5B717369699C}"/>
                  </a:ext>
                </a:extLst>
              </p:cNvPr>
              <p:cNvPicPr/>
              <p:nvPr/>
            </p:nvPicPr>
            <p:blipFill>
              <a:blip r:embed="rId5"/>
              <a:stretch>
                <a:fillRect/>
              </a:stretch>
            </p:blipFill>
            <p:spPr>
              <a:xfrm>
                <a:off x="1797540" y="3702400"/>
                <a:ext cx="224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DAA1259-4E3A-3941-ACF9-36A02F1B7AD7}"/>
                  </a:ext>
                </a:extLst>
              </p14:cNvPr>
              <p14:cNvContentPartPr/>
              <p14:nvPr/>
            </p14:nvContentPartPr>
            <p14:xfrm>
              <a:off x="7629540" y="3798880"/>
              <a:ext cx="307440" cy="18720"/>
            </p14:xfrm>
          </p:contentPart>
        </mc:Choice>
        <mc:Fallback xmlns="">
          <p:pic>
            <p:nvPicPr>
              <p:cNvPr id="6" name="Ink 5">
                <a:extLst>
                  <a:ext uri="{FF2B5EF4-FFF2-40B4-BE49-F238E27FC236}">
                    <a16:creationId xmlns:a16="http://schemas.microsoft.com/office/drawing/2014/main" id="{EDAA1259-4E3A-3941-ACF9-36A02F1B7AD7}"/>
                  </a:ext>
                </a:extLst>
              </p:cNvPr>
              <p:cNvPicPr/>
              <p:nvPr/>
            </p:nvPicPr>
            <p:blipFill>
              <a:blip r:embed="rId7"/>
              <a:stretch>
                <a:fillRect/>
              </a:stretch>
            </p:blipFill>
            <p:spPr>
              <a:xfrm>
                <a:off x="7575540" y="3691240"/>
                <a:ext cx="415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A5102A0-77F2-3743-B5D2-6DF551DBF671}"/>
                  </a:ext>
                </a:extLst>
              </p14:cNvPr>
              <p14:cNvContentPartPr/>
              <p14:nvPr/>
            </p14:nvContentPartPr>
            <p14:xfrm>
              <a:off x="4346700" y="3784840"/>
              <a:ext cx="668520" cy="33480"/>
            </p14:xfrm>
          </p:contentPart>
        </mc:Choice>
        <mc:Fallback xmlns="">
          <p:pic>
            <p:nvPicPr>
              <p:cNvPr id="7" name="Ink 6">
                <a:extLst>
                  <a:ext uri="{FF2B5EF4-FFF2-40B4-BE49-F238E27FC236}">
                    <a16:creationId xmlns:a16="http://schemas.microsoft.com/office/drawing/2014/main" id="{DA5102A0-77F2-3743-B5D2-6DF551DBF671}"/>
                  </a:ext>
                </a:extLst>
              </p:cNvPr>
              <p:cNvPicPr/>
              <p:nvPr/>
            </p:nvPicPr>
            <p:blipFill>
              <a:blip r:embed="rId9"/>
              <a:stretch>
                <a:fillRect/>
              </a:stretch>
            </p:blipFill>
            <p:spPr>
              <a:xfrm>
                <a:off x="4293060" y="3677200"/>
                <a:ext cx="776160" cy="249120"/>
              </a:xfrm>
              <a:prstGeom prst="rect">
                <a:avLst/>
              </a:prstGeom>
            </p:spPr>
          </p:pic>
        </mc:Fallback>
      </mc:AlternateContent>
    </p:spTree>
    <p:extLst>
      <p:ext uri="{BB962C8B-B14F-4D97-AF65-F5344CB8AC3E}">
        <p14:creationId xmlns:p14="http://schemas.microsoft.com/office/powerpoint/2010/main" val="343183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6503703" cy="646331"/>
          </a:xfrm>
          <a:prstGeom prst="rect">
            <a:avLst/>
          </a:prstGeom>
          <a:noFill/>
        </p:spPr>
        <p:txBody>
          <a:bodyPr wrap="none" rtlCol="0">
            <a:spAutoFit/>
          </a:bodyPr>
          <a:lstStyle/>
          <a:p>
            <a:r>
              <a:rPr lang="en-US" sz="3600" b="1" dirty="0">
                <a:solidFill>
                  <a:prstClr val="white"/>
                </a:solidFill>
                <a:latin typeface="Candara"/>
                <a:cs typeface="Candara"/>
              </a:rPr>
              <a:t>Ethers and thioethers </a:t>
            </a:r>
            <a:r>
              <a:rPr lang="en-US" sz="3600" dirty="0">
                <a:solidFill>
                  <a:prstClr val="white"/>
                </a:solidFill>
                <a:latin typeface="Candara"/>
                <a:cs typeface="Candara"/>
              </a:rPr>
              <a:t>(sulfides) </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707886"/>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Esters and sulfides are </a:t>
            </a:r>
            <a:r>
              <a:rPr lang="en-US" sz="2000" b="1" dirty="0">
                <a:latin typeface="Candara"/>
                <a:cs typeface="Candara"/>
              </a:rPr>
              <a:t>named for the groups found on either side </a:t>
            </a:r>
            <a:r>
              <a:rPr lang="en-US" sz="2000" dirty="0">
                <a:latin typeface="Candara"/>
                <a:cs typeface="Candara"/>
              </a:rPr>
              <a:t>of the ‘central’ oxygen or sulfur atoms.</a:t>
            </a:r>
          </a:p>
        </p:txBody>
      </p:sp>
      <p:sp>
        <p:nvSpPr>
          <p:cNvPr id="18" name="Text Box 3">
            <a:extLst>
              <a:ext uri="{FF2B5EF4-FFF2-40B4-BE49-F238E27FC236}">
                <a16:creationId xmlns:a16="http://schemas.microsoft.com/office/drawing/2014/main" id="{30E135F3-75AD-1244-90D1-979ED8C2AAC9}"/>
              </a:ext>
            </a:extLst>
          </p:cNvPr>
          <p:cNvSpPr txBox="1">
            <a:spLocks noChangeArrowheads="1"/>
          </p:cNvSpPr>
          <p:nvPr/>
        </p:nvSpPr>
        <p:spPr bwMode="auto">
          <a:xfrm>
            <a:off x="5910945" y="3098013"/>
            <a:ext cx="2444336"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a:t>
            </a:r>
            <a:r>
              <a:rPr lang="en-US" sz="2000" dirty="0" err="1">
                <a:latin typeface="Candara"/>
                <a:cs typeface="Candara"/>
              </a:rPr>
              <a:t>dimethylthioether</a:t>
            </a:r>
            <a:r>
              <a:rPr lang="en-US" sz="2000" dirty="0">
                <a:latin typeface="Candara"/>
                <a:cs typeface="Candara"/>
              </a:rPr>
              <a:t>)</a:t>
            </a:r>
          </a:p>
        </p:txBody>
      </p:sp>
      <p:sp>
        <p:nvSpPr>
          <p:cNvPr id="23" name="Text Box 3">
            <a:extLst>
              <a:ext uri="{FF2B5EF4-FFF2-40B4-BE49-F238E27FC236}">
                <a16:creationId xmlns:a16="http://schemas.microsoft.com/office/drawing/2014/main" id="{2619D33A-3C35-3347-84EF-B48ECB41AB8C}"/>
              </a:ext>
            </a:extLst>
          </p:cNvPr>
          <p:cNvSpPr txBox="1">
            <a:spLocks noChangeArrowheads="1"/>
          </p:cNvSpPr>
          <p:nvPr/>
        </p:nvSpPr>
        <p:spPr bwMode="auto">
          <a:xfrm>
            <a:off x="-3138823" y="1431099"/>
            <a:ext cx="338952"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1- </a:t>
            </a:r>
          </a:p>
        </p:txBody>
      </p:sp>
      <p:pic>
        <p:nvPicPr>
          <p:cNvPr id="3" name="Picture 2">
            <a:extLst>
              <a:ext uri="{FF2B5EF4-FFF2-40B4-BE49-F238E27FC236}">
                <a16:creationId xmlns:a16="http://schemas.microsoft.com/office/drawing/2014/main" id="{8DCFCE04-84D4-3F43-B5CD-BC14A0C62142}"/>
              </a:ext>
            </a:extLst>
          </p:cNvPr>
          <p:cNvPicPr>
            <a:picLocks noChangeAspect="1"/>
          </p:cNvPicPr>
          <p:nvPr/>
        </p:nvPicPr>
        <p:blipFill>
          <a:blip r:embed="rId3"/>
          <a:stretch>
            <a:fillRect/>
          </a:stretch>
        </p:blipFill>
        <p:spPr>
          <a:xfrm>
            <a:off x="938385" y="1742057"/>
            <a:ext cx="7267229" cy="1221737"/>
          </a:xfrm>
          <a:prstGeom prst="rect">
            <a:avLst/>
          </a:prstGeom>
        </p:spPr>
      </p:pic>
      <p:sp>
        <p:nvSpPr>
          <p:cNvPr id="9" name="TextBox 8">
            <a:extLst>
              <a:ext uri="{FF2B5EF4-FFF2-40B4-BE49-F238E27FC236}">
                <a16:creationId xmlns:a16="http://schemas.microsoft.com/office/drawing/2014/main" id="{79EED0F5-A6B4-E04B-B3D5-DC5398420725}"/>
              </a:ext>
            </a:extLst>
          </p:cNvPr>
          <p:cNvSpPr txBox="1"/>
          <p:nvPr/>
        </p:nvSpPr>
        <p:spPr>
          <a:xfrm rot="19113643">
            <a:off x="1786947" y="2110830"/>
            <a:ext cx="253596" cy="400110"/>
          </a:xfrm>
          <a:prstGeom prst="rect">
            <a:avLst/>
          </a:prstGeom>
          <a:noFill/>
        </p:spPr>
        <p:txBody>
          <a:bodyPr wrap="none" rtlCol="0">
            <a:spAutoFit/>
          </a:bodyPr>
          <a:lstStyle/>
          <a:p>
            <a:r>
              <a:rPr lang="en-US" sz="2000" b="1" dirty="0"/>
              <a:t>:</a:t>
            </a:r>
          </a:p>
        </p:txBody>
      </p:sp>
      <p:sp>
        <p:nvSpPr>
          <p:cNvPr id="10" name="TextBox 9">
            <a:extLst>
              <a:ext uri="{FF2B5EF4-FFF2-40B4-BE49-F238E27FC236}">
                <a16:creationId xmlns:a16="http://schemas.microsoft.com/office/drawing/2014/main" id="{FCC78864-3571-6A4A-A6D3-AC7FC351AB63}"/>
              </a:ext>
            </a:extLst>
          </p:cNvPr>
          <p:cNvSpPr txBox="1"/>
          <p:nvPr/>
        </p:nvSpPr>
        <p:spPr>
          <a:xfrm rot="3191507">
            <a:off x="2072732" y="2124274"/>
            <a:ext cx="253596"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B23A4315-5A1E-7D4B-AEA4-F045EDAE874B}"/>
              </a:ext>
            </a:extLst>
          </p:cNvPr>
          <p:cNvSpPr txBox="1"/>
          <p:nvPr/>
        </p:nvSpPr>
        <p:spPr>
          <a:xfrm rot="3191507">
            <a:off x="4542794" y="2124274"/>
            <a:ext cx="253596"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0695A806-BAA1-D647-9706-BBD0320F8345}"/>
              </a:ext>
            </a:extLst>
          </p:cNvPr>
          <p:cNvSpPr txBox="1"/>
          <p:nvPr/>
        </p:nvSpPr>
        <p:spPr>
          <a:xfrm rot="5400000">
            <a:off x="6970816" y="2124274"/>
            <a:ext cx="253596"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30D71EAD-31A9-C045-8591-3BFB9355DE2C}"/>
              </a:ext>
            </a:extLst>
          </p:cNvPr>
          <p:cNvSpPr txBox="1"/>
          <p:nvPr/>
        </p:nvSpPr>
        <p:spPr>
          <a:xfrm rot="5400000">
            <a:off x="6970816" y="1776095"/>
            <a:ext cx="253596"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B90E78B0-FE07-EB4F-92E8-CB66875C1658}"/>
              </a:ext>
            </a:extLst>
          </p:cNvPr>
          <p:cNvSpPr txBox="1"/>
          <p:nvPr/>
        </p:nvSpPr>
        <p:spPr>
          <a:xfrm rot="19113643">
            <a:off x="4233685" y="2113046"/>
            <a:ext cx="253596" cy="400110"/>
          </a:xfrm>
          <a:prstGeom prst="rect">
            <a:avLst/>
          </a:prstGeom>
          <a:noFill/>
        </p:spPr>
        <p:txBody>
          <a:bodyPr wrap="none" rtlCol="0">
            <a:spAutoFit/>
          </a:bodyPr>
          <a:lstStyle/>
          <a:p>
            <a:r>
              <a:rPr lang="en-US" sz="2000" b="1" dirty="0"/>
              <a:t>:</a:t>
            </a:r>
          </a:p>
        </p:txBody>
      </p:sp>
    </p:spTree>
    <p:extLst>
      <p:ext uri="{BB962C8B-B14F-4D97-AF65-F5344CB8AC3E}">
        <p14:creationId xmlns:p14="http://schemas.microsoft.com/office/powerpoint/2010/main" val="1755533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1758815" cy="646331"/>
          </a:xfrm>
          <a:prstGeom prst="rect">
            <a:avLst/>
          </a:prstGeom>
          <a:noFill/>
        </p:spPr>
        <p:txBody>
          <a:bodyPr wrap="none" rtlCol="0">
            <a:spAutoFit/>
          </a:bodyPr>
          <a:lstStyle/>
          <a:p>
            <a:r>
              <a:rPr lang="en-US" sz="3600" b="1" dirty="0">
                <a:solidFill>
                  <a:prstClr val="white"/>
                </a:solidFill>
                <a:latin typeface="Candara"/>
                <a:cs typeface="Candara"/>
              </a:rPr>
              <a:t>Amides</a:t>
            </a:r>
            <a:r>
              <a:rPr lang="en-US" sz="3600" dirty="0">
                <a:solidFill>
                  <a:prstClr val="white"/>
                </a:solidFill>
                <a:latin typeface="Candara"/>
                <a:cs typeface="Candara"/>
              </a:rPr>
              <a:t> </a:t>
            </a: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Terminal amides </a:t>
            </a:r>
            <a:r>
              <a:rPr lang="en-US" sz="2000" dirty="0">
                <a:latin typeface="Candara"/>
                <a:cs typeface="Candara"/>
              </a:rPr>
              <a:t>are named for the amide functional group.</a:t>
            </a:r>
          </a:p>
        </p:txBody>
      </p:sp>
      <p:sp>
        <p:nvSpPr>
          <p:cNvPr id="23" name="Text Box 3">
            <a:extLst>
              <a:ext uri="{FF2B5EF4-FFF2-40B4-BE49-F238E27FC236}">
                <a16:creationId xmlns:a16="http://schemas.microsoft.com/office/drawing/2014/main" id="{2619D33A-3C35-3347-84EF-B48ECB41AB8C}"/>
              </a:ext>
            </a:extLst>
          </p:cNvPr>
          <p:cNvSpPr txBox="1">
            <a:spLocks noChangeArrowheads="1"/>
          </p:cNvSpPr>
          <p:nvPr/>
        </p:nvSpPr>
        <p:spPr bwMode="auto">
          <a:xfrm>
            <a:off x="-3138823" y="1431099"/>
            <a:ext cx="338952"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1- </a:t>
            </a:r>
          </a:p>
        </p:txBody>
      </p:sp>
      <p:pic>
        <p:nvPicPr>
          <p:cNvPr id="5" name="Picture 4">
            <a:extLst>
              <a:ext uri="{FF2B5EF4-FFF2-40B4-BE49-F238E27FC236}">
                <a16:creationId xmlns:a16="http://schemas.microsoft.com/office/drawing/2014/main" id="{E671D864-35EB-304F-A463-4BC498E48EC1}"/>
              </a:ext>
            </a:extLst>
          </p:cNvPr>
          <p:cNvPicPr>
            <a:picLocks noChangeAspect="1"/>
          </p:cNvPicPr>
          <p:nvPr/>
        </p:nvPicPr>
        <p:blipFill>
          <a:blip r:embed="rId3"/>
          <a:stretch>
            <a:fillRect/>
          </a:stretch>
        </p:blipFill>
        <p:spPr>
          <a:xfrm>
            <a:off x="5660471" y="1224634"/>
            <a:ext cx="2404936" cy="2277241"/>
          </a:xfrm>
          <a:prstGeom prst="rect">
            <a:avLst/>
          </a:prstGeom>
        </p:spPr>
      </p:pic>
      <p:sp>
        <p:nvSpPr>
          <p:cNvPr id="11" name="Text Box 3">
            <a:extLst>
              <a:ext uri="{FF2B5EF4-FFF2-40B4-BE49-F238E27FC236}">
                <a16:creationId xmlns:a16="http://schemas.microsoft.com/office/drawing/2014/main" id="{18A51D6E-868E-2C4A-9549-09AD50F7E9FF}"/>
              </a:ext>
            </a:extLst>
          </p:cNvPr>
          <p:cNvSpPr txBox="1">
            <a:spLocks noChangeArrowheads="1"/>
          </p:cNvSpPr>
          <p:nvPr/>
        </p:nvSpPr>
        <p:spPr bwMode="auto">
          <a:xfrm>
            <a:off x="393332" y="3701930"/>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The names of </a:t>
            </a:r>
            <a:r>
              <a:rPr lang="en-US" sz="2000" b="1" dirty="0">
                <a:latin typeface="Candara"/>
                <a:cs typeface="Candara"/>
              </a:rPr>
              <a:t>substituted amides </a:t>
            </a:r>
            <a:r>
              <a:rPr lang="en-US" sz="2000" dirty="0">
                <a:latin typeface="Candara"/>
                <a:cs typeface="Candara"/>
              </a:rPr>
              <a:t>begin with the amide group’s substituent.</a:t>
            </a:r>
          </a:p>
        </p:txBody>
      </p:sp>
      <p:pic>
        <p:nvPicPr>
          <p:cNvPr id="7" name="Picture 6">
            <a:extLst>
              <a:ext uri="{FF2B5EF4-FFF2-40B4-BE49-F238E27FC236}">
                <a16:creationId xmlns:a16="http://schemas.microsoft.com/office/drawing/2014/main" id="{253F4A57-B4DC-6F4E-BF0B-54ED0F0EDF07}"/>
              </a:ext>
            </a:extLst>
          </p:cNvPr>
          <p:cNvPicPr>
            <a:picLocks noChangeAspect="1"/>
          </p:cNvPicPr>
          <p:nvPr/>
        </p:nvPicPr>
        <p:blipFill>
          <a:blip r:embed="rId4"/>
          <a:stretch>
            <a:fillRect/>
          </a:stretch>
        </p:blipFill>
        <p:spPr>
          <a:xfrm>
            <a:off x="1108008" y="4503056"/>
            <a:ext cx="2491904" cy="1914071"/>
          </a:xfrm>
          <a:prstGeom prst="rect">
            <a:avLst/>
          </a:prstGeom>
        </p:spPr>
      </p:pic>
      <p:sp>
        <p:nvSpPr>
          <p:cNvPr id="10" name="TextBox 9">
            <a:extLst>
              <a:ext uri="{FF2B5EF4-FFF2-40B4-BE49-F238E27FC236}">
                <a16:creationId xmlns:a16="http://schemas.microsoft.com/office/drawing/2014/main" id="{88B7EF53-B4F8-0848-963C-DB7CC99C51A7}"/>
              </a:ext>
            </a:extLst>
          </p:cNvPr>
          <p:cNvSpPr txBox="1"/>
          <p:nvPr/>
        </p:nvSpPr>
        <p:spPr>
          <a:xfrm>
            <a:off x="6725631" y="1324283"/>
            <a:ext cx="253596"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8092070F-A680-B842-9C2F-DFB2314ADACC}"/>
              </a:ext>
            </a:extLst>
          </p:cNvPr>
          <p:cNvSpPr txBox="1"/>
          <p:nvPr/>
        </p:nvSpPr>
        <p:spPr>
          <a:xfrm>
            <a:off x="7021267" y="1330056"/>
            <a:ext cx="253596"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C7718CAC-C749-AE4D-820D-3046C32AF54C}"/>
              </a:ext>
            </a:extLst>
          </p:cNvPr>
          <p:cNvSpPr txBox="1"/>
          <p:nvPr/>
        </p:nvSpPr>
        <p:spPr>
          <a:xfrm rot="16200000">
            <a:off x="7231832" y="1899004"/>
            <a:ext cx="253596"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A6126BA2-C124-8E47-8B83-1044657FB94B}"/>
              </a:ext>
            </a:extLst>
          </p:cNvPr>
          <p:cNvSpPr txBox="1"/>
          <p:nvPr/>
        </p:nvSpPr>
        <p:spPr>
          <a:xfrm rot="16200000">
            <a:off x="2344880" y="5011455"/>
            <a:ext cx="253596" cy="400110"/>
          </a:xfrm>
          <a:prstGeom prst="rect">
            <a:avLst/>
          </a:prstGeom>
          <a:noFill/>
        </p:spPr>
        <p:txBody>
          <a:bodyPr wrap="none" rtlCol="0">
            <a:spAutoFit/>
          </a:bodyPr>
          <a:lstStyle/>
          <a:p>
            <a:r>
              <a:rPr lang="en-US" sz="2000" b="1" dirty="0"/>
              <a:t>:</a:t>
            </a:r>
          </a:p>
        </p:txBody>
      </p:sp>
      <p:sp>
        <p:nvSpPr>
          <p:cNvPr id="16" name="TextBox 15">
            <a:extLst>
              <a:ext uri="{FF2B5EF4-FFF2-40B4-BE49-F238E27FC236}">
                <a16:creationId xmlns:a16="http://schemas.microsoft.com/office/drawing/2014/main" id="{40D31DDD-C96C-E147-9C88-013406BABAF0}"/>
              </a:ext>
            </a:extLst>
          </p:cNvPr>
          <p:cNvSpPr txBox="1"/>
          <p:nvPr/>
        </p:nvSpPr>
        <p:spPr>
          <a:xfrm>
            <a:off x="1838678" y="4505942"/>
            <a:ext cx="253596" cy="400110"/>
          </a:xfrm>
          <a:prstGeom prst="rect">
            <a:avLst/>
          </a:prstGeom>
          <a:noFill/>
        </p:spPr>
        <p:txBody>
          <a:bodyPr wrap="none" rtlCol="0">
            <a:spAutoFit/>
          </a:bodyPr>
          <a:lstStyle/>
          <a:p>
            <a:r>
              <a:rPr lang="en-US" sz="2000" b="1" dirty="0"/>
              <a:t>:</a:t>
            </a:r>
          </a:p>
        </p:txBody>
      </p:sp>
      <p:sp>
        <p:nvSpPr>
          <p:cNvPr id="17" name="TextBox 16">
            <a:extLst>
              <a:ext uri="{FF2B5EF4-FFF2-40B4-BE49-F238E27FC236}">
                <a16:creationId xmlns:a16="http://schemas.microsoft.com/office/drawing/2014/main" id="{9DDC5FB9-DB48-884B-A2D3-7641BEE28F97}"/>
              </a:ext>
            </a:extLst>
          </p:cNvPr>
          <p:cNvSpPr txBox="1"/>
          <p:nvPr/>
        </p:nvSpPr>
        <p:spPr>
          <a:xfrm>
            <a:off x="2134314" y="4511715"/>
            <a:ext cx="253596" cy="400110"/>
          </a:xfrm>
          <a:prstGeom prst="rect">
            <a:avLst/>
          </a:prstGeom>
          <a:noFill/>
        </p:spPr>
        <p:txBody>
          <a:bodyPr wrap="none" rtlCol="0">
            <a:spAutoFit/>
          </a:bodyPr>
          <a:lstStyle/>
          <a:p>
            <a:r>
              <a:rPr lang="en-US" sz="2000" b="1" dirty="0"/>
              <a:t>:</a:t>
            </a:r>
          </a:p>
        </p:txBody>
      </p:sp>
      <p:sp>
        <p:nvSpPr>
          <p:cNvPr id="18" name="Text Box 3">
            <a:extLst>
              <a:ext uri="{FF2B5EF4-FFF2-40B4-BE49-F238E27FC236}">
                <a16:creationId xmlns:a16="http://schemas.microsoft.com/office/drawing/2014/main" id="{4B7E3583-395E-B44D-A29F-9BED9DD76005}"/>
              </a:ext>
            </a:extLst>
          </p:cNvPr>
          <p:cNvSpPr txBox="1">
            <a:spLocks noChangeArrowheads="1"/>
          </p:cNvSpPr>
          <p:nvPr/>
        </p:nvSpPr>
        <p:spPr bwMode="auto">
          <a:xfrm>
            <a:off x="4774832" y="5679533"/>
            <a:ext cx="3739353" cy="707886"/>
          </a:xfrm>
          <a:prstGeom prst="rect">
            <a:avLst/>
          </a:prstGeom>
          <a:noFill/>
          <a:ln w="9525">
            <a:solidFill>
              <a:srgbClr val="0432FF"/>
            </a:solidFill>
            <a:prstDash val="dash"/>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The ’N’ tells you where the next group is joined to the molecule.</a:t>
            </a:r>
          </a:p>
        </p:txBody>
      </p:sp>
      <p:cxnSp>
        <p:nvCxnSpPr>
          <p:cNvPr id="3" name="Straight Arrow Connector 2">
            <a:extLst>
              <a:ext uri="{FF2B5EF4-FFF2-40B4-BE49-F238E27FC236}">
                <a16:creationId xmlns:a16="http://schemas.microsoft.com/office/drawing/2014/main" id="{8CD69F98-1656-F242-9388-4FB5D12AEB00}"/>
              </a:ext>
            </a:extLst>
          </p:cNvPr>
          <p:cNvCxnSpPr>
            <a:stCxn id="18" idx="1"/>
          </p:cNvCxnSpPr>
          <p:nvPr/>
        </p:nvCxnSpPr>
        <p:spPr>
          <a:xfrm flipH="1">
            <a:off x="3599912" y="6033476"/>
            <a:ext cx="1174920" cy="1133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94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0"/>
            <a:ext cx="7554056" cy="646331"/>
          </a:xfrm>
          <a:prstGeom prst="rect">
            <a:avLst/>
          </a:prstGeom>
          <a:noFill/>
        </p:spPr>
        <p:txBody>
          <a:bodyPr wrap="none" rtlCol="0">
            <a:spAutoFit/>
          </a:bodyPr>
          <a:lstStyle/>
          <a:p>
            <a:r>
              <a:rPr lang="en-US" sz="3600" b="1" dirty="0">
                <a:solidFill>
                  <a:prstClr val="white"/>
                </a:solidFill>
                <a:cs typeface="Avenir Heavy"/>
              </a:rPr>
              <a:t>1. Intro to organic structure &amp; bonding</a:t>
            </a:r>
          </a:p>
        </p:txBody>
      </p:sp>
      <p:sp>
        <p:nvSpPr>
          <p:cNvPr id="8" name="TextBox 7"/>
          <p:cNvSpPr txBox="1"/>
          <p:nvPr/>
        </p:nvSpPr>
        <p:spPr>
          <a:xfrm>
            <a:off x="640959" y="976364"/>
            <a:ext cx="7588616" cy="2800767"/>
          </a:xfrm>
          <a:prstGeom prst="rect">
            <a:avLst/>
          </a:prstGeom>
          <a:noFill/>
        </p:spPr>
        <p:txBody>
          <a:bodyPr wrap="none" rtlCol="0">
            <a:spAutoFit/>
          </a:bodyPr>
          <a:lstStyle/>
          <a:p>
            <a:pPr marL="52387" lvl="1">
              <a:lnSpc>
                <a:spcPct val="200000"/>
              </a:lnSpc>
            </a:pPr>
            <a:r>
              <a:rPr lang="en-US" sz="2800" b="1" dirty="0">
                <a:latin typeface="Candara"/>
                <a:cs typeface="Candara"/>
              </a:rPr>
              <a:t>1.2 Functional groups and organic nomenclature</a:t>
            </a:r>
          </a:p>
          <a:p>
            <a:pPr lvl="1"/>
            <a:r>
              <a:rPr lang="en-US" sz="2400" dirty="0">
                <a:latin typeface="Candara"/>
                <a:cs typeface="Candara"/>
              </a:rPr>
              <a:t>	A. Functional groups in organic compounds</a:t>
            </a:r>
          </a:p>
          <a:p>
            <a:pPr lvl="1"/>
            <a:endParaRPr lang="en-US" sz="2400" dirty="0">
              <a:latin typeface="Candara"/>
              <a:cs typeface="Candara"/>
            </a:endParaRPr>
          </a:p>
          <a:p>
            <a:pPr lvl="1"/>
            <a:r>
              <a:rPr lang="en-US" sz="2400" dirty="0">
                <a:latin typeface="Candara"/>
                <a:cs typeface="Candara"/>
              </a:rPr>
              <a:t>	B. Naming organic compounds</a:t>
            </a:r>
          </a:p>
          <a:p>
            <a:pPr lvl="1"/>
            <a:endParaRPr lang="en-US" sz="2400" dirty="0">
              <a:latin typeface="Candara"/>
              <a:cs typeface="Candara"/>
            </a:endParaRPr>
          </a:p>
          <a:p>
            <a:pPr lvl="1"/>
            <a:r>
              <a:rPr lang="en-US" sz="2400" dirty="0">
                <a:latin typeface="Candara"/>
                <a:cs typeface="Candara"/>
              </a:rPr>
              <a:t>	C. Abbreviating structural drawings</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205936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1398140" cy="646331"/>
          </a:xfrm>
          <a:prstGeom prst="rect">
            <a:avLst/>
          </a:prstGeom>
          <a:noFill/>
        </p:spPr>
        <p:txBody>
          <a:bodyPr wrap="none" rtlCol="0">
            <a:spAutoFit/>
          </a:bodyPr>
          <a:lstStyle/>
          <a:p>
            <a:r>
              <a:rPr lang="en-US" sz="3600" b="1" dirty="0">
                <a:solidFill>
                  <a:prstClr val="white"/>
                </a:solidFill>
                <a:latin typeface="Candara"/>
                <a:cs typeface="Candara"/>
              </a:rPr>
              <a:t>Esters</a:t>
            </a:r>
            <a:endParaRPr lang="en-US" sz="3600" dirty="0">
              <a:solidFill>
                <a:prstClr val="white"/>
              </a:solidFill>
              <a:latin typeface="Candara"/>
              <a:cs typeface="Candara"/>
            </a:endParaRP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707886"/>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Esters </a:t>
            </a:r>
            <a:r>
              <a:rPr lang="en-US" sz="2000" dirty="0">
                <a:latin typeface="Candara"/>
                <a:cs typeface="Candara"/>
              </a:rPr>
              <a:t>are named with the </a:t>
            </a:r>
            <a:r>
              <a:rPr lang="en-US" sz="2000" b="1" dirty="0">
                <a:latin typeface="Candara"/>
                <a:cs typeface="Candara"/>
              </a:rPr>
              <a:t>suffix ‘-</a:t>
            </a:r>
            <a:r>
              <a:rPr lang="en-US" sz="2000" b="1" dirty="0" err="1">
                <a:latin typeface="Candara"/>
                <a:cs typeface="Candara"/>
              </a:rPr>
              <a:t>oate</a:t>
            </a:r>
            <a:r>
              <a:rPr lang="en-US" sz="2000" b="1" dirty="0">
                <a:latin typeface="Candara"/>
                <a:cs typeface="Candara"/>
              </a:rPr>
              <a:t>’.</a:t>
            </a:r>
          </a:p>
          <a:p>
            <a:pPr marL="914400" lvl="1" indent="-457200">
              <a:buFont typeface="Arial" panose="020B0604020202020204" pitchFamily="34" charset="0"/>
              <a:buChar char="•"/>
            </a:pPr>
            <a:r>
              <a:rPr lang="en-US" sz="2000" dirty="0">
                <a:latin typeface="Candara"/>
                <a:cs typeface="Candara"/>
              </a:rPr>
              <a:t>The substituent attached to the single-bonded oxygen is named first.</a:t>
            </a:r>
          </a:p>
        </p:txBody>
      </p:sp>
      <p:pic>
        <p:nvPicPr>
          <p:cNvPr id="3" name="Picture 2">
            <a:extLst>
              <a:ext uri="{FF2B5EF4-FFF2-40B4-BE49-F238E27FC236}">
                <a16:creationId xmlns:a16="http://schemas.microsoft.com/office/drawing/2014/main" id="{8A30539C-F7EE-764F-AD07-57CDA94C9F23}"/>
              </a:ext>
            </a:extLst>
          </p:cNvPr>
          <p:cNvPicPr>
            <a:picLocks noChangeAspect="1"/>
          </p:cNvPicPr>
          <p:nvPr/>
        </p:nvPicPr>
        <p:blipFill>
          <a:blip r:embed="rId3"/>
          <a:stretch>
            <a:fillRect/>
          </a:stretch>
        </p:blipFill>
        <p:spPr>
          <a:xfrm>
            <a:off x="1484364" y="1782223"/>
            <a:ext cx="6073770" cy="1810064"/>
          </a:xfrm>
          <a:prstGeom prst="rect">
            <a:avLst/>
          </a:prstGeom>
        </p:spPr>
      </p:pic>
      <p:sp>
        <p:nvSpPr>
          <p:cNvPr id="8" name="TextBox 7">
            <a:extLst>
              <a:ext uri="{FF2B5EF4-FFF2-40B4-BE49-F238E27FC236}">
                <a16:creationId xmlns:a16="http://schemas.microsoft.com/office/drawing/2014/main" id="{E2681A1B-7D24-2E4D-9692-D8F5D45EFC8F}"/>
              </a:ext>
            </a:extLst>
          </p:cNvPr>
          <p:cNvSpPr txBox="1"/>
          <p:nvPr/>
        </p:nvSpPr>
        <p:spPr>
          <a:xfrm>
            <a:off x="2470119" y="1983296"/>
            <a:ext cx="253596" cy="400110"/>
          </a:xfrm>
          <a:prstGeom prst="rect">
            <a:avLst/>
          </a:prstGeom>
          <a:noFill/>
        </p:spPr>
        <p:txBody>
          <a:bodyPr wrap="none" rtlCol="0">
            <a:spAutoFit/>
          </a:bodyPr>
          <a:lstStyle/>
          <a:p>
            <a:r>
              <a:rPr lang="en-US" sz="2000" b="1" dirty="0"/>
              <a:t>:</a:t>
            </a:r>
          </a:p>
        </p:txBody>
      </p:sp>
      <p:sp>
        <p:nvSpPr>
          <p:cNvPr id="9" name="TextBox 8">
            <a:extLst>
              <a:ext uri="{FF2B5EF4-FFF2-40B4-BE49-F238E27FC236}">
                <a16:creationId xmlns:a16="http://schemas.microsoft.com/office/drawing/2014/main" id="{1115AA00-AEBD-7B48-8989-4F9C6799FA5D}"/>
              </a:ext>
            </a:extLst>
          </p:cNvPr>
          <p:cNvSpPr txBox="1"/>
          <p:nvPr/>
        </p:nvSpPr>
        <p:spPr>
          <a:xfrm>
            <a:off x="2776265" y="1983296"/>
            <a:ext cx="253596" cy="400110"/>
          </a:xfrm>
          <a:prstGeom prst="rect">
            <a:avLst/>
          </a:prstGeom>
          <a:noFill/>
        </p:spPr>
        <p:txBody>
          <a:bodyPr wrap="none" rtlCol="0">
            <a:spAutoFit/>
          </a:bodyPr>
          <a:lstStyle/>
          <a:p>
            <a:r>
              <a:rPr lang="en-US" sz="2000" b="1" dirty="0"/>
              <a:t>:</a:t>
            </a:r>
          </a:p>
        </p:txBody>
      </p:sp>
      <p:sp>
        <p:nvSpPr>
          <p:cNvPr id="10" name="TextBox 9">
            <a:extLst>
              <a:ext uri="{FF2B5EF4-FFF2-40B4-BE49-F238E27FC236}">
                <a16:creationId xmlns:a16="http://schemas.microsoft.com/office/drawing/2014/main" id="{6A7F1648-3DA7-1045-A974-88F6DB4DABBD}"/>
              </a:ext>
            </a:extLst>
          </p:cNvPr>
          <p:cNvSpPr txBox="1"/>
          <p:nvPr/>
        </p:nvSpPr>
        <p:spPr>
          <a:xfrm rot="18278346">
            <a:off x="2867993" y="2787792"/>
            <a:ext cx="253596"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67073099-4941-ED4A-85DA-B13B8470505E}"/>
              </a:ext>
            </a:extLst>
          </p:cNvPr>
          <p:cNvSpPr txBox="1"/>
          <p:nvPr/>
        </p:nvSpPr>
        <p:spPr>
          <a:xfrm rot="2828272">
            <a:off x="3135954" y="2788271"/>
            <a:ext cx="253596"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806A23BB-A8EF-6B48-8298-A89AC605217A}"/>
              </a:ext>
            </a:extLst>
          </p:cNvPr>
          <p:cNvSpPr txBox="1"/>
          <p:nvPr/>
        </p:nvSpPr>
        <p:spPr>
          <a:xfrm rot="2828272">
            <a:off x="6609569" y="2684696"/>
            <a:ext cx="253596"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7A0F91BF-8447-0440-A555-CF618C1234B4}"/>
              </a:ext>
            </a:extLst>
          </p:cNvPr>
          <p:cNvSpPr txBox="1"/>
          <p:nvPr/>
        </p:nvSpPr>
        <p:spPr>
          <a:xfrm rot="18823668">
            <a:off x="6336544" y="2672744"/>
            <a:ext cx="253596" cy="400110"/>
          </a:xfrm>
          <a:prstGeom prst="rect">
            <a:avLst/>
          </a:prstGeom>
          <a:noFill/>
        </p:spPr>
        <p:txBody>
          <a:bodyPr wrap="none" rtlCol="0">
            <a:spAutoFit/>
          </a:bodyPr>
          <a:lstStyle/>
          <a:p>
            <a:r>
              <a:rPr lang="en-US" sz="2000" b="1" dirty="0"/>
              <a:t>:</a:t>
            </a:r>
          </a:p>
        </p:txBody>
      </p:sp>
      <p:sp>
        <p:nvSpPr>
          <p:cNvPr id="16" name="TextBox 15">
            <a:extLst>
              <a:ext uri="{FF2B5EF4-FFF2-40B4-BE49-F238E27FC236}">
                <a16:creationId xmlns:a16="http://schemas.microsoft.com/office/drawing/2014/main" id="{6344BB8C-4FE9-7A40-99C2-453CFCFF2224}"/>
              </a:ext>
            </a:extLst>
          </p:cNvPr>
          <p:cNvSpPr txBox="1"/>
          <p:nvPr/>
        </p:nvSpPr>
        <p:spPr>
          <a:xfrm>
            <a:off x="5943733" y="1881696"/>
            <a:ext cx="253596" cy="400110"/>
          </a:xfrm>
          <a:prstGeom prst="rect">
            <a:avLst/>
          </a:prstGeom>
          <a:noFill/>
        </p:spPr>
        <p:txBody>
          <a:bodyPr wrap="none" rtlCol="0">
            <a:spAutoFit/>
          </a:bodyPr>
          <a:lstStyle/>
          <a:p>
            <a:r>
              <a:rPr lang="en-US" sz="2000" b="1" dirty="0"/>
              <a:t>:</a:t>
            </a:r>
          </a:p>
        </p:txBody>
      </p:sp>
      <p:sp>
        <p:nvSpPr>
          <p:cNvPr id="17" name="TextBox 16">
            <a:extLst>
              <a:ext uri="{FF2B5EF4-FFF2-40B4-BE49-F238E27FC236}">
                <a16:creationId xmlns:a16="http://schemas.microsoft.com/office/drawing/2014/main" id="{CC2BE412-0624-8B4C-BF10-F8F88D185B71}"/>
              </a:ext>
            </a:extLst>
          </p:cNvPr>
          <p:cNvSpPr txBox="1"/>
          <p:nvPr/>
        </p:nvSpPr>
        <p:spPr>
          <a:xfrm>
            <a:off x="6249879" y="1881696"/>
            <a:ext cx="253596" cy="400110"/>
          </a:xfrm>
          <a:prstGeom prst="rect">
            <a:avLst/>
          </a:prstGeom>
          <a:noFill/>
        </p:spPr>
        <p:txBody>
          <a:bodyPr wrap="none" rtlCol="0">
            <a:spAutoFit/>
          </a:bodyPr>
          <a:lstStyle/>
          <a:p>
            <a:r>
              <a:rPr lang="en-US" sz="2000" b="1" dirty="0"/>
              <a:t>:</a:t>
            </a:r>
          </a:p>
        </p:txBody>
      </p:sp>
    </p:spTree>
    <p:extLst>
      <p:ext uri="{BB962C8B-B14F-4D97-AF65-F5344CB8AC3E}">
        <p14:creationId xmlns:p14="http://schemas.microsoft.com/office/powerpoint/2010/main" val="70820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2117503" cy="646331"/>
          </a:xfrm>
          <a:prstGeom prst="rect">
            <a:avLst/>
          </a:prstGeom>
          <a:noFill/>
        </p:spPr>
        <p:txBody>
          <a:bodyPr wrap="none" rtlCol="0">
            <a:spAutoFit/>
          </a:bodyPr>
          <a:lstStyle/>
          <a:p>
            <a:r>
              <a:rPr lang="en-US" sz="3600" b="1" dirty="0">
                <a:solidFill>
                  <a:prstClr val="white"/>
                </a:solidFill>
                <a:latin typeface="Candara"/>
                <a:cs typeface="Candara"/>
              </a:rPr>
              <a:t>Try these:</a:t>
            </a:r>
          </a:p>
        </p:txBody>
      </p:sp>
      <p:sp>
        <p:nvSpPr>
          <p:cNvPr id="2" name="TextBox 1">
            <a:extLst>
              <a:ext uri="{FF2B5EF4-FFF2-40B4-BE49-F238E27FC236}">
                <a16:creationId xmlns:a16="http://schemas.microsoft.com/office/drawing/2014/main" id="{806EBDCC-E1F0-504C-B929-90F63973AE8C}"/>
              </a:ext>
            </a:extLst>
          </p:cNvPr>
          <p:cNvSpPr txBox="1"/>
          <p:nvPr/>
        </p:nvSpPr>
        <p:spPr>
          <a:xfrm>
            <a:off x="489857" y="874455"/>
            <a:ext cx="6146234" cy="4930581"/>
          </a:xfrm>
          <a:prstGeom prst="rect">
            <a:avLst/>
          </a:prstGeom>
          <a:noFill/>
        </p:spPr>
        <p:txBody>
          <a:bodyPr wrap="none" rtlCol="0">
            <a:spAutoFit/>
          </a:bodyPr>
          <a:lstStyle/>
          <a:p>
            <a:pPr>
              <a:lnSpc>
                <a:spcPct val="200000"/>
              </a:lnSpc>
            </a:pPr>
            <a:r>
              <a:rPr lang="en-US" sz="2000" dirty="0">
                <a:latin typeface="Candara" panose="020E0502030303020204" pitchFamily="34" charset="0"/>
              </a:rPr>
              <a:t>Draw </a:t>
            </a:r>
            <a:r>
              <a:rPr lang="en-US" sz="2000" b="1" dirty="0">
                <a:latin typeface="Candara" panose="020E0502030303020204" pitchFamily="34" charset="0"/>
              </a:rPr>
              <a:t>line-bond structures </a:t>
            </a:r>
            <a:r>
              <a:rPr lang="en-US" sz="2000" dirty="0">
                <a:latin typeface="Candara" panose="020E0502030303020204" pitchFamily="34" charset="0"/>
              </a:rPr>
              <a:t>for these organic molecules:</a:t>
            </a:r>
          </a:p>
          <a:p>
            <a:pPr>
              <a:lnSpc>
                <a:spcPct val="200000"/>
              </a:lnSpc>
            </a:pPr>
            <a:r>
              <a:rPr lang="en-US" sz="2000" dirty="0">
                <a:latin typeface="Candara" panose="020E0502030303020204" pitchFamily="34" charset="0"/>
              </a:rPr>
              <a:t>(a) methylcyclohexane</a:t>
            </a:r>
          </a:p>
          <a:p>
            <a:pPr>
              <a:lnSpc>
                <a:spcPct val="200000"/>
              </a:lnSpc>
            </a:pPr>
            <a:r>
              <a:rPr lang="en-US" sz="2000" dirty="0">
                <a:latin typeface="Candara" panose="020E0502030303020204" pitchFamily="34" charset="0"/>
              </a:rPr>
              <a:t>(b) 5-methyl-1-hexanol</a:t>
            </a:r>
          </a:p>
          <a:p>
            <a:pPr>
              <a:lnSpc>
                <a:spcPct val="200000"/>
              </a:lnSpc>
            </a:pPr>
            <a:r>
              <a:rPr lang="en-US" sz="2000" dirty="0">
                <a:latin typeface="Candara" panose="020E0502030303020204" pitchFamily="34" charset="0"/>
              </a:rPr>
              <a:t>(c) 2-methyl-2-butene</a:t>
            </a:r>
          </a:p>
          <a:p>
            <a:pPr>
              <a:lnSpc>
                <a:spcPct val="200000"/>
              </a:lnSpc>
            </a:pPr>
            <a:r>
              <a:rPr lang="en-US" sz="2000" dirty="0">
                <a:latin typeface="Candara" panose="020E0502030303020204" pitchFamily="34" charset="0"/>
              </a:rPr>
              <a:t>(d) 5-chloropentanal</a:t>
            </a:r>
          </a:p>
          <a:p>
            <a:pPr>
              <a:lnSpc>
                <a:spcPct val="200000"/>
              </a:lnSpc>
            </a:pPr>
            <a:r>
              <a:rPr lang="en-US" sz="2000" dirty="0">
                <a:latin typeface="Candara" panose="020E0502030303020204" pitchFamily="34" charset="0"/>
              </a:rPr>
              <a:t>(e) 2,2-dimethylcyclohexanone</a:t>
            </a:r>
          </a:p>
          <a:p>
            <a:pPr>
              <a:lnSpc>
                <a:spcPct val="200000"/>
              </a:lnSpc>
            </a:pPr>
            <a:r>
              <a:rPr lang="en-US" sz="2000" dirty="0">
                <a:latin typeface="Candara" panose="020E0502030303020204" pitchFamily="34" charset="0"/>
              </a:rPr>
              <a:t>(f) 4-pentenoic acid</a:t>
            </a:r>
          </a:p>
          <a:p>
            <a:pPr>
              <a:lnSpc>
                <a:spcPct val="200000"/>
              </a:lnSpc>
            </a:pPr>
            <a:r>
              <a:rPr lang="en-US" sz="2000" dirty="0">
                <a:latin typeface="Candara" panose="020E0502030303020204" pitchFamily="34" charset="0"/>
              </a:rPr>
              <a:t>(g) N-ethyl-N-</a:t>
            </a:r>
            <a:r>
              <a:rPr lang="en-US" sz="2000" dirty="0" err="1">
                <a:latin typeface="Candara" panose="020E0502030303020204" pitchFamily="34" charset="0"/>
              </a:rPr>
              <a:t>cyclopentylbutanamide</a:t>
            </a:r>
            <a:endParaRPr lang="en-US" sz="2000" dirty="0">
              <a:latin typeface="Candara" panose="020E0502030303020204" pitchFamily="34" charset="0"/>
            </a:endParaRPr>
          </a:p>
        </p:txBody>
      </p:sp>
      <p:pic>
        <p:nvPicPr>
          <p:cNvPr id="3" name="Picture 2">
            <a:extLst>
              <a:ext uri="{FF2B5EF4-FFF2-40B4-BE49-F238E27FC236}">
                <a16:creationId xmlns:a16="http://schemas.microsoft.com/office/drawing/2014/main" id="{D0CF994E-FC52-D24E-9B92-3B6EA6CD929F}"/>
              </a:ext>
            </a:extLst>
          </p:cNvPr>
          <p:cNvPicPr>
            <a:picLocks noChangeAspect="1"/>
          </p:cNvPicPr>
          <p:nvPr/>
        </p:nvPicPr>
        <p:blipFill>
          <a:blip r:embed="rId3"/>
          <a:stretch>
            <a:fillRect/>
          </a:stretch>
        </p:blipFill>
        <p:spPr>
          <a:xfrm>
            <a:off x="3681957" y="1515614"/>
            <a:ext cx="890043" cy="710922"/>
          </a:xfrm>
          <a:prstGeom prst="rect">
            <a:avLst/>
          </a:prstGeom>
        </p:spPr>
      </p:pic>
      <p:pic>
        <p:nvPicPr>
          <p:cNvPr id="5" name="Picture 4">
            <a:extLst>
              <a:ext uri="{FF2B5EF4-FFF2-40B4-BE49-F238E27FC236}">
                <a16:creationId xmlns:a16="http://schemas.microsoft.com/office/drawing/2014/main" id="{494E58CC-BB98-BF4B-9782-658719F72584}"/>
              </a:ext>
            </a:extLst>
          </p:cNvPr>
          <p:cNvPicPr>
            <a:picLocks noChangeAspect="1"/>
          </p:cNvPicPr>
          <p:nvPr/>
        </p:nvPicPr>
        <p:blipFill>
          <a:blip r:embed="rId4"/>
          <a:stretch>
            <a:fillRect/>
          </a:stretch>
        </p:blipFill>
        <p:spPr>
          <a:xfrm>
            <a:off x="6126205" y="2011141"/>
            <a:ext cx="2373740" cy="810346"/>
          </a:xfrm>
          <a:prstGeom prst="rect">
            <a:avLst/>
          </a:prstGeom>
        </p:spPr>
      </p:pic>
      <p:pic>
        <p:nvPicPr>
          <p:cNvPr id="6" name="Picture 5">
            <a:extLst>
              <a:ext uri="{FF2B5EF4-FFF2-40B4-BE49-F238E27FC236}">
                <a16:creationId xmlns:a16="http://schemas.microsoft.com/office/drawing/2014/main" id="{02545F5F-8DA1-FE46-AACA-B29435525293}"/>
              </a:ext>
            </a:extLst>
          </p:cNvPr>
          <p:cNvPicPr>
            <a:picLocks noChangeAspect="1"/>
          </p:cNvPicPr>
          <p:nvPr/>
        </p:nvPicPr>
        <p:blipFill>
          <a:blip r:embed="rId5"/>
          <a:stretch>
            <a:fillRect/>
          </a:stretch>
        </p:blipFill>
        <p:spPr>
          <a:xfrm>
            <a:off x="3866459" y="2694166"/>
            <a:ext cx="784443" cy="684426"/>
          </a:xfrm>
          <a:prstGeom prst="rect">
            <a:avLst/>
          </a:prstGeom>
        </p:spPr>
      </p:pic>
      <p:pic>
        <p:nvPicPr>
          <p:cNvPr id="7" name="Picture 6">
            <a:extLst>
              <a:ext uri="{FF2B5EF4-FFF2-40B4-BE49-F238E27FC236}">
                <a16:creationId xmlns:a16="http://schemas.microsoft.com/office/drawing/2014/main" id="{3DFE0289-3B9F-2F4A-B3E2-9863B3A05F4D}"/>
              </a:ext>
            </a:extLst>
          </p:cNvPr>
          <p:cNvPicPr>
            <a:picLocks noChangeAspect="1"/>
          </p:cNvPicPr>
          <p:nvPr/>
        </p:nvPicPr>
        <p:blipFill rotWithShape="1">
          <a:blip r:embed="rId6"/>
          <a:srcRect l="15661" t="41969" r="14554" b="34836"/>
          <a:stretch/>
        </p:blipFill>
        <p:spPr>
          <a:xfrm>
            <a:off x="6052751" y="3250472"/>
            <a:ext cx="2516749" cy="836521"/>
          </a:xfrm>
          <a:prstGeom prst="rect">
            <a:avLst/>
          </a:prstGeom>
        </p:spPr>
      </p:pic>
      <p:pic>
        <p:nvPicPr>
          <p:cNvPr id="8" name="Picture 7">
            <a:extLst>
              <a:ext uri="{FF2B5EF4-FFF2-40B4-BE49-F238E27FC236}">
                <a16:creationId xmlns:a16="http://schemas.microsoft.com/office/drawing/2014/main" id="{A84BDEFB-65D9-C849-8723-D9EC712E3139}"/>
              </a:ext>
            </a:extLst>
          </p:cNvPr>
          <p:cNvPicPr>
            <a:picLocks noChangeAspect="1"/>
          </p:cNvPicPr>
          <p:nvPr/>
        </p:nvPicPr>
        <p:blipFill>
          <a:blip r:embed="rId7"/>
          <a:stretch>
            <a:fillRect/>
          </a:stretch>
        </p:blipFill>
        <p:spPr>
          <a:xfrm>
            <a:off x="4126978" y="3634501"/>
            <a:ext cx="1224002" cy="1117810"/>
          </a:xfrm>
          <a:prstGeom prst="rect">
            <a:avLst/>
          </a:prstGeom>
        </p:spPr>
      </p:pic>
      <p:pic>
        <p:nvPicPr>
          <p:cNvPr id="9" name="Picture 8">
            <a:extLst>
              <a:ext uri="{FF2B5EF4-FFF2-40B4-BE49-F238E27FC236}">
                <a16:creationId xmlns:a16="http://schemas.microsoft.com/office/drawing/2014/main" id="{1EAA0EC1-8CB7-BE4C-9455-48C0DE35F58C}"/>
              </a:ext>
            </a:extLst>
          </p:cNvPr>
          <p:cNvPicPr>
            <a:picLocks noChangeAspect="1"/>
          </p:cNvPicPr>
          <p:nvPr/>
        </p:nvPicPr>
        <p:blipFill>
          <a:blip r:embed="rId8"/>
          <a:stretch>
            <a:fillRect/>
          </a:stretch>
        </p:blipFill>
        <p:spPr>
          <a:xfrm>
            <a:off x="6369636" y="4538031"/>
            <a:ext cx="1756597" cy="648124"/>
          </a:xfrm>
          <a:prstGeom prst="rect">
            <a:avLst/>
          </a:prstGeom>
        </p:spPr>
      </p:pic>
      <p:pic>
        <p:nvPicPr>
          <p:cNvPr id="31" name="Picture 30">
            <a:extLst>
              <a:ext uri="{FF2B5EF4-FFF2-40B4-BE49-F238E27FC236}">
                <a16:creationId xmlns:a16="http://schemas.microsoft.com/office/drawing/2014/main" id="{C777732C-D5D9-8F43-A6BD-C091DE134105}"/>
              </a:ext>
            </a:extLst>
          </p:cNvPr>
          <p:cNvPicPr>
            <a:picLocks noChangeAspect="1"/>
          </p:cNvPicPr>
          <p:nvPr/>
        </p:nvPicPr>
        <p:blipFill>
          <a:blip r:embed="rId9"/>
          <a:stretch>
            <a:fillRect/>
          </a:stretch>
        </p:blipFill>
        <p:spPr>
          <a:xfrm>
            <a:off x="4770167" y="5313716"/>
            <a:ext cx="2005710" cy="1238549"/>
          </a:xfrm>
          <a:prstGeom prst="rect">
            <a:avLst/>
          </a:prstGeom>
        </p:spPr>
      </p:pic>
    </p:spTree>
    <p:extLst>
      <p:ext uri="{BB962C8B-B14F-4D97-AF65-F5344CB8AC3E}">
        <p14:creationId xmlns:p14="http://schemas.microsoft.com/office/powerpoint/2010/main" val="19437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6270050" cy="646331"/>
          </a:xfrm>
          <a:prstGeom prst="rect">
            <a:avLst/>
          </a:prstGeom>
          <a:noFill/>
        </p:spPr>
        <p:txBody>
          <a:bodyPr wrap="none" rtlCol="0">
            <a:spAutoFit/>
          </a:bodyPr>
          <a:lstStyle/>
          <a:p>
            <a:r>
              <a:rPr lang="en-US" sz="3600" b="1" dirty="0">
                <a:solidFill>
                  <a:prstClr val="white"/>
                </a:solidFill>
                <a:latin typeface="Candara"/>
                <a:cs typeface="Candara"/>
              </a:rPr>
              <a:t>IUPAC becomes complicated…</a:t>
            </a:r>
            <a:endParaRPr lang="en-US" sz="3600" dirty="0">
              <a:solidFill>
                <a:prstClr val="white"/>
              </a:solidFill>
              <a:latin typeface="Candara"/>
              <a:cs typeface="Candara"/>
            </a:endParaRP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 as molecules get larger.</a:t>
            </a:r>
            <a:endParaRPr lang="en-US" sz="2000" dirty="0">
              <a:latin typeface="Candara"/>
              <a:cs typeface="Candara"/>
            </a:endParaRPr>
          </a:p>
        </p:txBody>
      </p:sp>
      <p:sp>
        <p:nvSpPr>
          <p:cNvPr id="23" name="Text Box 3">
            <a:extLst>
              <a:ext uri="{FF2B5EF4-FFF2-40B4-BE49-F238E27FC236}">
                <a16:creationId xmlns:a16="http://schemas.microsoft.com/office/drawing/2014/main" id="{2619D33A-3C35-3347-84EF-B48ECB41AB8C}"/>
              </a:ext>
            </a:extLst>
          </p:cNvPr>
          <p:cNvSpPr txBox="1">
            <a:spLocks noChangeArrowheads="1"/>
          </p:cNvSpPr>
          <p:nvPr/>
        </p:nvSpPr>
        <p:spPr bwMode="auto">
          <a:xfrm>
            <a:off x="-3138823" y="1431099"/>
            <a:ext cx="338952"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1- </a:t>
            </a:r>
          </a:p>
        </p:txBody>
      </p:sp>
      <p:pic>
        <p:nvPicPr>
          <p:cNvPr id="5" name="Picture 4">
            <a:extLst>
              <a:ext uri="{FF2B5EF4-FFF2-40B4-BE49-F238E27FC236}">
                <a16:creationId xmlns:a16="http://schemas.microsoft.com/office/drawing/2014/main" id="{D677E77E-FD4C-4440-A56E-5A2CAC7E4595}"/>
              </a:ext>
            </a:extLst>
          </p:cNvPr>
          <p:cNvPicPr>
            <a:picLocks noChangeAspect="1"/>
          </p:cNvPicPr>
          <p:nvPr/>
        </p:nvPicPr>
        <p:blipFill>
          <a:blip r:embed="rId3"/>
          <a:stretch>
            <a:fillRect/>
          </a:stretch>
        </p:blipFill>
        <p:spPr>
          <a:xfrm>
            <a:off x="1892552" y="1559832"/>
            <a:ext cx="5358895" cy="3738336"/>
          </a:xfrm>
          <a:prstGeom prst="rect">
            <a:avLst/>
          </a:prstGeom>
        </p:spPr>
      </p:pic>
      <p:sp>
        <p:nvSpPr>
          <p:cNvPr id="10" name="Text Box 3">
            <a:extLst>
              <a:ext uri="{FF2B5EF4-FFF2-40B4-BE49-F238E27FC236}">
                <a16:creationId xmlns:a16="http://schemas.microsoft.com/office/drawing/2014/main" id="{B01DE4B0-9DCE-F44C-B37B-C1DD114119DC}"/>
              </a:ext>
            </a:extLst>
          </p:cNvPr>
          <p:cNvSpPr txBox="1">
            <a:spLocks noChangeArrowheads="1"/>
          </p:cNvSpPr>
          <p:nvPr/>
        </p:nvSpPr>
        <p:spPr bwMode="auto">
          <a:xfrm>
            <a:off x="381000" y="5633366"/>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And it’s easy to see why common names take over in biochemistry and biology.</a:t>
            </a:r>
          </a:p>
        </p:txBody>
      </p:sp>
      <p:sp>
        <p:nvSpPr>
          <p:cNvPr id="9" name="TextBox 8">
            <a:extLst>
              <a:ext uri="{FF2B5EF4-FFF2-40B4-BE49-F238E27FC236}">
                <a16:creationId xmlns:a16="http://schemas.microsoft.com/office/drawing/2014/main" id="{AAD056B0-7AA0-6745-9EBC-D201C62CDF75}"/>
              </a:ext>
            </a:extLst>
          </p:cNvPr>
          <p:cNvSpPr txBox="1"/>
          <p:nvPr/>
        </p:nvSpPr>
        <p:spPr>
          <a:xfrm>
            <a:off x="3196412" y="2050249"/>
            <a:ext cx="253596"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E1547976-D3FE-7648-A0EF-621EBDB078F8}"/>
              </a:ext>
            </a:extLst>
          </p:cNvPr>
          <p:cNvSpPr txBox="1"/>
          <p:nvPr/>
        </p:nvSpPr>
        <p:spPr>
          <a:xfrm>
            <a:off x="4071239" y="1850194"/>
            <a:ext cx="253596"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235A5934-2DB2-6940-BF41-C79D25E9B71D}"/>
              </a:ext>
            </a:extLst>
          </p:cNvPr>
          <p:cNvSpPr txBox="1"/>
          <p:nvPr/>
        </p:nvSpPr>
        <p:spPr>
          <a:xfrm>
            <a:off x="4324835" y="1850194"/>
            <a:ext cx="253596"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FDDA1B72-A57B-C843-BDCC-488841A4C483}"/>
              </a:ext>
            </a:extLst>
          </p:cNvPr>
          <p:cNvSpPr txBox="1"/>
          <p:nvPr/>
        </p:nvSpPr>
        <p:spPr>
          <a:xfrm rot="4514536">
            <a:off x="4670956" y="2250304"/>
            <a:ext cx="253596"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4D184628-9FFE-D543-A68F-7318DBF6096A}"/>
              </a:ext>
            </a:extLst>
          </p:cNvPr>
          <p:cNvSpPr txBox="1"/>
          <p:nvPr/>
        </p:nvSpPr>
        <p:spPr>
          <a:xfrm>
            <a:off x="4544158" y="2666587"/>
            <a:ext cx="253596" cy="400110"/>
          </a:xfrm>
          <a:prstGeom prst="rect">
            <a:avLst/>
          </a:prstGeom>
          <a:noFill/>
        </p:spPr>
        <p:txBody>
          <a:bodyPr wrap="none" rtlCol="0">
            <a:spAutoFit/>
          </a:bodyPr>
          <a:lstStyle/>
          <a:p>
            <a:r>
              <a:rPr lang="en-US" sz="2000" b="1" dirty="0"/>
              <a:t>:</a:t>
            </a:r>
          </a:p>
        </p:txBody>
      </p:sp>
      <p:sp>
        <p:nvSpPr>
          <p:cNvPr id="16" name="TextBox 15">
            <a:extLst>
              <a:ext uri="{FF2B5EF4-FFF2-40B4-BE49-F238E27FC236}">
                <a16:creationId xmlns:a16="http://schemas.microsoft.com/office/drawing/2014/main" id="{D3BC15D5-A930-1443-B46E-C67EA9E88715}"/>
              </a:ext>
            </a:extLst>
          </p:cNvPr>
          <p:cNvSpPr txBox="1"/>
          <p:nvPr/>
        </p:nvSpPr>
        <p:spPr>
          <a:xfrm rot="4514536">
            <a:off x="4759428" y="2516535"/>
            <a:ext cx="253596" cy="400110"/>
          </a:xfrm>
          <a:prstGeom prst="rect">
            <a:avLst/>
          </a:prstGeom>
          <a:noFill/>
        </p:spPr>
        <p:txBody>
          <a:bodyPr wrap="none" rtlCol="0">
            <a:spAutoFit/>
          </a:bodyPr>
          <a:lstStyle/>
          <a:p>
            <a:r>
              <a:rPr lang="en-US" sz="2000" b="1" dirty="0"/>
              <a:t>:</a:t>
            </a:r>
          </a:p>
        </p:txBody>
      </p:sp>
      <p:sp>
        <p:nvSpPr>
          <p:cNvPr id="17" name="TextBox 16">
            <a:extLst>
              <a:ext uri="{FF2B5EF4-FFF2-40B4-BE49-F238E27FC236}">
                <a16:creationId xmlns:a16="http://schemas.microsoft.com/office/drawing/2014/main" id="{F94494C8-E6C3-AB42-9802-8439FD237284}"/>
              </a:ext>
            </a:extLst>
          </p:cNvPr>
          <p:cNvSpPr txBox="1"/>
          <p:nvPr/>
        </p:nvSpPr>
        <p:spPr>
          <a:xfrm rot="5400000">
            <a:off x="4345042" y="3161039"/>
            <a:ext cx="253596" cy="400110"/>
          </a:xfrm>
          <a:prstGeom prst="rect">
            <a:avLst/>
          </a:prstGeom>
          <a:noFill/>
        </p:spPr>
        <p:txBody>
          <a:bodyPr wrap="none" rtlCol="0">
            <a:spAutoFit/>
          </a:bodyPr>
          <a:lstStyle/>
          <a:p>
            <a:r>
              <a:rPr lang="en-US" sz="2000" b="1" dirty="0"/>
              <a:t>:</a:t>
            </a:r>
          </a:p>
        </p:txBody>
      </p:sp>
      <p:sp>
        <p:nvSpPr>
          <p:cNvPr id="18" name="TextBox 17">
            <a:extLst>
              <a:ext uri="{FF2B5EF4-FFF2-40B4-BE49-F238E27FC236}">
                <a16:creationId xmlns:a16="http://schemas.microsoft.com/office/drawing/2014/main" id="{5480D02C-F7F4-3846-9C93-168F19E1A1A4}"/>
              </a:ext>
            </a:extLst>
          </p:cNvPr>
          <p:cNvSpPr txBox="1"/>
          <p:nvPr/>
        </p:nvSpPr>
        <p:spPr>
          <a:xfrm rot="5400000">
            <a:off x="4345042" y="3427270"/>
            <a:ext cx="253596" cy="400110"/>
          </a:xfrm>
          <a:prstGeom prst="rect">
            <a:avLst/>
          </a:prstGeom>
          <a:noFill/>
        </p:spPr>
        <p:txBody>
          <a:bodyPr wrap="none" rtlCol="0">
            <a:spAutoFit/>
          </a:bodyPr>
          <a:lstStyle/>
          <a:p>
            <a:r>
              <a:rPr lang="en-US" sz="2000" b="1" dirty="0"/>
              <a:t>:</a:t>
            </a:r>
          </a:p>
        </p:txBody>
      </p:sp>
      <p:sp>
        <p:nvSpPr>
          <p:cNvPr id="19" name="TextBox 18">
            <a:extLst>
              <a:ext uri="{FF2B5EF4-FFF2-40B4-BE49-F238E27FC236}">
                <a16:creationId xmlns:a16="http://schemas.microsoft.com/office/drawing/2014/main" id="{50B3E6E6-6FB9-0340-A383-BFAA841992C7}"/>
              </a:ext>
            </a:extLst>
          </p:cNvPr>
          <p:cNvSpPr txBox="1"/>
          <p:nvPr/>
        </p:nvSpPr>
        <p:spPr>
          <a:xfrm>
            <a:off x="4801345" y="2666587"/>
            <a:ext cx="253596" cy="400110"/>
          </a:xfrm>
          <a:prstGeom prst="rect">
            <a:avLst/>
          </a:prstGeom>
          <a:noFill/>
        </p:spPr>
        <p:txBody>
          <a:bodyPr wrap="none" rtlCol="0">
            <a:spAutoFit/>
          </a:bodyPr>
          <a:lstStyle/>
          <a:p>
            <a:r>
              <a:rPr lang="en-US" sz="2000" b="1" dirty="0"/>
              <a:t>:</a:t>
            </a:r>
          </a:p>
        </p:txBody>
      </p:sp>
    </p:spTree>
    <p:extLst>
      <p:ext uri="{BB962C8B-B14F-4D97-AF65-F5344CB8AC3E}">
        <p14:creationId xmlns:p14="http://schemas.microsoft.com/office/powerpoint/2010/main" val="2791213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4778872" cy="646331"/>
          </a:xfrm>
          <a:prstGeom prst="rect">
            <a:avLst/>
          </a:prstGeom>
          <a:noFill/>
        </p:spPr>
        <p:txBody>
          <a:bodyPr wrap="none" rtlCol="0">
            <a:spAutoFit/>
          </a:bodyPr>
          <a:lstStyle/>
          <a:p>
            <a:r>
              <a:rPr lang="en-US" sz="3600" b="1" dirty="0">
                <a:solidFill>
                  <a:prstClr val="white"/>
                </a:solidFill>
                <a:latin typeface="Candara"/>
                <a:cs typeface="Candara"/>
              </a:rPr>
              <a:t>Simple common names</a:t>
            </a:r>
            <a:endParaRPr lang="en-US" sz="3600" dirty="0">
              <a:solidFill>
                <a:prstClr val="white"/>
              </a:solidFill>
              <a:latin typeface="Candara"/>
              <a:cs typeface="Candara"/>
            </a:endParaRPr>
          </a:p>
        </p:txBody>
      </p:sp>
      <p:sp>
        <p:nvSpPr>
          <p:cNvPr id="79" name="Text Box 3">
            <a:extLst>
              <a:ext uri="{FF2B5EF4-FFF2-40B4-BE49-F238E27FC236}">
                <a16:creationId xmlns:a16="http://schemas.microsoft.com/office/drawing/2014/main" id="{75FA57DF-BB34-A442-A29F-6232134114C8}"/>
              </a:ext>
            </a:extLst>
          </p:cNvPr>
          <p:cNvSpPr txBox="1">
            <a:spLocks noChangeArrowheads="1"/>
          </p:cNvSpPr>
          <p:nvPr/>
        </p:nvSpPr>
        <p:spPr bwMode="auto">
          <a:xfrm>
            <a:off x="381000" y="824524"/>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Here are the </a:t>
            </a:r>
            <a:r>
              <a:rPr lang="en-US" sz="2000" b="1" dirty="0">
                <a:latin typeface="Candara"/>
                <a:cs typeface="Candara"/>
              </a:rPr>
              <a:t>common names of a few, commonly used, small molecules.</a:t>
            </a:r>
            <a:endParaRPr lang="en-US" sz="2000" dirty="0">
              <a:latin typeface="Candara"/>
              <a:cs typeface="Candara"/>
            </a:endParaRPr>
          </a:p>
        </p:txBody>
      </p:sp>
      <p:sp>
        <p:nvSpPr>
          <p:cNvPr id="23" name="Text Box 3">
            <a:extLst>
              <a:ext uri="{FF2B5EF4-FFF2-40B4-BE49-F238E27FC236}">
                <a16:creationId xmlns:a16="http://schemas.microsoft.com/office/drawing/2014/main" id="{2619D33A-3C35-3347-84EF-B48ECB41AB8C}"/>
              </a:ext>
            </a:extLst>
          </p:cNvPr>
          <p:cNvSpPr txBox="1">
            <a:spLocks noChangeArrowheads="1"/>
          </p:cNvSpPr>
          <p:nvPr/>
        </p:nvSpPr>
        <p:spPr bwMode="auto">
          <a:xfrm>
            <a:off x="-3138823" y="1431099"/>
            <a:ext cx="338952"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1- </a:t>
            </a:r>
          </a:p>
        </p:txBody>
      </p:sp>
      <p:sp>
        <p:nvSpPr>
          <p:cNvPr id="10" name="Text Box 3">
            <a:extLst>
              <a:ext uri="{FF2B5EF4-FFF2-40B4-BE49-F238E27FC236}">
                <a16:creationId xmlns:a16="http://schemas.microsoft.com/office/drawing/2014/main" id="{B01DE4B0-9DCE-F44C-B37B-C1DD114119DC}"/>
              </a:ext>
            </a:extLst>
          </p:cNvPr>
          <p:cNvSpPr txBox="1">
            <a:spLocks noChangeArrowheads="1"/>
          </p:cNvSpPr>
          <p:nvPr/>
        </p:nvSpPr>
        <p:spPr bwMode="auto">
          <a:xfrm>
            <a:off x="381000" y="4977804"/>
            <a:ext cx="87630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What are their IUPAC names?</a:t>
            </a:r>
          </a:p>
        </p:txBody>
      </p:sp>
      <p:pic>
        <p:nvPicPr>
          <p:cNvPr id="3" name="Picture 2">
            <a:extLst>
              <a:ext uri="{FF2B5EF4-FFF2-40B4-BE49-F238E27FC236}">
                <a16:creationId xmlns:a16="http://schemas.microsoft.com/office/drawing/2014/main" id="{AD96AD09-43B1-EA44-9AF1-785B44C48748}"/>
              </a:ext>
            </a:extLst>
          </p:cNvPr>
          <p:cNvPicPr>
            <a:picLocks noChangeAspect="1"/>
          </p:cNvPicPr>
          <p:nvPr/>
        </p:nvPicPr>
        <p:blipFill>
          <a:blip r:embed="rId3"/>
          <a:stretch>
            <a:fillRect/>
          </a:stretch>
        </p:blipFill>
        <p:spPr>
          <a:xfrm>
            <a:off x="1410787" y="1564918"/>
            <a:ext cx="6289767" cy="1941286"/>
          </a:xfrm>
          <a:prstGeom prst="rect">
            <a:avLst/>
          </a:prstGeom>
        </p:spPr>
      </p:pic>
      <p:sp>
        <p:nvSpPr>
          <p:cNvPr id="11" name="Text Box 3">
            <a:extLst>
              <a:ext uri="{FF2B5EF4-FFF2-40B4-BE49-F238E27FC236}">
                <a16:creationId xmlns:a16="http://schemas.microsoft.com/office/drawing/2014/main" id="{8AFDD44D-CE24-294B-ADF1-85BD2159C941}"/>
              </a:ext>
            </a:extLst>
          </p:cNvPr>
          <p:cNvSpPr txBox="1">
            <a:spLocks noChangeArrowheads="1"/>
          </p:cNvSpPr>
          <p:nvPr/>
        </p:nvSpPr>
        <p:spPr bwMode="auto">
          <a:xfrm>
            <a:off x="1410787" y="3705153"/>
            <a:ext cx="1676400"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ethanoic acid</a:t>
            </a:r>
          </a:p>
        </p:txBody>
      </p:sp>
      <p:sp>
        <p:nvSpPr>
          <p:cNvPr id="12" name="Text Box 3">
            <a:extLst>
              <a:ext uri="{FF2B5EF4-FFF2-40B4-BE49-F238E27FC236}">
                <a16:creationId xmlns:a16="http://schemas.microsoft.com/office/drawing/2014/main" id="{6AE315FD-20E1-754A-9771-669EA25A1408}"/>
              </a:ext>
            </a:extLst>
          </p:cNvPr>
          <p:cNvSpPr txBox="1">
            <a:spLocks noChangeArrowheads="1"/>
          </p:cNvSpPr>
          <p:nvPr/>
        </p:nvSpPr>
        <p:spPr bwMode="auto">
          <a:xfrm>
            <a:off x="3087187" y="3446378"/>
            <a:ext cx="2653941"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solidFill>
                  <a:srgbClr val="0432FF"/>
                </a:solidFill>
                <a:latin typeface="Candara"/>
                <a:cs typeface="Candara"/>
              </a:rPr>
              <a:t>1,1,1-trichloromethane</a:t>
            </a:r>
          </a:p>
        </p:txBody>
      </p:sp>
      <p:sp>
        <p:nvSpPr>
          <p:cNvPr id="14" name="Text Box 3">
            <a:extLst>
              <a:ext uri="{FF2B5EF4-FFF2-40B4-BE49-F238E27FC236}">
                <a16:creationId xmlns:a16="http://schemas.microsoft.com/office/drawing/2014/main" id="{E04D040C-8447-EC4B-AA50-2D8EB0B7D995}"/>
              </a:ext>
            </a:extLst>
          </p:cNvPr>
          <p:cNvSpPr txBox="1">
            <a:spLocks noChangeArrowheads="1"/>
          </p:cNvSpPr>
          <p:nvPr/>
        </p:nvSpPr>
        <p:spPr bwMode="auto">
          <a:xfrm>
            <a:off x="5741128" y="3682097"/>
            <a:ext cx="2050870" cy="707886"/>
          </a:xfrm>
          <a:prstGeom prst="rect">
            <a:avLst/>
          </a:prstGeom>
          <a:noFill/>
          <a:ln w="9525">
            <a:noFill/>
            <a:miter lim="800000"/>
            <a:headEnd/>
            <a:tailEnd/>
          </a:ln>
        </p:spPr>
        <p:txBody>
          <a:bodyPr wrap="square">
            <a:prstTxWarp prst="textNoShape">
              <a:avLst/>
            </a:prstTxWarp>
            <a:spAutoFit/>
          </a:bodyPr>
          <a:lstStyle/>
          <a:p>
            <a:pPr marL="4763" indent="-4763" algn="ctr"/>
            <a:r>
              <a:rPr lang="en-US" sz="2000" dirty="0" err="1">
                <a:solidFill>
                  <a:srgbClr val="0432FF"/>
                </a:solidFill>
                <a:latin typeface="Candara"/>
                <a:cs typeface="Candara"/>
              </a:rPr>
              <a:t>dimethylketone</a:t>
            </a:r>
            <a:endParaRPr lang="en-US" sz="2000" dirty="0">
              <a:solidFill>
                <a:srgbClr val="0432FF"/>
              </a:solidFill>
              <a:latin typeface="Candara"/>
              <a:cs typeface="Candara"/>
            </a:endParaRPr>
          </a:p>
          <a:p>
            <a:pPr marL="4763" indent="-4763" algn="ctr"/>
            <a:r>
              <a:rPr lang="en-US" sz="2000" dirty="0">
                <a:solidFill>
                  <a:srgbClr val="0432FF"/>
                </a:solidFill>
                <a:latin typeface="Candara"/>
                <a:cs typeface="Candara"/>
              </a:rPr>
              <a:t>or propan-2-one</a:t>
            </a:r>
          </a:p>
        </p:txBody>
      </p:sp>
      <p:sp>
        <p:nvSpPr>
          <p:cNvPr id="15" name="TextBox 14">
            <a:extLst>
              <a:ext uri="{FF2B5EF4-FFF2-40B4-BE49-F238E27FC236}">
                <a16:creationId xmlns:a16="http://schemas.microsoft.com/office/drawing/2014/main" id="{DEC166DA-46C4-4E42-85E8-D60B52DE3301}"/>
              </a:ext>
            </a:extLst>
          </p:cNvPr>
          <p:cNvSpPr txBox="1"/>
          <p:nvPr/>
        </p:nvSpPr>
        <p:spPr>
          <a:xfrm>
            <a:off x="2122189" y="1686367"/>
            <a:ext cx="253596" cy="400110"/>
          </a:xfrm>
          <a:prstGeom prst="rect">
            <a:avLst/>
          </a:prstGeom>
          <a:noFill/>
        </p:spPr>
        <p:txBody>
          <a:bodyPr wrap="none" rtlCol="0">
            <a:spAutoFit/>
          </a:bodyPr>
          <a:lstStyle/>
          <a:p>
            <a:r>
              <a:rPr lang="en-US" sz="2000" b="1" dirty="0"/>
              <a:t>:</a:t>
            </a:r>
          </a:p>
        </p:txBody>
      </p:sp>
      <p:sp>
        <p:nvSpPr>
          <p:cNvPr id="16" name="TextBox 15">
            <a:extLst>
              <a:ext uri="{FF2B5EF4-FFF2-40B4-BE49-F238E27FC236}">
                <a16:creationId xmlns:a16="http://schemas.microsoft.com/office/drawing/2014/main" id="{9BCDA1F0-A2E1-0B4E-A3F4-819D4693E4CA}"/>
              </a:ext>
            </a:extLst>
          </p:cNvPr>
          <p:cNvSpPr txBox="1"/>
          <p:nvPr/>
        </p:nvSpPr>
        <p:spPr>
          <a:xfrm>
            <a:off x="2395957" y="1707335"/>
            <a:ext cx="253596" cy="400110"/>
          </a:xfrm>
          <a:prstGeom prst="rect">
            <a:avLst/>
          </a:prstGeom>
          <a:noFill/>
        </p:spPr>
        <p:txBody>
          <a:bodyPr wrap="none" rtlCol="0">
            <a:spAutoFit/>
          </a:bodyPr>
          <a:lstStyle/>
          <a:p>
            <a:r>
              <a:rPr lang="en-US" sz="2000" b="1" dirty="0"/>
              <a:t>:</a:t>
            </a:r>
          </a:p>
        </p:txBody>
      </p:sp>
      <p:sp>
        <p:nvSpPr>
          <p:cNvPr id="17" name="TextBox 16">
            <a:extLst>
              <a:ext uri="{FF2B5EF4-FFF2-40B4-BE49-F238E27FC236}">
                <a16:creationId xmlns:a16="http://schemas.microsoft.com/office/drawing/2014/main" id="{AB00BCB4-E13C-F74F-A8C1-1A657A3AAA29}"/>
              </a:ext>
            </a:extLst>
          </p:cNvPr>
          <p:cNvSpPr txBox="1"/>
          <p:nvPr/>
        </p:nvSpPr>
        <p:spPr>
          <a:xfrm rot="5400000">
            <a:off x="2677846" y="2228880"/>
            <a:ext cx="253596" cy="400110"/>
          </a:xfrm>
          <a:prstGeom prst="rect">
            <a:avLst/>
          </a:prstGeom>
          <a:noFill/>
        </p:spPr>
        <p:txBody>
          <a:bodyPr wrap="none" rtlCol="0">
            <a:spAutoFit/>
          </a:bodyPr>
          <a:lstStyle/>
          <a:p>
            <a:r>
              <a:rPr lang="en-US" sz="2000" b="1" dirty="0"/>
              <a:t>:</a:t>
            </a:r>
          </a:p>
        </p:txBody>
      </p:sp>
      <p:sp>
        <p:nvSpPr>
          <p:cNvPr id="18" name="TextBox 17">
            <a:extLst>
              <a:ext uri="{FF2B5EF4-FFF2-40B4-BE49-F238E27FC236}">
                <a16:creationId xmlns:a16="http://schemas.microsoft.com/office/drawing/2014/main" id="{73AEFE58-5ADE-8642-9EEA-3BCA5AD3E5C4}"/>
              </a:ext>
            </a:extLst>
          </p:cNvPr>
          <p:cNvSpPr txBox="1"/>
          <p:nvPr/>
        </p:nvSpPr>
        <p:spPr>
          <a:xfrm rot="5400000">
            <a:off x="2662533" y="2527826"/>
            <a:ext cx="253596" cy="400110"/>
          </a:xfrm>
          <a:prstGeom prst="rect">
            <a:avLst/>
          </a:prstGeom>
          <a:noFill/>
        </p:spPr>
        <p:txBody>
          <a:bodyPr wrap="none" rtlCol="0">
            <a:spAutoFit/>
          </a:bodyPr>
          <a:lstStyle/>
          <a:p>
            <a:r>
              <a:rPr lang="en-US" sz="2000" b="1" dirty="0"/>
              <a:t>:</a:t>
            </a:r>
          </a:p>
        </p:txBody>
      </p:sp>
      <p:sp>
        <p:nvSpPr>
          <p:cNvPr id="19" name="TextBox 18">
            <a:extLst>
              <a:ext uri="{FF2B5EF4-FFF2-40B4-BE49-F238E27FC236}">
                <a16:creationId xmlns:a16="http://schemas.microsoft.com/office/drawing/2014/main" id="{8015C365-028B-5347-B817-BB063D23F501}"/>
              </a:ext>
            </a:extLst>
          </p:cNvPr>
          <p:cNvSpPr txBox="1"/>
          <p:nvPr/>
        </p:nvSpPr>
        <p:spPr>
          <a:xfrm rot="5400000">
            <a:off x="3810395" y="2342158"/>
            <a:ext cx="253596" cy="400110"/>
          </a:xfrm>
          <a:prstGeom prst="rect">
            <a:avLst/>
          </a:prstGeom>
          <a:noFill/>
        </p:spPr>
        <p:txBody>
          <a:bodyPr wrap="none" rtlCol="0">
            <a:spAutoFit/>
          </a:bodyPr>
          <a:lstStyle/>
          <a:p>
            <a:r>
              <a:rPr lang="en-US" sz="2000" b="1" dirty="0"/>
              <a:t>:</a:t>
            </a:r>
          </a:p>
        </p:txBody>
      </p:sp>
      <p:sp>
        <p:nvSpPr>
          <p:cNvPr id="20" name="TextBox 19">
            <a:extLst>
              <a:ext uri="{FF2B5EF4-FFF2-40B4-BE49-F238E27FC236}">
                <a16:creationId xmlns:a16="http://schemas.microsoft.com/office/drawing/2014/main" id="{C9286D84-2912-F344-A82C-775E4734D03F}"/>
              </a:ext>
            </a:extLst>
          </p:cNvPr>
          <p:cNvSpPr txBox="1"/>
          <p:nvPr/>
        </p:nvSpPr>
        <p:spPr>
          <a:xfrm rot="5400000">
            <a:off x="3819465" y="2017966"/>
            <a:ext cx="253596" cy="400110"/>
          </a:xfrm>
          <a:prstGeom prst="rect">
            <a:avLst/>
          </a:prstGeom>
          <a:noFill/>
        </p:spPr>
        <p:txBody>
          <a:bodyPr wrap="none" rtlCol="0">
            <a:spAutoFit/>
          </a:bodyPr>
          <a:lstStyle/>
          <a:p>
            <a:r>
              <a:rPr lang="en-US" sz="2000" b="1" dirty="0"/>
              <a:t>:</a:t>
            </a:r>
          </a:p>
        </p:txBody>
      </p:sp>
      <p:sp>
        <p:nvSpPr>
          <p:cNvPr id="22" name="TextBox 21">
            <a:extLst>
              <a:ext uri="{FF2B5EF4-FFF2-40B4-BE49-F238E27FC236}">
                <a16:creationId xmlns:a16="http://schemas.microsoft.com/office/drawing/2014/main" id="{1B78E285-8F86-F24F-8706-4A02CB030B40}"/>
              </a:ext>
            </a:extLst>
          </p:cNvPr>
          <p:cNvSpPr txBox="1"/>
          <p:nvPr/>
        </p:nvSpPr>
        <p:spPr>
          <a:xfrm>
            <a:off x="3619410" y="2150756"/>
            <a:ext cx="253596" cy="400110"/>
          </a:xfrm>
          <a:prstGeom prst="rect">
            <a:avLst/>
          </a:prstGeom>
          <a:noFill/>
        </p:spPr>
        <p:txBody>
          <a:bodyPr wrap="none" rtlCol="0">
            <a:spAutoFit/>
          </a:bodyPr>
          <a:lstStyle/>
          <a:p>
            <a:r>
              <a:rPr lang="en-US" sz="2000" b="1" dirty="0"/>
              <a:t>:</a:t>
            </a:r>
          </a:p>
        </p:txBody>
      </p:sp>
      <p:sp>
        <p:nvSpPr>
          <p:cNvPr id="24" name="TextBox 23">
            <a:extLst>
              <a:ext uri="{FF2B5EF4-FFF2-40B4-BE49-F238E27FC236}">
                <a16:creationId xmlns:a16="http://schemas.microsoft.com/office/drawing/2014/main" id="{BB5C362C-36AC-C34E-A7BC-7679FD85F42D}"/>
              </a:ext>
            </a:extLst>
          </p:cNvPr>
          <p:cNvSpPr txBox="1"/>
          <p:nvPr/>
        </p:nvSpPr>
        <p:spPr>
          <a:xfrm rot="5400000">
            <a:off x="4790859" y="2340891"/>
            <a:ext cx="253596" cy="400110"/>
          </a:xfrm>
          <a:prstGeom prst="rect">
            <a:avLst/>
          </a:prstGeom>
          <a:noFill/>
        </p:spPr>
        <p:txBody>
          <a:bodyPr wrap="none" rtlCol="0">
            <a:spAutoFit/>
          </a:bodyPr>
          <a:lstStyle/>
          <a:p>
            <a:r>
              <a:rPr lang="en-US" sz="2000" b="1" dirty="0"/>
              <a:t>:</a:t>
            </a:r>
          </a:p>
        </p:txBody>
      </p:sp>
      <p:sp>
        <p:nvSpPr>
          <p:cNvPr id="25" name="TextBox 24">
            <a:extLst>
              <a:ext uri="{FF2B5EF4-FFF2-40B4-BE49-F238E27FC236}">
                <a16:creationId xmlns:a16="http://schemas.microsoft.com/office/drawing/2014/main" id="{571C49A0-5329-194E-A26B-2A4D2D51CB4C}"/>
              </a:ext>
            </a:extLst>
          </p:cNvPr>
          <p:cNvSpPr txBox="1"/>
          <p:nvPr/>
        </p:nvSpPr>
        <p:spPr>
          <a:xfrm rot="5400000">
            <a:off x="4799929" y="2016699"/>
            <a:ext cx="253596" cy="400110"/>
          </a:xfrm>
          <a:prstGeom prst="rect">
            <a:avLst/>
          </a:prstGeom>
          <a:noFill/>
        </p:spPr>
        <p:txBody>
          <a:bodyPr wrap="none" rtlCol="0">
            <a:spAutoFit/>
          </a:bodyPr>
          <a:lstStyle/>
          <a:p>
            <a:r>
              <a:rPr lang="en-US" sz="2000" b="1" dirty="0"/>
              <a:t>:</a:t>
            </a:r>
          </a:p>
        </p:txBody>
      </p:sp>
      <p:sp>
        <p:nvSpPr>
          <p:cNvPr id="26" name="TextBox 25">
            <a:extLst>
              <a:ext uri="{FF2B5EF4-FFF2-40B4-BE49-F238E27FC236}">
                <a16:creationId xmlns:a16="http://schemas.microsoft.com/office/drawing/2014/main" id="{6E4D98A7-94BA-1648-B9EF-511157EC25E6}"/>
              </a:ext>
            </a:extLst>
          </p:cNvPr>
          <p:cNvSpPr txBox="1"/>
          <p:nvPr/>
        </p:nvSpPr>
        <p:spPr>
          <a:xfrm>
            <a:off x="4909162" y="2149489"/>
            <a:ext cx="253596" cy="400110"/>
          </a:xfrm>
          <a:prstGeom prst="rect">
            <a:avLst/>
          </a:prstGeom>
          <a:noFill/>
        </p:spPr>
        <p:txBody>
          <a:bodyPr wrap="none" rtlCol="0">
            <a:spAutoFit/>
          </a:bodyPr>
          <a:lstStyle/>
          <a:p>
            <a:r>
              <a:rPr lang="en-US" sz="2000" b="1" dirty="0"/>
              <a:t>:</a:t>
            </a:r>
          </a:p>
        </p:txBody>
      </p:sp>
      <p:sp>
        <p:nvSpPr>
          <p:cNvPr id="27" name="TextBox 26">
            <a:extLst>
              <a:ext uri="{FF2B5EF4-FFF2-40B4-BE49-F238E27FC236}">
                <a16:creationId xmlns:a16="http://schemas.microsoft.com/office/drawing/2014/main" id="{584AC00A-77E1-094E-AF20-A5C2EEDE75DA}"/>
              </a:ext>
            </a:extLst>
          </p:cNvPr>
          <p:cNvSpPr txBox="1"/>
          <p:nvPr/>
        </p:nvSpPr>
        <p:spPr>
          <a:xfrm rot="16200000">
            <a:off x="4310273" y="2779241"/>
            <a:ext cx="253596" cy="400110"/>
          </a:xfrm>
          <a:prstGeom prst="rect">
            <a:avLst/>
          </a:prstGeom>
          <a:noFill/>
        </p:spPr>
        <p:txBody>
          <a:bodyPr wrap="none" rtlCol="0">
            <a:spAutoFit/>
          </a:bodyPr>
          <a:lstStyle/>
          <a:p>
            <a:r>
              <a:rPr lang="en-US" sz="2000" b="1" dirty="0"/>
              <a:t>:</a:t>
            </a:r>
          </a:p>
        </p:txBody>
      </p:sp>
      <p:sp>
        <p:nvSpPr>
          <p:cNvPr id="28" name="TextBox 27">
            <a:extLst>
              <a:ext uri="{FF2B5EF4-FFF2-40B4-BE49-F238E27FC236}">
                <a16:creationId xmlns:a16="http://schemas.microsoft.com/office/drawing/2014/main" id="{04E3BA8A-926E-2445-8718-40E5A20BF0C1}"/>
              </a:ext>
            </a:extLst>
          </p:cNvPr>
          <p:cNvSpPr txBox="1"/>
          <p:nvPr/>
        </p:nvSpPr>
        <p:spPr>
          <a:xfrm>
            <a:off x="4167875" y="2588233"/>
            <a:ext cx="253596" cy="400110"/>
          </a:xfrm>
          <a:prstGeom prst="rect">
            <a:avLst/>
          </a:prstGeom>
          <a:noFill/>
        </p:spPr>
        <p:txBody>
          <a:bodyPr wrap="none" rtlCol="0">
            <a:spAutoFit/>
          </a:bodyPr>
          <a:lstStyle/>
          <a:p>
            <a:r>
              <a:rPr lang="en-US" sz="2000" b="1" dirty="0"/>
              <a:t>:</a:t>
            </a:r>
          </a:p>
        </p:txBody>
      </p:sp>
      <p:sp>
        <p:nvSpPr>
          <p:cNvPr id="29" name="TextBox 28">
            <a:extLst>
              <a:ext uri="{FF2B5EF4-FFF2-40B4-BE49-F238E27FC236}">
                <a16:creationId xmlns:a16="http://schemas.microsoft.com/office/drawing/2014/main" id="{937159AC-3072-B042-82BF-5AABD2B545E4}"/>
              </a:ext>
            </a:extLst>
          </p:cNvPr>
          <p:cNvSpPr txBox="1"/>
          <p:nvPr/>
        </p:nvSpPr>
        <p:spPr>
          <a:xfrm rot="10800000">
            <a:off x="4502129" y="2634452"/>
            <a:ext cx="253596" cy="400110"/>
          </a:xfrm>
          <a:prstGeom prst="rect">
            <a:avLst/>
          </a:prstGeom>
          <a:noFill/>
        </p:spPr>
        <p:txBody>
          <a:bodyPr wrap="none" rtlCol="0">
            <a:spAutoFit/>
          </a:bodyPr>
          <a:lstStyle/>
          <a:p>
            <a:r>
              <a:rPr lang="en-US" sz="2000" b="1" dirty="0"/>
              <a:t>:</a:t>
            </a:r>
          </a:p>
        </p:txBody>
      </p:sp>
      <p:sp>
        <p:nvSpPr>
          <p:cNvPr id="30" name="TextBox 29">
            <a:extLst>
              <a:ext uri="{FF2B5EF4-FFF2-40B4-BE49-F238E27FC236}">
                <a16:creationId xmlns:a16="http://schemas.microsoft.com/office/drawing/2014/main" id="{4CFF088B-5CC3-2148-99EF-80EB34ED0563}"/>
              </a:ext>
            </a:extLst>
          </p:cNvPr>
          <p:cNvSpPr txBox="1"/>
          <p:nvPr/>
        </p:nvSpPr>
        <p:spPr>
          <a:xfrm>
            <a:off x="6494449" y="1707335"/>
            <a:ext cx="253596" cy="400110"/>
          </a:xfrm>
          <a:prstGeom prst="rect">
            <a:avLst/>
          </a:prstGeom>
          <a:noFill/>
        </p:spPr>
        <p:txBody>
          <a:bodyPr wrap="none" rtlCol="0">
            <a:spAutoFit/>
          </a:bodyPr>
          <a:lstStyle/>
          <a:p>
            <a:r>
              <a:rPr lang="en-US" sz="2000" b="1" dirty="0"/>
              <a:t>:</a:t>
            </a:r>
          </a:p>
        </p:txBody>
      </p:sp>
      <p:sp>
        <p:nvSpPr>
          <p:cNvPr id="31" name="TextBox 30">
            <a:extLst>
              <a:ext uri="{FF2B5EF4-FFF2-40B4-BE49-F238E27FC236}">
                <a16:creationId xmlns:a16="http://schemas.microsoft.com/office/drawing/2014/main" id="{54245C3F-D5BC-6148-8C2C-2A026DFF453C}"/>
              </a:ext>
            </a:extLst>
          </p:cNvPr>
          <p:cNvSpPr txBox="1"/>
          <p:nvPr/>
        </p:nvSpPr>
        <p:spPr>
          <a:xfrm>
            <a:off x="6788387" y="1714476"/>
            <a:ext cx="253596" cy="400110"/>
          </a:xfrm>
          <a:prstGeom prst="rect">
            <a:avLst/>
          </a:prstGeom>
          <a:noFill/>
        </p:spPr>
        <p:txBody>
          <a:bodyPr wrap="none" rtlCol="0">
            <a:spAutoFit/>
          </a:bodyPr>
          <a:lstStyle/>
          <a:p>
            <a:r>
              <a:rPr lang="en-US" sz="2000" b="1" dirty="0"/>
              <a:t>:</a:t>
            </a:r>
          </a:p>
        </p:txBody>
      </p:sp>
    </p:spTree>
    <p:extLst>
      <p:ext uri="{BB962C8B-B14F-4D97-AF65-F5344CB8AC3E}">
        <p14:creationId xmlns:p14="http://schemas.microsoft.com/office/powerpoint/2010/main" val="114673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5846472" cy="646331"/>
          </a:xfrm>
          <a:prstGeom prst="rect">
            <a:avLst/>
          </a:prstGeom>
          <a:noFill/>
        </p:spPr>
        <p:txBody>
          <a:bodyPr wrap="none" rtlCol="0">
            <a:spAutoFit/>
          </a:bodyPr>
          <a:lstStyle/>
          <a:p>
            <a:r>
              <a:rPr lang="en-US" sz="3600" b="1" dirty="0">
                <a:solidFill>
                  <a:prstClr val="white"/>
                </a:solidFill>
                <a:latin typeface="Candara"/>
                <a:cs typeface="Candara"/>
              </a:rPr>
              <a:t>Examples of common names</a:t>
            </a:r>
          </a:p>
        </p:txBody>
      </p:sp>
      <p:pic>
        <p:nvPicPr>
          <p:cNvPr id="3" name="Picture 2">
            <a:extLst>
              <a:ext uri="{FF2B5EF4-FFF2-40B4-BE49-F238E27FC236}">
                <a16:creationId xmlns:a16="http://schemas.microsoft.com/office/drawing/2014/main" id="{E2DACD46-34C6-9842-8DA3-BAA11D1078FE}"/>
              </a:ext>
            </a:extLst>
          </p:cNvPr>
          <p:cNvPicPr>
            <a:picLocks noChangeAspect="1"/>
          </p:cNvPicPr>
          <p:nvPr/>
        </p:nvPicPr>
        <p:blipFill>
          <a:blip r:embed="rId3"/>
          <a:stretch>
            <a:fillRect/>
          </a:stretch>
        </p:blipFill>
        <p:spPr>
          <a:xfrm>
            <a:off x="228601" y="914400"/>
            <a:ext cx="7775717" cy="5673710"/>
          </a:xfrm>
          <a:prstGeom prst="rect">
            <a:avLst/>
          </a:prstGeom>
        </p:spPr>
      </p:pic>
      <p:sp>
        <p:nvSpPr>
          <p:cNvPr id="6" name="TextBox 5">
            <a:extLst>
              <a:ext uri="{FF2B5EF4-FFF2-40B4-BE49-F238E27FC236}">
                <a16:creationId xmlns:a16="http://schemas.microsoft.com/office/drawing/2014/main" id="{96A148E7-341C-E147-B754-B6847145B52F}"/>
              </a:ext>
            </a:extLst>
          </p:cNvPr>
          <p:cNvSpPr txBox="1"/>
          <p:nvPr/>
        </p:nvSpPr>
        <p:spPr>
          <a:xfrm>
            <a:off x="3268427" y="4660567"/>
            <a:ext cx="253596" cy="400110"/>
          </a:xfrm>
          <a:prstGeom prst="rect">
            <a:avLst/>
          </a:prstGeom>
          <a:noFill/>
        </p:spPr>
        <p:txBody>
          <a:bodyPr wrap="none" rtlCol="0">
            <a:spAutoFit/>
          </a:bodyPr>
          <a:lstStyle/>
          <a:p>
            <a:r>
              <a:rPr lang="en-US" sz="2000" b="1" dirty="0"/>
              <a:t>:</a:t>
            </a:r>
          </a:p>
        </p:txBody>
      </p:sp>
      <p:sp>
        <p:nvSpPr>
          <p:cNvPr id="7" name="TextBox 6">
            <a:extLst>
              <a:ext uri="{FF2B5EF4-FFF2-40B4-BE49-F238E27FC236}">
                <a16:creationId xmlns:a16="http://schemas.microsoft.com/office/drawing/2014/main" id="{32A7B22D-75B3-FE4B-B134-2C6993F5BD70}"/>
              </a:ext>
            </a:extLst>
          </p:cNvPr>
          <p:cNvSpPr txBox="1"/>
          <p:nvPr/>
        </p:nvSpPr>
        <p:spPr>
          <a:xfrm rot="16200000">
            <a:off x="3394424" y="4587310"/>
            <a:ext cx="255198" cy="400110"/>
          </a:xfrm>
          <a:prstGeom prst="rect">
            <a:avLst/>
          </a:prstGeom>
          <a:noFill/>
        </p:spPr>
        <p:txBody>
          <a:bodyPr wrap="none" rtlCol="0">
            <a:spAutoFit/>
          </a:bodyPr>
          <a:lstStyle/>
          <a:p>
            <a:r>
              <a:rPr lang="en-US" sz="2000" b="1" dirty="0"/>
              <a:t>:</a:t>
            </a:r>
          </a:p>
        </p:txBody>
      </p:sp>
      <p:sp>
        <p:nvSpPr>
          <p:cNvPr id="8" name="TextBox 7">
            <a:extLst>
              <a:ext uri="{FF2B5EF4-FFF2-40B4-BE49-F238E27FC236}">
                <a16:creationId xmlns:a16="http://schemas.microsoft.com/office/drawing/2014/main" id="{FCF0AB0F-7007-C448-B157-E4D28CB115A1}"/>
              </a:ext>
            </a:extLst>
          </p:cNvPr>
          <p:cNvSpPr txBox="1"/>
          <p:nvPr/>
        </p:nvSpPr>
        <p:spPr>
          <a:xfrm rot="16200000">
            <a:off x="3394424" y="4860622"/>
            <a:ext cx="255198" cy="400110"/>
          </a:xfrm>
          <a:prstGeom prst="rect">
            <a:avLst/>
          </a:prstGeom>
          <a:noFill/>
        </p:spPr>
        <p:txBody>
          <a:bodyPr wrap="none" rtlCol="0">
            <a:spAutoFit/>
          </a:bodyPr>
          <a:lstStyle/>
          <a:p>
            <a:r>
              <a:rPr lang="en-US" sz="2000" b="1" dirty="0"/>
              <a:t>:</a:t>
            </a:r>
          </a:p>
        </p:txBody>
      </p:sp>
      <p:sp>
        <p:nvSpPr>
          <p:cNvPr id="9" name="TextBox 8">
            <a:extLst>
              <a:ext uri="{FF2B5EF4-FFF2-40B4-BE49-F238E27FC236}">
                <a16:creationId xmlns:a16="http://schemas.microsoft.com/office/drawing/2014/main" id="{AE62B349-48D0-3842-8F4A-3B6BB0927D39}"/>
              </a:ext>
            </a:extLst>
          </p:cNvPr>
          <p:cNvSpPr txBox="1"/>
          <p:nvPr/>
        </p:nvSpPr>
        <p:spPr>
          <a:xfrm>
            <a:off x="2978111" y="5275183"/>
            <a:ext cx="255198" cy="400110"/>
          </a:xfrm>
          <a:prstGeom prst="rect">
            <a:avLst/>
          </a:prstGeom>
          <a:noFill/>
        </p:spPr>
        <p:txBody>
          <a:bodyPr wrap="none" rtlCol="0">
            <a:spAutoFit/>
          </a:bodyPr>
          <a:lstStyle/>
          <a:p>
            <a:r>
              <a:rPr lang="en-US" sz="2000" b="1" dirty="0"/>
              <a:t>:</a:t>
            </a:r>
          </a:p>
        </p:txBody>
      </p:sp>
      <p:sp>
        <p:nvSpPr>
          <p:cNvPr id="10" name="TextBox 9">
            <a:extLst>
              <a:ext uri="{FF2B5EF4-FFF2-40B4-BE49-F238E27FC236}">
                <a16:creationId xmlns:a16="http://schemas.microsoft.com/office/drawing/2014/main" id="{A89CEC7F-A341-A542-9660-BD88253F4BD8}"/>
              </a:ext>
            </a:extLst>
          </p:cNvPr>
          <p:cNvSpPr txBox="1"/>
          <p:nvPr/>
        </p:nvSpPr>
        <p:spPr>
          <a:xfrm>
            <a:off x="3218441" y="5288028"/>
            <a:ext cx="255198"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AB6946B3-81F4-2348-821B-1969A52FEA11}"/>
              </a:ext>
            </a:extLst>
          </p:cNvPr>
          <p:cNvSpPr txBox="1"/>
          <p:nvPr/>
        </p:nvSpPr>
        <p:spPr>
          <a:xfrm>
            <a:off x="5805007" y="5288028"/>
            <a:ext cx="255198"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F9949584-92F9-A843-A3C1-33D909C45411}"/>
              </a:ext>
            </a:extLst>
          </p:cNvPr>
          <p:cNvSpPr txBox="1"/>
          <p:nvPr/>
        </p:nvSpPr>
        <p:spPr>
          <a:xfrm>
            <a:off x="6045337" y="5286324"/>
            <a:ext cx="255198"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19370EF6-C415-BB40-9385-743CC209E4DB}"/>
              </a:ext>
            </a:extLst>
          </p:cNvPr>
          <p:cNvSpPr txBox="1"/>
          <p:nvPr/>
        </p:nvSpPr>
        <p:spPr>
          <a:xfrm rot="3506887">
            <a:off x="6359854" y="4854483"/>
            <a:ext cx="219923" cy="406481"/>
          </a:xfrm>
          <a:prstGeom prst="rect">
            <a:avLst/>
          </a:prstGeom>
          <a:noFill/>
        </p:spPr>
        <p:txBody>
          <a:bodyPr wrap="square" rtlCol="0">
            <a:spAutoFit/>
          </a:bodyPr>
          <a:lstStyle/>
          <a:p>
            <a:r>
              <a:rPr lang="en-US" sz="2000" b="1" dirty="0"/>
              <a:t>:</a:t>
            </a:r>
          </a:p>
        </p:txBody>
      </p:sp>
      <p:sp>
        <p:nvSpPr>
          <p:cNvPr id="15" name="TextBox 14">
            <a:extLst>
              <a:ext uri="{FF2B5EF4-FFF2-40B4-BE49-F238E27FC236}">
                <a16:creationId xmlns:a16="http://schemas.microsoft.com/office/drawing/2014/main" id="{DA8BE0D5-81A3-3E4F-B605-5C44BB40B784}"/>
              </a:ext>
            </a:extLst>
          </p:cNvPr>
          <p:cNvSpPr txBox="1"/>
          <p:nvPr/>
        </p:nvSpPr>
        <p:spPr>
          <a:xfrm rot="1402351">
            <a:off x="6131809" y="4668218"/>
            <a:ext cx="219923" cy="406481"/>
          </a:xfrm>
          <a:prstGeom prst="rect">
            <a:avLst/>
          </a:prstGeom>
          <a:noFill/>
        </p:spPr>
        <p:txBody>
          <a:bodyPr wrap="square" rtlCol="0">
            <a:spAutoFit/>
          </a:bodyPr>
          <a:lstStyle/>
          <a:p>
            <a:r>
              <a:rPr lang="en-US" sz="2000" b="1" dirty="0"/>
              <a:t>:</a:t>
            </a:r>
          </a:p>
        </p:txBody>
      </p:sp>
      <p:sp>
        <p:nvSpPr>
          <p:cNvPr id="16" name="TextBox 15">
            <a:extLst>
              <a:ext uri="{FF2B5EF4-FFF2-40B4-BE49-F238E27FC236}">
                <a16:creationId xmlns:a16="http://schemas.microsoft.com/office/drawing/2014/main" id="{8EC8B1BD-1F3A-4B4E-8256-077D5C0D8E5F}"/>
              </a:ext>
            </a:extLst>
          </p:cNvPr>
          <p:cNvSpPr txBox="1"/>
          <p:nvPr/>
        </p:nvSpPr>
        <p:spPr>
          <a:xfrm rot="6009863">
            <a:off x="6327648" y="4578961"/>
            <a:ext cx="219923" cy="406481"/>
          </a:xfrm>
          <a:prstGeom prst="rect">
            <a:avLst/>
          </a:prstGeom>
          <a:noFill/>
        </p:spPr>
        <p:txBody>
          <a:bodyPr wrap="square" rtlCol="0">
            <a:spAutoFit/>
          </a:bodyPr>
          <a:lstStyle/>
          <a:p>
            <a:r>
              <a:rPr lang="en-US" sz="2000" b="1" dirty="0"/>
              <a:t>:</a:t>
            </a:r>
          </a:p>
        </p:txBody>
      </p:sp>
    </p:spTree>
    <p:extLst>
      <p:ext uri="{BB962C8B-B14F-4D97-AF65-F5344CB8AC3E}">
        <p14:creationId xmlns:p14="http://schemas.microsoft.com/office/powerpoint/2010/main" val="3475138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prstClr val="white"/>
                </a:solidFill>
                <a:latin typeface="Candara"/>
                <a:cs typeface="Candara"/>
              </a:rPr>
              <a:t>Can you?</a:t>
            </a:r>
          </a:p>
        </p:txBody>
      </p:sp>
      <p:sp>
        <p:nvSpPr>
          <p:cNvPr id="2" name="TextBox 1"/>
          <p:cNvSpPr txBox="1"/>
          <p:nvPr/>
        </p:nvSpPr>
        <p:spPr>
          <a:xfrm>
            <a:off x="275634" y="806828"/>
            <a:ext cx="8624113" cy="707886"/>
          </a:xfrm>
          <a:prstGeom prst="rect">
            <a:avLst/>
          </a:prstGeom>
          <a:noFill/>
        </p:spPr>
        <p:txBody>
          <a:bodyPr wrap="square" rtlCol="0">
            <a:spAutoFit/>
          </a:bodyPr>
          <a:lstStyle/>
          <a:p>
            <a:pPr marL="457200" indent="-457200">
              <a:buAutoNum type="arabicParenBoth"/>
            </a:pPr>
            <a:r>
              <a:rPr lang="en-US" sz="2000" dirty="0">
                <a:latin typeface="Candara"/>
                <a:cs typeface="Candara"/>
              </a:rPr>
              <a:t>Explain the basic rules for naming alkanes, cycloalkanes, alkenes and alkynes?</a:t>
            </a:r>
          </a:p>
        </p:txBody>
      </p:sp>
      <p:sp>
        <p:nvSpPr>
          <p:cNvPr id="12" name="TextBox 11"/>
          <p:cNvSpPr txBox="1"/>
          <p:nvPr/>
        </p:nvSpPr>
        <p:spPr>
          <a:xfrm>
            <a:off x="275634" y="1821411"/>
            <a:ext cx="8624113" cy="707886"/>
          </a:xfrm>
          <a:prstGeom prst="rect">
            <a:avLst/>
          </a:prstGeom>
          <a:noFill/>
        </p:spPr>
        <p:txBody>
          <a:bodyPr wrap="square" rtlCol="0">
            <a:spAutoFit/>
          </a:bodyPr>
          <a:lstStyle/>
          <a:p>
            <a:r>
              <a:rPr lang="en-US" sz="2000" dirty="0">
                <a:latin typeface="Candara"/>
                <a:cs typeface="Candara"/>
              </a:rPr>
              <a:t>(2) Explain which has priority in naming: longest chain, substituents, numbers, </a:t>
            </a:r>
          </a:p>
          <a:p>
            <a:r>
              <a:rPr lang="en-US" sz="2000" dirty="0">
                <a:latin typeface="Candara"/>
                <a:cs typeface="Candara"/>
              </a:rPr>
              <a:t>       letters?</a:t>
            </a:r>
          </a:p>
        </p:txBody>
      </p:sp>
      <p:sp>
        <p:nvSpPr>
          <p:cNvPr id="13" name="TextBox 12"/>
          <p:cNvSpPr txBox="1"/>
          <p:nvPr/>
        </p:nvSpPr>
        <p:spPr>
          <a:xfrm>
            <a:off x="275634" y="2940191"/>
            <a:ext cx="8624113" cy="400110"/>
          </a:xfrm>
          <a:prstGeom prst="rect">
            <a:avLst/>
          </a:prstGeom>
          <a:noFill/>
        </p:spPr>
        <p:txBody>
          <a:bodyPr wrap="square" rtlCol="0">
            <a:spAutoFit/>
          </a:bodyPr>
          <a:lstStyle/>
          <a:p>
            <a:r>
              <a:rPr lang="en-US" sz="2000" dirty="0">
                <a:latin typeface="Candara"/>
                <a:cs typeface="Candara"/>
              </a:rPr>
              <a:t>(3) Associate functional groups with their suffices?</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8" name="TextBox 7">
            <a:extLst>
              <a:ext uri="{FF2B5EF4-FFF2-40B4-BE49-F238E27FC236}">
                <a16:creationId xmlns:a16="http://schemas.microsoft.com/office/drawing/2014/main" id="{25AC7136-1310-9847-925D-FEE112EBBD44}"/>
              </a:ext>
            </a:extLst>
          </p:cNvPr>
          <p:cNvSpPr txBox="1"/>
          <p:nvPr/>
        </p:nvSpPr>
        <p:spPr>
          <a:xfrm>
            <a:off x="244929" y="3871492"/>
            <a:ext cx="8624113" cy="400110"/>
          </a:xfrm>
          <a:prstGeom prst="rect">
            <a:avLst/>
          </a:prstGeom>
          <a:noFill/>
        </p:spPr>
        <p:txBody>
          <a:bodyPr wrap="square" rtlCol="0">
            <a:spAutoFit/>
          </a:bodyPr>
          <a:lstStyle/>
          <a:p>
            <a:r>
              <a:rPr lang="en-US" sz="2000" dirty="0">
                <a:latin typeface="Candara"/>
                <a:cs typeface="Candara"/>
              </a:rPr>
              <a:t>**(4) Draw line-bond structures from IUPAC names?</a:t>
            </a:r>
          </a:p>
        </p:txBody>
      </p:sp>
      <p:sp>
        <p:nvSpPr>
          <p:cNvPr id="9" name="TextBox 8">
            <a:extLst>
              <a:ext uri="{FF2B5EF4-FFF2-40B4-BE49-F238E27FC236}">
                <a16:creationId xmlns:a16="http://schemas.microsoft.com/office/drawing/2014/main" id="{04B4E614-6858-064B-98BE-B0F7AED8F151}"/>
              </a:ext>
            </a:extLst>
          </p:cNvPr>
          <p:cNvSpPr txBox="1"/>
          <p:nvPr/>
        </p:nvSpPr>
        <p:spPr>
          <a:xfrm>
            <a:off x="228599" y="5133830"/>
            <a:ext cx="8624113" cy="400110"/>
          </a:xfrm>
          <a:prstGeom prst="rect">
            <a:avLst/>
          </a:prstGeom>
          <a:noFill/>
        </p:spPr>
        <p:txBody>
          <a:bodyPr wrap="square" rtlCol="0">
            <a:spAutoFit/>
          </a:bodyPr>
          <a:lstStyle/>
          <a:p>
            <a:r>
              <a:rPr lang="en-US" sz="2000" dirty="0">
                <a:latin typeface="Candara"/>
                <a:cs typeface="Candara"/>
              </a:rPr>
              <a:t>(5) Understand that common names also exist?</a:t>
            </a:r>
          </a:p>
        </p:txBody>
      </p:sp>
    </p:spTree>
    <p:extLst>
      <p:ext uri="{BB962C8B-B14F-4D97-AF65-F5344CB8AC3E}">
        <p14:creationId xmlns:p14="http://schemas.microsoft.com/office/powerpoint/2010/main" val="3681229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0"/>
            <a:ext cx="7554056" cy="646331"/>
          </a:xfrm>
          <a:prstGeom prst="rect">
            <a:avLst/>
          </a:prstGeom>
          <a:noFill/>
        </p:spPr>
        <p:txBody>
          <a:bodyPr wrap="none" rtlCol="0">
            <a:spAutoFit/>
          </a:bodyPr>
          <a:lstStyle/>
          <a:p>
            <a:r>
              <a:rPr lang="en-US" sz="3600" b="1" dirty="0">
                <a:solidFill>
                  <a:prstClr val="white"/>
                </a:solidFill>
                <a:cs typeface="Avenir Heavy"/>
              </a:rPr>
              <a:t>1. Intro to organic structure &amp; bonding</a:t>
            </a:r>
          </a:p>
        </p:txBody>
      </p:sp>
      <p:sp>
        <p:nvSpPr>
          <p:cNvPr id="8" name="TextBox 7"/>
          <p:cNvSpPr txBox="1"/>
          <p:nvPr/>
        </p:nvSpPr>
        <p:spPr>
          <a:xfrm>
            <a:off x="1765142" y="2165800"/>
            <a:ext cx="5613716" cy="1964512"/>
          </a:xfrm>
          <a:prstGeom prst="rect">
            <a:avLst/>
          </a:prstGeom>
          <a:noFill/>
        </p:spPr>
        <p:txBody>
          <a:bodyPr wrap="none" rtlCol="0">
            <a:spAutoFit/>
          </a:bodyPr>
          <a:lstStyle/>
          <a:p>
            <a:pPr marL="52387" lvl="1">
              <a:lnSpc>
                <a:spcPct val="150000"/>
              </a:lnSpc>
            </a:pPr>
            <a:r>
              <a:rPr lang="en-US" sz="2800" b="1" i="1" dirty="0">
                <a:latin typeface="Candara"/>
                <a:cs typeface="Candara"/>
              </a:rPr>
              <a:t>1.2C: Abbreviated organic structures</a:t>
            </a:r>
          </a:p>
          <a:p>
            <a:pPr marL="1423987" lvl="3" indent="-457200">
              <a:lnSpc>
                <a:spcPct val="150000"/>
              </a:lnSpc>
              <a:buFont typeface="Arial" panose="020B0604020202020204" pitchFamily="34" charset="0"/>
              <a:buChar char="•"/>
            </a:pPr>
            <a:r>
              <a:rPr lang="en-US" sz="2800" i="1" dirty="0">
                <a:latin typeface="Candara"/>
                <a:cs typeface="Candara"/>
              </a:rPr>
              <a:t>R </a:t>
            </a:r>
          </a:p>
          <a:p>
            <a:pPr marL="1423987" lvl="3" indent="-457200">
              <a:lnSpc>
                <a:spcPct val="150000"/>
              </a:lnSpc>
              <a:buFont typeface="Arial" panose="020B0604020202020204" pitchFamily="34" charset="0"/>
              <a:buChar char="•"/>
            </a:pPr>
            <a:r>
              <a:rPr lang="en-US" sz="2800" i="1" dirty="0">
                <a:latin typeface="Candara"/>
                <a:cs typeface="Candara"/>
              </a:rPr>
              <a:t>breaks</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329127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6293711" cy="646331"/>
          </a:xfrm>
          <a:prstGeom prst="rect">
            <a:avLst/>
          </a:prstGeom>
          <a:noFill/>
        </p:spPr>
        <p:txBody>
          <a:bodyPr wrap="none" rtlCol="0">
            <a:spAutoFit/>
          </a:bodyPr>
          <a:lstStyle/>
          <a:p>
            <a:r>
              <a:rPr lang="en-US" sz="3600" b="1" dirty="0">
                <a:solidFill>
                  <a:prstClr val="white"/>
                </a:solidFill>
                <a:latin typeface="Candara"/>
                <a:cs typeface="Candara"/>
              </a:rPr>
              <a:t>Abbreviating structure with ‘R’</a:t>
            </a:r>
          </a:p>
        </p:txBody>
      </p:sp>
      <p:sp>
        <p:nvSpPr>
          <p:cNvPr id="2" name="TextBox 1">
            <a:extLst>
              <a:ext uri="{FF2B5EF4-FFF2-40B4-BE49-F238E27FC236}">
                <a16:creationId xmlns:a16="http://schemas.microsoft.com/office/drawing/2014/main" id="{806EBDCC-E1F0-504C-B929-90F63973AE8C}"/>
              </a:ext>
            </a:extLst>
          </p:cNvPr>
          <p:cNvSpPr txBox="1"/>
          <p:nvPr/>
        </p:nvSpPr>
        <p:spPr>
          <a:xfrm>
            <a:off x="489858" y="874455"/>
            <a:ext cx="8458200" cy="1015663"/>
          </a:xfrm>
          <a:prstGeom prst="rect">
            <a:avLst/>
          </a:prstGeom>
          <a:noFill/>
        </p:spPr>
        <p:txBody>
          <a:bodyPr wrap="square" rtlCol="0">
            <a:spAutoFit/>
          </a:bodyPr>
          <a:lstStyle/>
          <a:p>
            <a:r>
              <a:rPr lang="en-US" sz="2000" dirty="0">
                <a:latin typeface="Candara" panose="020E0502030303020204" pitchFamily="34" charset="0"/>
              </a:rPr>
              <a:t>In order to focus attention on one part of a large molecule, and to save time, the letter </a:t>
            </a:r>
            <a:r>
              <a:rPr lang="en-US" sz="2000" b="1" dirty="0">
                <a:latin typeface="Candara" panose="020E0502030303020204" pitchFamily="34" charset="0"/>
              </a:rPr>
              <a:t>R</a:t>
            </a:r>
            <a:r>
              <a:rPr lang="en-US" sz="2000" dirty="0">
                <a:latin typeface="Candara" panose="020E0502030303020204" pitchFamily="34" charset="0"/>
              </a:rPr>
              <a:t> is used as a stand in for part of the molecule’s structure.</a:t>
            </a:r>
          </a:p>
          <a:p>
            <a:pPr marL="342900" indent="-342900">
              <a:buFont typeface="Arial" panose="020B0604020202020204" pitchFamily="34" charset="0"/>
              <a:buChar char="•"/>
            </a:pPr>
            <a:r>
              <a:rPr lang="en-US" sz="2000" dirty="0">
                <a:latin typeface="Candara" panose="020E0502030303020204" pitchFamily="34" charset="0"/>
              </a:rPr>
              <a:t>Here R allows us to focus on the nature of the functional group.</a:t>
            </a:r>
          </a:p>
        </p:txBody>
      </p:sp>
      <p:pic>
        <p:nvPicPr>
          <p:cNvPr id="5" name="Picture 4">
            <a:extLst>
              <a:ext uri="{FF2B5EF4-FFF2-40B4-BE49-F238E27FC236}">
                <a16:creationId xmlns:a16="http://schemas.microsoft.com/office/drawing/2014/main" id="{C3C6724E-E71A-C645-B2E0-6159FFDC1D9B}"/>
              </a:ext>
            </a:extLst>
          </p:cNvPr>
          <p:cNvPicPr>
            <a:picLocks noChangeAspect="1"/>
          </p:cNvPicPr>
          <p:nvPr/>
        </p:nvPicPr>
        <p:blipFill>
          <a:blip r:embed="rId3"/>
          <a:stretch>
            <a:fillRect/>
          </a:stretch>
        </p:blipFill>
        <p:spPr>
          <a:xfrm>
            <a:off x="1155701" y="1983270"/>
            <a:ext cx="6382500" cy="1347761"/>
          </a:xfrm>
          <a:prstGeom prst="rect">
            <a:avLst/>
          </a:prstGeom>
        </p:spPr>
      </p:pic>
      <p:pic>
        <p:nvPicPr>
          <p:cNvPr id="7" name="Picture 6">
            <a:extLst>
              <a:ext uri="{FF2B5EF4-FFF2-40B4-BE49-F238E27FC236}">
                <a16:creationId xmlns:a16="http://schemas.microsoft.com/office/drawing/2014/main" id="{9D000C32-5F26-F94E-AA79-21EA0181E5BC}"/>
              </a:ext>
            </a:extLst>
          </p:cNvPr>
          <p:cNvPicPr>
            <a:picLocks noChangeAspect="1"/>
          </p:cNvPicPr>
          <p:nvPr/>
        </p:nvPicPr>
        <p:blipFill>
          <a:blip r:embed="rId4"/>
          <a:stretch>
            <a:fillRect/>
          </a:stretch>
        </p:blipFill>
        <p:spPr>
          <a:xfrm>
            <a:off x="1444170" y="3619543"/>
            <a:ext cx="6534901" cy="3244195"/>
          </a:xfrm>
          <a:prstGeom prst="rect">
            <a:avLst/>
          </a:prstGeom>
        </p:spPr>
      </p:pic>
      <p:sp>
        <p:nvSpPr>
          <p:cNvPr id="9" name="TextBox 8">
            <a:extLst>
              <a:ext uri="{FF2B5EF4-FFF2-40B4-BE49-F238E27FC236}">
                <a16:creationId xmlns:a16="http://schemas.microsoft.com/office/drawing/2014/main" id="{A4D041A4-2367-B042-AEA3-9C8148B02C37}"/>
              </a:ext>
            </a:extLst>
          </p:cNvPr>
          <p:cNvSpPr txBox="1"/>
          <p:nvPr/>
        </p:nvSpPr>
        <p:spPr>
          <a:xfrm rot="5400000">
            <a:off x="2274553" y="2245478"/>
            <a:ext cx="253596" cy="400110"/>
          </a:xfrm>
          <a:prstGeom prst="rect">
            <a:avLst/>
          </a:prstGeom>
          <a:noFill/>
        </p:spPr>
        <p:txBody>
          <a:bodyPr wrap="none" rtlCol="0">
            <a:spAutoFit/>
          </a:bodyPr>
          <a:lstStyle/>
          <a:p>
            <a:r>
              <a:rPr lang="en-US" sz="2000" b="1" dirty="0"/>
              <a:t>:</a:t>
            </a:r>
          </a:p>
        </p:txBody>
      </p:sp>
      <p:sp>
        <p:nvSpPr>
          <p:cNvPr id="10" name="TextBox 9">
            <a:extLst>
              <a:ext uri="{FF2B5EF4-FFF2-40B4-BE49-F238E27FC236}">
                <a16:creationId xmlns:a16="http://schemas.microsoft.com/office/drawing/2014/main" id="{A4DD1864-A129-8046-AF51-780B3FEE480B}"/>
              </a:ext>
            </a:extLst>
          </p:cNvPr>
          <p:cNvSpPr txBox="1"/>
          <p:nvPr/>
        </p:nvSpPr>
        <p:spPr>
          <a:xfrm rot="5400000">
            <a:off x="2274553" y="2498030"/>
            <a:ext cx="253596"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06D577E5-1566-A048-AE75-6045C63C4E16}"/>
              </a:ext>
            </a:extLst>
          </p:cNvPr>
          <p:cNvSpPr txBox="1"/>
          <p:nvPr/>
        </p:nvSpPr>
        <p:spPr>
          <a:xfrm rot="5400000">
            <a:off x="4087854" y="2198525"/>
            <a:ext cx="253596"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9AD800B1-B834-2740-97B9-C37E5F6FBBEE}"/>
              </a:ext>
            </a:extLst>
          </p:cNvPr>
          <p:cNvSpPr txBox="1"/>
          <p:nvPr/>
        </p:nvSpPr>
        <p:spPr>
          <a:xfrm rot="5400000">
            <a:off x="4087854" y="2439667"/>
            <a:ext cx="253596"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FEA2FCE4-2C2D-B541-981E-4FD7FDBEC39A}"/>
              </a:ext>
            </a:extLst>
          </p:cNvPr>
          <p:cNvSpPr txBox="1"/>
          <p:nvPr/>
        </p:nvSpPr>
        <p:spPr>
          <a:xfrm>
            <a:off x="5174822" y="1969740"/>
            <a:ext cx="253596"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FFD75A1B-F11D-7643-87FB-D29918AF64B5}"/>
              </a:ext>
            </a:extLst>
          </p:cNvPr>
          <p:cNvSpPr txBox="1"/>
          <p:nvPr/>
        </p:nvSpPr>
        <p:spPr>
          <a:xfrm>
            <a:off x="5428418" y="1969740"/>
            <a:ext cx="253596" cy="400110"/>
          </a:xfrm>
          <a:prstGeom prst="rect">
            <a:avLst/>
          </a:prstGeom>
          <a:noFill/>
        </p:spPr>
        <p:txBody>
          <a:bodyPr wrap="none" rtlCol="0">
            <a:spAutoFit/>
          </a:bodyPr>
          <a:lstStyle/>
          <a:p>
            <a:r>
              <a:rPr lang="en-US" sz="2000" b="1" dirty="0"/>
              <a:t>:</a:t>
            </a:r>
          </a:p>
        </p:txBody>
      </p:sp>
      <p:sp>
        <p:nvSpPr>
          <p:cNvPr id="16" name="TextBox 15">
            <a:extLst>
              <a:ext uri="{FF2B5EF4-FFF2-40B4-BE49-F238E27FC236}">
                <a16:creationId xmlns:a16="http://schemas.microsoft.com/office/drawing/2014/main" id="{4E09CD22-3205-2543-89B5-84107C153128}"/>
              </a:ext>
            </a:extLst>
          </p:cNvPr>
          <p:cNvSpPr txBox="1"/>
          <p:nvPr/>
        </p:nvSpPr>
        <p:spPr>
          <a:xfrm>
            <a:off x="6522312" y="1930864"/>
            <a:ext cx="253596" cy="400110"/>
          </a:xfrm>
          <a:prstGeom prst="rect">
            <a:avLst/>
          </a:prstGeom>
          <a:noFill/>
        </p:spPr>
        <p:txBody>
          <a:bodyPr wrap="none" rtlCol="0">
            <a:spAutoFit/>
          </a:bodyPr>
          <a:lstStyle/>
          <a:p>
            <a:r>
              <a:rPr lang="en-US" sz="2000" b="1" dirty="0"/>
              <a:t>:</a:t>
            </a:r>
          </a:p>
        </p:txBody>
      </p:sp>
      <p:sp>
        <p:nvSpPr>
          <p:cNvPr id="17" name="TextBox 16">
            <a:extLst>
              <a:ext uri="{FF2B5EF4-FFF2-40B4-BE49-F238E27FC236}">
                <a16:creationId xmlns:a16="http://schemas.microsoft.com/office/drawing/2014/main" id="{56450630-971B-8E4A-B542-B959F23A1080}"/>
              </a:ext>
            </a:extLst>
          </p:cNvPr>
          <p:cNvSpPr txBox="1"/>
          <p:nvPr/>
        </p:nvSpPr>
        <p:spPr>
          <a:xfrm>
            <a:off x="6789317" y="1940068"/>
            <a:ext cx="253596" cy="400110"/>
          </a:xfrm>
          <a:prstGeom prst="rect">
            <a:avLst/>
          </a:prstGeom>
          <a:noFill/>
        </p:spPr>
        <p:txBody>
          <a:bodyPr wrap="none" rtlCol="0">
            <a:spAutoFit/>
          </a:bodyPr>
          <a:lstStyle/>
          <a:p>
            <a:r>
              <a:rPr lang="en-US" sz="2000" b="1" dirty="0"/>
              <a:t>:</a:t>
            </a:r>
          </a:p>
        </p:txBody>
      </p:sp>
      <p:sp>
        <p:nvSpPr>
          <p:cNvPr id="18" name="TextBox 17">
            <a:extLst>
              <a:ext uri="{FF2B5EF4-FFF2-40B4-BE49-F238E27FC236}">
                <a16:creationId xmlns:a16="http://schemas.microsoft.com/office/drawing/2014/main" id="{7730FC9F-3C5F-A744-81C8-AD0BECDBB624}"/>
              </a:ext>
            </a:extLst>
          </p:cNvPr>
          <p:cNvSpPr txBox="1"/>
          <p:nvPr/>
        </p:nvSpPr>
        <p:spPr>
          <a:xfrm>
            <a:off x="5145910" y="3582809"/>
            <a:ext cx="248786" cy="369332"/>
          </a:xfrm>
          <a:prstGeom prst="rect">
            <a:avLst/>
          </a:prstGeom>
          <a:noFill/>
        </p:spPr>
        <p:txBody>
          <a:bodyPr wrap="none" rtlCol="0">
            <a:spAutoFit/>
          </a:bodyPr>
          <a:lstStyle/>
          <a:p>
            <a:r>
              <a:rPr lang="en-US" b="1" dirty="0"/>
              <a:t>:</a:t>
            </a:r>
          </a:p>
        </p:txBody>
      </p:sp>
      <p:sp>
        <p:nvSpPr>
          <p:cNvPr id="19" name="TextBox 18">
            <a:extLst>
              <a:ext uri="{FF2B5EF4-FFF2-40B4-BE49-F238E27FC236}">
                <a16:creationId xmlns:a16="http://schemas.microsoft.com/office/drawing/2014/main" id="{28F42503-139C-5041-836B-76152094BC71}"/>
              </a:ext>
            </a:extLst>
          </p:cNvPr>
          <p:cNvSpPr txBox="1"/>
          <p:nvPr/>
        </p:nvSpPr>
        <p:spPr>
          <a:xfrm>
            <a:off x="4964781" y="3580284"/>
            <a:ext cx="248786" cy="369332"/>
          </a:xfrm>
          <a:prstGeom prst="rect">
            <a:avLst/>
          </a:prstGeom>
          <a:noFill/>
        </p:spPr>
        <p:txBody>
          <a:bodyPr wrap="none" rtlCol="0">
            <a:spAutoFit/>
          </a:bodyPr>
          <a:lstStyle/>
          <a:p>
            <a:r>
              <a:rPr lang="en-US" b="1" dirty="0"/>
              <a:t>:</a:t>
            </a:r>
          </a:p>
        </p:txBody>
      </p:sp>
      <p:sp>
        <p:nvSpPr>
          <p:cNvPr id="20" name="TextBox 19">
            <a:extLst>
              <a:ext uri="{FF2B5EF4-FFF2-40B4-BE49-F238E27FC236}">
                <a16:creationId xmlns:a16="http://schemas.microsoft.com/office/drawing/2014/main" id="{71F1A508-AE23-2E48-AE33-1005073FEA50}"/>
              </a:ext>
            </a:extLst>
          </p:cNvPr>
          <p:cNvSpPr txBox="1"/>
          <p:nvPr/>
        </p:nvSpPr>
        <p:spPr>
          <a:xfrm rot="16200000">
            <a:off x="4587228" y="3764950"/>
            <a:ext cx="248786" cy="369332"/>
          </a:xfrm>
          <a:prstGeom prst="rect">
            <a:avLst/>
          </a:prstGeom>
          <a:noFill/>
        </p:spPr>
        <p:txBody>
          <a:bodyPr wrap="none" rtlCol="0">
            <a:spAutoFit/>
          </a:bodyPr>
          <a:lstStyle/>
          <a:p>
            <a:r>
              <a:rPr lang="en-US" b="1" dirty="0"/>
              <a:t>:</a:t>
            </a:r>
          </a:p>
        </p:txBody>
      </p:sp>
      <p:sp>
        <p:nvSpPr>
          <p:cNvPr id="22" name="TextBox 21">
            <a:extLst>
              <a:ext uri="{FF2B5EF4-FFF2-40B4-BE49-F238E27FC236}">
                <a16:creationId xmlns:a16="http://schemas.microsoft.com/office/drawing/2014/main" id="{E2A457B1-88BC-654D-B50E-31D0EB7D4B4C}"/>
              </a:ext>
            </a:extLst>
          </p:cNvPr>
          <p:cNvSpPr txBox="1"/>
          <p:nvPr/>
        </p:nvSpPr>
        <p:spPr>
          <a:xfrm rot="16200000">
            <a:off x="5050429" y="4490399"/>
            <a:ext cx="248786" cy="369332"/>
          </a:xfrm>
          <a:prstGeom prst="rect">
            <a:avLst/>
          </a:prstGeom>
          <a:noFill/>
        </p:spPr>
        <p:txBody>
          <a:bodyPr wrap="none" rtlCol="0">
            <a:spAutoFit/>
          </a:bodyPr>
          <a:lstStyle/>
          <a:p>
            <a:r>
              <a:rPr lang="en-US" b="1" dirty="0"/>
              <a:t>:</a:t>
            </a:r>
          </a:p>
        </p:txBody>
      </p:sp>
      <p:sp>
        <p:nvSpPr>
          <p:cNvPr id="23" name="TextBox 22">
            <a:extLst>
              <a:ext uri="{FF2B5EF4-FFF2-40B4-BE49-F238E27FC236}">
                <a16:creationId xmlns:a16="http://schemas.microsoft.com/office/drawing/2014/main" id="{F51B59FA-08E6-C84D-9E24-D409779AC4D0}"/>
              </a:ext>
            </a:extLst>
          </p:cNvPr>
          <p:cNvSpPr txBox="1"/>
          <p:nvPr/>
        </p:nvSpPr>
        <p:spPr>
          <a:xfrm rot="19790516">
            <a:off x="5184653" y="4024478"/>
            <a:ext cx="248786" cy="369332"/>
          </a:xfrm>
          <a:prstGeom prst="rect">
            <a:avLst/>
          </a:prstGeom>
          <a:noFill/>
        </p:spPr>
        <p:txBody>
          <a:bodyPr wrap="none" rtlCol="0">
            <a:spAutoFit/>
          </a:bodyPr>
          <a:lstStyle/>
          <a:p>
            <a:r>
              <a:rPr lang="en-US" b="1" dirty="0"/>
              <a:t>:</a:t>
            </a:r>
          </a:p>
        </p:txBody>
      </p:sp>
      <p:sp>
        <p:nvSpPr>
          <p:cNvPr id="24" name="TextBox 23">
            <a:extLst>
              <a:ext uri="{FF2B5EF4-FFF2-40B4-BE49-F238E27FC236}">
                <a16:creationId xmlns:a16="http://schemas.microsoft.com/office/drawing/2014/main" id="{D51F37D3-8744-9B4A-B2A0-14C36CDCFCA0}"/>
              </a:ext>
            </a:extLst>
          </p:cNvPr>
          <p:cNvSpPr txBox="1"/>
          <p:nvPr/>
        </p:nvSpPr>
        <p:spPr>
          <a:xfrm rot="16200000">
            <a:off x="4597892" y="4281866"/>
            <a:ext cx="248786" cy="369332"/>
          </a:xfrm>
          <a:prstGeom prst="rect">
            <a:avLst/>
          </a:prstGeom>
          <a:noFill/>
        </p:spPr>
        <p:txBody>
          <a:bodyPr wrap="none" rtlCol="0">
            <a:spAutoFit/>
          </a:bodyPr>
          <a:lstStyle/>
          <a:p>
            <a:r>
              <a:rPr lang="en-US" b="1" dirty="0"/>
              <a:t>:</a:t>
            </a:r>
          </a:p>
        </p:txBody>
      </p:sp>
      <p:sp>
        <p:nvSpPr>
          <p:cNvPr id="25" name="TextBox 24">
            <a:extLst>
              <a:ext uri="{FF2B5EF4-FFF2-40B4-BE49-F238E27FC236}">
                <a16:creationId xmlns:a16="http://schemas.microsoft.com/office/drawing/2014/main" id="{159C2E15-6534-304D-9347-6E350A8E0F55}"/>
              </a:ext>
            </a:extLst>
          </p:cNvPr>
          <p:cNvSpPr txBox="1"/>
          <p:nvPr/>
        </p:nvSpPr>
        <p:spPr>
          <a:xfrm rot="18556862">
            <a:off x="5432641" y="4467849"/>
            <a:ext cx="248786" cy="369332"/>
          </a:xfrm>
          <a:prstGeom prst="rect">
            <a:avLst/>
          </a:prstGeom>
          <a:noFill/>
        </p:spPr>
        <p:txBody>
          <a:bodyPr wrap="none" rtlCol="0">
            <a:spAutoFit/>
          </a:bodyPr>
          <a:lstStyle/>
          <a:p>
            <a:r>
              <a:rPr lang="en-US" b="1" dirty="0"/>
              <a:t>:</a:t>
            </a:r>
          </a:p>
        </p:txBody>
      </p:sp>
      <p:sp>
        <p:nvSpPr>
          <p:cNvPr id="26" name="TextBox 25">
            <a:extLst>
              <a:ext uri="{FF2B5EF4-FFF2-40B4-BE49-F238E27FC236}">
                <a16:creationId xmlns:a16="http://schemas.microsoft.com/office/drawing/2014/main" id="{6B66037F-6CB7-8B41-9F7A-B0E434FD2857}"/>
              </a:ext>
            </a:extLst>
          </p:cNvPr>
          <p:cNvSpPr txBox="1"/>
          <p:nvPr/>
        </p:nvSpPr>
        <p:spPr>
          <a:xfrm rot="18556862">
            <a:off x="5545610" y="4306324"/>
            <a:ext cx="248786" cy="369332"/>
          </a:xfrm>
          <a:prstGeom prst="rect">
            <a:avLst/>
          </a:prstGeom>
          <a:noFill/>
        </p:spPr>
        <p:txBody>
          <a:bodyPr wrap="none" rtlCol="0">
            <a:spAutoFit/>
          </a:bodyPr>
          <a:lstStyle/>
          <a:p>
            <a:r>
              <a:rPr lang="en-US" b="1" dirty="0"/>
              <a:t>:</a:t>
            </a:r>
          </a:p>
        </p:txBody>
      </p:sp>
      <p:sp>
        <p:nvSpPr>
          <p:cNvPr id="27" name="TextBox 26">
            <a:extLst>
              <a:ext uri="{FF2B5EF4-FFF2-40B4-BE49-F238E27FC236}">
                <a16:creationId xmlns:a16="http://schemas.microsoft.com/office/drawing/2014/main" id="{AED223F9-965D-4047-B7FB-DF1949BE7922}"/>
              </a:ext>
            </a:extLst>
          </p:cNvPr>
          <p:cNvSpPr txBox="1"/>
          <p:nvPr/>
        </p:nvSpPr>
        <p:spPr>
          <a:xfrm rot="16200000">
            <a:off x="4216862" y="4784404"/>
            <a:ext cx="248786" cy="369332"/>
          </a:xfrm>
          <a:prstGeom prst="rect">
            <a:avLst/>
          </a:prstGeom>
          <a:noFill/>
        </p:spPr>
        <p:txBody>
          <a:bodyPr wrap="none" rtlCol="0">
            <a:spAutoFit/>
          </a:bodyPr>
          <a:lstStyle/>
          <a:p>
            <a:r>
              <a:rPr lang="en-US" b="1" dirty="0"/>
              <a:t>:</a:t>
            </a:r>
          </a:p>
        </p:txBody>
      </p:sp>
      <p:sp>
        <p:nvSpPr>
          <p:cNvPr id="28" name="TextBox 27">
            <a:extLst>
              <a:ext uri="{FF2B5EF4-FFF2-40B4-BE49-F238E27FC236}">
                <a16:creationId xmlns:a16="http://schemas.microsoft.com/office/drawing/2014/main" id="{FB41059F-590B-3C4E-BA14-4E07D7B5EC97}"/>
              </a:ext>
            </a:extLst>
          </p:cNvPr>
          <p:cNvSpPr txBox="1"/>
          <p:nvPr/>
        </p:nvSpPr>
        <p:spPr>
          <a:xfrm rot="16200000">
            <a:off x="4216862" y="4988072"/>
            <a:ext cx="248786" cy="369332"/>
          </a:xfrm>
          <a:prstGeom prst="rect">
            <a:avLst/>
          </a:prstGeom>
          <a:noFill/>
        </p:spPr>
        <p:txBody>
          <a:bodyPr wrap="none" rtlCol="0">
            <a:spAutoFit/>
          </a:bodyPr>
          <a:lstStyle/>
          <a:p>
            <a:r>
              <a:rPr lang="en-US" b="1" dirty="0"/>
              <a:t>:</a:t>
            </a:r>
          </a:p>
        </p:txBody>
      </p:sp>
      <p:sp>
        <p:nvSpPr>
          <p:cNvPr id="29" name="TextBox 28">
            <a:extLst>
              <a:ext uri="{FF2B5EF4-FFF2-40B4-BE49-F238E27FC236}">
                <a16:creationId xmlns:a16="http://schemas.microsoft.com/office/drawing/2014/main" id="{6CB92949-5E54-9A42-ACAC-8088AEB53798}"/>
              </a:ext>
            </a:extLst>
          </p:cNvPr>
          <p:cNvSpPr txBox="1"/>
          <p:nvPr/>
        </p:nvSpPr>
        <p:spPr>
          <a:xfrm rot="16200000">
            <a:off x="4216862" y="5214987"/>
            <a:ext cx="248786" cy="369332"/>
          </a:xfrm>
          <a:prstGeom prst="rect">
            <a:avLst/>
          </a:prstGeom>
          <a:noFill/>
        </p:spPr>
        <p:txBody>
          <a:bodyPr wrap="none" rtlCol="0">
            <a:spAutoFit/>
          </a:bodyPr>
          <a:lstStyle/>
          <a:p>
            <a:r>
              <a:rPr lang="en-US" b="1" dirty="0"/>
              <a:t>:</a:t>
            </a:r>
          </a:p>
        </p:txBody>
      </p:sp>
      <p:sp>
        <p:nvSpPr>
          <p:cNvPr id="30" name="TextBox 29">
            <a:extLst>
              <a:ext uri="{FF2B5EF4-FFF2-40B4-BE49-F238E27FC236}">
                <a16:creationId xmlns:a16="http://schemas.microsoft.com/office/drawing/2014/main" id="{7D93FBE2-57A8-694E-A94D-6E6961707809}"/>
              </a:ext>
            </a:extLst>
          </p:cNvPr>
          <p:cNvSpPr txBox="1"/>
          <p:nvPr/>
        </p:nvSpPr>
        <p:spPr>
          <a:xfrm rot="16200000">
            <a:off x="4216862" y="5441902"/>
            <a:ext cx="248786" cy="369332"/>
          </a:xfrm>
          <a:prstGeom prst="rect">
            <a:avLst/>
          </a:prstGeom>
          <a:noFill/>
        </p:spPr>
        <p:txBody>
          <a:bodyPr wrap="none" rtlCol="0">
            <a:spAutoFit/>
          </a:bodyPr>
          <a:lstStyle/>
          <a:p>
            <a:r>
              <a:rPr lang="en-US" b="1" dirty="0"/>
              <a:t>:</a:t>
            </a:r>
          </a:p>
        </p:txBody>
      </p:sp>
      <p:sp>
        <p:nvSpPr>
          <p:cNvPr id="31" name="TextBox 30">
            <a:extLst>
              <a:ext uri="{FF2B5EF4-FFF2-40B4-BE49-F238E27FC236}">
                <a16:creationId xmlns:a16="http://schemas.microsoft.com/office/drawing/2014/main" id="{FEB85D45-9187-974F-AD52-A2DA8E399BBB}"/>
              </a:ext>
            </a:extLst>
          </p:cNvPr>
          <p:cNvSpPr txBox="1"/>
          <p:nvPr/>
        </p:nvSpPr>
        <p:spPr>
          <a:xfrm rot="16200000">
            <a:off x="4863453" y="4995535"/>
            <a:ext cx="248786" cy="369332"/>
          </a:xfrm>
          <a:prstGeom prst="rect">
            <a:avLst/>
          </a:prstGeom>
          <a:noFill/>
        </p:spPr>
        <p:txBody>
          <a:bodyPr wrap="none" rtlCol="0">
            <a:spAutoFit/>
          </a:bodyPr>
          <a:lstStyle/>
          <a:p>
            <a:r>
              <a:rPr lang="en-US" b="1" dirty="0"/>
              <a:t>:</a:t>
            </a:r>
          </a:p>
        </p:txBody>
      </p:sp>
      <p:sp>
        <p:nvSpPr>
          <p:cNvPr id="32" name="TextBox 31">
            <a:extLst>
              <a:ext uri="{FF2B5EF4-FFF2-40B4-BE49-F238E27FC236}">
                <a16:creationId xmlns:a16="http://schemas.microsoft.com/office/drawing/2014/main" id="{CBB651D0-2929-EE4E-B097-AF98937FC010}"/>
              </a:ext>
            </a:extLst>
          </p:cNvPr>
          <p:cNvSpPr txBox="1"/>
          <p:nvPr/>
        </p:nvSpPr>
        <p:spPr>
          <a:xfrm rot="16200000">
            <a:off x="4840388" y="5206125"/>
            <a:ext cx="248786" cy="369332"/>
          </a:xfrm>
          <a:prstGeom prst="rect">
            <a:avLst/>
          </a:prstGeom>
          <a:noFill/>
        </p:spPr>
        <p:txBody>
          <a:bodyPr wrap="none" rtlCol="0">
            <a:spAutoFit/>
          </a:bodyPr>
          <a:lstStyle/>
          <a:p>
            <a:r>
              <a:rPr lang="en-US" b="1" dirty="0"/>
              <a:t>:</a:t>
            </a:r>
          </a:p>
        </p:txBody>
      </p:sp>
      <p:sp>
        <p:nvSpPr>
          <p:cNvPr id="33" name="TextBox 32">
            <a:extLst>
              <a:ext uri="{FF2B5EF4-FFF2-40B4-BE49-F238E27FC236}">
                <a16:creationId xmlns:a16="http://schemas.microsoft.com/office/drawing/2014/main" id="{9AE70162-FFC3-9C4B-8A76-3C962C6C71EF}"/>
              </a:ext>
            </a:extLst>
          </p:cNvPr>
          <p:cNvSpPr txBox="1"/>
          <p:nvPr/>
        </p:nvSpPr>
        <p:spPr>
          <a:xfrm rot="16200000">
            <a:off x="4840570" y="5463209"/>
            <a:ext cx="248786" cy="369332"/>
          </a:xfrm>
          <a:prstGeom prst="rect">
            <a:avLst/>
          </a:prstGeom>
          <a:noFill/>
        </p:spPr>
        <p:txBody>
          <a:bodyPr wrap="none" rtlCol="0">
            <a:spAutoFit/>
          </a:bodyPr>
          <a:lstStyle/>
          <a:p>
            <a:r>
              <a:rPr lang="en-US" b="1" dirty="0"/>
              <a:t>:</a:t>
            </a:r>
          </a:p>
        </p:txBody>
      </p:sp>
      <p:sp>
        <p:nvSpPr>
          <p:cNvPr id="34" name="TextBox 33">
            <a:extLst>
              <a:ext uri="{FF2B5EF4-FFF2-40B4-BE49-F238E27FC236}">
                <a16:creationId xmlns:a16="http://schemas.microsoft.com/office/drawing/2014/main" id="{7536E62B-709D-A546-9932-D6F31092FFE4}"/>
              </a:ext>
            </a:extLst>
          </p:cNvPr>
          <p:cNvSpPr txBox="1"/>
          <p:nvPr/>
        </p:nvSpPr>
        <p:spPr>
          <a:xfrm rot="16200000">
            <a:off x="4848501" y="5650552"/>
            <a:ext cx="248786" cy="369332"/>
          </a:xfrm>
          <a:prstGeom prst="rect">
            <a:avLst/>
          </a:prstGeom>
          <a:noFill/>
        </p:spPr>
        <p:txBody>
          <a:bodyPr wrap="none" rtlCol="0">
            <a:spAutoFit/>
          </a:bodyPr>
          <a:lstStyle/>
          <a:p>
            <a:r>
              <a:rPr lang="en-US" b="1" dirty="0"/>
              <a:t>:</a:t>
            </a:r>
          </a:p>
        </p:txBody>
      </p:sp>
      <p:sp>
        <p:nvSpPr>
          <p:cNvPr id="35" name="TextBox 34">
            <a:extLst>
              <a:ext uri="{FF2B5EF4-FFF2-40B4-BE49-F238E27FC236}">
                <a16:creationId xmlns:a16="http://schemas.microsoft.com/office/drawing/2014/main" id="{7B4C3043-1839-7847-99F1-390DC1FB152E}"/>
              </a:ext>
            </a:extLst>
          </p:cNvPr>
          <p:cNvSpPr txBox="1"/>
          <p:nvPr/>
        </p:nvSpPr>
        <p:spPr>
          <a:xfrm rot="16200000">
            <a:off x="5360944" y="5454911"/>
            <a:ext cx="248786" cy="369332"/>
          </a:xfrm>
          <a:prstGeom prst="rect">
            <a:avLst/>
          </a:prstGeom>
          <a:noFill/>
        </p:spPr>
        <p:txBody>
          <a:bodyPr wrap="none" rtlCol="0">
            <a:spAutoFit/>
          </a:bodyPr>
          <a:lstStyle/>
          <a:p>
            <a:r>
              <a:rPr lang="en-US" b="1" dirty="0"/>
              <a:t>:</a:t>
            </a:r>
          </a:p>
        </p:txBody>
      </p:sp>
      <p:sp>
        <p:nvSpPr>
          <p:cNvPr id="36" name="TextBox 35">
            <a:extLst>
              <a:ext uri="{FF2B5EF4-FFF2-40B4-BE49-F238E27FC236}">
                <a16:creationId xmlns:a16="http://schemas.microsoft.com/office/drawing/2014/main" id="{5828E22A-DE27-7241-BB7C-2EBF7C0A3B14}"/>
              </a:ext>
            </a:extLst>
          </p:cNvPr>
          <p:cNvSpPr txBox="1"/>
          <p:nvPr/>
        </p:nvSpPr>
        <p:spPr>
          <a:xfrm rot="16200000">
            <a:off x="5377619" y="5654244"/>
            <a:ext cx="248786" cy="369332"/>
          </a:xfrm>
          <a:prstGeom prst="rect">
            <a:avLst/>
          </a:prstGeom>
          <a:noFill/>
        </p:spPr>
        <p:txBody>
          <a:bodyPr wrap="none" rtlCol="0">
            <a:spAutoFit/>
          </a:bodyPr>
          <a:lstStyle/>
          <a:p>
            <a:r>
              <a:rPr lang="en-US" b="1" dirty="0"/>
              <a:t>:</a:t>
            </a:r>
          </a:p>
        </p:txBody>
      </p:sp>
      <p:sp>
        <p:nvSpPr>
          <p:cNvPr id="37" name="TextBox 36">
            <a:extLst>
              <a:ext uri="{FF2B5EF4-FFF2-40B4-BE49-F238E27FC236}">
                <a16:creationId xmlns:a16="http://schemas.microsoft.com/office/drawing/2014/main" id="{84B4A7AC-497B-054A-88E7-93D97F22C03C}"/>
              </a:ext>
            </a:extLst>
          </p:cNvPr>
          <p:cNvSpPr txBox="1"/>
          <p:nvPr/>
        </p:nvSpPr>
        <p:spPr>
          <a:xfrm rot="16200000">
            <a:off x="5867065" y="5463209"/>
            <a:ext cx="248786" cy="369332"/>
          </a:xfrm>
          <a:prstGeom prst="rect">
            <a:avLst/>
          </a:prstGeom>
          <a:noFill/>
        </p:spPr>
        <p:txBody>
          <a:bodyPr wrap="none" rtlCol="0">
            <a:spAutoFit/>
          </a:bodyPr>
          <a:lstStyle/>
          <a:p>
            <a:r>
              <a:rPr lang="en-US" b="1" dirty="0"/>
              <a:t>:</a:t>
            </a:r>
          </a:p>
        </p:txBody>
      </p:sp>
      <p:sp>
        <p:nvSpPr>
          <p:cNvPr id="38" name="TextBox 37">
            <a:extLst>
              <a:ext uri="{FF2B5EF4-FFF2-40B4-BE49-F238E27FC236}">
                <a16:creationId xmlns:a16="http://schemas.microsoft.com/office/drawing/2014/main" id="{B68866BC-C7BA-AE49-A7BB-DDDC22E1264B}"/>
              </a:ext>
            </a:extLst>
          </p:cNvPr>
          <p:cNvSpPr txBox="1"/>
          <p:nvPr/>
        </p:nvSpPr>
        <p:spPr>
          <a:xfrm rot="16200000">
            <a:off x="5874564" y="5671178"/>
            <a:ext cx="248786" cy="369332"/>
          </a:xfrm>
          <a:prstGeom prst="rect">
            <a:avLst/>
          </a:prstGeom>
          <a:noFill/>
        </p:spPr>
        <p:txBody>
          <a:bodyPr wrap="none" rtlCol="0">
            <a:spAutoFit/>
          </a:bodyPr>
          <a:lstStyle/>
          <a:p>
            <a:r>
              <a:rPr lang="en-US" b="1" dirty="0"/>
              <a:t>:</a:t>
            </a:r>
          </a:p>
        </p:txBody>
      </p:sp>
      <p:sp>
        <p:nvSpPr>
          <p:cNvPr id="39" name="TextBox 38">
            <a:extLst>
              <a:ext uri="{FF2B5EF4-FFF2-40B4-BE49-F238E27FC236}">
                <a16:creationId xmlns:a16="http://schemas.microsoft.com/office/drawing/2014/main" id="{5E9682CA-A089-5D4C-985D-E5A96CABF204}"/>
              </a:ext>
            </a:extLst>
          </p:cNvPr>
          <p:cNvSpPr txBox="1"/>
          <p:nvPr/>
        </p:nvSpPr>
        <p:spPr>
          <a:xfrm rot="16200000">
            <a:off x="6929281" y="5025954"/>
            <a:ext cx="248786" cy="369332"/>
          </a:xfrm>
          <a:prstGeom prst="rect">
            <a:avLst/>
          </a:prstGeom>
          <a:noFill/>
        </p:spPr>
        <p:txBody>
          <a:bodyPr wrap="none" rtlCol="0">
            <a:spAutoFit/>
          </a:bodyPr>
          <a:lstStyle/>
          <a:p>
            <a:r>
              <a:rPr lang="en-US" b="1" dirty="0"/>
              <a:t>:</a:t>
            </a:r>
          </a:p>
        </p:txBody>
      </p:sp>
      <p:sp>
        <p:nvSpPr>
          <p:cNvPr id="40" name="TextBox 39">
            <a:extLst>
              <a:ext uri="{FF2B5EF4-FFF2-40B4-BE49-F238E27FC236}">
                <a16:creationId xmlns:a16="http://schemas.microsoft.com/office/drawing/2014/main" id="{345480D4-4DC9-2D40-A655-4CC400645843}"/>
              </a:ext>
            </a:extLst>
          </p:cNvPr>
          <p:cNvSpPr txBox="1"/>
          <p:nvPr/>
        </p:nvSpPr>
        <p:spPr>
          <a:xfrm rot="16200000">
            <a:off x="7413808" y="4727731"/>
            <a:ext cx="248786" cy="369332"/>
          </a:xfrm>
          <a:prstGeom prst="rect">
            <a:avLst/>
          </a:prstGeom>
          <a:noFill/>
        </p:spPr>
        <p:txBody>
          <a:bodyPr wrap="none" rtlCol="0">
            <a:spAutoFit/>
          </a:bodyPr>
          <a:lstStyle/>
          <a:p>
            <a:r>
              <a:rPr lang="en-US" b="1" dirty="0"/>
              <a:t>:</a:t>
            </a:r>
          </a:p>
        </p:txBody>
      </p:sp>
      <p:sp>
        <p:nvSpPr>
          <p:cNvPr id="41" name="TextBox 40">
            <a:extLst>
              <a:ext uri="{FF2B5EF4-FFF2-40B4-BE49-F238E27FC236}">
                <a16:creationId xmlns:a16="http://schemas.microsoft.com/office/drawing/2014/main" id="{948B20F9-774E-E14C-A2B3-67B1C0578EB2}"/>
              </a:ext>
            </a:extLst>
          </p:cNvPr>
          <p:cNvSpPr txBox="1"/>
          <p:nvPr/>
        </p:nvSpPr>
        <p:spPr>
          <a:xfrm rot="16200000">
            <a:off x="7407983" y="5700178"/>
            <a:ext cx="248786" cy="369332"/>
          </a:xfrm>
          <a:prstGeom prst="rect">
            <a:avLst/>
          </a:prstGeom>
          <a:noFill/>
        </p:spPr>
        <p:txBody>
          <a:bodyPr wrap="none" rtlCol="0">
            <a:spAutoFit/>
          </a:bodyPr>
          <a:lstStyle/>
          <a:p>
            <a:r>
              <a:rPr lang="en-US" b="1" dirty="0"/>
              <a:t>:</a:t>
            </a:r>
          </a:p>
        </p:txBody>
      </p:sp>
      <p:sp>
        <p:nvSpPr>
          <p:cNvPr id="42" name="TextBox 41">
            <a:extLst>
              <a:ext uri="{FF2B5EF4-FFF2-40B4-BE49-F238E27FC236}">
                <a16:creationId xmlns:a16="http://schemas.microsoft.com/office/drawing/2014/main" id="{CB863644-662A-334F-ADB3-98D621FF90EA}"/>
              </a:ext>
            </a:extLst>
          </p:cNvPr>
          <p:cNvSpPr txBox="1"/>
          <p:nvPr/>
        </p:nvSpPr>
        <p:spPr>
          <a:xfrm rot="16200000">
            <a:off x="6953329" y="5674073"/>
            <a:ext cx="248786" cy="369332"/>
          </a:xfrm>
          <a:prstGeom prst="rect">
            <a:avLst/>
          </a:prstGeom>
          <a:noFill/>
        </p:spPr>
        <p:txBody>
          <a:bodyPr wrap="none" rtlCol="0">
            <a:spAutoFit/>
          </a:bodyPr>
          <a:lstStyle/>
          <a:p>
            <a:r>
              <a:rPr lang="en-US" b="1" dirty="0"/>
              <a:t>:</a:t>
            </a:r>
          </a:p>
        </p:txBody>
      </p:sp>
      <p:sp>
        <p:nvSpPr>
          <p:cNvPr id="43" name="TextBox 42">
            <a:extLst>
              <a:ext uri="{FF2B5EF4-FFF2-40B4-BE49-F238E27FC236}">
                <a16:creationId xmlns:a16="http://schemas.microsoft.com/office/drawing/2014/main" id="{44F449A7-F5DF-7544-BECE-8EBE96BA77E3}"/>
              </a:ext>
            </a:extLst>
          </p:cNvPr>
          <p:cNvSpPr txBox="1"/>
          <p:nvPr/>
        </p:nvSpPr>
        <p:spPr>
          <a:xfrm rot="13830747">
            <a:off x="6461720" y="5526158"/>
            <a:ext cx="248786" cy="369332"/>
          </a:xfrm>
          <a:prstGeom prst="rect">
            <a:avLst/>
          </a:prstGeom>
          <a:noFill/>
        </p:spPr>
        <p:txBody>
          <a:bodyPr wrap="none" rtlCol="0">
            <a:spAutoFit/>
          </a:bodyPr>
          <a:lstStyle/>
          <a:p>
            <a:r>
              <a:rPr lang="en-US" b="1" dirty="0"/>
              <a:t>:</a:t>
            </a:r>
          </a:p>
        </p:txBody>
      </p:sp>
      <p:sp>
        <p:nvSpPr>
          <p:cNvPr id="44" name="TextBox 43">
            <a:extLst>
              <a:ext uri="{FF2B5EF4-FFF2-40B4-BE49-F238E27FC236}">
                <a16:creationId xmlns:a16="http://schemas.microsoft.com/office/drawing/2014/main" id="{4BAC1D6B-32AC-DE4F-937F-B6892C0735B2}"/>
              </a:ext>
            </a:extLst>
          </p:cNvPr>
          <p:cNvSpPr txBox="1"/>
          <p:nvPr/>
        </p:nvSpPr>
        <p:spPr>
          <a:xfrm rot="7621594">
            <a:off x="6656402" y="5511605"/>
            <a:ext cx="248786" cy="369332"/>
          </a:xfrm>
          <a:prstGeom prst="rect">
            <a:avLst/>
          </a:prstGeom>
          <a:noFill/>
        </p:spPr>
        <p:txBody>
          <a:bodyPr wrap="none" rtlCol="0">
            <a:spAutoFit/>
          </a:bodyPr>
          <a:lstStyle/>
          <a:p>
            <a:r>
              <a:rPr lang="en-US" b="1" dirty="0"/>
              <a:t>:</a:t>
            </a:r>
          </a:p>
        </p:txBody>
      </p:sp>
      <p:sp>
        <p:nvSpPr>
          <p:cNvPr id="46" name="TextBox 45">
            <a:extLst>
              <a:ext uri="{FF2B5EF4-FFF2-40B4-BE49-F238E27FC236}">
                <a16:creationId xmlns:a16="http://schemas.microsoft.com/office/drawing/2014/main" id="{F30130A0-FD14-7D48-B6B7-5429F959353D}"/>
              </a:ext>
            </a:extLst>
          </p:cNvPr>
          <p:cNvSpPr txBox="1"/>
          <p:nvPr/>
        </p:nvSpPr>
        <p:spPr>
          <a:xfrm rot="180365">
            <a:off x="7764480" y="5186469"/>
            <a:ext cx="248786" cy="369332"/>
          </a:xfrm>
          <a:prstGeom prst="rect">
            <a:avLst/>
          </a:prstGeom>
          <a:noFill/>
        </p:spPr>
        <p:txBody>
          <a:bodyPr wrap="none" rtlCol="0">
            <a:spAutoFit/>
          </a:bodyPr>
          <a:lstStyle/>
          <a:p>
            <a:r>
              <a:rPr lang="en-US" b="1" dirty="0"/>
              <a:t>:</a:t>
            </a:r>
          </a:p>
        </p:txBody>
      </p:sp>
      <p:sp>
        <p:nvSpPr>
          <p:cNvPr id="47" name="TextBox 46">
            <a:extLst>
              <a:ext uri="{FF2B5EF4-FFF2-40B4-BE49-F238E27FC236}">
                <a16:creationId xmlns:a16="http://schemas.microsoft.com/office/drawing/2014/main" id="{C469AC97-CD2B-0C41-8069-58D9C8459862}"/>
              </a:ext>
            </a:extLst>
          </p:cNvPr>
          <p:cNvSpPr txBox="1"/>
          <p:nvPr/>
        </p:nvSpPr>
        <p:spPr>
          <a:xfrm rot="16200000">
            <a:off x="6277054" y="6313032"/>
            <a:ext cx="248786" cy="369332"/>
          </a:xfrm>
          <a:prstGeom prst="rect">
            <a:avLst/>
          </a:prstGeom>
          <a:noFill/>
        </p:spPr>
        <p:txBody>
          <a:bodyPr wrap="none" rtlCol="0">
            <a:spAutoFit/>
          </a:bodyPr>
          <a:lstStyle/>
          <a:p>
            <a:r>
              <a:rPr lang="en-US" b="1" dirty="0"/>
              <a:t>:</a:t>
            </a:r>
          </a:p>
        </p:txBody>
      </p:sp>
      <p:sp>
        <p:nvSpPr>
          <p:cNvPr id="48" name="TextBox 47">
            <a:extLst>
              <a:ext uri="{FF2B5EF4-FFF2-40B4-BE49-F238E27FC236}">
                <a16:creationId xmlns:a16="http://schemas.microsoft.com/office/drawing/2014/main" id="{B3F90C5E-D21D-6347-BA69-5ED673EC303A}"/>
              </a:ext>
            </a:extLst>
          </p:cNvPr>
          <p:cNvSpPr txBox="1"/>
          <p:nvPr/>
        </p:nvSpPr>
        <p:spPr>
          <a:xfrm rot="16200000">
            <a:off x="6832491" y="6271065"/>
            <a:ext cx="248786" cy="369332"/>
          </a:xfrm>
          <a:prstGeom prst="rect">
            <a:avLst/>
          </a:prstGeom>
          <a:noFill/>
        </p:spPr>
        <p:txBody>
          <a:bodyPr wrap="none" rtlCol="0">
            <a:spAutoFit/>
          </a:bodyPr>
          <a:lstStyle/>
          <a:p>
            <a:r>
              <a:rPr lang="en-US" b="1" dirty="0"/>
              <a:t>:</a:t>
            </a:r>
          </a:p>
        </p:txBody>
      </p:sp>
      <p:sp>
        <p:nvSpPr>
          <p:cNvPr id="49" name="TextBox 48">
            <a:extLst>
              <a:ext uri="{FF2B5EF4-FFF2-40B4-BE49-F238E27FC236}">
                <a16:creationId xmlns:a16="http://schemas.microsoft.com/office/drawing/2014/main" id="{89F614B3-AAF5-C349-8FA8-B110D59EE71A}"/>
              </a:ext>
            </a:extLst>
          </p:cNvPr>
          <p:cNvSpPr txBox="1"/>
          <p:nvPr/>
        </p:nvSpPr>
        <p:spPr>
          <a:xfrm>
            <a:off x="6379989" y="6191859"/>
            <a:ext cx="248786" cy="369332"/>
          </a:xfrm>
          <a:prstGeom prst="rect">
            <a:avLst/>
          </a:prstGeom>
          <a:noFill/>
        </p:spPr>
        <p:txBody>
          <a:bodyPr wrap="none" rtlCol="0">
            <a:spAutoFit/>
          </a:bodyPr>
          <a:lstStyle/>
          <a:p>
            <a:r>
              <a:rPr lang="en-US" b="1" dirty="0"/>
              <a:t>:</a:t>
            </a:r>
          </a:p>
        </p:txBody>
      </p:sp>
      <p:sp>
        <p:nvSpPr>
          <p:cNvPr id="50" name="TextBox 49">
            <a:extLst>
              <a:ext uri="{FF2B5EF4-FFF2-40B4-BE49-F238E27FC236}">
                <a16:creationId xmlns:a16="http://schemas.microsoft.com/office/drawing/2014/main" id="{0554B457-F388-6245-97D5-EBFA5A1FF5C3}"/>
              </a:ext>
            </a:extLst>
          </p:cNvPr>
          <p:cNvSpPr txBox="1"/>
          <p:nvPr/>
        </p:nvSpPr>
        <p:spPr>
          <a:xfrm>
            <a:off x="5726478" y="5282043"/>
            <a:ext cx="248786" cy="369332"/>
          </a:xfrm>
          <a:prstGeom prst="rect">
            <a:avLst/>
          </a:prstGeom>
          <a:noFill/>
        </p:spPr>
        <p:txBody>
          <a:bodyPr wrap="none" rtlCol="0">
            <a:spAutoFit/>
          </a:bodyPr>
          <a:lstStyle/>
          <a:p>
            <a:r>
              <a:rPr lang="en-US" b="1" dirty="0"/>
              <a:t>:</a:t>
            </a:r>
          </a:p>
        </p:txBody>
      </p:sp>
      <p:sp>
        <p:nvSpPr>
          <p:cNvPr id="51" name="TextBox 50">
            <a:extLst>
              <a:ext uri="{FF2B5EF4-FFF2-40B4-BE49-F238E27FC236}">
                <a16:creationId xmlns:a16="http://schemas.microsoft.com/office/drawing/2014/main" id="{B4209CDD-0099-B04A-816E-1C1FDA94CD29}"/>
              </a:ext>
            </a:extLst>
          </p:cNvPr>
          <p:cNvSpPr txBox="1"/>
          <p:nvPr/>
        </p:nvSpPr>
        <p:spPr>
          <a:xfrm>
            <a:off x="5553532" y="5271798"/>
            <a:ext cx="248786" cy="369332"/>
          </a:xfrm>
          <a:prstGeom prst="rect">
            <a:avLst/>
          </a:prstGeom>
          <a:noFill/>
        </p:spPr>
        <p:txBody>
          <a:bodyPr wrap="none" rtlCol="0">
            <a:spAutoFit/>
          </a:bodyPr>
          <a:lstStyle/>
          <a:p>
            <a:r>
              <a:rPr lang="en-US" b="1" dirty="0"/>
              <a:t>:</a:t>
            </a:r>
          </a:p>
        </p:txBody>
      </p:sp>
      <p:sp>
        <p:nvSpPr>
          <p:cNvPr id="52" name="TextBox 51">
            <a:extLst>
              <a:ext uri="{FF2B5EF4-FFF2-40B4-BE49-F238E27FC236}">
                <a16:creationId xmlns:a16="http://schemas.microsoft.com/office/drawing/2014/main" id="{AA3914EA-6DD9-1449-9B7A-A160A94C6E28}"/>
              </a:ext>
            </a:extLst>
          </p:cNvPr>
          <p:cNvSpPr txBox="1"/>
          <p:nvPr/>
        </p:nvSpPr>
        <p:spPr>
          <a:xfrm>
            <a:off x="5218436" y="5284417"/>
            <a:ext cx="248786" cy="369332"/>
          </a:xfrm>
          <a:prstGeom prst="rect">
            <a:avLst/>
          </a:prstGeom>
          <a:noFill/>
        </p:spPr>
        <p:txBody>
          <a:bodyPr wrap="none" rtlCol="0">
            <a:spAutoFit/>
          </a:bodyPr>
          <a:lstStyle/>
          <a:p>
            <a:r>
              <a:rPr lang="en-US" b="1" dirty="0"/>
              <a:t>:</a:t>
            </a:r>
          </a:p>
        </p:txBody>
      </p:sp>
      <p:sp>
        <p:nvSpPr>
          <p:cNvPr id="53" name="TextBox 52">
            <a:extLst>
              <a:ext uri="{FF2B5EF4-FFF2-40B4-BE49-F238E27FC236}">
                <a16:creationId xmlns:a16="http://schemas.microsoft.com/office/drawing/2014/main" id="{53413FEF-15FB-AF45-AAD0-1872C2712D97}"/>
              </a:ext>
            </a:extLst>
          </p:cNvPr>
          <p:cNvSpPr txBox="1"/>
          <p:nvPr/>
        </p:nvSpPr>
        <p:spPr>
          <a:xfrm>
            <a:off x="5031094" y="5271798"/>
            <a:ext cx="248786" cy="369332"/>
          </a:xfrm>
          <a:prstGeom prst="rect">
            <a:avLst/>
          </a:prstGeom>
          <a:noFill/>
        </p:spPr>
        <p:txBody>
          <a:bodyPr wrap="none" rtlCol="0">
            <a:spAutoFit/>
          </a:bodyPr>
          <a:lstStyle/>
          <a:p>
            <a:r>
              <a:rPr lang="en-US" b="1" dirty="0"/>
              <a:t>:</a:t>
            </a:r>
          </a:p>
        </p:txBody>
      </p:sp>
      <p:sp>
        <p:nvSpPr>
          <p:cNvPr id="54" name="TextBox 53">
            <a:extLst>
              <a:ext uri="{FF2B5EF4-FFF2-40B4-BE49-F238E27FC236}">
                <a16:creationId xmlns:a16="http://schemas.microsoft.com/office/drawing/2014/main" id="{6A013DEC-A753-0D41-A971-9B5430D44726}"/>
              </a:ext>
            </a:extLst>
          </p:cNvPr>
          <p:cNvSpPr txBox="1"/>
          <p:nvPr/>
        </p:nvSpPr>
        <p:spPr>
          <a:xfrm>
            <a:off x="5030524" y="5786740"/>
            <a:ext cx="248786" cy="369332"/>
          </a:xfrm>
          <a:prstGeom prst="rect">
            <a:avLst/>
          </a:prstGeom>
          <a:noFill/>
        </p:spPr>
        <p:txBody>
          <a:bodyPr wrap="none" rtlCol="0">
            <a:spAutoFit/>
          </a:bodyPr>
          <a:lstStyle/>
          <a:p>
            <a:r>
              <a:rPr lang="en-US" b="1" dirty="0"/>
              <a:t>:</a:t>
            </a:r>
          </a:p>
        </p:txBody>
      </p:sp>
      <p:sp>
        <p:nvSpPr>
          <p:cNvPr id="55" name="TextBox 54">
            <a:extLst>
              <a:ext uri="{FF2B5EF4-FFF2-40B4-BE49-F238E27FC236}">
                <a16:creationId xmlns:a16="http://schemas.microsoft.com/office/drawing/2014/main" id="{F683A937-7F06-7F43-A114-4730020EC526}"/>
              </a:ext>
            </a:extLst>
          </p:cNvPr>
          <p:cNvSpPr txBox="1"/>
          <p:nvPr/>
        </p:nvSpPr>
        <p:spPr>
          <a:xfrm>
            <a:off x="5216823" y="5783490"/>
            <a:ext cx="248786" cy="369332"/>
          </a:xfrm>
          <a:prstGeom prst="rect">
            <a:avLst/>
          </a:prstGeom>
          <a:noFill/>
        </p:spPr>
        <p:txBody>
          <a:bodyPr wrap="none" rtlCol="0">
            <a:spAutoFit/>
          </a:bodyPr>
          <a:lstStyle/>
          <a:p>
            <a:r>
              <a:rPr lang="en-US" b="1" dirty="0"/>
              <a:t>:</a:t>
            </a:r>
          </a:p>
        </p:txBody>
      </p:sp>
      <p:sp>
        <p:nvSpPr>
          <p:cNvPr id="56" name="TextBox 55">
            <a:extLst>
              <a:ext uri="{FF2B5EF4-FFF2-40B4-BE49-F238E27FC236}">
                <a16:creationId xmlns:a16="http://schemas.microsoft.com/office/drawing/2014/main" id="{E3D04255-EB5D-9545-A6FA-D56006F7DAED}"/>
              </a:ext>
            </a:extLst>
          </p:cNvPr>
          <p:cNvSpPr txBox="1"/>
          <p:nvPr/>
        </p:nvSpPr>
        <p:spPr>
          <a:xfrm>
            <a:off x="5550507" y="5781613"/>
            <a:ext cx="248786" cy="369332"/>
          </a:xfrm>
          <a:prstGeom prst="rect">
            <a:avLst/>
          </a:prstGeom>
          <a:noFill/>
        </p:spPr>
        <p:txBody>
          <a:bodyPr wrap="none" rtlCol="0">
            <a:spAutoFit/>
          </a:bodyPr>
          <a:lstStyle/>
          <a:p>
            <a:r>
              <a:rPr lang="en-US" b="1" dirty="0"/>
              <a:t>:</a:t>
            </a:r>
          </a:p>
        </p:txBody>
      </p:sp>
      <p:sp>
        <p:nvSpPr>
          <p:cNvPr id="57" name="TextBox 56">
            <a:extLst>
              <a:ext uri="{FF2B5EF4-FFF2-40B4-BE49-F238E27FC236}">
                <a16:creationId xmlns:a16="http://schemas.microsoft.com/office/drawing/2014/main" id="{A13BE87C-8F4D-9341-91CC-137955381256}"/>
              </a:ext>
            </a:extLst>
          </p:cNvPr>
          <p:cNvSpPr txBox="1"/>
          <p:nvPr/>
        </p:nvSpPr>
        <p:spPr>
          <a:xfrm>
            <a:off x="5738874" y="5789911"/>
            <a:ext cx="248786" cy="369332"/>
          </a:xfrm>
          <a:prstGeom prst="rect">
            <a:avLst/>
          </a:prstGeom>
          <a:noFill/>
        </p:spPr>
        <p:txBody>
          <a:bodyPr wrap="none" rtlCol="0">
            <a:spAutoFit/>
          </a:bodyPr>
          <a:lstStyle/>
          <a:p>
            <a:r>
              <a:rPr lang="en-US" b="1" dirty="0"/>
              <a:t>:</a:t>
            </a:r>
          </a:p>
        </p:txBody>
      </p:sp>
      <p:sp>
        <p:nvSpPr>
          <p:cNvPr id="58" name="TextBox 57">
            <a:extLst>
              <a:ext uri="{FF2B5EF4-FFF2-40B4-BE49-F238E27FC236}">
                <a16:creationId xmlns:a16="http://schemas.microsoft.com/office/drawing/2014/main" id="{30BFAC6B-FAA8-FF49-A998-824FF64F5721}"/>
              </a:ext>
            </a:extLst>
          </p:cNvPr>
          <p:cNvSpPr txBox="1"/>
          <p:nvPr/>
        </p:nvSpPr>
        <p:spPr>
          <a:xfrm rot="16200000">
            <a:off x="5617307" y="5914304"/>
            <a:ext cx="248786" cy="369332"/>
          </a:xfrm>
          <a:prstGeom prst="rect">
            <a:avLst/>
          </a:prstGeom>
          <a:noFill/>
        </p:spPr>
        <p:txBody>
          <a:bodyPr wrap="none" rtlCol="0">
            <a:spAutoFit/>
          </a:bodyPr>
          <a:lstStyle/>
          <a:p>
            <a:r>
              <a:rPr lang="en-US" b="1" dirty="0"/>
              <a:t>:</a:t>
            </a:r>
          </a:p>
        </p:txBody>
      </p:sp>
      <p:sp>
        <p:nvSpPr>
          <p:cNvPr id="59" name="TextBox 58">
            <a:extLst>
              <a:ext uri="{FF2B5EF4-FFF2-40B4-BE49-F238E27FC236}">
                <a16:creationId xmlns:a16="http://schemas.microsoft.com/office/drawing/2014/main" id="{C957072F-E6AF-EA4A-AE56-1E27B37DAAED}"/>
              </a:ext>
            </a:extLst>
          </p:cNvPr>
          <p:cNvSpPr txBox="1"/>
          <p:nvPr/>
        </p:nvSpPr>
        <p:spPr>
          <a:xfrm rot="16200000">
            <a:off x="5101266" y="5922929"/>
            <a:ext cx="248786" cy="369332"/>
          </a:xfrm>
          <a:prstGeom prst="rect">
            <a:avLst/>
          </a:prstGeom>
          <a:noFill/>
        </p:spPr>
        <p:txBody>
          <a:bodyPr wrap="none" rtlCol="0">
            <a:spAutoFit/>
          </a:bodyPr>
          <a:lstStyle/>
          <a:p>
            <a:r>
              <a:rPr lang="en-US" b="1" dirty="0"/>
              <a:t>:</a:t>
            </a:r>
          </a:p>
        </p:txBody>
      </p:sp>
      <p:sp>
        <p:nvSpPr>
          <p:cNvPr id="60" name="TextBox 59">
            <a:extLst>
              <a:ext uri="{FF2B5EF4-FFF2-40B4-BE49-F238E27FC236}">
                <a16:creationId xmlns:a16="http://schemas.microsoft.com/office/drawing/2014/main" id="{AFD81B51-7454-CE4D-9E4E-F768A722C842}"/>
              </a:ext>
            </a:extLst>
          </p:cNvPr>
          <p:cNvSpPr txBox="1"/>
          <p:nvPr/>
        </p:nvSpPr>
        <p:spPr>
          <a:xfrm rot="16200000">
            <a:off x="2092292" y="3766619"/>
            <a:ext cx="248786" cy="369332"/>
          </a:xfrm>
          <a:prstGeom prst="rect">
            <a:avLst/>
          </a:prstGeom>
          <a:noFill/>
        </p:spPr>
        <p:txBody>
          <a:bodyPr wrap="none" rtlCol="0">
            <a:spAutoFit/>
          </a:bodyPr>
          <a:lstStyle/>
          <a:p>
            <a:r>
              <a:rPr lang="en-US" b="1" dirty="0"/>
              <a:t>:</a:t>
            </a:r>
          </a:p>
        </p:txBody>
      </p:sp>
      <p:sp>
        <p:nvSpPr>
          <p:cNvPr id="61" name="TextBox 60">
            <a:extLst>
              <a:ext uri="{FF2B5EF4-FFF2-40B4-BE49-F238E27FC236}">
                <a16:creationId xmlns:a16="http://schemas.microsoft.com/office/drawing/2014/main" id="{E29BD048-F5DA-DA48-B1BC-12157CD292E8}"/>
              </a:ext>
            </a:extLst>
          </p:cNvPr>
          <p:cNvSpPr txBox="1"/>
          <p:nvPr/>
        </p:nvSpPr>
        <p:spPr>
          <a:xfrm rot="16200000">
            <a:off x="2550848" y="4498147"/>
            <a:ext cx="248786" cy="369332"/>
          </a:xfrm>
          <a:prstGeom prst="rect">
            <a:avLst/>
          </a:prstGeom>
          <a:noFill/>
        </p:spPr>
        <p:txBody>
          <a:bodyPr wrap="none" rtlCol="0">
            <a:spAutoFit/>
          </a:bodyPr>
          <a:lstStyle/>
          <a:p>
            <a:r>
              <a:rPr lang="en-US" b="1" dirty="0"/>
              <a:t>:</a:t>
            </a:r>
          </a:p>
        </p:txBody>
      </p:sp>
      <p:sp>
        <p:nvSpPr>
          <p:cNvPr id="62" name="TextBox 61">
            <a:extLst>
              <a:ext uri="{FF2B5EF4-FFF2-40B4-BE49-F238E27FC236}">
                <a16:creationId xmlns:a16="http://schemas.microsoft.com/office/drawing/2014/main" id="{C82C08F8-62E0-0447-A951-F54AC1090F53}"/>
              </a:ext>
            </a:extLst>
          </p:cNvPr>
          <p:cNvSpPr txBox="1"/>
          <p:nvPr/>
        </p:nvSpPr>
        <p:spPr>
          <a:xfrm rot="16200000">
            <a:off x="2092292" y="4291609"/>
            <a:ext cx="248786" cy="369332"/>
          </a:xfrm>
          <a:prstGeom prst="rect">
            <a:avLst/>
          </a:prstGeom>
          <a:noFill/>
        </p:spPr>
        <p:txBody>
          <a:bodyPr wrap="none" rtlCol="0">
            <a:spAutoFit/>
          </a:bodyPr>
          <a:lstStyle/>
          <a:p>
            <a:r>
              <a:rPr lang="en-US" b="1" dirty="0"/>
              <a:t>:</a:t>
            </a:r>
          </a:p>
        </p:txBody>
      </p:sp>
      <p:sp>
        <p:nvSpPr>
          <p:cNvPr id="63" name="TextBox 62">
            <a:extLst>
              <a:ext uri="{FF2B5EF4-FFF2-40B4-BE49-F238E27FC236}">
                <a16:creationId xmlns:a16="http://schemas.microsoft.com/office/drawing/2014/main" id="{6C6B3F59-E01B-CA48-973E-297014390382}"/>
              </a:ext>
            </a:extLst>
          </p:cNvPr>
          <p:cNvSpPr txBox="1"/>
          <p:nvPr/>
        </p:nvSpPr>
        <p:spPr>
          <a:xfrm rot="19538977">
            <a:off x="2672783" y="4034056"/>
            <a:ext cx="248786" cy="369332"/>
          </a:xfrm>
          <a:prstGeom prst="rect">
            <a:avLst/>
          </a:prstGeom>
          <a:noFill/>
        </p:spPr>
        <p:txBody>
          <a:bodyPr wrap="none" rtlCol="0">
            <a:spAutoFit/>
          </a:bodyPr>
          <a:lstStyle/>
          <a:p>
            <a:r>
              <a:rPr lang="en-US" b="1" dirty="0"/>
              <a:t>:</a:t>
            </a:r>
          </a:p>
        </p:txBody>
      </p:sp>
      <p:sp>
        <p:nvSpPr>
          <p:cNvPr id="64" name="TextBox 63">
            <a:extLst>
              <a:ext uri="{FF2B5EF4-FFF2-40B4-BE49-F238E27FC236}">
                <a16:creationId xmlns:a16="http://schemas.microsoft.com/office/drawing/2014/main" id="{8B49BF4D-F88F-0642-9DD9-2C5E602DF717}"/>
              </a:ext>
            </a:extLst>
          </p:cNvPr>
          <p:cNvSpPr txBox="1"/>
          <p:nvPr/>
        </p:nvSpPr>
        <p:spPr>
          <a:xfrm rot="18343264">
            <a:off x="3020917" y="4307107"/>
            <a:ext cx="248786" cy="369332"/>
          </a:xfrm>
          <a:prstGeom prst="rect">
            <a:avLst/>
          </a:prstGeom>
          <a:noFill/>
        </p:spPr>
        <p:txBody>
          <a:bodyPr wrap="none" rtlCol="0">
            <a:spAutoFit/>
          </a:bodyPr>
          <a:lstStyle/>
          <a:p>
            <a:r>
              <a:rPr lang="en-US" b="1" dirty="0"/>
              <a:t>:</a:t>
            </a:r>
          </a:p>
        </p:txBody>
      </p:sp>
      <p:sp>
        <p:nvSpPr>
          <p:cNvPr id="65" name="TextBox 64">
            <a:extLst>
              <a:ext uri="{FF2B5EF4-FFF2-40B4-BE49-F238E27FC236}">
                <a16:creationId xmlns:a16="http://schemas.microsoft.com/office/drawing/2014/main" id="{B2DD7E71-6C08-6140-9F61-B288044B1630}"/>
              </a:ext>
            </a:extLst>
          </p:cNvPr>
          <p:cNvSpPr txBox="1"/>
          <p:nvPr/>
        </p:nvSpPr>
        <p:spPr>
          <a:xfrm rot="18343264">
            <a:off x="2927894" y="4463452"/>
            <a:ext cx="248786" cy="369332"/>
          </a:xfrm>
          <a:prstGeom prst="rect">
            <a:avLst/>
          </a:prstGeom>
          <a:noFill/>
        </p:spPr>
        <p:txBody>
          <a:bodyPr wrap="none" rtlCol="0">
            <a:spAutoFit/>
          </a:bodyPr>
          <a:lstStyle/>
          <a:p>
            <a:r>
              <a:rPr lang="en-US" b="1" dirty="0"/>
              <a:t>:</a:t>
            </a:r>
          </a:p>
        </p:txBody>
      </p:sp>
      <p:sp>
        <p:nvSpPr>
          <p:cNvPr id="66" name="TextBox 65">
            <a:extLst>
              <a:ext uri="{FF2B5EF4-FFF2-40B4-BE49-F238E27FC236}">
                <a16:creationId xmlns:a16="http://schemas.microsoft.com/office/drawing/2014/main" id="{A8FF728F-BD69-A040-9079-A18674BC9248}"/>
              </a:ext>
            </a:extLst>
          </p:cNvPr>
          <p:cNvSpPr txBox="1"/>
          <p:nvPr/>
        </p:nvSpPr>
        <p:spPr>
          <a:xfrm>
            <a:off x="2465885" y="3577707"/>
            <a:ext cx="248786" cy="369332"/>
          </a:xfrm>
          <a:prstGeom prst="rect">
            <a:avLst/>
          </a:prstGeom>
          <a:noFill/>
        </p:spPr>
        <p:txBody>
          <a:bodyPr wrap="none" rtlCol="0">
            <a:spAutoFit/>
          </a:bodyPr>
          <a:lstStyle/>
          <a:p>
            <a:r>
              <a:rPr lang="en-US" b="1" dirty="0"/>
              <a:t>:</a:t>
            </a:r>
          </a:p>
        </p:txBody>
      </p:sp>
      <p:sp>
        <p:nvSpPr>
          <p:cNvPr id="67" name="TextBox 66">
            <a:extLst>
              <a:ext uri="{FF2B5EF4-FFF2-40B4-BE49-F238E27FC236}">
                <a16:creationId xmlns:a16="http://schemas.microsoft.com/office/drawing/2014/main" id="{01CD43D3-A5F2-574E-9C6A-92CE6121C653}"/>
              </a:ext>
            </a:extLst>
          </p:cNvPr>
          <p:cNvSpPr txBox="1"/>
          <p:nvPr/>
        </p:nvSpPr>
        <p:spPr>
          <a:xfrm>
            <a:off x="2647014" y="3600817"/>
            <a:ext cx="248786" cy="369332"/>
          </a:xfrm>
          <a:prstGeom prst="rect">
            <a:avLst/>
          </a:prstGeom>
          <a:noFill/>
        </p:spPr>
        <p:txBody>
          <a:bodyPr wrap="none" rtlCol="0">
            <a:spAutoFit/>
          </a:bodyPr>
          <a:lstStyle/>
          <a:p>
            <a:r>
              <a:rPr lang="en-US" b="1" dirty="0"/>
              <a:t>:</a:t>
            </a:r>
          </a:p>
        </p:txBody>
      </p:sp>
      <p:sp>
        <p:nvSpPr>
          <p:cNvPr id="3" name="Rectangle 2">
            <a:extLst>
              <a:ext uri="{FF2B5EF4-FFF2-40B4-BE49-F238E27FC236}">
                <a16:creationId xmlns:a16="http://schemas.microsoft.com/office/drawing/2014/main" id="{60A32465-7623-5C42-A5E6-40423E2324CA}"/>
              </a:ext>
            </a:extLst>
          </p:cNvPr>
          <p:cNvSpPr/>
          <p:nvPr/>
        </p:nvSpPr>
        <p:spPr>
          <a:xfrm>
            <a:off x="1426958" y="3526970"/>
            <a:ext cx="6701042" cy="3331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FCF8B9-D8DB-4D4F-BE18-A7AE665343C5}"/>
              </a:ext>
            </a:extLst>
          </p:cNvPr>
          <p:cNvSpPr txBox="1"/>
          <p:nvPr/>
        </p:nvSpPr>
        <p:spPr>
          <a:xfrm>
            <a:off x="635349" y="5388512"/>
            <a:ext cx="2528769" cy="1015663"/>
          </a:xfrm>
          <a:prstGeom prst="rect">
            <a:avLst/>
          </a:prstGeom>
          <a:noFill/>
          <a:ln>
            <a:solidFill>
              <a:srgbClr val="0432FF"/>
            </a:solidFill>
            <a:prstDash val="dash"/>
          </a:ln>
        </p:spPr>
        <p:txBody>
          <a:bodyPr wrap="square" rtlCol="0">
            <a:spAutoFit/>
          </a:bodyPr>
          <a:lstStyle/>
          <a:p>
            <a:r>
              <a:rPr lang="en-US" sz="2000" dirty="0">
                <a:solidFill>
                  <a:srgbClr val="0432FF"/>
                </a:solidFill>
                <a:latin typeface="Candara" panose="020E0502030303020204" pitchFamily="34" charset="0"/>
              </a:rPr>
              <a:t>Why R?</a:t>
            </a:r>
          </a:p>
          <a:p>
            <a:r>
              <a:rPr lang="en-US" sz="2000" i="1" dirty="0">
                <a:solidFill>
                  <a:srgbClr val="0432FF"/>
                </a:solidFill>
                <a:latin typeface="Candara" panose="020E0502030303020204" pitchFamily="34" charset="0"/>
              </a:rPr>
              <a:t>There is no R in the periodic table.</a:t>
            </a:r>
          </a:p>
        </p:txBody>
      </p:sp>
    </p:spTree>
    <p:extLst>
      <p:ext uri="{BB962C8B-B14F-4D97-AF65-F5344CB8AC3E}">
        <p14:creationId xmlns:p14="http://schemas.microsoft.com/office/powerpoint/2010/main" val="208203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7345281" cy="646331"/>
          </a:xfrm>
          <a:prstGeom prst="rect">
            <a:avLst/>
          </a:prstGeom>
          <a:noFill/>
        </p:spPr>
        <p:txBody>
          <a:bodyPr wrap="none" rtlCol="0">
            <a:spAutoFit/>
          </a:bodyPr>
          <a:lstStyle/>
          <a:p>
            <a:r>
              <a:rPr lang="en-US" sz="3600" b="1" dirty="0">
                <a:solidFill>
                  <a:prstClr val="white"/>
                </a:solidFill>
                <a:latin typeface="Candara"/>
                <a:cs typeface="Candara"/>
              </a:rPr>
              <a:t>Abbreviating structure with ‘breaks’</a:t>
            </a:r>
          </a:p>
        </p:txBody>
      </p:sp>
      <p:sp>
        <p:nvSpPr>
          <p:cNvPr id="2" name="TextBox 1">
            <a:extLst>
              <a:ext uri="{FF2B5EF4-FFF2-40B4-BE49-F238E27FC236}">
                <a16:creationId xmlns:a16="http://schemas.microsoft.com/office/drawing/2014/main" id="{806EBDCC-E1F0-504C-B929-90F63973AE8C}"/>
              </a:ext>
            </a:extLst>
          </p:cNvPr>
          <p:cNvSpPr txBox="1"/>
          <p:nvPr/>
        </p:nvSpPr>
        <p:spPr>
          <a:xfrm>
            <a:off x="489858" y="874455"/>
            <a:ext cx="8458200" cy="1323439"/>
          </a:xfrm>
          <a:prstGeom prst="rect">
            <a:avLst/>
          </a:prstGeom>
          <a:noFill/>
        </p:spPr>
        <p:txBody>
          <a:bodyPr wrap="square" rtlCol="0">
            <a:spAutoFit/>
          </a:bodyPr>
          <a:lstStyle/>
          <a:p>
            <a:r>
              <a:rPr lang="en-US" sz="2000" dirty="0">
                <a:latin typeface="Candara" panose="020E0502030303020204" pitchFamily="34" charset="0"/>
              </a:rPr>
              <a:t>In order to focus attention on one part of a large molecule, and to save time, </a:t>
            </a:r>
            <a:r>
              <a:rPr lang="en-US" sz="2000" b="1" dirty="0">
                <a:latin typeface="Candara" panose="020E0502030303020204" pitchFamily="34" charset="0"/>
              </a:rPr>
              <a:t>‘breaks’ </a:t>
            </a:r>
            <a:r>
              <a:rPr lang="en-US" sz="2000" dirty="0">
                <a:latin typeface="Candara" panose="020E0502030303020204" pitchFamily="34" charset="0"/>
              </a:rPr>
              <a:t>and words can be used to describe parts of molecules.</a:t>
            </a:r>
          </a:p>
          <a:p>
            <a:pPr marL="342900" indent="-342900">
              <a:buFont typeface="Arial" panose="020B0604020202020204" pitchFamily="34" charset="0"/>
              <a:buChar char="•"/>
            </a:pPr>
            <a:r>
              <a:rPr lang="en-US" sz="2000" dirty="0">
                <a:latin typeface="Candara" panose="020E0502030303020204" pitchFamily="34" charset="0"/>
              </a:rPr>
              <a:t>Breaks are commonly used for </a:t>
            </a:r>
            <a:r>
              <a:rPr lang="en-US" sz="2000" b="1" dirty="0">
                <a:latin typeface="Candara" panose="020E0502030303020204" pitchFamily="34" charset="0"/>
              </a:rPr>
              <a:t>polymers</a:t>
            </a:r>
            <a:r>
              <a:rPr lang="en-US" sz="2000" dirty="0">
                <a:latin typeface="Candara" panose="020E0502030303020204" pitchFamily="34" charset="0"/>
              </a:rPr>
              <a:t> or structures with </a:t>
            </a:r>
            <a:r>
              <a:rPr lang="en-US" sz="2000" b="1" dirty="0">
                <a:latin typeface="Candara" panose="020E0502030303020204" pitchFamily="34" charset="0"/>
              </a:rPr>
              <a:t>internal repeats.</a:t>
            </a:r>
          </a:p>
        </p:txBody>
      </p:sp>
      <p:pic>
        <p:nvPicPr>
          <p:cNvPr id="6" name="Picture 5">
            <a:extLst>
              <a:ext uri="{FF2B5EF4-FFF2-40B4-BE49-F238E27FC236}">
                <a16:creationId xmlns:a16="http://schemas.microsoft.com/office/drawing/2014/main" id="{9397D35B-6B7D-D941-BDB0-B668455DB466}"/>
              </a:ext>
            </a:extLst>
          </p:cNvPr>
          <p:cNvPicPr>
            <a:picLocks noChangeAspect="1"/>
          </p:cNvPicPr>
          <p:nvPr/>
        </p:nvPicPr>
        <p:blipFill>
          <a:blip r:embed="rId3"/>
          <a:stretch>
            <a:fillRect/>
          </a:stretch>
        </p:blipFill>
        <p:spPr>
          <a:xfrm>
            <a:off x="1250455" y="2584960"/>
            <a:ext cx="6323427" cy="2506436"/>
          </a:xfrm>
          <a:prstGeom prst="rect">
            <a:avLst/>
          </a:prstGeom>
        </p:spPr>
      </p:pic>
      <p:sp>
        <p:nvSpPr>
          <p:cNvPr id="7" name="TextBox 6">
            <a:extLst>
              <a:ext uri="{FF2B5EF4-FFF2-40B4-BE49-F238E27FC236}">
                <a16:creationId xmlns:a16="http://schemas.microsoft.com/office/drawing/2014/main" id="{D701D5D8-9D6B-8B44-A93C-8228E087E31F}"/>
              </a:ext>
            </a:extLst>
          </p:cNvPr>
          <p:cNvSpPr txBox="1"/>
          <p:nvPr/>
        </p:nvSpPr>
        <p:spPr>
          <a:xfrm>
            <a:off x="3544579" y="3244443"/>
            <a:ext cx="253596" cy="400110"/>
          </a:xfrm>
          <a:prstGeom prst="rect">
            <a:avLst/>
          </a:prstGeom>
          <a:noFill/>
        </p:spPr>
        <p:txBody>
          <a:bodyPr wrap="none" rtlCol="0">
            <a:spAutoFit/>
          </a:bodyPr>
          <a:lstStyle/>
          <a:p>
            <a:r>
              <a:rPr lang="en-US" sz="2000" b="1" dirty="0"/>
              <a:t>:</a:t>
            </a:r>
          </a:p>
        </p:txBody>
      </p:sp>
      <p:sp>
        <p:nvSpPr>
          <p:cNvPr id="8" name="TextBox 7">
            <a:extLst>
              <a:ext uri="{FF2B5EF4-FFF2-40B4-BE49-F238E27FC236}">
                <a16:creationId xmlns:a16="http://schemas.microsoft.com/office/drawing/2014/main" id="{FD4DD422-250B-A546-8E97-FE60E1C7C2F9}"/>
              </a:ext>
            </a:extLst>
          </p:cNvPr>
          <p:cNvSpPr txBox="1"/>
          <p:nvPr/>
        </p:nvSpPr>
        <p:spPr>
          <a:xfrm>
            <a:off x="2976308" y="2707168"/>
            <a:ext cx="253596" cy="400110"/>
          </a:xfrm>
          <a:prstGeom prst="rect">
            <a:avLst/>
          </a:prstGeom>
          <a:noFill/>
        </p:spPr>
        <p:txBody>
          <a:bodyPr wrap="none" rtlCol="0">
            <a:spAutoFit/>
          </a:bodyPr>
          <a:lstStyle/>
          <a:p>
            <a:r>
              <a:rPr lang="en-US" sz="2000" b="1" dirty="0"/>
              <a:t>:</a:t>
            </a:r>
          </a:p>
        </p:txBody>
      </p:sp>
      <p:sp>
        <p:nvSpPr>
          <p:cNvPr id="9" name="TextBox 8">
            <a:extLst>
              <a:ext uri="{FF2B5EF4-FFF2-40B4-BE49-F238E27FC236}">
                <a16:creationId xmlns:a16="http://schemas.microsoft.com/office/drawing/2014/main" id="{21A0AF5A-BB12-7A49-B21B-4EF57403BD30}"/>
              </a:ext>
            </a:extLst>
          </p:cNvPr>
          <p:cNvSpPr txBox="1"/>
          <p:nvPr/>
        </p:nvSpPr>
        <p:spPr>
          <a:xfrm>
            <a:off x="5361325" y="3363262"/>
            <a:ext cx="253596" cy="400110"/>
          </a:xfrm>
          <a:prstGeom prst="rect">
            <a:avLst/>
          </a:prstGeom>
          <a:noFill/>
        </p:spPr>
        <p:txBody>
          <a:bodyPr wrap="none" rtlCol="0">
            <a:spAutoFit/>
          </a:bodyPr>
          <a:lstStyle/>
          <a:p>
            <a:r>
              <a:rPr lang="en-US" sz="2000" b="1" dirty="0"/>
              <a:t>:</a:t>
            </a:r>
          </a:p>
        </p:txBody>
      </p:sp>
      <p:sp>
        <p:nvSpPr>
          <p:cNvPr id="10" name="TextBox 9">
            <a:extLst>
              <a:ext uri="{FF2B5EF4-FFF2-40B4-BE49-F238E27FC236}">
                <a16:creationId xmlns:a16="http://schemas.microsoft.com/office/drawing/2014/main" id="{1EAADE30-3F12-5E41-8D11-8AA5A343C14F}"/>
              </a:ext>
            </a:extLst>
          </p:cNvPr>
          <p:cNvSpPr txBox="1"/>
          <p:nvPr/>
        </p:nvSpPr>
        <p:spPr>
          <a:xfrm>
            <a:off x="5622670" y="3363262"/>
            <a:ext cx="253596"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56544271-409B-AE48-BB8C-4DC080857FF7}"/>
              </a:ext>
            </a:extLst>
          </p:cNvPr>
          <p:cNvSpPr txBox="1"/>
          <p:nvPr/>
        </p:nvSpPr>
        <p:spPr>
          <a:xfrm rot="16200000">
            <a:off x="5788213" y="3796462"/>
            <a:ext cx="253596"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C97426DE-ECB8-B345-9BD0-7D18EAF73285}"/>
              </a:ext>
            </a:extLst>
          </p:cNvPr>
          <p:cNvSpPr txBox="1"/>
          <p:nvPr/>
        </p:nvSpPr>
        <p:spPr>
          <a:xfrm rot="16200000">
            <a:off x="3078945" y="3969754"/>
            <a:ext cx="253596"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C58C9042-57D4-A84C-9A21-3D6CCE720E38}"/>
              </a:ext>
            </a:extLst>
          </p:cNvPr>
          <p:cNvSpPr txBox="1"/>
          <p:nvPr/>
        </p:nvSpPr>
        <p:spPr>
          <a:xfrm rot="16200000">
            <a:off x="2420653" y="3049519"/>
            <a:ext cx="253596"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53785FA1-309D-E14B-A593-81619BF3F2B3}"/>
              </a:ext>
            </a:extLst>
          </p:cNvPr>
          <p:cNvSpPr txBox="1"/>
          <p:nvPr/>
        </p:nvSpPr>
        <p:spPr>
          <a:xfrm rot="16200000">
            <a:off x="2420653" y="3638123"/>
            <a:ext cx="253596" cy="400110"/>
          </a:xfrm>
          <a:prstGeom prst="rect">
            <a:avLst/>
          </a:prstGeom>
          <a:noFill/>
        </p:spPr>
        <p:txBody>
          <a:bodyPr wrap="none" rtlCol="0">
            <a:spAutoFit/>
          </a:bodyPr>
          <a:lstStyle/>
          <a:p>
            <a:r>
              <a:rPr lang="en-US" sz="2000" b="1" dirty="0"/>
              <a:t>:</a:t>
            </a:r>
          </a:p>
        </p:txBody>
      </p:sp>
      <p:sp>
        <p:nvSpPr>
          <p:cNvPr id="3" name="Oval 2">
            <a:extLst>
              <a:ext uri="{FF2B5EF4-FFF2-40B4-BE49-F238E27FC236}">
                <a16:creationId xmlns:a16="http://schemas.microsoft.com/office/drawing/2014/main" id="{FF3845B4-B08F-A94E-BDD9-88A61D57F751}"/>
              </a:ext>
            </a:extLst>
          </p:cNvPr>
          <p:cNvSpPr/>
          <p:nvPr/>
        </p:nvSpPr>
        <p:spPr>
          <a:xfrm rot="1250834">
            <a:off x="2064814" y="4009418"/>
            <a:ext cx="721598" cy="426889"/>
          </a:xfrm>
          <a:prstGeom prst="ellipse">
            <a:avLst/>
          </a:prstGeom>
          <a:solidFill>
            <a:schemeClr val="accent4">
              <a:lumMod val="20000"/>
              <a:lumOff val="80000"/>
              <a:alpha val="40000"/>
            </a:schemeClr>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42098A9-0372-EF49-8A8B-5A2755C32BC7}"/>
              </a:ext>
            </a:extLst>
          </p:cNvPr>
          <p:cNvSpPr/>
          <p:nvPr/>
        </p:nvSpPr>
        <p:spPr>
          <a:xfrm rot="3527595">
            <a:off x="4986518" y="3961442"/>
            <a:ext cx="655998" cy="352801"/>
          </a:xfrm>
          <a:prstGeom prst="ellipse">
            <a:avLst/>
          </a:prstGeom>
          <a:solidFill>
            <a:schemeClr val="accent4">
              <a:lumMod val="20000"/>
              <a:lumOff val="80000"/>
              <a:alpha val="40000"/>
            </a:schemeClr>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23F10E5-FECC-8D4C-8CA8-7D173E5F005F}"/>
              </a:ext>
            </a:extLst>
          </p:cNvPr>
          <p:cNvSpPr/>
          <p:nvPr/>
        </p:nvSpPr>
        <p:spPr>
          <a:xfrm rot="6987767">
            <a:off x="6220219" y="3965147"/>
            <a:ext cx="655998" cy="352801"/>
          </a:xfrm>
          <a:prstGeom prst="ellipse">
            <a:avLst/>
          </a:prstGeom>
          <a:solidFill>
            <a:schemeClr val="accent4">
              <a:lumMod val="20000"/>
              <a:lumOff val="80000"/>
              <a:alpha val="40000"/>
            </a:schemeClr>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082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5626861" cy="646331"/>
          </a:xfrm>
          <a:prstGeom prst="rect">
            <a:avLst/>
          </a:prstGeom>
          <a:noFill/>
        </p:spPr>
        <p:txBody>
          <a:bodyPr wrap="none" rtlCol="0">
            <a:spAutoFit/>
          </a:bodyPr>
          <a:lstStyle/>
          <a:p>
            <a:r>
              <a:rPr lang="en-US" sz="3600" b="1" dirty="0">
                <a:solidFill>
                  <a:prstClr val="white"/>
                </a:solidFill>
                <a:latin typeface="Candara"/>
                <a:cs typeface="Candara"/>
              </a:rPr>
              <a:t>Example: related molecules</a:t>
            </a:r>
          </a:p>
        </p:txBody>
      </p:sp>
      <p:pic>
        <p:nvPicPr>
          <p:cNvPr id="5" name="Picture 4">
            <a:extLst>
              <a:ext uri="{FF2B5EF4-FFF2-40B4-BE49-F238E27FC236}">
                <a16:creationId xmlns:a16="http://schemas.microsoft.com/office/drawing/2014/main" id="{94763EFA-4D9E-5F4A-BE4F-C63399DC936A}"/>
              </a:ext>
            </a:extLst>
          </p:cNvPr>
          <p:cNvPicPr>
            <a:picLocks noChangeAspect="1"/>
          </p:cNvPicPr>
          <p:nvPr/>
        </p:nvPicPr>
        <p:blipFill>
          <a:blip r:embed="rId3"/>
          <a:stretch>
            <a:fillRect/>
          </a:stretch>
        </p:blipFill>
        <p:spPr>
          <a:xfrm>
            <a:off x="562707" y="1028700"/>
            <a:ext cx="8100407" cy="4849586"/>
          </a:xfrm>
          <a:prstGeom prst="rect">
            <a:avLst/>
          </a:prstGeom>
        </p:spPr>
      </p:pic>
      <p:sp>
        <p:nvSpPr>
          <p:cNvPr id="6" name="TextBox 5">
            <a:extLst>
              <a:ext uri="{FF2B5EF4-FFF2-40B4-BE49-F238E27FC236}">
                <a16:creationId xmlns:a16="http://schemas.microsoft.com/office/drawing/2014/main" id="{7CA0986C-A974-1949-96E6-B3D3BA0F1A37}"/>
              </a:ext>
            </a:extLst>
          </p:cNvPr>
          <p:cNvSpPr txBox="1"/>
          <p:nvPr/>
        </p:nvSpPr>
        <p:spPr>
          <a:xfrm>
            <a:off x="2879233" y="1672786"/>
            <a:ext cx="253596" cy="400110"/>
          </a:xfrm>
          <a:prstGeom prst="rect">
            <a:avLst/>
          </a:prstGeom>
          <a:noFill/>
        </p:spPr>
        <p:txBody>
          <a:bodyPr wrap="none" rtlCol="0">
            <a:spAutoFit/>
          </a:bodyPr>
          <a:lstStyle/>
          <a:p>
            <a:r>
              <a:rPr lang="en-US" sz="2000" b="1" dirty="0"/>
              <a:t>:</a:t>
            </a:r>
          </a:p>
        </p:txBody>
      </p:sp>
      <p:sp>
        <p:nvSpPr>
          <p:cNvPr id="7" name="TextBox 6">
            <a:extLst>
              <a:ext uri="{FF2B5EF4-FFF2-40B4-BE49-F238E27FC236}">
                <a16:creationId xmlns:a16="http://schemas.microsoft.com/office/drawing/2014/main" id="{7B9D667A-56ED-D54B-8884-FDFFB07A52D6}"/>
              </a:ext>
            </a:extLst>
          </p:cNvPr>
          <p:cNvSpPr txBox="1"/>
          <p:nvPr/>
        </p:nvSpPr>
        <p:spPr>
          <a:xfrm rot="16200000">
            <a:off x="2311633" y="2537986"/>
            <a:ext cx="253596" cy="400110"/>
          </a:xfrm>
          <a:prstGeom prst="rect">
            <a:avLst/>
          </a:prstGeom>
          <a:noFill/>
        </p:spPr>
        <p:txBody>
          <a:bodyPr wrap="none" rtlCol="0">
            <a:spAutoFit/>
          </a:bodyPr>
          <a:lstStyle/>
          <a:p>
            <a:r>
              <a:rPr lang="en-US" sz="2000" b="1" dirty="0"/>
              <a:t>:</a:t>
            </a:r>
          </a:p>
        </p:txBody>
      </p:sp>
      <p:sp>
        <p:nvSpPr>
          <p:cNvPr id="8" name="TextBox 7">
            <a:extLst>
              <a:ext uri="{FF2B5EF4-FFF2-40B4-BE49-F238E27FC236}">
                <a16:creationId xmlns:a16="http://schemas.microsoft.com/office/drawing/2014/main" id="{4B5E3433-17A1-604A-9F8B-E83D8217415F}"/>
              </a:ext>
            </a:extLst>
          </p:cNvPr>
          <p:cNvSpPr txBox="1"/>
          <p:nvPr/>
        </p:nvSpPr>
        <p:spPr>
          <a:xfrm rot="16200000">
            <a:off x="1549633" y="3056440"/>
            <a:ext cx="253596" cy="400110"/>
          </a:xfrm>
          <a:prstGeom prst="rect">
            <a:avLst/>
          </a:prstGeom>
          <a:noFill/>
        </p:spPr>
        <p:txBody>
          <a:bodyPr wrap="none" rtlCol="0">
            <a:spAutoFit/>
          </a:bodyPr>
          <a:lstStyle/>
          <a:p>
            <a:r>
              <a:rPr lang="en-US" sz="2000" b="1" dirty="0"/>
              <a:t>:</a:t>
            </a:r>
          </a:p>
        </p:txBody>
      </p:sp>
      <p:sp>
        <p:nvSpPr>
          <p:cNvPr id="9" name="TextBox 8">
            <a:extLst>
              <a:ext uri="{FF2B5EF4-FFF2-40B4-BE49-F238E27FC236}">
                <a16:creationId xmlns:a16="http://schemas.microsoft.com/office/drawing/2014/main" id="{7C623ECD-B08A-2F45-9131-84D0DD04BAE1}"/>
              </a:ext>
            </a:extLst>
          </p:cNvPr>
          <p:cNvSpPr txBox="1"/>
          <p:nvPr/>
        </p:nvSpPr>
        <p:spPr>
          <a:xfrm rot="16200000">
            <a:off x="1549633" y="2784382"/>
            <a:ext cx="253596" cy="400110"/>
          </a:xfrm>
          <a:prstGeom prst="rect">
            <a:avLst/>
          </a:prstGeom>
          <a:noFill/>
        </p:spPr>
        <p:txBody>
          <a:bodyPr wrap="none" rtlCol="0">
            <a:spAutoFit/>
          </a:bodyPr>
          <a:lstStyle/>
          <a:p>
            <a:r>
              <a:rPr lang="en-US" sz="2000" b="1" dirty="0"/>
              <a:t>:</a:t>
            </a:r>
          </a:p>
        </p:txBody>
      </p:sp>
      <p:sp>
        <p:nvSpPr>
          <p:cNvPr id="10" name="TextBox 9">
            <a:extLst>
              <a:ext uri="{FF2B5EF4-FFF2-40B4-BE49-F238E27FC236}">
                <a16:creationId xmlns:a16="http://schemas.microsoft.com/office/drawing/2014/main" id="{A034C5B7-FCA1-CE48-9BB6-DDB2E556A52B}"/>
              </a:ext>
            </a:extLst>
          </p:cNvPr>
          <p:cNvSpPr txBox="1"/>
          <p:nvPr/>
        </p:nvSpPr>
        <p:spPr>
          <a:xfrm rot="16200000">
            <a:off x="1917554" y="1747641"/>
            <a:ext cx="253596"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5B8CF64E-71A5-9D44-BEB5-48066263B6BC}"/>
              </a:ext>
            </a:extLst>
          </p:cNvPr>
          <p:cNvSpPr txBox="1"/>
          <p:nvPr/>
        </p:nvSpPr>
        <p:spPr>
          <a:xfrm rot="16200000">
            <a:off x="1949743" y="2028650"/>
            <a:ext cx="253596"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12F18E80-1011-1843-A049-11B8817B0010}"/>
              </a:ext>
            </a:extLst>
          </p:cNvPr>
          <p:cNvSpPr txBox="1"/>
          <p:nvPr/>
        </p:nvSpPr>
        <p:spPr>
          <a:xfrm>
            <a:off x="1444435" y="2944042"/>
            <a:ext cx="253596"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DDEF80BA-F3F1-DA42-87CC-6FAEFF2036D7}"/>
              </a:ext>
            </a:extLst>
          </p:cNvPr>
          <p:cNvSpPr txBox="1"/>
          <p:nvPr/>
        </p:nvSpPr>
        <p:spPr>
          <a:xfrm rot="18795035">
            <a:off x="2887977" y="2757812"/>
            <a:ext cx="253596"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7ED33C7E-1D4A-5646-AF85-1CCFF0F10C7B}"/>
              </a:ext>
            </a:extLst>
          </p:cNvPr>
          <p:cNvSpPr txBox="1"/>
          <p:nvPr/>
        </p:nvSpPr>
        <p:spPr>
          <a:xfrm rot="18795035">
            <a:off x="3066432" y="2554950"/>
            <a:ext cx="253596" cy="400110"/>
          </a:xfrm>
          <a:prstGeom prst="rect">
            <a:avLst/>
          </a:prstGeom>
          <a:noFill/>
        </p:spPr>
        <p:txBody>
          <a:bodyPr wrap="none" rtlCol="0">
            <a:spAutoFit/>
          </a:bodyPr>
          <a:lstStyle/>
          <a:p>
            <a:r>
              <a:rPr lang="en-US" sz="2000" b="1" dirty="0"/>
              <a:t>:</a:t>
            </a:r>
          </a:p>
        </p:txBody>
      </p:sp>
      <p:sp>
        <p:nvSpPr>
          <p:cNvPr id="16" name="TextBox 15">
            <a:extLst>
              <a:ext uri="{FF2B5EF4-FFF2-40B4-BE49-F238E27FC236}">
                <a16:creationId xmlns:a16="http://schemas.microsoft.com/office/drawing/2014/main" id="{EBC9025C-E0C2-9646-BB00-51741C84A95A}"/>
              </a:ext>
            </a:extLst>
          </p:cNvPr>
          <p:cNvSpPr txBox="1"/>
          <p:nvPr/>
        </p:nvSpPr>
        <p:spPr>
          <a:xfrm rot="18795035">
            <a:off x="2544227" y="1219652"/>
            <a:ext cx="253596" cy="400110"/>
          </a:xfrm>
          <a:prstGeom prst="rect">
            <a:avLst/>
          </a:prstGeom>
          <a:noFill/>
        </p:spPr>
        <p:txBody>
          <a:bodyPr wrap="none" rtlCol="0">
            <a:spAutoFit/>
          </a:bodyPr>
          <a:lstStyle/>
          <a:p>
            <a:r>
              <a:rPr lang="en-US" sz="2000" b="1" dirty="0"/>
              <a:t>:</a:t>
            </a:r>
          </a:p>
        </p:txBody>
      </p:sp>
      <p:sp>
        <p:nvSpPr>
          <p:cNvPr id="17" name="TextBox 16">
            <a:extLst>
              <a:ext uri="{FF2B5EF4-FFF2-40B4-BE49-F238E27FC236}">
                <a16:creationId xmlns:a16="http://schemas.microsoft.com/office/drawing/2014/main" id="{D345CED7-ACB0-FF4E-9D25-7FADE749E8CC}"/>
              </a:ext>
            </a:extLst>
          </p:cNvPr>
          <p:cNvSpPr txBox="1"/>
          <p:nvPr/>
        </p:nvSpPr>
        <p:spPr>
          <a:xfrm rot="18795035">
            <a:off x="2707180" y="987506"/>
            <a:ext cx="253596" cy="400110"/>
          </a:xfrm>
          <a:prstGeom prst="rect">
            <a:avLst/>
          </a:prstGeom>
          <a:noFill/>
        </p:spPr>
        <p:txBody>
          <a:bodyPr wrap="none" rtlCol="0">
            <a:spAutoFit/>
          </a:bodyPr>
          <a:lstStyle/>
          <a:p>
            <a:r>
              <a:rPr lang="en-US" sz="2000" b="1" dirty="0"/>
              <a:t>:</a:t>
            </a:r>
          </a:p>
        </p:txBody>
      </p:sp>
      <p:sp>
        <p:nvSpPr>
          <p:cNvPr id="19" name="TextBox 18">
            <a:extLst>
              <a:ext uri="{FF2B5EF4-FFF2-40B4-BE49-F238E27FC236}">
                <a16:creationId xmlns:a16="http://schemas.microsoft.com/office/drawing/2014/main" id="{844B38F1-8F0C-534A-B54A-0A438159C9F6}"/>
              </a:ext>
            </a:extLst>
          </p:cNvPr>
          <p:cNvSpPr txBox="1"/>
          <p:nvPr/>
        </p:nvSpPr>
        <p:spPr>
          <a:xfrm rot="18795035">
            <a:off x="6237412" y="990221"/>
            <a:ext cx="253596" cy="400110"/>
          </a:xfrm>
          <a:prstGeom prst="rect">
            <a:avLst/>
          </a:prstGeom>
          <a:noFill/>
        </p:spPr>
        <p:txBody>
          <a:bodyPr wrap="none" rtlCol="0">
            <a:spAutoFit/>
          </a:bodyPr>
          <a:lstStyle/>
          <a:p>
            <a:r>
              <a:rPr lang="en-US" sz="2000" b="1" dirty="0"/>
              <a:t>:</a:t>
            </a:r>
          </a:p>
        </p:txBody>
      </p:sp>
      <p:sp>
        <p:nvSpPr>
          <p:cNvPr id="20" name="TextBox 19">
            <a:extLst>
              <a:ext uri="{FF2B5EF4-FFF2-40B4-BE49-F238E27FC236}">
                <a16:creationId xmlns:a16="http://schemas.microsoft.com/office/drawing/2014/main" id="{D9FFFF68-8992-1A4B-9CB4-0C950DCEAE6A}"/>
              </a:ext>
            </a:extLst>
          </p:cNvPr>
          <p:cNvSpPr txBox="1"/>
          <p:nvPr/>
        </p:nvSpPr>
        <p:spPr>
          <a:xfrm rot="18795035">
            <a:off x="6074459" y="1210923"/>
            <a:ext cx="253596" cy="400110"/>
          </a:xfrm>
          <a:prstGeom prst="rect">
            <a:avLst/>
          </a:prstGeom>
          <a:noFill/>
        </p:spPr>
        <p:txBody>
          <a:bodyPr wrap="none" rtlCol="0">
            <a:spAutoFit/>
          </a:bodyPr>
          <a:lstStyle/>
          <a:p>
            <a:r>
              <a:rPr lang="en-US" sz="2000" b="1" dirty="0"/>
              <a:t>:</a:t>
            </a:r>
          </a:p>
        </p:txBody>
      </p:sp>
      <p:sp>
        <p:nvSpPr>
          <p:cNvPr id="22" name="TextBox 21">
            <a:extLst>
              <a:ext uri="{FF2B5EF4-FFF2-40B4-BE49-F238E27FC236}">
                <a16:creationId xmlns:a16="http://schemas.microsoft.com/office/drawing/2014/main" id="{BAFF1EB0-7260-9540-8216-27268C7B3D9A}"/>
              </a:ext>
            </a:extLst>
          </p:cNvPr>
          <p:cNvSpPr txBox="1"/>
          <p:nvPr/>
        </p:nvSpPr>
        <p:spPr>
          <a:xfrm rot="16200000">
            <a:off x="5425154" y="1725830"/>
            <a:ext cx="253596" cy="400110"/>
          </a:xfrm>
          <a:prstGeom prst="rect">
            <a:avLst/>
          </a:prstGeom>
          <a:noFill/>
        </p:spPr>
        <p:txBody>
          <a:bodyPr wrap="none" rtlCol="0">
            <a:spAutoFit/>
          </a:bodyPr>
          <a:lstStyle/>
          <a:p>
            <a:r>
              <a:rPr lang="en-US" sz="2000" b="1" dirty="0"/>
              <a:t>:</a:t>
            </a:r>
          </a:p>
        </p:txBody>
      </p:sp>
      <p:sp>
        <p:nvSpPr>
          <p:cNvPr id="23" name="TextBox 22">
            <a:extLst>
              <a:ext uri="{FF2B5EF4-FFF2-40B4-BE49-F238E27FC236}">
                <a16:creationId xmlns:a16="http://schemas.microsoft.com/office/drawing/2014/main" id="{D0F0A70B-CE02-2D44-9564-41E602BDC72B}"/>
              </a:ext>
            </a:extLst>
          </p:cNvPr>
          <p:cNvSpPr txBox="1"/>
          <p:nvPr/>
        </p:nvSpPr>
        <p:spPr>
          <a:xfrm rot="16200000">
            <a:off x="5457343" y="2006839"/>
            <a:ext cx="253596" cy="400110"/>
          </a:xfrm>
          <a:prstGeom prst="rect">
            <a:avLst/>
          </a:prstGeom>
          <a:noFill/>
        </p:spPr>
        <p:txBody>
          <a:bodyPr wrap="none" rtlCol="0">
            <a:spAutoFit/>
          </a:bodyPr>
          <a:lstStyle/>
          <a:p>
            <a:r>
              <a:rPr lang="en-US" sz="2000" b="1" dirty="0"/>
              <a:t>:</a:t>
            </a:r>
          </a:p>
        </p:txBody>
      </p:sp>
      <p:sp>
        <p:nvSpPr>
          <p:cNvPr id="24" name="TextBox 23">
            <a:extLst>
              <a:ext uri="{FF2B5EF4-FFF2-40B4-BE49-F238E27FC236}">
                <a16:creationId xmlns:a16="http://schemas.microsoft.com/office/drawing/2014/main" id="{5403FCE2-67DE-BC4F-B389-140C6919E55B}"/>
              </a:ext>
            </a:extLst>
          </p:cNvPr>
          <p:cNvSpPr txBox="1"/>
          <p:nvPr/>
        </p:nvSpPr>
        <p:spPr>
          <a:xfrm rot="16200000">
            <a:off x="5086460" y="3008310"/>
            <a:ext cx="253596" cy="400110"/>
          </a:xfrm>
          <a:prstGeom prst="rect">
            <a:avLst/>
          </a:prstGeom>
          <a:noFill/>
        </p:spPr>
        <p:txBody>
          <a:bodyPr wrap="none" rtlCol="0">
            <a:spAutoFit/>
          </a:bodyPr>
          <a:lstStyle/>
          <a:p>
            <a:r>
              <a:rPr lang="en-US" sz="2000" b="1" dirty="0"/>
              <a:t>:</a:t>
            </a:r>
          </a:p>
        </p:txBody>
      </p:sp>
      <p:sp>
        <p:nvSpPr>
          <p:cNvPr id="25" name="TextBox 24">
            <a:extLst>
              <a:ext uri="{FF2B5EF4-FFF2-40B4-BE49-F238E27FC236}">
                <a16:creationId xmlns:a16="http://schemas.microsoft.com/office/drawing/2014/main" id="{70E95085-6706-0B4C-B74A-F9F977AF0724}"/>
              </a:ext>
            </a:extLst>
          </p:cNvPr>
          <p:cNvSpPr txBox="1"/>
          <p:nvPr/>
        </p:nvSpPr>
        <p:spPr>
          <a:xfrm rot="16200000">
            <a:off x="5086460" y="2736252"/>
            <a:ext cx="253596" cy="400110"/>
          </a:xfrm>
          <a:prstGeom prst="rect">
            <a:avLst/>
          </a:prstGeom>
          <a:noFill/>
        </p:spPr>
        <p:txBody>
          <a:bodyPr wrap="none" rtlCol="0">
            <a:spAutoFit/>
          </a:bodyPr>
          <a:lstStyle/>
          <a:p>
            <a:r>
              <a:rPr lang="en-US" sz="2000" b="1" dirty="0"/>
              <a:t>:</a:t>
            </a:r>
          </a:p>
        </p:txBody>
      </p:sp>
      <p:sp>
        <p:nvSpPr>
          <p:cNvPr id="26" name="TextBox 25">
            <a:extLst>
              <a:ext uri="{FF2B5EF4-FFF2-40B4-BE49-F238E27FC236}">
                <a16:creationId xmlns:a16="http://schemas.microsoft.com/office/drawing/2014/main" id="{E9604C3F-718F-B646-A5E7-9AC0654FF8FF}"/>
              </a:ext>
            </a:extLst>
          </p:cNvPr>
          <p:cNvSpPr txBox="1"/>
          <p:nvPr/>
        </p:nvSpPr>
        <p:spPr>
          <a:xfrm>
            <a:off x="4981262" y="2895912"/>
            <a:ext cx="253596" cy="400110"/>
          </a:xfrm>
          <a:prstGeom prst="rect">
            <a:avLst/>
          </a:prstGeom>
          <a:noFill/>
        </p:spPr>
        <p:txBody>
          <a:bodyPr wrap="none" rtlCol="0">
            <a:spAutoFit/>
          </a:bodyPr>
          <a:lstStyle/>
          <a:p>
            <a:r>
              <a:rPr lang="en-US" sz="2000" b="1" dirty="0"/>
              <a:t>:</a:t>
            </a:r>
          </a:p>
        </p:txBody>
      </p:sp>
      <p:sp>
        <p:nvSpPr>
          <p:cNvPr id="27" name="TextBox 26">
            <a:extLst>
              <a:ext uri="{FF2B5EF4-FFF2-40B4-BE49-F238E27FC236}">
                <a16:creationId xmlns:a16="http://schemas.microsoft.com/office/drawing/2014/main" id="{EFCF6D12-8676-4645-AA15-89CA34656050}"/>
              </a:ext>
            </a:extLst>
          </p:cNvPr>
          <p:cNvSpPr txBox="1"/>
          <p:nvPr/>
        </p:nvSpPr>
        <p:spPr>
          <a:xfrm rot="18795035">
            <a:off x="6403305" y="2733115"/>
            <a:ext cx="253596" cy="400110"/>
          </a:xfrm>
          <a:prstGeom prst="rect">
            <a:avLst/>
          </a:prstGeom>
          <a:noFill/>
        </p:spPr>
        <p:txBody>
          <a:bodyPr wrap="none" rtlCol="0">
            <a:spAutoFit/>
          </a:bodyPr>
          <a:lstStyle/>
          <a:p>
            <a:r>
              <a:rPr lang="en-US" sz="2000" b="1" dirty="0"/>
              <a:t>:</a:t>
            </a:r>
          </a:p>
        </p:txBody>
      </p:sp>
      <p:sp>
        <p:nvSpPr>
          <p:cNvPr id="28" name="TextBox 27">
            <a:extLst>
              <a:ext uri="{FF2B5EF4-FFF2-40B4-BE49-F238E27FC236}">
                <a16:creationId xmlns:a16="http://schemas.microsoft.com/office/drawing/2014/main" id="{9E811225-2AAF-4F41-B6E8-F003C7C79FE8}"/>
              </a:ext>
            </a:extLst>
          </p:cNvPr>
          <p:cNvSpPr txBox="1"/>
          <p:nvPr/>
        </p:nvSpPr>
        <p:spPr>
          <a:xfrm rot="18795035">
            <a:off x="6581760" y="2530253"/>
            <a:ext cx="253596" cy="400110"/>
          </a:xfrm>
          <a:prstGeom prst="rect">
            <a:avLst/>
          </a:prstGeom>
          <a:noFill/>
        </p:spPr>
        <p:txBody>
          <a:bodyPr wrap="none" rtlCol="0">
            <a:spAutoFit/>
          </a:bodyPr>
          <a:lstStyle/>
          <a:p>
            <a:r>
              <a:rPr lang="en-US" sz="2000" b="1" dirty="0"/>
              <a:t>:</a:t>
            </a:r>
          </a:p>
        </p:txBody>
      </p:sp>
      <p:sp>
        <p:nvSpPr>
          <p:cNvPr id="29" name="TextBox 28">
            <a:extLst>
              <a:ext uri="{FF2B5EF4-FFF2-40B4-BE49-F238E27FC236}">
                <a16:creationId xmlns:a16="http://schemas.microsoft.com/office/drawing/2014/main" id="{C84A3050-FB1A-F04A-8660-4460417784A4}"/>
              </a:ext>
            </a:extLst>
          </p:cNvPr>
          <p:cNvSpPr txBox="1"/>
          <p:nvPr/>
        </p:nvSpPr>
        <p:spPr>
          <a:xfrm rot="16385879">
            <a:off x="8049525" y="5256641"/>
            <a:ext cx="253596" cy="400110"/>
          </a:xfrm>
          <a:prstGeom prst="rect">
            <a:avLst/>
          </a:prstGeom>
          <a:noFill/>
        </p:spPr>
        <p:txBody>
          <a:bodyPr wrap="none" rtlCol="0">
            <a:spAutoFit/>
          </a:bodyPr>
          <a:lstStyle/>
          <a:p>
            <a:r>
              <a:rPr lang="en-US" sz="2000" b="1" dirty="0"/>
              <a:t>:</a:t>
            </a:r>
          </a:p>
        </p:txBody>
      </p:sp>
      <p:sp>
        <p:nvSpPr>
          <p:cNvPr id="30" name="TextBox 29">
            <a:extLst>
              <a:ext uri="{FF2B5EF4-FFF2-40B4-BE49-F238E27FC236}">
                <a16:creationId xmlns:a16="http://schemas.microsoft.com/office/drawing/2014/main" id="{7E630FD7-5F0A-014F-A1AC-9666DD4183F1}"/>
              </a:ext>
            </a:extLst>
          </p:cNvPr>
          <p:cNvSpPr txBox="1"/>
          <p:nvPr/>
        </p:nvSpPr>
        <p:spPr>
          <a:xfrm rot="16385879">
            <a:off x="8066612" y="4999989"/>
            <a:ext cx="253596" cy="400110"/>
          </a:xfrm>
          <a:prstGeom prst="rect">
            <a:avLst/>
          </a:prstGeom>
          <a:noFill/>
        </p:spPr>
        <p:txBody>
          <a:bodyPr wrap="none" rtlCol="0">
            <a:spAutoFit/>
          </a:bodyPr>
          <a:lstStyle/>
          <a:p>
            <a:r>
              <a:rPr lang="en-US" sz="2000" b="1" dirty="0"/>
              <a:t>:</a:t>
            </a:r>
          </a:p>
        </p:txBody>
      </p:sp>
      <p:sp>
        <p:nvSpPr>
          <p:cNvPr id="31" name="TextBox 30">
            <a:extLst>
              <a:ext uri="{FF2B5EF4-FFF2-40B4-BE49-F238E27FC236}">
                <a16:creationId xmlns:a16="http://schemas.microsoft.com/office/drawing/2014/main" id="{BF06569F-CAAD-F041-A829-E84726D17F82}"/>
              </a:ext>
            </a:extLst>
          </p:cNvPr>
          <p:cNvSpPr txBox="1"/>
          <p:nvPr/>
        </p:nvSpPr>
        <p:spPr>
          <a:xfrm>
            <a:off x="6393839" y="1658806"/>
            <a:ext cx="253596" cy="400110"/>
          </a:xfrm>
          <a:prstGeom prst="rect">
            <a:avLst/>
          </a:prstGeom>
          <a:noFill/>
        </p:spPr>
        <p:txBody>
          <a:bodyPr wrap="none" rtlCol="0">
            <a:spAutoFit/>
          </a:bodyPr>
          <a:lstStyle/>
          <a:p>
            <a:r>
              <a:rPr lang="en-US" sz="2000" b="1" dirty="0"/>
              <a:t>:</a:t>
            </a:r>
          </a:p>
        </p:txBody>
      </p:sp>
      <p:sp>
        <p:nvSpPr>
          <p:cNvPr id="32" name="TextBox 31">
            <a:extLst>
              <a:ext uri="{FF2B5EF4-FFF2-40B4-BE49-F238E27FC236}">
                <a16:creationId xmlns:a16="http://schemas.microsoft.com/office/drawing/2014/main" id="{3AEEC157-6927-3844-98AB-8F09FA75EAE4}"/>
              </a:ext>
            </a:extLst>
          </p:cNvPr>
          <p:cNvSpPr txBox="1"/>
          <p:nvPr/>
        </p:nvSpPr>
        <p:spPr>
          <a:xfrm rot="16385879">
            <a:off x="6707080" y="3823014"/>
            <a:ext cx="253596" cy="400110"/>
          </a:xfrm>
          <a:prstGeom prst="rect">
            <a:avLst/>
          </a:prstGeom>
          <a:noFill/>
        </p:spPr>
        <p:txBody>
          <a:bodyPr wrap="none" rtlCol="0">
            <a:spAutoFit/>
          </a:bodyPr>
          <a:lstStyle/>
          <a:p>
            <a:r>
              <a:rPr lang="en-US" sz="2000" b="1" dirty="0"/>
              <a:t>:</a:t>
            </a:r>
          </a:p>
        </p:txBody>
      </p:sp>
      <p:sp>
        <p:nvSpPr>
          <p:cNvPr id="33" name="TextBox 32">
            <a:extLst>
              <a:ext uri="{FF2B5EF4-FFF2-40B4-BE49-F238E27FC236}">
                <a16:creationId xmlns:a16="http://schemas.microsoft.com/office/drawing/2014/main" id="{A4093A95-E918-BC43-AF69-A2E0A150B0FB}"/>
              </a:ext>
            </a:extLst>
          </p:cNvPr>
          <p:cNvSpPr txBox="1"/>
          <p:nvPr/>
        </p:nvSpPr>
        <p:spPr>
          <a:xfrm rot="16385879">
            <a:off x="4157483" y="3842823"/>
            <a:ext cx="253596" cy="400110"/>
          </a:xfrm>
          <a:prstGeom prst="rect">
            <a:avLst/>
          </a:prstGeom>
          <a:noFill/>
        </p:spPr>
        <p:txBody>
          <a:bodyPr wrap="none" rtlCol="0">
            <a:spAutoFit/>
          </a:bodyPr>
          <a:lstStyle/>
          <a:p>
            <a:r>
              <a:rPr lang="en-US" sz="2000" b="1" dirty="0"/>
              <a:t>:</a:t>
            </a:r>
          </a:p>
        </p:txBody>
      </p:sp>
    </p:spTree>
    <p:extLst>
      <p:ext uri="{BB962C8B-B14F-4D97-AF65-F5344CB8AC3E}">
        <p14:creationId xmlns:p14="http://schemas.microsoft.com/office/powerpoint/2010/main" val="320429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330"/>
            <a:ext cx="7554056" cy="646331"/>
          </a:xfrm>
          <a:prstGeom prst="rect">
            <a:avLst/>
          </a:prstGeom>
          <a:noFill/>
        </p:spPr>
        <p:txBody>
          <a:bodyPr wrap="none" rtlCol="0">
            <a:spAutoFit/>
          </a:bodyPr>
          <a:lstStyle/>
          <a:p>
            <a:r>
              <a:rPr lang="en-US" sz="3600" b="1" dirty="0">
                <a:solidFill>
                  <a:prstClr val="white"/>
                </a:solidFill>
                <a:cs typeface="Avenir Heavy"/>
              </a:rPr>
              <a:t>1. Intro to organic structure &amp; bonding</a:t>
            </a:r>
          </a:p>
        </p:txBody>
      </p:sp>
      <p:sp>
        <p:nvSpPr>
          <p:cNvPr id="8" name="TextBox 7"/>
          <p:cNvSpPr txBox="1"/>
          <p:nvPr/>
        </p:nvSpPr>
        <p:spPr>
          <a:xfrm>
            <a:off x="1040103" y="2341792"/>
            <a:ext cx="7063793" cy="1695208"/>
          </a:xfrm>
          <a:prstGeom prst="rect">
            <a:avLst/>
          </a:prstGeom>
          <a:noFill/>
        </p:spPr>
        <p:txBody>
          <a:bodyPr wrap="none" rtlCol="0">
            <a:spAutoFit/>
          </a:bodyPr>
          <a:lstStyle/>
          <a:p>
            <a:pPr marL="52387" lvl="1">
              <a:lnSpc>
                <a:spcPct val="200000"/>
              </a:lnSpc>
            </a:pPr>
            <a:r>
              <a:rPr lang="en-US" sz="2800" b="1" i="1" dirty="0">
                <a:latin typeface="Candara"/>
                <a:cs typeface="Candara"/>
              </a:rPr>
              <a:t>1.2A: Functional groups in organic compounds</a:t>
            </a:r>
          </a:p>
          <a:p>
            <a:pPr marL="52387" lvl="1">
              <a:lnSpc>
                <a:spcPct val="200000"/>
              </a:lnSpc>
            </a:pPr>
            <a:r>
              <a:rPr lang="en-US" sz="2800" i="1" dirty="0">
                <a:latin typeface="Candara"/>
                <a:cs typeface="Candara"/>
              </a:rPr>
              <a:t>          See tables posted on Module 1 webpage.</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4112241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6293711" cy="646331"/>
          </a:xfrm>
          <a:prstGeom prst="rect">
            <a:avLst/>
          </a:prstGeom>
          <a:noFill/>
        </p:spPr>
        <p:txBody>
          <a:bodyPr wrap="none" rtlCol="0">
            <a:spAutoFit/>
          </a:bodyPr>
          <a:lstStyle/>
          <a:p>
            <a:r>
              <a:rPr lang="en-US" sz="3600" b="1" dirty="0">
                <a:solidFill>
                  <a:prstClr val="white"/>
                </a:solidFill>
                <a:latin typeface="Candara"/>
                <a:cs typeface="Candara"/>
              </a:rPr>
              <a:t>Example: reaction mechanisms</a:t>
            </a:r>
          </a:p>
        </p:txBody>
      </p:sp>
      <p:pic>
        <p:nvPicPr>
          <p:cNvPr id="3" name="Picture 2">
            <a:extLst>
              <a:ext uri="{FF2B5EF4-FFF2-40B4-BE49-F238E27FC236}">
                <a16:creationId xmlns:a16="http://schemas.microsoft.com/office/drawing/2014/main" id="{7DBE388B-9157-9A46-85C7-0AEA41886768}"/>
              </a:ext>
            </a:extLst>
          </p:cNvPr>
          <p:cNvPicPr>
            <a:picLocks noChangeAspect="1"/>
          </p:cNvPicPr>
          <p:nvPr/>
        </p:nvPicPr>
        <p:blipFill>
          <a:blip r:embed="rId3"/>
          <a:stretch>
            <a:fillRect/>
          </a:stretch>
        </p:blipFill>
        <p:spPr>
          <a:xfrm>
            <a:off x="543864" y="832757"/>
            <a:ext cx="8099313" cy="5437414"/>
          </a:xfrm>
          <a:prstGeom prst="rect">
            <a:avLst/>
          </a:prstGeom>
        </p:spPr>
      </p:pic>
      <p:sp>
        <p:nvSpPr>
          <p:cNvPr id="6" name="TextBox 5">
            <a:extLst>
              <a:ext uri="{FF2B5EF4-FFF2-40B4-BE49-F238E27FC236}">
                <a16:creationId xmlns:a16="http://schemas.microsoft.com/office/drawing/2014/main" id="{02644B40-0021-CF4E-85D6-3DEF52ADCB62}"/>
              </a:ext>
            </a:extLst>
          </p:cNvPr>
          <p:cNvSpPr txBox="1"/>
          <p:nvPr/>
        </p:nvSpPr>
        <p:spPr>
          <a:xfrm rot="16200000">
            <a:off x="1834343" y="1893594"/>
            <a:ext cx="253596" cy="400110"/>
          </a:xfrm>
          <a:prstGeom prst="rect">
            <a:avLst/>
          </a:prstGeom>
          <a:noFill/>
        </p:spPr>
        <p:txBody>
          <a:bodyPr wrap="none" rtlCol="0">
            <a:spAutoFit/>
          </a:bodyPr>
          <a:lstStyle/>
          <a:p>
            <a:r>
              <a:rPr lang="en-US" sz="2000" b="1" dirty="0"/>
              <a:t>:</a:t>
            </a:r>
          </a:p>
        </p:txBody>
      </p:sp>
      <p:sp>
        <p:nvSpPr>
          <p:cNvPr id="7" name="TextBox 6">
            <a:extLst>
              <a:ext uri="{FF2B5EF4-FFF2-40B4-BE49-F238E27FC236}">
                <a16:creationId xmlns:a16="http://schemas.microsoft.com/office/drawing/2014/main" id="{38B1743C-65AC-404A-82F9-F7EC554D263F}"/>
              </a:ext>
            </a:extLst>
          </p:cNvPr>
          <p:cNvSpPr txBox="1"/>
          <p:nvPr/>
        </p:nvSpPr>
        <p:spPr>
          <a:xfrm rot="16200000">
            <a:off x="1834343" y="2150723"/>
            <a:ext cx="253596" cy="400110"/>
          </a:xfrm>
          <a:prstGeom prst="rect">
            <a:avLst/>
          </a:prstGeom>
          <a:noFill/>
        </p:spPr>
        <p:txBody>
          <a:bodyPr wrap="none" rtlCol="0">
            <a:spAutoFit/>
          </a:bodyPr>
          <a:lstStyle/>
          <a:p>
            <a:r>
              <a:rPr lang="en-US" sz="2000" b="1" dirty="0"/>
              <a:t>:</a:t>
            </a:r>
          </a:p>
        </p:txBody>
      </p:sp>
      <p:sp>
        <p:nvSpPr>
          <p:cNvPr id="8" name="TextBox 7">
            <a:extLst>
              <a:ext uri="{FF2B5EF4-FFF2-40B4-BE49-F238E27FC236}">
                <a16:creationId xmlns:a16="http://schemas.microsoft.com/office/drawing/2014/main" id="{507A5A74-16D6-744E-A750-E9509B0629F3}"/>
              </a:ext>
            </a:extLst>
          </p:cNvPr>
          <p:cNvSpPr txBox="1"/>
          <p:nvPr/>
        </p:nvSpPr>
        <p:spPr>
          <a:xfrm rot="16200000">
            <a:off x="2449485" y="1526703"/>
            <a:ext cx="253596" cy="400110"/>
          </a:xfrm>
          <a:prstGeom prst="rect">
            <a:avLst/>
          </a:prstGeom>
          <a:noFill/>
        </p:spPr>
        <p:txBody>
          <a:bodyPr wrap="none" rtlCol="0">
            <a:spAutoFit/>
          </a:bodyPr>
          <a:lstStyle/>
          <a:p>
            <a:r>
              <a:rPr lang="en-US" sz="2000" b="1" dirty="0"/>
              <a:t>:</a:t>
            </a:r>
          </a:p>
        </p:txBody>
      </p:sp>
      <p:sp>
        <p:nvSpPr>
          <p:cNvPr id="9" name="TextBox 8">
            <a:extLst>
              <a:ext uri="{FF2B5EF4-FFF2-40B4-BE49-F238E27FC236}">
                <a16:creationId xmlns:a16="http://schemas.microsoft.com/office/drawing/2014/main" id="{443595E1-13A1-9A44-A69E-8E0F1DAD4F87}"/>
              </a:ext>
            </a:extLst>
          </p:cNvPr>
          <p:cNvSpPr txBox="1"/>
          <p:nvPr/>
        </p:nvSpPr>
        <p:spPr>
          <a:xfrm rot="16200000">
            <a:off x="2757056" y="2702365"/>
            <a:ext cx="253596" cy="400110"/>
          </a:xfrm>
          <a:prstGeom prst="rect">
            <a:avLst/>
          </a:prstGeom>
          <a:noFill/>
        </p:spPr>
        <p:txBody>
          <a:bodyPr wrap="none" rtlCol="0">
            <a:spAutoFit/>
          </a:bodyPr>
          <a:lstStyle/>
          <a:p>
            <a:r>
              <a:rPr lang="en-US" sz="2000" b="1" dirty="0"/>
              <a:t>:</a:t>
            </a:r>
          </a:p>
        </p:txBody>
      </p:sp>
      <p:sp>
        <p:nvSpPr>
          <p:cNvPr id="10" name="TextBox 9">
            <a:extLst>
              <a:ext uri="{FF2B5EF4-FFF2-40B4-BE49-F238E27FC236}">
                <a16:creationId xmlns:a16="http://schemas.microsoft.com/office/drawing/2014/main" id="{409B18B0-E04A-6541-9852-D15223CFBDE1}"/>
              </a:ext>
            </a:extLst>
          </p:cNvPr>
          <p:cNvSpPr txBox="1"/>
          <p:nvPr/>
        </p:nvSpPr>
        <p:spPr>
          <a:xfrm rot="16200000">
            <a:off x="3065229" y="1534608"/>
            <a:ext cx="253596"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CDF52651-5148-2247-B807-CC335E03FDA8}"/>
              </a:ext>
            </a:extLst>
          </p:cNvPr>
          <p:cNvSpPr txBox="1"/>
          <p:nvPr/>
        </p:nvSpPr>
        <p:spPr>
          <a:xfrm rot="16200000">
            <a:off x="3381714" y="2702365"/>
            <a:ext cx="253596"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96F71637-0B2C-8F40-A490-2B2501FB2230}"/>
              </a:ext>
            </a:extLst>
          </p:cNvPr>
          <p:cNvSpPr txBox="1"/>
          <p:nvPr/>
        </p:nvSpPr>
        <p:spPr>
          <a:xfrm rot="16200000">
            <a:off x="3298536" y="4419533"/>
            <a:ext cx="253596"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F7DEBB4F-BA72-604E-8C46-AFE03A83AB86}"/>
              </a:ext>
            </a:extLst>
          </p:cNvPr>
          <p:cNvSpPr txBox="1"/>
          <p:nvPr/>
        </p:nvSpPr>
        <p:spPr>
          <a:xfrm rot="16200000">
            <a:off x="6603882" y="3314529"/>
            <a:ext cx="253596"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8CB7ADD7-D7CE-5946-A789-6C897DA8E8A1}"/>
              </a:ext>
            </a:extLst>
          </p:cNvPr>
          <p:cNvSpPr txBox="1"/>
          <p:nvPr/>
        </p:nvSpPr>
        <p:spPr>
          <a:xfrm rot="16200000">
            <a:off x="6068748" y="1800730"/>
            <a:ext cx="253596" cy="400110"/>
          </a:xfrm>
          <a:prstGeom prst="rect">
            <a:avLst/>
          </a:prstGeom>
          <a:noFill/>
        </p:spPr>
        <p:txBody>
          <a:bodyPr wrap="none" rtlCol="0">
            <a:spAutoFit/>
          </a:bodyPr>
          <a:lstStyle/>
          <a:p>
            <a:r>
              <a:rPr lang="en-US" sz="2000" b="1" dirty="0"/>
              <a:t>:</a:t>
            </a:r>
          </a:p>
        </p:txBody>
      </p:sp>
      <p:sp>
        <p:nvSpPr>
          <p:cNvPr id="16" name="TextBox 15">
            <a:extLst>
              <a:ext uri="{FF2B5EF4-FFF2-40B4-BE49-F238E27FC236}">
                <a16:creationId xmlns:a16="http://schemas.microsoft.com/office/drawing/2014/main" id="{4A395DC7-FA08-314E-A58A-25E09E6748E7}"/>
              </a:ext>
            </a:extLst>
          </p:cNvPr>
          <p:cNvSpPr txBox="1"/>
          <p:nvPr/>
        </p:nvSpPr>
        <p:spPr>
          <a:xfrm rot="16200000">
            <a:off x="6055685" y="2087548"/>
            <a:ext cx="253596" cy="400110"/>
          </a:xfrm>
          <a:prstGeom prst="rect">
            <a:avLst/>
          </a:prstGeom>
          <a:noFill/>
        </p:spPr>
        <p:txBody>
          <a:bodyPr wrap="none" rtlCol="0">
            <a:spAutoFit/>
          </a:bodyPr>
          <a:lstStyle/>
          <a:p>
            <a:r>
              <a:rPr lang="en-US" sz="2000" b="1" dirty="0"/>
              <a:t>:</a:t>
            </a:r>
          </a:p>
        </p:txBody>
      </p:sp>
      <p:sp>
        <p:nvSpPr>
          <p:cNvPr id="17" name="TextBox 16">
            <a:extLst>
              <a:ext uri="{FF2B5EF4-FFF2-40B4-BE49-F238E27FC236}">
                <a16:creationId xmlns:a16="http://schemas.microsoft.com/office/drawing/2014/main" id="{BA45A28C-CFF4-0144-BF80-AC7E1C12BD2F}"/>
              </a:ext>
            </a:extLst>
          </p:cNvPr>
          <p:cNvSpPr txBox="1"/>
          <p:nvPr/>
        </p:nvSpPr>
        <p:spPr>
          <a:xfrm rot="16200000">
            <a:off x="6668618" y="1456361"/>
            <a:ext cx="253596" cy="400110"/>
          </a:xfrm>
          <a:prstGeom prst="rect">
            <a:avLst/>
          </a:prstGeom>
          <a:noFill/>
        </p:spPr>
        <p:txBody>
          <a:bodyPr wrap="none" rtlCol="0">
            <a:spAutoFit/>
          </a:bodyPr>
          <a:lstStyle/>
          <a:p>
            <a:r>
              <a:rPr lang="en-US" sz="2000" b="1" dirty="0"/>
              <a:t>:</a:t>
            </a:r>
          </a:p>
        </p:txBody>
      </p:sp>
      <p:sp>
        <p:nvSpPr>
          <p:cNvPr id="18" name="TextBox 17">
            <a:extLst>
              <a:ext uri="{FF2B5EF4-FFF2-40B4-BE49-F238E27FC236}">
                <a16:creationId xmlns:a16="http://schemas.microsoft.com/office/drawing/2014/main" id="{2DE39496-5945-614F-9F98-08C2C1EA2998}"/>
              </a:ext>
            </a:extLst>
          </p:cNvPr>
          <p:cNvSpPr txBox="1"/>
          <p:nvPr/>
        </p:nvSpPr>
        <p:spPr>
          <a:xfrm rot="16200000">
            <a:off x="7292416" y="1456361"/>
            <a:ext cx="253596" cy="400110"/>
          </a:xfrm>
          <a:prstGeom prst="rect">
            <a:avLst/>
          </a:prstGeom>
          <a:noFill/>
        </p:spPr>
        <p:txBody>
          <a:bodyPr wrap="none" rtlCol="0">
            <a:spAutoFit/>
          </a:bodyPr>
          <a:lstStyle/>
          <a:p>
            <a:r>
              <a:rPr lang="en-US" sz="2000" b="1" dirty="0"/>
              <a:t>:</a:t>
            </a:r>
          </a:p>
        </p:txBody>
      </p:sp>
      <p:sp>
        <p:nvSpPr>
          <p:cNvPr id="19" name="TextBox 18">
            <a:extLst>
              <a:ext uri="{FF2B5EF4-FFF2-40B4-BE49-F238E27FC236}">
                <a16:creationId xmlns:a16="http://schemas.microsoft.com/office/drawing/2014/main" id="{E3E6976A-A1DC-DB4C-883A-F476722D7ED1}"/>
              </a:ext>
            </a:extLst>
          </p:cNvPr>
          <p:cNvSpPr txBox="1"/>
          <p:nvPr/>
        </p:nvSpPr>
        <p:spPr>
          <a:xfrm rot="16200000">
            <a:off x="7916214" y="1456361"/>
            <a:ext cx="253596" cy="400110"/>
          </a:xfrm>
          <a:prstGeom prst="rect">
            <a:avLst/>
          </a:prstGeom>
          <a:noFill/>
        </p:spPr>
        <p:txBody>
          <a:bodyPr wrap="none" rtlCol="0">
            <a:spAutoFit/>
          </a:bodyPr>
          <a:lstStyle/>
          <a:p>
            <a:r>
              <a:rPr lang="en-US" sz="2000" b="1" dirty="0"/>
              <a:t>:</a:t>
            </a:r>
          </a:p>
        </p:txBody>
      </p:sp>
      <p:sp>
        <p:nvSpPr>
          <p:cNvPr id="20" name="TextBox 19">
            <a:extLst>
              <a:ext uri="{FF2B5EF4-FFF2-40B4-BE49-F238E27FC236}">
                <a16:creationId xmlns:a16="http://schemas.microsoft.com/office/drawing/2014/main" id="{4F8767F2-0252-D343-A180-C645DD8CC928}"/>
              </a:ext>
            </a:extLst>
          </p:cNvPr>
          <p:cNvSpPr txBox="1"/>
          <p:nvPr/>
        </p:nvSpPr>
        <p:spPr>
          <a:xfrm rot="16200000">
            <a:off x="6985466" y="2619681"/>
            <a:ext cx="253596" cy="400110"/>
          </a:xfrm>
          <a:prstGeom prst="rect">
            <a:avLst/>
          </a:prstGeom>
          <a:noFill/>
        </p:spPr>
        <p:txBody>
          <a:bodyPr wrap="none" rtlCol="0">
            <a:spAutoFit/>
          </a:bodyPr>
          <a:lstStyle/>
          <a:p>
            <a:r>
              <a:rPr lang="en-US" sz="2000" b="1" dirty="0"/>
              <a:t>:</a:t>
            </a:r>
          </a:p>
        </p:txBody>
      </p:sp>
      <p:sp>
        <p:nvSpPr>
          <p:cNvPr id="22" name="TextBox 21">
            <a:extLst>
              <a:ext uri="{FF2B5EF4-FFF2-40B4-BE49-F238E27FC236}">
                <a16:creationId xmlns:a16="http://schemas.microsoft.com/office/drawing/2014/main" id="{B102CC7F-F56F-8E41-B7C9-56D69ECB262D}"/>
              </a:ext>
            </a:extLst>
          </p:cNvPr>
          <p:cNvSpPr txBox="1"/>
          <p:nvPr/>
        </p:nvSpPr>
        <p:spPr>
          <a:xfrm rot="16200000">
            <a:off x="6293079" y="5078266"/>
            <a:ext cx="253596" cy="400110"/>
          </a:xfrm>
          <a:prstGeom prst="rect">
            <a:avLst/>
          </a:prstGeom>
          <a:noFill/>
        </p:spPr>
        <p:txBody>
          <a:bodyPr wrap="none" rtlCol="0">
            <a:spAutoFit/>
          </a:bodyPr>
          <a:lstStyle/>
          <a:p>
            <a:r>
              <a:rPr lang="en-US" sz="2000" b="1" dirty="0"/>
              <a:t>:</a:t>
            </a:r>
          </a:p>
        </p:txBody>
      </p:sp>
      <p:sp>
        <p:nvSpPr>
          <p:cNvPr id="23" name="TextBox 22">
            <a:extLst>
              <a:ext uri="{FF2B5EF4-FFF2-40B4-BE49-F238E27FC236}">
                <a16:creationId xmlns:a16="http://schemas.microsoft.com/office/drawing/2014/main" id="{E9C819BC-535E-174E-B5FD-36D562DAAFB8}"/>
              </a:ext>
            </a:extLst>
          </p:cNvPr>
          <p:cNvSpPr txBox="1"/>
          <p:nvPr/>
        </p:nvSpPr>
        <p:spPr>
          <a:xfrm>
            <a:off x="6190575" y="5172696"/>
            <a:ext cx="253596" cy="400110"/>
          </a:xfrm>
          <a:prstGeom prst="rect">
            <a:avLst/>
          </a:prstGeom>
          <a:noFill/>
        </p:spPr>
        <p:txBody>
          <a:bodyPr wrap="none" rtlCol="0">
            <a:spAutoFit/>
          </a:bodyPr>
          <a:lstStyle/>
          <a:p>
            <a:r>
              <a:rPr lang="en-US" sz="2000" b="1" dirty="0"/>
              <a:t>:</a:t>
            </a:r>
          </a:p>
        </p:txBody>
      </p:sp>
      <p:sp>
        <p:nvSpPr>
          <p:cNvPr id="24" name="TextBox 23">
            <a:extLst>
              <a:ext uri="{FF2B5EF4-FFF2-40B4-BE49-F238E27FC236}">
                <a16:creationId xmlns:a16="http://schemas.microsoft.com/office/drawing/2014/main" id="{B16D79BC-635B-1C46-95E7-69C16D8C6572}"/>
              </a:ext>
            </a:extLst>
          </p:cNvPr>
          <p:cNvSpPr txBox="1"/>
          <p:nvPr/>
        </p:nvSpPr>
        <p:spPr>
          <a:xfrm>
            <a:off x="3248658" y="5205064"/>
            <a:ext cx="253596" cy="400110"/>
          </a:xfrm>
          <a:prstGeom prst="rect">
            <a:avLst/>
          </a:prstGeom>
          <a:noFill/>
        </p:spPr>
        <p:txBody>
          <a:bodyPr wrap="none" rtlCol="0">
            <a:spAutoFit/>
          </a:bodyPr>
          <a:lstStyle/>
          <a:p>
            <a:r>
              <a:rPr lang="en-US" sz="2000" b="1" dirty="0"/>
              <a:t>:</a:t>
            </a:r>
          </a:p>
        </p:txBody>
      </p:sp>
      <p:sp>
        <p:nvSpPr>
          <p:cNvPr id="25" name="TextBox 24">
            <a:extLst>
              <a:ext uri="{FF2B5EF4-FFF2-40B4-BE49-F238E27FC236}">
                <a16:creationId xmlns:a16="http://schemas.microsoft.com/office/drawing/2014/main" id="{730E7932-D750-014B-874E-0942F176257D}"/>
              </a:ext>
            </a:extLst>
          </p:cNvPr>
          <p:cNvSpPr txBox="1"/>
          <p:nvPr/>
        </p:nvSpPr>
        <p:spPr>
          <a:xfrm>
            <a:off x="3494162" y="5213156"/>
            <a:ext cx="253596" cy="400110"/>
          </a:xfrm>
          <a:prstGeom prst="rect">
            <a:avLst/>
          </a:prstGeom>
          <a:noFill/>
        </p:spPr>
        <p:txBody>
          <a:bodyPr wrap="none" rtlCol="0">
            <a:spAutoFit/>
          </a:bodyPr>
          <a:lstStyle/>
          <a:p>
            <a:r>
              <a:rPr lang="en-US" sz="2000" b="1" dirty="0"/>
              <a:t>:</a:t>
            </a:r>
          </a:p>
        </p:txBody>
      </p:sp>
      <p:sp>
        <p:nvSpPr>
          <p:cNvPr id="26" name="TextBox 25">
            <a:extLst>
              <a:ext uri="{FF2B5EF4-FFF2-40B4-BE49-F238E27FC236}">
                <a16:creationId xmlns:a16="http://schemas.microsoft.com/office/drawing/2014/main" id="{98C59D17-3FF4-9F48-91AE-3AD02EF57DD9}"/>
              </a:ext>
            </a:extLst>
          </p:cNvPr>
          <p:cNvSpPr txBox="1"/>
          <p:nvPr/>
        </p:nvSpPr>
        <p:spPr>
          <a:xfrm>
            <a:off x="3484094" y="3360894"/>
            <a:ext cx="253596" cy="400110"/>
          </a:xfrm>
          <a:prstGeom prst="rect">
            <a:avLst/>
          </a:prstGeom>
          <a:noFill/>
        </p:spPr>
        <p:txBody>
          <a:bodyPr wrap="none" rtlCol="0">
            <a:spAutoFit/>
          </a:bodyPr>
          <a:lstStyle/>
          <a:p>
            <a:r>
              <a:rPr lang="en-US" sz="2000" b="1" dirty="0"/>
              <a:t>:</a:t>
            </a:r>
          </a:p>
        </p:txBody>
      </p:sp>
      <p:sp>
        <p:nvSpPr>
          <p:cNvPr id="27" name="TextBox 26">
            <a:extLst>
              <a:ext uri="{FF2B5EF4-FFF2-40B4-BE49-F238E27FC236}">
                <a16:creationId xmlns:a16="http://schemas.microsoft.com/office/drawing/2014/main" id="{60F13D3A-C811-BB4A-820B-DC11811DEBF9}"/>
              </a:ext>
            </a:extLst>
          </p:cNvPr>
          <p:cNvSpPr txBox="1"/>
          <p:nvPr/>
        </p:nvSpPr>
        <p:spPr>
          <a:xfrm>
            <a:off x="3737690" y="3377242"/>
            <a:ext cx="253596" cy="400110"/>
          </a:xfrm>
          <a:prstGeom prst="rect">
            <a:avLst/>
          </a:prstGeom>
          <a:noFill/>
        </p:spPr>
        <p:txBody>
          <a:bodyPr wrap="none" rtlCol="0">
            <a:spAutoFit/>
          </a:bodyPr>
          <a:lstStyle/>
          <a:p>
            <a:r>
              <a:rPr lang="en-US" sz="2000" b="1" dirty="0"/>
              <a:t>:</a:t>
            </a:r>
          </a:p>
        </p:txBody>
      </p:sp>
      <p:sp>
        <p:nvSpPr>
          <p:cNvPr id="28" name="TextBox 27">
            <a:extLst>
              <a:ext uri="{FF2B5EF4-FFF2-40B4-BE49-F238E27FC236}">
                <a16:creationId xmlns:a16="http://schemas.microsoft.com/office/drawing/2014/main" id="{A4F1F69E-7B00-3046-84FD-C4F9837C7E3B}"/>
              </a:ext>
            </a:extLst>
          </p:cNvPr>
          <p:cNvSpPr txBox="1"/>
          <p:nvPr/>
        </p:nvSpPr>
        <p:spPr>
          <a:xfrm>
            <a:off x="3192027" y="4259938"/>
            <a:ext cx="253596" cy="400110"/>
          </a:xfrm>
          <a:prstGeom prst="rect">
            <a:avLst/>
          </a:prstGeom>
          <a:noFill/>
        </p:spPr>
        <p:txBody>
          <a:bodyPr wrap="none" rtlCol="0">
            <a:spAutoFit/>
          </a:bodyPr>
          <a:lstStyle/>
          <a:p>
            <a:r>
              <a:rPr lang="en-US" sz="2000" b="1" dirty="0"/>
              <a:t>:</a:t>
            </a:r>
          </a:p>
        </p:txBody>
      </p:sp>
      <p:sp>
        <p:nvSpPr>
          <p:cNvPr id="29" name="TextBox 28">
            <a:extLst>
              <a:ext uri="{FF2B5EF4-FFF2-40B4-BE49-F238E27FC236}">
                <a16:creationId xmlns:a16="http://schemas.microsoft.com/office/drawing/2014/main" id="{8B9EC902-9DB7-BA44-8556-A1485FEADE0D}"/>
              </a:ext>
            </a:extLst>
          </p:cNvPr>
          <p:cNvSpPr txBox="1"/>
          <p:nvPr/>
        </p:nvSpPr>
        <p:spPr>
          <a:xfrm>
            <a:off x="2351693" y="1625933"/>
            <a:ext cx="253596" cy="400110"/>
          </a:xfrm>
          <a:prstGeom prst="rect">
            <a:avLst/>
          </a:prstGeom>
          <a:noFill/>
        </p:spPr>
        <p:txBody>
          <a:bodyPr wrap="none" rtlCol="0">
            <a:spAutoFit/>
          </a:bodyPr>
          <a:lstStyle/>
          <a:p>
            <a:r>
              <a:rPr lang="en-US" sz="2000" b="1" dirty="0"/>
              <a:t>:</a:t>
            </a:r>
          </a:p>
        </p:txBody>
      </p:sp>
      <p:sp>
        <p:nvSpPr>
          <p:cNvPr id="30" name="TextBox 29">
            <a:extLst>
              <a:ext uri="{FF2B5EF4-FFF2-40B4-BE49-F238E27FC236}">
                <a16:creationId xmlns:a16="http://schemas.microsoft.com/office/drawing/2014/main" id="{907CAC51-575F-9D4A-80E6-523F43CCC94F}"/>
              </a:ext>
            </a:extLst>
          </p:cNvPr>
          <p:cNvSpPr txBox="1"/>
          <p:nvPr/>
        </p:nvSpPr>
        <p:spPr>
          <a:xfrm>
            <a:off x="2659523" y="2554516"/>
            <a:ext cx="253596" cy="400110"/>
          </a:xfrm>
          <a:prstGeom prst="rect">
            <a:avLst/>
          </a:prstGeom>
          <a:noFill/>
        </p:spPr>
        <p:txBody>
          <a:bodyPr wrap="none" rtlCol="0">
            <a:spAutoFit/>
          </a:bodyPr>
          <a:lstStyle/>
          <a:p>
            <a:r>
              <a:rPr lang="en-US" sz="2000" b="1" dirty="0"/>
              <a:t>:</a:t>
            </a:r>
          </a:p>
        </p:txBody>
      </p:sp>
      <p:sp>
        <p:nvSpPr>
          <p:cNvPr id="31" name="TextBox 30">
            <a:extLst>
              <a:ext uri="{FF2B5EF4-FFF2-40B4-BE49-F238E27FC236}">
                <a16:creationId xmlns:a16="http://schemas.microsoft.com/office/drawing/2014/main" id="{373AD5B3-E774-204D-807F-273415729C72}"/>
              </a:ext>
            </a:extLst>
          </p:cNvPr>
          <p:cNvSpPr txBox="1"/>
          <p:nvPr/>
        </p:nvSpPr>
        <p:spPr>
          <a:xfrm>
            <a:off x="3297652" y="2544539"/>
            <a:ext cx="253596" cy="400110"/>
          </a:xfrm>
          <a:prstGeom prst="rect">
            <a:avLst/>
          </a:prstGeom>
          <a:noFill/>
        </p:spPr>
        <p:txBody>
          <a:bodyPr wrap="none" rtlCol="0">
            <a:spAutoFit/>
          </a:bodyPr>
          <a:lstStyle/>
          <a:p>
            <a:r>
              <a:rPr lang="en-US" sz="2000" b="1" dirty="0"/>
              <a:t>:</a:t>
            </a:r>
          </a:p>
        </p:txBody>
      </p:sp>
      <p:sp>
        <p:nvSpPr>
          <p:cNvPr id="32" name="TextBox 31">
            <a:extLst>
              <a:ext uri="{FF2B5EF4-FFF2-40B4-BE49-F238E27FC236}">
                <a16:creationId xmlns:a16="http://schemas.microsoft.com/office/drawing/2014/main" id="{66D8A955-4B24-104D-8AA9-2175CF3D9DD1}"/>
              </a:ext>
            </a:extLst>
          </p:cNvPr>
          <p:cNvSpPr txBox="1"/>
          <p:nvPr/>
        </p:nvSpPr>
        <p:spPr>
          <a:xfrm>
            <a:off x="2971683" y="1623447"/>
            <a:ext cx="253596" cy="400110"/>
          </a:xfrm>
          <a:prstGeom prst="rect">
            <a:avLst/>
          </a:prstGeom>
          <a:noFill/>
        </p:spPr>
        <p:txBody>
          <a:bodyPr wrap="none" rtlCol="0">
            <a:spAutoFit/>
          </a:bodyPr>
          <a:lstStyle/>
          <a:p>
            <a:r>
              <a:rPr lang="en-US" sz="2000" b="1" dirty="0"/>
              <a:t>:</a:t>
            </a:r>
          </a:p>
        </p:txBody>
      </p:sp>
      <p:sp>
        <p:nvSpPr>
          <p:cNvPr id="33" name="TextBox 32">
            <a:extLst>
              <a:ext uri="{FF2B5EF4-FFF2-40B4-BE49-F238E27FC236}">
                <a16:creationId xmlns:a16="http://schemas.microsoft.com/office/drawing/2014/main" id="{E61107B4-3BE4-3B40-B51A-64B32AD3FE12}"/>
              </a:ext>
            </a:extLst>
          </p:cNvPr>
          <p:cNvSpPr txBox="1"/>
          <p:nvPr/>
        </p:nvSpPr>
        <p:spPr>
          <a:xfrm>
            <a:off x="3572732" y="1615956"/>
            <a:ext cx="253596" cy="400110"/>
          </a:xfrm>
          <a:prstGeom prst="rect">
            <a:avLst/>
          </a:prstGeom>
          <a:noFill/>
        </p:spPr>
        <p:txBody>
          <a:bodyPr wrap="none" rtlCol="0">
            <a:spAutoFit/>
          </a:bodyPr>
          <a:lstStyle/>
          <a:p>
            <a:r>
              <a:rPr lang="en-US" sz="2000" b="1" dirty="0"/>
              <a:t>:</a:t>
            </a:r>
          </a:p>
        </p:txBody>
      </p:sp>
      <p:sp>
        <p:nvSpPr>
          <p:cNvPr id="34" name="TextBox 33">
            <a:extLst>
              <a:ext uri="{FF2B5EF4-FFF2-40B4-BE49-F238E27FC236}">
                <a16:creationId xmlns:a16="http://schemas.microsoft.com/office/drawing/2014/main" id="{CC933363-8B3D-7A49-8C6A-E25EDDA79C43}"/>
              </a:ext>
            </a:extLst>
          </p:cNvPr>
          <p:cNvSpPr txBox="1"/>
          <p:nvPr/>
        </p:nvSpPr>
        <p:spPr>
          <a:xfrm>
            <a:off x="3832384" y="1644415"/>
            <a:ext cx="253596" cy="400110"/>
          </a:xfrm>
          <a:prstGeom prst="rect">
            <a:avLst/>
          </a:prstGeom>
          <a:noFill/>
        </p:spPr>
        <p:txBody>
          <a:bodyPr wrap="none" rtlCol="0">
            <a:spAutoFit/>
          </a:bodyPr>
          <a:lstStyle/>
          <a:p>
            <a:r>
              <a:rPr lang="en-US" sz="2000" b="1" dirty="0"/>
              <a:t>:</a:t>
            </a:r>
          </a:p>
        </p:txBody>
      </p:sp>
      <p:sp>
        <p:nvSpPr>
          <p:cNvPr id="35" name="TextBox 34">
            <a:extLst>
              <a:ext uri="{FF2B5EF4-FFF2-40B4-BE49-F238E27FC236}">
                <a16:creationId xmlns:a16="http://schemas.microsoft.com/office/drawing/2014/main" id="{B24B7430-C78E-AD4E-964D-0AA3F2AA0C86}"/>
              </a:ext>
            </a:extLst>
          </p:cNvPr>
          <p:cNvSpPr txBox="1"/>
          <p:nvPr/>
        </p:nvSpPr>
        <p:spPr>
          <a:xfrm>
            <a:off x="6561243" y="1566741"/>
            <a:ext cx="253596" cy="400110"/>
          </a:xfrm>
          <a:prstGeom prst="rect">
            <a:avLst/>
          </a:prstGeom>
          <a:noFill/>
        </p:spPr>
        <p:txBody>
          <a:bodyPr wrap="none" rtlCol="0">
            <a:spAutoFit/>
          </a:bodyPr>
          <a:lstStyle/>
          <a:p>
            <a:r>
              <a:rPr lang="en-US" sz="2000" b="1" dirty="0"/>
              <a:t>:</a:t>
            </a:r>
          </a:p>
        </p:txBody>
      </p:sp>
      <p:sp>
        <p:nvSpPr>
          <p:cNvPr id="36" name="TextBox 35">
            <a:extLst>
              <a:ext uri="{FF2B5EF4-FFF2-40B4-BE49-F238E27FC236}">
                <a16:creationId xmlns:a16="http://schemas.microsoft.com/office/drawing/2014/main" id="{580BAC5C-0F20-5946-81A5-CBFDD07B3417}"/>
              </a:ext>
            </a:extLst>
          </p:cNvPr>
          <p:cNvSpPr txBox="1"/>
          <p:nvPr/>
        </p:nvSpPr>
        <p:spPr>
          <a:xfrm>
            <a:off x="7189251" y="1560528"/>
            <a:ext cx="253596" cy="400110"/>
          </a:xfrm>
          <a:prstGeom prst="rect">
            <a:avLst/>
          </a:prstGeom>
          <a:noFill/>
        </p:spPr>
        <p:txBody>
          <a:bodyPr wrap="none" rtlCol="0">
            <a:spAutoFit/>
          </a:bodyPr>
          <a:lstStyle/>
          <a:p>
            <a:r>
              <a:rPr lang="en-US" sz="2000" b="1" dirty="0"/>
              <a:t>:</a:t>
            </a:r>
          </a:p>
        </p:txBody>
      </p:sp>
      <p:sp>
        <p:nvSpPr>
          <p:cNvPr id="37" name="TextBox 36">
            <a:extLst>
              <a:ext uri="{FF2B5EF4-FFF2-40B4-BE49-F238E27FC236}">
                <a16:creationId xmlns:a16="http://schemas.microsoft.com/office/drawing/2014/main" id="{4A476DC6-C6BD-E149-8E1F-B7CA98D57C82}"/>
              </a:ext>
            </a:extLst>
          </p:cNvPr>
          <p:cNvSpPr txBox="1"/>
          <p:nvPr/>
        </p:nvSpPr>
        <p:spPr>
          <a:xfrm>
            <a:off x="7817259" y="1554315"/>
            <a:ext cx="253596" cy="400110"/>
          </a:xfrm>
          <a:prstGeom prst="rect">
            <a:avLst/>
          </a:prstGeom>
          <a:noFill/>
        </p:spPr>
        <p:txBody>
          <a:bodyPr wrap="none" rtlCol="0">
            <a:spAutoFit/>
          </a:bodyPr>
          <a:lstStyle/>
          <a:p>
            <a:r>
              <a:rPr lang="en-US" sz="2000" b="1" dirty="0"/>
              <a:t>:</a:t>
            </a:r>
          </a:p>
        </p:txBody>
      </p:sp>
      <p:sp>
        <p:nvSpPr>
          <p:cNvPr id="38" name="TextBox 37">
            <a:extLst>
              <a:ext uri="{FF2B5EF4-FFF2-40B4-BE49-F238E27FC236}">
                <a16:creationId xmlns:a16="http://schemas.microsoft.com/office/drawing/2014/main" id="{7C3AF8B9-D705-F747-95E6-91C847334077}"/>
              </a:ext>
            </a:extLst>
          </p:cNvPr>
          <p:cNvSpPr txBox="1"/>
          <p:nvPr/>
        </p:nvSpPr>
        <p:spPr>
          <a:xfrm>
            <a:off x="7492471" y="2475312"/>
            <a:ext cx="253596" cy="400110"/>
          </a:xfrm>
          <a:prstGeom prst="rect">
            <a:avLst/>
          </a:prstGeom>
          <a:noFill/>
        </p:spPr>
        <p:txBody>
          <a:bodyPr wrap="none" rtlCol="0">
            <a:spAutoFit/>
          </a:bodyPr>
          <a:lstStyle/>
          <a:p>
            <a:r>
              <a:rPr lang="en-US" sz="2000" b="1" dirty="0"/>
              <a:t>:</a:t>
            </a:r>
          </a:p>
        </p:txBody>
      </p:sp>
      <p:sp>
        <p:nvSpPr>
          <p:cNvPr id="39" name="TextBox 38">
            <a:extLst>
              <a:ext uri="{FF2B5EF4-FFF2-40B4-BE49-F238E27FC236}">
                <a16:creationId xmlns:a16="http://schemas.microsoft.com/office/drawing/2014/main" id="{E87A9B1D-0ADD-7848-807B-7BFCEF68BB0D}"/>
              </a:ext>
            </a:extLst>
          </p:cNvPr>
          <p:cNvSpPr txBox="1"/>
          <p:nvPr/>
        </p:nvSpPr>
        <p:spPr>
          <a:xfrm>
            <a:off x="6868673" y="2475312"/>
            <a:ext cx="253596" cy="400110"/>
          </a:xfrm>
          <a:prstGeom prst="rect">
            <a:avLst/>
          </a:prstGeom>
          <a:noFill/>
        </p:spPr>
        <p:txBody>
          <a:bodyPr wrap="none" rtlCol="0">
            <a:spAutoFit/>
          </a:bodyPr>
          <a:lstStyle/>
          <a:p>
            <a:r>
              <a:rPr lang="en-US" sz="2000" b="1" dirty="0"/>
              <a:t>:</a:t>
            </a:r>
          </a:p>
        </p:txBody>
      </p:sp>
      <p:sp>
        <p:nvSpPr>
          <p:cNvPr id="40" name="TextBox 39">
            <a:extLst>
              <a:ext uri="{FF2B5EF4-FFF2-40B4-BE49-F238E27FC236}">
                <a16:creationId xmlns:a16="http://schemas.microsoft.com/office/drawing/2014/main" id="{6E3F43C6-05C6-934C-AE26-86DB15BBA232}"/>
              </a:ext>
            </a:extLst>
          </p:cNvPr>
          <p:cNvSpPr txBox="1"/>
          <p:nvPr/>
        </p:nvSpPr>
        <p:spPr>
          <a:xfrm>
            <a:off x="7746067" y="2475312"/>
            <a:ext cx="253596" cy="400110"/>
          </a:xfrm>
          <a:prstGeom prst="rect">
            <a:avLst/>
          </a:prstGeom>
          <a:noFill/>
        </p:spPr>
        <p:txBody>
          <a:bodyPr wrap="none" rtlCol="0">
            <a:spAutoFit/>
          </a:bodyPr>
          <a:lstStyle/>
          <a:p>
            <a:r>
              <a:rPr lang="en-US" sz="2000" b="1" dirty="0"/>
              <a:t>:</a:t>
            </a:r>
          </a:p>
        </p:txBody>
      </p:sp>
      <p:sp>
        <p:nvSpPr>
          <p:cNvPr id="41" name="TextBox 40">
            <a:extLst>
              <a:ext uri="{FF2B5EF4-FFF2-40B4-BE49-F238E27FC236}">
                <a16:creationId xmlns:a16="http://schemas.microsoft.com/office/drawing/2014/main" id="{450D1356-0339-5D42-8640-32C738207FD8}"/>
              </a:ext>
            </a:extLst>
          </p:cNvPr>
          <p:cNvSpPr txBox="1"/>
          <p:nvPr/>
        </p:nvSpPr>
        <p:spPr>
          <a:xfrm>
            <a:off x="6493134" y="3412262"/>
            <a:ext cx="253596" cy="400110"/>
          </a:xfrm>
          <a:prstGeom prst="rect">
            <a:avLst/>
          </a:prstGeom>
          <a:noFill/>
        </p:spPr>
        <p:txBody>
          <a:bodyPr wrap="none" rtlCol="0">
            <a:spAutoFit/>
          </a:bodyPr>
          <a:lstStyle/>
          <a:p>
            <a:r>
              <a:rPr lang="en-US" sz="2000" b="1" dirty="0"/>
              <a:t>:</a:t>
            </a:r>
          </a:p>
        </p:txBody>
      </p:sp>
      <p:sp>
        <p:nvSpPr>
          <p:cNvPr id="42" name="TextBox 41">
            <a:extLst>
              <a:ext uri="{FF2B5EF4-FFF2-40B4-BE49-F238E27FC236}">
                <a16:creationId xmlns:a16="http://schemas.microsoft.com/office/drawing/2014/main" id="{0E3E677D-109A-ED47-BCDF-37845ED63564}"/>
              </a:ext>
            </a:extLst>
          </p:cNvPr>
          <p:cNvSpPr txBox="1"/>
          <p:nvPr/>
        </p:nvSpPr>
        <p:spPr>
          <a:xfrm>
            <a:off x="6190575" y="4322000"/>
            <a:ext cx="253596" cy="400110"/>
          </a:xfrm>
          <a:prstGeom prst="rect">
            <a:avLst/>
          </a:prstGeom>
          <a:noFill/>
        </p:spPr>
        <p:txBody>
          <a:bodyPr wrap="none" rtlCol="0">
            <a:spAutoFit/>
          </a:bodyPr>
          <a:lstStyle/>
          <a:p>
            <a:r>
              <a:rPr lang="en-US" sz="2000" b="1" dirty="0"/>
              <a:t>:</a:t>
            </a:r>
          </a:p>
        </p:txBody>
      </p:sp>
      <p:sp>
        <p:nvSpPr>
          <p:cNvPr id="43" name="TextBox 42">
            <a:extLst>
              <a:ext uri="{FF2B5EF4-FFF2-40B4-BE49-F238E27FC236}">
                <a16:creationId xmlns:a16="http://schemas.microsoft.com/office/drawing/2014/main" id="{4104AD44-4211-A343-A957-D1BE62E04DF1}"/>
              </a:ext>
            </a:extLst>
          </p:cNvPr>
          <p:cNvSpPr txBox="1"/>
          <p:nvPr/>
        </p:nvSpPr>
        <p:spPr>
          <a:xfrm>
            <a:off x="6462182" y="4332664"/>
            <a:ext cx="253596" cy="400110"/>
          </a:xfrm>
          <a:prstGeom prst="rect">
            <a:avLst/>
          </a:prstGeom>
          <a:noFill/>
        </p:spPr>
        <p:txBody>
          <a:bodyPr wrap="none" rtlCol="0">
            <a:spAutoFit/>
          </a:bodyPr>
          <a:lstStyle/>
          <a:p>
            <a:r>
              <a:rPr lang="en-US" sz="2000" b="1" dirty="0"/>
              <a:t>:</a:t>
            </a:r>
          </a:p>
        </p:txBody>
      </p:sp>
    </p:spTree>
    <p:extLst>
      <p:ext uri="{BB962C8B-B14F-4D97-AF65-F5344CB8AC3E}">
        <p14:creationId xmlns:p14="http://schemas.microsoft.com/office/powerpoint/2010/main" val="3915447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1758430" cy="646331"/>
          </a:xfrm>
          <a:prstGeom prst="rect">
            <a:avLst/>
          </a:prstGeom>
          <a:noFill/>
        </p:spPr>
        <p:txBody>
          <a:bodyPr wrap="none" rtlCol="0">
            <a:spAutoFit/>
          </a:bodyPr>
          <a:lstStyle/>
          <a:p>
            <a:r>
              <a:rPr lang="en-US" sz="3600" b="1" dirty="0">
                <a:solidFill>
                  <a:prstClr val="white"/>
                </a:solidFill>
                <a:latin typeface="Candara"/>
                <a:cs typeface="Candara"/>
              </a:rPr>
              <a:t>Try this:</a:t>
            </a:r>
          </a:p>
        </p:txBody>
      </p:sp>
      <p:sp>
        <p:nvSpPr>
          <p:cNvPr id="2" name="TextBox 1">
            <a:extLst>
              <a:ext uri="{FF2B5EF4-FFF2-40B4-BE49-F238E27FC236}">
                <a16:creationId xmlns:a16="http://schemas.microsoft.com/office/drawing/2014/main" id="{64546EC4-FA5E-1445-A38D-C036028D253C}"/>
              </a:ext>
            </a:extLst>
          </p:cNvPr>
          <p:cNvSpPr txBox="1"/>
          <p:nvPr/>
        </p:nvSpPr>
        <p:spPr>
          <a:xfrm>
            <a:off x="228602" y="816428"/>
            <a:ext cx="8670470" cy="1631216"/>
          </a:xfrm>
          <a:prstGeom prst="rect">
            <a:avLst/>
          </a:prstGeom>
          <a:noFill/>
        </p:spPr>
        <p:txBody>
          <a:bodyPr wrap="square" rtlCol="0">
            <a:spAutoFit/>
          </a:bodyPr>
          <a:lstStyle/>
          <a:p>
            <a:r>
              <a:rPr lang="en-US" sz="2000" dirty="0">
                <a:latin typeface="Candara" panose="020E0502030303020204" pitchFamily="34" charset="0"/>
              </a:rPr>
              <a:t>If you intend to draw out the chemical details of a reaction in which the methyl ester functional group of cocaine was converted to a carboxylate plus methanol, what would be an appropriate abbreviation to use for the cocaine structure (assuming that you only wanted to discuss the chemistry specifically occurring at the ester group)?</a:t>
            </a:r>
          </a:p>
        </p:txBody>
      </p:sp>
      <p:grpSp>
        <p:nvGrpSpPr>
          <p:cNvPr id="3" name="Group 2">
            <a:extLst>
              <a:ext uri="{FF2B5EF4-FFF2-40B4-BE49-F238E27FC236}">
                <a16:creationId xmlns:a16="http://schemas.microsoft.com/office/drawing/2014/main" id="{EE8072E9-108F-A442-BD4B-A9873C0F1090}"/>
              </a:ext>
            </a:extLst>
          </p:cNvPr>
          <p:cNvGrpSpPr/>
          <p:nvPr/>
        </p:nvGrpSpPr>
        <p:grpSpPr>
          <a:xfrm>
            <a:off x="228601" y="2578272"/>
            <a:ext cx="5358895" cy="3738336"/>
            <a:chOff x="1711973" y="2578272"/>
            <a:chExt cx="5358895" cy="3738336"/>
          </a:xfrm>
        </p:grpSpPr>
        <p:pic>
          <p:nvPicPr>
            <p:cNvPr id="7" name="Picture 6">
              <a:extLst>
                <a:ext uri="{FF2B5EF4-FFF2-40B4-BE49-F238E27FC236}">
                  <a16:creationId xmlns:a16="http://schemas.microsoft.com/office/drawing/2014/main" id="{C0CC1033-CD7A-A742-8D96-4633B684E48E}"/>
                </a:ext>
              </a:extLst>
            </p:cNvPr>
            <p:cNvPicPr>
              <a:picLocks noChangeAspect="1"/>
            </p:cNvPicPr>
            <p:nvPr/>
          </p:nvPicPr>
          <p:blipFill>
            <a:blip r:embed="rId3"/>
            <a:stretch>
              <a:fillRect/>
            </a:stretch>
          </p:blipFill>
          <p:spPr>
            <a:xfrm>
              <a:off x="1711973" y="2578272"/>
              <a:ext cx="5358895" cy="3738336"/>
            </a:xfrm>
            <a:prstGeom prst="rect">
              <a:avLst/>
            </a:prstGeom>
          </p:spPr>
        </p:pic>
        <p:sp>
          <p:nvSpPr>
            <p:cNvPr id="8" name="TextBox 7">
              <a:extLst>
                <a:ext uri="{FF2B5EF4-FFF2-40B4-BE49-F238E27FC236}">
                  <a16:creationId xmlns:a16="http://schemas.microsoft.com/office/drawing/2014/main" id="{8A2192BC-5145-C44F-A5AC-C1D855364404}"/>
                </a:ext>
              </a:extLst>
            </p:cNvPr>
            <p:cNvSpPr txBox="1"/>
            <p:nvPr/>
          </p:nvSpPr>
          <p:spPr>
            <a:xfrm>
              <a:off x="2989063" y="3049515"/>
              <a:ext cx="253596" cy="400110"/>
            </a:xfrm>
            <a:prstGeom prst="rect">
              <a:avLst/>
            </a:prstGeom>
            <a:noFill/>
          </p:spPr>
          <p:txBody>
            <a:bodyPr wrap="none" rtlCol="0">
              <a:spAutoFit/>
            </a:bodyPr>
            <a:lstStyle/>
            <a:p>
              <a:r>
                <a:rPr lang="en-US" sz="2000" b="1" dirty="0"/>
                <a:t>:</a:t>
              </a:r>
            </a:p>
          </p:txBody>
        </p:sp>
        <p:sp>
          <p:nvSpPr>
            <p:cNvPr id="9" name="TextBox 8">
              <a:extLst>
                <a:ext uri="{FF2B5EF4-FFF2-40B4-BE49-F238E27FC236}">
                  <a16:creationId xmlns:a16="http://schemas.microsoft.com/office/drawing/2014/main" id="{8F1A1A0A-7322-6344-BB19-81BE8EDA843E}"/>
                </a:ext>
              </a:extLst>
            </p:cNvPr>
            <p:cNvSpPr txBox="1"/>
            <p:nvPr/>
          </p:nvSpPr>
          <p:spPr>
            <a:xfrm>
              <a:off x="3863358" y="2849460"/>
              <a:ext cx="253596" cy="400110"/>
            </a:xfrm>
            <a:prstGeom prst="rect">
              <a:avLst/>
            </a:prstGeom>
            <a:noFill/>
          </p:spPr>
          <p:txBody>
            <a:bodyPr wrap="none" rtlCol="0">
              <a:spAutoFit/>
            </a:bodyPr>
            <a:lstStyle/>
            <a:p>
              <a:r>
                <a:rPr lang="en-US" sz="2000" b="1" dirty="0"/>
                <a:t>:</a:t>
              </a:r>
            </a:p>
          </p:txBody>
        </p:sp>
        <p:sp>
          <p:nvSpPr>
            <p:cNvPr id="10" name="TextBox 9">
              <a:extLst>
                <a:ext uri="{FF2B5EF4-FFF2-40B4-BE49-F238E27FC236}">
                  <a16:creationId xmlns:a16="http://schemas.microsoft.com/office/drawing/2014/main" id="{C77A3EFB-0225-F24A-98A6-294CCB71EABE}"/>
                </a:ext>
              </a:extLst>
            </p:cNvPr>
            <p:cNvSpPr txBox="1"/>
            <p:nvPr/>
          </p:nvSpPr>
          <p:spPr>
            <a:xfrm>
              <a:off x="4144699" y="2863210"/>
              <a:ext cx="253596"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4CFE2D1C-8B30-4447-8A3A-02F4425711E4}"/>
                </a:ext>
              </a:extLst>
            </p:cNvPr>
            <p:cNvSpPr txBox="1"/>
            <p:nvPr/>
          </p:nvSpPr>
          <p:spPr>
            <a:xfrm rot="5400000">
              <a:off x="4536043" y="3270195"/>
              <a:ext cx="253596"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9803981A-0D82-C849-B7FC-5A4AB09E7FA8}"/>
                </a:ext>
              </a:extLst>
            </p:cNvPr>
            <p:cNvSpPr txBox="1"/>
            <p:nvPr/>
          </p:nvSpPr>
          <p:spPr>
            <a:xfrm rot="5400000">
              <a:off x="4549793" y="3541371"/>
              <a:ext cx="253596"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EEA1EC59-E476-6648-B467-11A441240EEF}"/>
                </a:ext>
              </a:extLst>
            </p:cNvPr>
            <p:cNvSpPr txBox="1"/>
            <p:nvPr/>
          </p:nvSpPr>
          <p:spPr>
            <a:xfrm rot="5400000">
              <a:off x="4176461" y="4169449"/>
              <a:ext cx="253596"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354E9D0B-478C-4644-ABC2-C21C840247C6}"/>
                </a:ext>
              </a:extLst>
            </p:cNvPr>
            <p:cNvSpPr txBox="1"/>
            <p:nvPr/>
          </p:nvSpPr>
          <p:spPr>
            <a:xfrm rot="5400000">
              <a:off x="4165257" y="4458399"/>
              <a:ext cx="253596" cy="400110"/>
            </a:xfrm>
            <a:prstGeom prst="rect">
              <a:avLst/>
            </a:prstGeom>
            <a:noFill/>
          </p:spPr>
          <p:txBody>
            <a:bodyPr wrap="none" rtlCol="0">
              <a:spAutoFit/>
            </a:bodyPr>
            <a:lstStyle/>
            <a:p>
              <a:r>
                <a:rPr lang="en-US" sz="2000" b="1" dirty="0"/>
                <a:t>:</a:t>
              </a:r>
            </a:p>
          </p:txBody>
        </p:sp>
        <p:sp>
          <p:nvSpPr>
            <p:cNvPr id="16" name="TextBox 15">
              <a:extLst>
                <a:ext uri="{FF2B5EF4-FFF2-40B4-BE49-F238E27FC236}">
                  <a16:creationId xmlns:a16="http://schemas.microsoft.com/office/drawing/2014/main" id="{B8D8579E-D182-A842-9FCD-AD1F823F9A32}"/>
                </a:ext>
              </a:extLst>
            </p:cNvPr>
            <p:cNvSpPr txBox="1"/>
            <p:nvPr/>
          </p:nvSpPr>
          <p:spPr>
            <a:xfrm>
              <a:off x="4356435" y="3668169"/>
              <a:ext cx="253596" cy="400110"/>
            </a:xfrm>
            <a:prstGeom prst="rect">
              <a:avLst/>
            </a:prstGeom>
            <a:noFill/>
          </p:spPr>
          <p:txBody>
            <a:bodyPr wrap="none" rtlCol="0">
              <a:spAutoFit/>
            </a:bodyPr>
            <a:lstStyle/>
            <a:p>
              <a:r>
                <a:rPr lang="en-US" sz="2000" b="1" dirty="0"/>
                <a:t>:</a:t>
              </a:r>
            </a:p>
          </p:txBody>
        </p:sp>
        <p:sp>
          <p:nvSpPr>
            <p:cNvPr id="17" name="TextBox 16">
              <a:extLst>
                <a:ext uri="{FF2B5EF4-FFF2-40B4-BE49-F238E27FC236}">
                  <a16:creationId xmlns:a16="http://schemas.microsoft.com/office/drawing/2014/main" id="{9AF97585-33F8-BA47-9C99-CB7E87AC6B12}"/>
                </a:ext>
              </a:extLst>
            </p:cNvPr>
            <p:cNvSpPr txBox="1"/>
            <p:nvPr/>
          </p:nvSpPr>
          <p:spPr>
            <a:xfrm>
              <a:off x="4623050" y="3685749"/>
              <a:ext cx="253596" cy="400110"/>
            </a:xfrm>
            <a:prstGeom prst="rect">
              <a:avLst/>
            </a:prstGeom>
            <a:noFill/>
          </p:spPr>
          <p:txBody>
            <a:bodyPr wrap="none" rtlCol="0">
              <a:spAutoFit/>
            </a:bodyPr>
            <a:lstStyle/>
            <a:p>
              <a:r>
                <a:rPr lang="en-US" sz="2000" b="1" dirty="0"/>
                <a:t>:</a:t>
              </a:r>
            </a:p>
          </p:txBody>
        </p:sp>
      </p:grpSp>
      <p:sp>
        <p:nvSpPr>
          <p:cNvPr id="5" name="Oval 4">
            <a:extLst>
              <a:ext uri="{FF2B5EF4-FFF2-40B4-BE49-F238E27FC236}">
                <a16:creationId xmlns:a16="http://schemas.microsoft.com/office/drawing/2014/main" id="{A6381B2B-15B8-0542-9FB4-3821EC533B1E}"/>
              </a:ext>
            </a:extLst>
          </p:cNvPr>
          <p:cNvSpPr/>
          <p:nvPr/>
        </p:nvSpPr>
        <p:spPr>
          <a:xfrm>
            <a:off x="2259989" y="2835966"/>
            <a:ext cx="1708545" cy="954156"/>
          </a:xfrm>
          <a:prstGeom prst="ellipse">
            <a:avLst/>
          </a:prstGeom>
          <a:solidFill>
            <a:schemeClr val="accent4">
              <a:lumMod val="20000"/>
              <a:lumOff val="80000"/>
              <a:alpha val="40000"/>
            </a:schemeClr>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D83D5BC-1C3F-2647-8F31-F4373DF3D858}"/>
              </a:ext>
            </a:extLst>
          </p:cNvPr>
          <p:cNvPicPr>
            <a:picLocks noChangeAspect="1"/>
          </p:cNvPicPr>
          <p:nvPr/>
        </p:nvPicPr>
        <p:blipFill rotWithShape="1">
          <a:blip r:embed="rId3"/>
          <a:srcRect l="41330" t="7255" r="28902" b="68290"/>
          <a:stretch/>
        </p:blipFill>
        <p:spPr>
          <a:xfrm>
            <a:off x="6660890" y="2771524"/>
            <a:ext cx="1595217" cy="914225"/>
          </a:xfrm>
          <a:prstGeom prst="rect">
            <a:avLst/>
          </a:prstGeom>
        </p:spPr>
      </p:pic>
      <p:sp>
        <p:nvSpPr>
          <p:cNvPr id="22" name="TextBox 21">
            <a:extLst>
              <a:ext uri="{FF2B5EF4-FFF2-40B4-BE49-F238E27FC236}">
                <a16:creationId xmlns:a16="http://schemas.microsoft.com/office/drawing/2014/main" id="{5CB37E07-340C-BE41-8861-21ED1290CA26}"/>
              </a:ext>
            </a:extLst>
          </p:cNvPr>
          <p:cNvSpPr txBox="1"/>
          <p:nvPr/>
        </p:nvSpPr>
        <p:spPr>
          <a:xfrm>
            <a:off x="6597428" y="2771524"/>
            <a:ext cx="253596" cy="400110"/>
          </a:xfrm>
          <a:prstGeom prst="rect">
            <a:avLst/>
          </a:prstGeom>
          <a:noFill/>
        </p:spPr>
        <p:txBody>
          <a:bodyPr wrap="none" rtlCol="0">
            <a:spAutoFit/>
          </a:bodyPr>
          <a:lstStyle/>
          <a:p>
            <a:r>
              <a:rPr lang="en-US" sz="2000" b="1" dirty="0"/>
              <a:t>:</a:t>
            </a:r>
          </a:p>
        </p:txBody>
      </p:sp>
      <p:sp>
        <p:nvSpPr>
          <p:cNvPr id="23" name="TextBox 22">
            <a:extLst>
              <a:ext uri="{FF2B5EF4-FFF2-40B4-BE49-F238E27FC236}">
                <a16:creationId xmlns:a16="http://schemas.microsoft.com/office/drawing/2014/main" id="{F4992329-D52D-6C46-8C6E-04A344E6C293}"/>
              </a:ext>
            </a:extLst>
          </p:cNvPr>
          <p:cNvSpPr txBox="1"/>
          <p:nvPr/>
        </p:nvSpPr>
        <p:spPr>
          <a:xfrm>
            <a:off x="6878769" y="2785274"/>
            <a:ext cx="253596" cy="400110"/>
          </a:xfrm>
          <a:prstGeom prst="rect">
            <a:avLst/>
          </a:prstGeom>
          <a:noFill/>
        </p:spPr>
        <p:txBody>
          <a:bodyPr wrap="none" rtlCol="0">
            <a:spAutoFit/>
          </a:bodyPr>
          <a:lstStyle/>
          <a:p>
            <a:r>
              <a:rPr lang="en-US" sz="2000" b="1" dirty="0"/>
              <a:t>:</a:t>
            </a:r>
          </a:p>
        </p:txBody>
      </p:sp>
      <p:sp>
        <p:nvSpPr>
          <p:cNvPr id="24" name="TextBox 23">
            <a:extLst>
              <a:ext uri="{FF2B5EF4-FFF2-40B4-BE49-F238E27FC236}">
                <a16:creationId xmlns:a16="http://schemas.microsoft.com/office/drawing/2014/main" id="{F5A7DC86-50E8-AA48-A876-CD909A8F4B89}"/>
              </a:ext>
            </a:extLst>
          </p:cNvPr>
          <p:cNvSpPr txBox="1"/>
          <p:nvPr/>
        </p:nvSpPr>
        <p:spPr>
          <a:xfrm rot="5400000">
            <a:off x="7270113" y="3192259"/>
            <a:ext cx="253596" cy="400110"/>
          </a:xfrm>
          <a:prstGeom prst="rect">
            <a:avLst/>
          </a:prstGeom>
          <a:noFill/>
        </p:spPr>
        <p:txBody>
          <a:bodyPr wrap="none" rtlCol="0">
            <a:spAutoFit/>
          </a:bodyPr>
          <a:lstStyle/>
          <a:p>
            <a:r>
              <a:rPr lang="en-US" sz="2000" b="1" dirty="0"/>
              <a:t>:</a:t>
            </a:r>
          </a:p>
        </p:txBody>
      </p:sp>
      <p:sp>
        <p:nvSpPr>
          <p:cNvPr id="25" name="TextBox 24">
            <a:extLst>
              <a:ext uri="{FF2B5EF4-FFF2-40B4-BE49-F238E27FC236}">
                <a16:creationId xmlns:a16="http://schemas.microsoft.com/office/drawing/2014/main" id="{0D9976F2-D76A-E940-B4BB-A77611C0E8BA}"/>
              </a:ext>
            </a:extLst>
          </p:cNvPr>
          <p:cNvSpPr txBox="1"/>
          <p:nvPr/>
        </p:nvSpPr>
        <p:spPr>
          <a:xfrm rot="5400000">
            <a:off x="7283863" y="3463435"/>
            <a:ext cx="253596" cy="400110"/>
          </a:xfrm>
          <a:prstGeom prst="rect">
            <a:avLst/>
          </a:prstGeom>
          <a:noFill/>
        </p:spPr>
        <p:txBody>
          <a:bodyPr wrap="none" rtlCol="0">
            <a:spAutoFit/>
          </a:bodyPr>
          <a:lstStyle/>
          <a:p>
            <a:r>
              <a:rPr lang="en-US" sz="2000" b="1" dirty="0"/>
              <a:t>:</a:t>
            </a:r>
          </a:p>
        </p:txBody>
      </p:sp>
      <p:cxnSp>
        <p:nvCxnSpPr>
          <p:cNvPr id="30" name="Straight Connector 29">
            <a:extLst>
              <a:ext uri="{FF2B5EF4-FFF2-40B4-BE49-F238E27FC236}">
                <a16:creationId xmlns:a16="http://schemas.microsoft.com/office/drawing/2014/main" id="{8D608619-99BB-1C4B-8E76-66C8CEBF5E25}"/>
              </a:ext>
            </a:extLst>
          </p:cNvPr>
          <p:cNvCxnSpPr/>
          <p:nvPr/>
        </p:nvCxnSpPr>
        <p:spPr>
          <a:xfrm>
            <a:off x="6493565" y="3476129"/>
            <a:ext cx="397525" cy="418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B55D873-987B-1D4A-B947-236A084DF8C2}"/>
              </a:ext>
            </a:extLst>
          </p:cNvPr>
          <p:cNvSpPr txBox="1"/>
          <p:nvPr/>
        </p:nvSpPr>
        <p:spPr>
          <a:xfrm>
            <a:off x="6383514" y="3637942"/>
            <a:ext cx="340158"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R</a:t>
            </a:r>
          </a:p>
        </p:txBody>
      </p:sp>
      <p:sp>
        <p:nvSpPr>
          <p:cNvPr id="34" name="Rectangle 33">
            <a:extLst>
              <a:ext uri="{FF2B5EF4-FFF2-40B4-BE49-F238E27FC236}">
                <a16:creationId xmlns:a16="http://schemas.microsoft.com/office/drawing/2014/main" id="{20A22626-3EF9-ED4D-A63E-BB10B6886E6C}"/>
              </a:ext>
            </a:extLst>
          </p:cNvPr>
          <p:cNvSpPr/>
          <p:nvPr/>
        </p:nvSpPr>
        <p:spPr>
          <a:xfrm>
            <a:off x="6187799" y="2666985"/>
            <a:ext cx="1949036" cy="1518489"/>
          </a:xfrm>
          <a:prstGeom prst="rec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9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p:bldP spid="23" grpId="0"/>
      <p:bldP spid="24" grpId="0"/>
      <p:bldP spid="25" grpId="0"/>
      <p:bldP spid="33" grpId="0"/>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21" name="TextBox 20">
            <a:extLst>
              <a:ext uri="{FF2B5EF4-FFF2-40B4-BE49-F238E27FC236}">
                <a16:creationId xmlns:a16="http://schemas.microsoft.com/office/drawing/2014/main" id="{7E6F0053-66B7-5A4F-8F92-B315EB6289D3}"/>
              </a:ext>
            </a:extLst>
          </p:cNvPr>
          <p:cNvSpPr txBox="1"/>
          <p:nvPr/>
        </p:nvSpPr>
        <p:spPr>
          <a:xfrm>
            <a:off x="228601" y="-168"/>
            <a:ext cx="1758430" cy="646331"/>
          </a:xfrm>
          <a:prstGeom prst="rect">
            <a:avLst/>
          </a:prstGeom>
          <a:noFill/>
        </p:spPr>
        <p:txBody>
          <a:bodyPr wrap="none" rtlCol="0">
            <a:spAutoFit/>
          </a:bodyPr>
          <a:lstStyle/>
          <a:p>
            <a:r>
              <a:rPr lang="en-US" sz="3600" b="1" dirty="0">
                <a:solidFill>
                  <a:prstClr val="white"/>
                </a:solidFill>
                <a:latin typeface="Candara"/>
                <a:cs typeface="Candara"/>
              </a:rPr>
              <a:t>Try this:</a:t>
            </a:r>
          </a:p>
        </p:txBody>
      </p:sp>
      <p:sp>
        <p:nvSpPr>
          <p:cNvPr id="2" name="TextBox 1">
            <a:extLst>
              <a:ext uri="{FF2B5EF4-FFF2-40B4-BE49-F238E27FC236}">
                <a16:creationId xmlns:a16="http://schemas.microsoft.com/office/drawing/2014/main" id="{64546EC4-FA5E-1445-A38D-C036028D253C}"/>
              </a:ext>
            </a:extLst>
          </p:cNvPr>
          <p:cNvSpPr txBox="1"/>
          <p:nvPr/>
        </p:nvSpPr>
        <p:spPr>
          <a:xfrm>
            <a:off x="228602" y="816428"/>
            <a:ext cx="8670470" cy="1938992"/>
          </a:xfrm>
          <a:prstGeom prst="rect">
            <a:avLst/>
          </a:prstGeom>
          <a:noFill/>
        </p:spPr>
        <p:txBody>
          <a:bodyPr wrap="square" rtlCol="0">
            <a:spAutoFit/>
          </a:bodyPr>
          <a:lstStyle/>
          <a:p>
            <a:r>
              <a:rPr lang="en-US" sz="2000" dirty="0">
                <a:latin typeface="Candara" panose="020E0502030303020204" pitchFamily="34" charset="0"/>
              </a:rPr>
              <a:t>Below is the (somewhat complicated) reaction catalyzed by an enzyme known as 'Rubisco', by which plants 'fix' carbon dioxide. Carbon dioxide and the oxygen of water are colored red and blue respectively to help you see where those atoms are incorporated into the products. </a:t>
            </a:r>
          </a:p>
          <a:p>
            <a:pPr marL="342900" indent="-342900">
              <a:buFont typeface="Arial" panose="020B0604020202020204" pitchFamily="34" charset="0"/>
              <a:buChar char="•"/>
            </a:pPr>
            <a:r>
              <a:rPr lang="en-US" sz="2000" dirty="0">
                <a:latin typeface="Candara" panose="020E0502030303020204" pitchFamily="34" charset="0"/>
              </a:rPr>
              <a:t>Propose an appropriate abbreviation for the starting compound (ribulose 1,5-bisphosphate), using two different 'R' groups, R1 and R2.</a:t>
            </a:r>
          </a:p>
        </p:txBody>
      </p:sp>
      <p:grpSp>
        <p:nvGrpSpPr>
          <p:cNvPr id="3" name="Group 2">
            <a:extLst>
              <a:ext uri="{FF2B5EF4-FFF2-40B4-BE49-F238E27FC236}">
                <a16:creationId xmlns:a16="http://schemas.microsoft.com/office/drawing/2014/main" id="{72082EBB-B098-F948-B345-D95CDFEE524F}"/>
              </a:ext>
            </a:extLst>
          </p:cNvPr>
          <p:cNvGrpSpPr/>
          <p:nvPr/>
        </p:nvGrpSpPr>
        <p:grpSpPr>
          <a:xfrm>
            <a:off x="439111" y="2726876"/>
            <a:ext cx="6074719" cy="4132462"/>
            <a:chOff x="1592035" y="2726876"/>
            <a:chExt cx="6074719" cy="4132462"/>
          </a:xfrm>
        </p:grpSpPr>
        <p:pic>
          <p:nvPicPr>
            <p:cNvPr id="5" name="Picture 4">
              <a:extLst>
                <a:ext uri="{FF2B5EF4-FFF2-40B4-BE49-F238E27FC236}">
                  <a16:creationId xmlns:a16="http://schemas.microsoft.com/office/drawing/2014/main" id="{167F486A-EFE3-2B46-88DC-25EAB685979D}"/>
                </a:ext>
              </a:extLst>
            </p:cNvPr>
            <p:cNvPicPr>
              <a:picLocks noChangeAspect="1"/>
            </p:cNvPicPr>
            <p:nvPr/>
          </p:nvPicPr>
          <p:blipFill>
            <a:blip r:embed="rId3"/>
            <a:stretch>
              <a:fillRect/>
            </a:stretch>
          </p:blipFill>
          <p:spPr>
            <a:xfrm>
              <a:off x="1592035" y="2726876"/>
              <a:ext cx="6074719" cy="4132462"/>
            </a:xfrm>
            <a:prstGeom prst="rect">
              <a:avLst/>
            </a:prstGeom>
          </p:spPr>
        </p:pic>
        <p:sp>
          <p:nvSpPr>
            <p:cNvPr id="7" name="TextBox 6">
              <a:extLst>
                <a:ext uri="{FF2B5EF4-FFF2-40B4-BE49-F238E27FC236}">
                  <a16:creationId xmlns:a16="http://schemas.microsoft.com/office/drawing/2014/main" id="{20B0A0FA-6836-7E40-AAF4-39683AA0CE13}"/>
                </a:ext>
              </a:extLst>
            </p:cNvPr>
            <p:cNvSpPr txBox="1"/>
            <p:nvPr/>
          </p:nvSpPr>
          <p:spPr>
            <a:xfrm rot="18795035">
              <a:off x="2480299" y="3187566"/>
              <a:ext cx="253596" cy="400110"/>
            </a:xfrm>
            <a:prstGeom prst="rect">
              <a:avLst/>
            </a:prstGeom>
            <a:noFill/>
          </p:spPr>
          <p:txBody>
            <a:bodyPr wrap="none" rtlCol="0">
              <a:spAutoFit/>
            </a:bodyPr>
            <a:lstStyle/>
            <a:p>
              <a:r>
                <a:rPr lang="en-US" sz="2000" b="1" dirty="0"/>
                <a:t>:</a:t>
              </a:r>
            </a:p>
          </p:txBody>
        </p:sp>
        <p:sp>
          <p:nvSpPr>
            <p:cNvPr id="8" name="TextBox 7">
              <a:extLst>
                <a:ext uri="{FF2B5EF4-FFF2-40B4-BE49-F238E27FC236}">
                  <a16:creationId xmlns:a16="http://schemas.microsoft.com/office/drawing/2014/main" id="{C22B5A88-71CE-0B4B-838F-A783A99C2AD0}"/>
                </a:ext>
              </a:extLst>
            </p:cNvPr>
            <p:cNvSpPr txBox="1"/>
            <p:nvPr/>
          </p:nvSpPr>
          <p:spPr>
            <a:xfrm rot="3010923">
              <a:off x="2660200" y="3188788"/>
              <a:ext cx="253596" cy="400110"/>
            </a:xfrm>
            <a:prstGeom prst="rect">
              <a:avLst/>
            </a:prstGeom>
            <a:noFill/>
          </p:spPr>
          <p:txBody>
            <a:bodyPr wrap="none" rtlCol="0">
              <a:spAutoFit/>
            </a:bodyPr>
            <a:lstStyle/>
            <a:p>
              <a:r>
                <a:rPr lang="en-US" sz="2000" b="1" dirty="0"/>
                <a:t>:</a:t>
              </a:r>
            </a:p>
          </p:txBody>
        </p:sp>
        <p:sp>
          <p:nvSpPr>
            <p:cNvPr id="9" name="TextBox 8">
              <a:extLst>
                <a:ext uri="{FF2B5EF4-FFF2-40B4-BE49-F238E27FC236}">
                  <a16:creationId xmlns:a16="http://schemas.microsoft.com/office/drawing/2014/main" id="{747E4E9B-B234-9C47-BDCC-94BB0E36729F}"/>
                </a:ext>
              </a:extLst>
            </p:cNvPr>
            <p:cNvSpPr txBox="1"/>
            <p:nvPr/>
          </p:nvSpPr>
          <p:spPr>
            <a:xfrm rot="16200000">
              <a:off x="2540338" y="3019518"/>
              <a:ext cx="253596" cy="400110"/>
            </a:xfrm>
            <a:prstGeom prst="rect">
              <a:avLst/>
            </a:prstGeom>
            <a:noFill/>
          </p:spPr>
          <p:txBody>
            <a:bodyPr wrap="none" rtlCol="0">
              <a:spAutoFit/>
            </a:bodyPr>
            <a:lstStyle/>
            <a:p>
              <a:r>
                <a:rPr lang="en-US" sz="2000" b="1" dirty="0"/>
                <a:t>:</a:t>
              </a:r>
            </a:p>
          </p:txBody>
        </p:sp>
        <p:sp>
          <p:nvSpPr>
            <p:cNvPr id="10" name="TextBox 9">
              <a:extLst>
                <a:ext uri="{FF2B5EF4-FFF2-40B4-BE49-F238E27FC236}">
                  <a16:creationId xmlns:a16="http://schemas.microsoft.com/office/drawing/2014/main" id="{6BB3CFCB-73EC-3B40-9E03-A23544B3F532}"/>
                </a:ext>
              </a:extLst>
            </p:cNvPr>
            <p:cNvSpPr txBox="1"/>
            <p:nvPr/>
          </p:nvSpPr>
          <p:spPr>
            <a:xfrm>
              <a:off x="2980117" y="2793560"/>
              <a:ext cx="253596" cy="400110"/>
            </a:xfrm>
            <a:prstGeom prst="rect">
              <a:avLst/>
            </a:prstGeom>
            <a:noFill/>
          </p:spPr>
          <p:txBody>
            <a:bodyPr wrap="none" rtlCol="0">
              <a:spAutoFit/>
            </a:bodyPr>
            <a:lstStyle/>
            <a:p>
              <a:r>
                <a:rPr lang="en-US" sz="2000" b="1" dirty="0"/>
                <a:t>:</a:t>
              </a:r>
            </a:p>
          </p:txBody>
        </p:sp>
        <p:sp>
          <p:nvSpPr>
            <p:cNvPr id="11" name="TextBox 10">
              <a:extLst>
                <a:ext uri="{FF2B5EF4-FFF2-40B4-BE49-F238E27FC236}">
                  <a16:creationId xmlns:a16="http://schemas.microsoft.com/office/drawing/2014/main" id="{FC54CBA5-B016-B645-B536-9A1353076C51}"/>
                </a:ext>
              </a:extLst>
            </p:cNvPr>
            <p:cNvSpPr txBox="1"/>
            <p:nvPr/>
          </p:nvSpPr>
          <p:spPr>
            <a:xfrm>
              <a:off x="2774587" y="2793560"/>
              <a:ext cx="253596" cy="400110"/>
            </a:xfrm>
            <a:prstGeom prst="rect">
              <a:avLst/>
            </a:prstGeom>
            <a:noFill/>
          </p:spPr>
          <p:txBody>
            <a:bodyPr wrap="none" rtlCol="0">
              <a:spAutoFit/>
            </a:bodyPr>
            <a:lstStyle/>
            <a:p>
              <a:r>
                <a:rPr lang="en-US" sz="2000" b="1" dirty="0"/>
                <a:t>:</a:t>
              </a:r>
            </a:p>
          </p:txBody>
        </p:sp>
        <p:sp>
          <p:nvSpPr>
            <p:cNvPr id="12" name="TextBox 11">
              <a:extLst>
                <a:ext uri="{FF2B5EF4-FFF2-40B4-BE49-F238E27FC236}">
                  <a16:creationId xmlns:a16="http://schemas.microsoft.com/office/drawing/2014/main" id="{255D9C66-894D-9B4E-95A8-543123217532}"/>
                </a:ext>
              </a:extLst>
            </p:cNvPr>
            <p:cNvSpPr txBox="1"/>
            <p:nvPr/>
          </p:nvSpPr>
          <p:spPr>
            <a:xfrm>
              <a:off x="2774587" y="3386315"/>
              <a:ext cx="253596" cy="400110"/>
            </a:xfrm>
            <a:prstGeom prst="rect">
              <a:avLst/>
            </a:prstGeom>
            <a:noFill/>
          </p:spPr>
          <p:txBody>
            <a:bodyPr wrap="none" rtlCol="0">
              <a:spAutoFit/>
            </a:bodyPr>
            <a:lstStyle/>
            <a:p>
              <a:r>
                <a:rPr lang="en-US" sz="2000" b="1" dirty="0"/>
                <a:t>:</a:t>
              </a:r>
            </a:p>
          </p:txBody>
        </p:sp>
        <p:sp>
          <p:nvSpPr>
            <p:cNvPr id="14" name="TextBox 13">
              <a:extLst>
                <a:ext uri="{FF2B5EF4-FFF2-40B4-BE49-F238E27FC236}">
                  <a16:creationId xmlns:a16="http://schemas.microsoft.com/office/drawing/2014/main" id="{19ABE63E-258F-7D4E-923D-520DB6C628FB}"/>
                </a:ext>
              </a:extLst>
            </p:cNvPr>
            <p:cNvSpPr txBox="1"/>
            <p:nvPr/>
          </p:nvSpPr>
          <p:spPr>
            <a:xfrm rot="5400000">
              <a:off x="2895054" y="3548951"/>
              <a:ext cx="253596" cy="400110"/>
            </a:xfrm>
            <a:prstGeom prst="rect">
              <a:avLst/>
            </a:prstGeom>
            <a:noFill/>
          </p:spPr>
          <p:txBody>
            <a:bodyPr wrap="none" rtlCol="0">
              <a:spAutoFit/>
            </a:bodyPr>
            <a:lstStyle/>
            <a:p>
              <a:r>
                <a:rPr lang="en-US" sz="2000" b="1" dirty="0"/>
                <a:t>:</a:t>
              </a:r>
            </a:p>
          </p:txBody>
        </p:sp>
        <p:sp>
          <p:nvSpPr>
            <p:cNvPr id="15" name="TextBox 14">
              <a:extLst>
                <a:ext uri="{FF2B5EF4-FFF2-40B4-BE49-F238E27FC236}">
                  <a16:creationId xmlns:a16="http://schemas.microsoft.com/office/drawing/2014/main" id="{B39ABB29-6497-6248-B66C-392CD9C7AF8C}"/>
                </a:ext>
              </a:extLst>
            </p:cNvPr>
            <p:cNvSpPr txBox="1"/>
            <p:nvPr/>
          </p:nvSpPr>
          <p:spPr>
            <a:xfrm rot="18786306">
              <a:off x="2945599" y="3338961"/>
              <a:ext cx="253596" cy="400110"/>
            </a:xfrm>
            <a:prstGeom prst="rect">
              <a:avLst/>
            </a:prstGeom>
            <a:noFill/>
          </p:spPr>
          <p:txBody>
            <a:bodyPr wrap="none" rtlCol="0">
              <a:spAutoFit/>
            </a:bodyPr>
            <a:lstStyle/>
            <a:p>
              <a:r>
                <a:rPr lang="en-US" sz="2000" b="1" dirty="0"/>
                <a:t>:</a:t>
              </a:r>
            </a:p>
          </p:txBody>
        </p:sp>
        <p:sp>
          <p:nvSpPr>
            <p:cNvPr id="16" name="TextBox 15">
              <a:extLst>
                <a:ext uri="{FF2B5EF4-FFF2-40B4-BE49-F238E27FC236}">
                  <a16:creationId xmlns:a16="http://schemas.microsoft.com/office/drawing/2014/main" id="{A2793E30-71A0-DB4A-9F2D-B882F3749304}"/>
                </a:ext>
              </a:extLst>
            </p:cNvPr>
            <p:cNvSpPr txBox="1"/>
            <p:nvPr/>
          </p:nvSpPr>
          <p:spPr>
            <a:xfrm rot="16200000">
              <a:off x="3160212" y="3001483"/>
              <a:ext cx="253596" cy="400110"/>
            </a:xfrm>
            <a:prstGeom prst="rect">
              <a:avLst/>
            </a:prstGeom>
            <a:noFill/>
          </p:spPr>
          <p:txBody>
            <a:bodyPr wrap="none" rtlCol="0">
              <a:spAutoFit/>
            </a:bodyPr>
            <a:lstStyle/>
            <a:p>
              <a:r>
                <a:rPr lang="en-US" sz="2000" b="1" dirty="0"/>
                <a:t>:</a:t>
              </a:r>
            </a:p>
          </p:txBody>
        </p:sp>
        <p:sp>
          <p:nvSpPr>
            <p:cNvPr id="17" name="TextBox 16">
              <a:extLst>
                <a:ext uri="{FF2B5EF4-FFF2-40B4-BE49-F238E27FC236}">
                  <a16:creationId xmlns:a16="http://schemas.microsoft.com/office/drawing/2014/main" id="{22A7E370-4E14-BD4D-93AE-B538AC7BC4C0}"/>
                </a:ext>
              </a:extLst>
            </p:cNvPr>
            <p:cNvSpPr txBox="1"/>
            <p:nvPr/>
          </p:nvSpPr>
          <p:spPr>
            <a:xfrm rot="16200000">
              <a:off x="3160469" y="3244346"/>
              <a:ext cx="253596" cy="400110"/>
            </a:xfrm>
            <a:prstGeom prst="rect">
              <a:avLst/>
            </a:prstGeom>
            <a:noFill/>
          </p:spPr>
          <p:txBody>
            <a:bodyPr wrap="none" rtlCol="0">
              <a:spAutoFit/>
            </a:bodyPr>
            <a:lstStyle/>
            <a:p>
              <a:r>
                <a:rPr lang="en-US" sz="2000" b="1" dirty="0"/>
                <a:t>:</a:t>
              </a:r>
            </a:p>
          </p:txBody>
        </p:sp>
        <p:sp>
          <p:nvSpPr>
            <p:cNvPr id="18" name="TextBox 17">
              <a:extLst>
                <a:ext uri="{FF2B5EF4-FFF2-40B4-BE49-F238E27FC236}">
                  <a16:creationId xmlns:a16="http://schemas.microsoft.com/office/drawing/2014/main" id="{70C3FAEE-D710-F64D-A478-50F935AEB5AC}"/>
                </a:ext>
              </a:extLst>
            </p:cNvPr>
            <p:cNvSpPr txBox="1"/>
            <p:nvPr/>
          </p:nvSpPr>
          <p:spPr>
            <a:xfrm rot="16200000">
              <a:off x="4743960" y="3019518"/>
              <a:ext cx="253596" cy="400110"/>
            </a:xfrm>
            <a:prstGeom prst="rect">
              <a:avLst/>
            </a:prstGeom>
            <a:noFill/>
          </p:spPr>
          <p:txBody>
            <a:bodyPr wrap="none" rtlCol="0">
              <a:spAutoFit/>
            </a:bodyPr>
            <a:lstStyle/>
            <a:p>
              <a:r>
                <a:rPr lang="en-US" sz="2000" b="1" dirty="0"/>
                <a:t>:</a:t>
              </a:r>
            </a:p>
          </p:txBody>
        </p:sp>
        <p:sp>
          <p:nvSpPr>
            <p:cNvPr id="19" name="TextBox 18">
              <a:extLst>
                <a:ext uri="{FF2B5EF4-FFF2-40B4-BE49-F238E27FC236}">
                  <a16:creationId xmlns:a16="http://schemas.microsoft.com/office/drawing/2014/main" id="{957DCF2C-880D-2442-8DFB-0EBCBE4648DE}"/>
                </a:ext>
              </a:extLst>
            </p:cNvPr>
            <p:cNvSpPr txBox="1"/>
            <p:nvPr/>
          </p:nvSpPr>
          <p:spPr>
            <a:xfrm rot="16200000">
              <a:off x="4743960" y="3244346"/>
              <a:ext cx="253596" cy="400110"/>
            </a:xfrm>
            <a:prstGeom prst="rect">
              <a:avLst/>
            </a:prstGeom>
            <a:noFill/>
          </p:spPr>
          <p:txBody>
            <a:bodyPr wrap="none" rtlCol="0">
              <a:spAutoFit/>
            </a:bodyPr>
            <a:lstStyle/>
            <a:p>
              <a:r>
                <a:rPr lang="en-US" sz="2000" b="1" dirty="0"/>
                <a:t>:</a:t>
              </a:r>
            </a:p>
          </p:txBody>
        </p:sp>
        <p:sp>
          <p:nvSpPr>
            <p:cNvPr id="20" name="TextBox 19">
              <a:extLst>
                <a:ext uri="{FF2B5EF4-FFF2-40B4-BE49-F238E27FC236}">
                  <a16:creationId xmlns:a16="http://schemas.microsoft.com/office/drawing/2014/main" id="{29015658-25BC-5041-AB14-B5C00540883F}"/>
                </a:ext>
              </a:extLst>
            </p:cNvPr>
            <p:cNvSpPr txBox="1"/>
            <p:nvPr/>
          </p:nvSpPr>
          <p:spPr>
            <a:xfrm rot="16200000">
              <a:off x="5359131" y="3244061"/>
              <a:ext cx="253596" cy="400110"/>
            </a:xfrm>
            <a:prstGeom prst="rect">
              <a:avLst/>
            </a:prstGeom>
            <a:noFill/>
          </p:spPr>
          <p:txBody>
            <a:bodyPr wrap="none" rtlCol="0">
              <a:spAutoFit/>
            </a:bodyPr>
            <a:lstStyle/>
            <a:p>
              <a:r>
                <a:rPr lang="en-US" sz="2000" b="1" dirty="0"/>
                <a:t>:</a:t>
              </a:r>
            </a:p>
          </p:txBody>
        </p:sp>
        <p:sp>
          <p:nvSpPr>
            <p:cNvPr id="22" name="TextBox 21">
              <a:extLst>
                <a:ext uri="{FF2B5EF4-FFF2-40B4-BE49-F238E27FC236}">
                  <a16:creationId xmlns:a16="http://schemas.microsoft.com/office/drawing/2014/main" id="{3108C60D-B248-B645-BD15-21A39B3A1703}"/>
                </a:ext>
              </a:extLst>
            </p:cNvPr>
            <p:cNvSpPr txBox="1"/>
            <p:nvPr/>
          </p:nvSpPr>
          <p:spPr>
            <a:xfrm rot="16200000">
              <a:off x="5323435" y="3019517"/>
              <a:ext cx="253596" cy="400110"/>
            </a:xfrm>
            <a:prstGeom prst="rect">
              <a:avLst/>
            </a:prstGeom>
            <a:noFill/>
          </p:spPr>
          <p:txBody>
            <a:bodyPr wrap="none" rtlCol="0">
              <a:spAutoFit/>
            </a:bodyPr>
            <a:lstStyle/>
            <a:p>
              <a:r>
                <a:rPr lang="en-US" sz="2000" b="1" dirty="0"/>
                <a:t>:</a:t>
              </a:r>
            </a:p>
          </p:txBody>
        </p:sp>
        <p:sp>
          <p:nvSpPr>
            <p:cNvPr id="23" name="TextBox 22">
              <a:extLst>
                <a:ext uri="{FF2B5EF4-FFF2-40B4-BE49-F238E27FC236}">
                  <a16:creationId xmlns:a16="http://schemas.microsoft.com/office/drawing/2014/main" id="{C9C7BE99-5373-E84D-824E-6AEC6054A516}"/>
                </a:ext>
              </a:extLst>
            </p:cNvPr>
            <p:cNvSpPr txBox="1"/>
            <p:nvPr/>
          </p:nvSpPr>
          <p:spPr>
            <a:xfrm rot="16200000">
              <a:off x="3870673" y="3689499"/>
              <a:ext cx="253596" cy="400110"/>
            </a:xfrm>
            <a:prstGeom prst="rect">
              <a:avLst/>
            </a:prstGeom>
            <a:noFill/>
          </p:spPr>
          <p:txBody>
            <a:bodyPr wrap="none" rtlCol="0">
              <a:spAutoFit/>
            </a:bodyPr>
            <a:lstStyle/>
            <a:p>
              <a:r>
                <a:rPr lang="en-US" sz="2000" b="1" dirty="0"/>
                <a:t>:</a:t>
              </a:r>
            </a:p>
          </p:txBody>
        </p:sp>
        <p:sp>
          <p:nvSpPr>
            <p:cNvPr id="24" name="TextBox 23">
              <a:extLst>
                <a:ext uri="{FF2B5EF4-FFF2-40B4-BE49-F238E27FC236}">
                  <a16:creationId xmlns:a16="http://schemas.microsoft.com/office/drawing/2014/main" id="{EDE6EFD8-028B-4C40-B8F4-2CE547A6D0D7}"/>
                </a:ext>
              </a:extLst>
            </p:cNvPr>
            <p:cNvSpPr txBox="1"/>
            <p:nvPr/>
          </p:nvSpPr>
          <p:spPr>
            <a:xfrm>
              <a:off x="4006294" y="3548951"/>
              <a:ext cx="253596" cy="400110"/>
            </a:xfrm>
            <a:prstGeom prst="rect">
              <a:avLst/>
            </a:prstGeom>
            <a:noFill/>
          </p:spPr>
          <p:txBody>
            <a:bodyPr wrap="none" rtlCol="0">
              <a:spAutoFit/>
            </a:bodyPr>
            <a:lstStyle/>
            <a:p>
              <a:r>
                <a:rPr lang="en-US" sz="2000" b="1" dirty="0"/>
                <a:t>:</a:t>
              </a:r>
            </a:p>
          </p:txBody>
        </p:sp>
        <p:sp>
          <p:nvSpPr>
            <p:cNvPr id="25" name="TextBox 24">
              <a:extLst>
                <a:ext uri="{FF2B5EF4-FFF2-40B4-BE49-F238E27FC236}">
                  <a16:creationId xmlns:a16="http://schemas.microsoft.com/office/drawing/2014/main" id="{DD8C946A-D827-0541-A26C-F3C9AF1F7970}"/>
                </a:ext>
              </a:extLst>
            </p:cNvPr>
            <p:cNvSpPr txBox="1"/>
            <p:nvPr/>
          </p:nvSpPr>
          <p:spPr>
            <a:xfrm>
              <a:off x="4133092" y="2799006"/>
              <a:ext cx="253596" cy="400110"/>
            </a:xfrm>
            <a:prstGeom prst="rect">
              <a:avLst/>
            </a:prstGeom>
            <a:noFill/>
          </p:spPr>
          <p:txBody>
            <a:bodyPr wrap="none" rtlCol="0">
              <a:spAutoFit/>
            </a:bodyPr>
            <a:lstStyle/>
            <a:p>
              <a:r>
                <a:rPr lang="en-US" sz="2000" b="1" dirty="0"/>
                <a:t>:</a:t>
              </a:r>
            </a:p>
          </p:txBody>
        </p:sp>
        <p:sp>
          <p:nvSpPr>
            <p:cNvPr id="26" name="TextBox 25">
              <a:extLst>
                <a:ext uri="{FF2B5EF4-FFF2-40B4-BE49-F238E27FC236}">
                  <a16:creationId xmlns:a16="http://schemas.microsoft.com/office/drawing/2014/main" id="{95524580-3FEB-094F-A235-FE7A3F400B76}"/>
                </a:ext>
              </a:extLst>
            </p:cNvPr>
            <p:cNvSpPr txBox="1"/>
            <p:nvPr/>
          </p:nvSpPr>
          <p:spPr>
            <a:xfrm>
              <a:off x="4349573" y="2793560"/>
              <a:ext cx="253596" cy="400110"/>
            </a:xfrm>
            <a:prstGeom prst="rect">
              <a:avLst/>
            </a:prstGeom>
            <a:noFill/>
          </p:spPr>
          <p:txBody>
            <a:bodyPr wrap="none" rtlCol="0">
              <a:spAutoFit/>
            </a:bodyPr>
            <a:lstStyle/>
            <a:p>
              <a:r>
                <a:rPr lang="en-US" sz="2000" b="1" dirty="0"/>
                <a:t>:</a:t>
              </a:r>
            </a:p>
          </p:txBody>
        </p:sp>
        <p:sp>
          <p:nvSpPr>
            <p:cNvPr id="27" name="TextBox 26">
              <a:extLst>
                <a:ext uri="{FF2B5EF4-FFF2-40B4-BE49-F238E27FC236}">
                  <a16:creationId xmlns:a16="http://schemas.microsoft.com/office/drawing/2014/main" id="{0D682814-CEC6-EA41-8317-0154A1E0BAAD}"/>
                </a:ext>
              </a:extLst>
            </p:cNvPr>
            <p:cNvSpPr txBox="1"/>
            <p:nvPr/>
          </p:nvSpPr>
          <p:spPr>
            <a:xfrm>
              <a:off x="3608593" y="2793560"/>
              <a:ext cx="253596" cy="400110"/>
            </a:xfrm>
            <a:prstGeom prst="rect">
              <a:avLst/>
            </a:prstGeom>
            <a:noFill/>
          </p:spPr>
          <p:txBody>
            <a:bodyPr wrap="none" rtlCol="0">
              <a:spAutoFit/>
            </a:bodyPr>
            <a:lstStyle/>
            <a:p>
              <a:r>
                <a:rPr lang="en-US" sz="2000" b="1" dirty="0"/>
                <a:t>:</a:t>
              </a:r>
            </a:p>
          </p:txBody>
        </p:sp>
        <p:sp>
          <p:nvSpPr>
            <p:cNvPr id="28" name="TextBox 27">
              <a:extLst>
                <a:ext uri="{FF2B5EF4-FFF2-40B4-BE49-F238E27FC236}">
                  <a16:creationId xmlns:a16="http://schemas.microsoft.com/office/drawing/2014/main" id="{A98E06AE-6483-C24A-B3C5-7CA5874766B0}"/>
                </a:ext>
              </a:extLst>
            </p:cNvPr>
            <p:cNvSpPr txBox="1"/>
            <p:nvPr/>
          </p:nvSpPr>
          <p:spPr>
            <a:xfrm rot="16200000">
              <a:off x="3679441" y="2707741"/>
              <a:ext cx="253596" cy="400110"/>
            </a:xfrm>
            <a:prstGeom prst="rect">
              <a:avLst/>
            </a:prstGeom>
            <a:noFill/>
          </p:spPr>
          <p:txBody>
            <a:bodyPr wrap="none" rtlCol="0">
              <a:spAutoFit/>
            </a:bodyPr>
            <a:lstStyle/>
            <a:p>
              <a:r>
                <a:rPr lang="en-US" sz="2000" b="1" dirty="0"/>
                <a:t>:</a:t>
              </a:r>
            </a:p>
          </p:txBody>
        </p:sp>
        <p:sp>
          <p:nvSpPr>
            <p:cNvPr id="29" name="TextBox 28">
              <a:extLst>
                <a:ext uri="{FF2B5EF4-FFF2-40B4-BE49-F238E27FC236}">
                  <a16:creationId xmlns:a16="http://schemas.microsoft.com/office/drawing/2014/main" id="{DD3021F9-6663-954E-BFCB-CC741FFC0CE6}"/>
                </a:ext>
              </a:extLst>
            </p:cNvPr>
            <p:cNvSpPr txBox="1"/>
            <p:nvPr/>
          </p:nvSpPr>
          <p:spPr>
            <a:xfrm>
              <a:off x="4957457" y="2787068"/>
              <a:ext cx="253596" cy="400110"/>
            </a:xfrm>
            <a:prstGeom prst="rect">
              <a:avLst/>
            </a:prstGeom>
            <a:noFill/>
          </p:spPr>
          <p:txBody>
            <a:bodyPr wrap="none" rtlCol="0">
              <a:spAutoFit/>
            </a:bodyPr>
            <a:lstStyle/>
            <a:p>
              <a:r>
                <a:rPr lang="en-US" sz="2000" b="1" dirty="0"/>
                <a:t>:</a:t>
              </a:r>
            </a:p>
          </p:txBody>
        </p:sp>
        <p:sp>
          <p:nvSpPr>
            <p:cNvPr id="30" name="TextBox 29">
              <a:extLst>
                <a:ext uri="{FF2B5EF4-FFF2-40B4-BE49-F238E27FC236}">
                  <a16:creationId xmlns:a16="http://schemas.microsoft.com/office/drawing/2014/main" id="{E15BB59A-9C69-3541-8E2D-926DD8A68D94}"/>
                </a:ext>
              </a:extLst>
            </p:cNvPr>
            <p:cNvSpPr txBox="1"/>
            <p:nvPr/>
          </p:nvSpPr>
          <p:spPr>
            <a:xfrm>
              <a:off x="5184235" y="2787068"/>
              <a:ext cx="253596" cy="400110"/>
            </a:xfrm>
            <a:prstGeom prst="rect">
              <a:avLst/>
            </a:prstGeom>
            <a:noFill/>
          </p:spPr>
          <p:txBody>
            <a:bodyPr wrap="none" rtlCol="0">
              <a:spAutoFit/>
            </a:bodyPr>
            <a:lstStyle/>
            <a:p>
              <a:r>
                <a:rPr lang="en-US" sz="2000" b="1" dirty="0"/>
                <a:t>:</a:t>
              </a:r>
            </a:p>
          </p:txBody>
        </p:sp>
        <p:sp>
          <p:nvSpPr>
            <p:cNvPr id="31" name="TextBox 30">
              <a:extLst>
                <a:ext uri="{FF2B5EF4-FFF2-40B4-BE49-F238E27FC236}">
                  <a16:creationId xmlns:a16="http://schemas.microsoft.com/office/drawing/2014/main" id="{7E101DA9-56DE-7841-8C18-292557F2285A}"/>
                </a:ext>
              </a:extLst>
            </p:cNvPr>
            <p:cNvSpPr txBox="1"/>
            <p:nvPr/>
          </p:nvSpPr>
          <p:spPr>
            <a:xfrm rot="16200000">
              <a:off x="5047140" y="2698534"/>
              <a:ext cx="253596" cy="400110"/>
            </a:xfrm>
            <a:prstGeom prst="rect">
              <a:avLst/>
            </a:prstGeom>
            <a:noFill/>
          </p:spPr>
          <p:txBody>
            <a:bodyPr wrap="none" rtlCol="0">
              <a:spAutoFit/>
            </a:bodyPr>
            <a:lstStyle/>
            <a:p>
              <a:r>
                <a:rPr lang="en-US" sz="2000" b="1" dirty="0"/>
                <a:t>:</a:t>
              </a:r>
            </a:p>
          </p:txBody>
        </p:sp>
        <p:sp>
          <p:nvSpPr>
            <p:cNvPr id="32" name="TextBox 31">
              <a:extLst>
                <a:ext uri="{FF2B5EF4-FFF2-40B4-BE49-F238E27FC236}">
                  <a16:creationId xmlns:a16="http://schemas.microsoft.com/office/drawing/2014/main" id="{9C720F70-9BA6-694A-8F38-F5399A7432B7}"/>
                </a:ext>
              </a:extLst>
            </p:cNvPr>
            <p:cNvSpPr txBox="1"/>
            <p:nvPr/>
          </p:nvSpPr>
          <p:spPr>
            <a:xfrm rot="16200000">
              <a:off x="5030714" y="3541083"/>
              <a:ext cx="253596" cy="400110"/>
            </a:xfrm>
            <a:prstGeom prst="rect">
              <a:avLst/>
            </a:prstGeom>
            <a:noFill/>
          </p:spPr>
          <p:txBody>
            <a:bodyPr wrap="none" rtlCol="0">
              <a:spAutoFit/>
            </a:bodyPr>
            <a:lstStyle/>
            <a:p>
              <a:r>
                <a:rPr lang="en-US" sz="2000" b="1" dirty="0"/>
                <a:t>:</a:t>
              </a:r>
            </a:p>
          </p:txBody>
        </p:sp>
        <p:sp>
          <p:nvSpPr>
            <p:cNvPr id="33" name="TextBox 32">
              <a:extLst>
                <a:ext uri="{FF2B5EF4-FFF2-40B4-BE49-F238E27FC236}">
                  <a16:creationId xmlns:a16="http://schemas.microsoft.com/office/drawing/2014/main" id="{1A1BBF1C-CAD9-A041-A0FD-B47688320659}"/>
                </a:ext>
              </a:extLst>
            </p:cNvPr>
            <p:cNvSpPr txBox="1"/>
            <p:nvPr/>
          </p:nvSpPr>
          <p:spPr>
            <a:xfrm>
              <a:off x="4957457" y="3414284"/>
              <a:ext cx="253596" cy="400110"/>
            </a:xfrm>
            <a:prstGeom prst="rect">
              <a:avLst/>
            </a:prstGeom>
            <a:noFill/>
          </p:spPr>
          <p:txBody>
            <a:bodyPr wrap="none" rtlCol="0">
              <a:spAutoFit/>
            </a:bodyPr>
            <a:lstStyle/>
            <a:p>
              <a:r>
                <a:rPr lang="en-US" sz="2000" b="1" dirty="0"/>
                <a:t>:</a:t>
              </a:r>
            </a:p>
          </p:txBody>
        </p:sp>
        <p:sp>
          <p:nvSpPr>
            <p:cNvPr id="34" name="TextBox 33">
              <a:extLst>
                <a:ext uri="{FF2B5EF4-FFF2-40B4-BE49-F238E27FC236}">
                  <a16:creationId xmlns:a16="http://schemas.microsoft.com/office/drawing/2014/main" id="{3263986A-8A7E-994A-9862-9B7A1F9AD6A2}"/>
                </a:ext>
              </a:extLst>
            </p:cNvPr>
            <p:cNvSpPr txBox="1"/>
            <p:nvPr/>
          </p:nvSpPr>
          <p:spPr>
            <a:xfrm>
              <a:off x="5186715" y="3376526"/>
              <a:ext cx="253596" cy="400110"/>
            </a:xfrm>
            <a:prstGeom prst="rect">
              <a:avLst/>
            </a:prstGeom>
            <a:noFill/>
          </p:spPr>
          <p:txBody>
            <a:bodyPr wrap="none" rtlCol="0">
              <a:spAutoFit/>
            </a:bodyPr>
            <a:lstStyle/>
            <a:p>
              <a:r>
                <a:rPr lang="en-US" sz="2000" b="1" dirty="0"/>
                <a:t>:</a:t>
              </a:r>
            </a:p>
          </p:txBody>
        </p:sp>
        <p:sp>
          <p:nvSpPr>
            <p:cNvPr id="35" name="TextBox 34">
              <a:extLst>
                <a:ext uri="{FF2B5EF4-FFF2-40B4-BE49-F238E27FC236}">
                  <a16:creationId xmlns:a16="http://schemas.microsoft.com/office/drawing/2014/main" id="{F22F3EAA-3814-624A-A7A7-B509D3DABE63}"/>
                </a:ext>
              </a:extLst>
            </p:cNvPr>
            <p:cNvSpPr txBox="1"/>
            <p:nvPr/>
          </p:nvSpPr>
          <p:spPr>
            <a:xfrm>
              <a:off x="5483050" y="3138906"/>
              <a:ext cx="253596" cy="400110"/>
            </a:xfrm>
            <a:prstGeom prst="rect">
              <a:avLst/>
            </a:prstGeom>
            <a:noFill/>
          </p:spPr>
          <p:txBody>
            <a:bodyPr wrap="none" rtlCol="0">
              <a:spAutoFit/>
            </a:bodyPr>
            <a:lstStyle/>
            <a:p>
              <a:r>
                <a:rPr lang="en-US" sz="2000" b="1" dirty="0"/>
                <a:t>:</a:t>
              </a:r>
            </a:p>
          </p:txBody>
        </p:sp>
        <p:sp>
          <p:nvSpPr>
            <p:cNvPr id="36" name="TextBox 35">
              <a:extLst>
                <a:ext uri="{FF2B5EF4-FFF2-40B4-BE49-F238E27FC236}">
                  <a16:creationId xmlns:a16="http://schemas.microsoft.com/office/drawing/2014/main" id="{ABC081EE-5C1F-5E48-8653-980D8F1A8A8F}"/>
                </a:ext>
              </a:extLst>
            </p:cNvPr>
            <p:cNvSpPr txBox="1"/>
            <p:nvPr/>
          </p:nvSpPr>
          <p:spPr>
            <a:xfrm rot="5400000">
              <a:off x="6288489" y="3012108"/>
              <a:ext cx="253596" cy="400110"/>
            </a:xfrm>
            <a:prstGeom prst="rect">
              <a:avLst/>
            </a:prstGeom>
            <a:noFill/>
          </p:spPr>
          <p:txBody>
            <a:bodyPr wrap="none" rtlCol="0">
              <a:spAutoFit/>
            </a:bodyPr>
            <a:lstStyle/>
            <a:p>
              <a:r>
                <a:rPr lang="en-US" sz="2000" b="1" dirty="0"/>
                <a:t>:</a:t>
              </a:r>
            </a:p>
          </p:txBody>
        </p:sp>
        <p:sp>
          <p:nvSpPr>
            <p:cNvPr id="37" name="TextBox 36">
              <a:extLst>
                <a:ext uri="{FF2B5EF4-FFF2-40B4-BE49-F238E27FC236}">
                  <a16:creationId xmlns:a16="http://schemas.microsoft.com/office/drawing/2014/main" id="{09E738E2-BBA3-C646-9975-FF3CEA76EA8F}"/>
                </a:ext>
              </a:extLst>
            </p:cNvPr>
            <p:cNvSpPr txBox="1"/>
            <p:nvPr/>
          </p:nvSpPr>
          <p:spPr>
            <a:xfrm rot="5400000">
              <a:off x="6276394" y="3244060"/>
              <a:ext cx="253596" cy="400110"/>
            </a:xfrm>
            <a:prstGeom prst="rect">
              <a:avLst/>
            </a:prstGeom>
            <a:noFill/>
          </p:spPr>
          <p:txBody>
            <a:bodyPr wrap="none" rtlCol="0">
              <a:spAutoFit/>
            </a:bodyPr>
            <a:lstStyle/>
            <a:p>
              <a:r>
                <a:rPr lang="en-US" sz="2000" b="1" dirty="0"/>
                <a:t>:</a:t>
              </a:r>
            </a:p>
          </p:txBody>
        </p:sp>
        <p:sp>
          <p:nvSpPr>
            <p:cNvPr id="38" name="TextBox 37">
              <a:extLst>
                <a:ext uri="{FF2B5EF4-FFF2-40B4-BE49-F238E27FC236}">
                  <a16:creationId xmlns:a16="http://schemas.microsoft.com/office/drawing/2014/main" id="{7D4D2230-5EFA-A643-8975-C57926DD95E2}"/>
                </a:ext>
              </a:extLst>
            </p:cNvPr>
            <p:cNvSpPr txBox="1"/>
            <p:nvPr/>
          </p:nvSpPr>
          <p:spPr>
            <a:xfrm rot="5400000">
              <a:off x="7296251" y="2993615"/>
              <a:ext cx="253596" cy="400110"/>
            </a:xfrm>
            <a:prstGeom prst="rect">
              <a:avLst/>
            </a:prstGeom>
            <a:noFill/>
          </p:spPr>
          <p:txBody>
            <a:bodyPr wrap="none" rtlCol="0">
              <a:spAutoFit/>
            </a:bodyPr>
            <a:lstStyle/>
            <a:p>
              <a:r>
                <a:rPr lang="en-US" sz="2000" b="1" dirty="0"/>
                <a:t>:</a:t>
              </a:r>
            </a:p>
          </p:txBody>
        </p:sp>
        <p:sp>
          <p:nvSpPr>
            <p:cNvPr id="39" name="TextBox 38">
              <a:extLst>
                <a:ext uri="{FF2B5EF4-FFF2-40B4-BE49-F238E27FC236}">
                  <a16:creationId xmlns:a16="http://schemas.microsoft.com/office/drawing/2014/main" id="{C5C407D6-56CD-EB49-8514-DB43F3F0CE1E}"/>
                </a:ext>
              </a:extLst>
            </p:cNvPr>
            <p:cNvSpPr txBox="1"/>
            <p:nvPr/>
          </p:nvSpPr>
          <p:spPr>
            <a:xfrm rot="5400000">
              <a:off x="7308653" y="3245598"/>
              <a:ext cx="253596" cy="400110"/>
            </a:xfrm>
            <a:prstGeom prst="rect">
              <a:avLst/>
            </a:prstGeom>
            <a:noFill/>
          </p:spPr>
          <p:txBody>
            <a:bodyPr wrap="none" rtlCol="0">
              <a:spAutoFit/>
            </a:bodyPr>
            <a:lstStyle/>
            <a:p>
              <a:r>
                <a:rPr lang="en-US" sz="2000" b="1" dirty="0"/>
                <a:t>:</a:t>
              </a:r>
            </a:p>
          </p:txBody>
        </p:sp>
        <p:sp>
          <p:nvSpPr>
            <p:cNvPr id="40" name="TextBox 39">
              <a:extLst>
                <a:ext uri="{FF2B5EF4-FFF2-40B4-BE49-F238E27FC236}">
                  <a16:creationId xmlns:a16="http://schemas.microsoft.com/office/drawing/2014/main" id="{A3B73968-CBDA-1F4E-AEE7-8168B7942955}"/>
                </a:ext>
              </a:extLst>
            </p:cNvPr>
            <p:cNvSpPr txBox="1"/>
            <p:nvPr/>
          </p:nvSpPr>
          <p:spPr>
            <a:xfrm rot="5400000">
              <a:off x="6117897" y="5457010"/>
              <a:ext cx="253596" cy="400110"/>
            </a:xfrm>
            <a:prstGeom prst="rect">
              <a:avLst/>
            </a:prstGeom>
            <a:noFill/>
          </p:spPr>
          <p:txBody>
            <a:bodyPr wrap="none" rtlCol="0">
              <a:spAutoFit/>
            </a:bodyPr>
            <a:lstStyle/>
            <a:p>
              <a:r>
                <a:rPr lang="en-US" sz="2000" b="1" dirty="0"/>
                <a:t>:</a:t>
              </a:r>
            </a:p>
          </p:txBody>
        </p:sp>
        <p:sp>
          <p:nvSpPr>
            <p:cNvPr id="41" name="TextBox 40">
              <a:extLst>
                <a:ext uri="{FF2B5EF4-FFF2-40B4-BE49-F238E27FC236}">
                  <a16:creationId xmlns:a16="http://schemas.microsoft.com/office/drawing/2014/main" id="{B086EE8F-9EA9-7C4E-84C2-606E7625A141}"/>
                </a:ext>
              </a:extLst>
            </p:cNvPr>
            <p:cNvSpPr txBox="1"/>
            <p:nvPr/>
          </p:nvSpPr>
          <p:spPr>
            <a:xfrm rot="5400000">
              <a:off x="6125893" y="5683106"/>
              <a:ext cx="253596" cy="400110"/>
            </a:xfrm>
            <a:prstGeom prst="rect">
              <a:avLst/>
            </a:prstGeom>
            <a:noFill/>
          </p:spPr>
          <p:txBody>
            <a:bodyPr wrap="none" rtlCol="0">
              <a:spAutoFit/>
            </a:bodyPr>
            <a:lstStyle/>
            <a:p>
              <a:r>
                <a:rPr lang="en-US" sz="2000" b="1" dirty="0"/>
                <a:t>:</a:t>
              </a:r>
            </a:p>
          </p:txBody>
        </p:sp>
        <p:sp>
          <p:nvSpPr>
            <p:cNvPr id="42" name="TextBox 41">
              <a:extLst>
                <a:ext uri="{FF2B5EF4-FFF2-40B4-BE49-F238E27FC236}">
                  <a16:creationId xmlns:a16="http://schemas.microsoft.com/office/drawing/2014/main" id="{215CCD1B-702D-CC4B-889C-F401B5101E56}"/>
                </a:ext>
              </a:extLst>
            </p:cNvPr>
            <p:cNvSpPr txBox="1"/>
            <p:nvPr/>
          </p:nvSpPr>
          <p:spPr>
            <a:xfrm rot="5400000">
              <a:off x="5809903" y="5995791"/>
              <a:ext cx="253596" cy="400110"/>
            </a:xfrm>
            <a:prstGeom prst="rect">
              <a:avLst/>
            </a:prstGeom>
            <a:noFill/>
          </p:spPr>
          <p:txBody>
            <a:bodyPr wrap="none" rtlCol="0">
              <a:spAutoFit/>
            </a:bodyPr>
            <a:lstStyle/>
            <a:p>
              <a:r>
                <a:rPr lang="en-US" sz="2000" b="1" dirty="0"/>
                <a:t>:</a:t>
              </a:r>
            </a:p>
          </p:txBody>
        </p:sp>
        <p:sp>
          <p:nvSpPr>
            <p:cNvPr id="43" name="TextBox 42">
              <a:extLst>
                <a:ext uri="{FF2B5EF4-FFF2-40B4-BE49-F238E27FC236}">
                  <a16:creationId xmlns:a16="http://schemas.microsoft.com/office/drawing/2014/main" id="{C576FE6B-39E2-3D41-AEEF-29154F9B9B95}"/>
                </a:ext>
              </a:extLst>
            </p:cNvPr>
            <p:cNvSpPr txBox="1"/>
            <p:nvPr/>
          </p:nvSpPr>
          <p:spPr>
            <a:xfrm rot="5400000">
              <a:off x="4984180" y="5154509"/>
              <a:ext cx="253596" cy="400110"/>
            </a:xfrm>
            <a:prstGeom prst="rect">
              <a:avLst/>
            </a:prstGeom>
            <a:noFill/>
          </p:spPr>
          <p:txBody>
            <a:bodyPr wrap="none" rtlCol="0">
              <a:spAutoFit/>
            </a:bodyPr>
            <a:lstStyle/>
            <a:p>
              <a:r>
                <a:rPr lang="en-US" sz="2000" b="1" dirty="0"/>
                <a:t>:</a:t>
              </a:r>
            </a:p>
          </p:txBody>
        </p:sp>
        <p:sp>
          <p:nvSpPr>
            <p:cNvPr id="44" name="TextBox 43">
              <a:extLst>
                <a:ext uri="{FF2B5EF4-FFF2-40B4-BE49-F238E27FC236}">
                  <a16:creationId xmlns:a16="http://schemas.microsoft.com/office/drawing/2014/main" id="{F2B1457D-5E23-6547-985C-D18B992D3A1C}"/>
                </a:ext>
              </a:extLst>
            </p:cNvPr>
            <p:cNvSpPr txBox="1"/>
            <p:nvPr/>
          </p:nvSpPr>
          <p:spPr>
            <a:xfrm rot="5400000">
              <a:off x="5513734" y="5691540"/>
              <a:ext cx="253596" cy="400110"/>
            </a:xfrm>
            <a:prstGeom prst="rect">
              <a:avLst/>
            </a:prstGeom>
            <a:noFill/>
          </p:spPr>
          <p:txBody>
            <a:bodyPr wrap="none" rtlCol="0">
              <a:spAutoFit/>
            </a:bodyPr>
            <a:lstStyle/>
            <a:p>
              <a:r>
                <a:rPr lang="en-US" sz="2000" b="1" dirty="0"/>
                <a:t>:</a:t>
              </a:r>
            </a:p>
          </p:txBody>
        </p:sp>
        <p:sp>
          <p:nvSpPr>
            <p:cNvPr id="46" name="TextBox 45">
              <a:extLst>
                <a:ext uri="{FF2B5EF4-FFF2-40B4-BE49-F238E27FC236}">
                  <a16:creationId xmlns:a16="http://schemas.microsoft.com/office/drawing/2014/main" id="{1BE68FDE-9689-0044-B589-2005337DEF72}"/>
                </a:ext>
              </a:extLst>
            </p:cNvPr>
            <p:cNvSpPr txBox="1"/>
            <p:nvPr/>
          </p:nvSpPr>
          <p:spPr>
            <a:xfrm rot="5400000">
              <a:off x="5508183" y="5460150"/>
              <a:ext cx="253596" cy="400110"/>
            </a:xfrm>
            <a:prstGeom prst="rect">
              <a:avLst/>
            </a:prstGeom>
            <a:noFill/>
          </p:spPr>
          <p:txBody>
            <a:bodyPr wrap="none" rtlCol="0">
              <a:spAutoFit/>
            </a:bodyPr>
            <a:lstStyle/>
            <a:p>
              <a:r>
                <a:rPr lang="en-US" sz="2000" b="1" dirty="0"/>
                <a:t>:</a:t>
              </a:r>
            </a:p>
          </p:txBody>
        </p:sp>
        <p:sp>
          <p:nvSpPr>
            <p:cNvPr id="47" name="TextBox 46">
              <a:extLst>
                <a:ext uri="{FF2B5EF4-FFF2-40B4-BE49-F238E27FC236}">
                  <a16:creationId xmlns:a16="http://schemas.microsoft.com/office/drawing/2014/main" id="{83A5A939-5F6F-D24D-951D-BFFD733A10A4}"/>
                </a:ext>
              </a:extLst>
            </p:cNvPr>
            <p:cNvSpPr txBox="1"/>
            <p:nvPr/>
          </p:nvSpPr>
          <p:spPr>
            <a:xfrm rot="5400000">
              <a:off x="4449362" y="5683106"/>
              <a:ext cx="253596" cy="400110"/>
            </a:xfrm>
            <a:prstGeom prst="rect">
              <a:avLst/>
            </a:prstGeom>
            <a:noFill/>
          </p:spPr>
          <p:txBody>
            <a:bodyPr wrap="none" rtlCol="0">
              <a:spAutoFit/>
            </a:bodyPr>
            <a:lstStyle/>
            <a:p>
              <a:r>
                <a:rPr lang="en-US" sz="2000" b="1" dirty="0"/>
                <a:t>:</a:t>
              </a:r>
            </a:p>
          </p:txBody>
        </p:sp>
        <p:sp>
          <p:nvSpPr>
            <p:cNvPr id="48" name="TextBox 47">
              <a:extLst>
                <a:ext uri="{FF2B5EF4-FFF2-40B4-BE49-F238E27FC236}">
                  <a16:creationId xmlns:a16="http://schemas.microsoft.com/office/drawing/2014/main" id="{AFAE619D-05EA-314C-B4E5-8EAEC67D5884}"/>
                </a:ext>
              </a:extLst>
            </p:cNvPr>
            <p:cNvSpPr txBox="1"/>
            <p:nvPr/>
          </p:nvSpPr>
          <p:spPr>
            <a:xfrm rot="5400000">
              <a:off x="2437635" y="5451531"/>
              <a:ext cx="253596" cy="400110"/>
            </a:xfrm>
            <a:prstGeom prst="rect">
              <a:avLst/>
            </a:prstGeom>
            <a:noFill/>
          </p:spPr>
          <p:txBody>
            <a:bodyPr wrap="square" rtlCol="0">
              <a:spAutoFit/>
            </a:bodyPr>
            <a:lstStyle/>
            <a:p>
              <a:r>
                <a:rPr lang="en-US" sz="2000" b="1" dirty="0"/>
                <a:t>:</a:t>
              </a:r>
            </a:p>
          </p:txBody>
        </p:sp>
        <p:sp>
          <p:nvSpPr>
            <p:cNvPr id="49" name="TextBox 48">
              <a:extLst>
                <a:ext uri="{FF2B5EF4-FFF2-40B4-BE49-F238E27FC236}">
                  <a16:creationId xmlns:a16="http://schemas.microsoft.com/office/drawing/2014/main" id="{3F8D6F76-CDF4-B94A-ABBF-B7E8ED5EFD48}"/>
                </a:ext>
              </a:extLst>
            </p:cNvPr>
            <p:cNvSpPr txBox="1"/>
            <p:nvPr/>
          </p:nvSpPr>
          <p:spPr>
            <a:xfrm rot="5400000">
              <a:off x="4457358" y="5457010"/>
              <a:ext cx="253596" cy="400110"/>
            </a:xfrm>
            <a:prstGeom prst="rect">
              <a:avLst/>
            </a:prstGeom>
            <a:noFill/>
          </p:spPr>
          <p:txBody>
            <a:bodyPr wrap="none" rtlCol="0">
              <a:spAutoFit/>
            </a:bodyPr>
            <a:lstStyle/>
            <a:p>
              <a:r>
                <a:rPr lang="en-US" sz="2000" b="1" dirty="0"/>
                <a:t>:</a:t>
              </a:r>
            </a:p>
          </p:txBody>
        </p:sp>
        <p:sp>
          <p:nvSpPr>
            <p:cNvPr id="50" name="TextBox 49">
              <a:extLst>
                <a:ext uri="{FF2B5EF4-FFF2-40B4-BE49-F238E27FC236}">
                  <a16:creationId xmlns:a16="http://schemas.microsoft.com/office/drawing/2014/main" id="{A0FF8BC6-9EC4-984C-AF9C-CF99099545DF}"/>
                </a:ext>
              </a:extLst>
            </p:cNvPr>
            <p:cNvSpPr txBox="1"/>
            <p:nvPr/>
          </p:nvSpPr>
          <p:spPr>
            <a:xfrm rot="5400000">
              <a:off x="3470563" y="5444312"/>
              <a:ext cx="253596" cy="400110"/>
            </a:xfrm>
            <a:prstGeom prst="rect">
              <a:avLst/>
            </a:prstGeom>
            <a:noFill/>
          </p:spPr>
          <p:txBody>
            <a:bodyPr wrap="none" rtlCol="0">
              <a:spAutoFit/>
            </a:bodyPr>
            <a:lstStyle/>
            <a:p>
              <a:r>
                <a:rPr lang="en-US" sz="2000" b="1" dirty="0"/>
                <a:t>:</a:t>
              </a:r>
            </a:p>
          </p:txBody>
        </p:sp>
        <p:sp>
          <p:nvSpPr>
            <p:cNvPr id="51" name="TextBox 50">
              <a:extLst>
                <a:ext uri="{FF2B5EF4-FFF2-40B4-BE49-F238E27FC236}">
                  <a16:creationId xmlns:a16="http://schemas.microsoft.com/office/drawing/2014/main" id="{2857D6DD-0C9C-744A-A10F-5992BA441691}"/>
                </a:ext>
              </a:extLst>
            </p:cNvPr>
            <p:cNvSpPr txBox="1"/>
            <p:nvPr/>
          </p:nvSpPr>
          <p:spPr>
            <a:xfrm rot="5400000">
              <a:off x="3488460" y="5683106"/>
              <a:ext cx="253596" cy="400110"/>
            </a:xfrm>
            <a:prstGeom prst="rect">
              <a:avLst/>
            </a:prstGeom>
            <a:noFill/>
          </p:spPr>
          <p:txBody>
            <a:bodyPr wrap="square" rtlCol="0">
              <a:spAutoFit/>
            </a:bodyPr>
            <a:lstStyle/>
            <a:p>
              <a:r>
                <a:rPr lang="en-US" sz="2000" b="1" dirty="0"/>
                <a:t>:</a:t>
              </a:r>
            </a:p>
          </p:txBody>
        </p:sp>
        <p:sp>
          <p:nvSpPr>
            <p:cNvPr id="52" name="TextBox 51">
              <a:extLst>
                <a:ext uri="{FF2B5EF4-FFF2-40B4-BE49-F238E27FC236}">
                  <a16:creationId xmlns:a16="http://schemas.microsoft.com/office/drawing/2014/main" id="{E3BE3B0B-FB38-1546-80E1-75D11CE46C28}"/>
                </a:ext>
              </a:extLst>
            </p:cNvPr>
            <p:cNvSpPr txBox="1"/>
            <p:nvPr/>
          </p:nvSpPr>
          <p:spPr>
            <a:xfrm rot="5400000">
              <a:off x="2957012" y="5122826"/>
              <a:ext cx="253596" cy="400110"/>
            </a:xfrm>
            <a:prstGeom prst="rect">
              <a:avLst/>
            </a:prstGeom>
            <a:noFill/>
          </p:spPr>
          <p:txBody>
            <a:bodyPr wrap="square" rtlCol="0">
              <a:spAutoFit/>
            </a:bodyPr>
            <a:lstStyle/>
            <a:p>
              <a:r>
                <a:rPr lang="en-US" sz="2000" b="1" dirty="0"/>
                <a:t>:</a:t>
              </a:r>
            </a:p>
          </p:txBody>
        </p:sp>
        <p:sp>
          <p:nvSpPr>
            <p:cNvPr id="53" name="TextBox 52">
              <a:extLst>
                <a:ext uri="{FF2B5EF4-FFF2-40B4-BE49-F238E27FC236}">
                  <a16:creationId xmlns:a16="http://schemas.microsoft.com/office/drawing/2014/main" id="{676930B7-8CBE-594A-AC81-5B6126E16E56}"/>
                </a:ext>
              </a:extLst>
            </p:cNvPr>
            <p:cNvSpPr txBox="1"/>
            <p:nvPr/>
          </p:nvSpPr>
          <p:spPr>
            <a:xfrm rot="5400000">
              <a:off x="2429639" y="5683106"/>
              <a:ext cx="253596" cy="400110"/>
            </a:xfrm>
            <a:prstGeom prst="rect">
              <a:avLst/>
            </a:prstGeom>
            <a:noFill/>
          </p:spPr>
          <p:txBody>
            <a:bodyPr wrap="square" rtlCol="0">
              <a:spAutoFit/>
            </a:bodyPr>
            <a:lstStyle/>
            <a:p>
              <a:r>
                <a:rPr lang="en-US" sz="2000" b="1" dirty="0"/>
                <a:t>:</a:t>
              </a:r>
            </a:p>
          </p:txBody>
        </p:sp>
        <p:sp>
          <p:nvSpPr>
            <p:cNvPr id="54" name="TextBox 53">
              <a:extLst>
                <a:ext uri="{FF2B5EF4-FFF2-40B4-BE49-F238E27FC236}">
                  <a16:creationId xmlns:a16="http://schemas.microsoft.com/office/drawing/2014/main" id="{839F4B09-1A56-6F49-B3EC-099043820384}"/>
                </a:ext>
              </a:extLst>
            </p:cNvPr>
            <p:cNvSpPr txBox="1"/>
            <p:nvPr/>
          </p:nvSpPr>
          <p:spPr>
            <a:xfrm rot="5400000">
              <a:off x="2105853" y="5977613"/>
              <a:ext cx="253596" cy="400110"/>
            </a:xfrm>
            <a:prstGeom prst="rect">
              <a:avLst/>
            </a:prstGeom>
            <a:noFill/>
          </p:spPr>
          <p:txBody>
            <a:bodyPr wrap="square" rtlCol="0">
              <a:spAutoFit/>
            </a:bodyPr>
            <a:lstStyle/>
            <a:p>
              <a:r>
                <a:rPr lang="en-US" sz="2000" b="1" dirty="0"/>
                <a:t>:</a:t>
              </a:r>
            </a:p>
          </p:txBody>
        </p:sp>
        <p:sp>
          <p:nvSpPr>
            <p:cNvPr id="55" name="TextBox 54">
              <a:extLst>
                <a:ext uri="{FF2B5EF4-FFF2-40B4-BE49-F238E27FC236}">
                  <a16:creationId xmlns:a16="http://schemas.microsoft.com/office/drawing/2014/main" id="{B21DFB21-0BD3-BA46-ADC2-1888F68E73F1}"/>
                </a:ext>
              </a:extLst>
            </p:cNvPr>
            <p:cNvSpPr txBox="1"/>
            <p:nvPr/>
          </p:nvSpPr>
          <p:spPr>
            <a:xfrm rot="5400000">
              <a:off x="1833574" y="5444312"/>
              <a:ext cx="253596" cy="400110"/>
            </a:xfrm>
            <a:prstGeom prst="rect">
              <a:avLst/>
            </a:prstGeom>
            <a:noFill/>
          </p:spPr>
          <p:txBody>
            <a:bodyPr wrap="square" rtlCol="0">
              <a:spAutoFit/>
            </a:bodyPr>
            <a:lstStyle/>
            <a:p>
              <a:r>
                <a:rPr lang="en-US" sz="2000" b="1" dirty="0"/>
                <a:t>:</a:t>
              </a:r>
            </a:p>
          </p:txBody>
        </p:sp>
        <p:sp>
          <p:nvSpPr>
            <p:cNvPr id="56" name="TextBox 55">
              <a:extLst>
                <a:ext uri="{FF2B5EF4-FFF2-40B4-BE49-F238E27FC236}">
                  <a16:creationId xmlns:a16="http://schemas.microsoft.com/office/drawing/2014/main" id="{E340655D-28E0-234F-A63C-EE6F26AB14DA}"/>
                </a:ext>
              </a:extLst>
            </p:cNvPr>
            <p:cNvSpPr txBox="1"/>
            <p:nvPr/>
          </p:nvSpPr>
          <p:spPr>
            <a:xfrm rot="5400000">
              <a:off x="1835416" y="5683106"/>
              <a:ext cx="253596" cy="400110"/>
            </a:xfrm>
            <a:prstGeom prst="rect">
              <a:avLst/>
            </a:prstGeom>
            <a:noFill/>
          </p:spPr>
          <p:txBody>
            <a:bodyPr wrap="square" rtlCol="0">
              <a:spAutoFit/>
            </a:bodyPr>
            <a:lstStyle/>
            <a:p>
              <a:r>
                <a:rPr lang="en-US" sz="2000" b="1" dirty="0"/>
                <a:t>:</a:t>
              </a:r>
            </a:p>
          </p:txBody>
        </p:sp>
        <p:sp>
          <p:nvSpPr>
            <p:cNvPr id="57" name="TextBox 56">
              <a:extLst>
                <a:ext uri="{FF2B5EF4-FFF2-40B4-BE49-F238E27FC236}">
                  <a16:creationId xmlns:a16="http://schemas.microsoft.com/office/drawing/2014/main" id="{5A9529A8-35B4-0D4D-A79A-9D703C424999}"/>
                </a:ext>
              </a:extLst>
            </p:cNvPr>
            <p:cNvSpPr txBox="1"/>
            <p:nvPr/>
          </p:nvSpPr>
          <p:spPr>
            <a:xfrm>
              <a:off x="1984299" y="5216401"/>
              <a:ext cx="253596" cy="400110"/>
            </a:xfrm>
            <a:prstGeom prst="rect">
              <a:avLst/>
            </a:prstGeom>
            <a:noFill/>
          </p:spPr>
          <p:txBody>
            <a:bodyPr wrap="none" rtlCol="0">
              <a:spAutoFit/>
            </a:bodyPr>
            <a:lstStyle/>
            <a:p>
              <a:r>
                <a:rPr lang="en-US" sz="2000" b="1" dirty="0"/>
                <a:t>:</a:t>
              </a:r>
            </a:p>
          </p:txBody>
        </p:sp>
        <p:sp>
          <p:nvSpPr>
            <p:cNvPr id="58" name="TextBox 57">
              <a:extLst>
                <a:ext uri="{FF2B5EF4-FFF2-40B4-BE49-F238E27FC236}">
                  <a16:creationId xmlns:a16="http://schemas.microsoft.com/office/drawing/2014/main" id="{2B2440F8-F427-0545-A36F-7E509C86D56B}"/>
                </a:ext>
              </a:extLst>
            </p:cNvPr>
            <p:cNvSpPr txBox="1"/>
            <p:nvPr/>
          </p:nvSpPr>
          <p:spPr>
            <a:xfrm>
              <a:off x="2203383" y="5216401"/>
              <a:ext cx="253596" cy="400110"/>
            </a:xfrm>
            <a:prstGeom prst="rect">
              <a:avLst/>
            </a:prstGeom>
            <a:noFill/>
          </p:spPr>
          <p:txBody>
            <a:bodyPr wrap="none" rtlCol="0">
              <a:spAutoFit/>
            </a:bodyPr>
            <a:lstStyle/>
            <a:p>
              <a:r>
                <a:rPr lang="en-US" sz="2000" b="1" dirty="0"/>
                <a:t>:</a:t>
              </a:r>
            </a:p>
          </p:txBody>
        </p:sp>
        <p:sp>
          <p:nvSpPr>
            <p:cNvPr id="59" name="TextBox 58">
              <a:extLst>
                <a:ext uri="{FF2B5EF4-FFF2-40B4-BE49-F238E27FC236}">
                  <a16:creationId xmlns:a16="http://schemas.microsoft.com/office/drawing/2014/main" id="{3E556CD3-11F2-2940-ACB7-75D22310E927}"/>
                </a:ext>
              </a:extLst>
            </p:cNvPr>
            <p:cNvSpPr txBox="1"/>
            <p:nvPr/>
          </p:nvSpPr>
          <p:spPr>
            <a:xfrm>
              <a:off x="1692043" y="5604635"/>
              <a:ext cx="253596" cy="400110"/>
            </a:xfrm>
            <a:prstGeom prst="rect">
              <a:avLst/>
            </a:prstGeom>
            <a:noFill/>
          </p:spPr>
          <p:txBody>
            <a:bodyPr wrap="none" rtlCol="0">
              <a:spAutoFit/>
            </a:bodyPr>
            <a:lstStyle/>
            <a:p>
              <a:r>
                <a:rPr lang="en-US" sz="2000" b="1" dirty="0"/>
                <a:t>:</a:t>
              </a:r>
            </a:p>
          </p:txBody>
        </p:sp>
        <p:sp>
          <p:nvSpPr>
            <p:cNvPr id="60" name="TextBox 59">
              <a:extLst>
                <a:ext uri="{FF2B5EF4-FFF2-40B4-BE49-F238E27FC236}">
                  <a16:creationId xmlns:a16="http://schemas.microsoft.com/office/drawing/2014/main" id="{6EC0CD2A-10CF-3C42-B21B-FF30558E4018}"/>
                </a:ext>
              </a:extLst>
            </p:cNvPr>
            <p:cNvSpPr txBox="1"/>
            <p:nvPr/>
          </p:nvSpPr>
          <p:spPr>
            <a:xfrm>
              <a:off x="1984299" y="5834483"/>
              <a:ext cx="253596" cy="400110"/>
            </a:xfrm>
            <a:prstGeom prst="rect">
              <a:avLst/>
            </a:prstGeom>
            <a:noFill/>
          </p:spPr>
          <p:txBody>
            <a:bodyPr wrap="none" rtlCol="0">
              <a:spAutoFit/>
            </a:bodyPr>
            <a:lstStyle/>
            <a:p>
              <a:r>
                <a:rPr lang="en-US" sz="2000" b="1" dirty="0"/>
                <a:t>:</a:t>
              </a:r>
            </a:p>
          </p:txBody>
        </p:sp>
        <p:sp>
          <p:nvSpPr>
            <p:cNvPr id="61" name="TextBox 60">
              <a:extLst>
                <a:ext uri="{FF2B5EF4-FFF2-40B4-BE49-F238E27FC236}">
                  <a16:creationId xmlns:a16="http://schemas.microsoft.com/office/drawing/2014/main" id="{B5CC3B5E-FBFE-7A49-9B6E-04FD89BC8217}"/>
                </a:ext>
              </a:extLst>
            </p:cNvPr>
            <p:cNvSpPr txBox="1"/>
            <p:nvPr/>
          </p:nvSpPr>
          <p:spPr>
            <a:xfrm rot="19558658">
              <a:off x="2145758" y="5768714"/>
              <a:ext cx="253596" cy="400110"/>
            </a:xfrm>
            <a:prstGeom prst="rect">
              <a:avLst/>
            </a:prstGeom>
            <a:noFill/>
          </p:spPr>
          <p:txBody>
            <a:bodyPr wrap="none" rtlCol="0">
              <a:spAutoFit/>
            </a:bodyPr>
            <a:lstStyle/>
            <a:p>
              <a:r>
                <a:rPr lang="en-US" sz="2000" b="1" dirty="0"/>
                <a:t>:</a:t>
              </a:r>
            </a:p>
          </p:txBody>
        </p:sp>
        <p:sp>
          <p:nvSpPr>
            <p:cNvPr id="62" name="TextBox 61">
              <a:extLst>
                <a:ext uri="{FF2B5EF4-FFF2-40B4-BE49-F238E27FC236}">
                  <a16:creationId xmlns:a16="http://schemas.microsoft.com/office/drawing/2014/main" id="{0B7D35A3-63E9-104C-9DCA-E1DA97685392}"/>
                </a:ext>
              </a:extLst>
            </p:cNvPr>
            <p:cNvSpPr txBox="1"/>
            <p:nvPr/>
          </p:nvSpPr>
          <p:spPr>
            <a:xfrm>
              <a:off x="2820426" y="5212311"/>
              <a:ext cx="253596" cy="400110"/>
            </a:xfrm>
            <a:prstGeom prst="rect">
              <a:avLst/>
            </a:prstGeom>
            <a:noFill/>
          </p:spPr>
          <p:txBody>
            <a:bodyPr wrap="none" rtlCol="0">
              <a:spAutoFit/>
            </a:bodyPr>
            <a:lstStyle/>
            <a:p>
              <a:r>
                <a:rPr lang="en-US" sz="2000" b="1" dirty="0"/>
                <a:t>:</a:t>
              </a:r>
            </a:p>
          </p:txBody>
        </p:sp>
        <p:sp>
          <p:nvSpPr>
            <p:cNvPr id="63" name="TextBox 62">
              <a:extLst>
                <a:ext uri="{FF2B5EF4-FFF2-40B4-BE49-F238E27FC236}">
                  <a16:creationId xmlns:a16="http://schemas.microsoft.com/office/drawing/2014/main" id="{634FAC4F-0783-BF47-A713-F28CE4F9E2EF}"/>
                </a:ext>
              </a:extLst>
            </p:cNvPr>
            <p:cNvSpPr txBox="1"/>
            <p:nvPr/>
          </p:nvSpPr>
          <p:spPr>
            <a:xfrm>
              <a:off x="4312882" y="5614363"/>
              <a:ext cx="253596" cy="400110"/>
            </a:xfrm>
            <a:prstGeom prst="rect">
              <a:avLst/>
            </a:prstGeom>
            <a:noFill/>
          </p:spPr>
          <p:txBody>
            <a:bodyPr wrap="none" rtlCol="0">
              <a:spAutoFit/>
            </a:bodyPr>
            <a:lstStyle/>
            <a:p>
              <a:r>
                <a:rPr lang="en-US" sz="2000" b="1" dirty="0"/>
                <a:t>:</a:t>
              </a:r>
            </a:p>
          </p:txBody>
        </p:sp>
        <p:sp>
          <p:nvSpPr>
            <p:cNvPr id="64" name="TextBox 63">
              <a:extLst>
                <a:ext uri="{FF2B5EF4-FFF2-40B4-BE49-F238E27FC236}">
                  <a16:creationId xmlns:a16="http://schemas.microsoft.com/office/drawing/2014/main" id="{66FA8C2B-A9F4-C34F-8E17-AC00462297A3}"/>
                </a:ext>
              </a:extLst>
            </p:cNvPr>
            <p:cNvSpPr txBox="1"/>
            <p:nvPr/>
          </p:nvSpPr>
          <p:spPr>
            <a:xfrm>
              <a:off x="3564493" y="5578329"/>
              <a:ext cx="253596" cy="400110"/>
            </a:xfrm>
            <a:prstGeom prst="rect">
              <a:avLst/>
            </a:prstGeom>
            <a:noFill/>
          </p:spPr>
          <p:txBody>
            <a:bodyPr wrap="none" rtlCol="0">
              <a:spAutoFit/>
            </a:bodyPr>
            <a:lstStyle/>
            <a:p>
              <a:r>
                <a:rPr lang="en-US" sz="2000" b="1" dirty="0"/>
                <a:t>:</a:t>
              </a:r>
            </a:p>
          </p:txBody>
        </p:sp>
        <p:sp>
          <p:nvSpPr>
            <p:cNvPr id="65" name="TextBox 64">
              <a:extLst>
                <a:ext uri="{FF2B5EF4-FFF2-40B4-BE49-F238E27FC236}">
                  <a16:creationId xmlns:a16="http://schemas.microsoft.com/office/drawing/2014/main" id="{0F95F861-7FAE-5B46-99FD-310D1E851CB1}"/>
                </a:ext>
              </a:extLst>
            </p:cNvPr>
            <p:cNvSpPr txBox="1"/>
            <p:nvPr/>
          </p:nvSpPr>
          <p:spPr>
            <a:xfrm>
              <a:off x="3076428" y="5983805"/>
              <a:ext cx="253596" cy="400110"/>
            </a:xfrm>
            <a:prstGeom prst="rect">
              <a:avLst/>
            </a:prstGeom>
            <a:noFill/>
          </p:spPr>
          <p:txBody>
            <a:bodyPr wrap="none" rtlCol="0">
              <a:spAutoFit/>
            </a:bodyPr>
            <a:lstStyle/>
            <a:p>
              <a:r>
                <a:rPr lang="en-US" sz="2000" b="1" dirty="0"/>
                <a:t>:</a:t>
              </a:r>
            </a:p>
          </p:txBody>
        </p:sp>
        <p:sp>
          <p:nvSpPr>
            <p:cNvPr id="66" name="TextBox 65">
              <a:extLst>
                <a:ext uri="{FF2B5EF4-FFF2-40B4-BE49-F238E27FC236}">
                  <a16:creationId xmlns:a16="http://schemas.microsoft.com/office/drawing/2014/main" id="{AA4AB289-7490-C943-82BE-4FB0B6ADD1F1}"/>
                </a:ext>
              </a:extLst>
            </p:cNvPr>
            <p:cNvSpPr txBox="1"/>
            <p:nvPr/>
          </p:nvSpPr>
          <p:spPr>
            <a:xfrm>
              <a:off x="3305104" y="5995799"/>
              <a:ext cx="253596" cy="400110"/>
            </a:xfrm>
            <a:prstGeom prst="rect">
              <a:avLst/>
            </a:prstGeom>
            <a:noFill/>
          </p:spPr>
          <p:txBody>
            <a:bodyPr wrap="none" rtlCol="0">
              <a:spAutoFit/>
            </a:bodyPr>
            <a:lstStyle/>
            <a:p>
              <a:r>
                <a:rPr lang="en-US" sz="2000" b="1" dirty="0"/>
                <a:t>:</a:t>
              </a:r>
            </a:p>
          </p:txBody>
        </p:sp>
        <p:sp>
          <p:nvSpPr>
            <p:cNvPr id="67" name="TextBox 66">
              <a:extLst>
                <a:ext uri="{FF2B5EF4-FFF2-40B4-BE49-F238E27FC236}">
                  <a16:creationId xmlns:a16="http://schemas.microsoft.com/office/drawing/2014/main" id="{E9796761-0500-BC44-B854-420AC51E1E59}"/>
                </a:ext>
              </a:extLst>
            </p:cNvPr>
            <p:cNvSpPr txBox="1"/>
            <p:nvPr/>
          </p:nvSpPr>
          <p:spPr>
            <a:xfrm>
              <a:off x="4572000" y="6006570"/>
              <a:ext cx="253596" cy="400110"/>
            </a:xfrm>
            <a:prstGeom prst="rect">
              <a:avLst/>
            </a:prstGeom>
            <a:noFill/>
          </p:spPr>
          <p:txBody>
            <a:bodyPr wrap="none" rtlCol="0">
              <a:spAutoFit/>
            </a:bodyPr>
            <a:lstStyle/>
            <a:p>
              <a:r>
                <a:rPr lang="en-US" sz="2000" b="1" dirty="0"/>
                <a:t>:</a:t>
              </a:r>
            </a:p>
          </p:txBody>
        </p:sp>
        <p:sp>
          <p:nvSpPr>
            <p:cNvPr id="68" name="TextBox 67">
              <a:extLst>
                <a:ext uri="{FF2B5EF4-FFF2-40B4-BE49-F238E27FC236}">
                  <a16:creationId xmlns:a16="http://schemas.microsoft.com/office/drawing/2014/main" id="{6F6D26F3-14E2-1C42-A2E5-EF73E0439C55}"/>
                </a:ext>
              </a:extLst>
            </p:cNvPr>
            <p:cNvSpPr txBox="1"/>
            <p:nvPr/>
          </p:nvSpPr>
          <p:spPr>
            <a:xfrm>
              <a:off x="4800825" y="6009634"/>
              <a:ext cx="253596" cy="400110"/>
            </a:xfrm>
            <a:prstGeom prst="rect">
              <a:avLst/>
            </a:prstGeom>
            <a:noFill/>
          </p:spPr>
          <p:txBody>
            <a:bodyPr wrap="none" rtlCol="0">
              <a:spAutoFit/>
            </a:bodyPr>
            <a:lstStyle/>
            <a:p>
              <a:r>
                <a:rPr lang="en-US" sz="2000" b="1" dirty="0"/>
                <a:t>:</a:t>
              </a:r>
            </a:p>
          </p:txBody>
        </p:sp>
        <p:sp>
          <p:nvSpPr>
            <p:cNvPr id="69" name="TextBox 68">
              <a:extLst>
                <a:ext uri="{FF2B5EF4-FFF2-40B4-BE49-F238E27FC236}">
                  <a16:creationId xmlns:a16="http://schemas.microsoft.com/office/drawing/2014/main" id="{DCFAA5E6-4FD8-D144-BBB3-C8822D5DA2C4}"/>
                </a:ext>
              </a:extLst>
            </p:cNvPr>
            <p:cNvSpPr txBox="1"/>
            <p:nvPr/>
          </p:nvSpPr>
          <p:spPr>
            <a:xfrm>
              <a:off x="4834777" y="5249430"/>
              <a:ext cx="253596" cy="400110"/>
            </a:xfrm>
            <a:prstGeom prst="rect">
              <a:avLst/>
            </a:prstGeom>
            <a:noFill/>
          </p:spPr>
          <p:txBody>
            <a:bodyPr wrap="none" rtlCol="0">
              <a:spAutoFit/>
            </a:bodyPr>
            <a:lstStyle/>
            <a:p>
              <a:r>
                <a:rPr lang="en-US" sz="2000" b="1" dirty="0"/>
                <a:t>:</a:t>
              </a:r>
            </a:p>
          </p:txBody>
        </p:sp>
        <p:sp>
          <p:nvSpPr>
            <p:cNvPr id="70" name="TextBox 69">
              <a:extLst>
                <a:ext uri="{FF2B5EF4-FFF2-40B4-BE49-F238E27FC236}">
                  <a16:creationId xmlns:a16="http://schemas.microsoft.com/office/drawing/2014/main" id="{1460C0D7-4020-0349-A657-13C40A1415AD}"/>
                </a:ext>
              </a:extLst>
            </p:cNvPr>
            <p:cNvSpPr txBox="1"/>
            <p:nvPr/>
          </p:nvSpPr>
          <p:spPr>
            <a:xfrm>
              <a:off x="5679794" y="5244595"/>
              <a:ext cx="253596" cy="400110"/>
            </a:xfrm>
            <a:prstGeom prst="rect">
              <a:avLst/>
            </a:prstGeom>
            <a:noFill/>
          </p:spPr>
          <p:txBody>
            <a:bodyPr wrap="none" rtlCol="0">
              <a:spAutoFit/>
            </a:bodyPr>
            <a:lstStyle/>
            <a:p>
              <a:r>
                <a:rPr lang="en-US" sz="2000" b="1" dirty="0"/>
                <a:t>:</a:t>
              </a:r>
            </a:p>
          </p:txBody>
        </p:sp>
        <p:sp>
          <p:nvSpPr>
            <p:cNvPr id="71" name="TextBox 70">
              <a:extLst>
                <a:ext uri="{FF2B5EF4-FFF2-40B4-BE49-F238E27FC236}">
                  <a16:creationId xmlns:a16="http://schemas.microsoft.com/office/drawing/2014/main" id="{4D0D8720-F575-1A49-9DCC-A6D42180E842}"/>
                </a:ext>
              </a:extLst>
            </p:cNvPr>
            <p:cNvSpPr txBox="1"/>
            <p:nvPr/>
          </p:nvSpPr>
          <p:spPr>
            <a:xfrm>
              <a:off x="5883160" y="5244595"/>
              <a:ext cx="253596" cy="400110"/>
            </a:xfrm>
            <a:prstGeom prst="rect">
              <a:avLst/>
            </a:prstGeom>
            <a:noFill/>
          </p:spPr>
          <p:txBody>
            <a:bodyPr wrap="none" rtlCol="0">
              <a:spAutoFit/>
            </a:bodyPr>
            <a:lstStyle/>
            <a:p>
              <a:r>
                <a:rPr lang="en-US" sz="2000" b="1" dirty="0"/>
                <a:t>:</a:t>
              </a:r>
            </a:p>
          </p:txBody>
        </p:sp>
        <p:sp>
          <p:nvSpPr>
            <p:cNvPr id="72" name="TextBox 71">
              <a:extLst>
                <a:ext uri="{FF2B5EF4-FFF2-40B4-BE49-F238E27FC236}">
                  <a16:creationId xmlns:a16="http://schemas.microsoft.com/office/drawing/2014/main" id="{A2DE649D-54A9-F94E-869B-B7382B7B976A}"/>
                </a:ext>
              </a:extLst>
            </p:cNvPr>
            <p:cNvSpPr txBox="1"/>
            <p:nvPr/>
          </p:nvSpPr>
          <p:spPr>
            <a:xfrm>
              <a:off x="6198210" y="5578329"/>
              <a:ext cx="253596" cy="400110"/>
            </a:xfrm>
            <a:prstGeom prst="rect">
              <a:avLst/>
            </a:prstGeom>
            <a:noFill/>
          </p:spPr>
          <p:txBody>
            <a:bodyPr wrap="none" rtlCol="0">
              <a:spAutoFit/>
            </a:bodyPr>
            <a:lstStyle/>
            <a:p>
              <a:r>
                <a:rPr lang="en-US" sz="2000" b="1" dirty="0"/>
                <a:t>:</a:t>
              </a:r>
            </a:p>
          </p:txBody>
        </p:sp>
        <p:sp>
          <p:nvSpPr>
            <p:cNvPr id="73" name="TextBox 72">
              <a:extLst>
                <a:ext uri="{FF2B5EF4-FFF2-40B4-BE49-F238E27FC236}">
                  <a16:creationId xmlns:a16="http://schemas.microsoft.com/office/drawing/2014/main" id="{BA300B6D-AD7D-054E-AA84-B285945FA651}"/>
                </a:ext>
              </a:extLst>
            </p:cNvPr>
            <p:cNvSpPr txBox="1"/>
            <p:nvPr/>
          </p:nvSpPr>
          <p:spPr>
            <a:xfrm>
              <a:off x="5896398" y="5822739"/>
              <a:ext cx="253596" cy="400110"/>
            </a:xfrm>
            <a:prstGeom prst="rect">
              <a:avLst/>
            </a:prstGeom>
            <a:noFill/>
          </p:spPr>
          <p:txBody>
            <a:bodyPr wrap="none" rtlCol="0">
              <a:spAutoFit/>
            </a:bodyPr>
            <a:lstStyle/>
            <a:p>
              <a:r>
                <a:rPr lang="en-US" sz="2000" b="1" dirty="0"/>
                <a:t>:</a:t>
              </a:r>
            </a:p>
          </p:txBody>
        </p:sp>
        <p:sp>
          <p:nvSpPr>
            <p:cNvPr id="74" name="TextBox 73">
              <a:extLst>
                <a:ext uri="{FF2B5EF4-FFF2-40B4-BE49-F238E27FC236}">
                  <a16:creationId xmlns:a16="http://schemas.microsoft.com/office/drawing/2014/main" id="{8C0DA88D-8A12-B542-AD0F-277AC6CB50C1}"/>
                </a:ext>
              </a:extLst>
            </p:cNvPr>
            <p:cNvSpPr txBox="1"/>
            <p:nvPr/>
          </p:nvSpPr>
          <p:spPr>
            <a:xfrm>
              <a:off x="5668987" y="5858174"/>
              <a:ext cx="253596" cy="400110"/>
            </a:xfrm>
            <a:prstGeom prst="rect">
              <a:avLst/>
            </a:prstGeom>
            <a:noFill/>
          </p:spPr>
          <p:txBody>
            <a:bodyPr wrap="none" rtlCol="0">
              <a:spAutoFit/>
            </a:bodyPr>
            <a:lstStyle/>
            <a:p>
              <a:r>
                <a:rPr lang="en-US" sz="2000" b="1" dirty="0"/>
                <a:t>:</a:t>
              </a:r>
            </a:p>
          </p:txBody>
        </p:sp>
      </p:grpSp>
      <p:pic>
        <p:nvPicPr>
          <p:cNvPr id="76" name="Picture 75">
            <a:extLst>
              <a:ext uri="{FF2B5EF4-FFF2-40B4-BE49-F238E27FC236}">
                <a16:creationId xmlns:a16="http://schemas.microsoft.com/office/drawing/2014/main" id="{A09BE802-A63B-AF46-A854-216BFC014CD3}"/>
              </a:ext>
            </a:extLst>
          </p:cNvPr>
          <p:cNvPicPr>
            <a:picLocks noChangeAspect="1"/>
          </p:cNvPicPr>
          <p:nvPr/>
        </p:nvPicPr>
        <p:blipFill rotWithShape="1">
          <a:blip r:embed="rId3"/>
          <a:srcRect l="12583" r="29361" b="59821"/>
          <a:stretch/>
        </p:blipFill>
        <p:spPr>
          <a:xfrm>
            <a:off x="5448008" y="3835673"/>
            <a:ext cx="3526778" cy="1660389"/>
          </a:xfrm>
          <a:prstGeom prst="rect">
            <a:avLst/>
          </a:prstGeom>
          <a:ln w="25400">
            <a:solidFill>
              <a:srgbClr val="0432FF"/>
            </a:solidFill>
          </a:ln>
        </p:spPr>
      </p:pic>
      <p:sp>
        <p:nvSpPr>
          <p:cNvPr id="77" name="TextBox 76">
            <a:extLst>
              <a:ext uri="{FF2B5EF4-FFF2-40B4-BE49-F238E27FC236}">
                <a16:creationId xmlns:a16="http://schemas.microsoft.com/office/drawing/2014/main" id="{5533E5DE-ADB0-EC43-89ED-EFACED1A16B7}"/>
              </a:ext>
            </a:extLst>
          </p:cNvPr>
          <p:cNvSpPr txBox="1"/>
          <p:nvPr/>
        </p:nvSpPr>
        <p:spPr>
          <a:xfrm rot="18795035">
            <a:off x="5571925" y="4296363"/>
            <a:ext cx="253596" cy="400110"/>
          </a:xfrm>
          <a:prstGeom prst="rect">
            <a:avLst/>
          </a:prstGeom>
          <a:noFill/>
        </p:spPr>
        <p:txBody>
          <a:bodyPr wrap="none" rtlCol="0">
            <a:spAutoFit/>
          </a:bodyPr>
          <a:lstStyle/>
          <a:p>
            <a:r>
              <a:rPr lang="en-US" sz="2000" b="1" dirty="0"/>
              <a:t>:</a:t>
            </a:r>
          </a:p>
        </p:txBody>
      </p:sp>
      <p:sp>
        <p:nvSpPr>
          <p:cNvPr id="78" name="TextBox 77">
            <a:extLst>
              <a:ext uri="{FF2B5EF4-FFF2-40B4-BE49-F238E27FC236}">
                <a16:creationId xmlns:a16="http://schemas.microsoft.com/office/drawing/2014/main" id="{4D960766-1606-BB4D-90F4-4FD29F2A93BE}"/>
              </a:ext>
            </a:extLst>
          </p:cNvPr>
          <p:cNvSpPr txBox="1"/>
          <p:nvPr/>
        </p:nvSpPr>
        <p:spPr>
          <a:xfrm rot="3010923">
            <a:off x="5751826" y="4297585"/>
            <a:ext cx="253596" cy="400110"/>
          </a:xfrm>
          <a:prstGeom prst="rect">
            <a:avLst/>
          </a:prstGeom>
          <a:noFill/>
        </p:spPr>
        <p:txBody>
          <a:bodyPr wrap="none" rtlCol="0">
            <a:spAutoFit/>
          </a:bodyPr>
          <a:lstStyle/>
          <a:p>
            <a:r>
              <a:rPr lang="en-US" sz="2000" b="1" dirty="0"/>
              <a:t>:</a:t>
            </a:r>
          </a:p>
        </p:txBody>
      </p:sp>
      <p:sp>
        <p:nvSpPr>
          <p:cNvPr id="79" name="TextBox 78">
            <a:extLst>
              <a:ext uri="{FF2B5EF4-FFF2-40B4-BE49-F238E27FC236}">
                <a16:creationId xmlns:a16="http://schemas.microsoft.com/office/drawing/2014/main" id="{7CC62F47-E067-224E-A524-489C8850FB90}"/>
              </a:ext>
            </a:extLst>
          </p:cNvPr>
          <p:cNvSpPr txBox="1"/>
          <p:nvPr/>
        </p:nvSpPr>
        <p:spPr>
          <a:xfrm rot="16200000">
            <a:off x="5631964" y="4128315"/>
            <a:ext cx="253596" cy="400110"/>
          </a:xfrm>
          <a:prstGeom prst="rect">
            <a:avLst/>
          </a:prstGeom>
          <a:noFill/>
        </p:spPr>
        <p:txBody>
          <a:bodyPr wrap="none" rtlCol="0">
            <a:spAutoFit/>
          </a:bodyPr>
          <a:lstStyle/>
          <a:p>
            <a:r>
              <a:rPr lang="en-US" sz="2000" b="1" dirty="0"/>
              <a:t>:</a:t>
            </a:r>
          </a:p>
        </p:txBody>
      </p:sp>
      <p:sp>
        <p:nvSpPr>
          <p:cNvPr id="80" name="TextBox 79">
            <a:extLst>
              <a:ext uri="{FF2B5EF4-FFF2-40B4-BE49-F238E27FC236}">
                <a16:creationId xmlns:a16="http://schemas.microsoft.com/office/drawing/2014/main" id="{B771AED2-1EEF-A24C-8C3C-0B50E68A1CF3}"/>
              </a:ext>
            </a:extLst>
          </p:cNvPr>
          <p:cNvSpPr txBox="1"/>
          <p:nvPr/>
        </p:nvSpPr>
        <p:spPr>
          <a:xfrm>
            <a:off x="6071743" y="3902357"/>
            <a:ext cx="253596" cy="400110"/>
          </a:xfrm>
          <a:prstGeom prst="rect">
            <a:avLst/>
          </a:prstGeom>
          <a:noFill/>
        </p:spPr>
        <p:txBody>
          <a:bodyPr wrap="none" rtlCol="0">
            <a:spAutoFit/>
          </a:bodyPr>
          <a:lstStyle/>
          <a:p>
            <a:r>
              <a:rPr lang="en-US" sz="2000" b="1" dirty="0"/>
              <a:t>:</a:t>
            </a:r>
          </a:p>
        </p:txBody>
      </p:sp>
      <p:sp>
        <p:nvSpPr>
          <p:cNvPr id="81" name="TextBox 80">
            <a:extLst>
              <a:ext uri="{FF2B5EF4-FFF2-40B4-BE49-F238E27FC236}">
                <a16:creationId xmlns:a16="http://schemas.microsoft.com/office/drawing/2014/main" id="{295A346B-7769-4D46-8E74-A058781840ED}"/>
              </a:ext>
            </a:extLst>
          </p:cNvPr>
          <p:cNvSpPr txBox="1"/>
          <p:nvPr/>
        </p:nvSpPr>
        <p:spPr>
          <a:xfrm>
            <a:off x="5866213" y="3902357"/>
            <a:ext cx="253596" cy="400110"/>
          </a:xfrm>
          <a:prstGeom prst="rect">
            <a:avLst/>
          </a:prstGeom>
          <a:noFill/>
        </p:spPr>
        <p:txBody>
          <a:bodyPr wrap="none" rtlCol="0">
            <a:spAutoFit/>
          </a:bodyPr>
          <a:lstStyle/>
          <a:p>
            <a:r>
              <a:rPr lang="en-US" sz="2000" b="1" dirty="0"/>
              <a:t>:</a:t>
            </a:r>
          </a:p>
        </p:txBody>
      </p:sp>
      <p:sp>
        <p:nvSpPr>
          <p:cNvPr id="82" name="TextBox 81">
            <a:extLst>
              <a:ext uri="{FF2B5EF4-FFF2-40B4-BE49-F238E27FC236}">
                <a16:creationId xmlns:a16="http://schemas.microsoft.com/office/drawing/2014/main" id="{522E3808-48A6-9348-930A-B8A923C1AA4C}"/>
              </a:ext>
            </a:extLst>
          </p:cNvPr>
          <p:cNvSpPr txBox="1"/>
          <p:nvPr/>
        </p:nvSpPr>
        <p:spPr>
          <a:xfrm>
            <a:off x="5866213" y="4495112"/>
            <a:ext cx="253596" cy="400110"/>
          </a:xfrm>
          <a:prstGeom prst="rect">
            <a:avLst/>
          </a:prstGeom>
          <a:noFill/>
        </p:spPr>
        <p:txBody>
          <a:bodyPr wrap="none" rtlCol="0">
            <a:spAutoFit/>
          </a:bodyPr>
          <a:lstStyle/>
          <a:p>
            <a:r>
              <a:rPr lang="en-US" sz="2000" b="1" dirty="0"/>
              <a:t>:</a:t>
            </a:r>
          </a:p>
        </p:txBody>
      </p:sp>
      <p:sp>
        <p:nvSpPr>
          <p:cNvPr id="83" name="TextBox 82">
            <a:extLst>
              <a:ext uri="{FF2B5EF4-FFF2-40B4-BE49-F238E27FC236}">
                <a16:creationId xmlns:a16="http://schemas.microsoft.com/office/drawing/2014/main" id="{302F36C9-D06B-6946-BAEB-9D5CA140F9A3}"/>
              </a:ext>
            </a:extLst>
          </p:cNvPr>
          <p:cNvSpPr txBox="1"/>
          <p:nvPr/>
        </p:nvSpPr>
        <p:spPr>
          <a:xfrm rot="5400000">
            <a:off x="5986680" y="4657748"/>
            <a:ext cx="253596" cy="400110"/>
          </a:xfrm>
          <a:prstGeom prst="rect">
            <a:avLst/>
          </a:prstGeom>
          <a:noFill/>
        </p:spPr>
        <p:txBody>
          <a:bodyPr wrap="none" rtlCol="0">
            <a:spAutoFit/>
          </a:bodyPr>
          <a:lstStyle/>
          <a:p>
            <a:r>
              <a:rPr lang="en-US" sz="2000" b="1" dirty="0"/>
              <a:t>:</a:t>
            </a:r>
          </a:p>
        </p:txBody>
      </p:sp>
      <p:sp>
        <p:nvSpPr>
          <p:cNvPr id="84" name="TextBox 83">
            <a:extLst>
              <a:ext uri="{FF2B5EF4-FFF2-40B4-BE49-F238E27FC236}">
                <a16:creationId xmlns:a16="http://schemas.microsoft.com/office/drawing/2014/main" id="{6B736D11-BB81-0B4D-9474-04C74AE8CECD}"/>
              </a:ext>
            </a:extLst>
          </p:cNvPr>
          <p:cNvSpPr txBox="1"/>
          <p:nvPr/>
        </p:nvSpPr>
        <p:spPr>
          <a:xfrm rot="18786306">
            <a:off x="6037225" y="4447758"/>
            <a:ext cx="253596" cy="400110"/>
          </a:xfrm>
          <a:prstGeom prst="rect">
            <a:avLst/>
          </a:prstGeom>
          <a:noFill/>
        </p:spPr>
        <p:txBody>
          <a:bodyPr wrap="none" rtlCol="0">
            <a:spAutoFit/>
          </a:bodyPr>
          <a:lstStyle/>
          <a:p>
            <a:r>
              <a:rPr lang="en-US" sz="2000" b="1" dirty="0"/>
              <a:t>:</a:t>
            </a:r>
          </a:p>
        </p:txBody>
      </p:sp>
      <p:sp>
        <p:nvSpPr>
          <p:cNvPr id="85" name="TextBox 84">
            <a:extLst>
              <a:ext uri="{FF2B5EF4-FFF2-40B4-BE49-F238E27FC236}">
                <a16:creationId xmlns:a16="http://schemas.microsoft.com/office/drawing/2014/main" id="{BA7F98B9-FBD1-6144-8007-F6A8501A9C3D}"/>
              </a:ext>
            </a:extLst>
          </p:cNvPr>
          <p:cNvSpPr txBox="1"/>
          <p:nvPr/>
        </p:nvSpPr>
        <p:spPr>
          <a:xfrm rot="16200000">
            <a:off x="6251838" y="4110280"/>
            <a:ext cx="253596" cy="400110"/>
          </a:xfrm>
          <a:prstGeom prst="rect">
            <a:avLst/>
          </a:prstGeom>
          <a:noFill/>
        </p:spPr>
        <p:txBody>
          <a:bodyPr wrap="none" rtlCol="0">
            <a:spAutoFit/>
          </a:bodyPr>
          <a:lstStyle/>
          <a:p>
            <a:r>
              <a:rPr lang="en-US" sz="2000" b="1" dirty="0"/>
              <a:t>:</a:t>
            </a:r>
          </a:p>
        </p:txBody>
      </p:sp>
      <p:sp>
        <p:nvSpPr>
          <p:cNvPr id="86" name="TextBox 85">
            <a:extLst>
              <a:ext uri="{FF2B5EF4-FFF2-40B4-BE49-F238E27FC236}">
                <a16:creationId xmlns:a16="http://schemas.microsoft.com/office/drawing/2014/main" id="{D0F8A7A0-637C-FC4F-A233-F9DDA33CE3EF}"/>
              </a:ext>
            </a:extLst>
          </p:cNvPr>
          <p:cNvSpPr txBox="1"/>
          <p:nvPr/>
        </p:nvSpPr>
        <p:spPr>
          <a:xfrm rot="16200000">
            <a:off x="6252095" y="4353143"/>
            <a:ext cx="253596" cy="400110"/>
          </a:xfrm>
          <a:prstGeom prst="rect">
            <a:avLst/>
          </a:prstGeom>
          <a:noFill/>
        </p:spPr>
        <p:txBody>
          <a:bodyPr wrap="none" rtlCol="0">
            <a:spAutoFit/>
          </a:bodyPr>
          <a:lstStyle/>
          <a:p>
            <a:r>
              <a:rPr lang="en-US" sz="2000" b="1" dirty="0"/>
              <a:t>:</a:t>
            </a:r>
          </a:p>
        </p:txBody>
      </p:sp>
      <p:sp>
        <p:nvSpPr>
          <p:cNvPr id="87" name="TextBox 86">
            <a:extLst>
              <a:ext uri="{FF2B5EF4-FFF2-40B4-BE49-F238E27FC236}">
                <a16:creationId xmlns:a16="http://schemas.microsoft.com/office/drawing/2014/main" id="{39D61E3B-B902-F743-A54E-0383B7EE777E}"/>
              </a:ext>
            </a:extLst>
          </p:cNvPr>
          <p:cNvSpPr txBox="1"/>
          <p:nvPr/>
        </p:nvSpPr>
        <p:spPr>
          <a:xfrm rot="16200000">
            <a:off x="7835586" y="4128315"/>
            <a:ext cx="253596" cy="400110"/>
          </a:xfrm>
          <a:prstGeom prst="rect">
            <a:avLst/>
          </a:prstGeom>
          <a:noFill/>
        </p:spPr>
        <p:txBody>
          <a:bodyPr wrap="none" rtlCol="0">
            <a:spAutoFit/>
          </a:bodyPr>
          <a:lstStyle/>
          <a:p>
            <a:r>
              <a:rPr lang="en-US" sz="2000" b="1" dirty="0"/>
              <a:t>:</a:t>
            </a:r>
          </a:p>
        </p:txBody>
      </p:sp>
      <p:sp>
        <p:nvSpPr>
          <p:cNvPr id="88" name="TextBox 87">
            <a:extLst>
              <a:ext uri="{FF2B5EF4-FFF2-40B4-BE49-F238E27FC236}">
                <a16:creationId xmlns:a16="http://schemas.microsoft.com/office/drawing/2014/main" id="{B75C73E8-828C-BF4B-824E-FE341F19FA00}"/>
              </a:ext>
            </a:extLst>
          </p:cNvPr>
          <p:cNvSpPr txBox="1"/>
          <p:nvPr/>
        </p:nvSpPr>
        <p:spPr>
          <a:xfrm rot="16200000">
            <a:off x="7835586" y="4353143"/>
            <a:ext cx="253596" cy="400110"/>
          </a:xfrm>
          <a:prstGeom prst="rect">
            <a:avLst/>
          </a:prstGeom>
          <a:noFill/>
        </p:spPr>
        <p:txBody>
          <a:bodyPr wrap="none" rtlCol="0">
            <a:spAutoFit/>
          </a:bodyPr>
          <a:lstStyle/>
          <a:p>
            <a:r>
              <a:rPr lang="en-US" sz="2000" b="1" dirty="0"/>
              <a:t>:</a:t>
            </a:r>
          </a:p>
        </p:txBody>
      </p:sp>
      <p:sp>
        <p:nvSpPr>
          <p:cNvPr id="89" name="TextBox 88">
            <a:extLst>
              <a:ext uri="{FF2B5EF4-FFF2-40B4-BE49-F238E27FC236}">
                <a16:creationId xmlns:a16="http://schemas.microsoft.com/office/drawing/2014/main" id="{37E511F3-BD13-7D4B-97AD-DBDBEB8699F4}"/>
              </a:ext>
            </a:extLst>
          </p:cNvPr>
          <p:cNvSpPr txBox="1"/>
          <p:nvPr/>
        </p:nvSpPr>
        <p:spPr>
          <a:xfrm rot="16200000">
            <a:off x="8450757" y="4352858"/>
            <a:ext cx="253596" cy="400110"/>
          </a:xfrm>
          <a:prstGeom prst="rect">
            <a:avLst/>
          </a:prstGeom>
          <a:noFill/>
        </p:spPr>
        <p:txBody>
          <a:bodyPr wrap="none" rtlCol="0">
            <a:spAutoFit/>
          </a:bodyPr>
          <a:lstStyle/>
          <a:p>
            <a:r>
              <a:rPr lang="en-US" sz="2000" b="1" dirty="0"/>
              <a:t>:</a:t>
            </a:r>
          </a:p>
        </p:txBody>
      </p:sp>
      <p:sp>
        <p:nvSpPr>
          <p:cNvPr id="90" name="TextBox 89">
            <a:extLst>
              <a:ext uri="{FF2B5EF4-FFF2-40B4-BE49-F238E27FC236}">
                <a16:creationId xmlns:a16="http://schemas.microsoft.com/office/drawing/2014/main" id="{71DA4C2A-A202-1546-97AE-93E153C07F7A}"/>
              </a:ext>
            </a:extLst>
          </p:cNvPr>
          <p:cNvSpPr txBox="1"/>
          <p:nvPr/>
        </p:nvSpPr>
        <p:spPr>
          <a:xfrm rot="16200000">
            <a:off x="8415061" y="4128314"/>
            <a:ext cx="253596" cy="400110"/>
          </a:xfrm>
          <a:prstGeom prst="rect">
            <a:avLst/>
          </a:prstGeom>
          <a:noFill/>
        </p:spPr>
        <p:txBody>
          <a:bodyPr wrap="none" rtlCol="0">
            <a:spAutoFit/>
          </a:bodyPr>
          <a:lstStyle/>
          <a:p>
            <a:r>
              <a:rPr lang="en-US" sz="2000" b="1" dirty="0"/>
              <a:t>:</a:t>
            </a:r>
          </a:p>
        </p:txBody>
      </p:sp>
      <p:sp>
        <p:nvSpPr>
          <p:cNvPr id="91" name="TextBox 90">
            <a:extLst>
              <a:ext uri="{FF2B5EF4-FFF2-40B4-BE49-F238E27FC236}">
                <a16:creationId xmlns:a16="http://schemas.microsoft.com/office/drawing/2014/main" id="{4E33ADF6-FBF2-4941-BEF9-1179539CA86A}"/>
              </a:ext>
            </a:extLst>
          </p:cNvPr>
          <p:cNvSpPr txBox="1"/>
          <p:nvPr/>
        </p:nvSpPr>
        <p:spPr>
          <a:xfrm rot="16200000">
            <a:off x="6962299" y="4798296"/>
            <a:ext cx="253596" cy="400110"/>
          </a:xfrm>
          <a:prstGeom prst="rect">
            <a:avLst/>
          </a:prstGeom>
          <a:noFill/>
        </p:spPr>
        <p:txBody>
          <a:bodyPr wrap="none" rtlCol="0">
            <a:spAutoFit/>
          </a:bodyPr>
          <a:lstStyle/>
          <a:p>
            <a:r>
              <a:rPr lang="en-US" sz="2000" b="1" dirty="0"/>
              <a:t>:</a:t>
            </a:r>
          </a:p>
        </p:txBody>
      </p:sp>
      <p:sp>
        <p:nvSpPr>
          <p:cNvPr id="92" name="TextBox 91">
            <a:extLst>
              <a:ext uri="{FF2B5EF4-FFF2-40B4-BE49-F238E27FC236}">
                <a16:creationId xmlns:a16="http://schemas.microsoft.com/office/drawing/2014/main" id="{4F6C1E5D-B0B5-7F4A-A9E2-D4440D041E6C}"/>
              </a:ext>
            </a:extLst>
          </p:cNvPr>
          <p:cNvSpPr txBox="1"/>
          <p:nvPr/>
        </p:nvSpPr>
        <p:spPr>
          <a:xfrm>
            <a:off x="7097920" y="4657748"/>
            <a:ext cx="253596" cy="400110"/>
          </a:xfrm>
          <a:prstGeom prst="rect">
            <a:avLst/>
          </a:prstGeom>
          <a:noFill/>
        </p:spPr>
        <p:txBody>
          <a:bodyPr wrap="none" rtlCol="0">
            <a:spAutoFit/>
          </a:bodyPr>
          <a:lstStyle/>
          <a:p>
            <a:r>
              <a:rPr lang="en-US" sz="2000" b="1" dirty="0"/>
              <a:t>:</a:t>
            </a:r>
          </a:p>
        </p:txBody>
      </p:sp>
      <p:sp>
        <p:nvSpPr>
          <p:cNvPr id="93" name="TextBox 92">
            <a:extLst>
              <a:ext uri="{FF2B5EF4-FFF2-40B4-BE49-F238E27FC236}">
                <a16:creationId xmlns:a16="http://schemas.microsoft.com/office/drawing/2014/main" id="{A212D578-191B-6D48-B5AF-623E925BAC56}"/>
              </a:ext>
            </a:extLst>
          </p:cNvPr>
          <p:cNvSpPr txBox="1"/>
          <p:nvPr/>
        </p:nvSpPr>
        <p:spPr>
          <a:xfrm>
            <a:off x="7224718" y="3907803"/>
            <a:ext cx="253596" cy="400110"/>
          </a:xfrm>
          <a:prstGeom prst="rect">
            <a:avLst/>
          </a:prstGeom>
          <a:noFill/>
        </p:spPr>
        <p:txBody>
          <a:bodyPr wrap="none" rtlCol="0">
            <a:spAutoFit/>
          </a:bodyPr>
          <a:lstStyle/>
          <a:p>
            <a:r>
              <a:rPr lang="en-US" sz="2000" b="1" dirty="0"/>
              <a:t>:</a:t>
            </a:r>
          </a:p>
        </p:txBody>
      </p:sp>
      <p:sp>
        <p:nvSpPr>
          <p:cNvPr id="94" name="TextBox 93">
            <a:extLst>
              <a:ext uri="{FF2B5EF4-FFF2-40B4-BE49-F238E27FC236}">
                <a16:creationId xmlns:a16="http://schemas.microsoft.com/office/drawing/2014/main" id="{60E95D7E-C0AC-274A-8126-0A4859DD0DAF}"/>
              </a:ext>
            </a:extLst>
          </p:cNvPr>
          <p:cNvSpPr txBox="1"/>
          <p:nvPr/>
        </p:nvSpPr>
        <p:spPr>
          <a:xfrm>
            <a:off x="7441199" y="3902357"/>
            <a:ext cx="253596" cy="400110"/>
          </a:xfrm>
          <a:prstGeom prst="rect">
            <a:avLst/>
          </a:prstGeom>
          <a:noFill/>
        </p:spPr>
        <p:txBody>
          <a:bodyPr wrap="none" rtlCol="0">
            <a:spAutoFit/>
          </a:bodyPr>
          <a:lstStyle/>
          <a:p>
            <a:r>
              <a:rPr lang="en-US" sz="2000" b="1" dirty="0"/>
              <a:t>:</a:t>
            </a:r>
          </a:p>
        </p:txBody>
      </p:sp>
      <p:sp>
        <p:nvSpPr>
          <p:cNvPr id="95" name="TextBox 94">
            <a:extLst>
              <a:ext uri="{FF2B5EF4-FFF2-40B4-BE49-F238E27FC236}">
                <a16:creationId xmlns:a16="http://schemas.microsoft.com/office/drawing/2014/main" id="{F697CA3D-DE9E-664A-9A1D-AAC4571CE469}"/>
              </a:ext>
            </a:extLst>
          </p:cNvPr>
          <p:cNvSpPr txBox="1"/>
          <p:nvPr/>
        </p:nvSpPr>
        <p:spPr>
          <a:xfrm>
            <a:off x="6700219" y="3902357"/>
            <a:ext cx="253596" cy="400110"/>
          </a:xfrm>
          <a:prstGeom prst="rect">
            <a:avLst/>
          </a:prstGeom>
          <a:noFill/>
        </p:spPr>
        <p:txBody>
          <a:bodyPr wrap="none" rtlCol="0">
            <a:spAutoFit/>
          </a:bodyPr>
          <a:lstStyle/>
          <a:p>
            <a:r>
              <a:rPr lang="en-US" sz="2000" b="1" dirty="0"/>
              <a:t>:</a:t>
            </a:r>
          </a:p>
        </p:txBody>
      </p:sp>
      <p:sp>
        <p:nvSpPr>
          <p:cNvPr id="96" name="TextBox 95">
            <a:extLst>
              <a:ext uri="{FF2B5EF4-FFF2-40B4-BE49-F238E27FC236}">
                <a16:creationId xmlns:a16="http://schemas.microsoft.com/office/drawing/2014/main" id="{F0A188CE-4F1E-6742-A04A-73B04D4EBF79}"/>
              </a:ext>
            </a:extLst>
          </p:cNvPr>
          <p:cNvSpPr txBox="1"/>
          <p:nvPr/>
        </p:nvSpPr>
        <p:spPr>
          <a:xfrm rot="16200000">
            <a:off x="6771067" y="3816538"/>
            <a:ext cx="253596" cy="400110"/>
          </a:xfrm>
          <a:prstGeom prst="rect">
            <a:avLst/>
          </a:prstGeom>
          <a:noFill/>
        </p:spPr>
        <p:txBody>
          <a:bodyPr wrap="none" rtlCol="0">
            <a:spAutoFit/>
          </a:bodyPr>
          <a:lstStyle/>
          <a:p>
            <a:r>
              <a:rPr lang="en-US" sz="2000" b="1" dirty="0"/>
              <a:t>:</a:t>
            </a:r>
          </a:p>
        </p:txBody>
      </p:sp>
      <p:sp>
        <p:nvSpPr>
          <p:cNvPr id="97" name="TextBox 96">
            <a:extLst>
              <a:ext uri="{FF2B5EF4-FFF2-40B4-BE49-F238E27FC236}">
                <a16:creationId xmlns:a16="http://schemas.microsoft.com/office/drawing/2014/main" id="{9C0D2593-8248-994E-A3C4-76CE0F929894}"/>
              </a:ext>
            </a:extLst>
          </p:cNvPr>
          <p:cNvSpPr txBox="1"/>
          <p:nvPr/>
        </p:nvSpPr>
        <p:spPr>
          <a:xfrm>
            <a:off x="8049083" y="3895865"/>
            <a:ext cx="253596" cy="400110"/>
          </a:xfrm>
          <a:prstGeom prst="rect">
            <a:avLst/>
          </a:prstGeom>
          <a:noFill/>
        </p:spPr>
        <p:txBody>
          <a:bodyPr wrap="none" rtlCol="0">
            <a:spAutoFit/>
          </a:bodyPr>
          <a:lstStyle/>
          <a:p>
            <a:r>
              <a:rPr lang="en-US" sz="2000" b="1" dirty="0"/>
              <a:t>:</a:t>
            </a:r>
          </a:p>
        </p:txBody>
      </p:sp>
      <p:sp>
        <p:nvSpPr>
          <p:cNvPr id="98" name="TextBox 97">
            <a:extLst>
              <a:ext uri="{FF2B5EF4-FFF2-40B4-BE49-F238E27FC236}">
                <a16:creationId xmlns:a16="http://schemas.microsoft.com/office/drawing/2014/main" id="{05A03B43-B32C-484A-B788-30B2BE26E4AD}"/>
              </a:ext>
            </a:extLst>
          </p:cNvPr>
          <p:cNvSpPr txBox="1"/>
          <p:nvPr/>
        </p:nvSpPr>
        <p:spPr>
          <a:xfrm>
            <a:off x="8275861" y="3895865"/>
            <a:ext cx="253596" cy="400110"/>
          </a:xfrm>
          <a:prstGeom prst="rect">
            <a:avLst/>
          </a:prstGeom>
          <a:noFill/>
        </p:spPr>
        <p:txBody>
          <a:bodyPr wrap="none" rtlCol="0">
            <a:spAutoFit/>
          </a:bodyPr>
          <a:lstStyle/>
          <a:p>
            <a:r>
              <a:rPr lang="en-US" sz="2000" b="1" dirty="0"/>
              <a:t>:</a:t>
            </a:r>
          </a:p>
        </p:txBody>
      </p:sp>
      <p:sp>
        <p:nvSpPr>
          <p:cNvPr id="99" name="TextBox 98">
            <a:extLst>
              <a:ext uri="{FF2B5EF4-FFF2-40B4-BE49-F238E27FC236}">
                <a16:creationId xmlns:a16="http://schemas.microsoft.com/office/drawing/2014/main" id="{62FF34BC-67B8-7042-A2E0-B3E087758059}"/>
              </a:ext>
            </a:extLst>
          </p:cNvPr>
          <p:cNvSpPr txBox="1"/>
          <p:nvPr/>
        </p:nvSpPr>
        <p:spPr>
          <a:xfrm rot="16200000">
            <a:off x="8138766" y="3807331"/>
            <a:ext cx="253596" cy="400110"/>
          </a:xfrm>
          <a:prstGeom prst="rect">
            <a:avLst/>
          </a:prstGeom>
          <a:noFill/>
        </p:spPr>
        <p:txBody>
          <a:bodyPr wrap="none" rtlCol="0">
            <a:spAutoFit/>
          </a:bodyPr>
          <a:lstStyle/>
          <a:p>
            <a:r>
              <a:rPr lang="en-US" sz="2000" b="1" dirty="0"/>
              <a:t>:</a:t>
            </a:r>
          </a:p>
        </p:txBody>
      </p:sp>
      <p:sp>
        <p:nvSpPr>
          <p:cNvPr id="100" name="TextBox 99">
            <a:extLst>
              <a:ext uri="{FF2B5EF4-FFF2-40B4-BE49-F238E27FC236}">
                <a16:creationId xmlns:a16="http://schemas.microsoft.com/office/drawing/2014/main" id="{7044C31F-1E4B-C044-8288-79F4CDA1A411}"/>
              </a:ext>
            </a:extLst>
          </p:cNvPr>
          <p:cNvSpPr txBox="1"/>
          <p:nvPr/>
        </p:nvSpPr>
        <p:spPr>
          <a:xfrm rot="16200000">
            <a:off x="8122340" y="4649880"/>
            <a:ext cx="253596" cy="400110"/>
          </a:xfrm>
          <a:prstGeom prst="rect">
            <a:avLst/>
          </a:prstGeom>
          <a:noFill/>
        </p:spPr>
        <p:txBody>
          <a:bodyPr wrap="none" rtlCol="0">
            <a:spAutoFit/>
          </a:bodyPr>
          <a:lstStyle/>
          <a:p>
            <a:r>
              <a:rPr lang="en-US" sz="2000" b="1" dirty="0"/>
              <a:t>:</a:t>
            </a:r>
          </a:p>
        </p:txBody>
      </p:sp>
      <p:sp>
        <p:nvSpPr>
          <p:cNvPr id="101" name="TextBox 100">
            <a:extLst>
              <a:ext uri="{FF2B5EF4-FFF2-40B4-BE49-F238E27FC236}">
                <a16:creationId xmlns:a16="http://schemas.microsoft.com/office/drawing/2014/main" id="{6181B4AC-CEBB-C94F-B315-551D45D691FC}"/>
              </a:ext>
            </a:extLst>
          </p:cNvPr>
          <p:cNvSpPr txBox="1"/>
          <p:nvPr/>
        </p:nvSpPr>
        <p:spPr>
          <a:xfrm>
            <a:off x="8049083" y="4523081"/>
            <a:ext cx="253596" cy="400110"/>
          </a:xfrm>
          <a:prstGeom prst="rect">
            <a:avLst/>
          </a:prstGeom>
          <a:noFill/>
        </p:spPr>
        <p:txBody>
          <a:bodyPr wrap="none" rtlCol="0">
            <a:spAutoFit/>
          </a:bodyPr>
          <a:lstStyle/>
          <a:p>
            <a:r>
              <a:rPr lang="en-US" sz="2000" b="1" dirty="0"/>
              <a:t>:</a:t>
            </a:r>
          </a:p>
        </p:txBody>
      </p:sp>
      <p:sp>
        <p:nvSpPr>
          <p:cNvPr id="102" name="TextBox 101">
            <a:extLst>
              <a:ext uri="{FF2B5EF4-FFF2-40B4-BE49-F238E27FC236}">
                <a16:creationId xmlns:a16="http://schemas.microsoft.com/office/drawing/2014/main" id="{DFAA0DBE-F21D-5D49-A948-A9341D30F0E2}"/>
              </a:ext>
            </a:extLst>
          </p:cNvPr>
          <p:cNvSpPr txBox="1"/>
          <p:nvPr/>
        </p:nvSpPr>
        <p:spPr>
          <a:xfrm>
            <a:off x="8278341" y="4485323"/>
            <a:ext cx="253596" cy="400110"/>
          </a:xfrm>
          <a:prstGeom prst="rect">
            <a:avLst/>
          </a:prstGeom>
          <a:noFill/>
        </p:spPr>
        <p:txBody>
          <a:bodyPr wrap="none" rtlCol="0">
            <a:spAutoFit/>
          </a:bodyPr>
          <a:lstStyle/>
          <a:p>
            <a:r>
              <a:rPr lang="en-US" sz="2000" b="1" dirty="0"/>
              <a:t>:</a:t>
            </a:r>
          </a:p>
        </p:txBody>
      </p:sp>
      <p:sp>
        <p:nvSpPr>
          <p:cNvPr id="103" name="TextBox 102">
            <a:extLst>
              <a:ext uri="{FF2B5EF4-FFF2-40B4-BE49-F238E27FC236}">
                <a16:creationId xmlns:a16="http://schemas.microsoft.com/office/drawing/2014/main" id="{A1E45727-1DD1-D846-9649-55A8327C3551}"/>
              </a:ext>
            </a:extLst>
          </p:cNvPr>
          <p:cNvSpPr txBox="1"/>
          <p:nvPr/>
        </p:nvSpPr>
        <p:spPr>
          <a:xfrm>
            <a:off x="8574676" y="4247703"/>
            <a:ext cx="253596" cy="400110"/>
          </a:xfrm>
          <a:prstGeom prst="rect">
            <a:avLst/>
          </a:prstGeom>
          <a:noFill/>
        </p:spPr>
        <p:txBody>
          <a:bodyPr wrap="none" rtlCol="0">
            <a:spAutoFit/>
          </a:bodyPr>
          <a:lstStyle/>
          <a:p>
            <a:r>
              <a:rPr lang="en-US" sz="2000" b="1" dirty="0"/>
              <a:t>:</a:t>
            </a:r>
          </a:p>
        </p:txBody>
      </p:sp>
      <p:cxnSp>
        <p:nvCxnSpPr>
          <p:cNvPr id="45" name="Straight Connector 44">
            <a:extLst>
              <a:ext uri="{FF2B5EF4-FFF2-40B4-BE49-F238E27FC236}">
                <a16:creationId xmlns:a16="http://schemas.microsoft.com/office/drawing/2014/main" id="{5525A2BD-C40D-654C-BBDB-761F0C55DFD7}"/>
              </a:ext>
            </a:extLst>
          </p:cNvPr>
          <p:cNvCxnSpPr>
            <a:cxnSpLocks/>
          </p:cNvCxnSpPr>
          <p:nvPr/>
        </p:nvCxnSpPr>
        <p:spPr>
          <a:xfrm flipH="1">
            <a:off x="7170296" y="4035163"/>
            <a:ext cx="54422" cy="1239488"/>
          </a:xfrm>
          <a:prstGeom prst="line">
            <a:avLst/>
          </a:prstGeom>
          <a:ln w="22225">
            <a:solidFill>
              <a:srgbClr val="0432FF"/>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2D1FC67D-A804-724C-ADDF-2DDFC94C4F4B}"/>
              </a:ext>
            </a:extLst>
          </p:cNvPr>
          <p:cNvSpPr/>
          <p:nvPr/>
        </p:nvSpPr>
        <p:spPr>
          <a:xfrm>
            <a:off x="5501930" y="3902357"/>
            <a:ext cx="1148138" cy="1148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AF82DC1-18F3-3F48-941D-65539946D127}"/>
              </a:ext>
            </a:extLst>
          </p:cNvPr>
          <p:cNvSpPr/>
          <p:nvPr/>
        </p:nvSpPr>
        <p:spPr>
          <a:xfrm>
            <a:off x="7725790" y="3831054"/>
            <a:ext cx="1148138" cy="1148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B0DD8EEF-FD00-124E-A462-5ABEBC93F529}"/>
              </a:ext>
            </a:extLst>
          </p:cNvPr>
          <p:cNvCxnSpPr>
            <a:cxnSpLocks/>
          </p:cNvCxnSpPr>
          <p:nvPr/>
        </p:nvCxnSpPr>
        <p:spPr>
          <a:xfrm flipH="1">
            <a:off x="7674625" y="4358093"/>
            <a:ext cx="126035" cy="431644"/>
          </a:xfrm>
          <a:prstGeom prst="line">
            <a:avLst/>
          </a:prstGeom>
          <a:ln w="22225">
            <a:solidFill>
              <a:srgbClr val="0432FF"/>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5CD1928-C933-4348-990A-6033D9E6157E}"/>
              </a:ext>
            </a:extLst>
          </p:cNvPr>
          <p:cNvCxnSpPr>
            <a:cxnSpLocks/>
          </p:cNvCxnSpPr>
          <p:nvPr/>
        </p:nvCxnSpPr>
        <p:spPr>
          <a:xfrm>
            <a:off x="6540801" y="4389312"/>
            <a:ext cx="180534" cy="350876"/>
          </a:xfrm>
          <a:prstGeom prst="line">
            <a:avLst/>
          </a:prstGeom>
          <a:ln w="22225">
            <a:solidFill>
              <a:srgbClr val="0432FF"/>
            </a:solidFill>
            <a:prstDash val="solid"/>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066A86C1-3256-F44E-B5AD-75A15B1D4157}"/>
              </a:ext>
            </a:extLst>
          </p:cNvPr>
          <p:cNvSpPr txBox="1"/>
          <p:nvPr/>
        </p:nvSpPr>
        <p:spPr>
          <a:xfrm>
            <a:off x="6210981" y="4426923"/>
            <a:ext cx="429926"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R1</a:t>
            </a:r>
          </a:p>
        </p:txBody>
      </p:sp>
      <p:sp>
        <p:nvSpPr>
          <p:cNvPr id="152" name="TextBox 151">
            <a:extLst>
              <a:ext uri="{FF2B5EF4-FFF2-40B4-BE49-F238E27FC236}">
                <a16:creationId xmlns:a16="http://schemas.microsoft.com/office/drawing/2014/main" id="{FD57D5F2-A577-6841-BBE3-5FA18C5CBDE3}"/>
              </a:ext>
            </a:extLst>
          </p:cNvPr>
          <p:cNvSpPr txBox="1"/>
          <p:nvPr/>
        </p:nvSpPr>
        <p:spPr>
          <a:xfrm>
            <a:off x="7701871" y="4447758"/>
            <a:ext cx="458780" cy="400110"/>
          </a:xfrm>
          <a:prstGeom prst="rect">
            <a:avLst/>
          </a:prstGeom>
          <a:noFill/>
        </p:spPr>
        <p:txBody>
          <a:bodyPr wrap="none" rtlCol="0">
            <a:spAutoFit/>
          </a:bodyPr>
          <a:lstStyle/>
          <a:p>
            <a:r>
              <a:rPr lang="en-US" sz="2000" dirty="0">
                <a:solidFill>
                  <a:srgbClr val="0432FF"/>
                </a:solidFill>
                <a:latin typeface="Candara" panose="020E0502030303020204" pitchFamily="34" charset="0"/>
              </a:rPr>
              <a:t>R2</a:t>
            </a:r>
          </a:p>
        </p:txBody>
      </p:sp>
    </p:spTree>
    <p:extLst>
      <p:ext uri="{BB962C8B-B14F-4D97-AF65-F5344CB8AC3E}">
        <p14:creationId xmlns:p14="http://schemas.microsoft.com/office/powerpoint/2010/main" val="11832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44" grpId="0" animBg="1"/>
      <p:bldP spid="145" grpId="0" animBg="1"/>
      <p:bldP spid="151" grpId="0"/>
      <p:bldP spid="15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1916585" cy="646331"/>
          </a:xfrm>
          <a:prstGeom prst="rect">
            <a:avLst/>
          </a:prstGeom>
          <a:noFill/>
        </p:spPr>
        <p:txBody>
          <a:bodyPr wrap="none" rtlCol="0">
            <a:spAutoFit/>
          </a:bodyPr>
          <a:lstStyle/>
          <a:p>
            <a:pPr defTabSz="914400"/>
            <a:r>
              <a:rPr lang="en-US" sz="3600" b="1" dirty="0">
                <a:solidFill>
                  <a:prstClr val="white"/>
                </a:solidFill>
                <a:latin typeface="Candara"/>
                <a:cs typeface="Candara"/>
              </a:rPr>
              <a:t>Can you?</a:t>
            </a:r>
          </a:p>
        </p:txBody>
      </p:sp>
      <p:sp>
        <p:nvSpPr>
          <p:cNvPr id="2" name="TextBox 1"/>
          <p:cNvSpPr txBox="1"/>
          <p:nvPr/>
        </p:nvSpPr>
        <p:spPr>
          <a:xfrm>
            <a:off x="275634" y="806828"/>
            <a:ext cx="8624113" cy="707886"/>
          </a:xfrm>
          <a:prstGeom prst="rect">
            <a:avLst/>
          </a:prstGeom>
          <a:noFill/>
        </p:spPr>
        <p:txBody>
          <a:bodyPr wrap="square" rtlCol="0">
            <a:spAutoFit/>
          </a:bodyPr>
          <a:lstStyle/>
          <a:p>
            <a:pPr marL="457200" indent="-457200">
              <a:buAutoNum type="arabicParenBoth"/>
            </a:pPr>
            <a:r>
              <a:rPr lang="en-US" sz="2000" dirty="0">
                <a:latin typeface="Candara"/>
                <a:cs typeface="Candara"/>
              </a:rPr>
              <a:t>Explain why ‘R’ or breaks are used to abbreviate large, complicated structures?</a:t>
            </a:r>
          </a:p>
        </p:txBody>
      </p:sp>
      <p:sp>
        <p:nvSpPr>
          <p:cNvPr id="12" name="TextBox 11"/>
          <p:cNvSpPr txBox="1"/>
          <p:nvPr/>
        </p:nvSpPr>
        <p:spPr>
          <a:xfrm>
            <a:off x="275634" y="1821411"/>
            <a:ext cx="8624113" cy="400110"/>
          </a:xfrm>
          <a:prstGeom prst="rect">
            <a:avLst/>
          </a:prstGeom>
          <a:noFill/>
        </p:spPr>
        <p:txBody>
          <a:bodyPr wrap="square" rtlCol="0">
            <a:spAutoFit/>
          </a:bodyPr>
          <a:lstStyle/>
          <a:p>
            <a:r>
              <a:rPr lang="en-US" sz="2000" dirty="0">
                <a:latin typeface="Candara"/>
                <a:cs typeface="Candara"/>
              </a:rPr>
              <a:t>(2) Explain when breaks are more appropriate than R?</a:t>
            </a:r>
          </a:p>
        </p:txBody>
      </p:sp>
      <p:sp>
        <p:nvSpPr>
          <p:cNvPr id="13" name="TextBox 12"/>
          <p:cNvSpPr txBox="1"/>
          <p:nvPr/>
        </p:nvSpPr>
        <p:spPr>
          <a:xfrm>
            <a:off x="275634" y="2940191"/>
            <a:ext cx="8624113" cy="707886"/>
          </a:xfrm>
          <a:prstGeom prst="rect">
            <a:avLst/>
          </a:prstGeom>
          <a:noFill/>
        </p:spPr>
        <p:txBody>
          <a:bodyPr wrap="square" rtlCol="0">
            <a:spAutoFit/>
          </a:bodyPr>
          <a:lstStyle/>
          <a:p>
            <a:r>
              <a:rPr lang="en-US" sz="2000" dirty="0">
                <a:latin typeface="Candara"/>
                <a:cs typeface="Candara"/>
              </a:rPr>
              <a:t>(3) Abbreviate large molecules while showing the critical structures involved in </a:t>
            </a:r>
          </a:p>
          <a:p>
            <a:r>
              <a:rPr lang="en-US" sz="2000" dirty="0">
                <a:latin typeface="Candara"/>
                <a:cs typeface="Candara"/>
              </a:rPr>
              <a:t>       reactions?</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86067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3749744" cy="646331"/>
          </a:xfrm>
          <a:prstGeom prst="rect">
            <a:avLst/>
          </a:prstGeom>
          <a:noFill/>
        </p:spPr>
        <p:txBody>
          <a:bodyPr wrap="none" rtlCol="0">
            <a:spAutoFit/>
          </a:bodyPr>
          <a:lstStyle/>
          <a:p>
            <a:r>
              <a:rPr lang="en-US" sz="3600" b="1" dirty="0">
                <a:solidFill>
                  <a:prstClr val="white"/>
                </a:solidFill>
                <a:latin typeface="Candara"/>
                <a:cs typeface="Candara"/>
              </a:rPr>
              <a:t>Functional groups</a:t>
            </a: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8" name="Text Box 3">
            <a:extLst>
              <a:ext uri="{FF2B5EF4-FFF2-40B4-BE49-F238E27FC236}">
                <a16:creationId xmlns:a16="http://schemas.microsoft.com/office/drawing/2014/main" id="{89BC3ED5-4566-9947-B880-3F2088B78883}"/>
              </a:ext>
            </a:extLst>
          </p:cNvPr>
          <p:cNvSpPr txBox="1">
            <a:spLocks noChangeArrowheads="1"/>
          </p:cNvSpPr>
          <p:nvPr/>
        </p:nvSpPr>
        <p:spPr bwMode="auto">
          <a:xfrm>
            <a:off x="381000" y="889840"/>
            <a:ext cx="8763000" cy="1323439"/>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Functional groups: </a:t>
            </a:r>
            <a:r>
              <a:rPr lang="en-US" sz="2000" i="1" dirty="0">
                <a:latin typeface="Candara"/>
                <a:cs typeface="Candara"/>
              </a:rPr>
              <a:t>structural units defined by specific bonding arrangements between specific atoms</a:t>
            </a:r>
          </a:p>
          <a:p>
            <a:pPr marL="342900" indent="-342900">
              <a:buFont typeface="Arial" panose="020B0604020202020204" pitchFamily="34" charset="0"/>
              <a:buChar char="•"/>
            </a:pPr>
            <a:r>
              <a:rPr lang="en-US" sz="2000" dirty="0">
                <a:latin typeface="Candara"/>
                <a:cs typeface="Candara"/>
              </a:rPr>
              <a:t>Where the chemistry happens; where the action is </a:t>
            </a:r>
          </a:p>
          <a:p>
            <a:pPr marL="342900" indent="-342900">
              <a:buFont typeface="Arial" panose="020B0604020202020204" pitchFamily="34" charset="0"/>
              <a:buChar char="•"/>
            </a:pPr>
            <a:r>
              <a:rPr lang="en-US" sz="2000" dirty="0">
                <a:latin typeface="Candara"/>
                <a:cs typeface="Candara"/>
              </a:rPr>
              <a:t>Determine how the molecule will react with other molecules. </a:t>
            </a:r>
          </a:p>
        </p:txBody>
      </p:sp>
      <p:pic>
        <p:nvPicPr>
          <p:cNvPr id="6" name="Picture 5">
            <a:extLst>
              <a:ext uri="{FF2B5EF4-FFF2-40B4-BE49-F238E27FC236}">
                <a16:creationId xmlns:a16="http://schemas.microsoft.com/office/drawing/2014/main" id="{B1CB77B4-8E96-4D47-BDF2-0BF91FE8BE16}"/>
              </a:ext>
            </a:extLst>
          </p:cNvPr>
          <p:cNvPicPr>
            <a:picLocks noChangeAspect="1"/>
          </p:cNvPicPr>
          <p:nvPr/>
        </p:nvPicPr>
        <p:blipFill>
          <a:blip r:embed="rId3"/>
          <a:stretch>
            <a:fillRect/>
          </a:stretch>
        </p:blipFill>
        <p:spPr>
          <a:xfrm>
            <a:off x="1613076" y="2696013"/>
            <a:ext cx="6298848" cy="2214807"/>
          </a:xfrm>
          <a:prstGeom prst="rect">
            <a:avLst/>
          </a:prstGeom>
        </p:spPr>
      </p:pic>
      <p:sp>
        <p:nvSpPr>
          <p:cNvPr id="9" name="Rounded Rectangle 8">
            <a:extLst>
              <a:ext uri="{FF2B5EF4-FFF2-40B4-BE49-F238E27FC236}">
                <a16:creationId xmlns:a16="http://schemas.microsoft.com/office/drawing/2014/main" id="{1FC274F9-7569-F64F-BAE7-62965AD6431C}"/>
              </a:ext>
            </a:extLst>
          </p:cNvPr>
          <p:cNvSpPr/>
          <p:nvPr/>
        </p:nvSpPr>
        <p:spPr>
          <a:xfrm>
            <a:off x="1877786" y="3690259"/>
            <a:ext cx="1240971" cy="930729"/>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C9BE6B8B-6B50-DC46-956E-D2FCDA44810C}"/>
              </a:ext>
            </a:extLst>
          </p:cNvPr>
          <p:cNvSpPr/>
          <p:nvPr/>
        </p:nvSpPr>
        <p:spPr>
          <a:xfrm>
            <a:off x="4142014" y="3224894"/>
            <a:ext cx="1034143" cy="1510394"/>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E1390301-62CD-5849-B330-705DF1424143}"/>
              </a:ext>
            </a:extLst>
          </p:cNvPr>
          <p:cNvSpPr/>
          <p:nvPr/>
        </p:nvSpPr>
        <p:spPr>
          <a:xfrm>
            <a:off x="6351815" y="3400426"/>
            <a:ext cx="734786" cy="926648"/>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830146CD-EDB6-E34E-BF59-C47645D0BBC5}"/>
              </a:ext>
            </a:extLst>
          </p:cNvPr>
          <p:cNvSpPr/>
          <p:nvPr/>
        </p:nvSpPr>
        <p:spPr>
          <a:xfrm>
            <a:off x="2334987" y="2765040"/>
            <a:ext cx="1565552" cy="1510394"/>
          </a:xfrm>
          <a:prstGeom prst="roundRect">
            <a:avLst/>
          </a:prstGeom>
          <a:no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A5E79D9-EC6A-614B-AA77-4B9EE4712257}"/>
              </a:ext>
            </a:extLst>
          </p:cNvPr>
          <p:cNvSpPr txBox="1"/>
          <p:nvPr/>
        </p:nvSpPr>
        <p:spPr>
          <a:xfrm>
            <a:off x="4572000" y="4327074"/>
            <a:ext cx="247184" cy="369332"/>
          </a:xfrm>
          <a:prstGeom prst="rect">
            <a:avLst/>
          </a:prstGeom>
          <a:noFill/>
        </p:spPr>
        <p:txBody>
          <a:bodyPr wrap="none" rtlCol="0">
            <a:spAutoFit/>
          </a:bodyPr>
          <a:lstStyle/>
          <a:p>
            <a:r>
              <a:rPr lang="en-US" b="1" dirty="0"/>
              <a:t>:</a:t>
            </a:r>
          </a:p>
        </p:txBody>
      </p:sp>
      <p:sp>
        <p:nvSpPr>
          <p:cNvPr id="14" name="TextBox 13">
            <a:extLst>
              <a:ext uri="{FF2B5EF4-FFF2-40B4-BE49-F238E27FC236}">
                <a16:creationId xmlns:a16="http://schemas.microsoft.com/office/drawing/2014/main" id="{940571E1-A2AA-A74D-BEB8-F34013774F74}"/>
              </a:ext>
            </a:extLst>
          </p:cNvPr>
          <p:cNvSpPr txBox="1"/>
          <p:nvPr/>
        </p:nvSpPr>
        <p:spPr>
          <a:xfrm>
            <a:off x="4819184" y="4327074"/>
            <a:ext cx="247184" cy="369332"/>
          </a:xfrm>
          <a:prstGeom prst="rect">
            <a:avLst/>
          </a:prstGeom>
          <a:noFill/>
        </p:spPr>
        <p:txBody>
          <a:bodyPr wrap="none" rtlCol="0">
            <a:spAutoFit/>
          </a:bodyPr>
          <a:lstStyle/>
          <a:p>
            <a:r>
              <a:rPr lang="en-US" b="1" dirty="0"/>
              <a:t>:</a:t>
            </a:r>
          </a:p>
        </p:txBody>
      </p:sp>
      <p:sp>
        <p:nvSpPr>
          <p:cNvPr id="15" name="TextBox 14">
            <a:extLst>
              <a:ext uri="{FF2B5EF4-FFF2-40B4-BE49-F238E27FC236}">
                <a16:creationId xmlns:a16="http://schemas.microsoft.com/office/drawing/2014/main" id="{D6F9513E-946F-DA43-AD4B-CB247244D8EB}"/>
              </a:ext>
            </a:extLst>
          </p:cNvPr>
          <p:cNvSpPr txBox="1"/>
          <p:nvPr/>
        </p:nvSpPr>
        <p:spPr>
          <a:xfrm rot="5400000">
            <a:off x="4350827" y="3877968"/>
            <a:ext cx="247184" cy="369332"/>
          </a:xfrm>
          <a:prstGeom prst="rect">
            <a:avLst/>
          </a:prstGeom>
          <a:noFill/>
        </p:spPr>
        <p:txBody>
          <a:bodyPr wrap="none" rtlCol="0">
            <a:spAutoFit/>
          </a:bodyPr>
          <a:lstStyle/>
          <a:p>
            <a:r>
              <a:rPr lang="en-US" b="1" dirty="0"/>
              <a:t>:</a:t>
            </a:r>
          </a:p>
        </p:txBody>
      </p:sp>
      <p:sp>
        <p:nvSpPr>
          <p:cNvPr id="19" name="TextBox 18">
            <a:extLst>
              <a:ext uri="{FF2B5EF4-FFF2-40B4-BE49-F238E27FC236}">
                <a16:creationId xmlns:a16="http://schemas.microsoft.com/office/drawing/2014/main" id="{F1D882D2-188A-334F-B1F2-C2511729AC81}"/>
              </a:ext>
            </a:extLst>
          </p:cNvPr>
          <p:cNvSpPr txBox="1"/>
          <p:nvPr/>
        </p:nvSpPr>
        <p:spPr>
          <a:xfrm rot="5400000">
            <a:off x="2569287" y="2953832"/>
            <a:ext cx="247184" cy="369332"/>
          </a:xfrm>
          <a:prstGeom prst="rect">
            <a:avLst/>
          </a:prstGeom>
          <a:noFill/>
        </p:spPr>
        <p:txBody>
          <a:bodyPr wrap="none" rtlCol="0">
            <a:spAutoFit/>
          </a:bodyPr>
          <a:lstStyle/>
          <a:p>
            <a:r>
              <a:rPr lang="en-US" b="1" dirty="0"/>
              <a:t>:</a:t>
            </a:r>
          </a:p>
        </p:txBody>
      </p:sp>
      <p:sp>
        <p:nvSpPr>
          <p:cNvPr id="21" name="TextBox 20">
            <a:extLst>
              <a:ext uri="{FF2B5EF4-FFF2-40B4-BE49-F238E27FC236}">
                <a16:creationId xmlns:a16="http://schemas.microsoft.com/office/drawing/2014/main" id="{F7D0B1E8-F770-E94F-95ED-53D212FE8FB1}"/>
              </a:ext>
            </a:extLst>
          </p:cNvPr>
          <p:cNvSpPr txBox="1"/>
          <p:nvPr/>
        </p:nvSpPr>
        <p:spPr>
          <a:xfrm rot="5400000">
            <a:off x="2569287" y="3215760"/>
            <a:ext cx="247184" cy="369332"/>
          </a:xfrm>
          <a:prstGeom prst="rect">
            <a:avLst/>
          </a:prstGeom>
          <a:noFill/>
        </p:spPr>
        <p:txBody>
          <a:bodyPr wrap="none" rtlCol="0">
            <a:spAutoFit/>
          </a:bodyPr>
          <a:lstStyle/>
          <a:p>
            <a:r>
              <a:rPr lang="en-US" b="1" dirty="0"/>
              <a:t>:</a:t>
            </a:r>
          </a:p>
        </p:txBody>
      </p:sp>
      <p:sp>
        <p:nvSpPr>
          <p:cNvPr id="22" name="TextBox 21">
            <a:extLst>
              <a:ext uri="{FF2B5EF4-FFF2-40B4-BE49-F238E27FC236}">
                <a16:creationId xmlns:a16="http://schemas.microsoft.com/office/drawing/2014/main" id="{0AE7FF41-895F-F54F-B64B-90A3AF5102D7}"/>
              </a:ext>
            </a:extLst>
          </p:cNvPr>
          <p:cNvSpPr txBox="1"/>
          <p:nvPr/>
        </p:nvSpPr>
        <p:spPr>
          <a:xfrm rot="5400000">
            <a:off x="2569287" y="3795425"/>
            <a:ext cx="247184" cy="369332"/>
          </a:xfrm>
          <a:prstGeom prst="rect">
            <a:avLst/>
          </a:prstGeom>
          <a:noFill/>
        </p:spPr>
        <p:txBody>
          <a:bodyPr wrap="none" rtlCol="0">
            <a:spAutoFit/>
          </a:bodyPr>
          <a:lstStyle/>
          <a:p>
            <a:r>
              <a:rPr lang="en-US" b="1" dirty="0"/>
              <a:t>:</a:t>
            </a:r>
          </a:p>
        </p:txBody>
      </p:sp>
      <p:sp>
        <p:nvSpPr>
          <p:cNvPr id="23" name="TextBox 22">
            <a:extLst>
              <a:ext uri="{FF2B5EF4-FFF2-40B4-BE49-F238E27FC236}">
                <a16:creationId xmlns:a16="http://schemas.microsoft.com/office/drawing/2014/main" id="{46F1796F-266E-424E-BE16-7E4CD4A922A4}"/>
              </a:ext>
            </a:extLst>
          </p:cNvPr>
          <p:cNvSpPr txBox="1"/>
          <p:nvPr/>
        </p:nvSpPr>
        <p:spPr>
          <a:xfrm rot="5400000">
            <a:off x="2569287" y="4048916"/>
            <a:ext cx="247184" cy="369332"/>
          </a:xfrm>
          <a:prstGeom prst="rect">
            <a:avLst/>
          </a:prstGeom>
          <a:noFill/>
        </p:spPr>
        <p:txBody>
          <a:bodyPr wrap="none" rtlCol="0">
            <a:spAutoFit/>
          </a:bodyPr>
          <a:lstStyle/>
          <a:p>
            <a:r>
              <a:rPr lang="en-US" b="1" dirty="0"/>
              <a:t>:</a:t>
            </a:r>
          </a:p>
        </p:txBody>
      </p:sp>
    </p:spTree>
    <p:extLst>
      <p:ext uri="{BB962C8B-B14F-4D97-AF65-F5344CB8AC3E}">
        <p14:creationId xmlns:p14="http://schemas.microsoft.com/office/powerpoint/2010/main" val="329484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5583580" cy="646331"/>
          </a:xfrm>
          <a:prstGeom prst="rect">
            <a:avLst/>
          </a:prstGeom>
          <a:noFill/>
        </p:spPr>
        <p:txBody>
          <a:bodyPr wrap="none" rtlCol="0">
            <a:spAutoFit/>
          </a:bodyPr>
          <a:lstStyle/>
          <a:p>
            <a:pPr defTabSz="914400"/>
            <a:r>
              <a:rPr lang="en-US" sz="3600" b="1" dirty="0">
                <a:solidFill>
                  <a:prstClr val="white"/>
                </a:solidFill>
                <a:latin typeface="Candara"/>
                <a:cs typeface="Candara"/>
              </a:rPr>
              <a:t>Common functional groups</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pic>
        <p:nvPicPr>
          <p:cNvPr id="10" name="Picture 9" descr="Organic-Functional-Groups-Update.png">
            <a:extLst>
              <a:ext uri="{FF2B5EF4-FFF2-40B4-BE49-F238E27FC236}">
                <a16:creationId xmlns:a16="http://schemas.microsoft.com/office/drawing/2014/main" id="{394C2FCD-350C-A241-9DCA-BE17D2517C87}"/>
              </a:ext>
            </a:extLst>
          </p:cNvPr>
          <p:cNvPicPr>
            <a:picLocks noChangeAspect="1"/>
          </p:cNvPicPr>
          <p:nvPr/>
        </p:nvPicPr>
        <p:blipFill rotWithShape="1">
          <a:blip r:embed="rId3">
            <a:extLst>
              <a:ext uri="{28A0092B-C50C-407E-A947-70E740481C1C}">
                <a14:useLocalDpi xmlns:a14="http://schemas.microsoft.com/office/drawing/2010/main" val="0"/>
              </a:ext>
            </a:extLst>
          </a:blip>
          <a:srcRect t="17285" b="7684"/>
          <a:stretch/>
        </p:blipFill>
        <p:spPr>
          <a:xfrm>
            <a:off x="0" y="1155700"/>
            <a:ext cx="9144000" cy="4851400"/>
          </a:xfrm>
          <a:prstGeom prst="rect">
            <a:avLst/>
          </a:prstGeom>
        </p:spPr>
      </p:pic>
      <p:sp>
        <p:nvSpPr>
          <p:cNvPr id="13" name="TextBox 12">
            <a:extLst>
              <a:ext uri="{FF2B5EF4-FFF2-40B4-BE49-F238E27FC236}">
                <a16:creationId xmlns:a16="http://schemas.microsoft.com/office/drawing/2014/main" id="{F3AEA931-1DBF-014C-8F09-0B32092057DB}"/>
              </a:ext>
            </a:extLst>
          </p:cNvPr>
          <p:cNvSpPr txBox="1"/>
          <p:nvPr/>
        </p:nvSpPr>
        <p:spPr>
          <a:xfrm>
            <a:off x="3113204" y="6170712"/>
            <a:ext cx="2698976" cy="338554"/>
          </a:xfrm>
          <a:prstGeom prst="rect">
            <a:avLst/>
          </a:prstGeom>
          <a:noFill/>
        </p:spPr>
        <p:txBody>
          <a:bodyPr wrap="none" rtlCol="0">
            <a:spAutoFit/>
          </a:bodyPr>
          <a:lstStyle/>
          <a:p>
            <a:r>
              <a:rPr lang="en-US" sz="1600" dirty="0" err="1"/>
              <a:t>compoundinterestchem.com</a:t>
            </a:r>
            <a:endParaRPr lang="en-US" sz="1600" dirty="0"/>
          </a:p>
        </p:txBody>
      </p:sp>
    </p:spTree>
    <p:extLst>
      <p:ext uri="{BB962C8B-B14F-4D97-AF65-F5344CB8AC3E}">
        <p14:creationId xmlns:p14="http://schemas.microsoft.com/office/powerpoint/2010/main" val="153969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6495689" cy="646331"/>
          </a:xfrm>
          <a:prstGeom prst="rect">
            <a:avLst/>
          </a:prstGeom>
          <a:noFill/>
        </p:spPr>
        <p:txBody>
          <a:bodyPr wrap="none" rtlCol="0">
            <a:spAutoFit/>
          </a:bodyPr>
          <a:lstStyle/>
          <a:p>
            <a:r>
              <a:rPr lang="en-US" sz="3600" b="1" dirty="0">
                <a:solidFill>
                  <a:prstClr val="white"/>
                </a:solidFill>
                <a:latin typeface="Candara"/>
                <a:cs typeface="Candara"/>
              </a:rPr>
              <a:t>Alkanes, -</a:t>
            </a:r>
            <a:r>
              <a:rPr lang="en-US" sz="3600" b="1" dirty="0" err="1">
                <a:solidFill>
                  <a:prstClr val="white"/>
                </a:solidFill>
                <a:latin typeface="Candara"/>
                <a:cs typeface="Candara"/>
              </a:rPr>
              <a:t>enes</a:t>
            </a:r>
            <a:r>
              <a:rPr lang="en-US" sz="3600" b="1" dirty="0">
                <a:solidFill>
                  <a:prstClr val="white"/>
                </a:solidFill>
                <a:latin typeface="Candara"/>
                <a:cs typeface="Candara"/>
              </a:rPr>
              <a:t>, -</a:t>
            </a:r>
            <a:r>
              <a:rPr lang="en-US" sz="3600" b="1" dirty="0" err="1">
                <a:solidFill>
                  <a:prstClr val="white"/>
                </a:solidFill>
                <a:latin typeface="Candara"/>
                <a:cs typeface="Candara"/>
              </a:rPr>
              <a:t>ynes</a:t>
            </a:r>
            <a:r>
              <a:rPr lang="en-US" sz="3600" b="1" dirty="0">
                <a:solidFill>
                  <a:prstClr val="white"/>
                </a:solidFill>
                <a:latin typeface="Candara"/>
                <a:cs typeface="Candara"/>
              </a:rPr>
              <a:t> and </a:t>
            </a:r>
            <a:r>
              <a:rPr lang="en-US" sz="3600" b="1" dirty="0" err="1">
                <a:solidFill>
                  <a:prstClr val="white"/>
                </a:solidFill>
                <a:latin typeface="Candara"/>
                <a:cs typeface="Candara"/>
              </a:rPr>
              <a:t>arenes</a:t>
            </a:r>
            <a:endParaRPr lang="en-US" sz="3600" b="1" dirty="0">
              <a:solidFill>
                <a:prstClr val="white"/>
              </a:solidFill>
              <a:latin typeface="Candara"/>
              <a:cs typeface="Candara"/>
            </a:endParaRP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8" name="Text Box 3">
            <a:extLst>
              <a:ext uri="{FF2B5EF4-FFF2-40B4-BE49-F238E27FC236}">
                <a16:creationId xmlns:a16="http://schemas.microsoft.com/office/drawing/2014/main" id="{89BC3ED5-4566-9947-B880-3F2088B78883}"/>
              </a:ext>
            </a:extLst>
          </p:cNvPr>
          <p:cNvSpPr txBox="1">
            <a:spLocks noChangeArrowheads="1"/>
          </p:cNvSpPr>
          <p:nvPr/>
        </p:nvSpPr>
        <p:spPr bwMode="auto">
          <a:xfrm>
            <a:off x="381000" y="889840"/>
            <a:ext cx="8763000" cy="1631216"/>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The parts of a molecule that are not functional groups are the </a:t>
            </a:r>
            <a:r>
              <a:rPr lang="en-US" sz="2000" b="1" dirty="0">
                <a:latin typeface="Candara"/>
                <a:cs typeface="Candara"/>
              </a:rPr>
              <a:t>carbon backbone </a:t>
            </a:r>
            <a:r>
              <a:rPr lang="en-US" sz="2000" dirty="0">
                <a:latin typeface="Candara"/>
                <a:cs typeface="Candara"/>
              </a:rPr>
              <a:t>or </a:t>
            </a:r>
            <a:r>
              <a:rPr lang="en-US" sz="2000" b="1" dirty="0">
                <a:latin typeface="Candara"/>
                <a:cs typeface="Candara"/>
              </a:rPr>
              <a:t>carbon skeleton</a:t>
            </a:r>
            <a:r>
              <a:rPr lang="en-US" sz="2000" dirty="0">
                <a:latin typeface="Candara"/>
                <a:cs typeface="Candara"/>
              </a:rPr>
              <a:t>.</a:t>
            </a:r>
          </a:p>
          <a:p>
            <a:pPr marL="342900" indent="-342900">
              <a:buFont typeface="Arial" panose="020B0604020202020204" pitchFamily="34" charset="0"/>
              <a:buChar char="•"/>
            </a:pPr>
            <a:r>
              <a:rPr lang="en-US" sz="2000" dirty="0">
                <a:latin typeface="Candara"/>
                <a:cs typeface="Candara"/>
              </a:rPr>
              <a:t>Structural scaffolding upon which functional groups are mounted and positioned.</a:t>
            </a:r>
          </a:p>
          <a:p>
            <a:pPr marL="342900" indent="-342900">
              <a:buFont typeface="Arial" panose="020B0604020202020204" pitchFamily="34" charset="0"/>
              <a:buChar char="•"/>
            </a:pPr>
            <a:r>
              <a:rPr lang="en-US" sz="2000" dirty="0">
                <a:latin typeface="Candara"/>
                <a:cs typeface="Candara"/>
              </a:rPr>
              <a:t>Creates overall shape and stability.</a:t>
            </a:r>
          </a:p>
        </p:txBody>
      </p:sp>
      <p:sp>
        <p:nvSpPr>
          <p:cNvPr id="11" name="TextBox 10">
            <a:extLst>
              <a:ext uri="{FF2B5EF4-FFF2-40B4-BE49-F238E27FC236}">
                <a16:creationId xmlns:a16="http://schemas.microsoft.com/office/drawing/2014/main" id="{923E0F80-79F6-184B-82FC-9868207023EE}"/>
              </a:ext>
            </a:extLst>
          </p:cNvPr>
          <p:cNvSpPr txBox="1"/>
          <p:nvPr/>
        </p:nvSpPr>
        <p:spPr>
          <a:xfrm>
            <a:off x="371972" y="5180524"/>
            <a:ext cx="7774885" cy="400110"/>
          </a:xfrm>
          <a:prstGeom prst="rect">
            <a:avLst/>
          </a:prstGeom>
          <a:noFill/>
        </p:spPr>
        <p:txBody>
          <a:bodyPr wrap="none" rtlCol="0">
            <a:spAutoFit/>
          </a:bodyPr>
          <a:lstStyle/>
          <a:p>
            <a:r>
              <a:rPr lang="en-US" sz="2000" b="1" dirty="0">
                <a:latin typeface="Candara" panose="020E0502030303020204" pitchFamily="34" charset="0"/>
              </a:rPr>
              <a:t>Alkanes: </a:t>
            </a:r>
            <a:r>
              <a:rPr lang="en-US" sz="2000" dirty="0">
                <a:latin typeface="Candara" panose="020E0502030303020204" pitchFamily="34" charset="0"/>
              </a:rPr>
              <a:t>hydrocarbons with single bonds; </a:t>
            </a:r>
            <a:r>
              <a:rPr lang="en-US" sz="2000" b="1" dirty="0">
                <a:latin typeface="Candara" panose="020E0502030303020204" pitchFamily="34" charset="0"/>
              </a:rPr>
              <a:t>saturated</a:t>
            </a:r>
            <a:r>
              <a:rPr lang="en-US" sz="2000" dirty="0">
                <a:latin typeface="Candara" panose="020E0502030303020204" pitchFamily="34" charset="0"/>
              </a:rPr>
              <a:t> with other atoms. </a:t>
            </a:r>
          </a:p>
        </p:txBody>
      </p:sp>
      <p:sp>
        <p:nvSpPr>
          <p:cNvPr id="19" name="TextBox 18">
            <a:extLst>
              <a:ext uri="{FF2B5EF4-FFF2-40B4-BE49-F238E27FC236}">
                <a16:creationId xmlns:a16="http://schemas.microsoft.com/office/drawing/2014/main" id="{024D36A2-489E-EE4F-A88B-4F06F6053F8D}"/>
              </a:ext>
            </a:extLst>
          </p:cNvPr>
          <p:cNvSpPr txBox="1"/>
          <p:nvPr/>
        </p:nvSpPr>
        <p:spPr>
          <a:xfrm>
            <a:off x="371972" y="5734207"/>
            <a:ext cx="8541121" cy="400110"/>
          </a:xfrm>
          <a:prstGeom prst="rect">
            <a:avLst/>
          </a:prstGeom>
          <a:noFill/>
        </p:spPr>
        <p:txBody>
          <a:bodyPr wrap="none" rtlCol="0">
            <a:spAutoFit/>
          </a:bodyPr>
          <a:lstStyle/>
          <a:p>
            <a:r>
              <a:rPr lang="en-US" sz="2000" b="1" dirty="0">
                <a:latin typeface="Candara" panose="020E0502030303020204" pitchFamily="34" charset="0"/>
              </a:rPr>
              <a:t>Alkenes </a:t>
            </a:r>
            <a:r>
              <a:rPr lang="en-US" sz="2000" dirty="0">
                <a:latin typeface="Candara" panose="020E0502030303020204" pitchFamily="34" charset="0"/>
              </a:rPr>
              <a:t>and</a:t>
            </a:r>
            <a:r>
              <a:rPr lang="en-US" sz="2000" b="1" dirty="0">
                <a:latin typeface="Candara" panose="020E0502030303020204" pitchFamily="34" charset="0"/>
              </a:rPr>
              <a:t> alkynes:  </a:t>
            </a:r>
            <a:r>
              <a:rPr lang="en-US" sz="2000" dirty="0">
                <a:latin typeface="Candara" panose="020E0502030303020204" pitchFamily="34" charset="0"/>
              </a:rPr>
              <a:t>hydrocarbons with double or triple bonds; </a:t>
            </a:r>
            <a:r>
              <a:rPr lang="en-US" sz="2000" b="1" dirty="0">
                <a:latin typeface="Candara" panose="020E0502030303020204" pitchFamily="34" charset="0"/>
              </a:rPr>
              <a:t>unsaturated</a:t>
            </a:r>
            <a:r>
              <a:rPr lang="en-US" sz="2000" dirty="0">
                <a:latin typeface="Candara" panose="020E0502030303020204" pitchFamily="34" charset="0"/>
              </a:rPr>
              <a:t>.</a:t>
            </a:r>
          </a:p>
        </p:txBody>
      </p:sp>
      <p:pic>
        <p:nvPicPr>
          <p:cNvPr id="12" name="Picture 11" descr="Organic-Functional-Groups-Update.png">
            <a:extLst>
              <a:ext uri="{FF2B5EF4-FFF2-40B4-BE49-F238E27FC236}">
                <a16:creationId xmlns:a16="http://schemas.microsoft.com/office/drawing/2014/main" id="{9CDE77CD-221A-DA44-9EB3-90B1EDC266BB}"/>
              </a:ext>
            </a:extLst>
          </p:cNvPr>
          <p:cNvPicPr>
            <a:picLocks noChangeAspect="1"/>
          </p:cNvPicPr>
          <p:nvPr/>
        </p:nvPicPr>
        <p:blipFill rotWithShape="1">
          <a:blip r:embed="rId3">
            <a:extLst>
              <a:ext uri="{28A0092B-C50C-407E-A947-70E740481C1C}">
                <a14:useLocalDpi xmlns:a14="http://schemas.microsoft.com/office/drawing/2010/main" val="0"/>
              </a:ext>
            </a:extLst>
          </a:blip>
          <a:srcRect t="22756" r="57143" b="54787"/>
          <a:stretch/>
        </p:blipFill>
        <p:spPr>
          <a:xfrm>
            <a:off x="227507" y="2604474"/>
            <a:ext cx="6459021" cy="2393160"/>
          </a:xfrm>
          <a:prstGeom prst="rect">
            <a:avLst/>
          </a:prstGeom>
        </p:spPr>
      </p:pic>
      <p:pic>
        <p:nvPicPr>
          <p:cNvPr id="15" name="Picture 14" descr="Organic-Functional-Groups-Update.png">
            <a:extLst>
              <a:ext uri="{FF2B5EF4-FFF2-40B4-BE49-F238E27FC236}">
                <a16:creationId xmlns:a16="http://schemas.microsoft.com/office/drawing/2014/main" id="{E9999AE7-0663-774D-BFC4-C5AD1F244DD3}"/>
              </a:ext>
            </a:extLst>
          </p:cNvPr>
          <p:cNvPicPr>
            <a:picLocks noChangeAspect="1"/>
          </p:cNvPicPr>
          <p:nvPr/>
        </p:nvPicPr>
        <p:blipFill rotWithShape="1">
          <a:blip r:embed="rId3">
            <a:extLst>
              <a:ext uri="{28A0092B-C50C-407E-A947-70E740481C1C}">
                <a14:useLocalDpi xmlns:a14="http://schemas.microsoft.com/office/drawing/2010/main" val="0"/>
              </a:ext>
            </a:extLst>
          </a:blip>
          <a:srcRect l="84651" t="68970" r="2302" b="7684"/>
          <a:stretch/>
        </p:blipFill>
        <p:spPr>
          <a:xfrm>
            <a:off x="6740639" y="2521056"/>
            <a:ext cx="2008856" cy="2541948"/>
          </a:xfrm>
          <a:prstGeom prst="rect">
            <a:avLst/>
          </a:prstGeom>
        </p:spPr>
      </p:pic>
      <p:sp>
        <p:nvSpPr>
          <p:cNvPr id="16" name="TextBox 15">
            <a:extLst>
              <a:ext uri="{FF2B5EF4-FFF2-40B4-BE49-F238E27FC236}">
                <a16:creationId xmlns:a16="http://schemas.microsoft.com/office/drawing/2014/main" id="{FB6814F6-001E-AC41-BC48-01831917CBA6}"/>
              </a:ext>
            </a:extLst>
          </p:cNvPr>
          <p:cNvSpPr txBox="1"/>
          <p:nvPr/>
        </p:nvSpPr>
        <p:spPr>
          <a:xfrm>
            <a:off x="375513" y="6184323"/>
            <a:ext cx="8485015" cy="400110"/>
          </a:xfrm>
          <a:prstGeom prst="rect">
            <a:avLst/>
          </a:prstGeom>
          <a:noFill/>
        </p:spPr>
        <p:txBody>
          <a:bodyPr wrap="none" rtlCol="0">
            <a:spAutoFit/>
          </a:bodyPr>
          <a:lstStyle/>
          <a:p>
            <a:r>
              <a:rPr lang="en-US" sz="2000" b="1" dirty="0" err="1">
                <a:latin typeface="Candara" panose="020E0502030303020204" pitchFamily="34" charset="0"/>
              </a:rPr>
              <a:t>Arenes</a:t>
            </a:r>
            <a:r>
              <a:rPr lang="en-US" sz="2000" b="1" dirty="0">
                <a:latin typeface="Candara" panose="020E0502030303020204" pitchFamily="34" charset="0"/>
              </a:rPr>
              <a:t> </a:t>
            </a:r>
            <a:r>
              <a:rPr lang="en-US" sz="2000" dirty="0">
                <a:latin typeface="Candara" panose="020E0502030303020204" pitchFamily="34" charset="0"/>
              </a:rPr>
              <a:t>(aka</a:t>
            </a:r>
            <a:r>
              <a:rPr lang="en-US" sz="2000" b="1" dirty="0">
                <a:latin typeface="Candara" panose="020E0502030303020204" pitchFamily="34" charset="0"/>
              </a:rPr>
              <a:t> aromatics</a:t>
            </a:r>
            <a:r>
              <a:rPr lang="en-US" sz="2000" dirty="0">
                <a:latin typeface="Candara" panose="020E0502030303020204" pitchFamily="34" charset="0"/>
              </a:rPr>
              <a:t>):</a:t>
            </a:r>
            <a:r>
              <a:rPr lang="en-US" sz="2000" b="1" dirty="0">
                <a:latin typeface="Candara" panose="020E0502030303020204" pitchFamily="34" charset="0"/>
              </a:rPr>
              <a:t> </a:t>
            </a:r>
            <a:r>
              <a:rPr lang="en-US" sz="2000" dirty="0">
                <a:latin typeface="Candara" panose="020E0502030303020204" pitchFamily="34" charset="0"/>
              </a:rPr>
              <a:t>6-carbon ring with alternating single &amp; double bonds</a:t>
            </a:r>
          </a:p>
        </p:txBody>
      </p:sp>
    </p:spTree>
    <p:extLst>
      <p:ext uri="{BB962C8B-B14F-4D97-AF65-F5344CB8AC3E}">
        <p14:creationId xmlns:p14="http://schemas.microsoft.com/office/powerpoint/2010/main" val="42373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5583580" cy="646331"/>
          </a:xfrm>
          <a:prstGeom prst="rect">
            <a:avLst/>
          </a:prstGeom>
          <a:noFill/>
        </p:spPr>
        <p:txBody>
          <a:bodyPr wrap="none" rtlCol="0">
            <a:spAutoFit/>
          </a:bodyPr>
          <a:lstStyle/>
          <a:p>
            <a:r>
              <a:rPr lang="en-US" sz="3600" b="1" dirty="0">
                <a:solidFill>
                  <a:prstClr val="white"/>
                </a:solidFill>
                <a:latin typeface="Candara"/>
                <a:cs typeface="Candara"/>
              </a:rPr>
              <a:t>Common functional groups</a:t>
            </a: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94873CB-988E-924B-8337-84AC7F7858F6}"/>
              </a:ext>
            </a:extLst>
          </p:cNvPr>
          <p:cNvPicPr>
            <a:picLocks noChangeAspect="1"/>
          </p:cNvPicPr>
          <p:nvPr/>
        </p:nvPicPr>
        <p:blipFill>
          <a:blip r:embed="rId3"/>
          <a:stretch>
            <a:fillRect/>
          </a:stretch>
        </p:blipFill>
        <p:spPr>
          <a:xfrm>
            <a:off x="520700" y="1091903"/>
            <a:ext cx="8102600" cy="5702300"/>
          </a:xfrm>
          <a:prstGeom prst="rect">
            <a:avLst/>
          </a:prstGeom>
        </p:spPr>
      </p:pic>
      <p:sp>
        <p:nvSpPr>
          <p:cNvPr id="8" name="Text Box 3">
            <a:extLst>
              <a:ext uri="{FF2B5EF4-FFF2-40B4-BE49-F238E27FC236}">
                <a16:creationId xmlns:a16="http://schemas.microsoft.com/office/drawing/2014/main" id="{89BC3ED5-4566-9947-B880-3F2088B78883}"/>
              </a:ext>
            </a:extLst>
          </p:cNvPr>
          <p:cNvSpPr txBox="1">
            <a:spLocks noChangeArrowheads="1"/>
          </p:cNvSpPr>
          <p:nvPr/>
        </p:nvSpPr>
        <p:spPr bwMode="auto">
          <a:xfrm>
            <a:off x="381000" y="796173"/>
            <a:ext cx="8632371" cy="400110"/>
          </a:xfrm>
          <a:prstGeom prst="rect">
            <a:avLst/>
          </a:prstGeom>
          <a:noFill/>
          <a:ln w="9525">
            <a:noFill/>
            <a:miter lim="800000"/>
            <a:headEnd/>
            <a:tailEnd/>
          </a:ln>
        </p:spPr>
        <p:txBody>
          <a:bodyPr wrap="square">
            <a:prstTxWarp prst="textNoShape">
              <a:avLst/>
            </a:prstTxWarp>
            <a:spAutoFit/>
          </a:bodyPr>
          <a:lstStyle/>
          <a:p>
            <a:pPr marL="4763" indent="-4763"/>
            <a:r>
              <a:rPr lang="en-US" sz="2000" dirty="0">
                <a:latin typeface="Candara"/>
                <a:cs typeface="Candara"/>
              </a:rPr>
              <a:t>Let’s turn to three handouts and a site (and games) for this information.</a:t>
            </a:r>
          </a:p>
        </p:txBody>
      </p:sp>
      <p:sp>
        <p:nvSpPr>
          <p:cNvPr id="9" name="Rounded Rectangle 8">
            <a:extLst>
              <a:ext uri="{FF2B5EF4-FFF2-40B4-BE49-F238E27FC236}">
                <a16:creationId xmlns:a16="http://schemas.microsoft.com/office/drawing/2014/main" id="{03A7424A-9532-8B4F-9EC7-E85D9D0B03FE}"/>
              </a:ext>
            </a:extLst>
          </p:cNvPr>
          <p:cNvSpPr/>
          <p:nvPr/>
        </p:nvSpPr>
        <p:spPr>
          <a:xfrm>
            <a:off x="520700" y="4667688"/>
            <a:ext cx="5252779" cy="12014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31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1" y="-168"/>
            <a:ext cx="5444119" cy="646331"/>
          </a:xfrm>
          <a:prstGeom prst="rect">
            <a:avLst/>
          </a:prstGeom>
          <a:noFill/>
        </p:spPr>
        <p:txBody>
          <a:bodyPr wrap="none" rtlCol="0">
            <a:spAutoFit/>
          </a:bodyPr>
          <a:lstStyle/>
          <a:p>
            <a:r>
              <a:rPr lang="en-US" sz="3600" b="1" dirty="0">
                <a:solidFill>
                  <a:prstClr val="white"/>
                </a:solidFill>
                <a:latin typeface="Candara"/>
                <a:cs typeface="Candara"/>
              </a:rPr>
              <a:t>Alkyl halides </a:t>
            </a:r>
            <a:r>
              <a:rPr lang="en-US" sz="3600" dirty="0">
                <a:solidFill>
                  <a:prstClr val="white"/>
                </a:solidFill>
                <a:latin typeface="Candara"/>
                <a:cs typeface="Candara"/>
              </a:rPr>
              <a:t>(haloalkanes)</a:t>
            </a:r>
          </a:p>
        </p:txBody>
      </p:sp>
      <p:pic>
        <p:nvPicPr>
          <p:cNvPr id="13" name="Picture 12">
            <a:extLst>
              <a:ext uri="{FF2B5EF4-FFF2-40B4-BE49-F238E27FC236}">
                <a16:creationId xmlns:a16="http://schemas.microsoft.com/office/drawing/2014/main" id="{74A1474A-F2AC-2F4B-B537-EB78933A4148}"/>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8" name="Text Box 3">
            <a:extLst>
              <a:ext uri="{FF2B5EF4-FFF2-40B4-BE49-F238E27FC236}">
                <a16:creationId xmlns:a16="http://schemas.microsoft.com/office/drawing/2014/main" id="{89BC3ED5-4566-9947-B880-3F2088B78883}"/>
              </a:ext>
            </a:extLst>
          </p:cNvPr>
          <p:cNvSpPr txBox="1">
            <a:spLocks noChangeArrowheads="1"/>
          </p:cNvSpPr>
          <p:nvPr/>
        </p:nvSpPr>
        <p:spPr bwMode="auto">
          <a:xfrm>
            <a:off x="381000" y="889840"/>
            <a:ext cx="8763000" cy="1323439"/>
          </a:xfrm>
          <a:prstGeom prst="rect">
            <a:avLst/>
          </a:prstGeom>
          <a:noFill/>
          <a:ln w="9525">
            <a:noFill/>
            <a:miter lim="800000"/>
            <a:headEnd/>
            <a:tailEnd/>
          </a:ln>
        </p:spPr>
        <p:txBody>
          <a:bodyPr wrap="square">
            <a:prstTxWarp prst="textNoShape">
              <a:avLst/>
            </a:prstTxWarp>
            <a:spAutoFit/>
          </a:bodyPr>
          <a:lstStyle/>
          <a:p>
            <a:pPr marL="4763" indent="-4763"/>
            <a:r>
              <a:rPr lang="en-US" sz="2000" b="1" dirty="0">
                <a:latin typeface="Candara"/>
                <a:cs typeface="Candara"/>
              </a:rPr>
              <a:t>Alkyl halides: </a:t>
            </a:r>
            <a:r>
              <a:rPr lang="en-US" sz="2000" i="1" dirty="0">
                <a:latin typeface="Candara"/>
                <a:cs typeface="Candara"/>
              </a:rPr>
              <a:t>carbon structures with halogens attached</a:t>
            </a:r>
          </a:p>
          <a:p>
            <a:pPr marL="800100" lvl="1" indent="-342900">
              <a:buFont typeface="Arial" panose="020B0604020202020204" pitchFamily="34" charset="0"/>
              <a:buChar char="•"/>
            </a:pPr>
            <a:r>
              <a:rPr lang="en-US" sz="2000" dirty="0">
                <a:latin typeface="Candara"/>
                <a:cs typeface="Candara"/>
              </a:rPr>
              <a:t>Common in the lab but rare in nature</a:t>
            </a:r>
          </a:p>
          <a:p>
            <a:pPr marL="800100" lvl="1" indent="-342900">
              <a:buFont typeface="Arial" panose="020B0604020202020204" pitchFamily="34" charset="0"/>
              <a:buChar char="•"/>
            </a:pPr>
            <a:r>
              <a:rPr lang="en-US" sz="2000" dirty="0">
                <a:latin typeface="Candara"/>
                <a:cs typeface="Candara"/>
              </a:rPr>
              <a:t>Small molecules are easy to synthesize, useful and often harm human or environmental health</a:t>
            </a:r>
          </a:p>
        </p:txBody>
      </p:sp>
      <p:pic>
        <p:nvPicPr>
          <p:cNvPr id="6" name="Picture 5">
            <a:extLst>
              <a:ext uri="{FF2B5EF4-FFF2-40B4-BE49-F238E27FC236}">
                <a16:creationId xmlns:a16="http://schemas.microsoft.com/office/drawing/2014/main" id="{39E64CB9-5BC0-CD4D-814B-A6197B5FD697}"/>
              </a:ext>
            </a:extLst>
          </p:cNvPr>
          <p:cNvPicPr>
            <a:picLocks noChangeAspect="1"/>
          </p:cNvPicPr>
          <p:nvPr/>
        </p:nvPicPr>
        <p:blipFill>
          <a:blip r:embed="rId3"/>
          <a:stretch>
            <a:fillRect/>
          </a:stretch>
        </p:blipFill>
        <p:spPr>
          <a:xfrm>
            <a:off x="369660" y="2451708"/>
            <a:ext cx="8404680" cy="1680936"/>
          </a:xfrm>
          <a:prstGeom prst="rect">
            <a:avLst/>
          </a:prstGeom>
        </p:spPr>
      </p:pic>
      <p:sp>
        <p:nvSpPr>
          <p:cNvPr id="7" name="TextBox 6">
            <a:extLst>
              <a:ext uri="{FF2B5EF4-FFF2-40B4-BE49-F238E27FC236}">
                <a16:creationId xmlns:a16="http://schemas.microsoft.com/office/drawing/2014/main" id="{FF36358A-704E-CF4B-95FD-8AA429C54675}"/>
              </a:ext>
            </a:extLst>
          </p:cNvPr>
          <p:cNvSpPr txBox="1"/>
          <p:nvPr/>
        </p:nvSpPr>
        <p:spPr>
          <a:xfrm>
            <a:off x="653143" y="4669971"/>
            <a:ext cx="2462534" cy="400110"/>
          </a:xfrm>
          <a:prstGeom prst="rect">
            <a:avLst/>
          </a:prstGeom>
          <a:noFill/>
        </p:spPr>
        <p:txBody>
          <a:bodyPr wrap="none" rtlCol="0">
            <a:spAutoFit/>
          </a:bodyPr>
          <a:lstStyle/>
          <a:p>
            <a:r>
              <a:rPr lang="en-US" sz="2000" dirty="0">
                <a:latin typeface="Candara" panose="020E0502030303020204" pitchFamily="34" charset="0"/>
              </a:rPr>
              <a:t>early anesthetic drug</a:t>
            </a:r>
          </a:p>
        </p:txBody>
      </p:sp>
      <p:sp>
        <p:nvSpPr>
          <p:cNvPr id="11" name="TextBox 10">
            <a:extLst>
              <a:ext uri="{FF2B5EF4-FFF2-40B4-BE49-F238E27FC236}">
                <a16:creationId xmlns:a16="http://schemas.microsoft.com/office/drawing/2014/main" id="{E094B032-5061-C545-984E-D0E6A0454009}"/>
              </a:ext>
            </a:extLst>
          </p:cNvPr>
          <p:cNvSpPr txBox="1"/>
          <p:nvPr/>
        </p:nvSpPr>
        <p:spPr>
          <a:xfrm>
            <a:off x="3115676" y="5498442"/>
            <a:ext cx="2893237" cy="707886"/>
          </a:xfrm>
          <a:prstGeom prst="rect">
            <a:avLst/>
          </a:prstGeom>
          <a:noFill/>
        </p:spPr>
        <p:txBody>
          <a:bodyPr wrap="square" rtlCol="0">
            <a:spAutoFit/>
          </a:bodyPr>
          <a:lstStyle/>
          <a:p>
            <a:pPr algn="ctr"/>
            <a:r>
              <a:rPr lang="en-US" sz="2000" dirty="0">
                <a:latin typeface="Candara" panose="020E0502030303020204" pitchFamily="34" charset="0"/>
              </a:rPr>
              <a:t>refrigerant that damages the ozone layer</a:t>
            </a:r>
          </a:p>
        </p:txBody>
      </p:sp>
      <p:sp>
        <p:nvSpPr>
          <p:cNvPr id="12" name="TextBox 11">
            <a:extLst>
              <a:ext uri="{FF2B5EF4-FFF2-40B4-BE49-F238E27FC236}">
                <a16:creationId xmlns:a16="http://schemas.microsoft.com/office/drawing/2014/main" id="{2454591D-A48F-DA43-A01D-6FD6D3D89E49}"/>
              </a:ext>
            </a:extLst>
          </p:cNvPr>
          <p:cNvSpPr txBox="1"/>
          <p:nvPr/>
        </p:nvSpPr>
        <p:spPr>
          <a:xfrm>
            <a:off x="5300623" y="4645070"/>
            <a:ext cx="2893237" cy="400110"/>
          </a:xfrm>
          <a:prstGeom prst="rect">
            <a:avLst/>
          </a:prstGeom>
          <a:noFill/>
        </p:spPr>
        <p:txBody>
          <a:bodyPr wrap="square" rtlCol="0">
            <a:spAutoFit/>
          </a:bodyPr>
          <a:lstStyle/>
          <a:p>
            <a:pPr algn="ctr"/>
            <a:r>
              <a:rPr lang="en-US" sz="2000" dirty="0">
                <a:latin typeface="Candara" panose="020E0502030303020204" pitchFamily="34" charset="0"/>
              </a:rPr>
              <a:t>used in organic synthesis</a:t>
            </a:r>
          </a:p>
        </p:txBody>
      </p:sp>
      <p:cxnSp>
        <p:nvCxnSpPr>
          <p:cNvPr id="10" name="Straight Arrow Connector 9">
            <a:extLst>
              <a:ext uri="{FF2B5EF4-FFF2-40B4-BE49-F238E27FC236}">
                <a16:creationId xmlns:a16="http://schemas.microsoft.com/office/drawing/2014/main" id="{E9407960-0C35-5542-86D2-38D7F3194CC5}"/>
              </a:ext>
            </a:extLst>
          </p:cNvPr>
          <p:cNvCxnSpPr>
            <a:cxnSpLocks/>
          </p:cNvCxnSpPr>
          <p:nvPr/>
        </p:nvCxnSpPr>
        <p:spPr>
          <a:xfrm flipV="1">
            <a:off x="1884410" y="4148973"/>
            <a:ext cx="515890" cy="53732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B7A79E-5472-1D4E-B446-7271D2BBD04E}"/>
              </a:ext>
            </a:extLst>
          </p:cNvPr>
          <p:cNvCxnSpPr>
            <a:cxnSpLocks/>
          </p:cNvCxnSpPr>
          <p:nvPr/>
        </p:nvCxnSpPr>
        <p:spPr>
          <a:xfrm flipV="1">
            <a:off x="4442552" y="4184931"/>
            <a:ext cx="0" cy="137019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1398FB6-42C8-FB43-AE26-164FDBA53A42}"/>
              </a:ext>
            </a:extLst>
          </p:cNvPr>
          <p:cNvCxnSpPr>
            <a:cxnSpLocks/>
          </p:cNvCxnSpPr>
          <p:nvPr/>
        </p:nvCxnSpPr>
        <p:spPr>
          <a:xfrm flipH="1" flipV="1">
            <a:off x="6494508" y="4184931"/>
            <a:ext cx="461463" cy="50136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79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2462</Words>
  <Application>Microsoft Macintosh PowerPoint</Application>
  <PresentationFormat>On-screen Show (4:3)</PresentationFormat>
  <Paragraphs>668</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cp:revision>
  <dcterms:created xsi:type="dcterms:W3CDTF">2020-01-13T22:18:03Z</dcterms:created>
  <dcterms:modified xsi:type="dcterms:W3CDTF">2020-01-13T22:18:50Z</dcterms:modified>
</cp:coreProperties>
</file>