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413" r:id="rId4"/>
    <p:sldId id="412" r:id="rId5"/>
    <p:sldId id="414" r:id="rId6"/>
    <p:sldId id="415" r:id="rId7"/>
    <p:sldId id="416" r:id="rId8"/>
    <p:sldId id="417" r:id="rId9"/>
    <p:sldId id="418" r:id="rId10"/>
    <p:sldId id="419" r:id="rId11"/>
    <p:sldId id="420" r:id="rId12"/>
    <p:sldId id="421" r:id="rId13"/>
    <p:sldId id="422" r:id="rId14"/>
    <p:sldId id="423" r:id="rId15"/>
    <p:sldId id="424" r:id="rId16"/>
    <p:sldId id="425" r:id="rId17"/>
    <p:sldId id="427" r:id="rId18"/>
    <p:sldId id="428" r:id="rId19"/>
    <p:sldId id="429" r:id="rId20"/>
    <p:sldId id="426" r:id="rId21"/>
    <p:sldId id="430" r:id="rId22"/>
    <p:sldId id="431" r:id="rId23"/>
    <p:sldId id="432" r:id="rId24"/>
    <p:sldId id="433" r:id="rId25"/>
    <p:sldId id="434" r:id="rId26"/>
    <p:sldId id="435" r:id="rId27"/>
    <p:sldId id="436" r:id="rId28"/>
    <p:sldId id="437" r:id="rId29"/>
    <p:sldId id="438" r:id="rId30"/>
    <p:sldId id="439" r:id="rId31"/>
    <p:sldId id="440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4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B646-2B08-1C44-A859-E0BAAF920DA0}" type="datetimeFigureOut">
              <a:rPr lang="en-US" smtClean="0"/>
              <a:t>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6F6F-9D81-B245-A7A5-02BF39876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390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B646-2B08-1C44-A859-E0BAAF920DA0}" type="datetimeFigureOut">
              <a:rPr lang="en-US" smtClean="0"/>
              <a:t>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6F6F-9D81-B245-A7A5-02BF39876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319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B646-2B08-1C44-A859-E0BAAF920DA0}" type="datetimeFigureOut">
              <a:rPr lang="en-US" smtClean="0"/>
              <a:t>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6F6F-9D81-B245-A7A5-02BF39876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709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B646-2B08-1C44-A859-E0BAAF920DA0}" type="datetimeFigureOut">
              <a:rPr lang="en-US" smtClean="0"/>
              <a:t>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6F6F-9D81-B245-A7A5-02BF39876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19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B646-2B08-1C44-A859-E0BAAF920DA0}" type="datetimeFigureOut">
              <a:rPr lang="en-US" smtClean="0"/>
              <a:t>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6F6F-9D81-B245-A7A5-02BF39876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435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B646-2B08-1C44-A859-E0BAAF920DA0}" type="datetimeFigureOut">
              <a:rPr lang="en-US" smtClean="0"/>
              <a:t>1/13/20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6F6F-9D81-B245-A7A5-02BF39876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1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B646-2B08-1C44-A859-E0BAAF920DA0}" type="datetimeFigureOut">
              <a:rPr lang="en-US" smtClean="0"/>
              <a:t>1/13/20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6F6F-9D81-B245-A7A5-02BF39876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81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B646-2B08-1C44-A859-E0BAAF920DA0}" type="datetimeFigureOut">
              <a:rPr lang="en-US" smtClean="0"/>
              <a:t>1/13/20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6F6F-9D81-B245-A7A5-02BF39876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2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B646-2B08-1C44-A859-E0BAAF920DA0}" type="datetimeFigureOut">
              <a:rPr lang="en-US" smtClean="0"/>
              <a:t>1/13/20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6F6F-9D81-B245-A7A5-02BF39876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174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B646-2B08-1C44-A859-E0BAAF920DA0}" type="datetimeFigureOut">
              <a:rPr lang="en-US" smtClean="0"/>
              <a:t>1/13/20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6F6F-9D81-B245-A7A5-02BF39876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689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B646-2B08-1C44-A859-E0BAAF920DA0}" type="datetimeFigureOut">
              <a:rPr lang="en-US" smtClean="0"/>
              <a:t>1/13/20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6F6F-9D81-B245-A7A5-02BF39876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18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5B646-2B08-1C44-A859-E0BAAF920DA0}" type="datetimeFigureOut">
              <a:rPr lang="en-US" smtClean="0"/>
              <a:t>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76F6F-9D81-B245-A7A5-02BF39876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388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6330"/>
            <a:ext cx="77139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CHE 2060: Principles of Organic </a:t>
            </a:r>
            <a:r>
              <a:rPr lang="en-US" sz="3600" b="1" dirty="0" err="1">
                <a:solidFill>
                  <a:prstClr val="white"/>
                </a:solidFill>
                <a:latin typeface="Candara"/>
                <a:cs typeface="Candara"/>
              </a:rPr>
              <a:t>Chem</a:t>
            </a:r>
            <a:endParaRPr lang="en-US" sz="3600" b="1" dirty="0">
              <a:solidFill>
                <a:prstClr val="white"/>
              </a:solidFill>
              <a:latin typeface="Candara"/>
              <a:cs typeface="Candar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1419" y="713135"/>
            <a:ext cx="7859844" cy="63401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andara"/>
                <a:cs typeface="Candara"/>
              </a:rPr>
              <a:t>1. Introduction to organic structure &amp; bonding</a:t>
            </a:r>
          </a:p>
          <a:p>
            <a:endParaRPr lang="en-US" sz="5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1.1:  Drawing organic structures</a:t>
            </a:r>
          </a:p>
          <a:p>
            <a:pPr lvl="1"/>
            <a:r>
              <a:rPr lang="en-US" sz="2400" dirty="0">
                <a:latin typeface="Candara"/>
                <a:cs typeface="Candara"/>
              </a:rPr>
              <a:t>	A. Formal charge</a:t>
            </a:r>
          </a:p>
          <a:p>
            <a:pPr lvl="1"/>
            <a:r>
              <a:rPr lang="en-US" sz="2400" dirty="0">
                <a:latin typeface="Candara"/>
                <a:cs typeface="Candara"/>
              </a:rPr>
              <a:t>	B. Common bonding patterns</a:t>
            </a:r>
          </a:p>
          <a:p>
            <a:pPr lvl="1"/>
            <a:r>
              <a:rPr lang="en-US" sz="2400" dirty="0">
                <a:latin typeface="Candara"/>
                <a:cs typeface="Candara"/>
              </a:rPr>
              <a:t>	C. Using ‘line structure’ (aka line-bond) convention</a:t>
            </a:r>
          </a:p>
          <a:p>
            <a:pPr lvl="1"/>
            <a:r>
              <a:rPr lang="en-US" sz="2400" dirty="0">
                <a:latin typeface="Candara"/>
                <a:cs typeface="Candara"/>
              </a:rPr>
              <a:t>	D. Constitutional (aka structural) isomers</a:t>
            </a:r>
          </a:p>
          <a:p>
            <a:pPr lvl="1"/>
            <a:endParaRPr lang="en-US" sz="5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1.2:  Functional groups &amp; organic nomenclature</a:t>
            </a:r>
          </a:p>
          <a:p>
            <a:pPr lvl="1"/>
            <a:r>
              <a:rPr lang="en-US" sz="2400" b="1" dirty="0">
                <a:latin typeface="Candara"/>
                <a:cs typeface="Candara"/>
              </a:rPr>
              <a:t>	</a:t>
            </a:r>
            <a:r>
              <a:rPr lang="en-US" sz="2400" dirty="0">
                <a:latin typeface="Candara"/>
                <a:cs typeface="Candara"/>
              </a:rPr>
              <a:t>A. Functional groups in organic compounds</a:t>
            </a:r>
          </a:p>
          <a:p>
            <a:pPr lvl="1"/>
            <a:r>
              <a:rPr lang="en-US" sz="2400" dirty="0">
                <a:latin typeface="Candara"/>
                <a:cs typeface="Candara"/>
              </a:rPr>
              <a:t>	B. Naming organic compounds</a:t>
            </a:r>
          </a:p>
          <a:p>
            <a:pPr lvl="1"/>
            <a:r>
              <a:rPr lang="en-US" sz="2400" dirty="0">
                <a:latin typeface="Candara"/>
                <a:cs typeface="Candara"/>
              </a:rPr>
              <a:t>	C. Abbreviating structural drawings</a:t>
            </a:r>
          </a:p>
          <a:p>
            <a:pPr lvl="1"/>
            <a:endParaRPr lang="en-US" sz="5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1.3:  Structures of some important biological molecules</a:t>
            </a:r>
          </a:p>
          <a:p>
            <a:pPr lvl="1"/>
            <a:r>
              <a:rPr lang="en-US" sz="2400" b="1" dirty="0">
                <a:latin typeface="Candara"/>
                <a:cs typeface="Candara"/>
              </a:rPr>
              <a:t>	</a:t>
            </a:r>
            <a:r>
              <a:rPr lang="en-US" sz="2400" dirty="0">
                <a:latin typeface="Candara"/>
                <a:cs typeface="Candara"/>
              </a:rPr>
              <a:t>A. Lipids</a:t>
            </a:r>
          </a:p>
          <a:p>
            <a:pPr lvl="1"/>
            <a:r>
              <a:rPr lang="en-US" sz="2400" dirty="0">
                <a:latin typeface="Candara"/>
                <a:cs typeface="Candara"/>
              </a:rPr>
              <a:t>	B. Biopolymer basics</a:t>
            </a:r>
          </a:p>
          <a:p>
            <a:pPr lvl="1"/>
            <a:r>
              <a:rPr lang="en-US" sz="2400" dirty="0">
                <a:latin typeface="Candara"/>
                <a:cs typeface="Candara"/>
              </a:rPr>
              <a:t>	C. Carbohydrates</a:t>
            </a:r>
          </a:p>
          <a:p>
            <a:pPr lvl="1"/>
            <a:r>
              <a:rPr lang="en-US" sz="2400" dirty="0">
                <a:latin typeface="Candara"/>
                <a:cs typeface="Candara"/>
              </a:rPr>
              <a:t>	D. Amino acids &amp; proteins</a:t>
            </a:r>
          </a:p>
          <a:p>
            <a:pPr lvl="1"/>
            <a:r>
              <a:rPr lang="en-US" sz="2400" dirty="0">
                <a:latin typeface="Candara"/>
                <a:cs typeface="Candara"/>
              </a:rPr>
              <a:t>	E. Nucleic acids (DNA &amp; RNA)</a:t>
            </a:r>
            <a:endParaRPr lang="en-US" sz="2000" dirty="0">
              <a:latin typeface="Candara"/>
              <a:cs typeface="Candara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EBFD69E-AA31-CD4E-9D4B-0A225B74A56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009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4A1474A-F2AC-2F4B-B537-EB78933A41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7E6F0053-66B7-5A4F-8F92-B315EB6289D3}"/>
              </a:ext>
            </a:extLst>
          </p:cNvPr>
          <p:cNvSpPr txBox="1"/>
          <p:nvPr/>
        </p:nvSpPr>
        <p:spPr>
          <a:xfrm>
            <a:off x="228601" y="-168"/>
            <a:ext cx="2512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Isoprenoids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546EC4-FA5E-1445-A38D-C036028D253C}"/>
              </a:ext>
            </a:extLst>
          </p:cNvPr>
          <p:cNvSpPr txBox="1"/>
          <p:nvPr/>
        </p:nvSpPr>
        <p:spPr>
          <a:xfrm>
            <a:off x="228602" y="816428"/>
            <a:ext cx="86704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ndara" panose="020E0502030303020204" pitchFamily="34" charset="0"/>
              </a:rPr>
              <a:t>Isoprenoids: </a:t>
            </a:r>
            <a:r>
              <a:rPr lang="en-US" sz="2000" i="1" dirty="0">
                <a:latin typeface="Candara" panose="020E0502030303020204" pitchFamily="34" charset="0"/>
              </a:rPr>
              <a:t>lipids based on a 5-carbon, branched </a:t>
            </a:r>
            <a:r>
              <a:rPr lang="en-US" sz="2000" b="1" i="1" dirty="0">
                <a:latin typeface="Candara" panose="020E0502030303020204" pitchFamily="34" charset="0"/>
              </a:rPr>
              <a:t>isoprene</a:t>
            </a:r>
            <a:r>
              <a:rPr lang="en-US" sz="2000" i="1" dirty="0">
                <a:latin typeface="Candara" panose="020E0502030303020204" pitchFamily="34" charset="0"/>
              </a:rPr>
              <a:t> unit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ndara" panose="020E0502030303020204" pitchFamily="34" charset="0"/>
              </a:rPr>
              <a:t>Largely hydrophobic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ndara" panose="020E0502030303020204" pitchFamily="34" charset="0"/>
              </a:rPr>
              <a:t>Animals: cholesterol, related hormones like testosterone, estradiol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ndara" panose="020E0502030303020204" pitchFamily="34" charset="0"/>
              </a:rPr>
              <a:t>Plants: lycopene (red of tomatoes), carotenoids (leaf colors)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FB6FB37-2159-7347-BF1E-D7D8B296ED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954" y="2139866"/>
            <a:ext cx="7478486" cy="46190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1F6E1A4-19FE-DD47-8FEB-976CE2FB80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8405" y="3897085"/>
            <a:ext cx="1394279" cy="101228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E752548-25F1-CF44-A380-358AD55D4306}"/>
              </a:ext>
            </a:extLst>
          </p:cNvPr>
          <p:cNvSpPr txBox="1"/>
          <p:nvPr/>
        </p:nvSpPr>
        <p:spPr>
          <a:xfrm rot="16200000">
            <a:off x="5716203" y="3493671"/>
            <a:ext cx="60260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>
                <a:solidFill>
                  <a:schemeClr val="accent1"/>
                </a:solidFill>
              </a:rPr>
              <a:t>……..sidebar…………….…...</a:t>
            </a:r>
          </a:p>
        </p:txBody>
      </p:sp>
    </p:spTree>
    <p:extLst>
      <p:ext uri="{BB962C8B-B14F-4D97-AF65-F5344CB8AC3E}">
        <p14:creationId xmlns:p14="http://schemas.microsoft.com/office/powerpoint/2010/main" val="4241551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4A1474A-F2AC-2F4B-B537-EB78933A41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7E6F0053-66B7-5A4F-8F92-B315EB6289D3}"/>
              </a:ext>
            </a:extLst>
          </p:cNvPr>
          <p:cNvSpPr txBox="1"/>
          <p:nvPr/>
        </p:nvSpPr>
        <p:spPr>
          <a:xfrm>
            <a:off x="228601" y="-168"/>
            <a:ext cx="42514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Isoprenoid synthesis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546EC4-FA5E-1445-A38D-C036028D253C}"/>
              </a:ext>
            </a:extLst>
          </p:cNvPr>
          <p:cNvSpPr txBox="1"/>
          <p:nvPr/>
        </p:nvSpPr>
        <p:spPr>
          <a:xfrm>
            <a:off x="228602" y="816428"/>
            <a:ext cx="8670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 panose="020E0502030303020204" pitchFamily="34" charset="0"/>
              </a:rPr>
              <a:t>While isoprenoid molecules are pretty </a:t>
            </a:r>
            <a:r>
              <a:rPr lang="en-US" sz="2000" b="1" dirty="0">
                <a:latin typeface="Candara" panose="020E0502030303020204" pitchFamily="34" charset="0"/>
              </a:rPr>
              <a:t>ubiquitous</a:t>
            </a:r>
            <a:r>
              <a:rPr lang="en-US" sz="2000" dirty="0">
                <a:latin typeface="Candara" panose="020E0502030303020204" pitchFamily="34" charset="0"/>
              </a:rPr>
              <a:t>, species make them differently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F3C9D3C-53BF-F942-82C0-49B141A26A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735" y="1654942"/>
            <a:ext cx="6985000" cy="5080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D2A0E8F-CA29-7142-B151-A40065992342}"/>
              </a:ext>
            </a:extLst>
          </p:cNvPr>
          <p:cNvSpPr txBox="1"/>
          <p:nvPr/>
        </p:nvSpPr>
        <p:spPr>
          <a:xfrm rot="16200000">
            <a:off x="5716203" y="3493671"/>
            <a:ext cx="60260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>
                <a:solidFill>
                  <a:schemeClr val="accent1"/>
                </a:solidFill>
              </a:rPr>
              <a:t>……..sidebar…………….…...</a:t>
            </a:r>
          </a:p>
        </p:txBody>
      </p:sp>
    </p:spTree>
    <p:extLst>
      <p:ext uri="{BB962C8B-B14F-4D97-AF65-F5344CB8AC3E}">
        <p14:creationId xmlns:p14="http://schemas.microsoft.com/office/powerpoint/2010/main" val="1302893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1916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Can you?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5634" y="806828"/>
            <a:ext cx="86241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Both"/>
            </a:pPr>
            <a:r>
              <a:rPr lang="en-US" sz="2000" dirty="0">
                <a:latin typeface="Candara"/>
                <a:cs typeface="Candara"/>
              </a:rPr>
              <a:t>List different types of lipids?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5634" y="1821411"/>
            <a:ext cx="86241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(2) Explain how fatty acids are built from 2-carbon units?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5634" y="2940191"/>
            <a:ext cx="86241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(3) Define the terms ‘amphipathic’, ‘hydrophilic’ and ‘hydrophobic’?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1FFA73D-6DF6-A04B-9DBE-FB0FC133284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3E02BA1-BBBC-514A-A7E3-808C8546214E}"/>
              </a:ext>
            </a:extLst>
          </p:cNvPr>
          <p:cNvSpPr txBox="1"/>
          <p:nvPr/>
        </p:nvSpPr>
        <p:spPr>
          <a:xfrm>
            <a:off x="275634" y="4058971"/>
            <a:ext cx="86241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(4) List the important parts of triacylglycerols, membrane lipids, waxes </a:t>
            </a:r>
            <a:br>
              <a:rPr lang="en-US" sz="2000" dirty="0">
                <a:latin typeface="Candara"/>
                <a:cs typeface="Candara"/>
              </a:rPr>
            </a:br>
            <a:r>
              <a:rPr lang="en-US" sz="2000" dirty="0">
                <a:latin typeface="Candara"/>
                <a:cs typeface="Candara"/>
              </a:rPr>
              <a:t>        and isoprenoids?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087EF7-F4EE-5944-92FB-1160FCAAEFED}"/>
              </a:ext>
            </a:extLst>
          </p:cNvPr>
          <p:cNvSpPr txBox="1"/>
          <p:nvPr/>
        </p:nvSpPr>
        <p:spPr>
          <a:xfrm rot="16200000">
            <a:off x="5716203" y="3493671"/>
            <a:ext cx="60260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>
                <a:solidFill>
                  <a:schemeClr val="accent1"/>
                </a:solidFill>
              </a:rPr>
              <a:t>……..sidebar…………….…...</a:t>
            </a:r>
          </a:p>
        </p:txBody>
      </p:sp>
    </p:spTree>
    <p:extLst>
      <p:ext uri="{BB962C8B-B14F-4D97-AF65-F5344CB8AC3E}">
        <p14:creationId xmlns:p14="http://schemas.microsoft.com/office/powerpoint/2010/main" val="965502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3" y="16330"/>
            <a:ext cx="7554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  <a:cs typeface="Avenir Heavy"/>
              </a:rPr>
              <a:t>1. Intro to organic structure &amp; bonding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24222" y="2341786"/>
            <a:ext cx="3609963" cy="671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2387" lvl="1">
              <a:lnSpc>
                <a:spcPct val="150000"/>
              </a:lnSpc>
            </a:pPr>
            <a:r>
              <a:rPr lang="en-US" sz="2800" b="1" i="1" dirty="0">
                <a:latin typeface="Candara"/>
                <a:cs typeface="Candara"/>
              </a:rPr>
              <a:t>1.3B Biopolymer basics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4BC887D-5263-BE4E-B139-25FE7FD33F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3A3A456-87EF-8A4B-9473-70305B180D47}"/>
              </a:ext>
            </a:extLst>
          </p:cNvPr>
          <p:cNvSpPr txBox="1"/>
          <p:nvPr/>
        </p:nvSpPr>
        <p:spPr>
          <a:xfrm rot="16200000">
            <a:off x="5716203" y="3493671"/>
            <a:ext cx="60260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>
                <a:solidFill>
                  <a:schemeClr val="accent1"/>
                </a:solidFill>
              </a:rPr>
              <a:t>……..sidebar…………….…...</a:t>
            </a:r>
          </a:p>
        </p:txBody>
      </p:sp>
    </p:spTree>
    <p:extLst>
      <p:ext uri="{BB962C8B-B14F-4D97-AF65-F5344CB8AC3E}">
        <p14:creationId xmlns:p14="http://schemas.microsoft.com/office/powerpoint/2010/main" val="2080880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4A1474A-F2AC-2F4B-B537-EB78933A41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7E6F0053-66B7-5A4F-8F92-B315EB6289D3}"/>
              </a:ext>
            </a:extLst>
          </p:cNvPr>
          <p:cNvSpPr txBox="1"/>
          <p:nvPr/>
        </p:nvSpPr>
        <p:spPr>
          <a:xfrm>
            <a:off x="228601" y="-168"/>
            <a:ext cx="2688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Biopolymers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546EC4-FA5E-1445-A38D-C036028D253C}"/>
              </a:ext>
            </a:extLst>
          </p:cNvPr>
          <p:cNvSpPr txBox="1"/>
          <p:nvPr/>
        </p:nvSpPr>
        <p:spPr>
          <a:xfrm>
            <a:off x="228602" y="816428"/>
            <a:ext cx="86704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 panose="020E0502030303020204" pitchFamily="34" charset="0"/>
              </a:rPr>
              <a:t>Many biomolecules, like carbohydrates, proteins and nucleic acids, are </a:t>
            </a:r>
            <a:r>
              <a:rPr lang="en-US" sz="2000" b="1" dirty="0">
                <a:latin typeface="Candara" panose="020E0502030303020204" pitchFamily="34" charset="0"/>
              </a:rPr>
              <a:t>polymers: </a:t>
            </a:r>
            <a:r>
              <a:rPr lang="en-US" sz="2000" i="1" dirty="0">
                <a:latin typeface="Candara" panose="020E0502030303020204" pitchFamily="34" charset="0"/>
              </a:rPr>
              <a:t>long chains made by connecting identical, or similar, units with chemical bonds.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Candara" panose="020E0502030303020204" pitchFamily="34" charset="0"/>
              </a:rPr>
              <a:t>Monomers: </a:t>
            </a:r>
            <a:r>
              <a:rPr lang="en-US" sz="2000" i="1" dirty="0">
                <a:latin typeface="Candara" panose="020E0502030303020204" pitchFamily="34" charset="0"/>
              </a:rPr>
              <a:t>the smaller units that polymers are built from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Candara" panose="020E0502030303020204" pitchFamily="34" charset="0"/>
              </a:rPr>
              <a:t>Links</a:t>
            </a:r>
            <a:r>
              <a:rPr lang="en-US" sz="2000" dirty="0">
                <a:latin typeface="Candara" panose="020E0502030303020204" pitchFamily="34" charset="0"/>
              </a:rPr>
              <a:t>: </a:t>
            </a:r>
            <a:r>
              <a:rPr lang="en-US" sz="2000" i="1" dirty="0">
                <a:latin typeface="Candara" panose="020E0502030303020204" pitchFamily="34" charset="0"/>
              </a:rPr>
              <a:t>the chemical bonds that connect monomers</a:t>
            </a:r>
            <a:endParaRPr lang="en-US" sz="2000" b="1" dirty="0">
              <a:latin typeface="Candara" panose="020E0502030303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9F06D9-E13B-5F44-8E11-5658A3E39D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2856" y="2592957"/>
            <a:ext cx="5890282" cy="334075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67287AE-056C-F04A-9EC0-7DB3F1440255}"/>
              </a:ext>
            </a:extLst>
          </p:cNvPr>
          <p:cNvSpPr txBox="1"/>
          <p:nvPr/>
        </p:nvSpPr>
        <p:spPr>
          <a:xfrm>
            <a:off x="375557" y="6079027"/>
            <a:ext cx="8670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 panose="020E0502030303020204" pitchFamily="34" charset="0"/>
              </a:rPr>
              <a:t>Can you give my examples of common biopolymers?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FA9156-FF84-C24E-9A84-4B02C13C1C09}"/>
              </a:ext>
            </a:extLst>
          </p:cNvPr>
          <p:cNvSpPr txBox="1"/>
          <p:nvPr/>
        </p:nvSpPr>
        <p:spPr>
          <a:xfrm rot="16200000">
            <a:off x="5716203" y="3493671"/>
            <a:ext cx="60260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>
                <a:solidFill>
                  <a:schemeClr val="accent1"/>
                </a:solidFill>
              </a:rPr>
              <a:t>……..sidebar…………….…...</a:t>
            </a:r>
          </a:p>
        </p:txBody>
      </p:sp>
    </p:spTree>
    <p:extLst>
      <p:ext uri="{BB962C8B-B14F-4D97-AF65-F5344CB8AC3E}">
        <p14:creationId xmlns:p14="http://schemas.microsoft.com/office/powerpoint/2010/main" val="886251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1916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Can you?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5634" y="806828"/>
            <a:ext cx="86241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Both"/>
            </a:pPr>
            <a:r>
              <a:rPr lang="en-US" sz="2000" dirty="0">
                <a:latin typeface="Candara"/>
                <a:cs typeface="Candara"/>
              </a:rPr>
              <a:t>Define the terms ‘polymer’, ‘monomer’ and ‘linkage’?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5634" y="1821411"/>
            <a:ext cx="86241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(2) Give examples of common biopolymers?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1FFA73D-6DF6-A04B-9DBE-FB0FC133284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3866975-C788-0049-B320-E231913AD55B}"/>
              </a:ext>
            </a:extLst>
          </p:cNvPr>
          <p:cNvSpPr txBox="1"/>
          <p:nvPr/>
        </p:nvSpPr>
        <p:spPr>
          <a:xfrm rot="16200000">
            <a:off x="5716203" y="3493671"/>
            <a:ext cx="60260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>
                <a:solidFill>
                  <a:schemeClr val="accent1"/>
                </a:solidFill>
              </a:rPr>
              <a:t>……..sidebar…………….…...</a:t>
            </a:r>
          </a:p>
        </p:txBody>
      </p:sp>
    </p:spTree>
    <p:extLst>
      <p:ext uri="{BB962C8B-B14F-4D97-AF65-F5344CB8AC3E}">
        <p14:creationId xmlns:p14="http://schemas.microsoft.com/office/powerpoint/2010/main" val="8675974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3" y="16330"/>
            <a:ext cx="7554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  <a:cs typeface="Avenir Heavy"/>
              </a:rPr>
              <a:t>1. Intro to organic structure &amp; bonding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91565" y="2123578"/>
            <a:ext cx="3704540" cy="26108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2387" lvl="1">
              <a:lnSpc>
                <a:spcPct val="150000"/>
              </a:lnSpc>
            </a:pPr>
            <a:r>
              <a:rPr lang="en-US" sz="2800" b="1" i="1" dirty="0">
                <a:latin typeface="Candara"/>
                <a:cs typeface="Candara"/>
              </a:rPr>
              <a:t>1.3C Carbohydrates</a:t>
            </a:r>
          </a:p>
          <a:p>
            <a:pPr marL="966787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i="1" dirty="0">
                <a:latin typeface="Candara"/>
                <a:cs typeface="Candara"/>
              </a:rPr>
              <a:t>Monosaccharides</a:t>
            </a:r>
          </a:p>
          <a:p>
            <a:pPr marL="966787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i="1" dirty="0">
                <a:latin typeface="Candara"/>
                <a:cs typeface="Candara"/>
              </a:rPr>
              <a:t>Disaccharides</a:t>
            </a:r>
          </a:p>
          <a:p>
            <a:pPr marL="966787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i="1" dirty="0">
                <a:latin typeface="Candara"/>
                <a:cs typeface="Candara"/>
              </a:rPr>
              <a:t>Polysaccharides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4BC887D-5263-BE4E-B139-25FE7FD33F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3C61443-BAA1-7341-BFB9-60F8672F122B}"/>
              </a:ext>
            </a:extLst>
          </p:cNvPr>
          <p:cNvSpPr txBox="1"/>
          <p:nvPr/>
        </p:nvSpPr>
        <p:spPr>
          <a:xfrm rot="16200000">
            <a:off x="5716203" y="3493671"/>
            <a:ext cx="60260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>
                <a:solidFill>
                  <a:schemeClr val="accent1"/>
                </a:solidFill>
              </a:rPr>
              <a:t>……..sidebar…………….…...</a:t>
            </a:r>
          </a:p>
        </p:txBody>
      </p:sp>
    </p:spTree>
    <p:extLst>
      <p:ext uri="{BB962C8B-B14F-4D97-AF65-F5344CB8AC3E}">
        <p14:creationId xmlns:p14="http://schemas.microsoft.com/office/powerpoint/2010/main" val="21139998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4A1474A-F2AC-2F4B-B537-EB78933A41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7E6F0053-66B7-5A4F-8F92-B315EB6289D3}"/>
              </a:ext>
            </a:extLst>
          </p:cNvPr>
          <p:cNvSpPr txBox="1"/>
          <p:nvPr/>
        </p:nvSpPr>
        <p:spPr>
          <a:xfrm>
            <a:off x="228601" y="-168"/>
            <a:ext cx="6750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Carbohydrates, monosaccharides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546EC4-FA5E-1445-A38D-C036028D253C}"/>
              </a:ext>
            </a:extLst>
          </p:cNvPr>
          <p:cNvSpPr txBox="1"/>
          <p:nvPr/>
        </p:nvSpPr>
        <p:spPr>
          <a:xfrm>
            <a:off x="228602" y="816428"/>
            <a:ext cx="8670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ndara" panose="020E0502030303020204" pitchFamily="34" charset="0"/>
              </a:rPr>
              <a:t>Carbohydrates: </a:t>
            </a:r>
            <a:r>
              <a:rPr lang="en-US" sz="2000" i="1" dirty="0">
                <a:latin typeface="Candara" panose="020E0502030303020204" pitchFamily="34" charset="0"/>
              </a:rPr>
              <a:t>‘hydrated carbons’; commonly called sugars and starches</a:t>
            </a:r>
            <a:endParaRPr lang="en-US" sz="2000" b="1" i="1" dirty="0">
              <a:latin typeface="Candara" panose="020E0502030303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67287AE-056C-F04A-9EC0-7DB3F1440255}"/>
              </a:ext>
            </a:extLst>
          </p:cNvPr>
          <p:cNvSpPr txBox="1"/>
          <p:nvPr/>
        </p:nvSpPr>
        <p:spPr>
          <a:xfrm>
            <a:off x="2145903" y="5125758"/>
            <a:ext cx="5593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 panose="020E0502030303020204" pitchFamily="34" charset="0"/>
              </a:rPr>
              <a:t>open chain form			cyclic form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3055D9-E8C2-DB48-A9DC-F465B0A5A94A}"/>
              </a:ext>
            </a:extLst>
          </p:cNvPr>
          <p:cNvSpPr txBox="1"/>
          <p:nvPr/>
        </p:nvSpPr>
        <p:spPr>
          <a:xfrm>
            <a:off x="236765" y="1347166"/>
            <a:ext cx="86704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ndara" panose="020E0502030303020204" pitchFamily="34" charset="0"/>
              </a:rPr>
              <a:t>Monosaccharides: </a:t>
            </a:r>
            <a:r>
              <a:rPr lang="en-US" sz="2000" i="1" dirty="0">
                <a:latin typeface="Candara" panose="020E0502030303020204" pitchFamily="34" charset="0"/>
              </a:rPr>
              <a:t>(sugars) 4-6-carbon molecules with multiple alcohols </a:t>
            </a:r>
            <a:br>
              <a:rPr lang="en-US" sz="2000" i="1" dirty="0">
                <a:latin typeface="Candara" panose="020E0502030303020204" pitchFamily="34" charset="0"/>
              </a:rPr>
            </a:br>
            <a:r>
              <a:rPr lang="en-US" sz="2000" i="1" dirty="0">
                <a:latin typeface="Candara" panose="020E0502030303020204" pitchFamily="34" charset="0"/>
              </a:rPr>
              <a:t>and one aldehyde or ketone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ndara" panose="020E0502030303020204" pitchFamily="34" charset="0"/>
              </a:rPr>
              <a:t>Hydrophilic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ndara" panose="020E0502030303020204" pitchFamily="34" charset="0"/>
              </a:rPr>
              <a:t>Often equilibrium exits between open and cyclic forms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7F4A79D-B0EA-EC4A-8793-8478C1AC31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4857" y="2801233"/>
            <a:ext cx="5052837" cy="236129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B812372-02D8-AC45-AC8F-C470F672F709}"/>
              </a:ext>
            </a:extLst>
          </p:cNvPr>
          <p:cNvSpPr txBox="1"/>
          <p:nvPr/>
        </p:nvSpPr>
        <p:spPr>
          <a:xfrm>
            <a:off x="2581099" y="3429000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B253EE5-265B-814C-9ED4-AC5E62268E0B}"/>
              </a:ext>
            </a:extLst>
          </p:cNvPr>
          <p:cNvSpPr txBox="1"/>
          <p:nvPr/>
        </p:nvSpPr>
        <p:spPr>
          <a:xfrm>
            <a:off x="3228799" y="3429000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3507ED-BB23-A84B-A957-48AF722271F4}"/>
              </a:ext>
            </a:extLst>
          </p:cNvPr>
          <p:cNvSpPr txBox="1"/>
          <p:nvPr/>
        </p:nvSpPr>
        <p:spPr>
          <a:xfrm>
            <a:off x="3838399" y="3429000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0C93950-B772-6648-9811-2CEAEF8AB51D}"/>
              </a:ext>
            </a:extLst>
          </p:cNvPr>
          <p:cNvSpPr txBox="1"/>
          <p:nvPr/>
        </p:nvSpPr>
        <p:spPr>
          <a:xfrm>
            <a:off x="4082096" y="3429000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60E4AEA-E452-904D-B778-AA3F860BFBB6}"/>
              </a:ext>
            </a:extLst>
          </p:cNvPr>
          <p:cNvSpPr txBox="1"/>
          <p:nvPr/>
        </p:nvSpPr>
        <p:spPr>
          <a:xfrm>
            <a:off x="3553053" y="4362306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1ACF688-CB56-BE49-8409-57922C575128}"/>
              </a:ext>
            </a:extLst>
          </p:cNvPr>
          <p:cNvSpPr txBox="1"/>
          <p:nvPr/>
        </p:nvSpPr>
        <p:spPr>
          <a:xfrm>
            <a:off x="2916060" y="4362306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B9F929D-007E-A54F-8600-9EC42DD2A8AC}"/>
              </a:ext>
            </a:extLst>
          </p:cNvPr>
          <p:cNvSpPr txBox="1"/>
          <p:nvPr/>
        </p:nvSpPr>
        <p:spPr>
          <a:xfrm>
            <a:off x="5479467" y="4687404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6FF0EE4-92CD-D74E-9701-69AAD9A73886}"/>
              </a:ext>
            </a:extLst>
          </p:cNvPr>
          <p:cNvSpPr txBox="1"/>
          <p:nvPr/>
        </p:nvSpPr>
        <p:spPr>
          <a:xfrm rot="1232845">
            <a:off x="6023961" y="3819924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32FF97B-A8FD-1349-8881-78E49297F769}"/>
              </a:ext>
            </a:extLst>
          </p:cNvPr>
          <p:cNvSpPr txBox="1"/>
          <p:nvPr/>
        </p:nvSpPr>
        <p:spPr>
          <a:xfrm rot="5619233">
            <a:off x="5961748" y="3641425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FE4164D-6505-9443-9697-9D0E024C7884}"/>
              </a:ext>
            </a:extLst>
          </p:cNvPr>
          <p:cNvSpPr txBox="1"/>
          <p:nvPr/>
        </p:nvSpPr>
        <p:spPr>
          <a:xfrm rot="5400000">
            <a:off x="5938982" y="2894580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0E80010-D261-4F41-8E10-B8D7DCDCA13A}"/>
              </a:ext>
            </a:extLst>
          </p:cNvPr>
          <p:cNvSpPr txBox="1"/>
          <p:nvPr/>
        </p:nvSpPr>
        <p:spPr>
          <a:xfrm rot="5400000">
            <a:off x="5940269" y="3165028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E7FBDF8-8A96-B543-A098-DC7DBD014973}"/>
              </a:ext>
            </a:extLst>
          </p:cNvPr>
          <p:cNvSpPr txBox="1"/>
          <p:nvPr/>
        </p:nvSpPr>
        <p:spPr>
          <a:xfrm rot="5400000">
            <a:off x="6256847" y="4178554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4DCD0D6-7B7D-5845-BE85-171C38A56DF8}"/>
              </a:ext>
            </a:extLst>
          </p:cNvPr>
          <p:cNvSpPr txBox="1"/>
          <p:nvPr/>
        </p:nvSpPr>
        <p:spPr>
          <a:xfrm rot="5400000">
            <a:off x="6256847" y="4449595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AC10C5B-7D2E-0A47-A129-0BC5C6D043E9}"/>
              </a:ext>
            </a:extLst>
          </p:cNvPr>
          <p:cNvSpPr txBox="1"/>
          <p:nvPr/>
        </p:nvSpPr>
        <p:spPr>
          <a:xfrm rot="5400000">
            <a:off x="5619624" y="4840454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EBFB256-97B8-0947-AAA5-74FFA875F51C}"/>
              </a:ext>
            </a:extLst>
          </p:cNvPr>
          <p:cNvSpPr txBox="1"/>
          <p:nvPr/>
        </p:nvSpPr>
        <p:spPr>
          <a:xfrm rot="5400000">
            <a:off x="4975968" y="3461294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42214C0-DAF4-FB4E-B63A-27AEEF2E9911}"/>
              </a:ext>
            </a:extLst>
          </p:cNvPr>
          <p:cNvSpPr txBox="1"/>
          <p:nvPr/>
        </p:nvSpPr>
        <p:spPr>
          <a:xfrm rot="5400000">
            <a:off x="4995672" y="3742336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A19DF95-2FF5-3041-9F34-6D93C5408B09}"/>
              </a:ext>
            </a:extLst>
          </p:cNvPr>
          <p:cNvSpPr txBox="1"/>
          <p:nvPr/>
        </p:nvSpPr>
        <p:spPr>
          <a:xfrm rot="5400000">
            <a:off x="4990318" y="4178554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E0434B0-7DFF-B142-9EBE-5DD14B8FB0B0}"/>
              </a:ext>
            </a:extLst>
          </p:cNvPr>
          <p:cNvSpPr txBox="1"/>
          <p:nvPr/>
        </p:nvSpPr>
        <p:spPr>
          <a:xfrm rot="5400000">
            <a:off x="4980373" y="4455662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0DA8867-7B1E-C344-AC9A-B04B1F41C05B}"/>
              </a:ext>
            </a:extLst>
          </p:cNvPr>
          <p:cNvSpPr txBox="1"/>
          <p:nvPr/>
        </p:nvSpPr>
        <p:spPr>
          <a:xfrm rot="5400000">
            <a:off x="3693440" y="4515702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F401A4D-2951-1943-A623-6985EC3F981C}"/>
              </a:ext>
            </a:extLst>
          </p:cNvPr>
          <p:cNvSpPr txBox="1"/>
          <p:nvPr/>
        </p:nvSpPr>
        <p:spPr>
          <a:xfrm rot="5400000">
            <a:off x="3049974" y="4530506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E0707F0-3040-D949-A216-DC1F5B8A450F}"/>
              </a:ext>
            </a:extLst>
          </p:cNvPr>
          <p:cNvSpPr txBox="1"/>
          <p:nvPr/>
        </p:nvSpPr>
        <p:spPr>
          <a:xfrm rot="5400000">
            <a:off x="2728091" y="3322702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38A2034-0B2F-C44E-A8A4-BD4673B04B39}"/>
              </a:ext>
            </a:extLst>
          </p:cNvPr>
          <p:cNvSpPr txBox="1"/>
          <p:nvPr/>
        </p:nvSpPr>
        <p:spPr>
          <a:xfrm rot="5400000">
            <a:off x="3368575" y="3322215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5993708-B1A6-7148-A362-9045387185BE}"/>
              </a:ext>
            </a:extLst>
          </p:cNvPr>
          <p:cNvSpPr txBox="1"/>
          <p:nvPr/>
        </p:nvSpPr>
        <p:spPr>
          <a:xfrm rot="5400000">
            <a:off x="2095111" y="3681363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C24086E-2872-A841-A618-5C353913121A}"/>
              </a:ext>
            </a:extLst>
          </p:cNvPr>
          <p:cNvSpPr txBox="1"/>
          <p:nvPr/>
        </p:nvSpPr>
        <p:spPr>
          <a:xfrm rot="5400000">
            <a:off x="2101461" y="3952992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8B95EAB-34D3-844F-9304-494E9718CA0A}"/>
              </a:ext>
            </a:extLst>
          </p:cNvPr>
          <p:cNvSpPr txBox="1"/>
          <p:nvPr/>
        </p:nvSpPr>
        <p:spPr>
          <a:xfrm rot="16200000">
            <a:off x="5716203" y="3493671"/>
            <a:ext cx="60260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>
                <a:solidFill>
                  <a:schemeClr val="accent1"/>
                </a:solidFill>
              </a:rPr>
              <a:t>……..sidebar…………….…...</a:t>
            </a:r>
          </a:p>
        </p:txBody>
      </p:sp>
    </p:spTree>
    <p:extLst>
      <p:ext uri="{BB962C8B-B14F-4D97-AF65-F5344CB8AC3E}">
        <p14:creationId xmlns:p14="http://schemas.microsoft.com/office/powerpoint/2010/main" val="20378695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4A1474A-F2AC-2F4B-B537-EB78933A41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7E6F0053-66B7-5A4F-8F92-B315EB6289D3}"/>
              </a:ext>
            </a:extLst>
          </p:cNvPr>
          <p:cNvSpPr txBox="1"/>
          <p:nvPr/>
        </p:nvSpPr>
        <p:spPr>
          <a:xfrm>
            <a:off x="228601" y="-168"/>
            <a:ext cx="28857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Disaccharides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546EC4-FA5E-1445-A38D-C036028D253C}"/>
              </a:ext>
            </a:extLst>
          </p:cNvPr>
          <p:cNvSpPr txBox="1"/>
          <p:nvPr/>
        </p:nvSpPr>
        <p:spPr>
          <a:xfrm>
            <a:off x="228602" y="816428"/>
            <a:ext cx="8670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ndara" panose="020E0502030303020204" pitchFamily="34" charset="0"/>
              </a:rPr>
              <a:t>Disaccharides: </a:t>
            </a:r>
            <a:r>
              <a:rPr lang="en-US" sz="2000" i="1" dirty="0">
                <a:latin typeface="Candara" panose="020E0502030303020204" pitchFamily="34" charset="0"/>
              </a:rPr>
              <a:t>two monosaccharides linked together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67287AE-056C-F04A-9EC0-7DB3F1440255}"/>
              </a:ext>
            </a:extLst>
          </p:cNvPr>
          <p:cNvSpPr txBox="1"/>
          <p:nvPr/>
        </p:nvSpPr>
        <p:spPr>
          <a:xfrm>
            <a:off x="317407" y="5135277"/>
            <a:ext cx="5593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 panose="020E0502030303020204" pitchFamily="34" charset="0"/>
              </a:rPr>
              <a:t>What type of bond links the monosaccharides?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96DCA3-4DA7-9B44-812F-A5D7B3FC6E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8561" y="1382775"/>
            <a:ext cx="4254897" cy="308762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5776E7C-4969-4848-9D8E-F0765A14FEBD}"/>
              </a:ext>
            </a:extLst>
          </p:cNvPr>
          <p:cNvSpPr txBox="1"/>
          <p:nvPr/>
        </p:nvSpPr>
        <p:spPr>
          <a:xfrm>
            <a:off x="535121" y="5535387"/>
            <a:ext cx="8168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432FF"/>
                </a:solidFill>
                <a:latin typeface="Candara" panose="020E0502030303020204" pitchFamily="34" charset="0"/>
              </a:rPr>
              <a:t>This is a variation of an ether bond called an </a:t>
            </a:r>
            <a:r>
              <a:rPr lang="en-US" sz="2000" b="1" dirty="0">
                <a:solidFill>
                  <a:srgbClr val="0432FF"/>
                </a:solidFill>
                <a:latin typeface="Candara" panose="020E0502030303020204" pitchFamily="34" charset="0"/>
              </a:rPr>
              <a:t>acetal bond or </a:t>
            </a:r>
            <a:br>
              <a:rPr lang="en-US" sz="2000" b="1" dirty="0">
                <a:solidFill>
                  <a:srgbClr val="0432FF"/>
                </a:solidFill>
                <a:latin typeface="Candara" panose="020E0502030303020204" pitchFamily="34" charset="0"/>
              </a:rPr>
            </a:br>
            <a:r>
              <a:rPr lang="en-US" sz="2000" b="1" dirty="0">
                <a:solidFill>
                  <a:srgbClr val="0432FF"/>
                </a:solidFill>
                <a:latin typeface="Candara" panose="020E0502030303020204" pitchFamily="34" charset="0"/>
              </a:rPr>
              <a:t>a </a:t>
            </a:r>
            <a:r>
              <a:rPr lang="en-US" sz="2000" b="1" dirty="0" err="1">
                <a:solidFill>
                  <a:srgbClr val="0432FF"/>
                </a:solidFill>
                <a:latin typeface="Candara" panose="020E0502030303020204" pitchFamily="34" charset="0"/>
              </a:rPr>
              <a:t>glycosidic</a:t>
            </a:r>
            <a:r>
              <a:rPr lang="en-US" sz="2000" b="1" dirty="0">
                <a:solidFill>
                  <a:srgbClr val="0432FF"/>
                </a:solidFill>
                <a:latin typeface="Candara" panose="020E0502030303020204" pitchFamily="34" charset="0"/>
              </a:rPr>
              <a:t> linkage.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81CC2D-BC78-BA42-BEFC-501C34127805}"/>
              </a:ext>
            </a:extLst>
          </p:cNvPr>
          <p:cNvSpPr txBox="1"/>
          <p:nvPr/>
        </p:nvSpPr>
        <p:spPr>
          <a:xfrm>
            <a:off x="3741323" y="1554843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60ACBA7-7016-C642-BCCC-5769C8792DE6}"/>
              </a:ext>
            </a:extLst>
          </p:cNvPr>
          <p:cNvSpPr txBox="1"/>
          <p:nvPr/>
        </p:nvSpPr>
        <p:spPr>
          <a:xfrm>
            <a:off x="3741323" y="2419775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1928BB1-7AED-7E4C-AE09-C81576C31647}"/>
              </a:ext>
            </a:extLst>
          </p:cNvPr>
          <p:cNvSpPr txBox="1"/>
          <p:nvPr/>
        </p:nvSpPr>
        <p:spPr>
          <a:xfrm>
            <a:off x="3994919" y="2380100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6C68D48-2DB8-804A-B57B-F3E3586CF7CB}"/>
              </a:ext>
            </a:extLst>
          </p:cNvPr>
          <p:cNvSpPr txBox="1"/>
          <p:nvPr/>
        </p:nvSpPr>
        <p:spPr>
          <a:xfrm>
            <a:off x="3366773" y="3429000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8FEB11C-9DF3-2740-8F26-419F331CDB2C}"/>
              </a:ext>
            </a:extLst>
          </p:cNvPr>
          <p:cNvSpPr txBox="1"/>
          <p:nvPr/>
        </p:nvSpPr>
        <p:spPr>
          <a:xfrm>
            <a:off x="4466974" y="2092356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6938B01-2E90-D049-A6C0-10CEB51E7A04}"/>
              </a:ext>
            </a:extLst>
          </p:cNvPr>
          <p:cNvSpPr txBox="1"/>
          <p:nvPr/>
        </p:nvSpPr>
        <p:spPr>
          <a:xfrm>
            <a:off x="5127311" y="1954953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7498618-9D13-F747-AE9E-4B869D39A2A0}"/>
              </a:ext>
            </a:extLst>
          </p:cNvPr>
          <p:cNvSpPr txBox="1"/>
          <p:nvPr/>
        </p:nvSpPr>
        <p:spPr>
          <a:xfrm>
            <a:off x="2943985" y="3059734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3B18FEB-2AC9-9745-B32B-1922FB3DF2F3}"/>
              </a:ext>
            </a:extLst>
          </p:cNvPr>
          <p:cNvSpPr txBox="1"/>
          <p:nvPr/>
        </p:nvSpPr>
        <p:spPr>
          <a:xfrm>
            <a:off x="2899759" y="2162704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892FA2F-8999-AB4A-9356-51213F8D738C}"/>
              </a:ext>
            </a:extLst>
          </p:cNvPr>
          <p:cNvSpPr txBox="1"/>
          <p:nvPr/>
        </p:nvSpPr>
        <p:spPr>
          <a:xfrm rot="16200000">
            <a:off x="2758975" y="2053827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A407E0B-4BCE-734B-9F1E-93DC983BDBBD}"/>
              </a:ext>
            </a:extLst>
          </p:cNvPr>
          <p:cNvSpPr txBox="1"/>
          <p:nvPr/>
        </p:nvSpPr>
        <p:spPr>
          <a:xfrm rot="16200000">
            <a:off x="2738664" y="2914386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BF77C5B-CB6C-054E-8AA5-566867DBE731}"/>
              </a:ext>
            </a:extLst>
          </p:cNvPr>
          <p:cNvSpPr txBox="1"/>
          <p:nvPr/>
        </p:nvSpPr>
        <p:spPr>
          <a:xfrm rot="16200000">
            <a:off x="3462014" y="3629055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1368774-03A8-F245-8ECA-546753CD087D}"/>
              </a:ext>
            </a:extLst>
          </p:cNvPr>
          <p:cNvSpPr txBox="1"/>
          <p:nvPr/>
        </p:nvSpPr>
        <p:spPr>
          <a:xfrm rot="16200000">
            <a:off x="4205860" y="3208565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898000D-8E15-4149-A7FD-18A0AA75A38C}"/>
              </a:ext>
            </a:extLst>
          </p:cNvPr>
          <p:cNvSpPr txBox="1"/>
          <p:nvPr/>
        </p:nvSpPr>
        <p:spPr>
          <a:xfrm rot="16200000">
            <a:off x="4194974" y="2909591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60B1C2D-E825-1A40-B140-51F26E2C32F3}"/>
              </a:ext>
            </a:extLst>
          </p:cNvPr>
          <p:cNvSpPr txBox="1"/>
          <p:nvPr/>
        </p:nvSpPr>
        <p:spPr>
          <a:xfrm rot="16200000">
            <a:off x="4314095" y="1991118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79CA6D0-E9C6-5D46-A9BB-26A727798918}"/>
              </a:ext>
            </a:extLst>
          </p:cNvPr>
          <p:cNvSpPr txBox="1"/>
          <p:nvPr/>
        </p:nvSpPr>
        <p:spPr>
          <a:xfrm rot="16200000">
            <a:off x="3833100" y="1422039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C23460F-CCCF-1847-9EEB-5BCE5C8DE1B6}"/>
              </a:ext>
            </a:extLst>
          </p:cNvPr>
          <p:cNvSpPr txBox="1"/>
          <p:nvPr/>
        </p:nvSpPr>
        <p:spPr>
          <a:xfrm rot="16200000">
            <a:off x="5221362" y="1835105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6AC0C6A-95F8-1A4F-AD00-45D32A49EE42}"/>
              </a:ext>
            </a:extLst>
          </p:cNvPr>
          <p:cNvSpPr txBox="1"/>
          <p:nvPr/>
        </p:nvSpPr>
        <p:spPr>
          <a:xfrm rot="16200000">
            <a:off x="5907391" y="2346518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408ECD9-1F0D-4345-AFC3-974EFB594A26}"/>
              </a:ext>
            </a:extLst>
          </p:cNvPr>
          <p:cNvSpPr txBox="1"/>
          <p:nvPr/>
        </p:nvSpPr>
        <p:spPr>
          <a:xfrm rot="16200000">
            <a:off x="4938142" y="2862528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29C260F-E92F-5543-A4EB-CA777CA166BA}"/>
              </a:ext>
            </a:extLst>
          </p:cNvPr>
          <p:cNvSpPr txBox="1"/>
          <p:nvPr/>
        </p:nvSpPr>
        <p:spPr>
          <a:xfrm rot="16200000">
            <a:off x="4945291" y="3162761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9CC3E42-C5B8-914B-8DDE-00F29AB16A5C}"/>
              </a:ext>
            </a:extLst>
          </p:cNvPr>
          <p:cNvSpPr txBox="1"/>
          <p:nvPr/>
        </p:nvSpPr>
        <p:spPr>
          <a:xfrm rot="16200000">
            <a:off x="4930668" y="3332362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0D8E1D8-C7E5-A043-B270-223DFFE710AC}"/>
              </a:ext>
            </a:extLst>
          </p:cNvPr>
          <p:cNvSpPr txBox="1"/>
          <p:nvPr/>
        </p:nvSpPr>
        <p:spPr>
          <a:xfrm rot="16200000">
            <a:off x="4926931" y="3621709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FD9D983-C20E-3646-BE22-9DF438707C89}"/>
              </a:ext>
            </a:extLst>
          </p:cNvPr>
          <p:cNvSpPr txBox="1"/>
          <p:nvPr/>
        </p:nvSpPr>
        <p:spPr>
          <a:xfrm>
            <a:off x="5811709" y="2473316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385BCDB-5A80-4645-ACEA-5942717E7396}"/>
              </a:ext>
            </a:extLst>
          </p:cNvPr>
          <p:cNvSpPr/>
          <p:nvPr/>
        </p:nvSpPr>
        <p:spPr>
          <a:xfrm>
            <a:off x="3877767" y="2711472"/>
            <a:ext cx="931703" cy="884082"/>
          </a:xfrm>
          <a:prstGeom prst="ellipse">
            <a:avLst/>
          </a:prstGeom>
          <a:solidFill>
            <a:srgbClr val="FFF2CC">
              <a:alpha val="40000"/>
            </a:srgbClr>
          </a:solidFill>
          <a:ln w="28575">
            <a:solidFill>
              <a:srgbClr val="043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E5DCA11-D6DF-124F-91CE-0E5B12E77876}"/>
              </a:ext>
            </a:extLst>
          </p:cNvPr>
          <p:cNvSpPr txBox="1"/>
          <p:nvPr/>
        </p:nvSpPr>
        <p:spPr>
          <a:xfrm rot="16200000">
            <a:off x="5716203" y="3493671"/>
            <a:ext cx="60260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>
                <a:solidFill>
                  <a:schemeClr val="accent1"/>
                </a:solidFill>
              </a:rPr>
              <a:t>……..sidebar…………….…...</a:t>
            </a:r>
          </a:p>
        </p:txBody>
      </p:sp>
    </p:spTree>
    <p:extLst>
      <p:ext uri="{BB962C8B-B14F-4D97-AF65-F5344CB8AC3E}">
        <p14:creationId xmlns:p14="http://schemas.microsoft.com/office/powerpoint/2010/main" val="1041500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4A1474A-F2AC-2F4B-B537-EB78933A41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7E6F0053-66B7-5A4F-8F92-B315EB6289D3}"/>
              </a:ext>
            </a:extLst>
          </p:cNvPr>
          <p:cNvSpPr txBox="1"/>
          <p:nvPr/>
        </p:nvSpPr>
        <p:spPr>
          <a:xfrm>
            <a:off x="228601" y="-168"/>
            <a:ext cx="33313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Polysaccharides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546EC4-FA5E-1445-A38D-C036028D253C}"/>
              </a:ext>
            </a:extLst>
          </p:cNvPr>
          <p:cNvSpPr txBox="1"/>
          <p:nvPr/>
        </p:nvSpPr>
        <p:spPr>
          <a:xfrm>
            <a:off x="228602" y="816428"/>
            <a:ext cx="8670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ndara" panose="020E0502030303020204" pitchFamily="34" charset="0"/>
              </a:rPr>
              <a:t>Polysaccharides: </a:t>
            </a:r>
            <a:r>
              <a:rPr lang="en-US" sz="2000" i="1" dirty="0">
                <a:latin typeface="Candara" panose="020E0502030303020204" pitchFamily="34" charset="0"/>
              </a:rPr>
              <a:t>many monosaccharides linked together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92474A-5616-1543-B4D8-ACAEE97E539A}"/>
              </a:ext>
            </a:extLst>
          </p:cNvPr>
          <p:cNvSpPr txBox="1"/>
          <p:nvPr/>
        </p:nvSpPr>
        <p:spPr>
          <a:xfrm>
            <a:off x="228601" y="1281850"/>
            <a:ext cx="8670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ndara" panose="020E0502030303020204" pitchFamily="34" charset="0"/>
              </a:rPr>
              <a:t>Cellulose: </a:t>
            </a:r>
            <a:r>
              <a:rPr lang="en-US" sz="2000" i="1" dirty="0">
                <a:latin typeface="Candara" panose="020E0502030303020204" pitchFamily="34" charset="0"/>
              </a:rPr>
              <a:t>many glucose monomers linked together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ndara" panose="020E0502030303020204" pitchFamily="34" charset="0"/>
              </a:rPr>
              <a:t>The most common organic molecule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C355CB5-B6CA-1E4E-AFC9-FA02E6B814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2715" y="2030137"/>
            <a:ext cx="4433270" cy="306473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7EC076A-68F9-7F48-92EA-44AC611241A5}"/>
              </a:ext>
            </a:extLst>
          </p:cNvPr>
          <p:cNvSpPr txBox="1"/>
          <p:nvPr/>
        </p:nvSpPr>
        <p:spPr>
          <a:xfrm>
            <a:off x="2914008" y="2761877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79B61B-459A-3E45-A439-A4780A8B26CA}"/>
              </a:ext>
            </a:extLst>
          </p:cNvPr>
          <p:cNvSpPr txBox="1"/>
          <p:nvPr/>
        </p:nvSpPr>
        <p:spPr>
          <a:xfrm>
            <a:off x="3389620" y="4057277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F274741-6060-C747-9DD8-9307B532569D}"/>
              </a:ext>
            </a:extLst>
          </p:cNvPr>
          <p:cNvSpPr txBox="1"/>
          <p:nvPr/>
        </p:nvSpPr>
        <p:spPr>
          <a:xfrm>
            <a:off x="4877463" y="4068163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A571521-9540-324B-8EF3-5D72549D4C44}"/>
              </a:ext>
            </a:extLst>
          </p:cNvPr>
          <p:cNvSpPr txBox="1"/>
          <p:nvPr/>
        </p:nvSpPr>
        <p:spPr>
          <a:xfrm>
            <a:off x="5516219" y="2972818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3757596-3111-8642-9A99-16F2E1C76EAD}"/>
              </a:ext>
            </a:extLst>
          </p:cNvPr>
          <p:cNvSpPr txBox="1"/>
          <p:nvPr/>
        </p:nvSpPr>
        <p:spPr>
          <a:xfrm rot="16392546">
            <a:off x="4230198" y="2647157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92D8163-833F-B444-A792-9C80D2356CE0}"/>
              </a:ext>
            </a:extLst>
          </p:cNvPr>
          <p:cNvSpPr txBox="1"/>
          <p:nvPr/>
        </p:nvSpPr>
        <p:spPr>
          <a:xfrm rot="16392546">
            <a:off x="3860063" y="1988384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CB8B9E6-C633-7C4F-9B68-857B8B5F5D22}"/>
              </a:ext>
            </a:extLst>
          </p:cNvPr>
          <p:cNvSpPr txBox="1"/>
          <p:nvPr/>
        </p:nvSpPr>
        <p:spPr>
          <a:xfrm rot="16392546">
            <a:off x="5343675" y="2014940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D24A4E-DDFB-A144-9141-FE2202ACF9A5}"/>
              </a:ext>
            </a:extLst>
          </p:cNvPr>
          <p:cNvSpPr txBox="1"/>
          <p:nvPr/>
        </p:nvSpPr>
        <p:spPr>
          <a:xfrm rot="18528122">
            <a:off x="5620235" y="3750686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CBFD3AF-05BB-074E-A8D8-E753A2A69C71}"/>
              </a:ext>
            </a:extLst>
          </p:cNvPr>
          <p:cNvSpPr txBox="1"/>
          <p:nvPr/>
        </p:nvSpPr>
        <p:spPr>
          <a:xfrm rot="2872308">
            <a:off x="5855597" y="3757406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20C80C7-D7A6-8046-85DE-1DC8325153C0}"/>
              </a:ext>
            </a:extLst>
          </p:cNvPr>
          <p:cNvSpPr txBox="1"/>
          <p:nvPr/>
        </p:nvSpPr>
        <p:spPr>
          <a:xfrm rot="2872308">
            <a:off x="2878336" y="3754743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539BB69-41D5-034C-AC5C-480F763556A8}"/>
              </a:ext>
            </a:extLst>
          </p:cNvPr>
          <p:cNvSpPr txBox="1"/>
          <p:nvPr/>
        </p:nvSpPr>
        <p:spPr>
          <a:xfrm rot="18728058">
            <a:off x="2657108" y="3771006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35105D8-E38E-B843-9648-F257C1D1B576}"/>
              </a:ext>
            </a:extLst>
          </p:cNvPr>
          <p:cNvSpPr txBox="1"/>
          <p:nvPr/>
        </p:nvSpPr>
        <p:spPr>
          <a:xfrm rot="16200000">
            <a:off x="3472760" y="4257332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598D40E-C114-CE40-B0CA-7B1865D86C85}"/>
              </a:ext>
            </a:extLst>
          </p:cNvPr>
          <p:cNvSpPr txBox="1"/>
          <p:nvPr/>
        </p:nvSpPr>
        <p:spPr>
          <a:xfrm rot="16200000">
            <a:off x="4983378" y="4257332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F63EAFE-370B-FB44-AAE7-8A0422224539}"/>
              </a:ext>
            </a:extLst>
          </p:cNvPr>
          <p:cNvSpPr txBox="1"/>
          <p:nvPr/>
        </p:nvSpPr>
        <p:spPr>
          <a:xfrm rot="16200000">
            <a:off x="5348214" y="2858141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D50241F-0CF5-C643-83B2-F0F3E766EDEC}"/>
              </a:ext>
            </a:extLst>
          </p:cNvPr>
          <p:cNvSpPr txBox="1"/>
          <p:nvPr/>
        </p:nvSpPr>
        <p:spPr>
          <a:xfrm rot="16200000">
            <a:off x="5358775" y="2326596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7712CF1-91FB-9241-BB91-416AEF258A54}"/>
              </a:ext>
            </a:extLst>
          </p:cNvPr>
          <p:cNvSpPr txBox="1"/>
          <p:nvPr/>
        </p:nvSpPr>
        <p:spPr>
          <a:xfrm rot="16392546">
            <a:off x="4230198" y="2955450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C0430CC-10AA-DD47-871E-EB3785415D72}"/>
              </a:ext>
            </a:extLst>
          </p:cNvPr>
          <p:cNvSpPr txBox="1"/>
          <p:nvPr/>
        </p:nvSpPr>
        <p:spPr>
          <a:xfrm rot="16392546">
            <a:off x="3860064" y="2334119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190111E-EF4A-AC4C-A321-3AA7C11D0519}"/>
              </a:ext>
            </a:extLst>
          </p:cNvPr>
          <p:cNvSpPr txBox="1"/>
          <p:nvPr/>
        </p:nvSpPr>
        <p:spPr>
          <a:xfrm rot="16392546">
            <a:off x="2731553" y="2652344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B3FC905-C5F1-5A49-B8EE-0EA3D7BAC7C2}"/>
              </a:ext>
            </a:extLst>
          </p:cNvPr>
          <p:cNvSpPr txBox="1"/>
          <p:nvPr/>
        </p:nvSpPr>
        <p:spPr>
          <a:xfrm rot="18762385">
            <a:off x="4121348" y="3735193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891373F-AE4B-6D48-AEE8-4F872D4383D5}"/>
              </a:ext>
            </a:extLst>
          </p:cNvPr>
          <p:cNvSpPr txBox="1"/>
          <p:nvPr/>
        </p:nvSpPr>
        <p:spPr>
          <a:xfrm rot="2815796">
            <a:off x="4403051" y="3750829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CB4EA03-ACED-9E49-B8F9-C88A37A82018}"/>
              </a:ext>
            </a:extLst>
          </p:cNvPr>
          <p:cNvSpPr txBox="1"/>
          <p:nvPr/>
        </p:nvSpPr>
        <p:spPr>
          <a:xfrm rot="18762385">
            <a:off x="4273748" y="3887593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B69D242-AF74-0B41-973E-73500E692727}"/>
              </a:ext>
            </a:extLst>
          </p:cNvPr>
          <p:cNvSpPr txBox="1"/>
          <p:nvPr/>
        </p:nvSpPr>
        <p:spPr>
          <a:xfrm rot="15996818">
            <a:off x="3855041" y="2863039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11EE45C-E6B0-2644-A6FF-88E6CB500E8D}"/>
              </a:ext>
            </a:extLst>
          </p:cNvPr>
          <p:cNvSpPr txBox="1"/>
          <p:nvPr/>
        </p:nvSpPr>
        <p:spPr>
          <a:xfrm rot="11559258">
            <a:off x="4019633" y="3088591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A40CEF-730A-BE49-8300-1E2BA1B32A2A}"/>
              </a:ext>
            </a:extLst>
          </p:cNvPr>
          <p:cNvSpPr txBox="1"/>
          <p:nvPr/>
        </p:nvSpPr>
        <p:spPr>
          <a:xfrm>
            <a:off x="6310426" y="3301346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432FF"/>
                </a:solidFill>
                <a:latin typeface="Candara" panose="020E0502030303020204" pitchFamily="34" charset="0"/>
              </a:rPr>
              <a:t>repeat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DA0B76D-1F23-DE41-9EC5-064869AC579A}"/>
              </a:ext>
            </a:extLst>
          </p:cNvPr>
          <p:cNvSpPr txBox="1"/>
          <p:nvPr/>
        </p:nvSpPr>
        <p:spPr>
          <a:xfrm>
            <a:off x="1665672" y="3381829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432FF"/>
                </a:solidFill>
                <a:latin typeface="Candara" panose="020E0502030303020204" pitchFamily="34" charset="0"/>
              </a:rPr>
              <a:t>repeat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584338F-31A7-BE41-9A07-0493008FA26F}"/>
              </a:ext>
            </a:extLst>
          </p:cNvPr>
          <p:cNvSpPr txBox="1"/>
          <p:nvPr/>
        </p:nvSpPr>
        <p:spPr>
          <a:xfrm rot="16200000">
            <a:off x="5716203" y="3493671"/>
            <a:ext cx="60260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>
                <a:solidFill>
                  <a:schemeClr val="accent1"/>
                </a:solidFill>
              </a:rPr>
              <a:t>……..sidebar…………….…...</a:t>
            </a:r>
          </a:p>
        </p:txBody>
      </p:sp>
    </p:spTree>
    <p:extLst>
      <p:ext uri="{BB962C8B-B14F-4D97-AF65-F5344CB8AC3E}">
        <p14:creationId xmlns:p14="http://schemas.microsoft.com/office/powerpoint/2010/main" val="1576337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3" y="16330"/>
            <a:ext cx="7554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  <a:cs typeface="Avenir Heavy"/>
              </a:rPr>
              <a:t>1. Intro to organic structure &amp; bonding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0773" y="1979974"/>
            <a:ext cx="8079295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387" lvl="1"/>
            <a:r>
              <a:rPr lang="en-US" sz="2800" b="1" dirty="0">
                <a:latin typeface="Candara"/>
                <a:cs typeface="Candara"/>
              </a:rPr>
              <a:t>Big ideas:</a:t>
            </a:r>
          </a:p>
          <a:p>
            <a:pPr marL="52387" lvl="1"/>
            <a:endParaRPr lang="en-US" sz="2800" b="1" dirty="0">
              <a:latin typeface="Candara"/>
              <a:cs typeface="Candara"/>
            </a:endParaRPr>
          </a:p>
          <a:p>
            <a:pPr marL="457200" indent="-457200">
              <a:buAutoNum type="arabicPeriod"/>
            </a:pPr>
            <a:r>
              <a:rPr lang="en-US" sz="2400" b="1" dirty="0">
                <a:latin typeface="Candara"/>
                <a:cs typeface="Candara"/>
              </a:rPr>
              <a:t>Functional groups are where the action </a:t>
            </a:r>
            <a:r>
              <a:rPr lang="en-US" sz="2400" b="1">
                <a:latin typeface="Candara"/>
                <a:cs typeface="Candara"/>
              </a:rPr>
              <a:t>is.</a:t>
            </a:r>
          </a:p>
          <a:p>
            <a:endParaRPr lang="en-US" sz="2400" b="1" dirty="0">
              <a:latin typeface="Candara"/>
              <a:cs typeface="Candara"/>
            </a:endParaRPr>
          </a:p>
          <a:p>
            <a:pPr marL="457200" indent="-457200">
              <a:buAutoNum type="arabicPeriod"/>
            </a:pPr>
            <a:r>
              <a:rPr lang="en-US" sz="2400" b="1" dirty="0">
                <a:latin typeface="Candara"/>
                <a:cs typeface="Candara"/>
              </a:rPr>
              <a:t>Drawing and understanding molecular structures is a critical skill.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4BC887D-5263-BE4E-B139-25FE7FD33F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120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1916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Can you?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5634" y="806828"/>
            <a:ext cx="86241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Both"/>
            </a:pPr>
            <a:r>
              <a:rPr lang="en-US" sz="2000" dirty="0">
                <a:latin typeface="Candara"/>
                <a:cs typeface="Candara"/>
              </a:rPr>
              <a:t>Describe how one could recognize a monosaccharide?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5634" y="1821411"/>
            <a:ext cx="86241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(2) Define the terms ‘monosaccharide’, ’disaccharide’ and ‘polysaccharide’?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1FFA73D-6DF6-A04B-9DBE-FB0FC133284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3459915-19DA-1D4E-8965-37E24808973B}"/>
              </a:ext>
            </a:extLst>
          </p:cNvPr>
          <p:cNvSpPr txBox="1"/>
          <p:nvPr/>
        </p:nvSpPr>
        <p:spPr>
          <a:xfrm>
            <a:off x="275634" y="2835994"/>
            <a:ext cx="86241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(3) Name the world’s most common biomolecule?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CA473D-D0AF-C645-AD05-67FF035634B7}"/>
              </a:ext>
            </a:extLst>
          </p:cNvPr>
          <p:cNvSpPr txBox="1"/>
          <p:nvPr/>
        </p:nvSpPr>
        <p:spPr>
          <a:xfrm rot="16200000">
            <a:off x="5716203" y="3504304"/>
            <a:ext cx="60260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>
                <a:solidFill>
                  <a:schemeClr val="accent1"/>
                </a:solidFill>
              </a:rPr>
              <a:t>……..sidebar…………….…...</a:t>
            </a:r>
          </a:p>
        </p:txBody>
      </p:sp>
    </p:spTree>
    <p:extLst>
      <p:ext uri="{BB962C8B-B14F-4D97-AF65-F5344CB8AC3E}">
        <p14:creationId xmlns:p14="http://schemas.microsoft.com/office/powerpoint/2010/main" val="35034432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3" y="16330"/>
            <a:ext cx="7554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  <a:cs typeface="Avenir Heavy"/>
              </a:rPr>
              <a:t>1. Intro to organic structure &amp; bonding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01708" y="2358115"/>
            <a:ext cx="4693593" cy="671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2387" lvl="1">
              <a:lnSpc>
                <a:spcPct val="150000"/>
              </a:lnSpc>
            </a:pPr>
            <a:r>
              <a:rPr lang="en-US" sz="2800" b="1" i="1" dirty="0">
                <a:latin typeface="Candara"/>
                <a:cs typeface="Candara"/>
              </a:rPr>
              <a:t>1.3D Amino acids and proteins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4BC887D-5263-BE4E-B139-25FE7FD33F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169A673-24CC-E546-BAB2-A7C96428801F}"/>
              </a:ext>
            </a:extLst>
          </p:cNvPr>
          <p:cNvSpPr txBox="1"/>
          <p:nvPr/>
        </p:nvSpPr>
        <p:spPr>
          <a:xfrm rot="16200000">
            <a:off x="5716203" y="3493671"/>
            <a:ext cx="60260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>
                <a:solidFill>
                  <a:schemeClr val="accent1"/>
                </a:solidFill>
              </a:rPr>
              <a:t>……..sidebar…………….…...</a:t>
            </a:r>
          </a:p>
        </p:txBody>
      </p:sp>
    </p:spTree>
    <p:extLst>
      <p:ext uri="{BB962C8B-B14F-4D97-AF65-F5344CB8AC3E}">
        <p14:creationId xmlns:p14="http://schemas.microsoft.com/office/powerpoint/2010/main" val="12011281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4A1474A-F2AC-2F4B-B537-EB78933A41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7E6F0053-66B7-5A4F-8F92-B315EB6289D3}"/>
              </a:ext>
            </a:extLst>
          </p:cNvPr>
          <p:cNvSpPr txBox="1"/>
          <p:nvPr/>
        </p:nvSpPr>
        <p:spPr>
          <a:xfrm>
            <a:off x="228601" y="-168"/>
            <a:ext cx="25795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Amino acids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546EC4-FA5E-1445-A38D-C036028D253C}"/>
              </a:ext>
            </a:extLst>
          </p:cNvPr>
          <p:cNvSpPr txBox="1"/>
          <p:nvPr/>
        </p:nvSpPr>
        <p:spPr>
          <a:xfrm>
            <a:off x="228602" y="816428"/>
            <a:ext cx="50455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ndara" panose="020E0502030303020204" pitchFamily="34" charset="0"/>
              </a:rPr>
              <a:t>Amino acids: </a:t>
            </a:r>
            <a:r>
              <a:rPr lang="en-US" sz="2000" i="1" dirty="0">
                <a:latin typeface="Candara" panose="020E0502030303020204" pitchFamily="34" charset="0"/>
              </a:rPr>
              <a:t>the building blocks of proteins</a:t>
            </a:r>
          </a:p>
          <a:p>
            <a:pPr lvl="1"/>
            <a:r>
              <a:rPr lang="en-US" sz="2000" dirty="0">
                <a:latin typeface="Candara" panose="020E0502030303020204" pitchFamily="34" charset="0"/>
              </a:rPr>
              <a:t>Four parts: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Candara" panose="020E0502030303020204" pitchFamily="34" charset="0"/>
              </a:rPr>
              <a:t>Amino group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Candara" panose="020E0502030303020204" pitchFamily="34" charset="0"/>
              </a:rPr>
              <a:t>Central ⍺-carbon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Candara" panose="020E0502030303020204" pitchFamily="34" charset="0"/>
              </a:rPr>
              <a:t>Carboxy group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Candara" panose="020E0502030303020204" pitchFamily="34" charset="0"/>
              </a:rPr>
              <a:t>Unique side chains (R)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B851E7-6E04-194D-B583-69EE98D74F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8618" y="3081996"/>
            <a:ext cx="6868215" cy="333599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B5F25CF-ABC8-E04E-87B0-D50C125CB6E3}"/>
              </a:ext>
            </a:extLst>
          </p:cNvPr>
          <p:cNvSpPr txBox="1"/>
          <p:nvPr/>
        </p:nvSpPr>
        <p:spPr>
          <a:xfrm>
            <a:off x="4785560" y="1669623"/>
            <a:ext cx="37312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ndara" panose="020E0502030303020204" pitchFamily="34" charset="0"/>
              </a:rPr>
              <a:t>20 natural amino acids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ndara" panose="020E0502030303020204" pitchFamily="34" charset="0"/>
              </a:rPr>
              <a:t>R is often a functional group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C35B2E-0D51-8E4E-910F-C8DB5278B647}"/>
              </a:ext>
            </a:extLst>
          </p:cNvPr>
          <p:cNvSpPr txBox="1"/>
          <p:nvPr/>
        </p:nvSpPr>
        <p:spPr>
          <a:xfrm>
            <a:off x="1950671" y="5058957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F9EB1D-3C53-3948-BE77-2A5A4A2B2CF5}"/>
              </a:ext>
            </a:extLst>
          </p:cNvPr>
          <p:cNvSpPr txBox="1"/>
          <p:nvPr/>
        </p:nvSpPr>
        <p:spPr>
          <a:xfrm>
            <a:off x="2249375" y="5077245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00DBD3C-E675-2D4A-A23D-8CCFD4F37118}"/>
              </a:ext>
            </a:extLst>
          </p:cNvPr>
          <p:cNvSpPr txBox="1"/>
          <p:nvPr/>
        </p:nvSpPr>
        <p:spPr>
          <a:xfrm rot="3701483">
            <a:off x="2412513" y="4313086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241A91-F37E-534D-B5E6-8DAB9DE38F70}"/>
              </a:ext>
            </a:extLst>
          </p:cNvPr>
          <p:cNvSpPr txBox="1"/>
          <p:nvPr/>
        </p:nvSpPr>
        <p:spPr>
          <a:xfrm rot="3701483">
            <a:off x="2575858" y="4576898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D8327A6-548B-4B45-871C-5C4E4415F913}"/>
              </a:ext>
            </a:extLst>
          </p:cNvPr>
          <p:cNvSpPr txBox="1"/>
          <p:nvPr/>
        </p:nvSpPr>
        <p:spPr>
          <a:xfrm rot="19685636">
            <a:off x="2575857" y="4370395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1D442DB-87FA-4041-9115-3E4B7F4A2BEF}"/>
              </a:ext>
            </a:extLst>
          </p:cNvPr>
          <p:cNvSpPr txBox="1"/>
          <p:nvPr/>
        </p:nvSpPr>
        <p:spPr>
          <a:xfrm rot="19685636">
            <a:off x="4860768" y="4308546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B17942C-4590-DA4C-A260-61FBBF56F420}"/>
              </a:ext>
            </a:extLst>
          </p:cNvPr>
          <p:cNvSpPr txBox="1"/>
          <p:nvPr/>
        </p:nvSpPr>
        <p:spPr>
          <a:xfrm rot="19685636">
            <a:off x="7324727" y="4374950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5046D46-2F51-7347-8962-67016DD4AFCF}"/>
              </a:ext>
            </a:extLst>
          </p:cNvPr>
          <p:cNvSpPr txBox="1"/>
          <p:nvPr/>
        </p:nvSpPr>
        <p:spPr>
          <a:xfrm>
            <a:off x="7005571" y="5105286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B49BC91-5E2B-3C47-84DF-4122198FCB8F}"/>
              </a:ext>
            </a:extLst>
          </p:cNvPr>
          <p:cNvSpPr txBox="1"/>
          <p:nvPr/>
        </p:nvSpPr>
        <p:spPr>
          <a:xfrm>
            <a:off x="6727591" y="5117478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1814E35-BBD1-1F4A-ACDD-7B46293E23A1}"/>
              </a:ext>
            </a:extLst>
          </p:cNvPr>
          <p:cNvSpPr txBox="1"/>
          <p:nvPr/>
        </p:nvSpPr>
        <p:spPr>
          <a:xfrm>
            <a:off x="4544156" y="5049825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FF4D093-08E5-C447-9B83-C4757104E7C7}"/>
              </a:ext>
            </a:extLst>
          </p:cNvPr>
          <p:cNvSpPr txBox="1"/>
          <p:nvPr/>
        </p:nvSpPr>
        <p:spPr>
          <a:xfrm rot="3128968">
            <a:off x="4725964" y="4240730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DE39185-A801-3249-BA13-EF83B1B606F7}"/>
              </a:ext>
            </a:extLst>
          </p:cNvPr>
          <p:cNvSpPr txBox="1"/>
          <p:nvPr/>
        </p:nvSpPr>
        <p:spPr>
          <a:xfrm rot="3128968">
            <a:off x="4866425" y="4517451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DDDEFA6-7583-7A44-9504-61D85634EC3A}"/>
              </a:ext>
            </a:extLst>
          </p:cNvPr>
          <p:cNvSpPr txBox="1"/>
          <p:nvPr/>
        </p:nvSpPr>
        <p:spPr>
          <a:xfrm rot="3128968">
            <a:off x="7174714" y="4322516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25F83A4-85E3-B74E-AFB4-F45286813341}"/>
              </a:ext>
            </a:extLst>
          </p:cNvPr>
          <p:cNvSpPr txBox="1"/>
          <p:nvPr/>
        </p:nvSpPr>
        <p:spPr>
          <a:xfrm rot="3128968">
            <a:off x="7347121" y="4578851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33BF156-C76F-0A4C-9426-75D7484C3FC6}"/>
              </a:ext>
            </a:extLst>
          </p:cNvPr>
          <p:cNvSpPr txBox="1"/>
          <p:nvPr/>
        </p:nvSpPr>
        <p:spPr>
          <a:xfrm>
            <a:off x="4258531" y="5043809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D1D3AEB-A520-4646-AA59-9C2A0A83BFE1}"/>
              </a:ext>
            </a:extLst>
          </p:cNvPr>
          <p:cNvSpPr txBox="1"/>
          <p:nvPr/>
        </p:nvSpPr>
        <p:spPr>
          <a:xfrm rot="18601161">
            <a:off x="6500018" y="3588567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DEC3BF3-0837-7542-895B-A8197F2AAD1C}"/>
              </a:ext>
            </a:extLst>
          </p:cNvPr>
          <p:cNvSpPr txBox="1"/>
          <p:nvPr/>
        </p:nvSpPr>
        <p:spPr>
          <a:xfrm rot="18268634">
            <a:off x="6363077" y="3849798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1B812E-55A7-5845-8355-A26B2EF8598E}"/>
              </a:ext>
            </a:extLst>
          </p:cNvPr>
          <p:cNvSpPr txBox="1"/>
          <p:nvPr/>
        </p:nvSpPr>
        <p:spPr>
          <a:xfrm>
            <a:off x="1348488" y="3068393"/>
            <a:ext cx="115448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432FF"/>
                </a:solidFill>
                <a:latin typeface="Candara" panose="020E0502030303020204" pitchFamily="34" charset="0"/>
              </a:rPr>
              <a:t>⍺-carbon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CF702C3-9472-9B45-8390-2F5006DC7AA6}"/>
              </a:ext>
            </a:extLst>
          </p:cNvPr>
          <p:cNvSpPr txBox="1"/>
          <p:nvPr/>
        </p:nvSpPr>
        <p:spPr>
          <a:xfrm rot="16200000">
            <a:off x="5716203" y="3493671"/>
            <a:ext cx="60260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>
                <a:solidFill>
                  <a:schemeClr val="accent1"/>
                </a:solidFill>
              </a:rPr>
              <a:t>……..sidebar…………….…...</a:t>
            </a:r>
          </a:p>
        </p:txBody>
      </p:sp>
    </p:spTree>
    <p:extLst>
      <p:ext uri="{BB962C8B-B14F-4D97-AF65-F5344CB8AC3E}">
        <p14:creationId xmlns:p14="http://schemas.microsoft.com/office/powerpoint/2010/main" val="3165189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4A1474A-F2AC-2F4B-B537-EB78933A41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7E6F0053-66B7-5A4F-8F92-B315EB6289D3}"/>
              </a:ext>
            </a:extLst>
          </p:cNvPr>
          <p:cNvSpPr txBox="1"/>
          <p:nvPr/>
        </p:nvSpPr>
        <p:spPr>
          <a:xfrm>
            <a:off x="228601" y="-168"/>
            <a:ext cx="18437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Proteins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546EC4-FA5E-1445-A38D-C036028D253C}"/>
              </a:ext>
            </a:extLst>
          </p:cNvPr>
          <p:cNvSpPr txBox="1"/>
          <p:nvPr/>
        </p:nvSpPr>
        <p:spPr>
          <a:xfrm>
            <a:off x="228602" y="816428"/>
            <a:ext cx="83602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ndara" panose="020E0502030303020204" pitchFamily="34" charset="0"/>
              </a:rPr>
              <a:t>Proteins: </a:t>
            </a:r>
            <a:r>
              <a:rPr lang="en-US" sz="2000" i="1" dirty="0">
                <a:latin typeface="Candara" panose="020E0502030303020204" pitchFamily="34" charset="0"/>
              </a:rPr>
              <a:t>polymers of amino acids linked by amide (aka peptide) bonds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84F96F-FCA2-C64A-9257-DAC7A540EB57}"/>
              </a:ext>
            </a:extLst>
          </p:cNvPr>
          <p:cNvSpPr txBox="1"/>
          <p:nvPr/>
        </p:nvSpPr>
        <p:spPr>
          <a:xfrm>
            <a:off x="228602" y="1347166"/>
            <a:ext cx="83602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ndara" panose="020E0502030303020204" pitchFamily="34" charset="0"/>
              </a:rPr>
              <a:t>Peptides: </a:t>
            </a:r>
            <a:r>
              <a:rPr lang="en-US" sz="2000" i="1" dirty="0">
                <a:latin typeface="Candara" panose="020E0502030303020204" pitchFamily="34" charset="0"/>
              </a:rPr>
              <a:t>short protein chains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C469467-2A5F-D842-9C79-4D484123A8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386" y="1738280"/>
            <a:ext cx="8554453" cy="492529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BFB9192-5AE6-BE49-9D15-6A7A3EE6DBA4}"/>
              </a:ext>
            </a:extLst>
          </p:cNvPr>
          <p:cNvSpPr txBox="1"/>
          <p:nvPr/>
        </p:nvSpPr>
        <p:spPr>
          <a:xfrm>
            <a:off x="1827816" y="2736143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ECEA8D-FCEF-3B49-8AD8-013EFE9F4D13}"/>
              </a:ext>
            </a:extLst>
          </p:cNvPr>
          <p:cNvSpPr txBox="1"/>
          <p:nvPr/>
        </p:nvSpPr>
        <p:spPr>
          <a:xfrm rot="16200000">
            <a:off x="1649645" y="2595634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D1A9EF-4102-A346-B710-0A89501F51AE}"/>
              </a:ext>
            </a:extLst>
          </p:cNvPr>
          <p:cNvSpPr txBox="1"/>
          <p:nvPr/>
        </p:nvSpPr>
        <p:spPr>
          <a:xfrm>
            <a:off x="1827816" y="4090851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0770BDD-D1EB-5D4E-8C71-627FF46F7D13}"/>
              </a:ext>
            </a:extLst>
          </p:cNvPr>
          <p:cNvSpPr txBox="1"/>
          <p:nvPr/>
        </p:nvSpPr>
        <p:spPr>
          <a:xfrm>
            <a:off x="2113083" y="4090851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6AA1F93-27AE-B54C-A449-C5F73B4842E2}"/>
              </a:ext>
            </a:extLst>
          </p:cNvPr>
          <p:cNvSpPr txBox="1"/>
          <p:nvPr/>
        </p:nvSpPr>
        <p:spPr>
          <a:xfrm rot="16200000">
            <a:off x="2313138" y="3676861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BAB7AD-1F4F-B542-B190-E91512569B05}"/>
              </a:ext>
            </a:extLst>
          </p:cNvPr>
          <p:cNvSpPr txBox="1"/>
          <p:nvPr/>
        </p:nvSpPr>
        <p:spPr>
          <a:xfrm rot="16200000">
            <a:off x="3362278" y="3550063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A17007D-A392-7C49-9991-75D1F165CD26}"/>
              </a:ext>
            </a:extLst>
          </p:cNvPr>
          <p:cNvSpPr txBox="1"/>
          <p:nvPr/>
        </p:nvSpPr>
        <p:spPr>
          <a:xfrm rot="16200000">
            <a:off x="2487067" y="5271590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B27DDDB-AAF5-CA4C-AFC3-B75C8D5ABE72}"/>
              </a:ext>
            </a:extLst>
          </p:cNvPr>
          <p:cNvSpPr txBox="1"/>
          <p:nvPr/>
        </p:nvSpPr>
        <p:spPr>
          <a:xfrm rot="16200000">
            <a:off x="2922978" y="4486674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DD5F278-3F8E-4A4C-B1B9-C62C0C738BEF}"/>
              </a:ext>
            </a:extLst>
          </p:cNvPr>
          <p:cNvSpPr txBox="1"/>
          <p:nvPr/>
        </p:nvSpPr>
        <p:spPr>
          <a:xfrm rot="16200000">
            <a:off x="4437543" y="3676860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ABA5527-85BF-9741-917D-47581117C13C}"/>
              </a:ext>
            </a:extLst>
          </p:cNvPr>
          <p:cNvSpPr txBox="1"/>
          <p:nvPr/>
        </p:nvSpPr>
        <p:spPr>
          <a:xfrm rot="16200000">
            <a:off x="5446583" y="3575816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CF0C697-1F27-DB45-B070-87CF358A2D18}"/>
              </a:ext>
            </a:extLst>
          </p:cNvPr>
          <p:cNvSpPr txBox="1"/>
          <p:nvPr/>
        </p:nvSpPr>
        <p:spPr>
          <a:xfrm rot="16200000">
            <a:off x="5472709" y="3847946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0538FD0-3AD9-164E-912D-47AAD8DCB347}"/>
              </a:ext>
            </a:extLst>
          </p:cNvPr>
          <p:cNvSpPr txBox="1"/>
          <p:nvPr/>
        </p:nvSpPr>
        <p:spPr>
          <a:xfrm rot="16200000">
            <a:off x="3549269" y="2157732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390015A-EA7C-6A42-A108-6343D1B00FF0}"/>
              </a:ext>
            </a:extLst>
          </p:cNvPr>
          <p:cNvSpPr txBox="1"/>
          <p:nvPr/>
        </p:nvSpPr>
        <p:spPr>
          <a:xfrm rot="16200000">
            <a:off x="3531587" y="2455956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FC3B17E-DDBB-364D-8BC8-0C6E48538DB5}"/>
              </a:ext>
            </a:extLst>
          </p:cNvPr>
          <p:cNvSpPr txBox="1"/>
          <p:nvPr/>
        </p:nvSpPr>
        <p:spPr>
          <a:xfrm rot="15034012">
            <a:off x="4181141" y="2182232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C1DAD4F-0819-AC46-AB83-E9DCC0C96A9A}"/>
              </a:ext>
            </a:extLst>
          </p:cNvPr>
          <p:cNvSpPr txBox="1"/>
          <p:nvPr/>
        </p:nvSpPr>
        <p:spPr>
          <a:xfrm rot="15034012">
            <a:off x="4287358" y="2456063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AE66363-40BD-6045-A267-E5DEA583C4BD}"/>
              </a:ext>
            </a:extLst>
          </p:cNvPr>
          <p:cNvSpPr txBox="1"/>
          <p:nvPr/>
        </p:nvSpPr>
        <p:spPr>
          <a:xfrm>
            <a:off x="2904891" y="3072219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7DE280C-E39E-F94E-BBD3-8C5E6E897AD4}"/>
              </a:ext>
            </a:extLst>
          </p:cNvPr>
          <p:cNvSpPr txBox="1"/>
          <p:nvPr/>
        </p:nvSpPr>
        <p:spPr>
          <a:xfrm>
            <a:off x="3165545" y="3094603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7E9737D-C84E-D744-8D4D-74C215E6AC2E}"/>
              </a:ext>
            </a:extLst>
          </p:cNvPr>
          <p:cNvSpPr txBox="1"/>
          <p:nvPr/>
        </p:nvSpPr>
        <p:spPr>
          <a:xfrm>
            <a:off x="3929715" y="4105095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5FBA919-CE2A-3C45-A531-F67CA4796FB1}"/>
              </a:ext>
            </a:extLst>
          </p:cNvPr>
          <p:cNvSpPr txBox="1"/>
          <p:nvPr/>
        </p:nvSpPr>
        <p:spPr>
          <a:xfrm>
            <a:off x="4237488" y="4090851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0B0FE0C-BC24-6C4A-9437-2B60F4913830}"/>
              </a:ext>
            </a:extLst>
          </p:cNvPr>
          <p:cNvSpPr txBox="1"/>
          <p:nvPr/>
        </p:nvSpPr>
        <p:spPr>
          <a:xfrm>
            <a:off x="5003773" y="3074396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BED1BF1-6DA3-6C49-B433-A823E27A6638}"/>
              </a:ext>
            </a:extLst>
          </p:cNvPr>
          <p:cNvSpPr txBox="1"/>
          <p:nvPr/>
        </p:nvSpPr>
        <p:spPr>
          <a:xfrm>
            <a:off x="5306722" y="3072219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1658058-C375-3A48-9207-38FCF483751D}"/>
              </a:ext>
            </a:extLst>
          </p:cNvPr>
          <p:cNvSpPr txBox="1"/>
          <p:nvPr/>
        </p:nvSpPr>
        <p:spPr>
          <a:xfrm>
            <a:off x="5650226" y="3711881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5F4D093-4EB6-C348-8ACE-532F25E1F65D}"/>
              </a:ext>
            </a:extLst>
          </p:cNvPr>
          <p:cNvSpPr txBox="1"/>
          <p:nvPr/>
        </p:nvSpPr>
        <p:spPr>
          <a:xfrm>
            <a:off x="5192987" y="4682955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9AF3F2D-C372-5D46-A955-6A6936721E3C}"/>
              </a:ext>
            </a:extLst>
          </p:cNvPr>
          <p:cNvSpPr txBox="1"/>
          <p:nvPr/>
        </p:nvSpPr>
        <p:spPr>
          <a:xfrm>
            <a:off x="4939391" y="4682955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B4C5E7C-ABCB-6548-910A-E3B0F3573B76}"/>
              </a:ext>
            </a:extLst>
          </p:cNvPr>
          <p:cNvSpPr txBox="1"/>
          <p:nvPr/>
        </p:nvSpPr>
        <p:spPr>
          <a:xfrm>
            <a:off x="3419141" y="2304675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3FD740C-A9F0-1140-BF2F-21B7EFB22E46}"/>
              </a:ext>
            </a:extLst>
          </p:cNvPr>
          <p:cNvSpPr txBox="1"/>
          <p:nvPr/>
        </p:nvSpPr>
        <p:spPr>
          <a:xfrm rot="16200000">
            <a:off x="5716203" y="3493671"/>
            <a:ext cx="60260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>
                <a:solidFill>
                  <a:schemeClr val="accent1"/>
                </a:solidFill>
              </a:rPr>
              <a:t>……..sidebar…………….…...</a:t>
            </a:r>
          </a:p>
        </p:txBody>
      </p:sp>
    </p:spTree>
    <p:extLst>
      <p:ext uri="{BB962C8B-B14F-4D97-AF65-F5344CB8AC3E}">
        <p14:creationId xmlns:p14="http://schemas.microsoft.com/office/powerpoint/2010/main" val="40382655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4A1474A-F2AC-2F4B-B537-EB78933A41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7E6F0053-66B7-5A4F-8F92-B315EB6289D3}"/>
              </a:ext>
            </a:extLst>
          </p:cNvPr>
          <p:cNvSpPr txBox="1"/>
          <p:nvPr/>
        </p:nvSpPr>
        <p:spPr>
          <a:xfrm>
            <a:off x="228601" y="-168"/>
            <a:ext cx="7704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Enzymes: examples of folded proteins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546EC4-FA5E-1445-A38D-C036028D253C}"/>
              </a:ext>
            </a:extLst>
          </p:cNvPr>
          <p:cNvSpPr txBox="1"/>
          <p:nvPr/>
        </p:nvSpPr>
        <p:spPr>
          <a:xfrm>
            <a:off x="228602" y="816428"/>
            <a:ext cx="83602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ndara" panose="020E0502030303020204" pitchFamily="34" charset="0"/>
              </a:rPr>
              <a:t>Enzymes: </a:t>
            </a:r>
            <a:r>
              <a:rPr lang="en-US" sz="2000" i="1" dirty="0">
                <a:latin typeface="Candara" panose="020E0502030303020204" pitchFamily="34" charset="0"/>
              </a:rPr>
              <a:t>proteins that catalyze biochemical reactions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ndara" panose="020E0502030303020204" pitchFamily="34" charset="0"/>
              </a:rPr>
              <a:t>Like all proteins, enzymes must be properly </a:t>
            </a:r>
            <a:r>
              <a:rPr lang="en-US" sz="2000" b="1" dirty="0">
                <a:latin typeface="Candara" panose="020E0502030303020204" pitchFamily="34" charset="0"/>
              </a:rPr>
              <a:t>folded</a:t>
            </a:r>
            <a:r>
              <a:rPr lang="en-US" sz="2000" dirty="0">
                <a:latin typeface="Candara" panose="020E0502030303020204" pitchFamily="34" charset="0"/>
              </a:rPr>
              <a:t> into the correct </a:t>
            </a:r>
            <a:r>
              <a:rPr lang="en-US" sz="2000" b="1" dirty="0">
                <a:latin typeface="Candara" panose="020E0502030303020204" pitchFamily="34" charset="0"/>
              </a:rPr>
              <a:t>3D shape</a:t>
            </a:r>
            <a:r>
              <a:rPr lang="en-US" sz="2000" dirty="0">
                <a:latin typeface="Candara" panose="020E0502030303020204" pitchFamily="34" charset="0"/>
              </a:rPr>
              <a:t> to have function.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ndara" panose="020E0502030303020204" pitchFamily="34" charset="0"/>
              </a:rPr>
              <a:t>Function often involves changes in shape.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1BAA5B-21F3-2547-9B7A-43DCA8716D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629" y="2139867"/>
            <a:ext cx="4705022" cy="443751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884AC13-0E58-7547-90FF-0033814F5917}"/>
              </a:ext>
            </a:extLst>
          </p:cNvPr>
          <p:cNvSpPr txBox="1"/>
          <p:nvPr/>
        </p:nvSpPr>
        <p:spPr>
          <a:xfrm>
            <a:off x="4231362" y="2636771"/>
            <a:ext cx="40643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ndara" panose="020E0502030303020204" pitchFamily="34" charset="0"/>
              </a:rPr>
              <a:t>1,6-bisphosphate aldolase enzyme</a:t>
            </a:r>
            <a:r>
              <a:rPr lang="en-US" sz="2000" dirty="0">
                <a:latin typeface="Candara" panose="020E0502030303020204" pitchFamily="34" charset="0"/>
              </a:rPr>
              <a:t> with its substrate bound in the active site ‘pocket’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DE012E-A798-474B-AC7B-5D46E252557F}"/>
              </a:ext>
            </a:extLst>
          </p:cNvPr>
          <p:cNvSpPr txBox="1"/>
          <p:nvPr/>
        </p:nvSpPr>
        <p:spPr>
          <a:xfrm rot="16200000">
            <a:off x="5716203" y="3493671"/>
            <a:ext cx="60260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>
                <a:solidFill>
                  <a:schemeClr val="accent1"/>
                </a:solidFill>
              </a:rPr>
              <a:t>……..sidebar…………….…...</a:t>
            </a:r>
          </a:p>
        </p:txBody>
      </p:sp>
    </p:spTree>
    <p:extLst>
      <p:ext uri="{BB962C8B-B14F-4D97-AF65-F5344CB8AC3E}">
        <p14:creationId xmlns:p14="http://schemas.microsoft.com/office/powerpoint/2010/main" val="3700436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1916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Can you?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5634" y="806828"/>
            <a:ext cx="86241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Both"/>
            </a:pPr>
            <a:r>
              <a:rPr lang="en-US" sz="2000" dirty="0">
                <a:latin typeface="Candara"/>
                <a:cs typeface="Candara"/>
              </a:rPr>
              <a:t>List the four parts of an amino acid molecule?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5634" y="1821411"/>
            <a:ext cx="86241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(2) Define the terms ‘peptide’ and ‘protein’?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1FFA73D-6DF6-A04B-9DBE-FB0FC133284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3459915-19DA-1D4E-8965-37E24808973B}"/>
              </a:ext>
            </a:extLst>
          </p:cNvPr>
          <p:cNvSpPr txBox="1"/>
          <p:nvPr/>
        </p:nvSpPr>
        <p:spPr>
          <a:xfrm>
            <a:off x="275634" y="2835994"/>
            <a:ext cx="86241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(3) Remember what has to happen before proteins can function?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EDF4F7-97A0-944A-AEF4-C3E478439D4D}"/>
              </a:ext>
            </a:extLst>
          </p:cNvPr>
          <p:cNvSpPr txBox="1"/>
          <p:nvPr/>
        </p:nvSpPr>
        <p:spPr>
          <a:xfrm rot="16200000">
            <a:off x="5716203" y="3493671"/>
            <a:ext cx="60260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>
                <a:solidFill>
                  <a:schemeClr val="accent1"/>
                </a:solidFill>
              </a:rPr>
              <a:t>……..sidebar…………….…...</a:t>
            </a:r>
          </a:p>
        </p:txBody>
      </p:sp>
    </p:spTree>
    <p:extLst>
      <p:ext uri="{BB962C8B-B14F-4D97-AF65-F5344CB8AC3E}">
        <p14:creationId xmlns:p14="http://schemas.microsoft.com/office/powerpoint/2010/main" val="24435880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3" y="16330"/>
            <a:ext cx="7554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  <a:cs typeface="Avenir Heavy"/>
              </a:rPr>
              <a:t>1. Intro to organic structure &amp; bonding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99779" y="2145844"/>
            <a:ext cx="2790829" cy="19645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2387" lvl="1">
              <a:lnSpc>
                <a:spcPct val="150000"/>
              </a:lnSpc>
            </a:pPr>
            <a:r>
              <a:rPr lang="en-US" sz="2800" b="1" i="1" dirty="0">
                <a:latin typeface="Candara"/>
                <a:cs typeface="Candara"/>
              </a:rPr>
              <a:t>1.3E Nucleic acids</a:t>
            </a:r>
          </a:p>
          <a:p>
            <a:pPr marL="966787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i="1" dirty="0">
                <a:latin typeface="Candara"/>
                <a:cs typeface="Candara"/>
              </a:rPr>
              <a:t>DNA</a:t>
            </a:r>
          </a:p>
          <a:p>
            <a:pPr marL="966787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i="1" dirty="0">
                <a:latin typeface="Candara"/>
                <a:cs typeface="Candara"/>
              </a:rPr>
              <a:t>RNA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4BC887D-5263-BE4E-B139-25FE7FD33F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95B4ECF-E072-3943-B77D-5E326F4BFADF}"/>
              </a:ext>
            </a:extLst>
          </p:cNvPr>
          <p:cNvSpPr txBox="1"/>
          <p:nvPr/>
        </p:nvSpPr>
        <p:spPr>
          <a:xfrm rot="16200000">
            <a:off x="5716203" y="3493671"/>
            <a:ext cx="60260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>
                <a:solidFill>
                  <a:schemeClr val="accent1"/>
                </a:solidFill>
              </a:rPr>
              <a:t>……..sidebar…………….…...</a:t>
            </a:r>
          </a:p>
        </p:txBody>
      </p:sp>
    </p:spTree>
    <p:extLst>
      <p:ext uri="{BB962C8B-B14F-4D97-AF65-F5344CB8AC3E}">
        <p14:creationId xmlns:p14="http://schemas.microsoft.com/office/powerpoint/2010/main" val="37173288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4A1474A-F2AC-2F4B-B537-EB78933A41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7E6F0053-66B7-5A4F-8F92-B315EB6289D3}"/>
              </a:ext>
            </a:extLst>
          </p:cNvPr>
          <p:cNvSpPr txBox="1"/>
          <p:nvPr/>
        </p:nvSpPr>
        <p:spPr>
          <a:xfrm>
            <a:off x="228601" y="-168"/>
            <a:ext cx="28151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Nucleic acids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546EC4-FA5E-1445-A38D-C036028D253C}"/>
              </a:ext>
            </a:extLst>
          </p:cNvPr>
          <p:cNvSpPr txBox="1"/>
          <p:nvPr/>
        </p:nvSpPr>
        <p:spPr>
          <a:xfrm>
            <a:off x="228602" y="816428"/>
            <a:ext cx="83602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ndara" panose="020E0502030303020204" pitchFamily="34" charset="0"/>
              </a:rPr>
              <a:t>Nucleic acids: </a:t>
            </a:r>
            <a:r>
              <a:rPr lang="en-US" sz="2000" i="1" dirty="0">
                <a:latin typeface="Candara" panose="020E0502030303020204" pitchFamily="34" charset="0"/>
              </a:rPr>
              <a:t>polymers of </a:t>
            </a:r>
            <a:r>
              <a:rPr lang="en-US" sz="2000" b="1" i="1" dirty="0">
                <a:latin typeface="Candara" panose="020E0502030303020204" pitchFamily="34" charset="0"/>
              </a:rPr>
              <a:t>nucleotide</a:t>
            </a:r>
            <a:r>
              <a:rPr lang="en-US" sz="2000" i="1" dirty="0">
                <a:latin typeface="Candara" panose="020E0502030303020204" pitchFamily="34" charset="0"/>
              </a:rPr>
              <a:t> monomers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C003E7-09D3-174B-8731-E2EF939098AF}"/>
              </a:ext>
            </a:extLst>
          </p:cNvPr>
          <p:cNvSpPr txBox="1"/>
          <p:nvPr/>
        </p:nvSpPr>
        <p:spPr>
          <a:xfrm>
            <a:off x="228601" y="1261175"/>
            <a:ext cx="83602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ndara" panose="020E0502030303020204" pitchFamily="34" charset="0"/>
              </a:rPr>
              <a:t>DNA (deoxyribonucleic acid): </a:t>
            </a:r>
            <a:r>
              <a:rPr lang="en-US" sz="2000" i="1" dirty="0">
                <a:latin typeface="Candara" panose="020E0502030303020204" pitchFamily="34" charset="0"/>
              </a:rPr>
              <a:t>polymers of </a:t>
            </a:r>
            <a:r>
              <a:rPr lang="en-US" sz="2000" b="1" i="1" dirty="0">
                <a:latin typeface="Candara" panose="020E0502030303020204" pitchFamily="34" charset="0"/>
              </a:rPr>
              <a:t>A,T, G, C</a:t>
            </a:r>
            <a:r>
              <a:rPr lang="en-US" sz="2000" i="1" dirty="0">
                <a:latin typeface="Candara" panose="020E0502030303020204" pitchFamily="34" charset="0"/>
              </a:rPr>
              <a:t> monomers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D599BF-D772-474E-A9E2-05F3273BCA22}"/>
              </a:ext>
            </a:extLst>
          </p:cNvPr>
          <p:cNvSpPr txBox="1"/>
          <p:nvPr/>
        </p:nvSpPr>
        <p:spPr>
          <a:xfrm>
            <a:off x="228600" y="1705922"/>
            <a:ext cx="83602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ndara" panose="020E0502030303020204" pitchFamily="34" charset="0"/>
              </a:rPr>
              <a:t>RNA (ribonucleic acid): </a:t>
            </a:r>
            <a:r>
              <a:rPr lang="en-US" sz="2000" i="1" dirty="0">
                <a:latin typeface="Candara" panose="020E0502030303020204" pitchFamily="34" charset="0"/>
              </a:rPr>
              <a:t>polymers of </a:t>
            </a:r>
            <a:r>
              <a:rPr lang="en-US" sz="2000" b="1" i="1" dirty="0">
                <a:latin typeface="Candara" panose="020E0502030303020204" pitchFamily="34" charset="0"/>
              </a:rPr>
              <a:t>A, U, G, C</a:t>
            </a:r>
            <a:r>
              <a:rPr lang="en-US" sz="2000" i="1" dirty="0">
                <a:latin typeface="Candara" panose="020E0502030303020204" pitchFamily="34" charset="0"/>
              </a:rPr>
              <a:t> monomers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BD63E63-6B2A-374E-9DA9-8911C4B9DE5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6690"/>
          <a:stretch/>
        </p:blipFill>
        <p:spPr>
          <a:xfrm>
            <a:off x="1803276" y="2084054"/>
            <a:ext cx="6528553" cy="255891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2AFA473-EE64-004F-A177-CCF6749160C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456" b="57143"/>
          <a:stretch/>
        </p:blipFill>
        <p:spPr>
          <a:xfrm>
            <a:off x="9646" y="4457703"/>
            <a:ext cx="4524319" cy="241892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9F00A11-BD96-CB43-8B10-0366A63C2ED2}"/>
              </a:ext>
            </a:extLst>
          </p:cNvPr>
          <p:cNvSpPr txBox="1"/>
          <p:nvPr/>
        </p:nvSpPr>
        <p:spPr>
          <a:xfrm>
            <a:off x="4889146" y="5159335"/>
            <a:ext cx="38786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latin typeface="Candara" panose="020E0502030303020204" pitchFamily="34" charset="0"/>
              </a:rPr>
              <a:t>These five bases encode all of </a:t>
            </a:r>
            <a:br>
              <a:rPr lang="en-US" sz="2000" i="1" dirty="0">
                <a:latin typeface="Candara" panose="020E0502030303020204" pitchFamily="34" charset="0"/>
              </a:rPr>
            </a:br>
            <a:r>
              <a:rPr lang="en-US" sz="2000" i="1" dirty="0">
                <a:latin typeface="Candara" panose="020E0502030303020204" pitchFamily="34" charset="0"/>
              </a:rPr>
              <a:t>the molecules needed for the structures of all organisms.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95A286-665B-214A-B850-0AC4B3054D9D}"/>
              </a:ext>
            </a:extLst>
          </p:cNvPr>
          <p:cNvSpPr txBox="1"/>
          <p:nvPr/>
        </p:nvSpPr>
        <p:spPr>
          <a:xfrm>
            <a:off x="3272290" y="2052480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CF1874-1484-5C46-89E1-AB1784969FAC}"/>
              </a:ext>
            </a:extLst>
          </p:cNvPr>
          <p:cNvSpPr txBox="1"/>
          <p:nvPr/>
        </p:nvSpPr>
        <p:spPr>
          <a:xfrm>
            <a:off x="3525886" y="2056612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DCAFF2B-A720-A449-824B-0E7394CDF227}"/>
              </a:ext>
            </a:extLst>
          </p:cNvPr>
          <p:cNvSpPr txBox="1"/>
          <p:nvPr/>
        </p:nvSpPr>
        <p:spPr>
          <a:xfrm rot="5400000">
            <a:off x="3452629" y="2986282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AD82F47-718C-1D40-A9DD-2539E42E3E41}"/>
              </a:ext>
            </a:extLst>
          </p:cNvPr>
          <p:cNvSpPr txBox="1"/>
          <p:nvPr/>
        </p:nvSpPr>
        <p:spPr>
          <a:xfrm rot="5400000">
            <a:off x="5310483" y="2956695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7E33101-9A68-D64E-A155-A7E8EB0EDBE2}"/>
              </a:ext>
            </a:extLst>
          </p:cNvPr>
          <p:cNvSpPr txBox="1"/>
          <p:nvPr/>
        </p:nvSpPr>
        <p:spPr>
          <a:xfrm rot="5400000">
            <a:off x="7539597" y="2060217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54DC918-C9B6-BB4F-A516-419BD2AD273A}"/>
              </a:ext>
            </a:extLst>
          </p:cNvPr>
          <p:cNvSpPr txBox="1"/>
          <p:nvPr/>
        </p:nvSpPr>
        <p:spPr>
          <a:xfrm rot="5400000">
            <a:off x="7528026" y="3088397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31BC9CB-95DC-AC4C-8A3C-36AD59108AE7}"/>
              </a:ext>
            </a:extLst>
          </p:cNvPr>
          <p:cNvSpPr txBox="1"/>
          <p:nvPr/>
        </p:nvSpPr>
        <p:spPr>
          <a:xfrm rot="5400000">
            <a:off x="3624353" y="5860182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D190E46-6BD5-BD42-8541-FDC40EAAE8F9}"/>
              </a:ext>
            </a:extLst>
          </p:cNvPr>
          <p:cNvSpPr txBox="1"/>
          <p:nvPr/>
        </p:nvSpPr>
        <p:spPr>
          <a:xfrm rot="5400000">
            <a:off x="3060403" y="5867057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CFC1721-5071-6242-B416-40CC6CC3B4CB}"/>
              </a:ext>
            </a:extLst>
          </p:cNvPr>
          <p:cNvSpPr txBox="1"/>
          <p:nvPr/>
        </p:nvSpPr>
        <p:spPr>
          <a:xfrm rot="5400000">
            <a:off x="2462077" y="5020344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7CC376E-634A-0447-91CD-6423A8E4CF66}"/>
              </a:ext>
            </a:extLst>
          </p:cNvPr>
          <p:cNvSpPr txBox="1"/>
          <p:nvPr/>
        </p:nvSpPr>
        <p:spPr>
          <a:xfrm rot="5400000">
            <a:off x="3355219" y="5126960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5039B28-FFBB-0946-8F7D-3E5B49DFEEC0}"/>
              </a:ext>
            </a:extLst>
          </p:cNvPr>
          <p:cNvSpPr txBox="1"/>
          <p:nvPr/>
        </p:nvSpPr>
        <p:spPr>
          <a:xfrm rot="5400000">
            <a:off x="2462077" y="5559746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C84AA32-47CC-E749-AA2E-71A44F51588C}"/>
              </a:ext>
            </a:extLst>
          </p:cNvPr>
          <p:cNvSpPr txBox="1"/>
          <p:nvPr/>
        </p:nvSpPr>
        <p:spPr>
          <a:xfrm rot="5400000">
            <a:off x="957044" y="4647838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5C65FA3-760D-384A-A703-4A660F3568BC}"/>
              </a:ext>
            </a:extLst>
          </p:cNvPr>
          <p:cNvSpPr txBox="1"/>
          <p:nvPr/>
        </p:nvSpPr>
        <p:spPr>
          <a:xfrm rot="5400000">
            <a:off x="377684" y="5034094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65A51D2-14D2-E54A-B798-A86A927EA842}"/>
              </a:ext>
            </a:extLst>
          </p:cNvPr>
          <p:cNvSpPr txBox="1"/>
          <p:nvPr/>
        </p:nvSpPr>
        <p:spPr>
          <a:xfrm rot="5400000">
            <a:off x="957044" y="5887682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965EF51-E61F-2A44-8CED-FF50D1D39329}"/>
              </a:ext>
            </a:extLst>
          </p:cNvPr>
          <p:cNvSpPr txBox="1"/>
          <p:nvPr/>
        </p:nvSpPr>
        <p:spPr>
          <a:xfrm rot="5400000">
            <a:off x="377684" y="5566621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1140CDB-B6AD-1A42-AE84-A8CF2F027C3E}"/>
              </a:ext>
            </a:extLst>
          </p:cNvPr>
          <p:cNvSpPr txBox="1"/>
          <p:nvPr/>
        </p:nvSpPr>
        <p:spPr>
          <a:xfrm>
            <a:off x="1316583" y="5246643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8329A76-0851-D242-AB29-C2AE1E289F32}"/>
              </a:ext>
            </a:extLst>
          </p:cNvPr>
          <p:cNvSpPr txBox="1"/>
          <p:nvPr/>
        </p:nvSpPr>
        <p:spPr>
          <a:xfrm>
            <a:off x="2916997" y="4729362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0B6526C-CB6D-CB4B-9DA9-5C544FD52ACF}"/>
              </a:ext>
            </a:extLst>
          </p:cNvPr>
          <p:cNvSpPr txBox="1"/>
          <p:nvPr/>
        </p:nvSpPr>
        <p:spPr>
          <a:xfrm>
            <a:off x="3132667" y="4737703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88C63E6-836F-A34C-BAD8-EAB7CCF87C24}"/>
              </a:ext>
            </a:extLst>
          </p:cNvPr>
          <p:cNvSpPr txBox="1"/>
          <p:nvPr/>
        </p:nvSpPr>
        <p:spPr>
          <a:xfrm>
            <a:off x="5172608" y="2011320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365FA1C-5699-D248-A5E6-BD69C30042FD}"/>
              </a:ext>
            </a:extLst>
          </p:cNvPr>
          <p:cNvSpPr txBox="1"/>
          <p:nvPr/>
        </p:nvSpPr>
        <p:spPr>
          <a:xfrm>
            <a:off x="5388278" y="2019661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F0F3B87-599D-D24B-BD6F-B106337854A2}"/>
              </a:ext>
            </a:extLst>
          </p:cNvPr>
          <p:cNvSpPr txBox="1"/>
          <p:nvPr/>
        </p:nvSpPr>
        <p:spPr>
          <a:xfrm rot="3945750">
            <a:off x="6863093" y="3076713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90705D3-040F-6348-8FDC-E0B744B962AD}"/>
              </a:ext>
            </a:extLst>
          </p:cNvPr>
          <p:cNvSpPr txBox="1"/>
          <p:nvPr/>
        </p:nvSpPr>
        <p:spPr>
          <a:xfrm rot="3945750">
            <a:off x="7008536" y="3310827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E271126-0108-5549-B7AA-357D792A632F}"/>
              </a:ext>
            </a:extLst>
          </p:cNvPr>
          <p:cNvSpPr txBox="1"/>
          <p:nvPr/>
        </p:nvSpPr>
        <p:spPr>
          <a:xfrm rot="3945750">
            <a:off x="4625321" y="2953911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FEA0865-F634-F643-B7BD-CFE16E279E42}"/>
              </a:ext>
            </a:extLst>
          </p:cNvPr>
          <p:cNvSpPr txBox="1"/>
          <p:nvPr/>
        </p:nvSpPr>
        <p:spPr>
          <a:xfrm rot="3945750">
            <a:off x="4770764" y="3188025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582E3D1-A33C-794F-B216-74B95D510819}"/>
              </a:ext>
            </a:extLst>
          </p:cNvPr>
          <p:cNvSpPr txBox="1"/>
          <p:nvPr/>
        </p:nvSpPr>
        <p:spPr>
          <a:xfrm rot="3945750">
            <a:off x="2765007" y="2990277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15CFD4D-6B71-FC42-8192-9ADE72A7CB81}"/>
              </a:ext>
            </a:extLst>
          </p:cNvPr>
          <p:cNvSpPr txBox="1"/>
          <p:nvPr/>
        </p:nvSpPr>
        <p:spPr>
          <a:xfrm rot="3945750">
            <a:off x="2910450" y="3224391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B1CE580-C1B6-5B40-8839-B54C95AE70D0}"/>
              </a:ext>
            </a:extLst>
          </p:cNvPr>
          <p:cNvSpPr txBox="1"/>
          <p:nvPr/>
        </p:nvSpPr>
        <p:spPr>
          <a:xfrm rot="16200000">
            <a:off x="5716203" y="3493671"/>
            <a:ext cx="60260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>
                <a:solidFill>
                  <a:schemeClr val="accent1"/>
                </a:solidFill>
              </a:rPr>
              <a:t>……..sidebar…………….…...</a:t>
            </a:r>
          </a:p>
        </p:txBody>
      </p:sp>
    </p:spTree>
    <p:extLst>
      <p:ext uri="{BB962C8B-B14F-4D97-AF65-F5344CB8AC3E}">
        <p14:creationId xmlns:p14="http://schemas.microsoft.com/office/powerpoint/2010/main" val="31570546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4A1474A-F2AC-2F4B-B537-EB78933A41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7E6F0053-66B7-5A4F-8F92-B315EB6289D3}"/>
              </a:ext>
            </a:extLst>
          </p:cNvPr>
          <p:cNvSpPr txBox="1"/>
          <p:nvPr/>
        </p:nvSpPr>
        <p:spPr>
          <a:xfrm>
            <a:off x="228601" y="-168"/>
            <a:ext cx="79415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Nucleotides = base + sugar + phosphate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546EC4-FA5E-1445-A38D-C036028D253C}"/>
              </a:ext>
            </a:extLst>
          </p:cNvPr>
          <p:cNvSpPr txBox="1"/>
          <p:nvPr/>
        </p:nvSpPr>
        <p:spPr>
          <a:xfrm>
            <a:off x="228601" y="898071"/>
            <a:ext cx="83602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ndara" panose="020E0502030303020204" pitchFamily="34" charset="0"/>
              </a:rPr>
              <a:t>Nucleotides: </a:t>
            </a:r>
            <a:r>
              <a:rPr lang="en-US" sz="2000" i="1" dirty="0">
                <a:latin typeface="Candara" panose="020E0502030303020204" pitchFamily="34" charset="0"/>
              </a:rPr>
              <a:t>add a ribose sugar and a phosphate to a base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ndara" panose="020E0502030303020204" pitchFamily="34" charset="0"/>
              </a:rPr>
              <a:t>Polymerizing nucleotides produces strands of nucleic acids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1709FED-ADDB-EE4F-A478-0E2A2BD256BF}"/>
              </a:ext>
            </a:extLst>
          </p:cNvPr>
          <p:cNvSpPr txBox="1"/>
          <p:nvPr/>
        </p:nvSpPr>
        <p:spPr>
          <a:xfrm>
            <a:off x="228601" y="5170398"/>
            <a:ext cx="83602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 panose="020E0502030303020204" pitchFamily="34" charset="0"/>
              </a:rPr>
              <a:t>The difference between DNA and RNA is the presence (RNA) or absence (DNA) of the </a:t>
            </a:r>
            <a:r>
              <a:rPr lang="en-US" sz="2000" b="1" dirty="0">
                <a:latin typeface="Candara" panose="020E0502030303020204" pitchFamily="34" charset="0"/>
              </a:rPr>
              <a:t>hydroxyl group at carbon 2 of the ribose.</a:t>
            </a:r>
            <a:endParaRPr lang="en-US" sz="2000" dirty="0">
              <a:latin typeface="Candara" panose="020E0502030303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50153B9-7CAE-D347-AF40-D5327BDDDC4B}"/>
              </a:ext>
            </a:extLst>
          </p:cNvPr>
          <p:cNvGrpSpPr/>
          <p:nvPr/>
        </p:nvGrpSpPr>
        <p:grpSpPr>
          <a:xfrm>
            <a:off x="210942" y="2106386"/>
            <a:ext cx="7959257" cy="2678265"/>
            <a:chOff x="210942" y="2106386"/>
            <a:chExt cx="8737114" cy="2789464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4E5FE2F2-9E88-0A48-9213-D105CFC8A1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0942" y="2106386"/>
              <a:ext cx="8737114" cy="2789464"/>
            </a:xfrm>
            <a:prstGeom prst="rect">
              <a:avLst/>
            </a:prstGeom>
          </p:spPr>
        </p:pic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B02B2E7-60D0-924D-A7ED-B02A011DC73D}"/>
                </a:ext>
              </a:extLst>
            </p:cNvPr>
            <p:cNvSpPr/>
            <p:nvPr/>
          </p:nvSpPr>
          <p:spPr>
            <a:xfrm>
              <a:off x="2008414" y="3559629"/>
              <a:ext cx="800100" cy="849085"/>
            </a:xfrm>
            <a:prstGeom prst="ellipse">
              <a:avLst/>
            </a:prstGeom>
            <a:solidFill>
              <a:schemeClr val="accent4">
                <a:lumMod val="20000"/>
                <a:lumOff val="80000"/>
                <a:alpha val="40000"/>
              </a:schemeClr>
            </a:solidFill>
            <a:ln w="28575">
              <a:solidFill>
                <a:srgbClr val="0432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61C69281-F8D3-D145-B10F-66325F680CB2}"/>
                </a:ext>
              </a:extLst>
            </p:cNvPr>
            <p:cNvSpPr/>
            <p:nvPr/>
          </p:nvSpPr>
          <p:spPr>
            <a:xfrm>
              <a:off x="6515100" y="3575957"/>
              <a:ext cx="800100" cy="849085"/>
            </a:xfrm>
            <a:prstGeom prst="ellipse">
              <a:avLst/>
            </a:prstGeom>
            <a:solidFill>
              <a:schemeClr val="accent4">
                <a:lumMod val="20000"/>
                <a:lumOff val="80000"/>
                <a:alpha val="40000"/>
              </a:schemeClr>
            </a:solidFill>
            <a:ln w="28575">
              <a:solidFill>
                <a:srgbClr val="0432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F122B67-0A96-8148-86F5-E5AFBE5AD76E}"/>
                </a:ext>
              </a:extLst>
            </p:cNvPr>
            <p:cNvSpPr txBox="1"/>
            <p:nvPr/>
          </p:nvSpPr>
          <p:spPr>
            <a:xfrm rot="18337893">
              <a:off x="2208801" y="2586547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: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46E3C75-7AD0-604C-9963-E4F1AFC340B9}"/>
                </a:ext>
              </a:extLst>
            </p:cNvPr>
            <p:cNvSpPr txBox="1"/>
            <p:nvPr/>
          </p:nvSpPr>
          <p:spPr>
            <a:xfrm rot="18337893">
              <a:off x="2355237" y="2377126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: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67784A6-71B5-954A-86D3-6D35E92B34F3}"/>
                </a:ext>
              </a:extLst>
            </p:cNvPr>
            <p:cNvSpPr txBox="1"/>
            <p:nvPr/>
          </p:nvSpPr>
          <p:spPr>
            <a:xfrm rot="2645340">
              <a:off x="8402066" y="2826487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: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A10BEEE-A34A-334C-A660-8F88FCFCF552}"/>
                </a:ext>
              </a:extLst>
            </p:cNvPr>
            <p:cNvSpPr txBox="1"/>
            <p:nvPr/>
          </p:nvSpPr>
          <p:spPr>
            <a:xfrm rot="2645340">
              <a:off x="8214041" y="2614463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: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23BE245-1BBD-D848-8692-55EC5A9525DB}"/>
                </a:ext>
              </a:extLst>
            </p:cNvPr>
            <p:cNvSpPr txBox="1"/>
            <p:nvPr/>
          </p:nvSpPr>
          <p:spPr>
            <a:xfrm>
              <a:off x="8051021" y="3334564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: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37BCB5A-5356-BF4B-996A-BFD9BB613B8C}"/>
                </a:ext>
              </a:extLst>
            </p:cNvPr>
            <p:cNvSpPr txBox="1"/>
            <p:nvPr/>
          </p:nvSpPr>
          <p:spPr>
            <a:xfrm>
              <a:off x="7997733" y="3947814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: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636288A-83EB-9E4D-B54D-E9DCB2C48BF6}"/>
                </a:ext>
              </a:extLst>
            </p:cNvPr>
            <p:cNvSpPr txBox="1"/>
            <p:nvPr/>
          </p:nvSpPr>
          <p:spPr>
            <a:xfrm rot="16200000">
              <a:off x="7604720" y="3747759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: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05B234F-A49E-3044-A640-96499AB85AFD}"/>
                </a:ext>
              </a:extLst>
            </p:cNvPr>
            <p:cNvSpPr txBox="1"/>
            <p:nvPr/>
          </p:nvSpPr>
          <p:spPr>
            <a:xfrm rot="16200000">
              <a:off x="7152560" y="3280123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: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D061D9F-B77E-314B-BEBE-EA2B52ABA266}"/>
                </a:ext>
              </a:extLst>
            </p:cNvPr>
            <p:cNvSpPr txBox="1"/>
            <p:nvPr/>
          </p:nvSpPr>
          <p:spPr>
            <a:xfrm rot="16200000">
              <a:off x="7489651" y="2565607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: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3B7963D-7A4F-B247-9EAA-DCFC6C3B88BE}"/>
                </a:ext>
              </a:extLst>
            </p:cNvPr>
            <p:cNvSpPr txBox="1"/>
            <p:nvPr/>
          </p:nvSpPr>
          <p:spPr>
            <a:xfrm rot="16200000">
              <a:off x="6088916" y="4083277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: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82395A6-4B70-B04A-93CE-B43A90C06068}"/>
                </a:ext>
              </a:extLst>
            </p:cNvPr>
            <p:cNvSpPr txBox="1"/>
            <p:nvPr/>
          </p:nvSpPr>
          <p:spPr>
            <a:xfrm rot="16200000">
              <a:off x="6835499" y="4081861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: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A1E9229-493C-2049-94B3-273AC6A42D59}"/>
                </a:ext>
              </a:extLst>
            </p:cNvPr>
            <p:cNvSpPr txBox="1"/>
            <p:nvPr/>
          </p:nvSpPr>
          <p:spPr>
            <a:xfrm rot="16200000">
              <a:off x="5888861" y="266269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: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AFBCF92-1A5C-D944-81D0-596E0E4EFA84}"/>
                </a:ext>
              </a:extLst>
            </p:cNvPr>
            <p:cNvSpPr txBox="1"/>
            <p:nvPr/>
          </p:nvSpPr>
          <p:spPr>
            <a:xfrm rot="16200000">
              <a:off x="5187704" y="2662689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: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266F7B7-2D7A-314F-8A9E-B80D85834DDC}"/>
                </a:ext>
              </a:extLst>
            </p:cNvPr>
            <p:cNvSpPr txBox="1"/>
            <p:nvPr/>
          </p:nvSpPr>
          <p:spPr>
            <a:xfrm rot="16200000">
              <a:off x="5189593" y="2909031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: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AFFC572-0E43-004D-8847-766448A34CCB}"/>
                </a:ext>
              </a:extLst>
            </p:cNvPr>
            <p:cNvSpPr txBox="1"/>
            <p:nvPr/>
          </p:nvSpPr>
          <p:spPr>
            <a:xfrm rot="16200000">
              <a:off x="5527889" y="3249692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: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BEEFB63-0AF2-C04F-82A3-38ECA50E7D6D}"/>
                </a:ext>
              </a:extLst>
            </p:cNvPr>
            <p:cNvSpPr txBox="1"/>
            <p:nvPr/>
          </p:nvSpPr>
          <p:spPr>
            <a:xfrm rot="16200000">
              <a:off x="3516405" y="2366941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: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FA621BD-CE0B-E94B-9AC2-B88AAA78E3CB}"/>
                </a:ext>
              </a:extLst>
            </p:cNvPr>
            <p:cNvSpPr txBox="1"/>
            <p:nvPr/>
          </p:nvSpPr>
          <p:spPr>
            <a:xfrm rot="16200000">
              <a:off x="2892754" y="2374745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: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A713A5F-205D-C640-8D8A-810C8364D40C}"/>
                </a:ext>
              </a:extLst>
            </p:cNvPr>
            <p:cNvSpPr txBox="1"/>
            <p:nvPr/>
          </p:nvSpPr>
          <p:spPr>
            <a:xfrm rot="16200000">
              <a:off x="1619482" y="3999322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: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E57757F-D27E-1848-9653-063044486FDF}"/>
                </a:ext>
              </a:extLst>
            </p:cNvPr>
            <p:cNvSpPr txBox="1"/>
            <p:nvPr/>
          </p:nvSpPr>
          <p:spPr>
            <a:xfrm rot="16200000">
              <a:off x="2351597" y="4017318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: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9F3A2F7-868B-2240-9629-CAD4F22FBDE0}"/>
                </a:ext>
              </a:extLst>
            </p:cNvPr>
            <p:cNvSpPr txBox="1"/>
            <p:nvPr/>
          </p:nvSpPr>
          <p:spPr>
            <a:xfrm rot="16200000">
              <a:off x="700198" y="2819203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: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5460D43-08DB-1048-A470-3B251F38F39E}"/>
                </a:ext>
              </a:extLst>
            </p:cNvPr>
            <p:cNvSpPr txBox="1"/>
            <p:nvPr/>
          </p:nvSpPr>
          <p:spPr>
            <a:xfrm rot="16200000">
              <a:off x="700198" y="2565606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: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E6DB265-E3DE-934B-93CA-64896D488291}"/>
                </a:ext>
              </a:extLst>
            </p:cNvPr>
            <p:cNvSpPr txBox="1"/>
            <p:nvPr/>
          </p:nvSpPr>
          <p:spPr>
            <a:xfrm rot="16200000">
              <a:off x="1413569" y="2565606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: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845D17D-CDDB-F942-A135-1FF2168DCAE4}"/>
                </a:ext>
              </a:extLst>
            </p:cNvPr>
            <p:cNvSpPr txBox="1"/>
            <p:nvPr/>
          </p:nvSpPr>
          <p:spPr>
            <a:xfrm rot="16200000">
              <a:off x="1049052" y="3164624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: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92AA728-3F7F-344C-A6F5-E1DAEB1AF3C2}"/>
                </a:ext>
              </a:extLst>
            </p:cNvPr>
            <p:cNvSpPr txBox="1"/>
            <p:nvPr/>
          </p:nvSpPr>
          <p:spPr>
            <a:xfrm>
              <a:off x="613174" y="2697372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: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DD44CC2-5805-9B47-B335-4BDDE881DE97}"/>
                </a:ext>
              </a:extLst>
            </p:cNvPr>
            <p:cNvSpPr txBox="1"/>
            <p:nvPr/>
          </p:nvSpPr>
          <p:spPr>
            <a:xfrm>
              <a:off x="954949" y="2299275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: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2DB6E652-6137-7544-A94F-03F9401E96CD}"/>
                </a:ext>
              </a:extLst>
            </p:cNvPr>
            <p:cNvSpPr txBox="1"/>
            <p:nvPr/>
          </p:nvSpPr>
          <p:spPr>
            <a:xfrm>
              <a:off x="1183886" y="2310172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: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CDF1355-8BD2-B945-94EB-BB9E612BDAF1}"/>
                </a:ext>
              </a:extLst>
            </p:cNvPr>
            <p:cNvSpPr txBox="1"/>
            <p:nvPr/>
          </p:nvSpPr>
          <p:spPr>
            <a:xfrm>
              <a:off x="954713" y="3016935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: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1EB4973-7327-FC45-9820-73A92696E50C}"/>
                </a:ext>
              </a:extLst>
            </p:cNvPr>
            <p:cNvSpPr txBox="1"/>
            <p:nvPr/>
          </p:nvSpPr>
          <p:spPr>
            <a:xfrm>
              <a:off x="1183650" y="3027832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: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369C821-3E20-BE4B-B51D-82D771B5B359}"/>
                </a:ext>
              </a:extLst>
            </p:cNvPr>
            <p:cNvSpPr txBox="1"/>
            <p:nvPr/>
          </p:nvSpPr>
          <p:spPr>
            <a:xfrm>
              <a:off x="5448842" y="2389252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: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4776048-2684-BF41-9E2C-592EA056400A}"/>
                </a:ext>
              </a:extLst>
            </p:cNvPr>
            <p:cNvSpPr txBox="1"/>
            <p:nvPr/>
          </p:nvSpPr>
          <p:spPr>
            <a:xfrm>
              <a:off x="5677779" y="2400149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: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7E4CBED-89A9-3B42-882F-3C167DBD42BB}"/>
                </a:ext>
              </a:extLst>
            </p:cNvPr>
            <p:cNvSpPr txBox="1"/>
            <p:nvPr/>
          </p:nvSpPr>
          <p:spPr>
            <a:xfrm>
              <a:off x="5441165" y="3108206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: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DFFD12B4-233C-2D4E-A863-4357672B555E}"/>
                </a:ext>
              </a:extLst>
            </p:cNvPr>
            <p:cNvSpPr txBox="1"/>
            <p:nvPr/>
          </p:nvSpPr>
          <p:spPr>
            <a:xfrm>
              <a:off x="5670102" y="3119103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: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2CC58D32-E49E-DF43-865A-97DE3DBE4E3A}"/>
                </a:ext>
              </a:extLst>
            </p:cNvPr>
            <p:cNvSpPr txBox="1"/>
            <p:nvPr/>
          </p:nvSpPr>
          <p:spPr>
            <a:xfrm>
              <a:off x="6025837" y="2744568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: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511FE8D-FC4B-C448-B199-A1CDF2AA6C64}"/>
                </a:ext>
              </a:extLst>
            </p:cNvPr>
            <p:cNvSpPr txBox="1"/>
            <p:nvPr/>
          </p:nvSpPr>
          <p:spPr>
            <a:xfrm>
              <a:off x="5101561" y="2744568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: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BC93F9A-80C2-AE4A-B40A-B38F44D501CB}"/>
                </a:ext>
              </a:extLst>
            </p:cNvPr>
            <p:cNvSpPr txBox="1"/>
            <p:nvPr/>
          </p:nvSpPr>
          <p:spPr>
            <a:xfrm rot="2214755">
              <a:off x="6431585" y="3010077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: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D8E22BA-12F9-214E-A445-F7D2BE157F1B}"/>
                </a:ext>
              </a:extLst>
            </p:cNvPr>
            <p:cNvSpPr txBox="1"/>
            <p:nvPr/>
          </p:nvSpPr>
          <p:spPr>
            <a:xfrm rot="18534502">
              <a:off x="6559215" y="2995967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: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CAB81E8E-C0F1-C849-993D-678503BEB822}"/>
                </a:ext>
              </a:extLst>
            </p:cNvPr>
            <p:cNvSpPr txBox="1"/>
            <p:nvPr/>
          </p:nvSpPr>
          <p:spPr>
            <a:xfrm>
              <a:off x="6244280" y="3943776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: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6B738B9-4A4F-5B40-9779-0F0C6D65803A}"/>
                </a:ext>
              </a:extLst>
            </p:cNvPr>
            <p:cNvSpPr txBox="1"/>
            <p:nvPr/>
          </p:nvSpPr>
          <p:spPr>
            <a:xfrm>
              <a:off x="6748282" y="3955062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: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D95D7E5-F96D-7F47-AD3F-BB31F8E4AFE2}"/>
                </a:ext>
              </a:extLst>
            </p:cNvPr>
            <p:cNvSpPr txBox="1"/>
            <p:nvPr/>
          </p:nvSpPr>
          <p:spPr>
            <a:xfrm>
              <a:off x="2261115" y="3872524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: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FD599DEC-A8EB-E144-AC38-7EF5FF7935A9}"/>
                </a:ext>
              </a:extLst>
            </p:cNvPr>
            <p:cNvSpPr txBox="1"/>
            <p:nvPr/>
          </p:nvSpPr>
          <p:spPr>
            <a:xfrm>
              <a:off x="1751552" y="3870264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: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E6ECD3D9-A38C-3B45-A9E5-3C2165CFC2DC}"/>
                </a:ext>
              </a:extLst>
            </p:cNvPr>
            <p:cNvSpPr txBox="1"/>
            <p:nvPr/>
          </p:nvSpPr>
          <p:spPr>
            <a:xfrm rot="16200000">
              <a:off x="2582913" y="3161239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: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FD6BB2A8-440F-FD4D-B24A-896D725843FF}"/>
                </a:ext>
              </a:extLst>
            </p:cNvPr>
            <p:cNvSpPr txBox="1"/>
            <p:nvPr/>
          </p:nvSpPr>
          <p:spPr>
            <a:xfrm>
              <a:off x="1542787" y="2681862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:</a:t>
              </a:r>
            </a:p>
          </p:txBody>
        </p: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A0028100-1D1E-134C-B7E1-15A932B9E0B8}"/>
              </a:ext>
            </a:extLst>
          </p:cNvPr>
          <p:cNvSpPr txBox="1"/>
          <p:nvPr/>
        </p:nvSpPr>
        <p:spPr>
          <a:xfrm rot="16200000">
            <a:off x="5716203" y="3493671"/>
            <a:ext cx="60260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>
                <a:solidFill>
                  <a:schemeClr val="accent1"/>
                </a:solidFill>
              </a:rPr>
              <a:t>……..sidebar…………….…...</a:t>
            </a:r>
          </a:p>
        </p:txBody>
      </p:sp>
    </p:spTree>
    <p:extLst>
      <p:ext uri="{BB962C8B-B14F-4D97-AF65-F5344CB8AC3E}">
        <p14:creationId xmlns:p14="http://schemas.microsoft.com/office/powerpoint/2010/main" val="71290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4A1474A-F2AC-2F4B-B537-EB78933A41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7E6F0053-66B7-5A4F-8F92-B315EB6289D3}"/>
              </a:ext>
            </a:extLst>
          </p:cNvPr>
          <p:cNvSpPr txBox="1"/>
          <p:nvPr/>
        </p:nvSpPr>
        <p:spPr>
          <a:xfrm>
            <a:off x="228601" y="-168"/>
            <a:ext cx="44759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Nucleic acid polymers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546EC4-FA5E-1445-A38D-C036028D253C}"/>
              </a:ext>
            </a:extLst>
          </p:cNvPr>
          <p:cNvSpPr txBox="1"/>
          <p:nvPr/>
        </p:nvSpPr>
        <p:spPr>
          <a:xfrm>
            <a:off x="228601" y="898071"/>
            <a:ext cx="83602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 panose="020E0502030303020204" pitchFamily="34" charset="0"/>
              </a:rPr>
              <a:t>Nucleic acids polymerize when a </a:t>
            </a:r>
            <a:r>
              <a:rPr lang="en-US" sz="2000" b="1" dirty="0">
                <a:latin typeface="Candara" panose="020E0502030303020204" pitchFamily="34" charset="0"/>
              </a:rPr>
              <a:t>phosphodiester bond </a:t>
            </a:r>
            <a:r>
              <a:rPr lang="en-US" sz="2000" dirty="0">
                <a:latin typeface="Candara" panose="020E0502030303020204" pitchFamily="34" charset="0"/>
              </a:rPr>
              <a:t>forms between </a:t>
            </a:r>
            <a:br>
              <a:rPr lang="en-US" sz="2000" dirty="0">
                <a:latin typeface="Candara" panose="020E0502030303020204" pitchFamily="34" charset="0"/>
              </a:rPr>
            </a:br>
            <a:r>
              <a:rPr lang="en-US" sz="2000" dirty="0">
                <a:latin typeface="Candara" panose="020E0502030303020204" pitchFamily="34" charset="0"/>
              </a:rPr>
              <a:t>the 5’ phosphate of one ribose and the 3’ hydroxyl group of another.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1709FED-ADDB-EE4F-A478-0E2A2BD256BF}"/>
              </a:ext>
            </a:extLst>
          </p:cNvPr>
          <p:cNvSpPr txBox="1"/>
          <p:nvPr/>
        </p:nvSpPr>
        <p:spPr>
          <a:xfrm>
            <a:off x="391886" y="5959929"/>
            <a:ext cx="83602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 panose="020E0502030303020204" pitchFamily="34" charset="0"/>
              </a:rPr>
              <a:t>So the two ends of a nucleic acid polymer are different and are referred </a:t>
            </a:r>
            <a:br>
              <a:rPr lang="en-US" sz="2000" dirty="0">
                <a:latin typeface="Candara" panose="020E0502030303020204" pitchFamily="34" charset="0"/>
              </a:rPr>
            </a:br>
            <a:r>
              <a:rPr lang="en-US" sz="2000" dirty="0">
                <a:latin typeface="Candara" panose="020E0502030303020204" pitchFamily="34" charset="0"/>
              </a:rPr>
              <a:t>to as ‘5 prime’ and ‘3 prime’ ends.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598918-B1FE-0149-9E5D-47F10FED93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2916" y="1687968"/>
            <a:ext cx="5077419" cy="430403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51AD1C7-EA87-A543-8F49-370C9C79EB25}"/>
              </a:ext>
            </a:extLst>
          </p:cNvPr>
          <p:cNvSpPr txBox="1"/>
          <p:nvPr/>
        </p:nvSpPr>
        <p:spPr>
          <a:xfrm rot="18795035">
            <a:off x="3088215" y="2164232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9AE196-F3AF-DA43-95F1-4033D8D810B0}"/>
              </a:ext>
            </a:extLst>
          </p:cNvPr>
          <p:cNvSpPr txBox="1"/>
          <p:nvPr/>
        </p:nvSpPr>
        <p:spPr>
          <a:xfrm rot="18795035">
            <a:off x="2900373" y="2362080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2459FD-308C-7347-BA7A-156FD44AA10F}"/>
              </a:ext>
            </a:extLst>
          </p:cNvPr>
          <p:cNvSpPr txBox="1"/>
          <p:nvPr/>
        </p:nvSpPr>
        <p:spPr>
          <a:xfrm rot="18795035">
            <a:off x="3711990" y="2503222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DE33CE7-2B50-5847-B205-1B94AE3069AC}"/>
              </a:ext>
            </a:extLst>
          </p:cNvPr>
          <p:cNvSpPr txBox="1"/>
          <p:nvPr/>
        </p:nvSpPr>
        <p:spPr>
          <a:xfrm rot="3002605">
            <a:off x="3590214" y="2503222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9327D29-AA10-C247-84D1-846B1EF25136}"/>
              </a:ext>
            </a:extLst>
          </p:cNvPr>
          <p:cNvSpPr txBox="1"/>
          <p:nvPr/>
        </p:nvSpPr>
        <p:spPr>
          <a:xfrm rot="18795035">
            <a:off x="4464705" y="4146088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8F4231D-75C6-F94D-8646-9C41BDF5A0D2}"/>
              </a:ext>
            </a:extLst>
          </p:cNvPr>
          <p:cNvSpPr txBox="1"/>
          <p:nvPr/>
        </p:nvSpPr>
        <p:spPr>
          <a:xfrm rot="3002605">
            <a:off x="4342929" y="4146088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7C6C0A5-70AC-8C4C-AD01-6D9D87F5D79C}"/>
              </a:ext>
            </a:extLst>
          </p:cNvPr>
          <p:cNvSpPr txBox="1"/>
          <p:nvPr/>
        </p:nvSpPr>
        <p:spPr>
          <a:xfrm rot="18795035">
            <a:off x="3944584" y="5263927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F1C55E3-C23E-BF4D-AE8B-EA0BAAF81D4F}"/>
              </a:ext>
            </a:extLst>
          </p:cNvPr>
          <p:cNvSpPr txBox="1"/>
          <p:nvPr/>
        </p:nvSpPr>
        <p:spPr>
          <a:xfrm rot="3002605">
            <a:off x="3991337" y="5034496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1EC5488-15BF-0244-BFC7-ACD8EA9CE5C6}"/>
              </a:ext>
            </a:extLst>
          </p:cNvPr>
          <p:cNvSpPr txBox="1"/>
          <p:nvPr/>
        </p:nvSpPr>
        <p:spPr>
          <a:xfrm>
            <a:off x="3194011" y="4316076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234838C-C21B-4C42-97E3-46974B8BAE05}"/>
              </a:ext>
            </a:extLst>
          </p:cNvPr>
          <p:cNvSpPr txBox="1"/>
          <p:nvPr/>
        </p:nvSpPr>
        <p:spPr>
          <a:xfrm>
            <a:off x="3430594" y="4284952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CC1D4F6-1201-8944-A3BC-474DBD4AB4DC}"/>
              </a:ext>
            </a:extLst>
          </p:cNvPr>
          <p:cNvSpPr txBox="1"/>
          <p:nvPr/>
        </p:nvSpPr>
        <p:spPr>
          <a:xfrm>
            <a:off x="3808151" y="3967074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5A959A6-7B4F-DD41-8AD6-A78CFAEDB842}"/>
              </a:ext>
            </a:extLst>
          </p:cNvPr>
          <p:cNvSpPr txBox="1"/>
          <p:nvPr/>
        </p:nvSpPr>
        <p:spPr>
          <a:xfrm>
            <a:off x="3417071" y="3512966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D626DC2-607C-B542-A907-E6A7483F623A}"/>
              </a:ext>
            </a:extLst>
          </p:cNvPr>
          <p:cNvSpPr txBox="1"/>
          <p:nvPr/>
        </p:nvSpPr>
        <p:spPr>
          <a:xfrm>
            <a:off x="3183815" y="3498849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D5FFEFA-EA5B-CE47-9B33-E31BC7D0DD5B}"/>
              </a:ext>
            </a:extLst>
          </p:cNvPr>
          <p:cNvSpPr txBox="1"/>
          <p:nvPr/>
        </p:nvSpPr>
        <p:spPr>
          <a:xfrm rot="5400000">
            <a:off x="2961811" y="3846863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E40E440-B16A-6C4A-9ACD-2AA92858A8AF}"/>
              </a:ext>
            </a:extLst>
          </p:cNvPr>
          <p:cNvSpPr txBox="1"/>
          <p:nvPr/>
        </p:nvSpPr>
        <p:spPr>
          <a:xfrm rot="5400000">
            <a:off x="2945313" y="4116021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FF2A1B9-48A2-A049-8BD4-8CF6E789AC2C}"/>
              </a:ext>
            </a:extLst>
          </p:cNvPr>
          <p:cNvSpPr txBox="1"/>
          <p:nvPr/>
        </p:nvSpPr>
        <p:spPr>
          <a:xfrm rot="5400000">
            <a:off x="3711990" y="3840276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ABED568-EC0A-114F-80A1-6691DE405D58}"/>
              </a:ext>
            </a:extLst>
          </p:cNvPr>
          <p:cNvSpPr txBox="1"/>
          <p:nvPr/>
        </p:nvSpPr>
        <p:spPr>
          <a:xfrm rot="5400000">
            <a:off x="3321539" y="4478592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9776217-2195-2B40-961D-A7EE6873A98D}"/>
              </a:ext>
            </a:extLst>
          </p:cNvPr>
          <p:cNvSpPr txBox="1"/>
          <p:nvPr/>
        </p:nvSpPr>
        <p:spPr>
          <a:xfrm rot="16200000">
            <a:off x="5716203" y="3493671"/>
            <a:ext cx="60260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>
                <a:solidFill>
                  <a:schemeClr val="accent1"/>
                </a:solidFill>
              </a:rPr>
              <a:t>……..sidebar…………….…...</a:t>
            </a:r>
          </a:p>
        </p:txBody>
      </p:sp>
    </p:spTree>
    <p:extLst>
      <p:ext uri="{BB962C8B-B14F-4D97-AF65-F5344CB8AC3E}">
        <p14:creationId xmlns:p14="http://schemas.microsoft.com/office/powerpoint/2010/main" val="252541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3" y="16330"/>
            <a:ext cx="7554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  <a:cs typeface="Avenir Heavy"/>
              </a:rPr>
              <a:t>1. Intro to organic structure &amp; bonding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0959" y="976364"/>
            <a:ext cx="8026236" cy="4278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2387" lvl="1">
              <a:lnSpc>
                <a:spcPct val="200000"/>
              </a:lnSpc>
            </a:pPr>
            <a:r>
              <a:rPr lang="en-US" sz="2800" b="1" dirty="0">
                <a:latin typeface="Candara"/>
                <a:cs typeface="Candara"/>
              </a:rPr>
              <a:t>1.3 Structures of important classes of biomolecules</a:t>
            </a:r>
          </a:p>
          <a:p>
            <a:pPr lvl="1"/>
            <a:r>
              <a:rPr lang="en-US" sz="2400" dirty="0">
                <a:latin typeface="Candara"/>
                <a:cs typeface="Candara"/>
              </a:rPr>
              <a:t>	A. Lipids</a:t>
            </a:r>
          </a:p>
          <a:p>
            <a:pPr lvl="1"/>
            <a:endParaRPr lang="en-US" sz="2400" dirty="0">
              <a:latin typeface="Candara"/>
              <a:cs typeface="Candara"/>
            </a:endParaRPr>
          </a:p>
          <a:p>
            <a:pPr lvl="1"/>
            <a:r>
              <a:rPr lang="en-US" sz="2400" dirty="0">
                <a:latin typeface="Candara"/>
                <a:cs typeface="Candara"/>
              </a:rPr>
              <a:t>	B. Biopolymer basics</a:t>
            </a:r>
          </a:p>
          <a:p>
            <a:pPr lvl="1"/>
            <a:endParaRPr lang="en-US" sz="2400" dirty="0">
              <a:latin typeface="Candara"/>
              <a:cs typeface="Candara"/>
            </a:endParaRPr>
          </a:p>
          <a:p>
            <a:pPr lvl="1"/>
            <a:r>
              <a:rPr lang="en-US" sz="2400" dirty="0">
                <a:latin typeface="Candara"/>
                <a:cs typeface="Candara"/>
              </a:rPr>
              <a:t>	C. Carbohydrates</a:t>
            </a:r>
          </a:p>
          <a:p>
            <a:pPr lvl="1"/>
            <a:endParaRPr lang="en-US" sz="2400" dirty="0">
              <a:latin typeface="Candara"/>
              <a:cs typeface="Candara"/>
            </a:endParaRPr>
          </a:p>
          <a:p>
            <a:pPr lvl="1"/>
            <a:r>
              <a:rPr lang="en-US" sz="2400" dirty="0">
                <a:latin typeface="Candara"/>
                <a:cs typeface="Candara"/>
              </a:rPr>
              <a:t>	D. Amino acids &amp; proteins</a:t>
            </a:r>
          </a:p>
          <a:p>
            <a:pPr lvl="1"/>
            <a:endParaRPr lang="en-US" sz="2400" dirty="0">
              <a:latin typeface="Candara"/>
              <a:cs typeface="Candara"/>
            </a:endParaRPr>
          </a:p>
          <a:p>
            <a:pPr lvl="1"/>
            <a:r>
              <a:rPr lang="en-US" sz="2400" dirty="0">
                <a:latin typeface="Candara"/>
                <a:cs typeface="Candara"/>
              </a:rPr>
              <a:t>	E. Nucleic acids (DNA &amp; RNA)</a:t>
            </a:r>
            <a:endParaRPr lang="en-US" sz="2000" dirty="0">
              <a:latin typeface="Candara"/>
              <a:cs typeface="Candara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4BC887D-5263-BE4E-B139-25FE7FD33F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C1D2C8B-97EC-0045-B624-8723F6D0EFFB}"/>
              </a:ext>
            </a:extLst>
          </p:cNvPr>
          <p:cNvSpPr txBox="1"/>
          <p:nvPr/>
        </p:nvSpPr>
        <p:spPr>
          <a:xfrm rot="16200000">
            <a:off x="5716203" y="3493671"/>
            <a:ext cx="60260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>
                <a:solidFill>
                  <a:schemeClr val="accent1"/>
                </a:solidFill>
              </a:rPr>
              <a:t>……..sidebar…………….…...</a:t>
            </a:r>
          </a:p>
        </p:txBody>
      </p:sp>
    </p:spTree>
    <p:extLst>
      <p:ext uri="{BB962C8B-B14F-4D97-AF65-F5344CB8AC3E}">
        <p14:creationId xmlns:p14="http://schemas.microsoft.com/office/powerpoint/2010/main" val="34809720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4A1474A-F2AC-2F4B-B537-EB78933A41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7E6F0053-66B7-5A4F-8F92-B315EB6289D3}"/>
              </a:ext>
            </a:extLst>
          </p:cNvPr>
          <p:cNvSpPr txBox="1"/>
          <p:nvPr/>
        </p:nvSpPr>
        <p:spPr>
          <a:xfrm>
            <a:off x="228601" y="-168"/>
            <a:ext cx="36134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DNA double helix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546EC4-FA5E-1445-A38D-C036028D253C}"/>
              </a:ext>
            </a:extLst>
          </p:cNvPr>
          <p:cNvSpPr txBox="1"/>
          <p:nvPr/>
        </p:nvSpPr>
        <p:spPr>
          <a:xfrm>
            <a:off x="228601" y="898071"/>
            <a:ext cx="83602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 panose="020E0502030303020204" pitchFamily="34" charset="0"/>
              </a:rPr>
              <a:t>DNA forms a </a:t>
            </a:r>
            <a:r>
              <a:rPr lang="en-US" sz="2000" b="1" dirty="0">
                <a:latin typeface="Candara" panose="020E0502030303020204" pitchFamily="34" charset="0"/>
              </a:rPr>
              <a:t>double helix</a:t>
            </a:r>
            <a:r>
              <a:rPr lang="en-US" sz="2000" dirty="0">
                <a:latin typeface="Candara" panose="020E0502030303020204" pitchFamily="34" charset="0"/>
              </a:rPr>
              <a:t> when two nucleic acids running in opposite directions join at the bases.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ndara" panose="020E0502030303020204" pitchFamily="34" charset="0"/>
              </a:rPr>
              <a:t>The joined bases, called </a:t>
            </a:r>
            <a:r>
              <a:rPr lang="en-US" sz="2000" b="1" dirty="0">
                <a:latin typeface="Candara" panose="020E0502030303020204" pitchFamily="34" charset="0"/>
              </a:rPr>
              <a:t>base pairs</a:t>
            </a:r>
            <a:r>
              <a:rPr lang="en-US" sz="2000" dirty="0">
                <a:latin typeface="Candara" panose="020E0502030303020204" pitchFamily="34" charset="0"/>
              </a:rPr>
              <a:t>, form the rungs of the double helical ladder.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FB78E4-B68F-EC40-BA59-1FF582B3E89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7143"/>
          <a:stretch/>
        </p:blipFill>
        <p:spPr>
          <a:xfrm>
            <a:off x="334407" y="2496123"/>
            <a:ext cx="3892908" cy="366504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1E3602C-E6F0-6841-881E-25A60A1DC2A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4206"/>
          <a:stretch/>
        </p:blipFill>
        <p:spPr>
          <a:xfrm>
            <a:off x="4419470" y="2433781"/>
            <a:ext cx="3892908" cy="317527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23C8F24-6404-7E42-A691-28BDA5B9B132}"/>
              </a:ext>
            </a:extLst>
          </p:cNvPr>
          <p:cNvSpPr txBox="1"/>
          <p:nvPr/>
        </p:nvSpPr>
        <p:spPr>
          <a:xfrm>
            <a:off x="3240210" y="6449324"/>
            <a:ext cx="5397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pratclif.com</a:t>
            </a:r>
            <a:r>
              <a:rPr lang="en-US" dirty="0"/>
              <a:t>/</a:t>
            </a:r>
            <a:r>
              <a:rPr lang="en-US" dirty="0" err="1"/>
              <a:t>biologie-moleculaire</a:t>
            </a:r>
            <a:r>
              <a:rPr lang="en-US" dirty="0"/>
              <a:t>/</a:t>
            </a:r>
            <a:r>
              <a:rPr lang="en-US" dirty="0" err="1"/>
              <a:t>dna</a:t>
            </a:r>
            <a:r>
              <a:rPr lang="en-US" dirty="0"/>
              <a:t>/</a:t>
            </a:r>
            <a:r>
              <a:rPr lang="en-US" dirty="0" err="1"/>
              <a:t>helix.html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54A9A6-5B2E-A94D-8C15-FE0AD75A3EC4}"/>
              </a:ext>
            </a:extLst>
          </p:cNvPr>
          <p:cNvSpPr txBox="1"/>
          <p:nvPr/>
        </p:nvSpPr>
        <p:spPr>
          <a:xfrm rot="16200000">
            <a:off x="5716203" y="3493671"/>
            <a:ext cx="60260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>
                <a:solidFill>
                  <a:schemeClr val="accent1"/>
                </a:solidFill>
              </a:rPr>
              <a:t>……..sidebar…………….…...</a:t>
            </a:r>
          </a:p>
        </p:txBody>
      </p:sp>
    </p:spTree>
    <p:extLst>
      <p:ext uri="{BB962C8B-B14F-4D97-AF65-F5344CB8AC3E}">
        <p14:creationId xmlns:p14="http://schemas.microsoft.com/office/powerpoint/2010/main" val="8908602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1916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Can you?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5634" y="806828"/>
            <a:ext cx="86241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Both"/>
            </a:pPr>
            <a:r>
              <a:rPr lang="en-US" sz="2000" dirty="0">
                <a:latin typeface="Candara"/>
                <a:cs typeface="Candara"/>
              </a:rPr>
              <a:t>Define the terms ‘nucleic acid’ and ‘nucleotide’?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5634" y="1821411"/>
            <a:ext cx="86241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(2) Describe the essential chemical difference between RNA and DNA?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1FFA73D-6DF6-A04B-9DBE-FB0FC133284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3459915-19DA-1D4E-8965-37E24808973B}"/>
              </a:ext>
            </a:extLst>
          </p:cNvPr>
          <p:cNvSpPr txBox="1"/>
          <p:nvPr/>
        </p:nvSpPr>
        <p:spPr>
          <a:xfrm>
            <a:off x="275634" y="2835994"/>
            <a:ext cx="86241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(3) List the four bases of RNA and the four bases of DNA?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C99F38-5531-EA44-95D4-07F0D8DD08E1}"/>
              </a:ext>
            </a:extLst>
          </p:cNvPr>
          <p:cNvSpPr txBox="1"/>
          <p:nvPr/>
        </p:nvSpPr>
        <p:spPr>
          <a:xfrm>
            <a:off x="275634" y="3850577"/>
            <a:ext cx="86241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(4) Describe the linkage between adjacent nucleotides in a strand of </a:t>
            </a:r>
            <a:br>
              <a:rPr lang="en-US" sz="2000" dirty="0">
                <a:latin typeface="Candara"/>
                <a:cs typeface="Candara"/>
              </a:rPr>
            </a:br>
            <a:r>
              <a:rPr lang="en-US" sz="2000" dirty="0">
                <a:latin typeface="Candara"/>
                <a:cs typeface="Candara"/>
              </a:rPr>
              <a:t>       nucleic acid polymer?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2943A3-650A-2642-826C-424408673AC6}"/>
              </a:ext>
            </a:extLst>
          </p:cNvPr>
          <p:cNvSpPr txBox="1"/>
          <p:nvPr/>
        </p:nvSpPr>
        <p:spPr>
          <a:xfrm>
            <a:off x="275634" y="4995792"/>
            <a:ext cx="86241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(5) Describe a DNA double helix, specifically describing the parts of the </a:t>
            </a:r>
            <a:br>
              <a:rPr lang="en-US" sz="2000" dirty="0">
                <a:latin typeface="Candara"/>
                <a:cs typeface="Candara"/>
              </a:rPr>
            </a:br>
            <a:r>
              <a:rPr lang="en-US" sz="2000" dirty="0">
                <a:latin typeface="Candara"/>
                <a:cs typeface="Candara"/>
              </a:rPr>
              <a:t>	</a:t>
            </a:r>
            <a:r>
              <a:rPr lang="en-US" sz="2000">
                <a:latin typeface="Candara"/>
                <a:cs typeface="Candara"/>
              </a:rPr>
              <a:t>two strands </a:t>
            </a:r>
            <a:r>
              <a:rPr lang="en-US" sz="2000" dirty="0">
                <a:latin typeface="Candara"/>
                <a:cs typeface="Candara"/>
              </a:rPr>
              <a:t>that join together?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3D286C3-8EA1-234A-9873-3989431FE03E}"/>
              </a:ext>
            </a:extLst>
          </p:cNvPr>
          <p:cNvSpPr txBox="1"/>
          <p:nvPr/>
        </p:nvSpPr>
        <p:spPr>
          <a:xfrm rot="16200000">
            <a:off x="5716203" y="3493671"/>
            <a:ext cx="60260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>
                <a:solidFill>
                  <a:schemeClr val="accent1"/>
                </a:solidFill>
              </a:rPr>
              <a:t>……..sidebar…………….…...</a:t>
            </a:r>
          </a:p>
        </p:txBody>
      </p:sp>
    </p:spTree>
    <p:extLst>
      <p:ext uri="{BB962C8B-B14F-4D97-AF65-F5344CB8AC3E}">
        <p14:creationId xmlns:p14="http://schemas.microsoft.com/office/powerpoint/2010/main" val="374566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3" y="16330"/>
            <a:ext cx="7554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  <a:cs typeface="Avenir Heavy"/>
              </a:rPr>
              <a:t>1. Intro to organic structure &amp; bonding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79193" y="1737628"/>
            <a:ext cx="5985613" cy="3903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2387" lvl="1">
              <a:lnSpc>
                <a:spcPct val="150000"/>
              </a:lnSpc>
            </a:pPr>
            <a:r>
              <a:rPr lang="en-US" sz="2800" b="1" i="1" dirty="0">
                <a:latin typeface="Candara"/>
                <a:cs typeface="Candara"/>
              </a:rPr>
              <a:t>1.3A Lipids</a:t>
            </a:r>
          </a:p>
          <a:p>
            <a:pPr marL="966787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i="1" dirty="0">
                <a:latin typeface="Candara"/>
                <a:cs typeface="Candara"/>
              </a:rPr>
              <a:t>Fatty acids</a:t>
            </a:r>
          </a:p>
          <a:p>
            <a:pPr marL="966787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i="1" dirty="0">
                <a:latin typeface="Candara"/>
                <a:cs typeface="Candara"/>
              </a:rPr>
              <a:t>Triacylglycerols</a:t>
            </a:r>
          </a:p>
          <a:p>
            <a:pPr marL="966787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i="1" dirty="0">
                <a:latin typeface="Candara"/>
                <a:cs typeface="Candara"/>
              </a:rPr>
              <a:t>Membrane lipids (phospholipids)</a:t>
            </a:r>
          </a:p>
          <a:p>
            <a:pPr marL="966787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i="1" dirty="0">
                <a:latin typeface="Candara"/>
                <a:cs typeface="Candara"/>
              </a:rPr>
              <a:t>Waxes</a:t>
            </a:r>
          </a:p>
          <a:p>
            <a:pPr marL="966787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i="1" dirty="0">
                <a:latin typeface="Candara"/>
                <a:cs typeface="Candara"/>
              </a:rPr>
              <a:t>Isoprenoids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4BC887D-5263-BE4E-B139-25FE7FD33F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1CA5358-F5E5-8547-8487-B5E4CAB1B0A7}"/>
              </a:ext>
            </a:extLst>
          </p:cNvPr>
          <p:cNvSpPr txBox="1"/>
          <p:nvPr/>
        </p:nvSpPr>
        <p:spPr>
          <a:xfrm rot="16200000">
            <a:off x="5716203" y="3493671"/>
            <a:ext cx="60260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>
                <a:solidFill>
                  <a:schemeClr val="accent1"/>
                </a:solidFill>
              </a:rPr>
              <a:t>……..sidebar…………….…...</a:t>
            </a:r>
          </a:p>
        </p:txBody>
      </p:sp>
    </p:spTree>
    <p:extLst>
      <p:ext uri="{BB962C8B-B14F-4D97-AF65-F5344CB8AC3E}">
        <p14:creationId xmlns:p14="http://schemas.microsoft.com/office/powerpoint/2010/main" val="2083571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4A1474A-F2AC-2F4B-B537-EB78933A41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7E6F0053-66B7-5A4F-8F92-B315EB6289D3}"/>
              </a:ext>
            </a:extLst>
          </p:cNvPr>
          <p:cNvSpPr txBox="1"/>
          <p:nvPr/>
        </p:nvSpPr>
        <p:spPr>
          <a:xfrm>
            <a:off x="228601" y="-168"/>
            <a:ext cx="2289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Fatty acids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546EC4-FA5E-1445-A38D-C036028D253C}"/>
              </a:ext>
            </a:extLst>
          </p:cNvPr>
          <p:cNvSpPr txBox="1"/>
          <p:nvPr/>
        </p:nvSpPr>
        <p:spPr>
          <a:xfrm>
            <a:off x="228602" y="816428"/>
            <a:ext cx="86704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ndara" panose="020E0502030303020204" pitchFamily="34" charset="0"/>
              </a:rPr>
              <a:t>Fatty acids: </a:t>
            </a:r>
            <a:r>
              <a:rPr lang="en-US" sz="2000" i="1" dirty="0">
                <a:latin typeface="Candara" panose="020E0502030303020204" pitchFamily="34" charset="0"/>
              </a:rPr>
              <a:t>hydrocarbon chains ending in carboxylic acid groups (or carboxylate groups)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Candara" panose="020E0502030303020204" pitchFamily="34" charset="0"/>
              </a:rPr>
              <a:t>Saturated: </a:t>
            </a:r>
            <a:r>
              <a:rPr lang="en-US" sz="2000" dirty="0">
                <a:latin typeface="Candara" panose="020E0502030303020204" pitchFamily="34" charset="0"/>
              </a:rPr>
              <a:t>single bonds only; carbons saturated with other atoms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Candara" panose="020E0502030303020204" pitchFamily="34" charset="0"/>
              </a:rPr>
              <a:t>Monounsaturated: </a:t>
            </a:r>
            <a:r>
              <a:rPr lang="en-US" sz="2000" dirty="0">
                <a:latin typeface="Candara" panose="020E0502030303020204" pitchFamily="34" charset="0"/>
              </a:rPr>
              <a:t>one double bond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Candara" panose="020E0502030303020204" pitchFamily="34" charset="0"/>
              </a:rPr>
              <a:t>Polyunsaturated: </a:t>
            </a:r>
            <a:r>
              <a:rPr lang="en-US" sz="2000" dirty="0">
                <a:latin typeface="Candara" panose="020E0502030303020204" pitchFamily="34" charset="0"/>
              </a:rPr>
              <a:t>multiple double bonds (mainly cis)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D9F8D6-209F-E74E-84FC-DA1E17E2070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978" r="40489" b="73482"/>
          <a:stretch/>
        </p:blipFill>
        <p:spPr>
          <a:xfrm>
            <a:off x="414307" y="3594749"/>
            <a:ext cx="1724736" cy="14668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F7DA97-4A57-044D-B316-998E010B9D4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4080"/>
          <a:stretch/>
        </p:blipFill>
        <p:spPr>
          <a:xfrm>
            <a:off x="2452964" y="2578273"/>
            <a:ext cx="5860069" cy="407108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3BBCCB8-CEC0-8042-A285-D988514251C4}"/>
              </a:ext>
            </a:extLst>
          </p:cNvPr>
          <p:cNvSpPr txBox="1"/>
          <p:nvPr/>
        </p:nvSpPr>
        <p:spPr>
          <a:xfrm>
            <a:off x="893127" y="3594749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2F1F6C-232B-E640-BEAD-6E56987E4DBF}"/>
              </a:ext>
            </a:extLst>
          </p:cNvPr>
          <p:cNvSpPr txBox="1"/>
          <p:nvPr/>
        </p:nvSpPr>
        <p:spPr>
          <a:xfrm>
            <a:off x="1178259" y="3614417"/>
            <a:ext cx="255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6FC1B95-FC68-3F48-B8A9-22886B40A0C5}"/>
              </a:ext>
            </a:extLst>
          </p:cNvPr>
          <p:cNvSpPr txBox="1"/>
          <p:nvPr/>
        </p:nvSpPr>
        <p:spPr>
          <a:xfrm rot="5400000">
            <a:off x="1378627" y="4049235"/>
            <a:ext cx="255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7E33FA1-7CA2-7240-A408-F9E75B66FB65}"/>
              </a:ext>
            </a:extLst>
          </p:cNvPr>
          <p:cNvSpPr txBox="1"/>
          <p:nvPr/>
        </p:nvSpPr>
        <p:spPr>
          <a:xfrm rot="5400000">
            <a:off x="1387266" y="4336573"/>
            <a:ext cx="255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6078154-6362-B541-BC46-B715B88050F0}"/>
              </a:ext>
            </a:extLst>
          </p:cNvPr>
          <p:cNvSpPr txBox="1"/>
          <p:nvPr/>
        </p:nvSpPr>
        <p:spPr>
          <a:xfrm rot="5400000">
            <a:off x="7760850" y="5841517"/>
            <a:ext cx="255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BA6397E-F1DC-2441-82DC-BBE9F02262EB}"/>
              </a:ext>
            </a:extLst>
          </p:cNvPr>
          <p:cNvSpPr txBox="1"/>
          <p:nvPr/>
        </p:nvSpPr>
        <p:spPr>
          <a:xfrm rot="5400000">
            <a:off x="14729858" y="7346461"/>
            <a:ext cx="255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85D810F-BC43-5E4C-A715-DFF30A96466A}"/>
              </a:ext>
            </a:extLst>
          </p:cNvPr>
          <p:cNvSpPr txBox="1"/>
          <p:nvPr/>
        </p:nvSpPr>
        <p:spPr>
          <a:xfrm rot="5400000">
            <a:off x="7760850" y="5571571"/>
            <a:ext cx="255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23E5396-141A-9C46-8036-960B7B94F213}"/>
              </a:ext>
            </a:extLst>
          </p:cNvPr>
          <p:cNvSpPr txBox="1"/>
          <p:nvPr/>
        </p:nvSpPr>
        <p:spPr>
          <a:xfrm rot="5400000">
            <a:off x="7502607" y="3000876"/>
            <a:ext cx="255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A105854-5A85-644B-94A1-0A471A0F46EA}"/>
              </a:ext>
            </a:extLst>
          </p:cNvPr>
          <p:cNvSpPr txBox="1"/>
          <p:nvPr/>
        </p:nvSpPr>
        <p:spPr>
          <a:xfrm rot="5400000">
            <a:off x="7502607" y="3285112"/>
            <a:ext cx="255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499B478-9720-2643-8616-82918B67CA64}"/>
              </a:ext>
            </a:extLst>
          </p:cNvPr>
          <p:cNvSpPr txBox="1"/>
          <p:nvPr/>
        </p:nvSpPr>
        <p:spPr>
          <a:xfrm>
            <a:off x="7030658" y="2578272"/>
            <a:ext cx="255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6B50876-CFE5-4646-8A7C-00040DC216B8}"/>
              </a:ext>
            </a:extLst>
          </p:cNvPr>
          <p:cNvSpPr txBox="1"/>
          <p:nvPr/>
        </p:nvSpPr>
        <p:spPr>
          <a:xfrm>
            <a:off x="7462692" y="5087280"/>
            <a:ext cx="255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415C67B-47DD-FA4A-8031-4DD86BD65F99}"/>
              </a:ext>
            </a:extLst>
          </p:cNvPr>
          <p:cNvSpPr txBox="1"/>
          <p:nvPr/>
        </p:nvSpPr>
        <p:spPr>
          <a:xfrm>
            <a:off x="7717890" y="5113288"/>
            <a:ext cx="255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A149150-80E7-2A40-9033-A3DDD068F8F0}"/>
              </a:ext>
            </a:extLst>
          </p:cNvPr>
          <p:cNvSpPr txBox="1"/>
          <p:nvPr/>
        </p:nvSpPr>
        <p:spPr>
          <a:xfrm>
            <a:off x="7320345" y="2570444"/>
            <a:ext cx="255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8407F45-4DB3-594E-9D0C-D9D0A252464C}"/>
              </a:ext>
            </a:extLst>
          </p:cNvPr>
          <p:cNvSpPr txBox="1"/>
          <p:nvPr/>
        </p:nvSpPr>
        <p:spPr>
          <a:xfrm rot="16200000">
            <a:off x="5716203" y="3493671"/>
            <a:ext cx="60260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>
                <a:solidFill>
                  <a:schemeClr val="accent1"/>
                </a:solidFill>
              </a:rPr>
              <a:t>……..sidebar…………….…...</a:t>
            </a:r>
          </a:p>
        </p:txBody>
      </p:sp>
    </p:spTree>
    <p:extLst>
      <p:ext uri="{BB962C8B-B14F-4D97-AF65-F5344CB8AC3E}">
        <p14:creationId xmlns:p14="http://schemas.microsoft.com/office/powerpoint/2010/main" val="1857669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4A1474A-F2AC-2F4B-B537-EB78933A41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7E6F0053-66B7-5A4F-8F92-B315EB6289D3}"/>
              </a:ext>
            </a:extLst>
          </p:cNvPr>
          <p:cNvSpPr txBox="1"/>
          <p:nvPr/>
        </p:nvSpPr>
        <p:spPr>
          <a:xfrm>
            <a:off x="228601" y="-168"/>
            <a:ext cx="39116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Metabolized 2-by-2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546EC4-FA5E-1445-A38D-C036028D253C}"/>
              </a:ext>
            </a:extLst>
          </p:cNvPr>
          <p:cNvSpPr txBox="1"/>
          <p:nvPr/>
        </p:nvSpPr>
        <p:spPr>
          <a:xfrm>
            <a:off x="228602" y="816428"/>
            <a:ext cx="86704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 panose="020E0502030303020204" pitchFamily="34" charset="0"/>
              </a:rPr>
              <a:t>Fatty acids are made (elongated) and degraded (shortened) by </a:t>
            </a:r>
            <a:r>
              <a:rPr lang="en-US" sz="2000" b="1" dirty="0">
                <a:latin typeface="Candara" panose="020E0502030303020204" pitchFamily="34" charset="0"/>
              </a:rPr>
              <a:t>2-carbon units</a:t>
            </a:r>
            <a:r>
              <a:rPr lang="en-US" sz="2000" dirty="0">
                <a:latin typeface="Candara" panose="020E0502030303020204" pitchFamily="34" charset="0"/>
              </a:rPr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ndara" panose="020E0502030303020204" pitchFamily="34" charset="0"/>
              </a:rPr>
              <a:t>2-carbon units are derived from </a:t>
            </a:r>
            <a:r>
              <a:rPr lang="en-US" sz="2000" b="1" dirty="0">
                <a:latin typeface="Candara" panose="020E0502030303020204" pitchFamily="34" charset="0"/>
              </a:rPr>
              <a:t>acetic acid</a:t>
            </a:r>
            <a:r>
              <a:rPr lang="en-US" sz="2000" dirty="0">
                <a:latin typeface="Candara" panose="020E0502030303020204" pitchFamily="34" charset="0"/>
              </a:rPr>
              <a:t>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ndara" panose="020E0502030303020204" pitchFamily="34" charset="0"/>
              </a:rPr>
              <a:t>… and carried by </a:t>
            </a:r>
            <a:r>
              <a:rPr lang="en-US" sz="2000" b="1" dirty="0">
                <a:latin typeface="Candara" panose="020E0502030303020204" pitchFamily="34" charset="0"/>
              </a:rPr>
              <a:t>co-enzyme A </a:t>
            </a:r>
            <a:r>
              <a:rPr lang="en-US" sz="2000" dirty="0">
                <a:latin typeface="Candara" panose="020E0502030303020204" pitchFamily="34" charset="0"/>
              </a:rPr>
              <a:t>via a </a:t>
            </a:r>
            <a:r>
              <a:rPr lang="en-US" sz="2000" b="1" dirty="0">
                <a:latin typeface="Candara" panose="020E0502030303020204" pitchFamily="34" charset="0"/>
              </a:rPr>
              <a:t>thioester linkage</a:t>
            </a:r>
            <a:r>
              <a:rPr lang="en-US" sz="2000" dirty="0">
                <a:latin typeface="Candara" panose="020E0502030303020204" pitchFamily="34" charset="0"/>
              </a:rPr>
              <a:t>.</a:t>
            </a:r>
            <a:endParaRPr lang="en-US" sz="2000" b="1" dirty="0">
              <a:latin typeface="Candara" panose="020E0502030303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7FBE45-C89C-904F-A843-EF394207BD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4569" y="2920093"/>
            <a:ext cx="6014862" cy="393790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90BC99B-C949-2743-B8DA-EF9032E58840}"/>
              </a:ext>
            </a:extLst>
          </p:cNvPr>
          <p:cNvSpPr txBox="1"/>
          <p:nvPr/>
        </p:nvSpPr>
        <p:spPr>
          <a:xfrm>
            <a:off x="236765" y="1949681"/>
            <a:ext cx="8670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 panose="020E0502030303020204" pitchFamily="34" charset="0"/>
              </a:rPr>
              <a:t>When the body uses fat, these 2-carbon units produce energy (ATP) via the citric acid cycle (TCA, aka Krebs cycle).</a:t>
            </a:r>
            <a:endParaRPr lang="en-US" sz="2000" b="1" dirty="0">
              <a:latin typeface="Candara" panose="020E0502030303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7CBF19-D5F0-F24B-A0E1-F675F00AB860}"/>
              </a:ext>
            </a:extLst>
          </p:cNvPr>
          <p:cNvSpPr txBox="1"/>
          <p:nvPr/>
        </p:nvSpPr>
        <p:spPr>
          <a:xfrm>
            <a:off x="3052000" y="2934841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8E2BC9-7DFE-8245-AFEE-2187E348A09B}"/>
              </a:ext>
            </a:extLst>
          </p:cNvPr>
          <p:cNvSpPr txBox="1"/>
          <p:nvPr/>
        </p:nvSpPr>
        <p:spPr>
          <a:xfrm>
            <a:off x="3337132" y="2939757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9112124-88CC-4E41-B802-B87035762C48}"/>
              </a:ext>
            </a:extLst>
          </p:cNvPr>
          <p:cNvSpPr txBox="1"/>
          <p:nvPr/>
        </p:nvSpPr>
        <p:spPr>
          <a:xfrm>
            <a:off x="4854059" y="2964337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099B20E-05BF-C44D-B8F1-39EFAF197956}"/>
              </a:ext>
            </a:extLst>
          </p:cNvPr>
          <p:cNvSpPr txBox="1"/>
          <p:nvPr/>
        </p:nvSpPr>
        <p:spPr>
          <a:xfrm>
            <a:off x="5139191" y="2964337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60B9EF5-45A7-454F-9468-EAD6974BC07D}"/>
              </a:ext>
            </a:extLst>
          </p:cNvPr>
          <p:cNvSpPr txBox="1"/>
          <p:nvPr/>
        </p:nvSpPr>
        <p:spPr>
          <a:xfrm rot="16200000">
            <a:off x="5120998" y="3235463"/>
            <a:ext cx="5893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71782AB-DD1D-6746-8C0B-0A169CD5AC7C}"/>
              </a:ext>
            </a:extLst>
          </p:cNvPr>
          <p:cNvSpPr txBox="1"/>
          <p:nvPr/>
        </p:nvSpPr>
        <p:spPr>
          <a:xfrm rot="16200000">
            <a:off x="5117553" y="3536085"/>
            <a:ext cx="5893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6D41A6E-1F4B-024F-A02E-C8B540FB80AA}"/>
              </a:ext>
            </a:extLst>
          </p:cNvPr>
          <p:cNvSpPr txBox="1"/>
          <p:nvPr/>
        </p:nvSpPr>
        <p:spPr>
          <a:xfrm rot="16200000">
            <a:off x="3339800" y="3538382"/>
            <a:ext cx="5893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4DDF98E-1C46-2E45-85C0-09DE86D72EBC}"/>
              </a:ext>
            </a:extLst>
          </p:cNvPr>
          <p:cNvSpPr txBox="1"/>
          <p:nvPr/>
        </p:nvSpPr>
        <p:spPr>
          <a:xfrm rot="16200000">
            <a:off x="3339801" y="3214197"/>
            <a:ext cx="5893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B32174B-6850-6144-95AC-188F43C738BF}"/>
              </a:ext>
            </a:extLst>
          </p:cNvPr>
          <p:cNvSpPr txBox="1"/>
          <p:nvPr/>
        </p:nvSpPr>
        <p:spPr>
          <a:xfrm rot="16200000">
            <a:off x="6848031" y="6113807"/>
            <a:ext cx="5893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64448C0-CC4F-9C44-A401-F3D3E113E25E}"/>
              </a:ext>
            </a:extLst>
          </p:cNvPr>
          <p:cNvSpPr txBox="1"/>
          <p:nvPr/>
        </p:nvSpPr>
        <p:spPr>
          <a:xfrm rot="16200000">
            <a:off x="6848032" y="5804368"/>
            <a:ext cx="5893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4FAF926-F025-2D4E-941D-B6F2F2D6AA16}"/>
              </a:ext>
            </a:extLst>
          </p:cNvPr>
          <p:cNvSpPr txBox="1"/>
          <p:nvPr/>
        </p:nvSpPr>
        <p:spPr>
          <a:xfrm>
            <a:off x="6560231" y="5553922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6E87A5F-ED61-D84B-8629-50B3556020ED}"/>
              </a:ext>
            </a:extLst>
          </p:cNvPr>
          <p:cNvSpPr txBox="1"/>
          <p:nvPr/>
        </p:nvSpPr>
        <p:spPr>
          <a:xfrm>
            <a:off x="6845363" y="5553922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337E14C-B40E-EA46-9346-4DF727005EAE}"/>
              </a:ext>
            </a:extLst>
          </p:cNvPr>
          <p:cNvSpPr txBox="1"/>
          <p:nvPr/>
        </p:nvSpPr>
        <p:spPr>
          <a:xfrm rot="16200000">
            <a:off x="5716203" y="3493671"/>
            <a:ext cx="60260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>
                <a:solidFill>
                  <a:schemeClr val="accent1"/>
                </a:solidFill>
              </a:rPr>
              <a:t>……..sidebar…………….…...</a:t>
            </a:r>
          </a:p>
        </p:txBody>
      </p:sp>
    </p:spTree>
    <p:extLst>
      <p:ext uri="{BB962C8B-B14F-4D97-AF65-F5344CB8AC3E}">
        <p14:creationId xmlns:p14="http://schemas.microsoft.com/office/powerpoint/2010/main" val="164000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4A1474A-F2AC-2F4B-B537-EB78933A41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7E6F0053-66B7-5A4F-8F92-B315EB6289D3}"/>
              </a:ext>
            </a:extLst>
          </p:cNvPr>
          <p:cNvSpPr txBox="1"/>
          <p:nvPr/>
        </p:nvSpPr>
        <p:spPr>
          <a:xfrm>
            <a:off x="228601" y="-168"/>
            <a:ext cx="3268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Triacylglycerols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546EC4-FA5E-1445-A38D-C036028D253C}"/>
              </a:ext>
            </a:extLst>
          </p:cNvPr>
          <p:cNvSpPr txBox="1"/>
          <p:nvPr/>
        </p:nvSpPr>
        <p:spPr>
          <a:xfrm>
            <a:off x="228602" y="816428"/>
            <a:ext cx="86704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 panose="020E0502030303020204" pitchFamily="34" charset="0"/>
              </a:rPr>
              <a:t>Many common fats and oils are </a:t>
            </a:r>
            <a:r>
              <a:rPr lang="en-US" sz="2000" b="1" dirty="0">
                <a:latin typeface="Candara" panose="020E0502030303020204" pitchFamily="34" charset="0"/>
              </a:rPr>
              <a:t>triacylglycerols (TAGs)</a:t>
            </a:r>
            <a:r>
              <a:rPr lang="en-US" sz="2000" dirty="0">
                <a:latin typeface="Candara" panose="020E0502030303020204" pitchFamily="34" charset="0"/>
              </a:rPr>
              <a:t>, lipids that store three fatty acid chains by linking them to a glycerol backbone with ester (or acyl) linkages.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ndara" panose="020E0502030303020204" pitchFamily="34" charset="0"/>
              </a:rPr>
              <a:t>Plant oils are TAGs.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ndara" panose="020E0502030303020204" pitchFamily="34" charset="0"/>
              </a:rPr>
              <a:t>Animal fats (the white stuff in meat) are TAGs.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45B4A8-4990-CC42-BF6D-7B05138FB0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9269" y="2562052"/>
            <a:ext cx="7235755" cy="281486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A1DFB43-9273-AA44-9285-F3E0D15C0B68}"/>
              </a:ext>
            </a:extLst>
          </p:cNvPr>
          <p:cNvSpPr txBox="1"/>
          <p:nvPr/>
        </p:nvSpPr>
        <p:spPr>
          <a:xfrm>
            <a:off x="228601" y="5932714"/>
            <a:ext cx="8670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 panose="020E0502030303020204" pitchFamily="34" charset="0"/>
              </a:rPr>
              <a:t>Can you find the ester (or acyl) bonds?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C59BF3-0F49-A447-92B6-0BC4741CDFCB}"/>
              </a:ext>
            </a:extLst>
          </p:cNvPr>
          <p:cNvSpPr txBox="1"/>
          <p:nvPr/>
        </p:nvSpPr>
        <p:spPr>
          <a:xfrm>
            <a:off x="1478778" y="3590014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E2D16F-BFD6-5C47-B305-12B8B59C1047}"/>
              </a:ext>
            </a:extLst>
          </p:cNvPr>
          <p:cNvSpPr txBox="1"/>
          <p:nvPr/>
        </p:nvSpPr>
        <p:spPr>
          <a:xfrm>
            <a:off x="1877578" y="3214197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CCCA5E-E5E1-C84A-B321-8A470E99FD93}"/>
              </a:ext>
            </a:extLst>
          </p:cNvPr>
          <p:cNvSpPr txBox="1"/>
          <p:nvPr/>
        </p:nvSpPr>
        <p:spPr>
          <a:xfrm>
            <a:off x="2190169" y="4175477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861C99D-9DC2-FD47-9046-A94CBFECA4DC}"/>
              </a:ext>
            </a:extLst>
          </p:cNvPr>
          <p:cNvSpPr txBox="1"/>
          <p:nvPr/>
        </p:nvSpPr>
        <p:spPr>
          <a:xfrm>
            <a:off x="4862501" y="4257546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37D708E-0BB9-8F41-9DF4-DD140C045F97}"/>
              </a:ext>
            </a:extLst>
          </p:cNvPr>
          <p:cNvSpPr txBox="1"/>
          <p:nvPr/>
        </p:nvSpPr>
        <p:spPr>
          <a:xfrm>
            <a:off x="5120294" y="4246386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0898082-E1B2-054B-8975-FD686FA473D8}"/>
              </a:ext>
            </a:extLst>
          </p:cNvPr>
          <p:cNvSpPr txBox="1"/>
          <p:nvPr/>
        </p:nvSpPr>
        <p:spPr>
          <a:xfrm>
            <a:off x="5510822" y="2709092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B0416C4-44B0-9F42-AC03-0F0DC025EB54}"/>
              </a:ext>
            </a:extLst>
          </p:cNvPr>
          <p:cNvSpPr txBox="1"/>
          <p:nvPr/>
        </p:nvSpPr>
        <p:spPr>
          <a:xfrm>
            <a:off x="5764418" y="2723840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6E1DED0-AB57-5F46-98BF-9E60FFC5180D}"/>
              </a:ext>
            </a:extLst>
          </p:cNvPr>
          <p:cNvSpPr txBox="1"/>
          <p:nvPr/>
        </p:nvSpPr>
        <p:spPr>
          <a:xfrm>
            <a:off x="6170199" y="4257546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8813024-84A6-714C-B719-4F6B3C69770D}"/>
              </a:ext>
            </a:extLst>
          </p:cNvPr>
          <p:cNvSpPr txBox="1"/>
          <p:nvPr/>
        </p:nvSpPr>
        <p:spPr>
          <a:xfrm>
            <a:off x="6443811" y="4246386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E1C0220-EA0C-CF4D-90CE-9C96A682ED50}"/>
              </a:ext>
            </a:extLst>
          </p:cNvPr>
          <p:cNvSpPr txBox="1"/>
          <p:nvPr/>
        </p:nvSpPr>
        <p:spPr>
          <a:xfrm rot="19746280">
            <a:off x="5861720" y="3357539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14D0675-6C7A-5849-A5B1-88233DD235BC}"/>
              </a:ext>
            </a:extLst>
          </p:cNvPr>
          <p:cNvSpPr txBox="1"/>
          <p:nvPr/>
        </p:nvSpPr>
        <p:spPr>
          <a:xfrm rot="19746280">
            <a:off x="6078724" y="3250918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BB9CFE-0503-9247-89DD-BE67B7CD912C}"/>
              </a:ext>
            </a:extLst>
          </p:cNvPr>
          <p:cNvSpPr txBox="1"/>
          <p:nvPr/>
        </p:nvSpPr>
        <p:spPr>
          <a:xfrm rot="2916091">
            <a:off x="6898907" y="4148123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FA78192-5EF6-F846-BB30-4BE3B80E6EB8}"/>
              </a:ext>
            </a:extLst>
          </p:cNvPr>
          <p:cNvSpPr txBox="1"/>
          <p:nvPr/>
        </p:nvSpPr>
        <p:spPr>
          <a:xfrm rot="2916091">
            <a:off x="7050064" y="4354035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C4BDC1B-5EA3-344F-8400-3343FC02D152}"/>
              </a:ext>
            </a:extLst>
          </p:cNvPr>
          <p:cNvSpPr txBox="1"/>
          <p:nvPr/>
        </p:nvSpPr>
        <p:spPr>
          <a:xfrm rot="5400000">
            <a:off x="5330147" y="3554225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C277782-0BB7-B24E-9D23-3A6E9F27DF2B}"/>
              </a:ext>
            </a:extLst>
          </p:cNvPr>
          <p:cNvSpPr txBox="1"/>
          <p:nvPr/>
        </p:nvSpPr>
        <p:spPr>
          <a:xfrm rot="5400000">
            <a:off x="5340480" y="3832124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530AF5C-029E-B142-926B-529D3CD2E389}"/>
              </a:ext>
            </a:extLst>
          </p:cNvPr>
          <p:cNvSpPr txBox="1"/>
          <p:nvPr/>
        </p:nvSpPr>
        <p:spPr>
          <a:xfrm rot="5400000">
            <a:off x="2361637" y="4324047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68567D1-C5D1-4B4D-815B-04A7A8ECA07A}"/>
              </a:ext>
            </a:extLst>
          </p:cNvPr>
          <p:cNvSpPr txBox="1"/>
          <p:nvPr/>
        </p:nvSpPr>
        <p:spPr>
          <a:xfrm rot="5400000">
            <a:off x="1373752" y="3449199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F4F8553-EFB2-0342-BA29-A0DC937E21E2}"/>
              </a:ext>
            </a:extLst>
          </p:cNvPr>
          <p:cNvSpPr txBox="1"/>
          <p:nvPr/>
        </p:nvSpPr>
        <p:spPr>
          <a:xfrm rot="5400000">
            <a:off x="2021325" y="3065627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E7C2265-133B-7047-B293-E8E75BBFCF88}"/>
              </a:ext>
            </a:extLst>
          </p:cNvPr>
          <p:cNvSpPr/>
          <p:nvPr/>
        </p:nvSpPr>
        <p:spPr>
          <a:xfrm>
            <a:off x="4837130" y="3660466"/>
            <a:ext cx="943885" cy="1133297"/>
          </a:xfrm>
          <a:prstGeom prst="ellipse">
            <a:avLst/>
          </a:prstGeom>
          <a:solidFill>
            <a:schemeClr val="accent4">
              <a:lumMod val="20000"/>
              <a:lumOff val="80000"/>
              <a:alpha val="40000"/>
            </a:schemeClr>
          </a:solidFill>
          <a:ln w="25400">
            <a:solidFill>
              <a:srgbClr val="043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7CFCB16A-A643-3D4C-A9C0-34DC7EDE1943}"/>
              </a:ext>
            </a:extLst>
          </p:cNvPr>
          <p:cNvSpPr/>
          <p:nvPr/>
        </p:nvSpPr>
        <p:spPr>
          <a:xfrm>
            <a:off x="5486372" y="2631712"/>
            <a:ext cx="943885" cy="1133297"/>
          </a:xfrm>
          <a:prstGeom prst="ellipse">
            <a:avLst/>
          </a:prstGeom>
          <a:solidFill>
            <a:schemeClr val="accent4">
              <a:lumMod val="20000"/>
              <a:lumOff val="80000"/>
              <a:alpha val="40000"/>
            </a:schemeClr>
          </a:solidFill>
          <a:ln w="25400">
            <a:solidFill>
              <a:srgbClr val="043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12EEF01-3F88-824E-8C4D-81760FC1C1BB}"/>
              </a:ext>
            </a:extLst>
          </p:cNvPr>
          <p:cNvSpPr/>
          <p:nvPr/>
        </p:nvSpPr>
        <p:spPr>
          <a:xfrm rot="3716518">
            <a:off x="6268109" y="3918516"/>
            <a:ext cx="943885" cy="1133297"/>
          </a:xfrm>
          <a:prstGeom prst="ellipse">
            <a:avLst/>
          </a:prstGeom>
          <a:solidFill>
            <a:schemeClr val="accent4">
              <a:lumMod val="20000"/>
              <a:lumOff val="80000"/>
              <a:alpha val="40000"/>
            </a:schemeClr>
          </a:solidFill>
          <a:ln w="25400">
            <a:solidFill>
              <a:srgbClr val="043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3B6F763-85AE-DC41-B959-0FC0F6A548B6}"/>
              </a:ext>
            </a:extLst>
          </p:cNvPr>
          <p:cNvSpPr txBox="1"/>
          <p:nvPr/>
        </p:nvSpPr>
        <p:spPr>
          <a:xfrm rot="16200000">
            <a:off x="5716203" y="3493671"/>
            <a:ext cx="60260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>
                <a:solidFill>
                  <a:schemeClr val="accent1"/>
                </a:solidFill>
              </a:rPr>
              <a:t>……..sidebar…………….…...</a:t>
            </a:r>
          </a:p>
        </p:txBody>
      </p:sp>
    </p:spTree>
    <p:extLst>
      <p:ext uri="{BB962C8B-B14F-4D97-AF65-F5344CB8AC3E}">
        <p14:creationId xmlns:p14="http://schemas.microsoft.com/office/powerpoint/2010/main" val="135712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 animBg="1"/>
      <p:bldP spid="29" grpId="0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4A1474A-F2AC-2F4B-B537-EB78933A41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7E6F0053-66B7-5A4F-8F92-B315EB6289D3}"/>
              </a:ext>
            </a:extLst>
          </p:cNvPr>
          <p:cNvSpPr txBox="1"/>
          <p:nvPr/>
        </p:nvSpPr>
        <p:spPr>
          <a:xfrm>
            <a:off x="228601" y="-168"/>
            <a:ext cx="5745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Many lipids are amphipathic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546EC4-FA5E-1445-A38D-C036028D253C}"/>
              </a:ext>
            </a:extLst>
          </p:cNvPr>
          <p:cNvSpPr txBox="1"/>
          <p:nvPr/>
        </p:nvSpPr>
        <p:spPr>
          <a:xfrm>
            <a:off x="228602" y="816428"/>
            <a:ext cx="8670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 panose="020E0502030303020204" pitchFamily="34" charset="0"/>
              </a:rPr>
              <a:t>Many lipids, particularly those that form </a:t>
            </a:r>
            <a:r>
              <a:rPr lang="en-US" sz="2000" b="1" dirty="0">
                <a:latin typeface="Candara" panose="020E0502030303020204" pitchFamily="34" charset="0"/>
              </a:rPr>
              <a:t>biological membranes</a:t>
            </a:r>
            <a:r>
              <a:rPr lang="en-US" sz="2000" dirty="0">
                <a:latin typeface="Candara" panose="020E0502030303020204" pitchFamily="34" charset="0"/>
              </a:rPr>
              <a:t>, are </a:t>
            </a:r>
            <a:r>
              <a:rPr lang="en-US" sz="2000" b="1" dirty="0">
                <a:latin typeface="Candara" panose="020E0502030303020204" pitchFamily="34" charset="0"/>
              </a:rPr>
              <a:t>amphipathic: </a:t>
            </a:r>
            <a:r>
              <a:rPr lang="en-US" sz="2000" i="1" dirty="0">
                <a:latin typeface="Candara" panose="020E0502030303020204" pitchFamily="34" charset="0"/>
              </a:rPr>
              <a:t>have dual natures, or hydrophilic and hydrophobic regions.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D583EC-E260-6542-A17F-6A1FD1042DEA}"/>
              </a:ext>
            </a:extLst>
          </p:cNvPr>
          <p:cNvSpPr txBox="1"/>
          <p:nvPr/>
        </p:nvSpPr>
        <p:spPr>
          <a:xfrm>
            <a:off x="228601" y="1592542"/>
            <a:ext cx="8670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ndara" panose="020E0502030303020204" pitchFamily="34" charset="0"/>
              </a:rPr>
              <a:t>Hydrophilic: </a:t>
            </a:r>
            <a:r>
              <a:rPr lang="en-US" sz="2000" i="1" dirty="0">
                <a:latin typeface="Candara" panose="020E0502030303020204" pitchFamily="34" charset="0"/>
              </a:rPr>
              <a:t>water loving, or polar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ndara" panose="020E0502030303020204" pitchFamily="34" charset="0"/>
              </a:rPr>
              <a:t>Structures that associate with water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2766C8-8A6A-E44A-80D8-C5EBD7D4B7D4}"/>
              </a:ext>
            </a:extLst>
          </p:cNvPr>
          <p:cNvSpPr txBox="1"/>
          <p:nvPr/>
        </p:nvSpPr>
        <p:spPr>
          <a:xfrm>
            <a:off x="228600" y="2287019"/>
            <a:ext cx="8670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ndara" panose="020E0502030303020204" pitchFamily="34" charset="0"/>
              </a:rPr>
              <a:t>Hydrophobic: </a:t>
            </a:r>
            <a:r>
              <a:rPr lang="en-US" sz="2000" i="1" dirty="0">
                <a:latin typeface="Candara" panose="020E0502030303020204" pitchFamily="34" charset="0"/>
              </a:rPr>
              <a:t>water fearing, or nonpolar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ndara" panose="020E0502030303020204" pitchFamily="34" charset="0"/>
              </a:rPr>
              <a:t>Structures that associate with lipids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17B80B0-A7AA-D24B-BEDB-C2A826D4067D}"/>
              </a:ext>
            </a:extLst>
          </p:cNvPr>
          <p:cNvGrpSpPr/>
          <p:nvPr/>
        </p:nvGrpSpPr>
        <p:grpSpPr>
          <a:xfrm>
            <a:off x="184364" y="3429000"/>
            <a:ext cx="8196342" cy="2771387"/>
            <a:chOff x="68942" y="3245583"/>
            <a:chExt cx="9006116" cy="296091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30BEC266-BD89-CE45-BB80-1A90FDC53AC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942" y="3245583"/>
              <a:ext cx="9006116" cy="2960915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8A703DC-333A-214C-BAE8-421CB6A27B07}"/>
                </a:ext>
              </a:extLst>
            </p:cNvPr>
            <p:cNvSpPr txBox="1"/>
            <p:nvPr/>
          </p:nvSpPr>
          <p:spPr>
            <a:xfrm>
              <a:off x="5657462" y="3278241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: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A40E854-CAB9-9A49-80B2-D396DDD24A17}"/>
                </a:ext>
              </a:extLst>
            </p:cNvPr>
            <p:cNvSpPr txBox="1"/>
            <p:nvPr/>
          </p:nvSpPr>
          <p:spPr>
            <a:xfrm>
              <a:off x="5907836" y="3278242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: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79505E2-6B5C-C24C-B0BC-E80F90C1621D}"/>
                </a:ext>
              </a:extLst>
            </p:cNvPr>
            <p:cNvSpPr txBox="1"/>
            <p:nvPr/>
          </p:nvSpPr>
          <p:spPr>
            <a:xfrm>
              <a:off x="4969328" y="4866989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: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4CAF669-5C7F-0D46-AE95-66947BB92A66}"/>
                </a:ext>
              </a:extLst>
            </p:cNvPr>
            <p:cNvSpPr txBox="1"/>
            <p:nvPr/>
          </p:nvSpPr>
          <p:spPr>
            <a:xfrm>
              <a:off x="5237846" y="4866989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: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6196A32-FECA-494A-8212-F9D537A8AB71}"/>
                </a:ext>
              </a:extLst>
            </p:cNvPr>
            <p:cNvSpPr txBox="1"/>
            <p:nvPr/>
          </p:nvSpPr>
          <p:spPr>
            <a:xfrm>
              <a:off x="6333679" y="4866989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: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84711AF-BF84-7346-BCC5-16265A2C5823}"/>
                </a:ext>
              </a:extLst>
            </p:cNvPr>
            <p:cNvSpPr txBox="1"/>
            <p:nvPr/>
          </p:nvSpPr>
          <p:spPr>
            <a:xfrm>
              <a:off x="6732826" y="4466879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: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E88BD4B-329B-5146-877E-C01459474E72}"/>
                </a:ext>
              </a:extLst>
            </p:cNvPr>
            <p:cNvSpPr txBox="1"/>
            <p:nvPr/>
          </p:nvSpPr>
          <p:spPr>
            <a:xfrm>
              <a:off x="6983403" y="4470987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: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293A94A-BB15-A644-BAF6-B799CD551AE7}"/>
                </a:ext>
              </a:extLst>
            </p:cNvPr>
            <p:cNvSpPr txBox="1"/>
            <p:nvPr/>
          </p:nvSpPr>
          <p:spPr>
            <a:xfrm>
              <a:off x="6249416" y="3856231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: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96901E3-7A86-424F-8ADD-8565BD3D51EA}"/>
                </a:ext>
              </a:extLst>
            </p:cNvPr>
            <p:cNvSpPr txBox="1"/>
            <p:nvPr/>
          </p:nvSpPr>
          <p:spPr>
            <a:xfrm>
              <a:off x="6008142" y="3884042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: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33994FF-9F18-904A-8910-94A77846E789}"/>
                </a:ext>
              </a:extLst>
            </p:cNvPr>
            <p:cNvSpPr txBox="1"/>
            <p:nvPr/>
          </p:nvSpPr>
          <p:spPr>
            <a:xfrm>
              <a:off x="6732826" y="5236272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: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6FCD37E-7F13-D440-8CFD-E539322ED1B0}"/>
                </a:ext>
              </a:extLst>
            </p:cNvPr>
            <p:cNvSpPr txBox="1"/>
            <p:nvPr/>
          </p:nvSpPr>
          <p:spPr>
            <a:xfrm>
              <a:off x="6994289" y="5243686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: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553E1A6-3111-BC45-AD51-CB45FC69792F}"/>
                </a:ext>
              </a:extLst>
            </p:cNvPr>
            <p:cNvSpPr txBox="1"/>
            <p:nvPr/>
          </p:nvSpPr>
          <p:spPr>
            <a:xfrm>
              <a:off x="7389383" y="4866989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: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F77A917-1E1D-3447-9645-2AAC58444E42}"/>
                </a:ext>
              </a:extLst>
            </p:cNvPr>
            <p:cNvSpPr txBox="1"/>
            <p:nvPr/>
          </p:nvSpPr>
          <p:spPr>
            <a:xfrm rot="5400000" flipH="1" flipV="1">
              <a:off x="7235692" y="4770336"/>
              <a:ext cx="1758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: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A726D0F-1AD7-AA45-B071-D04CEF288E60}"/>
                </a:ext>
              </a:extLst>
            </p:cNvPr>
            <p:cNvSpPr txBox="1"/>
            <p:nvPr/>
          </p:nvSpPr>
          <p:spPr>
            <a:xfrm rot="5400000" flipH="1" flipV="1">
              <a:off x="7250930" y="5065358"/>
              <a:ext cx="1758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: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969FA87-F069-2746-8632-ED6B938BC9CA}"/>
                </a:ext>
              </a:extLst>
            </p:cNvPr>
            <p:cNvSpPr txBox="1"/>
            <p:nvPr/>
          </p:nvSpPr>
          <p:spPr>
            <a:xfrm rot="5400000" flipH="1" flipV="1">
              <a:off x="6474738" y="5065358"/>
              <a:ext cx="1758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: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7B5ACB9-8560-8B46-A532-59331CFC322A}"/>
                </a:ext>
              </a:extLst>
            </p:cNvPr>
            <p:cNvSpPr txBox="1"/>
            <p:nvPr/>
          </p:nvSpPr>
          <p:spPr>
            <a:xfrm rot="5400000" flipH="1" flipV="1">
              <a:off x="5463881" y="4471529"/>
              <a:ext cx="1758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: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677AA1DE-E2F4-6341-85C9-D78AAF21B85B}"/>
                </a:ext>
              </a:extLst>
            </p:cNvPr>
            <p:cNvSpPr txBox="1"/>
            <p:nvPr/>
          </p:nvSpPr>
          <p:spPr>
            <a:xfrm rot="5400000" flipH="1" flipV="1">
              <a:off x="5463881" y="4172028"/>
              <a:ext cx="1758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: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8BA31F80-2313-6D40-AC0A-09C7C2E7B124}"/>
              </a:ext>
            </a:extLst>
          </p:cNvPr>
          <p:cNvSpPr txBox="1"/>
          <p:nvPr/>
        </p:nvSpPr>
        <p:spPr>
          <a:xfrm>
            <a:off x="326574" y="5166395"/>
            <a:ext cx="46536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ndara" panose="020E0502030303020204" pitchFamily="34" charset="0"/>
              </a:rPr>
              <a:t>This is a phospholipid or diacylglycerol: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ndara" panose="020E0502030303020204" pitchFamily="34" charset="0"/>
              </a:rPr>
              <a:t>Polar, hydrophilic head group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ndara" panose="020E0502030303020204" pitchFamily="34" charset="0"/>
              </a:rPr>
              <a:t>Two nonpolar, hydrophobic </a:t>
            </a:r>
            <a:br>
              <a:rPr lang="en-US" sz="2000" dirty="0">
                <a:latin typeface="Candara" panose="020E0502030303020204" pitchFamily="34" charset="0"/>
              </a:rPr>
            </a:br>
            <a:r>
              <a:rPr lang="en-US" sz="2000" dirty="0">
                <a:latin typeface="Candara" panose="020E0502030303020204" pitchFamily="34" charset="0"/>
              </a:rPr>
              <a:t>fatty acid tails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89AE26C-3CCD-4E4D-887E-9B1F43E6F2F3}"/>
              </a:ext>
            </a:extLst>
          </p:cNvPr>
          <p:cNvSpPr txBox="1"/>
          <p:nvPr/>
        </p:nvSpPr>
        <p:spPr>
          <a:xfrm rot="16200000">
            <a:off x="5716203" y="3493671"/>
            <a:ext cx="60260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>
                <a:solidFill>
                  <a:schemeClr val="accent1"/>
                </a:solidFill>
              </a:rPr>
              <a:t>……..sidebar…………….…...</a:t>
            </a:r>
          </a:p>
        </p:txBody>
      </p:sp>
    </p:spTree>
    <p:extLst>
      <p:ext uri="{BB962C8B-B14F-4D97-AF65-F5344CB8AC3E}">
        <p14:creationId xmlns:p14="http://schemas.microsoft.com/office/powerpoint/2010/main" val="392326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4A1474A-F2AC-2F4B-B537-EB78933A41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7E6F0053-66B7-5A4F-8F92-B315EB6289D3}"/>
              </a:ext>
            </a:extLst>
          </p:cNvPr>
          <p:cNvSpPr txBox="1"/>
          <p:nvPr/>
        </p:nvSpPr>
        <p:spPr>
          <a:xfrm>
            <a:off x="228601" y="-168"/>
            <a:ext cx="14953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Waxes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546EC4-FA5E-1445-A38D-C036028D253C}"/>
              </a:ext>
            </a:extLst>
          </p:cNvPr>
          <p:cNvSpPr txBox="1"/>
          <p:nvPr/>
        </p:nvSpPr>
        <p:spPr>
          <a:xfrm>
            <a:off x="228602" y="816428"/>
            <a:ext cx="86704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ndara" panose="020E0502030303020204" pitchFamily="34" charset="0"/>
              </a:rPr>
              <a:t>Waxes: </a:t>
            </a:r>
            <a:r>
              <a:rPr lang="en-US" sz="2000" i="1" dirty="0">
                <a:latin typeface="Candara" panose="020E0502030303020204" pitchFamily="34" charset="0"/>
              </a:rPr>
              <a:t>fatty acids linked to long-chain alcohols via an ester linkage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ndara" panose="020E0502030303020204" pitchFamily="34" charset="0"/>
              </a:rPr>
              <a:t>Hydrophobic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ndara" panose="020E0502030303020204" pitchFamily="34" charset="0"/>
              </a:rPr>
              <a:t>Used by insects to store extra energy: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ndara" panose="020E0502030303020204" pitchFamily="34" charset="0"/>
              </a:rPr>
              <a:t>Beeswax is </a:t>
            </a:r>
            <a:r>
              <a:rPr lang="en-US" sz="2000" dirty="0" err="1">
                <a:latin typeface="Candara" panose="020E0502030303020204" pitchFamily="34" charset="0"/>
              </a:rPr>
              <a:t>tricontanyl</a:t>
            </a:r>
            <a:r>
              <a:rPr lang="en-US" sz="2000" dirty="0">
                <a:latin typeface="Candara" panose="020E0502030303020204" pitchFamily="34" charset="0"/>
              </a:rPr>
              <a:t> palmitate.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ndara" panose="020E0502030303020204" pitchFamily="34" charset="0"/>
              </a:rPr>
              <a:t>Wax is what’s left on your windshield after bugs go splat.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0E82EDF-EF96-8146-8BAC-310459E7A6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598" y="2578272"/>
            <a:ext cx="7843634" cy="362820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AB3BFFA-C48F-834C-97BD-E20083D986F6}"/>
              </a:ext>
            </a:extLst>
          </p:cNvPr>
          <p:cNvSpPr txBox="1"/>
          <p:nvPr/>
        </p:nvSpPr>
        <p:spPr>
          <a:xfrm>
            <a:off x="6927798" y="2718335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720EA1-D6D5-AE44-8232-934DEAA47128}"/>
              </a:ext>
            </a:extLst>
          </p:cNvPr>
          <p:cNvSpPr txBox="1"/>
          <p:nvPr/>
        </p:nvSpPr>
        <p:spPr>
          <a:xfrm>
            <a:off x="7214052" y="2709922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CF26C9D-9539-7745-A81D-1FE4627FCF2F}"/>
              </a:ext>
            </a:extLst>
          </p:cNvPr>
          <p:cNvSpPr txBox="1"/>
          <p:nvPr/>
        </p:nvSpPr>
        <p:spPr>
          <a:xfrm>
            <a:off x="7340850" y="3450772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445260-8D7B-284B-AE64-2D58041001A6}"/>
              </a:ext>
            </a:extLst>
          </p:cNvPr>
          <p:cNvSpPr txBox="1"/>
          <p:nvPr/>
        </p:nvSpPr>
        <p:spPr>
          <a:xfrm>
            <a:off x="7615475" y="3418737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8E5C3E-9ED6-B74E-A7DE-339FE85D28E3}"/>
              </a:ext>
            </a:extLst>
          </p:cNvPr>
          <p:cNvSpPr txBox="1"/>
          <p:nvPr/>
        </p:nvSpPr>
        <p:spPr>
          <a:xfrm rot="16200000">
            <a:off x="5716203" y="3493671"/>
            <a:ext cx="60260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>
                <a:solidFill>
                  <a:schemeClr val="accent1"/>
                </a:solidFill>
              </a:rPr>
              <a:t>……..sidebar…………….…...</a:t>
            </a:r>
          </a:p>
        </p:txBody>
      </p:sp>
    </p:spTree>
    <p:extLst>
      <p:ext uri="{BB962C8B-B14F-4D97-AF65-F5344CB8AC3E}">
        <p14:creationId xmlns:p14="http://schemas.microsoft.com/office/powerpoint/2010/main" val="3519764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1665</Words>
  <Application>Microsoft Macintosh PowerPoint</Application>
  <PresentationFormat>On-screen Show (4:3)</PresentationFormat>
  <Paragraphs>460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Candara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2020-01-13T22:18:55Z</dcterms:created>
  <dcterms:modified xsi:type="dcterms:W3CDTF">2020-01-13T22:20:02Z</dcterms:modified>
</cp:coreProperties>
</file>