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497" r:id="rId3"/>
    <p:sldId id="258" r:id="rId4"/>
    <p:sldId id="334" r:id="rId5"/>
    <p:sldId id="259" r:id="rId6"/>
    <p:sldId id="340" r:id="rId7"/>
    <p:sldId id="341" r:id="rId8"/>
    <p:sldId id="342" r:id="rId9"/>
    <p:sldId id="339" r:id="rId10"/>
    <p:sldId id="343" r:id="rId11"/>
    <p:sldId id="344" r:id="rId12"/>
    <p:sldId id="510" r:id="rId13"/>
    <p:sldId id="345" r:id="rId14"/>
    <p:sldId id="346" r:id="rId15"/>
    <p:sldId id="349" r:id="rId16"/>
    <p:sldId id="347" r:id="rId17"/>
    <p:sldId id="350" r:id="rId18"/>
    <p:sldId id="348" r:id="rId19"/>
    <p:sldId id="493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8" r:id="rId35"/>
    <p:sldId id="365" r:id="rId36"/>
    <p:sldId id="366" r:id="rId37"/>
    <p:sldId id="367" r:id="rId38"/>
    <p:sldId id="369" r:id="rId39"/>
    <p:sldId id="370" r:id="rId40"/>
    <p:sldId id="37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 Richmond-Hall" initials="JR" lastIdx="1" clrIdx="0">
    <p:extLst>
      <p:ext uri="{19B8F6BF-5375-455C-9EA6-DF929625EA0E}">
        <p15:presenceInfo xmlns:p15="http://schemas.microsoft.com/office/powerpoint/2012/main" userId="cb09545e6aeca3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8T21:42:16.601" idx="1">
    <p:pos x="4677" y="198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1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9483-AE35-B143-8D8A-92D2BCC6E79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EE9D-AAD5-7749-AE1E-AB9B19F1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Methane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V2pr7e9g3E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hyperlink" Target="http://www.chemtube3d.com/gallery/structurepages/nh3.html" TargetMode="External"/><Relationship Id="rId4" Type="http://schemas.openxmlformats.org/officeDocument/2006/relationships/hyperlink" Target="https://en.wikipedia.org/wiki/Ammoni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erties-of-wat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orbitalsethene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hemtube3d.com/orbitalsformaldehyde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orbitalsacetylene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32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261" y="762608"/>
            <a:ext cx="687747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/>
                <a:cs typeface="Candara"/>
              </a:rPr>
              <a:t>2. Introduction to organic structure &amp; bonding, II</a:t>
            </a:r>
          </a:p>
          <a:p>
            <a:endParaRPr lang="en-US" sz="3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2.1:  Covalent bonding in organic molecules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The </a:t>
            </a:r>
            <a:r>
              <a:rPr lang="en-US" sz="1600" dirty="0" err="1">
                <a:latin typeface="Candara"/>
                <a:cs typeface="Candara"/>
              </a:rPr>
              <a:t>σ</a:t>
            </a:r>
            <a:r>
              <a:rPr lang="en-US" sz="1600" dirty="0">
                <a:latin typeface="Candara"/>
                <a:cs typeface="Candara"/>
              </a:rPr>
              <a:t> bond in the H2 molecule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sp</a:t>
            </a:r>
            <a:r>
              <a:rPr lang="en-US" baseline="30000" dirty="0">
                <a:latin typeface="Candara"/>
                <a:cs typeface="Candara"/>
              </a:rPr>
              <a:t>3</a:t>
            </a:r>
            <a:r>
              <a:rPr lang="en-US" sz="1600" dirty="0">
                <a:latin typeface="Candara"/>
                <a:cs typeface="Candara"/>
              </a:rPr>
              <a:t> hybrid orbitals and tetrahedral bonding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sp</a:t>
            </a:r>
            <a:r>
              <a:rPr lang="en-US" baseline="30000" dirty="0">
                <a:latin typeface="Candara"/>
                <a:cs typeface="Candara"/>
              </a:rPr>
              <a:t>2</a:t>
            </a:r>
            <a:r>
              <a:rPr lang="en-US" sz="1600" dirty="0">
                <a:latin typeface="Candara"/>
                <a:cs typeface="Candara"/>
              </a:rPr>
              <a:t> and </a:t>
            </a:r>
            <a:r>
              <a:rPr lang="en-US" sz="1600" dirty="0" err="1">
                <a:latin typeface="Candara"/>
                <a:cs typeface="Candara"/>
              </a:rPr>
              <a:t>sp</a:t>
            </a:r>
            <a:r>
              <a:rPr lang="en-US" sz="1600" dirty="0">
                <a:latin typeface="Candara"/>
                <a:cs typeface="Candara"/>
              </a:rPr>
              <a:t> hybrid orbitals and π bonds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2.2:  Molecular orbital theory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Another look at the H2 molecule using MO theory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MO theory and conjugated π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Aromaticity</a:t>
            </a:r>
            <a:endParaRPr lang="en-US" sz="16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2.3:  Resonance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What is resonance?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Resonance contributors for the carboxylate group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Rules for drawing resonance structures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Major vs minor resonance contributors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2.4: Non-covalent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Dipoles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Ion-ion, dipole-dipole, ion-dipole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Van der Waals forces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Hydrogen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E. Noncovalent interactions and protein structure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2.5: Physical properties of organic compounds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Solubility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Boiling and melting points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Physical properties of lipids and proteins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A057AA7-2941-214B-B927-770238667021}"/>
              </a:ext>
            </a:extLst>
          </p:cNvPr>
          <p:cNvSpPr/>
          <p:nvPr/>
        </p:nvSpPr>
        <p:spPr>
          <a:xfrm>
            <a:off x="6398523" y="1828801"/>
            <a:ext cx="819462" cy="462988"/>
          </a:xfrm>
          <a:prstGeom prst="wedgeRoundRectCallout">
            <a:avLst>
              <a:gd name="adj1" fmla="val -90044"/>
              <a:gd name="adj2" fmla="val 17500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VSEPR</a:t>
            </a:r>
          </a:p>
        </p:txBody>
      </p:sp>
    </p:spTree>
    <p:extLst>
      <p:ext uri="{BB962C8B-B14F-4D97-AF65-F5344CB8AC3E}">
        <p14:creationId xmlns:p14="http://schemas.microsoft.com/office/powerpoint/2010/main" val="131946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5698" y="1357501"/>
            <a:ext cx="7062831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2.1B sp</a:t>
            </a:r>
            <a:r>
              <a:rPr lang="en-US" sz="3200" b="1" i="1" baseline="30000" dirty="0">
                <a:latin typeface="Candara"/>
                <a:cs typeface="Candara"/>
              </a:rPr>
              <a:t>3</a:t>
            </a:r>
            <a:r>
              <a:rPr lang="en-US" sz="2800" b="1" i="1" dirty="0">
                <a:latin typeface="Candara"/>
                <a:cs typeface="Candara"/>
              </a:rPr>
              <a:t> hybrid orbitals &amp; tetrahedral bonding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Hybridization allows methane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Slot-arrow diagrams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VSEPR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Dash-wedge ‘3D’ drawings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Free rotation around </a:t>
            </a:r>
            <a:r>
              <a:rPr lang="en-US" sz="2800" i="1" dirty="0" err="1">
                <a:latin typeface="Candara"/>
                <a:cs typeface="Candara"/>
              </a:rPr>
              <a:t>σ</a:t>
            </a:r>
            <a:r>
              <a:rPr lang="en-US" sz="2800" i="1" dirty="0">
                <a:latin typeface="Candara"/>
                <a:cs typeface="Candara"/>
              </a:rPr>
              <a:t> bonds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00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How: one configuration many patterns?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2" y="771206"/>
            <a:ext cx="853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How can carbon (and oxygen, nitrogen, sulfur, etc.,.) have just a single </a:t>
            </a:r>
            <a:r>
              <a:rPr lang="en-US" sz="2000" b="1" dirty="0">
                <a:latin typeface="Candara"/>
                <a:cs typeface="Candara"/>
              </a:rPr>
              <a:t>ground state electron configuration </a:t>
            </a:r>
            <a:r>
              <a:rPr lang="en-US" sz="2000" dirty="0">
                <a:latin typeface="Candara"/>
                <a:cs typeface="Candara"/>
              </a:rPr>
              <a:t>but </a:t>
            </a:r>
            <a:r>
              <a:rPr lang="en-US" sz="2000" b="1" dirty="0">
                <a:latin typeface="Candara"/>
                <a:cs typeface="Candara"/>
              </a:rPr>
              <a:t>many bonding patterns </a:t>
            </a:r>
            <a:r>
              <a:rPr lang="en-US" sz="2000" dirty="0">
                <a:latin typeface="Candara"/>
                <a:cs typeface="Candara"/>
              </a:rPr>
              <a:t>that allow no formal charge?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F7E18DA8-C690-8144-8FC2-F9CFE837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10" y="2392326"/>
            <a:ext cx="6715818" cy="30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0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531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Methane: a contradiction?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Remember the </a:t>
            </a:r>
            <a:r>
              <a:rPr lang="en-US" sz="2000" b="1" dirty="0">
                <a:latin typeface="Candara"/>
                <a:cs typeface="Candara"/>
              </a:rPr>
              <a:t>valence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b="1" dirty="0">
                <a:latin typeface="Candara"/>
                <a:cs typeface="Candara"/>
              </a:rPr>
              <a:t>electron configuration </a:t>
            </a:r>
            <a:r>
              <a:rPr lang="en-US" sz="2000" dirty="0">
                <a:latin typeface="Candara"/>
                <a:cs typeface="Candara"/>
              </a:rPr>
              <a:t>of carbon?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Is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b="1" dirty="0">
                <a:latin typeface="Candara"/>
                <a:cs typeface="Candara"/>
              </a:rPr>
              <a:t>2s</a:t>
            </a:r>
            <a:r>
              <a:rPr lang="en-US" sz="2400" b="1" baseline="30000" dirty="0">
                <a:latin typeface="Candara"/>
                <a:cs typeface="Candara"/>
              </a:rPr>
              <a:t>2</a:t>
            </a:r>
            <a:r>
              <a:rPr lang="en-US" sz="2000" b="1" dirty="0">
                <a:latin typeface="Candara"/>
                <a:cs typeface="Candara"/>
              </a:rPr>
              <a:t>2p</a:t>
            </a:r>
            <a:r>
              <a:rPr lang="en-US" sz="2400" b="1" baseline="30000" dirty="0">
                <a:latin typeface="Candara"/>
                <a:cs typeface="Candara"/>
              </a:rPr>
              <a:t>2</a:t>
            </a:r>
            <a:endParaRPr lang="en-US" sz="2000" b="1" baseline="30000" dirty="0"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4AB507-3431-CC4F-9E14-5698E6E1D4A9}"/>
              </a:ext>
            </a:extLst>
          </p:cNvPr>
          <p:cNvSpPr txBox="1"/>
          <p:nvPr/>
        </p:nvSpPr>
        <p:spPr>
          <a:xfrm>
            <a:off x="283891" y="3480275"/>
            <a:ext cx="4901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Now think about methane, CH4.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Draw it’s Lewis dot structure.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Build a molecular model.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EC292-26D9-9E4D-A5AC-DE56B131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03" y="1140972"/>
            <a:ext cx="3796478" cy="2269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220A3F-B22F-E940-BA54-FD622B100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15" y="3447177"/>
            <a:ext cx="3416300" cy="330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FF56CB-B320-9F45-B50C-327B2C7EEC92}"/>
              </a:ext>
            </a:extLst>
          </p:cNvPr>
          <p:cNvSpPr txBox="1"/>
          <p:nvPr/>
        </p:nvSpPr>
        <p:spPr>
          <a:xfrm>
            <a:off x="228601" y="4597193"/>
            <a:ext cx="4901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Experimental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work shows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Methane has a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tetrahedral geometry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Its four C-H bonds have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equal lengths and strengths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  <a:p>
            <a:endParaRPr lang="en-US" sz="700" i="1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So, how can electrons in different orbitals form equivalent bonds?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58EA3-48A9-8F4E-8A7B-623B18737F1E}"/>
              </a:ext>
            </a:extLst>
          </p:cNvPr>
          <p:cNvSpPr txBox="1"/>
          <p:nvPr/>
        </p:nvSpPr>
        <p:spPr>
          <a:xfrm rot="16200000">
            <a:off x="6970679" y="4627186"/>
            <a:ext cx="387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https://en.wikipedia.org/wiki/Methane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653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Hybrid orbitals explain methane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If the orbitals of carbon are </a:t>
            </a:r>
            <a:r>
              <a:rPr lang="en-US" sz="2000" b="1" dirty="0">
                <a:latin typeface="Candara"/>
                <a:cs typeface="Candara"/>
              </a:rPr>
              <a:t>hybridized</a:t>
            </a:r>
            <a:r>
              <a:rPr lang="en-US" sz="2000" dirty="0">
                <a:latin typeface="Candara"/>
                <a:cs typeface="Candara"/>
              </a:rPr>
              <a:t> we can explain the structure of methane and all other carbon-based molecules.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D0EBC-1A0F-E747-AD46-9952C103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7" y="1564498"/>
            <a:ext cx="6678863" cy="2125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00E42-2897-4D49-B041-D8AF86517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537" y="3934601"/>
            <a:ext cx="2393560" cy="2152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522B3-E3FF-3D41-AECE-E0C30129EDB0}"/>
              </a:ext>
            </a:extLst>
          </p:cNvPr>
          <p:cNvSpPr txBox="1"/>
          <p:nvPr/>
        </p:nvSpPr>
        <p:spPr>
          <a:xfrm>
            <a:off x="3929903" y="6331043"/>
            <a:ext cx="483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http://www.chemtube3d.com/</a:t>
            </a:r>
            <a:r>
              <a:rPr lang="en-US" dirty="0" err="1"/>
              <a:t>orbitalshybrid.htm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C5EBC-34E9-834B-8B13-A8641B9158EB}"/>
              </a:ext>
            </a:extLst>
          </p:cNvPr>
          <p:cNvSpPr txBox="1"/>
          <p:nvPr/>
        </p:nvSpPr>
        <p:spPr>
          <a:xfrm>
            <a:off x="447853" y="4195089"/>
            <a:ext cx="4124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Once hybridized, all four of carbon’s electrons occupy identical (sp</a:t>
            </a:r>
            <a:r>
              <a:rPr lang="en-US" sz="2400" baseline="30000" dirty="0">
                <a:latin typeface="Candara" panose="020E0502030303020204" pitchFamily="34" charset="0"/>
              </a:rPr>
              <a:t>3</a:t>
            </a:r>
            <a:r>
              <a:rPr lang="en-US" sz="2000" dirty="0">
                <a:latin typeface="Candara" panose="020E0502030303020204" pitchFamily="34" charset="0"/>
              </a:rPr>
              <a:t>) orbitals with identical energy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Thus, they can form equal bonds with hydrogen.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14DD0-4421-4E4B-B50E-7353382DD192}"/>
              </a:ext>
            </a:extLst>
          </p:cNvPr>
          <p:cNvSpPr txBox="1"/>
          <p:nvPr/>
        </p:nvSpPr>
        <p:spPr>
          <a:xfrm>
            <a:off x="7362839" y="4193948"/>
            <a:ext cx="1533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Tetrahedral: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All angles are 109.5º.</a:t>
            </a:r>
          </a:p>
        </p:txBody>
      </p:sp>
    </p:spTree>
    <p:extLst>
      <p:ext uri="{BB962C8B-B14F-4D97-AF65-F5344CB8AC3E}">
        <p14:creationId xmlns:p14="http://schemas.microsoft.com/office/powerpoint/2010/main" val="23781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 closer look at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3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hybridization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Using </a:t>
            </a:r>
            <a:r>
              <a:rPr lang="en-US" sz="2000" b="1" dirty="0">
                <a:latin typeface="Candara"/>
                <a:cs typeface="Candara"/>
              </a:rPr>
              <a:t>slot-arrow diagrams </a:t>
            </a:r>
            <a:r>
              <a:rPr lang="en-US" sz="2000" dirty="0">
                <a:latin typeface="Candara"/>
                <a:cs typeface="Candara"/>
              </a:rPr>
              <a:t>can help explain how hybridization works.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 Box 88">
            <a:extLst>
              <a:ext uri="{FF2B5EF4-FFF2-40B4-BE49-F238E27FC236}">
                <a16:creationId xmlns:a16="http://schemas.microsoft.com/office/drawing/2014/main" id="{22BEEE8B-EABA-9E46-9FCC-2776D60C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923859"/>
            <a:ext cx="3597038" cy="40011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unhybridized carbon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F16DFA-A4A7-4C4E-B599-595847A3AD49}"/>
              </a:ext>
            </a:extLst>
          </p:cNvPr>
          <p:cNvGrpSpPr/>
          <p:nvPr/>
        </p:nvGrpSpPr>
        <p:grpSpPr>
          <a:xfrm>
            <a:off x="4820047" y="1256722"/>
            <a:ext cx="3354962" cy="2564543"/>
            <a:chOff x="4114800" y="4572000"/>
            <a:chExt cx="2971800" cy="2057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0AB2E9-77A8-2240-B360-EBEEBE29776A}"/>
                </a:ext>
              </a:extLst>
            </p:cNvPr>
            <p:cNvSpPr/>
            <p:nvPr/>
          </p:nvSpPr>
          <p:spPr bwMode="auto">
            <a:xfrm>
              <a:off x="4114800" y="4572000"/>
              <a:ext cx="2971800" cy="2057400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kia" pitchFamily="-111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D45E3C-D596-E147-87B3-68671FC22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500" y="4596501"/>
              <a:ext cx="2882900" cy="203289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9DD77B-2AB2-FA40-8F3B-8FB57EE27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" y="1312417"/>
            <a:ext cx="3597038" cy="2508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 Box 88">
            <a:extLst>
              <a:ext uri="{FF2B5EF4-FFF2-40B4-BE49-F238E27FC236}">
                <a16:creationId xmlns:a16="http://schemas.microsoft.com/office/drawing/2014/main" id="{726996FF-3889-554B-8CFB-5253002C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4426564"/>
            <a:ext cx="3597038" cy="20621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Unhybridized carbon cannot form – or explain – methane’s four equal bonds.</a:t>
            </a:r>
          </a:p>
          <a:p>
            <a:endParaRPr lang="en-US" sz="8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Instead, all four of carbon’s  electrons must be in identical orbitals.</a:t>
            </a:r>
          </a:p>
        </p:txBody>
      </p:sp>
      <p:sp>
        <p:nvSpPr>
          <p:cNvPr id="22" name="Text Box 88">
            <a:extLst>
              <a:ext uri="{FF2B5EF4-FFF2-40B4-BE49-F238E27FC236}">
                <a16:creationId xmlns:a16="http://schemas.microsoft.com/office/drawing/2014/main" id="{88229287-73C9-2447-89D3-FA263AA1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047" y="4426563"/>
            <a:ext cx="4022513" cy="101566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All four orbitals (1s and 3p) are ‘blended’ to create four equal orbitals with identical energy levels.</a:t>
            </a:r>
          </a:p>
        </p:txBody>
      </p:sp>
      <p:sp>
        <p:nvSpPr>
          <p:cNvPr id="23" name="Text Box 88">
            <a:extLst>
              <a:ext uri="{FF2B5EF4-FFF2-40B4-BE49-F238E27FC236}">
                <a16:creationId xmlns:a16="http://schemas.microsoft.com/office/drawing/2014/main" id="{475C413A-E791-C24A-89D4-8F90DE70E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012" y="3923859"/>
            <a:ext cx="3597038" cy="40011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sp</a:t>
            </a:r>
            <a:r>
              <a:rPr lang="en-US" sz="2400" b="1" baseline="30000" dirty="0">
                <a:latin typeface="Candara"/>
                <a:cs typeface="Candara"/>
              </a:rPr>
              <a:t>3</a:t>
            </a:r>
            <a:r>
              <a:rPr lang="en-US" sz="2000" b="1" dirty="0">
                <a:latin typeface="Candara"/>
                <a:cs typeface="Candara"/>
              </a:rPr>
              <a:t> hybridized carbon</a:t>
            </a:r>
          </a:p>
        </p:txBody>
      </p:sp>
      <p:sp>
        <p:nvSpPr>
          <p:cNvPr id="24" name="Text Box 88">
            <a:extLst>
              <a:ext uri="{FF2B5EF4-FFF2-40B4-BE49-F238E27FC236}">
                <a16:creationId xmlns:a16="http://schemas.microsoft.com/office/drawing/2014/main" id="{37834175-7BAB-594F-8BAB-37AC56765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012" y="5469936"/>
            <a:ext cx="3597038" cy="40011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sp</a:t>
            </a:r>
            <a:r>
              <a:rPr lang="en-US" sz="2400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 = 1s + 3p</a:t>
            </a:r>
          </a:p>
        </p:txBody>
      </p:sp>
      <p:sp>
        <p:nvSpPr>
          <p:cNvPr id="25" name="Text Box 88">
            <a:extLst>
              <a:ext uri="{FF2B5EF4-FFF2-40B4-BE49-F238E27FC236}">
                <a16:creationId xmlns:a16="http://schemas.microsoft.com/office/drawing/2014/main" id="{6F10E5A4-F782-7143-B0B6-1DC9C982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78" y="5914449"/>
            <a:ext cx="3597038" cy="7078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sp</a:t>
            </a:r>
            <a:r>
              <a:rPr lang="en-US" sz="2400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 energy level is much closer to p than to s.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A967698-B956-B44A-975D-20101F4F7F52}"/>
              </a:ext>
            </a:extLst>
          </p:cNvPr>
          <p:cNvSpPr/>
          <p:nvPr/>
        </p:nvSpPr>
        <p:spPr>
          <a:xfrm rot="16200000">
            <a:off x="1792819" y="1385557"/>
            <a:ext cx="2353184" cy="2413613"/>
          </a:xfrm>
          <a:prstGeom prst="wedgeRoundRectCallout">
            <a:avLst>
              <a:gd name="adj1" fmla="val 9325"/>
              <a:gd name="adj2" fmla="val 78898"/>
              <a:gd name="adj3" fmla="val 16667"/>
            </a:avLst>
          </a:prstGeom>
          <a:solidFill>
            <a:srgbClr val="7A81FF">
              <a:alpha val="18000"/>
            </a:srgbClr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Box 88">
            <a:extLst>
              <a:ext uri="{FF2B5EF4-FFF2-40B4-BE49-F238E27FC236}">
                <a16:creationId xmlns:a16="http://schemas.microsoft.com/office/drawing/2014/main" id="{ED4124A9-4AD2-C043-9105-F93D797E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030" y="2501383"/>
            <a:ext cx="2461886" cy="40011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andara"/>
                <a:cs typeface="Candara"/>
              </a:rPr>
              <a:t>σ</a:t>
            </a:r>
            <a:r>
              <a:rPr lang="en-US" sz="2000" b="1" dirty="0">
                <a:solidFill>
                  <a:srgbClr val="FF0000"/>
                </a:solidFill>
                <a:latin typeface="Candara"/>
                <a:cs typeface="Candara"/>
              </a:rPr>
              <a:t>         </a:t>
            </a:r>
            <a:r>
              <a:rPr lang="en-US" sz="2000" b="1" dirty="0" err="1">
                <a:solidFill>
                  <a:srgbClr val="FF0000"/>
                </a:solidFill>
                <a:latin typeface="Candara"/>
                <a:cs typeface="Candara"/>
              </a:rPr>
              <a:t>σ</a:t>
            </a:r>
            <a:r>
              <a:rPr lang="en-US" sz="2000" b="1" dirty="0">
                <a:solidFill>
                  <a:srgbClr val="FF0000"/>
                </a:solidFill>
                <a:latin typeface="Candara"/>
                <a:cs typeface="Candara"/>
              </a:rPr>
              <a:t>         </a:t>
            </a:r>
            <a:r>
              <a:rPr lang="en-US" sz="2000" b="1" dirty="0" err="1">
                <a:solidFill>
                  <a:srgbClr val="FF0000"/>
                </a:solidFill>
                <a:latin typeface="Candara"/>
                <a:cs typeface="Candara"/>
              </a:rPr>
              <a:t>σ</a:t>
            </a:r>
            <a:r>
              <a:rPr lang="en-US" sz="2000" b="1" dirty="0">
                <a:solidFill>
                  <a:srgbClr val="FF0000"/>
                </a:solidFill>
                <a:latin typeface="Candara"/>
                <a:cs typeface="Candara"/>
              </a:rPr>
              <a:t>         </a:t>
            </a:r>
            <a:r>
              <a:rPr lang="en-US" sz="2000" b="1" dirty="0" err="1">
                <a:solidFill>
                  <a:srgbClr val="FF0000"/>
                </a:solidFill>
                <a:latin typeface="Candara"/>
                <a:cs typeface="Candara"/>
              </a:rPr>
              <a:t>σ</a:t>
            </a:r>
            <a:endParaRPr lang="en-US" sz="200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752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9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What types of orbitals overlap to form chloroform, </a:t>
            </a:r>
            <a:r>
              <a:rPr lang="en-US" sz="2000" dirty="0" err="1">
                <a:latin typeface="Candara"/>
                <a:cs typeface="Candara"/>
              </a:rPr>
              <a:t>trichlormethane</a:t>
            </a:r>
            <a:r>
              <a:rPr lang="en-US" sz="2000" dirty="0">
                <a:latin typeface="Candara"/>
                <a:cs typeface="Candara"/>
              </a:rPr>
              <a:t> (CHCl3)?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A5ABA-24FB-9544-BC14-9868AA230932}"/>
              </a:ext>
            </a:extLst>
          </p:cNvPr>
          <p:cNvGrpSpPr/>
          <p:nvPr/>
        </p:nvGrpSpPr>
        <p:grpSpPr>
          <a:xfrm>
            <a:off x="519887" y="1414926"/>
            <a:ext cx="7807907" cy="3170099"/>
            <a:chOff x="519887" y="1414926"/>
            <a:chExt cx="7807907" cy="31700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104138-59C5-E64F-B9BE-BC3AAC6E6C7B}"/>
                </a:ext>
              </a:extLst>
            </p:cNvPr>
            <p:cNvSpPr txBox="1"/>
            <p:nvPr/>
          </p:nvSpPr>
          <p:spPr>
            <a:xfrm>
              <a:off x="519887" y="1414926"/>
              <a:ext cx="493921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C: 2s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2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2p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2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  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  <a:sym typeface="Wingdings" pitchFamily="2" charset="2"/>
                </a:rPr>
                <a:t>  hybridizes to 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four 2sp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3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 orbitals</a:t>
              </a:r>
            </a:p>
            <a:p>
              <a:endParaRPr lang="en-US" sz="2000" dirty="0">
                <a:solidFill>
                  <a:srgbClr val="0432FF"/>
                </a:solidFill>
                <a:latin typeface="Candara"/>
                <a:cs typeface="Candara"/>
              </a:endParaRPr>
            </a:p>
            <a:p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H: 1s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1</a:t>
              </a:r>
            </a:p>
            <a:p>
              <a:endParaRPr lang="en-US" sz="2000" dirty="0">
                <a:solidFill>
                  <a:srgbClr val="0432FF"/>
                </a:solidFill>
                <a:latin typeface="Candara"/>
                <a:cs typeface="Candara"/>
              </a:endParaRPr>
            </a:p>
            <a:p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Cl: 3s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2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2p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5</a:t>
              </a:r>
            </a:p>
            <a:p>
              <a:endParaRPr lang="en-US" sz="2400" baseline="30000" dirty="0">
                <a:solidFill>
                  <a:srgbClr val="0432FF"/>
                </a:solidFill>
                <a:latin typeface="Candara"/>
                <a:cs typeface="Candara"/>
              </a:endParaRPr>
            </a:p>
            <a:p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Bonds:</a:t>
              </a:r>
            </a:p>
            <a:p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C – H = sp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3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 – s</a:t>
              </a:r>
            </a:p>
            <a:p>
              <a:endParaRPr lang="en-US" sz="2000" dirty="0">
                <a:solidFill>
                  <a:srgbClr val="0432FF"/>
                </a:solidFill>
                <a:latin typeface="Candara"/>
                <a:cs typeface="Candara"/>
              </a:endParaRPr>
            </a:p>
            <a:p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C – Cl = sp</a:t>
              </a:r>
              <a:r>
                <a:rPr lang="en-US" sz="2400" baseline="30000" dirty="0">
                  <a:solidFill>
                    <a:srgbClr val="0432FF"/>
                  </a:solidFill>
                  <a:latin typeface="Candara"/>
                  <a:cs typeface="Candara"/>
                </a:rPr>
                <a:t>3</a:t>
              </a:r>
              <a:r>
                <a:rPr lang="en-US" sz="2000" dirty="0">
                  <a:solidFill>
                    <a:srgbClr val="0432FF"/>
                  </a:solidFill>
                  <a:latin typeface="Candara"/>
                  <a:cs typeface="Candara"/>
                </a:rPr>
                <a:t> - p</a:t>
              </a:r>
              <a:endParaRPr lang="en-US" dirty="0">
                <a:solidFill>
                  <a:srgbClr val="0432FF"/>
                </a:solidFill>
                <a:latin typeface="Candara"/>
                <a:cs typeface="Candara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763301-B9B0-FC49-9EEB-2C65585F4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6203" y="1571607"/>
              <a:ext cx="1425579" cy="1336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3C56A6-54E1-F149-9C77-4B474B5ED1AE}"/>
                </a:ext>
              </a:extLst>
            </p:cNvPr>
            <p:cNvSpPr txBox="1"/>
            <p:nvPr/>
          </p:nvSpPr>
          <p:spPr>
            <a:xfrm>
              <a:off x="6469405" y="2285949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D2173E-34C9-0B42-B3ED-D13B9DC1A2A3}"/>
                </a:ext>
              </a:extLst>
            </p:cNvPr>
            <p:cNvSpPr txBox="1"/>
            <p:nvPr/>
          </p:nvSpPr>
          <p:spPr>
            <a:xfrm>
              <a:off x="6871191" y="231365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71E24E-DBDF-AB4F-A38E-367A5DB733FA}"/>
                </a:ext>
              </a:extLst>
            </p:cNvPr>
            <p:cNvSpPr txBox="1"/>
            <p:nvPr/>
          </p:nvSpPr>
          <p:spPr>
            <a:xfrm>
              <a:off x="7245267" y="246605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0BFFE-283D-7E42-9550-ED81CA637EE9}"/>
                </a:ext>
              </a:extLst>
            </p:cNvPr>
            <p:cNvSpPr txBox="1"/>
            <p:nvPr/>
          </p:nvSpPr>
          <p:spPr>
            <a:xfrm>
              <a:off x="7647053" y="2479908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6B57C-BBD6-A742-81AD-7C7F3D0716F8}"/>
                </a:ext>
              </a:extLst>
            </p:cNvPr>
            <p:cNvSpPr txBox="1"/>
            <p:nvPr/>
          </p:nvSpPr>
          <p:spPr>
            <a:xfrm>
              <a:off x="7882585" y="2147393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4F8B89-AF46-F644-81FC-F429C69A2A25}"/>
                </a:ext>
              </a:extLst>
            </p:cNvPr>
            <p:cNvSpPr txBox="1"/>
            <p:nvPr/>
          </p:nvSpPr>
          <p:spPr>
            <a:xfrm rot="5608638">
              <a:off x="7700610" y="197869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E7B7EF-FEE9-5342-80D8-53E96E9EC4D3}"/>
                </a:ext>
              </a:extLst>
            </p:cNvPr>
            <p:cNvSpPr txBox="1"/>
            <p:nvPr/>
          </p:nvSpPr>
          <p:spPr>
            <a:xfrm rot="5608638">
              <a:off x="7697404" y="2350498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E7F3B2-0F7C-7148-A03A-D70D2189B4A1}"/>
                </a:ext>
              </a:extLst>
            </p:cNvPr>
            <p:cNvSpPr txBox="1"/>
            <p:nvPr/>
          </p:nvSpPr>
          <p:spPr>
            <a:xfrm rot="5608638">
              <a:off x="7444813" y="266688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3D4B16-381F-FD43-BAE9-E5DF2E1F2CBC}"/>
                </a:ext>
              </a:extLst>
            </p:cNvPr>
            <p:cNvSpPr txBox="1"/>
            <p:nvPr/>
          </p:nvSpPr>
          <p:spPr>
            <a:xfrm rot="5608638">
              <a:off x="6651381" y="251678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: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EC1B84-B644-5746-A3C8-A5D99BB81106}"/>
                </a:ext>
              </a:extLst>
            </p:cNvPr>
            <p:cNvSpPr/>
            <p:nvPr/>
          </p:nvSpPr>
          <p:spPr>
            <a:xfrm>
              <a:off x="6327121" y="1530042"/>
              <a:ext cx="2000673" cy="1587231"/>
            </a:xfrm>
            <a:prstGeom prst="rect">
              <a:avLst/>
            </a:prstGeom>
            <a:noFill/>
            <a:ln w="158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explains geometry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Hybrid orbital geometry is dictated by </a:t>
            </a:r>
            <a:r>
              <a:rPr lang="en-US" sz="2000" b="1" dirty="0">
                <a:latin typeface="Candara"/>
                <a:cs typeface="Candara"/>
              </a:rPr>
              <a:t>VSEPR </a:t>
            </a:r>
            <a:r>
              <a:rPr lang="en-US" sz="2000" dirty="0">
                <a:latin typeface="Candara"/>
                <a:cs typeface="Candara"/>
              </a:rPr>
              <a:t>(</a:t>
            </a:r>
            <a:r>
              <a:rPr lang="en-US" sz="2000" i="1" dirty="0">
                <a:latin typeface="Candara"/>
                <a:cs typeface="Candara"/>
              </a:rPr>
              <a:t>valence shell e- pair repulsion)</a:t>
            </a:r>
          </a:p>
          <a:p>
            <a:pPr indent="6350">
              <a:defRPr/>
            </a:pPr>
            <a:endParaRPr lang="en-US" dirty="0">
              <a:latin typeface="Candara"/>
              <a:cs typeface="Candara"/>
            </a:endParaRPr>
          </a:p>
          <a:p>
            <a:pPr marL="463550" indent="6350">
              <a:defRPr/>
            </a:pPr>
            <a:r>
              <a:rPr lang="en-US" sz="2000" b="1" i="1" dirty="0">
                <a:latin typeface="Candara"/>
                <a:cs typeface="Candara"/>
              </a:rPr>
              <a:t>“Since e- pairs occupying orbitals are all negatively charged they repel each other &amp; therefore occupy spaces as far from other pairs as possible.”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13E18-7DB1-D34A-89FC-564387E2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647" y="1959191"/>
            <a:ext cx="4700599" cy="47350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1EA5B1-5608-B64E-9694-700577DB603D}"/>
              </a:ext>
            </a:extLst>
          </p:cNvPr>
          <p:cNvSpPr/>
          <p:nvPr/>
        </p:nvSpPr>
        <p:spPr>
          <a:xfrm>
            <a:off x="3136838" y="4531344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100126-0F11-7345-9A49-DA5947EB29CC}"/>
              </a:ext>
            </a:extLst>
          </p:cNvPr>
          <p:cNvSpPr/>
          <p:nvPr/>
        </p:nvSpPr>
        <p:spPr>
          <a:xfrm>
            <a:off x="3564340" y="4504336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FD003C-587D-0249-93ED-EF33185BF843}"/>
              </a:ext>
            </a:extLst>
          </p:cNvPr>
          <p:cNvSpPr/>
          <p:nvPr/>
        </p:nvSpPr>
        <p:spPr>
          <a:xfrm>
            <a:off x="4194717" y="3876827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18EAC0-8AEF-2444-925E-0CFAAFD7FE90}"/>
              </a:ext>
            </a:extLst>
          </p:cNvPr>
          <p:cNvSpPr/>
          <p:nvPr/>
        </p:nvSpPr>
        <p:spPr>
          <a:xfrm>
            <a:off x="4181069" y="3381576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9A9E8F-4423-2447-98EF-5D9CB8CAEC3D}"/>
              </a:ext>
            </a:extLst>
          </p:cNvPr>
          <p:cNvSpPr/>
          <p:nvPr/>
        </p:nvSpPr>
        <p:spPr>
          <a:xfrm>
            <a:off x="4943974" y="4647350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367015-E363-704F-A0BC-E717EAA461A0}"/>
              </a:ext>
            </a:extLst>
          </p:cNvPr>
          <p:cNvSpPr/>
          <p:nvPr/>
        </p:nvSpPr>
        <p:spPr>
          <a:xfrm>
            <a:off x="5428287" y="4763356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94CE08-6162-ED44-BA77-C6596539D22E}"/>
              </a:ext>
            </a:extLst>
          </p:cNvPr>
          <p:cNvSpPr/>
          <p:nvPr/>
        </p:nvSpPr>
        <p:spPr>
          <a:xfrm>
            <a:off x="3879964" y="5092779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CE1A3E-EF76-384B-987D-46D7859C7CB3}"/>
              </a:ext>
            </a:extLst>
          </p:cNvPr>
          <p:cNvSpPr/>
          <p:nvPr/>
        </p:nvSpPr>
        <p:spPr>
          <a:xfrm>
            <a:off x="4030945" y="4763356"/>
            <a:ext cx="218364" cy="2320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39B4D-83D7-CF48-BDF3-077012F49221}"/>
              </a:ext>
            </a:extLst>
          </p:cNvPr>
          <p:cNvSpPr txBox="1"/>
          <p:nvPr/>
        </p:nvSpPr>
        <p:spPr>
          <a:xfrm>
            <a:off x="4725674" y="6324894"/>
            <a:ext cx="434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VSEPR_theory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Using VSEPR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1A72E55-7999-A04A-B3D4-3E3390B67725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007534"/>
          <a:ext cx="8517467" cy="5400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lone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 err="1"/>
                        <a:t>e</a:t>
                      </a:r>
                      <a:r>
                        <a:rPr lang="en-US" sz="1600" baseline="0" dirty="0"/>
                        <a:t>- pr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atoms </a:t>
                      </a:r>
                    </a:p>
                    <a:p>
                      <a:pPr algn="ctr"/>
                      <a:r>
                        <a:rPr lang="en-US" sz="1600" dirty="0"/>
                        <a:t>bonded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e</a:t>
                      </a:r>
                      <a:r>
                        <a:rPr lang="en-US" sz="1600" dirty="0"/>
                        <a:t>-</a:t>
                      </a:r>
                      <a:r>
                        <a:rPr lang="en-US" sz="1600" baseline="0" dirty="0"/>
                        <a:t> pair geometry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Molecular</a:t>
                      </a:r>
                    </a:p>
                    <a:p>
                      <a:pPr algn="ctr"/>
                      <a:r>
                        <a:rPr lang="en-US" sz="1600" dirty="0"/>
                        <a:t>geometry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Bond</a:t>
                      </a:r>
                    </a:p>
                    <a:p>
                      <a:pPr algn="r"/>
                      <a:r>
                        <a:rPr lang="en-US" sz="1600" dirty="0"/>
                        <a:t>Angle</a:t>
                      </a:r>
                      <a:r>
                        <a:rPr lang="en-US" sz="1600" baseline="0" dirty="0"/>
                        <a:t> (°)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baseline="0" dirty="0"/>
                        <a:t> planar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 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90, 120, 180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90, 120, 180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T-shaped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</a:t>
                      </a:r>
                      <a:r>
                        <a:rPr lang="en-US" sz="1600" baseline="0" dirty="0"/>
                        <a:t> 180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square 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square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</a:t>
                      </a:r>
                      <a:r>
                        <a:rPr lang="en-US" sz="1600" baseline="0" dirty="0"/>
                        <a:t> 180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2E00FEA-E27D-C041-9AB7-B23C5BF37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5391574"/>
            <a:ext cx="1219200" cy="101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F754E-268B-B942-AFA0-3D8529656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1608670"/>
            <a:ext cx="1219200" cy="474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FB6708-76AE-AC48-9A99-FD041F361D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2082803"/>
            <a:ext cx="1219200" cy="541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7C169-CAD8-444E-8079-2074CA98AC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2709335"/>
            <a:ext cx="1219200" cy="812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FD8147-DAFC-F249-8A87-FFD1A39778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4064002"/>
            <a:ext cx="1219200" cy="10498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4FA984-F022-6A4B-BC85-F6FF25A6FB13}"/>
              </a:ext>
            </a:extLst>
          </p:cNvPr>
          <p:cNvSpPr txBox="1"/>
          <p:nvPr/>
        </p:nvSpPr>
        <p:spPr>
          <a:xfrm>
            <a:off x="6089729" y="6488668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ndara"/>
                <a:cs typeface="Candara"/>
              </a:rPr>
              <a:t>http://</a:t>
            </a:r>
            <a:r>
              <a:rPr lang="en-US" sz="1600" dirty="0" err="1">
                <a:latin typeface="Candara"/>
                <a:cs typeface="Candara"/>
              </a:rPr>
              <a:t>intro.chem.okstate.edu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37A8F3-947F-F941-8C4B-8F870DD78284}"/>
              </a:ext>
            </a:extLst>
          </p:cNvPr>
          <p:cNvSpPr txBox="1"/>
          <p:nvPr/>
        </p:nvSpPr>
        <p:spPr>
          <a:xfrm>
            <a:off x="3236229" y="1583270"/>
            <a:ext cx="38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896066-C5CC-DA43-9DEC-3F0750E27F80}"/>
              </a:ext>
            </a:extLst>
          </p:cNvPr>
          <p:cNvSpPr txBox="1"/>
          <p:nvPr/>
        </p:nvSpPr>
        <p:spPr>
          <a:xfrm>
            <a:off x="3701768" y="2116670"/>
            <a:ext cx="45113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DD4C70-9A54-424E-B133-3EE716D7A0E3}"/>
              </a:ext>
            </a:extLst>
          </p:cNvPr>
          <p:cNvSpPr txBox="1"/>
          <p:nvPr/>
        </p:nvSpPr>
        <p:spPr>
          <a:xfrm>
            <a:off x="3588671" y="3069170"/>
            <a:ext cx="44992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02EA4F-4931-9641-A92F-08D2E98F1506}"/>
              </a:ext>
            </a:extLst>
          </p:cNvPr>
          <p:cNvSpPr txBox="1"/>
          <p:nvPr/>
        </p:nvSpPr>
        <p:spPr>
          <a:xfrm>
            <a:off x="3886200" y="4114800"/>
            <a:ext cx="56938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E53E24-E60A-8A4E-B409-FFDF5C06FDA1}"/>
              </a:ext>
            </a:extLst>
          </p:cNvPr>
          <p:cNvSpPr txBox="1"/>
          <p:nvPr/>
        </p:nvSpPr>
        <p:spPr>
          <a:xfrm>
            <a:off x="3486370" y="5681246"/>
            <a:ext cx="62843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0DF2E555-6E85-3A4A-9E52-F02F0ADCC321}"/>
              </a:ext>
            </a:extLst>
          </p:cNvPr>
          <p:cNvSpPr/>
          <p:nvPr/>
        </p:nvSpPr>
        <p:spPr bwMode="auto">
          <a:xfrm>
            <a:off x="3657600" y="1981200"/>
            <a:ext cx="76200" cy="6858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  <p:sp>
        <p:nvSpPr>
          <p:cNvPr id="38" name="Right Bracket 37">
            <a:extLst>
              <a:ext uri="{FF2B5EF4-FFF2-40B4-BE49-F238E27FC236}">
                <a16:creationId xmlns:a16="http://schemas.microsoft.com/office/drawing/2014/main" id="{8595789F-A5A7-FA4E-AFAB-55D09ED7F2C4}"/>
              </a:ext>
            </a:extLst>
          </p:cNvPr>
          <p:cNvSpPr/>
          <p:nvPr/>
        </p:nvSpPr>
        <p:spPr bwMode="auto">
          <a:xfrm>
            <a:off x="3505200" y="2743200"/>
            <a:ext cx="76200" cy="990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14889ABA-08E1-5748-9184-EF9594F60CB5}"/>
              </a:ext>
            </a:extLst>
          </p:cNvPr>
          <p:cNvSpPr/>
          <p:nvPr/>
        </p:nvSpPr>
        <p:spPr bwMode="auto">
          <a:xfrm>
            <a:off x="3810000" y="3886200"/>
            <a:ext cx="101600" cy="1371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914E6E4D-BA38-E948-A606-4B4381093B82}"/>
              </a:ext>
            </a:extLst>
          </p:cNvPr>
          <p:cNvSpPr/>
          <p:nvPr/>
        </p:nvSpPr>
        <p:spPr bwMode="auto">
          <a:xfrm>
            <a:off x="3429000" y="5384800"/>
            <a:ext cx="76200" cy="990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3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Dash-wedge drawings are ‘3D’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So, how do we show 3D structure using 2D paper and pens, chalkboards or whiteboards?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C7322-C23E-7544-B492-7B70032D5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524" y="2863168"/>
            <a:ext cx="5894662" cy="22836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5871A6-8DD9-F845-8A4F-8B9C12984DBB}"/>
              </a:ext>
            </a:extLst>
          </p:cNvPr>
          <p:cNvSpPr txBox="1"/>
          <p:nvPr/>
        </p:nvSpPr>
        <p:spPr>
          <a:xfrm>
            <a:off x="283891" y="212423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b="1" dirty="0">
                <a:latin typeface="Candara"/>
                <a:cs typeface="Candara"/>
              </a:rPr>
              <a:t>Dash-wedge</a:t>
            </a:r>
            <a:r>
              <a:rPr lang="en-US" sz="2000" dirty="0">
                <a:latin typeface="Candara"/>
                <a:cs typeface="Candara"/>
              </a:rPr>
              <a:t> structures provide some 3D information.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73E83-CE9E-DA48-89CC-BE89A193232D}"/>
              </a:ext>
            </a:extLst>
          </p:cNvPr>
          <p:cNvSpPr txBox="1"/>
          <p:nvPr/>
        </p:nvSpPr>
        <p:spPr>
          <a:xfrm>
            <a:off x="4816855" y="3228945"/>
            <a:ext cx="27671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In the plane of the page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1C53A-3EFA-4743-917B-303B2EDC7D8B}"/>
              </a:ext>
            </a:extLst>
          </p:cNvPr>
          <p:cNvSpPr txBox="1"/>
          <p:nvPr/>
        </p:nvSpPr>
        <p:spPr>
          <a:xfrm>
            <a:off x="4595947" y="4545127"/>
            <a:ext cx="30748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Coming up out of the page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14BBF-ADB9-2643-945A-BCC1218177A3}"/>
              </a:ext>
            </a:extLst>
          </p:cNvPr>
          <p:cNvSpPr txBox="1"/>
          <p:nvPr/>
        </p:nvSpPr>
        <p:spPr>
          <a:xfrm>
            <a:off x="702820" y="2936472"/>
            <a:ext cx="2884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Going back into the page</a:t>
            </a:r>
          </a:p>
        </p:txBody>
      </p:sp>
    </p:spTree>
    <p:extLst>
      <p:ext uri="{BB962C8B-B14F-4D97-AF65-F5344CB8AC3E}">
        <p14:creationId xmlns:p14="http://schemas.microsoft.com/office/powerpoint/2010/main" val="30106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AC87C-50EE-A241-8861-9A04226D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08" y="1506141"/>
            <a:ext cx="6331381" cy="31561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54006B-2D91-0649-B00D-29DEF120B017}"/>
              </a:ext>
            </a:extLst>
          </p:cNvPr>
          <p:cNvSpPr txBox="1"/>
          <p:nvPr/>
        </p:nvSpPr>
        <p:spPr>
          <a:xfrm>
            <a:off x="228601" y="798255"/>
            <a:ext cx="865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a-c, the methane molecule shown at the right is rotated and flipped.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Draw the missing hydrogen atom labels. (Make a model!)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FAF67-B0F3-7847-9594-77E58C79C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73" y="5018809"/>
            <a:ext cx="6299200" cy="11430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38915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88" y="1743269"/>
            <a:ext cx="8044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Big ideas?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Orbitals hybridize </a:t>
            </a:r>
            <a:r>
              <a:rPr lang="en-US" sz="2400" dirty="0">
                <a:latin typeface="Candara"/>
                <a:cs typeface="Candara"/>
              </a:rPr>
              <a:t>to allow atoms to form varied structures and geometries.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Resonance</a:t>
            </a:r>
            <a:r>
              <a:rPr lang="en-US" sz="2400" dirty="0">
                <a:latin typeface="Candara"/>
                <a:cs typeface="Candara"/>
              </a:rPr>
              <a:t> extends the idea of the probable location of electrons from atoms to molecules, and provides unexpected stability.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Ethane is C2H6.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Draw the line-bond structure.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Use VSEPR to determine the orbital hybridization of the carbon atoms.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What is the molecular geometry?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Use dash-wedge to represent the molecule’s 3D structure.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2E566-D245-A64A-9DD2-C5FB1D10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09" y="3222052"/>
            <a:ext cx="2016991" cy="2079052"/>
          </a:xfrm>
          <a:prstGeom prst="rect">
            <a:avLst/>
          </a:prstGeom>
          <a:ln w="28575">
            <a:solidFill>
              <a:srgbClr val="0432F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A7FA4-345E-8F47-8CF0-FDA7049433AD}"/>
              </a:ext>
            </a:extLst>
          </p:cNvPr>
          <p:cNvSpPr txBox="1"/>
          <p:nvPr/>
        </p:nvSpPr>
        <p:spPr>
          <a:xfrm>
            <a:off x="5656996" y="3753746"/>
            <a:ext cx="2686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Both sides (or halves) of the molecule are tetrahedral.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99BF79-F1B7-8844-BACF-AFA766D8DAD0}"/>
              </a:ext>
            </a:extLst>
          </p:cNvPr>
          <p:cNvSpPr txBox="1"/>
          <p:nvPr/>
        </p:nvSpPr>
        <p:spPr>
          <a:xfrm>
            <a:off x="584765" y="3445969"/>
            <a:ext cx="2686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VSEPR: Each carbon is bonded to four atoms and as no lone pairs.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So, both carbons are 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hybridized.</a:t>
            </a:r>
          </a:p>
        </p:txBody>
      </p:sp>
    </p:spTree>
    <p:extLst>
      <p:ext uri="{BB962C8B-B14F-4D97-AF65-F5344CB8AC3E}">
        <p14:creationId xmlns:p14="http://schemas.microsoft.com/office/powerpoint/2010/main" val="10971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Free rotation around sigma bonds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There is </a:t>
            </a:r>
            <a:r>
              <a:rPr lang="en-US" sz="2000" b="1" dirty="0">
                <a:latin typeface="Candara"/>
                <a:cs typeface="Candara"/>
              </a:rPr>
              <a:t>free rotation </a:t>
            </a:r>
            <a:r>
              <a:rPr lang="en-US" sz="2000" dirty="0">
                <a:latin typeface="Candara"/>
                <a:cs typeface="Candara"/>
              </a:rPr>
              <a:t>around all single (aka sigma,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) bonds.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CBC9-AC11-FF4B-A375-80179462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78" y="1376718"/>
            <a:ext cx="5977679" cy="2052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F4739F-FCC1-704E-BAF9-788EB763FB50}"/>
              </a:ext>
            </a:extLst>
          </p:cNvPr>
          <p:cNvSpPr txBox="1"/>
          <p:nvPr/>
        </p:nvSpPr>
        <p:spPr>
          <a:xfrm>
            <a:off x="283890" y="3830131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So the hydrogens bonded to the two carbon atoms of ethane can either be lined up with one another (</a:t>
            </a:r>
            <a:r>
              <a:rPr lang="en-US" sz="2000" b="1" dirty="0">
                <a:latin typeface="Candara"/>
                <a:cs typeface="Candara"/>
              </a:rPr>
              <a:t>eclipsed</a:t>
            </a:r>
            <a:r>
              <a:rPr lang="en-US" sz="2000" dirty="0">
                <a:latin typeface="Candara"/>
                <a:cs typeface="Candara"/>
              </a:rPr>
              <a:t>) or </a:t>
            </a:r>
            <a:r>
              <a:rPr lang="en-US" sz="2000" b="1" dirty="0">
                <a:latin typeface="Candara"/>
                <a:cs typeface="Candara"/>
              </a:rPr>
              <a:t>staggered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The speed and frequency of rotation increase as energy is added to a solution of molecules: heat, mixing, vibration, light, etc.,.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C2E36-1E05-E745-A90E-4F13DA0DA7AA}"/>
              </a:ext>
            </a:extLst>
          </p:cNvPr>
          <p:cNvSpPr txBox="1"/>
          <p:nvPr/>
        </p:nvSpPr>
        <p:spPr>
          <a:xfrm>
            <a:off x="1962565" y="3258407"/>
            <a:ext cx="498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b="1" dirty="0">
                <a:latin typeface="Candara"/>
                <a:cs typeface="Candara"/>
              </a:rPr>
              <a:t>eclipsed						     staggered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7FC1A-C558-C848-9F38-9C3CE1D9E568}"/>
              </a:ext>
            </a:extLst>
          </p:cNvPr>
          <p:cNvSpPr txBox="1"/>
          <p:nvPr/>
        </p:nvSpPr>
        <p:spPr>
          <a:xfrm>
            <a:off x="1610436" y="6237027"/>
            <a:ext cx="491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https://www.youtube.com/watch?v=V2pr7e9g3E4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86333-A9A1-DD48-9FC2-03A328D24BBD}"/>
              </a:ext>
            </a:extLst>
          </p:cNvPr>
          <p:cNvSpPr txBox="1"/>
          <p:nvPr/>
        </p:nvSpPr>
        <p:spPr>
          <a:xfrm>
            <a:off x="283890" y="532263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i="1" dirty="0">
                <a:latin typeface="Candara"/>
                <a:cs typeface="Candara"/>
              </a:rPr>
              <a:t>Build a model and rotate methyl groups to convert eclipsed to staggered.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2900B-D8CD-AF45-983D-1B078A892650}"/>
              </a:ext>
            </a:extLst>
          </p:cNvPr>
          <p:cNvSpPr txBox="1"/>
          <p:nvPr/>
        </p:nvSpPr>
        <p:spPr>
          <a:xfrm>
            <a:off x="259943" y="5836917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i="1" dirty="0">
                <a:latin typeface="Candara"/>
                <a:cs typeface="Candara"/>
              </a:rPr>
              <a:t>Watch rotation of a space-filling model of ethane.</a:t>
            </a:r>
          </a:p>
        </p:txBody>
      </p:sp>
    </p:spTree>
    <p:extLst>
      <p:ext uri="{BB962C8B-B14F-4D97-AF65-F5344CB8AC3E}">
        <p14:creationId xmlns:p14="http://schemas.microsoft.com/office/powerpoint/2010/main" val="41714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Other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3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hybridizations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Amines, like ammonia, have </a:t>
            </a:r>
            <a:r>
              <a:rPr lang="en-US" sz="2000" b="1" dirty="0">
                <a:latin typeface="Candara"/>
                <a:cs typeface="Candara"/>
              </a:rPr>
              <a:t>sp3-hybridized nitrogen atoms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Create a line-bond drawing of ammonia, NH3.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Use the VSEPR to determine the orbital hybridization of its nitrogen, its electron pair geometry and molecular geometry.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Use a dash-wedge drawing to show ammonia’s 3D structure.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Create a slot-arrow diagram to show how nitrogen’s valence electrons are sp</a:t>
            </a:r>
            <a:r>
              <a:rPr lang="en-US" sz="2400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-hybridized.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337D1-DF99-6942-8B59-5D2F1927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36" y="3210632"/>
            <a:ext cx="3235005" cy="2743764"/>
          </a:xfrm>
          <a:prstGeom prst="rect">
            <a:avLst/>
          </a:prstGeom>
          <a:ln w="28575">
            <a:solidFill>
              <a:srgbClr val="0432F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07505-F285-7F4F-BF3E-FEFF15759472}"/>
              </a:ext>
            </a:extLst>
          </p:cNvPr>
          <p:cNvSpPr txBox="1"/>
          <p:nvPr/>
        </p:nvSpPr>
        <p:spPr>
          <a:xfrm>
            <a:off x="3957849" y="3103381"/>
            <a:ext cx="4523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VSEPR: 3 bonds, 1 lone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N is sp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hybridized.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 pair geometry is tetrahedral.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Molecular geometry is trigonal pyramidal.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lone pair closes the H’s angle.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AD174-1AB8-1A48-9952-56905168B308}"/>
              </a:ext>
            </a:extLst>
          </p:cNvPr>
          <p:cNvSpPr/>
          <p:nvPr/>
        </p:nvSpPr>
        <p:spPr>
          <a:xfrm>
            <a:off x="3971495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D5B999-F075-C54E-8ECF-83B14CADEC09}"/>
              </a:ext>
            </a:extLst>
          </p:cNvPr>
          <p:cNvCxnSpPr/>
          <p:nvPr/>
        </p:nvCxnSpPr>
        <p:spPr>
          <a:xfrm>
            <a:off x="4582294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6B6C60-96DA-C54C-8406-442A0CEF4DED}"/>
              </a:ext>
            </a:extLst>
          </p:cNvPr>
          <p:cNvCxnSpPr/>
          <p:nvPr/>
        </p:nvCxnSpPr>
        <p:spPr>
          <a:xfrm>
            <a:off x="4117798" y="6091236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0AB1E1-30CE-BC42-9B1A-96F1728DEC1D}"/>
              </a:ext>
            </a:extLst>
          </p:cNvPr>
          <p:cNvCxnSpPr/>
          <p:nvPr/>
        </p:nvCxnSpPr>
        <p:spPr>
          <a:xfrm>
            <a:off x="5036020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1DF9DF-67D1-9E47-9536-E83BBA717C25}"/>
              </a:ext>
            </a:extLst>
          </p:cNvPr>
          <p:cNvCxnSpPr/>
          <p:nvPr/>
        </p:nvCxnSpPr>
        <p:spPr>
          <a:xfrm>
            <a:off x="5489746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098E7F-A9CE-244F-BD1E-8C11F7C122ED}"/>
              </a:ext>
            </a:extLst>
          </p:cNvPr>
          <p:cNvSpPr txBox="1"/>
          <p:nvPr/>
        </p:nvSpPr>
        <p:spPr>
          <a:xfrm>
            <a:off x="4051672" y="56765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A1C1A-25AE-494B-8BFF-D3E27A36C83E}"/>
              </a:ext>
            </a:extLst>
          </p:cNvPr>
          <p:cNvSpPr txBox="1"/>
          <p:nvPr/>
        </p:nvSpPr>
        <p:spPr>
          <a:xfrm rot="10800000">
            <a:off x="4204072" y="57606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B41D4-8992-944B-A177-95976A4E28CB}"/>
              </a:ext>
            </a:extLst>
          </p:cNvPr>
          <p:cNvSpPr txBox="1"/>
          <p:nvPr/>
        </p:nvSpPr>
        <p:spPr>
          <a:xfrm>
            <a:off x="4600021" y="46118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4E74D-4A65-B542-B8C2-70EAFAD9BB5D}"/>
              </a:ext>
            </a:extLst>
          </p:cNvPr>
          <p:cNvSpPr txBox="1"/>
          <p:nvPr/>
        </p:nvSpPr>
        <p:spPr>
          <a:xfrm>
            <a:off x="5052016" y="46165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8637D6-CE18-DE4D-96BD-FE6C53E91ADF}"/>
              </a:ext>
            </a:extLst>
          </p:cNvPr>
          <p:cNvSpPr txBox="1"/>
          <p:nvPr/>
        </p:nvSpPr>
        <p:spPr>
          <a:xfrm>
            <a:off x="5504011" y="46348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CCD5A3-870C-D54A-B545-277559D122F0}"/>
              </a:ext>
            </a:extLst>
          </p:cNvPr>
          <p:cNvSpPr/>
          <p:nvPr/>
        </p:nvSpPr>
        <p:spPr>
          <a:xfrm>
            <a:off x="6384521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BCB03E-3A7D-F345-BAB2-9226C7A7260D}"/>
              </a:ext>
            </a:extLst>
          </p:cNvPr>
          <p:cNvCxnSpPr/>
          <p:nvPr/>
        </p:nvCxnSpPr>
        <p:spPr>
          <a:xfrm>
            <a:off x="6577143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0F2BE8-3F69-A84E-98EF-ECCA9682D93F}"/>
              </a:ext>
            </a:extLst>
          </p:cNvPr>
          <p:cNvCxnSpPr/>
          <p:nvPr/>
        </p:nvCxnSpPr>
        <p:spPr>
          <a:xfrm>
            <a:off x="7043442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50F74C-776C-694B-B679-213C81BB1195}"/>
              </a:ext>
            </a:extLst>
          </p:cNvPr>
          <p:cNvCxnSpPr/>
          <p:nvPr/>
        </p:nvCxnSpPr>
        <p:spPr>
          <a:xfrm>
            <a:off x="7509741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76E6C7-4FCE-434F-9BB6-EB2B40265A1E}"/>
              </a:ext>
            </a:extLst>
          </p:cNvPr>
          <p:cNvCxnSpPr/>
          <p:nvPr/>
        </p:nvCxnSpPr>
        <p:spPr>
          <a:xfrm>
            <a:off x="7976040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A557DDE-6589-5E4A-8F19-9CE3B332150F}"/>
              </a:ext>
            </a:extLst>
          </p:cNvPr>
          <p:cNvSpPr txBox="1"/>
          <p:nvPr/>
        </p:nvSpPr>
        <p:spPr>
          <a:xfrm>
            <a:off x="6539230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AEC5D7-DD82-9045-9569-98774659ECFA}"/>
              </a:ext>
            </a:extLst>
          </p:cNvPr>
          <p:cNvSpPr txBox="1"/>
          <p:nvPr/>
        </p:nvSpPr>
        <p:spPr>
          <a:xfrm rot="10800000">
            <a:off x="6691630" y="50349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E2057-541F-9E4B-98DF-A27BEA192513}"/>
              </a:ext>
            </a:extLst>
          </p:cNvPr>
          <p:cNvSpPr txBox="1"/>
          <p:nvPr/>
        </p:nvSpPr>
        <p:spPr>
          <a:xfrm>
            <a:off x="7059438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45F954-9B5E-2848-B827-ED199C05A128}"/>
              </a:ext>
            </a:extLst>
          </p:cNvPr>
          <p:cNvSpPr txBox="1"/>
          <p:nvPr/>
        </p:nvSpPr>
        <p:spPr>
          <a:xfrm>
            <a:off x="7525737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AF6FB2-E1C1-1F44-A96C-FD4BF2718FD4}"/>
              </a:ext>
            </a:extLst>
          </p:cNvPr>
          <p:cNvSpPr txBox="1"/>
          <p:nvPr/>
        </p:nvSpPr>
        <p:spPr>
          <a:xfrm>
            <a:off x="8008033" y="49679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A64812-8020-314B-8155-3BFDD48F7F83}"/>
              </a:ext>
            </a:extLst>
          </p:cNvPr>
          <p:cNvSpPr txBox="1"/>
          <p:nvPr/>
        </p:nvSpPr>
        <p:spPr>
          <a:xfrm>
            <a:off x="6581101" y="53093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8E19A8-D9A9-FC4D-918B-36100ED5E0F4}"/>
              </a:ext>
            </a:extLst>
          </p:cNvPr>
          <p:cNvSpPr txBox="1"/>
          <p:nvPr/>
        </p:nvSpPr>
        <p:spPr>
          <a:xfrm>
            <a:off x="7020106" y="532528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4FED3E-862C-8D40-9254-4B1885CED8AB}"/>
              </a:ext>
            </a:extLst>
          </p:cNvPr>
          <p:cNvSpPr txBox="1"/>
          <p:nvPr/>
        </p:nvSpPr>
        <p:spPr>
          <a:xfrm>
            <a:off x="7513703" y="534120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628071-6C14-514D-A6A8-118A305410DC}"/>
              </a:ext>
            </a:extLst>
          </p:cNvPr>
          <p:cNvSpPr txBox="1"/>
          <p:nvPr/>
        </p:nvSpPr>
        <p:spPr>
          <a:xfrm>
            <a:off x="8007300" y="535712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E866FB-3EE5-2D43-BFEE-FAD1C899F73C}"/>
              </a:ext>
            </a:extLst>
          </p:cNvPr>
          <p:cNvSpPr txBox="1"/>
          <p:nvPr/>
        </p:nvSpPr>
        <p:spPr>
          <a:xfrm>
            <a:off x="4204071" y="6362831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unhybridized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65AAC3-27F7-6E4B-AC84-F2F311FE64F0}"/>
              </a:ext>
            </a:extLst>
          </p:cNvPr>
          <p:cNvSpPr txBox="1"/>
          <p:nvPr/>
        </p:nvSpPr>
        <p:spPr>
          <a:xfrm>
            <a:off x="6670628" y="6373650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i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 hybridized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32EB33-8C03-0745-A9F7-B543468B679F}"/>
              </a:ext>
            </a:extLst>
          </p:cNvPr>
          <p:cNvSpPr txBox="1"/>
          <p:nvPr/>
        </p:nvSpPr>
        <p:spPr>
          <a:xfrm rot="16200000">
            <a:off x="6114189" y="3800852"/>
            <a:ext cx="546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https://en.wikipedia.org/wiki/Ammonia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http://www.chemtube3d.com/gallery/structurepages/nh3.html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29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4" grpId="0"/>
      <p:bldP spid="25" grpId="0"/>
      <p:bldP spid="26" grpId="0"/>
      <p:bldP spid="27" grpId="0"/>
      <p:bldP spid="28" grpId="0"/>
      <p:bldP spid="2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Other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3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hybridizations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Water has an </a:t>
            </a:r>
            <a:r>
              <a:rPr lang="en-US" sz="2000" b="1" dirty="0">
                <a:latin typeface="Candara"/>
                <a:cs typeface="Candara"/>
              </a:rPr>
              <a:t>sp</a:t>
            </a:r>
            <a:r>
              <a:rPr lang="en-US" sz="2400" b="1" baseline="30000" dirty="0">
                <a:latin typeface="Candara"/>
                <a:cs typeface="Candara"/>
              </a:rPr>
              <a:t>3</a:t>
            </a:r>
            <a:r>
              <a:rPr lang="en-US" sz="2000" b="1" dirty="0">
                <a:latin typeface="Candara"/>
                <a:cs typeface="Candara"/>
              </a:rPr>
              <a:t>-hybridized oxygen atom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Create a line-bond drawing of water, H2O.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Use the VSEPR to determine the orbital hybridization of its oxygen, its electron pair geometry and molecular geometry.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Use a dash-wedge drawing to show water’s 3D structure.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Create a slot-arrow diagram to show how oxygen’s valence electrons are sp</a:t>
            </a:r>
            <a:r>
              <a:rPr lang="en-US" sz="2400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-hybridized.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07505-F285-7F4F-BF3E-FEFF15759472}"/>
              </a:ext>
            </a:extLst>
          </p:cNvPr>
          <p:cNvSpPr txBox="1"/>
          <p:nvPr/>
        </p:nvSpPr>
        <p:spPr>
          <a:xfrm>
            <a:off x="3957849" y="3103381"/>
            <a:ext cx="3847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VSEPR: 2 bonds, 2 lone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O is sp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hybridized.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 pair geometry is tetrahedral.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Molecular geometry is bent.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lone pairs closes the H’s angle.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AD174-1AB8-1A48-9952-56905168B308}"/>
              </a:ext>
            </a:extLst>
          </p:cNvPr>
          <p:cNvSpPr/>
          <p:nvPr/>
        </p:nvSpPr>
        <p:spPr>
          <a:xfrm>
            <a:off x="3971495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D5B999-F075-C54E-8ECF-83B14CADEC09}"/>
              </a:ext>
            </a:extLst>
          </p:cNvPr>
          <p:cNvCxnSpPr/>
          <p:nvPr/>
        </p:nvCxnSpPr>
        <p:spPr>
          <a:xfrm>
            <a:off x="4582294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6B6C60-96DA-C54C-8406-442A0CEF4DED}"/>
              </a:ext>
            </a:extLst>
          </p:cNvPr>
          <p:cNvCxnSpPr/>
          <p:nvPr/>
        </p:nvCxnSpPr>
        <p:spPr>
          <a:xfrm>
            <a:off x="4117798" y="6091236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0AB1E1-30CE-BC42-9B1A-96F1728DEC1D}"/>
              </a:ext>
            </a:extLst>
          </p:cNvPr>
          <p:cNvCxnSpPr/>
          <p:nvPr/>
        </p:nvCxnSpPr>
        <p:spPr>
          <a:xfrm>
            <a:off x="5036020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1DF9DF-67D1-9E47-9536-E83BBA717C25}"/>
              </a:ext>
            </a:extLst>
          </p:cNvPr>
          <p:cNvCxnSpPr/>
          <p:nvPr/>
        </p:nvCxnSpPr>
        <p:spPr>
          <a:xfrm>
            <a:off x="5489746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098E7F-A9CE-244F-BD1E-8C11F7C122ED}"/>
              </a:ext>
            </a:extLst>
          </p:cNvPr>
          <p:cNvSpPr txBox="1"/>
          <p:nvPr/>
        </p:nvSpPr>
        <p:spPr>
          <a:xfrm>
            <a:off x="4051672" y="56765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A1C1A-25AE-494B-8BFF-D3E27A36C83E}"/>
              </a:ext>
            </a:extLst>
          </p:cNvPr>
          <p:cNvSpPr txBox="1"/>
          <p:nvPr/>
        </p:nvSpPr>
        <p:spPr>
          <a:xfrm rot="10800000">
            <a:off x="4204072" y="57606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B41D4-8992-944B-A177-95976A4E28CB}"/>
              </a:ext>
            </a:extLst>
          </p:cNvPr>
          <p:cNvSpPr txBox="1"/>
          <p:nvPr/>
        </p:nvSpPr>
        <p:spPr>
          <a:xfrm>
            <a:off x="4526451" y="46118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4E74D-4A65-B542-B8C2-70EAFAD9BB5D}"/>
              </a:ext>
            </a:extLst>
          </p:cNvPr>
          <p:cNvSpPr txBox="1"/>
          <p:nvPr/>
        </p:nvSpPr>
        <p:spPr>
          <a:xfrm>
            <a:off x="5052016" y="46165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8637D6-CE18-DE4D-96BD-FE6C53E91ADF}"/>
              </a:ext>
            </a:extLst>
          </p:cNvPr>
          <p:cNvSpPr txBox="1"/>
          <p:nvPr/>
        </p:nvSpPr>
        <p:spPr>
          <a:xfrm>
            <a:off x="5504011" y="46348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CCD5A3-870C-D54A-B545-277559D122F0}"/>
              </a:ext>
            </a:extLst>
          </p:cNvPr>
          <p:cNvSpPr/>
          <p:nvPr/>
        </p:nvSpPr>
        <p:spPr>
          <a:xfrm>
            <a:off x="6384521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BCB03E-3A7D-F345-BAB2-9226C7A7260D}"/>
              </a:ext>
            </a:extLst>
          </p:cNvPr>
          <p:cNvCxnSpPr/>
          <p:nvPr/>
        </p:nvCxnSpPr>
        <p:spPr>
          <a:xfrm>
            <a:off x="6577143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0F2BE8-3F69-A84E-98EF-ECCA9682D93F}"/>
              </a:ext>
            </a:extLst>
          </p:cNvPr>
          <p:cNvCxnSpPr/>
          <p:nvPr/>
        </p:nvCxnSpPr>
        <p:spPr>
          <a:xfrm>
            <a:off x="7043442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50F74C-776C-694B-B679-213C81BB1195}"/>
              </a:ext>
            </a:extLst>
          </p:cNvPr>
          <p:cNvCxnSpPr/>
          <p:nvPr/>
        </p:nvCxnSpPr>
        <p:spPr>
          <a:xfrm>
            <a:off x="7509741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76E6C7-4FCE-434F-9BB6-EB2B40265A1E}"/>
              </a:ext>
            </a:extLst>
          </p:cNvPr>
          <p:cNvCxnSpPr/>
          <p:nvPr/>
        </p:nvCxnSpPr>
        <p:spPr>
          <a:xfrm>
            <a:off x="7976040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A557DDE-6589-5E4A-8F19-9CE3B332150F}"/>
              </a:ext>
            </a:extLst>
          </p:cNvPr>
          <p:cNvSpPr txBox="1"/>
          <p:nvPr/>
        </p:nvSpPr>
        <p:spPr>
          <a:xfrm>
            <a:off x="6539230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AEC5D7-DD82-9045-9569-98774659ECFA}"/>
              </a:ext>
            </a:extLst>
          </p:cNvPr>
          <p:cNvSpPr txBox="1"/>
          <p:nvPr/>
        </p:nvSpPr>
        <p:spPr>
          <a:xfrm rot="10800000">
            <a:off x="6691630" y="50349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E2057-541F-9E4B-98DF-A27BEA192513}"/>
              </a:ext>
            </a:extLst>
          </p:cNvPr>
          <p:cNvSpPr txBox="1"/>
          <p:nvPr/>
        </p:nvSpPr>
        <p:spPr>
          <a:xfrm>
            <a:off x="6975358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45F954-9B5E-2848-B827-ED199C05A128}"/>
              </a:ext>
            </a:extLst>
          </p:cNvPr>
          <p:cNvSpPr txBox="1"/>
          <p:nvPr/>
        </p:nvSpPr>
        <p:spPr>
          <a:xfrm>
            <a:off x="7525737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AF6FB2-E1C1-1F44-A96C-FD4BF2718FD4}"/>
              </a:ext>
            </a:extLst>
          </p:cNvPr>
          <p:cNvSpPr txBox="1"/>
          <p:nvPr/>
        </p:nvSpPr>
        <p:spPr>
          <a:xfrm>
            <a:off x="8008033" y="49679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A64812-8020-314B-8155-3BFDD48F7F83}"/>
              </a:ext>
            </a:extLst>
          </p:cNvPr>
          <p:cNvSpPr txBox="1"/>
          <p:nvPr/>
        </p:nvSpPr>
        <p:spPr>
          <a:xfrm>
            <a:off x="6581101" y="53093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4FED3E-862C-8D40-9254-4B1885CED8AB}"/>
              </a:ext>
            </a:extLst>
          </p:cNvPr>
          <p:cNvSpPr txBox="1"/>
          <p:nvPr/>
        </p:nvSpPr>
        <p:spPr>
          <a:xfrm>
            <a:off x="7513703" y="534120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E866FB-3EE5-2D43-BFEE-FAD1C899F73C}"/>
              </a:ext>
            </a:extLst>
          </p:cNvPr>
          <p:cNvSpPr txBox="1"/>
          <p:nvPr/>
        </p:nvSpPr>
        <p:spPr>
          <a:xfrm>
            <a:off x="4204071" y="6362831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unhybridized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65AAC3-27F7-6E4B-AC84-F2F311FE64F0}"/>
              </a:ext>
            </a:extLst>
          </p:cNvPr>
          <p:cNvSpPr txBox="1"/>
          <p:nvPr/>
        </p:nvSpPr>
        <p:spPr>
          <a:xfrm>
            <a:off x="6670628" y="6373650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i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 hybridized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32EB33-8C03-0745-A9F7-B543468B679F}"/>
              </a:ext>
            </a:extLst>
          </p:cNvPr>
          <p:cNvSpPr txBox="1"/>
          <p:nvPr/>
        </p:nvSpPr>
        <p:spPr>
          <a:xfrm rot="16200000">
            <a:off x="6683836" y="3923962"/>
            <a:ext cx="433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https://en.wikipedia.org/wiki/Properties-of-water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EBDF4-9447-4B46-9ECB-4EF3EF8FC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0" y="3168306"/>
            <a:ext cx="3390900" cy="2070100"/>
          </a:xfrm>
          <a:prstGeom prst="rect">
            <a:avLst/>
          </a:prstGeom>
          <a:ln w="28575">
            <a:solidFill>
              <a:srgbClr val="0432FF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E0C3E10-9F99-EF41-B543-EA437F3A4C8F}"/>
              </a:ext>
            </a:extLst>
          </p:cNvPr>
          <p:cNvSpPr txBox="1"/>
          <p:nvPr/>
        </p:nvSpPr>
        <p:spPr>
          <a:xfrm rot="10800000">
            <a:off x="4644768" y="470016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B9925E-DAFB-A94C-A4B4-624BD8558348}"/>
              </a:ext>
            </a:extLst>
          </p:cNvPr>
          <p:cNvSpPr txBox="1"/>
          <p:nvPr/>
        </p:nvSpPr>
        <p:spPr>
          <a:xfrm rot="10800000">
            <a:off x="7117577" y="50401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10E78F-A070-B741-99BF-DBADEF82F937}"/>
              </a:ext>
            </a:extLst>
          </p:cNvPr>
          <p:cNvSpPr txBox="1"/>
          <p:nvPr/>
        </p:nvSpPr>
        <p:spPr>
          <a:xfrm>
            <a:off x="7038327" y="53128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270EDB-5142-894E-9572-5699BB66CE8D}"/>
              </a:ext>
            </a:extLst>
          </p:cNvPr>
          <p:cNvSpPr txBox="1"/>
          <p:nvPr/>
        </p:nvSpPr>
        <p:spPr>
          <a:xfrm>
            <a:off x="8000398" y="536056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FEFB4E-7513-994C-A19D-AD618EF6749A}"/>
              </a:ext>
            </a:extLst>
          </p:cNvPr>
          <p:cNvSpPr txBox="1"/>
          <p:nvPr/>
        </p:nvSpPr>
        <p:spPr>
          <a:xfrm>
            <a:off x="431715" y="5283340"/>
            <a:ext cx="3267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Since all three atoms are in the same plane, there is no need for dashes or wedges.</a:t>
            </a:r>
          </a:p>
        </p:txBody>
      </p:sp>
    </p:spTree>
    <p:extLst>
      <p:ext uri="{BB962C8B-B14F-4D97-AF65-F5344CB8AC3E}">
        <p14:creationId xmlns:p14="http://schemas.microsoft.com/office/powerpoint/2010/main" val="11122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4" grpId="0"/>
      <p:bldP spid="25" grpId="0"/>
      <p:bldP spid="26" grpId="0"/>
      <p:bldP spid="27" grpId="0"/>
      <p:bldP spid="28" grpId="0"/>
      <p:bldP spid="29" grpId="0" animBg="1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Explain why unhybridized carbon could not form four equivalent bonds?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how carbons orbitals are hybridized to form four equivalent sp</a:t>
            </a:r>
            <a:r>
              <a:rPr lang="en-US" sz="2400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 </a:t>
            </a:r>
          </a:p>
          <a:p>
            <a:r>
              <a:rPr lang="en-US" sz="2000" dirty="0">
                <a:latin typeface="Candara"/>
                <a:cs typeface="Candara"/>
              </a:rPr>
              <a:t>       orbitals?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Define the term ‘VSPER’ and explain how it this concept determines </a:t>
            </a:r>
          </a:p>
          <a:p>
            <a:r>
              <a:rPr lang="en-US" sz="2000" dirty="0">
                <a:latin typeface="Candara"/>
                <a:cs typeface="Candara"/>
              </a:rPr>
              <a:t>	geometry?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Differentiate between electron pair geometry and molecular geometry?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the effect of free electron pairs on molecular geometry?</a:t>
            </a:r>
          </a:p>
        </p:txBody>
      </p:sp>
    </p:spTree>
    <p:extLst>
      <p:ext uri="{BB962C8B-B14F-4D97-AF65-F5344CB8AC3E}">
        <p14:creationId xmlns:p14="http://schemas.microsoft.com/office/powerpoint/2010/main" val="1607560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9473" y="817361"/>
            <a:ext cx="6418552" cy="584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 algn="ctr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2.1C: sp</a:t>
            </a:r>
            <a:r>
              <a:rPr lang="en-US" sz="3200" b="1" i="1" baseline="30000" dirty="0">
                <a:latin typeface="Candara"/>
                <a:cs typeface="Candara"/>
              </a:rPr>
              <a:t>2</a:t>
            </a:r>
            <a:r>
              <a:rPr lang="en-US" sz="2800" b="1" i="1" dirty="0">
                <a:latin typeface="Candara"/>
                <a:cs typeface="Candara"/>
              </a:rPr>
              <a:t> and </a:t>
            </a:r>
            <a:r>
              <a:rPr lang="en-US" sz="2800" b="1" i="1" dirty="0" err="1">
                <a:latin typeface="Candara"/>
                <a:cs typeface="Candara"/>
              </a:rPr>
              <a:t>sp</a:t>
            </a:r>
            <a:r>
              <a:rPr lang="en-US" sz="2800" b="1" i="1" dirty="0">
                <a:latin typeface="Candara"/>
                <a:cs typeface="Candara"/>
              </a:rPr>
              <a:t> hybrid orbitals &amp; π bonds</a:t>
            </a:r>
          </a:p>
          <a:p>
            <a:pPr marL="906463" lvl="1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sp2 hybridization for double bonds</a:t>
            </a:r>
          </a:p>
          <a:p>
            <a:pPr marL="1363663" lvl="2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The </a:t>
            </a:r>
            <a:r>
              <a:rPr lang="el-GR" sz="2800" i="1" dirty="0">
                <a:latin typeface="Candara"/>
                <a:cs typeface="Candara"/>
              </a:rPr>
              <a:t>π</a:t>
            </a:r>
            <a:r>
              <a:rPr lang="en-US" sz="2800" i="1" dirty="0">
                <a:latin typeface="Candara"/>
                <a:cs typeface="Candara"/>
              </a:rPr>
              <a:t> bond</a:t>
            </a:r>
          </a:p>
          <a:p>
            <a:pPr marL="1363663" lvl="2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Trigonal planar</a:t>
            </a:r>
          </a:p>
          <a:p>
            <a:pPr marL="1363663" lvl="2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Carbonyls and carbocations</a:t>
            </a:r>
          </a:p>
          <a:p>
            <a:pPr marL="906463" lvl="1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latin typeface="Candara"/>
                <a:cs typeface="Candara"/>
              </a:rPr>
              <a:t>sp</a:t>
            </a:r>
            <a:r>
              <a:rPr lang="en-US" sz="2800" i="1" dirty="0">
                <a:latin typeface="Candara"/>
                <a:cs typeface="Candara"/>
              </a:rPr>
              <a:t> hybridization for triple bonds</a:t>
            </a:r>
          </a:p>
          <a:p>
            <a:pPr marL="1363663" lvl="2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Two perpendicular </a:t>
            </a:r>
            <a:r>
              <a:rPr lang="el-GR" sz="2800" i="1" dirty="0">
                <a:latin typeface="Candara"/>
                <a:cs typeface="Candara"/>
              </a:rPr>
              <a:t>π</a:t>
            </a:r>
            <a:r>
              <a:rPr lang="en-US" sz="2800" i="1" dirty="0">
                <a:latin typeface="Candara"/>
                <a:cs typeface="Candara"/>
              </a:rPr>
              <a:t> bonds</a:t>
            </a:r>
          </a:p>
          <a:p>
            <a:pPr marL="1363663" lvl="2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Linear</a:t>
            </a:r>
          </a:p>
          <a:p>
            <a:pPr marL="1363663" lvl="2" indent="-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More acidic!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Ethene: we need a different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Experimental data shows that the </a:t>
            </a:r>
            <a:r>
              <a:rPr lang="en-US" sz="2000" b="1" dirty="0">
                <a:latin typeface="Candara"/>
                <a:cs typeface="Candara"/>
              </a:rPr>
              <a:t>2-carbon alkene, ethene</a:t>
            </a:r>
            <a:r>
              <a:rPr lang="en-US" sz="2000" dirty="0">
                <a:latin typeface="Candara"/>
                <a:cs typeface="Candara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Is flat, or planar;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Has bond angles of 120º rather than 109.5º;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Has C-C bond lengths of 134 pm rather than the 154 pm seen in ethane; 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Doesn’t have free rotation around the C=C double bond.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2ADB1-CA59-194A-B190-02E913BB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41" y="2052144"/>
            <a:ext cx="1541956" cy="121334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5212032-DD4E-8445-AEA9-1C0AFB6C53EE}"/>
              </a:ext>
            </a:extLst>
          </p:cNvPr>
          <p:cNvSpPr txBox="1"/>
          <p:nvPr/>
        </p:nvSpPr>
        <p:spPr>
          <a:xfrm>
            <a:off x="259943" y="244987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So sp</a:t>
            </a:r>
            <a:r>
              <a:rPr lang="en-US" sz="2400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 hybridized carbons don’t explain this.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EBD9A0-D841-5F47-8898-BCA6265FCC1B}"/>
              </a:ext>
            </a:extLst>
          </p:cNvPr>
          <p:cNvSpPr txBox="1"/>
          <p:nvPr/>
        </p:nvSpPr>
        <p:spPr>
          <a:xfrm>
            <a:off x="259942" y="2969400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What does? </a:t>
            </a:r>
            <a:r>
              <a:rPr lang="en-US" sz="2000" b="1" dirty="0">
                <a:latin typeface="Candara"/>
                <a:cs typeface="Candara"/>
              </a:rPr>
              <a:t>sp</a:t>
            </a:r>
            <a:r>
              <a:rPr lang="en-US" sz="2400" b="1" baseline="30000" dirty="0">
                <a:latin typeface="Candara"/>
                <a:cs typeface="Candara"/>
              </a:rPr>
              <a:t>2</a:t>
            </a:r>
            <a:r>
              <a:rPr lang="en-US" sz="2000" b="1" dirty="0">
                <a:latin typeface="Candara"/>
                <a:cs typeface="Candara"/>
              </a:rPr>
              <a:t> hybridized carbons!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E32B51-260F-214C-A118-ACD81BB07186}"/>
              </a:ext>
            </a:extLst>
          </p:cNvPr>
          <p:cNvSpPr/>
          <p:nvPr/>
        </p:nvSpPr>
        <p:spPr>
          <a:xfrm>
            <a:off x="3971495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741082-5B32-C841-AB3D-ED53D257E9C3}"/>
              </a:ext>
            </a:extLst>
          </p:cNvPr>
          <p:cNvCxnSpPr/>
          <p:nvPr/>
        </p:nvCxnSpPr>
        <p:spPr>
          <a:xfrm>
            <a:off x="4582294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3CA561F-C030-DD4C-9397-CBB8442E858D}"/>
              </a:ext>
            </a:extLst>
          </p:cNvPr>
          <p:cNvCxnSpPr/>
          <p:nvPr/>
        </p:nvCxnSpPr>
        <p:spPr>
          <a:xfrm>
            <a:off x="4117798" y="6091236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9513C8-28EE-E741-A816-8326FC826428}"/>
              </a:ext>
            </a:extLst>
          </p:cNvPr>
          <p:cNvCxnSpPr/>
          <p:nvPr/>
        </p:nvCxnSpPr>
        <p:spPr>
          <a:xfrm>
            <a:off x="5036020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E1DBE6-60FA-BA42-AD43-1A38444A221C}"/>
              </a:ext>
            </a:extLst>
          </p:cNvPr>
          <p:cNvCxnSpPr/>
          <p:nvPr/>
        </p:nvCxnSpPr>
        <p:spPr>
          <a:xfrm>
            <a:off x="5489746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E4D7B4D-14E5-C84C-9F98-7739C6440788}"/>
              </a:ext>
            </a:extLst>
          </p:cNvPr>
          <p:cNvSpPr txBox="1"/>
          <p:nvPr/>
        </p:nvSpPr>
        <p:spPr>
          <a:xfrm>
            <a:off x="4135752" y="56765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A999DF-11B3-BB4C-8AED-D6293C94CB7C}"/>
              </a:ext>
            </a:extLst>
          </p:cNvPr>
          <p:cNvSpPr txBox="1"/>
          <p:nvPr/>
        </p:nvSpPr>
        <p:spPr>
          <a:xfrm>
            <a:off x="4600021" y="46118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9A7F05B-F53C-9048-B46B-EDF7C0B40C3D}"/>
              </a:ext>
            </a:extLst>
          </p:cNvPr>
          <p:cNvSpPr txBox="1"/>
          <p:nvPr/>
        </p:nvSpPr>
        <p:spPr>
          <a:xfrm>
            <a:off x="5052016" y="46165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7C6791-631C-824A-ACDE-BE050060184A}"/>
              </a:ext>
            </a:extLst>
          </p:cNvPr>
          <p:cNvSpPr txBox="1"/>
          <p:nvPr/>
        </p:nvSpPr>
        <p:spPr>
          <a:xfrm>
            <a:off x="5504011" y="46348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CC2D0A-AE58-C542-B625-142D32D0420F}"/>
              </a:ext>
            </a:extLst>
          </p:cNvPr>
          <p:cNvSpPr/>
          <p:nvPr/>
        </p:nvSpPr>
        <p:spPr>
          <a:xfrm>
            <a:off x="6384521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7DBCC9-7D66-9F46-A179-B77A75FC30AF}"/>
              </a:ext>
            </a:extLst>
          </p:cNvPr>
          <p:cNvCxnSpPr/>
          <p:nvPr/>
        </p:nvCxnSpPr>
        <p:spPr>
          <a:xfrm>
            <a:off x="6577143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1FF873-0F60-C142-B725-8EC8FF4E2942}"/>
              </a:ext>
            </a:extLst>
          </p:cNvPr>
          <p:cNvCxnSpPr/>
          <p:nvPr/>
        </p:nvCxnSpPr>
        <p:spPr>
          <a:xfrm>
            <a:off x="7043442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30A6275-704F-0740-9B39-74CBD9FA5C20}"/>
              </a:ext>
            </a:extLst>
          </p:cNvPr>
          <p:cNvCxnSpPr/>
          <p:nvPr/>
        </p:nvCxnSpPr>
        <p:spPr>
          <a:xfrm>
            <a:off x="7509741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E64EA9C-5624-A14F-A4A3-0669C382FD0F}"/>
              </a:ext>
            </a:extLst>
          </p:cNvPr>
          <p:cNvCxnSpPr/>
          <p:nvPr/>
        </p:nvCxnSpPr>
        <p:spPr>
          <a:xfrm>
            <a:off x="7987661" y="504095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C4B0DCA-6A5F-6A49-862D-9A4E55EA38D5}"/>
              </a:ext>
            </a:extLst>
          </p:cNvPr>
          <p:cNvSpPr txBox="1"/>
          <p:nvPr/>
        </p:nvSpPr>
        <p:spPr>
          <a:xfrm>
            <a:off x="6621118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70433F-F3E5-6B4F-AB12-461F262116AD}"/>
              </a:ext>
            </a:extLst>
          </p:cNvPr>
          <p:cNvSpPr txBox="1"/>
          <p:nvPr/>
        </p:nvSpPr>
        <p:spPr>
          <a:xfrm>
            <a:off x="7059438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AC0628-4D55-364C-B0FB-D07B3F04C98B}"/>
              </a:ext>
            </a:extLst>
          </p:cNvPr>
          <p:cNvSpPr txBox="1"/>
          <p:nvPr/>
        </p:nvSpPr>
        <p:spPr>
          <a:xfrm>
            <a:off x="7525737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0663B-0183-FF42-8B16-FAF6684F3FBF}"/>
              </a:ext>
            </a:extLst>
          </p:cNvPr>
          <p:cNvSpPr txBox="1"/>
          <p:nvPr/>
        </p:nvSpPr>
        <p:spPr>
          <a:xfrm>
            <a:off x="8019654" y="46408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667BEDB-3844-FE4C-8559-A3A2487FE113}"/>
              </a:ext>
            </a:extLst>
          </p:cNvPr>
          <p:cNvSpPr txBox="1"/>
          <p:nvPr/>
        </p:nvSpPr>
        <p:spPr>
          <a:xfrm>
            <a:off x="7020106" y="532528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02E247-1847-A04E-8113-4E4C3D25915E}"/>
              </a:ext>
            </a:extLst>
          </p:cNvPr>
          <p:cNvSpPr txBox="1"/>
          <p:nvPr/>
        </p:nvSpPr>
        <p:spPr>
          <a:xfrm>
            <a:off x="7513703" y="534120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D3D22D-D507-5843-A97E-9E21FE5329FF}"/>
              </a:ext>
            </a:extLst>
          </p:cNvPr>
          <p:cNvSpPr txBox="1"/>
          <p:nvPr/>
        </p:nvSpPr>
        <p:spPr>
          <a:xfrm>
            <a:off x="8007300" y="503845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π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DED4C3-C9DB-5D46-9400-B5FF7AC26A3B}"/>
              </a:ext>
            </a:extLst>
          </p:cNvPr>
          <p:cNvSpPr txBox="1"/>
          <p:nvPr/>
        </p:nvSpPr>
        <p:spPr>
          <a:xfrm>
            <a:off x="4204071" y="6362831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unhybridized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9209A4-D664-EA47-B53A-934107959FA9}"/>
              </a:ext>
            </a:extLst>
          </p:cNvPr>
          <p:cNvSpPr txBox="1"/>
          <p:nvPr/>
        </p:nvSpPr>
        <p:spPr>
          <a:xfrm>
            <a:off x="6670628" y="637365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i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 hybridized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BA6E4E-20A6-1A48-8A37-89B1DD87D484}"/>
              </a:ext>
            </a:extLst>
          </p:cNvPr>
          <p:cNvSpPr txBox="1"/>
          <p:nvPr/>
        </p:nvSpPr>
        <p:spPr>
          <a:xfrm>
            <a:off x="228601" y="341565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b="1" dirty="0">
                <a:latin typeface="Candara"/>
                <a:cs typeface="Candara"/>
              </a:rPr>
              <a:t>VSEPR?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3 atoms bonded, no free pairs =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dirty="0">
                <a:latin typeface="Candara"/>
                <a:cs typeface="Candara"/>
              </a:rPr>
              <a:t> with trigonal planar geometry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78" name="Rounded Rectangular Callout 77">
            <a:extLst>
              <a:ext uri="{FF2B5EF4-FFF2-40B4-BE49-F238E27FC236}">
                <a16:creationId xmlns:a16="http://schemas.microsoft.com/office/drawing/2014/main" id="{4A02A53A-5FFF-9349-ABBC-32592C603F65}"/>
              </a:ext>
            </a:extLst>
          </p:cNvPr>
          <p:cNvSpPr/>
          <p:nvPr/>
        </p:nvSpPr>
        <p:spPr>
          <a:xfrm rot="16200000">
            <a:off x="3914095" y="4815707"/>
            <a:ext cx="1593162" cy="1393158"/>
          </a:xfrm>
          <a:prstGeom prst="wedgeRoundRectCallout">
            <a:avLst>
              <a:gd name="adj1" fmla="val -1560"/>
              <a:gd name="adj2" fmla="val 140349"/>
              <a:gd name="adj3" fmla="val 16667"/>
            </a:avLst>
          </a:prstGeom>
          <a:solidFill>
            <a:srgbClr val="7A81FF">
              <a:alpha val="18000"/>
            </a:srgbClr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1CF7C5-71D6-C649-BEE2-7BBA25DD14F3}"/>
              </a:ext>
            </a:extLst>
          </p:cNvPr>
          <p:cNvSpPr txBox="1"/>
          <p:nvPr/>
        </p:nvSpPr>
        <p:spPr>
          <a:xfrm>
            <a:off x="6572531" y="531520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8799D01-E72C-F145-8ABA-EFBA595D7214}"/>
              </a:ext>
            </a:extLst>
          </p:cNvPr>
          <p:cNvSpPr txBox="1"/>
          <p:nvPr/>
        </p:nvSpPr>
        <p:spPr>
          <a:xfrm>
            <a:off x="283891" y="4578771"/>
            <a:ext cx="34643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The hybridized carbon needs to form three identical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bonds (to C, H, H) and one double (aka π) bond.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So hybridize 3 orbitals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Leave an unhybridized p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82688C-459E-C84C-9187-5BDC732EFE19}"/>
              </a:ext>
            </a:extLst>
          </p:cNvPr>
          <p:cNvSpPr/>
          <p:nvPr/>
        </p:nvSpPr>
        <p:spPr>
          <a:xfrm>
            <a:off x="6384521" y="4979519"/>
            <a:ext cx="1603140" cy="641579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51" grpId="0" animBg="1"/>
      <p:bldP spid="56" grpId="0"/>
      <p:bldP spid="58" grpId="0"/>
      <p:bldP spid="59" grpId="0"/>
      <p:bldP spid="60" grpId="0"/>
      <p:bldP spid="61" grpId="0" animBg="1"/>
      <p:bldP spid="66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Formation of ethene from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carbons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6" name="Text Box 3">
            <a:extLst>
              <a:ext uri="{FF2B5EF4-FFF2-40B4-BE49-F238E27FC236}">
                <a16:creationId xmlns:a16="http://schemas.microsoft.com/office/drawing/2014/main" id="{60B12E4F-0B14-C14A-83AA-47C87856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5537"/>
            <a:ext cx="8291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hybridized carbons form double bonds to make molecules like CH2CH2,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ethene.</a:t>
            </a: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73A2B902-E3E4-6F41-AE96-01DC57929A53}"/>
              </a:ext>
            </a:extLst>
          </p:cNvPr>
          <p:cNvSpPr/>
          <p:nvPr/>
        </p:nvSpPr>
        <p:spPr bwMode="auto">
          <a:xfrm rot="4014895">
            <a:off x="1521581" y="2527084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46541726-B124-474D-9778-EC774CE3EEFD}"/>
              </a:ext>
            </a:extLst>
          </p:cNvPr>
          <p:cNvSpPr/>
          <p:nvPr/>
        </p:nvSpPr>
        <p:spPr bwMode="auto">
          <a:xfrm rot="1618746">
            <a:off x="1451491" y="2932835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9B49079F-8621-304D-8CD6-BCD005A7A5E3}"/>
              </a:ext>
            </a:extLst>
          </p:cNvPr>
          <p:cNvSpPr/>
          <p:nvPr/>
        </p:nvSpPr>
        <p:spPr bwMode="auto">
          <a:xfrm rot="18887422" flipH="1">
            <a:off x="2761387" y="2724510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1" name="Display 40">
            <a:extLst>
              <a:ext uri="{FF2B5EF4-FFF2-40B4-BE49-F238E27FC236}">
                <a16:creationId xmlns:a16="http://schemas.microsoft.com/office/drawing/2014/main" id="{80649C72-6B38-8340-8962-8A0E5231A2D5}"/>
              </a:ext>
            </a:extLst>
          </p:cNvPr>
          <p:cNvSpPr/>
          <p:nvPr/>
        </p:nvSpPr>
        <p:spPr bwMode="auto">
          <a:xfrm rot="16200000">
            <a:off x="1823091" y="2248803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3" name="Display 42">
            <a:extLst>
              <a:ext uri="{FF2B5EF4-FFF2-40B4-BE49-F238E27FC236}">
                <a16:creationId xmlns:a16="http://schemas.microsoft.com/office/drawing/2014/main" id="{C4C58757-7DAA-F041-9D65-2323A97A8875}"/>
              </a:ext>
            </a:extLst>
          </p:cNvPr>
          <p:cNvSpPr/>
          <p:nvPr/>
        </p:nvSpPr>
        <p:spPr bwMode="auto">
          <a:xfrm rot="5400000" flipV="1">
            <a:off x="1823091" y="3520403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4F6F90-E5F7-AF43-9A84-9AD6877C927D}"/>
              </a:ext>
            </a:extLst>
          </p:cNvPr>
          <p:cNvSpPr txBox="1"/>
          <p:nvPr/>
        </p:nvSpPr>
        <p:spPr>
          <a:xfrm>
            <a:off x="2234358" y="1966548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3C4684-EB7C-1C41-9D81-E89B0E93541D}"/>
              </a:ext>
            </a:extLst>
          </p:cNvPr>
          <p:cNvSpPr txBox="1"/>
          <p:nvPr/>
        </p:nvSpPr>
        <p:spPr>
          <a:xfrm>
            <a:off x="2246903" y="3859453"/>
            <a:ext cx="40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F6369B-7773-084A-AA5B-4D9E9525EF58}"/>
              </a:ext>
            </a:extLst>
          </p:cNvPr>
          <p:cNvSpPr txBox="1"/>
          <p:nvPr/>
        </p:nvSpPr>
        <p:spPr>
          <a:xfrm>
            <a:off x="1602302" y="3089327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9C33B9-18D0-7645-BB14-836BFA9E5C81}"/>
              </a:ext>
            </a:extLst>
          </p:cNvPr>
          <p:cNvSpPr txBox="1"/>
          <p:nvPr/>
        </p:nvSpPr>
        <p:spPr>
          <a:xfrm>
            <a:off x="1655701" y="2530053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2F4CE6-B0C0-CA4A-9E90-E3EF663DE554}"/>
              </a:ext>
            </a:extLst>
          </p:cNvPr>
          <p:cNvSpPr txBox="1"/>
          <p:nvPr/>
        </p:nvSpPr>
        <p:spPr>
          <a:xfrm>
            <a:off x="2924804" y="2833549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grpSp>
        <p:nvGrpSpPr>
          <p:cNvPr id="49" name="Group 41">
            <a:extLst>
              <a:ext uri="{FF2B5EF4-FFF2-40B4-BE49-F238E27FC236}">
                <a16:creationId xmlns:a16="http://schemas.microsoft.com/office/drawing/2014/main" id="{77E5EAC2-0DDB-294E-B81B-146FEB21EEA9}"/>
              </a:ext>
            </a:extLst>
          </p:cNvPr>
          <p:cNvGrpSpPr/>
          <p:nvPr/>
        </p:nvGrpSpPr>
        <p:grpSpPr>
          <a:xfrm flipH="1">
            <a:off x="4939292" y="1828800"/>
            <a:ext cx="1994908" cy="2485400"/>
            <a:chOff x="4880491" y="1981201"/>
            <a:chExt cx="1994908" cy="2485400"/>
          </a:xfrm>
        </p:grpSpPr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2F2B4047-5DF4-B648-AC7F-416AC0ED45C6}"/>
                </a:ext>
              </a:extLst>
            </p:cNvPr>
            <p:cNvSpPr/>
            <p:nvPr/>
          </p:nvSpPr>
          <p:spPr bwMode="auto">
            <a:xfrm rot="4014895">
              <a:off x="4950581" y="2679484"/>
              <a:ext cx="687141" cy="604681"/>
            </a:xfrm>
            <a:prstGeom prst="teardrop">
              <a:avLst>
                <a:gd name="adj" fmla="val 142549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57" name="Teardrop 56">
              <a:extLst>
                <a:ext uri="{FF2B5EF4-FFF2-40B4-BE49-F238E27FC236}">
                  <a16:creationId xmlns:a16="http://schemas.microsoft.com/office/drawing/2014/main" id="{A90B35BE-70D4-2A4B-89F7-93D2CFB59377}"/>
                </a:ext>
              </a:extLst>
            </p:cNvPr>
            <p:cNvSpPr/>
            <p:nvPr/>
          </p:nvSpPr>
          <p:spPr bwMode="auto">
            <a:xfrm rot="1618746">
              <a:off x="4880491" y="3085235"/>
              <a:ext cx="655826" cy="655885"/>
            </a:xfrm>
            <a:prstGeom prst="teardrop">
              <a:avLst>
                <a:gd name="adj" fmla="val 17225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F9F5F9D9-2BF3-B64F-96F9-D5CE89C7D56C}"/>
                </a:ext>
              </a:extLst>
            </p:cNvPr>
            <p:cNvSpPr/>
            <p:nvPr/>
          </p:nvSpPr>
          <p:spPr bwMode="auto">
            <a:xfrm rot="18887422" flipH="1">
              <a:off x="6190387" y="2876910"/>
              <a:ext cx="709874" cy="605947"/>
            </a:xfrm>
            <a:prstGeom prst="teardrop">
              <a:avLst>
                <a:gd name="adj" fmla="val 17225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71" name="Display 70">
              <a:extLst>
                <a:ext uri="{FF2B5EF4-FFF2-40B4-BE49-F238E27FC236}">
                  <a16:creationId xmlns:a16="http://schemas.microsoft.com/office/drawing/2014/main" id="{94B0AFF1-CFD5-EA42-9F38-C7F077957F1D}"/>
                </a:ext>
              </a:extLst>
            </p:cNvPr>
            <p:cNvSpPr/>
            <p:nvPr/>
          </p:nvSpPr>
          <p:spPr bwMode="auto">
            <a:xfrm rot="16200000">
              <a:off x="5252091" y="2401203"/>
              <a:ext cx="1213800" cy="373795"/>
            </a:xfrm>
            <a:prstGeom prst="flowChartDispla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1" name="Display 80">
              <a:extLst>
                <a:ext uri="{FF2B5EF4-FFF2-40B4-BE49-F238E27FC236}">
                  <a16:creationId xmlns:a16="http://schemas.microsoft.com/office/drawing/2014/main" id="{5B89DAA2-7E9B-C44C-AD73-5220591A04E5}"/>
                </a:ext>
              </a:extLst>
            </p:cNvPr>
            <p:cNvSpPr/>
            <p:nvPr/>
          </p:nvSpPr>
          <p:spPr bwMode="auto">
            <a:xfrm rot="5400000" flipV="1">
              <a:off x="5252091" y="3672803"/>
              <a:ext cx="1213800" cy="373795"/>
            </a:xfrm>
            <a:prstGeom prst="flowChartDispla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1AC0BE-C911-AA46-B3C2-EA6C629E0EBE}"/>
                </a:ext>
              </a:extLst>
            </p:cNvPr>
            <p:cNvSpPr txBox="1"/>
            <p:nvPr/>
          </p:nvSpPr>
          <p:spPr>
            <a:xfrm>
              <a:off x="5611170" y="2118948"/>
              <a:ext cx="469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ndara"/>
                  <a:cs typeface="Candara"/>
                </a:rPr>
                <a:t>p</a:t>
              </a:r>
              <a:r>
                <a:rPr lang="en-US" sz="1800" dirty="0">
                  <a:latin typeface="Candara"/>
                  <a:cs typeface="Candara"/>
                </a:rPr>
                <a:t>+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79C50A-FE0E-D14F-810D-5A4A29283924}"/>
                </a:ext>
              </a:extLst>
            </p:cNvPr>
            <p:cNvSpPr txBox="1"/>
            <p:nvPr/>
          </p:nvSpPr>
          <p:spPr>
            <a:xfrm>
              <a:off x="5611171" y="4011853"/>
              <a:ext cx="428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ndara"/>
                  <a:cs typeface="Candara"/>
                </a:rPr>
                <a:t>p</a:t>
              </a:r>
              <a:r>
                <a:rPr lang="en-US" sz="1800" dirty="0">
                  <a:latin typeface="Candara"/>
                  <a:cs typeface="Candara"/>
                </a:rPr>
                <a:t>-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8ACA7D6-9A3F-E545-9FD5-F18CEA781682}"/>
                </a:ext>
              </a:extLst>
            </p:cNvPr>
            <p:cNvSpPr txBox="1"/>
            <p:nvPr/>
          </p:nvSpPr>
          <p:spPr>
            <a:xfrm>
              <a:off x="5031302" y="3241727"/>
              <a:ext cx="521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595FD46-D052-0048-8062-AF04F8A5EE89}"/>
                </a:ext>
              </a:extLst>
            </p:cNvPr>
            <p:cNvSpPr txBox="1"/>
            <p:nvPr/>
          </p:nvSpPr>
          <p:spPr>
            <a:xfrm>
              <a:off x="5084701" y="2682453"/>
              <a:ext cx="521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40DFD66-5892-E349-8524-16CAB037B236}"/>
                </a:ext>
              </a:extLst>
            </p:cNvPr>
            <p:cNvSpPr txBox="1"/>
            <p:nvPr/>
          </p:nvSpPr>
          <p:spPr>
            <a:xfrm>
              <a:off x="6353804" y="2985949"/>
              <a:ext cx="521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sp2</a:t>
              </a: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E207B784-6193-314B-9EC9-0A08EC5A2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5827"/>
            <a:ext cx="868859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Each carbon has 3 trigonal planar hybridized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orbitals and an unhybridized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    p orbital that is perpendicular to the plane of the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orbitals.</a:t>
            </a:r>
          </a:p>
          <a:p>
            <a:pPr indent="6350">
              <a:buFont typeface="Arial"/>
              <a:buChar char="•"/>
            </a:pPr>
            <a:endParaRPr lang="en-US" sz="900" dirty="0">
              <a:latin typeface="Candara"/>
              <a:cs typeface="Candara"/>
            </a:endParaRP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Two of the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err="1">
                <a:latin typeface="Candara"/>
                <a:cs typeface="Candara"/>
              </a:rPr>
              <a:t>orbitals</a:t>
            </a:r>
            <a:r>
              <a:rPr lang="en-US" sz="2000" dirty="0">
                <a:latin typeface="Candara"/>
                <a:cs typeface="Candara"/>
              </a:rPr>
              <a:t> approach to overlap and bond.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A058D93-3B8F-3448-81F0-91FCF77DF5C3}"/>
              </a:ext>
            </a:extLst>
          </p:cNvPr>
          <p:cNvSpPr/>
          <p:nvPr/>
        </p:nvSpPr>
        <p:spPr bwMode="auto">
          <a:xfrm flipH="1" flipV="1">
            <a:off x="2333004" y="2975005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E4806A0-A781-8241-9316-B54478CFFFB4}"/>
              </a:ext>
            </a:extLst>
          </p:cNvPr>
          <p:cNvSpPr/>
          <p:nvPr/>
        </p:nvSpPr>
        <p:spPr bwMode="auto">
          <a:xfrm flipH="1" flipV="1">
            <a:off x="5885208" y="2971800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C37EF9FB-C2CB-6C46-8BE7-4D1EF47D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044" y="1427449"/>
            <a:ext cx="1541956" cy="12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2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Formation of ethene from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carbons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1" name="Teardrop 30">
            <a:extLst>
              <a:ext uri="{FF2B5EF4-FFF2-40B4-BE49-F238E27FC236}">
                <a16:creationId xmlns:a16="http://schemas.microsoft.com/office/drawing/2014/main" id="{6D074E4E-C511-6947-AB89-93CDEA658BFD}"/>
              </a:ext>
            </a:extLst>
          </p:cNvPr>
          <p:cNvSpPr/>
          <p:nvPr/>
        </p:nvSpPr>
        <p:spPr bwMode="auto">
          <a:xfrm rot="4014895">
            <a:off x="2816981" y="2527084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31D8FE3E-AFA4-0944-AD7A-B7207C6B01B6}"/>
              </a:ext>
            </a:extLst>
          </p:cNvPr>
          <p:cNvSpPr/>
          <p:nvPr/>
        </p:nvSpPr>
        <p:spPr bwMode="auto">
          <a:xfrm rot="1618746">
            <a:off x="2746891" y="2932835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E2CD3214-EF01-BE4E-9200-B4A60B204E9A}"/>
              </a:ext>
            </a:extLst>
          </p:cNvPr>
          <p:cNvSpPr/>
          <p:nvPr/>
        </p:nvSpPr>
        <p:spPr bwMode="auto">
          <a:xfrm rot="18887422" flipH="1">
            <a:off x="4056787" y="2724510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4" name="Display 33">
            <a:extLst>
              <a:ext uri="{FF2B5EF4-FFF2-40B4-BE49-F238E27FC236}">
                <a16:creationId xmlns:a16="http://schemas.microsoft.com/office/drawing/2014/main" id="{8EDD5491-B4BC-6345-A9B5-77E01C1DED86}"/>
              </a:ext>
            </a:extLst>
          </p:cNvPr>
          <p:cNvSpPr/>
          <p:nvPr/>
        </p:nvSpPr>
        <p:spPr bwMode="auto">
          <a:xfrm rot="16200000">
            <a:off x="3118491" y="2248803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5" name="Display 34">
            <a:extLst>
              <a:ext uri="{FF2B5EF4-FFF2-40B4-BE49-F238E27FC236}">
                <a16:creationId xmlns:a16="http://schemas.microsoft.com/office/drawing/2014/main" id="{A5C42102-8519-BC46-A3E0-F95B533C16C2}"/>
              </a:ext>
            </a:extLst>
          </p:cNvPr>
          <p:cNvSpPr/>
          <p:nvPr/>
        </p:nvSpPr>
        <p:spPr bwMode="auto">
          <a:xfrm rot="5400000" flipV="1">
            <a:off x="3118491" y="3520403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F543BC-65EA-D84D-894A-9E32CEFA147E}"/>
              </a:ext>
            </a:extLst>
          </p:cNvPr>
          <p:cNvSpPr txBox="1"/>
          <p:nvPr/>
        </p:nvSpPr>
        <p:spPr>
          <a:xfrm>
            <a:off x="3529758" y="1966548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64B075-7B51-2C42-9C3D-C2FBC9E60A70}"/>
              </a:ext>
            </a:extLst>
          </p:cNvPr>
          <p:cNvSpPr txBox="1"/>
          <p:nvPr/>
        </p:nvSpPr>
        <p:spPr>
          <a:xfrm>
            <a:off x="3542303" y="3859453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386FA4-1906-6A45-AC69-566E0AAA4F6C}"/>
              </a:ext>
            </a:extLst>
          </p:cNvPr>
          <p:cNvSpPr txBox="1"/>
          <p:nvPr/>
        </p:nvSpPr>
        <p:spPr>
          <a:xfrm>
            <a:off x="2897702" y="3089327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8F0274-758A-E542-A820-5ED4C8813911}"/>
              </a:ext>
            </a:extLst>
          </p:cNvPr>
          <p:cNvSpPr txBox="1"/>
          <p:nvPr/>
        </p:nvSpPr>
        <p:spPr>
          <a:xfrm>
            <a:off x="2951101" y="2530053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7B7EC3-00C7-E242-B237-D824F01B1112}"/>
              </a:ext>
            </a:extLst>
          </p:cNvPr>
          <p:cNvSpPr txBox="1"/>
          <p:nvPr/>
        </p:nvSpPr>
        <p:spPr>
          <a:xfrm>
            <a:off x="4220204" y="2833549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id="{A24324B3-F066-384F-A3D8-8381A55C516A}"/>
              </a:ext>
            </a:extLst>
          </p:cNvPr>
          <p:cNvSpPr/>
          <p:nvPr/>
        </p:nvSpPr>
        <p:spPr bwMode="auto">
          <a:xfrm rot="17585105" flipH="1">
            <a:off x="5657277" y="2527083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id="{FEA9649E-5ED8-A64F-96AF-AD29B553561B}"/>
              </a:ext>
            </a:extLst>
          </p:cNvPr>
          <p:cNvSpPr/>
          <p:nvPr/>
        </p:nvSpPr>
        <p:spPr bwMode="auto">
          <a:xfrm rot="19981254" flipH="1">
            <a:off x="5758682" y="2932834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id="{EA035EA0-4278-B84A-B052-2B3E3C404F9A}"/>
              </a:ext>
            </a:extLst>
          </p:cNvPr>
          <p:cNvSpPr/>
          <p:nvPr/>
        </p:nvSpPr>
        <p:spPr bwMode="auto">
          <a:xfrm rot="2712578">
            <a:off x="4394738" y="2724509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8" name="Display 57">
            <a:extLst>
              <a:ext uri="{FF2B5EF4-FFF2-40B4-BE49-F238E27FC236}">
                <a16:creationId xmlns:a16="http://schemas.microsoft.com/office/drawing/2014/main" id="{19979410-8891-8248-8AAC-435025D3D8D1}"/>
              </a:ext>
            </a:extLst>
          </p:cNvPr>
          <p:cNvSpPr/>
          <p:nvPr/>
        </p:nvSpPr>
        <p:spPr bwMode="auto">
          <a:xfrm rot="5400000" flipH="1">
            <a:off x="4829108" y="2248802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9" name="Display 58">
            <a:extLst>
              <a:ext uri="{FF2B5EF4-FFF2-40B4-BE49-F238E27FC236}">
                <a16:creationId xmlns:a16="http://schemas.microsoft.com/office/drawing/2014/main" id="{DAF7778F-2C6F-5B43-87E3-55AE8F6FFB80}"/>
              </a:ext>
            </a:extLst>
          </p:cNvPr>
          <p:cNvSpPr/>
          <p:nvPr/>
        </p:nvSpPr>
        <p:spPr bwMode="auto">
          <a:xfrm rot="16200000" flipH="1" flipV="1">
            <a:off x="4829108" y="3520402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6D8552-7589-FE44-A3E1-B2CF0968B4BA}"/>
              </a:ext>
            </a:extLst>
          </p:cNvPr>
          <p:cNvSpPr txBox="1"/>
          <p:nvPr/>
        </p:nvSpPr>
        <p:spPr>
          <a:xfrm flipH="1">
            <a:off x="5220966" y="1966547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3274E8-56BA-D74C-B2F6-F1506A248137}"/>
              </a:ext>
            </a:extLst>
          </p:cNvPr>
          <p:cNvSpPr txBox="1"/>
          <p:nvPr/>
        </p:nvSpPr>
        <p:spPr>
          <a:xfrm flipH="1">
            <a:off x="5255704" y="3859452"/>
            <a:ext cx="48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2F875B-EFD6-BA47-A8E2-DA6BB09B047F}"/>
              </a:ext>
            </a:extLst>
          </p:cNvPr>
          <p:cNvSpPr txBox="1"/>
          <p:nvPr/>
        </p:nvSpPr>
        <p:spPr>
          <a:xfrm flipH="1">
            <a:off x="5742102" y="3089326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D2EE56-4851-6548-BA97-7E7D227CE792}"/>
              </a:ext>
            </a:extLst>
          </p:cNvPr>
          <p:cNvSpPr txBox="1"/>
          <p:nvPr/>
        </p:nvSpPr>
        <p:spPr>
          <a:xfrm flipH="1">
            <a:off x="5688703" y="2530052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29F851-FFE4-3949-9064-8C69F872CF08}"/>
              </a:ext>
            </a:extLst>
          </p:cNvPr>
          <p:cNvSpPr txBox="1"/>
          <p:nvPr/>
        </p:nvSpPr>
        <p:spPr>
          <a:xfrm flipH="1">
            <a:off x="4419600" y="2833548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EB53D7-3F1A-EA43-AC73-1160986FC44C}"/>
              </a:ext>
            </a:extLst>
          </p:cNvPr>
          <p:cNvSpPr txBox="1"/>
          <p:nvPr/>
        </p:nvSpPr>
        <p:spPr>
          <a:xfrm>
            <a:off x="3657600" y="4648200"/>
            <a:ext cx="182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sigma bond (</a:t>
            </a:r>
            <a:r>
              <a:rPr lang="en-US" sz="2000" dirty="0" err="1">
                <a:latin typeface="Candara"/>
                <a:ea typeface="Lucida Grande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388E870-B741-C04B-B830-158FD8F9E8B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834370" y="3955455"/>
            <a:ext cx="1475232" cy="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8" name="Text Box 3">
            <a:extLst>
              <a:ext uri="{FF2B5EF4-FFF2-40B4-BE49-F238E27FC236}">
                <a16:creationId xmlns:a16="http://schemas.microsoft.com/office/drawing/2014/main" id="{9299023B-9648-BB4E-B1B4-BD264B3B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5827"/>
            <a:ext cx="8733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 overlapping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err="1">
                <a:latin typeface="Candara"/>
                <a:cs typeface="Candara"/>
              </a:rPr>
              <a:t>orbitals</a:t>
            </a:r>
            <a:r>
              <a:rPr lang="en-US" sz="2000" dirty="0">
                <a:latin typeface="Candara"/>
                <a:cs typeface="Candara"/>
              </a:rPr>
              <a:t> form a sigma (single) bond between the carbons.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405506-27FB-814C-BE3C-8E396E75A104}"/>
              </a:ext>
            </a:extLst>
          </p:cNvPr>
          <p:cNvSpPr/>
          <p:nvPr/>
        </p:nvSpPr>
        <p:spPr bwMode="auto">
          <a:xfrm flipH="1" flipV="1">
            <a:off x="3628404" y="2975005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3D0722C-23DD-C442-9164-D8914B67E91A}"/>
              </a:ext>
            </a:extLst>
          </p:cNvPr>
          <p:cNvSpPr/>
          <p:nvPr/>
        </p:nvSpPr>
        <p:spPr bwMode="auto">
          <a:xfrm flipH="1" flipV="1">
            <a:off x="5322612" y="2971800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2" name="Text Box 3">
            <a:extLst>
              <a:ext uri="{FF2B5EF4-FFF2-40B4-BE49-F238E27FC236}">
                <a16:creationId xmlns:a16="http://schemas.microsoft.com/office/drawing/2014/main" id="{9FC986D8-5647-F644-8584-085E731E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5537"/>
            <a:ext cx="82670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hybridized carbons form double bonds to make molecules like CH2CH2,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ethene.</a:t>
            </a:r>
          </a:p>
          <a:p>
            <a:pPr indent="6350"/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5629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Formation of ethene from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carbons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C88CF891-47F5-2242-9F40-B0441C52C648}"/>
              </a:ext>
            </a:extLst>
          </p:cNvPr>
          <p:cNvSpPr/>
          <p:nvPr/>
        </p:nvSpPr>
        <p:spPr bwMode="auto">
          <a:xfrm rot="2763907" flipV="1">
            <a:off x="3529805" y="4013666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9BD60708-EF61-FB4D-8B79-4D7526CBD5E1}"/>
              </a:ext>
            </a:extLst>
          </p:cNvPr>
          <p:cNvSpPr/>
          <p:nvPr/>
        </p:nvSpPr>
        <p:spPr bwMode="auto">
          <a:xfrm rot="18836093" flipH="1" flipV="1">
            <a:off x="4825205" y="4035755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8" name="Curved Down Arrow 37">
            <a:extLst>
              <a:ext uri="{FF2B5EF4-FFF2-40B4-BE49-F238E27FC236}">
                <a16:creationId xmlns:a16="http://schemas.microsoft.com/office/drawing/2014/main" id="{71E7DE65-B17A-2343-8ED9-1CB8BF257648}"/>
              </a:ext>
            </a:extLst>
          </p:cNvPr>
          <p:cNvSpPr/>
          <p:nvPr/>
        </p:nvSpPr>
        <p:spPr bwMode="auto">
          <a:xfrm rot="2763907" flipH="1">
            <a:off x="4904218" y="1727666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5A9EA9D8-CFD5-DF41-B87F-EDB68B6F70CE}"/>
              </a:ext>
            </a:extLst>
          </p:cNvPr>
          <p:cNvSpPr/>
          <p:nvPr/>
        </p:nvSpPr>
        <p:spPr bwMode="auto">
          <a:xfrm rot="18836093">
            <a:off x="3529805" y="1727666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7848B342-81B2-E04E-B195-E8B7DF1EA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5537"/>
            <a:ext cx="82670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hybridized carbons form double bonds to make molecules like CH2CH2,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ethene.</a:t>
            </a:r>
          </a:p>
          <a:p>
            <a:pPr indent="6350"/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D2D4AE-54A5-4A40-94A4-BFE8F829117A}"/>
              </a:ext>
            </a:extLst>
          </p:cNvPr>
          <p:cNvSpPr txBox="1"/>
          <p:nvPr/>
        </p:nvSpPr>
        <p:spPr>
          <a:xfrm>
            <a:off x="3657600" y="4648200"/>
            <a:ext cx="182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sigma bond (</a:t>
            </a:r>
            <a:r>
              <a:rPr lang="en-US" sz="2000" dirty="0" err="1">
                <a:latin typeface="Candara"/>
                <a:ea typeface="Lucida Grande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)</a:t>
            </a: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0F635117-7C1E-E04F-8F2D-FF0B8698B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73348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 overlapping 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err="1">
                <a:latin typeface="Candara"/>
                <a:cs typeface="Candara"/>
              </a:rPr>
              <a:t>orbitals</a:t>
            </a:r>
            <a:r>
              <a:rPr lang="en-US" sz="2000" dirty="0">
                <a:latin typeface="Candara"/>
                <a:cs typeface="Candara"/>
              </a:rPr>
              <a:t> form a sigma (single) bond between the carbons.</a:t>
            </a:r>
          </a:p>
          <a:p>
            <a:pPr indent="6350">
              <a:buFont typeface="Arial"/>
              <a:buChar char="•"/>
            </a:pPr>
            <a:endParaRPr lang="en-US" sz="900" dirty="0">
              <a:latin typeface="Candara"/>
              <a:cs typeface="Candara"/>
            </a:endParaRPr>
          </a:p>
          <a:p>
            <a:pPr indent="635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The 2 unhybridized p orbitals bend in towards one another to share e-.</a:t>
            </a: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BDECDC26-FC48-3C44-905F-0A67AC0829F4}"/>
              </a:ext>
            </a:extLst>
          </p:cNvPr>
          <p:cNvSpPr/>
          <p:nvPr/>
        </p:nvSpPr>
        <p:spPr bwMode="auto">
          <a:xfrm rot="4014895">
            <a:off x="2816981" y="2527084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6BF515FB-590A-A04D-8192-362BB8B03D0A}"/>
              </a:ext>
            </a:extLst>
          </p:cNvPr>
          <p:cNvSpPr/>
          <p:nvPr/>
        </p:nvSpPr>
        <p:spPr bwMode="auto">
          <a:xfrm rot="1618746">
            <a:off x="2746891" y="2932835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A74F116-89DB-1349-BB7F-89614A078F77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834370" y="3913882"/>
            <a:ext cx="1475232" cy="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ardrop 47">
            <a:extLst>
              <a:ext uri="{FF2B5EF4-FFF2-40B4-BE49-F238E27FC236}">
                <a16:creationId xmlns:a16="http://schemas.microsoft.com/office/drawing/2014/main" id="{C7EACB61-9759-4845-9486-8D9A67B4E7CC}"/>
              </a:ext>
            </a:extLst>
          </p:cNvPr>
          <p:cNvSpPr/>
          <p:nvPr/>
        </p:nvSpPr>
        <p:spPr bwMode="auto">
          <a:xfrm rot="18887422" flipH="1">
            <a:off x="4056787" y="2724510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9" name="Display 48">
            <a:extLst>
              <a:ext uri="{FF2B5EF4-FFF2-40B4-BE49-F238E27FC236}">
                <a16:creationId xmlns:a16="http://schemas.microsoft.com/office/drawing/2014/main" id="{A727F92B-D9C8-1848-8234-84471DA66258}"/>
              </a:ext>
            </a:extLst>
          </p:cNvPr>
          <p:cNvSpPr/>
          <p:nvPr/>
        </p:nvSpPr>
        <p:spPr bwMode="auto">
          <a:xfrm rot="16200000">
            <a:off x="3118491" y="2248803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0" name="Display 49">
            <a:extLst>
              <a:ext uri="{FF2B5EF4-FFF2-40B4-BE49-F238E27FC236}">
                <a16:creationId xmlns:a16="http://schemas.microsoft.com/office/drawing/2014/main" id="{23F089C4-2D47-4E4D-B41F-226F5A7A4DB9}"/>
              </a:ext>
            </a:extLst>
          </p:cNvPr>
          <p:cNvSpPr/>
          <p:nvPr/>
        </p:nvSpPr>
        <p:spPr bwMode="auto">
          <a:xfrm rot="5400000" flipV="1">
            <a:off x="3118491" y="3520403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79DAA-74C2-674C-A0ED-0FEBC7878D60}"/>
              </a:ext>
            </a:extLst>
          </p:cNvPr>
          <p:cNvSpPr txBox="1"/>
          <p:nvPr/>
        </p:nvSpPr>
        <p:spPr>
          <a:xfrm>
            <a:off x="3529758" y="1966548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17E2D0-F942-9E4C-805F-F2EA26EA6331}"/>
              </a:ext>
            </a:extLst>
          </p:cNvPr>
          <p:cNvSpPr txBox="1"/>
          <p:nvPr/>
        </p:nvSpPr>
        <p:spPr>
          <a:xfrm>
            <a:off x="3542303" y="3859453"/>
            <a:ext cx="4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901B5B-2656-6F4C-BA28-D420DE608BFC}"/>
              </a:ext>
            </a:extLst>
          </p:cNvPr>
          <p:cNvSpPr txBox="1"/>
          <p:nvPr/>
        </p:nvSpPr>
        <p:spPr>
          <a:xfrm>
            <a:off x="2897702" y="3089327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EF43DF-4394-3441-A28D-B74AE4091F92}"/>
              </a:ext>
            </a:extLst>
          </p:cNvPr>
          <p:cNvSpPr txBox="1"/>
          <p:nvPr/>
        </p:nvSpPr>
        <p:spPr>
          <a:xfrm>
            <a:off x="2951101" y="2530053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3D7D86-84E6-0446-90E5-498ED00593BB}"/>
              </a:ext>
            </a:extLst>
          </p:cNvPr>
          <p:cNvSpPr txBox="1"/>
          <p:nvPr/>
        </p:nvSpPr>
        <p:spPr>
          <a:xfrm>
            <a:off x="4220204" y="2833549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id="{D8797EE7-79AE-2747-9363-E97EE8C2AA4A}"/>
              </a:ext>
            </a:extLst>
          </p:cNvPr>
          <p:cNvSpPr/>
          <p:nvPr/>
        </p:nvSpPr>
        <p:spPr bwMode="auto">
          <a:xfrm rot="17585105" flipH="1">
            <a:off x="5657277" y="2527083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id="{8604555F-8634-734D-9058-9733CDCCBDE9}"/>
              </a:ext>
            </a:extLst>
          </p:cNvPr>
          <p:cNvSpPr/>
          <p:nvPr/>
        </p:nvSpPr>
        <p:spPr bwMode="auto">
          <a:xfrm rot="19981254" flipH="1">
            <a:off x="5758682" y="2932834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id="{C0CD64A3-3709-274E-A7FA-5B12CB7C9226}"/>
              </a:ext>
            </a:extLst>
          </p:cNvPr>
          <p:cNvSpPr/>
          <p:nvPr/>
        </p:nvSpPr>
        <p:spPr bwMode="auto">
          <a:xfrm rot="2712578">
            <a:off x="4394738" y="2724509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8" name="Display 77">
            <a:extLst>
              <a:ext uri="{FF2B5EF4-FFF2-40B4-BE49-F238E27FC236}">
                <a16:creationId xmlns:a16="http://schemas.microsoft.com/office/drawing/2014/main" id="{3C7EEA08-5EEF-5644-A3C3-781C16BCD914}"/>
              </a:ext>
            </a:extLst>
          </p:cNvPr>
          <p:cNvSpPr/>
          <p:nvPr/>
        </p:nvSpPr>
        <p:spPr bwMode="auto">
          <a:xfrm rot="5400000" flipH="1">
            <a:off x="4829108" y="2248802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9" name="Display 78">
            <a:extLst>
              <a:ext uri="{FF2B5EF4-FFF2-40B4-BE49-F238E27FC236}">
                <a16:creationId xmlns:a16="http://schemas.microsoft.com/office/drawing/2014/main" id="{DAE89458-7944-6E46-A1D7-D2C691BFB367}"/>
              </a:ext>
            </a:extLst>
          </p:cNvPr>
          <p:cNvSpPr/>
          <p:nvPr/>
        </p:nvSpPr>
        <p:spPr bwMode="auto">
          <a:xfrm rot="16200000" flipH="1" flipV="1">
            <a:off x="4829108" y="3520402"/>
            <a:ext cx="1213800" cy="373795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6710507-1A6A-E74E-A17E-BB4D8ED94686}"/>
              </a:ext>
            </a:extLst>
          </p:cNvPr>
          <p:cNvSpPr txBox="1"/>
          <p:nvPr/>
        </p:nvSpPr>
        <p:spPr>
          <a:xfrm flipH="1">
            <a:off x="5220966" y="1966547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CBF2C5D-5021-3743-BD39-B307E106E545}"/>
              </a:ext>
            </a:extLst>
          </p:cNvPr>
          <p:cNvSpPr txBox="1"/>
          <p:nvPr/>
        </p:nvSpPr>
        <p:spPr>
          <a:xfrm flipH="1">
            <a:off x="5255704" y="3859452"/>
            <a:ext cx="42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E3903-CBD2-DC4D-9EDA-20F4EEB29344}"/>
              </a:ext>
            </a:extLst>
          </p:cNvPr>
          <p:cNvSpPr txBox="1"/>
          <p:nvPr/>
        </p:nvSpPr>
        <p:spPr>
          <a:xfrm flipH="1">
            <a:off x="5742102" y="3089326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731AFE-28DE-4945-976A-09C14BAFA0FC}"/>
              </a:ext>
            </a:extLst>
          </p:cNvPr>
          <p:cNvSpPr txBox="1"/>
          <p:nvPr/>
        </p:nvSpPr>
        <p:spPr>
          <a:xfrm flipH="1">
            <a:off x="5688703" y="2530052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923231-B726-AE4E-9B37-D06168FADBF1}"/>
              </a:ext>
            </a:extLst>
          </p:cNvPr>
          <p:cNvSpPr txBox="1"/>
          <p:nvPr/>
        </p:nvSpPr>
        <p:spPr>
          <a:xfrm flipH="1">
            <a:off x="4419600" y="2833548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4F178F5-2C9B-0A42-81E5-0B74FE1D1470}"/>
              </a:ext>
            </a:extLst>
          </p:cNvPr>
          <p:cNvSpPr/>
          <p:nvPr/>
        </p:nvSpPr>
        <p:spPr bwMode="auto">
          <a:xfrm flipH="1" flipV="1">
            <a:off x="3628404" y="2975005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E450E20-867C-1940-8E19-3F3B7332D018}"/>
              </a:ext>
            </a:extLst>
          </p:cNvPr>
          <p:cNvSpPr/>
          <p:nvPr/>
        </p:nvSpPr>
        <p:spPr bwMode="auto">
          <a:xfrm flipH="1" flipV="1">
            <a:off x="5322612" y="2971800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469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714" y="1867616"/>
            <a:ext cx="8034572" cy="2611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latin typeface="Candara"/>
                <a:cs typeface="Candara"/>
              </a:rPr>
              <a:t>2.1:  Covalent bonding in organic molecules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ndara"/>
                <a:cs typeface="Candara"/>
              </a:rPr>
              <a:t>	A. The </a:t>
            </a:r>
            <a:r>
              <a:rPr lang="en-US" sz="2800" dirty="0" err="1">
                <a:latin typeface="Candara"/>
                <a:cs typeface="Candara"/>
              </a:rPr>
              <a:t>σ</a:t>
            </a:r>
            <a:r>
              <a:rPr lang="en-US" sz="2800" dirty="0">
                <a:latin typeface="Candara"/>
                <a:cs typeface="Candara"/>
              </a:rPr>
              <a:t> bond in the H2 molecule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ndara"/>
                <a:cs typeface="Candara"/>
              </a:rPr>
              <a:t>	B. sp3 hybrid orbitals and tetrahedral bonding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ndara"/>
                <a:cs typeface="Candara"/>
              </a:rPr>
              <a:t>	C. sp2 and </a:t>
            </a:r>
            <a:r>
              <a:rPr lang="en-US" sz="2800" dirty="0" err="1">
                <a:latin typeface="Candara"/>
                <a:cs typeface="Candara"/>
              </a:rPr>
              <a:t>sp</a:t>
            </a:r>
            <a:r>
              <a:rPr lang="en-US" sz="2800" dirty="0">
                <a:latin typeface="Candara"/>
                <a:cs typeface="Candara"/>
              </a:rPr>
              <a:t> hybrid orbitals and π bonds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  <a:cs typeface="Candar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4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Formation of ethene from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carbons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5" name="Stored Data 34">
            <a:extLst>
              <a:ext uri="{FF2B5EF4-FFF2-40B4-BE49-F238E27FC236}">
                <a16:creationId xmlns:a16="http://schemas.microsoft.com/office/drawing/2014/main" id="{B7837BD8-5AEA-304E-A91B-EF29947AFF18}"/>
              </a:ext>
            </a:extLst>
          </p:cNvPr>
          <p:cNvSpPr/>
          <p:nvPr/>
        </p:nvSpPr>
        <p:spPr bwMode="auto">
          <a:xfrm rot="16200000">
            <a:off x="4038600" y="2895600"/>
            <a:ext cx="1143000" cy="1752600"/>
          </a:xfrm>
          <a:prstGeom prst="flowChartOnlineStorag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CEE884F9-5655-D448-8B61-B4A986A3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65537"/>
            <a:ext cx="83089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sp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r>
              <a:rPr lang="en-US" sz="2000" dirty="0">
                <a:latin typeface="Candara"/>
                <a:cs typeface="Candara"/>
              </a:rPr>
              <a:t> hybridized carbons form double bonds to make molecules like CH2CH2,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ethene.</a:t>
            </a:r>
          </a:p>
          <a:p>
            <a:pPr indent="6350"/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13AFC0A5-31AD-FD4E-A69E-708E0E70EAC6}"/>
              </a:ext>
            </a:extLst>
          </p:cNvPr>
          <p:cNvSpPr/>
          <p:nvPr/>
        </p:nvSpPr>
        <p:spPr bwMode="auto">
          <a:xfrm rot="4014895">
            <a:off x="2816981" y="2527084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57521A3C-00F6-F947-88F5-E95E1F68F3CD}"/>
              </a:ext>
            </a:extLst>
          </p:cNvPr>
          <p:cNvSpPr/>
          <p:nvPr/>
        </p:nvSpPr>
        <p:spPr bwMode="auto">
          <a:xfrm rot="1618746">
            <a:off x="2746891" y="2932835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ACBA80C9-478B-0D49-88FA-D2EF38309151}"/>
              </a:ext>
            </a:extLst>
          </p:cNvPr>
          <p:cNvSpPr/>
          <p:nvPr/>
        </p:nvSpPr>
        <p:spPr bwMode="auto">
          <a:xfrm rot="18887422" flipH="1">
            <a:off x="4056787" y="2724510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915815-1599-3649-9D2F-B163A7053023}"/>
              </a:ext>
            </a:extLst>
          </p:cNvPr>
          <p:cNvSpPr txBox="1"/>
          <p:nvPr/>
        </p:nvSpPr>
        <p:spPr>
          <a:xfrm>
            <a:off x="2897702" y="3089327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78294B-9C90-3248-A3A2-DC9FB9D6B13B}"/>
              </a:ext>
            </a:extLst>
          </p:cNvPr>
          <p:cNvSpPr txBox="1"/>
          <p:nvPr/>
        </p:nvSpPr>
        <p:spPr>
          <a:xfrm>
            <a:off x="2951101" y="2530053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60B4DA-5908-4145-8C3B-A170873C11D5}"/>
              </a:ext>
            </a:extLst>
          </p:cNvPr>
          <p:cNvSpPr txBox="1"/>
          <p:nvPr/>
        </p:nvSpPr>
        <p:spPr>
          <a:xfrm>
            <a:off x="4220204" y="2833549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id="{E08854BA-2615-A04F-8A56-363BBE5179E2}"/>
              </a:ext>
            </a:extLst>
          </p:cNvPr>
          <p:cNvSpPr/>
          <p:nvPr/>
        </p:nvSpPr>
        <p:spPr bwMode="auto">
          <a:xfrm rot="17585105" flipH="1">
            <a:off x="5657277" y="2527083"/>
            <a:ext cx="687141" cy="604681"/>
          </a:xfrm>
          <a:prstGeom prst="teardrop">
            <a:avLst>
              <a:gd name="adj" fmla="val 142549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8" name="Teardrop 57">
            <a:extLst>
              <a:ext uri="{FF2B5EF4-FFF2-40B4-BE49-F238E27FC236}">
                <a16:creationId xmlns:a16="http://schemas.microsoft.com/office/drawing/2014/main" id="{A1AFB40C-DF10-AD43-8232-BA8BD790D398}"/>
              </a:ext>
            </a:extLst>
          </p:cNvPr>
          <p:cNvSpPr/>
          <p:nvPr/>
        </p:nvSpPr>
        <p:spPr bwMode="auto">
          <a:xfrm rot="19981254" flipH="1">
            <a:off x="5758682" y="2932834"/>
            <a:ext cx="655826" cy="655885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9" name="Teardrop 58">
            <a:extLst>
              <a:ext uri="{FF2B5EF4-FFF2-40B4-BE49-F238E27FC236}">
                <a16:creationId xmlns:a16="http://schemas.microsoft.com/office/drawing/2014/main" id="{313A7A07-862D-A64E-AD77-189C75284A0A}"/>
              </a:ext>
            </a:extLst>
          </p:cNvPr>
          <p:cNvSpPr/>
          <p:nvPr/>
        </p:nvSpPr>
        <p:spPr bwMode="auto">
          <a:xfrm rot="2712578">
            <a:off x="4394738" y="2724509"/>
            <a:ext cx="709874" cy="605947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>
                  <a:alpha val="70000"/>
                </a:srgbClr>
              </a:gs>
              <a:gs pos="100000">
                <a:srgbClr val="FFFFFF">
                  <a:alpha val="7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8E8374-5263-2047-B144-71405FCDD939}"/>
              </a:ext>
            </a:extLst>
          </p:cNvPr>
          <p:cNvSpPr txBox="1"/>
          <p:nvPr/>
        </p:nvSpPr>
        <p:spPr>
          <a:xfrm flipH="1">
            <a:off x="5742102" y="3089326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678F0B-BDC4-A64A-9D5C-DCCC09E5DC56}"/>
              </a:ext>
            </a:extLst>
          </p:cNvPr>
          <p:cNvSpPr txBox="1"/>
          <p:nvPr/>
        </p:nvSpPr>
        <p:spPr>
          <a:xfrm flipH="1">
            <a:off x="5688703" y="2530052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76FC51-C045-DB40-8A4C-A31CBEF8CD0D}"/>
              </a:ext>
            </a:extLst>
          </p:cNvPr>
          <p:cNvSpPr txBox="1"/>
          <p:nvPr/>
        </p:nvSpPr>
        <p:spPr>
          <a:xfrm flipH="1">
            <a:off x="4419600" y="2833548"/>
            <a:ext cx="52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376FCE-1E08-944B-BF32-8C1B25ED02BB}"/>
              </a:ext>
            </a:extLst>
          </p:cNvPr>
          <p:cNvSpPr txBox="1"/>
          <p:nvPr/>
        </p:nvSpPr>
        <p:spPr>
          <a:xfrm>
            <a:off x="3657600" y="4648200"/>
            <a:ext cx="182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sigma bond (</a:t>
            </a:r>
            <a:r>
              <a:rPr lang="en-US" sz="2000" dirty="0" err="1">
                <a:latin typeface="Candara"/>
                <a:ea typeface="Lucida Grande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60DEFA3-0D49-5944-B723-8FE7ED92603F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811320" y="3882706"/>
            <a:ext cx="1521333" cy="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608F742-66E5-1340-A370-C85BEE8E675C}"/>
              </a:ext>
            </a:extLst>
          </p:cNvPr>
          <p:cNvSpPr txBox="1"/>
          <p:nvPr/>
        </p:nvSpPr>
        <p:spPr>
          <a:xfrm>
            <a:off x="3886200" y="3657600"/>
            <a:ext cx="46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66" name="Stored Data 65">
            <a:extLst>
              <a:ext uri="{FF2B5EF4-FFF2-40B4-BE49-F238E27FC236}">
                <a16:creationId xmlns:a16="http://schemas.microsoft.com/office/drawing/2014/main" id="{8CA42191-DCEF-764E-BC0B-DA12DCA50BF4}"/>
              </a:ext>
            </a:extLst>
          </p:cNvPr>
          <p:cNvSpPr/>
          <p:nvPr/>
        </p:nvSpPr>
        <p:spPr bwMode="auto">
          <a:xfrm rot="5400000" flipV="1">
            <a:off x="4038600" y="1371600"/>
            <a:ext cx="1143000" cy="1752600"/>
          </a:xfrm>
          <a:prstGeom prst="flowChartOnlineStorag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64DF69-5605-EF48-BCF5-DDE7D5A1D17D}"/>
              </a:ext>
            </a:extLst>
          </p:cNvPr>
          <p:cNvSpPr txBox="1"/>
          <p:nvPr/>
        </p:nvSpPr>
        <p:spPr>
          <a:xfrm>
            <a:off x="3810000" y="1966548"/>
            <a:ext cx="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DE98F1-016B-5141-A73E-853AD03EA5CC}"/>
              </a:ext>
            </a:extLst>
          </p:cNvPr>
          <p:cNvSpPr txBox="1"/>
          <p:nvPr/>
        </p:nvSpPr>
        <p:spPr>
          <a:xfrm>
            <a:off x="5638800" y="4114800"/>
            <a:ext cx="139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pi bond (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)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0D35A36-F806-4C42-88E4-715047BA4113}"/>
              </a:ext>
            </a:extLst>
          </p:cNvPr>
          <p:cNvCxnSpPr>
            <a:stCxn id="69" idx="1"/>
          </p:cNvCxnSpPr>
          <p:nvPr/>
        </p:nvCxnSpPr>
        <p:spPr bwMode="auto">
          <a:xfrm rot="10800000">
            <a:off x="5029200" y="3886201"/>
            <a:ext cx="609600" cy="4286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57FB792-1619-4A40-9275-7E0E057AB3A4}"/>
              </a:ext>
            </a:extLst>
          </p:cNvPr>
          <p:cNvCxnSpPr/>
          <p:nvPr/>
        </p:nvCxnSpPr>
        <p:spPr bwMode="auto">
          <a:xfrm rot="16200000" flipV="1">
            <a:off x="4357673" y="2957527"/>
            <a:ext cx="2028856" cy="533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7" name="Text Box 3">
            <a:extLst>
              <a:ext uri="{FF2B5EF4-FFF2-40B4-BE49-F238E27FC236}">
                <a16:creationId xmlns:a16="http://schemas.microsoft.com/office/drawing/2014/main" id="{37649B1E-8A45-5A40-922F-C3FB3F49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48501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 parallel </a:t>
            </a:r>
            <a:r>
              <a:rPr lang="en-US" sz="2000" dirty="0" err="1">
                <a:latin typeface="Candara"/>
                <a:cs typeface="Candara"/>
              </a:rPr>
              <a:t>p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err="1">
                <a:latin typeface="Candara"/>
                <a:cs typeface="Candara"/>
              </a:rPr>
              <a:t>orbitals</a:t>
            </a:r>
            <a:r>
              <a:rPr lang="en-US" sz="2000" dirty="0">
                <a:latin typeface="Candara"/>
                <a:cs typeface="Candara"/>
              </a:rPr>
              <a:t> “fuse” to form a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bond.</a:t>
            </a: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 has both + and – lobe that sit further from the nucleus, above &amp;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   below the sigma bond.</a:t>
            </a: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 is the “second” bond of the double bond.</a:t>
            </a: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There is no </a:t>
            </a:r>
            <a:r>
              <a:rPr lang="en-US" sz="2000" b="1" i="1" dirty="0">
                <a:latin typeface="Candara"/>
                <a:cs typeface="Candara"/>
              </a:rPr>
              <a:t>rotational freedom</a:t>
            </a:r>
            <a:r>
              <a:rPr lang="en-US" sz="2000" b="1" dirty="0">
                <a:latin typeface="Candara"/>
                <a:cs typeface="Candara"/>
              </a:rPr>
              <a:t> </a:t>
            </a:r>
            <a:r>
              <a:rPr lang="en-US" sz="2000" dirty="0">
                <a:latin typeface="Candara"/>
                <a:cs typeface="Candara"/>
              </a:rPr>
              <a:t>around a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bond.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C825D64-9FB2-EC4E-8C6A-F328A50750DD}"/>
              </a:ext>
            </a:extLst>
          </p:cNvPr>
          <p:cNvSpPr/>
          <p:nvPr/>
        </p:nvSpPr>
        <p:spPr bwMode="auto">
          <a:xfrm flipH="1" flipV="1">
            <a:off x="3628404" y="2975005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1A976DF-B2E6-E143-B7B2-9E5901236FA6}"/>
              </a:ext>
            </a:extLst>
          </p:cNvPr>
          <p:cNvSpPr/>
          <p:nvPr/>
        </p:nvSpPr>
        <p:spPr bwMode="auto">
          <a:xfrm flipH="1" flipV="1">
            <a:off x="5322612" y="2971800"/>
            <a:ext cx="196194" cy="18159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35A31-A5CA-0E46-8A6F-7B761B927886}"/>
              </a:ext>
            </a:extLst>
          </p:cNvPr>
          <p:cNvSpPr txBox="1"/>
          <p:nvPr/>
        </p:nvSpPr>
        <p:spPr>
          <a:xfrm rot="16200000">
            <a:off x="6834543" y="3154841"/>
            <a:ext cx="385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http://www.chemtube3d.com/orbitalsethene.htm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4993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Extent of trigonal planar geometry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CEE884F9-5655-D448-8B61-B4A986A3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65537"/>
            <a:ext cx="86473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trigonal planar geometry </a:t>
            </a:r>
            <a:r>
              <a:rPr lang="en-US" sz="2000" dirty="0">
                <a:latin typeface="Candara"/>
                <a:cs typeface="Candara"/>
              </a:rPr>
              <a:t>of alkenes extends only as far as the atoms directly bonded to the double-bonded carbons.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EF15A-8251-F64D-9F53-31B80BA35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38"/>
          <a:stretch/>
        </p:blipFill>
        <p:spPr>
          <a:xfrm>
            <a:off x="5810686" y="1521022"/>
            <a:ext cx="2234358" cy="148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A6E02-1286-9645-86F5-72307F961A50}"/>
              </a:ext>
            </a:extLst>
          </p:cNvPr>
          <p:cNvSpPr txBox="1"/>
          <p:nvPr/>
        </p:nvSpPr>
        <p:spPr>
          <a:xfrm>
            <a:off x="381001" y="3082926"/>
            <a:ext cx="8125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Redraw the structures below, indicating the six atoms that lie in the same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plane due to the carbon-carbon double bond.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8975F-AEDA-2844-88CD-53155AF0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361" y="3919292"/>
            <a:ext cx="3767401" cy="10542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B138B3F-EBC1-D745-A746-2897848F387F}"/>
              </a:ext>
            </a:extLst>
          </p:cNvPr>
          <p:cNvSpPr txBox="1"/>
          <p:nvPr/>
        </p:nvSpPr>
        <p:spPr>
          <a:xfrm>
            <a:off x="381001" y="4982245"/>
            <a:ext cx="6769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What is wrong with the way the structure of L-dopa is drawn?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A179-3498-6A43-BF9C-571962AF2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61" y="5338436"/>
            <a:ext cx="2413000" cy="127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C342FF5-8F15-CA48-BEC3-136FF2C3B289}"/>
              </a:ext>
            </a:extLst>
          </p:cNvPr>
          <p:cNvSpPr txBox="1"/>
          <p:nvPr/>
        </p:nvSpPr>
        <p:spPr>
          <a:xfrm>
            <a:off x="4179203" y="5553497"/>
            <a:ext cx="427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carbons of the aromatic ring, and all atoms directly connected to them, are planar and can’t come forward.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3E6D0-2BBA-FF4E-BE6C-E5B9577C319F}"/>
              </a:ext>
            </a:extLst>
          </p:cNvPr>
          <p:cNvSpPr/>
          <p:nvPr/>
        </p:nvSpPr>
        <p:spPr>
          <a:xfrm>
            <a:off x="3357349" y="4459405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97AAE2-7821-CF44-8F00-CF50F24FB004}"/>
              </a:ext>
            </a:extLst>
          </p:cNvPr>
          <p:cNvSpPr/>
          <p:nvPr/>
        </p:nvSpPr>
        <p:spPr>
          <a:xfrm>
            <a:off x="3670367" y="4326685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CB00015-B252-6B4D-BE71-B2E244D704D7}"/>
              </a:ext>
            </a:extLst>
          </p:cNvPr>
          <p:cNvSpPr/>
          <p:nvPr/>
        </p:nvSpPr>
        <p:spPr>
          <a:xfrm>
            <a:off x="3948853" y="4481638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305529-17EF-F042-936A-79518BA54096}"/>
              </a:ext>
            </a:extLst>
          </p:cNvPr>
          <p:cNvSpPr/>
          <p:nvPr/>
        </p:nvSpPr>
        <p:spPr>
          <a:xfrm>
            <a:off x="3670367" y="4006522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3980120-3F40-6F4B-BA59-B44234021920}"/>
              </a:ext>
            </a:extLst>
          </p:cNvPr>
          <p:cNvSpPr/>
          <p:nvPr/>
        </p:nvSpPr>
        <p:spPr>
          <a:xfrm>
            <a:off x="3078863" y="4323594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D97649-8EB7-7448-8740-F29FE44C579C}"/>
              </a:ext>
            </a:extLst>
          </p:cNvPr>
          <p:cNvSpPr/>
          <p:nvPr/>
        </p:nvSpPr>
        <p:spPr>
          <a:xfrm>
            <a:off x="3357349" y="4764867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A2272B-8CA6-B047-81E7-A1A527D2416B}"/>
              </a:ext>
            </a:extLst>
          </p:cNvPr>
          <p:cNvSpPr/>
          <p:nvPr/>
        </p:nvSpPr>
        <p:spPr>
          <a:xfrm>
            <a:off x="4680633" y="4192685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ED3831D-9B44-5344-848A-5EE831CAC6AF}"/>
              </a:ext>
            </a:extLst>
          </p:cNvPr>
          <p:cNvSpPr/>
          <p:nvPr/>
        </p:nvSpPr>
        <p:spPr>
          <a:xfrm>
            <a:off x="5282566" y="4092439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5A2FB02-C4BA-0941-8B9B-78E99455A176}"/>
              </a:ext>
            </a:extLst>
          </p:cNvPr>
          <p:cNvSpPr/>
          <p:nvPr/>
        </p:nvSpPr>
        <p:spPr>
          <a:xfrm>
            <a:off x="5096478" y="4627178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6CB2917-C0B9-9046-B43A-84DFE83B27F1}"/>
              </a:ext>
            </a:extLst>
          </p:cNvPr>
          <p:cNvSpPr/>
          <p:nvPr/>
        </p:nvSpPr>
        <p:spPr>
          <a:xfrm>
            <a:off x="4470754" y="3898816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9279E02-9AF7-F440-8B04-F2BF913E836D}"/>
              </a:ext>
            </a:extLst>
          </p:cNvPr>
          <p:cNvSpPr/>
          <p:nvPr/>
        </p:nvSpPr>
        <p:spPr>
          <a:xfrm>
            <a:off x="4330279" y="4279524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FBA23-F146-4B41-A601-37A1AE699315}"/>
              </a:ext>
            </a:extLst>
          </p:cNvPr>
          <p:cNvSpPr txBox="1"/>
          <p:nvPr/>
        </p:nvSpPr>
        <p:spPr>
          <a:xfrm>
            <a:off x="1694980" y="2036160"/>
            <a:ext cx="404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All 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red</a:t>
            </a:r>
            <a:r>
              <a:rPr lang="en-US" sz="2000" dirty="0">
                <a:latin typeface="Candara" panose="020E0502030303020204" pitchFamily="34" charset="0"/>
              </a:rPr>
              <a:t> atoms are in the same plane.</a:t>
            </a:r>
          </a:p>
        </p:txBody>
      </p:sp>
    </p:spTree>
    <p:extLst>
      <p:ext uri="{BB962C8B-B14F-4D97-AF65-F5344CB8AC3E}">
        <p14:creationId xmlns:p14="http://schemas.microsoft.com/office/powerpoint/2010/main" val="17534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8" grpId="0"/>
      <p:bldP spid="11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A7100-2E97-B04C-86C8-C8DD9C25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58" y="1414715"/>
            <a:ext cx="3563375" cy="221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Carbonyl groups are also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hybridized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CEE884F9-5655-D448-8B61-B4A986A3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882407"/>
            <a:ext cx="8647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/>
                <a:cs typeface="Candara"/>
              </a:rPr>
              <a:t>Formaldehyde</a:t>
            </a:r>
            <a:r>
              <a:rPr lang="en-US" sz="2000" dirty="0">
                <a:latin typeface="Candara"/>
                <a:cs typeface="Candara"/>
              </a:rPr>
              <a:t> is dominated by its </a:t>
            </a:r>
            <a:r>
              <a:rPr lang="en-US" sz="2000" b="1" dirty="0">
                <a:latin typeface="Candara"/>
                <a:cs typeface="Candara"/>
              </a:rPr>
              <a:t>carbonyl group.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8977B9B7-78F4-4747-BAFB-FDB06D00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2" y="3906973"/>
            <a:ext cx="5368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/>
                <a:cs typeface="Candara"/>
              </a:rPr>
              <a:t>VSEPR </a:t>
            </a:r>
            <a:r>
              <a:rPr lang="en-US" sz="2000" dirty="0">
                <a:latin typeface="Candara"/>
                <a:cs typeface="Candara"/>
              </a:rPr>
              <a:t>shows that both the carbon and oxygen atoms are sp2 hybridized:</a:t>
            </a:r>
          </a:p>
          <a:p>
            <a:pPr lvl="1" indent="6350"/>
            <a:r>
              <a:rPr lang="en-US" sz="2000" b="1" dirty="0">
                <a:latin typeface="Candara"/>
                <a:cs typeface="Candara"/>
              </a:rPr>
              <a:t>C: </a:t>
            </a:r>
            <a:r>
              <a:rPr lang="en-US" sz="2000" dirty="0">
                <a:latin typeface="Candara"/>
                <a:cs typeface="Candara"/>
              </a:rPr>
              <a:t>3 bonded to, 0 lone pairs</a:t>
            </a:r>
          </a:p>
          <a:p>
            <a:pPr lvl="1" indent="6350"/>
            <a:r>
              <a:rPr lang="en-US" sz="2000" b="1" dirty="0">
                <a:latin typeface="Candara"/>
                <a:cs typeface="Candara"/>
              </a:rPr>
              <a:t>O: </a:t>
            </a:r>
            <a:r>
              <a:rPr lang="en-US" sz="2000" dirty="0">
                <a:latin typeface="Candara"/>
                <a:cs typeface="Candara"/>
              </a:rPr>
              <a:t>1 bonded to, 2 lone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A6863-F525-5549-87E8-61FD5397B5E0}"/>
              </a:ext>
            </a:extLst>
          </p:cNvPr>
          <p:cNvSpPr txBox="1"/>
          <p:nvPr/>
        </p:nvSpPr>
        <p:spPr>
          <a:xfrm>
            <a:off x="2962050" y="231769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D18D66-0D69-7F4E-989E-2CF6CF2CC0FD}"/>
              </a:ext>
            </a:extLst>
          </p:cNvPr>
          <p:cNvSpPr txBox="1"/>
          <p:nvPr/>
        </p:nvSpPr>
        <p:spPr>
          <a:xfrm>
            <a:off x="3128923" y="192301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5B9CC0-5E93-5B47-99E0-A3A44E54550F}"/>
              </a:ext>
            </a:extLst>
          </p:cNvPr>
          <p:cNvSpPr txBox="1"/>
          <p:nvPr/>
        </p:nvSpPr>
        <p:spPr>
          <a:xfrm>
            <a:off x="3364003" y="243132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136906-3A9B-0044-9D34-75479DCDAC13}"/>
              </a:ext>
            </a:extLst>
          </p:cNvPr>
          <p:cNvSpPr txBox="1"/>
          <p:nvPr/>
        </p:nvSpPr>
        <p:spPr>
          <a:xfrm>
            <a:off x="3414330" y="208390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π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9CD3A9CB-D47A-D943-9676-E4D49544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2" y="5489711"/>
            <a:ext cx="5368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Geometry is </a:t>
            </a:r>
            <a:r>
              <a:rPr lang="en-US" sz="2000" b="1" dirty="0">
                <a:latin typeface="Candara"/>
                <a:cs typeface="Candara"/>
              </a:rPr>
              <a:t>trigonal planar.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lone pairs are also c0-planar.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F2A52-C301-AA44-915C-29CE04FC544C}"/>
              </a:ext>
            </a:extLst>
          </p:cNvPr>
          <p:cNvSpPr txBox="1"/>
          <p:nvPr/>
        </p:nvSpPr>
        <p:spPr>
          <a:xfrm>
            <a:off x="2197509" y="6272230"/>
            <a:ext cx="554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http://www.chemtube3d.com/orbitalsformaldehyde.htm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CEE884F9-5655-D448-8B61-B4A986A3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65537"/>
            <a:ext cx="86473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Draw the bonding structure for the </a:t>
            </a:r>
            <a:r>
              <a:rPr lang="en-US" sz="2000" b="1" dirty="0">
                <a:latin typeface="Candara"/>
                <a:cs typeface="Candara"/>
              </a:rPr>
              <a:t>imine</a:t>
            </a:r>
            <a:r>
              <a:rPr lang="en-US" sz="2000" dirty="0">
                <a:latin typeface="Candara"/>
                <a:cs typeface="Candara"/>
              </a:rPr>
              <a:t> shown here.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Dash-wedge;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Hybridization of carbon and nitrogen;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Electron pair geometry;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Molecular geometry. 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8977B9B7-78F4-4747-BAFB-FDB06D00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1" y="3906973"/>
            <a:ext cx="80873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Dash-wedge isn’t necessary as all atoms are trigonal planar (coplanar).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VSEPR shows that both C and N are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2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hybridized.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C’s electron pair geometry and molecular geometry are trigonal planar.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N’s electron pair geometry is trigonal planar, but its molecular geometry is bent.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5C160-4B64-3D41-BBFF-B8068947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28" y="1586125"/>
            <a:ext cx="1531784" cy="15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3D6431-A26A-8E42-80FC-9F9F8F73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416" y="1698571"/>
            <a:ext cx="4532033" cy="3065787"/>
          </a:xfrm>
          <a:prstGeom prst="rect">
            <a:avLst/>
          </a:prstGeom>
        </p:spPr>
      </p:pic>
      <p:sp>
        <p:nvSpPr>
          <p:cNvPr id="93" name="Text Box 3">
            <a:extLst>
              <a:ext uri="{FF2B5EF4-FFF2-40B4-BE49-F238E27FC236}">
                <a16:creationId xmlns:a16="http://schemas.microsoft.com/office/drawing/2014/main" id="{C810F71B-2A33-0540-A844-13FBA373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65537"/>
            <a:ext cx="8647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Determine the hybridization of all carbons and label them so.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AEBA4F6-72FE-D14A-BC7B-F5D6E9B17FE6}"/>
              </a:ext>
            </a:extLst>
          </p:cNvPr>
          <p:cNvSpPr/>
          <p:nvPr/>
        </p:nvSpPr>
        <p:spPr>
          <a:xfrm>
            <a:off x="3019228" y="3521838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7B0C6A1-DBC2-8343-B318-C66AFE9EE356}"/>
              </a:ext>
            </a:extLst>
          </p:cNvPr>
          <p:cNvSpPr/>
          <p:nvPr/>
        </p:nvSpPr>
        <p:spPr>
          <a:xfrm>
            <a:off x="3403541" y="3521838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2266A07-B6E6-544F-9543-5C4E079D6D13}"/>
              </a:ext>
            </a:extLst>
          </p:cNvPr>
          <p:cNvSpPr/>
          <p:nvPr/>
        </p:nvSpPr>
        <p:spPr>
          <a:xfrm>
            <a:off x="4272277" y="3591364"/>
            <a:ext cx="254313" cy="25357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A608F4C-FEA0-444C-B97F-2C805EE00782}"/>
              </a:ext>
            </a:extLst>
          </p:cNvPr>
          <p:cNvSpPr/>
          <p:nvPr/>
        </p:nvSpPr>
        <p:spPr>
          <a:xfrm>
            <a:off x="4556480" y="2693577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466E2D2-9FE2-FA40-87AA-27FB0F32F32C}"/>
              </a:ext>
            </a:extLst>
          </p:cNvPr>
          <p:cNvSpPr/>
          <p:nvPr/>
        </p:nvSpPr>
        <p:spPr>
          <a:xfrm>
            <a:off x="5915547" y="3453333"/>
            <a:ext cx="254313" cy="25357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E145CE2-A834-A84C-829F-B62F5F684222}"/>
              </a:ext>
            </a:extLst>
          </p:cNvPr>
          <p:cNvSpPr/>
          <p:nvPr/>
        </p:nvSpPr>
        <p:spPr>
          <a:xfrm>
            <a:off x="1826532" y="5039212"/>
            <a:ext cx="191069" cy="20956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ED245A9-D8BD-8248-B212-99725A268A92}"/>
              </a:ext>
            </a:extLst>
          </p:cNvPr>
          <p:cNvSpPr/>
          <p:nvPr/>
        </p:nvSpPr>
        <p:spPr>
          <a:xfrm>
            <a:off x="3668584" y="3231465"/>
            <a:ext cx="19106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209993D-DB30-044F-A06A-CA65B37728B0}"/>
              </a:ext>
            </a:extLst>
          </p:cNvPr>
          <p:cNvSpPr/>
          <p:nvPr/>
        </p:nvSpPr>
        <p:spPr>
          <a:xfrm>
            <a:off x="4026393" y="3219434"/>
            <a:ext cx="19106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0B206F0-0973-8D49-99CB-C4BCFBD137F8}"/>
              </a:ext>
            </a:extLst>
          </p:cNvPr>
          <p:cNvSpPr/>
          <p:nvPr/>
        </p:nvSpPr>
        <p:spPr>
          <a:xfrm>
            <a:off x="3859653" y="2676943"/>
            <a:ext cx="19106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F01AC7E-125D-5243-9521-ABBE375497BD}"/>
              </a:ext>
            </a:extLst>
          </p:cNvPr>
          <p:cNvSpPr/>
          <p:nvPr/>
        </p:nvSpPr>
        <p:spPr>
          <a:xfrm>
            <a:off x="4914137" y="2903143"/>
            <a:ext cx="19106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B99B5B1-E192-514D-9271-AB483F5DE9D0}"/>
              </a:ext>
            </a:extLst>
          </p:cNvPr>
          <p:cNvSpPr/>
          <p:nvPr/>
        </p:nvSpPr>
        <p:spPr>
          <a:xfrm>
            <a:off x="1816362" y="5415344"/>
            <a:ext cx="20123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298984F-5BD7-DB4B-A3F9-B64922438489}"/>
              </a:ext>
            </a:extLst>
          </p:cNvPr>
          <p:cNvSpPr/>
          <p:nvPr/>
        </p:nvSpPr>
        <p:spPr>
          <a:xfrm>
            <a:off x="5581439" y="3278464"/>
            <a:ext cx="19106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B950D93-AB7B-6C46-BB79-7E7F570AA535}"/>
              </a:ext>
            </a:extLst>
          </p:cNvPr>
          <p:cNvSpPr/>
          <p:nvPr/>
        </p:nvSpPr>
        <p:spPr>
          <a:xfrm>
            <a:off x="4934465" y="3278464"/>
            <a:ext cx="191069" cy="20956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35EC4-C94A-B741-A95F-63F89810D197}"/>
              </a:ext>
            </a:extLst>
          </p:cNvPr>
          <p:cNvSpPr txBox="1"/>
          <p:nvPr/>
        </p:nvSpPr>
        <p:spPr>
          <a:xfrm>
            <a:off x="2133416" y="4959329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0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hybridized carbon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E4F1C7A-6826-2848-A46A-9C3E3AA483BB}"/>
              </a:ext>
            </a:extLst>
          </p:cNvPr>
          <p:cNvSpPr txBox="1"/>
          <p:nvPr/>
        </p:nvSpPr>
        <p:spPr>
          <a:xfrm>
            <a:off x="2133416" y="5352318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</a:rPr>
              <a:t>sp</a:t>
            </a:r>
            <a:r>
              <a:rPr lang="en-US" sz="2000" baseline="30000" dirty="0">
                <a:solidFill>
                  <a:srgbClr val="00B050"/>
                </a:solidFill>
                <a:latin typeface="Candara" panose="020E0502030303020204" pitchFamily="34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</a:rPr>
              <a:t> hybridized carbon</a:t>
            </a:r>
          </a:p>
        </p:txBody>
      </p:sp>
    </p:spTree>
    <p:extLst>
      <p:ext uri="{BB962C8B-B14F-4D97-AF65-F5344CB8AC3E}">
        <p14:creationId xmlns:p14="http://schemas.microsoft.com/office/powerpoint/2010/main" val="9028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3" grpId="0"/>
      <p:bldP spid="10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Carbocations are sp</a:t>
            </a:r>
            <a:r>
              <a:rPr lang="en-US" sz="4000" b="1" baseline="30000" dirty="0">
                <a:solidFill>
                  <a:prstClr val="white"/>
                </a:solidFill>
                <a:latin typeface="Candara"/>
                <a:cs typeface="Candara"/>
              </a:rPr>
              <a:t>2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hybridized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CEE884F9-5655-D448-8B61-B4A986A3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65537"/>
            <a:ext cx="86473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This methyl carbocation’s carbon atom is </a:t>
            </a:r>
            <a:r>
              <a:rPr lang="en-US" sz="2000" b="1" dirty="0">
                <a:latin typeface="Candara"/>
                <a:cs typeface="Candara"/>
              </a:rPr>
              <a:t>sp</a:t>
            </a:r>
            <a:r>
              <a:rPr lang="en-US" sz="2400" b="1" baseline="30000" dirty="0">
                <a:latin typeface="Candara"/>
                <a:cs typeface="Candara"/>
              </a:rPr>
              <a:t>2</a:t>
            </a:r>
            <a:r>
              <a:rPr lang="en-US" sz="2000" b="1" dirty="0">
                <a:latin typeface="Candara"/>
                <a:cs typeface="Candara"/>
              </a:rPr>
              <a:t> hybridized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Bonded to three atoms; no lone pairs.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All atoms are trigonal planar.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There is an empty, unhybridized p orbital perpendicular to the atomic plane or the plane of the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85B20-06E1-6448-889C-3C60ABC1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97" y="2876490"/>
            <a:ext cx="3758866" cy="26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Alkyne carbons are </a:t>
            </a:r>
            <a:r>
              <a:rPr lang="en-US" sz="3600" b="1" dirty="0" err="1">
                <a:solidFill>
                  <a:schemeClr val="bg1"/>
                </a:solidFill>
                <a:latin typeface="Candara"/>
                <a:cs typeface="Candara"/>
              </a:rPr>
              <a:t>sp</a:t>
            </a:r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 hybridized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CEE884F9-5655-D448-8B61-B4A986A3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65537"/>
            <a:ext cx="8647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/>
                <a:cs typeface="Candara"/>
              </a:rPr>
              <a:t>Alkyne carbons</a:t>
            </a:r>
            <a:r>
              <a:rPr lang="en-US" sz="2000" dirty="0">
                <a:latin typeface="Candara"/>
                <a:cs typeface="Candara"/>
              </a:rPr>
              <a:t>, and </a:t>
            </a:r>
            <a:r>
              <a:rPr lang="en-US" sz="2000" b="1" dirty="0">
                <a:latin typeface="Candara"/>
                <a:cs typeface="Candara"/>
              </a:rPr>
              <a:t>nitrile carbons and </a:t>
            </a:r>
            <a:r>
              <a:rPr lang="en-US" sz="2000" b="1" dirty="0" err="1">
                <a:latin typeface="Candara"/>
                <a:cs typeface="Candara"/>
              </a:rPr>
              <a:t>nitrogens</a:t>
            </a:r>
            <a:r>
              <a:rPr lang="en-US" sz="2000" dirty="0">
                <a:latin typeface="Candara"/>
                <a:cs typeface="Candara"/>
              </a:rPr>
              <a:t>, are </a:t>
            </a:r>
            <a:r>
              <a:rPr lang="en-US" sz="2000" b="1" dirty="0">
                <a:latin typeface="Candara"/>
                <a:cs typeface="Candara"/>
              </a:rPr>
              <a:t>triple bonded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FB13C-CD57-CC43-B2B6-8AAF7F44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030" y="1462453"/>
            <a:ext cx="2866843" cy="126836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CA8ED8E9-6AE8-7842-AD68-6956D804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827620"/>
            <a:ext cx="8647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dirty="0">
                <a:latin typeface="Candara"/>
                <a:cs typeface="Candara"/>
              </a:rPr>
              <a:t>VSEPR: </a:t>
            </a:r>
            <a:r>
              <a:rPr lang="en-US" sz="2000" dirty="0">
                <a:latin typeface="Candara"/>
                <a:cs typeface="Candara"/>
              </a:rPr>
              <a:t>2 atoms bonded to; no lone pairs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Carbon is </a:t>
            </a:r>
            <a:r>
              <a:rPr lang="en-US" sz="2000" dirty="0" err="1">
                <a:latin typeface="Candara"/>
                <a:cs typeface="Candara"/>
              </a:rPr>
              <a:t>sp</a:t>
            </a:r>
            <a:r>
              <a:rPr lang="en-US" sz="2000" dirty="0">
                <a:latin typeface="Candara"/>
                <a:cs typeface="Candara"/>
              </a:rPr>
              <a:t> hybridized.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Electron pair and molecular geometries are linear.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54CA1-8ECA-5941-B73F-A0C6709AC678}"/>
              </a:ext>
            </a:extLst>
          </p:cNvPr>
          <p:cNvSpPr/>
          <p:nvPr/>
        </p:nvSpPr>
        <p:spPr>
          <a:xfrm>
            <a:off x="3971495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83894-6FA2-1849-9E1F-479F4C9244F1}"/>
              </a:ext>
            </a:extLst>
          </p:cNvPr>
          <p:cNvCxnSpPr/>
          <p:nvPr/>
        </p:nvCxnSpPr>
        <p:spPr>
          <a:xfrm>
            <a:off x="4582294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F0C0CC-69B1-CF4C-A490-10EF3B557D0C}"/>
              </a:ext>
            </a:extLst>
          </p:cNvPr>
          <p:cNvCxnSpPr/>
          <p:nvPr/>
        </p:nvCxnSpPr>
        <p:spPr>
          <a:xfrm>
            <a:off x="4117798" y="6091236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A5F605-70FA-C445-8041-DE2A77EA2D7F}"/>
              </a:ext>
            </a:extLst>
          </p:cNvPr>
          <p:cNvCxnSpPr/>
          <p:nvPr/>
        </p:nvCxnSpPr>
        <p:spPr>
          <a:xfrm>
            <a:off x="5036020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512A-B274-AF46-8764-B1D5C2FF28FB}"/>
              </a:ext>
            </a:extLst>
          </p:cNvPr>
          <p:cNvCxnSpPr/>
          <p:nvPr/>
        </p:nvCxnSpPr>
        <p:spPr>
          <a:xfrm>
            <a:off x="5489746" y="4983600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AE7A0D-0C18-1348-9C5C-4D4F282472C0}"/>
              </a:ext>
            </a:extLst>
          </p:cNvPr>
          <p:cNvSpPr txBox="1"/>
          <p:nvPr/>
        </p:nvSpPr>
        <p:spPr>
          <a:xfrm>
            <a:off x="4135752" y="56765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D46D08-BD3D-1444-B294-0229FBD70A64}"/>
              </a:ext>
            </a:extLst>
          </p:cNvPr>
          <p:cNvSpPr txBox="1"/>
          <p:nvPr/>
        </p:nvSpPr>
        <p:spPr>
          <a:xfrm>
            <a:off x="4600021" y="46118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279F4A-5026-954E-B2AF-C63F0493E65C}"/>
              </a:ext>
            </a:extLst>
          </p:cNvPr>
          <p:cNvSpPr txBox="1"/>
          <p:nvPr/>
        </p:nvSpPr>
        <p:spPr>
          <a:xfrm>
            <a:off x="5052016" y="46165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2532A-17AA-2A4F-B7B3-5B9EB7D54157}"/>
              </a:ext>
            </a:extLst>
          </p:cNvPr>
          <p:cNvSpPr txBox="1"/>
          <p:nvPr/>
        </p:nvSpPr>
        <p:spPr>
          <a:xfrm>
            <a:off x="5504011" y="46348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3F290-714B-6B42-8175-00DDA87C28BA}"/>
              </a:ext>
            </a:extLst>
          </p:cNvPr>
          <p:cNvSpPr/>
          <p:nvPr/>
        </p:nvSpPr>
        <p:spPr>
          <a:xfrm>
            <a:off x="6384521" y="4679763"/>
            <a:ext cx="2129051" cy="172103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266ED8-673F-C34C-B5DA-D20E393A8CFF}"/>
              </a:ext>
            </a:extLst>
          </p:cNvPr>
          <p:cNvCxnSpPr/>
          <p:nvPr/>
        </p:nvCxnSpPr>
        <p:spPr>
          <a:xfrm>
            <a:off x="6577143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134-5947-C44E-97FA-53289C920D2D}"/>
              </a:ext>
            </a:extLst>
          </p:cNvPr>
          <p:cNvCxnSpPr/>
          <p:nvPr/>
        </p:nvCxnSpPr>
        <p:spPr>
          <a:xfrm>
            <a:off x="7043442" y="536801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770EF4-83E1-3642-B9FC-86895C3F9222}"/>
              </a:ext>
            </a:extLst>
          </p:cNvPr>
          <p:cNvCxnSpPr/>
          <p:nvPr/>
        </p:nvCxnSpPr>
        <p:spPr>
          <a:xfrm>
            <a:off x="7987661" y="5040952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6970BC-CB2A-324D-B587-067F9CC4E4D7}"/>
              </a:ext>
            </a:extLst>
          </p:cNvPr>
          <p:cNvSpPr txBox="1"/>
          <p:nvPr/>
        </p:nvSpPr>
        <p:spPr>
          <a:xfrm>
            <a:off x="6621118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417695-3E2C-FD43-A547-3BE5421D8560}"/>
              </a:ext>
            </a:extLst>
          </p:cNvPr>
          <p:cNvSpPr txBox="1"/>
          <p:nvPr/>
        </p:nvSpPr>
        <p:spPr>
          <a:xfrm>
            <a:off x="7059438" y="4950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5E0ECA-35C0-2E41-BDF9-FEDEFCC1A135}"/>
              </a:ext>
            </a:extLst>
          </p:cNvPr>
          <p:cNvSpPr txBox="1"/>
          <p:nvPr/>
        </p:nvSpPr>
        <p:spPr>
          <a:xfrm>
            <a:off x="8019654" y="46408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018ADE-4C58-A642-844E-096F17CA2A67}"/>
              </a:ext>
            </a:extLst>
          </p:cNvPr>
          <p:cNvSpPr txBox="1"/>
          <p:nvPr/>
        </p:nvSpPr>
        <p:spPr>
          <a:xfrm>
            <a:off x="7020106" y="532528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A456FC-2A1A-6642-B844-B7F5E0148F5E}"/>
              </a:ext>
            </a:extLst>
          </p:cNvPr>
          <p:cNvSpPr txBox="1"/>
          <p:nvPr/>
        </p:nvSpPr>
        <p:spPr>
          <a:xfrm>
            <a:off x="8007300" y="503846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9CB0AD-A2B1-1042-8BEE-C3070F86D5E3}"/>
              </a:ext>
            </a:extLst>
          </p:cNvPr>
          <p:cNvSpPr txBox="1"/>
          <p:nvPr/>
        </p:nvSpPr>
        <p:spPr>
          <a:xfrm>
            <a:off x="4204071" y="6362831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unhybridized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A9515-DB76-D24C-AF86-7562DF22BC8E}"/>
              </a:ext>
            </a:extLst>
          </p:cNvPr>
          <p:cNvSpPr txBox="1"/>
          <p:nvPr/>
        </p:nvSpPr>
        <p:spPr>
          <a:xfrm>
            <a:off x="6670628" y="6373650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 hybridized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7CD573AB-B857-9341-A403-E2A4830D1CE3}"/>
              </a:ext>
            </a:extLst>
          </p:cNvPr>
          <p:cNvSpPr/>
          <p:nvPr/>
        </p:nvSpPr>
        <p:spPr>
          <a:xfrm rot="16200000">
            <a:off x="3703373" y="5058439"/>
            <a:ext cx="1593162" cy="913096"/>
          </a:xfrm>
          <a:prstGeom prst="wedgeRoundRectCallout">
            <a:avLst>
              <a:gd name="adj1" fmla="val -2373"/>
              <a:gd name="adj2" fmla="val 228723"/>
              <a:gd name="adj3" fmla="val 16667"/>
            </a:avLst>
          </a:prstGeom>
          <a:solidFill>
            <a:srgbClr val="7A81FF">
              <a:alpha val="18000"/>
            </a:srgbClr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3BDF78-0145-B94C-B48B-FF9E5BD1C067}"/>
              </a:ext>
            </a:extLst>
          </p:cNvPr>
          <p:cNvSpPr txBox="1"/>
          <p:nvPr/>
        </p:nvSpPr>
        <p:spPr>
          <a:xfrm>
            <a:off x="6572531" y="531520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ndara" panose="020E0502030303020204" pitchFamily="34" charset="0"/>
              </a:rPr>
              <a:t>σ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A6C46C-28E1-EA41-B45C-3BDF9C527B4C}"/>
              </a:ext>
            </a:extLst>
          </p:cNvPr>
          <p:cNvSpPr txBox="1"/>
          <p:nvPr/>
        </p:nvSpPr>
        <p:spPr>
          <a:xfrm>
            <a:off x="283891" y="4578771"/>
            <a:ext cx="3464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50">
              <a:defRPr/>
            </a:pPr>
            <a:r>
              <a:rPr lang="en-US" sz="2000" dirty="0">
                <a:latin typeface="Candara"/>
                <a:cs typeface="Candara"/>
              </a:rPr>
              <a:t>The hybridized carbon needs to form two identical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bonds (to C, H) and two π bonds.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So hybridize 2 orbitals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ndara"/>
                <a:cs typeface="Candara"/>
              </a:rPr>
              <a:t>Leave 2 unhybridized </a:t>
            </a:r>
            <a:r>
              <a:rPr lang="en-US" sz="2000" dirty="0" err="1">
                <a:latin typeface="Candara"/>
                <a:cs typeface="Candara"/>
              </a:rPr>
              <a:t>ps</a:t>
            </a:r>
            <a:endParaRPr lang="en-US" sz="2400" dirty="0">
              <a:latin typeface="Candara"/>
              <a:cs typeface="Candara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CD9CDF-07CA-B048-AAE0-5035F8F05426}"/>
              </a:ext>
            </a:extLst>
          </p:cNvPr>
          <p:cNvCxnSpPr/>
          <p:nvPr/>
        </p:nvCxnSpPr>
        <p:spPr>
          <a:xfrm>
            <a:off x="7548020" y="5051843"/>
            <a:ext cx="344899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01D47F8-FFA7-9E46-B29A-EC9083D91C30}"/>
              </a:ext>
            </a:extLst>
          </p:cNvPr>
          <p:cNvSpPr txBox="1"/>
          <p:nvPr/>
        </p:nvSpPr>
        <p:spPr>
          <a:xfrm>
            <a:off x="7580013" y="4585515"/>
            <a:ext cx="312906" cy="53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↑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5D2657-71A6-284D-8513-E7BB4853E585}"/>
              </a:ext>
            </a:extLst>
          </p:cNvPr>
          <p:cNvSpPr txBox="1"/>
          <p:nvPr/>
        </p:nvSpPr>
        <p:spPr>
          <a:xfrm>
            <a:off x="7567659" y="5038554"/>
            <a:ext cx="343364" cy="53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π</a:t>
            </a:r>
          </a:p>
        </p:txBody>
      </p:sp>
    </p:spTree>
    <p:extLst>
      <p:ext uri="{BB962C8B-B14F-4D97-AF65-F5344CB8AC3E}">
        <p14:creationId xmlns:p14="http://schemas.microsoft.com/office/powerpoint/2010/main" val="27151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5" grpId="0"/>
      <p:bldP spid="17" grpId="0"/>
      <p:bldP spid="18" grpId="0"/>
      <p:bldP spid="19" grpId="0" animBg="1"/>
      <p:bldP spid="24" grpId="0"/>
      <p:bldP spid="25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Alkyne formation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pSp>
        <p:nvGrpSpPr>
          <p:cNvPr id="39" name="Group 75">
            <a:extLst>
              <a:ext uri="{FF2B5EF4-FFF2-40B4-BE49-F238E27FC236}">
                <a16:creationId xmlns:a16="http://schemas.microsoft.com/office/drawing/2014/main" id="{CA82FA64-B115-7145-9AD2-867C782713CE}"/>
              </a:ext>
            </a:extLst>
          </p:cNvPr>
          <p:cNvGrpSpPr/>
          <p:nvPr/>
        </p:nvGrpSpPr>
        <p:grpSpPr>
          <a:xfrm rot="18745777" flipH="1">
            <a:off x="2899894" y="1572135"/>
            <a:ext cx="934182" cy="860355"/>
            <a:chOff x="1371600" y="3758088"/>
            <a:chExt cx="934182" cy="860355"/>
          </a:xfrm>
        </p:grpSpPr>
        <p:sp>
          <p:nvSpPr>
            <p:cNvPr id="41" name="Curved Down Arrow 40">
              <a:extLst>
                <a:ext uri="{FF2B5EF4-FFF2-40B4-BE49-F238E27FC236}">
                  <a16:creationId xmlns:a16="http://schemas.microsoft.com/office/drawing/2014/main" id="{98CADFE0-A06C-4E4E-A3F8-F0AC3B03FE0B}"/>
                </a:ext>
              </a:extLst>
            </p:cNvPr>
            <p:cNvSpPr/>
            <p:nvPr/>
          </p:nvSpPr>
          <p:spPr bwMode="auto">
            <a:xfrm rot="2763907" flipV="1">
              <a:off x="1701005" y="4013666"/>
              <a:ext cx="800775" cy="408779"/>
            </a:xfrm>
            <a:prstGeom prst="curvedDownArrow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EDB514-5226-5C4B-AC16-B07238624192}"/>
                </a:ext>
              </a:extLst>
            </p:cNvPr>
            <p:cNvSpPr/>
            <p:nvPr/>
          </p:nvSpPr>
          <p:spPr bwMode="auto">
            <a:xfrm rot="20362268">
              <a:off x="1371600" y="3758088"/>
              <a:ext cx="8382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</p:grpSp>
      <p:grpSp>
        <p:nvGrpSpPr>
          <p:cNvPr id="43" name="Group 74">
            <a:extLst>
              <a:ext uri="{FF2B5EF4-FFF2-40B4-BE49-F238E27FC236}">
                <a16:creationId xmlns:a16="http://schemas.microsoft.com/office/drawing/2014/main" id="{ACF3639A-E437-0F4D-80D8-13B052AA7E00}"/>
              </a:ext>
            </a:extLst>
          </p:cNvPr>
          <p:cNvGrpSpPr/>
          <p:nvPr/>
        </p:nvGrpSpPr>
        <p:grpSpPr>
          <a:xfrm rot="2854223">
            <a:off x="1160802" y="1514631"/>
            <a:ext cx="934182" cy="860355"/>
            <a:chOff x="1371600" y="3758088"/>
            <a:chExt cx="934182" cy="860355"/>
          </a:xfrm>
        </p:grpSpPr>
        <p:sp>
          <p:nvSpPr>
            <p:cNvPr id="44" name="Curved Down Arrow 43">
              <a:extLst>
                <a:ext uri="{FF2B5EF4-FFF2-40B4-BE49-F238E27FC236}">
                  <a16:creationId xmlns:a16="http://schemas.microsoft.com/office/drawing/2014/main" id="{7DF00D1F-314F-3C40-BE34-4E87BD066730}"/>
                </a:ext>
              </a:extLst>
            </p:cNvPr>
            <p:cNvSpPr/>
            <p:nvPr/>
          </p:nvSpPr>
          <p:spPr bwMode="auto">
            <a:xfrm rot="2763907" flipV="1">
              <a:off x="1701005" y="4013666"/>
              <a:ext cx="800775" cy="408779"/>
            </a:xfrm>
            <a:prstGeom prst="curvedDownArrow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DB8762-FA54-8543-BB11-4C4D36C83182}"/>
                </a:ext>
              </a:extLst>
            </p:cNvPr>
            <p:cNvSpPr/>
            <p:nvPr/>
          </p:nvSpPr>
          <p:spPr bwMode="auto">
            <a:xfrm rot="20362268">
              <a:off x="1371600" y="3758088"/>
              <a:ext cx="8382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</p:grpSp>
      <p:sp>
        <p:nvSpPr>
          <p:cNvPr id="46" name="Curved Down Arrow 45">
            <a:extLst>
              <a:ext uri="{FF2B5EF4-FFF2-40B4-BE49-F238E27FC236}">
                <a16:creationId xmlns:a16="http://schemas.microsoft.com/office/drawing/2014/main" id="{1D667C5D-D198-7E4B-84FF-CB184111665F}"/>
              </a:ext>
            </a:extLst>
          </p:cNvPr>
          <p:cNvSpPr/>
          <p:nvPr/>
        </p:nvSpPr>
        <p:spPr bwMode="auto">
          <a:xfrm rot="2763907" flipV="1">
            <a:off x="1176129" y="2787357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7" name="Curved Down Arrow 46">
            <a:extLst>
              <a:ext uri="{FF2B5EF4-FFF2-40B4-BE49-F238E27FC236}">
                <a16:creationId xmlns:a16="http://schemas.microsoft.com/office/drawing/2014/main" id="{94C2DB55-349D-8441-AA89-CB50B04F44A0}"/>
              </a:ext>
            </a:extLst>
          </p:cNvPr>
          <p:cNvSpPr/>
          <p:nvPr/>
        </p:nvSpPr>
        <p:spPr bwMode="auto">
          <a:xfrm rot="18836093" flipH="1" flipV="1">
            <a:off x="3074627" y="2794466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8" name="Curved Down Arrow 47">
            <a:extLst>
              <a:ext uri="{FF2B5EF4-FFF2-40B4-BE49-F238E27FC236}">
                <a16:creationId xmlns:a16="http://schemas.microsoft.com/office/drawing/2014/main" id="{E896CC40-2792-0446-86DF-D9B4A4FA5395}"/>
              </a:ext>
            </a:extLst>
          </p:cNvPr>
          <p:cNvSpPr/>
          <p:nvPr/>
        </p:nvSpPr>
        <p:spPr bwMode="auto">
          <a:xfrm rot="18836093">
            <a:off x="1164344" y="965666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49" name="Curved Down Arrow 48">
            <a:extLst>
              <a:ext uri="{FF2B5EF4-FFF2-40B4-BE49-F238E27FC236}">
                <a16:creationId xmlns:a16="http://schemas.microsoft.com/office/drawing/2014/main" id="{1042BE54-6003-B34F-AA11-9953D10660B4}"/>
              </a:ext>
            </a:extLst>
          </p:cNvPr>
          <p:cNvSpPr/>
          <p:nvPr/>
        </p:nvSpPr>
        <p:spPr bwMode="auto">
          <a:xfrm rot="2763907" flipH="1">
            <a:off x="3047154" y="943577"/>
            <a:ext cx="800775" cy="408779"/>
          </a:xfrm>
          <a:prstGeom prst="curvedDownArrow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7E42C5DF-9826-004B-BCA9-716BBC45DB09}"/>
              </a:ext>
            </a:extLst>
          </p:cNvPr>
          <p:cNvSpPr/>
          <p:nvPr/>
        </p:nvSpPr>
        <p:spPr bwMode="auto">
          <a:xfrm rot="2712578">
            <a:off x="2693716" y="1758014"/>
            <a:ext cx="579290" cy="531224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074190-1EF9-5841-B9A0-B8524E4590F3}"/>
              </a:ext>
            </a:extLst>
          </p:cNvPr>
          <p:cNvSpPr txBox="1"/>
          <p:nvPr/>
        </p:nvSpPr>
        <p:spPr>
          <a:xfrm flipH="1">
            <a:off x="2800860" y="1806972"/>
            <a:ext cx="4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</a:t>
            </a:r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C18C7B7B-B616-0F48-96FD-50306064BBCB}"/>
              </a:ext>
            </a:extLst>
          </p:cNvPr>
          <p:cNvSpPr/>
          <p:nvPr/>
        </p:nvSpPr>
        <p:spPr bwMode="auto">
          <a:xfrm rot="18887422" flipH="1">
            <a:off x="3921617" y="1757279"/>
            <a:ext cx="579290" cy="531226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3" name="Teardrop 52">
            <a:extLst>
              <a:ext uri="{FF2B5EF4-FFF2-40B4-BE49-F238E27FC236}">
                <a16:creationId xmlns:a16="http://schemas.microsoft.com/office/drawing/2014/main" id="{4A6CFE82-CCB8-734A-8BC3-E6BC8E9D6FEE}"/>
              </a:ext>
            </a:extLst>
          </p:cNvPr>
          <p:cNvSpPr/>
          <p:nvPr/>
        </p:nvSpPr>
        <p:spPr bwMode="auto">
          <a:xfrm rot="2712578">
            <a:off x="483916" y="1758013"/>
            <a:ext cx="579290" cy="531224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333A39-EEF6-9C41-BD7D-E850E3E9F8D6}"/>
              </a:ext>
            </a:extLst>
          </p:cNvPr>
          <p:cNvSpPr txBox="1"/>
          <p:nvPr/>
        </p:nvSpPr>
        <p:spPr>
          <a:xfrm flipH="1">
            <a:off x="591060" y="1806971"/>
            <a:ext cx="4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</a:t>
            </a:r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id="{74A0CB18-DA62-D340-8ED3-6D6573CD7F21}"/>
              </a:ext>
            </a:extLst>
          </p:cNvPr>
          <p:cNvSpPr/>
          <p:nvPr/>
        </p:nvSpPr>
        <p:spPr bwMode="auto">
          <a:xfrm rot="18887422" flipH="1">
            <a:off x="1711817" y="1757278"/>
            <a:ext cx="579290" cy="531226"/>
          </a:xfrm>
          <a:prstGeom prst="teardrop">
            <a:avLst>
              <a:gd name="adj" fmla="val 17225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6" name="Display 55">
            <a:extLst>
              <a:ext uri="{FF2B5EF4-FFF2-40B4-BE49-F238E27FC236}">
                <a16:creationId xmlns:a16="http://schemas.microsoft.com/office/drawing/2014/main" id="{4957BB11-FCB7-6643-B2C9-77563BDC2D11}"/>
              </a:ext>
            </a:extLst>
          </p:cNvPr>
          <p:cNvSpPr/>
          <p:nvPr/>
        </p:nvSpPr>
        <p:spPr bwMode="auto">
          <a:xfrm rot="16200000">
            <a:off x="904505" y="1376118"/>
            <a:ext cx="990517" cy="327701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7" name="Display 56">
            <a:extLst>
              <a:ext uri="{FF2B5EF4-FFF2-40B4-BE49-F238E27FC236}">
                <a16:creationId xmlns:a16="http://schemas.microsoft.com/office/drawing/2014/main" id="{826044A1-51C0-4A44-A2C3-25A250461CF2}"/>
              </a:ext>
            </a:extLst>
          </p:cNvPr>
          <p:cNvSpPr/>
          <p:nvPr/>
        </p:nvSpPr>
        <p:spPr bwMode="auto">
          <a:xfrm rot="5400000" flipV="1">
            <a:off x="904505" y="2413803"/>
            <a:ext cx="990517" cy="327701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14E826-809F-2045-9E3B-80433410D695}"/>
              </a:ext>
            </a:extLst>
          </p:cNvPr>
          <p:cNvSpPr txBox="1"/>
          <p:nvPr/>
        </p:nvSpPr>
        <p:spPr>
          <a:xfrm>
            <a:off x="1213655" y="1157119"/>
            <a:ext cx="53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FDE722-BA27-1D45-9E25-E4E83C8CFFDC}"/>
              </a:ext>
            </a:extLst>
          </p:cNvPr>
          <p:cNvSpPr txBox="1"/>
          <p:nvPr/>
        </p:nvSpPr>
        <p:spPr>
          <a:xfrm>
            <a:off x="1239250" y="2580379"/>
            <a:ext cx="36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F44A68-8FE2-DF41-9FED-970EF3DBDA72}"/>
              </a:ext>
            </a:extLst>
          </p:cNvPr>
          <p:cNvSpPr txBox="1"/>
          <p:nvPr/>
        </p:nvSpPr>
        <p:spPr>
          <a:xfrm>
            <a:off x="1818961" y="1806236"/>
            <a:ext cx="45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54FC52-55AC-A444-B9E4-25CE41105C79}"/>
              </a:ext>
            </a:extLst>
          </p:cNvPr>
          <p:cNvSpPr/>
          <p:nvPr/>
        </p:nvSpPr>
        <p:spPr bwMode="auto">
          <a:xfrm flipH="1" flipV="1">
            <a:off x="1300138" y="1980066"/>
            <a:ext cx="172001" cy="14819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9FE21B5-F97B-4A4C-A110-BC974B13948C}"/>
              </a:ext>
            </a:extLst>
          </p:cNvPr>
          <p:cNvSpPr/>
          <p:nvPr/>
        </p:nvSpPr>
        <p:spPr bwMode="auto">
          <a:xfrm>
            <a:off x="1198528" y="1853713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A86F9D-BBAF-D345-B647-BBF28EB0EF81}"/>
              </a:ext>
            </a:extLst>
          </p:cNvPr>
          <p:cNvSpPr txBox="1"/>
          <p:nvPr/>
        </p:nvSpPr>
        <p:spPr>
          <a:xfrm>
            <a:off x="1213126" y="1818379"/>
            <a:ext cx="53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64" name="Display 63">
            <a:extLst>
              <a:ext uri="{FF2B5EF4-FFF2-40B4-BE49-F238E27FC236}">
                <a16:creationId xmlns:a16="http://schemas.microsoft.com/office/drawing/2014/main" id="{368B846E-078A-024B-A004-B3F36150FE64}"/>
              </a:ext>
            </a:extLst>
          </p:cNvPr>
          <p:cNvSpPr/>
          <p:nvPr/>
        </p:nvSpPr>
        <p:spPr bwMode="auto">
          <a:xfrm rot="16200000">
            <a:off x="3114305" y="1376119"/>
            <a:ext cx="990517" cy="327701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5" name="Display 64">
            <a:extLst>
              <a:ext uri="{FF2B5EF4-FFF2-40B4-BE49-F238E27FC236}">
                <a16:creationId xmlns:a16="http://schemas.microsoft.com/office/drawing/2014/main" id="{A29CB546-1058-474C-837E-7344D2DC8BC2}"/>
              </a:ext>
            </a:extLst>
          </p:cNvPr>
          <p:cNvSpPr/>
          <p:nvPr/>
        </p:nvSpPr>
        <p:spPr bwMode="auto">
          <a:xfrm rot="5400000" flipV="1">
            <a:off x="3114305" y="2413804"/>
            <a:ext cx="990517" cy="327701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8109B5-E4FD-2646-8257-212947F873A4}"/>
              </a:ext>
            </a:extLst>
          </p:cNvPr>
          <p:cNvSpPr txBox="1"/>
          <p:nvPr/>
        </p:nvSpPr>
        <p:spPr>
          <a:xfrm>
            <a:off x="3423455" y="1157120"/>
            <a:ext cx="53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6A839A-C194-754B-893D-C70B3EEC9A95}"/>
              </a:ext>
            </a:extLst>
          </p:cNvPr>
          <p:cNvSpPr txBox="1"/>
          <p:nvPr/>
        </p:nvSpPr>
        <p:spPr>
          <a:xfrm>
            <a:off x="3449050" y="2580380"/>
            <a:ext cx="36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-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5BEC0A-EA24-A041-9273-948BCC23A27F}"/>
              </a:ext>
            </a:extLst>
          </p:cNvPr>
          <p:cNvSpPr txBox="1"/>
          <p:nvPr/>
        </p:nvSpPr>
        <p:spPr>
          <a:xfrm>
            <a:off x="4028761" y="1806237"/>
            <a:ext cx="45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ndara"/>
                <a:cs typeface="Candara"/>
              </a:rPr>
              <a:t>sp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8037AB1-4EF1-384B-914F-84257C4C3CD9}"/>
              </a:ext>
            </a:extLst>
          </p:cNvPr>
          <p:cNvSpPr/>
          <p:nvPr/>
        </p:nvSpPr>
        <p:spPr bwMode="auto">
          <a:xfrm flipH="1" flipV="1">
            <a:off x="3509938" y="1980067"/>
            <a:ext cx="172001" cy="14819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4E9E30-DB43-FD4C-9E26-5755BA6DFB99}"/>
              </a:ext>
            </a:extLst>
          </p:cNvPr>
          <p:cNvSpPr/>
          <p:nvPr/>
        </p:nvSpPr>
        <p:spPr bwMode="auto">
          <a:xfrm>
            <a:off x="3408328" y="1853714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E14A30-D310-A149-AC9D-85E93DE55DF9}"/>
              </a:ext>
            </a:extLst>
          </p:cNvPr>
          <p:cNvSpPr txBox="1"/>
          <p:nvPr/>
        </p:nvSpPr>
        <p:spPr>
          <a:xfrm>
            <a:off x="3422926" y="1818380"/>
            <a:ext cx="53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ndara"/>
                <a:cs typeface="Candara"/>
              </a:rPr>
              <a:t>p</a:t>
            </a:r>
            <a:r>
              <a:rPr lang="en-US" sz="1800" dirty="0">
                <a:latin typeface="Candara"/>
                <a:cs typeface="Candara"/>
              </a:rPr>
              <a:t>+</a:t>
            </a:r>
          </a:p>
        </p:txBody>
      </p:sp>
      <p:sp>
        <p:nvSpPr>
          <p:cNvPr id="72" name="Text Box 3">
            <a:extLst>
              <a:ext uri="{FF2B5EF4-FFF2-40B4-BE49-F238E27FC236}">
                <a16:creationId xmlns:a16="http://schemas.microsoft.com/office/drawing/2014/main" id="{C4DE8054-F3B2-B647-B9EF-B84B2CB2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3386142"/>
            <a:ext cx="8597225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Two sp </a:t>
            </a:r>
            <a:r>
              <a:rPr lang="en-US" sz="2000" dirty="0" err="1">
                <a:latin typeface="Candara"/>
                <a:cs typeface="Candara"/>
              </a:rPr>
              <a:t>orbitals</a:t>
            </a:r>
            <a:r>
              <a:rPr lang="en-US" sz="2000" dirty="0">
                <a:latin typeface="Candara"/>
                <a:cs typeface="Candara"/>
              </a:rPr>
              <a:t> overlap to form a single or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bond.</a:t>
            </a:r>
          </a:p>
          <a:p>
            <a:pPr indent="6350">
              <a:buFont typeface="Arial"/>
              <a:buChar char="•"/>
            </a:pPr>
            <a:endParaRPr lang="en-US" sz="800" dirty="0">
              <a:latin typeface="Candara"/>
              <a:cs typeface="Candara"/>
            </a:endParaRP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Two sets of parallel </a:t>
            </a:r>
            <a:r>
              <a:rPr lang="en-US" sz="2000" dirty="0" err="1">
                <a:latin typeface="Candara"/>
                <a:cs typeface="Candara"/>
              </a:rPr>
              <a:t>p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err="1">
                <a:latin typeface="Candara"/>
                <a:cs typeface="Candara"/>
              </a:rPr>
              <a:t>orbitals</a:t>
            </a:r>
            <a:r>
              <a:rPr lang="en-US" sz="2000" dirty="0">
                <a:latin typeface="Candara"/>
                <a:cs typeface="Candara"/>
              </a:rPr>
              <a:t> bend toward one another &amp; then “fuse” to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       form 2 perpendicular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bonds.</a:t>
            </a:r>
          </a:p>
          <a:p>
            <a:pPr indent="6350">
              <a:buFont typeface="Arial"/>
              <a:buChar char="•"/>
            </a:pPr>
            <a:endParaRPr lang="en-US" sz="800" dirty="0">
              <a:latin typeface="Candara"/>
              <a:cs typeface="Candara"/>
            </a:endParaRP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Each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 has both + and – lobe that sit further from the nucleus, above &amp;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   below the sigma bond.</a:t>
            </a:r>
          </a:p>
          <a:p>
            <a:pPr indent="6350">
              <a:buFont typeface="Arial"/>
              <a:buChar char="•"/>
            </a:pPr>
            <a:endParaRPr lang="en-US" sz="800" dirty="0">
              <a:latin typeface="Candara"/>
              <a:cs typeface="Candara"/>
            </a:endParaRP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 </a:t>
            </a:r>
            <a:r>
              <a:rPr lang="en-US" sz="2000" dirty="0" err="1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bonds are the “second” &amp; “third” bonds of the triple bond.</a:t>
            </a:r>
          </a:p>
          <a:p>
            <a:pPr indent="6350">
              <a:buFont typeface="Arial"/>
              <a:buChar char="•"/>
            </a:pPr>
            <a:endParaRPr lang="en-US" sz="800" dirty="0">
              <a:latin typeface="Candara"/>
              <a:cs typeface="Candara"/>
            </a:endParaRPr>
          </a:p>
          <a:p>
            <a:pPr indent="635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There is no </a:t>
            </a:r>
            <a:r>
              <a:rPr lang="en-US" sz="2000" b="1" i="1" dirty="0">
                <a:latin typeface="Candara"/>
                <a:cs typeface="Candara"/>
              </a:rPr>
              <a:t>rotational freedom</a:t>
            </a:r>
            <a:r>
              <a:rPr lang="en-US" sz="2000" b="1" dirty="0">
                <a:latin typeface="Candara"/>
                <a:cs typeface="Candara"/>
              </a:rPr>
              <a:t> </a:t>
            </a:r>
            <a:r>
              <a:rPr lang="en-US" sz="2000" dirty="0">
                <a:latin typeface="Candara"/>
                <a:cs typeface="Candara"/>
              </a:rPr>
              <a:t>around the bonded carbons.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C54E85-6E74-9347-AA91-25359D8D4E0B}"/>
              </a:ext>
            </a:extLst>
          </p:cNvPr>
          <p:cNvGrpSpPr/>
          <p:nvPr/>
        </p:nvGrpSpPr>
        <p:grpSpPr>
          <a:xfrm>
            <a:off x="4698949" y="376374"/>
            <a:ext cx="4114800" cy="2725737"/>
            <a:chOff x="4724400" y="627063"/>
            <a:chExt cx="4114800" cy="2725737"/>
          </a:xfrm>
        </p:grpSpPr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7F76745D-95B1-824B-BC6D-B3D42D467A2A}"/>
                </a:ext>
              </a:extLst>
            </p:cNvPr>
            <p:cNvSpPr/>
            <p:nvPr/>
          </p:nvSpPr>
          <p:spPr bwMode="auto">
            <a:xfrm rot="5400000" flipV="1">
              <a:off x="6781800" y="809001"/>
              <a:ext cx="914400" cy="1524000"/>
            </a:xfrm>
            <a:prstGeom prst="flowChartOnlineStorag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id="{5F5C5BC3-F4E9-8F4C-8611-49D0366FF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638" y="627063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ndara"/>
                <a:cs typeface="Candara"/>
              </a:endParaRPr>
            </a:p>
          </p:txBody>
        </p:sp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480B0199-236B-E848-AAA7-6B366395794E}"/>
                </a:ext>
              </a:extLst>
            </p:cNvPr>
            <p:cNvSpPr/>
            <p:nvPr/>
          </p:nvSpPr>
          <p:spPr bwMode="auto">
            <a:xfrm rot="2712578">
              <a:off x="5599079" y="1957414"/>
              <a:ext cx="579290" cy="531224"/>
            </a:xfrm>
            <a:prstGeom prst="teardrop">
              <a:avLst>
                <a:gd name="adj" fmla="val 17225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7B30980-BB97-7348-B20D-D747DDD8ED12}"/>
                </a:ext>
              </a:extLst>
            </p:cNvPr>
            <p:cNvSpPr txBox="1"/>
            <p:nvPr/>
          </p:nvSpPr>
          <p:spPr>
            <a:xfrm flipH="1">
              <a:off x="5706223" y="2006372"/>
              <a:ext cx="457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</a:t>
              </a:r>
            </a:p>
          </p:txBody>
        </p:sp>
        <p:sp>
          <p:nvSpPr>
            <p:cNvPr id="78" name="Teardrop 77">
              <a:extLst>
                <a:ext uri="{FF2B5EF4-FFF2-40B4-BE49-F238E27FC236}">
                  <a16:creationId xmlns:a16="http://schemas.microsoft.com/office/drawing/2014/main" id="{BF7DD7D6-A1BC-AE46-8457-169E6B020131}"/>
                </a:ext>
              </a:extLst>
            </p:cNvPr>
            <p:cNvSpPr/>
            <p:nvPr/>
          </p:nvSpPr>
          <p:spPr bwMode="auto">
            <a:xfrm rot="18887422" flipH="1">
              <a:off x="6826980" y="1956679"/>
              <a:ext cx="579290" cy="531226"/>
            </a:xfrm>
            <a:prstGeom prst="teardrop">
              <a:avLst>
                <a:gd name="adj" fmla="val 17225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E014A1A-8A73-AA4D-8259-F154E9F82E60}"/>
                </a:ext>
              </a:extLst>
            </p:cNvPr>
            <p:cNvSpPr txBox="1"/>
            <p:nvPr/>
          </p:nvSpPr>
          <p:spPr>
            <a:xfrm>
              <a:off x="7031714" y="1356520"/>
              <a:ext cx="532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>
                  <a:latin typeface="Candara"/>
                  <a:cs typeface="Candara"/>
                </a:rPr>
                <a:t>π1</a:t>
              </a:r>
              <a:endParaRPr lang="en-US" sz="1800" dirty="0">
                <a:latin typeface="Candara"/>
                <a:cs typeface="Candara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D17545F-9623-C245-962B-9F4E2594D3F1}"/>
                </a:ext>
              </a:extLst>
            </p:cNvPr>
            <p:cNvSpPr txBox="1"/>
            <p:nvPr/>
          </p:nvSpPr>
          <p:spPr>
            <a:xfrm>
              <a:off x="6934124" y="2005637"/>
              <a:ext cx="45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BB29554-8A5D-0E4D-ABE6-03335B64ABAC}"/>
                </a:ext>
              </a:extLst>
            </p:cNvPr>
            <p:cNvSpPr/>
            <p:nvPr/>
          </p:nvSpPr>
          <p:spPr bwMode="auto">
            <a:xfrm flipH="1" flipV="1">
              <a:off x="6415301" y="2179467"/>
              <a:ext cx="172001" cy="14819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2" name="Teardrop 81">
              <a:extLst>
                <a:ext uri="{FF2B5EF4-FFF2-40B4-BE49-F238E27FC236}">
                  <a16:creationId xmlns:a16="http://schemas.microsoft.com/office/drawing/2014/main" id="{57F1FEB2-EC39-2848-9483-CDDA582784A0}"/>
                </a:ext>
              </a:extLst>
            </p:cNvPr>
            <p:cNvSpPr/>
            <p:nvPr/>
          </p:nvSpPr>
          <p:spPr bwMode="auto">
            <a:xfrm rot="2712578">
              <a:off x="7046879" y="1957415"/>
              <a:ext cx="579290" cy="531224"/>
            </a:xfrm>
            <a:prstGeom prst="teardrop">
              <a:avLst>
                <a:gd name="adj" fmla="val 17225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0C003C-C701-A747-B4BF-B80FC47743FF}"/>
                </a:ext>
              </a:extLst>
            </p:cNvPr>
            <p:cNvSpPr txBox="1"/>
            <p:nvPr/>
          </p:nvSpPr>
          <p:spPr>
            <a:xfrm flipH="1">
              <a:off x="7154023" y="2006373"/>
              <a:ext cx="457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</a:t>
              </a:r>
            </a:p>
          </p:txBody>
        </p:sp>
        <p:sp>
          <p:nvSpPr>
            <p:cNvPr id="84" name="Teardrop 83">
              <a:extLst>
                <a:ext uri="{FF2B5EF4-FFF2-40B4-BE49-F238E27FC236}">
                  <a16:creationId xmlns:a16="http://schemas.microsoft.com/office/drawing/2014/main" id="{4BA1AB11-AF22-B04A-A81E-7E006007B1FF}"/>
                </a:ext>
              </a:extLst>
            </p:cNvPr>
            <p:cNvSpPr/>
            <p:nvPr/>
          </p:nvSpPr>
          <p:spPr bwMode="auto">
            <a:xfrm rot="18887422" flipH="1">
              <a:off x="8274780" y="1956680"/>
              <a:ext cx="579290" cy="531226"/>
            </a:xfrm>
            <a:prstGeom prst="teardrop">
              <a:avLst>
                <a:gd name="adj" fmla="val 17225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7EB593D-3B95-F946-A5BA-411D77C5FCCB}"/>
                </a:ext>
              </a:extLst>
            </p:cNvPr>
            <p:cNvSpPr txBox="1"/>
            <p:nvPr/>
          </p:nvSpPr>
          <p:spPr>
            <a:xfrm>
              <a:off x="8381924" y="2005638"/>
              <a:ext cx="45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andara"/>
                  <a:cs typeface="Candara"/>
                </a:rPr>
                <a:t>sp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6B5C011-D57C-4C48-85A7-57E6BD99581D}"/>
                </a:ext>
              </a:extLst>
            </p:cNvPr>
            <p:cNvSpPr/>
            <p:nvPr/>
          </p:nvSpPr>
          <p:spPr bwMode="auto">
            <a:xfrm flipH="1" flipV="1">
              <a:off x="7863101" y="2179468"/>
              <a:ext cx="172001" cy="14819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7" name="Stored Data 86">
              <a:extLst>
                <a:ext uri="{FF2B5EF4-FFF2-40B4-BE49-F238E27FC236}">
                  <a16:creationId xmlns:a16="http://schemas.microsoft.com/office/drawing/2014/main" id="{5A7277A7-6A36-FE4F-90AA-0B8C81BCB6BB}"/>
                </a:ext>
              </a:extLst>
            </p:cNvPr>
            <p:cNvSpPr/>
            <p:nvPr/>
          </p:nvSpPr>
          <p:spPr bwMode="auto">
            <a:xfrm rot="16200000">
              <a:off x="6781800" y="2133600"/>
              <a:ext cx="914400" cy="1524000"/>
            </a:xfrm>
            <a:prstGeom prst="flowChartOnlineStorag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E43C8E1-AE7E-7E45-9FB8-FDA9778F8512}"/>
                </a:ext>
              </a:extLst>
            </p:cNvPr>
            <p:cNvSpPr txBox="1"/>
            <p:nvPr/>
          </p:nvSpPr>
          <p:spPr>
            <a:xfrm>
              <a:off x="7031185" y="2866401"/>
              <a:ext cx="532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>
                  <a:latin typeface="Candara"/>
                  <a:cs typeface="Candara"/>
                </a:rPr>
                <a:t>π1</a:t>
              </a:r>
              <a:endParaRPr lang="en-US" sz="1800" dirty="0">
                <a:latin typeface="Candara"/>
                <a:cs typeface="Candara"/>
              </a:endParaRPr>
            </a:p>
          </p:txBody>
        </p:sp>
        <p:sp>
          <p:nvSpPr>
            <p:cNvPr id="89" name="Snip Diagonal Corner Rectangle 88">
              <a:extLst>
                <a:ext uri="{FF2B5EF4-FFF2-40B4-BE49-F238E27FC236}">
                  <a16:creationId xmlns:a16="http://schemas.microsoft.com/office/drawing/2014/main" id="{0F19AF9A-8D5D-1C49-ADC9-7F1D91F94BEF}"/>
                </a:ext>
              </a:extLst>
            </p:cNvPr>
            <p:cNvSpPr/>
            <p:nvPr/>
          </p:nvSpPr>
          <p:spPr bwMode="auto">
            <a:xfrm rot="18889869">
              <a:off x="6666044" y="1681702"/>
              <a:ext cx="1129442" cy="1145530"/>
            </a:xfrm>
            <a:prstGeom prst="snip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5">
                    <a:tint val="50000"/>
                    <a:satMod val="300000"/>
                    <a:alpha val="73000"/>
                  </a:schemeClr>
                </a:gs>
                <a:gs pos="35000">
                  <a:schemeClr val="accent5">
                    <a:tint val="37000"/>
                    <a:satMod val="300000"/>
                    <a:alpha val="73000"/>
                  </a:schemeClr>
                </a:gs>
                <a:gs pos="100000">
                  <a:schemeClr val="accent5">
                    <a:tint val="15000"/>
                    <a:satMod val="350000"/>
                    <a:alpha val="73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5FFC080-3361-D44B-A50A-2288082A6868}"/>
                </a:ext>
              </a:extLst>
            </p:cNvPr>
            <p:cNvCxnSpPr/>
            <p:nvPr/>
          </p:nvCxnSpPr>
          <p:spPr bwMode="auto">
            <a:xfrm>
              <a:off x="4724400" y="2271401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39287FE-B963-B84B-85B7-F85AB71BF356}"/>
                </a:ext>
              </a:extLst>
            </p:cNvPr>
            <p:cNvSpPr txBox="1"/>
            <p:nvPr/>
          </p:nvSpPr>
          <p:spPr>
            <a:xfrm>
              <a:off x="7448189" y="2120185"/>
              <a:ext cx="532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>
                  <a:latin typeface="Candara"/>
                  <a:cs typeface="Candara"/>
                </a:rPr>
                <a:t>π2</a:t>
              </a:r>
              <a:endParaRPr lang="en-US" sz="1800" dirty="0">
                <a:latin typeface="Candara"/>
                <a:cs typeface="Candara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2561CDF-C6E0-2643-8A64-AB8399D24CB9}"/>
              </a:ext>
            </a:extLst>
          </p:cNvPr>
          <p:cNvSpPr txBox="1"/>
          <p:nvPr/>
        </p:nvSpPr>
        <p:spPr>
          <a:xfrm>
            <a:off x="1483788" y="6269305"/>
            <a:ext cx="514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http://www.chemtube3d.com/orbitalsacetylene.htm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Hybrid orbitals and bond length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3" name="Text Box 3">
            <a:extLst>
              <a:ext uri="{FF2B5EF4-FFF2-40B4-BE49-F238E27FC236}">
                <a16:creationId xmlns:a16="http://schemas.microsoft.com/office/drawing/2014/main" id="{C810F71B-2A33-0540-A844-13FBA373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00221"/>
            <a:ext cx="86473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Experimental observation shows that single bonds adjacent to multiple bonds are </a:t>
            </a:r>
            <a:r>
              <a:rPr lang="en-US" sz="2000" b="1" dirty="0">
                <a:latin typeface="Candara"/>
                <a:cs typeface="Candara"/>
              </a:rPr>
              <a:t>shorter</a:t>
            </a:r>
            <a:r>
              <a:rPr lang="en-US" sz="2000" dirty="0">
                <a:latin typeface="Candara"/>
                <a:cs typeface="Candara"/>
              </a:rPr>
              <a:t> and </a:t>
            </a:r>
            <a:r>
              <a:rPr lang="en-US" sz="2000" b="1" dirty="0">
                <a:latin typeface="Candara"/>
                <a:cs typeface="Candara"/>
              </a:rPr>
              <a:t>stronger </a:t>
            </a:r>
            <a:r>
              <a:rPr lang="en-US" sz="2000" dirty="0">
                <a:latin typeface="Candara"/>
                <a:cs typeface="Candara"/>
              </a:rPr>
              <a:t>than single bonds that sit next to other single bonds.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B4058-586A-6E4E-9976-28D34F38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9" y="1624554"/>
            <a:ext cx="7340821" cy="231412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89917BBD-1A4D-2D46-B807-A773EA960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4812655"/>
            <a:ext cx="8647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b="1" i="1" dirty="0">
                <a:latin typeface="Candara"/>
                <a:cs typeface="Candara"/>
              </a:rPr>
              <a:t>Why?</a:t>
            </a:r>
          </a:p>
          <a:p>
            <a:pPr indent="6350"/>
            <a:r>
              <a:rPr lang="en-US" sz="2000" dirty="0">
                <a:latin typeface="Candara"/>
                <a:cs typeface="Candara"/>
              </a:rPr>
              <a:t>S orbitals’ </a:t>
            </a:r>
            <a:r>
              <a:rPr lang="en-US" sz="2000" b="1" dirty="0">
                <a:latin typeface="Candara"/>
                <a:cs typeface="Candara"/>
              </a:rPr>
              <a:t>spherical shape </a:t>
            </a:r>
            <a:r>
              <a:rPr lang="en-US" sz="2000" dirty="0">
                <a:latin typeface="Candara"/>
                <a:cs typeface="Candara"/>
              </a:rPr>
              <a:t>places electrons </a:t>
            </a:r>
            <a:r>
              <a:rPr lang="en-US" sz="2000" b="1" dirty="0">
                <a:latin typeface="Candara"/>
                <a:cs typeface="Candara"/>
              </a:rPr>
              <a:t>closer to their nucleus</a:t>
            </a:r>
            <a:r>
              <a:rPr lang="en-US" sz="2000" dirty="0">
                <a:latin typeface="Candara"/>
                <a:cs typeface="Candara"/>
              </a:rPr>
              <a:t>, while the elongated shape of p orbitals keeps electrons further from the nucleus.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FC23E164-40C4-624B-9A1A-312F9108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5888851"/>
            <a:ext cx="86473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latin typeface="Candara"/>
                <a:cs typeface="Candara"/>
              </a:rPr>
              <a:t>So, the more </a:t>
            </a:r>
            <a:r>
              <a:rPr lang="en-US" sz="2000" b="1" dirty="0">
                <a:latin typeface="Candara"/>
                <a:cs typeface="Candara"/>
              </a:rPr>
              <a:t>‘s’ character </a:t>
            </a:r>
            <a:r>
              <a:rPr lang="en-US" sz="2000" dirty="0">
                <a:latin typeface="Candara"/>
                <a:cs typeface="Candara"/>
              </a:rPr>
              <a:t>hybridized orbitals have, the more tightly their electrons are held and the shorter and stronger the bonds they form.</a:t>
            </a:r>
          </a:p>
        </p:txBody>
      </p:sp>
      <p:sp>
        <p:nvSpPr>
          <p:cNvPr id="9" name="Display 8">
            <a:extLst>
              <a:ext uri="{FF2B5EF4-FFF2-40B4-BE49-F238E27FC236}">
                <a16:creationId xmlns:a16="http://schemas.microsoft.com/office/drawing/2014/main" id="{EA02BE94-C12E-9B45-85A9-E1610FDC21BA}"/>
              </a:ext>
            </a:extLst>
          </p:cNvPr>
          <p:cNvSpPr/>
          <p:nvPr/>
        </p:nvSpPr>
        <p:spPr bwMode="auto">
          <a:xfrm rot="16200000">
            <a:off x="2421527" y="3770539"/>
            <a:ext cx="1103406" cy="482051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10" name="Display 9">
            <a:extLst>
              <a:ext uri="{FF2B5EF4-FFF2-40B4-BE49-F238E27FC236}">
                <a16:creationId xmlns:a16="http://schemas.microsoft.com/office/drawing/2014/main" id="{B49E6EB2-DF1C-8746-B97A-7F43E0BACF1F}"/>
              </a:ext>
            </a:extLst>
          </p:cNvPr>
          <p:cNvSpPr/>
          <p:nvPr/>
        </p:nvSpPr>
        <p:spPr bwMode="auto">
          <a:xfrm rot="16200000">
            <a:off x="4062536" y="3777226"/>
            <a:ext cx="996234" cy="583282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</a:endParaRPr>
          </a:p>
        </p:txBody>
      </p:sp>
      <p:sp>
        <p:nvSpPr>
          <p:cNvPr id="11" name="Display 10">
            <a:extLst>
              <a:ext uri="{FF2B5EF4-FFF2-40B4-BE49-F238E27FC236}">
                <a16:creationId xmlns:a16="http://schemas.microsoft.com/office/drawing/2014/main" id="{9D3E2283-9835-8744-AEAF-DDEAC2F67363}"/>
              </a:ext>
            </a:extLst>
          </p:cNvPr>
          <p:cNvSpPr/>
          <p:nvPr/>
        </p:nvSpPr>
        <p:spPr bwMode="auto">
          <a:xfrm rot="16200000">
            <a:off x="5769108" y="3845044"/>
            <a:ext cx="813352" cy="641610"/>
          </a:xfrm>
          <a:prstGeom prst="flowChartDispla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n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0CCED-6F26-314B-9819-188D6F58D20A}"/>
              </a:ext>
            </a:extLst>
          </p:cNvPr>
          <p:cNvSpPr txBox="1"/>
          <p:nvPr/>
        </p:nvSpPr>
        <p:spPr>
          <a:xfrm>
            <a:off x="5942729" y="4486718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andara" panose="020E0502030303020204" pitchFamily="34" charset="0"/>
              </a:rPr>
              <a:t>sp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7D3A6-EFE2-E44F-BD4F-7353EA502430}"/>
              </a:ext>
            </a:extLst>
          </p:cNvPr>
          <p:cNvSpPr txBox="1"/>
          <p:nvPr/>
        </p:nvSpPr>
        <p:spPr>
          <a:xfrm>
            <a:off x="4305221" y="4497808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sp</a:t>
            </a:r>
            <a:r>
              <a:rPr lang="en-US" sz="2800" b="1" baseline="30000" dirty="0">
                <a:latin typeface="Candara" panose="020E0502030303020204" pitchFamily="34" charset="0"/>
              </a:rPr>
              <a:t>2</a:t>
            </a:r>
            <a:endParaRPr lang="en-US" sz="2400" b="1" baseline="30000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FCFAA-458E-7D40-BE9D-89E30D537EA3}"/>
              </a:ext>
            </a:extLst>
          </p:cNvPr>
          <p:cNvSpPr txBox="1"/>
          <p:nvPr/>
        </p:nvSpPr>
        <p:spPr>
          <a:xfrm>
            <a:off x="2695422" y="4508898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sp</a:t>
            </a:r>
            <a:r>
              <a:rPr lang="en-US" sz="2800" b="1" baseline="30000" dirty="0">
                <a:latin typeface="Candara" panose="020E0502030303020204" pitchFamily="34" charset="0"/>
              </a:rPr>
              <a:t>3</a:t>
            </a:r>
            <a:endParaRPr lang="en-US" sz="2400" b="1" baseline="30000" dirty="0"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26069C-5321-EC41-ABA7-3A9CFD72534D}"/>
              </a:ext>
            </a:extLst>
          </p:cNvPr>
          <p:cNvSpPr txBox="1"/>
          <p:nvPr/>
        </p:nvSpPr>
        <p:spPr>
          <a:xfrm>
            <a:off x="5984290" y="39186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5A6BC-199E-184B-A489-C0AFD2EDD9C2}"/>
              </a:ext>
            </a:extLst>
          </p:cNvPr>
          <p:cNvSpPr txBox="1"/>
          <p:nvPr/>
        </p:nvSpPr>
        <p:spPr>
          <a:xfrm>
            <a:off x="4375472" y="37303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788FE-33DE-9646-957C-4564793CD375}"/>
              </a:ext>
            </a:extLst>
          </p:cNvPr>
          <p:cNvSpPr txBox="1"/>
          <p:nvPr/>
        </p:nvSpPr>
        <p:spPr>
          <a:xfrm>
            <a:off x="2794364" y="35004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3818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9" grpId="0" animBg="1"/>
      <p:bldP spid="10" grpId="0" animBg="1"/>
      <p:bldP spid="11" grpId="0" animBg="1"/>
      <p:bldP spid="2" grpId="0"/>
      <p:bldP spid="13" grpId="0"/>
      <p:bldP spid="14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3" name="Text Box 3">
            <a:extLst>
              <a:ext uri="{FF2B5EF4-FFF2-40B4-BE49-F238E27FC236}">
                <a16:creationId xmlns:a16="http://schemas.microsoft.com/office/drawing/2014/main" id="{C810F71B-2A33-0540-A844-13FBA373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00221"/>
            <a:ext cx="86473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What kinds of orbitals are overlapping in bonds b-</a:t>
            </a:r>
            <a:r>
              <a:rPr lang="en-US" sz="2000" dirty="0" err="1">
                <a:latin typeface="Candara" panose="020E0502030303020204" pitchFamily="34" charset="0"/>
              </a:rPr>
              <a:t>i</a:t>
            </a:r>
            <a:r>
              <a:rPr lang="en-US" sz="2000" dirty="0">
                <a:latin typeface="Candara" panose="020E0502030303020204" pitchFamily="34" charset="0"/>
              </a:rPr>
              <a:t> indicated below?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Be sure to distinguish between </a:t>
            </a:r>
            <a:r>
              <a:rPr lang="en-US" sz="2000" dirty="0" err="1">
                <a:latin typeface="Candara" panose="020E0502030303020204" pitchFamily="34" charset="0"/>
              </a:rPr>
              <a:t>σ</a:t>
            </a:r>
            <a:r>
              <a:rPr lang="en-US" sz="2000" dirty="0">
                <a:latin typeface="Candara" panose="020E0502030303020204" pitchFamily="34" charset="0"/>
              </a:rPr>
              <a:t> and π bonds.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 example is provided for bond 'a'.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1B9A1-B2CB-8E4E-AE58-EECF6AEF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30" y="1938152"/>
            <a:ext cx="5272411" cy="4919848"/>
          </a:xfrm>
          <a:prstGeom prst="rect">
            <a:avLst/>
          </a:prstGeom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FC23E164-40C4-624B-9A1A-312F9108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130305"/>
            <a:ext cx="3978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b: </a:t>
            </a:r>
            <a:r>
              <a:rPr lang="en-US" sz="2000" dirty="0" err="1">
                <a:solidFill>
                  <a:srgbClr val="0432FF"/>
                </a:solidFill>
                <a:latin typeface="Candara"/>
                <a:cs typeface="Candara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= overlap of N’s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2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, C’s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/>
              <a:cs typeface="Candara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FE96AA0-BEDE-D849-92A7-6770C999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649537"/>
            <a:ext cx="3978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c: </a:t>
            </a:r>
            <a:r>
              <a:rPr lang="en-US" sz="2000" dirty="0" err="1">
                <a:solidFill>
                  <a:srgbClr val="0432FF"/>
                </a:solidFill>
                <a:latin typeface="Candara"/>
                <a:cs typeface="Candara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= overlap of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2</a:t>
            </a:r>
            <a:r>
              <a:rPr lang="en-US" sz="2000" baseline="30000" dirty="0">
                <a:solidFill>
                  <a:srgbClr val="0432FF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orbitals of </a:t>
            </a:r>
          </a:p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           both Cs</a:t>
            </a:r>
          </a:p>
          <a:p>
            <a:pPr indent="6350"/>
            <a:r>
              <a:rPr lang="en-US" sz="2000" baseline="30000" dirty="0">
                <a:solidFill>
                  <a:srgbClr val="0432FF"/>
                </a:solidFill>
                <a:latin typeface="Candara"/>
                <a:cs typeface="Candara"/>
              </a:rPr>
              <a:t>      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π = overlap of unhybridized p </a:t>
            </a:r>
          </a:p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           orbitals of both Cs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1DDD872-F310-A34C-9E5C-D6819858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4092048"/>
            <a:ext cx="3978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d: </a:t>
            </a:r>
            <a:r>
              <a:rPr lang="en-US" sz="2000" dirty="0" err="1">
                <a:solidFill>
                  <a:srgbClr val="0432FF"/>
                </a:solidFill>
                <a:latin typeface="Candara"/>
                <a:cs typeface="Candara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= overlap of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2</a:t>
            </a:r>
            <a:r>
              <a:rPr lang="en-US" sz="2000" baseline="30000" dirty="0">
                <a:solidFill>
                  <a:srgbClr val="0432FF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orbital of </a:t>
            </a:r>
          </a:p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           the lower C with an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</a:t>
            </a:r>
          </a:p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           orbital of the upper 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01838ED-11D6-9840-9E45-DA5CF3C9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5207989"/>
            <a:ext cx="3978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e: </a:t>
            </a:r>
            <a:r>
              <a:rPr lang="en-US" sz="2000" dirty="0" err="1">
                <a:solidFill>
                  <a:srgbClr val="0432FF"/>
                </a:solidFill>
                <a:latin typeface="Candara"/>
                <a:cs typeface="Candara"/>
              </a:rPr>
              <a:t>σ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= overlap of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3</a:t>
            </a:r>
            <a:r>
              <a:rPr lang="en-US" sz="2000" baseline="30000" dirty="0">
                <a:solidFill>
                  <a:srgbClr val="0432FF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orbitals of </a:t>
            </a:r>
          </a:p>
          <a:p>
            <a:pPr indent="6350"/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           both the C and the N</a:t>
            </a:r>
          </a:p>
        </p:txBody>
      </p:sp>
    </p:spTree>
    <p:extLst>
      <p:ext uri="{BB962C8B-B14F-4D97-AF65-F5344CB8AC3E}">
        <p14:creationId xmlns:p14="http://schemas.microsoft.com/office/powerpoint/2010/main" val="160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2"/>
            <a:ext cx="790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1741" y="2096950"/>
            <a:ext cx="5490286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2.1A: The </a:t>
            </a:r>
            <a:r>
              <a:rPr lang="en-US" sz="2800" b="1" i="1" dirty="0" err="1">
                <a:latin typeface="Candara"/>
                <a:cs typeface="Candara"/>
              </a:rPr>
              <a:t>σ</a:t>
            </a:r>
            <a:r>
              <a:rPr lang="en-US" sz="2800" b="1" i="1" dirty="0">
                <a:latin typeface="Candara"/>
                <a:cs typeface="Candara"/>
              </a:rPr>
              <a:t> bond in the H2 molecule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Process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Energetics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Length &amp; strength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Orbitals, not sticks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3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Understand that some, but not all, orbitals can be hybridized?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the relative geometry of various forms of hybridized s-p orbitals </a:t>
            </a:r>
          </a:p>
          <a:p>
            <a:r>
              <a:rPr lang="en-US" sz="2000" dirty="0">
                <a:latin typeface="Candara"/>
                <a:cs typeface="Candara"/>
              </a:rPr>
              <a:t>      with unhybridized p orbital?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how and why two neighboring unhybridized p orbitals form a π </a:t>
            </a:r>
          </a:p>
          <a:p>
            <a:r>
              <a:rPr lang="en-US" sz="2000" dirty="0">
                <a:latin typeface="Candara"/>
                <a:cs typeface="Candara"/>
              </a:rPr>
              <a:t>       orbital?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Draw and describe the shape of a π orbital and the location of its electrons?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and draw the relative geometries of the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and π bonds of double </a:t>
            </a:r>
          </a:p>
          <a:p>
            <a:r>
              <a:rPr lang="en-US" sz="2000" dirty="0">
                <a:latin typeface="Candara"/>
                <a:cs typeface="Candara"/>
              </a:rPr>
              <a:t>	and triple bonds?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2FA4A-6F0D-3A4D-8278-2EA59B9F54AF}"/>
              </a:ext>
            </a:extLst>
          </p:cNvPr>
          <p:cNvSpPr txBox="1"/>
          <p:nvPr/>
        </p:nvSpPr>
        <p:spPr>
          <a:xfrm>
            <a:off x="228600" y="554280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(6) Explain why hybrid orbitals with more ‘s character’ hold their electrons </a:t>
            </a:r>
          </a:p>
          <a:p>
            <a:r>
              <a:rPr lang="en-US" sz="2000" dirty="0">
                <a:latin typeface="Candara"/>
                <a:cs typeface="Candara"/>
              </a:rPr>
              <a:t>       more tightly than those with more ‘p character’?</a:t>
            </a:r>
          </a:p>
        </p:txBody>
      </p:sp>
    </p:spTree>
    <p:extLst>
      <p:ext uri="{BB962C8B-B14F-4D97-AF65-F5344CB8AC3E}">
        <p14:creationId xmlns:p14="http://schemas.microsoft.com/office/powerpoint/2010/main" val="89182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425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Valence bond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</a:t>
            </a:r>
            <a:r>
              <a:rPr lang="en-US" sz="2000" b="1" dirty="0">
                <a:latin typeface="Candara"/>
                <a:cs typeface="Candara"/>
              </a:rPr>
              <a:t>valence bond theory</a:t>
            </a:r>
            <a:r>
              <a:rPr lang="en-US" sz="2000" dirty="0">
                <a:latin typeface="Candara"/>
                <a:cs typeface="Candara"/>
              </a:rPr>
              <a:t>, bonds form when two atomic orbitals overlap.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This brings two atoms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And the </a:t>
            </a:r>
            <a:r>
              <a:rPr lang="en-US" sz="2000" b="1" dirty="0">
                <a:latin typeface="Candara"/>
                <a:cs typeface="Candara"/>
              </a:rPr>
              <a:t>covalent bond</a:t>
            </a:r>
            <a:r>
              <a:rPr lang="en-US" sz="2000" dirty="0">
                <a:latin typeface="Candara"/>
                <a:cs typeface="Candara"/>
              </a:rPr>
              <a:t> forms when each shares one electron.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5912A-86AD-6446-9D7D-4C22697AECD5}"/>
              </a:ext>
            </a:extLst>
          </p:cNvPr>
          <p:cNvSpPr txBox="1"/>
          <p:nvPr/>
        </p:nvSpPr>
        <p:spPr>
          <a:xfrm>
            <a:off x="283891" y="194909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This concept is most easily understood using </a:t>
            </a:r>
            <a:r>
              <a:rPr lang="en-US" sz="2000" b="1" dirty="0">
                <a:latin typeface="Candara"/>
                <a:cs typeface="Candara"/>
              </a:rPr>
              <a:t>unhybridized</a:t>
            </a:r>
            <a:r>
              <a:rPr lang="en-US" sz="2000" dirty="0">
                <a:latin typeface="Candara"/>
                <a:cs typeface="Candara"/>
              </a:rPr>
              <a:t> s and p orbitals.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46A1A-F0DD-074E-BC2D-31C1C6CD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91" y="2401746"/>
            <a:ext cx="2550736" cy="4230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750E0-1822-FA41-BC62-03341A595E53}"/>
              </a:ext>
            </a:extLst>
          </p:cNvPr>
          <p:cNvSpPr txBox="1"/>
          <p:nvPr/>
        </p:nvSpPr>
        <p:spPr>
          <a:xfrm>
            <a:off x="3524393" y="3238018"/>
            <a:ext cx="4861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we can see that the hydrogen gas molecule (H2) forms when two hydrogen atoms approach, make contact and overlap.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F29EA-03A9-BC46-96DA-45150AC109B8}"/>
              </a:ext>
            </a:extLst>
          </p:cNvPr>
          <p:cNvSpPr txBox="1"/>
          <p:nvPr/>
        </p:nvSpPr>
        <p:spPr>
          <a:xfrm>
            <a:off x="3524394" y="5450271"/>
            <a:ext cx="486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Once they overlap, the two atoms share their single electrons </a:t>
            </a:r>
            <a:r>
              <a:rPr lang="en-US" sz="2000" b="1" dirty="0">
                <a:latin typeface="Candara"/>
                <a:cs typeface="Candara"/>
              </a:rPr>
              <a:t>(↑↓) </a:t>
            </a:r>
            <a:r>
              <a:rPr lang="en-US" sz="2000" dirty="0">
                <a:latin typeface="Candara"/>
                <a:cs typeface="Candara"/>
              </a:rPr>
              <a:t>form a shared electron pair, or </a:t>
            </a:r>
            <a:r>
              <a:rPr lang="en-US" sz="2000" b="1" dirty="0">
                <a:latin typeface="Candara"/>
                <a:cs typeface="Candara"/>
              </a:rPr>
              <a:t>covalent bond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9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Energetics for bond 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As two atoms approach, they begin to </a:t>
            </a:r>
            <a:r>
              <a:rPr lang="en-US" sz="2000" b="1" dirty="0">
                <a:latin typeface="Candara"/>
                <a:cs typeface="Candara"/>
              </a:rPr>
              <a:t>exert forces upon each other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4C4C1-F16B-FE41-BFE3-0540E86A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6" y="2495387"/>
            <a:ext cx="8512786" cy="434657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B15747D-87B9-4F4E-863A-41819FAC59FF}"/>
              </a:ext>
            </a:extLst>
          </p:cNvPr>
          <p:cNvSpPr/>
          <p:nvPr/>
        </p:nvSpPr>
        <p:spPr>
          <a:xfrm>
            <a:off x="5818183" y="4798572"/>
            <a:ext cx="2448907" cy="1288222"/>
          </a:xfrm>
          <a:prstGeom prst="wedgeRoundRectCallout">
            <a:avLst>
              <a:gd name="adj1" fmla="val -26105"/>
              <a:gd name="adj2" fmla="val -78188"/>
              <a:gd name="adj3" fmla="val 16667"/>
            </a:avLst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1. Their valence shells repel each other, causing higher than optimal energy levels.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95891E2-8CB4-094B-A87D-2CC14E5DAB63}"/>
              </a:ext>
            </a:extLst>
          </p:cNvPr>
          <p:cNvSpPr/>
          <p:nvPr/>
        </p:nvSpPr>
        <p:spPr>
          <a:xfrm>
            <a:off x="3561277" y="1556975"/>
            <a:ext cx="3167070" cy="1732263"/>
          </a:xfrm>
          <a:prstGeom prst="wedgeRoundRectCallout">
            <a:avLst>
              <a:gd name="adj1" fmla="val -70251"/>
              <a:gd name="adj2" fmla="val 179764"/>
              <a:gd name="adj3" fmla="val 16667"/>
            </a:avLst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2. After initial repulsion is overcome, the + nucleus of one atom is attracted to the – electrons of the other.</a:t>
            </a:r>
          </a:p>
          <a:p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This happens at the optimal bonding distance.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F2AF172-7348-EB49-B743-CD1F54DE1140}"/>
              </a:ext>
            </a:extLst>
          </p:cNvPr>
          <p:cNvSpPr/>
          <p:nvPr/>
        </p:nvSpPr>
        <p:spPr>
          <a:xfrm>
            <a:off x="700564" y="1189240"/>
            <a:ext cx="2206410" cy="1288222"/>
          </a:xfrm>
          <a:prstGeom prst="wedgeRoundRectCallout">
            <a:avLst>
              <a:gd name="adj1" fmla="val 12906"/>
              <a:gd name="adj2" fmla="val 63775"/>
              <a:gd name="adj3" fmla="val 16667"/>
            </a:avLst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3. If the atoms get too close, strong repulsion occurs: nucleus to nucleus.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A215D-CAE3-7C4D-B631-F017411C98EB}"/>
              </a:ext>
            </a:extLst>
          </p:cNvPr>
          <p:cNvSpPr txBox="1"/>
          <p:nvPr/>
        </p:nvSpPr>
        <p:spPr>
          <a:xfrm>
            <a:off x="7308504" y="1379526"/>
            <a:ext cx="15995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Bond lengths </a:t>
            </a:r>
            <a:r>
              <a:rPr lang="en-US" sz="2000" dirty="0">
                <a:latin typeface="Candara" panose="020E0502030303020204" pitchFamily="34" charset="0"/>
              </a:rPr>
              <a:t>are unique to each type of bond.</a:t>
            </a:r>
          </a:p>
        </p:txBody>
      </p:sp>
    </p:spTree>
    <p:extLst>
      <p:ext uri="{BB962C8B-B14F-4D97-AF65-F5344CB8AC3E}">
        <p14:creationId xmlns:p14="http://schemas.microsoft.com/office/powerpoint/2010/main" val="38484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7329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Examples of bond length &amp; strength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are a few examples of </a:t>
            </a:r>
            <a:r>
              <a:rPr lang="en-US" sz="2000" b="1" dirty="0">
                <a:latin typeface="Candara"/>
                <a:cs typeface="Candara"/>
              </a:rPr>
              <a:t>covalent bond lengths and energies (strengths)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8CD420-8119-AE4E-8C8C-F972FACC0C4C}"/>
              </a:ext>
            </a:extLst>
          </p:cNvPr>
          <p:cNvGraphicFramePr>
            <a:graphicFrameLocks noGrp="1"/>
          </p:cNvGraphicFramePr>
          <p:nvPr/>
        </p:nvGraphicFramePr>
        <p:xfrm>
          <a:off x="758636" y="3164101"/>
          <a:ext cx="28588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48">
                  <a:extLst>
                    <a:ext uri="{9D8B030D-6E8A-4147-A177-3AD203B41FA5}">
                      <a16:colId xmlns:a16="http://schemas.microsoft.com/office/drawing/2014/main" val="1288175199"/>
                    </a:ext>
                  </a:extLst>
                </a:gridCol>
                <a:gridCol w="1692166">
                  <a:extLst>
                    <a:ext uri="{9D8B030D-6E8A-4147-A177-3AD203B41FA5}">
                      <a16:colId xmlns:a16="http://schemas.microsoft.com/office/drawing/2014/main" val="19113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Bond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Length (pm)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 – 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8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– 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13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– 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86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= 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11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= 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2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- 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2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= 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08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 = 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24749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276816-82E1-A94B-94F0-AB143D62211F}"/>
              </a:ext>
            </a:extLst>
          </p:cNvPr>
          <p:cNvSpPr txBox="1"/>
          <p:nvPr/>
        </p:nvSpPr>
        <p:spPr>
          <a:xfrm>
            <a:off x="431036" y="1258711"/>
            <a:ext cx="775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these trends: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number of bonds </a:t>
            </a:r>
            <a:r>
              <a:rPr lang="en-US" sz="2000" b="1" dirty="0">
                <a:latin typeface="Candara"/>
                <a:cs typeface="Candara"/>
              </a:rPr>
              <a:t>decreases</a:t>
            </a:r>
            <a:r>
              <a:rPr lang="en-US" sz="2000" dirty="0">
                <a:latin typeface="Candara"/>
                <a:cs typeface="Candara"/>
              </a:rPr>
              <a:t> bond length; but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Increases </a:t>
            </a:r>
            <a:r>
              <a:rPr lang="en-US" sz="2000" dirty="0">
                <a:latin typeface="Candara"/>
                <a:cs typeface="Candara"/>
              </a:rPr>
              <a:t>bond energies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0C633-8882-8346-99AB-BC2AC6B4ED09}"/>
              </a:ext>
            </a:extLst>
          </p:cNvPr>
          <p:cNvSpPr txBox="1"/>
          <p:nvPr/>
        </p:nvSpPr>
        <p:spPr>
          <a:xfrm>
            <a:off x="325933" y="2444212"/>
            <a:ext cx="858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But, bond lengths and strengths depend on the </a:t>
            </a:r>
            <a:r>
              <a:rPr lang="en-US" sz="2000" b="1" dirty="0">
                <a:latin typeface="Candara"/>
                <a:cs typeface="Candara"/>
              </a:rPr>
              <a:t>nature of the bonded atoms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4AF665-5E10-3641-A385-A624349F965D}"/>
              </a:ext>
            </a:extLst>
          </p:cNvPr>
          <p:cNvGraphicFramePr>
            <a:graphicFrameLocks noGrp="1"/>
          </p:cNvGraphicFramePr>
          <p:nvPr/>
        </p:nvGraphicFramePr>
        <p:xfrm>
          <a:off x="3666142" y="3164101"/>
          <a:ext cx="169216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66">
                  <a:extLst>
                    <a:ext uri="{9D8B030D-6E8A-4147-A177-3AD203B41FA5}">
                      <a16:colId xmlns:a16="http://schemas.microsoft.com/office/drawing/2014/main" val="19113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energy (kJ/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8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13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86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11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2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2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08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1072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2474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2181BA-2161-F041-AC31-235619B298C7}"/>
              </a:ext>
            </a:extLst>
          </p:cNvPr>
          <p:cNvSpPr txBox="1"/>
          <p:nvPr/>
        </p:nvSpPr>
        <p:spPr>
          <a:xfrm>
            <a:off x="935665" y="4974569"/>
            <a:ext cx="30008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251C3A-8C50-D447-82A9-1127EA37A862}"/>
              </a:ext>
            </a:extLst>
          </p:cNvPr>
          <p:cNvSpPr txBox="1"/>
          <p:nvPr/>
        </p:nvSpPr>
        <p:spPr>
          <a:xfrm>
            <a:off x="932391" y="6087635"/>
            <a:ext cx="30008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47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669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Bonds: orbitals rather than sticks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1" y="771206"/>
            <a:ext cx="8624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Rather than thinking of covalent bonds as sticks between atoms, we should think of bonds as the shapes (probabilities) formed by </a:t>
            </a:r>
            <a:r>
              <a:rPr lang="en-US" sz="2000" b="1" dirty="0">
                <a:latin typeface="Candara"/>
                <a:cs typeface="Candara"/>
              </a:rPr>
              <a:t>overlapping atomic orbitals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These are </a:t>
            </a:r>
            <a:r>
              <a:rPr lang="en-US" sz="2000" b="1" dirty="0">
                <a:latin typeface="Candara"/>
                <a:cs typeface="Candara"/>
              </a:rPr>
              <a:t>molecular orbitals: </a:t>
            </a:r>
            <a:r>
              <a:rPr lang="en-US" sz="2000" i="1" dirty="0">
                <a:latin typeface="Candara"/>
                <a:cs typeface="Candara"/>
              </a:rPr>
              <a:t>mathematical functions describing the wave-like behavior of an electron in a molecule.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DE3C8-9F4D-3A4D-9573-35FCCF07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96" y="2539266"/>
            <a:ext cx="4280870" cy="1378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82207-82F6-0D47-B7C3-A32F13A37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6" y="3967012"/>
            <a:ext cx="4232770" cy="1394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55839-32EF-CB42-BE48-9F6DA1B60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96" y="5361902"/>
            <a:ext cx="4088470" cy="1266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1B1F3-695F-0C45-AEA1-87003FE66DFA}"/>
              </a:ext>
            </a:extLst>
          </p:cNvPr>
          <p:cNvSpPr txBox="1"/>
          <p:nvPr/>
        </p:nvSpPr>
        <p:spPr>
          <a:xfrm>
            <a:off x="400729" y="287983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 - 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A4C26B-FCE9-AC47-90C3-74C651BB08EB}"/>
              </a:ext>
            </a:extLst>
          </p:cNvPr>
          <p:cNvSpPr txBox="1"/>
          <p:nvPr/>
        </p:nvSpPr>
        <p:spPr>
          <a:xfrm>
            <a:off x="400729" y="427306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 - 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60233-369B-3C46-8E4A-8AE5C6AFA454}"/>
              </a:ext>
            </a:extLst>
          </p:cNvPr>
          <p:cNvSpPr txBox="1"/>
          <p:nvPr/>
        </p:nvSpPr>
        <p:spPr>
          <a:xfrm>
            <a:off x="400729" y="5674275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 - 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AB507-3431-CC4F-9E14-5698E6E1D4A9}"/>
              </a:ext>
            </a:extLst>
          </p:cNvPr>
          <p:cNvSpPr txBox="1"/>
          <p:nvPr/>
        </p:nvSpPr>
        <p:spPr>
          <a:xfrm>
            <a:off x="5397140" y="3203991"/>
            <a:ext cx="351086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Sigma (</a:t>
            </a:r>
            <a:r>
              <a:rPr lang="en-US" sz="2000" b="1" dirty="0" err="1">
                <a:latin typeface="Candara" panose="020E0502030303020204" pitchFamily="34" charset="0"/>
              </a:rPr>
              <a:t>σ</a:t>
            </a:r>
            <a:r>
              <a:rPr lang="en-US" sz="2000" b="1" dirty="0">
                <a:latin typeface="Candara" panose="020E0502030303020204" pitchFamily="34" charset="0"/>
              </a:rPr>
              <a:t>) bonds </a:t>
            </a:r>
            <a:r>
              <a:rPr lang="en-US" sz="2000" dirty="0">
                <a:latin typeface="Candara" panose="020E0502030303020204" pitchFamily="34" charset="0"/>
              </a:rPr>
              <a:t>are single covalent bonds formed by the overlap of orbitals.</a:t>
            </a:r>
          </a:p>
          <a:p>
            <a:endParaRPr lang="en-US" sz="12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Shared pair of electrons</a:t>
            </a:r>
          </a:p>
          <a:p>
            <a:endParaRPr lang="en-US" sz="12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Cylindrical shape</a:t>
            </a:r>
          </a:p>
          <a:p>
            <a:endParaRPr lang="en-US" sz="11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Free rotation</a:t>
            </a:r>
          </a:p>
        </p:txBody>
      </p:sp>
    </p:spTree>
    <p:extLst>
      <p:ext uri="{BB962C8B-B14F-4D97-AF65-F5344CB8AC3E}">
        <p14:creationId xmlns:p14="http://schemas.microsoft.com/office/powerpoint/2010/main" val="3105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‘covalent bond’?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the process, and forces, occurring as two atoms approach and 	bond?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the energetics of covalent bond formation?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Describe the range of covalent bond lengths and strengths?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Draw overlapping s or p orbitals to create a more realistic image of </a:t>
            </a:r>
          </a:p>
          <a:p>
            <a:r>
              <a:rPr lang="en-US" sz="2000" dirty="0">
                <a:latin typeface="Candara"/>
                <a:cs typeface="Candara"/>
              </a:rPr>
              <a:t>       covalent bonding?</a:t>
            </a:r>
          </a:p>
        </p:txBody>
      </p:sp>
    </p:spTree>
    <p:extLst>
      <p:ext uri="{BB962C8B-B14F-4D97-AF65-F5344CB8AC3E}">
        <p14:creationId xmlns:p14="http://schemas.microsoft.com/office/powerpoint/2010/main" val="407021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3277</Words>
  <Application>Microsoft Macintosh PowerPoint</Application>
  <PresentationFormat>On-screen Show (4:3)</PresentationFormat>
  <Paragraphs>576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Candara</vt:lpstr>
      <vt:lpstr>Skia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2020-01-13T21:11:30Z</dcterms:created>
  <dcterms:modified xsi:type="dcterms:W3CDTF">2020-01-13T21:13:54Z</dcterms:modified>
</cp:coreProperties>
</file>