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497" r:id="rId3"/>
    <p:sldId id="374" r:id="rId4"/>
    <p:sldId id="373" r:id="rId5"/>
    <p:sldId id="376" r:id="rId6"/>
    <p:sldId id="375" r:id="rId7"/>
    <p:sldId id="378" r:id="rId8"/>
    <p:sldId id="508" r:id="rId9"/>
    <p:sldId id="380" r:id="rId10"/>
    <p:sldId id="383" r:id="rId11"/>
    <p:sldId id="387" r:id="rId12"/>
    <p:sldId id="388" r:id="rId13"/>
    <p:sldId id="389" r:id="rId14"/>
    <p:sldId id="386" r:id="rId15"/>
    <p:sldId id="381" r:id="rId16"/>
    <p:sldId id="384" r:id="rId17"/>
    <p:sldId id="507" r:id="rId18"/>
    <p:sldId id="391" r:id="rId19"/>
    <p:sldId id="494" r:id="rId20"/>
    <p:sldId id="392" r:id="rId21"/>
    <p:sldId id="393" r:id="rId22"/>
    <p:sldId id="509" r:id="rId23"/>
    <p:sldId id="394" r:id="rId24"/>
    <p:sldId id="495" r:id="rId25"/>
    <p:sldId id="396" r:id="rId26"/>
    <p:sldId id="397" r:id="rId27"/>
    <p:sldId id="398" r:id="rId28"/>
    <p:sldId id="50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9EBE-FAA4-5C40-8551-A45295B5760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2C2-153A-D44D-BA3D-273386D4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9EBE-FAA4-5C40-8551-A45295B5760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2C2-153A-D44D-BA3D-273386D4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8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9EBE-FAA4-5C40-8551-A45295B5760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2C2-153A-D44D-BA3D-273386D4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9EBE-FAA4-5C40-8551-A45295B5760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2C2-153A-D44D-BA3D-273386D4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9EBE-FAA4-5C40-8551-A45295B5760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2C2-153A-D44D-BA3D-273386D4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9EBE-FAA4-5C40-8551-A45295B5760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2C2-153A-D44D-BA3D-273386D4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4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9EBE-FAA4-5C40-8551-A45295B5760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2C2-153A-D44D-BA3D-273386D4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6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9EBE-FAA4-5C40-8551-A45295B5760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2C2-153A-D44D-BA3D-273386D4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2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9EBE-FAA4-5C40-8551-A45295B5760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2C2-153A-D44D-BA3D-273386D4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4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9EBE-FAA4-5C40-8551-A45295B5760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2C2-153A-D44D-BA3D-273386D4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9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9EBE-FAA4-5C40-8551-A45295B5760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2C2-153A-D44D-BA3D-273386D4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9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9EBE-FAA4-5C40-8551-A45295B5760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42C2-153A-D44D-BA3D-273386D4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6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hemtube3d.com/orbitalsbenzene.htm" TargetMode="Externa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hem.purdue.edu/jmol/molecules/aden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16332"/>
            <a:ext cx="771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2060: Principles of Organic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Chem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3261" y="762608"/>
            <a:ext cx="6877477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/>
                <a:cs typeface="Candara"/>
              </a:rPr>
              <a:t>2. Introduction to organic structure &amp; bonding, II</a:t>
            </a:r>
          </a:p>
          <a:p>
            <a:endParaRPr lang="en-US" sz="300" b="1" dirty="0">
              <a:latin typeface="Candara"/>
              <a:cs typeface="Candara"/>
            </a:endParaRPr>
          </a:p>
          <a:p>
            <a:pPr lvl="1"/>
            <a:r>
              <a:rPr lang="en-US" sz="1600" b="1" dirty="0">
                <a:latin typeface="Candara"/>
                <a:cs typeface="Candara"/>
              </a:rPr>
              <a:t>2.1:  Covalent bonding in organic molecules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A. The </a:t>
            </a:r>
            <a:r>
              <a:rPr lang="en-US" sz="1600" dirty="0" err="1">
                <a:latin typeface="Candara"/>
                <a:cs typeface="Candara"/>
              </a:rPr>
              <a:t>σ</a:t>
            </a:r>
            <a:r>
              <a:rPr lang="en-US" sz="1600" dirty="0">
                <a:latin typeface="Candara"/>
                <a:cs typeface="Candara"/>
              </a:rPr>
              <a:t> bond in the H2 molecule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sp</a:t>
            </a:r>
            <a:r>
              <a:rPr lang="en-US" baseline="30000" dirty="0">
                <a:latin typeface="Candara"/>
                <a:cs typeface="Candara"/>
              </a:rPr>
              <a:t>3</a:t>
            </a:r>
            <a:r>
              <a:rPr lang="en-US" sz="1600" dirty="0">
                <a:latin typeface="Candara"/>
                <a:cs typeface="Candara"/>
              </a:rPr>
              <a:t> hybrid orbitals and tetrahedral bonding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sp</a:t>
            </a:r>
            <a:r>
              <a:rPr lang="en-US" baseline="30000" dirty="0">
                <a:latin typeface="Candara"/>
                <a:cs typeface="Candara"/>
              </a:rPr>
              <a:t>2</a:t>
            </a:r>
            <a:r>
              <a:rPr lang="en-US" sz="1600" dirty="0">
                <a:latin typeface="Candara"/>
                <a:cs typeface="Candara"/>
              </a:rPr>
              <a:t> and </a:t>
            </a:r>
            <a:r>
              <a:rPr lang="en-US" sz="1600" dirty="0" err="1">
                <a:latin typeface="Candara"/>
                <a:cs typeface="Candara"/>
              </a:rPr>
              <a:t>sp</a:t>
            </a:r>
            <a:r>
              <a:rPr lang="en-US" sz="1600" dirty="0">
                <a:latin typeface="Candara"/>
                <a:cs typeface="Candara"/>
              </a:rPr>
              <a:t> hybrid orbitals and π bonds</a:t>
            </a:r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  <a:cs typeface="Candara"/>
            </a:endParaRPr>
          </a:p>
          <a:p>
            <a:pPr lvl="1"/>
            <a:r>
              <a:rPr lang="en-US" sz="1600" b="1" dirty="0">
                <a:latin typeface="Candara"/>
                <a:cs typeface="Candara"/>
              </a:rPr>
              <a:t>2.2:  Molecular orbital theory</a:t>
            </a:r>
          </a:p>
          <a:p>
            <a:pPr lvl="1"/>
            <a:r>
              <a:rPr lang="en-US" sz="1600" b="1" dirty="0">
                <a:latin typeface="Candara"/>
                <a:cs typeface="Candara"/>
              </a:rPr>
              <a:t>	</a:t>
            </a:r>
            <a:r>
              <a:rPr lang="en-US" sz="1600" dirty="0">
                <a:latin typeface="Candara"/>
                <a:cs typeface="Candara"/>
              </a:rPr>
              <a:t>A. Another look at the H2 molecule using MO theory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MO theory and conjugated π bonds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Aromaticity</a:t>
            </a:r>
            <a:endParaRPr lang="en-US" sz="1600" b="1" dirty="0">
              <a:latin typeface="Candara"/>
              <a:cs typeface="Candara"/>
            </a:endParaRPr>
          </a:p>
          <a:p>
            <a:pPr lvl="1"/>
            <a:r>
              <a:rPr lang="en-US" sz="1600" b="1" dirty="0">
                <a:latin typeface="Candara"/>
                <a:cs typeface="Candara"/>
              </a:rPr>
              <a:t>2.3:  Resonance</a:t>
            </a:r>
          </a:p>
          <a:p>
            <a:pPr lvl="1"/>
            <a:r>
              <a:rPr lang="en-US" sz="1600" b="1" dirty="0">
                <a:latin typeface="Candara"/>
                <a:cs typeface="Candara"/>
              </a:rPr>
              <a:t>	</a:t>
            </a:r>
            <a:r>
              <a:rPr lang="en-US" sz="1600" dirty="0">
                <a:latin typeface="Candara"/>
                <a:cs typeface="Candara"/>
              </a:rPr>
              <a:t>A. What is resonance?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Resonance contributors for the carboxylate group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Rules for drawing resonance structures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D. Major vs minor resonance contributors</a:t>
            </a:r>
          </a:p>
          <a:p>
            <a:pPr lvl="1"/>
            <a:r>
              <a:rPr lang="en-US" sz="1600" b="1" dirty="0">
                <a:latin typeface="Candara"/>
                <a:cs typeface="Candara"/>
              </a:rPr>
              <a:t>2.4: Non-covalent interactions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A. Dipoles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Ion-ion, dipole-dipole, ion-dipole interactions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Van der Waals forces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D. Hydrogen bonds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E. Noncovalent interactions and protein structure</a:t>
            </a:r>
          </a:p>
          <a:p>
            <a:pPr lvl="1"/>
            <a:r>
              <a:rPr lang="en-US" sz="1600" b="1" dirty="0">
                <a:latin typeface="Candara"/>
                <a:cs typeface="Candara"/>
              </a:rPr>
              <a:t>2.5: Physical properties of organic compounds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A. Solubility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Boiling and melting points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Physical properties of lipids and proteins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FD69E-AA31-CD4E-9D4B-0A225B7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A057AA7-2941-214B-B927-770238667021}"/>
              </a:ext>
            </a:extLst>
          </p:cNvPr>
          <p:cNvSpPr/>
          <p:nvPr/>
        </p:nvSpPr>
        <p:spPr>
          <a:xfrm>
            <a:off x="6398523" y="1828801"/>
            <a:ext cx="819462" cy="462988"/>
          </a:xfrm>
          <a:prstGeom prst="wedgeRoundRectCallout">
            <a:avLst>
              <a:gd name="adj1" fmla="val -90044"/>
              <a:gd name="adj2" fmla="val 17500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VSEPR</a:t>
            </a:r>
          </a:p>
        </p:txBody>
      </p:sp>
    </p:spTree>
    <p:extLst>
      <p:ext uri="{BB962C8B-B14F-4D97-AF65-F5344CB8AC3E}">
        <p14:creationId xmlns:p14="http://schemas.microsoft.com/office/powerpoint/2010/main" val="3033012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A81FF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Conjugated double bonds?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B26D46C5-6279-3D40-96D9-B2597705F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85584"/>
            <a:ext cx="75841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Conjugated double bonds: </a:t>
            </a:r>
            <a:r>
              <a:rPr lang="en-US" sz="2000" i="1" dirty="0">
                <a:latin typeface="Candara" charset="0"/>
                <a:ea typeface="Candara" charset="0"/>
                <a:cs typeface="Candara" charset="0"/>
              </a:rPr>
              <a:t>double bonds alternate with single bonds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FC457-0992-054C-963E-1DA47BD55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245" y="1185694"/>
            <a:ext cx="3354037" cy="1799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FC550B-E118-E24F-B1AB-771165F4B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062" y="2985421"/>
            <a:ext cx="5914959" cy="3792533"/>
          </a:xfrm>
          <a:prstGeom prst="rect">
            <a:avLst/>
          </a:prstGeom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816E59A3-261B-024E-9CF5-6E19F5D4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2670291"/>
            <a:ext cx="427969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Conjugation increases the stability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 of double bonds.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Remember that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energy decreases 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as stability increases.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Isolated double bonds</a:t>
            </a:r>
            <a:br>
              <a:rPr lang="en-US" sz="2000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are less stable.</a:t>
            </a:r>
          </a:p>
        </p:txBody>
      </p:sp>
    </p:spTree>
    <p:extLst>
      <p:ext uri="{BB962C8B-B14F-4D97-AF65-F5344CB8AC3E}">
        <p14:creationId xmlns:p14="http://schemas.microsoft.com/office/powerpoint/2010/main" val="28350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Conjugated examples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B26D46C5-6279-3D40-96D9-B2597705F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70" y="785584"/>
            <a:ext cx="92464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Note that the systems of conjugated bonds can involve atoms other than carbon.</a:t>
            </a:r>
            <a:endParaRPr lang="en-US" sz="2000" i="1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C75592-532E-6E45-8A12-9F22E7778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769" y="1615895"/>
            <a:ext cx="2609931" cy="1228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C84F65-18B1-054B-886A-E38F0AF9D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47" y="3017919"/>
            <a:ext cx="9153948" cy="241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51F7FE-0387-AF45-90CD-F658978323C3}"/>
              </a:ext>
            </a:extLst>
          </p:cNvPr>
          <p:cNvSpPr/>
          <p:nvPr/>
        </p:nvSpPr>
        <p:spPr>
          <a:xfrm>
            <a:off x="427676" y="694471"/>
            <a:ext cx="2952338" cy="131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B4FF37E2-3D44-0F4C-AFF0-E038DC15D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6" y="864740"/>
            <a:ext cx="79585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For each of these molecules: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Identify all the conjugated bonds.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Count the number of overlapping p orbitals.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Count the number of electrons involved in π bonds.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B00F693-8348-654B-A30E-2805ABE84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49" y="2315229"/>
            <a:ext cx="7678124" cy="1627031"/>
          </a:xfrm>
          <a:prstGeom prst="rect">
            <a:avLst/>
          </a:prstGeom>
        </p:spPr>
      </p:pic>
      <p:sp>
        <p:nvSpPr>
          <p:cNvPr id="19" name="Text Box 3">
            <a:extLst>
              <a:ext uri="{FF2B5EF4-FFF2-40B4-BE49-F238E27FC236}">
                <a16:creationId xmlns:a16="http://schemas.microsoft.com/office/drawing/2014/main" id="{A9BF1791-C274-7C41-B72D-DFD3671F9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289" y="3729255"/>
            <a:ext cx="3456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No conjugated bonds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11C1DCCC-4F72-D145-8858-1D5AC9C6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011" y="4015163"/>
            <a:ext cx="426708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Conjugated bonds: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3 conjugated bonds on the left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6 overlapping p orbitals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6 electrons, one per 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2 conjugated bonds on the right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4 overlapping p orbitals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4 electrons, one per 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F282F1-82CE-6C4B-84AA-9464C5C90849}"/>
              </a:ext>
            </a:extLst>
          </p:cNvPr>
          <p:cNvSpPr/>
          <p:nvPr/>
        </p:nvSpPr>
        <p:spPr>
          <a:xfrm>
            <a:off x="5061860" y="2394080"/>
            <a:ext cx="1469572" cy="1100236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C3581D-9151-1140-8304-DAF9995D1AF5}"/>
              </a:ext>
            </a:extLst>
          </p:cNvPr>
          <p:cNvSpPr/>
          <p:nvPr/>
        </p:nvSpPr>
        <p:spPr>
          <a:xfrm>
            <a:off x="6723552" y="2351284"/>
            <a:ext cx="1469572" cy="1100236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51F7FE-0387-AF45-90CD-F658978323C3}"/>
              </a:ext>
            </a:extLst>
          </p:cNvPr>
          <p:cNvSpPr/>
          <p:nvPr/>
        </p:nvSpPr>
        <p:spPr>
          <a:xfrm>
            <a:off x="427676" y="694471"/>
            <a:ext cx="2952338" cy="131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B4FF37E2-3D44-0F4C-AFF0-E038DC15D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6" y="864740"/>
            <a:ext cx="79585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This is lycopene, the molecule that gives tomatoes their red color. </a:t>
            </a:r>
          </a:p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It’s also thought to have health benefits, perhaps as an antioxidant.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Identify all the conjugated bonds.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Identify all isolated double bonds.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Count the number of π electrons involved in conjugated bonds.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A9BF1791-C274-7C41-B72D-DFD3671F9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27" y="4068668"/>
            <a:ext cx="1139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isolated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0782E2-8189-BE40-8227-02BE1548B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2" y="2881231"/>
            <a:ext cx="9084588" cy="114935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E7B6EC5-2318-D545-A6CB-2D5992EA632F}"/>
              </a:ext>
            </a:extLst>
          </p:cNvPr>
          <p:cNvSpPr/>
          <p:nvPr/>
        </p:nvSpPr>
        <p:spPr>
          <a:xfrm>
            <a:off x="261259" y="3053439"/>
            <a:ext cx="734786" cy="740571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F0FEA3-63E5-0C49-8555-51B1E0E2970D}"/>
              </a:ext>
            </a:extLst>
          </p:cNvPr>
          <p:cNvSpPr/>
          <p:nvPr/>
        </p:nvSpPr>
        <p:spPr>
          <a:xfrm>
            <a:off x="1442360" y="3091878"/>
            <a:ext cx="6509656" cy="740571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5BADA75-9EE1-A642-B0A0-F7BC3B028473}"/>
              </a:ext>
            </a:extLst>
          </p:cNvPr>
          <p:cNvSpPr/>
          <p:nvPr/>
        </p:nvSpPr>
        <p:spPr>
          <a:xfrm>
            <a:off x="8190347" y="3225059"/>
            <a:ext cx="734786" cy="740571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48193EE1-726B-1342-9850-EFF5B891F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016" y="4068668"/>
            <a:ext cx="1139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isolated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30DCF001-CBC1-BA43-A4DA-69F9B4631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0705" y="4141600"/>
            <a:ext cx="1139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isolated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87B7401F-1606-6342-8849-29B38FAA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965" y="4068668"/>
            <a:ext cx="17034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 algn="ctr"/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conjugated</a:t>
            </a:r>
          </a:p>
          <a:p>
            <a:pPr indent="6350" algn="ctr"/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22 π e-</a:t>
            </a:r>
          </a:p>
        </p:txBody>
      </p:sp>
    </p:spTree>
    <p:extLst>
      <p:ext uri="{BB962C8B-B14F-4D97-AF65-F5344CB8AC3E}">
        <p14:creationId xmlns:p14="http://schemas.microsoft.com/office/powerpoint/2010/main" val="23008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 animBg="1"/>
      <p:bldP spid="17" grpId="0" animBg="1"/>
      <p:bldP spid="22" grpId="0" animBg="1"/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How do conjugated bonds behave?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B26D46C5-6279-3D40-96D9-B2597705F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85584"/>
            <a:ext cx="75841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Conjugated double bonds: </a:t>
            </a:r>
            <a:r>
              <a:rPr lang="en-US" sz="2000" i="1" dirty="0">
                <a:latin typeface="Candara" charset="0"/>
                <a:ea typeface="Candara" charset="0"/>
                <a:cs typeface="Candara" charset="0"/>
              </a:rPr>
              <a:t>double bonds alternate with single bonds</a:t>
            </a:r>
          </a:p>
        </p:txBody>
      </p:sp>
      <p:sp>
        <p:nvSpPr>
          <p:cNvPr id="41" name="Text Box 3">
            <a:extLst>
              <a:ext uri="{FF2B5EF4-FFF2-40B4-BE49-F238E27FC236}">
                <a16:creationId xmlns:a16="http://schemas.microsoft.com/office/drawing/2014/main" id="{DF3F8831-E1F7-3742-8B63-97EBC963A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332" y="4022083"/>
            <a:ext cx="1702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1,3-butadiene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74F43-624C-9649-8946-92EB07B97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6" y="1774072"/>
            <a:ext cx="2443602" cy="2242758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4CF34D9B-3992-A046-80D5-77C3552A8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157" y="1738748"/>
            <a:ext cx="5929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Expected?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Free rotation around the single, not double bonds.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Single bond = 154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Double bond = 134 pm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2C6AE2C5-3144-0244-8A41-011D044BF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157" y="3268828"/>
            <a:ext cx="5929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Experimental observations: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The single bond doesn’t want to rotate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Single bond = 148 pm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A3C7B-7364-424B-8E5A-195747F0C35C}"/>
              </a:ext>
            </a:extLst>
          </p:cNvPr>
          <p:cNvSpPr txBox="1"/>
          <p:nvPr/>
        </p:nvSpPr>
        <p:spPr>
          <a:xfrm>
            <a:off x="2646380" y="6271240"/>
            <a:ext cx="377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pslc.ws</a:t>
            </a:r>
            <a:r>
              <a:rPr lang="en-US" dirty="0"/>
              <a:t>/</a:t>
            </a:r>
            <a:r>
              <a:rPr lang="en-US" dirty="0" err="1"/>
              <a:t>modelhtms</a:t>
            </a:r>
            <a:r>
              <a:rPr lang="en-US" dirty="0"/>
              <a:t>/</a:t>
            </a:r>
            <a:r>
              <a:rPr lang="en-US" dirty="0" err="1"/>
              <a:t>bdpdb.htm</a:t>
            </a:r>
            <a:endParaRPr lang="en-US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6E9C8314-73CA-2847-80B7-24FD706E7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70800"/>
            <a:ext cx="84294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So what’s happening with these conjugated bonds?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The electrons in the π bond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delocalize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, or spread out, over the neighboring single bonds, giving them some ‘double bond character’.</a:t>
            </a:r>
          </a:p>
        </p:txBody>
      </p:sp>
    </p:spTree>
    <p:extLst>
      <p:ext uri="{BB962C8B-B14F-4D97-AF65-F5344CB8AC3E}">
        <p14:creationId xmlns:p14="http://schemas.microsoft.com/office/powerpoint/2010/main" val="80408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π MO: p orbitals must align for bonding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B26D46C5-6279-3D40-96D9-B2597705F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85584"/>
            <a:ext cx="77011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So, lets start with a simple case of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one, isolated double bond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, ethene.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And let’s focus on p orbitals and π bonds only, ignoring </a:t>
            </a:r>
            <a:r>
              <a:rPr lang="en-US" sz="2000" dirty="0" err="1">
                <a:latin typeface="Candara" charset="0"/>
                <a:ea typeface="Candara" charset="0"/>
                <a:cs typeface="Candara" charset="0"/>
              </a:rPr>
              <a:t>σ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 bonds.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A25AF0-694D-2140-A75B-B500F7248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1" y="1741217"/>
            <a:ext cx="7962406" cy="4091792"/>
          </a:xfrm>
          <a:prstGeom prst="rect">
            <a:avLst/>
          </a:prstGeom>
        </p:spPr>
      </p:pic>
      <p:sp>
        <p:nvSpPr>
          <p:cNvPr id="41" name="Text Box 3">
            <a:extLst>
              <a:ext uri="{FF2B5EF4-FFF2-40B4-BE49-F238E27FC236}">
                <a16:creationId xmlns:a16="http://schemas.microsoft.com/office/drawing/2014/main" id="{DF3F8831-E1F7-3742-8B63-97EBC963A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8" y="6108383"/>
            <a:ext cx="84294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Here ‘black’ lobes represent the positive part of the wavefunction, while ‘empty’ lobes represent the negative portion.</a:t>
            </a:r>
          </a:p>
        </p:txBody>
      </p:sp>
      <p:sp>
        <p:nvSpPr>
          <p:cNvPr id="43" name="Text Box 3">
            <a:extLst>
              <a:ext uri="{FF2B5EF4-FFF2-40B4-BE49-F238E27FC236}">
                <a16:creationId xmlns:a16="http://schemas.microsoft.com/office/drawing/2014/main" id="{6AD25C8F-8B36-214E-9F22-FAC2FB4B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154" y="2767280"/>
            <a:ext cx="2443602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b="1" dirty="0">
                <a:latin typeface="Candara" charset="0"/>
                <a:ea typeface="Candara" charset="0"/>
                <a:cs typeface="Candara" charset="0"/>
              </a:rPr>
              <a:t>antibonding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destructive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no probability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no π bond forms</a:t>
            </a:r>
          </a:p>
        </p:txBody>
      </p:sp>
      <p:sp>
        <p:nvSpPr>
          <p:cNvPr id="44" name="Text Box 3">
            <a:extLst>
              <a:ext uri="{FF2B5EF4-FFF2-40B4-BE49-F238E27FC236}">
                <a16:creationId xmlns:a16="http://schemas.microsoft.com/office/drawing/2014/main" id="{A2AD3C91-F7C1-864B-8077-92A19CC45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488" y="4865202"/>
            <a:ext cx="2443602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b="1" dirty="0">
                <a:latin typeface="Candara" charset="0"/>
                <a:ea typeface="Candara" charset="0"/>
                <a:cs typeface="Candara" charset="0"/>
              </a:rPr>
              <a:t>bonding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constructive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↑  probability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π bond forms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F86A69-9683-A040-97F6-B997892361BD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30635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MOT for conjugated bonds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41E80B-064B-3649-B6EC-CB4A8F754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64" y="786706"/>
            <a:ext cx="7958540" cy="59569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51F7FE-0387-AF45-90CD-F658978323C3}"/>
              </a:ext>
            </a:extLst>
          </p:cNvPr>
          <p:cNvSpPr/>
          <p:nvPr/>
        </p:nvSpPr>
        <p:spPr>
          <a:xfrm>
            <a:off x="427676" y="694471"/>
            <a:ext cx="2952338" cy="131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2AE031-9CEE-8649-A47F-8E8FAB6F6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35" y="5471258"/>
            <a:ext cx="2037936" cy="1267288"/>
          </a:xfrm>
          <a:prstGeom prst="rect">
            <a:avLst/>
          </a:prstGeom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1D2C83B7-9143-D948-8095-5F927A35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16756"/>
            <a:ext cx="4506685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Each of the 4 Cs has one unhybridized 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There are four possible MOs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Both antibonding MOs have higher energy than both bonding </a:t>
            </a:r>
            <a:r>
              <a:rPr lang="en-US" dirty="0" err="1">
                <a:latin typeface="Candara" charset="0"/>
                <a:ea typeface="Candara" charset="0"/>
                <a:cs typeface="Candara" charset="0"/>
              </a:rPr>
              <a:t>MOs.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So, the two </a:t>
            </a:r>
            <a:r>
              <a:rPr lang="en-US" dirty="0" err="1">
                <a:latin typeface="Candara" charset="0"/>
                <a:ea typeface="Candara" charset="0"/>
                <a:cs typeface="Candara" charset="0"/>
              </a:rPr>
              <a:t>antiboding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 MOs fill.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Strong π form C1-C2 and C3-C4, and some π character is seen C2-C3 as well.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749AAB1D-BB44-F842-B022-A7D44A355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747" y="3765202"/>
            <a:ext cx="162319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ndara" charset="0"/>
                <a:ea typeface="Candara" charset="0"/>
                <a:cs typeface="Candara" charset="0"/>
              </a:rPr>
              <a:t>C1    C2   C3  C4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94A1119-18D7-1A4B-A2F0-443E7F096C2F}"/>
              </a:ext>
            </a:extLst>
          </p:cNvPr>
          <p:cNvSpPr/>
          <p:nvPr/>
        </p:nvSpPr>
        <p:spPr>
          <a:xfrm>
            <a:off x="5430747" y="4379430"/>
            <a:ext cx="759693" cy="2357650"/>
          </a:xfrm>
          <a:prstGeom prst="roundRect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C9D6A51-32C9-2946-B0D6-E6B83D0FAF43}"/>
              </a:ext>
            </a:extLst>
          </p:cNvPr>
          <p:cNvSpPr/>
          <p:nvPr/>
        </p:nvSpPr>
        <p:spPr>
          <a:xfrm>
            <a:off x="6260584" y="4386048"/>
            <a:ext cx="759693" cy="2357650"/>
          </a:xfrm>
          <a:prstGeom prst="roundRect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85CBA1-DF01-9143-B377-A62D12BBEF9F}"/>
              </a:ext>
            </a:extLst>
          </p:cNvPr>
          <p:cNvSpPr/>
          <p:nvPr/>
        </p:nvSpPr>
        <p:spPr>
          <a:xfrm>
            <a:off x="5839172" y="2471953"/>
            <a:ext cx="759693" cy="10417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CD7D644F-2E08-424C-875C-52E670ABA6D3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04109" y="4987635"/>
            <a:ext cx="997526" cy="969819"/>
          </a:xfrm>
          <a:prstGeom prst="curvedConnector3">
            <a:avLst>
              <a:gd name="adj1" fmla="val 97222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00303CB-8561-D240-B266-1BBDCD2CC3BC}"/>
              </a:ext>
            </a:extLst>
          </p:cNvPr>
          <p:cNvSpPr/>
          <p:nvPr/>
        </p:nvSpPr>
        <p:spPr>
          <a:xfrm>
            <a:off x="1540201" y="6015789"/>
            <a:ext cx="286250" cy="291643"/>
          </a:xfrm>
          <a:prstGeom prst="ellipse">
            <a:avLst/>
          </a:prstGeom>
          <a:solidFill>
            <a:srgbClr val="FFF2CC">
              <a:alpha val="40000"/>
            </a:srgbClr>
          </a:solidFill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471F07-F78A-F34D-854E-C680144618A5}"/>
              </a:ext>
            </a:extLst>
          </p:cNvPr>
          <p:cNvSpPr txBox="1"/>
          <p:nvPr/>
        </p:nvSpPr>
        <p:spPr>
          <a:xfrm>
            <a:off x="2715490" y="4364180"/>
            <a:ext cx="2037936" cy="2308324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The </a:t>
            </a:r>
            <a:r>
              <a:rPr lang="en-US" dirty="0" err="1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 bond has less rotation than expected and is shorter than a typical </a:t>
            </a:r>
            <a:r>
              <a:rPr lang="en-US" dirty="0" err="1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. </a:t>
            </a:r>
          </a:p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Due to some filling of bonding + antibonding.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AF5433B-7F3A-624A-8522-219298DF9C5A}"/>
              </a:ext>
            </a:extLst>
          </p:cNvPr>
          <p:cNvSpPr/>
          <p:nvPr/>
        </p:nvSpPr>
        <p:spPr>
          <a:xfrm>
            <a:off x="5792241" y="5670744"/>
            <a:ext cx="759693" cy="10417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963185-C40D-4E46-9620-B52ADC0EDE14}"/>
              </a:ext>
            </a:extLst>
          </p:cNvPr>
          <p:cNvCxnSpPr/>
          <p:nvPr/>
        </p:nvCxnSpPr>
        <p:spPr>
          <a:xfrm flipV="1">
            <a:off x="4735285" y="3429000"/>
            <a:ext cx="1075308" cy="119841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E8FB122-C256-624C-B84A-76F5A0714DF3}"/>
              </a:ext>
            </a:extLst>
          </p:cNvPr>
          <p:cNvCxnSpPr>
            <a:cxnSpLocks/>
          </p:cNvCxnSpPr>
          <p:nvPr/>
        </p:nvCxnSpPr>
        <p:spPr>
          <a:xfrm>
            <a:off x="4735285" y="5655680"/>
            <a:ext cx="1056956" cy="5932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C536CA3-2D3E-774F-BA7E-08C3C45C5293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18683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647241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Understand how conjugated double (</a:t>
            </a:r>
            <a:r>
              <a:rPr lang="el-GR" sz="2000" dirty="0">
                <a:latin typeface="Candara"/>
                <a:cs typeface="Candara"/>
              </a:rPr>
              <a:t>π) </a:t>
            </a:r>
            <a:r>
              <a:rPr lang="en-US" sz="2000" dirty="0">
                <a:latin typeface="Candara"/>
                <a:cs typeface="Candara"/>
              </a:rPr>
              <a:t>bonds influence the single (</a:t>
            </a:r>
            <a:r>
              <a:rPr lang="el-GR" sz="2000" dirty="0">
                <a:latin typeface="Candara"/>
                <a:cs typeface="Candara"/>
              </a:rPr>
              <a:t>σ)</a:t>
            </a:r>
            <a:r>
              <a:rPr lang="en-US" sz="2000" dirty="0">
                <a:latin typeface="Candara"/>
                <a:cs typeface="Candara"/>
              </a:rPr>
              <a:t> </a:t>
            </a:r>
          </a:p>
          <a:p>
            <a:r>
              <a:rPr lang="en-US" sz="2000" dirty="0">
                <a:latin typeface="Candara"/>
                <a:cs typeface="Candara"/>
              </a:rPr>
              <a:t>       bonds between the </a:t>
            </a:r>
            <a:r>
              <a:rPr lang="el-GR" sz="2000" dirty="0">
                <a:latin typeface="Candara"/>
                <a:cs typeface="Candara"/>
              </a:rPr>
              <a:t>π b</a:t>
            </a:r>
            <a:r>
              <a:rPr lang="en-US" sz="2000" dirty="0" err="1">
                <a:latin typeface="Candara"/>
                <a:cs typeface="Candara"/>
              </a:rPr>
              <a:t>onds</a:t>
            </a:r>
            <a:r>
              <a:rPr lang="en-US" sz="2000" dirty="0">
                <a:latin typeface="Candara"/>
                <a:cs typeface="Candara"/>
              </a:rPr>
              <a:t> because of extended </a:t>
            </a:r>
            <a:r>
              <a:rPr lang="el-GR" sz="2000" dirty="0">
                <a:latin typeface="Candara"/>
                <a:cs typeface="Candara"/>
              </a:rPr>
              <a:t>π</a:t>
            </a:r>
            <a:r>
              <a:rPr lang="en-US" sz="2000" dirty="0">
                <a:latin typeface="Candara"/>
                <a:cs typeface="Candara"/>
              </a:rPr>
              <a:t> electron </a:t>
            </a:r>
          </a:p>
          <a:p>
            <a:r>
              <a:rPr lang="en-US" sz="2000" dirty="0">
                <a:latin typeface="Candara"/>
                <a:cs typeface="Candara"/>
              </a:rPr>
              <a:t>       delocalization?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132" y="2944407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ndara"/>
                <a:cs typeface="Candara"/>
              </a:rPr>
              <a:t>(3) Describe how and why two neighboring unhybridized p orbitals form a π 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ndara"/>
                <a:cs typeface="Candara"/>
              </a:rPr>
              <a:t>       orbital?		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  <a:latin typeface="Candara"/>
                <a:cs typeface="Candara"/>
              </a:rPr>
              <a:t>[sidebar]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132" y="966465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Identify isolated, conjugated and adjacent (cumulated) double bonds?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6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2"/>
            <a:ext cx="790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2. Intro to organic structure &amp; bonding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1500" y="2015856"/>
            <a:ext cx="5363648" cy="282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7" lvl="1">
              <a:lnSpc>
                <a:spcPct val="200000"/>
              </a:lnSpc>
            </a:pPr>
            <a:r>
              <a:rPr lang="en-US" sz="2800" b="1" i="1" dirty="0">
                <a:latin typeface="Candara"/>
                <a:cs typeface="Candara"/>
              </a:rPr>
              <a:t>2.2C: Aromaticity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Common and important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Definition and </a:t>
            </a:r>
            <a:r>
              <a:rPr lang="en-US" sz="2800" i="1" dirty="0" err="1">
                <a:latin typeface="Candara"/>
                <a:cs typeface="Candara"/>
              </a:rPr>
              <a:t>Hückel’s</a:t>
            </a:r>
            <a:r>
              <a:rPr lang="en-US" sz="2800" i="1" dirty="0">
                <a:latin typeface="Candara"/>
                <a:cs typeface="Candara"/>
              </a:rPr>
              <a:t> rule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N in aromatic rings: p not sp</a:t>
            </a:r>
            <a:r>
              <a:rPr lang="en-US" sz="2800" i="1" baseline="30000" dirty="0">
                <a:latin typeface="Candara"/>
                <a:cs typeface="Candara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86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Aromatics: common and important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51F7FE-0387-AF45-90CD-F658978323C3}"/>
              </a:ext>
            </a:extLst>
          </p:cNvPr>
          <p:cNvSpPr/>
          <p:nvPr/>
        </p:nvSpPr>
        <p:spPr>
          <a:xfrm>
            <a:off x="427676" y="694471"/>
            <a:ext cx="2952338" cy="131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F73029-5AC7-FC44-8ABB-0B70824A52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4" r="12393" b="53696"/>
          <a:stretch/>
        </p:blipFill>
        <p:spPr>
          <a:xfrm>
            <a:off x="3694106" y="3990110"/>
            <a:ext cx="5286613" cy="28265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A72233-A1B8-0445-96F1-0B433DA8B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704"/>
          <a:stretch/>
        </p:blipFill>
        <p:spPr>
          <a:xfrm>
            <a:off x="427675" y="920349"/>
            <a:ext cx="6483763" cy="293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8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16332"/>
            <a:ext cx="790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2. Intro to organic structure &amp; bonding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688" y="1743269"/>
            <a:ext cx="80440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Big ideas?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Candara"/>
                <a:cs typeface="Candara"/>
              </a:rPr>
              <a:t>Orbitals hybridize </a:t>
            </a:r>
            <a:r>
              <a:rPr lang="en-US" sz="2400" dirty="0">
                <a:latin typeface="Candara"/>
                <a:cs typeface="Candara"/>
              </a:rPr>
              <a:t>to allow atoms to form varied structures and geometries.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andara"/>
              <a:cs typeface="Candar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Candara"/>
                <a:cs typeface="Candara"/>
              </a:rPr>
              <a:t>Resonance</a:t>
            </a:r>
            <a:r>
              <a:rPr lang="en-US" sz="2400" dirty="0">
                <a:latin typeface="Candara"/>
                <a:cs typeface="Candara"/>
              </a:rPr>
              <a:t> extends the idea of the probable location of electrons from atoms to molecules, and provides unexpected stability.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FD69E-AA31-CD4E-9D4B-0A225B7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65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What is aromaticity?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51F7FE-0387-AF45-90CD-F658978323C3}"/>
              </a:ext>
            </a:extLst>
          </p:cNvPr>
          <p:cNvSpPr/>
          <p:nvPr/>
        </p:nvSpPr>
        <p:spPr>
          <a:xfrm>
            <a:off x="427676" y="694471"/>
            <a:ext cx="2952338" cy="131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B4FF37E2-3D44-0F4C-AFF0-E038DC15D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6" y="864740"/>
            <a:ext cx="7958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Benzene is the quintessential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aromatic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 molecule.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30DCF001-CBC1-BA43-A4DA-69F9B4631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0705" y="4141600"/>
            <a:ext cx="1139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isolated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23CD6-0A5A-834D-9508-87592463C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086" y="864739"/>
            <a:ext cx="1943100" cy="2100648"/>
          </a:xfrm>
          <a:prstGeom prst="rect">
            <a:avLst/>
          </a:prstGeom>
        </p:spPr>
      </p:pic>
      <p:sp>
        <p:nvSpPr>
          <p:cNvPr id="18" name="Text Box 3">
            <a:extLst>
              <a:ext uri="{FF2B5EF4-FFF2-40B4-BE49-F238E27FC236}">
                <a16:creationId xmlns:a16="http://schemas.microsoft.com/office/drawing/2014/main" id="{F962889C-7722-3F48-89EA-443D72F92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6" y="1348106"/>
            <a:ext cx="7958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It is a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cyclic molecule 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with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conjugated bonds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.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4BA9EB37-C928-A643-9EF9-1DECE4801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6" y="1831472"/>
            <a:ext cx="61364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Because it’s bonds are conjugated, their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lengths (138 pm) are intermediate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, between single bonds (154 pm) and double bonds (134 pm).</a:t>
            </a: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73CF77DD-9B46-DE4C-963F-D1F6F8746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6" y="2958738"/>
            <a:ext cx="61364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And benzene’s bonds are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less reactive 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than typical single or double bonds.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44025B-D45E-5244-8DB6-B7D1BD0F7F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75"/>
          <a:stretch/>
        </p:blipFill>
        <p:spPr>
          <a:xfrm rot="10800000">
            <a:off x="5339443" y="3626889"/>
            <a:ext cx="3814527" cy="3051496"/>
          </a:xfrm>
          <a:prstGeom prst="rect">
            <a:avLst/>
          </a:prstGeom>
        </p:spPr>
      </p:pic>
      <p:sp>
        <p:nvSpPr>
          <p:cNvPr id="27" name="Text Box 3">
            <a:extLst>
              <a:ext uri="{FF2B5EF4-FFF2-40B4-BE49-F238E27FC236}">
                <a16:creationId xmlns:a16="http://schemas.microsoft.com/office/drawing/2014/main" id="{66E8D1B1-AA34-314F-ADE2-D2744DBA2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6" y="3778227"/>
            <a:ext cx="61364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Benzene’s geometry is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planar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, allowing perfect sharing of adjacent π bonds.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460FC47E-DBE6-2343-9663-6F3DA99EE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376" y="4987219"/>
            <a:ext cx="47484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So, put this all together an create a definition for aromaticity!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0E0C5-FDD2-4248-96C3-B5D0C8A49F0C}"/>
              </a:ext>
            </a:extLst>
          </p:cNvPr>
          <p:cNvSpPr txBox="1"/>
          <p:nvPr/>
        </p:nvSpPr>
        <p:spPr>
          <a:xfrm>
            <a:off x="977210" y="6196212"/>
            <a:ext cx="503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http://www.chemtube3d.com/orbitalsbenzene.htm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Candara"/>
                <a:cs typeface="Candara"/>
              </a:rPr>
              <a:t>Hückel’s</a:t>
            </a:r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 rule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51F7FE-0387-AF45-90CD-F658978323C3}"/>
              </a:ext>
            </a:extLst>
          </p:cNvPr>
          <p:cNvSpPr/>
          <p:nvPr/>
        </p:nvSpPr>
        <p:spPr>
          <a:xfrm>
            <a:off x="427676" y="694471"/>
            <a:ext cx="2952338" cy="131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B4FF37E2-3D44-0F4C-AFF0-E038DC15D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05" y="864740"/>
            <a:ext cx="79585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Criteria for aromaticity: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Cyclic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Planar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Ring atoms must be sp</a:t>
            </a:r>
            <a:r>
              <a:rPr lang="en-US" sz="2400" baseline="30000" dirty="0">
                <a:latin typeface="Candara" charset="0"/>
                <a:ea typeface="Candara" charset="0"/>
                <a:cs typeface="Candara" charset="0"/>
              </a:rPr>
              <a:t>2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-hybridized.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Number of resonant ring (π) electrons must be 4n+2, where n is any positive integer, including zero.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B52906A-34E0-4248-84AD-0A072DEF84E7}"/>
              </a:ext>
            </a:extLst>
          </p:cNvPr>
          <p:cNvSpPr/>
          <p:nvPr/>
        </p:nvSpPr>
        <p:spPr>
          <a:xfrm>
            <a:off x="427676" y="2119838"/>
            <a:ext cx="7951522" cy="667568"/>
          </a:xfrm>
          <a:prstGeom prst="roundRect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0A1B7884-6574-8341-BFF3-2BCE2A2DD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77" y="2928371"/>
            <a:ext cx="398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 err="1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Hückel’s</a:t>
            </a:r>
            <a:r>
              <a:rPr lang="en-US" sz="2000" b="1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 rule: 2, 6, 10, 14, 18</a:t>
            </a:r>
            <a:endParaRPr lang="en-US" sz="2000" dirty="0">
              <a:solidFill>
                <a:srgbClr val="0432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56934D-7B7B-B940-ADA2-8EE5C3AAC48A}"/>
              </a:ext>
            </a:extLst>
          </p:cNvPr>
          <p:cNvCxnSpPr>
            <a:cxnSpLocks/>
          </p:cNvCxnSpPr>
          <p:nvPr/>
        </p:nvCxnSpPr>
        <p:spPr>
          <a:xfrm flipH="1" flipV="1">
            <a:off x="636886" y="2474882"/>
            <a:ext cx="360641" cy="505619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">
            <a:extLst>
              <a:ext uri="{FF2B5EF4-FFF2-40B4-BE49-F238E27FC236}">
                <a16:creationId xmlns:a16="http://schemas.microsoft.com/office/drawing/2014/main" id="{7607CA46-5950-4A43-95D5-637CD9AFA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93" y="3488745"/>
            <a:ext cx="8347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Six is the most common </a:t>
            </a:r>
            <a:r>
              <a:rPr lang="en-US" sz="2000" dirty="0" err="1">
                <a:latin typeface="Candara" charset="0"/>
                <a:ea typeface="Candara" charset="0"/>
                <a:cs typeface="Candara" charset="0"/>
              </a:rPr>
              <a:t>Hückel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 number, often called the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‘aromatic sextet’.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98553-27F0-BA45-B20B-630BBA4115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104"/>
          <a:stretch/>
        </p:blipFill>
        <p:spPr>
          <a:xfrm>
            <a:off x="312553" y="4383430"/>
            <a:ext cx="1270660" cy="12358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99BCE9-41FB-BC43-8000-ECE0CB502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606" y="4058830"/>
            <a:ext cx="2561277" cy="1885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936B9-E2A2-0A4B-A8F9-733EF5A05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295" y="4159439"/>
            <a:ext cx="3432462" cy="1683850"/>
          </a:xfrm>
          <a:prstGeom prst="rect">
            <a:avLst/>
          </a:prstGeom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DCA94FD4-FD2D-1C4D-8EB7-79566499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77" y="5932636"/>
            <a:ext cx="14003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benzene</a:t>
            </a:r>
          </a:p>
          <a:p>
            <a:pPr indent="6350"/>
            <a:r>
              <a:rPr lang="en-US" sz="2000" dirty="0" err="1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Hückel’s</a:t>
            </a:r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 6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FBB99721-16A9-0C40-904B-9B46EB5F8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452" y="5932636"/>
            <a:ext cx="16498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 err="1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napthalene</a:t>
            </a:r>
            <a:endParaRPr lang="en-US" sz="2000" dirty="0">
              <a:solidFill>
                <a:srgbClr val="0432FF"/>
              </a:solidFill>
              <a:latin typeface="Candara" charset="0"/>
              <a:ea typeface="Candara" charset="0"/>
              <a:cs typeface="Candara" charset="0"/>
            </a:endParaRPr>
          </a:p>
          <a:p>
            <a:pPr indent="6350"/>
            <a:r>
              <a:rPr lang="en-US" sz="2000" dirty="0" err="1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Hückel’s</a:t>
            </a:r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 10</a:t>
            </a: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30193718-0B70-104B-B960-C391A7D72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204" y="5932636"/>
            <a:ext cx="16498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anthracene</a:t>
            </a:r>
          </a:p>
          <a:p>
            <a:pPr indent="6350"/>
            <a:r>
              <a:rPr lang="en-US" sz="2000" dirty="0" err="1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Hückel’s</a:t>
            </a:r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22705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2" grpId="0"/>
      <p:bldP spid="20" grpId="0"/>
      <p:bldP spid="24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Anti-aromatic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51F7FE-0387-AF45-90CD-F658978323C3}"/>
              </a:ext>
            </a:extLst>
          </p:cNvPr>
          <p:cNvSpPr/>
          <p:nvPr/>
        </p:nvSpPr>
        <p:spPr>
          <a:xfrm>
            <a:off x="427676" y="694471"/>
            <a:ext cx="2952338" cy="131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B4FF37E2-3D44-0F4C-AFF0-E038DC15D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05" y="864740"/>
            <a:ext cx="79585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Anti-aromatic: </a:t>
            </a:r>
            <a:r>
              <a:rPr lang="en-US" sz="2000" i="1" dirty="0">
                <a:latin typeface="Candara" charset="0"/>
                <a:ea typeface="Candara" charset="0"/>
                <a:cs typeface="Candara" charset="0"/>
              </a:rPr>
              <a:t>cyclic molecules that are 4n rather than 4n+2</a:t>
            </a:r>
            <a:endParaRPr lang="en-US" sz="2000" b="1" dirty="0">
              <a:latin typeface="Candara" charset="0"/>
              <a:ea typeface="Candara" charset="0"/>
              <a:cs typeface="Candara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Conjugated ring systems.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These molecules look aromatic but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don’t obey </a:t>
            </a:r>
            <a:r>
              <a:rPr lang="en-US" sz="2000" b="1" dirty="0" err="1">
                <a:latin typeface="Candara" charset="0"/>
                <a:ea typeface="Candara" charset="0"/>
                <a:cs typeface="Candara" charset="0"/>
              </a:rPr>
              <a:t>Hückel’s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 rule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They’re clever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aromatic mimics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Highly unstable and very reactive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17BB9-B6CE-A849-9861-7D5A44D7EA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805"/>
          <a:stretch/>
        </p:blipFill>
        <p:spPr>
          <a:xfrm>
            <a:off x="1067477" y="3143074"/>
            <a:ext cx="7009045" cy="12236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02F1D-82AF-CE4E-BB73-FE6C73B3F57A}"/>
              </a:ext>
            </a:extLst>
          </p:cNvPr>
          <p:cNvSpPr txBox="1"/>
          <p:nvPr/>
        </p:nvSpPr>
        <p:spPr>
          <a:xfrm>
            <a:off x="1785257" y="4663807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8 </a:t>
            </a:r>
            <a:r>
              <a:rPr lang="el-GR" dirty="0">
                <a:solidFill>
                  <a:srgbClr val="0432FF"/>
                </a:solidFill>
              </a:rPr>
              <a:t>π </a:t>
            </a:r>
            <a:endParaRPr lang="en-US" dirty="0">
              <a:solidFill>
                <a:srgbClr val="0432FF"/>
              </a:solidFill>
            </a:endParaRPr>
          </a:p>
          <a:p>
            <a:pPr algn="ctr"/>
            <a:r>
              <a:rPr lang="en-US" dirty="0">
                <a:solidFill>
                  <a:srgbClr val="0432FF"/>
                </a:solidFill>
              </a:rPr>
              <a:t>4n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FCEC7-E7A9-C145-994D-D6BA93471AA6}"/>
              </a:ext>
            </a:extLst>
          </p:cNvPr>
          <p:cNvSpPr txBox="1"/>
          <p:nvPr/>
        </p:nvSpPr>
        <p:spPr>
          <a:xfrm>
            <a:off x="4644119" y="4663806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12 </a:t>
            </a:r>
            <a:r>
              <a:rPr lang="el-GR" dirty="0">
                <a:solidFill>
                  <a:srgbClr val="0432FF"/>
                </a:solidFill>
              </a:rPr>
              <a:t>π </a:t>
            </a:r>
            <a:endParaRPr lang="en-US" dirty="0">
              <a:solidFill>
                <a:srgbClr val="0432FF"/>
              </a:solidFill>
            </a:endParaRPr>
          </a:p>
          <a:p>
            <a:pPr algn="ctr"/>
            <a:r>
              <a:rPr lang="en-US" dirty="0">
                <a:solidFill>
                  <a:srgbClr val="0432FF"/>
                </a:solidFill>
              </a:rPr>
              <a:t>4n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C1E9D6-15D3-EB49-AA52-BA05375688E7}"/>
              </a:ext>
            </a:extLst>
          </p:cNvPr>
          <p:cNvSpPr txBox="1"/>
          <p:nvPr/>
        </p:nvSpPr>
        <p:spPr>
          <a:xfrm>
            <a:off x="7289349" y="466380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4 </a:t>
            </a:r>
            <a:r>
              <a:rPr lang="el-GR" dirty="0">
                <a:solidFill>
                  <a:srgbClr val="0432FF"/>
                </a:solidFill>
              </a:rPr>
              <a:t>π </a:t>
            </a:r>
            <a:endParaRPr lang="en-US" dirty="0">
              <a:solidFill>
                <a:srgbClr val="0432FF"/>
              </a:solidFill>
            </a:endParaRPr>
          </a:p>
          <a:p>
            <a:pPr algn="ctr"/>
            <a:r>
              <a:rPr lang="en-US" dirty="0">
                <a:solidFill>
                  <a:srgbClr val="0432FF"/>
                </a:solidFill>
              </a:rPr>
              <a:t>4n</a:t>
            </a:r>
          </a:p>
        </p:txBody>
      </p:sp>
    </p:spTree>
    <p:extLst>
      <p:ext uri="{BB962C8B-B14F-4D97-AF65-F5344CB8AC3E}">
        <p14:creationId xmlns:p14="http://schemas.microsoft.com/office/powerpoint/2010/main" val="17172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Heterocyclic rings: N w/ sp</a:t>
            </a:r>
            <a:r>
              <a:rPr lang="en-US" sz="4000" b="1" baseline="30000" dirty="0">
                <a:solidFill>
                  <a:schemeClr val="bg1"/>
                </a:solidFill>
                <a:latin typeface="Candara"/>
                <a:cs typeface="Candara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 lone pairs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51F7FE-0387-AF45-90CD-F658978323C3}"/>
              </a:ext>
            </a:extLst>
          </p:cNvPr>
          <p:cNvSpPr/>
          <p:nvPr/>
        </p:nvSpPr>
        <p:spPr>
          <a:xfrm>
            <a:off x="427676" y="694471"/>
            <a:ext cx="2952338" cy="131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B4FF37E2-3D44-0F4C-AFF0-E038DC15D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05" y="864740"/>
            <a:ext cx="7958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Heterocyclic rings: </a:t>
            </a:r>
            <a:r>
              <a:rPr lang="en-US" sz="2000" i="1" dirty="0">
                <a:latin typeface="Candara" charset="0"/>
                <a:ea typeface="Candara" charset="0"/>
                <a:cs typeface="Candara" charset="0"/>
              </a:rPr>
              <a:t>have non-carbon atoms in their rings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Not necessarily aromatic, but may be.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95668-36AE-3840-8F51-61B8BCC3E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93" y="1596670"/>
            <a:ext cx="6269609" cy="2145667"/>
          </a:xfrm>
          <a:prstGeom prst="rect">
            <a:avLst/>
          </a:prstGeom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id="{C82AE467-D549-0D4A-B0C9-326ABED63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47" y="3648512"/>
            <a:ext cx="30885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Pyridine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 and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pyridoxine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 are aromatic </a:t>
            </a:r>
            <a:r>
              <a:rPr lang="en-US" sz="2000" dirty="0" err="1">
                <a:latin typeface="Candara" charset="0"/>
                <a:ea typeface="Candara" charset="0"/>
                <a:cs typeface="Candara" charset="0"/>
              </a:rPr>
              <a:t>heterocyclics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17F4BE-1E9D-F44B-B2A8-E2DDA776A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86" y="4422075"/>
            <a:ext cx="4776361" cy="2356757"/>
          </a:xfrm>
          <a:prstGeom prst="rect">
            <a:avLst/>
          </a:prstGeom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3F955C40-C0CF-5E4C-A690-AB10FB38B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910" y="4938733"/>
            <a:ext cx="2596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Nicotine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 has both aromatic and nonaromatic heterocyclic rings.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6D7D1-3A83-7241-99A5-95F8788B9FB7}"/>
              </a:ext>
            </a:extLst>
          </p:cNvPr>
          <p:cNvSpPr txBox="1"/>
          <p:nvPr/>
        </p:nvSpPr>
        <p:spPr>
          <a:xfrm>
            <a:off x="1585476" y="57823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BA9949-6FE7-EF49-BAE4-DE90258B2F0C}"/>
              </a:ext>
            </a:extLst>
          </p:cNvPr>
          <p:cNvSpPr txBox="1"/>
          <p:nvPr/>
        </p:nvSpPr>
        <p:spPr>
          <a:xfrm>
            <a:off x="3590426" y="57068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..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4D2DD3-5261-DB49-8F2D-1E5B9BC3E88C}"/>
              </a:ext>
            </a:extLst>
          </p:cNvPr>
          <p:cNvCxnSpPr>
            <a:cxnSpLocks/>
          </p:cNvCxnSpPr>
          <p:nvPr/>
        </p:nvCxnSpPr>
        <p:spPr>
          <a:xfrm flipH="1" flipV="1">
            <a:off x="5354910" y="2997464"/>
            <a:ext cx="297746" cy="396323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71E7E26-DD51-074D-8837-F563B36DC7C3}"/>
              </a:ext>
            </a:extLst>
          </p:cNvPr>
          <p:cNvSpPr/>
          <p:nvPr/>
        </p:nvSpPr>
        <p:spPr>
          <a:xfrm>
            <a:off x="4952010" y="2261590"/>
            <a:ext cx="2042556" cy="281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E91AD7-0ECC-9044-A29F-B93536DBBE6B}"/>
              </a:ext>
            </a:extLst>
          </p:cNvPr>
          <p:cNvSpPr txBox="1"/>
          <p:nvPr/>
        </p:nvSpPr>
        <p:spPr>
          <a:xfrm>
            <a:off x="5560461" y="2008414"/>
            <a:ext cx="33450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In all of these cases, the N’s : don’t participate in the resonance (aromaticity) of their rings.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And all N : are 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2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F5C122-9B8F-B940-B9E0-49134762141F}"/>
              </a:ext>
            </a:extLst>
          </p:cNvPr>
          <p:cNvSpPr/>
          <p:nvPr/>
        </p:nvSpPr>
        <p:spPr>
          <a:xfrm>
            <a:off x="2909455" y="4422075"/>
            <a:ext cx="2445455" cy="235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" grpId="0"/>
      <p:bldP spid="12" grpId="0"/>
      <p:bldP spid="18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Heterocyclic rings: N w/ p lone pairs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51F7FE-0387-AF45-90CD-F658978323C3}"/>
              </a:ext>
            </a:extLst>
          </p:cNvPr>
          <p:cNvSpPr/>
          <p:nvPr/>
        </p:nvSpPr>
        <p:spPr>
          <a:xfrm>
            <a:off x="427676" y="694471"/>
            <a:ext cx="2952338" cy="131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B4FF37E2-3D44-0F4C-AFF0-E038DC15D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05" y="864740"/>
            <a:ext cx="7958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We just saw that when a six-membered ring has three </a:t>
            </a:r>
            <a:r>
              <a:rPr lang="el-GR" sz="2000" dirty="0">
                <a:latin typeface="Candara" charset="0"/>
                <a:ea typeface="Candara" charset="0"/>
                <a:cs typeface="Candara" charset="0"/>
              </a:rPr>
              <a:t>π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 bonds, the N’s : is held in an sp2 and doesn’t participate in aromaticity.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BA9949-6FE7-EF49-BAE4-DE90258B2F0C}"/>
              </a:ext>
            </a:extLst>
          </p:cNvPr>
          <p:cNvSpPr txBox="1"/>
          <p:nvPr/>
        </p:nvSpPr>
        <p:spPr>
          <a:xfrm>
            <a:off x="3590426" y="57068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..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1E7E26-DD51-074D-8837-F563B36DC7C3}"/>
              </a:ext>
            </a:extLst>
          </p:cNvPr>
          <p:cNvSpPr/>
          <p:nvPr/>
        </p:nvSpPr>
        <p:spPr>
          <a:xfrm>
            <a:off x="4952010" y="2261590"/>
            <a:ext cx="2042556" cy="281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F5C122-9B8F-B940-B9E0-49134762141F}"/>
              </a:ext>
            </a:extLst>
          </p:cNvPr>
          <p:cNvSpPr/>
          <p:nvPr/>
        </p:nvSpPr>
        <p:spPr>
          <a:xfrm>
            <a:off x="2909455" y="4422075"/>
            <a:ext cx="2445455" cy="235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805B3-85B6-AD4E-BA32-D4B86103C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0" y="3394408"/>
            <a:ext cx="6527800" cy="2794000"/>
          </a:xfrm>
          <a:prstGeom prst="rect">
            <a:avLst/>
          </a:prstGeom>
        </p:spPr>
      </p:pic>
      <p:sp>
        <p:nvSpPr>
          <p:cNvPr id="19" name="Text Box 3">
            <a:extLst>
              <a:ext uri="{FF2B5EF4-FFF2-40B4-BE49-F238E27FC236}">
                <a16:creationId xmlns:a16="http://schemas.microsoft.com/office/drawing/2014/main" id="{0B1B5EEC-8602-5342-9D2C-9B7F1227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6" y="1597756"/>
            <a:ext cx="7958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Here, the N’s : is needed to create aromaticity!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4ED06A26-8AF0-044A-B71A-C7124897C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6" y="1960526"/>
            <a:ext cx="652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N’s sp2 orbitals form </a:t>
            </a:r>
            <a:r>
              <a:rPr lang="en-US" sz="2000" dirty="0" err="1">
                <a:latin typeface="Candara" charset="0"/>
                <a:ea typeface="Candara" charset="0"/>
                <a:cs typeface="Candara" charset="0"/>
              </a:rPr>
              <a:t>σ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 bonds.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N’s : is held in an unhybridized p and participate in resonance with the ring’s </a:t>
            </a:r>
            <a:r>
              <a:rPr lang="el-GR" sz="2000" dirty="0">
                <a:latin typeface="Candara" charset="0"/>
                <a:ea typeface="Candara" charset="0"/>
                <a:cs typeface="Candara" charset="0"/>
              </a:rPr>
              <a:t>π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 bonds.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So N’s p: are part of the aromatic sextet.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58876F-2D97-4D43-896E-48C8B6D5F76C}"/>
              </a:ext>
            </a:extLst>
          </p:cNvPr>
          <p:cNvCxnSpPr/>
          <p:nvPr/>
        </p:nvCxnSpPr>
        <p:spPr>
          <a:xfrm flipV="1">
            <a:off x="3146961" y="3831651"/>
            <a:ext cx="596712" cy="521585"/>
          </a:xfrm>
          <a:prstGeom prst="line">
            <a:avLst/>
          </a:prstGeom>
          <a:ln w="101600" cmpd="sng">
            <a:solidFill>
              <a:srgbClr val="0432FF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3E7CFD-A76C-7844-A3B2-B84C9B7C2007}"/>
              </a:ext>
            </a:extLst>
          </p:cNvPr>
          <p:cNvCxnSpPr>
            <a:cxnSpLocks/>
          </p:cNvCxnSpPr>
          <p:nvPr/>
        </p:nvCxnSpPr>
        <p:spPr>
          <a:xfrm>
            <a:off x="3899866" y="3804192"/>
            <a:ext cx="1230274" cy="197792"/>
          </a:xfrm>
          <a:prstGeom prst="line">
            <a:avLst/>
          </a:prstGeom>
          <a:ln w="101600" cmpd="sng">
            <a:solidFill>
              <a:srgbClr val="0432FF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82AF66-B5C2-2B40-8F18-8D2C88EBB790}"/>
              </a:ext>
            </a:extLst>
          </p:cNvPr>
          <p:cNvCxnSpPr>
            <a:cxnSpLocks/>
          </p:cNvCxnSpPr>
          <p:nvPr/>
        </p:nvCxnSpPr>
        <p:spPr>
          <a:xfrm>
            <a:off x="5105528" y="4036637"/>
            <a:ext cx="0" cy="643870"/>
          </a:xfrm>
          <a:prstGeom prst="line">
            <a:avLst/>
          </a:prstGeom>
          <a:ln w="101600" cmpd="sng">
            <a:solidFill>
              <a:srgbClr val="0432FF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8DF1A4-1431-8842-A7B4-67E867D39301}"/>
              </a:ext>
            </a:extLst>
          </p:cNvPr>
          <p:cNvCxnSpPr>
            <a:cxnSpLocks/>
          </p:cNvCxnSpPr>
          <p:nvPr/>
        </p:nvCxnSpPr>
        <p:spPr>
          <a:xfrm flipH="1">
            <a:off x="3896920" y="4956583"/>
            <a:ext cx="1208608" cy="268560"/>
          </a:xfrm>
          <a:prstGeom prst="line">
            <a:avLst/>
          </a:prstGeom>
          <a:ln w="101600" cmpd="sng">
            <a:solidFill>
              <a:srgbClr val="0432FF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C265608-A2A0-B346-BE6E-E6403424E8EB}"/>
              </a:ext>
            </a:extLst>
          </p:cNvPr>
          <p:cNvCxnSpPr>
            <a:cxnSpLocks/>
          </p:cNvCxnSpPr>
          <p:nvPr/>
        </p:nvCxnSpPr>
        <p:spPr>
          <a:xfrm flipH="1" flipV="1">
            <a:off x="3051958" y="4514168"/>
            <a:ext cx="787058" cy="709207"/>
          </a:xfrm>
          <a:prstGeom prst="line">
            <a:avLst/>
          </a:prstGeom>
          <a:ln w="101600" cmpd="sng">
            <a:solidFill>
              <a:srgbClr val="0432FF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9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Imidazole has both types of 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B757F7-DB98-7F47-A984-62C1AA6C5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948" y="2292181"/>
            <a:ext cx="6558504" cy="3451845"/>
          </a:xfrm>
          <a:prstGeom prst="rect">
            <a:avLst/>
          </a:prstGeom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B02C54BC-AFEF-084E-8568-D473A9747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448" y="2127164"/>
            <a:ext cx="2069773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b="1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N : in sp</a:t>
            </a:r>
            <a:r>
              <a:rPr lang="en-US" sz="2400" b="1" baseline="30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2</a:t>
            </a:r>
            <a:endParaRPr lang="en-US" sz="2000" b="1" baseline="30000" dirty="0">
              <a:solidFill>
                <a:srgbClr val="0432FF"/>
              </a:solidFill>
              <a:latin typeface="Candara" charset="0"/>
              <a:ea typeface="Candara" charset="0"/>
              <a:cs typeface="Candara" charset="0"/>
            </a:endParaRPr>
          </a:p>
          <a:p>
            <a:pPr indent="6350"/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Not participating</a:t>
            </a:r>
            <a:endParaRPr lang="en-US" dirty="0">
              <a:solidFill>
                <a:srgbClr val="0432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0CFC85FB-0B40-9A43-9097-0C375D63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803" y="3010623"/>
            <a:ext cx="2331525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N : in p</a:t>
            </a:r>
          </a:p>
          <a:p>
            <a:pPr indent="6350"/>
            <a:r>
              <a:rPr lang="en-US" sz="2000" b="1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In aromatic sextet</a:t>
            </a:r>
            <a:endParaRPr lang="en-US" sz="2000" dirty="0">
              <a:solidFill>
                <a:srgbClr val="0432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28FE54-D7D1-3F49-9FE1-216A7A76E156}"/>
              </a:ext>
            </a:extLst>
          </p:cNvPr>
          <p:cNvSpPr/>
          <p:nvPr/>
        </p:nvSpPr>
        <p:spPr>
          <a:xfrm>
            <a:off x="6349435" y="2408120"/>
            <a:ext cx="1658845" cy="1362251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D6F89D-AED4-D14B-8126-9CBB0FF76346}"/>
              </a:ext>
            </a:extLst>
          </p:cNvPr>
          <p:cNvCxnSpPr>
            <a:cxnSpLocks/>
          </p:cNvCxnSpPr>
          <p:nvPr/>
        </p:nvCxnSpPr>
        <p:spPr>
          <a:xfrm flipH="1">
            <a:off x="3412673" y="3322357"/>
            <a:ext cx="2969420" cy="890414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">
            <a:extLst>
              <a:ext uri="{FF2B5EF4-FFF2-40B4-BE49-F238E27FC236}">
                <a16:creationId xmlns:a16="http://schemas.microsoft.com/office/drawing/2014/main" id="{DB48AB45-7296-494B-894E-E4F4E8167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75" y="869809"/>
            <a:ext cx="72503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Imidazole’s ring is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aromatic 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and needs one N’s lone pair.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If N : are needed, they are taken!</a:t>
            </a:r>
          </a:p>
        </p:txBody>
      </p:sp>
    </p:spTree>
    <p:extLst>
      <p:ext uri="{BB962C8B-B14F-4D97-AF65-F5344CB8AC3E}">
        <p14:creationId xmlns:p14="http://schemas.microsoft.com/office/powerpoint/2010/main" val="1420876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N : in fused rings; in or out of sextet?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 Box 3">
            <a:extLst>
              <a:ext uri="{FF2B5EF4-FFF2-40B4-BE49-F238E27FC236}">
                <a16:creationId xmlns:a16="http://schemas.microsoft.com/office/drawing/2014/main" id="{E0F4458D-585E-DD43-972D-6313714EF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02" y="4024387"/>
            <a:ext cx="16921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The ring R of tryptophan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3A7AB8-929A-E04C-ADBC-679D94A72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5" y="1972146"/>
            <a:ext cx="4667842" cy="2052241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39D48CDC-8045-AA4A-AB8E-A542139BE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122" y="4024387"/>
            <a:ext cx="16921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Similar to A, G bases of DNA, RNA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5D34130C-34E4-3048-8104-163AF6D69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850336"/>
            <a:ext cx="86214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Both indole and purine are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aromatic, planar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 and have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fused ring systems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Both have the same number of π electrons delocalized around both rings. 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4510820D-4382-0F43-B531-31B52237C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422" y="2310106"/>
            <a:ext cx="33244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10 shared ring electrons for each of these fused ring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All </a:t>
            </a:r>
            <a:r>
              <a:rPr lang="el-GR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π</a:t>
            </a:r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 + : indicated by arrows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If a : is needed it’s used.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If a : isn’t needed, it’s not used.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228D2680-E724-F649-946E-3A11F0B46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35" y="5052914"/>
            <a:ext cx="862148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Try this: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Add the missing lone pairs.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How many ‘aromatic’ or shared ring electrons does each molecule have?</a:t>
            </a:r>
            <a:br>
              <a:rPr lang="en-US" sz="2000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Which N lone pairs contribute to aromaticity?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What orbitals are the lone pairs in?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542F235A-9167-1A4D-BD56-D679D7E3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35" y="2870498"/>
            <a:ext cx="3515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p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667C510B-00BD-4E44-940D-51ADB34CB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566" y="2768982"/>
            <a:ext cx="3515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p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6E88D277-0920-BB48-B80D-EDCDEB255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679" y="1866227"/>
            <a:ext cx="627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2</a:t>
            </a:r>
            <a:endParaRPr lang="en-US" sz="2000" baseline="30000" dirty="0">
              <a:solidFill>
                <a:srgbClr val="0432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8BBAB0C0-83EC-2B42-BF69-AC1889A8C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416" y="1949495"/>
            <a:ext cx="627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2</a:t>
            </a:r>
            <a:endParaRPr lang="en-US" sz="2000" baseline="30000" dirty="0">
              <a:solidFill>
                <a:srgbClr val="0432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A5F21A84-4E5D-2C44-8ED4-EE4C278A0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751" y="3156224"/>
            <a:ext cx="627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2</a:t>
            </a:r>
            <a:endParaRPr lang="en-US" sz="2000" baseline="30000" dirty="0">
              <a:solidFill>
                <a:srgbClr val="0432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A81F90-A146-BC44-B7DE-33E754200136}"/>
              </a:ext>
            </a:extLst>
          </p:cNvPr>
          <p:cNvSpPr txBox="1"/>
          <p:nvPr/>
        </p:nvSpPr>
        <p:spPr>
          <a:xfrm rot="16200000">
            <a:off x="4578364" y="194556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A0F969-81A8-2941-B25D-801C4937F7C9}"/>
              </a:ext>
            </a:extLst>
          </p:cNvPr>
          <p:cNvSpPr txBox="1"/>
          <p:nvPr/>
        </p:nvSpPr>
        <p:spPr>
          <a:xfrm rot="16200000">
            <a:off x="4173697" y="263966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BA048E-4471-D94E-86C2-B08927EFE502}"/>
              </a:ext>
            </a:extLst>
          </p:cNvPr>
          <p:cNvSpPr txBox="1"/>
          <p:nvPr/>
        </p:nvSpPr>
        <p:spPr>
          <a:xfrm rot="16200000">
            <a:off x="3426834" y="257144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A0E2F8-FDC1-DA4F-8507-47FFB0367F16}"/>
              </a:ext>
            </a:extLst>
          </p:cNvPr>
          <p:cNvSpPr txBox="1"/>
          <p:nvPr/>
        </p:nvSpPr>
        <p:spPr>
          <a:xfrm rot="16200000">
            <a:off x="3381196" y="181074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85F83E-CE58-184B-8B6B-94B1523E765E}"/>
              </a:ext>
            </a:extLst>
          </p:cNvPr>
          <p:cNvSpPr txBox="1"/>
          <p:nvPr/>
        </p:nvSpPr>
        <p:spPr>
          <a:xfrm rot="16200000">
            <a:off x="653812" y="264518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9F8E0C-73B5-834B-A67F-01A36DD0181A}"/>
              </a:ext>
            </a:extLst>
          </p:cNvPr>
          <p:cNvCxnSpPr>
            <a:cxnSpLocks/>
          </p:cNvCxnSpPr>
          <p:nvPr/>
        </p:nvCxnSpPr>
        <p:spPr>
          <a:xfrm flipH="1">
            <a:off x="872936" y="2041581"/>
            <a:ext cx="367531" cy="760697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27D2F0-7D3E-204C-AC38-FDD9B8D26A18}"/>
              </a:ext>
            </a:extLst>
          </p:cNvPr>
          <p:cNvCxnSpPr>
            <a:cxnSpLocks/>
          </p:cNvCxnSpPr>
          <p:nvPr/>
        </p:nvCxnSpPr>
        <p:spPr>
          <a:xfrm flipH="1">
            <a:off x="3603612" y="2026275"/>
            <a:ext cx="447478" cy="706568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1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2" grpId="0"/>
      <p:bldP spid="24" grpId="0"/>
      <p:bldP spid="25" grpId="0"/>
      <p:bldP spid="26" grpId="0"/>
      <p:bldP spid="3" grpId="0"/>
      <p:bldP spid="27" grpId="0"/>
      <p:bldP spid="28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DNA / RNA bases are aromatic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5D34130C-34E4-3048-8104-163AF6D69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808774"/>
            <a:ext cx="86214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The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five bases of nucleic acids 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are aromatic and therefore flat. </a:t>
            </a:r>
          </a:p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They must be flat to form the ladders of the double helix.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B6FC8-111C-A946-A395-5D83CF14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73" y="1435016"/>
            <a:ext cx="5600700" cy="512516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34FF38-BAC3-4042-97C4-CCCD7B5015A4}"/>
              </a:ext>
            </a:extLst>
          </p:cNvPr>
          <p:cNvSpPr/>
          <p:nvPr/>
        </p:nvSpPr>
        <p:spPr>
          <a:xfrm rot="3278091">
            <a:off x="5056516" y="1263795"/>
            <a:ext cx="475749" cy="850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93B02E4-7853-484C-97DF-8F6EE529E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63" y="3636375"/>
            <a:ext cx="7527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i="1" dirty="0">
                <a:latin typeface="Candara" charset="0"/>
                <a:ea typeface="Candara" charset="0"/>
                <a:cs typeface="Candara" charset="0"/>
              </a:rPr>
              <a:t>How many π electrons does each of these bases have? Circle them.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4C4E611F-33AA-F74C-AE46-B372A20E4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091" y="1874194"/>
            <a:ext cx="26679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10 shared ring e-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all π in the 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N : shown in red 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11F74F76-DF6D-9847-8727-B866C4C2F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8821" y="-455557"/>
            <a:ext cx="13199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10 π e- = all π in the ring and the Ns’ lone pairs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BBFA16ED-3E98-9149-B424-09C6B98DC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680" y="4637054"/>
            <a:ext cx="23275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6 shared ring e-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all π in the 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charset="0"/>
                <a:ea typeface="Candara" charset="0"/>
                <a:cs typeface="Candara" charset="0"/>
              </a:rPr>
              <a:t>N : shown in red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A6C23-7140-5D47-9907-C76DA0DA8C6F}"/>
              </a:ext>
            </a:extLst>
          </p:cNvPr>
          <p:cNvSpPr txBox="1"/>
          <p:nvPr/>
        </p:nvSpPr>
        <p:spPr>
          <a:xfrm>
            <a:off x="3369718" y="6410085"/>
            <a:ext cx="562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http://www.chem.purdue.edu/jmol/molecules/aden.html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Describe four characteristics of aromatic compounds?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647241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Explain </a:t>
            </a:r>
            <a:r>
              <a:rPr lang="en-US" sz="2000" dirty="0" err="1">
                <a:latin typeface="Candara"/>
                <a:cs typeface="Candara"/>
              </a:rPr>
              <a:t>Hückel’s</a:t>
            </a:r>
            <a:r>
              <a:rPr lang="en-US" sz="2000" dirty="0">
                <a:latin typeface="Candara"/>
                <a:cs typeface="Candara"/>
              </a:rPr>
              <a:t> rule and give examples of carbon rings that have the </a:t>
            </a:r>
          </a:p>
          <a:p>
            <a:r>
              <a:rPr lang="en-US" sz="2000" dirty="0">
                <a:latin typeface="Candara"/>
                <a:cs typeface="Candara"/>
              </a:rPr>
              <a:t>      aromatic sextet?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57552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Describe how sp</a:t>
            </a:r>
            <a:r>
              <a:rPr lang="en-US" sz="2400" baseline="30000" dirty="0">
                <a:latin typeface="Candara"/>
                <a:cs typeface="Candara"/>
              </a:rPr>
              <a:t>2</a:t>
            </a:r>
            <a:r>
              <a:rPr lang="en-US" sz="2000" dirty="0">
                <a:latin typeface="Candara"/>
                <a:cs typeface="Candara"/>
              </a:rPr>
              <a:t> hybridized N atoms are incorporated into aromatic rings?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3525574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Describe how unhybridized p orbitals of N atoms become part of the </a:t>
            </a:r>
          </a:p>
          <a:p>
            <a:r>
              <a:rPr lang="en-US" sz="2000" dirty="0">
                <a:latin typeface="Candara"/>
                <a:cs typeface="Candara"/>
              </a:rPr>
              <a:t>       ‘aromatic sextet’?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4" y="4475626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(5) Distinguish from those ring N atoms that contribute to (and are needed  </a:t>
            </a:r>
          </a:p>
          <a:p>
            <a:r>
              <a:rPr lang="en-US" sz="2000" dirty="0">
                <a:latin typeface="Candara"/>
                <a:cs typeface="Candara"/>
              </a:rPr>
              <a:t>       for) aromaticity and those N atoms that do not?</a:t>
            </a:r>
          </a:p>
        </p:txBody>
      </p:sp>
    </p:spTree>
    <p:extLst>
      <p:ext uri="{BB962C8B-B14F-4D97-AF65-F5344CB8AC3E}">
        <p14:creationId xmlns:p14="http://schemas.microsoft.com/office/powerpoint/2010/main" val="232219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2"/>
            <a:ext cx="790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Avenir Heavy"/>
              </a:rPr>
              <a:t>2. Intro to organic structure &amp; bonding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219" y="1785973"/>
            <a:ext cx="6118278" cy="26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800" b="1" dirty="0">
                <a:latin typeface="Candara"/>
                <a:cs typeface="Candara"/>
              </a:rPr>
              <a:t>2.2:  Molecular orbital theory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latin typeface="Candara"/>
                <a:cs typeface="Candara"/>
              </a:rPr>
              <a:t>	</a:t>
            </a:r>
            <a:r>
              <a:rPr lang="en-US" sz="2800" dirty="0">
                <a:latin typeface="Candara"/>
                <a:cs typeface="Candara"/>
              </a:rPr>
              <a:t>A. MOT: molecular orbital theory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Candara"/>
                <a:cs typeface="Candara"/>
              </a:rPr>
              <a:t>	B. Conjugated π bonds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Candara"/>
                <a:cs typeface="Candara"/>
              </a:rPr>
              <a:t>	C. Aromaticity</a:t>
            </a:r>
            <a:endParaRPr lang="en-US" sz="2800" b="1" dirty="0">
              <a:latin typeface="Candara"/>
              <a:cs typeface="Candar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2"/>
            <a:ext cx="790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Avenir Heavy"/>
              </a:rPr>
              <a:t>2. Intro to organic structure &amp; bonding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15935" y="2123578"/>
            <a:ext cx="8959184" cy="26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7" lvl="1" algn="ctr">
              <a:lnSpc>
                <a:spcPct val="150000"/>
              </a:lnSpc>
            </a:pPr>
            <a:r>
              <a:rPr lang="en-US" sz="2800" b="1" i="1" dirty="0">
                <a:latin typeface="Candara"/>
                <a:cs typeface="Candara"/>
              </a:rPr>
              <a:t>2.2A: Another look at H2 using molecular orbital theory</a:t>
            </a:r>
          </a:p>
          <a:p>
            <a:pPr marL="1423987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# atomic </a:t>
            </a:r>
            <a:r>
              <a:rPr lang="en-US" sz="2800" i="1" dirty="0" err="1">
                <a:latin typeface="Candara"/>
                <a:cs typeface="Candara"/>
              </a:rPr>
              <a:t>orbtials</a:t>
            </a:r>
            <a:r>
              <a:rPr lang="en-US" sz="2800" i="1" dirty="0">
                <a:latin typeface="Candara"/>
                <a:cs typeface="Candara"/>
              </a:rPr>
              <a:t> = # molecular orbitals</a:t>
            </a:r>
          </a:p>
          <a:p>
            <a:pPr marL="1423987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Bonding orbital fill, anti-bonding orbitals don’t</a:t>
            </a:r>
          </a:p>
          <a:p>
            <a:pPr marL="1423987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MO: constructive &amp; destructive wave functions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4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Bonding and antibonding… huh?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C07F0388-5CDC-D843-A21D-0AFF07693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842" y="6381750"/>
            <a:ext cx="1624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ndara" pitchFamily="-111" charset="0"/>
                <a:ea typeface="Candara" pitchFamily="-111" charset="0"/>
                <a:cs typeface="Candara" pitchFamily="-111" charset="0"/>
              </a:rPr>
              <a:t>Dailey &amp; Dailey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2D10F0B7-4019-CC4D-91BA-9C818AD2A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23635"/>
            <a:ext cx="779251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When two atomic orbitals overlap, two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molecular orbitals 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are formed.</a:t>
            </a:r>
          </a:p>
          <a:p>
            <a:pPr indent="6350"/>
            <a:endParaRPr lang="en-US" sz="900" dirty="0">
              <a:latin typeface="Candara" charset="0"/>
              <a:ea typeface="Candara" charset="0"/>
              <a:cs typeface="Candara" charset="0"/>
            </a:endParaRPr>
          </a:p>
          <a:p>
            <a:pPr indent="6350"/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The bonding MO has a lower energy level than the antibonding MO.</a:t>
            </a:r>
            <a:br>
              <a:rPr lang="en-US" sz="2000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The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lower energy orbital (bonding) is occupied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. </a:t>
            </a:r>
          </a:p>
        </p:txBody>
      </p:sp>
      <p:sp>
        <p:nvSpPr>
          <p:cNvPr id="17" name="Text Box 88">
            <a:extLst>
              <a:ext uri="{FF2B5EF4-FFF2-40B4-BE49-F238E27FC236}">
                <a16:creationId xmlns:a16="http://schemas.microsoft.com/office/drawing/2014/main" id="{2A893254-3243-854C-812D-BF1C4C1EB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9" y="5263743"/>
            <a:ext cx="78950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Notice that when the two H atoms bond, the overall energy state drops.</a:t>
            </a:r>
            <a:br>
              <a:rPr lang="en-US" sz="2000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000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The molecule, H2, forms because it allows the atoms to be in a lower energy state.</a:t>
            </a:r>
          </a:p>
          <a:p>
            <a:r>
              <a:rPr lang="en-US" sz="2000" b="1" i="1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Lower energy states rule!</a:t>
            </a:r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AC283C6D-2915-9043-9501-B6485B4E14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7813" y="2190810"/>
            <a:ext cx="592231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88">
            <a:extLst>
              <a:ext uri="{FF2B5EF4-FFF2-40B4-BE49-F238E27FC236}">
                <a16:creationId xmlns:a16="http://schemas.microsoft.com/office/drawing/2014/main" id="{169F3FB2-D88A-8B47-8B9D-56681881E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792" y="3377757"/>
            <a:ext cx="978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H atom</a:t>
            </a:r>
            <a:endParaRPr lang="en-US" sz="2000" b="1" i="1" dirty="0">
              <a:solidFill>
                <a:srgbClr val="0000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0" name="Text Box 88">
            <a:extLst>
              <a:ext uri="{FF2B5EF4-FFF2-40B4-BE49-F238E27FC236}">
                <a16:creationId xmlns:a16="http://schemas.microsoft.com/office/drawing/2014/main" id="{C8F3F3A7-DE27-A44D-8B23-8C7DFF836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750" y="3437165"/>
            <a:ext cx="978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H atom</a:t>
            </a:r>
            <a:endParaRPr lang="en-US" sz="2000" b="1" i="1" dirty="0">
              <a:solidFill>
                <a:srgbClr val="0000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1" name="Text Box 88">
            <a:extLst>
              <a:ext uri="{FF2B5EF4-FFF2-40B4-BE49-F238E27FC236}">
                <a16:creationId xmlns:a16="http://schemas.microsoft.com/office/drawing/2014/main" id="{378F4E87-F2B9-2A44-B075-E9272FFB9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827" y="4683520"/>
            <a:ext cx="476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H2</a:t>
            </a:r>
            <a:endParaRPr lang="en-US" sz="2000" b="1" i="1" dirty="0">
              <a:solidFill>
                <a:srgbClr val="0000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2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Molecular orbital theory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3" name="Text Box 3">
            <a:extLst>
              <a:ext uri="{FF2B5EF4-FFF2-40B4-BE49-F238E27FC236}">
                <a16:creationId xmlns:a16="http://schemas.microsoft.com/office/drawing/2014/main" id="{C810F71B-2A33-0540-A844-13FBA3732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900221"/>
            <a:ext cx="81144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Molecular orbital theory (MOT): </a:t>
            </a:r>
            <a:r>
              <a:rPr lang="en-US" sz="2000" i="1" dirty="0">
                <a:latin typeface="Candara" panose="020E0502030303020204" pitchFamily="34" charset="0"/>
              </a:rPr>
              <a:t>molecular orbitals describes the space around two or more </a:t>
            </a:r>
            <a:r>
              <a:rPr lang="en-US" sz="2000" b="1" i="1" dirty="0">
                <a:latin typeface="Candara" panose="020E0502030303020204" pitchFamily="34" charset="0"/>
              </a:rPr>
              <a:t>bonded atoms </a:t>
            </a:r>
            <a:r>
              <a:rPr lang="en-US" sz="2000" i="1" dirty="0">
                <a:latin typeface="Candara" panose="020E0502030303020204" pitchFamily="34" charset="0"/>
              </a:rPr>
              <a:t>in which their valence electrons are likely to be found.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This view of bonding explains the special properties of resonance, critical in many organic compounds and reactions.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C5F7CF-734C-7A45-85D8-D639BF8F9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81" y="3282049"/>
            <a:ext cx="8309834" cy="2464399"/>
          </a:xfrm>
          <a:prstGeom prst="rect">
            <a:avLst/>
          </a:prstGeom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3DEF10D7-510D-F04A-B2F3-EF1887778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518" y="5814353"/>
            <a:ext cx="1855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Candara" panose="020E0502030303020204" pitchFamily="34" charset="0"/>
              </a:rPr>
              <a:t>atomic orbitals</a:t>
            </a:r>
          </a:p>
          <a:p>
            <a:pPr algn="ctr"/>
            <a:r>
              <a:rPr lang="en-US" sz="2000" dirty="0">
                <a:latin typeface="Candara" panose="020E0502030303020204" pitchFamily="34" charset="0"/>
              </a:rPr>
              <a:t>H &amp; H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C6D7F6FB-1EF3-1E40-9047-56135B449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143" y="5814353"/>
            <a:ext cx="2355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Candara" panose="020E0502030303020204" pitchFamily="34" charset="0"/>
              </a:rPr>
              <a:t>molecular orbitals</a:t>
            </a:r>
          </a:p>
          <a:p>
            <a:pPr algn="ctr"/>
            <a:r>
              <a:rPr lang="en-US" sz="2000" dirty="0">
                <a:latin typeface="Candara" panose="020E0502030303020204" pitchFamily="34" charset="0"/>
              </a:rPr>
              <a:t>H2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802F1086-4D99-BD48-8B3C-1A20CFE5E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2921168"/>
            <a:ext cx="4844142" cy="1015663"/>
          </a:xfrm>
          <a:prstGeom prst="rect">
            <a:avLst/>
          </a:prstGeom>
          <a:noFill/>
          <a:ln w="9525">
            <a:solidFill>
              <a:srgbClr val="0432FF"/>
            </a:solidFill>
            <a:prstDash val="sys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1. # molecular orbitals = # atomic orbitals</a:t>
            </a:r>
          </a:p>
          <a:p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2. e- pairs fill the lower energy MO,</a:t>
            </a:r>
            <a:b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     the bonding orbital</a:t>
            </a:r>
          </a:p>
        </p:txBody>
      </p:sp>
    </p:spTree>
    <p:extLst>
      <p:ext uri="{BB962C8B-B14F-4D97-AF65-F5344CB8AC3E}">
        <p14:creationId xmlns:p14="http://schemas.microsoft.com/office/powerpoint/2010/main" val="2617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Think about wavicles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14" name="Picture 10" descr="Bruice p24">
            <a:extLst>
              <a:ext uri="{FF2B5EF4-FFF2-40B4-BE49-F238E27FC236}">
                <a16:creationId xmlns:a16="http://schemas.microsoft.com/office/drawing/2014/main" id="{50AE78BE-2E4F-0A49-A9E6-917EF9A2BE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54" y="778640"/>
            <a:ext cx="5084033" cy="299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Bruice p24">
            <a:extLst>
              <a:ext uri="{FF2B5EF4-FFF2-40B4-BE49-F238E27FC236}">
                <a16:creationId xmlns:a16="http://schemas.microsoft.com/office/drawing/2014/main" id="{2486AD67-1F9B-194F-AE2D-FD7C2D7836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157" y="3429000"/>
            <a:ext cx="50292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AA2F08-D1C0-0647-84FC-9730B4B6D843}"/>
              </a:ext>
            </a:extLst>
          </p:cNvPr>
          <p:cNvSpPr txBox="1"/>
          <p:nvPr/>
        </p:nvSpPr>
        <p:spPr>
          <a:xfrm>
            <a:off x="457200" y="4191000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  <a:latin typeface="Candara"/>
                <a:cs typeface="Candara"/>
              </a:rPr>
              <a:t>Notice that a </a:t>
            </a:r>
            <a:r>
              <a:rPr lang="en-US" sz="2000" b="1" i="1" dirty="0">
                <a:solidFill>
                  <a:srgbClr val="0000FF"/>
                </a:solidFill>
                <a:latin typeface="Candara"/>
                <a:cs typeface="Candara"/>
              </a:rPr>
              <a:t>node</a:t>
            </a:r>
            <a:r>
              <a:rPr lang="en-US" sz="2000" i="1" dirty="0">
                <a:solidFill>
                  <a:srgbClr val="0000FF"/>
                </a:solidFill>
                <a:latin typeface="Candara"/>
                <a:cs typeface="Candara"/>
              </a:rPr>
              <a:t> separates the nuclei of the two atoms in the anti-bonding orbital,  while the bonding orbital allows the two nuclei to share electrons.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C4118B5D-9558-0949-ABBA-54B7D0BD8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757" y="778639"/>
            <a:ext cx="373826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When electron </a:t>
            </a:r>
            <a:r>
              <a:rPr lang="en-US" sz="2000" dirty="0" err="1">
                <a:latin typeface="Candara" panose="020E0502030303020204" pitchFamily="34" charset="0"/>
              </a:rPr>
              <a:t>waveicles</a:t>
            </a:r>
            <a:r>
              <a:rPr lang="en-US" sz="2000" dirty="0">
                <a:latin typeface="Candara" panose="020E0502030303020204" pitchFamily="34" charset="0"/>
              </a:rPr>
              <a:t> combine </a:t>
            </a:r>
            <a:r>
              <a:rPr lang="en-US" sz="2000" b="1" dirty="0">
                <a:latin typeface="Candara" panose="020E0502030303020204" pitchFamily="34" charset="0"/>
              </a:rPr>
              <a:t>constructively</a:t>
            </a:r>
            <a:r>
              <a:rPr lang="en-US" sz="2000" dirty="0">
                <a:latin typeface="Candara" panose="020E0502030303020204" pitchFamily="34" charset="0"/>
              </a:rPr>
              <a:t> they produce a bonding orbitals: areas of </a:t>
            </a:r>
            <a:r>
              <a:rPr lang="en-US" sz="2000" b="1" dirty="0">
                <a:latin typeface="Candara" panose="020E0502030303020204" pitchFamily="34" charset="0"/>
              </a:rPr>
              <a:t>high electron probability.</a:t>
            </a:r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But destructive interaction cancels out, probability:   antibonding orbital or </a:t>
            </a:r>
            <a:r>
              <a:rPr lang="en-US" sz="2000" b="1" dirty="0">
                <a:latin typeface="Candara" panose="020E0502030303020204" pitchFamily="34" charset="0"/>
              </a:rPr>
              <a:t>node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C0A908F-500E-1341-A193-3C43CA8CDC2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892366" y="5908135"/>
            <a:ext cx="461665" cy="138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 dirty="0" err="1">
                <a:latin typeface="Candara" pitchFamily="-111" charset="0"/>
                <a:ea typeface="Candara" pitchFamily="-111" charset="0"/>
                <a:cs typeface="Candara" pitchFamily="-111" charset="0"/>
              </a:rPr>
              <a:t>Bruice</a:t>
            </a:r>
            <a:r>
              <a:rPr lang="en-US" sz="1800" dirty="0">
                <a:latin typeface="Candara" pitchFamily="-111" charset="0"/>
                <a:ea typeface="Candara" pitchFamily="-111" charset="0"/>
                <a:cs typeface="Candara" pitchFamily="-111" charset="0"/>
              </a:rPr>
              <a:t> (2007)</a:t>
            </a:r>
          </a:p>
        </p:txBody>
      </p:sp>
    </p:spTree>
    <p:extLst>
      <p:ext uri="{BB962C8B-B14F-4D97-AF65-F5344CB8AC3E}">
        <p14:creationId xmlns:p14="http://schemas.microsoft.com/office/powerpoint/2010/main" val="31906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Define the term ‘molecular orbital’?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5" y="1779761"/>
            <a:ext cx="8251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Predict the number of a compound’s molecular orbitals from the           </a:t>
            </a:r>
          </a:p>
          <a:p>
            <a:r>
              <a:rPr lang="en-US" sz="2000" dirty="0">
                <a:latin typeface="Candara"/>
                <a:cs typeface="Candara"/>
              </a:rPr>
              <a:t>        number of its atomic orbitals?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5" y="2933331"/>
            <a:ext cx="8251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Draw diagrams of the shapes of bonding molecular orbitals vs. </a:t>
            </a:r>
          </a:p>
          <a:p>
            <a:r>
              <a:rPr lang="en-US" sz="2000" dirty="0">
                <a:latin typeface="Candara"/>
                <a:cs typeface="Candara"/>
              </a:rPr>
              <a:t>       anti-boding molecular orbitals?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5" y="3936390"/>
            <a:ext cx="8251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Draw energy diagrams of the bonding molecular orbitals vs.  </a:t>
            </a:r>
          </a:p>
          <a:p>
            <a:r>
              <a:rPr lang="en-US" sz="2000" dirty="0">
                <a:latin typeface="Candara"/>
                <a:cs typeface="Candara"/>
              </a:rPr>
              <a:t>       anti-bonding molecular orbitals that explain why bonding orbitals fill </a:t>
            </a:r>
          </a:p>
          <a:p>
            <a:r>
              <a:rPr lang="en-US" sz="2000" dirty="0">
                <a:latin typeface="Candara"/>
                <a:cs typeface="Candara"/>
              </a:rPr>
              <a:t>       while anti-bonding orbitals don’t?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D7D48E-E5CB-0E4A-A83C-F6A7A94A7F4F}"/>
              </a:ext>
            </a:extLst>
          </p:cNvPr>
          <p:cNvSpPr txBox="1"/>
          <p:nvPr/>
        </p:nvSpPr>
        <p:spPr>
          <a:xfrm>
            <a:off x="228601" y="5387503"/>
            <a:ext cx="8251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(5) Describe how constructive and destructive wave interference     </a:t>
            </a:r>
          </a:p>
          <a:p>
            <a:r>
              <a:rPr lang="en-US" sz="2000" dirty="0">
                <a:latin typeface="Candara"/>
                <a:cs typeface="Candara"/>
              </a:rPr>
              <a:t>       contribute to the formation of bonding vs. anti-bonding molecular </a:t>
            </a:r>
          </a:p>
          <a:p>
            <a:r>
              <a:rPr lang="en-US" sz="2000" dirty="0">
                <a:latin typeface="Candara"/>
                <a:cs typeface="Candara"/>
              </a:rPr>
              <a:t>       orbitals?</a:t>
            </a:r>
          </a:p>
        </p:txBody>
      </p:sp>
    </p:spTree>
    <p:extLst>
      <p:ext uri="{BB962C8B-B14F-4D97-AF65-F5344CB8AC3E}">
        <p14:creationId xmlns:p14="http://schemas.microsoft.com/office/powerpoint/2010/main" val="304580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2"/>
            <a:ext cx="790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Avenir Heavy"/>
              </a:rPr>
              <a:t>2. Intro to organic structure &amp; bonding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990" y="1800413"/>
            <a:ext cx="7241726" cy="3903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7" lvl="1">
              <a:lnSpc>
                <a:spcPct val="150000"/>
              </a:lnSpc>
            </a:pPr>
            <a:r>
              <a:rPr lang="en-US" sz="2800" b="1" i="1" dirty="0">
                <a:latin typeface="Candara"/>
                <a:cs typeface="Candara"/>
              </a:rPr>
              <a:t>	2.2B: Conjugated π bonds</a:t>
            </a:r>
            <a:endParaRPr lang="en-US" sz="2800" b="1" i="1" dirty="0">
              <a:solidFill>
                <a:schemeClr val="bg1">
                  <a:lumMod val="65000"/>
                </a:schemeClr>
              </a:solidFill>
              <a:latin typeface="Candara"/>
              <a:cs typeface="Candara"/>
            </a:endParaRPr>
          </a:p>
          <a:p>
            <a:pPr marL="1423987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Conjugation affects singles in between</a:t>
            </a:r>
          </a:p>
          <a:p>
            <a:pPr marL="1423987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Conjugation increases stability</a:t>
            </a:r>
          </a:p>
          <a:p>
            <a:pPr marL="1881187" lvl="4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‘resonance-</a:t>
            </a:r>
            <a:r>
              <a:rPr lang="en-US" sz="2800" i="1" dirty="0" err="1">
                <a:latin typeface="Candara"/>
                <a:cs typeface="Candara"/>
              </a:rPr>
              <a:t>ish</a:t>
            </a:r>
            <a:r>
              <a:rPr lang="en-US" sz="2800" i="1" dirty="0">
                <a:latin typeface="Candara"/>
                <a:cs typeface="Candara"/>
              </a:rPr>
              <a:t>’</a:t>
            </a:r>
          </a:p>
          <a:p>
            <a:pPr marL="1423987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i="1" dirty="0">
                <a:solidFill>
                  <a:schemeClr val="bg1">
                    <a:lumMod val="65000"/>
                  </a:schemeClr>
                </a:solidFill>
                <a:latin typeface="Candara"/>
                <a:cs typeface="Candara"/>
              </a:rPr>
              <a:t>π</a:t>
            </a:r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ndara"/>
                <a:cs typeface="Candara"/>
              </a:rPr>
              <a:t> are parallel p MOs    [sidebar]</a:t>
            </a:r>
          </a:p>
          <a:p>
            <a:pPr marL="1423987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i="1" dirty="0">
              <a:latin typeface="Candara"/>
              <a:cs typeface="Candar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51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1988</Words>
  <Application>Microsoft Macintosh PowerPoint</Application>
  <PresentationFormat>On-screen Show (4:3)</PresentationFormat>
  <Paragraphs>267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2020-01-13T21:12:24Z</dcterms:created>
  <dcterms:modified xsi:type="dcterms:W3CDTF">2020-01-13T21:14:38Z</dcterms:modified>
</cp:coreProperties>
</file>