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497" r:id="rId3"/>
    <p:sldId id="402" r:id="rId4"/>
    <p:sldId id="401" r:id="rId5"/>
    <p:sldId id="437" r:id="rId6"/>
    <p:sldId id="403" r:id="rId7"/>
    <p:sldId id="404" r:id="rId8"/>
    <p:sldId id="505" r:id="rId9"/>
    <p:sldId id="406" r:id="rId10"/>
    <p:sldId id="407" r:id="rId11"/>
    <p:sldId id="408" r:id="rId12"/>
    <p:sldId id="409" r:id="rId13"/>
    <p:sldId id="410" r:id="rId14"/>
    <p:sldId id="411" r:id="rId15"/>
    <p:sldId id="412" r:id="rId16"/>
    <p:sldId id="504" r:id="rId17"/>
    <p:sldId id="414" r:id="rId18"/>
    <p:sldId id="415" r:id="rId19"/>
    <p:sldId id="416" r:id="rId20"/>
    <p:sldId id="417" r:id="rId21"/>
    <p:sldId id="418" r:id="rId22"/>
    <p:sldId id="503" r:id="rId23"/>
    <p:sldId id="420" r:id="rId24"/>
    <p:sldId id="421" r:id="rId25"/>
    <p:sldId id="422" r:id="rId26"/>
    <p:sldId id="423" r:id="rId27"/>
    <p:sldId id="424" r:id="rId28"/>
    <p:sldId id="502" r:id="rId29"/>
    <p:sldId id="428" r:id="rId30"/>
    <p:sldId id="429" r:id="rId31"/>
    <p:sldId id="433" r:id="rId32"/>
    <p:sldId id="432" r:id="rId33"/>
    <p:sldId id="434" r:id="rId34"/>
    <p:sldId id="435" r:id="rId35"/>
    <p:sldId id="436" r:id="rId36"/>
    <p:sldId id="50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3"/>
    <p:restoredTop sz="94663"/>
  </p:normalViewPr>
  <p:slideViewPr>
    <p:cSldViewPr snapToGrid="0" snapToObjects="1">
      <p:cViewPr varScale="1">
        <p:scale>
          <a:sx n="120" d="100"/>
          <a:sy n="120" d="100"/>
        </p:scale>
        <p:origin x="11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1A9951-EC90-8846-9038-EA8030562FB6}"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82C79-BBF2-934F-B406-B33CCB26C4C4}" type="slidenum">
              <a:rPr lang="en-US" smtClean="0"/>
              <a:t>‹#›</a:t>
            </a:fld>
            <a:endParaRPr lang="en-US"/>
          </a:p>
        </p:txBody>
      </p:sp>
    </p:spTree>
    <p:extLst>
      <p:ext uri="{BB962C8B-B14F-4D97-AF65-F5344CB8AC3E}">
        <p14:creationId xmlns:p14="http://schemas.microsoft.com/office/powerpoint/2010/main" val="130070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A9951-EC90-8846-9038-EA8030562FB6}"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82C79-BBF2-934F-B406-B33CCB26C4C4}" type="slidenum">
              <a:rPr lang="en-US" smtClean="0"/>
              <a:t>‹#›</a:t>
            </a:fld>
            <a:endParaRPr lang="en-US"/>
          </a:p>
        </p:txBody>
      </p:sp>
    </p:spTree>
    <p:extLst>
      <p:ext uri="{BB962C8B-B14F-4D97-AF65-F5344CB8AC3E}">
        <p14:creationId xmlns:p14="http://schemas.microsoft.com/office/powerpoint/2010/main" val="356766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A9951-EC90-8846-9038-EA8030562FB6}"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82C79-BBF2-934F-B406-B33CCB26C4C4}" type="slidenum">
              <a:rPr lang="en-US" smtClean="0"/>
              <a:t>‹#›</a:t>
            </a:fld>
            <a:endParaRPr lang="en-US"/>
          </a:p>
        </p:txBody>
      </p:sp>
    </p:spTree>
    <p:extLst>
      <p:ext uri="{BB962C8B-B14F-4D97-AF65-F5344CB8AC3E}">
        <p14:creationId xmlns:p14="http://schemas.microsoft.com/office/powerpoint/2010/main" val="248679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A9951-EC90-8846-9038-EA8030562FB6}"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82C79-BBF2-934F-B406-B33CCB26C4C4}" type="slidenum">
              <a:rPr lang="en-US" smtClean="0"/>
              <a:t>‹#›</a:t>
            </a:fld>
            <a:endParaRPr lang="en-US"/>
          </a:p>
        </p:txBody>
      </p:sp>
    </p:spTree>
    <p:extLst>
      <p:ext uri="{BB962C8B-B14F-4D97-AF65-F5344CB8AC3E}">
        <p14:creationId xmlns:p14="http://schemas.microsoft.com/office/powerpoint/2010/main" val="193188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A9951-EC90-8846-9038-EA8030562FB6}"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82C79-BBF2-934F-B406-B33CCB26C4C4}" type="slidenum">
              <a:rPr lang="en-US" smtClean="0"/>
              <a:t>‹#›</a:t>
            </a:fld>
            <a:endParaRPr lang="en-US"/>
          </a:p>
        </p:txBody>
      </p:sp>
    </p:spTree>
    <p:extLst>
      <p:ext uri="{BB962C8B-B14F-4D97-AF65-F5344CB8AC3E}">
        <p14:creationId xmlns:p14="http://schemas.microsoft.com/office/powerpoint/2010/main" val="181165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1A9951-EC90-8846-9038-EA8030562FB6}"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82C79-BBF2-934F-B406-B33CCB26C4C4}" type="slidenum">
              <a:rPr lang="en-US" smtClean="0"/>
              <a:t>‹#›</a:t>
            </a:fld>
            <a:endParaRPr lang="en-US"/>
          </a:p>
        </p:txBody>
      </p:sp>
    </p:spTree>
    <p:extLst>
      <p:ext uri="{BB962C8B-B14F-4D97-AF65-F5344CB8AC3E}">
        <p14:creationId xmlns:p14="http://schemas.microsoft.com/office/powerpoint/2010/main" val="335290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1A9951-EC90-8846-9038-EA8030562FB6}" type="datetimeFigureOut">
              <a:rPr lang="en-US" smtClean="0"/>
              <a:t>1/13/20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82C79-BBF2-934F-B406-B33CCB26C4C4}" type="slidenum">
              <a:rPr lang="en-US" smtClean="0"/>
              <a:t>‹#›</a:t>
            </a:fld>
            <a:endParaRPr lang="en-US"/>
          </a:p>
        </p:txBody>
      </p:sp>
    </p:spTree>
    <p:extLst>
      <p:ext uri="{BB962C8B-B14F-4D97-AF65-F5344CB8AC3E}">
        <p14:creationId xmlns:p14="http://schemas.microsoft.com/office/powerpoint/2010/main" val="337421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1A9951-EC90-8846-9038-EA8030562FB6}" type="datetimeFigureOut">
              <a:rPr lang="en-US" smtClean="0"/>
              <a:t>1/13/20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82C79-BBF2-934F-B406-B33CCB26C4C4}" type="slidenum">
              <a:rPr lang="en-US" smtClean="0"/>
              <a:t>‹#›</a:t>
            </a:fld>
            <a:endParaRPr lang="en-US"/>
          </a:p>
        </p:txBody>
      </p:sp>
    </p:spTree>
    <p:extLst>
      <p:ext uri="{BB962C8B-B14F-4D97-AF65-F5344CB8AC3E}">
        <p14:creationId xmlns:p14="http://schemas.microsoft.com/office/powerpoint/2010/main" val="253745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A9951-EC90-8846-9038-EA8030562FB6}" type="datetimeFigureOut">
              <a:rPr lang="en-US" smtClean="0"/>
              <a:t>1/13/20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82C79-BBF2-934F-B406-B33CCB26C4C4}" type="slidenum">
              <a:rPr lang="en-US" smtClean="0"/>
              <a:t>‹#›</a:t>
            </a:fld>
            <a:endParaRPr lang="en-US"/>
          </a:p>
        </p:txBody>
      </p:sp>
    </p:spTree>
    <p:extLst>
      <p:ext uri="{BB962C8B-B14F-4D97-AF65-F5344CB8AC3E}">
        <p14:creationId xmlns:p14="http://schemas.microsoft.com/office/powerpoint/2010/main" val="228579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1A9951-EC90-8846-9038-EA8030562FB6}"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82C79-BBF2-934F-B406-B33CCB26C4C4}" type="slidenum">
              <a:rPr lang="en-US" smtClean="0"/>
              <a:t>‹#›</a:t>
            </a:fld>
            <a:endParaRPr lang="en-US"/>
          </a:p>
        </p:txBody>
      </p:sp>
    </p:spTree>
    <p:extLst>
      <p:ext uri="{BB962C8B-B14F-4D97-AF65-F5344CB8AC3E}">
        <p14:creationId xmlns:p14="http://schemas.microsoft.com/office/powerpoint/2010/main" val="84719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1A9951-EC90-8846-9038-EA8030562FB6}"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82C79-BBF2-934F-B406-B33CCB26C4C4}" type="slidenum">
              <a:rPr lang="en-US" smtClean="0"/>
              <a:t>‹#›</a:t>
            </a:fld>
            <a:endParaRPr lang="en-US"/>
          </a:p>
        </p:txBody>
      </p:sp>
    </p:spTree>
    <p:extLst>
      <p:ext uri="{BB962C8B-B14F-4D97-AF65-F5344CB8AC3E}">
        <p14:creationId xmlns:p14="http://schemas.microsoft.com/office/powerpoint/2010/main" val="206407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A9951-EC90-8846-9038-EA8030562FB6}" type="datetimeFigureOut">
              <a:rPr lang="en-US" smtClean="0"/>
              <a:t>1/13/20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82C79-BBF2-934F-B406-B33CCB26C4C4}" type="slidenum">
              <a:rPr lang="en-US" smtClean="0"/>
              <a:t>‹#›</a:t>
            </a:fld>
            <a:endParaRPr lang="en-US"/>
          </a:p>
        </p:txBody>
      </p:sp>
    </p:spTree>
    <p:extLst>
      <p:ext uri="{BB962C8B-B14F-4D97-AF65-F5344CB8AC3E}">
        <p14:creationId xmlns:p14="http://schemas.microsoft.com/office/powerpoint/2010/main" val="1885501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tiff"/><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tiff"/><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tiff"/></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tif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biotopics.co.uk/jsmol/leuala.html" TargetMode="External"/><Relationship Id="rId4" Type="http://schemas.openxmlformats.org/officeDocument/2006/relationships/image" Target="../media/image28.tiff"/></Relationships>
</file>

<file path=ppt/slides/_rels/slide31.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tiff"/></Relationships>
</file>

<file path=ppt/slides/_rels/slide3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tiff"/></Relationships>
</file>

<file path=ppt/slides/_rels/slide33.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tiff"/></Relationships>
</file>

<file path=ppt/slides/_rels/slide34.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tiff"/></Relationships>
</file>

<file path=ppt/slides/_rels/slide35.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tiff"/></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2" y="16332"/>
            <a:ext cx="7713971" cy="646331"/>
          </a:xfrm>
          <a:prstGeom prst="rect">
            <a:avLst/>
          </a:prstGeom>
          <a:noFill/>
        </p:spPr>
        <p:txBody>
          <a:bodyPr wrap="none" rtlCol="0">
            <a:spAutoFit/>
          </a:bodyPr>
          <a:lstStyle/>
          <a:p>
            <a:r>
              <a:rPr lang="en-US" sz="3600" b="1" dirty="0">
                <a:solidFill>
                  <a:prstClr val="white"/>
                </a:solidFill>
                <a:latin typeface="Candara"/>
                <a:cs typeface="Candara"/>
              </a:rPr>
              <a:t>CHE 2060: Principles of Organic </a:t>
            </a:r>
            <a:r>
              <a:rPr lang="en-US" sz="3600" b="1" dirty="0" err="1">
                <a:solidFill>
                  <a:prstClr val="white"/>
                </a:solidFill>
                <a:latin typeface="Candara"/>
                <a:cs typeface="Candara"/>
              </a:rPr>
              <a:t>Chem</a:t>
            </a:r>
            <a:endParaRPr lang="en-US" sz="3600" b="1" dirty="0">
              <a:solidFill>
                <a:prstClr val="white"/>
              </a:solidFill>
              <a:latin typeface="Candara"/>
              <a:cs typeface="Candara"/>
            </a:endParaRPr>
          </a:p>
        </p:txBody>
      </p:sp>
      <p:sp>
        <p:nvSpPr>
          <p:cNvPr id="8" name="TextBox 7"/>
          <p:cNvSpPr txBox="1"/>
          <p:nvPr/>
        </p:nvSpPr>
        <p:spPr>
          <a:xfrm>
            <a:off x="1133261" y="762608"/>
            <a:ext cx="6877477" cy="6078587"/>
          </a:xfrm>
          <a:prstGeom prst="rect">
            <a:avLst/>
          </a:prstGeom>
          <a:noFill/>
        </p:spPr>
        <p:txBody>
          <a:bodyPr wrap="square" rtlCol="0">
            <a:spAutoFit/>
          </a:bodyPr>
          <a:lstStyle/>
          <a:p>
            <a:r>
              <a:rPr lang="en-US" b="1" dirty="0">
                <a:latin typeface="Candara"/>
                <a:cs typeface="Candara"/>
              </a:rPr>
              <a:t>2. Introduction to organic structure &amp; bonding, II</a:t>
            </a:r>
          </a:p>
          <a:p>
            <a:endParaRPr lang="en-US" sz="300" b="1" dirty="0">
              <a:latin typeface="Candara"/>
              <a:cs typeface="Candara"/>
            </a:endParaRPr>
          </a:p>
          <a:p>
            <a:pPr lvl="1"/>
            <a:r>
              <a:rPr lang="en-US" sz="1600" b="1" dirty="0">
                <a:latin typeface="Candara"/>
                <a:cs typeface="Candara"/>
              </a:rPr>
              <a:t>2.1:  Covalent bonding in organic molecules</a:t>
            </a:r>
          </a:p>
          <a:p>
            <a:pPr lvl="1"/>
            <a:r>
              <a:rPr lang="en-US" sz="1600" dirty="0">
                <a:latin typeface="Candara"/>
                <a:cs typeface="Candara"/>
              </a:rPr>
              <a:t>	A. The </a:t>
            </a:r>
            <a:r>
              <a:rPr lang="en-US" sz="1600" dirty="0" err="1">
                <a:latin typeface="Candara"/>
                <a:cs typeface="Candara"/>
              </a:rPr>
              <a:t>σ</a:t>
            </a:r>
            <a:r>
              <a:rPr lang="en-US" sz="1600" dirty="0">
                <a:latin typeface="Candara"/>
                <a:cs typeface="Candara"/>
              </a:rPr>
              <a:t> bond in the H2 molecule</a:t>
            </a:r>
          </a:p>
          <a:p>
            <a:pPr lvl="1"/>
            <a:r>
              <a:rPr lang="en-US" sz="1600" dirty="0">
                <a:latin typeface="Candara"/>
                <a:cs typeface="Candara"/>
              </a:rPr>
              <a:t>	B. sp</a:t>
            </a:r>
            <a:r>
              <a:rPr lang="en-US" baseline="30000" dirty="0">
                <a:latin typeface="Candara"/>
                <a:cs typeface="Candara"/>
              </a:rPr>
              <a:t>3</a:t>
            </a:r>
            <a:r>
              <a:rPr lang="en-US" sz="1600" dirty="0">
                <a:latin typeface="Candara"/>
                <a:cs typeface="Candara"/>
              </a:rPr>
              <a:t> hybrid orbitals and tetrahedral bonding</a:t>
            </a:r>
          </a:p>
          <a:p>
            <a:pPr lvl="1"/>
            <a:r>
              <a:rPr lang="en-US" sz="1600" dirty="0">
                <a:latin typeface="Candara"/>
                <a:cs typeface="Candara"/>
              </a:rPr>
              <a:t>	C. sp</a:t>
            </a:r>
            <a:r>
              <a:rPr lang="en-US" baseline="30000" dirty="0">
                <a:latin typeface="Candara"/>
                <a:cs typeface="Candara"/>
              </a:rPr>
              <a:t>2</a:t>
            </a:r>
            <a:r>
              <a:rPr lang="en-US" sz="1600" dirty="0">
                <a:latin typeface="Candara"/>
                <a:cs typeface="Candara"/>
              </a:rPr>
              <a:t> and </a:t>
            </a:r>
            <a:r>
              <a:rPr lang="en-US" sz="1600" dirty="0" err="1">
                <a:latin typeface="Candara"/>
                <a:cs typeface="Candara"/>
              </a:rPr>
              <a:t>sp</a:t>
            </a:r>
            <a:r>
              <a:rPr lang="en-US" sz="1600" dirty="0">
                <a:latin typeface="Candara"/>
                <a:cs typeface="Candara"/>
              </a:rPr>
              <a:t> hybrid orbitals and π bonds</a:t>
            </a:r>
            <a:endParaRPr lang="en-US" sz="1600" i="1" dirty="0">
              <a:latin typeface="Cambria Math" panose="02040503050406030204" pitchFamily="18" charset="0"/>
              <a:ea typeface="Cambria Math" panose="02040503050406030204" pitchFamily="18" charset="0"/>
              <a:cs typeface="Candara"/>
            </a:endParaRPr>
          </a:p>
          <a:p>
            <a:pPr lvl="1"/>
            <a:r>
              <a:rPr lang="en-US" sz="1600" b="1" dirty="0">
                <a:latin typeface="Candara"/>
                <a:cs typeface="Candara"/>
              </a:rPr>
              <a:t>2.2:  Molecular orbital theory</a:t>
            </a:r>
          </a:p>
          <a:p>
            <a:pPr lvl="1"/>
            <a:r>
              <a:rPr lang="en-US" sz="1600" b="1" dirty="0">
                <a:latin typeface="Candara"/>
                <a:cs typeface="Candara"/>
              </a:rPr>
              <a:t>	</a:t>
            </a:r>
            <a:r>
              <a:rPr lang="en-US" sz="1600" dirty="0">
                <a:latin typeface="Candara"/>
                <a:cs typeface="Candara"/>
              </a:rPr>
              <a:t>A. Another look at the H2 molecule using MO theory</a:t>
            </a:r>
          </a:p>
          <a:p>
            <a:pPr lvl="1"/>
            <a:r>
              <a:rPr lang="en-US" sz="1600" dirty="0">
                <a:latin typeface="Candara"/>
                <a:cs typeface="Candara"/>
              </a:rPr>
              <a:t>	B. MO theory and conjugated π bonds</a:t>
            </a:r>
          </a:p>
          <a:p>
            <a:pPr lvl="1"/>
            <a:r>
              <a:rPr lang="en-US" sz="1600" dirty="0">
                <a:latin typeface="Candara"/>
                <a:cs typeface="Candara"/>
              </a:rPr>
              <a:t>	C. Aromaticity</a:t>
            </a:r>
            <a:endParaRPr lang="en-US" sz="1600" b="1" dirty="0">
              <a:latin typeface="Candara"/>
              <a:cs typeface="Candara"/>
            </a:endParaRPr>
          </a:p>
          <a:p>
            <a:pPr lvl="1"/>
            <a:r>
              <a:rPr lang="en-US" sz="1600" b="1" dirty="0">
                <a:latin typeface="Candara"/>
                <a:cs typeface="Candara"/>
              </a:rPr>
              <a:t>2.3:  Resonance</a:t>
            </a:r>
          </a:p>
          <a:p>
            <a:pPr lvl="1"/>
            <a:r>
              <a:rPr lang="en-US" sz="1600" b="1" dirty="0">
                <a:latin typeface="Candara"/>
                <a:cs typeface="Candara"/>
              </a:rPr>
              <a:t>	</a:t>
            </a:r>
            <a:r>
              <a:rPr lang="en-US" sz="1600" dirty="0">
                <a:latin typeface="Candara"/>
                <a:cs typeface="Candara"/>
              </a:rPr>
              <a:t>A. What is resonance?</a:t>
            </a:r>
          </a:p>
          <a:p>
            <a:pPr lvl="1"/>
            <a:r>
              <a:rPr lang="en-US" sz="1600" dirty="0">
                <a:latin typeface="Candara"/>
                <a:cs typeface="Candara"/>
              </a:rPr>
              <a:t>	B. Resonance contributors for the carboxylate group</a:t>
            </a:r>
          </a:p>
          <a:p>
            <a:pPr lvl="1"/>
            <a:r>
              <a:rPr lang="en-US" sz="1600" dirty="0">
                <a:latin typeface="Candara"/>
                <a:cs typeface="Candara"/>
              </a:rPr>
              <a:t>	C. Rules for drawing resonance structures</a:t>
            </a:r>
          </a:p>
          <a:p>
            <a:pPr lvl="1"/>
            <a:r>
              <a:rPr lang="en-US" sz="1600" dirty="0">
                <a:latin typeface="Candara"/>
                <a:cs typeface="Candara"/>
              </a:rPr>
              <a:t>	D. Major vs minor resonance contributors</a:t>
            </a:r>
          </a:p>
          <a:p>
            <a:pPr lvl="1"/>
            <a:r>
              <a:rPr lang="en-US" sz="1600" b="1" dirty="0">
                <a:latin typeface="Candara"/>
                <a:cs typeface="Candara"/>
              </a:rPr>
              <a:t>2.4: Non-covalent interactions</a:t>
            </a:r>
          </a:p>
          <a:p>
            <a:pPr lvl="1"/>
            <a:r>
              <a:rPr lang="en-US" sz="1600" dirty="0">
                <a:latin typeface="Candara"/>
                <a:cs typeface="Candara"/>
              </a:rPr>
              <a:t>	A. Dipoles</a:t>
            </a:r>
          </a:p>
          <a:p>
            <a:pPr lvl="1"/>
            <a:r>
              <a:rPr lang="en-US" sz="1600" dirty="0">
                <a:latin typeface="Candara"/>
                <a:cs typeface="Candara"/>
              </a:rPr>
              <a:t>	B. Ion-ion, dipole-dipole, ion-dipole interactions</a:t>
            </a:r>
          </a:p>
          <a:p>
            <a:pPr lvl="1"/>
            <a:r>
              <a:rPr lang="en-US" sz="1600" dirty="0">
                <a:latin typeface="Candara"/>
                <a:cs typeface="Candara"/>
              </a:rPr>
              <a:t>	C. Van der Waals forces</a:t>
            </a:r>
          </a:p>
          <a:p>
            <a:pPr lvl="1"/>
            <a:r>
              <a:rPr lang="en-US" sz="1600" dirty="0">
                <a:latin typeface="Candara"/>
                <a:cs typeface="Candara"/>
              </a:rPr>
              <a:t>	D. Hydrogen bonds</a:t>
            </a:r>
          </a:p>
          <a:p>
            <a:pPr lvl="1"/>
            <a:r>
              <a:rPr lang="en-US" sz="1600" dirty="0">
                <a:latin typeface="Candara"/>
                <a:cs typeface="Candara"/>
              </a:rPr>
              <a:t>	E. Noncovalent interactions and protein structure</a:t>
            </a:r>
          </a:p>
          <a:p>
            <a:pPr lvl="1"/>
            <a:r>
              <a:rPr lang="en-US" sz="1600" b="1" dirty="0">
                <a:latin typeface="Candara"/>
                <a:cs typeface="Candara"/>
              </a:rPr>
              <a:t>2.5: Physical properties of organic compounds</a:t>
            </a:r>
          </a:p>
          <a:p>
            <a:pPr lvl="1"/>
            <a:r>
              <a:rPr lang="en-US" sz="1600" dirty="0">
                <a:latin typeface="Candara"/>
                <a:cs typeface="Candara"/>
              </a:rPr>
              <a:t>	A. Solubility</a:t>
            </a:r>
          </a:p>
          <a:p>
            <a:pPr lvl="1"/>
            <a:r>
              <a:rPr lang="en-US" sz="1600" dirty="0">
                <a:latin typeface="Candara"/>
                <a:cs typeface="Candara"/>
              </a:rPr>
              <a:t>	B. Boiling and melting points</a:t>
            </a:r>
          </a:p>
          <a:p>
            <a:pPr lvl="1"/>
            <a:r>
              <a:rPr lang="en-US" sz="1600" dirty="0">
                <a:latin typeface="Candara"/>
                <a:cs typeface="Candara"/>
              </a:rPr>
              <a:t>	C. Physical properties of lipids and proteins</a:t>
            </a:r>
          </a:p>
        </p:txBody>
      </p:sp>
      <p:pic>
        <p:nvPicPr>
          <p:cNvPr id="6" name="Picture 5">
            <a:extLst>
              <a:ext uri="{FF2B5EF4-FFF2-40B4-BE49-F238E27FC236}">
                <a16:creationId xmlns:a16="http://schemas.microsoft.com/office/drawing/2014/main" id="{BEBFD69E-AA31-CD4E-9D4B-0A225B74A560}"/>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3" name="Rounded Rectangular Callout 2">
            <a:extLst>
              <a:ext uri="{FF2B5EF4-FFF2-40B4-BE49-F238E27FC236}">
                <a16:creationId xmlns:a16="http://schemas.microsoft.com/office/drawing/2014/main" id="{4A057AA7-2941-214B-B927-770238667021}"/>
              </a:ext>
            </a:extLst>
          </p:cNvPr>
          <p:cNvSpPr/>
          <p:nvPr/>
        </p:nvSpPr>
        <p:spPr>
          <a:xfrm>
            <a:off x="6398523" y="1828801"/>
            <a:ext cx="819462" cy="462988"/>
          </a:xfrm>
          <a:prstGeom prst="wedgeRoundRectCallout">
            <a:avLst>
              <a:gd name="adj1" fmla="val -90044"/>
              <a:gd name="adj2" fmla="val 17500"/>
              <a:gd name="adj3" fmla="val 16667"/>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432FF"/>
                </a:solidFill>
              </a:rPr>
              <a:t>VSEPR</a:t>
            </a:r>
          </a:p>
        </p:txBody>
      </p:sp>
    </p:spTree>
    <p:extLst>
      <p:ext uri="{BB962C8B-B14F-4D97-AF65-F5344CB8AC3E}">
        <p14:creationId xmlns:p14="http://schemas.microsoft.com/office/powerpoint/2010/main" val="58061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Carboxylates have resonance</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4" name="Text Box 3">
            <a:extLst>
              <a:ext uri="{FF2B5EF4-FFF2-40B4-BE49-F238E27FC236}">
                <a16:creationId xmlns:a16="http://schemas.microsoft.com/office/drawing/2014/main" id="{5D34130C-34E4-3048-8104-163AF6D694F7}"/>
              </a:ext>
            </a:extLst>
          </p:cNvPr>
          <p:cNvSpPr txBox="1">
            <a:spLocks noChangeArrowheads="1"/>
          </p:cNvSpPr>
          <p:nvPr/>
        </p:nvSpPr>
        <p:spPr bwMode="auto">
          <a:xfrm>
            <a:off x="228601" y="808774"/>
            <a:ext cx="8621485" cy="400110"/>
          </a:xfrm>
          <a:prstGeom prst="rect">
            <a:avLst/>
          </a:prstGeom>
          <a:noFill/>
          <a:ln w="9525">
            <a:noFill/>
            <a:miter lim="800000"/>
            <a:headEnd/>
            <a:tailEnd/>
          </a:ln>
        </p:spPr>
        <p:txBody>
          <a:bodyPr wrap="square">
            <a:prstTxWarp prst="textNoShape">
              <a:avLst/>
            </a:prstTxWarp>
            <a:spAutoFit/>
          </a:bodyPr>
          <a:lstStyle/>
          <a:p>
            <a:pPr indent="6350"/>
            <a:r>
              <a:rPr lang="en-US" sz="2000" b="1" dirty="0">
                <a:latin typeface="Candara" charset="0"/>
                <a:ea typeface="Candara" charset="0"/>
                <a:cs typeface="Candara" charset="0"/>
              </a:rPr>
              <a:t>Carboxylates: </a:t>
            </a:r>
            <a:r>
              <a:rPr lang="en-US" sz="2000" i="1" dirty="0">
                <a:latin typeface="Candara" charset="0"/>
                <a:ea typeface="Candara" charset="0"/>
                <a:cs typeface="Candara" charset="0"/>
              </a:rPr>
              <a:t>organic anions formed by deprotonation of carboxylic acids</a:t>
            </a:r>
          </a:p>
        </p:txBody>
      </p:sp>
      <p:pic>
        <p:nvPicPr>
          <p:cNvPr id="3" name="Picture 2">
            <a:extLst>
              <a:ext uri="{FF2B5EF4-FFF2-40B4-BE49-F238E27FC236}">
                <a16:creationId xmlns:a16="http://schemas.microsoft.com/office/drawing/2014/main" id="{42A58137-DBEA-794A-8051-A55D6E01C1E2}"/>
              </a:ext>
            </a:extLst>
          </p:cNvPr>
          <p:cNvPicPr>
            <a:picLocks noChangeAspect="1"/>
          </p:cNvPicPr>
          <p:nvPr/>
        </p:nvPicPr>
        <p:blipFill>
          <a:blip r:embed="rId3"/>
          <a:stretch>
            <a:fillRect/>
          </a:stretch>
        </p:blipFill>
        <p:spPr>
          <a:xfrm>
            <a:off x="3681824" y="1163179"/>
            <a:ext cx="3784136" cy="1535591"/>
          </a:xfrm>
          <a:prstGeom prst="rect">
            <a:avLst/>
          </a:prstGeom>
        </p:spPr>
      </p:pic>
      <p:sp>
        <p:nvSpPr>
          <p:cNvPr id="8" name="TextBox 7">
            <a:extLst>
              <a:ext uri="{FF2B5EF4-FFF2-40B4-BE49-F238E27FC236}">
                <a16:creationId xmlns:a16="http://schemas.microsoft.com/office/drawing/2014/main" id="{F2C7D2F1-8FFF-7643-A621-BE36A2375412}"/>
              </a:ext>
            </a:extLst>
          </p:cNvPr>
          <p:cNvSpPr txBox="1"/>
          <p:nvPr/>
        </p:nvSpPr>
        <p:spPr>
          <a:xfrm>
            <a:off x="550955" y="1596701"/>
            <a:ext cx="2808514" cy="707886"/>
          </a:xfrm>
          <a:prstGeom prst="rect">
            <a:avLst/>
          </a:prstGeom>
          <a:noFill/>
        </p:spPr>
        <p:txBody>
          <a:bodyPr wrap="square" rtlCol="0">
            <a:spAutoFit/>
          </a:bodyPr>
          <a:lstStyle/>
          <a:p>
            <a:r>
              <a:rPr lang="en-US" sz="2000" dirty="0">
                <a:latin typeface="Candara" panose="020E0502030303020204" pitchFamily="34" charset="0"/>
              </a:rPr>
              <a:t>Can you see how </a:t>
            </a:r>
            <a:r>
              <a:rPr lang="en-US" sz="2000" dirty="0" err="1">
                <a:latin typeface="Candara" panose="020E0502030303020204" pitchFamily="34" charset="0"/>
              </a:rPr>
              <a:t>formate</a:t>
            </a:r>
            <a:r>
              <a:rPr lang="en-US" sz="2000" dirty="0">
                <a:latin typeface="Candara" panose="020E0502030303020204" pitchFamily="34" charset="0"/>
              </a:rPr>
              <a:t> has resonance?</a:t>
            </a:r>
          </a:p>
        </p:txBody>
      </p:sp>
      <p:pic>
        <p:nvPicPr>
          <p:cNvPr id="6" name="Picture 5">
            <a:extLst>
              <a:ext uri="{FF2B5EF4-FFF2-40B4-BE49-F238E27FC236}">
                <a16:creationId xmlns:a16="http://schemas.microsoft.com/office/drawing/2014/main" id="{F8E1C254-6EC7-2344-B340-16467981A3D0}"/>
              </a:ext>
            </a:extLst>
          </p:cNvPr>
          <p:cNvPicPr>
            <a:picLocks noChangeAspect="1"/>
          </p:cNvPicPr>
          <p:nvPr/>
        </p:nvPicPr>
        <p:blipFill>
          <a:blip r:embed="rId4"/>
          <a:stretch>
            <a:fillRect/>
          </a:stretch>
        </p:blipFill>
        <p:spPr>
          <a:xfrm>
            <a:off x="1291185" y="4493984"/>
            <a:ext cx="3784136" cy="1657812"/>
          </a:xfrm>
          <a:prstGeom prst="rect">
            <a:avLst/>
          </a:prstGeom>
        </p:spPr>
      </p:pic>
      <p:pic>
        <p:nvPicPr>
          <p:cNvPr id="9" name="Picture 8">
            <a:extLst>
              <a:ext uri="{FF2B5EF4-FFF2-40B4-BE49-F238E27FC236}">
                <a16:creationId xmlns:a16="http://schemas.microsoft.com/office/drawing/2014/main" id="{64DE6D29-7DB0-2341-812A-57D4D4649E34}"/>
              </a:ext>
            </a:extLst>
          </p:cNvPr>
          <p:cNvPicPr>
            <a:picLocks noChangeAspect="1"/>
          </p:cNvPicPr>
          <p:nvPr/>
        </p:nvPicPr>
        <p:blipFill>
          <a:blip r:embed="rId5"/>
          <a:stretch>
            <a:fillRect/>
          </a:stretch>
        </p:blipFill>
        <p:spPr>
          <a:xfrm>
            <a:off x="5407626" y="4669970"/>
            <a:ext cx="2468369" cy="1352531"/>
          </a:xfrm>
          <a:prstGeom prst="rect">
            <a:avLst/>
          </a:prstGeom>
        </p:spPr>
      </p:pic>
      <p:sp>
        <p:nvSpPr>
          <p:cNvPr id="10" name="Rectangle 9">
            <a:extLst>
              <a:ext uri="{FF2B5EF4-FFF2-40B4-BE49-F238E27FC236}">
                <a16:creationId xmlns:a16="http://schemas.microsoft.com/office/drawing/2014/main" id="{92CA6E4B-F793-1440-B303-F9EAE18F06A3}"/>
              </a:ext>
            </a:extLst>
          </p:cNvPr>
          <p:cNvSpPr/>
          <p:nvPr/>
        </p:nvSpPr>
        <p:spPr>
          <a:xfrm>
            <a:off x="1175657" y="4344305"/>
            <a:ext cx="6792685" cy="2003859"/>
          </a:xfrm>
          <a:prstGeom prst="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3">
            <a:extLst>
              <a:ext uri="{FF2B5EF4-FFF2-40B4-BE49-F238E27FC236}">
                <a16:creationId xmlns:a16="http://schemas.microsoft.com/office/drawing/2014/main" id="{45456789-B967-DC46-8C4D-AC822755B192}"/>
              </a:ext>
            </a:extLst>
          </p:cNvPr>
          <p:cNvSpPr txBox="1">
            <a:spLocks noChangeArrowheads="1"/>
          </p:cNvSpPr>
          <p:nvPr/>
        </p:nvSpPr>
        <p:spPr bwMode="auto">
          <a:xfrm>
            <a:off x="261256" y="3199503"/>
            <a:ext cx="8621485" cy="1015663"/>
          </a:xfrm>
          <a:prstGeom prst="rect">
            <a:avLst/>
          </a:prstGeom>
          <a:noFill/>
          <a:ln w="9525">
            <a:noFill/>
            <a:miter lim="800000"/>
            <a:headEnd/>
            <a:tailEnd/>
          </a:ln>
        </p:spPr>
        <p:txBody>
          <a:bodyPr wrap="square">
            <a:prstTxWarp prst="textNoShape">
              <a:avLst/>
            </a:prstTxWarp>
            <a:spAutoFit/>
          </a:bodyPr>
          <a:lstStyle/>
          <a:p>
            <a:pPr marL="457200" indent="-457200">
              <a:buAutoNum type="arabicPeriod"/>
            </a:pPr>
            <a:r>
              <a:rPr lang="en-US" sz="2000" dirty="0">
                <a:latin typeface="Candara" charset="0"/>
                <a:ea typeface="Candara" charset="0"/>
                <a:cs typeface="Candara" charset="0"/>
              </a:rPr>
              <a:t>Draw all resonance contributors.</a:t>
            </a:r>
          </a:p>
          <a:p>
            <a:pPr marL="457200" indent="-457200">
              <a:buAutoNum type="arabicPeriod"/>
            </a:pPr>
            <a:r>
              <a:rPr lang="en-US" sz="2000" dirty="0">
                <a:latin typeface="Candara" charset="0"/>
                <a:ea typeface="Candara" charset="0"/>
                <a:cs typeface="Candara" charset="0"/>
              </a:rPr>
              <a:t>Use double headed arrows to interconvert them.</a:t>
            </a:r>
          </a:p>
          <a:p>
            <a:pPr marL="457200" indent="-457200">
              <a:buAutoNum type="arabicPeriod"/>
            </a:pPr>
            <a:r>
              <a:rPr lang="en-US" sz="2000" dirty="0">
                <a:latin typeface="Candara" charset="0"/>
                <a:ea typeface="Candara" charset="0"/>
                <a:cs typeface="Candara" charset="0"/>
              </a:rPr>
              <a:t>Draw the resonance hybrid.</a:t>
            </a:r>
          </a:p>
        </p:txBody>
      </p:sp>
    </p:spTree>
    <p:extLst>
      <p:ext uri="{BB962C8B-B14F-4D97-AF65-F5344CB8AC3E}">
        <p14:creationId xmlns:p14="http://schemas.microsoft.com/office/powerpoint/2010/main" val="160618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Resonance orbital hybridization: tricky</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pic>
        <p:nvPicPr>
          <p:cNvPr id="6" name="Picture 5">
            <a:extLst>
              <a:ext uri="{FF2B5EF4-FFF2-40B4-BE49-F238E27FC236}">
                <a16:creationId xmlns:a16="http://schemas.microsoft.com/office/drawing/2014/main" id="{F8E1C254-6EC7-2344-B340-16467981A3D0}"/>
              </a:ext>
            </a:extLst>
          </p:cNvPr>
          <p:cNvPicPr>
            <a:picLocks noChangeAspect="1"/>
          </p:cNvPicPr>
          <p:nvPr/>
        </p:nvPicPr>
        <p:blipFill>
          <a:blip r:embed="rId3"/>
          <a:stretch>
            <a:fillRect/>
          </a:stretch>
        </p:blipFill>
        <p:spPr>
          <a:xfrm>
            <a:off x="1196082" y="749623"/>
            <a:ext cx="3784136" cy="1657812"/>
          </a:xfrm>
          <a:prstGeom prst="rect">
            <a:avLst/>
          </a:prstGeom>
        </p:spPr>
      </p:pic>
      <p:pic>
        <p:nvPicPr>
          <p:cNvPr id="9" name="Picture 8">
            <a:extLst>
              <a:ext uri="{FF2B5EF4-FFF2-40B4-BE49-F238E27FC236}">
                <a16:creationId xmlns:a16="http://schemas.microsoft.com/office/drawing/2014/main" id="{64DE6D29-7DB0-2341-812A-57D4D4649E34}"/>
              </a:ext>
            </a:extLst>
          </p:cNvPr>
          <p:cNvPicPr>
            <a:picLocks noChangeAspect="1"/>
          </p:cNvPicPr>
          <p:nvPr/>
        </p:nvPicPr>
        <p:blipFill>
          <a:blip r:embed="rId4"/>
          <a:stretch>
            <a:fillRect/>
          </a:stretch>
        </p:blipFill>
        <p:spPr>
          <a:xfrm>
            <a:off x="5535391" y="938375"/>
            <a:ext cx="2334932" cy="1279415"/>
          </a:xfrm>
          <a:prstGeom prst="rect">
            <a:avLst/>
          </a:prstGeom>
        </p:spPr>
      </p:pic>
      <p:sp>
        <p:nvSpPr>
          <p:cNvPr id="2" name="Oval 1">
            <a:extLst>
              <a:ext uri="{FF2B5EF4-FFF2-40B4-BE49-F238E27FC236}">
                <a16:creationId xmlns:a16="http://schemas.microsoft.com/office/drawing/2014/main" id="{5FF28F79-B757-1E49-A808-D5F100605779}"/>
              </a:ext>
            </a:extLst>
          </p:cNvPr>
          <p:cNvSpPr/>
          <p:nvPr/>
        </p:nvSpPr>
        <p:spPr>
          <a:xfrm rot="2566112">
            <a:off x="1337739" y="1356796"/>
            <a:ext cx="1289953" cy="843669"/>
          </a:xfrm>
          <a:prstGeom prst="ellipse">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440551C-265C-5B40-9779-7763A69669FD}"/>
              </a:ext>
            </a:extLst>
          </p:cNvPr>
          <p:cNvSpPr/>
          <p:nvPr/>
        </p:nvSpPr>
        <p:spPr>
          <a:xfrm rot="2566112">
            <a:off x="6171195" y="1091210"/>
            <a:ext cx="1153450" cy="652685"/>
          </a:xfrm>
          <a:prstGeom prst="ellipse">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F97E4F3-D7F5-2946-BDCD-BAF5DE1CF170}"/>
              </a:ext>
            </a:extLst>
          </p:cNvPr>
          <p:cNvSpPr txBox="1"/>
          <p:nvPr/>
        </p:nvSpPr>
        <p:spPr>
          <a:xfrm>
            <a:off x="575595" y="2526265"/>
            <a:ext cx="3257238" cy="1631216"/>
          </a:xfrm>
          <a:prstGeom prst="rect">
            <a:avLst/>
          </a:prstGeom>
          <a:noFill/>
        </p:spPr>
        <p:txBody>
          <a:bodyPr wrap="none" rtlCol="0">
            <a:spAutoFit/>
          </a:bodyPr>
          <a:lstStyle/>
          <a:p>
            <a:r>
              <a:rPr lang="en-US" sz="2000" b="1" dirty="0">
                <a:latin typeface="Candara" panose="020E0502030303020204" pitchFamily="34" charset="0"/>
              </a:rPr>
              <a:t>Observations?</a:t>
            </a:r>
          </a:p>
          <a:p>
            <a:pPr marL="342900" indent="-342900">
              <a:buFont typeface="Arial" panose="020B0604020202020204" pitchFamily="34" charset="0"/>
              <a:buChar char="•"/>
            </a:pPr>
            <a:r>
              <a:rPr lang="en-US" sz="2000" dirty="0">
                <a:latin typeface="Candara" panose="020E0502030303020204" pitchFamily="34" charset="0"/>
              </a:rPr>
              <a:t>Trigonal planar geometry</a:t>
            </a:r>
          </a:p>
          <a:p>
            <a:pPr marL="342900" indent="-342900">
              <a:buFont typeface="Arial" panose="020B0604020202020204" pitchFamily="34" charset="0"/>
              <a:buChar char="•"/>
            </a:pPr>
            <a:r>
              <a:rPr lang="en-US" sz="2000" dirty="0">
                <a:latin typeface="Candara" panose="020E0502030303020204" pitchFamily="34" charset="0"/>
              </a:rPr>
              <a:t>VSEPR: carbon is sp</a:t>
            </a:r>
            <a:r>
              <a:rPr lang="en-US" sz="2400" baseline="30000" dirty="0">
                <a:latin typeface="Candara" panose="020E0502030303020204" pitchFamily="34" charset="0"/>
              </a:rPr>
              <a:t>2</a:t>
            </a:r>
          </a:p>
          <a:p>
            <a:pPr marL="342900" indent="-342900">
              <a:buFont typeface="Arial" panose="020B0604020202020204" pitchFamily="34" charset="0"/>
              <a:buChar char="•"/>
            </a:pPr>
            <a:r>
              <a:rPr lang="en-US" sz="2000" dirty="0">
                <a:latin typeface="Candara" panose="020E0502030303020204" pitchFamily="34" charset="0"/>
              </a:rPr>
              <a:t>Double bonded O is sp</a:t>
            </a:r>
            <a:r>
              <a:rPr lang="en-US" sz="2000" baseline="30000" dirty="0">
                <a:latin typeface="Candara" panose="020E0502030303020204" pitchFamily="34" charset="0"/>
              </a:rPr>
              <a:t>2</a:t>
            </a:r>
          </a:p>
          <a:p>
            <a:pPr marL="342900" indent="-342900">
              <a:buFont typeface="Arial" panose="020B0604020202020204" pitchFamily="34" charset="0"/>
              <a:buChar char="•"/>
            </a:pPr>
            <a:r>
              <a:rPr lang="en-US" sz="2000" b="1" i="1" dirty="0">
                <a:latin typeface="Candara" panose="020E0502030303020204" pitchFamily="34" charset="0"/>
              </a:rPr>
              <a:t>Isn’t the negative O sp</a:t>
            </a:r>
            <a:r>
              <a:rPr lang="en-US" sz="2400" b="1" i="1" baseline="30000" dirty="0">
                <a:latin typeface="Candara" panose="020E0502030303020204" pitchFamily="34" charset="0"/>
              </a:rPr>
              <a:t>3</a:t>
            </a:r>
            <a:r>
              <a:rPr lang="en-US" sz="2000" b="1" i="1" dirty="0">
                <a:latin typeface="Candara" panose="020E0502030303020204" pitchFamily="34" charset="0"/>
              </a:rPr>
              <a:t>?</a:t>
            </a:r>
            <a:endParaRPr lang="en-US" b="1" i="1" dirty="0">
              <a:latin typeface="Candara" panose="020E0502030303020204" pitchFamily="34" charset="0"/>
            </a:endParaRPr>
          </a:p>
        </p:txBody>
      </p:sp>
      <p:sp>
        <p:nvSpPr>
          <p:cNvPr id="15" name="TextBox 14">
            <a:extLst>
              <a:ext uri="{FF2B5EF4-FFF2-40B4-BE49-F238E27FC236}">
                <a16:creationId xmlns:a16="http://schemas.microsoft.com/office/drawing/2014/main" id="{5853C4D6-5ABC-1145-9179-BFD9B10CA327}"/>
              </a:ext>
            </a:extLst>
          </p:cNvPr>
          <p:cNvSpPr txBox="1"/>
          <p:nvPr/>
        </p:nvSpPr>
        <p:spPr>
          <a:xfrm>
            <a:off x="4755995" y="2196086"/>
            <a:ext cx="4257375" cy="2246769"/>
          </a:xfrm>
          <a:prstGeom prst="rect">
            <a:avLst/>
          </a:prstGeom>
          <a:noFill/>
        </p:spPr>
        <p:txBody>
          <a:bodyPr wrap="square" rtlCol="0">
            <a:spAutoFit/>
          </a:bodyPr>
          <a:lstStyle/>
          <a:p>
            <a:r>
              <a:rPr lang="en-US" sz="2000" b="1" dirty="0">
                <a:latin typeface="Candara" panose="020E0502030303020204" pitchFamily="34" charset="0"/>
              </a:rPr>
              <a:t>Nope!</a:t>
            </a:r>
          </a:p>
          <a:p>
            <a:r>
              <a:rPr lang="en-US" sz="2000" dirty="0">
                <a:latin typeface="Candara" panose="020E0502030303020204" pitchFamily="34" charset="0"/>
              </a:rPr>
              <a:t>Since </a:t>
            </a:r>
            <a:r>
              <a:rPr lang="en-US" sz="2000" dirty="0" err="1">
                <a:latin typeface="Candara" panose="020E0502030303020204" pitchFamily="34" charset="0"/>
              </a:rPr>
              <a:t>formate</a:t>
            </a:r>
            <a:r>
              <a:rPr lang="en-US" sz="2000" dirty="0">
                <a:latin typeface="Candara" panose="020E0502030303020204" pitchFamily="34" charset="0"/>
              </a:rPr>
              <a:t> is really much more like the hybrid, the hybridization of both oxygen atoms must be the same.</a:t>
            </a:r>
          </a:p>
          <a:p>
            <a:r>
              <a:rPr lang="en-US" sz="2000" dirty="0">
                <a:latin typeface="Candara" panose="020E0502030303020204" pitchFamily="34" charset="0"/>
              </a:rPr>
              <a:t>And they must be capable of π bond formation.</a:t>
            </a:r>
          </a:p>
          <a:p>
            <a:r>
              <a:rPr lang="en-US" sz="2000" b="1" dirty="0">
                <a:latin typeface="Candara" panose="020E0502030303020204" pitchFamily="34" charset="0"/>
              </a:rPr>
              <a:t>This suggests all three atoms are sp</a:t>
            </a:r>
            <a:r>
              <a:rPr lang="en-US" sz="2400" b="1" baseline="30000" dirty="0">
                <a:latin typeface="Candara" panose="020E0502030303020204" pitchFamily="34" charset="0"/>
              </a:rPr>
              <a:t>2</a:t>
            </a:r>
            <a:r>
              <a:rPr lang="en-US" sz="2000" b="1" dirty="0">
                <a:latin typeface="Candara" panose="020E0502030303020204" pitchFamily="34" charset="0"/>
              </a:rPr>
              <a:t>.</a:t>
            </a:r>
            <a:endParaRPr lang="en-US" b="1" dirty="0">
              <a:latin typeface="Candara" panose="020E0502030303020204" pitchFamily="34" charset="0"/>
            </a:endParaRPr>
          </a:p>
        </p:txBody>
      </p:sp>
      <p:pic>
        <p:nvPicPr>
          <p:cNvPr id="11" name="Picture 10">
            <a:extLst>
              <a:ext uri="{FF2B5EF4-FFF2-40B4-BE49-F238E27FC236}">
                <a16:creationId xmlns:a16="http://schemas.microsoft.com/office/drawing/2014/main" id="{0A92237D-084C-1445-92F8-69D9BC4322F1}"/>
              </a:ext>
            </a:extLst>
          </p:cNvPr>
          <p:cNvPicPr>
            <a:picLocks noChangeAspect="1"/>
          </p:cNvPicPr>
          <p:nvPr/>
        </p:nvPicPr>
        <p:blipFill>
          <a:blip r:embed="rId5"/>
          <a:stretch>
            <a:fillRect/>
          </a:stretch>
        </p:blipFill>
        <p:spPr>
          <a:xfrm>
            <a:off x="265350" y="4999592"/>
            <a:ext cx="5930900" cy="1562100"/>
          </a:xfrm>
          <a:prstGeom prst="rect">
            <a:avLst/>
          </a:prstGeom>
        </p:spPr>
      </p:pic>
      <p:sp>
        <p:nvSpPr>
          <p:cNvPr id="17" name="TextBox 16">
            <a:extLst>
              <a:ext uri="{FF2B5EF4-FFF2-40B4-BE49-F238E27FC236}">
                <a16:creationId xmlns:a16="http://schemas.microsoft.com/office/drawing/2014/main" id="{121F2C14-D332-AE46-90AF-A597D536D410}"/>
              </a:ext>
            </a:extLst>
          </p:cNvPr>
          <p:cNvSpPr txBox="1"/>
          <p:nvPr/>
        </p:nvSpPr>
        <p:spPr>
          <a:xfrm>
            <a:off x="6196250" y="4590201"/>
            <a:ext cx="2886472" cy="2246769"/>
          </a:xfrm>
          <a:prstGeom prst="rect">
            <a:avLst/>
          </a:prstGeom>
          <a:noFill/>
        </p:spPr>
        <p:txBody>
          <a:bodyPr wrap="square" rtlCol="0">
            <a:spAutoFit/>
          </a:bodyPr>
          <a:lstStyle/>
          <a:p>
            <a:r>
              <a:rPr lang="en-US" sz="2000" dirty="0">
                <a:latin typeface="Candara" panose="020E0502030303020204" pitchFamily="34" charset="0"/>
              </a:rPr>
              <a:t>In the hybrid, all three unhybridized p orbitals are parallel and partially overlap to </a:t>
            </a:r>
            <a:r>
              <a:rPr lang="en-US" sz="2000" b="1" dirty="0">
                <a:latin typeface="Candara" panose="020E0502030303020204" pitchFamily="34" charset="0"/>
              </a:rPr>
              <a:t>form a delocalized π bond</a:t>
            </a:r>
            <a:r>
              <a:rPr lang="en-US" sz="2000" dirty="0">
                <a:latin typeface="Candara" panose="020E0502030303020204" pitchFamily="34" charset="0"/>
              </a:rPr>
              <a:t>. The negative charge is also delocalized.</a:t>
            </a:r>
            <a:endParaRPr lang="en-US" dirty="0">
              <a:latin typeface="Candara" panose="020E0502030303020204" pitchFamily="34" charset="0"/>
            </a:endParaRPr>
          </a:p>
        </p:txBody>
      </p:sp>
    </p:spTree>
    <p:extLst>
      <p:ext uri="{BB962C8B-B14F-4D97-AF65-F5344CB8AC3E}">
        <p14:creationId xmlns:p14="http://schemas.microsoft.com/office/powerpoint/2010/main" val="229284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pic>
        <p:nvPicPr>
          <p:cNvPr id="6" name="Picture 5">
            <a:extLst>
              <a:ext uri="{FF2B5EF4-FFF2-40B4-BE49-F238E27FC236}">
                <a16:creationId xmlns:a16="http://schemas.microsoft.com/office/drawing/2014/main" id="{F8E1C254-6EC7-2344-B340-16467981A3D0}"/>
              </a:ext>
            </a:extLst>
          </p:cNvPr>
          <p:cNvPicPr>
            <a:picLocks noChangeAspect="1"/>
          </p:cNvPicPr>
          <p:nvPr/>
        </p:nvPicPr>
        <p:blipFill>
          <a:blip r:embed="rId3"/>
          <a:stretch>
            <a:fillRect/>
          </a:stretch>
        </p:blipFill>
        <p:spPr>
          <a:xfrm>
            <a:off x="1196082" y="749623"/>
            <a:ext cx="3784136" cy="1657812"/>
          </a:xfrm>
          <a:prstGeom prst="rect">
            <a:avLst/>
          </a:prstGeom>
        </p:spPr>
      </p:pic>
      <p:pic>
        <p:nvPicPr>
          <p:cNvPr id="9" name="Picture 8">
            <a:extLst>
              <a:ext uri="{FF2B5EF4-FFF2-40B4-BE49-F238E27FC236}">
                <a16:creationId xmlns:a16="http://schemas.microsoft.com/office/drawing/2014/main" id="{64DE6D29-7DB0-2341-812A-57D4D4649E34}"/>
              </a:ext>
            </a:extLst>
          </p:cNvPr>
          <p:cNvPicPr>
            <a:picLocks noChangeAspect="1"/>
          </p:cNvPicPr>
          <p:nvPr/>
        </p:nvPicPr>
        <p:blipFill>
          <a:blip r:embed="rId4"/>
          <a:stretch>
            <a:fillRect/>
          </a:stretch>
        </p:blipFill>
        <p:spPr>
          <a:xfrm>
            <a:off x="5535391" y="938375"/>
            <a:ext cx="2334932" cy="1279415"/>
          </a:xfrm>
          <a:prstGeom prst="rect">
            <a:avLst/>
          </a:prstGeom>
        </p:spPr>
      </p:pic>
      <p:sp>
        <p:nvSpPr>
          <p:cNvPr id="7" name="TextBox 6">
            <a:extLst>
              <a:ext uri="{FF2B5EF4-FFF2-40B4-BE49-F238E27FC236}">
                <a16:creationId xmlns:a16="http://schemas.microsoft.com/office/drawing/2014/main" id="{5F97E4F3-D7F5-2946-BDCD-BAF5DE1CF170}"/>
              </a:ext>
            </a:extLst>
          </p:cNvPr>
          <p:cNvSpPr txBox="1"/>
          <p:nvPr/>
        </p:nvSpPr>
        <p:spPr>
          <a:xfrm>
            <a:off x="575595" y="2526265"/>
            <a:ext cx="7842211" cy="1015663"/>
          </a:xfrm>
          <a:prstGeom prst="rect">
            <a:avLst/>
          </a:prstGeom>
          <a:noFill/>
        </p:spPr>
        <p:txBody>
          <a:bodyPr wrap="none" rtlCol="0">
            <a:spAutoFit/>
          </a:bodyPr>
          <a:lstStyle/>
          <a:p>
            <a:r>
              <a:rPr lang="en-US" sz="2000" dirty="0">
                <a:latin typeface="Candara" panose="020E0502030303020204" pitchFamily="34" charset="0"/>
              </a:rPr>
              <a:t>There is a third, though </a:t>
            </a:r>
            <a:r>
              <a:rPr lang="en-US" sz="2000" b="1" dirty="0">
                <a:latin typeface="Candara" panose="020E0502030303020204" pitchFamily="34" charset="0"/>
              </a:rPr>
              <a:t>very minor resonance contributor </a:t>
            </a:r>
            <a:r>
              <a:rPr lang="en-US" sz="2000" dirty="0">
                <a:latin typeface="Candara" panose="020E0502030303020204" pitchFamily="34" charset="0"/>
              </a:rPr>
              <a:t>for </a:t>
            </a:r>
            <a:r>
              <a:rPr lang="en-US" sz="2000" dirty="0" err="1">
                <a:latin typeface="Candara" panose="020E0502030303020204" pitchFamily="34" charset="0"/>
              </a:rPr>
              <a:t>formate</a:t>
            </a:r>
            <a:r>
              <a:rPr lang="en-US" sz="2000" dirty="0">
                <a:latin typeface="Candara" panose="020E0502030303020204" pitchFamily="34" charset="0"/>
              </a:rPr>
              <a:t>.</a:t>
            </a:r>
          </a:p>
          <a:p>
            <a:pPr marL="342900" indent="-342900">
              <a:buFont typeface="Arial" panose="020B0604020202020204" pitchFamily="34" charset="0"/>
              <a:buChar char="•"/>
            </a:pPr>
            <a:r>
              <a:rPr lang="en-US" sz="2000" dirty="0">
                <a:latin typeface="Candara" panose="020E0502030303020204" pitchFamily="34" charset="0"/>
              </a:rPr>
              <a:t>Can you draw it?</a:t>
            </a:r>
          </a:p>
          <a:p>
            <a:pPr marL="342900" indent="-342900">
              <a:buFont typeface="Arial" panose="020B0604020202020204" pitchFamily="34" charset="0"/>
              <a:buChar char="•"/>
            </a:pPr>
            <a:r>
              <a:rPr lang="en-US" sz="2000" dirty="0">
                <a:latin typeface="Candara" panose="020E0502030303020204" pitchFamily="34" charset="0"/>
              </a:rPr>
              <a:t>Why is it so very minor?</a:t>
            </a:r>
            <a:endParaRPr lang="en-US" dirty="0">
              <a:latin typeface="Candara" panose="020E0502030303020204" pitchFamily="34" charset="0"/>
            </a:endParaRPr>
          </a:p>
        </p:txBody>
      </p:sp>
      <p:pic>
        <p:nvPicPr>
          <p:cNvPr id="8" name="Picture 7">
            <a:extLst>
              <a:ext uri="{FF2B5EF4-FFF2-40B4-BE49-F238E27FC236}">
                <a16:creationId xmlns:a16="http://schemas.microsoft.com/office/drawing/2014/main" id="{299C4D55-8C62-7E42-8DDD-C267E9C212BC}"/>
              </a:ext>
            </a:extLst>
          </p:cNvPr>
          <p:cNvPicPr>
            <a:picLocks noChangeAspect="1"/>
          </p:cNvPicPr>
          <p:nvPr/>
        </p:nvPicPr>
        <p:blipFill>
          <a:blip r:embed="rId5"/>
          <a:stretch>
            <a:fillRect/>
          </a:stretch>
        </p:blipFill>
        <p:spPr>
          <a:xfrm>
            <a:off x="871011" y="4226947"/>
            <a:ext cx="1536700" cy="1206500"/>
          </a:xfrm>
          <a:prstGeom prst="rect">
            <a:avLst/>
          </a:prstGeom>
          <a:ln w="28575">
            <a:solidFill>
              <a:srgbClr val="0432FF"/>
            </a:solidFill>
          </a:ln>
        </p:spPr>
      </p:pic>
      <p:sp>
        <p:nvSpPr>
          <p:cNvPr id="10" name="TextBox 9">
            <a:extLst>
              <a:ext uri="{FF2B5EF4-FFF2-40B4-BE49-F238E27FC236}">
                <a16:creationId xmlns:a16="http://schemas.microsoft.com/office/drawing/2014/main" id="{35AE9E5A-C039-0B4F-8709-B507DE26D250}"/>
              </a:ext>
            </a:extLst>
          </p:cNvPr>
          <p:cNvSpPr txBox="1"/>
          <p:nvPr/>
        </p:nvSpPr>
        <p:spPr>
          <a:xfrm>
            <a:off x="2874836" y="4226947"/>
            <a:ext cx="5504361" cy="1631216"/>
          </a:xfrm>
          <a:prstGeom prst="rect">
            <a:avLst/>
          </a:prstGeom>
          <a:noFill/>
        </p:spPr>
        <p:txBody>
          <a:bodyPr wrap="square" rtlCol="0">
            <a:spAutoFit/>
          </a:bodyPr>
          <a:lstStyle/>
          <a:p>
            <a:r>
              <a:rPr lang="en-US" sz="2000" dirty="0">
                <a:solidFill>
                  <a:srgbClr val="0432FF"/>
                </a:solidFill>
                <a:latin typeface="Candara" panose="020E0502030303020204" pitchFamily="34" charset="0"/>
              </a:rPr>
              <a:t>This is a very minor resonance  structure because it’s a </a:t>
            </a:r>
            <a:r>
              <a:rPr lang="en-US" sz="2000" b="1" dirty="0">
                <a:solidFill>
                  <a:srgbClr val="0432FF"/>
                </a:solidFill>
                <a:latin typeface="Candara" panose="020E0502030303020204" pitchFamily="34" charset="0"/>
              </a:rPr>
              <a:t>carbocation</a:t>
            </a:r>
            <a:r>
              <a:rPr lang="en-US" sz="2000" dirty="0">
                <a:solidFill>
                  <a:srgbClr val="0432FF"/>
                </a:solidFill>
                <a:latin typeface="Candara" panose="020E0502030303020204" pitchFamily="34" charset="0"/>
              </a:rPr>
              <a:t> and because of </a:t>
            </a:r>
            <a:r>
              <a:rPr lang="en-US" sz="2000" b="1" dirty="0">
                <a:solidFill>
                  <a:srgbClr val="0432FF"/>
                </a:solidFill>
                <a:latin typeface="Candara" panose="020E0502030303020204" pitchFamily="34" charset="0"/>
              </a:rPr>
              <a:t>immediately proximal opposite charges</a:t>
            </a:r>
            <a:r>
              <a:rPr lang="en-US" sz="2000" dirty="0">
                <a:solidFill>
                  <a:srgbClr val="0432FF"/>
                </a:solidFill>
                <a:latin typeface="Candara" panose="020E0502030303020204" pitchFamily="34" charset="0"/>
              </a:rPr>
              <a:t>.</a:t>
            </a:r>
          </a:p>
          <a:p>
            <a:pPr marL="285750" indent="-285750">
              <a:buFont typeface="Arial" panose="020B0604020202020204" pitchFamily="34" charset="0"/>
              <a:buChar char="•"/>
            </a:pPr>
            <a:r>
              <a:rPr lang="en-US" sz="2000" dirty="0">
                <a:solidFill>
                  <a:srgbClr val="0432FF"/>
                </a:solidFill>
                <a:latin typeface="Candara" panose="020E0502030303020204" pitchFamily="34" charset="0"/>
              </a:rPr>
              <a:t>It’s so </a:t>
            </a:r>
            <a:r>
              <a:rPr lang="en-US" sz="2000" b="1" dirty="0">
                <a:solidFill>
                  <a:srgbClr val="0432FF"/>
                </a:solidFill>
                <a:latin typeface="Candara" panose="020E0502030303020204" pitchFamily="34" charset="0"/>
              </a:rPr>
              <a:t>unstable</a:t>
            </a:r>
            <a:r>
              <a:rPr lang="en-US" sz="2000" dirty="0">
                <a:solidFill>
                  <a:srgbClr val="0432FF"/>
                </a:solidFill>
                <a:latin typeface="Candara" panose="020E0502030303020204" pitchFamily="34" charset="0"/>
              </a:rPr>
              <a:t> it won’t exist for more than an instant.</a:t>
            </a:r>
            <a:endParaRPr lang="en-US" dirty="0">
              <a:solidFill>
                <a:srgbClr val="0432FF"/>
              </a:solidFill>
              <a:latin typeface="Candara" panose="020E0502030303020204" pitchFamily="34" charset="0"/>
            </a:endParaRPr>
          </a:p>
        </p:txBody>
      </p:sp>
    </p:spTree>
    <p:extLst>
      <p:ext uri="{BB962C8B-B14F-4D97-AF65-F5344CB8AC3E}">
        <p14:creationId xmlns:p14="http://schemas.microsoft.com/office/powerpoint/2010/main" val="118874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Carbocation resonance</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5F97E4F3-D7F5-2946-BDCD-BAF5DE1CF170}"/>
              </a:ext>
            </a:extLst>
          </p:cNvPr>
          <p:cNvSpPr txBox="1"/>
          <p:nvPr/>
        </p:nvSpPr>
        <p:spPr>
          <a:xfrm>
            <a:off x="341115" y="772619"/>
            <a:ext cx="8574285" cy="1938992"/>
          </a:xfrm>
          <a:prstGeom prst="rect">
            <a:avLst/>
          </a:prstGeom>
          <a:noFill/>
        </p:spPr>
        <p:txBody>
          <a:bodyPr wrap="square" rtlCol="0">
            <a:spAutoFit/>
          </a:bodyPr>
          <a:lstStyle/>
          <a:p>
            <a:r>
              <a:rPr lang="en-US" sz="2000" dirty="0">
                <a:latin typeface="Candara" panose="020E0502030303020204" pitchFamily="34" charset="0"/>
              </a:rPr>
              <a:t>This carbocation has a pair of double-bonded carbons that are clearly sp</a:t>
            </a:r>
            <a:r>
              <a:rPr lang="en-US" sz="2400" baseline="30000" dirty="0">
                <a:latin typeface="Candara" panose="020E0502030303020204" pitchFamily="34" charset="0"/>
              </a:rPr>
              <a:t>2</a:t>
            </a:r>
            <a:r>
              <a:rPr lang="en-US" sz="2000" dirty="0">
                <a:latin typeface="Candara" panose="020E0502030303020204" pitchFamily="34" charset="0"/>
              </a:rPr>
              <a:t> hybridized.</a:t>
            </a:r>
          </a:p>
          <a:p>
            <a:pPr marL="342900" indent="-342900">
              <a:buFont typeface="Arial" panose="020B0604020202020204" pitchFamily="34" charset="0"/>
              <a:buChar char="•"/>
            </a:pPr>
            <a:r>
              <a:rPr lang="en-US" sz="2000" dirty="0">
                <a:latin typeface="Candara" panose="020E0502030303020204" pitchFamily="34" charset="0"/>
              </a:rPr>
              <a:t>Notice that the positively charged carbon is also bonded to three atoms.</a:t>
            </a:r>
          </a:p>
          <a:p>
            <a:pPr marL="342900" indent="-342900">
              <a:buFont typeface="Arial" panose="020B0604020202020204" pitchFamily="34" charset="0"/>
              <a:buChar char="•"/>
            </a:pPr>
            <a:r>
              <a:rPr lang="en-US" sz="2000" dirty="0">
                <a:latin typeface="Candara" panose="020E0502030303020204" pitchFamily="34" charset="0"/>
              </a:rPr>
              <a:t>Remember that the positive charge of carbocations is ‘carried’ by an empty p orbital.</a:t>
            </a:r>
          </a:p>
          <a:p>
            <a:pPr marL="342900" indent="-342900">
              <a:buFont typeface="Arial" panose="020B0604020202020204" pitchFamily="34" charset="0"/>
              <a:buChar char="•"/>
            </a:pPr>
            <a:r>
              <a:rPr lang="en-US" sz="2000" dirty="0">
                <a:latin typeface="Candara" panose="020E0502030303020204" pitchFamily="34" charset="0"/>
              </a:rPr>
              <a:t>So the charged carbon is also sp</a:t>
            </a:r>
            <a:r>
              <a:rPr lang="en-US" sz="2400" baseline="30000" dirty="0">
                <a:latin typeface="Candara" panose="020E0502030303020204" pitchFamily="34" charset="0"/>
              </a:rPr>
              <a:t>2</a:t>
            </a:r>
            <a:r>
              <a:rPr lang="en-US" sz="2000" dirty="0">
                <a:latin typeface="Candara" panose="020E0502030303020204" pitchFamily="34" charset="0"/>
              </a:rPr>
              <a:t> hybridized.</a:t>
            </a:r>
          </a:p>
        </p:txBody>
      </p:sp>
      <p:pic>
        <p:nvPicPr>
          <p:cNvPr id="2" name="Picture 1">
            <a:extLst>
              <a:ext uri="{FF2B5EF4-FFF2-40B4-BE49-F238E27FC236}">
                <a16:creationId xmlns:a16="http://schemas.microsoft.com/office/drawing/2014/main" id="{765BB682-49BD-EC4C-AC7C-FF9A86798E88}"/>
              </a:ext>
            </a:extLst>
          </p:cNvPr>
          <p:cNvPicPr>
            <a:picLocks noChangeAspect="1"/>
          </p:cNvPicPr>
          <p:nvPr/>
        </p:nvPicPr>
        <p:blipFill>
          <a:blip r:embed="rId3"/>
          <a:stretch>
            <a:fillRect/>
          </a:stretch>
        </p:blipFill>
        <p:spPr>
          <a:xfrm>
            <a:off x="1852447" y="2646801"/>
            <a:ext cx="5609709" cy="4243867"/>
          </a:xfrm>
          <a:prstGeom prst="rect">
            <a:avLst/>
          </a:prstGeom>
        </p:spPr>
      </p:pic>
      <p:sp>
        <p:nvSpPr>
          <p:cNvPr id="3" name="TextBox 2">
            <a:extLst>
              <a:ext uri="{FF2B5EF4-FFF2-40B4-BE49-F238E27FC236}">
                <a16:creationId xmlns:a16="http://schemas.microsoft.com/office/drawing/2014/main" id="{04916EAA-E815-5341-A9BF-A1B984E61AF5}"/>
              </a:ext>
            </a:extLst>
          </p:cNvPr>
          <p:cNvSpPr txBox="1"/>
          <p:nvPr/>
        </p:nvSpPr>
        <p:spPr>
          <a:xfrm>
            <a:off x="399203" y="4368624"/>
            <a:ext cx="2378472" cy="400110"/>
          </a:xfrm>
          <a:prstGeom prst="rect">
            <a:avLst/>
          </a:prstGeom>
          <a:noFill/>
        </p:spPr>
        <p:txBody>
          <a:bodyPr wrap="none" rtlCol="0">
            <a:spAutoFit/>
          </a:bodyPr>
          <a:lstStyle/>
          <a:p>
            <a:r>
              <a:rPr lang="en-US" sz="2000" dirty="0">
                <a:solidFill>
                  <a:srgbClr val="0432FF"/>
                </a:solidFill>
              </a:rPr>
              <a:t>All 3 carbons are </a:t>
            </a:r>
            <a:r>
              <a:rPr lang="en-US" sz="2000" b="1" dirty="0">
                <a:solidFill>
                  <a:srgbClr val="0432FF"/>
                </a:solidFill>
              </a:rPr>
              <a:t>sp</a:t>
            </a:r>
            <a:r>
              <a:rPr lang="en-US" sz="2400" b="1" baseline="30000" dirty="0">
                <a:solidFill>
                  <a:srgbClr val="0432FF"/>
                </a:solidFill>
                <a:latin typeface="Candara" panose="020E0502030303020204" pitchFamily="34" charset="0"/>
              </a:rPr>
              <a:t>2</a:t>
            </a:r>
            <a:r>
              <a:rPr lang="en-US" sz="2000" dirty="0">
                <a:solidFill>
                  <a:srgbClr val="0432FF"/>
                </a:solidFill>
              </a:rPr>
              <a:t>.</a:t>
            </a:r>
          </a:p>
        </p:txBody>
      </p:sp>
    </p:spTree>
    <p:extLst>
      <p:ext uri="{BB962C8B-B14F-4D97-AF65-F5344CB8AC3E}">
        <p14:creationId xmlns:p14="http://schemas.microsoft.com/office/powerpoint/2010/main" val="303983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5F97E4F3-D7F5-2946-BDCD-BAF5DE1CF170}"/>
              </a:ext>
            </a:extLst>
          </p:cNvPr>
          <p:cNvSpPr txBox="1"/>
          <p:nvPr/>
        </p:nvSpPr>
        <p:spPr>
          <a:xfrm>
            <a:off x="341115" y="772619"/>
            <a:ext cx="8574285" cy="707886"/>
          </a:xfrm>
          <a:prstGeom prst="rect">
            <a:avLst/>
          </a:prstGeom>
          <a:noFill/>
        </p:spPr>
        <p:txBody>
          <a:bodyPr wrap="square" rtlCol="0">
            <a:spAutoFit/>
          </a:bodyPr>
          <a:lstStyle/>
          <a:p>
            <a:r>
              <a:rPr lang="en-US" sz="2000" dirty="0">
                <a:latin typeface="Candara" panose="020E0502030303020204" pitchFamily="34" charset="0"/>
              </a:rPr>
              <a:t>Follow the curved, double-headed arrows to move electron pairs and thus draw the missing resonance contributors.</a:t>
            </a:r>
          </a:p>
        </p:txBody>
      </p:sp>
      <p:pic>
        <p:nvPicPr>
          <p:cNvPr id="3" name="Picture 2">
            <a:extLst>
              <a:ext uri="{FF2B5EF4-FFF2-40B4-BE49-F238E27FC236}">
                <a16:creationId xmlns:a16="http://schemas.microsoft.com/office/drawing/2014/main" id="{02E3BDFC-D1E2-9F4F-B62F-AA9E6E512C9D}"/>
              </a:ext>
            </a:extLst>
          </p:cNvPr>
          <p:cNvPicPr>
            <a:picLocks noChangeAspect="1"/>
          </p:cNvPicPr>
          <p:nvPr/>
        </p:nvPicPr>
        <p:blipFill>
          <a:blip r:embed="rId3"/>
          <a:stretch>
            <a:fillRect/>
          </a:stretch>
        </p:blipFill>
        <p:spPr>
          <a:xfrm>
            <a:off x="891416" y="1714500"/>
            <a:ext cx="7361168" cy="3429000"/>
          </a:xfrm>
          <a:prstGeom prst="rect">
            <a:avLst/>
          </a:prstGeom>
        </p:spPr>
      </p:pic>
      <p:pic>
        <p:nvPicPr>
          <p:cNvPr id="2" name="Picture 1">
            <a:extLst>
              <a:ext uri="{FF2B5EF4-FFF2-40B4-BE49-F238E27FC236}">
                <a16:creationId xmlns:a16="http://schemas.microsoft.com/office/drawing/2014/main" id="{FE6390CB-8DC8-4148-88CB-5A3CA3F3AC66}"/>
              </a:ext>
            </a:extLst>
          </p:cNvPr>
          <p:cNvPicPr>
            <a:picLocks noChangeAspect="1"/>
          </p:cNvPicPr>
          <p:nvPr/>
        </p:nvPicPr>
        <p:blipFill>
          <a:blip r:embed="rId4"/>
          <a:stretch>
            <a:fillRect/>
          </a:stretch>
        </p:blipFill>
        <p:spPr>
          <a:xfrm>
            <a:off x="552450" y="1828800"/>
            <a:ext cx="8039100" cy="3200400"/>
          </a:xfrm>
          <a:prstGeom prst="rect">
            <a:avLst/>
          </a:prstGeom>
          <a:ln w="19050">
            <a:solidFill>
              <a:srgbClr val="0432FF"/>
            </a:solidFill>
          </a:ln>
        </p:spPr>
      </p:pic>
    </p:spTree>
    <p:extLst>
      <p:ext uri="{BB962C8B-B14F-4D97-AF65-F5344CB8AC3E}">
        <p14:creationId xmlns:p14="http://schemas.microsoft.com/office/powerpoint/2010/main" val="259912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5F97E4F3-D7F5-2946-BDCD-BAF5DE1CF170}"/>
              </a:ext>
            </a:extLst>
          </p:cNvPr>
          <p:cNvSpPr txBox="1"/>
          <p:nvPr/>
        </p:nvSpPr>
        <p:spPr>
          <a:xfrm>
            <a:off x="341115" y="772619"/>
            <a:ext cx="8574285" cy="1015663"/>
          </a:xfrm>
          <a:prstGeom prst="rect">
            <a:avLst/>
          </a:prstGeom>
          <a:noFill/>
        </p:spPr>
        <p:txBody>
          <a:bodyPr wrap="square" rtlCol="0">
            <a:spAutoFit/>
          </a:bodyPr>
          <a:lstStyle/>
          <a:p>
            <a:r>
              <a:rPr lang="en-US" sz="2000" dirty="0">
                <a:latin typeface="Candara" panose="020E0502030303020204" pitchFamily="34" charset="0"/>
              </a:rPr>
              <a:t>Add the curved, double-headed arrows needed to move electron pairs and convert the left-hand resonance contributor to that seen on the right side of each pair.</a:t>
            </a:r>
          </a:p>
        </p:txBody>
      </p:sp>
      <p:pic>
        <p:nvPicPr>
          <p:cNvPr id="2" name="Picture 1">
            <a:extLst>
              <a:ext uri="{FF2B5EF4-FFF2-40B4-BE49-F238E27FC236}">
                <a16:creationId xmlns:a16="http://schemas.microsoft.com/office/drawing/2014/main" id="{B7FFA4CB-DF4F-7946-A24C-6AEAC7B0E7FA}"/>
              </a:ext>
            </a:extLst>
          </p:cNvPr>
          <p:cNvPicPr>
            <a:picLocks noChangeAspect="1"/>
          </p:cNvPicPr>
          <p:nvPr/>
        </p:nvPicPr>
        <p:blipFill>
          <a:blip r:embed="rId3"/>
          <a:stretch>
            <a:fillRect/>
          </a:stretch>
        </p:blipFill>
        <p:spPr>
          <a:xfrm>
            <a:off x="428618" y="1943099"/>
            <a:ext cx="8574285" cy="4036987"/>
          </a:xfrm>
          <a:prstGeom prst="rect">
            <a:avLst/>
          </a:prstGeom>
        </p:spPr>
      </p:pic>
      <p:pic>
        <p:nvPicPr>
          <p:cNvPr id="3" name="Picture 2">
            <a:extLst>
              <a:ext uri="{FF2B5EF4-FFF2-40B4-BE49-F238E27FC236}">
                <a16:creationId xmlns:a16="http://schemas.microsoft.com/office/drawing/2014/main" id="{B0780C0E-9450-194E-9C40-BD2767AC520A}"/>
              </a:ext>
            </a:extLst>
          </p:cNvPr>
          <p:cNvPicPr>
            <a:picLocks noChangeAspect="1"/>
          </p:cNvPicPr>
          <p:nvPr/>
        </p:nvPicPr>
        <p:blipFill>
          <a:blip r:embed="rId4"/>
          <a:stretch>
            <a:fillRect/>
          </a:stretch>
        </p:blipFill>
        <p:spPr>
          <a:xfrm>
            <a:off x="0" y="1779746"/>
            <a:ext cx="9144000" cy="4414779"/>
          </a:xfrm>
          <a:prstGeom prst="rect">
            <a:avLst/>
          </a:prstGeom>
          <a:ln w="19050">
            <a:solidFill>
              <a:srgbClr val="0432FF"/>
            </a:solidFill>
          </a:ln>
        </p:spPr>
      </p:pic>
    </p:spTree>
    <p:extLst>
      <p:ext uri="{BB962C8B-B14F-4D97-AF65-F5344CB8AC3E}">
        <p14:creationId xmlns:p14="http://schemas.microsoft.com/office/powerpoint/2010/main" val="118909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schemeClr val="bg1"/>
                </a:solidFill>
                <a:latin typeface="Candara"/>
                <a:cs typeface="Candara"/>
              </a:rPr>
              <a:t>Can you?</a:t>
            </a:r>
          </a:p>
        </p:txBody>
      </p:sp>
      <p:sp>
        <p:nvSpPr>
          <p:cNvPr id="2" name="TextBox 1"/>
          <p:cNvSpPr txBox="1"/>
          <p:nvPr/>
        </p:nvSpPr>
        <p:spPr>
          <a:xfrm>
            <a:off x="275634" y="806828"/>
            <a:ext cx="8624113" cy="707886"/>
          </a:xfrm>
          <a:prstGeom prst="rect">
            <a:avLst/>
          </a:prstGeom>
          <a:noFill/>
        </p:spPr>
        <p:txBody>
          <a:bodyPr wrap="square" rtlCol="0">
            <a:spAutoFit/>
          </a:bodyPr>
          <a:lstStyle/>
          <a:p>
            <a:pPr marL="457200" indent="-457200">
              <a:buAutoNum type="arabicParenBoth"/>
            </a:pPr>
            <a:r>
              <a:rPr lang="en-US" sz="2000" dirty="0">
                <a:latin typeface="Candara"/>
                <a:cs typeface="Candara"/>
              </a:rPr>
              <a:t>Understand that both equivalent atoms of a molecule with resonance have the same sp</a:t>
            </a:r>
            <a:r>
              <a:rPr lang="en-US" sz="2400" baseline="30000" dirty="0">
                <a:latin typeface="Candara"/>
                <a:cs typeface="Candara"/>
              </a:rPr>
              <a:t>2</a:t>
            </a:r>
            <a:r>
              <a:rPr lang="en-US" sz="2000" dirty="0">
                <a:latin typeface="Candara"/>
                <a:cs typeface="Candara"/>
              </a:rPr>
              <a:t> hybridization?</a:t>
            </a:r>
          </a:p>
        </p:txBody>
      </p:sp>
      <p:sp>
        <p:nvSpPr>
          <p:cNvPr id="12" name="TextBox 11"/>
          <p:cNvSpPr txBox="1"/>
          <p:nvPr/>
        </p:nvSpPr>
        <p:spPr>
          <a:xfrm>
            <a:off x="275634" y="1832770"/>
            <a:ext cx="8624113" cy="400110"/>
          </a:xfrm>
          <a:prstGeom prst="rect">
            <a:avLst/>
          </a:prstGeom>
          <a:noFill/>
        </p:spPr>
        <p:txBody>
          <a:bodyPr wrap="square" rtlCol="0">
            <a:spAutoFit/>
          </a:bodyPr>
          <a:lstStyle/>
          <a:p>
            <a:r>
              <a:rPr lang="en-US" sz="2000" dirty="0">
                <a:latin typeface="Candara"/>
                <a:cs typeface="Candara"/>
              </a:rPr>
              <a:t>(2) Describe why both of these atoms have the same hybridization? </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397038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2"/>
            <a:ext cx="7905113" cy="646331"/>
          </a:xfrm>
          <a:prstGeom prst="rect">
            <a:avLst/>
          </a:prstGeom>
          <a:noFill/>
        </p:spPr>
        <p:txBody>
          <a:bodyPr wrap="none" rtlCol="0">
            <a:spAutoFit/>
          </a:bodyPr>
          <a:lstStyle/>
          <a:p>
            <a:r>
              <a:rPr lang="en-US" sz="3600" b="1" dirty="0">
                <a:solidFill>
                  <a:prstClr val="white"/>
                </a:solidFill>
                <a:cs typeface="Avenir Heavy"/>
              </a:rPr>
              <a:t>2. Intro to organic structure &amp; bonding II</a:t>
            </a:r>
          </a:p>
        </p:txBody>
      </p:sp>
      <p:sp>
        <p:nvSpPr>
          <p:cNvPr id="8" name="TextBox 7"/>
          <p:cNvSpPr txBox="1"/>
          <p:nvPr/>
        </p:nvSpPr>
        <p:spPr>
          <a:xfrm>
            <a:off x="1109994" y="2446744"/>
            <a:ext cx="6924011" cy="1964512"/>
          </a:xfrm>
          <a:prstGeom prst="rect">
            <a:avLst/>
          </a:prstGeom>
          <a:noFill/>
        </p:spPr>
        <p:txBody>
          <a:bodyPr wrap="none" rtlCol="0">
            <a:spAutoFit/>
          </a:bodyPr>
          <a:lstStyle/>
          <a:p>
            <a:pPr marL="52387" lvl="1" algn="ctr">
              <a:lnSpc>
                <a:spcPct val="150000"/>
              </a:lnSpc>
            </a:pPr>
            <a:r>
              <a:rPr lang="en-US" sz="2800" b="1" i="1" dirty="0">
                <a:latin typeface="Candara"/>
                <a:cs typeface="Candara"/>
              </a:rPr>
              <a:t>2.3C: Rules for drawing resonance structures</a:t>
            </a:r>
          </a:p>
          <a:p>
            <a:pPr marL="966787" lvl="2" indent="-457200">
              <a:lnSpc>
                <a:spcPct val="150000"/>
              </a:lnSpc>
              <a:buFont typeface="Arial" panose="020B0604020202020204" pitchFamily="34" charset="0"/>
              <a:buChar char="•"/>
            </a:pPr>
            <a:r>
              <a:rPr lang="el-GR" sz="2800" i="1" dirty="0">
                <a:latin typeface="Candara"/>
                <a:cs typeface="Candara"/>
              </a:rPr>
              <a:t>π</a:t>
            </a:r>
            <a:r>
              <a:rPr lang="en-US" sz="2800" i="1" dirty="0">
                <a:latin typeface="Candara"/>
                <a:cs typeface="Candara"/>
              </a:rPr>
              <a:t> and :</a:t>
            </a:r>
          </a:p>
          <a:p>
            <a:pPr marL="966787" lvl="2" indent="-457200">
              <a:lnSpc>
                <a:spcPct val="150000"/>
              </a:lnSpc>
              <a:buFont typeface="Arial" panose="020B0604020202020204" pitchFamily="34" charset="0"/>
              <a:buChar char="•"/>
            </a:pPr>
            <a:r>
              <a:rPr lang="en-US" sz="2800" i="1" dirty="0">
                <a:latin typeface="Candara"/>
                <a:cs typeface="Candara"/>
              </a:rPr>
              <a:t>Legal and illegal moves of lone pairs, </a:t>
            </a:r>
            <a:r>
              <a:rPr lang="el-GR" sz="2800" i="1" dirty="0">
                <a:latin typeface="Candara"/>
                <a:cs typeface="Candara"/>
              </a:rPr>
              <a:t>π</a:t>
            </a:r>
            <a:endParaRPr lang="en-US" sz="2800" i="1" dirty="0">
              <a:latin typeface="Candara"/>
              <a:cs typeface="Candara"/>
            </a:endParaRP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2172543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Rules for drawing resonance structures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8" name="TextBox 7">
            <a:extLst>
              <a:ext uri="{FF2B5EF4-FFF2-40B4-BE49-F238E27FC236}">
                <a16:creationId xmlns:a16="http://schemas.microsoft.com/office/drawing/2014/main" id="{BC88F9B1-B664-BC4F-BA64-B0E90FAC49D4}"/>
              </a:ext>
            </a:extLst>
          </p:cNvPr>
          <p:cNvSpPr txBox="1"/>
          <p:nvPr/>
        </p:nvSpPr>
        <p:spPr>
          <a:xfrm>
            <a:off x="341115" y="832531"/>
            <a:ext cx="8574285" cy="707886"/>
          </a:xfrm>
          <a:prstGeom prst="rect">
            <a:avLst/>
          </a:prstGeom>
          <a:noFill/>
        </p:spPr>
        <p:txBody>
          <a:bodyPr wrap="square" rtlCol="0">
            <a:spAutoFit/>
          </a:bodyPr>
          <a:lstStyle/>
          <a:p>
            <a:pPr marL="242888" indent="-227013"/>
            <a:r>
              <a:rPr lang="en-US" sz="2000" dirty="0">
                <a:latin typeface="Candara" panose="020E0502030303020204" pitchFamily="34" charset="0"/>
              </a:rPr>
              <a:t>1. Remember that resonance contributors are different ways of depicting one molecule or ion.</a:t>
            </a:r>
          </a:p>
        </p:txBody>
      </p:sp>
      <p:sp>
        <p:nvSpPr>
          <p:cNvPr id="9" name="TextBox 8">
            <a:extLst>
              <a:ext uri="{FF2B5EF4-FFF2-40B4-BE49-F238E27FC236}">
                <a16:creationId xmlns:a16="http://schemas.microsoft.com/office/drawing/2014/main" id="{8C3ECE26-D3F0-DD49-BC28-156FCFBC3916}"/>
              </a:ext>
            </a:extLst>
          </p:cNvPr>
          <p:cNvSpPr txBox="1"/>
          <p:nvPr/>
        </p:nvSpPr>
        <p:spPr>
          <a:xfrm>
            <a:off x="341115" y="1680304"/>
            <a:ext cx="8574285" cy="1323439"/>
          </a:xfrm>
          <a:prstGeom prst="rect">
            <a:avLst/>
          </a:prstGeom>
          <a:noFill/>
        </p:spPr>
        <p:txBody>
          <a:bodyPr wrap="square" rtlCol="0">
            <a:spAutoFit/>
          </a:bodyPr>
          <a:lstStyle/>
          <a:p>
            <a:r>
              <a:rPr lang="en-US" sz="2000" dirty="0">
                <a:latin typeface="Candara" panose="020E0502030303020204" pitchFamily="34" charset="0"/>
              </a:rPr>
              <a:t>2. When comparing different resonance contributors:</a:t>
            </a:r>
          </a:p>
          <a:p>
            <a:pPr marL="800100" lvl="1" indent="-342900">
              <a:buFont typeface="Arial" panose="020B0604020202020204" pitchFamily="34" charset="0"/>
              <a:buChar char="•"/>
            </a:pPr>
            <a:r>
              <a:rPr lang="en-US" sz="2000" dirty="0">
                <a:latin typeface="Candara" panose="020E0502030303020204" pitchFamily="34" charset="0"/>
              </a:rPr>
              <a:t>The positions and connectivity of atoms cannot change.</a:t>
            </a:r>
          </a:p>
          <a:p>
            <a:pPr marL="800100" lvl="1" indent="-342900">
              <a:buFont typeface="Arial" panose="020B0604020202020204" pitchFamily="34" charset="0"/>
              <a:buChar char="•"/>
            </a:pPr>
            <a:r>
              <a:rPr lang="en-US" sz="2000" dirty="0">
                <a:latin typeface="Candara" panose="020E0502030303020204" pitchFamily="34" charset="0"/>
              </a:rPr>
              <a:t>Sigma bonds cannot be changed or broken.</a:t>
            </a:r>
          </a:p>
          <a:p>
            <a:pPr marL="800100" lvl="1" indent="-342900">
              <a:buFont typeface="Arial" panose="020B0604020202020204" pitchFamily="34" charset="0"/>
              <a:buChar char="•"/>
            </a:pPr>
            <a:r>
              <a:rPr lang="en-US" sz="2000" dirty="0">
                <a:latin typeface="Candara" panose="020E0502030303020204" pitchFamily="34" charset="0"/>
              </a:rPr>
              <a:t>π bonds and lone pairs adjacent to π bonds can be moved.</a:t>
            </a:r>
          </a:p>
        </p:txBody>
      </p:sp>
      <p:sp>
        <p:nvSpPr>
          <p:cNvPr id="10" name="TextBox 9">
            <a:extLst>
              <a:ext uri="{FF2B5EF4-FFF2-40B4-BE49-F238E27FC236}">
                <a16:creationId xmlns:a16="http://schemas.microsoft.com/office/drawing/2014/main" id="{741E864B-A3F7-314B-A5A4-0EBB86383294}"/>
              </a:ext>
            </a:extLst>
          </p:cNvPr>
          <p:cNvSpPr txBox="1"/>
          <p:nvPr/>
        </p:nvSpPr>
        <p:spPr>
          <a:xfrm>
            <a:off x="341115" y="3143630"/>
            <a:ext cx="8574285" cy="400110"/>
          </a:xfrm>
          <a:prstGeom prst="rect">
            <a:avLst/>
          </a:prstGeom>
          <a:noFill/>
        </p:spPr>
        <p:txBody>
          <a:bodyPr wrap="square" rtlCol="0">
            <a:spAutoFit/>
          </a:bodyPr>
          <a:lstStyle/>
          <a:p>
            <a:r>
              <a:rPr lang="en-US" sz="2000" dirty="0">
                <a:latin typeface="Candara" panose="020E0502030303020204" pitchFamily="34" charset="0"/>
              </a:rPr>
              <a:t>3. All resonance contributors must have the same net charge.</a:t>
            </a:r>
          </a:p>
        </p:txBody>
      </p:sp>
      <p:sp>
        <p:nvSpPr>
          <p:cNvPr id="11" name="TextBox 10">
            <a:extLst>
              <a:ext uri="{FF2B5EF4-FFF2-40B4-BE49-F238E27FC236}">
                <a16:creationId xmlns:a16="http://schemas.microsoft.com/office/drawing/2014/main" id="{88620A46-3AD9-714F-98CF-9CD31C7A0C89}"/>
              </a:ext>
            </a:extLst>
          </p:cNvPr>
          <p:cNvSpPr txBox="1"/>
          <p:nvPr/>
        </p:nvSpPr>
        <p:spPr>
          <a:xfrm>
            <a:off x="341115" y="3683627"/>
            <a:ext cx="8574285" cy="1015663"/>
          </a:xfrm>
          <a:prstGeom prst="rect">
            <a:avLst/>
          </a:prstGeom>
          <a:noFill/>
        </p:spPr>
        <p:txBody>
          <a:bodyPr wrap="square" rtlCol="0">
            <a:spAutoFit/>
          </a:bodyPr>
          <a:lstStyle/>
          <a:p>
            <a:pPr marL="242888" indent="-242888"/>
            <a:r>
              <a:rPr lang="en-US" sz="2000" dirty="0">
                <a:latin typeface="Candara" panose="020E0502030303020204" pitchFamily="34" charset="0"/>
              </a:rPr>
              <a:t>4. All resonance contributors must be drawn as proper Lewis (or line-bond) structures. The octet rule must be followed for atoms like carbon, oxygen and nitrogen.</a:t>
            </a:r>
          </a:p>
        </p:txBody>
      </p:sp>
    </p:spTree>
    <p:extLst>
      <p:ext uri="{BB962C8B-B14F-4D97-AF65-F5344CB8AC3E}">
        <p14:creationId xmlns:p14="http://schemas.microsoft.com/office/powerpoint/2010/main" val="3084164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Legal arrow moves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2" name="TextBox 11">
            <a:extLst>
              <a:ext uri="{FF2B5EF4-FFF2-40B4-BE49-F238E27FC236}">
                <a16:creationId xmlns:a16="http://schemas.microsoft.com/office/drawing/2014/main" id="{1AEFC63E-5908-5A4D-BAEC-A00B692E7985}"/>
              </a:ext>
            </a:extLst>
          </p:cNvPr>
          <p:cNvSpPr txBox="1"/>
          <p:nvPr/>
        </p:nvSpPr>
        <p:spPr>
          <a:xfrm>
            <a:off x="284857" y="855005"/>
            <a:ext cx="3715643" cy="1323439"/>
          </a:xfrm>
          <a:prstGeom prst="rect">
            <a:avLst/>
          </a:prstGeom>
          <a:noFill/>
        </p:spPr>
        <p:txBody>
          <a:bodyPr wrap="square" rtlCol="0">
            <a:spAutoFit/>
          </a:bodyPr>
          <a:lstStyle/>
          <a:p>
            <a:pPr marL="242888" indent="-242888"/>
            <a:r>
              <a:rPr lang="en-US" sz="2000" b="1" dirty="0">
                <a:latin typeface="Candara" panose="020E0502030303020204" pitchFamily="34" charset="0"/>
              </a:rPr>
              <a:t>Curved arrows can move:</a:t>
            </a:r>
          </a:p>
          <a:p>
            <a:pPr marL="800100" lvl="1" indent="-342900">
              <a:buFont typeface="Arial" panose="020B0604020202020204" pitchFamily="34" charset="0"/>
              <a:buChar char="•"/>
            </a:pPr>
            <a:r>
              <a:rPr lang="en-US" sz="2000" dirty="0">
                <a:latin typeface="Candara" panose="020E0502030303020204" pitchFamily="34" charset="0"/>
              </a:rPr>
              <a:t>π to ..</a:t>
            </a:r>
          </a:p>
          <a:p>
            <a:pPr marL="800100" lvl="1" indent="-342900">
              <a:buFont typeface="Arial" panose="020B0604020202020204" pitchFamily="34" charset="0"/>
              <a:buChar char="•"/>
            </a:pPr>
            <a:r>
              <a:rPr lang="en-US" sz="2000" dirty="0">
                <a:latin typeface="Candara" panose="020E0502030303020204" pitchFamily="34" charset="0"/>
              </a:rPr>
              <a:t>.. to π</a:t>
            </a:r>
          </a:p>
          <a:p>
            <a:pPr marL="800100" lvl="1" indent="-342900">
              <a:buFont typeface="Arial" panose="020B0604020202020204" pitchFamily="34" charset="0"/>
              <a:buChar char="•"/>
            </a:pPr>
            <a:r>
              <a:rPr lang="en-US" sz="2000" dirty="0">
                <a:latin typeface="Candara" panose="020E0502030303020204" pitchFamily="34" charset="0"/>
              </a:rPr>
              <a:t>move π over one atom</a:t>
            </a:r>
          </a:p>
        </p:txBody>
      </p:sp>
      <p:pic>
        <p:nvPicPr>
          <p:cNvPr id="2" name="Picture 1">
            <a:extLst>
              <a:ext uri="{FF2B5EF4-FFF2-40B4-BE49-F238E27FC236}">
                <a16:creationId xmlns:a16="http://schemas.microsoft.com/office/drawing/2014/main" id="{095C52BF-A74F-DA41-9FAF-52179890BEE2}"/>
              </a:ext>
            </a:extLst>
          </p:cNvPr>
          <p:cNvPicPr>
            <a:picLocks noChangeAspect="1"/>
          </p:cNvPicPr>
          <p:nvPr/>
        </p:nvPicPr>
        <p:blipFill>
          <a:blip r:embed="rId3"/>
          <a:stretch>
            <a:fillRect/>
          </a:stretch>
        </p:blipFill>
        <p:spPr>
          <a:xfrm>
            <a:off x="3732878" y="860953"/>
            <a:ext cx="5126264" cy="4496416"/>
          </a:xfrm>
          <a:prstGeom prst="rect">
            <a:avLst/>
          </a:prstGeom>
        </p:spPr>
      </p:pic>
      <p:pic>
        <p:nvPicPr>
          <p:cNvPr id="3" name="Picture 2">
            <a:extLst>
              <a:ext uri="{FF2B5EF4-FFF2-40B4-BE49-F238E27FC236}">
                <a16:creationId xmlns:a16="http://schemas.microsoft.com/office/drawing/2014/main" id="{3724F7A1-3716-4145-83D5-4B9D4576A386}"/>
              </a:ext>
            </a:extLst>
          </p:cNvPr>
          <p:cNvPicPr>
            <a:picLocks noChangeAspect="1"/>
          </p:cNvPicPr>
          <p:nvPr/>
        </p:nvPicPr>
        <p:blipFill>
          <a:blip r:embed="rId4"/>
          <a:stretch>
            <a:fillRect/>
          </a:stretch>
        </p:blipFill>
        <p:spPr>
          <a:xfrm>
            <a:off x="446082" y="5335328"/>
            <a:ext cx="4283760" cy="1323438"/>
          </a:xfrm>
          <a:prstGeom prst="rect">
            <a:avLst/>
          </a:prstGeom>
        </p:spPr>
      </p:pic>
      <p:sp>
        <p:nvSpPr>
          <p:cNvPr id="13" name="TextBox 12">
            <a:extLst>
              <a:ext uri="{FF2B5EF4-FFF2-40B4-BE49-F238E27FC236}">
                <a16:creationId xmlns:a16="http://schemas.microsoft.com/office/drawing/2014/main" id="{7DE1132E-FD10-2D4B-83B2-473703228786}"/>
              </a:ext>
            </a:extLst>
          </p:cNvPr>
          <p:cNvSpPr txBox="1"/>
          <p:nvPr/>
        </p:nvSpPr>
        <p:spPr>
          <a:xfrm>
            <a:off x="4729842" y="5808012"/>
            <a:ext cx="4129300" cy="400110"/>
          </a:xfrm>
          <a:prstGeom prst="rect">
            <a:avLst/>
          </a:prstGeom>
          <a:noFill/>
        </p:spPr>
        <p:txBody>
          <a:bodyPr wrap="square" rtlCol="0">
            <a:spAutoFit/>
          </a:bodyPr>
          <a:lstStyle/>
          <a:p>
            <a:pPr marL="242888" indent="-242888"/>
            <a:r>
              <a:rPr lang="en-US" sz="2000" dirty="0">
                <a:latin typeface="Candara" panose="020E0502030303020204" pitchFamily="34" charset="0"/>
              </a:rPr>
              <a:t>And these moves can be combined.</a:t>
            </a:r>
          </a:p>
        </p:txBody>
      </p:sp>
    </p:spTree>
    <p:extLst>
      <p:ext uri="{BB962C8B-B14F-4D97-AF65-F5344CB8AC3E}">
        <p14:creationId xmlns:p14="http://schemas.microsoft.com/office/powerpoint/2010/main" val="181752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2" y="16332"/>
            <a:ext cx="7905113" cy="646331"/>
          </a:xfrm>
          <a:prstGeom prst="rect">
            <a:avLst/>
          </a:prstGeom>
          <a:noFill/>
        </p:spPr>
        <p:txBody>
          <a:bodyPr wrap="none" rtlCol="0">
            <a:spAutoFit/>
          </a:bodyPr>
          <a:lstStyle/>
          <a:p>
            <a:r>
              <a:rPr lang="en-US" sz="3600" b="1" dirty="0">
                <a:solidFill>
                  <a:prstClr val="white"/>
                </a:solidFill>
                <a:cs typeface="Avenir Heavy"/>
              </a:rPr>
              <a:t>2. Intro to organic structure &amp; bonding II</a:t>
            </a:r>
          </a:p>
        </p:txBody>
      </p:sp>
      <p:sp>
        <p:nvSpPr>
          <p:cNvPr id="8" name="TextBox 7"/>
          <p:cNvSpPr txBox="1"/>
          <p:nvPr/>
        </p:nvSpPr>
        <p:spPr>
          <a:xfrm>
            <a:off x="670688" y="1743269"/>
            <a:ext cx="8044069" cy="3046988"/>
          </a:xfrm>
          <a:prstGeom prst="rect">
            <a:avLst/>
          </a:prstGeom>
          <a:noFill/>
        </p:spPr>
        <p:txBody>
          <a:bodyPr wrap="square" rtlCol="0">
            <a:spAutoFit/>
          </a:bodyPr>
          <a:lstStyle/>
          <a:p>
            <a:r>
              <a:rPr lang="en-US" sz="2400" b="1" dirty="0">
                <a:latin typeface="Candara"/>
                <a:cs typeface="Candara"/>
              </a:rPr>
              <a:t>Big ideas?</a:t>
            </a:r>
          </a:p>
          <a:p>
            <a:endParaRPr lang="en-US" sz="2400" dirty="0">
              <a:latin typeface="Candara"/>
              <a:cs typeface="Candara"/>
            </a:endParaRPr>
          </a:p>
          <a:p>
            <a:pPr marL="457200" indent="-457200">
              <a:buFont typeface="+mj-lt"/>
              <a:buAutoNum type="arabicPeriod"/>
            </a:pPr>
            <a:r>
              <a:rPr lang="en-US" sz="2400" b="1" dirty="0">
                <a:latin typeface="Candara"/>
                <a:cs typeface="Candara"/>
              </a:rPr>
              <a:t>Orbitals hybridize </a:t>
            </a:r>
            <a:r>
              <a:rPr lang="en-US" sz="2400" dirty="0">
                <a:latin typeface="Candara"/>
                <a:cs typeface="Candara"/>
              </a:rPr>
              <a:t>to allow atoms to form varied structures and geometries.</a:t>
            </a:r>
          </a:p>
          <a:p>
            <a:pPr marL="457200" indent="-457200">
              <a:buFont typeface="+mj-lt"/>
              <a:buAutoNum type="arabicPeriod"/>
            </a:pPr>
            <a:endParaRPr lang="en-US" sz="2400" dirty="0">
              <a:latin typeface="Candara"/>
              <a:cs typeface="Candara"/>
            </a:endParaRPr>
          </a:p>
          <a:p>
            <a:pPr marL="457200" indent="-457200">
              <a:buFont typeface="+mj-lt"/>
              <a:buAutoNum type="arabicPeriod"/>
            </a:pPr>
            <a:r>
              <a:rPr lang="en-US" sz="2400" b="1" dirty="0">
                <a:latin typeface="Candara"/>
                <a:cs typeface="Candara"/>
              </a:rPr>
              <a:t>Resonance</a:t>
            </a:r>
            <a:r>
              <a:rPr lang="en-US" sz="2400" dirty="0">
                <a:latin typeface="Candara"/>
                <a:cs typeface="Candara"/>
              </a:rPr>
              <a:t> extends the idea of the probable location of electrons from atoms to molecules, and provides unexpected stability. </a:t>
            </a:r>
          </a:p>
        </p:txBody>
      </p:sp>
      <p:pic>
        <p:nvPicPr>
          <p:cNvPr id="6" name="Picture 5">
            <a:extLst>
              <a:ext uri="{FF2B5EF4-FFF2-40B4-BE49-F238E27FC236}">
                <a16:creationId xmlns:a16="http://schemas.microsoft.com/office/drawing/2014/main" id="{BEBFD69E-AA31-CD4E-9D4B-0A225B74A560}"/>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244252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Legal examples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pic>
        <p:nvPicPr>
          <p:cNvPr id="6" name="Picture 5">
            <a:extLst>
              <a:ext uri="{FF2B5EF4-FFF2-40B4-BE49-F238E27FC236}">
                <a16:creationId xmlns:a16="http://schemas.microsoft.com/office/drawing/2014/main" id="{B0294B8E-E9BC-824E-B513-43A4097549CE}"/>
              </a:ext>
            </a:extLst>
          </p:cNvPr>
          <p:cNvPicPr>
            <a:picLocks noChangeAspect="1"/>
          </p:cNvPicPr>
          <p:nvPr/>
        </p:nvPicPr>
        <p:blipFill rotWithShape="1">
          <a:blip r:embed="rId3"/>
          <a:srcRect r="54391" b="61945"/>
          <a:stretch/>
        </p:blipFill>
        <p:spPr>
          <a:xfrm>
            <a:off x="564424" y="1045507"/>
            <a:ext cx="5311881" cy="1567392"/>
          </a:xfrm>
          <a:prstGeom prst="rect">
            <a:avLst/>
          </a:prstGeom>
        </p:spPr>
      </p:pic>
      <p:pic>
        <p:nvPicPr>
          <p:cNvPr id="7" name="Picture 6">
            <a:extLst>
              <a:ext uri="{FF2B5EF4-FFF2-40B4-BE49-F238E27FC236}">
                <a16:creationId xmlns:a16="http://schemas.microsoft.com/office/drawing/2014/main" id="{F3AB1388-305E-5745-BCD8-529631BC753B}"/>
              </a:ext>
            </a:extLst>
          </p:cNvPr>
          <p:cNvPicPr>
            <a:picLocks noChangeAspect="1"/>
          </p:cNvPicPr>
          <p:nvPr/>
        </p:nvPicPr>
        <p:blipFill rotWithShape="1">
          <a:blip r:embed="rId3"/>
          <a:srcRect l="22986" t="58061" r="27379"/>
          <a:stretch/>
        </p:blipFill>
        <p:spPr>
          <a:xfrm>
            <a:off x="416003" y="4740652"/>
            <a:ext cx="5780738" cy="1727323"/>
          </a:xfrm>
          <a:prstGeom prst="rect">
            <a:avLst/>
          </a:prstGeom>
        </p:spPr>
      </p:pic>
      <p:pic>
        <p:nvPicPr>
          <p:cNvPr id="8" name="Picture 7">
            <a:extLst>
              <a:ext uri="{FF2B5EF4-FFF2-40B4-BE49-F238E27FC236}">
                <a16:creationId xmlns:a16="http://schemas.microsoft.com/office/drawing/2014/main" id="{DBC4ADF6-7F7E-7C4A-9F99-60174B6A939D}"/>
              </a:ext>
            </a:extLst>
          </p:cNvPr>
          <p:cNvPicPr>
            <a:picLocks noChangeAspect="1"/>
          </p:cNvPicPr>
          <p:nvPr/>
        </p:nvPicPr>
        <p:blipFill rotWithShape="1">
          <a:blip r:embed="rId3"/>
          <a:srcRect l="48670" b="61945"/>
          <a:stretch/>
        </p:blipFill>
        <p:spPr>
          <a:xfrm>
            <a:off x="317225" y="2875317"/>
            <a:ext cx="5978293" cy="1567392"/>
          </a:xfrm>
          <a:prstGeom prst="rect">
            <a:avLst/>
          </a:prstGeom>
        </p:spPr>
      </p:pic>
      <p:sp>
        <p:nvSpPr>
          <p:cNvPr id="2" name="TextBox 1">
            <a:extLst>
              <a:ext uri="{FF2B5EF4-FFF2-40B4-BE49-F238E27FC236}">
                <a16:creationId xmlns:a16="http://schemas.microsoft.com/office/drawing/2014/main" id="{07A620FA-1896-624E-86CC-490AA25D5E9C}"/>
              </a:ext>
            </a:extLst>
          </p:cNvPr>
          <p:cNvSpPr txBox="1"/>
          <p:nvPr/>
        </p:nvSpPr>
        <p:spPr>
          <a:xfrm>
            <a:off x="6568648" y="983743"/>
            <a:ext cx="2028514" cy="1631216"/>
          </a:xfrm>
          <a:prstGeom prst="rect">
            <a:avLst/>
          </a:prstGeom>
          <a:noFill/>
        </p:spPr>
        <p:txBody>
          <a:bodyPr wrap="square" rtlCol="0">
            <a:spAutoFit/>
          </a:bodyPr>
          <a:lstStyle/>
          <a:p>
            <a:r>
              <a:rPr lang="en-US" sz="2000" i="1" dirty="0">
                <a:latin typeface="Candara" panose="020E0502030303020204" pitchFamily="34" charset="0"/>
              </a:rPr>
              <a:t>For each, which ‘side’ do you think is more stable or lower energy, and why?</a:t>
            </a:r>
          </a:p>
        </p:txBody>
      </p:sp>
      <p:sp>
        <p:nvSpPr>
          <p:cNvPr id="3" name="Oval 2">
            <a:extLst>
              <a:ext uri="{FF2B5EF4-FFF2-40B4-BE49-F238E27FC236}">
                <a16:creationId xmlns:a16="http://schemas.microsoft.com/office/drawing/2014/main" id="{34A93283-520C-774D-AFCD-0DBD053AC26D}"/>
              </a:ext>
            </a:extLst>
          </p:cNvPr>
          <p:cNvSpPr/>
          <p:nvPr/>
        </p:nvSpPr>
        <p:spPr>
          <a:xfrm>
            <a:off x="3550722" y="1140031"/>
            <a:ext cx="2185059" cy="1496291"/>
          </a:xfrm>
          <a:prstGeom prst="ellipse">
            <a:avLst/>
          </a:prstGeom>
          <a:no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1A1FBB0-F9B9-8B4E-AB97-9C33C1779748}"/>
              </a:ext>
            </a:extLst>
          </p:cNvPr>
          <p:cNvSpPr/>
          <p:nvPr/>
        </p:nvSpPr>
        <p:spPr>
          <a:xfrm>
            <a:off x="3857501" y="2868783"/>
            <a:ext cx="2185059" cy="1496291"/>
          </a:xfrm>
          <a:prstGeom prst="ellipse">
            <a:avLst/>
          </a:prstGeom>
          <a:no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4C4C4B8-892C-8E40-9A78-5269EBCA5C5E}"/>
              </a:ext>
            </a:extLst>
          </p:cNvPr>
          <p:cNvSpPr/>
          <p:nvPr/>
        </p:nvSpPr>
        <p:spPr>
          <a:xfrm>
            <a:off x="533119" y="4793227"/>
            <a:ext cx="1986417" cy="1645921"/>
          </a:xfrm>
          <a:prstGeom prst="ellipse">
            <a:avLst/>
          </a:prstGeom>
          <a:no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F86BA9-40A0-D547-9E17-AECB2EFDDDAC}"/>
              </a:ext>
            </a:extLst>
          </p:cNvPr>
          <p:cNvSpPr txBox="1"/>
          <p:nvPr/>
        </p:nvSpPr>
        <p:spPr>
          <a:xfrm>
            <a:off x="3847791" y="2385184"/>
            <a:ext cx="1602983" cy="400110"/>
          </a:xfrm>
          <a:prstGeom prst="rect">
            <a:avLst/>
          </a:prstGeom>
          <a:solidFill>
            <a:schemeClr val="bg1"/>
          </a:solidFill>
        </p:spPr>
        <p:txBody>
          <a:bodyPr wrap="square" rtlCol="0">
            <a:spAutoFit/>
          </a:bodyPr>
          <a:lstStyle/>
          <a:p>
            <a:r>
              <a:rPr lang="en-US" sz="2000" i="1" dirty="0">
                <a:solidFill>
                  <a:srgbClr val="0432FF"/>
                </a:solidFill>
                <a:latin typeface="Candara" panose="020E0502030303020204" pitchFamily="34" charset="0"/>
              </a:rPr>
              <a:t>FC on O not C</a:t>
            </a:r>
            <a:endParaRPr lang="en-US" sz="2000" i="1" dirty="0">
              <a:latin typeface="Candara" panose="020E0502030303020204" pitchFamily="34" charset="0"/>
            </a:endParaRPr>
          </a:p>
        </p:txBody>
      </p:sp>
      <p:sp>
        <p:nvSpPr>
          <p:cNvPr id="13" name="TextBox 12">
            <a:extLst>
              <a:ext uri="{FF2B5EF4-FFF2-40B4-BE49-F238E27FC236}">
                <a16:creationId xmlns:a16="http://schemas.microsoft.com/office/drawing/2014/main" id="{B3240DB9-0533-3449-830C-3303042902C7}"/>
              </a:ext>
            </a:extLst>
          </p:cNvPr>
          <p:cNvSpPr txBox="1"/>
          <p:nvPr/>
        </p:nvSpPr>
        <p:spPr>
          <a:xfrm>
            <a:off x="4148538" y="4165019"/>
            <a:ext cx="1602983" cy="400110"/>
          </a:xfrm>
          <a:prstGeom prst="rect">
            <a:avLst/>
          </a:prstGeom>
          <a:solidFill>
            <a:schemeClr val="bg1"/>
          </a:solidFill>
        </p:spPr>
        <p:txBody>
          <a:bodyPr wrap="square" rtlCol="0">
            <a:spAutoFit/>
          </a:bodyPr>
          <a:lstStyle/>
          <a:p>
            <a:r>
              <a:rPr lang="en-US" sz="2000" i="1" dirty="0">
                <a:solidFill>
                  <a:srgbClr val="0432FF"/>
                </a:solidFill>
                <a:latin typeface="Candara" panose="020E0502030303020204" pitchFamily="34" charset="0"/>
              </a:rPr>
              <a:t>FC on O not C</a:t>
            </a:r>
            <a:endParaRPr lang="en-US" sz="2000" i="1" dirty="0">
              <a:latin typeface="Candara" panose="020E0502030303020204" pitchFamily="34" charset="0"/>
            </a:endParaRPr>
          </a:p>
        </p:txBody>
      </p:sp>
      <p:sp>
        <p:nvSpPr>
          <p:cNvPr id="14" name="TextBox 13">
            <a:extLst>
              <a:ext uri="{FF2B5EF4-FFF2-40B4-BE49-F238E27FC236}">
                <a16:creationId xmlns:a16="http://schemas.microsoft.com/office/drawing/2014/main" id="{B3EFEE65-D7DF-C645-A2F1-493DB5EA0467}"/>
              </a:ext>
            </a:extLst>
          </p:cNvPr>
          <p:cNvSpPr txBox="1"/>
          <p:nvPr/>
        </p:nvSpPr>
        <p:spPr>
          <a:xfrm>
            <a:off x="1860795" y="6067865"/>
            <a:ext cx="775857" cy="400110"/>
          </a:xfrm>
          <a:prstGeom prst="rect">
            <a:avLst/>
          </a:prstGeom>
          <a:solidFill>
            <a:schemeClr val="bg1"/>
          </a:solidFill>
        </p:spPr>
        <p:txBody>
          <a:bodyPr wrap="square" rtlCol="0">
            <a:spAutoFit/>
          </a:bodyPr>
          <a:lstStyle/>
          <a:p>
            <a:r>
              <a:rPr lang="en-US" sz="2000" i="1" dirty="0">
                <a:solidFill>
                  <a:srgbClr val="0432FF"/>
                </a:solidFill>
                <a:latin typeface="Candara" panose="020E0502030303020204" pitchFamily="34" charset="0"/>
              </a:rPr>
              <a:t>No FC</a:t>
            </a:r>
            <a:endParaRPr lang="en-US" sz="2000" i="1" dirty="0">
              <a:latin typeface="Candara" panose="020E0502030303020204" pitchFamily="34" charset="0"/>
            </a:endParaRPr>
          </a:p>
        </p:txBody>
      </p:sp>
    </p:spTree>
    <p:extLst>
      <p:ext uri="{BB962C8B-B14F-4D97-AF65-F5344CB8AC3E}">
        <p14:creationId xmlns:p14="http://schemas.microsoft.com/office/powerpoint/2010/main" val="18513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400110"/>
          </a:xfrm>
          <a:prstGeom prst="rect">
            <a:avLst/>
          </a:prstGeom>
          <a:noFill/>
        </p:spPr>
        <p:txBody>
          <a:bodyPr wrap="square" rtlCol="0">
            <a:spAutoFit/>
          </a:bodyPr>
          <a:lstStyle/>
          <a:p>
            <a:pPr marL="242888" indent="-242888"/>
            <a:r>
              <a:rPr lang="en-US" sz="2000" dirty="0">
                <a:latin typeface="Candara" panose="020E0502030303020204" pitchFamily="34" charset="0"/>
              </a:rPr>
              <a:t>Explain </a:t>
            </a:r>
            <a:r>
              <a:rPr lang="en-US" sz="2000" b="1" dirty="0">
                <a:latin typeface="Candara" panose="020E0502030303020204" pitchFamily="34" charset="0"/>
              </a:rPr>
              <a:t>why</a:t>
            </a:r>
            <a:r>
              <a:rPr lang="en-US" sz="2000" dirty="0">
                <a:latin typeface="Candara" panose="020E0502030303020204" pitchFamily="34" charset="0"/>
              </a:rPr>
              <a:t> each of these moves is </a:t>
            </a:r>
            <a:r>
              <a:rPr lang="en-US" sz="2000" b="1" dirty="0">
                <a:latin typeface="Candara" panose="020E0502030303020204" pitchFamily="34" charset="0"/>
              </a:rPr>
              <a:t>illegal.</a:t>
            </a:r>
            <a:endParaRPr lang="en-US" sz="2000" dirty="0">
              <a:latin typeface="Candara" panose="020E0502030303020204" pitchFamily="34" charset="0"/>
            </a:endParaRPr>
          </a:p>
        </p:txBody>
      </p:sp>
      <p:pic>
        <p:nvPicPr>
          <p:cNvPr id="2" name="Picture 1">
            <a:extLst>
              <a:ext uri="{FF2B5EF4-FFF2-40B4-BE49-F238E27FC236}">
                <a16:creationId xmlns:a16="http://schemas.microsoft.com/office/drawing/2014/main" id="{7589ED60-3416-9E43-89B1-2E9927D4E539}"/>
              </a:ext>
            </a:extLst>
          </p:cNvPr>
          <p:cNvPicPr>
            <a:picLocks noChangeAspect="1"/>
          </p:cNvPicPr>
          <p:nvPr/>
        </p:nvPicPr>
        <p:blipFill>
          <a:blip r:embed="rId3"/>
          <a:stretch>
            <a:fillRect/>
          </a:stretch>
        </p:blipFill>
        <p:spPr>
          <a:xfrm>
            <a:off x="644080" y="1208970"/>
            <a:ext cx="8042719" cy="5579183"/>
          </a:xfrm>
          <a:prstGeom prst="rect">
            <a:avLst/>
          </a:prstGeom>
        </p:spPr>
      </p:pic>
      <p:sp>
        <p:nvSpPr>
          <p:cNvPr id="9" name="TextBox 8">
            <a:extLst>
              <a:ext uri="{FF2B5EF4-FFF2-40B4-BE49-F238E27FC236}">
                <a16:creationId xmlns:a16="http://schemas.microsoft.com/office/drawing/2014/main" id="{A9D5D21B-CA31-8D4A-9C5F-6947346E2BF9}"/>
              </a:ext>
            </a:extLst>
          </p:cNvPr>
          <p:cNvSpPr txBox="1"/>
          <p:nvPr/>
        </p:nvSpPr>
        <p:spPr>
          <a:xfrm>
            <a:off x="1499193" y="2539321"/>
            <a:ext cx="1932776" cy="400110"/>
          </a:xfrm>
          <a:prstGeom prst="rect">
            <a:avLst/>
          </a:prstGeom>
          <a:noFill/>
        </p:spPr>
        <p:txBody>
          <a:bodyPr wrap="square" rtlCol="0">
            <a:spAutoFit/>
          </a:bodyPr>
          <a:lstStyle/>
          <a:p>
            <a:pPr marL="242888" indent="-242888"/>
            <a:r>
              <a:rPr lang="en-US" sz="2000" dirty="0">
                <a:solidFill>
                  <a:srgbClr val="0432FF"/>
                </a:solidFill>
                <a:latin typeface="Candara" panose="020E0502030303020204" pitchFamily="34" charset="0"/>
              </a:rPr>
              <a:t>Adds a H atom</a:t>
            </a:r>
          </a:p>
        </p:txBody>
      </p:sp>
      <p:sp>
        <p:nvSpPr>
          <p:cNvPr id="10" name="TextBox 9">
            <a:extLst>
              <a:ext uri="{FF2B5EF4-FFF2-40B4-BE49-F238E27FC236}">
                <a16:creationId xmlns:a16="http://schemas.microsoft.com/office/drawing/2014/main" id="{18FEF666-D5FC-5041-B16C-B9C530A51AA9}"/>
              </a:ext>
            </a:extLst>
          </p:cNvPr>
          <p:cNvSpPr txBox="1"/>
          <p:nvPr/>
        </p:nvSpPr>
        <p:spPr>
          <a:xfrm>
            <a:off x="5894148" y="2434266"/>
            <a:ext cx="2318796" cy="400110"/>
          </a:xfrm>
          <a:prstGeom prst="rect">
            <a:avLst/>
          </a:prstGeom>
          <a:noFill/>
        </p:spPr>
        <p:txBody>
          <a:bodyPr wrap="square" rtlCol="0">
            <a:spAutoFit/>
          </a:bodyPr>
          <a:lstStyle/>
          <a:p>
            <a:pPr marL="242888" indent="-242888"/>
            <a:r>
              <a:rPr lang="en-US" sz="2000" dirty="0">
                <a:solidFill>
                  <a:srgbClr val="0432FF"/>
                </a:solidFill>
                <a:latin typeface="Candara" panose="020E0502030303020204" pitchFamily="34" charset="0"/>
              </a:rPr>
              <a:t>FC are incorrect </a:t>
            </a:r>
            <a:r>
              <a:rPr lang="en-US" sz="2000" dirty="0">
                <a:solidFill>
                  <a:srgbClr val="0432FF"/>
                </a:solidFill>
                <a:latin typeface="Candara" panose="020E0502030303020204" pitchFamily="34" charset="0"/>
                <a:sym typeface="Wingdings" pitchFamily="2" charset="2"/>
              </a:rPr>
              <a:t></a:t>
            </a:r>
            <a:endParaRPr lang="en-US" sz="2000" dirty="0">
              <a:solidFill>
                <a:srgbClr val="0432FF"/>
              </a:solidFill>
              <a:latin typeface="Candara" panose="020E0502030303020204" pitchFamily="34" charset="0"/>
            </a:endParaRPr>
          </a:p>
        </p:txBody>
      </p:sp>
      <p:sp>
        <p:nvSpPr>
          <p:cNvPr id="11" name="TextBox 10">
            <a:extLst>
              <a:ext uri="{FF2B5EF4-FFF2-40B4-BE49-F238E27FC236}">
                <a16:creationId xmlns:a16="http://schemas.microsoft.com/office/drawing/2014/main" id="{F5AD74CB-8F0B-6B45-8292-EB2436E46320}"/>
              </a:ext>
            </a:extLst>
          </p:cNvPr>
          <p:cNvSpPr txBox="1"/>
          <p:nvPr/>
        </p:nvSpPr>
        <p:spPr>
          <a:xfrm>
            <a:off x="1033153" y="4413642"/>
            <a:ext cx="2980706" cy="400110"/>
          </a:xfrm>
          <a:prstGeom prst="rect">
            <a:avLst/>
          </a:prstGeom>
          <a:noFill/>
        </p:spPr>
        <p:txBody>
          <a:bodyPr wrap="square" rtlCol="0">
            <a:spAutoFit/>
          </a:bodyPr>
          <a:lstStyle/>
          <a:p>
            <a:pPr marL="242888" indent="-242888"/>
            <a:r>
              <a:rPr lang="en-US" sz="2000" dirty="0">
                <a:solidFill>
                  <a:srgbClr val="0432FF"/>
                </a:solidFill>
                <a:latin typeface="Candara" panose="020E0502030303020204" pitchFamily="34" charset="0"/>
              </a:rPr>
              <a:t>C has 6 e-; O FC incorrect</a:t>
            </a:r>
          </a:p>
        </p:txBody>
      </p:sp>
      <p:sp>
        <p:nvSpPr>
          <p:cNvPr id="12" name="TextBox 11">
            <a:extLst>
              <a:ext uri="{FF2B5EF4-FFF2-40B4-BE49-F238E27FC236}">
                <a16:creationId xmlns:a16="http://schemas.microsoft.com/office/drawing/2014/main" id="{7398FE8B-567F-2048-A7EF-C1188CBEFAE0}"/>
              </a:ext>
            </a:extLst>
          </p:cNvPr>
          <p:cNvSpPr txBox="1"/>
          <p:nvPr/>
        </p:nvSpPr>
        <p:spPr>
          <a:xfrm>
            <a:off x="4889598" y="4413642"/>
            <a:ext cx="3773450" cy="707886"/>
          </a:xfrm>
          <a:prstGeom prst="rect">
            <a:avLst/>
          </a:prstGeom>
          <a:noFill/>
        </p:spPr>
        <p:txBody>
          <a:bodyPr wrap="square" rtlCol="0">
            <a:spAutoFit/>
          </a:bodyPr>
          <a:lstStyle/>
          <a:p>
            <a:pPr marL="242888" indent="-242888"/>
            <a:r>
              <a:rPr lang="en-US" sz="2000" dirty="0">
                <a:solidFill>
                  <a:srgbClr val="0432FF"/>
                </a:solidFill>
                <a:latin typeface="Candara" panose="020E0502030303020204" pitchFamily="34" charset="0"/>
              </a:rPr>
              <a:t>Bottom C has too many bonds;</a:t>
            </a:r>
          </a:p>
          <a:p>
            <a:pPr marL="242888" indent="-242888"/>
            <a:r>
              <a:rPr lang="en-US" sz="2000" dirty="0">
                <a:solidFill>
                  <a:srgbClr val="0432FF"/>
                </a:solidFill>
                <a:latin typeface="Candara" panose="020E0502030303020204" pitchFamily="34" charset="0"/>
              </a:rPr>
              <a:t>branch C should be +</a:t>
            </a:r>
          </a:p>
        </p:txBody>
      </p:sp>
      <p:sp>
        <p:nvSpPr>
          <p:cNvPr id="13" name="TextBox 12">
            <a:extLst>
              <a:ext uri="{FF2B5EF4-FFF2-40B4-BE49-F238E27FC236}">
                <a16:creationId xmlns:a16="http://schemas.microsoft.com/office/drawing/2014/main" id="{EB46001F-47D7-8645-9B59-C94D73D053C8}"/>
              </a:ext>
            </a:extLst>
          </p:cNvPr>
          <p:cNvSpPr txBox="1"/>
          <p:nvPr/>
        </p:nvSpPr>
        <p:spPr>
          <a:xfrm>
            <a:off x="451263" y="4921473"/>
            <a:ext cx="2980706" cy="400110"/>
          </a:xfrm>
          <a:prstGeom prst="rect">
            <a:avLst/>
          </a:prstGeom>
          <a:noFill/>
        </p:spPr>
        <p:txBody>
          <a:bodyPr wrap="square" rtlCol="0">
            <a:spAutoFit/>
          </a:bodyPr>
          <a:lstStyle/>
          <a:p>
            <a:pPr marL="242888" indent="-242888"/>
            <a:r>
              <a:rPr lang="en-US" sz="2000" dirty="0">
                <a:solidFill>
                  <a:srgbClr val="0432FF"/>
                </a:solidFill>
                <a:latin typeface="Candara" panose="020E0502030303020204" pitchFamily="34" charset="0"/>
              </a:rPr>
              <a:t>O charges &amp; # e- incorrect</a:t>
            </a:r>
          </a:p>
        </p:txBody>
      </p:sp>
      <p:sp>
        <p:nvSpPr>
          <p:cNvPr id="14" name="TextBox 13">
            <a:extLst>
              <a:ext uri="{FF2B5EF4-FFF2-40B4-BE49-F238E27FC236}">
                <a16:creationId xmlns:a16="http://schemas.microsoft.com/office/drawing/2014/main" id="{5E2D5730-21BB-984F-A4A1-D94C6CC8D9E6}"/>
              </a:ext>
            </a:extLst>
          </p:cNvPr>
          <p:cNvSpPr txBox="1"/>
          <p:nvPr/>
        </p:nvSpPr>
        <p:spPr>
          <a:xfrm>
            <a:off x="4889598" y="5077664"/>
            <a:ext cx="3773450" cy="400110"/>
          </a:xfrm>
          <a:prstGeom prst="rect">
            <a:avLst/>
          </a:prstGeom>
          <a:noFill/>
        </p:spPr>
        <p:txBody>
          <a:bodyPr wrap="square" rtlCol="0">
            <a:spAutoFit/>
          </a:bodyPr>
          <a:lstStyle/>
          <a:p>
            <a:pPr marL="242888" indent="-242888"/>
            <a:r>
              <a:rPr lang="en-US" sz="2000" dirty="0">
                <a:solidFill>
                  <a:srgbClr val="0432FF"/>
                </a:solidFill>
                <a:latin typeface="Candara" panose="020E0502030303020204" pitchFamily="34" charset="0"/>
              </a:rPr>
              <a:t>Ring bond would be broken.</a:t>
            </a:r>
          </a:p>
        </p:txBody>
      </p:sp>
    </p:spTree>
    <p:extLst>
      <p:ext uri="{BB962C8B-B14F-4D97-AF65-F5344CB8AC3E}">
        <p14:creationId xmlns:p14="http://schemas.microsoft.com/office/powerpoint/2010/main" val="34377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schemeClr val="bg1"/>
                </a:solidFill>
                <a:latin typeface="Candara"/>
                <a:cs typeface="Candara"/>
              </a:rPr>
              <a:t>Can you?</a:t>
            </a:r>
          </a:p>
        </p:txBody>
      </p:sp>
      <p:sp>
        <p:nvSpPr>
          <p:cNvPr id="2" name="TextBox 1"/>
          <p:cNvSpPr txBox="1"/>
          <p:nvPr/>
        </p:nvSpPr>
        <p:spPr>
          <a:xfrm>
            <a:off x="275634" y="806828"/>
            <a:ext cx="8624113" cy="400110"/>
          </a:xfrm>
          <a:prstGeom prst="rect">
            <a:avLst/>
          </a:prstGeom>
          <a:noFill/>
        </p:spPr>
        <p:txBody>
          <a:bodyPr wrap="square" rtlCol="0">
            <a:spAutoFit/>
          </a:bodyPr>
          <a:lstStyle/>
          <a:p>
            <a:r>
              <a:rPr lang="en-US" sz="2000" dirty="0">
                <a:latin typeface="Candara"/>
                <a:cs typeface="Candara"/>
              </a:rPr>
              <a:t>(1) List the rules for drawing resonance structures?</a:t>
            </a:r>
          </a:p>
        </p:txBody>
      </p:sp>
      <p:sp>
        <p:nvSpPr>
          <p:cNvPr id="12" name="TextBox 11"/>
          <p:cNvSpPr txBox="1"/>
          <p:nvPr/>
        </p:nvSpPr>
        <p:spPr>
          <a:xfrm>
            <a:off x="275634" y="2336353"/>
            <a:ext cx="8624113" cy="707886"/>
          </a:xfrm>
          <a:prstGeom prst="rect">
            <a:avLst/>
          </a:prstGeom>
          <a:noFill/>
        </p:spPr>
        <p:txBody>
          <a:bodyPr wrap="square" rtlCol="0">
            <a:spAutoFit/>
          </a:bodyPr>
          <a:lstStyle/>
          <a:p>
            <a:r>
              <a:rPr lang="en-US" sz="2000" dirty="0">
                <a:latin typeface="Candara"/>
                <a:cs typeface="Candara"/>
              </a:rPr>
              <a:t>(3) Use curved arrows to move </a:t>
            </a:r>
            <a:r>
              <a:rPr lang="el-GR" sz="2000" dirty="0">
                <a:latin typeface="Candara"/>
                <a:cs typeface="Candara"/>
              </a:rPr>
              <a:t>π</a:t>
            </a:r>
            <a:r>
              <a:rPr lang="en-US" sz="2000" dirty="0">
                <a:latin typeface="Candara"/>
                <a:cs typeface="Candara"/>
              </a:rPr>
              <a:t> or lone pair electrons to convert one </a:t>
            </a:r>
          </a:p>
          <a:p>
            <a:r>
              <a:rPr lang="en-US" sz="2000" dirty="0">
                <a:latin typeface="Candara"/>
                <a:cs typeface="Candara"/>
              </a:rPr>
              <a:t>       resonance structure (or contributor) to another? </a:t>
            </a:r>
          </a:p>
        </p:txBody>
      </p:sp>
      <p:sp>
        <p:nvSpPr>
          <p:cNvPr id="13" name="TextBox 12"/>
          <p:cNvSpPr txBox="1"/>
          <p:nvPr/>
        </p:nvSpPr>
        <p:spPr>
          <a:xfrm>
            <a:off x="275634" y="3463414"/>
            <a:ext cx="8624113" cy="400110"/>
          </a:xfrm>
          <a:prstGeom prst="rect">
            <a:avLst/>
          </a:prstGeom>
          <a:noFill/>
        </p:spPr>
        <p:txBody>
          <a:bodyPr wrap="square" rtlCol="0">
            <a:spAutoFit/>
          </a:bodyPr>
          <a:lstStyle/>
          <a:p>
            <a:r>
              <a:rPr lang="en-US" sz="2000" dirty="0">
                <a:latin typeface="Candara"/>
                <a:cs typeface="Candara"/>
              </a:rPr>
              <a:t>(4) Describe the three types of ‘legal’ moves?</a:t>
            </a:r>
          </a:p>
        </p:txBody>
      </p:sp>
      <p:sp>
        <p:nvSpPr>
          <p:cNvPr id="14" name="TextBox 13"/>
          <p:cNvSpPr txBox="1"/>
          <p:nvPr/>
        </p:nvSpPr>
        <p:spPr>
          <a:xfrm>
            <a:off x="275634" y="4413466"/>
            <a:ext cx="8624113" cy="400110"/>
          </a:xfrm>
          <a:prstGeom prst="rect">
            <a:avLst/>
          </a:prstGeom>
          <a:noFill/>
        </p:spPr>
        <p:txBody>
          <a:bodyPr wrap="square" rtlCol="0">
            <a:spAutoFit/>
          </a:bodyPr>
          <a:lstStyle/>
          <a:p>
            <a:r>
              <a:rPr lang="en-US" sz="2000" dirty="0">
                <a:latin typeface="Candara"/>
                <a:cs typeface="Candara"/>
              </a:rPr>
              <a:t>(5) Understand that some resonance structures are more stable than others?</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5" name="TextBox 14">
            <a:extLst>
              <a:ext uri="{FF2B5EF4-FFF2-40B4-BE49-F238E27FC236}">
                <a16:creationId xmlns:a16="http://schemas.microsoft.com/office/drawing/2014/main" id="{1D19B4CD-3108-EB4B-BCFD-847610D375C1}"/>
              </a:ext>
            </a:extLst>
          </p:cNvPr>
          <p:cNvSpPr txBox="1"/>
          <p:nvPr/>
        </p:nvSpPr>
        <p:spPr>
          <a:xfrm>
            <a:off x="275633" y="1561758"/>
            <a:ext cx="8624113" cy="400110"/>
          </a:xfrm>
          <a:prstGeom prst="rect">
            <a:avLst/>
          </a:prstGeom>
          <a:noFill/>
        </p:spPr>
        <p:txBody>
          <a:bodyPr wrap="square" rtlCol="0">
            <a:spAutoFit/>
          </a:bodyPr>
          <a:lstStyle/>
          <a:p>
            <a:r>
              <a:rPr lang="en-US" sz="2000" dirty="0">
                <a:latin typeface="Candara"/>
                <a:cs typeface="Candara"/>
              </a:rPr>
              <a:t>(2) Apply those rules? </a:t>
            </a:r>
          </a:p>
        </p:txBody>
      </p:sp>
    </p:spTree>
    <p:extLst>
      <p:ext uri="{BB962C8B-B14F-4D97-AF65-F5344CB8AC3E}">
        <p14:creationId xmlns:p14="http://schemas.microsoft.com/office/powerpoint/2010/main" val="936344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2"/>
            <a:ext cx="7905113" cy="646331"/>
          </a:xfrm>
          <a:prstGeom prst="rect">
            <a:avLst/>
          </a:prstGeom>
          <a:noFill/>
        </p:spPr>
        <p:txBody>
          <a:bodyPr wrap="none" rtlCol="0">
            <a:spAutoFit/>
          </a:bodyPr>
          <a:lstStyle/>
          <a:p>
            <a:r>
              <a:rPr lang="en-US" sz="3600" b="1" dirty="0">
                <a:solidFill>
                  <a:prstClr val="white"/>
                </a:solidFill>
                <a:cs typeface="Avenir Heavy"/>
              </a:rPr>
              <a:t>2. Intro to organic structure &amp; bonding II</a:t>
            </a:r>
          </a:p>
        </p:txBody>
      </p:sp>
      <p:sp>
        <p:nvSpPr>
          <p:cNvPr id="8" name="TextBox 7"/>
          <p:cNvSpPr txBox="1"/>
          <p:nvPr/>
        </p:nvSpPr>
        <p:spPr>
          <a:xfrm>
            <a:off x="1077347" y="2513639"/>
            <a:ext cx="6891438" cy="1964512"/>
          </a:xfrm>
          <a:prstGeom prst="rect">
            <a:avLst/>
          </a:prstGeom>
          <a:noFill/>
        </p:spPr>
        <p:txBody>
          <a:bodyPr wrap="none" rtlCol="0">
            <a:spAutoFit/>
          </a:bodyPr>
          <a:lstStyle/>
          <a:p>
            <a:pPr marL="52387" lvl="1" algn="ctr">
              <a:lnSpc>
                <a:spcPct val="150000"/>
              </a:lnSpc>
            </a:pPr>
            <a:r>
              <a:rPr lang="en-US" sz="2800" b="1" i="1" dirty="0">
                <a:latin typeface="Candara"/>
                <a:cs typeface="Candara"/>
              </a:rPr>
              <a:t>2.3D: Minor vs major resonance contributors</a:t>
            </a:r>
          </a:p>
          <a:p>
            <a:pPr marL="966787" lvl="2" indent="-457200">
              <a:lnSpc>
                <a:spcPct val="150000"/>
              </a:lnSpc>
              <a:buFont typeface="Arial" panose="020B0604020202020204" pitchFamily="34" charset="0"/>
              <a:buChar char="•"/>
            </a:pPr>
            <a:r>
              <a:rPr lang="en-US" sz="2800" i="1" dirty="0">
                <a:latin typeface="Candara"/>
                <a:cs typeface="Candara"/>
              </a:rPr>
              <a:t>Definitions</a:t>
            </a:r>
          </a:p>
          <a:p>
            <a:pPr marL="966787" lvl="2" indent="-457200">
              <a:lnSpc>
                <a:spcPct val="150000"/>
              </a:lnSpc>
              <a:buFont typeface="Arial" panose="020B0604020202020204" pitchFamily="34" charset="0"/>
              <a:buChar char="•"/>
            </a:pPr>
            <a:r>
              <a:rPr lang="en-US" sz="2800" i="1" dirty="0">
                <a:latin typeface="Candara"/>
                <a:cs typeface="Candara"/>
              </a:rPr>
              <a:t>Rules</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3669412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Not all resonance contributors are equal</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707886"/>
          </a:xfrm>
          <a:prstGeom prst="rect">
            <a:avLst/>
          </a:prstGeom>
          <a:noFill/>
        </p:spPr>
        <p:txBody>
          <a:bodyPr wrap="square" rtlCol="0">
            <a:spAutoFit/>
          </a:bodyPr>
          <a:lstStyle/>
          <a:p>
            <a:pPr marL="15875"/>
            <a:r>
              <a:rPr lang="en-US" sz="2000" dirty="0">
                <a:latin typeface="Candara" panose="020E0502030303020204" pitchFamily="34" charset="0"/>
              </a:rPr>
              <a:t>Often, some resonance contributors are closer to the hybrid reality than others.</a:t>
            </a:r>
          </a:p>
        </p:txBody>
      </p:sp>
      <p:pic>
        <p:nvPicPr>
          <p:cNvPr id="3" name="Picture 2">
            <a:extLst>
              <a:ext uri="{FF2B5EF4-FFF2-40B4-BE49-F238E27FC236}">
                <a16:creationId xmlns:a16="http://schemas.microsoft.com/office/drawing/2014/main" id="{8D645717-5A03-5848-8D6B-01F04582F947}"/>
              </a:ext>
            </a:extLst>
          </p:cNvPr>
          <p:cNvPicPr>
            <a:picLocks noChangeAspect="1"/>
          </p:cNvPicPr>
          <p:nvPr/>
        </p:nvPicPr>
        <p:blipFill>
          <a:blip r:embed="rId3"/>
          <a:stretch>
            <a:fillRect/>
          </a:stretch>
        </p:blipFill>
        <p:spPr>
          <a:xfrm>
            <a:off x="1087925" y="3676222"/>
            <a:ext cx="6968150" cy="1754451"/>
          </a:xfrm>
          <a:prstGeom prst="rect">
            <a:avLst/>
          </a:prstGeom>
        </p:spPr>
      </p:pic>
      <p:sp>
        <p:nvSpPr>
          <p:cNvPr id="8" name="TextBox 7">
            <a:extLst>
              <a:ext uri="{FF2B5EF4-FFF2-40B4-BE49-F238E27FC236}">
                <a16:creationId xmlns:a16="http://schemas.microsoft.com/office/drawing/2014/main" id="{AD4B3B8F-B225-FE43-A7FD-EE9DDEA7EDF0}"/>
              </a:ext>
            </a:extLst>
          </p:cNvPr>
          <p:cNvSpPr txBox="1"/>
          <p:nvPr/>
        </p:nvSpPr>
        <p:spPr>
          <a:xfrm>
            <a:off x="340768" y="3098765"/>
            <a:ext cx="8467257" cy="400110"/>
          </a:xfrm>
          <a:prstGeom prst="rect">
            <a:avLst/>
          </a:prstGeom>
          <a:noFill/>
        </p:spPr>
        <p:txBody>
          <a:bodyPr wrap="square" rtlCol="0">
            <a:spAutoFit/>
          </a:bodyPr>
          <a:lstStyle/>
          <a:p>
            <a:pPr marL="15875"/>
            <a:r>
              <a:rPr lang="en-US" sz="2000" dirty="0">
                <a:latin typeface="Candara" panose="020E0502030303020204" pitchFamily="34" charset="0"/>
              </a:rPr>
              <a:t>For </a:t>
            </a:r>
            <a:r>
              <a:rPr lang="en-US" sz="2000" dirty="0" err="1">
                <a:latin typeface="Candara" panose="020E0502030303020204" pitchFamily="34" charset="0"/>
              </a:rPr>
              <a:t>formate</a:t>
            </a:r>
            <a:r>
              <a:rPr lang="en-US" sz="2000" dirty="0">
                <a:latin typeface="Candara" panose="020E0502030303020204" pitchFamily="34" charset="0"/>
              </a:rPr>
              <a:t>, </a:t>
            </a:r>
            <a:r>
              <a:rPr lang="en-US" sz="2000" b="1" dirty="0">
                <a:latin typeface="Candara" panose="020E0502030303020204" pitchFamily="34" charset="0"/>
              </a:rPr>
              <a:t>A and B are major contributors</a:t>
            </a:r>
            <a:r>
              <a:rPr lang="en-US" sz="2000" dirty="0">
                <a:latin typeface="Candara" panose="020E0502030303020204" pitchFamily="34" charset="0"/>
              </a:rPr>
              <a:t>, while </a:t>
            </a:r>
            <a:r>
              <a:rPr lang="en-US" sz="2000" b="1" dirty="0">
                <a:latin typeface="Candara" panose="020E0502030303020204" pitchFamily="34" charset="0"/>
              </a:rPr>
              <a:t>C is a minor </a:t>
            </a:r>
            <a:r>
              <a:rPr lang="en-US" sz="2000" dirty="0">
                <a:latin typeface="Candara" panose="020E0502030303020204" pitchFamily="34" charset="0"/>
              </a:rPr>
              <a:t>contributor.</a:t>
            </a:r>
          </a:p>
        </p:txBody>
      </p:sp>
      <p:sp>
        <p:nvSpPr>
          <p:cNvPr id="9" name="TextBox 8">
            <a:extLst>
              <a:ext uri="{FF2B5EF4-FFF2-40B4-BE49-F238E27FC236}">
                <a16:creationId xmlns:a16="http://schemas.microsoft.com/office/drawing/2014/main" id="{B5CE25E5-BD8F-D44D-81CC-F0686F443152}"/>
              </a:ext>
            </a:extLst>
          </p:cNvPr>
          <p:cNvSpPr txBox="1"/>
          <p:nvPr/>
        </p:nvSpPr>
        <p:spPr>
          <a:xfrm>
            <a:off x="300509" y="1740238"/>
            <a:ext cx="8467257" cy="1015663"/>
          </a:xfrm>
          <a:prstGeom prst="rect">
            <a:avLst/>
          </a:prstGeom>
          <a:noFill/>
        </p:spPr>
        <p:txBody>
          <a:bodyPr wrap="square" rtlCol="0">
            <a:spAutoFit/>
          </a:bodyPr>
          <a:lstStyle/>
          <a:p>
            <a:pPr marL="15875"/>
            <a:r>
              <a:rPr lang="en-US" sz="2000" b="1" dirty="0">
                <a:latin typeface="Candara" panose="020E0502030303020204" pitchFamily="34" charset="0"/>
              </a:rPr>
              <a:t>Major resonance contributors: </a:t>
            </a:r>
            <a:r>
              <a:rPr lang="en-US" sz="2000" i="1" dirty="0">
                <a:latin typeface="Candara" panose="020E0502030303020204" pitchFamily="34" charset="0"/>
              </a:rPr>
              <a:t>make a larger contribution to the hybrid</a:t>
            </a:r>
          </a:p>
          <a:p>
            <a:pPr marL="15875"/>
            <a:endParaRPr lang="en-US" sz="2000" i="1" dirty="0">
              <a:latin typeface="Candara" panose="020E0502030303020204" pitchFamily="34" charset="0"/>
            </a:endParaRPr>
          </a:p>
          <a:p>
            <a:pPr marL="15875"/>
            <a:r>
              <a:rPr lang="en-US" sz="2000" b="1" dirty="0">
                <a:latin typeface="Candara" panose="020E0502030303020204" pitchFamily="34" charset="0"/>
              </a:rPr>
              <a:t>Minor resonance contributors: </a:t>
            </a:r>
            <a:r>
              <a:rPr lang="en-US" sz="2000" i="1" dirty="0">
                <a:latin typeface="Candara" panose="020E0502030303020204" pitchFamily="34" charset="0"/>
              </a:rPr>
              <a:t>make smaller contributions to the hybrid</a:t>
            </a:r>
            <a:endParaRPr lang="en-US" sz="2000" dirty="0">
              <a:latin typeface="Candara" panose="020E0502030303020204" pitchFamily="34" charset="0"/>
            </a:endParaRPr>
          </a:p>
        </p:txBody>
      </p:sp>
    </p:spTree>
    <p:extLst>
      <p:ext uri="{BB962C8B-B14F-4D97-AF65-F5344CB8AC3E}">
        <p14:creationId xmlns:p14="http://schemas.microsoft.com/office/powerpoint/2010/main" val="411588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Rules for determining major vs minor</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400110"/>
          </a:xfrm>
          <a:prstGeom prst="rect">
            <a:avLst/>
          </a:prstGeom>
          <a:noFill/>
        </p:spPr>
        <p:txBody>
          <a:bodyPr wrap="square" rtlCol="0">
            <a:spAutoFit/>
          </a:bodyPr>
          <a:lstStyle/>
          <a:p>
            <a:pPr marL="15875"/>
            <a:r>
              <a:rPr lang="en-US" sz="2000" dirty="0">
                <a:latin typeface="Candara" panose="020E0502030303020204" pitchFamily="34" charset="0"/>
              </a:rPr>
              <a:t>1. When carbon is charged (not an octet) the contribution is likely minor.</a:t>
            </a:r>
          </a:p>
        </p:txBody>
      </p:sp>
      <p:pic>
        <p:nvPicPr>
          <p:cNvPr id="3" name="Picture 2">
            <a:extLst>
              <a:ext uri="{FF2B5EF4-FFF2-40B4-BE49-F238E27FC236}">
                <a16:creationId xmlns:a16="http://schemas.microsoft.com/office/drawing/2014/main" id="{8D645717-5A03-5848-8D6B-01F04582F947}"/>
              </a:ext>
            </a:extLst>
          </p:cNvPr>
          <p:cNvPicPr>
            <a:picLocks noChangeAspect="1"/>
          </p:cNvPicPr>
          <p:nvPr/>
        </p:nvPicPr>
        <p:blipFill>
          <a:blip r:embed="rId3"/>
          <a:stretch>
            <a:fillRect/>
          </a:stretch>
        </p:blipFill>
        <p:spPr>
          <a:xfrm>
            <a:off x="1087925" y="3496604"/>
            <a:ext cx="6968150" cy="1754451"/>
          </a:xfrm>
          <a:prstGeom prst="rect">
            <a:avLst/>
          </a:prstGeom>
        </p:spPr>
      </p:pic>
      <p:sp>
        <p:nvSpPr>
          <p:cNvPr id="9" name="TextBox 8">
            <a:extLst>
              <a:ext uri="{FF2B5EF4-FFF2-40B4-BE49-F238E27FC236}">
                <a16:creationId xmlns:a16="http://schemas.microsoft.com/office/drawing/2014/main" id="{DBA7D35F-A313-C245-BB50-D32232EB7B25}"/>
              </a:ext>
            </a:extLst>
          </p:cNvPr>
          <p:cNvSpPr txBox="1"/>
          <p:nvPr/>
        </p:nvSpPr>
        <p:spPr>
          <a:xfrm>
            <a:off x="284856" y="1423660"/>
            <a:ext cx="8467257" cy="400110"/>
          </a:xfrm>
          <a:prstGeom prst="rect">
            <a:avLst/>
          </a:prstGeom>
          <a:noFill/>
        </p:spPr>
        <p:txBody>
          <a:bodyPr wrap="square" rtlCol="0">
            <a:spAutoFit/>
          </a:bodyPr>
          <a:lstStyle/>
          <a:p>
            <a:pPr marL="15875"/>
            <a:r>
              <a:rPr lang="en-US" sz="2000" dirty="0">
                <a:latin typeface="Candara" panose="020E0502030303020204" pitchFamily="34" charset="0"/>
              </a:rPr>
              <a:t>2. Greater separation of charge? More likely to be minor.</a:t>
            </a:r>
          </a:p>
        </p:txBody>
      </p:sp>
      <p:sp>
        <p:nvSpPr>
          <p:cNvPr id="10" name="TextBox 9">
            <a:extLst>
              <a:ext uri="{FF2B5EF4-FFF2-40B4-BE49-F238E27FC236}">
                <a16:creationId xmlns:a16="http://schemas.microsoft.com/office/drawing/2014/main" id="{F5A16494-6149-1E4F-8521-2822ED6D4216}"/>
              </a:ext>
            </a:extLst>
          </p:cNvPr>
          <p:cNvSpPr txBox="1"/>
          <p:nvPr/>
        </p:nvSpPr>
        <p:spPr>
          <a:xfrm>
            <a:off x="284855" y="1992315"/>
            <a:ext cx="8467257" cy="400110"/>
          </a:xfrm>
          <a:prstGeom prst="rect">
            <a:avLst/>
          </a:prstGeom>
          <a:noFill/>
        </p:spPr>
        <p:txBody>
          <a:bodyPr wrap="square" rtlCol="0">
            <a:spAutoFit/>
          </a:bodyPr>
          <a:lstStyle/>
          <a:p>
            <a:pPr marL="15875"/>
            <a:r>
              <a:rPr lang="en-US" sz="2000" dirty="0">
                <a:latin typeface="Candara" panose="020E0502030303020204" pitchFamily="34" charset="0"/>
              </a:rPr>
              <a:t>3. Fewer bonds? More likely to be minor.</a:t>
            </a:r>
          </a:p>
        </p:txBody>
      </p:sp>
      <p:sp>
        <p:nvSpPr>
          <p:cNvPr id="11" name="TextBox 10">
            <a:extLst>
              <a:ext uri="{FF2B5EF4-FFF2-40B4-BE49-F238E27FC236}">
                <a16:creationId xmlns:a16="http://schemas.microsoft.com/office/drawing/2014/main" id="{F488054E-AA07-D04F-B62A-8CB7EB14F384}"/>
              </a:ext>
            </a:extLst>
          </p:cNvPr>
          <p:cNvSpPr txBox="1"/>
          <p:nvPr/>
        </p:nvSpPr>
        <p:spPr>
          <a:xfrm>
            <a:off x="284854" y="2560970"/>
            <a:ext cx="8467257" cy="707886"/>
          </a:xfrm>
          <a:prstGeom prst="rect">
            <a:avLst/>
          </a:prstGeom>
          <a:noFill/>
        </p:spPr>
        <p:txBody>
          <a:bodyPr wrap="square" rtlCol="0">
            <a:spAutoFit/>
          </a:bodyPr>
          <a:lstStyle/>
          <a:p>
            <a:pPr marL="292100" indent="-276225"/>
            <a:r>
              <a:rPr lang="en-US" sz="2000" dirty="0">
                <a:latin typeface="Candara" panose="020E0502030303020204" pitchFamily="34" charset="0"/>
              </a:rPr>
              <a:t>4. In major contributors, negative charges should be on more electronegative atoms.</a:t>
            </a:r>
          </a:p>
        </p:txBody>
      </p:sp>
    </p:spTree>
    <p:extLst>
      <p:ext uri="{BB962C8B-B14F-4D97-AF65-F5344CB8AC3E}">
        <p14:creationId xmlns:p14="http://schemas.microsoft.com/office/powerpoint/2010/main" val="354903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Which rule here?</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707886"/>
          </a:xfrm>
          <a:prstGeom prst="rect">
            <a:avLst/>
          </a:prstGeom>
          <a:noFill/>
        </p:spPr>
        <p:txBody>
          <a:bodyPr wrap="square" rtlCol="0">
            <a:spAutoFit/>
          </a:bodyPr>
          <a:lstStyle/>
          <a:p>
            <a:pPr marL="15875"/>
            <a:r>
              <a:rPr lang="en-US" sz="2000" dirty="0">
                <a:latin typeface="Candara" panose="020E0502030303020204" pitchFamily="34" charset="0"/>
              </a:rPr>
              <a:t>Which rule is at play in each of these examples of minor and major contributors?</a:t>
            </a:r>
          </a:p>
        </p:txBody>
      </p:sp>
      <p:pic>
        <p:nvPicPr>
          <p:cNvPr id="2" name="Picture 1">
            <a:extLst>
              <a:ext uri="{FF2B5EF4-FFF2-40B4-BE49-F238E27FC236}">
                <a16:creationId xmlns:a16="http://schemas.microsoft.com/office/drawing/2014/main" id="{6A9614D7-6DD1-D349-BA43-F4F01D9D10C0}"/>
              </a:ext>
            </a:extLst>
          </p:cNvPr>
          <p:cNvPicPr>
            <a:picLocks noChangeAspect="1"/>
          </p:cNvPicPr>
          <p:nvPr/>
        </p:nvPicPr>
        <p:blipFill>
          <a:blip r:embed="rId3"/>
          <a:stretch>
            <a:fillRect/>
          </a:stretch>
        </p:blipFill>
        <p:spPr>
          <a:xfrm>
            <a:off x="130631" y="1764760"/>
            <a:ext cx="8899469" cy="3827394"/>
          </a:xfrm>
          <a:prstGeom prst="rect">
            <a:avLst/>
          </a:prstGeom>
        </p:spPr>
      </p:pic>
      <p:sp>
        <p:nvSpPr>
          <p:cNvPr id="6" name="Rectangle 5">
            <a:extLst>
              <a:ext uri="{FF2B5EF4-FFF2-40B4-BE49-F238E27FC236}">
                <a16:creationId xmlns:a16="http://schemas.microsoft.com/office/drawing/2014/main" id="{DFD5C1BD-1998-F544-AB19-F64C7DD9DCE3}"/>
              </a:ext>
            </a:extLst>
          </p:cNvPr>
          <p:cNvSpPr/>
          <p:nvPr/>
        </p:nvSpPr>
        <p:spPr>
          <a:xfrm>
            <a:off x="7586116" y="3224900"/>
            <a:ext cx="1165998" cy="27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9D607B-3A40-3143-B1EF-FE5E0C567D52}"/>
              </a:ext>
            </a:extLst>
          </p:cNvPr>
          <p:cNvSpPr/>
          <p:nvPr/>
        </p:nvSpPr>
        <p:spPr>
          <a:xfrm>
            <a:off x="2743200" y="3028955"/>
            <a:ext cx="930729" cy="27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A1C41F8-6A49-3A4A-8F0F-3F12B9616A58}"/>
              </a:ext>
            </a:extLst>
          </p:cNvPr>
          <p:cNvSpPr/>
          <p:nvPr/>
        </p:nvSpPr>
        <p:spPr>
          <a:xfrm>
            <a:off x="2216055" y="5314568"/>
            <a:ext cx="1457874" cy="27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F5B247D-A9C6-7946-864A-F0F6204556BF}"/>
              </a:ext>
            </a:extLst>
          </p:cNvPr>
          <p:cNvSpPr txBox="1"/>
          <p:nvPr/>
        </p:nvSpPr>
        <p:spPr>
          <a:xfrm>
            <a:off x="284857" y="3170808"/>
            <a:ext cx="1932776" cy="400110"/>
          </a:xfrm>
          <a:prstGeom prst="rect">
            <a:avLst/>
          </a:prstGeom>
          <a:noFill/>
        </p:spPr>
        <p:txBody>
          <a:bodyPr wrap="square" rtlCol="0">
            <a:spAutoFit/>
          </a:bodyPr>
          <a:lstStyle/>
          <a:p>
            <a:pPr marL="242888" indent="-242888"/>
            <a:r>
              <a:rPr lang="en-US" sz="2000" dirty="0">
                <a:solidFill>
                  <a:srgbClr val="0432FF"/>
                </a:solidFill>
                <a:latin typeface="Candara" panose="020E0502030303020204" pitchFamily="34" charset="0"/>
              </a:rPr>
              <a:t>Charged C</a:t>
            </a:r>
          </a:p>
        </p:txBody>
      </p:sp>
      <p:sp>
        <p:nvSpPr>
          <p:cNvPr id="11" name="TextBox 10">
            <a:extLst>
              <a:ext uri="{FF2B5EF4-FFF2-40B4-BE49-F238E27FC236}">
                <a16:creationId xmlns:a16="http://schemas.microsoft.com/office/drawing/2014/main" id="{2AE45888-1317-9447-8710-8934910189CE}"/>
              </a:ext>
            </a:extLst>
          </p:cNvPr>
          <p:cNvSpPr txBox="1"/>
          <p:nvPr/>
        </p:nvSpPr>
        <p:spPr>
          <a:xfrm>
            <a:off x="4830202" y="3163638"/>
            <a:ext cx="1932776" cy="400110"/>
          </a:xfrm>
          <a:prstGeom prst="rect">
            <a:avLst/>
          </a:prstGeom>
          <a:noFill/>
        </p:spPr>
        <p:txBody>
          <a:bodyPr wrap="square" rtlCol="0">
            <a:spAutoFit/>
          </a:bodyPr>
          <a:lstStyle/>
          <a:p>
            <a:pPr marL="242888" indent="-242888"/>
            <a:r>
              <a:rPr lang="en-US" sz="2000" dirty="0">
                <a:solidFill>
                  <a:srgbClr val="0432FF"/>
                </a:solidFill>
                <a:latin typeface="Candara" panose="020E0502030303020204" pitchFamily="34" charset="0"/>
              </a:rPr>
              <a:t>Charged C</a:t>
            </a:r>
          </a:p>
        </p:txBody>
      </p:sp>
      <p:sp>
        <p:nvSpPr>
          <p:cNvPr id="14" name="TextBox 13">
            <a:extLst>
              <a:ext uri="{FF2B5EF4-FFF2-40B4-BE49-F238E27FC236}">
                <a16:creationId xmlns:a16="http://schemas.microsoft.com/office/drawing/2014/main" id="{B5EF74EE-629B-1C43-8C73-2FFD1F2933F3}"/>
              </a:ext>
            </a:extLst>
          </p:cNvPr>
          <p:cNvSpPr txBox="1"/>
          <p:nvPr/>
        </p:nvSpPr>
        <p:spPr>
          <a:xfrm>
            <a:off x="4452971" y="5253306"/>
            <a:ext cx="3067811" cy="400110"/>
          </a:xfrm>
          <a:prstGeom prst="rect">
            <a:avLst/>
          </a:prstGeom>
          <a:noFill/>
        </p:spPr>
        <p:txBody>
          <a:bodyPr wrap="square" rtlCol="0">
            <a:spAutoFit/>
          </a:bodyPr>
          <a:lstStyle/>
          <a:p>
            <a:pPr marL="242888" indent="-242888"/>
            <a:r>
              <a:rPr lang="en-US" sz="2000" dirty="0">
                <a:solidFill>
                  <a:srgbClr val="0432FF"/>
                </a:solidFill>
                <a:latin typeface="Candara" panose="020E0502030303020204" pitchFamily="34" charset="0"/>
              </a:rPr>
              <a:t>FC; separation of charge</a:t>
            </a:r>
          </a:p>
        </p:txBody>
      </p:sp>
    </p:spTree>
    <p:extLst>
      <p:ext uri="{BB962C8B-B14F-4D97-AF65-F5344CB8AC3E}">
        <p14:creationId xmlns:p14="http://schemas.microsoft.com/office/powerpoint/2010/main" val="3182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707886"/>
          </a:xfrm>
          <a:prstGeom prst="rect">
            <a:avLst/>
          </a:prstGeom>
          <a:noFill/>
        </p:spPr>
        <p:txBody>
          <a:bodyPr wrap="square" rtlCol="0">
            <a:spAutoFit/>
          </a:bodyPr>
          <a:lstStyle/>
          <a:p>
            <a:pPr marL="15875"/>
            <a:r>
              <a:rPr lang="en-US" sz="2000" dirty="0">
                <a:latin typeface="Candara" panose="020E0502030303020204" pitchFamily="34" charset="0"/>
              </a:rPr>
              <a:t>Draw a minor resonance contributor for 2-propanone.</a:t>
            </a:r>
          </a:p>
          <a:p>
            <a:pPr marL="15875"/>
            <a:r>
              <a:rPr lang="en-US" sz="2000" dirty="0">
                <a:latin typeface="Candara" panose="020E0502030303020204" pitchFamily="34" charset="0"/>
              </a:rPr>
              <a:t>Why is it a minor contributor?</a:t>
            </a:r>
          </a:p>
        </p:txBody>
      </p:sp>
      <p:sp>
        <p:nvSpPr>
          <p:cNvPr id="10" name="TextBox 9">
            <a:extLst>
              <a:ext uri="{FF2B5EF4-FFF2-40B4-BE49-F238E27FC236}">
                <a16:creationId xmlns:a16="http://schemas.microsoft.com/office/drawing/2014/main" id="{C9208240-52AB-9645-845E-CFC05622A68A}"/>
              </a:ext>
            </a:extLst>
          </p:cNvPr>
          <p:cNvSpPr txBox="1"/>
          <p:nvPr/>
        </p:nvSpPr>
        <p:spPr>
          <a:xfrm>
            <a:off x="338371" y="3429000"/>
            <a:ext cx="8467257" cy="707886"/>
          </a:xfrm>
          <a:prstGeom prst="rect">
            <a:avLst/>
          </a:prstGeom>
          <a:noFill/>
        </p:spPr>
        <p:txBody>
          <a:bodyPr wrap="square" rtlCol="0">
            <a:spAutoFit/>
          </a:bodyPr>
          <a:lstStyle/>
          <a:p>
            <a:pPr marL="15875"/>
            <a:r>
              <a:rPr lang="en-US" sz="2000" dirty="0">
                <a:latin typeface="Candara" panose="020E0502030303020204" pitchFamily="34" charset="0"/>
              </a:rPr>
              <a:t>Are 2-propanone and 2-propanol resonance contributors of each other?</a:t>
            </a:r>
          </a:p>
          <a:p>
            <a:pPr marL="15875"/>
            <a:r>
              <a:rPr lang="en-US" sz="2000" dirty="0">
                <a:latin typeface="Candara" panose="020E0502030303020204" pitchFamily="34" charset="0"/>
              </a:rPr>
              <a:t>Explain?</a:t>
            </a:r>
          </a:p>
        </p:txBody>
      </p:sp>
      <p:cxnSp>
        <p:nvCxnSpPr>
          <p:cNvPr id="15" name="Straight Arrow Connector 14">
            <a:extLst>
              <a:ext uri="{FF2B5EF4-FFF2-40B4-BE49-F238E27FC236}">
                <a16:creationId xmlns:a16="http://schemas.microsoft.com/office/drawing/2014/main" id="{7A56ACE8-1B7B-4F43-87DF-36F86A331DBE}"/>
              </a:ext>
            </a:extLst>
          </p:cNvPr>
          <p:cNvCxnSpPr>
            <a:cxnSpLocks/>
          </p:cNvCxnSpPr>
          <p:nvPr/>
        </p:nvCxnSpPr>
        <p:spPr>
          <a:xfrm>
            <a:off x="4025643" y="5121135"/>
            <a:ext cx="1289576" cy="1"/>
          </a:xfrm>
          <a:prstGeom prst="straightConnector1">
            <a:avLst/>
          </a:prstGeom>
          <a:ln w="25400">
            <a:solidFill>
              <a:srgbClr val="0432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5492E76B-76CF-D948-9590-B9658AD56D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6608" y="4492486"/>
            <a:ext cx="1257300" cy="1257300"/>
          </a:xfrm>
          <a:prstGeom prst="rect">
            <a:avLst/>
          </a:prstGeom>
        </p:spPr>
      </p:pic>
      <p:pic>
        <p:nvPicPr>
          <p:cNvPr id="23" name="Graphic 22">
            <a:extLst>
              <a:ext uri="{FF2B5EF4-FFF2-40B4-BE49-F238E27FC236}">
                <a16:creationId xmlns:a16="http://schemas.microsoft.com/office/drawing/2014/main" id="{DC898607-E265-E54C-9B5E-C681BADA83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5579" y="4492486"/>
            <a:ext cx="1368676" cy="1335828"/>
          </a:xfrm>
          <a:prstGeom prst="rect">
            <a:avLst/>
          </a:prstGeom>
        </p:spPr>
      </p:pic>
      <p:sp>
        <p:nvSpPr>
          <p:cNvPr id="25" name="TextBox 24">
            <a:extLst>
              <a:ext uri="{FF2B5EF4-FFF2-40B4-BE49-F238E27FC236}">
                <a16:creationId xmlns:a16="http://schemas.microsoft.com/office/drawing/2014/main" id="{4E8A723A-85DE-B847-A975-A2585B766E51}"/>
              </a:ext>
            </a:extLst>
          </p:cNvPr>
          <p:cNvSpPr txBox="1"/>
          <p:nvPr/>
        </p:nvSpPr>
        <p:spPr>
          <a:xfrm>
            <a:off x="4470167" y="4705636"/>
            <a:ext cx="524503" cy="830997"/>
          </a:xfrm>
          <a:prstGeom prst="rect">
            <a:avLst/>
          </a:prstGeom>
          <a:noFill/>
        </p:spPr>
        <p:txBody>
          <a:bodyPr wrap="none" rtlCol="0">
            <a:spAutoFit/>
          </a:bodyPr>
          <a:lstStyle/>
          <a:p>
            <a:r>
              <a:rPr lang="en-US" sz="4800" b="1" dirty="0">
                <a:solidFill>
                  <a:srgbClr val="0432FF"/>
                </a:solidFill>
              </a:rPr>
              <a:t>X</a:t>
            </a:r>
          </a:p>
        </p:txBody>
      </p:sp>
      <p:sp>
        <p:nvSpPr>
          <p:cNvPr id="26" name="TextBox 25">
            <a:extLst>
              <a:ext uri="{FF2B5EF4-FFF2-40B4-BE49-F238E27FC236}">
                <a16:creationId xmlns:a16="http://schemas.microsoft.com/office/drawing/2014/main" id="{70E0E9C2-8E5D-EF47-9FE2-43A66BCA3207}"/>
              </a:ext>
            </a:extLst>
          </p:cNvPr>
          <p:cNvSpPr txBox="1"/>
          <p:nvPr/>
        </p:nvSpPr>
        <p:spPr>
          <a:xfrm>
            <a:off x="909561" y="5886451"/>
            <a:ext cx="7121211" cy="400110"/>
          </a:xfrm>
          <a:prstGeom prst="rect">
            <a:avLst/>
          </a:prstGeom>
          <a:noFill/>
        </p:spPr>
        <p:txBody>
          <a:bodyPr wrap="square" rtlCol="0">
            <a:spAutoFit/>
          </a:bodyPr>
          <a:lstStyle/>
          <a:p>
            <a:pPr marL="15875"/>
            <a:r>
              <a:rPr lang="en-US" sz="2000" dirty="0">
                <a:solidFill>
                  <a:srgbClr val="0432FF"/>
                </a:solidFill>
                <a:latin typeface="Candara" panose="020E0502030303020204" pitchFamily="34" charset="0"/>
              </a:rPr>
              <a:t>No, 2-propanol has an atom (H) that 2-propanone doesn’t have.</a:t>
            </a:r>
          </a:p>
        </p:txBody>
      </p:sp>
      <p:pic>
        <p:nvPicPr>
          <p:cNvPr id="2" name="Picture 1">
            <a:extLst>
              <a:ext uri="{FF2B5EF4-FFF2-40B4-BE49-F238E27FC236}">
                <a16:creationId xmlns:a16="http://schemas.microsoft.com/office/drawing/2014/main" id="{D4FCF9D7-774B-534F-A4DB-27FE4304CE37}"/>
              </a:ext>
            </a:extLst>
          </p:cNvPr>
          <p:cNvPicPr>
            <a:picLocks noChangeAspect="1"/>
          </p:cNvPicPr>
          <p:nvPr/>
        </p:nvPicPr>
        <p:blipFill>
          <a:blip r:embed="rId7"/>
          <a:stretch>
            <a:fillRect/>
          </a:stretch>
        </p:blipFill>
        <p:spPr>
          <a:xfrm>
            <a:off x="909561" y="1707297"/>
            <a:ext cx="5011118" cy="1416937"/>
          </a:xfrm>
          <a:prstGeom prst="rect">
            <a:avLst/>
          </a:prstGeom>
          <a:ln w="19050">
            <a:solidFill>
              <a:srgbClr val="0432FF"/>
            </a:solidFill>
          </a:ln>
        </p:spPr>
      </p:pic>
      <p:sp>
        <p:nvSpPr>
          <p:cNvPr id="3" name="TextBox 2">
            <a:extLst>
              <a:ext uri="{FF2B5EF4-FFF2-40B4-BE49-F238E27FC236}">
                <a16:creationId xmlns:a16="http://schemas.microsoft.com/office/drawing/2014/main" id="{31ECA96E-C802-5340-904E-3184302CA525}"/>
              </a:ext>
            </a:extLst>
          </p:cNvPr>
          <p:cNvSpPr txBox="1"/>
          <p:nvPr/>
        </p:nvSpPr>
        <p:spPr>
          <a:xfrm>
            <a:off x="6042484" y="2039460"/>
            <a:ext cx="2626400" cy="707886"/>
          </a:xfrm>
          <a:prstGeom prst="rect">
            <a:avLst/>
          </a:prstGeom>
          <a:noFill/>
        </p:spPr>
        <p:txBody>
          <a:bodyPr wrap="square" rtlCol="0">
            <a:spAutoFit/>
          </a:bodyPr>
          <a:lstStyle/>
          <a:p>
            <a:r>
              <a:rPr lang="en-US" sz="2000" dirty="0">
                <a:solidFill>
                  <a:srgbClr val="0432FF"/>
                </a:solidFill>
                <a:latin typeface="Candara" panose="020E0502030303020204" pitchFamily="34" charset="0"/>
              </a:rPr>
              <a:t>Charged C &amp; separation of charges</a:t>
            </a:r>
          </a:p>
        </p:txBody>
      </p:sp>
    </p:spTree>
    <p:extLst>
      <p:ext uri="{BB962C8B-B14F-4D97-AF65-F5344CB8AC3E}">
        <p14:creationId xmlns:p14="http://schemas.microsoft.com/office/powerpoint/2010/main" val="172904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schemeClr val="bg1"/>
                </a:solidFill>
                <a:latin typeface="Candara"/>
                <a:cs typeface="Candara"/>
              </a:rPr>
              <a:t>Can you?</a:t>
            </a:r>
          </a:p>
        </p:txBody>
      </p:sp>
      <p:sp>
        <p:nvSpPr>
          <p:cNvPr id="2" name="TextBox 1"/>
          <p:cNvSpPr txBox="1"/>
          <p:nvPr/>
        </p:nvSpPr>
        <p:spPr>
          <a:xfrm>
            <a:off x="275634" y="806828"/>
            <a:ext cx="8624113" cy="707886"/>
          </a:xfrm>
          <a:prstGeom prst="rect">
            <a:avLst/>
          </a:prstGeom>
          <a:noFill/>
        </p:spPr>
        <p:txBody>
          <a:bodyPr wrap="square" rtlCol="0">
            <a:spAutoFit/>
          </a:bodyPr>
          <a:lstStyle/>
          <a:p>
            <a:pPr marL="457200" indent="-457200">
              <a:buAutoNum type="arabicParenBoth"/>
            </a:pPr>
            <a:r>
              <a:rPr lang="en-US" sz="2000" dirty="0">
                <a:latin typeface="Candara"/>
                <a:cs typeface="Candara"/>
              </a:rPr>
              <a:t>Define the terms ‘minor resonance contributor’ and ‘major resonance contributor’?</a:t>
            </a:r>
          </a:p>
        </p:txBody>
      </p:sp>
      <p:sp>
        <p:nvSpPr>
          <p:cNvPr id="12" name="TextBox 11"/>
          <p:cNvSpPr txBox="1"/>
          <p:nvPr/>
        </p:nvSpPr>
        <p:spPr>
          <a:xfrm>
            <a:off x="275634" y="1899032"/>
            <a:ext cx="8624113" cy="400110"/>
          </a:xfrm>
          <a:prstGeom prst="rect">
            <a:avLst/>
          </a:prstGeom>
          <a:noFill/>
        </p:spPr>
        <p:txBody>
          <a:bodyPr wrap="square" rtlCol="0">
            <a:spAutoFit/>
          </a:bodyPr>
          <a:lstStyle/>
          <a:p>
            <a:r>
              <a:rPr lang="en-US" sz="2000" dirty="0">
                <a:latin typeface="Candara"/>
                <a:cs typeface="Candara"/>
              </a:rPr>
              <a:t>(2) List the rules used to determine major and minor resonance contributors? </a:t>
            </a:r>
          </a:p>
        </p:txBody>
      </p:sp>
      <p:sp>
        <p:nvSpPr>
          <p:cNvPr id="13" name="TextBox 12"/>
          <p:cNvSpPr txBox="1"/>
          <p:nvPr/>
        </p:nvSpPr>
        <p:spPr>
          <a:xfrm>
            <a:off x="275634" y="2827313"/>
            <a:ext cx="8624113" cy="400110"/>
          </a:xfrm>
          <a:prstGeom prst="rect">
            <a:avLst/>
          </a:prstGeom>
          <a:noFill/>
        </p:spPr>
        <p:txBody>
          <a:bodyPr wrap="square" rtlCol="0">
            <a:spAutoFit/>
          </a:bodyPr>
          <a:lstStyle/>
          <a:p>
            <a:r>
              <a:rPr lang="en-US" sz="2000" dirty="0">
                <a:latin typeface="Candara"/>
                <a:cs typeface="Candara"/>
              </a:rPr>
              <a:t>(3) Apply those rules?</a:t>
            </a:r>
          </a:p>
        </p:txBody>
      </p:sp>
      <p:sp>
        <p:nvSpPr>
          <p:cNvPr id="14" name="TextBox 13"/>
          <p:cNvSpPr txBox="1"/>
          <p:nvPr/>
        </p:nvSpPr>
        <p:spPr>
          <a:xfrm>
            <a:off x="275634" y="3777365"/>
            <a:ext cx="8624113" cy="400110"/>
          </a:xfrm>
          <a:prstGeom prst="rect">
            <a:avLst/>
          </a:prstGeom>
          <a:noFill/>
        </p:spPr>
        <p:txBody>
          <a:bodyPr wrap="square" rtlCol="0">
            <a:spAutoFit/>
          </a:bodyPr>
          <a:lstStyle/>
          <a:p>
            <a:r>
              <a:rPr lang="en-US" sz="2000" dirty="0">
                <a:latin typeface="Candara"/>
                <a:cs typeface="Candara"/>
              </a:rPr>
              <a:t>(4) Draw both minor and major resonance contributors?</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4035252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2"/>
            <a:ext cx="7905113" cy="646331"/>
          </a:xfrm>
          <a:prstGeom prst="rect">
            <a:avLst/>
          </a:prstGeom>
          <a:noFill/>
        </p:spPr>
        <p:txBody>
          <a:bodyPr wrap="none" rtlCol="0">
            <a:spAutoFit/>
          </a:bodyPr>
          <a:lstStyle/>
          <a:p>
            <a:r>
              <a:rPr lang="en-US" sz="3600" b="1" dirty="0">
                <a:solidFill>
                  <a:prstClr val="white"/>
                </a:solidFill>
                <a:cs typeface="Avenir Heavy"/>
              </a:rPr>
              <a:t>2. Intro to organic structure &amp; bonding II</a:t>
            </a:r>
          </a:p>
        </p:txBody>
      </p:sp>
      <p:sp>
        <p:nvSpPr>
          <p:cNvPr id="8" name="TextBox 7"/>
          <p:cNvSpPr txBox="1"/>
          <p:nvPr/>
        </p:nvSpPr>
        <p:spPr>
          <a:xfrm>
            <a:off x="1835674" y="2288352"/>
            <a:ext cx="5472652" cy="1964512"/>
          </a:xfrm>
          <a:prstGeom prst="rect">
            <a:avLst/>
          </a:prstGeom>
          <a:noFill/>
        </p:spPr>
        <p:txBody>
          <a:bodyPr wrap="none" rtlCol="0">
            <a:spAutoFit/>
          </a:bodyPr>
          <a:lstStyle/>
          <a:p>
            <a:pPr marL="52387" lvl="1" algn="ctr">
              <a:lnSpc>
                <a:spcPct val="150000"/>
              </a:lnSpc>
            </a:pPr>
            <a:r>
              <a:rPr lang="en-US" sz="2800" b="1" i="1" dirty="0">
                <a:latin typeface="Candara"/>
                <a:cs typeface="Candara"/>
              </a:rPr>
              <a:t>2.3E: Resonance and peptide bonds</a:t>
            </a:r>
          </a:p>
          <a:p>
            <a:pPr marL="966787" lvl="2" indent="-457200" algn="ctr">
              <a:lnSpc>
                <a:spcPct val="150000"/>
              </a:lnSpc>
              <a:buFont typeface="Arial" panose="020B0604020202020204" pitchFamily="34" charset="0"/>
              <a:buChar char="•"/>
            </a:pPr>
            <a:r>
              <a:rPr lang="en-US" sz="2800" i="1" dirty="0">
                <a:latin typeface="Candara"/>
                <a:cs typeface="Candara"/>
              </a:rPr>
              <a:t>Less rotation than expected</a:t>
            </a:r>
          </a:p>
          <a:p>
            <a:pPr marL="509587" lvl="1" indent="-457200" algn="ctr">
              <a:lnSpc>
                <a:spcPct val="150000"/>
              </a:lnSpc>
              <a:buFont typeface="Arial" panose="020B0604020202020204" pitchFamily="34" charset="0"/>
              <a:buChar char="•"/>
            </a:pPr>
            <a:r>
              <a:rPr lang="en-US" sz="2800" i="1" dirty="0">
                <a:latin typeface="Candara"/>
                <a:cs typeface="Candara"/>
              </a:rPr>
              <a:t>More resonance examples</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126839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2"/>
            <a:ext cx="7905113" cy="646331"/>
          </a:xfrm>
          <a:prstGeom prst="rect">
            <a:avLst/>
          </a:prstGeom>
          <a:noFill/>
        </p:spPr>
        <p:txBody>
          <a:bodyPr wrap="none" rtlCol="0">
            <a:spAutoFit/>
          </a:bodyPr>
          <a:lstStyle/>
          <a:p>
            <a:r>
              <a:rPr lang="en-US" sz="3600" b="1" dirty="0">
                <a:solidFill>
                  <a:prstClr val="white"/>
                </a:solidFill>
                <a:cs typeface="Avenir Heavy"/>
              </a:rPr>
              <a:t>2. Intro to organic structure &amp; bonding II</a:t>
            </a:r>
          </a:p>
        </p:txBody>
      </p:sp>
      <p:sp>
        <p:nvSpPr>
          <p:cNvPr id="8" name="TextBox 7"/>
          <p:cNvSpPr txBox="1"/>
          <p:nvPr/>
        </p:nvSpPr>
        <p:spPr>
          <a:xfrm>
            <a:off x="0" y="1606359"/>
            <a:ext cx="9079730" cy="3257174"/>
          </a:xfrm>
          <a:prstGeom prst="rect">
            <a:avLst/>
          </a:prstGeom>
          <a:noFill/>
        </p:spPr>
        <p:txBody>
          <a:bodyPr wrap="none" rtlCol="0">
            <a:spAutoFit/>
          </a:bodyPr>
          <a:lstStyle/>
          <a:p>
            <a:pPr lvl="1">
              <a:lnSpc>
                <a:spcPct val="150000"/>
              </a:lnSpc>
            </a:pPr>
            <a:r>
              <a:rPr lang="en-US" sz="2800" b="1" dirty="0">
                <a:latin typeface="Candara"/>
                <a:cs typeface="Candara"/>
              </a:rPr>
              <a:t>2.3:  Resonance</a:t>
            </a:r>
          </a:p>
          <a:p>
            <a:pPr lvl="1">
              <a:lnSpc>
                <a:spcPct val="150000"/>
              </a:lnSpc>
            </a:pPr>
            <a:r>
              <a:rPr lang="en-US" sz="2800" b="1" dirty="0">
                <a:latin typeface="Candara"/>
                <a:cs typeface="Candara"/>
              </a:rPr>
              <a:t>	</a:t>
            </a:r>
            <a:r>
              <a:rPr lang="en-US" sz="2800" dirty="0">
                <a:latin typeface="Candara"/>
                <a:cs typeface="Candara"/>
              </a:rPr>
              <a:t>A. What is resonance?</a:t>
            </a:r>
          </a:p>
          <a:p>
            <a:pPr lvl="1">
              <a:lnSpc>
                <a:spcPct val="150000"/>
              </a:lnSpc>
            </a:pPr>
            <a:r>
              <a:rPr lang="en-US" sz="2800" dirty="0">
                <a:latin typeface="Candara"/>
                <a:cs typeface="Candara"/>
              </a:rPr>
              <a:t>	B. Resonance contributors for the carboxylate group</a:t>
            </a:r>
          </a:p>
          <a:p>
            <a:pPr lvl="1">
              <a:lnSpc>
                <a:spcPct val="150000"/>
              </a:lnSpc>
            </a:pPr>
            <a:r>
              <a:rPr lang="en-US" sz="2800" dirty="0">
                <a:latin typeface="Candara"/>
                <a:cs typeface="Candara"/>
              </a:rPr>
              <a:t>	C. Rules for drawing resonance structures</a:t>
            </a:r>
          </a:p>
          <a:p>
            <a:pPr lvl="1">
              <a:lnSpc>
                <a:spcPct val="150000"/>
              </a:lnSpc>
            </a:pPr>
            <a:r>
              <a:rPr lang="en-US" sz="2800" dirty="0">
                <a:latin typeface="Candara"/>
                <a:cs typeface="Candara"/>
              </a:rPr>
              <a:t>	D. Major vs minor resonance contributors</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1802622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Hybridization of the amide bond?</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1015663"/>
          </a:xfrm>
          <a:prstGeom prst="rect">
            <a:avLst/>
          </a:prstGeom>
          <a:noFill/>
        </p:spPr>
        <p:txBody>
          <a:bodyPr wrap="square" rtlCol="0">
            <a:spAutoFit/>
          </a:bodyPr>
          <a:lstStyle/>
          <a:p>
            <a:pPr marL="15875"/>
            <a:r>
              <a:rPr lang="en-US" sz="2000" dirty="0">
                <a:latin typeface="Candara" panose="020E0502030303020204" pitchFamily="34" charset="0"/>
              </a:rPr>
              <a:t>At first glance, the N of an </a:t>
            </a:r>
            <a:r>
              <a:rPr lang="en-US" sz="2000" b="1" dirty="0">
                <a:latin typeface="Candara" panose="020E0502030303020204" pitchFamily="34" charset="0"/>
              </a:rPr>
              <a:t>amide bond </a:t>
            </a:r>
            <a:r>
              <a:rPr lang="en-US" sz="2000" dirty="0">
                <a:latin typeface="Candara" panose="020E0502030303020204" pitchFamily="34" charset="0"/>
              </a:rPr>
              <a:t>would appear to be sp</a:t>
            </a:r>
            <a:r>
              <a:rPr lang="en-US" sz="2400" baseline="30000" dirty="0">
                <a:latin typeface="Candara" panose="020E0502030303020204" pitchFamily="34" charset="0"/>
              </a:rPr>
              <a:t>3</a:t>
            </a:r>
            <a:r>
              <a:rPr lang="en-US" sz="2000" dirty="0">
                <a:latin typeface="Candara" panose="020E0502030303020204" pitchFamily="34" charset="0"/>
              </a:rPr>
              <a:t> hybridized.</a:t>
            </a:r>
          </a:p>
          <a:p>
            <a:pPr marL="15875"/>
            <a:r>
              <a:rPr lang="en-US" sz="2000" dirty="0">
                <a:latin typeface="Candara" panose="020E0502030303020204" pitchFamily="34" charset="0"/>
              </a:rPr>
              <a:t>But the other resonance contributor makes it clear that sp</a:t>
            </a:r>
            <a:r>
              <a:rPr lang="en-US" sz="2400" baseline="30000" dirty="0">
                <a:latin typeface="Candara" panose="020E0502030303020204" pitchFamily="34" charset="0"/>
              </a:rPr>
              <a:t>3 </a:t>
            </a:r>
            <a:r>
              <a:rPr lang="en-US" sz="2000" dirty="0">
                <a:latin typeface="Candara" panose="020E0502030303020204" pitchFamily="34" charset="0"/>
              </a:rPr>
              <a:t>won’t work, and the C, N and O of the amide bond </a:t>
            </a:r>
            <a:r>
              <a:rPr lang="en-US" sz="2000" b="1" dirty="0">
                <a:latin typeface="Candara" panose="020E0502030303020204" pitchFamily="34" charset="0"/>
              </a:rPr>
              <a:t>must be sp</a:t>
            </a:r>
            <a:r>
              <a:rPr lang="en-US" sz="2400" b="1" baseline="30000" dirty="0">
                <a:latin typeface="Candara" panose="020E0502030303020204" pitchFamily="34" charset="0"/>
              </a:rPr>
              <a:t>2</a:t>
            </a:r>
            <a:r>
              <a:rPr lang="en-US" sz="2000" b="1" dirty="0">
                <a:latin typeface="Candara" panose="020E0502030303020204" pitchFamily="34" charset="0"/>
              </a:rPr>
              <a:t> hybridized</a:t>
            </a:r>
            <a:r>
              <a:rPr lang="en-US" sz="2000" dirty="0">
                <a:latin typeface="Candara" panose="020E0502030303020204" pitchFamily="34" charset="0"/>
              </a:rPr>
              <a:t>.</a:t>
            </a:r>
          </a:p>
        </p:txBody>
      </p:sp>
      <p:pic>
        <p:nvPicPr>
          <p:cNvPr id="2" name="Picture 1">
            <a:extLst>
              <a:ext uri="{FF2B5EF4-FFF2-40B4-BE49-F238E27FC236}">
                <a16:creationId xmlns:a16="http://schemas.microsoft.com/office/drawing/2014/main" id="{4159838D-5089-BD40-8273-70059748A45F}"/>
              </a:ext>
            </a:extLst>
          </p:cNvPr>
          <p:cNvPicPr>
            <a:picLocks noChangeAspect="1"/>
          </p:cNvPicPr>
          <p:nvPr/>
        </p:nvPicPr>
        <p:blipFill rotWithShape="1">
          <a:blip r:embed="rId3"/>
          <a:srcRect t="7326" r="44223" b="19557"/>
          <a:stretch/>
        </p:blipFill>
        <p:spPr>
          <a:xfrm>
            <a:off x="790036" y="1870668"/>
            <a:ext cx="4982097" cy="2076227"/>
          </a:xfrm>
          <a:prstGeom prst="rect">
            <a:avLst/>
          </a:prstGeom>
        </p:spPr>
      </p:pic>
      <p:sp>
        <p:nvSpPr>
          <p:cNvPr id="15" name="TextBox 14">
            <a:extLst>
              <a:ext uri="{FF2B5EF4-FFF2-40B4-BE49-F238E27FC236}">
                <a16:creationId xmlns:a16="http://schemas.microsoft.com/office/drawing/2014/main" id="{D8443CFF-5FFA-8841-A43B-516D7D6BC5FD}"/>
              </a:ext>
            </a:extLst>
          </p:cNvPr>
          <p:cNvSpPr txBox="1"/>
          <p:nvPr/>
        </p:nvSpPr>
        <p:spPr>
          <a:xfrm>
            <a:off x="5954583" y="2187448"/>
            <a:ext cx="2797531" cy="1323439"/>
          </a:xfrm>
          <a:prstGeom prst="rect">
            <a:avLst/>
          </a:prstGeom>
          <a:noFill/>
        </p:spPr>
        <p:txBody>
          <a:bodyPr wrap="square" rtlCol="0">
            <a:spAutoFit/>
          </a:bodyPr>
          <a:lstStyle/>
          <a:p>
            <a:pPr marL="15875"/>
            <a:r>
              <a:rPr lang="en-US" sz="2000" dirty="0">
                <a:latin typeface="Candara" panose="020E0502030303020204" pitchFamily="34" charset="0"/>
              </a:rPr>
              <a:t>And the amide bond is </a:t>
            </a:r>
            <a:r>
              <a:rPr lang="en-US" sz="2000" b="1" dirty="0">
                <a:latin typeface="Candara" panose="020E0502030303020204" pitchFamily="34" charset="0"/>
              </a:rPr>
              <a:t>trigonal planar</a:t>
            </a:r>
            <a:r>
              <a:rPr lang="en-US" sz="2000" dirty="0">
                <a:latin typeface="Candara" panose="020E0502030303020204" pitchFamily="34" charset="0"/>
              </a:rPr>
              <a:t>….</a:t>
            </a:r>
          </a:p>
          <a:p>
            <a:pPr marL="15875"/>
            <a:r>
              <a:rPr lang="en-US" sz="2000" dirty="0">
                <a:latin typeface="Candara" panose="020E0502030303020204" pitchFamily="34" charset="0"/>
              </a:rPr>
              <a:t>… and </a:t>
            </a:r>
            <a:r>
              <a:rPr lang="en-US" sz="2000" b="1" dirty="0">
                <a:latin typeface="Candara" panose="020E0502030303020204" pitchFamily="34" charset="0"/>
              </a:rPr>
              <a:t>resonance stabilized</a:t>
            </a:r>
            <a:r>
              <a:rPr lang="en-US" sz="2000" dirty="0">
                <a:latin typeface="Candara" panose="020E0502030303020204" pitchFamily="34" charset="0"/>
              </a:rPr>
              <a:t>.</a:t>
            </a:r>
          </a:p>
        </p:txBody>
      </p:sp>
      <p:sp>
        <p:nvSpPr>
          <p:cNvPr id="17" name="TextBox 16">
            <a:extLst>
              <a:ext uri="{FF2B5EF4-FFF2-40B4-BE49-F238E27FC236}">
                <a16:creationId xmlns:a16="http://schemas.microsoft.com/office/drawing/2014/main" id="{8AE8CE8C-C5F2-3E49-BBBA-C6913E914418}"/>
              </a:ext>
            </a:extLst>
          </p:cNvPr>
          <p:cNvSpPr txBox="1"/>
          <p:nvPr/>
        </p:nvSpPr>
        <p:spPr>
          <a:xfrm>
            <a:off x="428887" y="3799383"/>
            <a:ext cx="8467257" cy="1015663"/>
          </a:xfrm>
          <a:prstGeom prst="rect">
            <a:avLst/>
          </a:prstGeom>
          <a:noFill/>
        </p:spPr>
        <p:txBody>
          <a:bodyPr wrap="square" rtlCol="0">
            <a:spAutoFit/>
          </a:bodyPr>
          <a:lstStyle/>
          <a:p>
            <a:pPr marL="15875"/>
            <a:r>
              <a:rPr lang="en-US" sz="2000" dirty="0">
                <a:latin typeface="Candara" panose="020E0502030303020204" pitchFamily="34" charset="0"/>
              </a:rPr>
              <a:t>And, resonance </a:t>
            </a:r>
            <a:r>
              <a:rPr lang="en-US" sz="2000" b="1" dirty="0">
                <a:latin typeface="Candara" panose="020E0502030303020204" pitchFamily="34" charset="0"/>
              </a:rPr>
              <a:t>prevents free rotation </a:t>
            </a:r>
            <a:r>
              <a:rPr lang="en-US" sz="2000" dirty="0">
                <a:latin typeface="Candara" panose="020E0502030303020204" pitchFamily="34" charset="0"/>
              </a:rPr>
              <a:t>around amide (aka peptide) bonds in long protein chains or polymers. This ‘rigidity’ helps proteins fold into specific shapes.</a:t>
            </a:r>
          </a:p>
        </p:txBody>
      </p:sp>
      <p:pic>
        <p:nvPicPr>
          <p:cNvPr id="3" name="Picture 2">
            <a:extLst>
              <a:ext uri="{FF2B5EF4-FFF2-40B4-BE49-F238E27FC236}">
                <a16:creationId xmlns:a16="http://schemas.microsoft.com/office/drawing/2014/main" id="{FCF0DE2F-BF08-E44F-873A-ABDC8F2FAFBA}"/>
              </a:ext>
            </a:extLst>
          </p:cNvPr>
          <p:cNvPicPr>
            <a:picLocks noChangeAspect="1"/>
          </p:cNvPicPr>
          <p:nvPr/>
        </p:nvPicPr>
        <p:blipFill>
          <a:blip r:embed="rId4"/>
          <a:stretch>
            <a:fillRect/>
          </a:stretch>
        </p:blipFill>
        <p:spPr>
          <a:xfrm>
            <a:off x="1653332" y="4558824"/>
            <a:ext cx="3779277" cy="1769389"/>
          </a:xfrm>
          <a:prstGeom prst="rect">
            <a:avLst/>
          </a:prstGeom>
        </p:spPr>
      </p:pic>
      <p:sp>
        <p:nvSpPr>
          <p:cNvPr id="6" name="TextBox 5">
            <a:extLst>
              <a:ext uri="{FF2B5EF4-FFF2-40B4-BE49-F238E27FC236}">
                <a16:creationId xmlns:a16="http://schemas.microsoft.com/office/drawing/2014/main" id="{568C4401-D2B3-714B-917C-B830C200742E}"/>
              </a:ext>
            </a:extLst>
          </p:cNvPr>
          <p:cNvSpPr txBox="1"/>
          <p:nvPr/>
        </p:nvSpPr>
        <p:spPr>
          <a:xfrm>
            <a:off x="932330" y="6399929"/>
            <a:ext cx="4512197" cy="369332"/>
          </a:xfrm>
          <a:prstGeom prst="rect">
            <a:avLst/>
          </a:prstGeom>
          <a:noFill/>
        </p:spPr>
        <p:txBody>
          <a:bodyPr wrap="none" rtlCol="0">
            <a:spAutoFit/>
          </a:bodyPr>
          <a:lstStyle/>
          <a:p>
            <a:r>
              <a:rPr lang="en-US" dirty="0">
                <a:hlinkClick r:id="rId5"/>
              </a:rPr>
              <a:t>http://www.biotopics.co.uk/jsmol/leuala.html</a:t>
            </a:r>
            <a:endParaRPr lang="en-US" dirty="0"/>
          </a:p>
        </p:txBody>
      </p:sp>
      <p:sp>
        <p:nvSpPr>
          <p:cNvPr id="18" name="TextBox 17">
            <a:extLst>
              <a:ext uri="{FF2B5EF4-FFF2-40B4-BE49-F238E27FC236}">
                <a16:creationId xmlns:a16="http://schemas.microsoft.com/office/drawing/2014/main" id="{6E888DE5-9F44-D444-ACBB-86119CED7CB2}"/>
              </a:ext>
            </a:extLst>
          </p:cNvPr>
          <p:cNvSpPr txBox="1"/>
          <p:nvPr/>
        </p:nvSpPr>
        <p:spPr>
          <a:xfrm>
            <a:off x="6091902" y="5445822"/>
            <a:ext cx="2797531" cy="1323439"/>
          </a:xfrm>
          <a:prstGeom prst="rect">
            <a:avLst/>
          </a:prstGeom>
          <a:noFill/>
        </p:spPr>
        <p:txBody>
          <a:bodyPr wrap="square" rtlCol="0">
            <a:spAutoFit/>
          </a:bodyPr>
          <a:lstStyle/>
          <a:p>
            <a:pPr marL="15875"/>
            <a:r>
              <a:rPr lang="en-US" sz="2000" dirty="0">
                <a:solidFill>
                  <a:srgbClr val="0432FF"/>
                </a:solidFill>
                <a:latin typeface="Candara" panose="020E0502030303020204" pitchFamily="34" charset="0"/>
              </a:rPr>
              <a:t>Notice that the amide N is planar while the side chain N is trigonal pyramidal.</a:t>
            </a:r>
          </a:p>
        </p:txBody>
      </p:sp>
      <p:cxnSp>
        <p:nvCxnSpPr>
          <p:cNvPr id="11" name="Straight Arrow Connector 10">
            <a:extLst>
              <a:ext uri="{FF2B5EF4-FFF2-40B4-BE49-F238E27FC236}">
                <a16:creationId xmlns:a16="http://schemas.microsoft.com/office/drawing/2014/main" id="{B5060A76-067C-D849-899E-2414B60B8EE5}"/>
              </a:ext>
            </a:extLst>
          </p:cNvPr>
          <p:cNvCxnSpPr>
            <a:cxnSpLocks/>
          </p:cNvCxnSpPr>
          <p:nvPr/>
        </p:nvCxnSpPr>
        <p:spPr>
          <a:xfrm flipH="1">
            <a:off x="5510022" y="6279043"/>
            <a:ext cx="593798" cy="305552"/>
          </a:xfrm>
          <a:prstGeom prst="straightConnector1">
            <a:avLst/>
          </a:prstGeom>
          <a:ln w="254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48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6"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schemeClr val="bg1"/>
                </a:solidFill>
                <a:latin typeface="Candara"/>
                <a:cs typeface="Candara"/>
              </a:rPr>
              <a:t>Let’s try an exercise:</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1631216"/>
          </a:xfrm>
          <a:prstGeom prst="rect">
            <a:avLst/>
          </a:prstGeom>
          <a:noFill/>
        </p:spPr>
        <p:txBody>
          <a:bodyPr wrap="square" rtlCol="0">
            <a:spAutoFit/>
          </a:bodyPr>
          <a:lstStyle/>
          <a:p>
            <a:r>
              <a:rPr lang="en-US" sz="2000" dirty="0">
                <a:latin typeface="Candara" panose="020E0502030303020204" pitchFamily="34" charset="0"/>
              </a:rPr>
              <a:t>Draw the major resonance contributor of the structure below. </a:t>
            </a:r>
          </a:p>
          <a:p>
            <a:pPr marL="342900" indent="-342900">
              <a:buFont typeface="Arial" panose="020B0604020202020204" pitchFamily="34" charset="0"/>
              <a:buChar char="•"/>
            </a:pPr>
            <a:r>
              <a:rPr lang="en-US" sz="2000" dirty="0">
                <a:latin typeface="Candara" panose="020E0502030303020204" pitchFamily="34" charset="0"/>
              </a:rPr>
              <a:t>Include in your figure the appropriate curved arrows showing how you got from the given structure to your structure. </a:t>
            </a:r>
          </a:p>
          <a:p>
            <a:pPr marL="342900" indent="-342900">
              <a:buFont typeface="Arial" panose="020B0604020202020204" pitchFamily="34" charset="0"/>
              <a:buChar char="•"/>
            </a:pPr>
            <a:r>
              <a:rPr lang="en-US" sz="2000" dirty="0">
                <a:latin typeface="Candara" panose="020E0502030303020204" pitchFamily="34" charset="0"/>
              </a:rPr>
              <a:t>Explain why your contributor is the major one. </a:t>
            </a:r>
          </a:p>
          <a:p>
            <a:pPr marL="342900" indent="-342900">
              <a:buFont typeface="Arial" panose="020B0604020202020204" pitchFamily="34" charset="0"/>
              <a:buChar char="•"/>
            </a:pPr>
            <a:r>
              <a:rPr lang="en-US" sz="2000" dirty="0">
                <a:latin typeface="Candara" panose="020E0502030303020204" pitchFamily="34" charset="0"/>
              </a:rPr>
              <a:t>In what kind of orbitals are the two lone pairs on the oxygen?</a:t>
            </a:r>
          </a:p>
        </p:txBody>
      </p:sp>
      <p:pic>
        <p:nvPicPr>
          <p:cNvPr id="8" name="Picture 7">
            <a:extLst>
              <a:ext uri="{FF2B5EF4-FFF2-40B4-BE49-F238E27FC236}">
                <a16:creationId xmlns:a16="http://schemas.microsoft.com/office/drawing/2014/main" id="{01EED5F2-0EFC-D94B-887B-92C2167A208F}"/>
              </a:ext>
            </a:extLst>
          </p:cNvPr>
          <p:cNvPicPr>
            <a:picLocks noChangeAspect="1"/>
          </p:cNvPicPr>
          <p:nvPr/>
        </p:nvPicPr>
        <p:blipFill>
          <a:blip r:embed="rId3"/>
          <a:stretch>
            <a:fillRect/>
          </a:stretch>
        </p:blipFill>
        <p:spPr>
          <a:xfrm>
            <a:off x="828040" y="2486221"/>
            <a:ext cx="3743960" cy="850900"/>
          </a:xfrm>
          <a:prstGeom prst="rect">
            <a:avLst/>
          </a:prstGeom>
        </p:spPr>
      </p:pic>
      <p:sp>
        <p:nvSpPr>
          <p:cNvPr id="9" name="TextBox 8">
            <a:extLst>
              <a:ext uri="{FF2B5EF4-FFF2-40B4-BE49-F238E27FC236}">
                <a16:creationId xmlns:a16="http://schemas.microsoft.com/office/drawing/2014/main" id="{0625F2B3-0D5B-D84A-AD73-6F94D43FF4C1}"/>
              </a:ext>
            </a:extLst>
          </p:cNvPr>
          <p:cNvSpPr txBox="1"/>
          <p:nvPr/>
        </p:nvSpPr>
        <p:spPr>
          <a:xfrm rot="18927547">
            <a:off x="2121408" y="2847773"/>
            <a:ext cx="247184" cy="369332"/>
          </a:xfrm>
          <a:prstGeom prst="rect">
            <a:avLst/>
          </a:prstGeom>
          <a:noFill/>
        </p:spPr>
        <p:txBody>
          <a:bodyPr wrap="none" rtlCol="0">
            <a:spAutoFit/>
          </a:bodyPr>
          <a:lstStyle/>
          <a:p>
            <a:r>
              <a:rPr lang="en-US" b="1" dirty="0">
                <a:solidFill>
                  <a:srgbClr val="0432FF"/>
                </a:solidFill>
              </a:rPr>
              <a:t>:</a:t>
            </a:r>
          </a:p>
        </p:txBody>
      </p:sp>
      <p:sp>
        <p:nvSpPr>
          <p:cNvPr id="19" name="TextBox 18">
            <a:extLst>
              <a:ext uri="{FF2B5EF4-FFF2-40B4-BE49-F238E27FC236}">
                <a16:creationId xmlns:a16="http://schemas.microsoft.com/office/drawing/2014/main" id="{A93E8E86-185B-8543-B003-19BC1D4DFD07}"/>
              </a:ext>
            </a:extLst>
          </p:cNvPr>
          <p:cNvSpPr txBox="1"/>
          <p:nvPr/>
        </p:nvSpPr>
        <p:spPr>
          <a:xfrm rot="3228392">
            <a:off x="2337160" y="2870056"/>
            <a:ext cx="247184" cy="369332"/>
          </a:xfrm>
          <a:prstGeom prst="rect">
            <a:avLst/>
          </a:prstGeom>
          <a:noFill/>
        </p:spPr>
        <p:txBody>
          <a:bodyPr wrap="none" rtlCol="0">
            <a:spAutoFit/>
          </a:bodyPr>
          <a:lstStyle/>
          <a:p>
            <a:r>
              <a:rPr lang="en-US" b="1" dirty="0">
                <a:solidFill>
                  <a:srgbClr val="0432FF"/>
                </a:solidFill>
              </a:rPr>
              <a:t>:</a:t>
            </a:r>
          </a:p>
        </p:txBody>
      </p:sp>
      <p:pic>
        <p:nvPicPr>
          <p:cNvPr id="10" name="Picture 9">
            <a:extLst>
              <a:ext uri="{FF2B5EF4-FFF2-40B4-BE49-F238E27FC236}">
                <a16:creationId xmlns:a16="http://schemas.microsoft.com/office/drawing/2014/main" id="{6B5FA522-59A8-284D-8E2B-09022E075EF3}"/>
              </a:ext>
            </a:extLst>
          </p:cNvPr>
          <p:cNvPicPr>
            <a:picLocks noChangeAspect="1"/>
          </p:cNvPicPr>
          <p:nvPr/>
        </p:nvPicPr>
        <p:blipFill>
          <a:blip r:embed="rId4"/>
          <a:stretch>
            <a:fillRect/>
          </a:stretch>
        </p:blipFill>
        <p:spPr>
          <a:xfrm>
            <a:off x="972466" y="2582960"/>
            <a:ext cx="5836242" cy="1692080"/>
          </a:xfrm>
          <a:prstGeom prst="rect">
            <a:avLst/>
          </a:prstGeom>
          <a:ln w="31750">
            <a:solidFill>
              <a:srgbClr val="0432FF"/>
            </a:solidFill>
          </a:ln>
        </p:spPr>
      </p:pic>
      <p:sp>
        <p:nvSpPr>
          <p:cNvPr id="12" name="TextBox 11">
            <a:extLst>
              <a:ext uri="{FF2B5EF4-FFF2-40B4-BE49-F238E27FC236}">
                <a16:creationId xmlns:a16="http://schemas.microsoft.com/office/drawing/2014/main" id="{55EF054B-A9D3-7F4E-97AB-E2B30EF23D7A}"/>
              </a:ext>
            </a:extLst>
          </p:cNvPr>
          <p:cNvSpPr txBox="1"/>
          <p:nvPr/>
        </p:nvSpPr>
        <p:spPr>
          <a:xfrm>
            <a:off x="2909078" y="4453128"/>
            <a:ext cx="5462445" cy="400110"/>
          </a:xfrm>
          <a:prstGeom prst="rect">
            <a:avLst/>
          </a:prstGeom>
          <a:noFill/>
        </p:spPr>
        <p:txBody>
          <a:bodyPr wrap="square" rtlCol="0">
            <a:spAutoFit/>
          </a:bodyPr>
          <a:lstStyle/>
          <a:p>
            <a:r>
              <a:rPr lang="en-US" sz="2000" dirty="0">
                <a:solidFill>
                  <a:srgbClr val="0432FF"/>
                </a:solidFill>
                <a:latin typeface="Candara" panose="020E0502030303020204" pitchFamily="34" charset="0"/>
              </a:rPr>
              <a:t>The more </a:t>
            </a:r>
            <a:r>
              <a:rPr lang="en-US" sz="2000" dirty="0" err="1">
                <a:solidFill>
                  <a:srgbClr val="0432FF"/>
                </a:solidFill>
                <a:latin typeface="Candara" panose="020E0502030303020204" pitchFamily="34" charset="0"/>
              </a:rPr>
              <a:t>en</a:t>
            </a:r>
            <a:r>
              <a:rPr lang="en-US" sz="2000" dirty="0">
                <a:solidFill>
                  <a:srgbClr val="0432FF"/>
                </a:solidFill>
                <a:latin typeface="Candara" panose="020E0502030303020204" pitchFamily="34" charset="0"/>
              </a:rPr>
              <a:t> atom carries the charge</a:t>
            </a:r>
          </a:p>
        </p:txBody>
      </p:sp>
      <p:sp>
        <p:nvSpPr>
          <p:cNvPr id="20" name="TextBox 19">
            <a:extLst>
              <a:ext uri="{FF2B5EF4-FFF2-40B4-BE49-F238E27FC236}">
                <a16:creationId xmlns:a16="http://schemas.microsoft.com/office/drawing/2014/main" id="{C95E5BC3-D0D8-7E43-B685-671B98FB7659}"/>
              </a:ext>
            </a:extLst>
          </p:cNvPr>
          <p:cNvSpPr txBox="1"/>
          <p:nvPr/>
        </p:nvSpPr>
        <p:spPr>
          <a:xfrm>
            <a:off x="2915872" y="4783671"/>
            <a:ext cx="5836242" cy="1015663"/>
          </a:xfrm>
          <a:prstGeom prst="rect">
            <a:avLst/>
          </a:prstGeom>
          <a:noFill/>
        </p:spPr>
        <p:txBody>
          <a:bodyPr wrap="square" rtlCol="0">
            <a:spAutoFit/>
          </a:bodyPr>
          <a:lstStyle/>
          <a:p>
            <a:r>
              <a:rPr lang="en-US" sz="2000" dirty="0">
                <a:solidFill>
                  <a:srgbClr val="0432FF"/>
                </a:solidFill>
                <a:latin typeface="Candara" panose="020E0502030303020204" pitchFamily="34" charset="0"/>
              </a:rPr>
              <a:t>The O’s lone pairs are in:</a:t>
            </a:r>
          </a:p>
          <a:p>
            <a:pPr marL="342900" indent="-342900">
              <a:buFont typeface="Arial" panose="020B0604020202020204" pitchFamily="34" charset="0"/>
              <a:buChar char="•"/>
            </a:pPr>
            <a:r>
              <a:rPr lang="en-US" sz="2000" dirty="0">
                <a:solidFill>
                  <a:srgbClr val="0432FF"/>
                </a:solidFill>
                <a:latin typeface="Candara" panose="020E0502030303020204" pitchFamily="34" charset="0"/>
              </a:rPr>
              <a:t>(left) an sp</a:t>
            </a:r>
            <a:r>
              <a:rPr lang="en-US" sz="2400" baseline="30000" dirty="0">
                <a:solidFill>
                  <a:srgbClr val="0432FF"/>
                </a:solidFill>
                <a:latin typeface="Candara" panose="020E0502030303020204" pitchFamily="34" charset="0"/>
              </a:rPr>
              <a:t>2</a:t>
            </a:r>
            <a:r>
              <a:rPr lang="en-US" sz="2000" dirty="0">
                <a:solidFill>
                  <a:srgbClr val="0432FF"/>
                </a:solidFill>
                <a:latin typeface="Candara" panose="020E0502030303020204" pitchFamily="34" charset="0"/>
              </a:rPr>
              <a:t> and an unhybridized p orbital</a:t>
            </a:r>
          </a:p>
          <a:p>
            <a:pPr marL="342900" indent="-342900">
              <a:buFont typeface="Arial" panose="020B0604020202020204" pitchFamily="34" charset="0"/>
              <a:buChar char="•"/>
            </a:pPr>
            <a:r>
              <a:rPr lang="en-US" sz="2000" dirty="0">
                <a:solidFill>
                  <a:srgbClr val="0432FF"/>
                </a:solidFill>
                <a:latin typeface="Candara" panose="020E0502030303020204" pitchFamily="34" charset="0"/>
              </a:rPr>
              <a:t>(right) an sp</a:t>
            </a:r>
            <a:r>
              <a:rPr lang="en-US" sz="2400" baseline="30000" dirty="0">
                <a:solidFill>
                  <a:srgbClr val="0432FF"/>
                </a:solidFill>
                <a:latin typeface="Candara" panose="020E0502030303020204" pitchFamily="34" charset="0"/>
              </a:rPr>
              <a:t>2</a:t>
            </a:r>
            <a:r>
              <a:rPr lang="en-US" sz="2000" dirty="0">
                <a:solidFill>
                  <a:srgbClr val="0432FF"/>
                </a:solidFill>
                <a:latin typeface="Candara" panose="020E0502030303020204" pitchFamily="34" charset="0"/>
              </a:rPr>
              <a:t> orbital	</a:t>
            </a:r>
          </a:p>
        </p:txBody>
      </p:sp>
    </p:spTree>
    <p:extLst>
      <p:ext uri="{BB962C8B-B14F-4D97-AF65-F5344CB8AC3E}">
        <p14:creationId xmlns:p14="http://schemas.microsoft.com/office/powerpoint/2010/main" val="259069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1631216"/>
          </a:xfrm>
          <a:prstGeom prst="rect">
            <a:avLst/>
          </a:prstGeom>
          <a:noFill/>
        </p:spPr>
        <p:txBody>
          <a:bodyPr wrap="square" rtlCol="0">
            <a:spAutoFit/>
          </a:bodyPr>
          <a:lstStyle/>
          <a:p>
            <a:r>
              <a:rPr lang="en-US" sz="2000" dirty="0">
                <a:latin typeface="Candara" panose="020E0502030303020204" pitchFamily="34" charset="0"/>
              </a:rPr>
              <a:t>Below is a minor resonance contributor of a species known as an 'enamine', which we will study more in chapter 12. </a:t>
            </a:r>
          </a:p>
          <a:p>
            <a:pPr marL="342900" indent="-342900">
              <a:buFont typeface="Arial" panose="020B0604020202020204" pitchFamily="34" charset="0"/>
              <a:buChar char="•"/>
            </a:pPr>
            <a:r>
              <a:rPr lang="en-US" sz="2000" dirty="0">
                <a:latin typeface="Candara" panose="020E0502030303020204" pitchFamily="34" charset="0"/>
              </a:rPr>
              <a:t>Draw the major resonance contributor for the enamine and explain why your contributor is the major one (refer to resonance rules for major and minor contributors from this section).</a:t>
            </a:r>
          </a:p>
        </p:txBody>
      </p:sp>
      <p:pic>
        <p:nvPicPr>
          <p:cNvPr id="3" name="Picture 2">
            <a:extLst>
              <a:ext uri="{FF2B5EF4-FFF2-40B4-BE49-F238E27FC236}">
                <a16:creationId xmlns:a16="http://schemas.microsoft.com/office/drawing/2014/main" id="{A5B5E4D6-762C-B74E-81F3-D13EC345B65F}"/>
              </a:ext>
            </a:extLst>
          </p:cNvPr>
          <p:cNvPicPr>
            <a:picLocks noChangeAspect="1"/>
          </p:cNvPicPr>
          <p:nvPr/>
        </p:nvPicPr>
        <p:blipFill>
          <a:blip r:embed="rId3"/>
          <a:stretch>
            <a:fillRect/>
          </a:stretch>
        </p:blipFill>
        <p:spPr>
          <a:xfrm>
            <a:off x="6665844" y="2161589"/>
            <a:ext cx="1900740" cy="1646001"/>
          </a:xfrm>
          <a:prstGeom prst="rect">
            <a:avLst/>
          </a:prstGeom>
        </p:spPr>
      </p:pic>
      <p:pic>
        <p:nvPicPr>
          <p:cNvPr id="2" name="Picture 1">
            <a:extLst>
              <a:ext uri="{FF2B5EF4-FFF2-40B4-BE49-F238E27FC236}">
                <a16:creationId xmlns:a16="http://schemas.microsoft.com/office/drawing/2014/main" id="{943E0F26-C475-1F44-898E-8B7A9DAFCD14}"/>
              </a:ext>
            </a:extLst>
          </p:cNvPr>
          <p:cNvPicPr>
            <a:picLocks noChangeAspect="1"/>
          </p:cNvPicPr>
          <p:nvPr/>
        </p:nvPicPr>
        <p:blipFill>
          <a:blip r:embed="rId4"/>
          <a:stretch>
            <a:fillRect/>
          </a:stretch>
        </p:blipFill>
        <p:spPr>
          <a:xfrm>
            <a:off x="3686635" y="3146905"/>
            <a:ext cx="1663700" cy="1460500"/>
          </a:xfrm>
          <a:prstGeom prst="rect">
            <a:avLst/>
          </a:prstGeom>
          <a:ln w="19050">
            <a:solidFill>
              <a:srgbClr val="0432FF"/>
            </a:solidFill>
          </a:ln>
        </p:spPr>
      </p:pic>
      <p:sp>
        <p:nvSpPr>
          <p:cNvPr id="6" name="TextBox 5">
            <a:extLst>
              <a:ext uri="{FF2B5EF4-FFF2-40B4-BE49-F238E27FC236}">
                <a16:creationId xmlns:a16="http://schemas.microsoft.com/office/drawing/2014/main" id="{0133BC5B-2653-CA47-9517-7B59C8EA7A7B}"/>
              </a:ext>
            </a:extLst>
          </p:cNvPr>
          <p:cNvSpPr txBox="1"/>
          <p:nvPr/>
        </p:nvSpPr>
        <p:spPr>
          <a:xfrm>
            <a:off x="3356763" y="4770782"/>
            <a:ext cx="2430474"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Major because no FC</a:t>
            </a:r>
          </a:p>
        </p:txBody>
      </p:sp>
    </p:spTree>
    <p:extLst>
      <p:ext uri="{BB962C8B-B14F-4D97-AF65-F5344CB8AC3E}">
        <p14:creationId xmlns:p14="http://schemas.microsoft.com/office/powerpoint/2010/main" val="22498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Another:</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1938992"/>
          </a:xfrm>
          <a:prstGeom prst="rect">
            <a:avLst/>
          </a:prstGeom>
          <a:noFill/>
        </p:spPr>
        <p:txBody>
          <a:bodyPr wrap="square" rtlCol="0">
            <a:spAutoFit/>
          </a:bodyPr>
          <a:lstStyle/>
          <a:p>
            <a:pPr marL="469900" indent="-455613"/>
            <a:r>
              <a:rPr lang="en-US" sz="2000" dirty="0">
                <a:latin typeface="Candara" panose="020E0502030303020204" pitchFamily="34" charset="0"/>
              </a:rPr>
              <a:t>(a) Draw three additional resonance contributors for the carbocation below. Include in your figure the appropriate curved arrows showing how one contributor is converted to the next.</a:t>
            </a:r>
          </a:p>
          <a:p>
            <a:pPr marL="469900" indent="-455613"/>
            <a:r>
              <a:rPr lang="en-US" sz="2000" dirty="0">
                <a:latin typeface="Candara" panose="020E0502030303020204" pitchFamily="34" charset="0"/>
              </a:rPr>
              <a:t>(b) Fill in the blanks: the conjugated </a:t>
            </a:r>
            <a:r>
              <a:rPr lang="el-GR" sz="2000" dirty="0">
                <a:latin typeface="Candara" panose="020E0502030303020204" pitchFamily="34" charset="0"/>
              </a:rPr>
              <a:t>π </a:t>
            </a:r>
            <a:r>
              <a:rPr lang="en-US" sz="2000" dirty="0">
                <a:latin typeface="Candara" panose="020E0502030303020204" pitchFamily="34" charset="0"/>
              </a:rPr>
              <a:t>system in this carbocation is composed of ______ p orbitals sharing ________ delocalized π electrons.</a:t>
            </a:r>
          </a:p>
        </p:txBody>
      </p:sp>
      <p:pic>
        <p:nvPicPr>
          <p:cNvPr id="2" name="Picture 1">
            <a:extLst>
              <a:ext uri="{FF2B5EF4-FFF2-40B4-BE49-F238E27FC236}">
                <a16:creationId xmlns:a16="http://schemas.microsoft.com/office/drawing/2014/main" id="{E0DCCD1A-0101-5346-B082-16CC61B1678E}"/>
              </a:ext>
            </a:extLst>
          </p:cNvPr>
          <p:cNvPicPr>
            <a:picLocks noChangeAspect="1"/>
          </p:cNvPicPr>
          <p:nvPr/>
        </p:nvPicPr>
        <p:blipFill>
          <a:blip r:embed="rId3"/>
          <a:stretch>
            <a:fillRect/>
          </a:stretch>
        </p:blipFill>
        <p:spPr>
          <a:xfrm>
            <a:off x="410983" y="2963202"/>
            <a:ext cx="3030483" cy="1056681"/>
          </a:xfrm>
          <a:prstGeom prst="rect">
            <a:avLst/>
          </a:prstGeom>
        </p:spPr>
      </p:pic>
      <p:pic>
        <p:nvPicPr>
          <p:cNvPr id="3" name="Picture 2">
            <a:extLst>
              <a:ext uri="{FF2B5EF4-FFF2-40B4-BE49-F238E27FC236}">
                <a16:creationId xmlns:a16="http://schemas.microsoft.com/office/drawing/2014/main" id="{E492E74F-E3F0-8D44-B098-0CA1555D1767}"/>
              </a:ext>
            </a:extLst>
          </p:cNvPr>
          <p:cNvPicPr>
            <a:picLocks noChangeAspect="1"/>
          </p:cNvPicPr>
          <p:nvPr/>
        </p:nvPicPr>
        <p:blipFill>
          <a:blip r:embed="rId4"/>
          <a:stretch>
            <a:fillRect/>
          </a:stretch>
        </p:blipFill>
        <p:spPr>
          <a:xfrm>
            <a:off x="410983" y="2993095"/>
            <a:ext cx="7378700" cy="3009900"/>
          </a:xfrm>
          <a:prstGeom prst="rect">
            <a:avLst/>
          </a:prstGeom>
          <a:ln w="19050">
            <a:solidFill>
              <a:srgbClr val="0432FF"/>
            </a:solidFill>
          </a:ln>
        </p:spPr>
      </p:pic>
      <p:sp>
        <p:nvSpPr>
          <p:cNvPr id="6" name="TextBox 5">
            <a:extLst>
              <a:ext uri="{FF2B5EF4-FFF2-40B4-BE49-F238E27FC236}">
                <a16:creationId xmlns:a16="http://schemas.microsoft.com/office/drawing/2014/main" id="{F6C87868-D905-864C-93CB-A2E6ACB42ECE}"/>
              </a:ext>
            </a:extLst>
          </p:cNvPr>
          <p:cNvSpPr txBox="1"/>
          <p:nvPr/>
        </p:nvSpPr>
        <p:spPr>
          <a:xfrm>
            <a:off x="2584174" y="2027582"/>
            <a:ext cx="306494"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7</a:t>
            </a:r>
          </a:p>
        </p:txBody>
      </p:sp>
      <p:sp>
        <p:nvSpPr>
          <p:cNvPr id="9" name="TextBox 8">
            <a:extLst>
              <a:ext uri="{FF2B5EF4-FFF2-40B4-BE49-F238E27FC236}">
                <a16:creationId xmlns:a16="http://schemas.microsoft.com/office/drawing/2014/main" id="{B7DD27AC-9688-5A4E-AFC1-851B6DBA7A2D}"/>
              </a:ext>
            </a:extLst>
          </p:cNvPr>
          <p:cNvSpPr txBox="1"/>
          <p:nvPr/>
        </p:nvSpPr>
        <p:spPr>
          <a:xfrm>
            <a:off x="5514897" y="2027582"/>
            <a:ext cx="325730"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6</a:t>
            </a:r>
          </a:p>
        </p:txBody>
      </p:sp>
    </p:spTree>
    <p:extLst>
      <p:ext uri="{BB962C8B-B14F-4D97-AF65-F5344CB8AC3E}">
        <p14:creationId xmlns:p14="http://schemas.microsoft.com/office/powerpoint/2010/main" val="48199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Another:</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400110"/>
          </a:xfrm>
          <a:prstGeom prst="rect">
            <a:avLst/>
          </a:prstGeom>
          <a:noFill/>
        </p:spPr>
        <p:txBody>
          <a:bodyPr wrap="square" rtlCol="0">
            <a:spAutoFit/>
          </a:bodyPr>
          <a:lstStyle/>
          <a:p>
            <a:r>
              <a:rPr lang="en-US" sz="2000" dirty="0">
                <a:latin typeface="Candara" panose="020E0502030303020204" pitchFamily="34" charset="0"/>
              </a:rPr>
              <a:t>Draw the major resonance contributor for each of the anions below.</a:t>
            </a:r>
          </a:p>
        </p:txBody>
      </p:sp>
      <p:pic>
        <p:nvPicPr>
          <p:cNvPr id="3" name="Picture 2">
            <a:extLst>
              <a:ext uri="{FF2B5EF4-FFF2-40B4-BE49-F238E27FC236}">
                <a16:creationId xmlns:a16="http://schemas.microsoft.com/office/drawing/2014/main" id="{3960CB0C-AEAB-3141-96E7-23F17190822B}"/>
              </a:ext>
            </a:extLst>
          </p:cNvPr>
          <p:cNvPicPr>
            <a:picLocks noChangeAspect="1"/>
          </p:cNvPicPr>
          <p:nvPr/>
        </p:nvPicPr>
        <p:blipFill>
          <a:blip r:embed="rId3"/>
          <a:stretch>
            <a:fillRect/>
          </a:stretch>
        </p:blipFill>
        <p:spPr>
          <a:xfrm>
            <a:off x="332155" y="1550057"/>
            <a:ext cx="3814149" cy="3321488"/>
          </a:xfrm>
          <a:prstGeom prst="rect">
            <a:avLst/>
          </a:prstGeom>
        </p:spPr>
      </p:pic>
      <p:pic>
        <p:nvPicPr>
          <p:cNvPr id="2" name="Picture 1">
            <a:extLst>
              <a:ext uri="{FF2B5EF4-FFF2-40B4-BE49-F238E27FC236}">
                <a16:creationId xmlns:a16="http://schemas.microsoft.com/office/drawing/2014/main" id="{6347D3D6-3526-FA4A-B57D-AE936065F637}"/>
              </a:ext>
            </a:extLst>
          </p:cNvPr>
          <p:cNvPicPr>
            <a:picLocks noChangeAspect="1"/>
          </p:cNvPicPr>
          <p:nvPr/>
        </p:nvPicPr>
        <p:blipFill rotWithShape="1">
          <a:blip r:embed="rId4"/>
          <a:srcRect l="8056"/>
          <a:stretch/>
        </p:blipFill>
        <p:spPr>
          <a:xfrm>
            <a:off x="284857" y="1550057"/>
            <a:ext cx="6936112" cy="3543300"/>
          </a:xfrm>
          <a:prstGeom prst="rect">
            <a:avLst/>
          </a:prstGeom>
          <a:ln w="19050">
            <a:solidFill>
              <a:srgbClr val="0432FF"/>
            </a:solidFill>
          </a:ln>
        </p:spPr>
      </p:pic>
    </p:spTree>
    <p:extLst>
      <p:ext uri="{BB962C8B-B14F-4D97-AF65-F5344CB8AC3E}">
        <p14:creationId xmlns:p14="http://schemas.microsoft.com/office/powerpoint/2010/main" val="68856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Another:</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1938992"/>
          </a:xfrm>
          <a:prstGeom prst="rect">
            <a:avLst/>
          </a:prstGeom>
          <a:noFill/>
        </p:spPr>
        <p:txBody>
          <a:bodyPr wrap="square" rtlCol="0">
            <a:spAutoFit/>
          </a:bodyPr>
          <a:lstStyle/>
          <a:p>
            <a:r>
              <a:rPr lang="en-US" sz="2000" dirty="0">
                <a:latin typeface="Candara" panose="020E0502030303020204" pitchFamily="34" charset="0"/>
              </a:rPr>
              <a:t>The figure below shows how the negative formal charge on the oxygen</a:t>
            </a:r>
          </a:p>
          <a:p>
            <a:r>
              <a:rPr lang="en-US" sz="2000" dirty="0">
                <a:latin typeface="Candara" panose="020E0502030303020204" pitchFamily="34" charset="0"/>
              </a:rPr>
              <a:t>can be delocalized to the carbon indicated by an arrow. More resonance contributors can be drawn in which negative charge is delocalized to three other atoms on the molecule.</a:t>
            </a:r>
          </a:p>
          <a:p>
            <a:r>
              <a:rPr lang="en-US" sz="2000" dirty="0">
                <a:latin typeface="Candara" panose="020E0502030303020204" pitchFamily="34" charset="0"/>
              </a:rPr>
              <a:t>(a) Circle these atoms.</a:t>
            </a:r>
          </a:p>
          <a:p>
            <a:r>
              <a:rPr lang="en-US" sz="2000" dirty="0">
                <a:latin typeface="Candara" panose="020E0502030303020204" pitchFamily="34" charset="0"/>
              </a:rPr>
              <a:t>(b) Draw the two most important resonance contributors for the molecule.</a:t>
            </a:r>
          </a:p>
        </p:txBody>
      </p:sp>
      <p:pic>
        <p:nvPicPr>
          <p:cNvPr id="2" name="Picture 1">
            <a:extLst>
              <a:ext uri="{FF2B5EF4-FFF2-40B4-BE49-F238E27FC236}">
                <a16:creationId xmlns:a16="http://schemas.microsoft.com/office/drawing/2014/main" id="{466009DE-29E9-6945-AEAF-443D9EFF2DBD}"/>
              </a:ext>
            </a:extLst>
          </p:cNvPr>
          <p:cNvPicPr>
            <a:picLocks noChangeAspect="1"/>
          </p:cNvPicPr>
          <p:nvPr/>
        </p:nvPicPr>
        <p:blipFill>
          <a:blip r:embed="rId3"/>
          <a:stretch>
            <a:fillRect/>
          </a:stretch>
        </p:blipFill>
        <p:spPr>
          <a:xfrm>
            <a:off x="1016045" y="2768599"/>
            <a:ext cx="7104518" cy="1771870"/>
          </a:xfrm>
          <a:prstGeom prst="rect">
            <a:avLst/>
          </a:prstGeom>
        </p:spPr>
      </p:pic>
      <p:pic>
        <p:nvPicPr>
          <p:cNvPr id="3" name="Picture 2">
            <a:extLst>
              <a:ext uri="{FF2B5EF4-FFF2-40B4-BE49-F238E27FC236}">
                <a16:creationId xmlns:a16="http://schemas.microsoft.com/office/drawing/2014/main" id="{222F290E-CDCD-0E4B-874D-36FE0D01CF43}"/>
              </a:ext>
            </a:extLst>
          </p:cNvPr>
          <p:cNvPicPr>
            <a:picLocks noChangeAspect="1"/>
          </p:cNvPicPr>
          <p:nvPr/>
        </p:nvPicPr>
        <p:blipFill>
          <a:blip r:embed="rId4"/>
          <a:stretch>
            <a:fillRect/>
          </a:stretch>
        </p:blipFill>
        <p:spPr>
          <a:xfrm>
            <a:off x="533218" y="4955761"/>
            <a:ext cx="8089900" cy="1346200"/>
          </a:xfrm>
          <a:prstGeom prst="rect">
            <a:avLst/>
          </a:prstGeom>
          <a:ln w="19050">
            <a:solidFill>
              <a:srgbClr val="0432FF"/>
            </a:solidFill>
          </a:ln>
        </p:spPr>
      </p:pic>
    </p:spTree>
    <p:extLst>
      <p:ext uri="{BB962C8B-B14F-4D97-AF65-F5344CB8AC3E}">
        <p14:creationId xmlns:p14="http://schemas.microsoft.com/office/powerpoint/2010/main" val="21725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schemeClr val="bg1"/>
                </a:solidFill>
                <a:latin typeface="Candara"/>
                <a:cs typeface="Candara"/>
              </a:rPr>
              <a:t>Can you?</a:t>
            </a:r>
          </a:p>
        </p:txBody>
      </p:sp>
      <p:sp>
        <p:nvSpPr>
          <p:cNvPr id="2" name="TextBox 1"/>
          <p:cNvSpPr txBox="1"/>
          <p:nvPr/>
        </p:nvSpPr>
        <p:spPr>
          <a:xfrm>
            <a:off x="275634" y="806828"/>
            <a:ext cx="8624113" cy="400110"/>
          </a:xfrm>
          <a:prstGeom prst="rect">
            <a:avLst/>
          </a:prstGeom>
          <a:noFill/>
        </p:spPr>
        <p:txBody>
          <a:bodyPr wrap="square" rtlCol="0">
            <a:spAutoFit/>
          </a:bodyPr>
          <a:lstStyle/>
          <a:p>
            <a:r>
              <a:rPr lang="en-US" sz="2000" dirty="0">
                <a:latin typeface="Candara"/>
                <a:cs typeface="Candara"/>
              </a:rPr>
              <a:t>(1) Describe the orbital hybridization of the atoms involved in the amide bond?</a:t>
            </a:r>
          </a:p>
        </p:txBody>
      </p:sp>
      <p:sp>
        <p:nvSpPr>
          <p:cNvPr id="12" name="TextBox 11"/>
          <p:cNvSpPr txBox="1"/>
          <p:nvPr/>
        </p:nvSpPr>
        <p:spPr>
          <a:xfrm>
            <a:off x="275634" y="1647241"/>
            <a:ext cx="8624113" cy="707886"/>
          </a:xfrm>
          <a:prstGeom prst="rect">
            <a:avLst/>
          </a:prstGeom>
          <a:noFill/>
        </p:spPr>
        <p:txBody>
          <a:bodyPr wrap="square" rtlCol="0">
            <a:spAutoFit/>
          </a:bodyPr>
          <a:lstStyle/>
          <a:p>
            <a:r>
              <a:rPr lang="en-US" sz="2000" dirty="0">
                <a:latin typeface="Candara"/>
                <a:cs typeface="Candara"/>
              </a:rPr>
              <a:t>(2) Describe the effects of resonance on stabilization and rotation of peptide </a:t>
            </a:r>
          </a:p>
          <a:p>
            <a:r>
              <a:rPr lang="en-US" sz="2000" dirty="0">
                <a:latin typeface="Candara"/>
                <a:cs typeface="Candara"/>
              </a:rPr>
              <a:t>       bonds? </a:t>
            </a:r>
          </a:p>
        </p:txBody>
      </p:sp>
      <p:sp>
        <p:nvSpPr>
          <p:cNvPr id="13" name="TextBox 12"/>
          <p:cNvSpPr txBox="1"/>
          <p:nvPr/>
        </p:nvSpPr>
        <p:spPr>
          <a:xfrm>
            <a:off x="275634" y="2575522"/>
            <a:ext cx="8624113" cy="400110"/>
          </a:xfrm>
          <a:prstGeom prst="rect">
            <a:avLst/>
          </a:prstGeom>
          <a:noFill/>
        </p:spPr>
        <p:txBody>
          <a:bodyPr wrap="square" rtlCol="0">
            <a:spAutoFit/>
          </a:bodyPr>
          <a:lstStyle/>
          <a:p>
            <a:r>
              <a:rPr lang="en-US" sz="2000" dirty="0">
                <a:latin typeface="Candara"/>
                <a:cs typeface="Candara"/>
              </a:rPr>
              <a:t>(3) Cope with resonance problems!?</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352366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2"/>
            <a:ext cx="7905113" cy="646331"/>
          </a:xfrm>
          <a:prstGeom prst="rect">
            <a:avLst/>
          </a:prstGeom>
          <a:noFill/>
        </p:spPr>
        <p:txBody>
          <a:bodyPr wrap="none" rtlCol="0">
            <a:spAutoFit/>
          </a:bodyPr>
          <a:lstStyle/>
          <a:p>
            <a:r>
              <a:rPr lang="en-US" sz="3600" b="1" dirty="0">
                <a:solidFill>
                  <a:prstClr val="white"/>
                </a:solidFill>
                <a:cs typeface="Avenir Heavy"/>
              </a:rPr>
              <a:t>2. Intro to organic structure &amp; bonding II</a:t>
            </a:r>
          </a:p>
        </p:txBody>
      </p:sp>
      <p:sp>
        <p:nvSpPr>
          <p:cNvPr id="8" name="TextBox 7"/>
          <p:cNvSpPr txBox="1"/>
          <p:nvPr/>
        </p:nvSpPr>
        <p:spPr>
          <a:xfrm>
            <a:off x="1452087" y="1842366"/>
            <a:ext cx="6492162" cy="2826287"/>
          </a:xfrm>
          <a:prstGeom prst="rect">
            <a:avLst/>
          </a:prstGeom>
          <a:noFill/>
        </p:spPr>
        <p:txBody>
          <a:bodyPr wrap="none" rtlCol="0">
            <a:spAutoFit/>
          </a:bodyPr>
          <a:lstStyle/>
          <a:p>
            <a:pPr marL="52387" lvl="1">
              <a:lnSpc>
                <a:spcPct val="200000"/>
              </a:lnSpc>
            </a:pPr>
            <a:r>
              <a:rPr lang="en-US" sz="2800" b="1" i="1" dirty="0">
                <a:latin typeface="Candara"/>
                <a:cs typeface="Candara"/>
              </a:rPr>
              <a:t>2.3A: Resonance</a:t>
            </a:r>
          </a:p>
          <a:p>
            <a:pPr marL="966787" lvl="2" indent="-457200">
              <a:lnSpc>
                <a:spcPct val="150000"/>
              </a:lnSpc>
              <a:buFont typeface="Arial" panose="020B0604020202020204" pitchFamily="34" charset="0"/>
              <a:buChar char="•"/>
            </a:pPr>
            <a:r>
              <a:rPr lang="en-US" sz="2800" i="1" dirty="0">
                <a:latin typeface="Candara"/>
                <a:cs typeface="Candara"/>
              </a:rPr>
              <a:t>Big challenge of o-</a:t>
            </a:r>
            <a:r>
              <a:rPr lang="en-US" sz="2800" i="1" dirty="0" err="1">
                <a:latin typeface="Candara"/>
                <a:cs typeface="Candara"/>
              </a:rPr>
              <a:t>chem</a:t>
            </a:r>
            <a:endParaRPr lang="en-US" sz="2800" i="1" dirty="0">
              <a:latin typeface="Candara"/>
              <a:cs typeface="Candara"/>
            </a:endParaRPr>
          </a:p>
          <a:p>
            <a:pPr marL="966787" lvl="2" indent="-457200">
              <a:lnSpc>
                <a:spcPct val="150000"/>
              </a:lnSpc>
              <a:buFont typeface="Arial" panose="020B0604020202020204" pitchFamily="34" charset="0"/>
              <a:buChar char="•"/>
            </a:pPr>
            <a:r>
              <a:rPr lang="en-US" sz="2800" i="1" dirty="0">
                <a:latin typeface="Candara"/>
                <a:cs typeface="Candara"/>
              </a:rPr>
              <a:t>Resonance structures (contributors)</a:t>
            </a:r>
          </a:p>
          <a:p>
            <a:pPr marL="966787" lvl="2" indent="-457200">
              <a:lnSpc>
                <a:spcPct val="150000"/>
              </a:lnSpc>
              <a:buFont typeface="Arial" panose="020B0604020202020204" pitchFamily="34" charset="0"/>
              <a:buChar char="•"/>
            </a:pPr>
            <a:r>
              <a:rPr lang="en-US" sz="2800" i="1" dirty="0">
                <a:latin typeface="Candara"/>
                <a:cs typeface="Candara"/>
              </a:rPr>
              <a:t>Resonance hybrid</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19379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Listen to Soderberg!</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7" name="TextBox 6">
            <a:extLst>
              <a:ext uri="{FF2B5EF4-FFF2-40B4-BE49-F238E27FC236}">
                <a16:creationId xmlns:a16="http://schemas.microsoft.com/office/drawing/2014/main" id="{04E706C9-9057-924C-B4B0-0256B5E86E1E}"/>
              </a:ext>
            </a:extLst>
          </p:cNvPr>
          <p:cNvSpPr txBox="1"/>
          <p:nvPr/>
        </p:nvSpPr>
        <p:spPr>
          <a:xfrm>
            <a:off x="284857" y="855005"/>
            <a:ext cx="8467257" cy="2246769"/>
          </a:xfrm>
          <a:prstGeom prst="rect">
            <a:avLst/>
          </a:prstGeom>
          <a:noFill/>
        </p:spPr>
        <p:txBody>
          <a:bodyPr wrap="square" rtlCol="0">
            <a:spAutoFit/>
          </a:bodyPr>
          <a:lstStyle/>
          <a:p>
            <a:r>
              <a:rPr lang="en-US" sz="2000" dirty="0">
                <a:latin typeface="Candara" panose="020E0502030303020204" pitchFamily="34" charset="0"/>
              </a:rPr>
              <a:t>Becoming adept at drawing resonance contributors, using the curved arrow notation to show how one contributor can be converted to another, and understanding the concepts of conjugation and resonance delocalization are </a:t>
            </a:r>
            <a:r>
              <a:rPr lang="en-US" sz="2000" b="1" dirty="0">
                <a:latin typeface="Candara" panose="020E0502030303020204" pitchFamily="34" charset="0"/>
              </a:rPr>
              <a:t>some of the most challenging </a:t>
            </a:r>
            <a:r>
              <a:rPr lang="en-US" sz="2000" dirty="0">
                <a:latin typeface="Candara" panose="020E0502030303020204" pitchFamily="34" charset="0"/>
              </a:rPr>
              <a:t>but also most important jobs that you will have as a beginning student of organic chemistry. If you work hard now to gain a firm grasp of these ideas, you will have come a long way toward understanding much of what follows in your organic chemistry course. </a:t>
            </a:r>
          </a:p>
        </p:txBody>
      </p:sp>
      <p:sp>
        <p:nvSpPr>
          <p:cNvPr id="6" name="TextBox 5">
            <a:extLst>
              <a:ext uri="{FF2B5EF4-FFF2-40B4-BE49-F238E27FC236}">
                <a16:creationId xmlns:a16="http://schemas.microsoft.com/office/drawing/2014/main" id="{3EB73723-8971-A74F-956F-BE728F37846D}"/>
              </a:ext>
            </a:extLst>
          </p:cNvPr>
          <p:cNvSpPr txBox="1"/>
          <p:nvPr/>
        </p:nvSpPr>
        <p:spPr>
          <a:xfrm>
            <a:off x="284856" y="3429000"/>
            <a:ext cx="8467257" cy="2554545"/>
          </a:xfrm>
          <a:prstGeom prst="rect">
            <a:avLst/>
          </a:prstGeom>
          <a:noFill/>
        </p:spPr>
        <p:txBody>
          <a:bodyPr wrap="square" rtlCol="0">
            <a:spAutoFit/>
          </a:bodyPr>
          <a:lstStyle/>
          <a:p>
            <a:r>
              <a:rPr lang="en-US" sz="2000" b="1" dirty="0">
                <a:latin typeface="Candara" panose="020E0502030303020204" pitchFamily="34" charset="0"/>
              </a:rPr>
              <a:t>Conversely, if you fail to come to grips with these concepts now, a lot of what you see later in the course will seem like a bunch of mysterious and incomprehensible lines, dots, and arrows, and you will be in for a rough ride, to say the least.</a:t>
            </a:r>
            <a:r>
              <a:rPr lang="en-US" sz="2000" dirty="0">
                <a:latin typeface="Candara" panose="020E0502030303020204" pitchFamily="34" charset="0"/>
              </a:rPr>
              <a:t> More so than many other topics in organic chemistry, understanding bonding, conjugation, and resonance is something that most students really need to work on 'in person' with an instructor or tutor, preferably using a molecular modeling kit. Keep working problems, keep asking questions, and keep at it until it all makes sense!</a:t>
            </a:r>
          </a:p>
        </p:txBody>
      </p:sp>
    </p:spTree>
    <p:extLst>
      <p:ext uri="{BB962C8B-B14F-4D97-AF65-F5344CB8AC3E}">
        <p14:creationId xmlns:p14="http://schemas.microsoft.com/office/powerpoint/2010/main" val="399870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Resonance</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4" name="Text Box 3">
            <a:extLst>
              <a:ext uri="{FF2B5EF4-FFF2-40B4-BE49-F238E27FC236}">
                <a16:creationId xmlns:a16="http://schemas.microsoft.com/office/drawing/2014/main" id="{5D34130C-34E4-3048-8104-163AF6D694F7}"/>
              </a:ext>
            </a:extLst>
          </p:cNvPr>
          <p:cNvSpPr txBox="1">
            <a:spLocks noChangeArrowheads="1"/>
          </p:cNvSpPr>
          <p:nvPr/>
        </p:nvSpPr>
        <p:spPr bwMode="auto">
          <a:xfrm>
            <a:off x="228601" y="808774"/>
            <a:ext cx="8621485" cy="1015663"/>
          </a:xfrm>
          <a:prstGeom prst="rect">
            <a:avLst/>
          </a:prstGeom>
          <a:noFill/>
          <a:ln w="9525">
            <a:noFill/>
            <a:miter lim="800000"/>
            <a:headEnd/>
            <a:tailEnd/>
          </a:ln>
        </p:spPr>
        <p:txBody>
          <a:bodyPr wrap="square">
            <a:prstTxWarp prst="textNoShape">
              <a:avLst/>
            </a:prstTxWarp>
            <a:spAutoFit/>
          </a:bodyPr>
          <a:lstStyle/>
          <a:p>
            <a:pPr indent="6350"/>
            <a:r>
              <a:rPr lang="en-US" sz="2000" b="1" dirty="0">
                <a:latin typeface="Candara" charset="0"/>
                <a:ea typeface="Candara" charset="0"/>
                <a:cs typeface="Candara" charset="0"/>
              </a:rPr>
              <a:t>Resonance: </a:t>
            </a:r>
            <a:r>
              <a:rPr lang="en-US" sz="2000" i="1" dirty="0">
                <a:latin typeface="Candara" charset="0"/>
                <a:ea typeface="Candara" charset="0"/>
                <a:cs typeface="Candara" charset="0"/>
              </a:rPr>
              <a:t>a property that exits when more than one structures can be drawn for a molecule; the structures must be identical, except for the bonding pattern or arrangement of electrons.</a:t>
            </a:r>
          </a:p>
        </p:txBody>
      </p:sp>
      <p:sp>
        <p:nvSpPr>
          <p:cNvPr id="18" name="Text Box 3">
            <a:extLst>
              <a:ext uri="{FF2B5EF4-FFF2-40B4-BE49-F238E27FC236}">
                <a16:creationId xmlns:a16="http://schemas.microsoft.com/office/drawing/2014/main" id="{11F74F76-DF6D-9847-8727-B866C4C2FB7C}"/>
              </a:ext>
            </a:extLst>
          </p:cNvPr>
          <p:cNvSpPr txBox="1">
            <a:spLocks noChangeArrowheads="1"/>
          </p:cNvSpPr>
          <p:nvPr/>
        </p:nvSpPr>
        <p:spPr bwMode="auto">
          <a:xfrm>
            <a:off x="12888821" y="-455557"/>
            <a:ext cx="1319975" cy="1631216"/>
          </a:xfrm>
          <a:prstGeom prst="rect">
            <a:avLst/>
          </a:prstGeom>
          <a:noFill/>
          <a:ln w="9525">
            <a:noFill/>
            <a:miter lim="800000"/>
            <a:headEnd/>
            <a:tailEnd/>
          </a:ln>
        </p:spPr>
        <p:txBody>
          <a:bodyPr wrap="square">
            <a:prstTxWarp prst="textNoShape">
              <a:avLst/>
            </a:prstTxWarp>
            <a:spAutoFit/>
          </a:bodyPr>
          <a:lstStyle/>
          <a:p>
            <a:pPr indent="6350"/>
            <a:r>
              <a:rPr lang="en-US" sz="2000" dirty="0">
                <a:solidFill>
                  <a:srgbClr val="0432FF"/>
                </a:solidFill>
                <a:latin typeface="Candara" charset="0"/>
                <a:ea typeface="Candara" charset="0"/>
                <a:cs typeface="Candara" charset="0"/>
              </a:rPr>
              <a:t>10 π e- = all π in the ring and the Ns’ lone pairs</a:t>
            </a:r>
          </a:p>
        </p:txBody>
      </p:sp>
      <p:pic>
        <p:nvPicPr>
          <p:cNvPr id="3" name="Picture 2">
            <a:extLst>
              <a:ext uri="{FF2B5EF4-FFF2-40B4-BE49-F238E27FC236}">
                <a16:creationId xmlns:a16="http://schemas.microsoft.com/office/drawing/2014/main" id="{5B1B73E5-AB5C-1342-A478-584E6DFD09C5}"/>
              </a:ext>
            </a:extLst>
          </p:cNvPr>
          <p:cNvPicPr>
            <a:picLocks noChangeAspect="1"/>
          </p:cNvPicPr>
          <p:nvPr/>
        </p:nvPicPr>
        <p:blipFill>
          <a:blip r:embed="rId3"/>
          <a:stretch>
            <a:fillRect/>
          </a:stretch>
        </p:blipFill>
        <p:spPr>
          <a:xfrm>
            <a:off x="1166552" y="2087156"/>
            <a:ext cx="6638372" cy="1817007"/>
          </a:xfrm>
          <a:prstGeom prst="rect">
            <a:avLst/>
          </a:prstGeom>
        </p:spPr>
      </p:pic>
      <p:sp>
        <p:nvSpPr>
          <p:cNvPr id="15" name="Text Box 3">
            <a:extLst>
              <a:ext uri="{FF2B5EF4-FFF2-40B4-BE49-F238E27FC236}">
                <a16:creationId xmlns:a16="http://schemas.microsoft.com/office/drawing/2014/main" id="{82010E27-073D-0049-876D-E189D3F1BEBD}"/>
              </a:ext>
            </a:extLst>
          </p:cNvPr>
          <p:cNvSpPr txBox="1">
            <a:spLocks noChangeArrowheads="1"/>
          </p:cNvSpPr>
          <p:nvPr/>
        </p:nvSpPr>
        <p:spPr bwMode="auto">
          <a:xfrm>
            <a:off x="228601" y="1831194"/>
            <a:ext cx="5107709" cy="400110"/>
          </a:xfrm>
          <a:prstGeom prst="rect">
            <a:avLst/>
          </a:prstGeom>
          <a:noFill/>
          <a:ln w="9525">
            <a:noFill/>
            <a:miter lim="800000"/>
            <a:headEnd/>
            <a:tailEnd/>
          </a:ln>
        </p:spPr>
        <p:txBody>
          <a:bodyPr wrap="square">
            <a:prstTxWarp prst="textNoShape">
              <a:avLst/>
            </a:prstTxWarp>
            <a:spAutoFit/>
          </a:bodyPr>
          <a:lstStyle/>
          <a:p>
            <a:pPr indent="6350"/>
            <a:r>
              <a:rPr lang="en-US" sz="2000" dirty="0">
                <a:latin typeface="Candara" charset="0"/>
                <a:ea typeface="Candara" charset="0"/>
                <a:cs typeface="Candara" charset="0"/>
              </a:rPr>
              <a:t>1,2-dimethylbeneze has resonance:</a:t>
            </a:r>
          </a:p>
        </p:txBody>
      </p:sp>
      <p:pic>
        <p:nvPicPr>
          <p:cNvPr id="11" name="Picture 10">
            <a:extLst>
              <a:ext uri="{FF2B5EF4-FFF2-40B4-BE49-F238E27FC236}">
                <a16:creationId xmlns:a16="http://schemas.microsoft.com/office/drawing/2014/main" id="{F0B9E515-BCC1-D748-A5C0-BDF77A6F02A0}"/>
              </a:ext>
            </a:extLst>
          </p:cNvPr>
          <p:cNvPicPr>
            <a:picLocks noChangeAspect="1"/>
          </p:cNvPicPr>
          <p:nvPr/>
        </p:nvPicPr>
        <p:blipFill>
          <a:blip r:embed="rId4"/>
          <a:stretch>
            <a:fillRect/>
          </a:stretch>
        </p:blipFill>
        <p:spPr>
          <a:xfrm>
            <a:off x="1785789" y="4496869"/>
            <a:ext cx="6290874" cy="2325717"/>
          </a:xfrm>
          <a:prstGeom prst="rect">
            <a:avLst/>
          </a:prstGeom>
        </p:spPr>
      </p:pic>
      <p:sp>
        <p:nvSpPr>
          <p:cNvPr id="26" name="Text Box 3">
            <a:extLst>
              <a:ext uri="{FF2B5EF4-FFF2-40B4-BE49-F238E27FC236}">
                <a16:creationId xmlns:a16="http://schemas.microsoft.com/office/drawing/2014/main" id="{E0D00400-213A-1B4C-8B36-B8BCEB9F1B9E}"/>
              </a:ext>
            </a:extLst>
          </p:cNvPr>
          <p:cNvSpPr txBox="1">
            <a:spLocks noChangeArrowheads="1"/>
          </p:cNvSpPr>
          <p:nvPr/>
        </p:nvSpPr>
        <p:spPr bwMode="auto">
          <a:xfrm>
            <a:off x="310377" y="3725605"/>
            <a:ext cx="8621485" cy="1015663"/>
          </a:xfrm>
          <a:prstGeom prst="rect">
            <a:avLst/>
          </a:prstGeom>
          <a:noFill/>
          <a:ln w="9525">
            <a:noFill/>
            <a:miter lim="800000"/>
            <a:headEnd/>
            <a:tailEnd/>
          </a:ln>
        </p:spPr>
        <p:txBody>
          <a:bodyPr wrap="square">
            <a:prstTxWarp prst="textNoShape">
              <a:avLst/>
            </a:prstTxWarp>
            <a:spAutoFit/>
          </a:bodyPr>
          <a:lstStyle/>
          <a:p>
            <a:pPr indent="6350"/>
            <a:r>
              <a:rPr lang="en-US" sz="2000" dirty="0">
                <a:latin typeface="Candara" charset="0"/>
                <a:ea typeface="Candara" charset="0"/>
                <a:cs typeface="Candara" charset="0"/>
              </a:rPr>
              <a:t>These two </a:t>
            </a:r>
            <a:r>
              <a:rPr lang="en-US" sz="2000" b="1" dirty="0">
                <a:latin typeface="Candara" charset="0"/>
                <a:ea typeface="Candara" charset="0"/>
                <a:cs typeface="Candara" charset="0"/>
              </a:rPr>
              <a:t>resonance structures </a:t>
            </a:r>
            <a:r>
              <a:rPr lang="en-US" sz="2000" dirty="0">
                <a:latin typeface="Candara" charset="0"/>
                <a:ea typeface="Candara" charset="0"/>
                <a:cs typeface="Candara" charset="0"/>
              </a:rPr>
              <a:t>or</a:t>
            </a:r>
            <a:r>
              <a:rPr lang="en-US" sz="2000" b="1" dirty="0">
                <a:latin typeface="Candara" charset="0"/>
                <a:ea typeface="Candara" charset="0"/>
                <a:cs typeface="Candara" charset="0"/>
              </a:rPr>
              <a:t> contributors </a:t>
            </a:r>
            <a:r>
              <a:rPr lang="en-US" sz="2000" dirty="0">
                <a:latin typeface="Candara" charset="0"/>
                <a:ea typeface="Candara" charset="0"/>
                <a:cs typeface="Candara" charset="0"/>
              </a:rPr>
              <a:t>are equivalent. Note that we can use double headed arrows to change ‘one’ into the ‘other’ by moving π electrons.</a:t>
            </a:r>
          </a:p>
        </p:txBody>
      </p:sp>
      <p:cxnSp>
        <p:nvCxnSpPr>
          <p:cNvPr id="10" name="Straight Arrow Connector 9">
            <a:extLst>
              <a:ext uri="{FF2B5EF4-FFF2-40B4-BE49-F238E27FC236}">
                <a16:creationId xmlns:a16="http://schemas.microsoft.com/office/drawing/2014/main" id="{4D6B69DF-3829-4C46-A371-CAE8FC599F7F}"/>
              </a:ext>
            </a:extLst>
          </p:cNvPr>
          <p:cNvCxnSpPr/>
          <p:nvPr/>
        </p:nvCxnSpPr>
        <p:spPr>
          <a:xfrm>
            <a:off x="4572000" y="3265710"/>
            <a:ext cx="1191986" cy="0"/>
          </a:xfrm>
          <a:prstGeom prst="straightConnector1">
            <a:avLst/>
          </a:prstGeom>
          <a:ln w="28575">
            <a:solidFill>
              <a:schemeClr val="tx1">
                <a:alpha val="99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 Box 3">
            <a:extLst>
              <a:ext uri="{FF2B5EF4-FFF2-40B4-BE49-F238E27FC236}">
                <a16:creationId xmlns:a16="http://schemas.microsoft.com/office/drawing/2014/main" id="{C6B6F77F-860A-324A-B767-E93B1DA8F7FF}"/>
              </a:ext>
            </a:extLst>
          </p:cNvPr>
          <p:cNvSpPr txBox="1">
            <a:spLocks noChangeArrowheads="1"/>
          </p:cNvSpPr>
          <p:nvPr/>
        </p:nvSpPr>
        <p:spPr bwMode="auto">
          <a:xfrm>
            <a:off x="440872" y="5026197"/>
            <a:ext cx="2008414" cy="1015663"/>
          </a:xfrm>
          <a:prstGeom prst="rect">
            <a:avLst/>
          </a:prstGeom>
          <a:noFill/>
          <a:ln w="9525">
            <a:noFill/>
            <a:miter lim="800000"/>
            <a:headEnd/>
            <a:tailEnd/>
          </a:ln>
        </p:spPr>
        <p:txBody>
          <a:bodyPr wrap="square">
            <a:prstTxWarp prst="textNoShape">
              <a:avLst/>
            </a:prstTxWarp>
            <a:spAutoFit/>
          </a:bodyPr>
          <a:lstStyle/>
          <a:p>
            <a:pPr indent="6350"/>
            <a:r>
              <a:rPr lang="en-US" sz="2000" dirty="0">
                <a:latin typeface="Candara" charset="0"/>
                <a:ea typeface="Candara" charset="0"/>
                <a:cs typeface="Candara" charset="0"/>
              </a:rPr>
              <a:t>Add arrows to B to change it back into A.</a:t>
            </a:r>
          </a:p>
        </p:txBody>
      </p:sp>
    </p:spTree>
    <p:extLst>
      <p:ext uri="{BB962C8B-B14F-4D97-AF65-F5344CB8AC3E}">
        <p14:creationId xmlns:p14="http://schemas.microsoft.com/office/powerpoint/2010/main" val="227279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Resonance hybrids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4" name="Text Box 3">
            <a:extLst>
              <a:ext uri="{FF2B5EF4-FFF2-40B4-BE49-F238E27FC236}">
                <a16:creationId xmlns:a16="http://schemas.microsoft.com/office/drawing/2014/main" id="{5D34130C-34E4-3048-8104-163AF6D694F7}"/>
              </a:ext>
            </a:extLst>
          </p:cNvPr>
          <p:cNvSpPr txBox="1">
            <a:spLocks noChangeArrowheads="1"/>
          </p:cNvSpPr>
          <p:nvPr/>
        </p:nvSpPr>
        <p:spPr bwMode="auto">
          <a:xfrm>
            <a:off x="228601" y="808774"/>
            <a:ext cx="8621485" cy="1015663"/>
          </a:xfrm>
          <a:prstGeom prst="rect">
            <a:avLst/>
          </a:prstGeom>
          <a:noFill/>
          <a:ln w="9525">
            <a:noFill/>
            <a:miter lim="800000"/>
            <a:headEnd/>
            <a:tailEnd/>
          </a:ln>
        </p:spPr>
        <p:txBody>
          <a:bodyPr wrap="square">
            <a:prstTxWarp prst="textNoShape">
              <a:avLst/>
            </a:prstTxWarp>
            <a:spAutoFit/>
          </a:bodyPr>
          <a:lstStyle/>
          <a:p>
            <a:pPr indent="6350"/>
            <a:r>
              <a:rPr lang="en-US" sz="2000" b="1" dirty="0">
                <a:latin typeface="Candara" charset="0"/>
                <a:ea typeface="Candara" charset="0"/>
                <a:cs typeface="Candara" charset="0"/>
              </a:rPr>
              <a:t>Resonance hybrids: </a:t>
            </a:r>
            <a:r>
              <a:rPr lang="en-US" sz="2000" i="1" dirty="0">
                <a:latin typeface="Candara" charset="0"/>
                <a:ea typeface="Candara" charset="0"/>
                <a:cs typeface="Candara" charset="0"/>
              </a:rPr>
              <a:t>a more realistic representation of the concept of resonance that uses dashed lines to show the spread of π electrons over the atoms involved in the conjugated bonds</a:t>
            </a:r>
          </a:p>
        </p:txBody>
      </p:sp>
      <p:sp>
        <p:nvSpPr>
          <p:cNvPr id="18" name="Text Box 3">
            <a:extLst>
              <a:ext uri="{FF2B5EF4-FFF2-40B4-BE49-F238E27FC236}">
                <a16:creationId xmlns:a16="http://schemas.microsoft.com/office/drawing/2014/main" id="{11F74F76-DF6D-9847-8727-B866C4C2FB7C}"/>
              </a:ext>
            </a:extLst>
          </p:cNvPr>
          <p:cNvSpPr txBox="1">
            <a:spLocks noChangeArrowheads="1"/>
          </p:cNvSpPr>
          <p:nvPr/>
        </p:nvSpPr>
        <p:spPr bwMode="auto">
          <a:xfrm>
            <a:off x="12888821" y="-455557"/>
            <a:ext cx="1319975" cy="1631216"/>
          </a:xfrm>
          <a:prstGeom prst="rect">
            <a:avLst/>
          </a:prstGeom>
          <a:noFill/>
          <a:ln w="9525">
            <a:noFill/>
            <a:miter lim="800000"/>
            <a:headEnd/>
            <a:tailEnd/>
          </a:ln>
        </p:spPr>
        <p:txBody>
          <a:bodyPr wrap="square">
            <a:prstTxWarp prst="textNoShape">
              <a:avLst/>
            </a:prstTxWarp>
            <a:spAutoFit/>
          </a:bodyPr>
          <a:lstStyle/>
          <a:p>
            <a:pPr indent="6350"/>
            <a:r>
              <a:rPr lang="en-US" sz="2000" dirty="0">
                <a:solidFill>
                  <a:srgbClr val="0432FF"/>
                </a:solidFill>
                <a:latin typeface="Candara" charset="0"/>
                <a:ea typeface="Candara" charset="0"/>
                <a:cs typeface="Candara" charset="0"/>
              </a:rPr>
              <a:t>10 π e- = all π in the ring and the Ns’ lone pairs</a:t>
            </a:r>
          </a:p>
        </p:txBody>
      </p:sp>
      <p:sp>
        <p:nvSpPr>
          <p:cNvPr id="26" name="Text Box 3">
            <a:extLst>
              <a:ext uri="{FF2B5EF4-FFF2-40B4-BE49-F238E27FC236}">
                <a16:creationId xmlns:a16="http://schemas.microsoft.com/office/drawing/2014/main" id="{E0D00400-213A-1B4C-8B36-B8BCEB9F1B9E}"/>
              </a:ext>
            </a:extLst>
          </p:cNvPr>
          <p:cNvSpPr txBox="1">
            <a:spLocks noChangeArrowheads="1"/>
          </p:cNvSpPr>
          <p:nvPr/>
        </p:nvSpPr>
        <p:spPr bwMode="auto">
          <a:xfrm>
            <a:off x="742612" y="4525732"/>
            <a:ext cx="3935862" cy="1015663"/>
          </a:xfrm>
          <a:prstGeom prst="rect">
            <a:avLst/>
          </a:prstGeom>
          <a:noFill/>
          <a:ln w="9525">
            <a:noFill/>
            <a:miter lim="800000"/>
            <a:headEnd/>
            <a:tailEnd/>
          </a:ln>
        </p:spPr>
        <p:txBody>
          <a:bodyPr wrap="square">
            <a:prstTxWarp prst="textNoShape">
              <a:avLst/>
            </a:prstTxWarp>
            <a:spAutoFit/>
          </a:bodyPr>
          <a:lstStyle/>
          <a:p>
            <a:pPr indent="6350"/>
            <a:r>
              <a:rPr lang="en-US" sz="2000" dirty="0">
                <a:latin typeface="Candara" charset="0"/>
                <a:ea typeface="Candara" charset="0"/>
                <a:cs typeface="Candara" charset="0"/>
              </a:rPr>
              <a:t>Remember that there is only one benzene molecule, and it’s π electrons spread around the ring.</a:t>
            </a:r>
          </a:p>
        </p:txBody>
      </p:sp>
      <p:pic>
        <p:nvPicPr>
          <p:cNvPr id="2" name="Picture 1">
            <a:extLst>
              <a:ext uri="{FF2B5EF4-FFF2-40B4-BE49-F238E27FC236}">
                <a16:creationId xmlns:a16="http://schemas.microsoft.com/office/drawing/2014/main" id="{782C14E9-2E3E-A740-B46E-D7322500329F}"/>
              </a:ext>
            </a:extLst>
          </p:cNvPr>
          <p:cNvPicPr>
            <a:picLocks noChangeAspect="1"/>
          </p:cNvPicPr>
          <p:nvPr/>
        </p:nvPicPr>
        <p:blipFill>
          <a:blip r:embed="rId3"/>
          <a:stretch>
            <a:fillRect/>
          </a:stretch>
        </p:blipFill>
        <p:spPr>
          <a:xfrm>
            <a:off x="881826" y="1863074"/>
            <a:ext cx="7364617" cy="1708591"/>
          </a:xfrm>
          <a:prstGeom prst="rect">
            <a:avLst/>
          </a:prstGeom>
        </p:spPr>
      </p:pic>
      <p:cxnSp>
        <p:nvCxnSpPr>
          <p:cNvPr id="7" name="Straight Arrow Connector 6">
            <a:extLst>
              <a:ext uri="{FF2B5EF4-FFF2-40B4-BE49-F238E27FC236}">
                <a16:creationId xmlns:a16="http://schemas.microsoft.com/office/drawing/2014/main" id="{76C150D5-BE04-F443-B26B-9397E298C737}"/>
              </a:ext>
            </a:extLst>
          </p:cNvPr>
          <p:cNvCxnSpPr/>
          <p:nvPr/>
        </p:nvCxnSpPr>
        <p:spPr>
          <a:xfrm>
            <a:off x="2204357" y="2547331"/>
            <a:ext cx="50618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2C7D2F1-8FFF-7643-A621-BE36A2375412}"/>
              </a:ext>
            </a:extLst>
          </p:cNvPr>
          <p:cNvSpPr txBox="1"/>
          <p:nvPr/>
        </p:nvSpPr>
        <p:spPr>
          <a:xfrm>
            <a:off x="4572000" y="1863074"/>
            <a:ext cx="1101584"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shortcut</a:t>
            </a:r>
          </a:p>
        </p:txBody>
      </p:sp>
      <p:pic>
        <p:nvPicPr>
          <p:cNvPr id="17" name="Picture 16">
            <a:extLst>
              <a:ext uri="{FF2B5EF4-FFF2-40B4-BE49-F238E27FC236}">
                <a16:creationId xmlns:a16="http://schemas.microsoft.com/office/drawing/2014/main" id="{2D88D64C-629E-6E4C-BD05-A163FABE21AC}"/>
              </a:ext>
            </a:extLst>
          </p:cNvPr>
          <p:cNvPicPr>
            <a:picLocks noChangeAspect="1"/>
          </p:cNvPicPr>
          <p:nvPr/>
        </p:nvPicPr>
        <p:blipFill>
          <a:blip r:embed="rId4"/>
          <a:stretch>
            <a:fillRect/>
          </a:stretch>
        </p:blipFill>
        <p:spPr>
          <a:xfrm>
            <a:off x="5122792" y="3685340"/>
            <a:ext cx="2832100" cy="3060700"/>
          </a:xfrm>
          <a:prstGeom prst="rect">
            <a:avLst/>
          </a:prstGeom>
        </p:spPr>
      </p:pic>
    </p:spTree>
    <p:extLst>
      <p:ext uri="{BB962C8B-B14F-4D97-AF65-F5344CB8AC3E}">
        <p14:creationId xmlns:p14="http://schemas.microsoft.com/office/powerpoint/2010/main" val="192286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schemeClr val="bg1"/>
                </a:solidFill>
                <a:latin typeface="Candara"/>
                <a:cs typeface="Candara"/>
              </a:rPr>
              <a:t>Can you?</a:t>
            </a:r>
          </a:p>
        </p:txBody>
      </p:sp>
      <p:sp>
        <p:nvSpPr>
          <p:cNvPr id="2" name="TextBox 1"/>
          <p:cNvSpPr txBox="1"/>
          <p:nvPr/>
        </p:nvSpPr>
        <p:spPr>
          <a:xfrm>
            <a:off x="275634" y="806828"/>
            <a:ext cx="8624113" cy="400110"/>
          </a:xfrm>
          <a:prstGeom prst="rect">
            <a:avLst/>
          </a:prstGeom>
          <a:noFill/>
        </p:spPr>
        <p:txBody>
          <a:bodyPr wrap="square" rtlCol="0">
            <a:spAutoFit/>
          </a:bodyPr>
          <a:lstStyle/>
          <a:p>
            <a:r>
              <a:rPr lang="en-US" sz="2000" dirty="0">
                <a:latin typeface="Candara"/>
                <a:cs typeface="Candara"/>
              </a:rPr>
              <a:t>(1) See that resonance is something you must conquer?</a:t>
            </a:r>
          </a:p>
        </p:txBody>
      </p:sp>
      <p:sp>
        <p:nvSpPr>
          <p:cNvPr id="12" name="TextBox 11"/>
          <p:cNvSpPr txBox="1"/>
          <p:nvPr/>
        </p:nvSpPr>
        <p:spPr>
          <a:xfrm>
            <a:off x="275634" y="1647241"/>
            <a:ext cx="8624113" cy="400110"/>
          </a:xfrm>
          <a:prstGeom prst="rect">
            <a:avLst/>
          </a:prstGeom>
          <a:noFill/>
        </p:spPr>
        <p:txBody>
          <a:bodyPr wrap="square" rtlCol="0">
            <a:spAutoFit/>
          </a:bodyPr>
          <a:lstStyle/>
          <a:p>
            <a:r>
              <a:rPr lang="en-US" sz="2000" dirty="0">
                <a:latin typeface="Candara"/>
                <a:cs typeface="Candara"/>
              </a:rPr>
              <a:t>(2) Define the term ‘resonance’? </a:t>
            </a:r>
          </a:p>
        </p:txBody>
      </p:sp>
      <p:sp>
        <p:nvSpPr>
          <p:cNvPr id="13" name="TextBox 12"/>
          <p:cNvSpPr txBox="1"/>
          <p:nvPr/>
        </p:nvSpPr>
        <p:spPr>
          <a:xfrm>
            <a:off x="275634" y="2575522"/>
            <a:ext cx="8624113" cy="400110"/>
          </a:xfrm>
          <a:prstGeom prst="rect">
            <a:avLst/>
          </a:prstGeom>
          <a:noFill/>
        </p:spPr>
        <p:txBody>
          <a:bodyPr wrap="square" rtlCol="0">
            <a:spAutoFit/>
          </a:bodyPr>
          <a:lstStyle/>
          <a:p>
            <a:r>
              <a:rPr lang="en-US" sz="2000" dirty="0">
                <a:latin typeface="Candara"/>
                <a:cs typeface="Candara"/>
              </a:rPr>
              <a:t>(3) Define the term ‘resonance structures’ or ‘resonance contributors’?</a:t>
            </a:r>
          </a:p>
        </p:txBody>
      </p:sp>
      <p:sp>
        <p:nvSpPr>
          <p:cNvPr id="14" name="TextBox 13"/>
          <p:cNvSpPr txBox="1"/>
          <p:nvPr/>
        </p:nvSpPr>
        <p:spPr>
          <a:xfrm>
            <a:off x="275634" y="3525574"/>
            <a:ext cx="8624113" cy="707886"/>
          </a:xfrm>
          <a:prstGeom prst="rect">
            <a:avLst/>
          </a:prstGeom>
          <a:noFill/>
        </p:spPr>
        <p:txBody>
          <a:bodyPr wrap="square" rtlCol="0">
            <a:spAutoFit/>
          </a:bodyPr>
          <a:lstStyle/>
          <a:p>
            <a:r>
              <a:rPr lang="en-US" sz="2000" dirty="0">
                <a:latin typeface="Candara"/>
                <a:cs typeface="Candara"/>
              </a:rPr>
              <a:t>(4) Determine the number of resonance structures from the compound’s </a:t>
            </a:r>
          </a:p>
          <a:p>
            <a:r>
              <a:rPr lang="en-US" sz="2000" dirty="0">
                <a:latin typeface="Candara"/>
                <a:cs typeface="Candara"/>
              </a:rPr>
              <a:t>       Lewis structure?</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9" name="TextBox 8">
            <a:extLst>
              <a:ext uri="{FF2B5EF4-FFF2-40B4-BE49-F238E27FC236}">
                <a16:creationId xmlns:a16="http://schemas.microsoft.com/office/drawing/2014/main" id="{55BD87B2-6F29-A84D-B240-546126455F28}"/>
              </a:ext>
            </a:extLst>
          </p:cNvPr>
          <p:cNvSpPr txBox="1"/>
          <p:nvPr/>
        </p:nvSpPr>
        <p:spPr>
          <a:xfrm>
            <a:off x="275634" y="4475626"/>
            <a:ext cx="8624113" cy="707886"/>
          </a:xfrm>
          <a:prstGeom prst="rect">
            <a:avLst/>
          </a:prstGeom>
          <a:noFill/>
        </p:spPr>
        <p:txBody>
          <a:bodyPr wrap="square" rtlCol="0">
            <a:spAutoFit/>
          </a:bodyPr>
          <a:lstStyle/>
          <a:p>
            <a:r>
              <a:rPr lang="en-US" sz="2000" dirty="0">
                <a:latin typeface="Candara"/>
                <a:cs typeface="Candara"/>
              </a:rPr>
              <a:t>(5) Define the term ‘resonance hybrid’ and why it is the more realistic </a:t>
            </a:r>
          </a:p>
          <a:p>
            <a:r>
              <a:rPr lang="en-US" sz="2000" dirty="0">
                <a:latin typeface="Candara"/>
                <a:cs typeface="Candara"/>
              </a:rPr>
              <a:t>       representation of resonance?</a:t>
            </a:r>
          </a:p>
        </p:txBody>
      </p:sp>
      <p:sp>
        <p:nvSpPr>
          <p:cNvPr id="10" name="TextBox 9">
            <a:extLst>
              <a:ext uri="{FF2B5EF4-FFF2-40B4-BE49-F238E27FC236}">
                <a16:creationId xmlns:a16="http://schemas.microsoft.com/office/drawing/2014/main" id="{55A2FA4A-6F0D-3A4D-8278-2EA59B9F54AF}"/>
              </a:ext>
            </a:extLst>
          </p:cNvPr>
          <p:cNvSpPr txBox="1"/>
          <p:nvPr/>
        </p:nvSpPr>
        <p:spPr>
          <a:xfrm>
            <a:off x="228600" y="5542801"/>
            <a:ext cx="8624113" cy="707886"/>
          </a:xfrm>
          <a:prstGeom prst="rect">
            <a:avLst/>
          </a:prstGeom>
          <a:noFill/>
        </p:spPr>
        <p:txBody>
          <a:bodyPr wrap="square" rtlCol="0">
            <a:spAutoFit/>
          </a:bodyPr>
          <a:lstStyle/>
          <a:p>
            <a:r>
              <a:rPr lang="en-US" sz="2000" dirty="0">
                <a:latin typeface="Candara"/>
                <a:cs typeface="Candara"/>
              </a:rPr>
              <a:t>(6) Understand that there is only one true structure of a molecule with </a:t>
            </a:r>
          </a:p>
          <a:p>
            <a:r>
              <a:rPr lang="en-US" sz="2000" dirty="0">
                <a:latin typeface="Candara"/>
                <a:cs typeface="Candara"/>
              </a:rPr>
              <a:t>        resonance?</a:t>
            </a:r>
          </a:p>
        </p:txBody>
      </p:sp>
    </p:spTree>
    <p:extLst>
      <p:ext uri="{BB962C8B-B14F-4D97-AF65-F5344CB8AC3E}">
        <p14:creationId xmlns:p14="http://schemas.microsoft.com/office/powerpoint/2010/main" val="75552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2"/>
            <a:ext cx="7905113" cy="646331"/>
          </a:xfrm>
          <a:prstGeom prst="rect">
            <a:avLst/>
          </a:prstGeom>
          <a:noFill/>
        </p:spPr>
        <p:txBody>
          <a:bodyPr wrap="none" rtlCol="0">
            <a:spAutoFit/>
          </a:bodyPr>
          <a:lstStyle/>
          <a:p>
            <a:r>
              <a:rPr lang="en-US" sz="3600" b="1" dirty="0">
                <a:solidFill>
                  <a:prstClr val="white"/>
                </a:solidFill>
                <a:cs typeface="Avenir Heavy"/>
              </a:rPr>
              <a:t>2. Intro to organic structure &amp; bonding II</a:t>
            </a:r>
          </a:p>
        </p:txBody>
      </p:sp>
      <p:sp>
        <p:nvSpPr>
          <p:cNvPr id="8" name="TextBox 7"/>
          <p:cNvSpPr txBox="1"/>
          <p:nvPr/>
        </p:nvSpPr>
        <p:spPr>
          <a:xfrm>
            <a:off x="319554" y="2434126"/>
            <a:ext cx="8504892" cy="2610843"/>
          </a:xfrm>
          <a:prstGeom prst="rect">
            <a:avLst/>
          </a:prstGeom>
          <a:noFill/>
        </p:spPr>
        <p:txBody>
          <a:bodyPr wrap="none" rtlCol="0">
            <a:spAutoFit/>
          </a:bodyPr>
          <a:lstStyle/>
          <a:p>
            <a:pPr marL="52387" lvl="1">
              <a:lnSpc>
                <a:spcPct val="150000"/>
              </a:lnSpc>
            </a:pPr>
            <a:r>
              <a:rPr lang="en-US" sz="2800" b="1" i="1" dirty="0">
                <a:latin typeface="Candara"/>
                <a:cs typeface="Candara"/>
              </a:rPr>
              <a:t>2.3B: Resonance contributors for the carboxylate group</a:t>
            </a:r>
          </a:p>
          <a:p>
            <a:pPr marL="966787" lvl="2" indent="-457200">
              <a:lnSpc>
                <a:spcPct val="150000"/>
              </a:lnSpc>
              <a:buFont typeface="Arial" panose="020B0604020202020204" pitchFamily="34" charset="0"/>
              <a:buChar char="•"/>
            </a:pPr>
            <a:r>
              <a:rPr lang="en-US" sz="2800" i="1" dirty="0">
                <a:latin typeface="Candara"/>
                <a:cs typeface="Candara"/>
              </a:rPr>
              <a:t>Both oxygens are sp</a:t>
            </a:r>
            <a:r>
              <a:rPr lang="en-US" sz="3200" i="1" baseline="30000" dirty="0">
                <a:latin typeface="Candara"/>
                <a:cs typeface="Candara"/>
              </a:rPr>
              <a:t>2</a:t>
            </a:r>
            <a:r>
              <a:rPr lang="en-US" sz="2800" i="1" dirty="0">
                <a:latin typeface="Candara"/>
                <a:cs typeface="Candara"/>
              </a:rPr>
              <a:t>!</a:t>
            </a:r>
          </a:p>
          <a:p>
            <a:pPr marL="966787" lvl="2" indent="-457200">
              <a:lnSpc>
                <a:spcPct val="150000"/>
              </a:lnSpc>
              <a:buFont typeface="Arial" panose="020B0604020202020204" pitchFamily="34" charset="0"/>
              <a:buChar char="•"/>
            </a:pPr>
            <a:r>
              <a:rPr lang="en-US" sz="2800" i="1" dirty="0">
                <a:latin typeface="Candara"/>
                <a:cs typeface="Candara"/>
              </a:rPr>
              <a:t>Major vs. minor contributors</a:t>
            </a:r>
          </a:p>
          <a:p>
            <a:pPr marL="966787" lvl="2" indent="-457200">
              <a:lnSpc>
                <a:spcPct val="150000"/>
              </a:lnSpc>
              <a:buFont typeface="Arial" panose="020B0604020202020204" pitchFamily="34" charset="0"/>
              <a:buChar char="•"/>
            </a:pPr>
            <a:r>
              <a:rPr lang="en-US" sz="2800" i="1" dirty="0">
                <a:latin typeface="Candara"/>
                <a:cs typeface="Candara"/>
              </a:rPr>
              <a:t>Carbocations</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19753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2201</Words>
  <Application>Microsoft Macintosh PowerPoint</Application>
  <PresentationFormat>On-screen Show (4:3)</PresentationFormat>
  <Paragraphs>225</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Cambria Math</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3</cp:revision>
  <dcterms:created xsi:type="dcterms:W3CDTF">2020-01-13T21:14:45Z</dcterms:created>
  <dcterms:modified xsi:type="dcterms:W3CDTF">2020-01-13T21:19:53Z</dcterms:modified>
</cp:coreProperties>
</file>