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497" r:id="rId3"/>
    <p:sldId id="440" r:id="rId4"/>
    <p:sldId id="439" r:id="rId5"/>
    <p:sldId id="441" r:id="rId6"/>
    <p:sldId id="442" r:id="rId7"/>
    <p:sldId id="444" r:id="rId8"/>
    <p:sldId id="445" r:id="rId9"/>
    <p:sldId id="447" r:id="rId10"/>
    <p:sldId id="448" r:id="rId11"/>
    <p:sldId id="449" r:id="rId12"/>
    <p:sldId id="450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50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4867-62D2-7344-97B4-48CC74BCCB50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82A9-22CA-954B-BEA0-C9E802B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3-us-west-2.amazonaws.com/courses-images-archive-read-only/wp-content/uploads/sites/887/2015/06/23214344/CNX_Chem_10_01_DispForces.jpg" TargetMode="External"/><Relationship Id="rId4" Type="http://schemas.openxmlformats.org/officeDocument/2006/relationships/hyperlink" Target="https://www.youtube.com/watch?v=HGc9RFD7iS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hemtube3d.com/solidstate/DNAbases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32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261" y="762608"/>
            <a:ext cx="687747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/>
                <a:cs typeface="Candara"/>
              </a:rPr>
              <a:t>2. Introduction to organic structure &amp; bonding, II</a:t>
            </a:r>
          </a:p>
          <a:p>
            <a:endParaRPr lang="en-US" sz="3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2.1:  Covalent bonding in organic molecules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The </a:t>
            </a:r>
            <a:r>
              <a:rPr lang="en-US" sz="1600" dirty="0" err="1">
                <a:latin typeface="Candara"/>
                <a:cs typeface="Candara"/>
              </a:rPr>
              <a:t>σ</a:t>
            </a:r>
            <a:r>
              <a:rPr lang="en-US" sz="1600" dirty="0">
                <a:latin typeface="Candara"/>
                <a:cs typeface="Candara"/>
              </a:rPr>
              <a:t> bond in the H2 molecule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sp</a:t>
            </a:r>
            <a:r>
              <a:rPr lang="en-US" baseline="30000" dirty="0">
                <a:latin typeface="Candara"/>
                <a:cs typeface="Candara"/>
              </a:rPr>
              <a:t>3</a:t>
            </a:r>
            <a:r>
              <a:rPr lang="en-US" sz="1600" dirty="0">
                <a:latin typeface="Candara"/>
                <a:cs typeface="Candara"/>
              </a:rPr>
              <a:t> hybrid orbitals and tetrahedral bonding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sp</a:t>
            </a:r>
            <a:r>
              <a:rPr lang="en-US" baseline="30000" dirty="0">
                <a:latin typeface="Candara"/>
                <a:cs typeface="Candara"/>
              </a:rPr>
              <a:t>2</a:t>
            </a:r>
            <a:r>
              <a:rPr lang="en-US" sz="1600" dirty="0">
                <a:latin typeface="Candara"/>
                <a:cs typeface="Candara"/>
              </a:rPr>
              <a:t> and </a:t>
            </a:r>
            <a:r>
              <a:rPr lang="en-US" sz="1600" dirty="0" err="1">
                <a:latin typeface="Candara"/>
                <a:cs typeface="Candara"/>
              </a:rPr>
              <a:t>sp</a:t>
            </a:r>
            <a:r>
              <a:rPr lang="en-US" sz="1600" dirty="0">
                <a:latin typeface="Candara"/>
                <a:cs typeface="Candara"/>
              </a:rPr>
              <a:t> hybrid orbitals and π bonds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2.2:  Molecular orbital theory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Another look at the H2 molecule using MO theory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MO theory and conjugated π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Aromaticity</a:t>
            </a:r>
            <a:endParaRPr lang="en-US" sz="16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2.3:  Resonance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What is resonance?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Resonance contributors for the carboxylate group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Rules for drawing resonance structures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Major vs minor resonance contributors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2.4: Non-covalent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Dipoles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Ion-ion, dipole-dipole, ion-dipole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Van der Waals forces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Hydrogen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E. Noncovalent interactions and protein structure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2.5: Physical properties of organic compounds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Solubility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Boiling and melting points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Physical properties of lipids and proteins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A057AA7-2941-214B-B927-770238667021}"/>
              </a:ext>
            </a:extLst>
          </p:cNvPr>
          <p:cNvSpPr/>
          <p:nvPr/>
        </p:nvSpPr>
        <p:spPr>
          <a:xfrm>
            <a:off x="6398523" y="1828801"/>
            <a:ext cx="819462" cy="462988"/>
          </a:xfrm>
          <a:prstGeom prst="wedgeRoundRectCallout">
            <a:avLst>
              <a:gd name="adj1" fmla="val -90044"/>
              <a:gd name="adj2" fmla="val 17500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VSEPR</a:t>
            </a:r>
          </a:p>
        </p:txBody>
      </p:sp>
    </p:spTree>
    <p:extLst>
      <p:ext uri="{BB962C8B-B14F-4D97-AF65-F5344CB8AC3E}">
        <p14:creationId xmlns:p14="http://schemas.microsoft.com/office/powerpoint/2010/main" val="83885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Ion-ion (aka charge-charge) interactions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338370" y="827025"/>
            <a:ext cx="846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Ion-ion (charge-charge) interactions: </a:t>
            </a:r>
            <a:r>
              <a:rPr lang="en-US" sz="2000" i="1" dirty="0">
                <a:latin typeface="Candara" panose="020E0502030303020204" pitchFamily="34" charset="0"/>
              </a:rPr>
              <a:t>non-covalent bonding caused by equal and opposite attractive forces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strongest</a:t>
            </a:r>
            <a:r>
              <a:rPr lang="en-US" sz="2000" dirty="0">
                <a:latin typeface="Candara" panose="020E0502030303020204" pitchFamily="34" charset="0"/>
              </a:rPr>
              <a:t> of the non-covalent interactions.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Similar to the forces that hold ions together in salts.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C0403-C9EC-954F-9299-44439C483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396"/>
          <a:stretch/>
        </p:blipFill>
        <p:spPr>
          <a:xfrm>
            <a:off x="1036634" y="2582425"/>
            <a:ext cx="2737339" cy="24179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3414F2E-EE00-154C-8672-FA8BF3881127}"/>
              </a:ext>
            </a:extLst>
          </p:cNvPr>
          <p:cNvSpPr txBox="1"/>
          <p:nvPr/>
        </p:nvSpPr>
        <p:spPr>
          <a:xfrm>
            <a:off x="4126831" y="3042299"/>
            <a:ext cx="4551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dirty="0" err="1">
                <a:latin typeface="Candara" panose="020E0502030303020204" pitchFamily="34" charset="0"/>
              </a:rPr>
              <a:t>Kreb’s</a:t>
            </a:r>
            <a:r>
              <a:rPr lang="en-US" sz="2000" dirty="0">
                <a:latin typeface="Candara" panose="020E0502030303020204" pitchFamily="34" charset="0"/>
              </a:rPr>
              <a:t> cycle metabolic molecule 2-phosphoglycerate is held in the active site of the glycolytic enzyme enolase by interacting with the two magnesium ions in the active site.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87172-CC51-574C-A2FF-0C0841BCD8A4}"/>
              </a:ext>
            </a:extLst>
          </p:cNvPr>
          <p:cNvSpPr txBox="1"/>
          <p:nvPr/>
        </p:nvSpPr>
        <p:spPr>
          <a:xfrm>
            <a:off x="2926076" y="3791407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Mg</a:t>
            </a:r>
            <a:r>
              <a:rPr lang="en-US" sz="2000" baseline="30000" dirty="0">
                <a:latin typeface="Candara" panose="020E0502030303020204" pitchFamily="34" charset="0"/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36990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Dipole-dipole interactions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338370" y="827025"/>
            <a:ext cx="846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Dipole-dipole interactions: </a:t>
            </a:r>
            <a:r>
              <a:rPr lang="en-US" sz="2000" i="1" dirty="0">
                <a:latin typeface="Candara" panose="020E0502030303020204" pitchFamily="34" charset="0"/>
              </a:rPr>
              <a:t>non-covalent bonding caused by attractive forces between dipolar, or partial, charges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Effects polar molecules since they have dipolar charges.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414F2E-EE00-154C-8672-FA8BF3881127}"/>
              </a:ext>
            </a:extLst>
          </p:cNvPr>
          <p:cNvSpPr txBox="1"/>
          <p:nvPr/>
        </p:nvSpPr>
        <p:spPr>
          <a:xfrm>
            <a:off x="3395311" y="2707324"/>
            <a:ext cx="4551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acetone molecules line up so that positive and negative dipolar charges hold them together like magnets.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CFC2E-34BA-8048-BB3C-3FFDBC0E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2438399"/>
            <a:ext cx="1624152" cy="2585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E75E5E0-F2AE-DB4F-BBE5-87BAABFC9E99}"/>
              </a:ext>
            </a:extLst>
          </p:cNvPr>
          <p:cNvGrpSpPr/>
          <p:nvPr/>
        </p:nvGrpSpPr>
        <p:grpSpPr>
          <a:xfrm rot="16200000">
            <a:off x="524631" y="2938367"/>
            <a:ext cx="413923" cy="169674"/>
            <a:chOff x="7947426" y="5257774"/>
            <a:chExt cx="465940" cy="13131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48D3A47-EB77-C64A-AB6B-BD19E57AEDF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B14674B-39B5-A547-8B89-6AD031B4BA5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5B624-7C41-FA48-8624-5DB67574A4EE}"/>
              </a:ext>
            </a:extLst>
          </p:cNvPr>
          <p:cNvGrpSpPr/>
          <p:nvPr/>
        </p:nvGrpSpPr>
        <p:grpSpPr>
          <a:xfrm rot="16200000">
            <a:off x="524632" y="3698347"/>
            <a:ext cx="413923" cy="169674"/>
            <a:chOff x="7947426" y="5257774"/>
            <a:chExt cx="465940" cy="13131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091A866-2909-5243-98EE-15C69B74D79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A734D1-C4C7-644E-989A-5E58633595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BBB305-267A-EB4C-B41C-8E2093B69D98}"/>
              </a:ext>
            </a:extLst>
          </p:cNvPr>
          <p:cNvGrpSpPr/>
          <p:nvPr/>
        </p:nvGrpSpPr>
        <p:grpSpPr>
          <a:xfrm rot="16200000">
            <a:off x="524633" y="4458327"/>
            <a:ext cx="413923" cy="169674"/>
            <a:chOff x="7947426" y="5257774"/>
            <a:chExt cx="465940" cy="13131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1C46686-18DD-5B42-A61C-A2D54B29775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7C9CD3-B3B9-1441-B02F-20F21761096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8F32007-EBC2-8C4D-A49D-5D88B06AD935}"/>
              </a:ext>
            </a:extLst>
          </p:cNvPr>
          <p:cNvSpPr txBox="1"/>
          <p:nvPr/>
        </p:nvSpPr>
        <p:spPr>
          <a:xfrm>
            <a:off x="3395311" y="4165884"/>
            <a:ext cx="455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reminds me of the n0se-to-tail way that dogs greet each other.</a:t>
            </a:r>
          </a:p>
        </p:txBody>
      </p:sp>
    </p:spTree>
    <p:extLst>
      <p:ext uri="{BB962C8B-B14F-4D97-AF65-F5344CB8AC3E}">
        <p14:creationId xmlns:p14="http://schemas.microsoft.com/office/powerpoint/2010/main" val="31551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Ion-dipole interactions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338370" y="827025"/>
            <a:ext cx="846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Ion-dipole interactions: </a:t>
            </a:r>
            <a:r>
              <a:rPr lang="en-US" sz="2000" i="1" dirty="0">
                <a:latin typeface="Candara" panose="020E0502030303020204" pitchFamily="34" charset="0"/>
              </a:rPr>
              <a:t>non-covalent bonding caused by attractive forces between a (fully charged) ion and a molecule with the opposite dipolar charge.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presence of the ion causes a more extreme polarization of an already polar bond in the molecule.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751FC-FF11-4741-991C-B02113D2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79" y="2582533"/>
            <a:ext cx="4135746" cy="326306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BDFEF7F-49D9-C348-BF36-D3EDB005A88E}"/>
              </a:ext>
            </a:extLst>
          </p:cNvPr>
          <p:cNvGrpSpPr/>
          <p:nvPr/>
        </p:nvGrpSpPr>
        <p:grpSpPr>
          <a:xfrm rot="16200000">
            <a:off x="2039253" y="4115344"/>
            <a:ext cx="480185" cy="197443"/>
            <a:chOff x="7947426" y="5257774"/>
            <a:chExt cx="465940" cy="13131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BF0CB7-EEDE-5C43-B751-BDE5D66C3AA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08BB04-4DC9-0743-8792-C2C21F7CAC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5673BEB-C1AF-2C4B-96D9-BAC9773D0CF2}"/>
              </a:ext>
            </a:extLst>
          </p:cNvPr>
          <p:cNvSpPr txBox="1"/>
          <p:nvPr/>
        </p:nvSpPr>
        <p:spPr>
          <a:xfrm>
            <a:off x="2764766" y="4279425"/>
            <a:ext cx="4491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∂+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DA9679-EA88-3C44-9139-8EE1997B0BEF}"/>
              </a:ext>
            </a:extLst>
          </p:cNvPr>
          <p:cNvSpPr txBox="1"/>
          <p:nvPr/>
        </p:nvSpPr>
        <p:spPr>
          <a:xfrm>
            <a:off x="2770227" y="3857599"/>
            <a:ext cx="4213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∂-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DA282-ECD4-A042-8D9F-6C8D13D547F1}"/>
              </a:ext>
            </a:extLst>
          </p:cNvPr>
          <p:cNvSpPr txBox="1"/>
          <p:nvPr/>
        </p:nvSpPr>
        <p:spPr>
          <a:xfrm>
            <a:off x="4572000" y="3871600"/>
            <a:ext cx="4133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Because the metal cation is very electropositive, its interaction increases the polarization of the carbonyl group, making the carbonyl group </a:t>
            </a:r>
            <a:r>
              <a:rPr lang="en-US" sz="2000" b="1" dirty="0">
                <a:latin typeface="Candara" panose="020E0502030303020204" pitchFamily="34" charset="0"/>
              </a:rPr>
              <a:t>more reactive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9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9286" y="2446744"/>
            <a:ext cx="4605428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 algn="ctr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2.4C: Van der Waals forces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Universal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Induced and temporary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Van der Waals forces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853753" y="827025"/>
            <a:ext cx="8467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Van der Waals forces </a:t>
            </a:r>
            <a:r>
              <a:rPr lang="en-US" sz="2000" dirty="0">
                <a:latin typeface="Candara" panose="020E0502030303020204" pitchFamily="34" charset="0"/>
              </a:rPr>
              <a:t>(aka London dispersion forces)</a:t>
            </a:r>
            <a:r>
              <a:rPr lang="en-US" sz="2000" b="1" dirty="0">
                <a:latin typeface="Candara" panose="020E0502030303020204" pitchFamily="34" charset="0"/>
              </a:rPr>
              <a:t>: </a:t>
            </a:r>
            <a:r>
              <a:rPr lang="en-US" sz="2000" i="1" dirty="0">
                <a:latin typeface="Candara" panose="020E0502030303020204" pitchFamily="34" charset="0"/>
              </a:rPr>
              <a:t>weak non-polar interactions between nonpolar molecules like hydrocarbons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environment causes an </a:t>
            </a:r>
            <a:r>
              <a:rPr lang="en-US" sz="2000" b="1" dirty="0">
                <a:latin typeface="Candara" panose="020E0502030303020204" pitchFamily="34" charset="0"/>
              </a:rPr>
              <a:t>temporary induction </a:t>
            </a:r>
            <a:r>
              <a:rPr lang="en-US" sz="2000" dirty="0">
                <a:latin typeface="Candara" panose="020E0502030303020204" pitchFamily="34" charset="0"/>
              </a:rPr>
              <a:t>of polarity in nonpolar molecules by causing a shift in their internal electron density.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DCF17-F192-A347-A0BC-A460DC81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0"/>
          <a:stretch/>
        </p:blipFill>
        <p:spPr>
          <a:xfrm>
            <a:off x="843395" y="2855225"/>
            <a:ext cx="5467777" cy="39944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BDFEF7F-49D9-C348-BF36-D3EDB005A88E}"/>
              </a:ext>
            </a:extLst>
          </p:cNvPr>
          <p:cNvGrpSpPr/>
          <p:nvPr/>
        </p:nvGrpSpPr>
        <p:grpSpPr>
          <a:xfrm>
            <a:off x="1906251" y="5908245"/>
            <a:ext cx="480185" cy="197443"/>
            <a:chOff x="7947426" y="5257774"/>
            <a:chExt cx="465940" cy="13131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BF0CB7-EEDE-5C43-B751-BDE5D66C3AA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08BB04-4DC9-0743-8792-C2C21F7CAC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39A197-84A7-994F-8008-0B93B32213C1}"/>
              </a:ext>
            </a:extLst>
          </p:cNvPr>
          <p:cNvGrpSpPr/>
          <p:nvPr/>
        </p:nvGrpSpPr>
        <p:grpSpPr>
          <a:xfrm>
            <a:off x="4903668" y="5907204"/>
            <a:ext cx="480185" cy="197443"/>
            <a:chOff x="7947426" y="5257774"/>
            <a:chExt cx="465940" cy="13131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978A22-20CA-2647-ACE6-ECB6D7A450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D8B385-9738-8B4A-A9D3-2B93C8785F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7DFB69-3D11-D84F-93E2-B7B6CDA8C390}"/>
              </a:ext>
            </a:extLst>
          </p:cNvPr>
          <p:cNvSpPr txBox="1"/>
          <p:nvPr/>
        </p:nvSpPr>
        <p:spPr>
          <a:xfrm rot="16200000">
            <a:off x="-2679374" y="3375060"/>
            <a:ext cx="6196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https://www.youtube.com/watch?v=HGc9RFD7iSE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https://s3-us-west-2.amazonaws.com/courses-images-archive-read-only/wp-content/uploads/sites/887/2015/06/23214344/CNX_Chem_10_01_DispForces.jpg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70EDA-EA5B-5142-8C14-02B20E3FAF1D}"/>
              </a:ext>
            </a:extLst>
          </p:cNvPr>
          <p:cNvSpPr txBox="1"/>
          <p:nvPr/>
        </p:nvSpPr>
        <p:spPr>
          <a:xfrm>
            <a:off x="6495244" y="2187414"/>
            <a:ext cx="26965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 in induced polarity (or dipole) can </a:t>
            </a:r>
            <a:r>
              <a:rPr lang="en-US" sz="2000" b="1" dirty="0">
                <a:latin typeface="Candara" panose="020E0502030303020204" pitchFamily="34" charset="0"/>
              </a:rPr>
              <a:t>propagate</a:t>
            </a:r>
            <a:r>
              <a:rPr lang="en-US" sz="2000" dirty="0">
                <a:latin typeface="Candara" panose="020E0502030303020204" pitchFamily="34" charset="0"/>
              </a:rPr>
              <a:t> from a few molecules throughout a solution.</a:t>
            </a:r>
          </a:p>
          <a:p>
            <a:endParaRPr lang="en-US" sz="8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As if a few ‘lead fish’ can turn a whole school of fish to follow them.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7D3E1-34BF-EE4E-8739-A57FE97DFCF2}"/>
              </a:ext>
            </a:extLst>
          </p:cNvPr>
          <p:cNvSpPr txBox="1"/>
          <p:nvPr/>
        </p:nvSpPr>
        <p:spPr>
          <a:xfrm>
            <a:off x="6495244" y="5245484"/>
            <a:ext cx="2696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While weak, </a:t>
            </a:r>
            <a:r>
              <a:rPr lang="en-US" sz="2000" dirty="0" err="1">
                <a:latin typeface="Candara" panose="020E0502030303020204" pitchFamily="34" charset="0"/>
              </a:rPr>
              <a:t>VdW</a:t>
            </a:r>
            <a:r>
              <a:rPr lang="en-US" sz="2000" dirty="0">
                <a:latin typeface="Candara" panose="020E0502030303020204" pitchFamily="34" charset="0"/>
              </a:rPr>
              <a:t> forces act </a:t>
            </a:r>
            <a:r>
              <a:rPr lang="en-US" sz="2000" b="1" dirty="0">
                <a:latin typeface="Candara" panose="020E0502030303020204" pitchFamily="34" charset="0"/>
              </a:rPr>
              <a:t>additively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in a solution and have significant effects.</a:t>
            </a:r>
          </a:p>
        </p:txBody>
      </p:sp>
    </p:spTree>
    <p:extLst>
      <p:ext uri="{BB962C8B-B14F-4D97-AF65-F5344CB8AC3E}">
        <p14:creationId xmlns:p14="http://schemas.microsoft.com/office/powerpoint/2010/main" val="36523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3030" y="2223588"/>
            <a:ext cx="4841069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2.4D: Hydrogen bonds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Acceptors and donors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Relative strengths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Role in DNA and enzymes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8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Hydrogen bond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288491" y="827025"/>
            <a:ext cx="846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Hydrogen bond: </a:t>
            </a:r>
            <a:r>
              <a:rPr lang="en-US" sz="2000" i="1" dirty="0">
                <a:latin typeface="Candara" panose="020E0502030303020204" pitchFamily="34" charset="0"/>
              </a:rPr>
              <a:t>a very specific type of dipolar bond between hydrogen bond donors and hydrogen bond acceptors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H-bond donors: </a:t>
            </a:r>
            <a:r>
              <a:rPr lang="en-US" sz="2000" dirty="0">
                <a:latin typeface="Candara" panose="020E0502030303020204" pitchFamily="34" charset="0"/>
              </a:rPr>
              <a:t>a H bonded to an N, O or F and therefore very polar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H-bond acceptor: </a:t>
            </a:r>
            <a:r>
              <a:rPr lang="en-US" sz="2000" dirty="0">
                <a:latin typeface="Candara" panose="020E0502030303020204" pitchFamily="34" charset="0"/>
              </a:rPr>
              <a:t>a lone pair on an N, O or F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7D3E1-34BF-EE4E-8739-A57FE97DFCF2}"/>
              </a:ext>
            </a:extLst>
          </p:cNvPr>
          <p:cNvSpPr txBox="1"/>
          <p:nvPr/>
        </p:nvSpPr>
        <p:spPr>
          <a:xfrm>
            <a:off x="288491" y="4768716"/>
            <a:ext cx="846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H-b0nds are usually shown as </a:t>
            </a:r>
            <a:r>
              <a:rPr lang="en-US" sz="2000" b="1" dirty="0">
                <a:latin typeface="Candara" panose="020E0502030303020204" pitchFamily="34" charset="0"/>
              </a:rPr>
              <a:t>dashed lines</a:t>
            </a:r>
            <a:r>
              <a:rPr lang="en-US" sz="2000" dirty="0">
                <a:latin typeface="Candara" panose="020E0502030303020204" pitchFamily="34" charset="0"/>
              </a:rPr>
              <a:t>, indicating that they are weak, transient noncovalent bonds.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E317E-AE94-D540-B798-CEC14F10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7" y="2142061"/>
            <a:ext cx="8318743" cy="26626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759BDA-619C-3342-ABCC-EB353B3757E3}"/>
              </a:ext>
            </a:extLst>
          </p:cNvPr>
          <p:cNvSpPr txBox="1"/>
          <p:nvPr/>
        </p:nvSpPr>
        <p:spPr>
          <a:xfrm>
            <a:off x="288491" y="5677032"/>
            <a:ext cx="846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Water and alcohols </a:t>
            </a:r>
            <a:r>
              <a:rPr lang="en-US" sz="2000" dirty="0">
                <a:latin typeface="Candara" panose="020E0502030303020204" pitchFamily="34" charset="0"/>
              </a:rPr>
              <a:t>form hydrogen bonds readily and often.</a:t>
            </a:r>
          </a:p>
        </p:txBody>
      </p:sp>
    </p:spTree>
    <p:extLst>
      <p:ext uri="{BB962C8B-B14F-4D97-AF65-F5344CB8AC3E}">
        <p14:creationId xmlns:p14="http://schemas.microsoft.com/office/powerpoint/2010/main" val="14124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288491" y="827025"/>
            <a:ext cx="846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Label each of these molecules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 H-bond donor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 H-bond acceptor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Neither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78083-C2BC-924B-85BA-D1CEAAC3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82" y="2393949"/>
            <a:ext cx="8346339" cy="27100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7F2049-5E84-0B40-97C6-988C1FD33DE4}"/>
              </a:ext>
            </a:extLst>
          </p:cNvPr>
          <p:cNvGrpSpPr/>
          <p:nvPr/>
        </p:nvGrpSpPr>
        <p:grpSpPr>
          <a:xfrm>
            <a:off x="88436" y="2239293"/>
            <a:ext cx="8889312" cy="3993563"/>
            <a:chOff x="88436" y="2239293"/>
            <a:chExt cx="8889312" cy="39935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3FF8195-B9CA-5744-88E4-1EB9C8762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30" y="2281729"/>
              <a:ext cx="8823018" cy="3951127"/>
            </a:xfrm>
            <a:prstGeom prst="rect">
              <a:avLst/>
            </a:prstGeom>
            <a:ln w="19050">
              <a:solidFill>
                <a:srgbClr val="0432FF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12D3D4-80BB-7E43-B957-9861047A5816}"/>
                </a:ext>
              </a:extLst>
            </p:cNvPr>
            <p:cNvSpPr txBox="1"/>
            <p:nvPr/>
          </p:nvSpPr>
          <p:spPr>
            <a:xfrm rot="20436580">
              <a:off x="2731324" y="2446501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E66D27-53D0-FC47-AD18-C66D53F4AC30}"/>
                </a:ext>
              </a:extLst>
            </p:cNvPr>
            <p:cNvSpPr txBox="1"/>
            <p:nvPr/>
          </p:nvSpPr>
          <p:spPr>
            <a:xfrm rot="15171948">
              <a:off x="2602521" y="2673691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BE4CDD-2E7B-0C4B-A56A-9F8767607CDD}"/>
                </a:ext>
              </a:extLst>
            </p:cNvPr>
            <p:cNvSpPr txBox="1"/>
            <p:nvPr/>
          </p:nvSpPr>
          <p:spPr>
            <a:xfrm>
              <a:off x="6088505" y="2239293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51B9C5-94A0-E749-9EDD-92C87C226281}"/>
                </a:ext>
              </a:extLst>
            </p:cNvPr>
            <p:cNvSpPr txBox="1"/>
            <p:nvPr/>
          </p:nvSpPr>
          <p:spPr>
            <a:xfrm>
              <a:off x="6077216" y="2514829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E812F7-5730-1D48-8A5F-D263FF0B941B}"/>
                </a:ext>
              </a:extLst>
            </p:cNvPr>
            <p:cNvSpPr txBox="1"/>
            <p:nvPr/>
          </p:nvSpPr>
          <p:spPr>
            <a:xfrm>
              <a:off x="6054638" y="4857748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F1C5D-0D3E-3F4C-903E-81DF5BAD27E2}"/>
                </a:ext>
              </a:extLst>
            </p:cNvPr>
            <p:cNvSpPr txBox="1"/>
            <p:nvPr/>
          </p:nvSpPr>
          <p:spPr>
            <a:xfrm>
              <a:off x="6043349" y="513328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740362-0192-664E-82CE-BCDC14B41BF5}"/>
                </a:ext>
              </a:extLst>
            </p:cNvPr>
            <p:cNvSpPr txBox="1"/>
            <p:nvPr/>
          </p:nvSpPr>
          <p:spPr>
            <a:xfrm>
              <a:off x="8468449" y="4631770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ADB948-6E5A-D64C-B33F-05171ED1894F}"/>
                </a:ext>
              </a:extLst>
            </p:cNvPr>
            <p:cNvSpPr txBox="1"/>
            <p:nvPr/>
          </p:nvSpPr>
          <p:spPr>
            <a:xfrm>
              <a:off x="8457160" y="4907306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9ADD1E-BC6E-5C45-925E-48944358A318}"/>
                </a:ext>
              </a:extLst>
            </p:cNvPr>
            <p:cNvSpPr txBox="1"/>
            <p:nvPr/>
          </p:nvSpPr>
          <p:spPr>
            <a:xfrm>
              <a:off x="191765" y="4464083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4B495A-BA18-F541-906D-4DA7932C3AE9}"/>
                </a:ext>
              </a:extLst>
            </p:cNvPr>
            <p:cNvSpPr txBox="1"/>
            <p:nvPr/>
          </p:nvSpPr>
          <p:spPr>
            <a:xfrm>
              <a:off x="4138913" y="4669533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3541A-1ABA-D74B-A755-7E066DAC7902}"/>
                </a:ext>
              </a:extLst>
            </p:cNvPr>
            <p:cNvSpPr txBox="1"/>
            <p:nvPr/>
          </p:nvSpPr>
          <p:spPr>
            <a:xfrm>
              <a:off x="192831" y="4780827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1E2A06-D2AB-3243-A880-C9170E1B1BB8}"/>
                </a:ext>
              </a:extLst>
            </p:cNvPr>
            <p:cNvSpPr txBox="1"/>
            <p:nvPr/>
          </p:nvSpPr>
          <p:spPr>
            <a:xfrm rot="5400000">
              <a:off x="127229" y="4683137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32FF"/>
                  </a:solidFill>
                </a:rPr>
                <a:t>..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530B8C-7F6C-4948-B5A1-35753BEC0E13}"/>
                </a:ext>
              </a:extLst>
            </p:cNvPr>
            <p:cNvSpPr/>
            <p:nvPr/>
          </p:nvSpPr>
          <p:spPr>
            <a:xfrm>
              <a:off x="2690955" y="2539105"/>
              <a:ext cx="578228" cy="5719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B4E8A4-A646-5F44-992A-BF6D28D77386}"/>
                </a:ext>
              </a:extLst>
            </p:cNvPr>
            <p:cNvSpPr/>
            <p:nvPr/>
          </p:nvSpPr>
          <p:spPr>
            <a:xfrm>
              <a:off x="142696" y="4597211"/>
              <a:ext cx="578228" cy="5719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61DFE2-4431-AF4F-B517-B8C271808D0A}"/>
                </a:ext>
              </a:extLst>
            </p:cNvPr>
            <p:cNvSpPr/>
            <p:nvPr/>
          </p:nvSpPr>
          <p:spPr>
            <a:xfrm>
              <a:off x="4141653" y="4800849"/>
              <a:ext cx="578228" cy="5719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6D455F-A34F-E34F-9EE4-E16B791F2419}"/>
                </a:ext>
              </a:extLst>
            </p:cNvPr>
            <p:cNvSpPr/>
            <p:nvPr/>
          </p:nvSpPr>
          <p:spPr>
            <a:xfrm>
              <a:off x="5915497" y="4983998"/>
              <a:ext cx="578228" cy="5719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989B07-F89B-9643-9344-1A376A0B0EFA}"/>
                </a:ext>
              </a:extLst>
            </p:cNvPr>
            <p:cNvSpPr/>
            <p:nvPr/>
          </p:nvSpPr>
          <p:spPr>
            <a:xfrm>
              <a:off x="6009570" y="2364680"/>
              <a:ext cx="578228" cy="5719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ED5D66-113D-D54D-97A1-94D993D82B58}"/>
                </a:ext>
              </a:extLst>
            </p:cNvPr>
            <p:cNvSpPr/>
            <p:nvPr/>
          </p:nvSpPr>
          <p:spPr>
            <a:xfrm>
              <a:off x="8329308" y="4728429"/>
              <a:ext cx="578228" cy="5719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3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288491" y="827025"/>
            <a:ext cx="846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the hydrogen bonding that happens between: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Methanol (H-bond donor) and water (H-bond acceptor)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Methanol (H-bond acceptor) and water (H-bond donor)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Methyl acetate and methyl amine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B04160-48E6-0B44-9A5F-62431606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49" y="2150464"/>
            <a:ext cx="5416107" cy="4555136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23834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Relative strengths of noncovalent bonds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288491" y="827025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strongest:						</a:t>
            </a:r>
            <a:r>
              <a:rPr lang="en-US" sz="2000" b="1" dirty="0">
                <a:latin typeface="Candara" panose="020E0502030303020204" pitchFamily="34" charset="0"/>
              </a:rPr>
              <a:t>covalent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C85BF2-698F-A94A-A255-33D38D885869}"/>
              </a:ext>
            </a:extLst>
          </p:cNvPr>
          <p:cNvCxnSpPr/>
          <p:nvPr/>
        </p:nvCxnSpPr>
        <p:spPr>
          <a:xfrm>
            <a:off x="4455622" y="1227135"/>
            <a:ext cx="0" cy="681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88A6B5-F29C-0248-AC36-C2285DE95B0E}"/>
              </a:ext>
            </a:extLst>
          </p:cNvPr>
          <p:cNvSpPr txBox="1"/>
          <p:nvPr/>
        </p:nvSpPr>
        <p:spPr>
          <a:xfrm>
            <a:off x="228601" y="1908778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hydrogen bonding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54688-1205-4F44-849A-43ED82275482}"/>
              </a:ext>
            </a:extLst>
          </p:cNvPr>
          <p:cNvSpPr txBox="1"/>
          <p:nvPr/>
        </p:nvSpPr>
        <p:spPr>
          <a:xfrm>
            <a:off x="168711" y="2990531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ion-ion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9297FA-A3DD-7F45-974A-8B3A357D0E61}"/>
              </a:ext>
            </a:extLst>
          </p:cNvPr>
          <p:cNvCxnSpPr/>
          <p:nvPr/>
        </p:nvCxnSpPr>
        <p:spPr>
          <a:xfrm>
            <a:off x="4455622" y="2308888"/>
            <a:ext cx="0" cy="681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988BFE-ED31-3B49-AF86-1709054E65A9}"/>
              </a:ext>
            </a:extLst>
          </p:cNvPr>
          <p:cNvSpPr txBox="1"/>
          <p:nvPr/>
        </p:nvSpPr>
        <p:spPr>
          <a:xfrm>
            <a:off x="168711" y="4096179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dipole-dipole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E14F7E-92E5-C74C-A57B-887BDF243072}"/>
              </a:ext>
            </a:extLst>
          </p:cNvPr>
          <p:cNvCxnSpPr/>
          <p:nvPr/>
        </p:nvCxnSpPr>
        <p:spPr>
          <a:xfrm>
            <a:off x="4455622" y="3414536"/>
            <a:ext cx="0" cy="681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2B025D-1D97-3548-A9A9-FDDCDA9CA3E7}"/>
              </a:ext>
            </a:extLst>
          </p:cNvPr>
          <p:cNvSpPr txBox="1"/>
          <p:nvPr/>
        </p:nvSpPr>
        <p:spPr>
          <a:xfrm>
            <a:off x="168711" y="5172621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Van der Waals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8CC626-C49A-5D42-A27F-E31A20F191F8}"/>
              </a:ext>
            </a:extLst>
          </p:cNvPr>
          <p:cNvCxnSpPr/>
          <p:nvPr/>
        </p:nvCxnSpPr>
        <p:spPr>
          <a:xfrm>
            <a:off x="4455622" y="4490978"/>
            <a:ext cx="0" cy="681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2362E2-4A40-7346-BB49-9E89510669A6}"/>
              </a:ext>
            </a:extLst>
          </p:cNvPr>
          <p:cNvSpPr txBox="1"/>
          <p:nvPr/>
        </p:nvSpPr>
        <p:spPr>
          <a:xfrm>
            <a:off x="288491" y="5172621"/>
            <a:ext cx="328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weakest:				</a:t>
            </a:r>
            <a:endParaRPr lang="en-US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9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88" y="1743269"/>
            <a:ext cx="8044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Big ideas?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Orbitals hybridize </a:t>
            </a:r>
            <a:r>
              <a:rPr lang="en-US" sz="2400" dirty="0">
                <a:latin typeface="Candara"/>
                <a:cs typeface="Candara"/>
              </a:rPr>
              <a:t>to allow atoms to form varied structures and geometries.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Resonance</a:t>
            </a:r>
            <a:r>
              <a:rPr lang="en-US" sz="2400" dirty="0">
                <a:latin typeface="Candara"/>
                <a:cs typeface="Candara"/>
              </a:rPr>
              <a:t> extends the idea of the probable location of electrons from atoms to molecules, and provides unexpected stability.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2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3C9A8F-264D-FB49-8C4E-A566DC07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1" t="8013" b="56572"/>
          <a:stretch/>
        </p:blipFill>
        <p:spPr>
          <a:xfrm>
            <a:off x="3466131" y="1879323"/>
            <a:ext cx="5203299" cy="242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H-bonds: critical roles in biomolecules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288491" y="827025"/>
            <a:ext cx="846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H-bonds are responsible or the ‘pairing’ power of the </a:t>
            </a:r>
            <a:r>
              <a:rPr lang="en-US" sz="2000" b="1" dirty="0">
                <a:latin typeface="Candara" panose="020E0502030303020204" pitchFamily="34" charset="0"/>
              </a:rPr>
              <a:t>DNA base pairs </a:t>
            </a:r>
            <a:r>
              <a:rPr lang="en-US" sz="2000" dirty="0">
                <a:latin typeface="Candara" panose="020E0502030303020204" pitchFamily="34" charset="0"/>
              </a:rPr>
              <a:t>that hold the DNA double helix together and store the genetic information needed to create entire organisms.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432AF2-B8C2-8A44-847D-911C7D7B5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9" t="61926"/>
          <a:stretch/>
        </p:blipFill>
        <p:spPr>
          <a:xfrm>
            <a:off x="834887" y="4253948"/>
            <a:ext cx="5495263" cy="2607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584CE-C091-CA47-B48F-6B17C8F91256}"/>
              </a:ext>
            </a:extLst>
          </p:cNvPr>
          <p:cNvSpPr txBox="1"/>
          <p:nvPr/>
        </p:nvSpPr>
        <p:spPr>
          <a:xfrm rot="16200000">
            <a:off x="6116231" y="3888055"/>
            <a:ext cx="547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http://www.chemtube3d.com/solidstate/DNAbases.htm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4A6AD-6D48-F943-BA6D-3395F8562C37}"/>
              </a:ext>
            </a:extLst>
          </p:cNvPr>
          <p:cNvSpPr txBox="1"/>
          <p:nvPr/>
        </p:nvSpPr>
        <p:spPr>
          <a:xfrm>
            <a:off x="450574" y="4253948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G – C base pair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6927F-F897-B844-B367-A89311D9A6F1}"/>
              </a:ext>
            </a:extLst>
          </p:cNvPr>
          <p:cNvSpPr txBox="1"/>
          <p:nvPr/>
        </p:nvSpPr>
        <p:spPr>
          <a:xfrm>
            <a:off x="2358887" y="2354024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A – T base pair</a:t>
            </a:r>
          </a:p>
        </p:txBody>
      </p:sp>
    </p:spTree>
    <p:extLst>
      <p:ext uri="{BB962C8B-B14F-4D97-AF65-F5344CB8AC3E}">
        <p14:creationId xmlns:p14="http://schemas.microsoft.com/office/powerpoint/2010/main" val="235230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B10DB9-B3EF-0B45-9442-822D7AFA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" y="1802838"/>
            <a:ext cx="8855421" cy="5067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 see them?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288491" y="827025"/>
            <a:ext cx="846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Can you see where hydrogen bonds will form between the amino acid  </a:t>
            </a:r>
            <a:r>
              <a:rPr 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side chains </a:t>
            </a:r>
            <a:r>
              <a:rPr lang="en-US" sz="2000" dirty="0">
                <a:latin typeface="Candara" panose="020E0502030303020204" pitchFamily="34" charset="0"/>
              </a:rPr>
              <a:t>and the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peptide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backbone</a:t>
            </a:r>
            <a:r>
              <a:rPr lang="en-US" sz="2000" dirty="0">
                <a:latin typeface="Candara" panose="020E0502030303020204" pitchFamily="34" charset="0"/>
              </a:rPr>
              <a:t> of an enzyme and its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substrate</a:t>
            </a:r>
            <a:r>
              <a:rPr lang="en-US" sz="2000" dirty="0">
                <a:latin typeface="Candara" panose="020E0502030303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DAD2A-BD35-694F-9F1D-BA54B4B4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7" y="1763201"/>
            <a:ext cx="8855421" cy="50678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ED8A45-E59A-DF45-A6A0-54D7E0503466}"/>
              </a:ext>
            </a:extLst>
          </p:cNvPr>
          <p:cNvSpPr txBox="1"/>
          <p:nvPr/>
        </p:nvSpPr>
        <p:spPr>
          <a:xfrm rot="5205048">
            <a:off x="2774897" y="350542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63418-F6E9-FA46-A225-8FD127BD45CE}"/>
              </a:ext>
            </a:extLst>
          </p:cNvPr>
          <p:cNvSpPr txBox="1"/>
          <p:nvPr/>
        </p:nvSpPr>
        <p:spPr>
          <a:xfrm rot="3506710">
            <a:off x="2243031" y="392064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C3E6B-2481-B344-AAA7-A407FCE8100D}"/>
              </a:ext>
            </a:extLst>
          </p:cNvPr>
          <p:cNvSpPr txBox="1"/>
          <p:nvPr/>
        </p:nvSpPr>
        <p:spPr>
          <a:xfrm rot="21287183">
            <a:off x="2182195" y="42312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A8BB5-A3B9-2149-B497-174C640194D5}"/>
              </a:ext>
            </a:extLst>
          </p:cNvPr>
          <p:cNvSpPr txBox="1"/>
          <p:nvPr/>
        </p:nvSpPr>
        <p:spPr>
          <a:xfrm rot="16939414">
            <a:off x="2309063" y="443791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CB131-50F2-DD46-83D0-6BB7E150CFD6}"/>
              </a:ext>
            </a:extLst>
          </p:cNvPr>
          <p:cNvSpPr txBox="1"/>
          <p:nvPr/>
        </p:nvSpPr>
        <p:spPr>
          <a:xfrm rot="16200000">
            <a:off x="2435931" y="464462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3975A0-9965-404E-818C-5B0362056997}"/>
              </a:ext>
            </a:extLst>
          </p:cNvPr>
          <p:cNvSpPr txBox="1"/>
          <p:nvPr/>
        </p:nvSpPr>
        <p:spPr>
          <a:xfrm rot="16200000">
            <a:off x="2774897" y="481983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AAAEE-B876-0446-AB63-5A417D0C2074}"/>
              </a:ext>
            </a:extLst>
          </p:cNvPr>
          <p:cNvSpPr txBox="1"/>
          <p:nvPr/>
        </p:nvSpPr>
        <p:spPr>
          <a:xfrm rot="16200000">
            <a:off x="3808846" y="3516727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9D13B-6662-7848-89B4-97FD9ED7D7AF}"/>
              </a:ext>
            </a:extLst>
          </p:cNvPr>
          <p:cNvSpPr txBox="1"/>
          <p:nvPr/>
        </p:nvSpPr>
        <p:spPr>
          <a:xfrm rot="15273076">
            <a:off x="4151434" y="340859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||||||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F8D22-07DF-9143-84A3-C9CE3986B7AB}"/>
              </a:ext>
            </a:extLst>
          </p:cNvPr>
          <p:cNvSpPr txBox="1"/>
          <p:nvPr/>
        </p:nvSpPr>
        <p:spPr>
          <a:xfrm rot="15273076">
            <a:off x="4608557" y="3214277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16F71-437A-3B49-9088-AF9A7F7FAEB3}"/>
              </a:ext>
            </a:extLst>
          </p:cNvPr>
          <p:cNvSpPr txBox="1"/>
          <p:nvPr/>
        </p:nvSpPr>
        <p:spPr>
          <a:xfrm rot="18144376">
            <a:off x="4954809" y="3214277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2C8050-E5B6-084C-81A5-6A90EADCD8BF}"/>
              </a:ext>
            </a:extLst>
          </p:cNvPr>
          <p:cNvSpPr txBox="1"/>
          <p:nvPr/>
        </p:nvSpPr>
        <p:spPr>
          <a:xfrm rot="19907117">
            <a:off x="6171658" y="383608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769AA-B273-0940-AB19-06D1FB39A655}"/>
              </a:ext>
            </a:extLst>
          </p:cNvPr>
          <p:cNvSpPr txBox="1"/>
          <p:nvPr/>
        </p:nvSpPr>
        <p:spPr>
          <a:xfrm rot="15832811">
            <a:off x="6287538" y="469754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|||||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5FB2C2-F67F-034D-A362-8695CA1A83E1}"/>
              </a:ext>
            </a:extLst>
          </p:cNvPr>
          <p:cNvSpPr txBox="1"/>
          <p:nvPr/>
        </p:nvSpPr>
        <p:spPr>
          <a:xfrm rot="20956148">
            <a:off x="6632702" y="413730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|||||||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BC2BAE-7055-9543-8BF4-2C9853620D94}"/>
              </a:ext>
            </a:extLst>
          </p:cNvPr>
          <p:cNvSpPr txBox="1"/>
          <p:nvPr/>
        </p:nvSpPr>
        <p:spPr>
          <a:xfrm rot="13034258">
            <a:off x="6538878" y="4517105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F3EC28-803E-4747-AB0E-1D1B00DED211}"/>
              </a:ext>
            </a:extLst>
          </p:cNvPr>
          <p:cNvSpPr txBox="1"/>
          <p:nvPr/>
        </p:nvSpPr>
        <p:spPr>
          <a:xfrm rot="13450811">
            <a:off x="6164293" y="49626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||||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6011E7-92BF-8142-B532-BC2F574F7C66}"/>
              </a:ext>
            </a:extLst>
          </p:cNvPr>
          <p:cNvSpPr txBox="1"/>
          <p:nvPr/>
        </p:nvSpPr>
        <p:spPr>
          <a:xfrm rot="15129033">
            <a:off x="6324058" y="398848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402586-744E-F14F-AB96-C0291080B11D}"/>
              </a:ext>
            </a:extLst>
          </p:cNvPr>
          <p:cNvSpPr txBox="1"/>
          <p:nvPr/>
        </p:nvSpPr>
        <p:spPr>
          <a:xfrm rot="16200000">
            <a:off x="5233056" y="524595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C193CF-65C7-E248-9EC7-F2393C973CD6}"/>
              </a:ext>
            </a:extLst>
          </p:cNvPr>
          <p:cNvSpPr txBox="1"/>
          <p:nvPr/>
        </p:nvSpPr>
        <p:spPr>
          <a:xfrm rot="16200000">
            <a:off x="4147180" y="544408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highlight>
                  <a:srgbClr val="FFF2CC"/>
                </a:highlight>
              </a:rPr>
              <a:t>||||</a:t>
            </a:r>
          </a:p>
        </p:txBody>
      </p:sp>
    </p:spTree>
    <p:extLst>
      <p:ext uri="{BB962C8B-B14F-4D97-AF65-F5344CB8AC3E}">
        <p14:creationId xmlns:p14="http://schemas.microsoft.com/office/powerpoint/2010/main" val="11506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Define the term electronegativity and explain how and why electronegativity values vary though the periodic table?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819517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Define the term ‘molecular dipole’ or ‘dipole moment’ and identify </a:t>
            </a:r>
          </a:p>
          <a:p>
            <a:r>
              <a:rPr lang="en-US" sz="2000" dirty="0">
                <a:latin typeface="Candara"/>
                <a:cs typeface="Candara"/>
              </a:rPr>
              <a:t>       molecules that possess molecular dipoles?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92007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ion-ion and dipole-dipole interactions and identify them?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870127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Describe ‘van der Waals’ force and understand that it is universal?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820179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the term ‘hydrogen bond’ and understand that hydrogen bonds </a:t>
            </a:r>
          </a:p>
          <a:p>
            <a:r>
              <a:rPr lang="en-US" sz="2000" dirty="0">
                <a:latin typeface="Candara"/>
                <a:cs typeface="Candara"/>
              </a:rPr>
              <a:t>       are limited to three specific donors and three specific acceptors?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2FA4A-6F0D-3A4D-8278-2EA59B9F54AF}"/>
              </a:ext>
            </a:extLst>
          </p:cNvPr>
          <p:cNvSpPr txBox="1"/>
          <p:nvPr/>
        </p:nvSpPr>
        <p:spPr>
          <a:xfrm>
            <a:off x="228600" y="60066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(6) Rank intermolecular bonds in order of strength?</a:t>
            </a:r>
          </a:p>
        </p:txBody>
      </p:sp>
    </p:spTree>
    <p:extLst>
      <p:ext uri="{BB962C8B-B14F-4D97-AF65-F5344CB8AC3E}">
        <p14:creationId xmlns:p14="http://schemas.microsoft.com/office/powerpoint/2010/main" val="194619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761" y="1513133"/>
            <a:ext cx="858600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latin typeface="Candara"/>
                <a:cs typeface="Candara"/>
              </a:rPr>
              <a:t>2.4:  Non-covalent interactions</a:t>
            </a:r>
          </a:p>
          <a:p>
            <a:pPr lvl="1"/>
            <a:r>
              <a:rPr lang="en-US" sz="2800" b="1" dirty="0">
                <a:latin typeface="Candara"/>
                <a:cs typeface="Candara"/>
              </a:rPr>
              <a:t>	</a:t>
            </a:r>
            <a:r>
              <a:rPr lang="en-US" sz="2800" dirty="0">
                <a:latin typeface="Candara"/>
                <a:cs typeface="Candara"/>
              </a:rPr>
              <a:t>A. Dipoles</a:t>
            </a:r>
          </a:p>
          <a:p>
            <a:pPr lvl="1"/>
            <a:r>
              <a:rPr lang="en-US" sz="2800" dirty="0">
                <a:latin typeface="Candara"/>
                <a:cs typeface="Candara"/>
              </a:rPr>
              <a:t>	B. Ion-ion, dipole-dipole, ion-dipole interactions</a:t>
            </a:r>
          </a:p>
          <a:p>
            <a:pPr lvl="1"/>
            <a:r>
              <a:rPr lang="en-US" sz="2800" dirty="0">
                <a:latin typeface="Candara"/>
                <a:cs typeface="Candara"/>
              </a:rPr>
              <a:t>	C. Van der Waals forces</a:t>
            </a:r>
          </a:p>
          <a:p>
            <a:pPr lvl="1"/>
            <a:r>
              <a:rPr lang="en-US" sz="2800" dirty="0">
                <a:latin typeface="Candara"/>
                <a:cs typeface="Candara"/>
              </a:rPr>
              <a:t>	D. Hydrogen bonds</a:t>
            </a:r>
          </a:p>
          <a:p>
            <a:pPr lvl="1"/>
            <a:r>
              <a:rPr lang="en-US" sz="2800" dirty="0">
                <a:latin typeface="Candara"/>
                <a:cs typeface="Candara"/>
              </a:rPr>
              <a:t>	E. Noncovalent interactions and protein 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5372" y="2515136"/>
            <a:ext cx="3667671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2.4A: Dipoles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Electronegativity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Polarity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Dipole moment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Let’s start with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en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and polarity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706C9-9057-924C-B4B0-0256B5E86E1E}"/>
              </a:ext>
            </a:extLst>
          </p:cNvPr>
          <p:cNvSpPr txBox="1"/>
          <p:nvPr/>
        </p:nvSpPr>
        <p:spPr>
          <a:xfrm>
            <a:off x="284857" y="855005"/>
            <a:ext cx="846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Electronegativity (</a:t>
            </a:r>
            <a:r>
              <a:rPr lang="en-US" sz="2000" b="1" dirty="0" err="1">
                <a:latin typeface="Candara" panose="020E0502030303020204" pitchFamily="34" charset="0"/>
              </a:rPr>
              <a:t>en</a:t>
            </a:r>
            <a:r>
              <a:rPr lang="en-US" sz="2000" b="1" dirty="0">
                <a:latin typeface="Candara" panose="020E0502030303020204" pitchFamily="34" charset="0"/>
              </a:rPr>
              <a:t>): </a:t>
            </a:r>
            <a:r>
              <a:rPr lang="en-US" sz="2000" i="1" dirty="0">
                <a:latin typeface="Candara" panose="020E0502030303020204" pitchFamily="34" charset="0"/>
              </a:rPr>
              <a:t>the ability of an atom to hang on to its own electrons and attract electrons from other atoms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C05A0-3E57-EE4A-A7FE-C228AF8F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37" y="4651566"/>
            <a:ext cx="3827611" cy="2047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EACA8-8312-0048-8E5E-80CCD3CE8857}"/>
              </a:ext>
            </a:extLst>
          </p:cNvPr>
          <p:cNvSpPr txBox="1"/>
          <p:nvPr/>
        </p:nvSpPr>
        <p:spPr>
          <a:xfrm>
            <a:off x="1518046" y="44823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CED84-C2C2-F046-B7D1-FACE6949F157}"/>
              </a:ext>
            </a:extLst>
          </p:cNvPr>
          <p:cNvSpPr txBox="1"/>
          <p:nvPr/>
        </p:nvSpPr>
        <p:spPr>
          <a:xfrm>
            <a:off x="1395366" y="543782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1EDA2-E1E3-A047-BFF2-46E7FFEEFBE8}"/>
              </a:ext>
            </a:extLst>
          </p:cNvPr>
          <p:cNvSpPr txBox="1"/>
          <p:nvPr/>
        </p:nvSpPr>
        <p:spPr>
          <a:xfrm>
            <a:off x="733866" y="485169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7448A-8192-8A43-937D-4717C9C5B76E}"/>
              </a:ext>
            </a:extLst>
          </p:cNvPr>
          <p:cNvSpPr txBox="1"/>
          <p:nvPr/>
        </p:nvSpPr>
        <p:spPr>
          <a:xfrm>
            <a:off x="3080646" y="4545425"/>
            <a:ext cx="4491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∂+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EF29F-69B2-DF48-8601-6E5B0230B8D6}"/>
              </a:ext>
            </a:extLst>
          </p:cNvPr>
          <p:cNvSpPr txBox="1"/>
          <p:nvPr/>
        </p:nvSpPr>
        <p:spPr>
          <a:xfrm>
            <a:off x="3303648" y="5346059"/>
            <a:ext cx="4491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∂+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3070B-20E0-3F49-A67A-D5278AD56C66}"/>
              </a:ext>
            </a:extLst>
          </p:cNvPr>
          <p:cNvSpPr txBox="1"/>
          <p:nvPr/>
        </p:nvSpPr>
        <p:spPr>
          <a:xfrm>
            <a:off x="2659309" y="4954817"/>
            <a:ext cx="4213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∂-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2870F4-CF81-DE43-85E2-8E0E20D31835}"/>
              </a:ext>
            </a:extLst>
          </p:cNvPr>
          <p:cNvSpPr/>
          <p:nvPr/>
        </p:nvSpPr>
        <p:spPr>
          <a:xfrm>
            <a:off x="2920989" y="5437821"/>
            <a:ext cx="226160" cy="175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B4C4F-A381-2045-9443-C0A2208EF952}"/>
              </a:ext>
            </a:extLst>
          </p:cNvPr>
          <p:cNvSpPr txBox="1"/>
          <p:nvPr/>
        </p:nvSpPr>
        <p:spPr>
          <a:xfrm>
            <a:off x="4475711" y="4532200"/>
            <a:ext cx="4442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electrons of covalent bonds are pulled toward the more </a:t>
            </a:r>
            <a:r>
              <a:rPr lang="en-US" sz="2000" dirty="0" err="1">
                <a:latin typeface="Candara" panose="020E0502030303020204" pitchFamily="34" charset="0"/>
              </a:rPr>
              <a:t>en</a:t>
            </a:r>
            <a:r>
              <a:rPr lang="en-US" sz="2000" dirty="0">
                <a:latin typeface="Candara" panose="020E0502030303020204" pitchFamily="34" charset="0"/>
              </a:rPr>
              <a:t> atom as shown by bond dipole arrows.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This creates a negative dipolar (partial) charge (∂-) on the more </a:t>
            </a:r>
            <a:r>
              <a:rPr lang="en-US" sz="2000" dirty="0" err="1">
                <a:latin typeface="Candara" panose="020E0502030303020204" pitchFamily="34" charset="0"/>
              </a:rPr>
              <a:t>en</a:t>
            </a:r>
            <a:r>
              <a:rPr lang="en-US" sz="2000" dirty="0">
                <a:latin typeface="Candara" panose="020E0502030303020204" pitchFamily="34" charset="0"/>
              </a:rPr>
              <a:t> atom and a positive dipolar charge (∂+)on the less </a:t>
            </a:r>
            <a:r>
              <a:rPr lang="en-US" sz="2000" dirty="0" err="1">
                <a:latin typeface="Candara" panose="020E0502030303020204" pitchFamily="34" charset="0"/>
              </a:rPr>
              <a:t>en</a:t>
            </a:r>
            <a:r>
              <a:rPr lang="en-US" sz="2000" dirty="0">
                <a:latin typeface="Candara" panose="020E0502030303020204" pitchFamily="34" charset="0"/>
              </a:rPr>
              <a:t> atom.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E5670F-E019-8C42-9C0E-8835B707E315}"/>
              </a:ext>
            </a:extLst>
          </p:cNvPr>
          <p:cNvSpPr/>
          <p:nvPr/>
        </p:nvSpPr>
        <p:spPr>
          <a:xfrm>
            <a:off x="2917872" y="4974647"/>
            <a:ext cx="226160" cy="175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2FAEE9-54D5-C547-868A-6F1478BF8360}"/>
              </a:ext>
            </a:extLst>
          </p:cNvPr>
          <p:cNvGrpSpPr/>
          <p:nvPr/>
        </p:nvGrpSpPr>
        <p:grpSpPr>
          <a:xfrm>
            <a:off x="7947426" y="5191426"/>
            <a:ext cx="755899" cy="257868"/>
            <a:chOff x="7947426" y="5191426"/>
            <a:chExt cx="755899" cy="25786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8320BD-6E1E-F945-86C3-6F9D686D67A9}"/>
                </a:ext>
              </a:extLst>
            </p:cNvPr>
            <p:cNvCxnSpPr/>
            <p:nvPr/>
          </p:nvCxnSpPr>
          <p:spPr>
            <a:xfrm>
              <a:off x="7947426" y="5322739"/>
              <a:ext cx="755899" cy="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B3A158D-F043-104A-92C1-F3F5E2F8F980}"/>
                </a:ext>
              </a:extLst>
            </p:cNvPr>
            <p:cNvCxnSpPr>
              <a:cxnSpLocks/>
            </p:cNvCxnSpPr>
            <p:nvPr/>
          </p:nvCxnSpPr>
          <p:spPr>
            <a:xfrm>
              <a:off x="8052151" y="5191426"/>
              <a:ext cx="0" cy="257868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664F046-CD51-6547-BACC-2E7158FAD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546" y="1519677"/>
            <a:ext cx="5827873" cy="28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  <p:bldP spid="13" grpId="0" animBg="1"/>
      <p:bldP spid="14" grpId="0" animBg="1"/>
      <p:bldP spid="8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Do you remember?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706C9-9057-924C-B4B0-0256B5E86E1E}"/>
              </a:ext>
            </a:extLst>
          </p:cNvPr>
          <p:cNvSpPr txBox="1"/>
          <p:nvPr/>
        </p:nvSpPr>
        <p:spPr>
          <a:xfrm>
            <a:off x="284857" y="855005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Why does electronegativity increase across and up the periodic table?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64F046-CD51-6547-BACC-2E7158FAD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33" y="3899321"/>
            <a:ext cx="5827873" cy="2879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4FF2BC-B517-0F49-8FD6-DB4CE1C07593}"/>
              </a:ext>
            </a:extLst>
          </p:cNvPr>
          <p:cNvSpPr txBox="1"/>
          <p:nvPr/>
        </p:nvSpPr>
        <p:spPr>
          <a:xfrm>
            <a:off x="284857" y="1424320"/>
            <a:ext cx="796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Increasing left to right across rows: 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Within each row, the number of protons in atoms increases across the row.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This increased positive charge holds electrons more tightly to the nucleus.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F6E48-F926-8C49-8465-13570EDA7432}"/>
              </a:ext>
            </a:extLst>
          </p:cNvPr>
          <p:cNvSpPr txBox="1"/>
          <p:nvPr/>
        </p:nvSpPr>
        <p:spPr>
          <a:xfrm>
            <a:off x="284857" y="2452525"/>
            <a:ext cx="7968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Increasing bottom to top up columns: 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Within a column, the number or shells (principle energy levels, n) increase from top to bottom.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Atoms with more shells have </a:t>
            </a:r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ve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- further from the nucleus, so </a:t>
            </a:r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ve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- are less tightly held.</a:t>
            </a:r>
          </a:p>
        </p:txBody>
      </p:sp>
    </p:spTree>
    <p:extLst>
      <p:ext uri="{BB962C8B-B14F-4D97-AF65-F5344CB8AC3E}">
        <p14:creationId xmlns:p14="http://schemas.microsoft.com/office/powerpoint/2010/main" val="40482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dipole moments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706C9-9057-924C-B4B0-0256B5E86E1E}"/>
              </a:ext>
            </a:extLst>
          </p:cNvPr>
          <p:cNvSpPr txBox="1"/>
          <p:nvPr/>
        </p:nvSpPr>
        <p:spPr>
          <a:xfrm>
            <a:off x="284857" y="855005"/>
            <a:ext cx="846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Molecular dipole moment: </a:t>
            </a:r>
            <a:r>
              <a:rPr lang="en-US" sz="2000" i="1" dirty="0">
                <a:latin typeface="Candara" panose="020E0502030303020204" pitchFamily="34" charset="0"/>
              </a:rPr>
              <a:t>a molecule’s overall, or net, polarity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Not all molecules have a dipole moment.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Dipole arrow sum like vectors.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D9FD10-5204-CA4A-9FFD-96EAA1B0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6" y="3411671"/>
            <a:ext cx="6996814" cy="1962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D05CE-4B66-8B4E-826D-5036CAEEC288}"/>
              </a:ext>
            </a:extLst>
          </p:cNvPr>
          <p:cNvSpPr txBox="1"/>
          <p:nvPr/>
        </p:nvSpPr>
        <p:spPr>
          <a:xfrm>
            <a:off x="338371" y="2717937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Which of these molecules have a dipole moment? In what direction?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282152-BF59-D146-A707-4280CCC4601E}"/>
              </a:ext>
            </a:extLst>
          </p:cNvPr>
          <p:cNvGrpSpPr/>
          <p:nvPr/>
        </p:nvGrpSpPr>
        <p:grpSpPr>
          <a:xfrm rot="16200000">
            <a:off x="1369311" y="3428428"/>
            <a:ext cx="671512" cy="333200"/>
            <a:chOff x="7947426" y="5191426"/>
            <a:chExt cx="755899" cy="25786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3D609D-86C1-544E-AD46-891D09C992EB}"/>
                </a:ext>
              </a:extLst>
            </p:cNvPr>
            <p:cNvCxnSpPr/>
            <p:nvPr/>
          </p:nvCxnSpPr>
          <p:spPr>
            <a:xfrm>
              <a:off x="7947426" y="5322739"/>
              <a:ext cx="755899" cy="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78217-7FF6-5F4E-B7FC-B257F37F886E}"/>
                </a:ext>
              </a:extLst>
            </p:cNvPr>
            <p:cNvCxnSpPr>
              <a:cxnSpLocks/>
            </p:cNvCxnSpPr>
            <p:nvPr/>
          </p:nvCxnSpPr>
          <p:spPr>
            <a:xfrm>
              <a:off x="8052151" y="5191426"/>
              <a:ext cx="0" cy="257868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E8A54-6678-CA4C-9622-A6F032C7209C}"/>
              </a:ext>
            </a:extLst>
          </p:cNvPr>
          <p:cNvGrpSpPr/>
          <p:nvPr/>
        </p:nvGrpSpPr>
        <p:grpSpPr>
          <a:xfrm rot="16200000">
            <a:off x="2950461" y="3506595"/>
            <a:ext cx="671512" cy="333200"/>
            <a:chOff x="7947426" y="5191426"/>
            <a:chExt cx="755899" cy="25786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8B554B-2C54-0244-8B1F-41064EF99B85}"/>
                </a:ext>
              </a:extLst>
            </p:cNvPr>
            <p:cNvCxnSpPr/>
            <p:nvPr/>
          </p:nvCxnSpPr>
          <p:spPr>
            <a:xfrm>
              <a:off x="7947426" y="5322739"/>
              <a:ext cx="755899" cy="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542784-6592-BD4B-A818-AD4B23B3581B}"/>
                </a:ext>
              </a:extLst>
            </p:cNvPr>
            <p:cNvCxnSpPr>
              <a:cxnSpLocks/>
            </p:cNvCxnSpPr>
            <p:nvPr/>
          </p:nvCxnSpPr>
          <p:spPr>
            <a:xfrm>
              <a:off x="8052151" y="5191426"/>
              <a:ext cx="0" cy="257868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38F170-AEA4-B544-9CAE-5683A4B32A41}"/>
              </a:ext>
            </a:extLst>
          </p:cNvPr>
          <p:cNvSpPr txBox="1"/>
          <p:nvPr/>
        </p:nvSpPr>
        <p:spPr>
          <a:xfrm>
            <a:off x="4451793" y="367411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51744-F188-9946-815E-90FEB2DBDE45}"/>
              </a:ext>
            </a:extLst>
          </p:cNvPr>
          <p:cNvSpPr txBox="1"/>
          <p:nvPr/>
        </p:nvSpPr>
        <p:spPr>
          <a:xfrm>
            <a:off x="6512290" y="480927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28943-E71B-A643-9097-64FCD94DAAC4}"/>
              </a:ext>
            </a:extLst>
          </p:cNvPr>
          <p:cNvSpPr txBox="1"/>
          <p:nvPr/>
        </p:nvSpPr>
        <p:spPr>
          <a:xfrm>
            <a:off x="5875136" y="3337438"/>
            <a:ext cx="28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In the last two, forces are equal, opposite and cancel.</a:t>
            </a:r>
          </a:p>
        </p:txBody>
      </p:sp>
    </p:spTree>
    <p:extLst>
      <p:ext uri="{BB962C8B-B14F-4D97-AF65-F5344CB8AC3E}">
        <p14:creationId xmlns:p14="http://schemas.microsoft.com/office/powerpoint/2010/main" val="32429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8F170-AEA4-B544-9CAE-5683A4B32A41}"/>
              </a:ext>
            </a:extLst>
          </p:cNvPr>
          <p:cNvSpPr txBox="1"/>
          <p:nvPr/>
        </p:nvSpPr>
        <p:spPr>
          <a:xfrm>
            <a:off x="3554319" y="3127032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28943-E71B-A643-9097-64FCD94DAAC4}"/>
              </a:ext>
            </a:extLst>
          </p:cNvPr>
          <p:cNvSpPr txBox="1"/>
          <p:nvPr/>
        </p:nvSpPr>
        <p:spPr>
          <a:xfrm>
            <a:off x="2753518" y="3467914"/>
            <a:ext cx="246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Forces are equal, 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opposite and cancel.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C0D758-A357-DF47-9768-3D54AED4ADB4}"/>
              </a:ext>
            </a:extLst>
          </p:cNvPr>
          <p:cNvSpPr txBox="1"/>
          <p:nvPr/>
        </p:nvSpPr>
        <p:spPr>
          <a:xfrm>
            <a:off x="338370" y="827025"/>
            <a:ext cx="846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Which of these molecules have a dipole moment? In what direction?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86EE3-0A05-A945-A9FF-5F027DD0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74" y="1798511"/>
            <a:ext cx="9110980" cy="13398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DBDB11B-7557-EC48-837F-9195CCA45D7A}"/>
              </a:ext>
            </a:extLst>
          </p:cNvPr>
          <p:cNvGrpSpPr/>
          <p:nvPr/>
        </p:nvGrpSpPr>
        <p:grpSpPr>
          <a:xfrm rot="14352909">
            <a:off x="1319297" y="1895258"/>
            <a:ext cx="413923" cy="169674"/>
            <a:chOff x="7947426" y="5257774"/>
            <a:chExt cx="465940" cy="13131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89B020E-D159-8D4C-B3D3-E1C4578D43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4AC00C-8DA5-1A4B-AB12-4BAE65B614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E8A54-6678-CA4C-9622-A6F032C7209C}"/>
              </a:ext>
            </a:extLst>
          </p:cNvPr>
          <p:cNvGrpSpPr/>
          <p:nvPr/>
        </p:nvGrpSpPr>
        <p:grpSpPr>
          <a:xfrm rot="16200000">
            <a:off x="5867313" y="2132699"/>
            <a:ext cx="413923" cy="169674"/>
            <a:chOff x="7947426" y="5257774"/>
            <a:chExt cx="465940" cy="13131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8B554B-2C54-0244-8B1F-41064EF99B8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542784-6592-BD4B-A818-AD4B23B358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0D498A-A913-9349-9EC3-DB8118D68BF3}"/>
              </a:ext>
            </a:extLst>
          </p:cNvPr>
          <p:cNvGrpSpPr/>
          <p:nvPr/>
        </p:nvGrpSpPr>
        <p:grpSpPr>
          <a:xfrm rot="2080901">
            <a:off x="6170614" y="2826903"/>
            <a:ext cx="413923" cy="169674"/>
            <a:chOff x="7947426" y="5257774"/>
            <a:chExt cx="465940" cy="13131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F71F143-4126-284B-B6B8-C62515420DB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F27EBB-B03B-594E-9B5B-10B66D9DDFF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52EB1D-91CA-F647-A376-391695301422}"/>
              </a:ext>
            </a:extLst>
          </p:cNvPr>
          <p:cNvGrpSpPr/>
          <p:nvPr/>
        </p:nvGrpSpPr>
        <p:grpSpPr>
          <a:xfrm>
            <a:off x="8275534" y="1892915"/>
            <a:ext cx="413923" cy="169674"/>
            <a:chOff x="7947426" y="5257774"/>
            <a:chExt cx="465940" cy="13131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48D1436-D6DC-094F-9045-8C07DEF640F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180049" y="5090115"/>
              <a:ext cx="693" cy="465940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99D259-8279-9E42-874B-793D9E13D38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86495" y="5323431"/>
              <a:ext cx="131313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891" y="2581396"/>
            <a:ext cx="8362995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 algn="ctr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2.4B: Ion-ion, dipole-dipole and ion-dipole interactions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Ionic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Dipole-dipole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Ion-dipole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1349</Words>
  <Application>Microsoft Macintosh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2020-01-13T21:16:28Z</dcterms:created>
  <dcterms:modified xsi:type="dcterms:W3CDTF">2020-01-13T21:19:00Z</dcterms:modified>
</cp:coreProperties>
</file>