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497" r:id="rId3"/>
    <p:sldId id="462" r:id="rId4"/>
    <p:sldId id="476" r:id="rId5"/>
    <p:sldId id="464" r:id="rId6"/>
    <p:sldId id="463" r:id="rId7"/>
    <p:sldId id="465" r:id="rId8"/>
    <p:sldId id="466" r:id="rId9"/>
    <p:sldId id="467" r:id="rId10"/>
    <p:sldId id="468" r:id="rId11"/>
    <p:sldId id="469" r:id="rId12"/>
    <p:sldId id="470" r:id="rId13"/>
    <p:sldId id="471" r:id="rId14"/>
    <p:sldId id="472" r:id="rId15"/>
    <p:sldId id="473" r:id="rId16"/>
    <p:sldId id="474" r:id="rId17"/>
    <p:sldId id="475" r:id="rId18"/>
    <p:sldId id="499" r:id="rId19"/>
    <p:sldId id="477" r:id="rId20"/>
    <p:sldId id="479" r:id="rId21"/>
    <p:sldId id="481" r:id="rId22"/>
    <p:sldId id="482" r:id="rId23"/>
    <p:sldId id="483" r:id="rId24"/>
    <p:sldId id="496" r:id="rId25"/>
    <p:sldId id="484" r:id="rId26"/>
    <p:sldId id="485" r:id="rId27"/>
    <p:sldId id="486" r:id="rId28"/>
    <p:sldId id="487" r:id="rId29"/>
    <p:sldId id="488" r:id="rId30"/>
    <p:sldId id="489" r:id="rId31"/>
    <p:sldId id="490" r:id="rId32"/>
    <p:sldId id="491" r:id="rId33"/>
    <p:sldId id="49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3"/>
    <p:restoredTop sz="94663"/>
  </p:normalViewPr>
  <p:slideViewPr>
    <p:cSldViewPr snapToGrid="0" snapToObjects="1">
      <p:cViewPr varScale="1">
        <p:scale>
          <a:sx n="120" d="100"/>
          <a:sy n="120" d="100"/>
        </p:scale>
        <p:origin x="11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53B479-6B2E-4046-86E6-151FECFADF2C}" type="datetimeFigureOut">
              <a:rPr lang="en-US" smtClean="0"/>
              <a:t>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35406-36AA-354B-BC51-A1DB75BE1A77}" type="slidenum">
              <a:rPr lang="en-US" smtClean="0"/>
              <a:t>‹#›</a:t>
            </a:fld>
            <a:endParaRPr lang="en-US"/>
          </a:p>
        </p:txBody>
      </p:sp>
    </p:spTree>
    <p:extLst>
      <p:ext uri="{BB962C8B-B14F-4D97-AF65-F5344CB8AC3E}">
        <p14:creationId xmlns:p14="http://schemas.microsoft.com/office/powerpoint/2010/main" val="672629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53B479-6B2E-4046-86E6-151FECFADF2C}" type="datetimeFigureOut">
              <a:rPr lang="en-US" smtClean="0"/>
              <a:t>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35406-36AA-354B-BC51-A1DB75BE1A77}" type="slidenum">
              <a:rPr lang="en-US" smtClean="0"/>
              <a:t>‹#›</a:t>
            </a:fld>
            <a:endParaRPr lang="en-US"/>
          </a:p>
        </p:txBody>
      </p:sp>
    </p:spTree>
    <p:extLst>
      <p:ext uri="{BB962C8B-B14F-4D97-AF65-F5344CB8AC3E}">
        <p14:creationId xmlns:p14="http://schemas.microsoft.com/office/powerpoint/2010/main" val="1958796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53B479-6B2E-4046-86E6-151FECFADF2C}" type="datetimeFigureOut">
              <a:rPr lang="en-US" smtClean="0"/>
              <a:t>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35406-36AA-354B-BC51-A1DB75BE1A77}" type="slidenum">
              <a:rPr lang="en-US" smtClean="0"/>
              <a:t>‹#›</a:t>
            </a:fld>
            <a:endParaRPr lang="en-US"/>
          </a:p>
        </p:txBody>
      </p:sp>
    </p:spTree>
    <p:extLst>
      <p:ext uri="{BB962C8B-B14F-4D97-AF65-F5344CB8AC3E}">
        <p14:creationId xmlns:p14="http://schemas.microsoft.com/office/powerpoint/2010/main" val="1836771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53B479-6B2E-4046-86E6-151FECFADF2C}" type="datetimeFigureOut">
              <a:rPr lang="en-US" smtClean="0"/>
              <a:t>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35406-36AA-354B-BC51-A1DB75BE1A77}" type="slidenum">
              <a:rPr lang="en-US" smtClean="0"/>
              <a:t>‹#›</a:t>
            </a:fld>
            <a:endParaRPr lang="en-US"/>
          </a:p>
        </p:txBody>
      </p:sp>
    </p:spTree>
    <p:extLst>
      <p:ext uri="{BB962C8B-B14F-4D97-AF65-F5344CB8AC3E}">
        <p14:creationId xmlns:p14="http://schemas.microsoft.com/office/powerpoint/2010/main" val="2246319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53B479-6B2E-4046-86E6-151FECFADF2C}" type="datetimeFigureOut">
              <a:rPr lang="en-US" smtClean="0"/>
              <a:t>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35406-36AA-354B-BC51-A1DB75BE1A77}" type="slidenum">
              <a:rPr lang="en-US" smtClean="0"/>
              <a:t>‹#›</a:t>
            </a:fld>
            <a:endParaRPr lang="en-US"/>
          </a:p>
        </p:txBody>
      </p:sp>
    </p:spTree>
    <p:extLst>
      <p:ext uri="{BB962C8B-B14F-4D97-AF65-F5344CB8AC3E}">
        <p14:creationId xmlns:p14="http://schemas.microsoft.com/office/powerpoint/2010/main" val="811531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53B479-6B2E-4046-86E6-151FECFADF2C}" type="datetimeFigureOut">
              <a:rPr lang="en-US" smtClean="0"/>
              <a:t>1/13/20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35406-36AA-354B-BC51-A1DB75BE1A77}" type="slidenum">
              <a:rPr lang="en-US" smtClean="0"/>
              <a:t>‹#›</a:t>
            </a:fld>
            <a:endParaRPr lang="en-US"/>
          </a:p>
        </p:txBody>
      </p:sp>
    </p:spTree>
    <p:extLst>
      <p:ext uri="{BB962C8B-B14F-4D97-AF65-F5344CB8AC3E}">
        <p14:creationId xmlns:p14="http://schemas.microsoft.com/office/powerpoint/2010/main" val="3197289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53B479-6B2E-4046-86E6-151FECFADF2C}" type="datetimeFigureOut">
              <a:rPr lang="en-US" smtClean="0"/>
              <a:t>1/13/20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135406-36AA-354B-BC51-A1DB75BE1A77}" type="slidenum">
              <a:rPr lang="en-US" smtClean="0"/>
              <a:t>‹#›</a:t>
            </a:fld>
            <a:endParaRPr lang="en-US"/>
          </a:p>
        </p:txBody>
      </p:sp>
    </p:spTree>
    <p:extLst>
      <p:ext uri="{BB962C8B-B14F-4D97-AF65-F5344CB8AC3E}">
        <p14:creationId xmlns:p14="http://schemas.microsoft.com/office/powerpoint/2010/main" val="3419367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53B479-6B2E-4046-86E6-151FECFADF2C}" type="datetimeFigureOut">
              <a:rPr lang="en-US" smtClean="0"/>
              <a:t>1/13/20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135406-36AA-354B-BC51-A1DB75BE1A77}" type="slidenum">
              <a:rPr lang="en-US" smtClean="0"/>
              <a:t>‹#›</a:t>
            </a:fld>
            <a:endParaRPr lang="en-US"/>
          </a:p>
        </p:txBody>
      </p:sp>
    </p:spTree>
    <p:extLst>
      <p:ext uri="{BB962C8B-B14F-4D97-AF65-F5344CB8AC3E}">
        <p14:creationId xmlns:p14="http://schemas.microsoft.com/office/powerpoint/2010/main" val="3201418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53B479-6B2E-4046-86E6-151FECFADF2C}" type="datetimeFigureOut">
              <a:rPr lang="en-US" smtClean="0"/>
              <a:t>1/13/20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135406-36AA-354B-BC51-A1DB75BE1A77}" type="slidenum">
              <a:rPr lang="en-US" smtClean="0"/>
              <a:t>‹#›</a:t>
            </a:fld>
            <a:endParaRPr lang="en-US"/>
          </a:p>
        </p:txBody>
      </p:sp>
    </p:spTree>
    <p:extLst>
      <p:ext uri="{BB962C8B-B14F-4D97-AF65-F5344CB8AC3E}">
        <p14:creationId xmlns:p14="http://schemas.microsoft.com/office/powerpoint/2010/main" val="1808894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53B479-6B2E-4046-86E6-151FECFADF2C}" type="datetimeFigureOut">
              <a:rPr lang="en-US" smtClean="0"/>
              <a:t>1/13/20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35406-36AA-354B-BC51-A1DB75BE1A77}" type="slidenum">
              <a:rPr lang="en-US" smtClean="0"/>
              <a:t>‹#›</a:t>
            </a:fld>
            <a:endParaRPr lang="en-US"/>
          </a:p>
        </p:txBody>
      </p:sp>
    </p:spTree>
    <p:extLst>
      <p:ext uri="{BB962C8B-B14F-4D97-AF65-F5344CB8AC3E}">
        <p14:creationId xmlns:p14="http://schemas.microsoft.com/office/powerpoint/2010/main" val="3290809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53B479-6B2E-4046-86E6-151FECFADF2C}" type="datetimeFigureOut">
              <a:rPr lang="en-US" smtClean="0"/>
              <a:t>1/13/20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35406-36AA-354B-BC51-A1DB75BE1A77}" type="slidenum">
              <a:rPr lang="en-US" smtClean="0"/>
              <a:t>‹#›</a:t>
            </a:fld>
            <a:endParaRPr lang="en-US"/>
          </a:p>
        </p:txBody>
      </p:sp>
    </p:spTree>
    <p:extLst>
      <p:ext uri="{BB962C8B-B14F-4D97-AF65-F5344CB8AC3E}">
        <p14:creationId xmlns:p14="http://schemas.microsoft.com/office/powerpoint/2010/main" val="4063793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3B479-6B2E-4046-86E6-151FECFADF2C}" type="datetimeFigureOut">
              <a:rPr lang="en-US" smtClean="0"/>
              <a:t>1/13/20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35406-36AA-354B-BC51-A1DB75BE1A77}" type="slidenum">
              <a:rPr lang="en-US" smtClean="0"/>
              <a:t>‹#›</a:t>
            </a:fld>
            <a:endParaRPr lang="en-US"/>
          </a:p>
        </p:txBody>
      </p:sp>
    </p:spTree>
    <p:extLst>
      <p:ext uri="{BB962C8B-B14F-4D97-AF65-F5344CB8AC3E}">
        <p14:creationId xmlns:p14="http://schemas.microsoft.com/office/powerpoint/2010/main" val="3345416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tiff"/></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hyperlink" Target="http://academic.brooklyn.cuny.edu/biology/bio4fv/page/lipos.gi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hyperlink" Target="http://www.beautybythegeeks.com/wp-content/uploads/micelle-1024x644.png" TargetMode="External"/><Relationship Id="rId4" Type="http://schemas.openxmlformats.org/officeDocument/2006/relationships/image" Target="../media/image21.tiff"/></Relationships>
</file>

<file path=ppt/slides/_rels/slide17.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pILGRZ0nT4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6.tiff"/></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8.tiff"/></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6.tiff"/><Relationship Id="rId5" Type="http://schemas.openxmlformats.org/officeDocument/2006/relationships/image" Target="../media/image35.tiff"/><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youtube.com/watch?v=ESPNqKUluRs" TargetMode="External"/><Relationship Id="rId4" Type="http://schemas.openxmlformats.org/officeDocument/2006/relationships/image" Target="../media/image38.sv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tiff"/><Relationship Id="rId4" Type="http://schemas.openxmlformats.org/officeDocument/2006/relationships/image" Target="../media/image6.tiff"/></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tiff"/></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2" y="16332"/>
            <a:ext cx="7713971" cy="646331"/>
          </a:xfrm>
          <a:prstGeom prst="rect">
            <a:avLst/>
          </a:prstGeom>
          <a:noFill/>
        </p:spPr>
        <p:txBody>
          <a:bodyPr wrap="none" rtlCol="0">
            <a:spAutoFit/>
          </a:bodyPr>
          <a:lstStyle/>
          <a:p>
            <a:r>
              <a:rPr lang="en-US" sz="3600" b="1" dirty="0">
                <a:solidFill>
                  <a:prstClr val="white"/>
                </a:solidFill>
                <a:latin typeface="Candara"/>
                <a:cs typeface="Candara"/>
              </a:rPr>
              <a:t>CHE 2060: Principles of Organic </a:t>
            </a:r>
            <a:r>
              <a:rPr lang="en-US" sz="3600" b="1" dirty="0" err="1">
                <a:solidFill>
                  <a:prstClr val="white"/>
                </a:solidFill>
                <a:latin typeface="Candara"/>
                <a:cs typeface="Candara"/>
              </a:rPr>
              <a:t>Chem</a:t>
            </a:r>
            <a:endParaRPr lang="en-US" sz="3600" b="1" dirty="0">
              <a:solidFill>
                <a:prstClr val="white"/>
              </a:solidFill>
              <a:latin typeface="Candara"/>
              <a:cs typeface="Candara"/>
            </a:endParaRPr>
          </a:p>
        </p:txBody>
      </p:sp>
      <p:sp>
        <p:nvSpPr>
          <p:cNvPr id="8" name="TextBox 7"/>
          <p:cNvSpPr txBox="1"/>
          <p:nvPr/>
        </p:nvSpPr>
        <p:spPr>
          <a:xfrm>
            <a:off x="1133261" y="762608"/>
            <a:ext cx="6877477" cy="6078587"/>
          </a:xfrm>
          <a:prstGeom prst="rect">
            <a:avLst/>
          </a:prstGeom>
          <a:noFill/>
        </p:spPr>
        <p:txBody>
          <a:bodyPr wrap="square" rtlCol="0">
            <a:spAutoFit/>
          </a:bodyPr>
          <a:lstStyle/>
          <a:p>
            <a:r>
              <a:rPr lang="en-US" b="1" dirty="0">
                <a:latin typeface="Candara"/>
                <a:cs typeface="Candara"/>
              </a:rPr>
              <a:t>2. Introduction to organic structure &amp; bonding, II</a:t>
            </a:r>
          </a:p>
          <a:p>
            <a:endParaRPr lang="en-US" sz="300" b="1" dirty="0">
              <a:latin typeface="Candara"/>
              <a:cs typeface="Candara"/>
            </a:endParaRPr>
          </a:p>
          <a:p>
            <a:pPr lvl="1"/>
            <a:r>
              <a:rPr lang="en-US" sz="1600" b="1" dirty="0">
                <a:latin typeface="Candara"/>
                <a:cs typeface="Candara"/>
              </a:rPr>
              <a:t>2.1:  Covalent bonding in organic molecules</a:t>
            </a:r>
          </a:p>
          <a:p>
            <a:pPr lvl="1"/>
            <a:r>
              <a:rPr lang="en-US" sz="1600" dirty="0">
                <a:latin typeface="Candara"/>
                <a:cs typeface="Candara"/>
              </a:rPr>
              <a:t>	A. The </a:t>
            </a:r>
            <a:r>
              <a:rPr lang="en-US" sz="1600" dirty="0" err="1">
                <a:latin typeface="Candara"/>
                <a:cs typeface="Candara"/>
              </a:rPr>
              <a:t>σ</a:t>
            </a:r>
            <a:r>
              <a:rPr lang="en-US" sz="1600" dirty="0">
                <a:latin typeface="Candara"/>
                <a:cs typeface="Candara"/>
              </a:rPr>
              <a:t> bond in the H2 molecule</a:t>
            </a:r>
          </a:p>
          <a:p>
            <a:pPr lvl="1"/>
            <a:r>
              <a:rPr lang="en-US" sz="1600" dirty="0">
                <a:latin typeface="Candara"/>
                <a:cs typeface="Candara"/>
              </a:rPr>
              <a:t>	B. sp</a:t>
            </a:r>
            <a:r>
              <a:rPr lang="en-US" baseline="30000" dirty="0">
                <a:latin typeface="Candara"/>
                <a:cs typeface="Candara"/>
              </a:rPr>
              <a:t>3</a:t>
            </a:r>
            <a:r>
              <a:rPr lang="en-US" sz="1600" dirty="0">
                <a:latin typeface="Candara"/>
                <a:cs typeface="Candara"/>
              </a:rPr>
              <a:t> hybrid orbitals and tetrahedral bonding</a:t>
            </a:r>
          </a:p>
          <a:p>
            <a:pPr lvl="1"/>
            <a:r>
              <a:rPr lang="en-US" sz="1600" dirty="0">
                <a:latin typeface="Candara"/>
                <a:cs typeface="Candara"/>
              </a:rPr>
              <a:t>	C. sp</a:t>
            </a:r>
            <a:r>
              <a:rPr lang="en-US" baseline="30000" dirty="0">
                <a:latin typeface="Candara"/>
                <a:cs typeface="Candara"/>
              </a:rPr>
              <a:t>2</a:t>
            </a:r>
            <a:r>
              <a:rPr lang="en-US" sz="1600" dirty="0">
                <a:latin typeface="Candara"/>
                <a:cs typeface="Candara"/>
              </a:rPr>
              <a:t> and </a:t>
            </a:r>
            <a:r>
              <a:rPr lang="en-US" sz="1600" dirty="0" err="1">
                <a:latin typeface="Candara"/>
                <a:cs typeface="Candara"/>
              </a:rPr>
              <a:t>sp</a:t>
            </a:r>
            <a:r>
              <a:rPr lang="en-US" sz="1600" dirty="0">
                <a:latin typeface="Candara"/>
                <a:cs typeface="Candara"/>
              </a:rPr>
              <a:t> hybrid orbitals and π bonds</a:t>
            </a:r>
            <a:endParaRPr lang="en-US" sz="1600" i="1" dirty="0">
              <a:latin typeface="Cambria Math" panose="02040503050406030204" pitchFamily="18" charset="0"/>
              <a:ea typeface="Cambria Math" panose="02040503050406030204" pitchFamily="18" charset="0"/>
              <a:cs typeface="Candara"/>
            </a:endParaRPr>
          </a:p>
          <a:p>
            <a:pPr lvl="1"/>
            <a:r>
              <a:rPr lang="en-US" sz="1600" b="1" dirty="0">
                <a:latin typeface="Candara"/>
                <a:cs typeface="Candara"/>
              </a:rPr>
              <a:t>2.2:  Molecular orbital theory</a:t>
            </a:r>
          </a:p>
          <a:p>
            <a:pPr lvl="1"/>
            <a:r>
              <a:rPr lang="en-US" sz="1600" b="1" dirty="0">
                <a:latin typeface="Candara"/>
                <a:cs typeface="Candara"/>
              </a:rPr>
              <a:t>	</a:t>
            </a:r>
            <a:r>
              <a:rPr lang="en-US" sz="1600" dirty="0">
                <a:latin typeface="Candara"/>
                <a:cs typeface="Candara"/>
              </a:rPr>
              <a:t>A. Another look at the H2 molecule using MO theory</a:t>
            </a:r>
          </a:p>
          <a:p>
            <a:pPr lvl="1"/>
            <a:r>
              <a:rPr lang="en-US" sz="1600" dirty="0">
                <a:latin typeface="Candara"/>
                <a:cs typeface="Candara"/>
              </a:rPr>
              <a:t>	B. MO theory and conjugated π bonds</a:t>
            </a:r>
          </a:p>
          <a:p>
            <a:pPr lvl="1"/>
            <a:r>
              <a:rPr lang="en-US" sz="1600" dirty="0">
                <a:latin typeface="Candara"/>
                <a:cs typeface="Candara"/>
              </a:rPr>
              <a:t>	C. Aromaticity</a:t>
            </a:r>
            <a:endParaRPr lang="en-US" sz="1600" b="1" dirty="0">
              <a:latin typeface="Candara"/>
              <a:cs typeface="Candara"/>
            </a:endParaRPr>
          </a:p>
          <a:p>
            <a:pPr lvl="1"/>
            <a:r>
              <a:rPr lang="en-US" sz="1600" b="1" dirty="0">
                <a:latin typeface="Candara"/>
                <a:cs typeface="Candara"/>
              </a:rPr>
              <a:t>2.3:  Resonance</a:t>
            </a:r>
          </a:p>
          <a:p>
            <a:pPr lvl="1"/>
            <a:r>
              <a:rPr lang="en-US" sz="1600" b="1" dirty="0">
                <a:latin typeface="Candara"/>
                <a:cs typeface="Candara"/>
              </a:rPr>
              <a:t>	</a:t>
            </a:r>
            <a:r>
              <a:rPr lang="en-US" sz="1600" dirty="0">
                <a:latin typeface="Candara"/>
                <a:cs typeface="Candara"/>
              </a:rPr>
              <a:t>A. What is resonance?</a:t>
            </a:r>
          </a:p>
          <a:p>
            <a:pPr lvl="1"/>
            <a:r>
              <a:rPr lang="en-US" sz="1600" dirty="0">
                <a:latin typeface="Candara"/>
                <a:cs typeface="Candara"/>
              </a:rPr>
              <a:t>	B. Resonance contributors for the carboxylate group</a:t>
            </a:r>
          </a:p>
          <a:p>
            <a:pPr lvl="1"/>
            <a:r>
              <a:rPr lang="en-US" sz="1600" dirty="0">
                <a:latin typeface="Candara"/>
                <a:cs typeface="Candara"/>
              </a:rPr>
              <a:t>	C. Rules for drawing resonance structures</a:t>
            </a:r>
          </a:p>
          <a:p>
            <a:pPr lvl="1"/>
            <a:r>
              <a:rPr lang="en-US" sz="1600" dirty="0">
                <a:latin typeface="Candara"/>
                <a:cs typeface="Candara"/>
              </a:rPr>
              <a:t>	D. Major vs minor resonance contributors</a:t>
            </a:r>
          </a:p>
          <a:p>
            <a:pPr lvl="1"/>
            <a:r>
              <a:rPr lang="en-US" sz="1600" b="1" dirty="0">
                <a:latin typeface="Candara"/>
                <a:cs typeface="Candara"/>
              </a:rPr>
              <a:t>2.4: Non-covalent interactions</a:t>
            </a:r>
          </a:p>
          <a:p>
            <a:pPr lvl="1"/>
            <a:r>
              <a:rPr lang="en-US" sz="1600" dirty="0">
                <a:latin typeface="Candara"/>
                <a:cs typeface="Candara"/>
              </a:rPr>
              <a:t>	A. Dipoles</a:t>
            </a:r>
          </a:p>
          <a:p>
            <a:pPr lvl="1"/>
            <a:r>
              <a:rPr lang="en-US" sz="1600" dirty="0">
                <a:latin typeface="Candara"/>
                <a:cs typeface="Candara"/>
              </a:rPr>
              <a:t>	B. Ion-ion, dipole-dipole, ion-dipole interactions</a:t>
            </a:r>
          </a:p>
          <a:p>
            <a:pPr lvl="1"/>
            <a:r>
              <a:rPr lang="en-US" sz="1600" dirty="0">
                <a:latin typeface="Candara"/>
                <a:cs typeface="Candara"/>
              </a:rPr>
              <a:t>	C. Van der Waals forces</a:t>
            </a:r>
          </a:p>
          <a:p>
            <a:pPr lvl="1"/>
            <a:r>
              <a:rPr lang="en-US" sz="1600" dirty="0">
                <a:latin typeface="Candara"/>
                <a:cs typeface="Candara"/>
              </a:rPr>
              <a:t>	D. Hydrogen bonds</a:t>
            </a:r>
          </a:p>
          <a:p>
            <a:pPr lvl="1"/>
            <a:r>
              <a:rPr lang="en-US" sz="1600" dirty="0">
                <a:latin typeface="Candara"/>
                <a:cs typeface="Candara"/>
              </a:rPr>
              <a:t>	E. Noncovalent interactions and protein structure</a:t>
            </a:r>
          </a:p>
          <a:p>
            <a:pPr lvl="1"/>
            <a:r>
              <a:rPr lang="en-US" sz="1600" b="1" dirty="0">
                <a:latin typeface="Candara"/>
                <a:cs typeface="Candara"/>
              </a:rPr>
              <a:t>2.5: Physical properties of organic compounds</a:t>
            </a:r>
          </a:p>
          <a:p>
            <a:pPr lvl="1"/>
            <a:r>
              <a:rPr lang="en-US" sz="1600" dirty="0">
                <a:latin typeface="Candara"/>
                <a:cs typeface="Candara"/>
              </a:rPr>
              <a:t>	A. Solubility</a:t>
            </a:r>
          </a:p>
          <a:p>
            <a:pPr lvl="1"/>
            <a:r>
              <a:rPr lang="en-US" sz="1600" dirty="0">
                <a:latin typeface="Candara"/>
                <a:cs typeface="Candara"/>
              </a:rPr>
              <a:t>	B. Boiling and melting points</a:t>
            </a:r>
          </a:p>
          <a:p>
            <a:pPr lvl="1"/>
            <a:r>
              <a:rPr lang="en-US" sz="1600" dirty="0">
                <a:latin typeface="Candara"/>
                <a:cs typeface="Candara"/>
              </a:rPr>
              <a:t>	C. Physical properties of lipids and proteins</a:t>
            </a:r>
          </a:p>
        </p:txBody>
      </p:sp>
      <p:pic>
        <p:nvPicPr>
          <p:cNvPr id="6" name="Picture 5">
            <a:extLst>
              <a:ext uri="{FF2B5EF4-FFF2-40B4-BE49-F238E27FC236}">
                <a16:creationId xmlns:a16="http://schemas.microsoft.com/office/drawing/2014/main" id="{BEBFD69E-AA31-CD4E-9D4B-0A225B74A560}"/>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3" name="Rounded Rectangular Callout 2">
            <a:extLst>
              <a:ext uri="{FF2B5EF4-FFF2-40B4-BE49-F238E27FC236}">
                <a16:creationId xmlns:a16="http://schemas.microsoft.com/office/drawing/2014/main" id="{4A057AA7-2941-214B-B927-770238667021}"/>
              </a:ext>
            </a:extLst>
          </p:cNvPr>
          <p:cNvSpPr/>
          <p:nvPr/>
        </p:nvSpPr>
        <p:spPr>
          <a:xfrm>
            <a:off x="6398523" y="1828801"/>
            <a:ext cx="819462" cy="462988"/>
          </a:xfrm>
          <a:prstGeom prst="wedgeRoundRectCallout">
            <a:avLst>
              <a:gd name="adj1" fmla="val -90044"/>
              <a:gd name="adj2" fmla="val 17500"/>
              <a:gd name="adj3" fmla="val 16667"/>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432FF"/>
                </a:solidFill>
              </a:rPr>
              <a:t>VSEPR</a:t>
            </a:r>
          </a:p>
        </p:txBody>
      </p:sp>
    </p:spTree>
    <p:extLst>
      <p:ext uri="{BB962C8B-B14F-4D97-AF65-F5344CB8AC3E}">
        <p14:creationId xmlns:p14="http://schemas.microsoft.com/office/powerpoint/2010/main" val="4110731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Try these:</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9" name="TextBox 18">
            <a:extLst>
              <a:ext uri="{FF2B5EF4-FFF2-40B4-BE49-F238E27FC236}">
                <a16:creationId xmlns:a16="http://schemas.microsoft.com/office/drawing/2014/main" id="{C2C0D758-A357-DF47-9768-3D54AED4ADB4}"/>
              </a:ext>
            </a:extLst>
          </p:cNvPr>
          <p:cNvSpPr txBox="1"/>
          <p:nvPr/>
        </p:nvSpPr>
        <p:spPr>
          <a:xfrm>
            <a:off x="288490" y="827025"/>
            <a:ext cx="8467257" cy="400110"/>
          </a:xfrm>
          <a:prstGeom prst="rect">
            <a:avLst/>
          </a:prstGeom>
          <a:noFill/>
        </p:spPr>
        <p:txBody>
          <a:bodyPr wrap="square" rtlCol="0">
            <a:spAutoFit/>
          </a:bodyPr>
          <a:lstStyle/>
          <a:p>
            <a:r>
              <a:rPr lang="en-US" sz="2000" dirty="0">
                <a:latin typeface="Candara" panose="020E0502030303020204" pitchFamily="34" charset="0"/>
              </a:rPr>
              <a:t>Rank the compounds in each set in order of most to least </a:t>
            </a:r>
            <a:r>
              <a:rPr lang="en-US" sz="2000" b="1" dirty="0">
                <a:latin typeface="Candara" panose="020E0502030303020204" pitchFamily="34" charset="0"/>
              </a:rPr>
              <a:t>soluble in water</a:t>
            </a:r>
            <a:r>
              <a:rPr lang="en-US" sz="2000" dirty="0">
                <a:latin typeface="Candara" panose="020E0502030303020204" pitchFamily="34" charset="0"/>
              </a:rPr>
              <a:t>.</a:t>
            </a:r>
          </a:p>
        </p:txBody>
      </p:sp>
      <p:sp>
        <p:nvSpPr>
          <p:cNvPr id="7" name="Rounded Rectangle 6">
            <a:extLst>
              <a:ext uri="{FF2B5EF4-FFF2-40B4-BE49-F238E27FC236}">
                <a16:creationId xmlns:a16="http://schemas.microsoft.com/office/drawing/2014/main" id="{4F7F1AB0-E8B2-794B-BD87-D6808EB8DE27}"/>
              </a:ext>
            </a:extLst>
          </p:cNvPr>
          <p:cNvSpPr/>
          <p:nvPr/>
        </p:nvSpPr>
        <p:spPr>
          <a:xfrm>
            <a:off x="7607300" y="3887202"/>
            <a:ext cx="533400" cy="63399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8B8EBA2C-D030-0047-848D-1830C6B6DED4}"/>
              </a:ext>
            </a:extLst>
          </p:cNvPr>
          <p:cNvSpPr/>
          <p:nvPr/>
        </p:nvSpPr>
        <p:spPr>
          <a:xfrm>
            <a:off x="8140700" y="3219547"/>
            <a:ext cx="533400" cy="63399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0F9FA8E-80D3-2647-A886-41779D93024C}"/>
              </a:ext>
            </a:extLst>
          </p:cNvPr>
          <p:cNvPicPr>
            <a:picLocks noChangeAspect="1"/>
          </p:cNvPicPr>
          <p:nvPr/>
        </p:nvPicPr>
        <p:blipFill>
          <a:blip r:embed="rId3"/>
          <a:stretch>
            <a:fillRect/>
          </a:stretch>
        </p:blipFill>
        <p:spPr>
          <a:xfrm>
            <a:off x="495148" y="1368360"/>
            <a:ext cx="7912252" cy="4222750"/>
          </a:xfrm>
          <a:prstGeom prst="rect">
            <a:avLst/>
          </a:prstGeom>
        </p:spPr>
      </p:pic>
      <p:pic>
        <p:nvPicPr>
          <p:cNvPr id="3" name="Picture 2">
            <a:extLst>
              <a:ext uri="{FF2B5EF4-FFF2-40B4-BE49-F238E27FC236}">
                <a16:creationId xmlns:a16="http://schemas.microsoft.com/office/drawing/2014/main" id="{65E072AB-814C-764C-BA30-739E09144E12}"/>
              </a:ext>
            </a:extLst>
          </p:cNvPr>
          <p:cNvPicPr>
            <a:picLocks noChangeAspect="1"/>
          </p:cNvPicPr>
          <p:nvPr/>
        </p:nvPicPr>
        <p:blipFill>
          <a:blip r:embed="rId4"/>
          <a:stretch>
            <a:fillRect/>
          </a:stretch>
        </p:blipFill>
        <p:spPr>
          <a:xfrm>
            <a:off x="167573" y="1280819"/>
            <a:ext cx="8808853" cy="5145456"/>
          </a:xfrm>
          <a:prstGeom prst="rect">
            <a:avLst/>
          </a:prstGeom>
          <a:ln w="19050">
            <a:solidFill>
              <a:srgbClr val="0432FF"/>
            </a:solidFill>
          </a:ln>
        </p:spPr>
      </p:pic>
    </p:spTree>
    <p:extLst>
      <p:ext uri="{BB962C8B-B14F-4D97-AF65-F5344CB8AC3E}">
        <p14:creationId xmlns:p14="http://schemas.microsoft.com/office/powerpoint/2010/main" val="248091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Try this: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9" name="TextBox 18">
            <a:extLst>
              <a:ext uri="{FF2B5EF4-FFF2-40B4-BE49-F238E27FC236}">
                <a16:creationId xmlns:a16="http://schemas.microsoft.com/office/drawing/2014/main" id="{C2C0D758-A357-DF47-9768-3D54AED4ADB4}"/>
              </a:ext>
            </a:extLst>
          </p:cNvPr>
          <p:cNvSpPr txBox="1"/>
          <p:nvPr/>
        </p:nvSpPr>
        <p:spPr>
          <a:xfrm>
            <a:off x="288490" y="827025"/>
            <a:ext cx="8467257" cy="400110"/>
          </a:xfrm>
          <a:prstGeom prst="rect">
            <a:avLst/>
          </a:prstGeom>
          <a:noFill/>
        </p:spPr>
        <p:txBody>
          <a:bodyPr wrap="square" rtlCol="0">
            <a:spAutoFit/>
          </a:bodyPr>
          <a:lstStyle/>
          <a:p>
            <a:r>
              <a:rPr lang="en-US" sz="2000" dirty="0">
                <a:latin typeface="Candara" panose="020E0502030303020204" pitchFamily="34" charset="0"/>
              </a:rPr>
              <a:t>Label each of these vitamins as water-soluble or fat-soluble.</a:t>
            </a:r>
          </a:p>
        </p:txBody>
      </p:sp>
      <p:sp>
        <p:nvSpPr>
          <p:cNvPr id="7" name="Rounded Rectangle 6">
            <a:extLst>
              <a:ext uri="{FF2B5EF4-FFF2-40B4-BE49-F238E27FC236}">
                <a16:creationId xmlns:a16="http://schemas.microsoft.com/office/drawing/2014/main" id="{4F7F1AB0-E8B2-794B-BD87-D6808EB8DE27}"/>
              </a:ext>
            </a:extLst>
          </p:cNvPr>
          <p:cNvSpPr/>
          <p:nvPr/>
        </p:nvSpPr>
        <p:spPr>
          <a:xfrm>
            <a:off x="7607300" y="3887202"/>
            <a:ext cx="533400" cy="63399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8B8EBA2C-D030-0047-848D-1830C6B6DED4}"/>
              </a:ext>
            </a:extLst>
          </p:cNvPr>
          <p:cNvSpPr/>
          <p:nvPr/>
        </p:nvSpPr>
        <p:spPr>
          <a:xfrm>
            <a:off x="8140700" y="3219547"/>
            <a:ext cx="533400" cy="63399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A11CFE9-3830-1644-996E-0D6364F9375B}"/>
              </a:ext>
            </a:extLst>
          </p:cNvPr>
          <p:cNvPicPr>
            <a:picLocks noChangeAspect="1"/>
          </p:cNvPicPr>
          <p:nvPr/>
        </p:nvPicPr>
        <p:blipFill>
          <a:blip r:embed="rId3"/>
          <a:stretch>
            <a:fillRect/>
          </a:stretch>
        </p:blipFill>
        <p:spPr>
          <a:xfrm>
            <a:off x="125707" y="1525002"/>
            <a:ext cx="9008535" cy="2370667"/>
          </a:xfrm>
          <a:prstGeom prst="rect">
            <a:avLst/>
          </a:prstGeom>
        </p:spPr>
      </p:pic>
      <p:sp>
        <p:nvSpPr>
          <p:cNvPr id="2" name="TextBox 1">
            <a:extLst>
              <a:ext uri="{FF2B5EF4-FFF2-40B4-BE49-F238E27FC236}">
                <a16:creationId xmlns:a16="http://schemas.microsoft.com/office/drawing/2014/main" id="{399D8814-638F-E749-AE43-0ED2BA451E89}"/>
              </a:ext>
            </a:extLst>
          </p:cNvPr>
          <p:cNvSpPr txBox="1"/>
          <p:nvPr/>
        </p:nvSpPr>
        <p:spPr>
          <a:xfrm>
            <a:off x="251794" y="4174436"/>
            <a:ext cx="1659429" cy="707886"/>
          </a:xfrm>
          <a:prstGeom prst="rect">
            <a:avLst/>
          </a:prstGeom>
          <a:noFill/>
        </p:spPr>
        <p:txBody>
          <a:bodyPr wrap="none" rtlCol="0">
            <a:spAutoFit/>
          </a:bodyPr>
          <a:lstStyle/>
          <a:p>
            <a:r>
              <a:rPr lang="en-US" sz="2000" dirty="0">
                <a:solidFill>
                  <a:srgbClr val="0432FF"/>
                </a:solidFill>
                <a:latin typeface="Candara" panose="020E0502030303020204" pitchFamily="34" charset="0"/>
              </a:rPr>
              <a:t>water soluble</a:t>
            </a:r>
            <a:br>
              <a:rPr lang="en-US" sz="2000" dirty="0">
                <a:solidFill>
                  <a:srgbClr val="0432FF"/>
                </a:solidFill>
                <a:latin typeface="Candara" panose="020E0502030303020204" pitchFamily="34" charset="0"/>
              </a:rPr>
            </a:br>
            <a:r>
              <a:rPr lang="en-US" sz="2000" dirty="0">
                <a:solidFill>
                  <a:srgbClr val="0432FF"/>
                </a:solidFill>
                <a:latin typeface="Candara" panose="020E0502030303020204" pitchFamily="34" charset="0"/>
              </a:rPr>
              <a:t>(many OH)</a:t>
            </a:r>
          </a:p>
        </p:txBody>
      </p:sp>
      <p:sp>
        <p:nvSpPr>
          <p:cNvPr id="11" name="TextBox 10">
            <a:extLst>
              <a:ext uri="{FF2B5EF4-FFF2-40B4-BE49-F238E27FC236}">
                <a16:creationId xmlns:a16="http://schemas.microsoft.com/office/drawing/2014/main" id="{7B288DFF-0A76-C640-BD81-9CC1F06D3649}"/>
              </a:ext>
            </a:extLst>
          </p:cNvPr>
          <p:cNvSpPr txBox="1"/>
          <p:nvPr/>
        </p:nvSpPr>
        <p:spPr>
          <a:xfrm>
            <a:off x="2653565" y="4204201"/>
            <a:ext cx="2097049" cy="707886"/>
          </a:xfrm>
          <a:prstGeom prst="rect">
            <a:avLst/>
          </a:prstGeom>
          <a:noFill/>
        </p:spPr>
        <p:txBody>
          <a:bodyPr wrap="none" rtlCol="0">
            <a:spAutoFit/>
          </a:bodyPr>
          <a:lstStyle/>
          <a:p>
            <a:pPr algn="ctr"/>
            <a:r>
              <a:rPr lang="en-US" sz="2000" dirty="0">
                <a:solidFill>
                  <a:srgbClr val="0432FF"/>
                </a:solidFill>
                <a:latin typeface="Candara" panose="020E0502030303020204" pitchFamily="34" charset="0"/>
              </a:rPr>
              <a:t>water soluble</a:t>
            </a:r>
            <a:br>
              <a:rPr lang="en-US" sz="2000" dirty="0">
                <a:solidFill>
                  <a:srgbClr val="0432FF"/>
                </a:solidFill>
                <a:latin typeface="Candara" panose="020E0502030303020204" pitchFamily="34" charset="0"/>
              </a:rPr>
            </a:br>
            <a:r>
              <a:rPr lang="en-US" sz="2000" dirty="0">
                <a:solidFill>
                  <a:srgbClr val="0432FF"/>
                </a:solidFill>
                <a:latin typeface="Candara" panose="020E0502030303020204" pitchFamily="34" charset="0"/>
              </a:rPr>
              <a:t>(polar &amp; charged)</a:t>
            </a:r>
          </a:p>
        </p:txBody>
      </p:sp>
      <p:sp>
        <p:nvSpPr>
          <p:cNvPr id="12" name="TextBox 11">
            <a:extLst>
              <a:ext uri="{FF2B5EF4-FFF2-40B4-BE49-F238E27FC236}">
                <a16:creationId xmlns:a16="http://schemas.microsoft.com/office/drawing/2014/main" id="{5045FF74-09BE-5E43-85F1-65FAA0560628}"/>
              </a:ext>
            </a:extLst>
          </p:cNvPr>
          <p:cNvSpPr txBox="1"/>
          <p:nvPr/>
        </p:nvSpPr>
        <p:spPr>
          <a:xfrm>
            <a:off x="5639095" y="4204201"/>
            <a:ext cx="2372765" cy="707886"/>
          </a:xfrm>
          <a:prstGeom prst="rect">
            <a:avLst/>
          </a:prstGeom>
          <a:noFill/>
        </p:spPr>
        <p:txBody>
          <a:bodyPr wrap="none" rtlCol="0">
            <a:spAutoFit/>
          </a:bodyPr>
          <a:lstStyle/>
          <a:p>
            <a:pPr algn="ctr"/>
            <a:r>
              <a:rPr lang="en-US" sz="2000" dirty="0">
                <a:solidFill>
                  <a:srgbClr val="0432FF"/>
                </a:solidFill>
                <a:latin typeface="Candara" panose="020E0502030303020204" pitchFamily="34" charset="0"/>
              </a:rPr>
              <a:t>fat soluble</a:t>
            </a:r>
            <a:br>
              <a:rPr lang="en-US" sz="2000" dirty="0">
                <a:solidFill>
                  <a:srgbClr val="0432FF"/>
                </a:solidFill>
                <a:latin typeface="Candara" panose="020E0502030303020204" pitchFamily="34" charset="0"/>
              </a:rPr>
            </a:br>
            <a:r>
              <a:rPr lang="en-US" sz="2000" dirty="0">
                <a:solidFill>
                  <a:srgbClr val="0432FF"/>
                </a:solidFill>
                <a:latin typeface="Candara" panose="020E0502030303020204" pitchFamily="34" charset="0"/>
              </a:rPr>
              <a:t>(nearly all nonpolar)</a:t>
            </a:r>
          </a:p>
        </p:txBody>
      </p:sp>
    </p:spTree>
    <p:extLst>
      <p:ext uri="{BB962C8B-B14F-4D97-AF65-F5344CB8AC3E}">
        <p14:creationId xmlns:p14="http://schemas.microsoft.com/office/powerpoint/2010/main" val="307278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Try this: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9" name="TextBox 18">
            <a:extLst>
              <a:ext uri="{FF2B5EF4-FFF2-40B4-BE49-F238E27FC236}">
                <a16:creationId xmlns:a16="http://schemas.microsoft.com/office/drawing/2014/main" id="{C2C0D758-A357-DF47-9768-3D54AED4ADB4}"/>
              </a:ext>
            </a:extLst>
          </p:cNvPr>
          <p:cNvSpPr txBox="1"/>
          <p:nvPr/>
        </p:nvSpPr>
        <p:spPr>
          <a:xfrm>
            <a:off x="288490" y="827025"/>
            <a:ext cx="8467257" cy="707886"/>
          </a:xfrm>
          <a:prstGeom prst="rect">
            <a:avLst/>
          </a:prstGeom>
          <a:noFill/>
        </p:spPr>
        <p:txBody>
          <a:bodyPr wrap="square" rtlCol="0">
            <a:spAutoFit/>
          </a:bodyPr>
          <a:lstStyle/>
          <a:p>
            <a:r>
              <a:rPr lang="en-US" sz="2000" dirty="0">
                <a:latin typeface="Candara" panose="020E0502030303020204" pitchFamily="34" charset="0"/>
              </a:rPr>
              <a:t>Both of these compounds are nearly insoluble in pure water. </a:t>
            </a:r>
            <a:br>
              <a:rPr lang="en-US" sz="2000" dirty="0">
                <a:latin typeface="Candara" panose="020E0502030303020204" pitchFamily="34" charset="0"/>
              </a:rPr>
            </a:br>
            <a:r>
              <a:rPr lang="en-US" sz="2000" dirty="0">
                <a:latin typeface="Candara" panose="020E0502030303020204" pitchFamily="34" charset="0"/>
              </a:rPr>
              <a:t>Which is more soluble in a 10% aqueous hydrochloric acid solution? Why?</a:t>
            </a:r>
          </a:p>
        </p:txBody>
      </p:sp>
      <p:sp>
        <p:nvSpPr>
          <p:cNvPr id="7" name="Rounded Rectangle 6">
            <a:extLst>
              <a:ext uri="{FF2B5EF4-FFF2-40B4-BE49-F238E27FC236}">
                <a16:creationId xmlns:a16="http://schemas.microsoft.com/office/drawing/2014/main" id="{4F7F1AB0-E8B2-794B-BD87-D6808EB8DE27}"/>
              </a:ext>
            </a:extLst>
          </p:cNvPr>
          <p:cNvSpPr/>
          <p:nvPr/>
        </p:nvSpPr>
        <p:spPr>
          <a:xfrm>
            <a:off x="7607300" y="3887202"/>
            <a:ext cx="533400" cy="63399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8B8EBA2C-D030-0047-848D-1830C6B6DED4}"/>
              </a:ext>
            </a:extLst>
          </p:cNvPr>
          <p:cNvSpPr/>
          <p:nvPr/>
        </p:nvSpPr>
        <p:spPr>
          <a:xfrm>
            <a:off x="8140700" y="3219547"/>
            <a:ext cx="533400" cy="63399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22F5F83-A29B-E04A-B81F-5345B598E3B9}"/>
              </a:ext>
            </a:extLst>
          </p:cNvPr>
          <p:cNvPicPr>
            <a:picLocks noChangeAspect="1"/>
          </p:cNvPicPr>
          <p:nvPr/>
        </p:nvPicPr>
        <p:blipFill>
          <a:blip r:embed="rId3"/>
          <a:stretch>
            <a:fillRect/>
          </a:stretch>
        </p:blipFill>
        <p:spPr>
          <a:xfrm>
            <a:off x="2760134" y="1676136"/>
            <a:ext cx="2603785" cy="1896797"/>
          </a:xfrm>
          <a:prstGeom prst="rect">
            <a:avLst/>
          </a:prstGeom>
        </p:spPr>
      </p:pic>
      <p:sp>
        <p:nvSpPr>
          <p:cNvPr id="11" name="TextBox 10">
            <a:extLst>
              <a:ext uri="{FF2B5EF4-FFF2-40B4-BE49-F238E27FC236}">
                <a16:creationId xmlns:a16="http://schemas.microsoft.com/office/drawing/2014/main" id="{EC96B3A3-2B63-F04F-BBDF-6147130D0030}"/>
              </a:ext>
            </a:extLst>
          </p:cNvPr>
          <p:cNvSpPr txBox="1"/>
          <p:nvPr/>
        </p:nvSpPr>
        <p:spPr>
          <a:xfrm>
            <a:off x="469900" y="3853545"/>
            <a:ext cx="3704535" cy="1631216"/>
          </a:xfrm>
          <a:prstGeom prst="rect">
            <a:avLst/>
          </a:prstGeom>
          <a:noFill/>
        </p:spPr>
        <p:txBody>
          <a:bodyPr wrap="square" rtlCol="0">
            <a:spAutoFit/>
          </a:bodyPr>
          <a:lstStyle/>
          <a:p>
            <a:r>
              <a:rPr lang="en-US" sz="2000" dirty="0">
                <a:solidFill>
                  <a:srgbClr val="0432FF"/>
                </a:solidFill>
                <a:latin typeface="Candara" panose="020E0502030303020204" pitchFamily="34" charset="0"/>
              </a:rPr>
              <a:t>Aniline is basic and would be protonated (and thus cationic) in aqueous </a:t>
            </a:r>
            <a:r>
              <a:rPr lang="en-US" sz="2000" dirty="0" err="1">
                <a:solidFill>
                  <a:srgbClr val="0432FF"/>
                </a:solidFill>
                <a:latin typeface="Candara" panose="020E0502030303020204" pitchFamily="34" charset="0"/>
              </a:rPr>
              <a:t>HCl</a:t>
            </a:r>
            <a:r>
              <a:rPr lang="en-US" sz="2000" dirty="0">
                <a:solidFill>
                  <a:srgbClr val="0432FF"/>
                </a:solidFill>
                <a:latin typeface="Candara" panose="020E0502030303020204" pitchFamily="34" charset="0"/>
              </a:rPr>
              <a:t>.</a:t>
            </a:r>
          </a:p>
          <a:p>
            <a:r>
              <a:rPr lang="en-US" sz="2000" dirty="0">
                <a:solidFill>
                  <a:srgbClr val="0432FF"/>
                </a:solidFill>
                <a:latin typeface="Candara" panose="020E0502030303020204" pitchFamily="34" charset="0"/>
              </a:rPr>
              <a:t>Charged species are generally water soluble. </a:t>
            </a:r>
          </a:p>
        </p:txBody>
      </p:sp>
      <p:sp>
        <p:nvSpPr>
          <p:cNvPr id="12" name="TextBox 11">
            <a:extLst>
              <a:ext uri="{FF2B5EF4-FFF2-40B4-BE49-F238E27FC236}">
                <a16:creationId xmlns:a16="http://schemas.microsoft.com/office/drawing/2014/main" id="{30A48856-8CFD-3D42-8CD5-3D4F0CD7FD34}"/>
              </a:ext>
            </a:extLst>
          </p:cNvPr>
          <p:cNvSpPr txBox="1"/>
          <p:nvPr/>
        </p:nvSpPr>
        <p:spPr>
          <a:xfrm>
            <a:off x="4913244" y="3886435"/>
            <a:ext cx="3704535" cy="1323439"/>
          </a:xfrm>
          <a:prstGeom prst="rect">
            <a:avLst/>
          </a:prstGeom>
          <a:noFill/>
        </p:spPr>
        <p:txBody>
          <a:bodyPr wrap="square" rtlCol="0">
            <a:spAutoFit/>
          </a:bodyPr>
          <a:lstStyle/>
          <a:p>
            <a:r>
              <a:rPr lang="en-US" sz="2000" dirty="0">
                <a:solidFill>
                  <a:srgbClr val="0432FF"/>
                </a:solidFill>
                <a:latin typeface="Candara" panose="020E0502030303020204" pitchFamily="34" charset="0"/>
              </a:rPr>
              <a:t>On the other hand, phenol is not basic and thus would remain as a neutral, water-insoluble molecule.</a:t>
            </a:r>
          </a:p>
        </p:txBody>
      </p:sp>
    </p:spTree>
    <p:extLst>
      <p:ext uri="{BB962C8B-B14F-4D97-AF65-F5344CB8AC3E}">
        <p14:creationId xmlns:p14="http://schemas.microsoft.com/office/powerpoint/2010/main" val="26499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Try this: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9" name="TextBox 18">
            <a:extLst>
              <a:ext uri="{FF2B5EF4-FFF2-40B4-BE49-F238E27FC236}">
                <a16:creationId xmlns:a16="http://schemas.microsoft.com/office/drawing/2014/main" id="{C2C0D758-A357-DF47-9768-3D54AED4ADB4}"/>
              </a:ext>
            </a:extLst>
          </p:cNvPr>
          <p:cNvSpPr txBox="1"/>
          <p:nvPr/>
        </p:nvSpPr>
        <p:spPr>
          <a:xfrm>
            <a:off x="288490" y="827025"/>
            <a:ext cx="8467257" cy="707886"/>
          </a:xfrm>
          <a:prstGeom prst="rect">
            <a:avLst/>
          </a:prstGeom>
          <a:noFill/>
        </p:spPr>
        <p:txBody>
          <a:bodyPr wrap="square" rtlCol="0">
            <a:spAutoFit/>
          </a:bodyPr>
          <a:lstStyle/>
          <a:p>
            <a:r>
              <a:rPr lang="en-US" sz="2000" dirty="0">
                <a:latin typeface="Candara" panose="020E0502030303020204" pitchFamily="34" charset="0"/>
              </a:rPr>
              <a:t>Would you predict that methanol or 2-propanol would be a better solvent for cyclohexanone? Why?</a:t>
            </a:r>
          </a:p>
        </p:txBody>
      </p:sp>
      <p:sp>
        <p:nvSpPr>
          <p:cNvPr id="7" name="Rounded Rectangle 6">
            <a:extLst>
              <a:ext uri="{FF2B5EF4-FFF2-40B4-BE49-F238E27FC236}">
                <a16:creationId xmlns:a16="http://schemas.microsoft.com/office/drawing/2014/main" id="{4F7F1AB0-E8B2-794B-BD87-D6808EB8DE27}"/>
              </a:ext>
            </a:extLst>
          </p:cNvPr>
          <p:cNvSpPr/>
          <p:nvPr/>
        </p:nvSpPr>
        <p:spPr>
          <a:xfrm>
            <a:off x="7607300" y="3887202"/>
            <a:ext cx="533400" cy="63399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8B8EBA2C-D030-0047-848D-1830C6B6DED4}"/>
              </a:ext>
            </a:extLst>
          </p:cNvPr>
          <p:cNvSpPr/>
          <p:nvPr/>
        </p:nvSpPr>
        <p:spPr>
          <a:xfrm>
            <a:off x="8140700" y="3219547"/>
            <a:ext cx="533400" cy="63399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F755B7-F8AB-7B41-BE03-D4779F8CAEDF}"/>
              </a:ext>
            </a:extLst>
          </p:cNvPr>
          <p:cNvSpPr txBox="1"/>
          <p:nvPr/>
        </p:nvSpPr>
        <p:spPr>
          <a:xfrm>
            <a:off x="288489" y="3536546"/>
            <a:ext cx="8467257" cy="1015663"/>
          </a:xfrm>
          <a:prstGeom prst="rect">
            <a:avLst/>
          </a:prstGeom>
          <a:noFill/>
        </p:spPr>
        <p:txBody>
          <a:bodyPr wrap="square" rtlCol="0">
            <a:spAutoFit/>
          </a:bodyPr>
          <a:lstStyle/>
          <a:p>
            <a:r>
              <a:rPr lang="en-US" sz="2000" dirty="0">
                <a:solidFill>
                  <a:srgbClr val="0432FF"/>
                </a:solidFill>
                <a:latin typeface="Candara" panose="020E0502030303020204" pitchFamily="34" charset="0"/>
              </a:rPr>
              <a:t>Both alcohol solvents could form H-bonds with cyclohexanone, but isopropanol is less polar (it has three carbons), and thus would be the better solvent for the relatively nonpolar cyclohexanone.</a:t>
            </a:r>
          </a:p>
        </p:txBody>
      </p:sp>
      <p:pic>
        <p:nvPicPr>
          <p:cNvPr id="2" name="Picture 1">
            <a:extLst>
              <a:ext uri="{FF2B5EF4-FFF2-40B4-BE49-F238E27FC236}">
                <a16:creationId xmlns:a16="http://schemas.microsoft.com/office/drawing/2014/main" id="{0DD5A7A1-B402-F841-8623-D247A0FDB213}"/>
              </a:ext>
            </a:extLst>
          </p:cNvPr>
          <p:cNvPicPr>
            <a:picLocks noChangeAspect="1"/>
          </p:cNvPicPr>
          <p:nvPr/>
        </p:nvPicPr>
        <p:blipFill>
          <a:blip r:embed="rId3"/>
          <a:stretch>
            <a:fillRect/>
          </a:stretch>
        </p:blipFill>
        <p:spPr>
          <a:xfrm>
            <a:off x="1155770" y="1758884"/>
            <a:ext cx="1293739" cy="1143342"/>
          </a:xfrm>
          <a:prstGeom prst="rect">
            <a:avLst/>
          </a:prstGeom>
          <a:ln w="19050">
            <a:noFill/>
          </a:ln>
        </p:spPr>
      </p:pic>
      <p:pic>
        <p:nvPicPr>
          <p:cNvPr id="3" name="Picture 2">
            <a:extLst>
              <a:ext uri="{FF2B5EF4-FFF2-40B4-BE49-F238E27FC236}">
                <a16:creationId xmlns:a16="http://schemas.microsoft.com/office/drawing/2014/main" id="{E07B539F-B718-C14F-9090-DDA70D456F76}"/>
              </a:ext>
            </a:extLst>
          </p:cNvPr>
          <p:cNvPicPr>
            <a:picLocks noChangeAspect="1"/>
          </p:cNvPicPr>
          <p:nvPr/>
        </p:nvPicPr>
        <p:blipFill>
          <a:blip r:embed="rId4"/>
          <a:stretch>
            <a:fillRect/>
          </a:stretch>
        </p:blipFill>
        <p:spPr>
          <a:xfrm>
            <a:off x="3157923" y="1844872"/>
            <a:ext cx="897242" cy="890513"/>
          </a:xfrm>
          <a:prstGeom prst="rect">
            <a:avLst/>
          </a:prstGeom>
          <a:ln w="19050">
            <a:noFill/>
          </a:ln>
        </p:spPr>
      </p:pic>
      <p:pic>
        <p:nvPicPr>
          <p:cNvPr id="6" name="Picture 5">
            <a:extLst>
              <a:ext uri="{FF2B5EF4-FFF2-40B4-BE49-F238E27FC236}">
                <a16:creationId xmlns:a16="http://schemas.microsoft.com/office/drawing/2014/main" id="{755F84E6-DDDB-F64A-8F79-F19B01D3D7EC}"/>
              </a:ext>
            </a:extLst>
          </p:cNvPr>
          <p:cNvPicPr>
            <a:picLocks noChangeAspect="1"/>
          </p:cNvPicPr>
          <p:nvPr/>
        </p:nvPicPr>
        <p:blipFill>
          <a:blip r:embed="rId5"/>
          <a:stretch>
            <a:fillRect/>
          </a:stretch>
        </p:blipFill>
        <p:spPr>
          <a:xfrm>
            <a:off x="5997243" y="1469409"/>
            <a:ext cx="880636" cy="1577439"/>
          </a:xfrm>
          <a:prstGeom prst="rect">
            <a:avLst/>
          </a:prstGeom>
          <a:ln>
            <a:noFill/>
          </a:ln>
        </p:spPr>
      </p:pic>
    </p:spTree>
    <p:extLst>
      <p:ext uri="{BB962C8B-B14F-4D97-AF65-F5344CB8AC3E}">
        <p14:creationId xmlns:p14="http://schemas.microsoft.com/office/powerpoint/2010/main" val="320554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25D32E-3E04-C84F-B937-5966BC2A5401}"/>
              </a:ext>
            </a:extLst>
          </p:cNvPr>
          <p:cNvPicPr>
            <a:picLocks noChangeAspect="1"/>
          </p:cNvPicPr>
          <p:nvPr/>
        </p:nvPicPr>
        <p:blipFill>
          <a:blip r:embed="rId2"/>
          <a:stretch>
            <a:fillRect/>
          </a:stretch>
        </p:blipFill>
        <p:spPr>
          <a:xfrm>
            <a:off x="31074" y="2540889"/>
            <a:ext cx="8219792" cy="2239185"/>
          </a:xfrm>
          <a:prstGeom prst="rect">
            <a:avLst/>
          </a:prstGeom>
        </p:spPr>
      </p:pic>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What about biomolecules?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3">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9" name="TextBox 18">
            <a:extLst>
              <a:ext uri="{FF2B5EF4-FFF2-40B4-BE49-F238E27FC236}">
                <a16:creationId xmlns:a16="http://schemas.microsoft.com/office/drawing/2014/main" id="{C2C0D758-A357-DF47-9768-3D54AED4ADB4}"/>
              </a:ext>
            </a:extLst>
          </p:cNvPr>
          <p:cNvSpPr txBox="1"/>
          <p:nvPr/>
        </p:nvSpPr>
        <p:spPr>
          <a:xfrm>
            <a:off x="288490" y="827025"/>
            <a:ext cx="8467257" cy="1631216"/>
          </a:xfrm>
          <a:prstGeom prst="rect">
            <a:avLst/>
          </a:prstGeom>
          <a:noFill/>
        </p:spPr>
        <p:txBody>
          <a:bodyPr wrap="square" rtlCol="0">
            <a:spAutoFit/>
          </a:bodyPr>
          <a:lstStyle/>
          <a:p>
            <a:r>
              <a:rPr lang="en-US" sz="2000" dirty="0">
                <a:latin typeface="Candara" panose="020E0502030303020204" pitchFamily="34" charset="0"/>
              </a:rPr>
              <a:t>Because biomolecules exist in aqueous environments, most have </a:t>
            </a:r>
            <a:r>
              <a:rPr lang="en-US" sz="2000" b="1" dirty="0">
                <a:latin typeface="Candara" panose="020E0502030303020204" pitchFamily="34" charset="0"/>
              </a:rPr>
              <a:t>charged functional groups</a:t>
            </a:r>
            <a:r>
              <a:rPr lang="en-US" sz="2000" dirty="0">
                <a:latin typeface="Candara" panose="020E0502030303020204" pitchFamily="34" charset="0"/>
              </a:rPr>
              <a:t> like these.</a:t>
            </a:r>
          </a:p>
          <a:p>
            <a:pPr marL="800100" lvl="1" indent="-342900">
              <a:buFont typeface="Arial" panose="020B0604020202020204" pitchFamily="34" charset="0"/>
              <a:buChar char="•"/>
            </a:pPr>
            <a:r>
              <a:rPr lang="en-US" sz="2000" dirty="0">
                <a:latin typeface="Candara" panose="020E0502030303020204" pitchFamily="34" charset="0"/>
              </a:rPr>
              <a:t>phosphate</a:t>
            </a:r>
          </a:p>
          <a:p>
            <a:pPr marL="800100" lvl="1" indent="-342900">
              <a:buFont typeface="Arial" panose="020B0604020202020204" pitchFamily="34" charset="0"/>
              <a:buChar char="•"/>
            </a:pPr>
            <a:r>
              <a:rPr lang="en-US" sz="2000" dirty="0">
                <a:latin typeface="Candara" panose="020E0502030303020204" pitchFamily="34" charset="0"/>
              </a:rPr>
              <a:t>ammonium</a:t>
            </a:r>
          </a:p>
          <a:p>
            <a:pPr marL="800100" lvl="1" indent="-342900">
              <a:buFont typeface="Arial" panose="020B0604020202020204" pitchFamily="34" charset="0"/>
              <a:buChar char="•"/>
            </a:pPr>
            <a:r>
              <a:rPr lang="en-US" sz="2000" dirty="0">
                <a:latin typeface="Candara" panose="020E0502030303020204" pitchFamily="34" charset="0"/>
              </a:rPr>
              <a:t>carboxylate</a:t>
            </a:r>
          </a:p>
        </p:txBody>
      </p:sp>
      <p:sp>
        <p:nvSpPr>
          <p:cNvPr id="11" name="TextBox 10">
            <a:extLst>
              <a:ext uri="{FF2B5EF4-FFF2-40B4-BE49-F238E27FC236}">
                <a16:creationId xmlns:a16="http://schemas.microsoft.com/office/drawing/2014/main" id="{E9441310-3818-B54E-A941-57749391AECB}"/>
              </a:ext>
            </a:extLst>
          </p:cNvPr>
          <p:cNvSpPr txBox="1"/>
          <p:nvPr/>
        </p:nvSpPr>
        <p:spPr>
          <a:xfrm>
            <a:off x="228601" y="4923352"/>
            <a:ext cx="8467257" cy="707886"/>
          </a:xfrm>
          <a:prstGeom prst="rect">
            <a:avLst/>
          </a:prstGeom>
          <a:noFill/>
        </p:spPr>
        <p:txBody>
          <a:bodyPr wrap="square" rtlCol="0">
            <a:spAutoFit/>
          </a:bodyPr>
          <a:lstStyle/>
          <a:p>
            <a:r>
              <a:rPr lang="en-US" sz="2000" dirty="0">
                <a:latin typeface="Candara" panose="020E0502030303020204" pitchFamily="34" charset="0"/>
              </a:rPr>
              <a:t>Note that the charge is dependent on the molecule’s </a:t>
            </a:r>
            <a:r>
              <a:rPr lang="en-US" sz="2000" b="1" dirty="0">
                <a:latin typeface="Candara" panose="020E0502030303020204" pitchFamily="34" charset="0"/>
              </a:rPr>
              <a:t>state of protonation.</a:t>
            </a:r>
          </a:p>
          <a:p>
            <a:pPr marL="342900" indent="-342900">
              <a:buFont typeface="Arial" panose="020B0604020202020204" pitchFamily="34" charset="0"/>
              <a:buChar char="•"/>
            </a:pPr>
            <a:r>
              <a:rPr lang="en-US" sz="2000" dirty="0">
                <a:latin typeface="Candara" panose="020E0502030303020204" pitchFamily="34" charset="0"/>
              </a:rPr>
              <a:t>The states you see here occur at a physiological pH, about 7.3</a:t>
            </a:r>
          </a:p>
        </p:txBody>
      </p:sp>
      <p:sp>
        <p:nvSpPr>
          <p:cNvPr id="8" name="TextBox 7">
            <a:extLst>
              <a:ext uri="{FF2B5EF4-FFF2-40B4-BE49-F238E27FC236}">
                <a16:creationId xmlns:a16="http://schemas.microsoft.com/office/drawing/2014/main" id="{F48B19AF-5746-FB4A-8A59-7C5BAA4CA86D}"/>
              </a:ext>
            </a:extLst>
          </p:cNvPr>
          <p:cNvSpPr txBox="1"/>
          <p:nvPr/>
        </p:nvSpPr>
        <p:spPr>
          <a:xfrm rot="16200000">
            <a:off x="5716203" y="3493671"/>
            <a:ext cx="6026009" cy="769441"/>
          </a:xfrm>
          <a:prstGeom prst="rect">
            <a:avLst/>
          </a:prstGeom>
          <a:noFill/>
        </p:spPr>
        <p:txBody>
          <a:bodyPr wrap="none" rtlCol="0">
            <a:spAutoFit/>
          </a:bodyPr>
          <a:lstStyle/>
          <a:p>
            <a:r>
              <a:rPr lang="en-US" sz="4400" b="1" i="1" dirty="0">
                <a:solidFill>
                  <a:schemeClr val="accent1"/>
                </a:solidFill>
              </a:rPr>
              <a:t>……..sidebar…………….…...</a:t>
            </a:r>
          </a:p>
        </p:txBody>
      </p:sp>
    </p:spTree>
    <p:extLst>
      <p:ext uri="{BB962C8B-B14F-4D97-AF65-F5344CB8AC3E}">
        <p14:creationId xmlns:p14="http://schemas.microsoft.com/office/powerpoint/2010/main" val="1700904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Amphipathic biomolecules?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9" name="TextBox 18">
            <a:extLst>
              <a:ext uri="{FF2B5EF4-FFF2-40B4-BE49-F238E27FC236}">
                <a16:creationId xmlns:a16="http://schemas.microsoft.com/office/drawing/2014/main" id="{C2C0D758-A357-DF47-9768-3D54AED4ADB4}"/>
              </a:ext>
            </a:extLst>
          </p:cNvPr>
          <p:cNvSpPr txBox="1"/>
          <p:nvPr/>
        </p:nvSpPr>
        <p:spPr>
          <a:xfrm>
            <a:off x="288490" y="827025"/>
            <a:ext cx="8467257" cy="1015663"/>
          </a:xfrm>
          <a:prstGeom prst="rect">
            <a:avLst/>
          </a:prstGeom>
          <a:noFill/>
        </p:spPr>
        <p:txBody>
          <a:bodyPr wrap="square" rtlCol="0">
            <a:spAutoFit/>
          </a:bodyPr>
          <a:lstStyle/>
          <a:p>
            <a:r>
              <a:rPr lang="en-US" sz="2000" b="1" dirty="0">
                <a:latin typeface="Candara" panose="020E0502030303020204" pitchFamily="34" charset="0"/>
              </a:rPr>
              <a:t>Amphipathic membrane lipids</a:t>
            </a:r>
            <a:r>
              <a:rPr lang="en-US" sz="2000" dirty="0">
                <a:latin typeface="Candara" panose="020E0502030303020204" pitchFamily="34" charset="0"/>
              </a:rPr>
              <a:t> self-assemble into </a:t>
            </a:r>
            <a:r>
              <a:rPr lang="en-US" sz="2000" b="1" dirty="0">
                <a:latin typeface="Candara" panose="020E0502030303020204" pitchFamily="34" charset="0"/>
              </a:rPr>
              <a:t>bilayers</a:t>
            </a:r>
            <a:r>
              <a:rPr lang="en-US" sz="2000" dirty="0">
                <a:latin typeface="Candara" panose="020E0502030303020204" pitchFamily="34" charset="0"/>
              </a:rPr>
              <a:t> in order to shield their hydrophobic tails from the aqueous environment. The lipid’s hydrophilic head groups form noncovalent interactions with water.</a:t>
            </a:r>
          </a:p>
        </p:txBody>
      </p:sp>
      <p:pic>
        <p:nvPicPr>
          <p:cNvPr id="3" name="Picture 2">
            <a:extLst>
              <a:ext uri="{FF2B5EF4-FFF2-40B4-BE49-F238E27FC236}">
                <a16:creationId xmlns:a16="http://schemas.microsoft.com/office/drawing/2014/main" id="{9622EF1A-0522-1F4E-AA0D-D14DA527D836}"/>
              </a:ext>
            </a:extLst>
          </p:cNvPr>
          <p:cNvPicPr>
            <a:picLocks noChangeAspect="1"/>
          </p:cNvPicPr>
          <p:nvPr/>
        </p:nvPicPr>
        <p:blipFill>
          <a:blip r:embed="rId3"/>
          <a:stretch>
            <a:fillRect/>
          </a:stretch>
        </p:blipFill>
        <p:spPr>
          <a:xfrm>
            <a:off x="-84665" y="2019680"/>
            <a:ext cx="4962121" cy="4011296"/>
          </a:xfrm>
          <a:prstGeom prst="rect">
            <a:avLst/>
          </a:prstGeom>
        </p:spPr>
      </p:pic>
      <p:sp>
        <p:nvSpPr>
          <p:cNvPr id="6" name="TextBox 5">
            <a:extLst>
              <a:ext uri="{FF2B5EF4-FFF2-40B4-BE49-F238E27FC236}">
                <a16:creationId xmlns:a16="http://schemas.microsoft.com/office/drawing/2014/main" id="{92FD969E-CF46-E74A-A5E3-1062A3FAC949}"/>
              </a:ext>
            </a:extLst>
          </p:cNvPr>
          <p:cNvSpPr txBox="1"/>
          <p:nvPr/>
        </p:nvSpPr>
        <p:spPr>
          <a:xfrm>
            <a:off x="3065469" y="6509249"/>
            <a:ext cx="5605702" cy="338554"/>
          </a:xfrm>
          <a:prstGeom prst="rect">
            <a:avLst/>
          </a:prstGeom>
          <a:noFill/>
        </p:spPr>
        <p:txBody>
          <a:bodyPr wrap="none" rtlCol="0">
            <a:spAutoFit/>
          </a:bodyPr>
          <a:lstStyle/>
          <a:p>
            <a:r>
              <a:rPr lang="en-US" sz="1600" dirty="0">
                <a:hlinkClick r:id="rId4"/>
              </a:rPr>
              <a:t>http://academic.brooklyn.cuny.edu/biology/bio4fv/page/lipos.gif</a:t>
            </a:r>
            <a:endParaRPr lang="en-US" sz="1600" dirty="0"/>
          </a:p>
        </p:txBody>
      </p:sp>
      <p:pic>
        <p:nvPicPr>
          <p:cNvPr id="8" name="Picture 7">
            <a:extLst>
              <a:ext uri="{FF2B5EF4-FFF2-40B4-BE49-F238E27FC236}">
                <a16:creationId xmlns:a16="http://schemas.microsoft.com/office/drawing/2014/main" id="{ED294460-6FB3-5444-BA83-9D6DFE8AF796}"/>
              </a:ext>
            </a:extLst>
          </p:cNvPr>
          <p:cNvPicPr>
            <a:picLocks noChangeAspect="1"/>
          </p:cNvPicPr>
          <p:nvPr/>
        </p:nvPicPr>
        <p:blipFill>
          <a:blip r:embed="rId5"/>
          <a:stretch>
            <a:fillRect/>
          </a:stretch>
        </p:blipFill>
        <p:spPr>
          <a:xfrm>
            <a:off x="4522118" y="2019680"/>
            <a:ext cx="3206089" cy="2328306"/>
          </a:xfrm>
          <a:prstGeom prst="rect">
            <a:avLst/>
          </a:prstGeom>
        </p:spPr>
      </p:pic>
      <p:sp>
        <p:nvSpPr>
          <p:cNvPr id="9" name="TextBox 8">
            <a:extLst>
              <a:ext uri="{FF2B5EF4-FFF2-40B4-BE49-F238E27FC236}">
                <a16:creationId xmlns:a16="http://schemas.microsoft.com/office/drawing/2014/main" id="{2A8389F9-F9CF-D041-8049-1D3622083EC4}"/>
              </a:ext>
            </a:extLst>
          </p:cNvPr>
          <p:cNvSpPr txBox="1"/>
          <p:nvPr/>
        </p:nvSpPr>
        <p:spPr>
          <a:xfrm rot="16200000">
            <a:off x="5716203" y="3493671"/>
            <a:ext cx="6026009" cy="769441"/>
          </a:xfrm>
          <a:prstGeom prst="rect">
            <a:avLst/>
          </a:prstGeom>
          <a:noFill/>
        </p:spPr>
        <p:txBody>
          <a:bodyPr wrap="none" rtlCol="0">
            <a:spAutoFit/>
          </a:bodyPr>
          <a:lstStyle/>
          <a:p>
            <a:r>
              <a:rPr lang="en-US" sz="4400" b="1" i="1" dirty="0">
                <a:solidFill>
                  <a:schemeClr val="accent1"/>
                </a:solidFill>
              </a:rPr>
              <a:t>……..sidebar…………….…...</a:t>
            </a:r>
          </a:p>
        </p:txBody>
      </p:sp>
    </p:spTree>
    <p:extLst>
      <p:ext uri="{BB962C8B-B14F-4D97-AF65-F5344CB8AC3E}">
        <p14:creationId xmlns:p14="http://schemas.microsoft.com/office/powerpoint/2010/main" val="3117274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75BF303-06DD-8243-9942-ACEAAA81E2E1}"/>
              </a:ext>
            </a:extLst>
          </p:cNvPr>
          <p:cNvPicPr>
            <a:picLocks noChangeAspect="1"/>
          </p:cNvPicPr>
          <p:nvPr/>
        </p:nvPicPr>
        <p:blipFill>
          <a:blip r:embed="rId2"/>
          <a:stretch>
            <a:fillRect/>
          </a:stretch>
        </p:blipFill>
        <p:spPr>
          <a:xfrm>
            <a:off x="4958545" y="2867086"/>
            <a:ext cx="3633952" cy="3703835"/>
          </a:xfrm>
          <a:prstGeom prst="rect">
            <a:avLst/>
          </a:prstGeom>
        </p:spPr>
      </p:pic>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Detergents are amphipathic</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3">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9" name="TextBox 18">
            <a:extLst>
              <a:ext uri="{FF2B5EF4-FFF2-40B4-BE49-F238E27FC236}">
                <a16:creationId xmlns:a16="http://schemas.microsoft.com/office/drawing/2014/main" id="{C2C0D758-A357-DF47-9768-3D54AED4ADB4}"/>
              </a:ext>
            </a:extLst>
          </p:cNvPr>
          <p:cNvSpPr txBox="1"/>
          <p:nvPr/>
        </p:nvSpPr>
        <p:spPr>
          <a:xfrm>
            <a:off x="288490" y="827025"/>
            <a:ext cx="8467257" cy="1323439"/>
          </a:xfrm>
          <a:prstGeom prst="rect">
            <a:avLst/>
          </a:prstGeom>
          <a:noFill/>
        </p:spPr>
        <p:txBody>
          <a:bodyPr wrap="square" rtlCol="0">
            <a:spAutoFit/>
          </a:bodyPr>
          <a:lstStyle/>
          <a:p>
            <a:r>
              <a:rPr lang="en-US" sz="2000" b="1" dirty="0">
                <a:latin typeface="Candara" panose="020E0502030303020204" pitchFamily="34" charset="0"/>
              </a:rPr>
              <a:t>Soaps or detergents </a:t>
            </a:r>
            <a:r>
              <a:rPr lang="en-US" sz="2000" dirty="0">
                <a:latin typeface="Candara" panose="020E0502030303020204" pitchFamily="34" charset="0"/>
              </a:rPr>
              <a:t>are amphipathic fatty acids, usually released from triacylglycerol molecules by hydrolysis with a base like lye (potassium hydroxide)</a:t>
            </a:r>
          </a:p>
          <a:p>
            <a:pPr marL="342900" indent="-342900">
              <a:buFont typeface="Arial" panose="020B0604020202020204" pitchFamily="34" charset="0"/>
              <a:buChar char="•"/>
            </a:pPr>
            <a:r>
              <a:rPr lang="en-US" sz="2000" dirty="0">
                <a:latin typeface="Candara" panose="020E0502030303020204" pitchFamily="34" charset="0"/>
              </a:rPr>
              <a:t>Stearate (18:0)</a:t>
            </a:r>
          </a:p>
        </p:txBody>
      </p:sp>
      <p:pic>
        <p:nvPicPr>
          <p:cNvPr id="2" name="Picture 1">
            <a:extLst>
              <a:ext uri="{FF2B5EF4-FFF2-40B4-BE49-F238E27FC236}">
                <a16:creationId xmlns:a16="http://schemas.microsoft.com/office/drawing/2014/main" id="{88085FDC-B12F-FE42-AFEB-53E756E15220}"/>
              </a:ext>
            </a:extLst>
          </p:cNvPr>
          <p:cNvPicPr>
            <a:picLocks noChangeAspect="1"/>
          </p:cNvPicPr>
          <p:nvPr/>
        </p:nvPicPr>
        <p:blipFill>
          <a:blip r:embed="rId4"/>
          <a:stretch>
            <a:fillRect/>
          </a:stretch>
        </p:blipFill>
        <p:spPr>
          <a:xfrm>
            <a:off x="2915921" y="1543646"/>
            <a:ext cx="5635411" cy="880533"/>
          </a:xfrm>
          <a:prstGeom prst="rect">
            <a:avLst/>
          </a:prstGeom>
        </p:spPr>
      </p:pic>
      <p:sp>
        <p:nvSpPr>
          <p:cNvPr id="11" name="TextBox 10">
            <a:extLst>
              <a:ext uri="{FF2B5EF4-FFF2-40B4-BE49-F238E27FC236}">
                <a16:creationId xmlns:a16="http://schemas.microsoft.com/office/drawing/2014/main" id="{BB10E71D-C38B-5D4B-AB70-9FEA416492D1}"/>
              </a:ext>
            </a:extLst>
          </p:cNvPr>
          <p:cNvSpPr txBox="1"/>
          <p:nvPr/>
        </p:nvSpPr>
        <p:spPr>
          <a:xfrm>
            <a:off x="287573" y="3137751"/>
            <a:ext cx="6231760" cy="1938992"/>
          </a:xfrm>
          <a:prstGeom prst="rect">
            <a:avLst/>
          </a:prstGeom>
          <a:noFill/>
        </p:spPr>
        <p:txBody>
          <a:bodyPr wrap="square" rtlCol="0">
            <a:spAutoFit/>
          </a:bodyPr>
          <a:lstStyle/>
          <a:p>
            <a:r>
              <a:rPr lang="en-US" sz="2000" b="1" dirty="0">
                <a:latin typeface="Candara" panose="020E0502030303020204" pitchFamily="34" charset="0"/>
              </a:rPr>
              <a:t>Micelles</a:t>
            </a:r>
            <a:r>
              <a:rPr lang="en-US" sz="2000" dirty="0">
                <a:latin typeface="Candara" panose="020E0502030303020204" pitchFamily="34" charset="0"/>
              </a:rPr>
              <a:t> form when detergents are placed in water.</a:t>
            </a:r>
          </a:p>
          <a:p>
            <a:pPr marL="342900" indent="-342900">
              <a:buFont typeface="Arial" panose="020B0604020202020204" pitchFamily="34" charset="0"/>
              <a:buChar char="•"/>
            </a:pPr>
            <a:r>
              <a:rPr lang="en-US" sz="2000" dirty="0">
                <a:latin typeface="Candara" panose="020E0502030303020204" pitchFamily="34" charset="0"/>
              </a:rPr>
              <a:t>The charged carboxylate groups</a:t>
            </a:r>
            <a:br>
              <a:rPr lang="en-US" sz="2000" dirty="0">
                <a:latin typeface="Candara" panose="020E0502030303020204" pitchFamily="34" charset="0"/>
              </a:rPr>
            </a:br>
            <a:r>
              <a:rPr lang="en-US" sz="2000" dirty="0">
                <a:latin typeface="Candara" panose="020E0502030303020204" pitchFamily="34" charset="0"/>
              </a:rPr>
              <a:t> interact with water.</a:t>
            </a:r>
          </a:p>
          <a:p>
            <a:pPr marL="342900" indent="-342900">
              <a:buFont typeface="Arial" panose="020B0604020202020204" pitchFamily="34" charset="0"/>
              <a:buChar char="•"/>
            </a:pPr>
            <a:r>
              <a:rPr lang="en-US" sz="2000" dirty="0">
                <a:latin typeface="Candara" panose="020E0502030303020204" pitchFamily="34" charset="0"/>
              </a:rPr>
              <a:t>The hydrophobic tail groups cluster</a:t>
            </a:r>
            <a:br>
              <a:rPr lang="en-US" sz="2000" dirty="0">
                <a:latin typeface="Candara" panose="020E0502030303020204" pitchFamily="34" charset="0"/>
              </a:rPr>
            </a:br>
            <a:r>
              <a:rPr lang="en-US" sz="2000" dirty="0">
                <a:latin typeface="Candara" panose="020E0502030303020204" pitchFamily="34" charset="0"/>
              </a:rPr>
              <a:t> inside the sphere to avoid contact </a:t>
            </a:r>
            <a:br>
              <a:rPr lang="en-US" sz="2000" dirty="0">
                <a:latin typeface="Candara" panose="020E0502030303020204" pitchFamily="34" charset="0"/>
              </a:rPr>
            </a:br>
            <a:r>
              <a:rPr lang="en-US" sz="2000" dirty="0">
                <a:latin typeface="Candara" panose="020E0502030303020204" pitchFamily="34" charset="0"/>
              </a:rPr>
              <a:t>with water.</a:t>
            </a:r>
          </a:p>
        </p:txBody>
      </p:sp>
      <p:sp>
        <p:nvSpPr>
          <p:cNvPr id="13" name="TextBox 12">
            <a:extLst>
              <a:ext uri="{FF2B5EF4-FFF2-40B4-BE49-F238E27FC236}">
                <a16:creationId xmlns:a16="http://schemas.microsoft.com/office/drawing/2014/main" id="{B6A8C335-9B35-2C45-84DD-4EA0B32F5F93}"/>
              </a:ext>
            </a:extLst>
          </p:cNvPr>
          <p:cNvSpPr txBox="1"/>
          <p:nvPr/>
        </p:nvSpPr>
        <p:spPr>
          <a:xfrm>
            <a:off x="89979" y="6405247"/>
            <a:ext cx="6850978" cy="338554"/>
          </a:xfrm>
          <a:prstGeom prst="rect">
            <a:avLst/>
          </a:prstGeom>
          <a:noFill/>
        </p:spPr>
        <p:txBody>
          <a:bodyPr wrap="none" rtlCol="0">
            <a:spAutoFit/>
          </a:bodyPr>
          <a:lstStyle/>
          <a:p>
            <a:r>
              <a:rPr lang="en-US" sz="1600" dirty="0">
                <a:hlinkClick r:id="rId5"/>
              </a:rPr>
              <a:t>http://www.beautybythegeeks.com/wp-content/uploads/micelle-1024x644.png</a:t>
            </a:r>
            <a:endParaRPr lang="en-US" sz="1600" dirty="0"/>
          </a:p>
        </p:txBody>
      </p:sp>
      <p:sp>
        <p:nvSpPr>
          <p:cNvPr id="10" name="TextBox 9">
            <a:extLst>
              <a:ext uri="{FF2B5EF4-FFF2-40B4-BE49-F238E27FC236}">
                <a16:creationId xmlns:a16="http://schemas.microsoft.com/office/drawing/2014/main" id="{86A59789-97B4-934C-926D-67819A872AE2}"/>
              </a:ext>
            </a:extLst>
          </p:cNvPr>
          <p:cNvSpPr txBox="1"/>
          <p:nvPr/>
        </p:nvSpPr>
        <p:spPr>
          <a:xfrm rot="16200000">
            <a:off x="5716203" y="3493671"/>
            <a:ext cx="6026009" cy="769441"/>
          </a:xfrm>
          <a:prstGeom prst="rect">
            <a:avLst/>
          </a:prstGeom>
          <a:noFill/>
        </p:spPr>
        <p:txBody>
          <a:bodyPr wrap="none" rtlCol="0">
            <a:spAutoFit/>
          </a:bodyPr>
          <a:lstStyle/>
          <a:p>
            <a:r>
              <a:rPr lang="en-US" sz="4400" b="1" i="1" dirty="0">
                <a:solidFill>
                  <a:schemeClr val="accent1"/>
                </a:solidFill>
              </a:rPr>
              <a:t>……..sidebar…………….…...</a:t>
            </a:r>
          </a:p>
        </p:txBody>
      </p:sp>
    </p:spTree>
    <p:extLst>
      <p:ext uri="{BB962C8B-B14F-4D97-AF65-F5344CB8AC3E}">
        <p14:creationId xmlns:p14="http://schemas.microsoft.com/office/powerpoint/2010/main" val="182211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Other detergents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9" name="TextBox 18">
            <a:extLst>
              <a:ext uri="{FF2B5EF4-FFF2-40B4-BE49-F238E27FC236}">
                <a16:creationId xmlns:a16="http://schemas.microsoft.com/office/drawing/2014/main" id="{C2C0D758-A357-DF47-9768-3D54AED4ADB4}"/>
              </a:ext>
            </a:extLst>
          </p:cNvPr>
          <p:cNvSpPr txBox="1"/>
          <p:nvPr/>
        </p:nvSpPr>
        <p:spPr>
          <a:xfrm>
            <a:off x="288490" y="827025"/>
            <a:ext cx="8467257" cy="400110"/>
          </a:xfrm>
          <a:prstGeom prst="rect">
            <a:avLst/>
          </a:prstGeom>
          <a:noFill/>
        </p:spPr>
        <p:txBody>
          <a:bodyPr wrap="square" rtlCol="0">
            <a:spAutoFit/>
          </a:bodyPr>
          <a:lstStyle/>
          <a:p>
            <a:r>
              <a:rPr lang="en-US" sz="2000" dirty="0">
                <a:latin typeface="Candara" panose="020E0502030303020204" pitchFamily="34" charset="0"/>
              </a:rPr>
              <a:t>What do these synthetic detergents have in common with stearate?</a:t>
            </a:r>
          </a:p>
        </p:txBody>
      </p:sp>
      <p:pic>
        <p:nvPicPr>
          <p:cNvPr id="3" name="Picture 2">
            <a:extLst>
              <a:ext uri="{FF2B5EF4-FFF2-40B4-BE49-F238E27FC236}">
                <a16:creationId xmlns:a16="http://schemas.microsoft.com/office/drawing/2014/main" id="{CF8E191A-6D12-5546-9B20-880CBAEA496C}"/>
              </a:ext>
            </a:extLst>
          </p:cNvPr>
          <p:cNvPicPr>
            <a:picLocks noChangeAspect="1"/>
          </p:cNvPicPr>
          <p:nvPr/>
        </p:nvPicPr>
        <p:blipFill rotWithShape="1">
          <a:blip r:embed="rId3"/>
          <a:srcRect b="4097"/>
          <a:stretch/>
        </p:blipFill>
        <p:spPr>
          <a:xfrm>
            <a:off x="198966" y="1270267"/>
            <a:ext cx="8341115" cy="2504291"/>
          </a:xfrm>
          <a:prstGeom prst="rect">
            <a:avLst/>
          </a:prstGeom>
        </p:spPr>
      </p:pic>
      <p:sp>
        <p:nvSpPr>
          <p:cNvPr id="14" name="TextBox 13">
            <a:extLst>
              <a:ext uri="{FF2B5EF4-FFF2-40B4-BE49-F238E27FC236}">
                <a16:creationId xmlns:a16="http://schemas.microsoft.com/office/drawing/2014/main" id="{D3F2A49F-F53E-144E-BA7B-390AA2A7623C}"/>
              </a:ext>
            </a:extLst>
          </p:cNvPr>
          <p:cNvSpPr txBox="1"/>
          <p:nvPr/>
        </p:nvSpPr>
        <p:spPr>
          <a:xfrm>
            <a:off x="288489" y="5323089"/>
            <a:ext cx="8341115" cy="707886"/>
          </a:xfrm>
          <a:prstGeom prst="rect">
            <a:avLst/>
          </a:prstGeom>
          <a:noFill/>
        </p:spPr>
        <p:txBody>
          <a:bodyPr wrap="square" rtlCol="0">
            <a:spAutoFit/>
          </a:bodyPr>
          <a:lstStyle/>
          <a:p>
            <a:r>
              <a:rPr lang="en-US" sz="2000" dirty="0">
                <a:solidFill>
                  <a:srgbClr val="0432FF"/>
                </a:solidFill>
                <a:latin typeface="Candara" panose="020E0502030303020204" pitchFamily="34" charset="0"/>
              </a:rPr>
              <a:t>All three molecules are </a:t>
            </a:r>
            <a:r>
              <a:rPr lang="en-US" sz="2000" b="1" dirty="0">
                <a:solidFill>
                  <a:srgbClr val="0432FF"/>
                </a:solidFill>
                <a:latin typeface="Candara" panose="020E0502030303020204" pitchFamily="34" charset="0"/>
              </a:rPr>
              <a:t>amphipathic</a:t>
            </a:r>
            <a:r>
              <a:rPr lang="en-US" sz="2000" dirty="0">
                <a:solidFill>
                  <a:srgbClr val="0432FF"/>
                </a:solidFill>
                <a:latin typeface="Candara" panose="020E0502030303020204" pitchFamily="34" charset="0"/>
              </a:rPr>
              <a:t>, and their hydrophilic groups are charged.</a:t>
            </a:r>
          </a:p>
        </p:txBody>
      </p:sp>
      <p:sp>
        <p:nvSpPr>
          <p:cNvPr id="8" name="TextBox 7">
            <a:extLst>
              <a:ext uri="{FF2B5EF4-FFF2-40B4-BE49-F238E27FC236}">
                <a16:creationId xmlns:a16="http://schemas.microsoft.com/office/drawing/2014/main" id="{038A434A-3393-B44A-AF20-C569D64FC326}"/>
              </a:ext>
            </a:extLst>
          </p:cNvPr>
          <p:cNvSpPr txBox="1"/>
          <p:nvPr/>
        </p:nvSpPr>
        <p:spPr>
          <a:xfrm rot="16200000">
            <a:off x="5716203" y="3493671"/>
            <a:ext cx="6026009" cy="769441"/>
          </a:xfrm>
          <a:prstGeom prst="rect">
            <a:avLst/>
          </a:prstGeom>
          <a:noFill/>
        </p:spPr>
        <p:txBody>
          <a:bodyPr wrap="none" rtlCol="0">
            <a:spAutoFit/>
          </a:bodyPr>
          <a:lstStyle/>
          <a:p>
            <a:r>
              <a:rPr lang="en-US" sz="4400" b="1" i="1" dirty="0">
                <a:solidFill>
                  <a:schemeClr val="accent1"/>
                </a:solidFill>
              </a:rPr>
              <a:t>……..sidebar…………….…...</a:t>
            </a:r>
          </a:p>
        </p:txBody>
      </p:sp>
    </p:spTree>
    <p:extLst>
      <p:ext uri="{BB962C8B-B14F-4D97-AF65-F5344CB8AC3E}">
        <p14:creationId xmlns:p14="http://schemas.microsoft.com/office/powerpoint/2010/main" val="364792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69"/>
            <a:ext cx="1916585" cy="646331"/>
          </a:xfrm>
          <a:prstGeom prst="rect">
            <a:avLst/>
          </a:prstGeom>
          <a:noFill/>
        </p:spPr>
        <p:txBody>
          <a:bodyPr wrap="none" rtlCol="0">
            <a:spAutoFit/>
          </a:bodyPr>
          <a:lstStyle/>
          <a:p>
            <a:pPr defTabSz="914400"/>
            <a:r>
              <a:rPr lang="en-US" sz="3600" b="1" dirty="0">
                <a:solidFill>
                  <a:schemeClr val="bg1"/>
                </a:solidFill>
                <a:latin typeface="Candara"/>
                <a:cs typeface="Candara"/>
              </a:rPr>
              <a:t>Can you?</a:t>
            </a:r>
          </a:p>
        </p:txBody>
      </p:sp>
      <p:sp>
        <p:nvSpPr>
          <p:cNvPr id="2" name="TextBox 1"/>
          <p:cNvSpPr txBox="1"/>
          <p:nvPr/>
        </p:nvSpPr>
        <p:spPr>
          <a:xfrm>
            <a:off x="275634" y="806828"/>
            <a:ext cx="8624113" cy="400110"/>
          </a:xfrm>
          <a:prstGeom prst="rect">
            <a:avLst/>
          </a:prstGeom>
          <a:noFill/>
        </p:spPr>
        <p:txBody>
          <a:bodyPr wrap="square" rtlCol="0">
            <a:spAutoFit/>
          </a:bodyPr>
          <a:lstStyle/>
          <a:p>
            <a:r>
              <a:rPr lang="en-US" sz="2000" dirty="0">
                <a:latin typeface="Candara"/>
                <a:cs typeface="Candara"/>
              </a:rPr>
              <a:t>(1) Define the term ‘solubility’?</a:t>
            </a:r>
          </a:p>
        </p:txBody>
      </p:sp>
      <p:sp>
        <p:nvSpPr>
          <p:cNvPr id="12" name="TextBox 11"/>
          <p:cNvSpPr txBox="1"/>
          <p:nvPr/>
        </p:nvSpPr>
        <p:spPr>
          <a:xfrm>
            <a:off x="275634" y="1647241"/>
            <a:ext cx="8624113" cy="400110"/>
          </a:xfrm>
          <a:prstGeom prst="rect">
            <a:avLst/>
          </a:prstGeom>
          <a:noFill/>
        </p:spPr>
        <p:txBody>
          <a:bodyPr wrap="square" rtlCol="0">
            <a:spAutoFit/>
          </a:bodyPr>
          <a:lstStyle/>
          <a:p>
            <a:r>
              <a:rPr lang="en-US" sz="2000" dirty="0">
                <a:latin typeface="Candara"/>
                <a:cs typeface="Candara"/>
              </a:rPr>
              <a:t>(2) Describe, and apply, the concept of ‘like dissolves like’? </a:t>
            </a:r>
          </a:p>
        </p:txBody>
      </p:sp>
      <p:sp>
        <p:nvSpPr>
          <p:cNvPr id="13" name="TextBox 12"/>
          <p:cNvSpPr txBox="1"/>
          <p:nvPr/>
        </p:nvSpPr>
        <p:spPr>
          <a:xfrm>
            <a:off x="275634" y="2575522"/>
            <a:ext cx="8624113" cy="400110"/>
          </a:xfrm>
          <a:prstGeom prst="rect">
            <a:avLst/>
          </a:prstGeom>
          <a:noFill/>
        </p:spPr>
        <p:txBody>
          <a:bodyPr wrap="square" rtlCol="0">
            <a:spAutoFit/>
          </a:bodyPr>
          <a:lstStyle/>
          <a:p>
            <a:r>
              <a:rPr lang="en-US" sz="2000" dirty="0">
                <a:latin typeface="Candara"/>
                <a:cs typeface="Candara"/>
              </a:rPr>
              <a:t>(3) Explain how solubility is related to intermolecular bonding?</a:t>
            </a:r>
          </a:p>
        </p:txBody>
      </p:sp>
      <p:sp>
        <p:nvSpPr>
          <p:cNvPr id="14" name="TextBox 13"/>
          <p:cNvSpPr txBox="1"/>
          <p:nvPr/>
        </p:nvSpPr>
        <p:spPr>
          <a:xfrm>
            <a:off x="275634" y="3525574"/>
            <a:ext cx="8624113" cy="400110"/>
          </a:xfrm>
          <a:prstGeom prst="rect">
            <a:avLst/>
          </a:prstGeom>
          <a:noFill/>
        </p:spPr>
        <p:txBody>
          <a:bodyPr wrap="square" rtlCol="0">
            <a:spAutoFit/>
          </a:bodyPr>
          <a:lstStyle/>
          <a:p>
            <a:r>
              <a:rPr lang="en-US" sz="2000" dirty="0">
                <a:latin typeface="Candara"/>
                <a:cs typeface="Candara"/>
              </a:rPr>
              <a:t>(4) Define the term ‘amphipathic’?</a:t>
            </a:r>
          </a:p>
        </p:txBody>
      </p:sp>
      <p:pic>
        <p:nvPicPr>
          <p:cNvPr id="11" name="Picture 10">
            <a:extLst>
              <a:ext uri="{FF2B5EF4-FFF2-40B4-BE49-F238E27FC236}">
                <a16:creationId xmlns:a16="http://schemas.microsoft.com/office/drawing/2014/main" id="{D1FFA73D-6DF6-A04B-9DBE-FB0FC133284E}"/>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9" name="TextBox 8">
            <a:extLst>
              <a:ext uri="{FF2B5EF4-FFF2-40B4-BE49-F238E27FC236}">
                <a16:creationId xmlns:a16="http://schemas.microsoft.com/office/drawing/2014/main" id="{55BD87B2-6F29-A84D-B240-546126455F28}"/>
              </a:ext>
            </a:extLst>
          </p:cNvPr>
          <p:cNvSpPr txBox="1"/>
          <p:nvPr/>
        </p:nvSpPr>
        <p:spPr>
          <a:xfrm>
            <a:off x="275634" y="4475626"/>
            <a:ext cx="8624113" cy="400110"/>
          </a:xfrm>
          <a:prstGeom prst="rect">
            <a:avLst/>
          </a:prstGeom>
          <a:noFill/>
        </p:spPr>
        <p:txBody>
          <a:bodyPr wrap="square" rtlCol="0">
            <a:spAutoFit/>
          </a:bodyPr>
          <a:lstStyle/>
          <a:p>
            <a:r>
              <a:rPr lang="en-US" sz="2000" dirty="0">
                <a:latin typeface="Candara"/>
                <a:cs typeface="Candara"/>
              </a:rPr>
              <a:t>(5) Assess degree of polarity and bonding to determine relative solubilities?</a:t>
            </a:r>
          </a:p>
        </p:txBody>
      </p:sp>
      <p:sp>
        <p:nvSpPr>
          <p:cNvPr id="10" name="TextBox 9">
            <a:extLst>
              <a:ext uri="{FF2B5EF4-FFF2-40B4-BE49-F238E27FC236}">
                <a16:creationId xmlns:a16="http://schemas.microsoft.com/office/drawing/2014/main" id="{55A2FA4A-6F0D-3A4D-8278-2EA59B9F54AF}"/>
              </a:ext>
            </a:extLst>
          </p:cNvPr>
          <p:cNvSpPr txBox="1"/>
          <p:nvPr/>
        </p:nvSpPr>
        <p:spPr>
          <a:xfrm>
            <a:off x="228600" y="5423533"/>
            <a:ext cx="8624113" cy="707886"/>
          </a:xfrm>
          <a:prstGeom prst="rect">
            <a:avLst/>
          </a:prstGeom>
          <a:noFill/>
        </p:spPr>
        <p:txBody>
          <a:bodyPr wrap="square" rtlCol="0">
            <a:spAutoFit/>
          </a:bodyPr>
          <a:lstStyle/>
          <a:p>
            <a:r>
              <a:rPr lang="en-US" sz="2000" dirty="0">
                <a:solidFill>
                  <a:schemeClr val="bg1">
                    <a:lumMod val="50000"/>
                  </a:schemeClr>
                </a:solidFill>
                <a:latin typeface="Candara"/>
                <a:cs typeface="Candara"/>
              </a:rPr>
              <a:t>(6) Describe how </a:t>
            </a:r>
            <a:r>
              <a:rPr lang="en-US" sz="2000" dirty="0" err="1">
                <a:solidFill>
                  <a:schemeClr val="bg1">
                    <a:lumMod val="50000"/>
                  </a:schemeClr>
                </a:solidFill>
                <a:latin typeface="Candara"/>
                <a:cs typeface="Candara"/>
              </a:rPr>
              <a:t>amphipathicity</a:t>
            </a:r>
            <a:r>
              <a:rPr lang="en-US" sz="2000" dirty="0">
                <a:solidFill>
                  <a:schemeClr val="bg1">
                    <a:lumMod val="50000"/>
                  </a:schemeClr>
                </a:solidFill>
                <a:latin typeface="Candara"/>
                <a:cs typeface="Candara"/>
              </a:rPr>
              <a:t> determines the behavior of membrane lipids </a:t>
            </a:r>
          </a:p>
          <a:p>
            <a:r>
              <a:rPr lang="en-US" sz="2000" dirty="0">
                <a:solidFill>
                  <a:schemeClr val="bg1">
                    <a:lumMod val="50000"/>
                  </a:schemeClr>
                </a:solidFill>
                <a:latin typeface="Candara"/>
                <a:cs typeface="Candara"/>
              </a:rPr>
              <a:t>        (phospholipids) and detergents?		</a:t>
            </a:r>
            <a:r>
              <a:rPr lang="en-US" sz="2000" i="1" dirty="0">
                <a:solidFill>
                  <a:schemeClr val="bg1">
                    <a:lumMod val="50000"/>
                  </a:schemeClr>
                </a:solidFill>
                <a:latin typeface="Candara"/>
                <a:cs typeface="Candara"/>
              </a:rPr>
              <a:t>[sidebar]</a:t>
            </a:r>
            <a:endParaRPr lang="en-US" sz="2000" dirty="0">
              <a:solidFill>
                <a:schemeClr val="bg1">
                  <a:lumMod val="50000"/>
                </a:schemeClr>
              </a:solidFill>
              <a:latin typeface="Candara"/>
              <a:cs typeface="Candara"/>
            </a:endParaRPr>
          </a:p>
        </p:txBody>
      </p:sp>
    </p:spTree>
    <p:extLst>
      <p:ext uri="{BB962C8B-B14F-4D97-AF65-F5344CB8AC3E}">
        <p14:creationId xmlns:p14="http://schemas.microsoft.com/office/powerpoint/2010/main" val="2869018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3" y="16332"/>
            <a:ext cx="7905113" cy="646331"/>
          </a:xfrm>
          <a:prstGeom prst="rect">
            <a:avLst/>
          </a:prstGeom>
          <a:noFill/>
        </p:spPr>
        <p:txBody>
          <a:bodyPr wrap="none" rtlCol="0">
            <a:spAutoFit/>
          </a:bodyPr>
          <a:lstStyle/>
          <a:p>
            <a:r>
              <a:rPr lang="en-US" sz="3600" b="1" dirty="0">
                <a:solidFill>
                  <a:prstClr val="white"/>
                </a:solidFill>
                <a:cs typeface="Avenir Heavy"/>
              </a:rPr>
              <a:t>2. Intro to organic structure &amp; bonding II</a:t>
            </a:r>
          </a:p>
        </p:txBody>
      </p:sp>
      <p:sp>
        <p:nvSpPr>
          <p:cNvPr id="8" name="TextBox 7"/>
          <p:cNvSpPr txBox="1"/>
          <p:nvPr/>
        </p:nvSpPr>
        <p:spPr>
          <a:xfrm>
            <a:off x="2015540" y="2581396"/>
            <a:ext cx="5112939" cy="1964512"/>
          </a:xfrm>
          <a:prstGeom prst="rect">
            <a:avLst/>
          </a:prstGeom>
          <a:noFill/>
        </p:spPr>
        <p:txBody>
          <a:bodyPr wrap="none" rtlCol="0">
            <a:spAutoFit/>
          </a:bodyPr>
          <a:lstStyle/>
          <a:p>
            <a:pPr marL="52387" lvl="1" algn="ctr">
              <a:lnSpc>
                <a:spcPct val="150000"/>
              </a:lnSpc>
            </a:pPr>
            <a:r>
              <a:rPr lang="en-US" sz="2800" b="1" i="1" dirty="0">
                <a:latin typeface="Candara"/>
                <a:cs typeface="Candara"/>
              </a:rPr>
              <a:t>2.5B:  Boiling and melting points</a:t>
            </a:r>
          </a:p>
          <a:p>
            <a:pPr marL="966787" lvl="2" indent="-457200" algn="ctr">
              <a:lnSpc>
                <a:spcPct val="150000"/>
              </a:lnSpc>
              <a:buFont typeface="Arial" panose="020B0604020202020204" pitchFamily="34" charset="0"/>
              <a:buChar char="•"/>
            </a:pPr>
            <a:r>
              <a:rPr lang="en-US" sz="2800" i="1" dirty="0">
                <a:latin typeface="Candara"/>
                <a:cs typeface="Candara"/>
              </a:rPr>
              <a:t>Similarities and differences</a:t>
            </a:r>
          </a:p>
          <a:p>
            <a:pPr marL="966787" lvl="2" indent="-457200">
              <a:lnSpc>
                <a:spcPct val="150000"/>
              </a:lnSpc>
              <a:buFont typeface="Arial" panose="020B0604020202020204" pitchFamily="34" charset="0"/>
              <a:buChar char="•"/>
            </a:pPr>
            <a:r>
              <a:rPr lang="en-US" sz="2800" i="1" dirty="0">
                <a:latin typeface="Candara"/>
                <a:cs typeface="Candara"/>
              </a:rPr>
              <a:t>Factors</a:t>
            </a:r>
          </a:p>
        </p:txBody>
      </p:sp>
      <p:pic>
        <p:nvPicPr>
          <p:cNvPr id="10" name="Picture 9">
            <a:extLst>
              <a:ext uri="{FF2B5EF4-FFF2-40B4-BE49-F238E27FC236}">
                <a16:creationId xmlns:a16="http://schemas.microsoft.com/office/drawing/2014/main" id="{B4BC887D-5263-BE4E-B139-25FE7FD33F9B}"/>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Tree>
    <p:extLst>
      <p:ext uri="{BB962C8B-B14F-4D97-AF65-F5344CB8AC3E}">
        <p14:creationId xmlns:p14="http://schemas.microsoft.com/office/powerpoint/2010/main" val="2427001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2" y="16332"/>
            <a:ext cx="7905113" cy="646331"/>
          </a:xfrm>
          <a:prstGeom prst="rect">
            <a:avLst/>
          </a:prstGeom>
          <a:noFill/>
        </p:spPr>
        <p:txBody>
          <a:bodyPr wrap="none" rtlCol="0">
            <a:spAutoFit/>
          </a:bodyPr>
          <a:lstStyle/>
          <a:p>
            <a:r>
              <a:rPr lang="en-US" sz="3600" b="1" dirty="0">
                <a:solidFill>
                  <a:prstClr val="white"/>
                </a:solidFill>
                <a:cs typeface="Avenir Heavy"/>
              </a:rPr>
              <a:t>2. Intro to organic structure &amp; bonding II</a:t>
            </a:r>
          </a:p>
        </p:txBody>
      </p:sp>
      <p:sp>
        <p:nvSpPr>
          <p:cNvPr id="8" name="TextBox 7"/>
          <p:cNvSpPr txBox="1"/>
          <p:nvPr/>
        </p:nvSpPr>
        <p:spPr>
          <a:xfrm>
            <a:off x="670688" y="1743269"/>
            <a:ext cx="8044069" cy="3046988"/>
          </a:xfrm>
          <a:prstGeom prst="rect">
            <a:avLst/>
          </a:prstGeom>
          <a:noFill/>
        </p:spPr>
        <p:txBody>
          <a:bodyPr wrap="square" rtlCol="0">
            <a:spAutoFit/>
          </a:bodyPr>
          <a:lstStyle/>
          <a:p>
            <a:r>
              <a:rPr lang="en-US" sz="2400" b="1" dirty="0">
                <a:latin typeface="Candara"/>
                <a:cs typeface="Candara"/>
              </a:rPr>
              <a:t>Big ideas?</a:t>
            </a:r>
          </a:p>
          <a:p>
            <a:endParaRPr lang="en-US" sz="2400" dirty="0">
              <a:latin typeface="Candara"/>
              <a:cs typeface="Candara"/>
            </a:endParaRPr>
          </a:p>
          <a:p>
            <a:pPr marL="457200" indent="-457200">
              <a:buFont typeface="+mj-lt"/>
              <a:buAutoNum type="arabicPeriod"/>
            </a:pPr>
            <a:r>
              <a:rPr lang="en-US" sz="2400" b="1" dirty="0">
                <a:latin typeface="Candara"/>
                <a:cs typeface="Candara"/>
              </a:rPr>
              <a:t>Orbitals hybridize </a:t>
            </a:r>
            <a:r>
              <a:rPr lang="en-US" sz="2400" dirty="0">
                <a:latin typeface="Candara"/>
                <a:cs typeface="Candara"/>
              </a:rPr>
              <a:t>to allow atoms to form varied structures and geometries.</a:t>
            </a:r>
          </a:p>
          <a:p>
            <a:pPr marL="457200" indent="-457200">
              <a:buFont typeface="+mj-lt"/>
              <a:buAutoNum type="arabicPeriod"/>
            </a:pPr>
            <a:endParaRPr lang="en-US" sz="2400" dirty="0">
              <a:latin typeface="Candara"/>
              <a:cs typeface="Candara"/>
            </a:endParaRPr>
          </a:p>
          <a:p>
            <a:pPr marL="457200" indent="-457200">
              <a:buFont typeface="+mj-lt"/>
              <a:buAutoNum type="arabicPeriod"/>
            </a:pPr>
            <a:r>
              <a:rPr lang="en-US" sz="2400" b="1" dirty="0">
                <a:latin typeface="Candara"/>
                <a:cs typeface="Candara"/>
              </a:rPr>
              <a:t>Resonance</a:t>
            </a:r>
            <a:r>
              <a:rPr lang="en-US" sz="2400" dirty="0">
                <a:latin typeface="Candara"/>
                <a:cs typeface="Candara"/>
              </a:rPr>
              <a:t> extends the idea of the probable location of electrons from atoms to molecules, and provides unexpected stability. </a:t>
            </a:r>
          </a:p>
        </p:txBody>
      </p:sp>
      <p:pic>
        <p:nvPicPr>
          <p:cNvPr id="6" name="Picture 5">
            <a:extLst>
              <a:ext uri="{FF2B5EF4-FFF2-40B4-BE49-F238E27FC236}">
                <a16:creationId xmlns:a16="http://schemas.microsoft.com/office/drawing/2014/main" id="{BEBFD69E-AA31-CD4E-9D4B-0A225B74A560}"/>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Tree>
    <p:extLst>
      <p:ext uri="{BB962C8B-B14F-4D97-AF65-F5344CB8AC3E}">
        <p14:creationId xmlns:p14="http://schemas.microsoft.com/office/powerpoint/2010/main" val="4255710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Melting and boiling points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9" name="TextBox 18">
            <a:extLst>
              <a:ext uri="{FF2B5EF4-FFF2-40B4-BE49-F238E27FC236}">
                <a16:creationId xmlns:a16="http://schemas.microsoft.com/office/drawing/2014/main" id="{C2C0D758-A357-DF47-9768-3D54AED4ADB4}"/>
              </a:ext>
            </a:extLst>
          </p:cNvPr>
          <p:cNvSpPr txBox="1"/>
          <p:nvPr/>
        </p:nvSpPr>
        <p:spPr>
          <a:xfrm>
            <a:off x="288490" y="827025"/>
            <a:ext cx="8467257" cy="707886"/>
          </a:xfrm>
          <a:prstGeom prst="rect">
            <a:avLst/>
          </a:prstGeom>
          <a:noFill/>
        </p:spPr>
        <p:txBody>
          <a:bodyPr wrap="square" rtlCol="0">
            <a:spAutoFit/>
          </a:bodyPr>
          <a:lstStyle/>
          <a:p>
            <a:r>
              <a:rPr lang="en-US" sz="2000" dirty="0">
                <a:latin typeface="Candara" panose="020E0502030303020204" pitchFamily="34" charset="0"/>
              </a:rPr>
              <a:t>Traditionally, the melting and boiling points of compounds have been used </a:t>
            </a:r>
            <a:r>
              <a:rPr lang="en-US" sz="2000" b="1" dirty="0">
                <a:latin typeface="Candara" panose="020E0502030303020204" pitchFamily="34" charset="0"/>
              </a:rPr>
              <a:t>to determine purity</a:t>
            </a:r>
            <a:r>
              <a:rPr lang="en-US" sz="2000" dirty="0">
                <a:latin typeface="Candara" panose="020E0502030303020204" pitchFamily="34" charset="0"/>
              </a:rPr>
              <a:t> and sometimes identity.  </a:t>
            </a:r>
          </a:p>
        </p:txBody>
      </p:sp>
      <p:sp>
        <p:nvSpPr>
          <p:cNvPr id="9" name="TextBox 8">
            <a:extLst>
              <a:ext uri="{FF2B5EF4-FFF2-40B4-BE49-F238E27FC236}">
                <a16:creationId xmlns:a16="http://schemas.microsoft.com/office/drawing/2014/main" id="{F46E05D8-BBC6-6F46-BE05-009583263644}"/>
              </a:ext>
            </a:extLst>
          </p:cNvPr>
          <p:cNvSpPr txBox="1"/>
          <p:nvPr/>
        </p:nvSpPr>
        <p:spPr>
          <a:xfrm>
            <a:off x="288490" y="1676136"/>
            <a:ext cx="8467257" cy="400110"/>
          </a:xfrm>
          <a:prstGeom prst="rect">
            <a:avLst/>
          </a:prstGeom>
          <a:noFill/>
        </p:spPr>
        <p:txBody>
          <a:bodyPr wrap="square" rtlCol="0">
            <a:spAutoFit/>
          </a:bodyPr>
          <a:lstStyle/>
          <a:p>
            <a:pPr marL="66675" lvl="1"/>
            <a:r>
              <a:rPr lang="en-US" sz="2000" b="1" dirty="0">
                <a:latin typeface="Candara" panose="020E0502030303020204" pitchFamily="34" charset="0"/>
              </a:rPr>
              <a:t>Melting point: </a:t>
            </a:r>
            <a:r>
              <a:rPr lang="en-US" sz="2000" i="1" dirty="0">
                <a:latin typeface="Candara" panose="020E0502030303020204" pitchFamily="34" charset="0"/>
              </a:rPr>
              <a:t>the temperature at which a solid becomes a liquid</a:t>
            </a:r>
          </a:p>
        </p:txBody>
      </p:sp>
      <p:sp>
        <p:nvSpPr>
          <p:cNvPr id="11" name="TextBox 10">
            <a:extLst>
              <a:ext uri="{FF2B5EF4-FFF2-40B4-BE49-F238E27FC236}">
                <a16:creationId xmlns:a16="http://schemas.microsoft.com/office/drawing/2014/main" id="{9E6071D5-F508-4049-8F64-30113B98E0AC}"/>
              </a:ext>
            </a:extLst>
          </p:cNvPr>
          <p:cNvSpPr txBox="1"/>
          <p:nvPr/>
        </p:nvSpPr>
        <p:spPr>
          <a:xfrm>
            <a:off x="288490" y="2254314"/>
            <a:ext cx="8467257" cy="400110"/>
          </a:xfrm>
          <a:prstGeom prst="rect">
            <a:avLst/>
          </a:prstGeom>
          <a:noFill/>
        </p:spPr>
        <p:txBody>
          <a:bodyPr wrap="square" rtlCol="0">
            <a:spAutoFit/>
          </a:bodyPr>
          <a:lstStyle/>
          <a:p>
            <a:pPr marL="66675" lvl="1"/>
            <a:r>
              <a:rPr lang="en-US" sz="2000" b="1" dirty="0">
                <a:latin typeface="Candara" panose="020E0502030303020204" pitchFamily="34" charset="0"/>
              </a:rPr>
              <a:t>Boiling point: </a:t>
            </a:r>
            <a:r>
              <a:rPr lang="en-US" sz="2000" i="1" dirty="0">
                <a:latin typeface="Candara" panose="020E0502030303020204" pitchFamily="34" charset="0"/>
              </a:rPr>
              <a:t>the temperature at which a liquid becomes a gas</a:t>
            </a:r>
          </a:p>
        </p:txBody>
      </p:sp>
      <p:sp>
        <p:nvSpPr>
          <p:cNvPr id="12" name="TextBox 11">
            <a:extLst>
              <a:ext uri="{FF2B5EF4-FFF2-40B4-BE49-F238E27FC236}">
                <a16:creationId xmlns:a16="http://schemas.microsoft.com/office/drawing/2014/main" id="{A4FBB73F-DF31-A24D-89BC-A44D1E300AE5}"/>
              </a:ext>
            </a:extLst>
          </p:cNvPr>
          <p:cNvSpPr txBox="1"/>
          <p:nvPr/>
        </p:nvSpPr>
        <p:spPr>
          <a:xfrm>
            <a:off x="228601" y="2999649"/>
            <a:ext cx="8467257" cy="1015663"/>
          </a:xfrm>
          <a:prstGeom prst="rect">
            <a:avLst/>
          </a:prstGeom>
          <a:noFill/>
        </p:spPr>
        <p:txBody>
          <a:bodyPr wrap="square" rtlCol="0">
            <a:spAutoFit/>
          </a:bodyPr>
          <a:lstStyle/>
          <a:p>
            <a:pPr marL="66675" lvl="1"/>
            <a:r>
              <a:rPr lang="en-US" sz="2000" b="1" dirty="0">
                <a:latin typeface="Candara" panose="020E0502030303020204" pitchFamily="34" charset="0"/>
              </a:rPr>
              <a:t>What determines a molecule’s melting and boiling points?</a:t>
            </a:r>
          </a:p>
          <a:p>
            <a:pPr marL="409575" lvl="1" indent="-342900">
              <a:buFont typeface="Arial" panose="020B0604020202020204" pitchFamily="34" charset="0"/>
              <a:buChar char="•"/>
            </a:pPr>
            <a:r>
              <a:rPr lang="en-US" sz="2000" dirty="0">
                <a:latin typeface="Candara" panose="020E0502030303020204" pitchFamily="34" charset="0"/>
              </a:rPr>
              <a:t>The ability of the molecule to bind to itself</a:t>
            </a:r>
          </a:p>
          <a:p>
            <a:pPr marL="409575" lvl="1" indent="-342900">
              <a:buFont typeface="Arial" panose="020B0604020202020204" pitchFamily="34" charset="0"/>
              <a:buChar char="•"/>
            </a:pPr>
            <a:r>
              <a:rPr lang="en-US" sz="2000" dirty="0">
                <a:latin typeface="Candara" panose="020E0502030303020204" pitchFamily="34" charset="0"/>
              </a:rPr>
              <a:t>The strength of its noncovalent intermolecular interactions</a:t>
            </a:r>
          </a:p>
        </p:txBody>
      </p:sp>
      <p:sp>
        <p:nvSpPr>
          <p:cNvPr id="13" name="TextBox 12">
            <a:extLst>
              <a:ext uri="{FF2B5EF4-FFF2-40B4-BE49-F238E27FC236}">
                <a16:creationId xmlns:a16="http://schemas.microsoft.com/office/drawing/2014/main" id="{7A96EA4C-5F4B-3B42-B222-355C5FC1DAA0}"/>
              </a:ext>
            </a:extLst>
          </p:cNvPr>
          <p:cNvSpPr txBox="1"/>
          <p:nvPr/>
        </p:nvSpPr>
        <p:spPr>
          <a:xfrm>
            <a:off x="219103" y="4576326"/>
            <a:ext cx="8467257" cy="707886"/>
          </a:xfrm>
          <a:prstGeom prst="rect">
            <a:avLst/>
          </a:prstGeom>
          <a:noFill/>
        </p:spPr>
        <p:txBody>
          <a:bodyPr wrap="square" rtlCol="0">
            <a:spAutoFit/>
          </a:bodyPr>
          <a:lstStyle/>
          <a:p>
            <a:pPr marL="66675" lvl="1"/>
            <a:r>
              <a:rPr lang="en-US" sz="2000" dirty="0">
                <a:latin typeface="Candara" panose="020E0502030303020204" pitchFamily="34" charset="0"/>
              </a:rPr>
              <a:t>The </a:t>
            </a:r>
            <a:r>
              <a:rPr lang="en-US" sz="2000" b="1" dirty="0">
                <a:latin typeface="Candara" panose="020E0502030303020204" pitchFamily="34" charset="0"/>
              </a:rPr>
              <a:t>stronger</a:t>
            </a:r>
            <a:r>
              <a:rPr lang="en-US" sz="2000" dirty="0">
                <a:latin typeface="Candara" panose="020E0502030303020204" pitchFamily="34" charset="0"/>
              </a:rPr>
              <a:t> the noncovalent intermolecular interactions, the </a:t>
            </a:r>
            <a:r>
              <a:rPr lang="en-US" sz="2000" b="1" dirty="0">
                <a:latin typeface="Candara" panose="020E0502030303020204" pitchFamily="34" charset="0"/>
              </a:rPr>
              <a:t>higher</a:t>
            </a:r>
            <a:r>
              <a:rPr lang="en-US" sz="2000" dirty="0">
                <a:latin typeface="Candara" panose="020E0502030303020204" pitchFamily="34" charset="0"/>
              </a:rPr>
              <a:t> the melting and boiling points.</a:t>
            </a:r>
          </a:p>
        </p:txBody>
      </p:sp>
      <p:sp>
        <p:nvSpPr>
          <p:cNvPr id="2" name="TextBox 1">
            <a:extLst>
              <a:ext uri="{FF2B5EF4-FFF2-40B4-BE49-F238E27FC236}">
                <a16:creationId xmlns:a16="http://schemas.microsoft.com/office/drawing/2014/main" id="{58696650-ECB1-2845-9EBF-96F6310DCA3D}"/>
              </a:ext>
            </a:extLst>
          </p:cNvPr>
          <p:cNvSpPr txBox="1"/>
          <p:nvPr/>
        </p:nvSpPr>
        <p:spPr>
          <a:xfrm>
            <a:off x="541867" y="6197600"/>
            <a:ext cx="4901598" cy="369332"/>
          </a:xfrm>
          <a:prstGeom prst="rect">
            <a:avLst/>
          </a:prstGeom>
          <a:noFill/>
        </p:spPr>
        <p:txBody>
          <a:bodyPr wrap="none" rtlCol="0">
            <a:spAutoFit/>
          </a:bodyPr>
          <a:lstStyle/>
          <a:p>
            <a:r>
              <a:rPr lang="en-US" dirty="0">
                <a:hlinkClick r:id="rId3"/>
              </a:rPr>
              <a:t>https://www.youtube.com/watch?v=pILGRZ0nT4o</a:t>
            </a:r>
            <a:endParaRPr lang="en-US" dirty="0"/>
          </a:p>
        </p:txBody>
      </p:sp>
    </p:spTree>
    <p:extLst>
      <p:ext uri="{BB962C8B-B14F-4D97-AF65-F5344CB8AC3E}">
        <p14:creationId xmlns:p14="http://schemas.microsoft.com/office/powerpoint/2010/main" val="160216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Larger molecules have higher </a:t>
            </a:r>
            <a:r>
              <a:rPr lang="en-US" sz="3600" b="1" dirty="0" err="1">
                <a:solidFill>
                  <a:prstClr val="white"/>
                </a:solidFill>
                <a:latin typeface="Candara"/>
                <a:cs typeface="Candara"/>
              </a:rPr>
              <a:t>bp</a:t>
            </a:r>
            <a:endParaRPr lang="en-US" sz="3600" b="1" dirty="0">
              <a:solidFill>
                <a:prstClr val="white"/>
              </a:solidFill>
              <a:latin typeface="Candara"/>
              <a:cs typeface="Candara"/>
            </a:endParaRP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9" name="TextBox 18">
            <a:extLst>
              <a:ext uri="{FF2B5EF4-FFF2-40B4-BE49-F238E27FC236}">
                <a16:creationId xmlns:a16="http://schemas.microsoft.com/office/drawing/2014/main" id="{C2C0D758-A357-DF47-9768-3D54AED4ADB4}"/>
              </a:ext>
            </a:extLst>
          </p:cNvPr>
          <p:cNvSpPr txBox="1"/>
          <p:nvPr/>
        </p:nvSpPr>
        <p:spPr>
          <a:xfrm>
            <a:off x="288490" y="827025"/>
            <a:ext cx="8467257" cy="707886"/>
          </a:xfrm>
          <a:prstGeom prst="rect">
            <a:avLst/>
          </a:prstGeom>
          <a:noFill/>
        </p:spPr>
        <p:txBody>
          <a:bodyPr wrap="square" rtlCol="0">
            <a:spAutoFit/>
          </a:bodyPr>
          <a:lstStyle/>
          <a:p>
            <a:r>
              <a:rPr lang="en-US" sz="2000" b="1" dirty="0">
                <a:latin typeface="Candara" panose="020E0502030303020204" pitchFamily="34" charset="0"/>
              </a:rPr>
              <a:t>Larger size </a:t>
            </a:r>
            <a:r>
              <a:rPr lang="en-US" sz="2000" dirty="0">
                <a:latin typeface="Candara" panose="020E0502030303020204" pitchFamily="34" charset="0"/>
              </a:rPr>
              <a:t>increases the surface area available for Van der Waals contact and extent of intermolecular interactions, increasing </a:t>
            </a:r>
            <a:r>
              <a:rPr lang="en-US" sz="2000" dirty="0" err="1">
                <a:latin typeface="Candara" panose="020E0502030303020204" pitchFamily="34" charset="0"/>
              </a:rPr>
              <a:t>bp.</a:t>
            </a:r>
            <a:endParaRPr lang="en-US" sz="2000" dirty="0">
              <a:latin typeface="Candara" panose="020E0502030303020204" pitchFamily="34" charset="0"/>
            </a:endParaRPr>
          </a:p>
        </p:txBody>
      </p:sp>
      <p:pic>
        <p:nvPicPr>
          <p:cNvPr id="3" name="Picture 2">
            <a:extLst>
              <a:ext uri="{FF2B5EF4-FFF2-40B4-BE49-F238E27FC236}">
                <a16:creationId xmlns:a16="http://schemas.microsoft.com/office/drawing/2014/main" id="{7301692C-DF89-B84F-A381-F0A33EB0B925}"/>
              </a:ext>
            </a:extLst>
          </p:cNvPr>
          <p:cNvPicPr>
            <a:picLocks noChangeAspect="1"/>
          </p:cNvPicPr>
          <p:nvPr/>
        </p:nvPicPr>
        <p:blipFill>
          <a:blip r:embed="rId3"/>
          <a:stretch>
            <a:fillRect/>
          </a:stretch>
        </p:blipFill>
        <p:spPr>
          <a:xfrm>
            <a:off x="184550" y="2069772"/>
            <a:ext cx="8884092" cy="1924050"/>
          </a:xfrm>
          <a:prstGeom prst="rect">
            <a:avLst/>
          </a:prstGeom>
        </p:spPr>
      </p:pic>
      <p:sp>
        <p:nvSpPr>
          <p:cNvPr id="2" name="Right Arrow 1">
            <a:extLst>
              <a:ext uri="{FF2B5EF4-FFF2-40B4-BE49-F238E27FC236}">
                <a16:creationId xmlns:a16="http://schemas.microsoft.com/office/drawing/2014/main" id="{B692864C-0FE9-7744-B4FB-F511CF6906B2}"/>
              </a:ext>
            </a:extLst>
          </p:cNvPr>
          <p:cNvSpPr/>
          <p:nvPr/>
        </p:nvSpPr>
        <p:spPr>
          <a:xfrm>
            <a:off x="490330" y="4545497"/>
            <a:ext cx="7888868" cy="649356"/>
          </a:xfrm>
          <a:prstGeom prst="rightArrow">
            <a:avLst/>
          </a:prstGeom>
          <a:solidFill>
            <a:schemeClr val="bg1"/>
          </a:solidFill>
          <a:ln w="1905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432FF"/>
                </a:solidFill>
              </a:rPr>
              <a:t>size (MW)</a:t>
            </a:r>
          </a:p>
        </p:txBody>
      </p:sp>
      <p:sp>
        <p:nvSpPr>
          <p:cNvPr id="9" name="Right Arrow 8">
            <a:extLst>
              <a:ext uri="{FF2B5EF4-FFF2-40B4-BE49-F238E27FC236}">
                <a16:creationId xmlns:a16="http://schemas.microsoft.com/office/drawing/2014/main" id="{A2B29527-0530-284F-9BA0-594B7717BBAC}"/>
              </a:ext>
            </a:extLst>
          </p:cNvPr>
          <p:cNvSpPr/>
          <p:nvPr/>
        </p:nvSpPr>
        <p:spPr>
          <a:xfrm>
            <a:off x="490330" y="5528088"/>
            <a:ext cx="7888868" cy="649356"/>
          </a:xfrm>
          <a:prstGeom prst="rightArrow">
            <a:avLst/>
          </a:prstGeom>
          <a:solidFill>
            <a:schemeClr val="bg1"/>
          </a:solidFill>
          <a:ln w="1905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432FF"/>
                </a:solidFill>
              </a:rPr>
              <a:t>boiling point</a:t>
            </a:r>
          </a:p>
        </p:txBody>
      </p:sp>
    </p:spTree>
    <p:extLst>
      <p:ext uri="{BB962C8B-B14F-4D97-AF65-F5344CB8AC3E}">
        <p14:creationId xmlns:p14="http://schemas.microsoft.com/office/powerpoint/2010/main" val="1218399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H- and dipole bonds increase </a:t>
            </a:r>
            <a:r>
              <a:rPr lang="en-US" sz="3600" b="1" dirty="0" err="1">
                <a:solidFill>
                  <a:prstClr val="white"/>
                </a:solidFill>
                <a:latin typeface="Candara"/>
                <a:cs typeface="Candara"/>
              </a:rPr>
              <a:t>mp</a:t>
            </a:r>
            <a:r>
              <a:rPr lang="en-US" sz="3600" b="1" dirty="0">
                <a:solidFill>
                  <a:prstClr val="white"/>
                </a:solidFill>
                <a:latin typeface="Candara"/>
                <a:cs typeface="Candara"/>
              </a:rPr>
              <a:t>, </a:t>
            </a:r>
            <a:r>
              <a:rPr lang="en-US" sz="3600" b="1" dirty="0" err="1">
                <a:solidFill>
                  <a:prstClr val="white"/>
                </a:solidFill>
                <a:latin typeface="Candara"/>
                <a:cs typeface="Candara"/>
              </a:rPr>
              <a:t>bp</a:t>
            </a:r>
            <a:endParaRPr lang="en-US" sz="3600" b="1" dirty="0">
              <a:solidFill>
                <a:prstClr val="white"/>
              </a:solidFill>
              <a:latin typeface="Candara"/>
              <a:cs typeface="Candara"/>
            </a:endParaRP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9" name="TextBox 18">
            <a:extLst>
              <a:ext uri="{FF2B5EF4-FFF2-40B4-BE49-F238E27FC236}">
                <a16:creationId xmlns:a16="http://schemas.microsoft.com/office/drawing/2014/main" id="{C2C0D758-A357-DF47-9768-3D54AED4ADB4}"/>
              </a:ext>
            </a:extLst>
          </p:cNvPr>
          <p:cNvSpPr txBox="1"/>
          <p:nvPr/>
        </p:nvSpPr>
        <p:spPr>
          <a:xfrm>
            <a:off x="288490" y="827025"/>
            <a:ext cx="8467257" cy="707886"/>
          </a:xfrm>
          <a:prstGeom prst="rect">
            <a:avLst/>
          </a:prstGeom>
          <a:noFill/>
        </p:spPr>
        <p:txBody>
          <a:bodyPr wrap="square" rtlCol="0">
            <a:spAutoFit/>
          </a:bodyPr>
          <a:lstStyle/>
          <a:p>
            <a:r>
              <a:rPr lang="en-US" sz="2000" dirty="0">
                <a:latin typeface="Candara" panose="020E0502030303020204" pitchFamily="34" charset="0"/>
              </a:rPr>
              <a:t>The </a:t>
            </a:r>
            <a:r>
              <a:rPr lang="en-US" sz="2000" b="1" dirty="0">
                <a:latin typeface="Candara" panose="020E0502030303020204" pitchFamily="34" charset="0"/>
              </a:rPr>
              <a:t>more H-bonding and dipole bonding </a:t>
            </a:r>
            <a:r>
              <a:rPr lang="en-US" sz="2000" dirty="0">
                <a:latin typeface="Candara" panose="020E0502030303020204" pitchFamily="34" charset="0"/>
              </a:rPr>
              <a:t>exists between molecules, the higher their </a:t>
            </a:r>
            <a:r>
              <a:rPr lang="en-US" sz="2000" dirty="0" err="1">
                <a:latin typeface="Candara" panose="020E0502030303020204" pitchFamily="34" charset="0"/>
              </a:rPr>
              <a:t>mp</a:t>
            </a:r>
            <a:r>
              <a:rPr lang="en-US" sz="2000" dirty="0">
                <a:latin typeface="Candara" panose="020E0502030303020204" pitchFamily="34" charset="0"/>
              </a:rPr>
              <a:t> and </a:t>
            </a:r>
            <a:r>
              <a:rPr lang="en-US" sz="2000" dirty="0" err="1">
                <a:latin typeface="Candara" panose="020E0502030303020204" pitchFamily="34" charset="0"/>
              </a:rPr>
              <a:t>bp.</a:t>
            </a:r>
            <a:endParaRPr lang="en-US" sz="2000" dirty="0">
              <a:latin typeface="Candara" panose="020E0502030303020204" pitchFamily="34" charset="0"/>
            </a:endParaRPr>
          </a:p>
        </p:txBody>
      </p:sp>
      <p:pic>
        <p:nvPicPr>
          <p:cNvPr id="2" name="Picture 1">
            <a:extLst>
              <a:ext uri="{FF2B5EF4-FFF2-40B4-BE49-F238E27FC236}">
                <a16:creationId xmlns:a16="http://schemas.microsoft.com/office/drawing/2014/main" id="{EBEDFD97-2647-5040-82C1-931395E1C445}"/>
              </a:ext>
            </a:extLst>
          </p:cNvPr>
          <p:cNvPicPr>
            <a:picLocks noChangeAspect="1"/>
          </p:cNvPicPr>
          <p:nvPr/>
        </p:nvPicPr>
        <p:blipFill>
          <a:blip r:embed="rId3"/>
          <a:stretch>
            <a:fillRect/>
          </a:stretch>
        </p:blipFill>
        <p:spPr>
          <a:xfrm>
            <a:off x="549216" y="2320342"/>
            <a:ext cx="8045568" cy="2345267"/>
          </a:xfrm>
          <a:prstGeom prst="rect">
            <a:avLst/>
          </a:prstGeom>
        </p:spPr>
      </p:pic>
      <p:sp>
        <p:nvSpPr>
          <p:cNvPr id="9" name="TextBox 8">
            <a:extLst>
              <a:ext uri="{FF2B5EF4-FFF2-40B4-BE49-F238E27FC236}">
                <a16:creationId xmlns:a16="http://schemas.microsoft.com/office/drawing/2014/main" id="{DADBDEFA-BE82-B444-B724-101A29C337AF}"/>
              </a:ext>
            </a:extLst>
          </p:cNvPr>
          <p:cNvSpPr txBox="1"/>
          <p:nvPr/>
        </p:nvSpPr>
        <p:spPr>
          <a:xfrm>
            <a:off x="288490" y="1589983"/>
            <a:ext cx="8467257"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Candara" panose="020E0502030303020204" pitchFamily="34" charset="0"/>
              </a:rPr>
              <a:t>All molecules experience </a:t>
            </a:r>
            <a:r>
              <a:rPr lang="en-US" sz="2000" dirty="0" err="1">
                <a:latin typeface="Candara" panose="020E0502030303020204" pitchFamily="34" charset="0"/>
              </a:rPr>
              <a:t>VdW</a:t>
            </a:r>
            <a:r>
              <a:rPr lang="en-US" sz="2000" dirty="0">
                <a:latin typeface="Candara" panose="020E0502030303020204" pitchFamily="34" charset="0"/>
              </a:rPr>
              <a:t> bonding.</a:t>
            </a:r>
          </a:p>
          <a:p>
            <a:pPr marL="342900" indent="-342900">
              <a:buFont typeface="Arial" panose="020B0604020202020204" pitchFamily="34" charset="0"/>
              <a:buChar char="•"/>
            </a:pPr>
            <a:r>
              <a:rPr lang="en-US" sz="2000" dirty="0">
                <a:latin typeface="Candara" panose="020E0502030303020204" pitchFamily="34" charset="0"/>
              </a:rPr>
              <a:t>But not all molecules are polar or have H-bond donors and acceptors. </a:t>
            </a:r>
          </a:p>
        </p:txBody>
      </p:sp>
      <p:sp>
        <p:nvSpPr>
          <p:cNvPr id="3" name="TextBox 2">
            <a:extLst>
              <a:ext uri="{FF2B5EF4-FFF2-40B4-BE49-F238E27FC236}">
                <a16:creationId xmlns:a16="http://schemas.microsoft.com/office/drawing/2014/main" id="{577A8160-791F-2645-AF15-6A8B9CA2DB57}"/>
              </a:ext>
            </a:extLst>
          </p:cNvPr>
          <p:cNvSpPr txBox="1"/>
          <p:nvPr/>
        </p:nvSpPr>
        <p:spPr>
          <a:xfrm>
            <a:off x="1114100" y="4829567"/>
            <a:ext cx="1186543" cy="338554"/>
          </a:xfrm>
          <a:prstGeom prst="rect">
            <a:avLst/>
          </a:prstGeom>
          <a:noFill/>
        </p:spPr>
        <p:txBody>
          <a:bodyPr wrap="none" rtlCol="0">
            <a:spAutoFit/>
          </a:bodyPr>
          <a:lstStyle/>
          <a:p>
            <a:r>
              <a:rPr lang="en-US" sz="1600" b="1" dirty="0">
                <a:solidFill>
                  <a:srgbClr val="0432FF"/>
                </a:solidFill>
                <a:latin typeface="Candara" panose="020E0502030303020204" pitchFamily="34" charset="0"/>
              </a:rPr>
              <a:t>86.18 g/</a:t>
            </a:r>
            <a:r>
              <a:rPr lang="en-US" sz="1600" b="1" dirty="0" err="1">
                <a:solidFill>
                  <a:srgbClr val="0432FF"/>
                </a:solidFill>
                <a:latin typeface="Candara" panose="020E0502030303020204" pitchFamily="34" charset="0"/>
              </a:rPr>
              <a:t>mol</a:t>
            </a:r>
            <a:endParaRPr lang="en-US" sz="1600" b="1" dirty="0">
              <a:solidFill>
                <a:srgbClr val="0432FF"/>
              </a:solidFill>
              <a:latin typeface="Candara" panose="020E0502030303020204" pitchFamily="34" charset="0"/>
            </a:endParaRPr>
          </a:p>
        </p:txBody>
      </p:sp>
      <p:sp>
        <p:nvSpPr>
          <p:cNvPr id="12" name="TextBox 11">
            <a:extLst>
              <a:ext uri="{FF2B5EF4-FFF2-40B4-BE49-F238E27FC236}">
                <a16:creationId xmlns:a16="http://schemas.microsoft.com/office/drawing/2014/main" id="{4D8257D6-1BCC-664D-B123-77F87EFD31F8}"/>
              </a:ext>
            </a:extLst>
          </p:cNvPr>
          <p:cNvSpPr txBox="1"/>
          <p:nvPr/>
        </p:nvSpPr>
        <p:spPr>
          <a:xfrm>
            <a:off x="4000636" y="4829567"/>
            <a:ext cx="1258678" cy="338554"/>
          </a:xfrm>
          <a:prstGeom prst="rect">
            <a:avLst/>
          </a:prstGeom>
          <a:noFill/>
        </p:spPr>
        <p:txBody>
          <a:bodyPr wrap="none" rtlCol="0">
            <a:spAutoFit/>
          </a:bodyPr>
          <a:lstStyle/>
          <a:p>
            <a:r>
              <a:rPr lang="en-US" sz="1600" b="1" dirty="0">
                <a:solidFill>
                  <a:srgbClr val="0432FF"/>
                </a:solidFill>
                <a:latin typeface="Candara" panose="020E0502030303020204" pitchFamily="34" charset="0"/>
              </a:rPr>
              <a:t>100.16 g/</a:t>
            </a:r>
            <a:r>
              <a:rPr lang="en-US" sz="1600" b="1" dirty="0" err="1">
                <a:solidFill>
                  <a:srgbClr val="0432FF"/>
                </a:solidFill>
                <a:latin typeface="Candara" panose="020E0502030303020204" pitchFamily="34" charset="0"/>
              </a:rPr>
              <a:t>mol</a:t>
            </a:r>
            <a:endParaRPr lang="en-US" sz="1600" b="1" dirty="0">
              <a:solidFill>
                <a:srgbClr val="0432FF"/>
              </a:solidFill>
              <a:latin typeface="Candara" panose="020E0502030303020204" pitchFamily="34" charset="0"/>
            </a:endParaRPr>
          </a:p>
        </p:txBody>
      </p:sp>
      <p:sp>
        <p:nvSpPr>
          <p:cNvPr id="13" name="TextBox 12">
            <a:extLst>
              <a:ext uri="{FF2B5EF4-FFF2-40B4-BE49-F238E27FC236}">
                <a16:creationId xmlns:a16="http://schemas.microsoft.com/office/drawing/2014/main" id="{A14BC622-2D5D-4D47-BC11-E77658CF2A86}"/>
              </a:ext>
            </a:extLst>
          </p:cNvPr>
          <p:cNvSpPr txBox="1"/>
          <p:nvPr/>
        </p:nvSpPr>
        <p:spPr>
          <a:xfrm>
            <a:off x="6655795" y="4829567"/>
            <a:ext cx="1225015" cy="338554"/>
          </a:xfrm>
          <a:prstGeom prst="rect">
            <a:avLst/>
          </a:prstGeom>
          <a:noFill/>
        </p:spPr>
        <p:txBody>
          <a:bodyPr wrap="none" rtlCol="0">
            <a:spAutoFit/>
          </a:bodyPr>
          <a:lstStyle/>
          <a:p>
            <a:r>
              <a:rPr lang="en-US" sz="1600" b="1" dirty="0">
                <a:solidFill>
                  <a:srgbClr val="0432FF"/>
                </a:solidFill>
                <a:latin typeface="Candara" panose="020E0502030303020204" pitchFamily="34" charset="0"/>
              </a:rPr>
              <a:t>102.17 g/</a:t>
            </a:r>
            <a:r>
              <a:rPr lang="en-US" sz="1600" b="1" dirty="0" err="1">
                <a:solidFill>
                  <a:srgbClr val="0432FF"/>
                </a:solidFill>
                <a:latin typeface="Candara" panose="020E0502030303020204" pitchFamily="34" charset="0"/>
              </a:rPr>
              <a:t>mol</a:t>
            </a:r>
            <a:endParaRPr lang="en-US" sz="1600" b="1" dirty="0">
              <a:solidFill>
                <a:srgbClr val="0432FF"/>
              </a:solidFill>
              <a:latin typeface="Candara" panose="020E0502030303020204" pitchFamily="34" charset="0"/>
            </a:endParaRPr>
          </a:p>
        </p:txBody>
      </p:sp>
      <p:sp>
        <p:nvSpPr>
          <p:cNvPr id="14" name="Right Arrow 13">
            <a:extLst>
              <a:ext uri="{FF2B5EF4-FFF2-40B4-BE49-F238E27FC236}">
                <a16:creationId xmlns:a16="http://schemas.microsoft.com/office/drawing/2014/main" id="{F590E1D9-D019-C64B-8950-9A4A7DD22358}"/>
              </a:ext>
            </a:extLst>
          </p:cNvPr>
          <p:cNvSpPr/>
          <p:nvPr/>
        </p:nvSpPr>
        <p:spPr>
          <a:xfrm>
            <a:off x="490330" y="5211239"/>
            <a:ext cx="7888868" cy="649356"/>
          </a:xfrm>
          <a:prstGeom prst="rightArrow">
            <a:avLst/>
          </a:prstGeom>
          <a:solidFill>
            <a:schemeClr val="bg1"/>
          </a:solidFill>
          <a:ln w="1905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432FF"/>
                </a:solidFill>
              </a:rPr>
              <a:t>            </a:t>
            </a:r>
            <a:r>
              <a:rPr lang="en-US" dirty="0" err="1">
                <a:solidFill>
                  <a:srgbClr val="0432FF"/>
                </a:solidFill>
              </a:rPr>
              <a:t>vdW</a:t>
            </a:r>
            <a:r>
              <a:rPr lang="en-US" dirty="0">
                <a:solidFill>
                  <a:srgbClr val="0432FF"/>
                </a:solidFill>
              </a:rPr>
              <a:t> only				</a:t>
            </a:r>
            <a:r>
              <a:rPr lang="en-US" dirty="0" err="1">
                <a:solidFill>
                  <a:srgbClr val="0432FF"/>
                </a:solidFill>
              </a:rPr>
              <a:t>vdW</a:t>
            </a:r>
            <a:r>
              <a:rPr lang="en-US" dirty="0">
                <a:solidFill>
                  <a:srgbClr val="0432FF"/>
                </a:solidFill>
              </a:rPr>
              <a:t> + dipole		</a:t>
            </a:r>
            <a:r>
              <a:rPr lang="en-US" dirty="0" err="1">
                <a:solidFill>
                  <a:srgbClr val="0432FF"/>
                </a:solidFill>
              </a:rPr>
              <a:t>vdW</a:t>
            </a:r>
            <a:r>
              <a:rPr lang="en-US" dirty="0">
                <a:solidFill>
                  <a:srgbClr val="0432FF"/>
                </a:solidFill>
              </a:rPr>
              <a:t> + dipole + H-bond</a:t>
            </a:r>
          </a:p>
        </p:txBody>
      </p:sp>
      <p:sp>
        <p:nvSpPr>
          <p:cNvPr id="15" name="Right Arrow 14">
            <a:extLst>
              <a:ext uri="{FF2B5EF4-FFF2-40B4-BE49-F238E27FC236}">
                <a16:creationId xmlns:a16="http://schemas.microsoft.com/office/drawing/2014/main" id="{6F00CA66-9D15-7F45-B983-AF0C806DEE71}"/>
              </a:ext>
            </a:extLst>
          </p:cNvPr>
          <p:cNvSpPr/>
          <p:nvPr/>
        </p:nvSpPr>
        <p:spPr>
          <a:xfrm>
            <a:off x="490330" y="5889033"/>
            <a:ext cx="7888868" cy="649356"/>
          </a:xfrm>
          <a:prstGeom prst="rightArrow">
            <a:avLst/>
          </a:prstGeom>
          <a:solidFill>
            <a:schemeClr val="bg1"/>
          </a:solidFill>
          <a:ln w="1905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432FF"/>
                </a:solidFill>
              </a:rPr>
              <a:t>boiling point</a:t>
            </a:r>
          </a:p>
        </p:txBody>
      </p:sp>
      <p:sp>
        <p:nvSpPr>
          <p:cNvPr id="6" name="Rectangle 5">
            <a:extLst>
              <a:ext uri="{FF2B5EF4-FFF2-40B4-BE49-F238E27FC236}">
                <a16:creationId xmlns:a16="http://schemas.microsoft.com/office/drawing/2014/main" id="{2ACD6323-E6AF-6F42-A781-7638EC0E5FC4}"/>
              </a:ext>
            </a:extLst>
          </p:cNvPr>
          <p:cNvSpPr/>
          <p:nvPr/>
        </p:nvSpPr>
        <p:spPr>
          <a:xfrm>
            <a:off x="1114100" y="2297869"/>
            <a:ext cx="7480684" cy="405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987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Water punches above its weight</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9" name="TextBox 18">
            <a:extLst>
              <a:ext uri="{FF2B5EF4-FFF2-40B4-BE49-F238E27FC236}">
                <a16:creationId xmlns:a16="http://schemas.microsoft.com/office/drawing/2014/main" id="{C2C0D758-A357-DF47-9768-3D54AED4ADB4}"/>
              </a:ext>
            </a:extLst>
          </p:cNvPr>
          <p:cNvSpPr txBox="1"/>
          <p:nvPr/>
        </p:nvSpPr>
        <p:spPr>
          <a:xfrm>
            <a:off x="288490" y="827025"/>
            <a:ext cx="8467257" cy="400110"/>
          </a:xfrm>
          <a:prstGeom prst="rect">
            <a:avLst/>
          </a:prstGeom>
          <a:noFill/>
        </p:spPr>
        <p:txBody>
          <a:bodyPr wrap="square" rtlCol="0">
            <a:spAutoFit/>
          </a:bodyPr>
          <a:lstStyle/>
          <a:p>
            <a:r>
              <a:rPr lang="en-US" sz="2000" dirty="0">
                <a:latin typeface="Candara" panose="020E0502030303020204" pitchFamily="34" charset="0"/>
              </a:rPr>
              <a:t>Why is the </a:t>
            </a:r>
            <a:r>
              <a:rPr lang="en-US" sz="2000" dirty="0" err="1">
                <a:latin typeface="Candara" panose="020E0502030303020204" pitchFamily="34" charset="0"/>
              </a:rPr>
              <a:t>bp</a:t>
            </a:r>
            <a:r>
              <a:rPr lang="en-US" sz="2000" dirty="0">
                <a:latin typeface="Candara" panose="020E0502030303020204" pitchFamily="34" charset="0"/>
              </a:rPr>
              <a:t> of water higher than other molecules with similar MW?</a:t>
            </a:r>
          </a:p>
        </p:txBody>
      </p:sp>
      <p:graphicFrame>
        <p:nvGraphicFramePr>
          <p:cNvPr id="14" name="Table 13">
            <a:extLst>
              <a:ext uri="{FF2B5EF4-FFF2-40B4-BE49-F238E27FC236}">
                <a16:creationId xmlns:a16="http://schemas.microsoft.com/office/drawing/2014/main" id="{3AB7899F-D852-C141-8CC9-0AF551BC1DA7}"/>
              </a:ext>
            </a:extLst>
          </p:cNvPr>
          <p:cNvGraphicFramePr>
            <a:graphicFrameLocks noGrp="1"/>
          </p:cNvGraphicFramePr>
          <p:nvPr/>
        </p:nvGraphicFramePr>
        <p:xfrm>
          <a:off x="834347" y="1954875"/>
          <a:ext cx="4413514" cy="2123440"/>
        </p:xfrm>
        <a:graphic>
          <a:graphicData uri="http://schemas.openxmlformats.org/drawingml/2006/table">
            <a:tbl>
              <a:tblPr firstRow="1" bandRow="1">
                <a:tableStyleId>{69012ECD-51FC-41F1-AA8D-1B2483CD663E}</a:tableStyleId>
              </a:tblPr>
              <a:tblGrid>
                <a:gridCol w="1376471">
                  <a:extLst>
                    <a:ext uri="{9D8B030D-6E8A-4147-A177-3AD203B41FA5}">
                      <a16:colId xmlns:a16="http://schemas.microsoft.com/office/drawing/2014/main" val="20000"/>
                    </a:ext>
                  </a:extLst>
                </a:gridCol>
                <a:gridCol w="1239609">
                  <a:extLst>
                    <a:ext uri="{9D8B030D-6E8A-4147-A177-3AD203B41FA5}">
                      <a16:colId xmlns:a16="http://schemas.microsoft.com/office/drawing/2014/main" val="20001"/>
                    </a:ext>
                  </a:extLst>
                </a:gridCol>
                <a:gridCol w="1797434">
                  <a:extLst>
                    <a:ext uri="{9D8B030D-6E8A-4147-A177-3AD203B41FA5}">
                      <a16:colId xmlns:a16="http://schemas.microsoft.com/office/drawing/2014/main" val="20002"/>
                    </a:ext>
                  </a:extLst>
                </a:gridCol>
              </a:tblGrid>
              <a:tr h="370840">
                <a:tc>
                  <a:txBody>
                    <a:bodyPr/>
                    <a:lstStyle/>
                    <a:p>
                      <a:pPr algn="ctr"/>
                      <a:endParaRPr lang="en-US" dirty="0">
                        <a:latin typeface="Candara"/>
                        <a:cs typeface="Candara"/>
                      </a:endParaRPr>
                    </a:p>
                    <a:p>
                      <a:pPr algn="ctr"/>
                      <a:r>
                        <a:rPr lang="en-US" dirty="0">
                          <a:latin typeface="Candara"/>
                          <a:cs typeface="Candara"/>
                        </a:rPr>
                        <a:t>Molecule</a:t>
                      </a: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6666FF"/>
                    </a:solidFill>
                  </a:tcPr>
                </a:tc>
                <a:tc>
                  <a:txBody>
                    <a:bodyPr/>
                    <a:lstStyle/>
                    <a:p>
                      <a:pPr algn="ctr"/>
                      <a:r>
                        <a:rPr lang="en-US" dirty="0">
                          <a:latin typeface="Candara"/>
                          <a:cs typeface="Candara"/>
                        </a:rPr>
                        <a:t>MW (</a:t>
                      </a:r>
                      <a:r>
                        <a:rPr lang="en-US" dirty="0" err="1">
                          <a:latin typeface="Candara"/>
                          <a:cs typeface="Candara"/>
                        </a:rPr>
                        <a:t>g</a:t>
                      </a:r>
                      <a:r>
                        <a:rPr lang="en-US" dirty="0">
                          <a:latin typeface="Candara"/>
                          <a:cs typeface="Candara"/>
                        </a:rPr>
                        <a:t>/mol)</a:t>
                      </a: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6666FF"/>
                    </a:solidFill>
                  </a:tcPr>
                </a:tc>
                <a:tc>
                  <a:txBody>
                    <a:bodyPr/>
                    <a:lstStyle/>
                    <a:p>
                      <a:pPr algn="ctr"/>
                      <a:r>
                        <a:rPr lang="en-US" dirty="0">
                          <a:latin typeface="Candara"/>
                          <a:cs typeface="Candara"/>
                        </a:rPr>
                        <a:t>Boiling point</a:t>
                      </a:r>
                      <a:r>
                        <a:rPr lang="en-US" baseline="0" dirty="0">
                          <a:latin typeface="Candara"/>
                          <a:cs typeface="Candara"/>
                        </a:rPr>
                        <a:t> (°C)</a:t>
                      </a:r>
                      <a:endParaRPr lang="en-US" dirty="0">
                        <a:latin typeface="Candara"/>
                        <a:cs typeface="Candara"/>
                      </a:endParaRP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6666FF"/>
                    </a:solidFill>
                  </a:tcPr>
                </a:tc>
                <a:extLst>
                  <a:ext uri="{0D108BD9-81ED-4DB2-BD59-A6C34878D82A}">
                    <a16:rowId xmlns:a16="http://schemas.microsoft.com/office/drawing/2014/main" val="10000"/>
                  </a:ext>
                </a:extLst>
              </a:tr>
              <a:tr h="370840">
                <a:tc>
                  <a:txBody>
                    <a:bodyPr/>
                    <a:lstStyle/>
                    <a:p>
                      <a:pPr algn="ctr"/>
                      <a:r>
                        <a:rPr lang="en-US" dirty="0">
                          <a:latin typeface="Candara"/>
                          <a:cs typeface="Candara"/>
                        </a:rPr>
                        <a:t>CH4</a:t>
                      </a: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dirty="0">
                          <a:latin typeface="Candara"/>
                          <a:cs typeface="Candara"/>
                        </a:rPr>
                        <a:t>16</a:t>
                      </a: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dirty="0">
                          <a:latin typeface="Candara"/>
                          <a:cs typeface="Candara"/>
                        </a:rPr>
                        <a:t>-161</a:t>
                      </a: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ctr"/>
                      <a:r>
                        <a:rPr lang="en-US" dirty="0">
                          <a:latin typeface="Candara"/>
                          <a:cs typeface="Candara"/>
                        </a:rPr>
                        <a:t>NH3</a:t>
                      </a: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dirty="0">
                          <a:latin typeface="Candara"/>
                          <a:cs typeface="Candara"/>
                        </a:rPr>
                        <a:t>17</a:t>
                      </a: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dirty="0">
                          <a:latin typeface="Candara"/>
                          <a:cs typeface="Candara"/>
                        </a:rPr>
                        <a:t>-33</a:t>
                      </a: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ctr"/>
                      <a:r>
                        <a:rPr lang="en-US" dirty="0">
                          <a:latin typeface="Candara"/>
                          <a:cs typeface="Candara"/>
                        </a:rPr>
                        <a:t>H2O</a:t>
                      </a: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dirty="0">
                          <a:latin typeface="Candara"/>
                          <a:cs typeface="Candara"/>
                        </a:rPr>
                        <a:t>18</a:t>
                      </a: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dirty="0">
                          <a:latin typeface="Candara"/>
                          <a:cs typeface="Candara"/>
                        </a:rPr>
                        <a:t>100</a:t>
                      </a: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lgn="ctr"/>
                      <a:r>
                        <a:rPr lang="en-US" dirty="0">
                          <a:latin typeface="Candara"/>
                          <a:cs typeface="Candara"/>
                        </a:rPr>
                        <a:t>HF</a:t>
                      </a:r>
                    </a:p>
                  </a:txBody>
                  <a:tcPr>
                    <a:lnL w="6350" cap="flat" cmpd="sng" algn="ctr">
                      <a:noFill/>
                      <a:prstDash val="solid"/>
                      <a:miter lim="800000"/>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Candara"/>
                          <a:cs typeface="Candara"/>
                        </a:rPr>
                        <a:t>20</a:t>
                      </a:r>
                    </a:p>
                  </a:txBody>
                  <a:tcPr>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Candara"/>
                          <a:cs typeface="Candara"/>
                        </a:rPr>
                        <a:t>19</a:t>
                      </a:r>
                    </a:p>
                  </a:txBody>
                  <a:tcPr>
                    <a:lnL>
                      <a:noFill/>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8" name="Table 7">
            <a:extLst>
              <a:ext uri="{FF2B5EF4-FFF2-40B4-BE49-F238E27FC236}">
                <a16:creationId xmlns:a16="http://schemas.microsoft.com/office/drawing/2014/main" id="{1D240204-AEE0-B64B-8980-D497313FE200}"/>
              </a:ext>
            </a:extLst>
          </p:cNvPr>
          <p:cNvGraphicFramePr>
            <a:graphicFrameLocks noGrp="1"/>
          </p:cNvGraphicFramePr>
          <p:nvPr/>
        </p:nvGraphicFramePr>
        <p:xfrm>
          <a:off x="5312366" y="1954875"/>
          <a:ext cx="2625686" cy="2123440"/>
        </p:xfrm>
        <a:graphic>
          <a:graphicData uri="http://schemas.openxmlformats.org/drawingml/2006/table">
            <a:tbl>
              <a:tblPr firstRow="1" bandRow="1">
                <a:tableStyleId>{69012ECD-51FC-41F1-AA8D-1B2483CD663E}</a:tableStyleId>
              </a:tblPr>
              <a:tblGrid>
                <a:gridCol w="1239609">
                  <a:extLst>
                    <a:ext uri="{9D8B030D-6E8A-4147-A177-3AD203B41FA5}">
                      <a16:colId xmlns:a16="http://schemas.microsoft.com/office/drawing/2014/main" val="20001"/>
                    </a:ext>
                  </a:extLst>
                </a:gridCol>
                <a:gridCol w="1386077">
                  <a:extLst>
                    <a:ext uri="{9D8B030D-6E8A-4147-A177-3AD203B41FA5}">
                      <a16:colId xmlns:a16="http://schemas.microsoft.com/office/drawing/2014/main" val="20002"/>
                    </a:ext>
                  </a:extLst>
                </a:gridCol>
              </a:tblGrid>
              <a:tr h="370840">
                <a:tc>
                  <a:txBody>
                    <a:bodyPr/>
                    <a:lstStyle/>
                    <a:p>
                      <a:pPr algn="ctr"/>
                      <a:r>
                        <a:rPr lang="en-US" dirty="0">
                          <a:latin typeface="Candara"/>
                          <a:cs typeface="Candara"/>
                        </a:rPr>
                        <a:t>Possible H-bonds</a:t>
                      </a: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6666FF"/>
                    </a:solidFill>
                  </a:tcPr>
                </a:tc>
                <a:tc>
                  <a:txBody>
                    <a:bodyPr/>
                    <a:lstStyle/>
                    <a:p>
                      <a:pPr algn="ctr"/>
                      <a:r>
                        <a:rPr lang="en-US" u="sng" dirty="0">
                          <a:latin typeface="Candara"/>
                          <a:cs typeface="Candara"/>
                        </a:rPr>
                        <a:t>donor</a:t>
                      </a:r>
                    </a:p>
                    <a:p>
                      <a:pPr algn="ctr"/>
                      <a:r>
                        <a:rPr lang="en-US" u="none" dirty="0">
                          <a:latin typeface="Candara"/>
                          <a:cs typeface="Candara"/>
                        </a:rPr>
                        <a:t>acceptor</a:t>
                      </a: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6666FF"/>
                    </a:solidFill>
                  </a:tcPr>
                </a:tc>
                <a:extLst>
                  <a:ext uri="{0D108BD9-81ED-4DB2-BD59-A6C34878D82A}">
                    <a16:rowId xmlns:a16="http://schemas.microsoft.com/office/drawing/2014/main" val="10000"/>
                  </a:ext>
                </a:extLst>
              </a:tr>
              <a:tr h="370840">
                <a:tc>
                  <a:txBody>
                    <a:bodyPr/>
                    <a:lstStyle/>
                    <a:p>
                      <a:pPr algn="ctr"/>
                      <a:r>
                        <a:rPr lang="en-US" dirty="0">
                          <a:latin typeface="Candara"/>
                          <a:cs typeface="Candara"/>
                        </a:rPr>
                        <a:t>0</a:t>
                      </a: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dirty="0">
                          <a:latin typeface="Candara"/>
                          <a:cs typeface="Candara"/>
                        </a:rPr>
                        <a:t>NA</a:t>
                      </a: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ctr"/>
                      <a:r>
                        <a:rPr lang="en-US" dirty="0">
                          <a:latin typeface="Candara"/>
                          <a:cs typeface="Candara"/>
                        </a:rPr>
                        <a:t>4</a:t>
                      </a: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dirty="0">
                          <a:latin typeface="Candara"/>
                          <a:cs typeface="Candara"/>
                        </a:rPr>
                        <a:t>3/1</a:t>
                      </a: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ctr"/>
                      <a:r>
                        <a:rPr lang="en-US" dirty="0">
                          <a:latin typeface="Candara"/>
                          <a:cs typeface="Candara"/>
                        </a:rPr>
                        <a:t>4</a:t>
                      </a: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dirty="0">
                          <a:latin typeface="Candara"/>
                          <a:cs typeface="Candara"/>
                        </a:rPr>
                        <a:t>2/2</a:t>
                      </a: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lgn="ctr"/>
                      <a:r>
                        <a:rPr lang="en-US" dirty="0">
                          <a:latin typeface="Candara"/>
                          <a:cs typeface="Candara"/>
                        </a:rPr>
                        <a:t>4</a:t>
                      </a:r>
                    </a:p>
                  </a:txBody>
                  <a:tcPr>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Candara"/>
                          <a:cs typeface="Candara"/>
                        </a:rPr>
                        <a:t>1/3</a:t>
                      </a:r>
                    </a:p>
                  </a:txBody>
                  <a:tcPr>
                    <a:lnL>
                      <a:noFill/>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5751D954-00DB-6A4B-8A95-8961FD5BA7D5}"/>
              </a:ext>
            </a:extLst>
          </p:cNvPr>
          <p:cNvSpPr txBox="1"/>
          <p:nvPr/>
        </p:nvSpPr>
        <p:spPr>
          <a:xfrm>
            <a:off x="288489" y="4486911"/>
            <a:ext cx="8467257" cy="707886"/>
          </a:xfrm>
          <a:prstGeom prst="rect">
            <a:avLst/>
          </a:prstGeom>
          <a:noFill/>
        </p:spPr>
        <p:txBody>
          <a:bodyPr wrap="square" rtlCol="0">
            <a:spAutoFit/>
          </a:bodyPr>
          <a:lstStyle/>
          <a:p>
            <a:r>
              <a:rPr lang="en-US" sz="2000" dirty="0">
                <a:solidFill>
                  <a:srgbClr val="0432FF"/>
                </a:solidFill>
                <a:latin typeface="Candara" panose="020E0502030303020204" pitchFamily="34" charset="0"/>
              </a:rPr>
              <a:t>Water makes a huge number of H-bonds per MW and has a perfect ratio of H-bond donors to acceptors, so it networks perfectly.</a:t>
            </a:r>
          </a:p>
        </p:txBody>
      </p:sp>
    </p:spTree>
    <p:extLst>
      <p:ext uri="{BB962C8B-B14F-4D97-AF65-F5344CB8AC3E}">
        <p14:creationId xmlns:p14="http://schemas.microsoft.com/office/powerpoint/2010/main" val="161294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Try this: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9" name="TextBox 18">
            <a:extLst>
              <a:ext uri="{FF2B5EF4-FFF2-40B4-BE49-F238E27FC236}">
                <a16:creationId xmlns:a16="http://schemas.microsoft.com/office/drawing/2014/main" id="{C2C0D758-A357-DF47-9768-3D54AED4ADB4}"/>
              </a:ext>
            </a:extLst>
          </p:cNvPr>
          <p:cNvSpPr txBox="1"/>
          <p:nvPr/>
        </p:nvSpPr>
        <p:spPr>
          <a:xfrm>
            <a:off x="288490" y="827025"/>
            <a:ext cx="8467257" cy="1015663"/>
          </a:xfrm>
          <a:prstGeom prst="rect">
            <a:avLst/>
          </a:prstGeom>
          <a:noFill/>
        </p:spPr>
        <p:txBody>
          <a:bodyPr wrap="square" rtlCol="0">
            <a:spAutoFit/>
          </a:bodyPr>
          <a:lstStyle/>
          <a:p>
            <a:r>
              <a:rPr lang="en-US" sz="2000" dirty="0">
                <a:latin typeface="Candara" panose="020E0502030303020204" pitchFamily="34" charset="0"/>
              </a:rPr>
              <a:t>Based on their structures, rank phenol, benzene, benzaldehyde, and</a:t>
            </a:r>
          </a:p>
          <a:p>
            <a:r>
              <a:rPr lang="en-US" sz="2000" dirty="0">
                <a:latin typeface="Candara" panose="020E0502030303020204" pitchFamily="34" charset="0"/>
              </a:rPr>
              <a:t>benzoic acid in terms of lowest to highest boiling point. Explain your reasoning.</a:t>
            </a:r>
          </a:p>
        </p:txBody>
      </p:sp>
      <p:sp>
        <p:nvSpPr>
          <p:cNvPr id="9" name="TextBox 8">
            <a:extLst>
              <a:ext uri="{FF2B5EF4-FFF2-40B4-BE49-F238E27FC236}">
                <a16:creationId xmlns:a16="http://schemas.microsoft.com/office/drawing/2014/main" id="{5751D954-00DB-6A4B-8A95-8961FD5BA7D5}"/>
              </a:ext>
            </a:extLst>
          </p:cNvPr>
          <p:cNvSpPr txBox="1"/>
          <p:nvPr/>
        </p:nvSpPr>
        <p:spPr>
          <a:xfrm>
            <a:off x="462606" y="1900826"/>
            <a:ext cx="8467257" cy="400110"/>
          </a:xfrm>
          <a:prstGeom prst="rect">
            <a:avLst/>
          </a:prstGeom>
          <a:noFill/>
        </p:spPr>
        <p:txBody>
          <a:bodyPr wrap="square" rtlCol="0">
            <a:spAutoFit/>
          </a:bodyPr>
          <a:lstStyle/>
          <a:p>
            <a:r>
              <a:rPr lang="en-US" sz="2000" dirty="0">
                <a:solidFill>
                  <a:srgbClr val="0432FF"/>
                </a:solidFill>
                <a:latin typeface="Candara" panose="020E0502030303020204" pitchFamily="34" charset="0"/>
              </a:rPr>
              <a:t>Sizes are roughly similar</a:t>
            </a:r>
          </a:p>
        </p:txBody>
      </p:sp>
      <p:pic>
        <p:nvPicPr>
          <p:cNvPr id="2" name="Picture 1">
            <a:extLst>
              <a:ext uri="{FF2B5EF4-FFF2-40B4-BE49-F238E27FC236}">
                <a16:creationId xmlns:a16="http://schemas.microsoft.com/office/drawing/2014/main" id="{01127F8A-B7E8-3140-9708-44BC8319EBA8}"/>
              </a:ext>
            </a:extLst>
          </p:cNvPr>
          <p:cNvPicPr>
            <a:picLocks noChangeAspect="1"/>
          </p:cNvPicPr>
          <p:nvPr/>
        </p:nvPicPr>
        <p:blipFill>
          <a:blip r:embed="rId3"/>
          <a:stretch>
            <a:fillRect/>
          </a:stretch>
        </p:blipFill>
        <p:spPr>
          <a:xfrm>
            <a:off x="591467" y="2280008"/>
            <a:ext cx="7861300" cy="1625600"/>
          </a:xfrm>
          <a:prstGeom prst="rect">
            <a:avLst/>
          </a:prstGeom>
        </p:spPr>
      </p:pic>
      <p:pic>
        <p:nvPicPr>
          <p:cNvPr id="3" name="Picture 2">
            <a:extLst>
              <a:ext uri="{FF2B5EF4-FFF2-40B4-BE49-F238E27FC236}">
                <a16:creationId xmlns:a16="http://schemas.microsoft.com/office/drawing/2014/main" id="{29D85D94-2981-7D42-8499-2DAA8FD99566}"/>
              </a:ext>
            </a:extLst>
          </p:cNvPr>
          <p:cNvPicPr>
            <a:picLocks noChangeAspect="1"/>
          </p:cNvPicPr>
          <p:nvPr/>
        </p:nvPicPr>
        <p:blipFill>
          <a:blip r:embed="rId4"/>
          <a:stretch>
            <a:fillRect/>
          </a:stretch>
        </p:blipFill>
        <p:spPr>
          <a:xfrm>
            <a:off x="541958" y="2317732"/>
            <a:ext cx="7996264" cy="2027047"/>
          </a:xfrm>
          <a:prstGeom prst="rect">
            <a:avLst/>
          </a:prstGeom>
          <a:ln w="19050">
            <a:solidFill>
              <a:srgbClr val="0432FF"/>
            </a:solidFill>
          </a:ln>
        </p:spPr>
      </p:pic>
      <p:sp>
        <p:nvSpPr>
          <p:cNvPr id="12" name="TextBox 11">
            <a:extLst>
              <a:ext uri="{FF2B5EF4-FFF2-40B4-BE49-F238E27FC236}">
                <a16:creationId xmlns:a16="http://schemas.microsoft.com/office/drawing/2014/main" id="{0206060D-7631-3A4E-92FE-ECB52E690CBC}"/>
              </a:ext>
            </a:extLst>
          </p:cNvPr>
          <p:cNvSpPr txBox="1"/>
          <p:nvPr/>
        </p:nvSpPr>
        <p:spPr>
          <a:xfrm>
            <a:off x="820254" y="4378963"/>
            <a:ext cx="1114563" cy="1015663"/>
          </a:xfrm>
          <a:prstGeom prst="rect">
            <a:avLst/>
          </a:prstGeom>
          <a:noFill/>
        </p:spPr>
        <p:txBody>
          <a:bodyPr wrap="square" rtlCol="0">
            <a:spAutoFit/>
          </a:bodyPr>
          <a:lstStyle/>
          <a:p>
            <a:r>
              <a:rPr lang="en-US" sz="2000" dirty="0" err="1">
                <a:solidFill>
                  <a:srgbClr val="0432FF"/>
                </a:solidFill>
                <a:latin typeface="Candara" panose="020E0502030303020204" pitchFamily="34" charset="0"/>
              </a:rPr>
              <a:t>vdW</a:t>
            </a:r>
            <a:endParaRPr lang="en-US" sz="2000" dirty="0">
              <a:solidFill>
                <a:srgbClr val="0432FF"/>
              </a:solidFill>
              <a:latin typeface="Candara" panose="020E0502030303020204" pitchFamily="34" charset="0"/>
            </a:endParaRPr>
          </a:p>
          <a:p>
            <a:r>
              <a:rPr lang="en-US" sz="2000" dirty="0">
                <a:solidFill>
                  <a:srgbClr val="0432FF"/>
                </a:solidFill>
                <a:latin typeface="Candara" panose="020E0502030303020204" pitchFamily="34" charset="0"/>
              </a:rPr>
              <a:t>dipolar</a:t>
            </a:r>
          </a:p>
          <a:p>
            <a:r>
              <a:rPr lang="en-US" sz="2000" dirty="0">
                <a:solidFill>
                  <a:srgbClr val="0432FF"/>
                </a:solidFill>
                <a:latin typeface="Candara" panose="020E0502030303020204" pitchFamily="34" charset="0"/>
              </a:rPr>
              <a:t>H-bond</a:t>
            </a:r>
          </a:p>
        </p:txBody>
      </p:sp>
      <p:sp>
        <p:nvSpPr>
          <p:cNvPr id="13" name="TextBox 12">
            <a:extLst>
              <a:ext uri="{FF2B5EF4-FFF2-40B4-BE49-F238E27FC236}">
                <a16:creationId xmlns:a16="http://schemas.microsoft.com/office/drawing/2014/main" id="{9268ABCE-C73F-BD46-9651-00670AF13130}"/>
              </a:ext>
            </a:extLst>
          </p:cNvPr>
          <p:cNvSpPr txBox="1"/>
          <p:nvPr/>
        </p:nvSpPr>
        <p:spPr>
          <a:xfrm>
            <a:off x="4629975" y="4378962"/>
            <a:ext cx="1114563" cy="707886"/>
          </a:xfrm>
          <a:prstGeom prst="rect">
            <a:avLst/>
          </a:prstGeom>
          <a:noFill/>
        </p:spPr>
        <p:txBody>
          <a:bodyPr wrap="square" rtlCol="0">
            <a:spAutoFit/>
          </a:bodyPr>
          <a:lstStyle/>
          <a:p>
            <a:r>
              <a:rPr lang="en-US" sz="2000" dirty="0" err="1">
                <a:solidFill>
                  <a:srgbClr val="0432FF"/>
                </a:solidFill>
                <a:latin typeface="Candara" panose="020E0502030303020204" pitchFamily="34" charset="0"/>
              </a:rPr>
              <a:t>vdW</a:t>
            </a:r>
            <a:endParaRPr lang="en-US" sz="2000" dirty="0">
              <a:solidFill>
                <a:srgbClr val="0432FF"/>
              </a:solidFill>
              <a:latin typeface="Candara" panose="020E0502030303020204" pitchFamily="34" charset="0"/>
            </a:endParaRPr>
          </a:p>
          <a:p>
            <a:r>
              <a:rPr lang="en-US" sz="2000" dirty="0">
                <a:solidFill>
                  <a:srgbClr val="0432FF"/>
                </a:solidFill>
                <a:latin typeface="Candara" panose="020E0502030303020204" pitchFamily="34" charset="0"/>
              </a:rPr>
              <a:t>dipolar</a:t>
            </a:r>
          </a:p>
        </p:txBody>
      </p:sp>
      <p:sp>
        <p:nvSpPr>
          <p:cNvPr id="15" name="TextBox 14">
            <a:extLst>
              <a:ext uri="{FF2B5EF4-FFF2-40B4-BE49-F238E27FC236}">
                <a16:creationId xmlns:a16="http://schemas.microsoft.com/office/drawing/2014/main" id="{13FB9F70-A56F-CF46-A983-4FA04B9132DB}"/>
              </a:ext>
            </a:extLst>
          </p:cNvPr>
          <p:cNvSpPr txBox="1"/>
          <p:nvPr/>
        </p:nvSpPr>
        <p:spPr>
          <a:xfrm>
            <a:off x="2794668" y="4393078"/>
            <a:ext cx="1114563" cy="400110"/>
          </a:xfrm>
          <a:prstGeom prst="rect">
            <a:avLst/>
          </a:prstGeom>
          <a:noFill/>
        </p:spPr>
        <p:txBody>
          <a:bodyPr wrap="square" rtlCol="0">
            <a:spAutoFit/>
          </a:bodyPr>
          <a:lstStyle/>
          <a:p>
            <a:r>
              <a:rPr lang="en-US" sz="2000" dirty="0" err="1">
                <a:solidFill>
                  <a:srgbClr val="0432FF"/>
                </a:solidFill>
                <a:latin typeface="Candara" panose="020E0502030303020204" pitchFamily="34" charset="0"/>
              </a:rPr>
              <a:t>vdW</a:t>
            </a:r>
            <a:endParaRPr lang="en-US" sz="2000" dirty="0">
              <a:solidFill>
                <a:srgbClr val="0432FF"/>
              </a:solidFill>
              <a:latin typeface="Candara" panose="020E0502030303020204" pitchFamily="34" charset="0"/>
            </a:endParaRPr>
          </a:p>
        </p:txBody>
      </p:sp>
      <p:sp>
        <p:nvSpPr>
          <p:cNvPr id="17" name="TextBox 16">
            <a:extLst>
              <a:ext uri="{FF2B5EF4-FFF2-40B4-BE49-F238E27FC236}">
                <a16:creationId xmlns:a16="http://schemas.microsoft.com/office/drawing/2014/main" id="{65494E41-89ED-3842-AC14-DA1DABE6C837}"/>
              </a:ext>
            </a:extLst>
          </p:cNvPr>
          <p:cNvSpPr txBox="1"/>
          <p:nvPr/>
        </p:nvSpPr>
        <p:spPr>
          <a:xfrm>
            <a:off x="6975889" y="4344779"/>
            <a:ext cx="1953974" cy="1015663"/>
          </a:xfrm>
          <a:prstGeom prst="rect">
            <a:avLst/>
          </a:prstGeom>
          <a:noFill/>
        </p:spPr>
        <p:txBody>
          <a:bodyPr wrap="square" rtlCol="0">
            <a:spAutoFit/>
          </a:bodyPr>
          <a:lstStyle/>
          <a:p>
            <a:r>
              <a:rPr lang="en-US" sz="2000" dirty="0" err="1">
                <a:solidFill>
                  <a:srgbClr val="0432FF"/>
                </a:solidFill>
                <a:latin typeface="Candara" panose="020E0502030303020204" pitchFamily="34" charset="0"/>
              </a:rPr>
              <a:t>vdW</a:t>
            </a:r>
            <a:endParaRPr lang="en-US" sz="2000" dirty="0">
              <a:solidFill>
                <a:srgbClr val="0432FF"/>
              </a:solidFill>
              <a:latin typeface="Candara" panose="020E0502030303020204" pitchFamily="34" charset="0"/>
            </a:endParaRPr>
          </a:p>
          <a:p>
            <a:r>
              <a:rPr lang="en-US" sz="2000" dirty="0">
                <a:solidFill>
                  <a:srgbClr val="0432FF"/>
                </a:solidFill>
                <a:latin typeface="Candara" panose="020E0502030303020204" pitchFamily="34" charset="0"/>
              </a:rPr>
              <a:t>more dipolar</a:t>
            </a:r>
          </a:p>
          <a:p>
            <a:r>
              <a:rPr lang="en-US" sz="2000" dirty="0">
                <a:solidFill>
                  <a:srgbClr val="0432FF"/>
                </a:solidFill>
                <a:latin typeface="Candara" panose="020E0502030303020204" pitchFamily="34" charset="0"/>
              </a:rPr>
              <a:t>H-bond</a:t>
            </a:r>
          </a:p>
        </p:txBody>
      </p:sp>
    </p:spTree>
    <p:extLst>
      <p:ext uri="{BB962C8B-B14F-4D97-AF65-F5344CB8AC3E}">
        <p14:creationId xmlns:p14="http://schemas.microsoft.com/office/powerpoint/2010/main" val="34057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5"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Melting points are a bit more complex</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9" name="TextBox 18">
            <a:extLst>
              <a:ext uri="{FF2B5EF4-FFF2-40B4-BE49-F238E27FC236}">
                <a16:creationId xmlns:a16="http://schemas.microsoft.com/office/drawing/2014/main" id="{C2C0D758-A357-DF47-9768-3D54AED4ADB4}"/>
              </a:ext>
            </a:extLst>
          </p:cNvPr>
          <p:cNvSpPr txBox="1"/>
          <p:nvPr/>
        </p:nvSpPr>
        <p:spPr>
          <a:xfrm>
            <a:off x="288490" y="827025"/>
            <a:ext cx="8467257" cy="707886"/>
          </a:xfrm>
          <a:prstGeom prst="rect">
            <a:avLst/>
          </a:prstGeom>
          <a:noFill/>
        </p:spPr>
        <p:txBody>
          <a:bodyPr wrap="square" rtlCol="0">
            <a:spAutoFit/>
          </a:bodyPr>
          <a:lstStyle/>
          <a:p>
            <a:r>
              <a:rPr lang="en-US" sz="2000" dirty="0">
                <a:latin typeface="Candara" panose="020E0502030303020204" pitchFamily="34" charset="0"/>
              </a:rPr>
              <a:t>We’ve seen that solubility and boiling points both increase as solutes make more bonds to their solvents. This is true of melting points (</a:t>
            </a:r>
            <a:r>
              <a:rPr lang="en-US" sz="2000" dirty="0" err="1">
                <a:latin typeface="Candara" panose="020E0502030303020204" pitchFamily="34" charset="0"/>
              </a:rPr>
              <a:t>mps</a:t>
            </a:r>
            <a:r>
              <a:rPr lang="en-US" sz="2000" dirty="0">
                <a:latin typeface="Candara" panose="020E0502030303020204" pitchFamily="34" charset="0"/>
              </a:rPr>
              <a:t>) too. </a:t>
            </a:r>
          </a:p>
        </p:txBody>
      </p:sp>
      <p:sp>
        <p:nvSpPr>
          <p:cNvPr id="9" name="TextBox 8">
            <a:extLst>
              <a:ext uri="{FF2B5EF4-FFF2-40B4-BE49-F238E27FC236}">
                <a16:creationId xmlns:a16="http://schemas.microsoft.com/office/drawing/2014/main" id="{08BABCA1-0273-9941-B68F-8E2D07524E8B}"/>
              </a:ext>
            </a:extLst>
          </p:cNvPr>
          <p:cNvSpPr txBox="1"/>
          <p:nvPr/>
        </p:nvSpPr>
        <p:spPr>
          <a:xfrm>
            <a:off x="288490" y="1983913"/>
            <a:ext cx="8855510" cy="1323439"/>
          </a:xfrm>
          <a:prstGeom prst="rect">
            <a:avLst/>
          </a:prstGeom>
          <a:noFill/>
        </p:spPr>
        <p:txBody>
          <a:bodyPr wrap="square" rtlCol="0">
            <a:spAutoFit/>
          </a:bodyPr>
          <a:lstStyle/>
          <a:p>
            <a:r>
              <a:rPr lang="en-US" sz="2000" dirty="0">
                <a:latin typeface="Candara" panose="020E0502030303020204" pitchFamily="34" charset="0"/>
              </a:rPr>
              <a:t>The energy required to melt solids depends on </a:t>
            </a:r>
            <a:r>
              <a:rPr lang="en-US" sz="2000" b="1" dirty="0">
                <a:latin typeface="Candara" panose="020E0502030303020204" pitchFamily="34" charset="0"/>
              </a:rPr>
              <a:t>how well units stack together</a:t>
            </a:r>
            <a:r>
              <a:rPr lang="en-US" sz="2000" dirty="0">
                <a:latin typeface="Candara" panose="020E0502030303020204" pitchFamily="34" charset="0"/>
              </a:rPr>
              <a:t>.</a:t>
            </a:r>
          </a:p>
          <a:p>
            <a:pPr marL="342900" indent="-342900">
              <a:buFont typeface="Arial" panose="020B0604020202020204" pitchFamily="34" charset="0"/>
              <a:buChar char="•"/>
            </a:pPr>
            <a:r>
              <a:rPr lang="en-US" sz="2000" dirty="0">
                <a:latin typeface="Candara" panose="020E0502030303020204" pitchFamily="34" charset="0"/>
              </a:rPr>
              <a:t>Better stacking increases </a:t>
            </a:r>
            <a:r>
              <a:rPr lang="en-US" sz="2000" dirty="0" err="1">
                <a:latin typeface="Candara" panose="020E0502030303020204" pitchFamily="34" charset="0"/>
              </a:rPr>
              <a:t>VdW</a:t>
            </a:r>
            <a:r>
              <a:rPr lang="en-US" sz="2000" dirty="0">
                <a:latin typeface="Candara" panose="020E0502030303020204" pitchFamily="34" charset="0"/>
              </a:rPr>
              <a:t> bonding and </a:t>
            </a:r>
            <a:r>
              <a:rPr lang="en-US" sz="2000" dirty="0" err="1">
                <a:latin typeface="Candara" panose="020E0502030303020204" pitchFamily="34" charset="0"/>
              </a:rPr>
              <a:t>mps</a:t>
            </a:r>
            <a:r>
              <a:rPr lang="en-US" sz="2000" dirty="0">
                <a:latin typeface="Candara" panose="020E0502030303020204" pitchFamily="34" charset="0"/>
              </a:rPr>
              <a:t>.</a:t>
            </a:r>
          </a:p>
          <a:p>
            <a:pPr marL="342900" indent="-342900">
              <a:buFont typeface="Arial" panose="020B0604020202020204" pitchFamily="34" charset="0"/>
              <a:buChar char="•"/>
            </a:pPr>
            <a:r>
              <a:rPr lang="en-US" sz="2000" dirty="0">
                <a:latin typeface="Candara" panose="020E0502030303020204" pitchFamily="34" charset="0"/>
              </a:rPr>
              <a:t>Aromatic rings are flat and stack very well, giving aromatics higher-than-expected </a:t>
            </a:r>
            <a:r>
              <a:rPr lang="en-US" sz="2000" dirty="0" err="1">
                <a:latin typeface="Candara" panose="020E0502030303020204" pitchFamily="34" charset="0"/>
              </a:rPr>
              <a:t>mps</a:t>
            </a:r>
            <a:r>
              <a:rPr lang="en-US" sz="2000" dirty="0">
                <a:latin typeface="Candara" panose="020E0502030303020204" pitchFamily="34" charset="0"/>
              </a:rPr>
              <a:t>.</a:t>
            </a:r>
          </a:p>
        </p:txBody>
      </p:sp>
      <p:pic>
        <p:nvPicPr>
          <p:cNvPr id="6" name="Picture 5">
            <a:extLst>
              <a:ext uri="{FF2B5EF4-FFF2-40B4-BE49-F238E27FC236}">
                <a16:creationId xmlns:a16="http://schemas.microsoft.com/office/drawing/2014/main" id="{A63D00E6-CC5F-304E-AA2B-C256715ECBFC}"/>
              </a:ext>
            </a:extLst>
          </p:cNvPr>
          <p:cNvPicPr>
            <a:picLocks noChangeAspect="1"/>
          </p:cNvPicPr>
          <p:nvPr/>
        </p:nvPicPr>
        <p:blipFill>
          <a:blip r:embed="rId3"/>
          <a:stretch>
            <a:fillRect/>
          </a:stretch>
        </p:blipFill>
        <p:spPr>
          <a:xfrm>
            <a:off x="1788732" y="3391625"/>
            <a:ext cx="882293" cy="1323439"/>
          </a:xfrm>
          <a:prstGeom prst="rect">
            <a:avLst/>
          </a:prstGeom>
        </p:spPr>
      </p:pic>
      <p:pic>
        <p:nvPicPr>
          <p:cNvPr id="7" name="Picture 6">
            <a:extLst>
              <a:ext uri="{FF2B5EF4-FFF2-40B4-BE49-F238E27FC236}">
                <a16:creationId xmlns:a16="http://schemas.microsoft.com/office/drawing/2014/main" id="{387A2CFB-21AC-FE48-A63F-F11CBA6039EF}"/>
              </a:ext>
            </a:extLst>
          </p:cNvPr>
          <p:cNvPicPr>
            <a:picLocks noChangeAspect="1"/>
          </p:cNvPicPr>
          <p:nvPr/>
        </p:nvPicPr>
        <p:blipFill>
          <a:blip r:embed="rId4"/>
          <a:stretch>
            <a:fillRect/>
          </a:stretch>
        </p:blipFill>
        <p:spPr>
          <a:xfrm>
            <a:off x="3505113" y="3070279"/>
            <a:ext cx="4681522" cy="2435773"/>
          </a:xfrm>
          <a:prstGeom prst="rect">
            <a:avLst/>
          </a:prstGeom>
        </p:spPr>
      </p:pic>
      <p:sp>
        <p:nvSpPr>
          <p:cNvPr id="8" name="TextBox 7">
            <a:extLst>
              <a:ext uri="{FF2B5EF4-FFF2-40B4-BE49-F238E27FC236}">
                <a16:creationId xmlns:a16="http://schemas.microsoft.com/office/drawing/2014/main" id="{A60EEBF3-7449-F04B-B6F7-1818B11C1320}"/>
              </a:ext>
            </a:extLst>
          </p:cNvPr>
          <p:cNvSpPr txBox="1"/>
          <p:nvPr/>
        </p:nvSpPr>
        <p:spPr>
          <a:xfrm>
            <a:off x="1577296" y="4715064"/>
            <a:ext cx="1279517" cy="830997"/>
          </a:xfrm>
          <a:prstGeom prst="rect">
            <a:avLst/>
          </a:prstGeom>
          <a:noFill/>
        </p:spPr>
        <p:txBody>
          <a:bodyPr wrap="none" rtlCol="0">
            <a:spAutoFit/>
          </a:bodyPr>
          <a:lstStyle/>
          <a:p>
            <a:r>
              <a:rPr lang="en-US" sz="1600" b="1" dirty="0">
                <a:latin typeface="Candara" panose="020E0502030303020204" pitchFamily="34" charset="0"/>
              </a:rPr>
              <a:t>cyclohexane</a:t>
            </a:r>
          </a:p>
          <a:p>
            <a:r>
              <a:rPr lang="en-US" sz="1600" dirty="0" err="1">
                <a:latin typeface="Candara" panose="020E0502030303020204" pitchFamily="34" charset="0"/>
              </a:rPr>
              <a:t>mp</a:t>
            </a:r>
            <a:r>
              <a:rPr lang="en-US" sz="1600" dirty="0">
                <a:latin typeface="Candara" panose="020E0502030303020204" pitchFamily="34" charset="0"/>
              </a:rPr>
              <a:t> = 6.5ºC</a:t>
            </a:r>
          </a:p>
          <a:p>
            <a:r>
              <a:rPr lang="en-US" sz="1600" dirty="0" err="1">
                <a:latin typeface="Candara" panose="020E0502030303020204" pitchFamily="34" charset="0"/>
              </a:rPr>
              <a:t>bp</a:t>
            </a:r>
            <a:r>
              <a:rPr lang="en-US" sz="1600" dirty="0">
                <a:latin typeface="Candara" panose="020E0502030303020204" pitchFamily="34" charset="0"/>
              </a:rPr>
              <a:t> = 80.5ºC</a:t>
            </a:r>
          </a:p>
        </p:txBody>
      </p:sp>
      <p:sp>
        <p:nvSpPr>
          <p:cNvPr id="15" name="TextBox 14">
            <a:extLst>
              <a:ext uri="{FF2B5EF4-FFF2-40B4-BE49-F238E27FC236}">
                <a16:creationId xmlns:a16="http://schemas.microsoft.com/office/drawing/2014/main" id="{B547CAF2-08DF-7242-973F-D2E237551792}"/>
              </a:ext>
            </a:extLst>
          </p:cNvPr>
          <p:cNvSpPr txBox="1"/>
          <p:nvPr/>
        </p:nvSpPr>
        <p:spPr>
          <a:xfrm rot="19551906">
            <a:off x="737855" y="3833867"/>
            <a:ext cx="1204176" cy="369332"/>
          </a:xfrm>
          <a:prstGeom prst="rect">
            <a:avLst/>
          </a:prstGeom>
          <a:noFill/>
        </p:spPr>
        <p:txBody>
          <a:bodyPr wrap="none" rtlCol="0">
            <a:spAutoFit/>
          </a:bodyPr>
          <a:lstStyle/>
          <a:p>
            <a:r>
              <a:rPr lang="en-US" b="1" dirty="0">
                <a:solidFill>
                  <a:srgbClr val="0432FF"/>
                </a:solidFill>
                <a:latin typeface="Candara" panose="020E0502030303020204" pitchFamily="34" charset="0"/>
              </a:rPr>
              <a:t>not planar</a:t>
            </a:r>
            <a:endParaRPr lang="en-US" dirty="0">
              <a:solidFill>
                <a:srgbClr val="0432FF"/>
              </a:solidFill>
              <a:latin typeface="Candara" panose="020E0502030303020204" pitchFamily="34" charset="0"/>
            </a:endParaRPr>
          </a:p>
        </p:txBody>
      </p:sp>
      <p:sp>
        <p:nvSpPr>
          <p:cNvPr id="17" name="TextBox 16">
            <a:extLst>
              <a:ext uri="{FF2B5EF4-FFF2-40B4-BE49-F238E27FC236}">
                <a16:creationId xmlns:a16="http://schemas.microsoft.com/office/drawing/2014/main" id="{62864681-3667-694D-B083-963BD795C850}"/>
              </a:ext>
            </a:extLst>
          </p:cNvPr>
          <p:cNvSpPr txBox="1"/>
          <p:nvPr/>
        </p:nvSpPr>
        <p:spPr>
          <a:xfrm>
            <a:off x="5210218" y="3431411"/>
            <a:ext cx="816249" cy="369332"/>
          </a:xfrm>
          <a:prstGeom prst="rect">
            <a:avLst/>
          </a:prstGeom>
          <a:noFill/>
        </p:spPr>
        <p:txBody>
          <a:bodyPr wrap="none" rtlCol="0">
            <a:spAutoFit/>
          </a:bodyPr>
          <a:lstStyle/>
          <a:p>
            <a:r>
              <a:rPr lang="en-US" b="1" dirty="0">
                <a:solidFill>
                  <a:srgbClr val="0432FF"/>
                </a:solidFill>
                <a:latin typeface="Candara" panose="020E0502030303020204" pitchFamily="34" charset="0"/>
              </a:rPr>
              <a:t>planar</a:t>
            </a:r>
            <a:endParaRPr lang="en-US" dirty="0">
              <a:solidFill>
                <a:srgbClr val="0432FF"/>
              </a:solidFill>
              <a:latin typeface="Candara" panose="020E0502030303020204" pitchFamily="34" charset="0"/>
            </a:endParaRPr>
          </a:p>
        </p:txBody>
      </p:sp>
      <p:cxnSp>
        <p:nvCxnSpPr>
          <p:cNvPr id="12" name="Straight Arrow Connector 11">
            <a:extLst>
              <a:ext uri="{FF2B5EF4-FFF2-40B4-BE49-F238E27FC236}">
                <a16:creationId xmlns:a16="http://schemas.microsoft.com/office/drawing/2014/main" id="{5E5239D6-7DDE-3F46-992C-BBA68C0A6B41}"/>
              </a:ext>
            </a:extLst>
          </p:cNvPr>
          <p:cNvCxnSpPr/>
          <p:nvPr/>
        </p:nvCxnSpPr>
        <p:spPr>
          <a:xfrm>
            <a:off x="4572000" y="3887459"/>
            <a:ext cx="1870841" cy="0"/>
          </a:xfrm>
          <a:prstGeom prst="straightConnector1">
            <a:avLst/>
          </a:prstGeom>
          <a:ln w="25400">
            <a:solidFill>
              <a:srgbClr val="0432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16A3F32-9E60-204A-8216-EC50CC5056F6}"/>
              </a:ext>
            </a:extLst>
          </p:cNvPr>
          <p:cNvSpPr txBox="1"/>
          <p:nvPr/>
        </p:nvSpPr>
        <p:spPr>
          <a:xfrm>
            <a:off x="266953" y="5621793"/>
            <a:ext cx="8855510" cy="400110"/>
          </a:xfrm>
          <a:prstGeom prst="rect">
            <a:avLst/>
          </a:prstGeom>
          <a:noFill/>
        </p:spPr>
        <p:txBody>
          <a:bodyPr wrap="square" rtlCol="0">
            <a:spAutoFit/>
          </a:bodyPr>
          <a:lstStyle/>
          <a:p>
            <a:r>
              <a:rPr lang="en-US" sz="2000" i="1" dirty="0">
                <a:latin typeface="Candara" panose="020E0502030303020204" pitchFamily="34" charset="0"/>
              </a:rPr>
              <a:t>Explain these different trends in </a:t>
            </a:r>
            <a:r>
              <a:rPr lang="en-US" sz="2000" i="1" dirty="0" err="1">
                <a:latin typeface="Candara" panose="020E0502030303020204" pitchFamily="34" charset="0"/>
              </a:rPr>
              <a:t>mps</a:t>
            </a:r>
            <a:r>
              <a:rPr lang="en-US" sz="2000" i="1" dirty="0">
                <a:latin typeface="Candara" panose="020E0502030303020204" pitchFamily="34" charset="0"/>
              </a:rPr>
              <a:t> and bps.</a:t>
            </a:r>
          </a:p>
        </p:txBody>
      </p:sp>
      <p:sp>
        <p:nvSpPr>
          <p:cNvPr id="20" name="TextBox 19">
            <a:extLst>
              <a:ext uri="{FF2B5EF4-FFF2-40B4-BE49-F238E27FC236}">
                <a16:creationId xmlns:a16="http://schemas.microsoft.com/office/drawing/2014/main" id="{74231A4B-E33B-DB47-BB64-AEB9463632FB}"/>
              </a:ext>
            </a:extLst>
          </p:cNvPr>
          <p:cNvSpPr txBox="1"/>
          <p:nvPr/>
        </p:nvSpPr>
        <p:spPr>
          <a:xfrm>
            <a:off x="300509" y="1521529"/>
            <a:ext cx="8467257"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Candara" panose="020E0502030303020204" pitchFamily="34" charset="0"/>
              </a:rPr>
              <a:t>But with </a:t>
            </a:r>
            <a:r>
              <a:rPr lang="en-US" sz="2000" dirty="0" err="1">
                <a:latin typeface="Candara" panose="020E0502030303020204" pitchFamily="34" charset="0"/>
              </a:rPr>
              <a:t>mp</a:t>
            </a:r>
            <a:r>
              <a:rPr lang="en-US" sz="2000" dirty="0">
                <a:latin typeface="Candara" panose="020E0502030303020204" pitchFamily="34" charset="0"/>
              </a:rPr>
              <a:t>, </a:t>
            </a:r>
            <a:r>
              <a:rPr lang="en-US" sz="2000" b="1" dirty="0">
                <a:latin typeface="Candara" panose="020E0502030303020204" pitchFamily="34" charset="0"/>
              </a:rPr>
              <a:t>molecular shape </a:t>
            </a:r>
            <a:r>
              <a:rPr lang="en-US" sz="2000" dirty="0">
                <a:latin typeface="Candara" panose="020E0502030303020204" pitchFamily="34" charset="0"/>
              </a:rPr>
              <a:t>also matters.</a:t>
            </a:r>
          </a:p>
        </p:txBody>
      </p:sp>
      <p:sp>
        <p:nvSpPr>
          <p:cNvPr id="21" name="TextBox 20">
            <a:extLst>
              <a:ext uri="{FF2B5EF4-FFF2-40B4-BE49-F238E27FC236}">
                <a16:creationId xmlns:a16="http://schemas.microsoft.com/office/drawing/2014/main" id="{3AAB54F9-8D84-6040-B630-23D636BCC2CD}"/>
              </a:ext>
            </a:extLst>
          </p:cNvPr>
          <p:cNvSpPr txBox="1"/>
          <p:nvPr/>
        </p:nvSpPr>
        <p:spPr>
          <a:xfrm>
            <a:off x="266953" y="5997155"/>
            <a:ext cx="8855510" cy="707886"/>
          </a:xfrm>
          <a:prstGeom prst="rect">
            <a:avLst/>
          </a:prstGeom>
          <a:noFill/>
        </p:spPr>
        <p:txBody>
          <a:bodyPr wrap="square" rtlCol="0">
            <a:spAutoFit/>
          </a:bodyPr>
          <a:lstStyle/>
          <a:p>
            <a:r>
              <a:rPr lang="en-US" sz="2000" dirty="0" err="1">
                <a:solidFill>
                  <a:srgbClr val="0432FF"/>
                </a:solidFill>
                <a:latin typeface="Candara" panose="020E0502030303020204" pitchFamily="34" charset="0"/>
              </a:rPr>
              <a:t>Bp</a:t>
            </a:r>
            <a:r>
              <a:rPr lang="en-US" sz="2000" dirty="0">
                <a:solidFill>
                  <a:srgbClr val="0432FF"/>
                </a:solidFill>
                <a:latin typeface="Candara" panose="020E0502030303020204" pitchFamily="34" charset="0"/>
              </a:rPr>
              <a:t> all similar because similar MW. </a:t>
            </a:r>
          </a:p>
          <a:p>
            <a:r>
              <a:rPr lang="en-US" sz="2000" dirty="0">
                <a:solidFill>
                  <a:srgbClr val="0432FF"/>
                </a:solidFill>
                <a:latin typeface="Candara" panose="020E0502030303020204" pitchFamily="34" charset="0"/>
              </a:rPr>
              <a:t>Toluene’s </a:t>
            </a:r>
            <a:r>
              <a:rPr lang="en-US" sz="2000" dirty="0" err="1">
                <a:solidFill>
                  <a:srgbClr val="0432FF"/>
                </a:solidFill>
                <a:latin typeface="Candara" panose="020E0502030303020204" pitchFamily="34" charset="0"/>
              </a:rPr>
              <a:t>mp</a:t>
            </a:r>
            <a:r>
              <a:rPr lang="en-US" sz="2000" dirty="0">
                <a:solidFill>
                  <a:srgbClr val="0432FF"/>
                </a:solidFill>
                <a:latin typeface="Candara" panose="020E0502030303020204" pitchFamily="34" charset="0"/>
              </a:rPr>
              <a:t> is lower because the methyl group interrupts packing and stacking.</a:t>
            </a:r>
          </a:p>
        </p:txBody>
      </p:sp>
    </p:spTree>
    <p:extLst>
      <p:ext uri="{BB962C8B-B14F-4D97-AF65-F5344CB8AC3E}">
        <p14:creationId xmlns:p14="http://schemas.microsoft.com/office/powerpoint/2010/main" val="247584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5" grpId="0"/>
      <p:bldP spid="17" grpId="0"/>
      <p:bldP spid="18"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Try this: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9" name="TextBox 18">
            <a:extLst>
              <a:ext uri="{FF2B5EF4-FFF2-40B4-BE49-F238E27FC236}">
                <a16:creationId xmlns:a16="http://schemas.microsoft.com/office/drawing/2014/main" id="{C2C0D758-A357-DF47-9768-3D54AED4ADB4}"/>
              </a:ext>
            </a:extLst>
          </p:cNvPr>
          <p:cNvSpPr txBox="1"/>
          <p:nvPr/>
        </p:nvSpPr>
        <p:spPr>
          <a:xfrm>
            <a:off x="288490" y="827025"/>
            <a:ext cx="8663781" cy="707886"/>
          </a:xfrm>
          <a:prstGeom prst="rect">
            <a:avLst/>
          </a:prstGeom>
          <a:noFill/>
        </p:spPr>
        <p:txBody>
          <a:bodyPr wrap="square" rtlCol="0">
            <a:spAutoFit/>
          </a:bodyPr>
          <a:lstStyle/>
          <a:p>
            <a:r>
              <a:rPr lang="en-US" sz="2000" dirty="0">
                <a:latin typeface="Candara" panose="020E0502030303020204" pitchFamily="34" charset="0"/>
              </a:rPr>
              <a:t>Which would you expect to have the higher melting point, 2,3-dimethylbutane or hexane? Explain.</a:t>
            </a:r>
          </a:p>
        </p:txBody>
      </p:sp>
      <p:pic>
        <p:nvPicPr>
          <p:cNvPr id="3" name="Graphic 2">
            <a:extLst>
              <a:ext uri="{FF2B5EF4-FFF2-40B4-BE49-F238E27FC236}">
                <a16:creationId xmlns:a16="http://schemas.microsoft.com/office/drawing/2014/main" id="{E55146CF-FDB6-9544-B7A0-138F208AA0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0227" y="2814002"/>
            <a:ext cx="2225958" cy="550374"/>
          </a:xfrm>
          <a:prstGeom prst="rect">
            <a:avLst/>
          </a:prstGeom>
        </p:spPr>
      </p:pic>
      <p:pic>
        <p:nvPicPr>
          <p:cNvPr id="11" name="Graphic 10">
            <a:extLst>
              <a:ext uri="{FF2B5EF4-FFF2-40B4-BE49-F238E27FC236}">
                <a16:creationId xmlns:a16="http://schemas.microsoft.com/office/drawing/2014/main" id="{3011FB5E-0E20-C143-9A21-B3188D9D0E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58228" y="2376684"/>
            <a:ext cx="2086629" cy="1435960"/>
          </a:xfrm>
          <a:prstGeom prst="rect">
            <a:avLst/>
          </a:prstGeom>
        </p:spPr>
      </p:pic>
      <p:sp>
        <p:nvSpPr>
          <p:cNvPr id="13" name="TextBox 12">
            <a:extLst>
              <a:ext uri="{FF2B5EF4-FFF2-40B4-BE49-F238E27FC236}">
                <a16:creationId xmlns:a16="http://schemas.microsoft.com/office/drawing/2014/main" id="{3E9F30B8-665E-BC49-9FB1-F27E61FC3C47}"/>
              </a:ext>
            </a:extLst>
          </p:cNvPr>
          <p:cNvSpPr txBox="1"/>
          <p:nvPr/>
        </p:nvSpPr>
        <p:spPr>
          <a:xfrm>
            <a:off x="5212704" y="4127644"/>
            <a:ext cx="1577676" cy="400110"/>
          </a:xfrm>
          <a:prstGeom prst="rect">
            <a:avLst/>
          </a:prstGeom>
          <a:noFill/>
        </p:spPr>
        <p:txBody>
          <a:bodyPr wrap="none" rtlCol="0">
            <a:spAutoFit/>
          </a:bodyPr>
          <a:lstStyle/>
          <a:p>
            <a:r>
              <a:rPr lang="en-US" sz="2000" dirty="0">
                <a:solidFill>
                  <a:srgbClr val="0432FF"/>
                </a:solidFill>
                <a:latin typeface="Candara" panose="020E0502030303020204" pitchFamily="34" charset="0"/>
              </a:rPr>
              <a:t>-136 to -124ºC</a:t>
            </a:r>
          </a:p>
        </p:txBody>
      </p:sp>
      <p:sp>
        <p:nvSpPr>
          <p:cNvPr id="20" name="TextBox 19">
            <a:extLst>
              <a:ext uri="{FF2B5EF4-FFF2-40B4-BE49-F238E27FC236}">
                <a16:creationId xmlns:a16="http://schemas.microsoft.com/office/drawing/2014/main" id="{808893B5-CB61-EE48-99B2-FD5E3257BC4D}"/>
              </a:ext>
            </a:extLst>
          </p:cNvPr>
          <p:cNvSpPr txBox="1"/>
          <p:nvPr/>
        </p:nvSpPr>
        <p:spPr>
          <a:xfrm>
            <a:off x="2204900" y="3729438"/>
            <a:ext cx="1436612" cy="400110"/>
          </a:xfrm>
          <a:prstGeom prst="rect">
            <a:avLst/>
          </a:prstGeom>
          <a:noFill/>
        </p:spPr>
        <p:txBody>
          <a:bodyPr wrap="none" rtlCol="0">
            <a:spAutoFit/>
          </a:bodyPr>
          <a:lstStyle/>
          <a:p>
            <a:r>
              <a:rPr lang="en-US" sz="2000" dirty="0">
                <a:solidFill>
                  <a:srgbClr val="0432FF"/>
                </a:solidFill>
                <a:latin typeface="Candara" panose="020E0502030303020204" pitchFamily="34" charset="0"/>
              </a:rPr>
              <a:t>-94 to -96ºC</a:t>
            </a:r>
          </a:p>
        </p:txBody>
      </p:sp>
      <p:sp>
        <p:nvSpPr>
          <p:cNvPr id="14" name="Rectangle 13">
            <a:extLst>
              <a:ext uri="{FF2B5EF4-FFF2-40B4-BE49-F238E27FC236}">
                <a16:creationId xmlns:a16="http://schemas.microsoft.com/office/drawing/2014/main" id="{5E03CBE5-931E-084C-AFCE-655D2C0045EC}"/>
              </a:ext>
            </a:extLst>
          </p:cNvPr>
          <p:cNvSpPr/>
          <p:nvPr/>
        </p:nvSpPr>
        <p:spPr>
          <a:xfrm>
            <a:off x="1654116" y="1836478"/>
            <a:ext cx="6177277" cy="328121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48710F6-D62A-234E-9821-D584F8C9F19B}"/>
              </a:ext>
            </a:extLst>
          </p:cNvPr>
          <p:cNvSpPr/>
          <p:nvPr/>
        </p:nvSpPr>
        <p:spPr>
          <a:xfrm>
            <a:off x="1917289" y="2814002"/>
            <a:ext cx="2118895" cy="550374"/>
          </a:xfrm>
          <a:prstGeom prst="rect">
            <a:avLst/>
          </a:prstGeom>
          <a:noFill/>
          <a:ln w="254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5DE7EBE-92BF-F244-9DE6-CBC1A4AAD352}"/>
              </a:ext>
            </a:extLst>
          </p:cNvPr>
          <p:cNvSpPr/>
          <p:nvPr/>
        </p:nvSpPr>
        <p:spPr>
          <a:xfrm>
            <a:off x="4710857" y="2260867"/>
            <a:ext cx="2622916" cy="1662204"/>
          </a:xfrm>
          <a:prstGeom prst="ellipse">
            <a:avLst/>
          </a:prstGeom>
          <a:noFill/>
          <a:ln w="254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94D4274-2592-4643-8E38-A146E4028C2A}"/>
              </a:ext>
            </a:extLst>
          </p:cNvPr>
          <p:cNvSpPr txBox="1"/>
          <p:nvPr/>
        </p:nvSpPr>
        <p:spPr>
          <a:xfrm>
            <a:off x="410863" y="4667144"/>
            <a:ext cx="8663781" cy="1631216"/>
          </a:xfrm>
          <a:prstGeom prst="rect">
            <a:avLst/>
          </a:prstGeom>
          <a:noFill/>
        </p:spPr>
        <p:txBody>
          <a:bodyPr wrap="square" rtlCol="0">
            <a:spAutoFit/>
          </a:bodyPr>
          <a:lstStyle/>
          <a:p>
            <a:r>
              <a:rPr lang="en-US" sz="2000" dirty="0">
                <a:solidFill>
                  <a:srgbClr val="0432FF"/>
                </a:solidFill>
                <a:latin typeface="Candara" panose="020E0502030303020204" pitchFamily="34" charset="0"/>
              </a:rPr>
              <a:t>Hexane has the higher melting point. Both compounds have an equal number of carbons and hydrogens and are nonpolar, so it comes down to shape. 2-3-dimethylbutane is more sphere-like and is capable of less efficient molecule-to-molecule packing, so it has weaker intermolecular interactions and thus a lower melting point.</a:t>
            </a:r>
          </a:p>
        </p:txBody>
      </p:sp>
    </p:spTree>
    <p:extLst>
      <p:ext uri="{BB962C8B-B14F-4D97-AF65-F5344CB8AC3E}">
        <p14:creationId xmlns:p14="http://schemas.microsoft.com/office/powerpoint/2010/main" val="325888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nodePh="1">
                                  <p:stCondLst>
                                    <p:cond delay="0"/>
                                  </p:stCondLst>
                                  <p:endCondLst>
                                    <p:cond evt="begin" delay="0">
                                      <p:tn val="13"/>
                                    </p:cond>
                                  </p:end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14" grpId="0"/>
      <p:bldP spid="21" grpId="0" animBg="1"/>
      <p:bldP spid="22" grpId="0" animBg="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69"/>
            <a:ext cx="1916585" cy="646331"/>
          </a:xfrm>
          <a:prstGeom prst="rect">
            <a:avLst/>
          </a:prstGeom>
          <a:noFill/>
        </p:spPr>
        <p:txBody>
          <a:bodyPr wrap="none" rtlCol="0">
            <a:spAutoFit/>
          </a:bodyPr>
          <a:lstStyle/>
          <a:p>
            <a:pPr defTabSz="914400"/>
            <a:r>
              <a:rPr lang="en-US" sz="3600" b="1" dirty="0">
                <a:solidFill>
                  <a:schemeClr val="bg1"/>
                </a:solidFill>
                <a:latin typeface="Candara"/>
                <a:cs typeface="Candara"/>
              </a:rPr>
              <a:t>Can you?</a:t>
            </a:r>
          </a:p>
        </p:txBody>
      </p:sp>
      <p:sp>
        <p:nvSpPr>
          <p:cNvPr id="2" name="TextBox 1"/>
          <p:cNvSpPr txBox="1"/>
          <p:nvPr/>
        </p:nvSpPr>
        <p:spPr>
          <a:xfrm>
            <a:off x="275634" y="806828"/>
            <a:ext cx="8624113" cy="400110"/>
          </a:xfrm>
          <a:prstGeom prst="rect">
            <a:avLst/>
          </a:prstGeom>
          <a:noFill/>
        </p:spPr>
        <p:txBody>
          <a:bodyPr wrap="square" rtlCol="0">
            <a:spAutoFit/>
          </a:bodyPr>
          <a:lstStyle/>
          <a:p>
            <a:r>
              <a:rPr lang="en-US" sz="2000" dirty="0">
                <a:latin typeface="Candara"/>
                <a:cs typeface="Candara"/>
              </a:rPr>
              <a:t>(1) Define the terms ‘boiling point’ and ‘melting point’?</a:t>
            </a:r>
          </a:p>
        </p:txBody>
      </p:sp>
      <p:sp>
        <p:nvSpPr>
          <p:cNvPr id="12" name="TextBox 11"/>
          <p:cNvSpPr txBox="1"/>
          <p:nvPr/>
        </p:nvSpPr>
        <p:spPr>
          <a:xfrm>
            <a:off x="275634" y="1647241"/>
            <a:ext cx="8624113" cy="400110"/>
          </a:xfrm>
          <a:prstGeom prst="rect">
            <a:avLst/>
          </a:prstGeom>
          <a:noFill/>
        </p:spPr>
        <p:txBody>
          <a:bodyPr wrap="square" rtlCol="0">
            <a:spAutoFit/>
          </a:bodyPr>
          <a:lstStyle/>
          <a:p>
            <a:r>
              <a:rPr lang="en-US" sz="2000" dirty="0">
                <a:latin typeface="Candara"/>
                <a:cs typeface="Candara"/>
              </a:rPr>
              <a:t>(2) Understand what factors increase boiling points and melting points? </a:t>
            </a:r>
          </a:p>
        </p:txBody>
      </p:sp>
      <p:sp>
        <p:nvSpPr>
          <p:cNvPr id="13" name="TextBox 12"/>
          <p:cNvSpPr txBox="1"/>
          <p:nvPr/>
        </p:nvSpPr>
        <p:spPr>
          <a:xfrm>
            <a:off x="275634" y="2575522"/>
            <a:ext cx="8624113" cy="707886"/>
          </a:xfrm>
          <a:prstGeom prst="rect">
            <a:avLst/>
          </a:prstGeom>
          <a:noFill/>
        </p:spPr>
        <p:txBody>
          <a:bodyPr wrap="square" rtlCol="0">
            <a:spAutoFit/>
          </a:bodyPr>
          <a:lstStyle/>
          <a:p>
            <a:r>
              <a:rPr lang="en-US" sz="2000" dirty="0">
                <a:latin typeface="Candara"/>
                <a:cs typeface="Candara"/>
              </a:rPr>
              <a:t>(3) Understand that shape has a significant effects on melting points but not </a:t>
            </a:r>
          </a:p>
          <a:p>
            <a:r>
              <a:rPr lang="en-US" sz="2000" dirty="0">
                <a:latin typeface="Candara"/>
                <a:cs typeface="Candara"/>
              </a:rPr>
              <a:t>       boiling points?</a:t>
            </a:r>
          </a:p>
        </p:txBody>
      </p:sp>
      <p:sp>
        <p:nvSpPr>
          <p:cNvPr id="14" name="TextBox 13"/>
          <p:cNvSpPr txBox="1"/>
          <p:nvPr/>
        </p:nvSpPr>
        <p:spPr>
          <a:xfrm>
            <a:off x="275634" y="3724354"/>
            <a:ext cx="8624113" cy="400110"/>
          </a:xfrm>
          <a:prstGeom prst="rect">
            <a:avLst/>
          </a:prstGeom>
          <a:noFill/>
        </p:spPr>
        <p:txBody>
          <a:bodyPr wrap="square" rtlCol="0">
            <a:spAutoFit/>
          </a:bodyPr>
          <a:lstStyle/>
          <a:p>
            <a:r>
              <a:rPr lang="en-US" sz="2000" dirty="0">
                <a:latin typeface="Candara"/>
                <a:cs typeface="Candara"/>
              </a:rPr>
              <a:t>(4) Rank the relative boiling points and melting points of organic molecules?</a:t>
            </a:r>
          </a:p>
        </p:txBody>
      </p:sp>
      <p:pic>
        <p:nvPicPr>
          <p:cNvPr id="11" name="Picture 10">
            <a:extLst>
              <a:ext uri="{FF2B5EF4-FFF2-40B4-BE49-F238E27FC236}">
                <a16:creationId xmlns:a16="http://schemas.microsoft.com/office/drawing/2014/main" id="{D1FFA73D-6DF6-A04B-9DBE-FB0FC133284E}"/>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Tree>
    <p:extLst>
      <p:ext uri="{BB962C8B-B14F-4D97-AF65-F5344CB8AC3E}">
        <p14:creationId xmlns:p14="http://schemas.microsoft.com/office/powerpoint/2010/main" val="3114584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3" y="16332"/>
            <a:ext cx="7905113" cy="646331"/>
          </a:xfrm>
          <a:prstGeom prst="rect">
            <a:avLst/>
          </a:prstGeom>
          <a:noFill/>
        </p:spPr>
        <p:txBody>
          <a:bodyPr wrap="none" rtlCol="0">
            <a:spAutoFit/>
          </a:bodyPr>
          <a:lstStyle/>
          <a:p>
            <a:r>
              <a:rPr lang="en-US" sz="3600" b="1" dirty="0">
                <a:solidFill>
                  <a:schemeClr val="bg1"/>
                </a:solidFill>
                <a:cs typeface="Avenir Heavy"/>
              </a:rPr>
              <a:t>2. Intro to organic structure &amp; bonding II</a:t>
            </a:r>
          </a:p>
        </p:txBody>
      </p:sp>
      <p:sp>
        <p:nvSpPr>
          <p:cNvPr id="8" name="TextBox 7"/>
          <p:cNvSpPr txBox="1"/>
          <p:nvPr/>
        </p:nvSpPr>
        <p:spPr>
          <a:xfrm>
            <a:off x="1030681" y="2263344"/>
            <a:ext cx="7103035" cy="2610843"/>
          </a:xfrm>
          <a:prstGeom prst="rect">
            <a:avLst/>
          </a:prstGeom>
          <a:noFill/>
        </p:spPr>
        <p:txBody>
          <a:bodyPr wrap="none" rtlCol="0">
            <a:spAutoFit/>
          </a:bodyPr>
          <a:lstStyle/>
          <a:p>
            <a:pPr marL="52387" lvl="1" algn="ctr">
              <a:lnSpc>
                <a:spcPct val="150000"/>
              </a:lnSpc>
            </a:pPr>
            <a:r>
              <a:rPr lang="en-US" sz="2800" b="1" i="1" dirty="0">
                <a:latin typeface="Candara"/>
                <a:cs typeface="Candara"/>
              </a:rPr>
              <a:t>2.5C: Physical properties of lipids and proteins</a:t>
            </a:r>
          </a:p>
          <a:p>
            <a:pPr marL="966787" lvl="2" indent="-457200">
              <a:lnSpc>
                <a:spcPct val="150000"/>
              </a:lnSpc>
              <a:buFont typeface="Arial" panose="020B0604020202020204" pitchFamily="34" charset="0"/>
              <a:buChar char="•"/>
            </a:pPr>
            <a:r>
              <a:rPr lang="en-US" sz="2800" i="1" dirty="0">
                <a:latin typeface="Candara"/>
                <a:cs typeface="Candara"/>
              </a:rPr>
              <a:t>Packing and kinks</a:t>
            </a:r>
          </a:p>
          <a:p>
            <a:pPr marL="966787" lvl="2" indent="-457200">
              <a:lnSpc>
                <a:spcPct val="150000"/>
              </a:lnSpc>
              <a:buFont typeface="Arial" panose="020B0604020202020204" pitchFamily="34" charset="0"/>
              <a:buChar char="•"/>
            </a:pPr>
            <a:r>
              <a:rPr lang="en-US" sz="2800" i="1" dirty="0">
                <a:latin typeface="Candara"/>
                <a:cs typeface="Candara"/>
              </a:rPr>
              <a:t>Folding</a:t>
            </a:r>
          </a:p>
          <a:p>
            <a:pPr marL="966787" lvl="2" indent="-457200">
              <a:lnSpc>
                <a:spcPct val="150000"/>
              </a:lnSpc>
              <a:buFont typeface="Arial" panose="020B0604020202020204" pitchFamily="34" charset="0"/>
              <a:buChar char="•"/>
            </a:pPr>
            <a:r>
              <a:rPr lang="en-US" sz="2800" i="1" dirty="0">
                <a:latin typeface="Candara"/>
                <a:cs typeface="Candara"/>
              </a:rPr>
              <a:t>Adaptation and evolution</a:t>
            </a:r>
          </a:p>
        </p:txBody>
      </p:sp>
      <p:pic>
        <p:nvPicPr>
          <p:cNvPr id="10" name="Picture 9">
            <a:extLst>
              <a:ext uri="{FF2B5EF4-FFF2-40B4-BE49-F238E27FC236}">
                <a16:creationId xmlns:a16="http://schemas.microsoft.com/office/drawing/2014/main" id="{B4BC887D-5263-BE4E-B139-25FE7FD33F9B}"/>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6" name="TextBox 5">
            <a:extLst>
              <a:ext uri="{FF2B5EF4-FFF2-40B4-BE49-F238E27FC236}">
                <a16:creationId xmlns:a16="http://schemas.microsoft.com/office/drawing/2014/main" id="{3FFC50D9-535A-514F-84B7-1C0364289F38}"/>
              </a:ext>
            </a:extLst>
          </p:cNvPr>
          <p:cNvSpPr txBox="1"/>
          <p:nvPr/>
        </p:nvSpPr>
        <p:spPr>
          <a:xfrm rot="16200000">
            <a:off x="5716203" y="3493671"/>
            <a:ext cx="6026009" cy="769441"/>
          </a:xfrm>
          <a:prstGeom prst="rect">
            <a:avLst/>
          </a:prstGeom>
          <a:noFill/>
        </p:spPr>
        <p:txBody>
          <a:bodyPr wrap="none" rtlCol="0">
            <a:spAutoFit/>
          </a:bodyPr>
          <a:lstStyle/>
          <a:p>
            <a:r>
              <a:rPr lang="en-US" sz="4400" b="1" i="1" dirty="0">
                <a:solidFill>
                  <a:schemeClr val="accent1"/>
                </a:solidFill>
              </a:rPr>
              <a:t>……..sidebar…………….…...</a:t>
            </a:r>
          </a:p>
        </p:txBody>
      </p:sp>
    </p:spTree>
    <p:extLst>
      <p:ext uri="{BB962C8B-B14F-4D97-AF65-F5344CB8AC3E}">
        <p14:creationId xmlns:p14="http://schemas.microsoft.com/office/powerpoint/2010/main" val="3211110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Lipids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9" name="TextBox 18">
            <a:extLst>
              <a:ext uri="{FF2B5EF4-FFF2-40B4-BE49-F238E27FC236}">
                <a16:creationId xmlns:a16="http://schemas.microsoft.com/office/drawing/2014/main" id="{C2C0D758-A357-DF47-9768-3D54AED4ADB4}"/>
              </a:ext>
            </a:extLst>
          </p:cNvPr>
          <p:cNvSpPr txBox="1"/>
          <p:nvPr/>
        </p:nvSpPr>
        <p:spPr>
          <a:xfrm>
            <a:off x="288490" y="768033"/>
            <a:ext cx="8462101" cy="1323439"/>
          </a:xfrm>
          <a:prstGeom prst="rect">
            <a:avLst/>
          </a:prstGeom>
          <a:noFill/>
        </p:spPr>
        <p:txBody>
          <a:bodyPr wrap="square" rtlCol="0">
            <a:spAutoFit/>
          </a:bodyPr>
          <a:lstStyle/>
          <a:p>
            <a:r>
              <a:rPr lang="en-US" sz="2000" dirty="0">
                <a:latin typeface="Candara" panose="020E0502030303020204" pitchFamily="34" charset="0"/>
              </a:rPr>
              <a:t>We’ve all seen fats (lipids) in both liquid and solid physical states. You may have noticed that – at room temperature - plant fats tend to be liquid, while animal fats tend to be solid.</a:t>
            </a:r>
          </a:p>
          <a:p>
            <a:pPr marL="342900" indent="-342900">
              <a:buFont typeface="Arial" panose="020B0604020202020204" pitchFamily="34" charset="0"/>
              <a:buChar char="•"/>
            </a:pPr>
            <a:r>
              <a:rPr lang="en-US" sz="2000" dirty="0">
                <a:latin typeface="Candara" panose="020E0502030303020204" pitchFamily="34" charset="0"/>
              </a:rPr>
              <a:t>The more tightly molecules pack, the more </a:t>
            </a:r>
            <a:r>
              <a:rPr lang="en-US" sz="2000" dirty="0" err="1">
                <a:latin typeface="Candara" panose="020E0502030303020204" pitchFamily="34" charset="0"/>
              </a:rPr>
              <a:t>VdW</a:t>
            </a:r>
            <a:r>
              <a:rPr lang="en-US" sz="2000" dirty="0">
                <a:latin typeface="Candara" panose="020E0502030303020204" pitchFamily="34" charset="0"/>
              </a:rPr>
              <a:t> interaction they have.</a:t>
            </a:r>
          </a:p>
        </p:txBody>
      </p:sp>
      <p:pic>
        <p:nvPicPr>
          <p:cNvPr id="6" name="Picture 5">
            <a:extLst>
              <a:ext uri="{FF2B5EF4-FFF2-40B4-BE49-F238E27FC236}">
                <a16:creationId xmlns:a16="http://schemas.microsoft.com/office/drawing/2014/main" id="{F8BA983E-514B-B54A-9502-39CA0D52ED49}"/>
              </a:ext>
            </a:extLst>
          </p:cNvPr>
          <p:cNvPicPr>
            <a:picLocks noChangeAspect="1"/>
          </p:cNvPicPr>
          <p:nvPr/>
        </p:nvPicPr>
        <p:blipFill>
          <a:blip r:embed="rId3"/>
          <a:stretch>
            <a:fillRect/>
          </a:stretch>
        </p:blipFill>
        <p:spPr>
          <a:xfrm>
            <a:off x="423188" y="2131396"/>
            <a:ext cx="3120938" cy="2083619"/>
          </a:xfrm>
          <a:prstGeom prst="rect">
            <a:avLst/>
          </a:prstGeom>
        </p:spPr>
      </p:pic>
      <p:pic>
        <p:nvPicPr>
          <p:cNvPr id="17" name="Picture 16">
            <a:extLst>
              <a:ext uri="{FF2B5EF4-FFF2-40B4-BE49-F238E27FC236}">
                <a16:creationId xmlns:a16="http://schemas.microsoft.com/office/drawing/2014/main" id="{7AED6F16-1C8A-CB42-A714-CAD01BB15A78}"/>
              </a:ext>
            </a:extLst>
          </p:cNvPr>
          <p:cNvPicPr>
            <a:picLocks noChangeAspect="1"/>
          </p:cNvPicPr>
          <p:nvPr/>
        </p:nvPicPr>
        <p:blipFill>
          <a:blip r:embed="rId4"/>
          <a:stretch>
            <a:fillRect/>
          </a:stretch>
        </p:blipFill>
        <p:spPr>
          <a:xfrm>
            <a:off x="423188" y="4356240"/>
            <a:ext cx="3120938" cy="2132949"/>
          </a:xfrm>
          <a:prstGeom prst="rect">
            <a:avLst/>
          </a:prstGeom>
        </p:spPr>
      </p:pic>
      <p:pic>
        <p:nvPicPr>
          <p:cNvPr id="9" name="Picture 8">
            <a:extLst>
              <a:ext uri="{FF2B5EF4-FFF2-40B4-BE49-F238E27FC236}">
                <a16:creationId xmlns:a16="http://schemas.microsoft.com/office/drawing/2014/main" id="{C582F0BB-F4E9-C145-A11D-5778E058963E}"/>
              </a:ext>
            </a:extLst>
          </p:cNvPr>
          <p:cNvPicPr>
            <a:picLocks noChangeAspect="1"/>
          </p:cNvPicPr>
          <p:nvPr/>
        </p:nvPicPr>
        <p:blipFill>
          <a:blip r:embed="rId5"/>
          <a:stretch>
            <a:fillRect/>
          </a:stretch>
        </p:blipFill>
        <p:spPr>
          <a:xfrm>
            <a:off x="3910492" y="5452720"/>
            <a:ext cx="4405072" cy="1461034"/>
          </a:xfrm>
          <a:prstGeom prst="rect">
            <a:avLst/>
          </a:prstGeom>
        </p:spPr>
      </p:pic>
      <p:pic>
        <p:nvPicPr>
          <p:cNvPr id="10" name="Picture 9">
            <a:extLst>
              <a:ext uri="{FF2B5EF4-FFF2-40B4-BE49-F238E27FC236}">
                <a16:creationId xmlns:a16="http://schemas.microsoft.com/office/drawing/2014/main" id="{C447C67E-8547-DD40-99FF-F28874EA3EA3}"/>
              </a:ext>
            </a:extLst>
          </p:cNvPr>
          <p:cNvPicPr>
            <a:picLocks noChangeAspect="1"/>
          </p:cNvPicPr>
          <p:nvPr/>
        </p:nvPicPr>
        <p:blipFill rotWithShape="1">
          <a:blip r:embed="rId6"/>
          <a:srcRect t="3998"/>
          <a:stretch/>
        </p:blipFill>
        <p:spPr>
          <a:xfrm>
            <a:off x="3662922" y="2937354"/>
            <a:ext cx="5087671" cy="2000329"/>
          </a:xfrm>
          <a:prstGeom prst="rect">
            <a:avLst/>
          </a:prstGeom>
        </p:spPr>
      </p:pic>
      <p:sp>
        <p:nvSpPr>
          <p:cNvPr id="23" name="TextBox 22">
            <a:extLst>
              <a:ext uri="{FF2B5EF4-FFF2-40B4-BE49-F238E27FC236}">
                <a16:creationId xmlns:a16="http://schemas.microsoft.com/office/drawing/2014/main" id="{BFD633A4-A4B3-0C4B-9649-F72A789C885A}"/>
              </a:ext>
            </a:extLst>
          </p:cNvPr>
          <p:cNvSpPr txBox="1"/>
          <p:nvPr/>
        </p:nvSpPr>
        <p:spPr>
          <a:xfrm>
            <a:off x="3648172" y="2244217"/>
            <a:ext cx="5087671" cy="707886"/>
          </a:xfrm>
          <a:prstGeom prst="rect">
            <a:avLst/>
          </a:prstGeom>
          <a:noFill/>
        </p:spPr>
        <p:txBody>
          <a:bodyPr wrap="square" rtlCol="0">
            <a:spAutoFit/>
          </a:bodyPr>
          <a:lstStyle/>
          <a:p>
            <a:r>
              <a:rPr lang="en-US" sz="2000" dirty="0">
                <a:latin typeface="Candara" panose="020E0502030303020204" pitchFamily="34" charset="0"/>
              </a:rPr>
              <a:t>Unsaturated plant lipids are ‘</a:t>
            </a:r>
            <a:r>
              <a:rPr lang="en-US" sz="2000" b="1" dirty="0">
                <a:latin typeface="Candara" panose="020E0502030303020204" pitchFamily="34" charset="0"/>
              </a:rPr>
              <a:t>kinked</a:t>
            </a:r>
            <a:r>
              <a:rPr lang="en-US" sz="2000" dirty="0">
                <a:latin typeface="Candara" panose="020E0502030303020204" pitchFamily="34" charset="0"/>
              </a:rPr>
              <a:t>’ and </a:t>
            </a:r>
            <a:r>
              <a:rPr lang="en-US" sz="2000" b="1" dirty="0">
                <a:latin typeface="Candara" panose="020E0502030303020204" pitchFamily="34" charset="0"/>
              </a:rPr>
              <a:t>don’t pack well</a:t>
            </a:r>
            <a:r>
              <a:rPr lang="en-US" sz="2000" dirty="0">
                <a:latin typeface="Candara" panose="020E0502030303020204" pitchFamily="34" charset="0"/>
              </a:rPr>
              <a:t>, so melt easily.</a:t>
            </a:r>
          </a:p>
        </p:txBody>
      </p:sp>
      <p:sp>
        <p:nvSpPr>
          <p:cNvPr id="24" name="TextBox 23">
            <a:extLst>
              <a:ext uri="{FF2B5EF4-FFF2-40B4-BE49-F238E27FC236}">
                <a16:creationId xmlns:a16="http://schemas.microsoft.com/office/drawing/2014/main" id="{02CC969E-2FAA-CF44-8AF1-EEEB84618563}"/>
              </a:ext>
            </a:extLst>
          </p:cNvPr>
          <p:cNvSpPr txBox="1"/>
          <p:nvPr/>
        </p:nvSpPr>
        <p:spPr>
          <a:xfrm>
            <a:off x="3662920" y="4879212"/>
            <a:ext cx="5087671" cy="707886"/>
          </a:xfrm>
          <a:prstGeom prst="rect">
            <a:avLst/>
          </a:prstGeom>
          <a:noFill/>
        </p:spPr>
        <p:txBody>
          <a:bodyPr wrap="square" rtlCol="0">
            <a:spAutoFit/>
          </a:bodyPr>
          <a:lstStyle/>
          <a:p>
            <a:r>
              <a:rPr lang="en-US" sz="2000" dirty="0">
                <a:latin typeface="Candara" panose="020E0502030303020204" pitchFamily="34" charset="0"/>
              </a:rPr>
              <a:t>Saturated animal lipids are </a:t>
            </a:r>
            <a:r>
              <a:rPr lang="en-US" sz="2000" b="1" dirty="0">
                <a:latin typeface="Candara" panose="020E0502030303020204" pitchFamily="34" charset="0"/>
              </a:rPr>
              <a:t>‘straight’ </a:t>
            </a:r>
            <a:r>
              <a:rPr lang="en-US" sz="2000" dirty="0">
                <a:latin typeface="Candara" panose="020E0502030303020204" pitchFamily="34" charset="0"/>
              </a:rPr>
              <a:t>and </a:t>
            </a:r>
            <a:r>
              <a:rPr lang="en-US" sz="2000" b="1" dirty="0">
                <a:latin typeface="Candara" panose="020E0502030303020204" pitchFamily="34" charset="0"/>
              </a:rPr>
              <a:t>pack tightly</a:t>
            </a:r>
            <a:r>
              <a:rPr lang="en-US" sz="2000" dirty="0">
                <a:latin typeface="Candara" panose="020E0502030303020204" pitchFamily="34" charset="0"/>
              </a:rPr>
              <a:t>, so require more energy to melt.</a:t>
            </a:r>
          </a:p>
        </p:txBody>
      </p:sp>
      <p:sp>
        <p:nvSpPr>
          <p:cNvPr id="12" name="TextBox 11">
            <a:extLst>
              <a:ext uri="{FF2B5EF4-FFF2-40B4-BE49-F238E27FC236}">
                <a16:creationId xmlns:a16="http://schemas.microsoft.com/office/drawing/2014/main" id="{748B9E28-9DCF-D14A-948C-B64323091AEF}"/>
              </a:ext>
            </a:extLst>
          </p:cNvPr>
          <p:cNvSpPr txBox="1"/>
          <p:nvPr/>
        </p:nvSpPr>
        <p:spPr>
          <a:xfrm rot="16200000">
            <a:off x="5737469" y="3493671"/>
            <a:ext cx="6026009" cy="769441"/>
          </a:xfrm>
          <a:prstGeom prst="rect">
            <a:avLst/>
          </a:prstGeom>
          <a:noFill/>
        </p:spPr>
        <p:txBody>
          <a:bodyPr wrap="none" rtlCol="0">
            <a:spAutoFit/>
          </a:bodyPr>
          <a:lstStyle/>
          <a:p>
            <a:r>
              <a:rPr lang="en-US" sz="4400" b="1" i="1" dirty="0">
                <a:solidFill>
                  <a:schemeClr val="accent1"/>
                </a:solidFill>
              </a:rPr>
              <a:t>……..sidebar…………….…...</a:t>
            </a:r>
          </a:p>
        </p:txBody>
      </p:sp>
    </p:spTree>
    <p:extLst>
      <p:ext uri="{BB962C8B-B14F-4D97-AF65-F5344CB8AC3E}">
        <p14:creationId xmlns:p14="http://schemas.microsoft.com/office/powerpoint/2010/main" val="39885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3" y="16332"/>
            <a:ext cx="7905113" cy="646331"/>
          </a:xfrm>
          <a:prstGeom prst="rect">
            <a:avLst/>
          </a:prstGeom>
          <a:noFill/>
        </p:spPr>
        <p:txBody>
          <a:bodyPr wrap="none" rtlCol="0">
            <a:spAutoFit/>
          </a:bodyPr>
          <a:lstStyle/>
          <a:p>
            <a:r>
              <a:rPr lang="en-US" sz="3600" b="1" dirty="0">
                <a:solidFill>
                  <a:prstClr val="white"/>
                </a:solidFill>
                <a:cs typeface="Avenir Heavy"/>
              </a:rPr>
              <a:t>2. Intro to organic structure &amp; bonding II</a:t>
            </a:r>
          </a:p>
        </p:txBody>
      </p:sp>
      <p:sp>
        <p:nvSpPr>
          <p:cNvPr id="8" name="TextBox 7"/>
          <p:cNvSpPr txBox="1"/>
          <p:nvPr/>
        </p:nvSpPr>
        <p:spPr>
          <a:xfrm>
            <a:off x="719022" y="1654262"/>
            <a:ext cx="7705956" cy="2610843"/>
          </a:xfrm>
          <a:prstGeom prst="rect">
            <a:avLst/>
          </a:prstGeom>
          <a:noFill/>
        </p:spPr>
        <p:txBody>
          <a:bodyPr wrap="none" rtlCol="0">
            <a:spAutoFit/>
          </a:bodyPr>
          <a:lstStyle/>
          <a:p>
            <a:pPr lvl="1">
              <a:lnSpc>
                <a:spcPct val="150000"/>
              </a:lnSpc>
            </a:pPr>
            <a:r>
              <a:rPr lang="en-US" sz="2800" b="1" dirty="0">
                <a:latin typeface="Candara"/>
                <a:cs typeface="Candara"/>
              </a:rPr>
              <a:t>2.5: Physical properties of organic compounds</a:t>
            </a:r>
          </a:p>
          <a:p>
            <a:pPr lvl="1">
              <a:lnSpc>
                <a:spcPct val="150000"/>
              </a:lnSpc>
            </a:pPr>
            <a:r>
              <a:rPr lang="en-US" sz="2800" dirty="0">
                <a:latin typeface="Candara"/>
                <a:cs typeface="Candara"/>
              </a:rPr>
              <a:t>	A. Solubility</a:t>
            </a:r>
          </a:p>
          <a:p>
            <a:pPr lvl="1">
              <a:lnSpc>
                <a:spcPct val="150000"/>
              </a:lnSpc>
            </a:pPr>
            <a:r>
              <a:rPr lang="en-US" sz="2800" dirty="0">
                <a:latin typeface="Candara"/>
                <a:cs typeface="Candara"/>
              </a:rPr>
              <a:t>	B. Boiling and melting points</a:t>
            </a:r>
          </a:p>
          <a:p>
            <a:pPr lvl="1">
              <a:lnSpc>
                <a:spcPct val="150000"/>
              </a:lnSpc>
            </a:pPr>
            <a:r>
              <a:rPr lang="en-US" sz="2800" dirty="0">
                <a:latin typeface="Candara"/>
                <a:cs typeface="Candara"/>
              </a:rPr>
              <a:t>	C. Physical properties of lipids and proteins</a:t>
            </a:r>
          </a:p>
        </p:txBody>
      </p:sp>
      <p:pic>
        <p:nvPicPr>
          <p:cNvPr id="10" name="Picture 9">
            <a:extLst>
              <a:ext uri="{FF2B5EF4-FFF2-40B4-BE49-F238E27FC236}">
                <a16:creationId xmlns:a16="http://schemas.microsoft.com/office/drawing/2014/main" id="{B4BC887D-5263-BE4E-B139-25FE7FD33F9B}"/>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Tree>
    <p:extLst>
      <p:ext uri="{BB962C8B-B14F-4D97-AF65-F5344CB8AC3E}">
        <p14:creationId xmlns:p14="http://schemas.microsoft.com/office/powerpoint/2010/main" val="1073096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Packing determines </a:t>
            </a:r>
            <a:r>
              <a:rPr lang="en-US" sz="3600" b="1" dirty="0" err="1">
                <a:solidFill>
                  <a:prstClr val="white"/>
                </a:solidFill>
                <a:latin typeface="Candara"/>
                <a:cs typeface="Candara"/>
              </a:rPr>
              <a:t>mp</a:t>
            </a:r>
            <a:endParaRPr lang="en-US" sz="3600" b="1" dirty="0">
              <a:solidFill>
                <a:prstClr val="white"/>
              </a:solidFill>
              <a:latin typeface="Candara"/>
              <a:cs typeface="Candara"/>
            </a:endParaRP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9" name="TextBox 18">
            <a:extLst>
              <a:ext uri="{FF2B5EF4-FFF2-40B4-BE49-F238E27FC236}">
                <a16:creationId xmlns:a16="http://schemas.microsoft.com/office/drawing/2014/main" id="{C2C0D758-A357-DF47-9768-3D54AED4ADB4}"/>
              </a:ext>
            </a:extLst>
          </p:cNvPr>
          <p:cNvSpPr txBox="1"/>
          <p:nvPr/>
        </p:nvSpPr>
        <p:spPr>
          <a:xfrm>
            <a:off x="288490" y="827025"/>
            <a:ext cx="8334515" cy="707886"/>
          </a:xfrm>
          <a:prstGeom prst="rect">
            <a:avLst/>
          </a:prstGeom>
          <a:noFill/>
        </p:spPr>
        <p:txBody>
          <a:bodyPr wrap="square" rtlCol="0">
            <a:spAutoFit/>
          </a:bodyPr>
          <a:lstStyle/>
          <a:p>
            <a:r>
              <a:rPr lang="en-US" sz="2000" dirty="0">
                <a:latin typeface="Candara" panose="020E0502030303020204" pitchFamily="34" charset="0"/>
              </a:rPr>
              <a:t>Have a look at these visuals to see how saturated lipids pack more tightly than unsaturated lipids.</a:t>
            </a:r>
          </a:p>
        </p:txBody>
      </p:sp>
      <p:pic>
        <p:nvPicPr>
          <p:cNvPr id="3" name="Graphic 2">
            <a:extLst>
              <a:ext uri="{FF2B5EF4-FFF2-40B4-BE49-F238E27FC236}">
                <a16:creationId xmlns:a16="http://schemas.microsoft.com/office/drawing/2014/main" id="{634D918C-0E3B-5847-9468-7217F10F34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2347" y="1565487"/>
            <a:ext cx="6659443" cy="4496064"/>
          </a:xfrm>
          <a:prstGeom prst="rect">
            <a:avLst/>
          </a:prstGeom>
        </p:spPr>
      </p:pic>
      <p:sp>
        <p:nvSpPr>
          <p:cNvPr id="7" name="TextBox 6">
            <a:extLst>
              <a:ext uri="{FF2B5EF4-FFF2-40B4-BE49-F238E27FC236}">
                <a16:creationId xmlns:a16="http://schemas.microsoft.com/office/drawing/2014/main" id="{FADECF3A-7876-EA4B-9B97-BDB65816D629}"/>
              </a:ext>
            </a:extLst>
          </p:cNvPr>
          <p:cNvSpPr txBox="1"/>
          <p:nvPr/>
        </p:nvSpPr>
        <p:spPr>
          <a:xfrm>
            <a:off x="3340511" y="6325942"/>
            <a:ext cx="4920642" cy="369332"/>
          </a:xfrm>
          <a:prstGeom prst="rect">
            <a:avLst/>
          </a:prstGeom>
          <a:noFill/>
        </p:spPr>
        <p:txBody>
          <a:bodyPr wrap="none" rtlCol="0">
            <a:spAutoFit/>
          </a:bodyPr>
          <a:lstStyle/>
          <a:p>
            <a:r>
              <a:rPr lang="en-US" dirty="0">
                <a:hlinkClick r:id="rId5"/>
              </a:rPr>
              <a:t>https://www.youtube.com/watch?v=ESPNqKUluRs</a:t>
            </a:r>
            <a:endParaRPr lang="en-US" dirty="0"/>
          </a:p>
        </p:txBody>
      </p:sp>
      <p:sp>
        <p:nvSpPr>
          <p:cNvPr id="2" name="Rectangle 1">
            <a:extLst>
              <a:ext uri="{FF2B5EF4-FFF2-40B4-BE49-F238E27FC236}">
                <a16:creationId xmlns:a16="http://schemas.microsoft.com/office/drawing/2014/main" id="{D870F8BC-238E-F147-93F2-A897160C5E38}"/>
              </a:ext>
            </a:extLst>
          </p:cNvPr>
          <p:cNvSpPr/>
          <p:nvPr/>
        </p:nvSpPr>
        <p:spPr>
          <a:xfrm>
            <a:off x="861391" y="3710609"/>
            <a:ext cx="6692348" cy="2504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7ECD6F7-73C3-7544-82C9-D8F0458C3BE5}"/>
              </a:ext>
            </a:extLst>
          </p:cNvPr>
          <p:cNvSpPr txBox="1"/>
          <p:nvPr/>
        </p:nvSpPr>
        <p:spPr>
          <a:xfrm rot="16200000">
            <a:off x="5716203" y="3493671"/>
            <a:ext cx="6026009" cy="769441"/>
          </a:xfrm>
          <a:prstGeom prst="rect">
            <a:avLst/>
          </a:prstGeom>
          <a:noFill/>
        </p:spPr>
        <p:txBody>
          <a:bodyPr wrap="none" rtlCol="0">
            <a:spAutoFit/>
          </a:bodyPr>
          <a:lstStyle/>
          <a:p>
            <a:r>
              <a:rPr lang="en-US" sz="4400" b="1" i="1" dirty="0">
                <a:solidFill>
                  <a:schemeClr val="accent1"/>
                </a:solidFill>
              </a:rPr>
              <a:t>……..sidebar…………….…...</a:t>
            </a:r>
          </a:p>
        </p:txBody>
      </p:sp>
    </p:spTree>
    <p:extLst>
      <p:ext uri="{BB962C8B-B14F-4D97-AF65-F5344CB8AC3E}">
        <p14:creationId xmlns:p14="http://schemas.microsoft.com/office/powerpoint/2010/main" val="355290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Protein</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9" name="TextBox 18">
            <a:extLst>
              <a:ext uri="{FF2B5EF4-FFF2-40B4-BE49-F238E27FC236}">
                <a16:creationId xmlns:a16="http://schemas.microsoft.com/office/drawing/2014/main" id="{C2C0D758-A357-DF47-9768-3D54AED4ADB4}"/>
              </a:ext>
            </a:extLst>
          </p:cNvPr>
          <p:cNvSpPr txBox="1"/>
          <p:nvPr/>
        </p:nvSpPr>
        <p:spPr>
          <a:xfrm>
            <a:off x="288490" y="827025"/>
            <a:ext cx="8663781" cy="707886"/>
          </a:xfrm>
          <a:prstGeom prst="rect">
            <a:avLst/>
          </a:prstGeom>
          <a:noFill/>
        </p:spPr>
        <p:txBody>
          <a:bodyPr wrap="square" rtlCol="0">
            <a:spAutoFit/>
          </a:bodyPr>
          <a:lstStyle/>
          <a:p>
            <a:r>
              <a:rPr lang="en-US" sz="2000" dirty="0">
                <a:latin typeface="Candara" panose="020E0502030303020204" pitchFamily="34" charset="0"/>
              </a:rPr>
              <a:t>Proteins must </a:t>
            </a:r>
            <a:r>
              <a:rPr lang="en-US" sz="2000" b="1" dirty="0">
                <a:latin typeface="Candara" panose="020E0502030303020204" pitchFamily="34" charset="0"/>
              </a:rPr>
              <a:t>fold</a:t>
            </a:r>
            <a:r>
              <a:rPr lang="en-US" sz="2000" dirty="0">
                <a:latin typeface="Candara" panose="020E0502030303020204" pitchFamily="34" charset="0"/>
              </a:rPr>
              <a:t> in order to </a:t>
            </a:r>
            <a:r>
              <a:rPr lang="en-US" sz="2000" b="1" dirty="0">
                <a:latin typeface="Candara" panose="020E0502030303020204" pitchFamily="34" charset="0"/>
              </a:rPr>
              <a:t>function properly</a:t>
            </a:r>
            <a:r>
              <a:rPr lang="en-US" sz="2000" dirty="0">
                <a:latin typeface="Candara" panose="020E0502030303020204" pitchFamily="34" charset="0"/>
              </a:rPr>
              <a:t>.</a:t>
            </a:r>
          </a:p>
          <a:p>
            <a:pPr marL="342900" indent="-342900">
              <a:buFont typeface="Arial" panose="020B0604020202020204" pitchFamily="34" charset="0"/>
              <a:buChar char="•"/>
            </a:pPr>
            <a:r>
              <a:rPr lang="en-US" sz="2000" dirty="0">
                <a:latin typeface="Candara" panose="020E0502030303020204" pitchFamily="34" charset="0"/>
              </a:rPr>
              <a:t>Non-covalent bonds facilitate folding and then hold it in place (hairspray).</a:t>
            </a:r>
          </a:p>
        </p:txBody>
      </p:sp>
      <p:pic>
        <p:nvPicPr>
          <p:cNvPr id="6" name="Picture 5">
            <a:extLst>
              <a:ext uri="{FF2B5EF4-FFF2-40B4-BE49-F238E27FC236}">
                <a16:creationId xmlns:a16="http://schemas.microsoft.com/office/drawing/2014/main" id="{C5375F99-C02E-7A47-BFCE-744031666807}"/>
              </a:ext>
            </a:extLst>
          </p:cNvPr>
          <p:cNvPicPr>
            <a:picLocks noChangeAspect="1"/>
          </p:cNvPicPr>
          <p:nvPr/>
        </p:nvPicPr>
        <p:blipFill>
          <a:blip r:embed="rId3"/>
          <a:stretch>
            <a:fillRect/>
          </a:stretch>
        </p:blipFill>
        <p:spPr>
          <a:xfrm>
            <a:off x="0" y="1976484"/>
            <a:ext cx="8423111" cy="3728540"/>
          </a:xfrm>
          <a:prstGeom prst="rect">
            <a:avLst/>
          </a:prstGeom>
        </p:spPr>
      </p:pic>
      <p:sp>
        <p:nvSpPr>
          <p:cNvPr id="8" name="TextBox 7">
            <a:extLst>
              <a:ext uri="{FF2B5EF4-FFF2-40B4-BE49-F238E27FC236}">
                <a16:creationId xmlns:a16="http://schemas.microsoft.com/office/drawing/2014/main" id="{D2C10543-30D4-BB49-B8EF-5C1FAD360338}"/>
              </a:ext>
            </a:extLst>
          </p:cNvPr>
          <p:cNvSpPr txBox="1"/>
          <p:nvPr/>
        </p:nvSpPr>
        <p:spPr>
          <a:xfrm>
            <a:off x="6106515" y="5058693"/>
            <a:ext cx="2316596" cy="646331"/>
          </a:xfrm>
          <a:prstGeom prst="rect">
            <a:avLst/>
          </a:prstGeom>
          <a:noFill/>
        </p:spPr>
        <p:txBody>
          <a:bodyPr wrap="none" rtlCol="0">
            <a:spAutoFit/>
          </a:bodyPr>
          <a:lstStyle/>
          <a:p>
            <a:r>
              <a:rPr lang="en-US" b="1" dirty="0">
                <a:solidFill>
                  <a:schemeClr val="bg1"/>
                </a:solidFill>
              </a:rPr>
              <a:t>exterior = hydrophilic</a:t>
            </a:r>
          </a:p>
          <a:p>
            <a:r>
              <a:rPr lang="en-US" b="1" dirty="0">
                <a:solidFill>
                  <a:schemeClr val="bg1"/>
                </a:solidFill>
              </a:rPr>
              <a:t>interior = hydrophobic</a:t>
            </a:r>
          </a:p>
        </p:txBody>
      </p:sp>
      <p:sp>
        <p:nvSpPr>
          <p:cNvPr id="13" name="TextBox 12">
            <a:extLst>
              <a:ext uri="{FF2B5EF4-FFF2-40B4-BE49-F238E27FC236}">
                <a16:creationId xmlns:a16="http://schemas.microsoft.com/office/drawing/2014/main" id="{B4A2B3E5-7424-1141-AF3F-2E6B5AE1325B}"/>
              </a:ext>
            </a:extLst>
          </p:cNvPr>
          <p:cNvSpPr txBox="1"/>
          <p:nvPr/>
        </p:nvSpPr>
        <p:spPr>
          <a:xfrm>
            <a:off x="5886808" y="2090969"/>
            <a:ext cx="2233047" cy="369332"/>
          </a:xfrm>
          <a:prstGeom prst="rect">
            <a:avLst/>
          </a:prstGeom>
          <a:noFill/>
        </p:spPr>
        <p:txBody>
          <a:bodyPr wrap="none" rtlCol="0">
            <a:spAutoFit/>
          </a:bodyPr>
          <a:lstStyle/>
          <a:p>
            <a:r>
              <a:rPr lang="en-US" b="1" dirty="0">
                <a:solidFill>
                  <a:schemeClr val="bg1"/>
                </a:solidFill>
              </a:rPr>
              <a:t>folded and functional</a:t>
            </a:r>
          </a:p>
        </p:txBody>
      </p:sp>
      <p:sp>
        <p:nvSpPr>
          <p:cNvPr id="14" name="TextBox 13">
            <a:extLst>
              <a:ext uri="{FF2B5EF4-FFF2-40B4-BE49-F238E27FC236}">
                <a16:creationId xmlns:a16="http://schemas.microsoft.com/office/drawing/2014/main" id="{DD766681-FC40-6347-A1B8-9FC053B02881}"/>
              </a:ext>
            </a:extLst>
          </p:cNvPr>
          <p:cNvSpPr txBox="1"/>
          <p:nvPr/>
        </p:nvSpPr>
        <p:spPr>
          <a:xfrm>
            <a:off x="729105" y="5061464"/>
            <a:ext cx="2359236" cy="369332"/>
          </a:xfrm>
          <a:prstGeom prst="rect">
            <a:avLst/>
          </a:prstGeom>
          <a:noFill/>
        </p:spPr>
        <p:txBody>
          <a:bodyPr wrap="none" rtlCol="0">
            <a:spAutoFit/>
          </a:bodyPr>
          <a:lstStyle/>
          <a:p>
            <a:r>
              <a:rPr lang="en-US" b="1" dirty="0">
                <a:solidFill>
                  <a:schemeClr val="bg1"/>
                </a:solidFill>
              </a:rPr>
              <a:t>unfolded protein chain</a:t>
            </a:r>
          </a:p>
        </p:txBody>
      </p:sp>
      <p:sp>
        <p:nvSpPr>
          <p:cNvPr id="10" name="TextBox 9">
            <a:extLst>
              <a:ext uri="{FF2B5EF4-FFF2-40B4-BE49-F238E27FC236}">
                <a16:creationId xmlns:a16="http://schemas.microsoft.com/office/drawing/2014/main" id="{DEF7B535-F741-4D43-B733-5284CDE9E96C}"/>
              </a:ext>
            </a:extLst>
          </p:cNvPr>
          <p:cNvSpPr txBox="1"/>
          <p:nvPr/>
        </p:nvSpPr>
        <p:spPr>
          <a:xfrm rot="16200000">
            <a:off x="5716203" y="3493671"/>
            <a:ext cx="6026009" cy="769441"/>
          </a:xfrm>
          <a:prstGeom prst="rect">
            <a:avLst/>
          </a:prstGeom>
          <a:noFill/>
        </p:spPr>
        <p:txBody>
          <a:bodyPr wrap="none" rtlCol="0">
            <a:spAutoFit/>
          </a:bodyPr>
          <a:lstStyle/>
          <a:p>
            <a:r>
              <a:rPr lang="en-US" sz="4400" b="1" i="1" dirty="0">
                <a:solidFill>
                  <a:schemeClr val="accent1"/>
                </a:solidFill>
              </a:rPr>
              <a:t>……..sidebar…………….…...</a:t>
            </a:r>
          </a:p>
        </p:txBody>
      </p:sp>
    </p:spTree>
    <p:extLst>
      <p:ext uri="{BB962C8B-B14F-4D97-AF65-F5344CB8AC3E}">
        <p14:creationId xmlns:p14="http://schemas.microsoft.com/office/powerpoint/2010/main" val="1443572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Adaptation via non-covalent interactions </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9" name="TextBox 18">
            <a:extLst>
              <a:ext uri="{FF2B5EF4-FFF2-40B4-BE49-F238E27FC236}">
                <a16:creationId xmlns:a16="http://schemas.microsoft.com/office/drawing/2014/main" id="{C2C0D758-A357-DF47-9768-3D54AED4ADB4}"/>
              </a:ext>
            </a:extLst>
          </p:cNvPr>
          <p:cNvSpPr txBox="1"/>
          <p:nvPr/>
        </p:nvSpPr>
        <p:spPr>
          <a:xfrm>
            <a:off x="288490" y="827025"/>
            <a:ext cx="8663781" cy="1323439"/>
          </a:xfrm>
          <a:prstGeom prst="rect">
            <a:avLst/>
          </a:prstGeom>
          <a:noFill/>
        </p:spPr>
        <p:txBody>
          <a:bodyPr wrap="square" rtlCol="0">
            <a:spAutoFit/>
          </a:bodyPr>
          <a:lstStyle/>
          <a:p>
            <a:r>
              <a:rPr lang="en-US" sz="2000" dirty="0">
                <a:latin typeface="Candara" panose="020E0502030303020204" pitchFamily="34" charset="0"/>
              </a:rPr>
              <a:t>While we are most aware of organisms that live at the temperatures we like (</a:t>
            </a:r>
            <a:r>
              <a:rPr lang="en-US" sz="2000" b="1" dirty="0" err="1">
                <a:latin typeface="Candara" panose="020E0502030303020204" pitchFamily="34" charset="0"/>
              </a:rPr>
              <a:t>mesophiles</a:t>
            </a:r>
            <a:r>
              <a:rPr lang="en-US" sz="2000" dirty="0">
                <a:latin typeface="Candara" panose="020E0502030303020204" pitchFamily="34" charset="0"/>
              </a:rPr>
              <a:t>), some organisms live at much higher temperatures (</a:t>
            </a:r>
            <a:r>
              <a:rPr lang="en-US" sz="2000" b="1" dirty="0">
                <a:latin typeface="Candara" panose="020E0502030303020204" pitchFamily="34" charset="0"/>
              </a:rPr>
              <a:t>thermophiles</a:t>
            </a:r>
            <a:r>
              <a:rPr lang="en-US" sz="2000" dirty="0">
                <a:latin typeface="Candara" panose="020E0502030303020204" pitchFamily="34" charset="0"/>
              </a:rPr>
              <a:t>), in hot springs or thermal vents, or at much colder temperatures (psychrophiles), in polar ice.</a:t>
            </a:r>
          </a:p>
        </p:txBody>
      </p:sp>
      <p:sp>
        <p:nvSpPr>
          <p:cNvPr id="10" name="TextBox 9">
            <a:extLst>
              <a:ext uri="{FF2B5EF4-FFF2-40B4-BE49-F238E27FC236}">
                <a16:creationId xmlns:a16="http://schemas.microsoft.com/office/drawing/2014/main" id="{941A2737-63CF-4C48-910B-1462786FB276}"/>
              </a:ext>
            </a:extLst>
          </p:cNvPr>
          <p:cNvSpPr txBox="1"/>
          <p:nvPr/>
        </p:nvSpPr>
        <p:spPr>
          <a:xfrm>
            <a:off x="288490" y="2291689"/>
            <a:ext cx="8663781" cy="1631216"/>
          </a:xfrm>
          <a:prstGeom prst="rect">
            <a:avLst/>
          </a:prstGeom>
          <a:noFill/>
        </p:spPr>
        <p:txBody>
          <a:bodyPr wrap="square" rtlCol="0">
            <a:spAutoFit/>
          </a:bodyPr>
          <a:lstStyle/>
          <a:p>
            <a:r>
              <a:rPr lang="en-US" sz="2000" dirty="0">
                <a:latin typeface="Candara" panose="020E0502030303020204" pitchFamily="34" charset="0"/>
              </a:rPr>
              <a:t>Enzymes from these organisms are remarkably similar, but have </a:t>
            </a:r>
            <a:r>
              <a:rPr lang="en-US" sz="2000" b="1" dirty="0">
                <a:latin typeface="Candara" panose="020E0502030303020204" pitchFamily="34" charset="0"/>
              </a:rPr>
              <a:t>adaptations that allow them to maintain their folding and function at different temperatures</a:t>
            </a:r>
            <a:r>
              <a:rPr lang="en-US" sz="2000" dirty="0">
                <a:latin typeface="Candara" panose="020E0502030303020204" pitchFamily="34" charset="0"/>
              </a:rPr>
              <a:t>.</a:t>
            </a:r>
          </a:p>
          <a:p>
            <a:pPr marL="342900" indent="-342900">
              <a:buFont typeface="Arial" panose="020B0604020202020204" pitchFamily="34" charset="0"/>
              <a:buChar char="•"/>
            </a:pPr>
            <a:r>
              <a:rPr lang="en-US" sz="2000" dirty="0">
                <a:latin typeface="Candara" panose="020E0502030303020204" pitchFamily="34" charset="0"/>
              </a:rPr>
              <a:t>Thermophiles have added more non-covalent bonds.</a:t>
            </a:r>
          </a:p>
          <a:p>
            <a:pPr marL="342900" indent="-342900">
              <a:buFont typeface="Arial" panose="020B0604020202020204" pitchFamily="34" charset="0"/>
              <a:buChar char="•"/>
            </a:pPr>
            <a:r>
              <a:rPr lang="en-US" sz="2000" dirty="0">
                <a:latin typeface="Candara" panose="020E0502030303020204" pitchFamily="34" charset="0"/>
              </a:rPr>
              <a:t>Psychrophiles don’t need as many.</a:t>
            </a:r>
          </a:p>
        </p:txBody>
      </p:sp>
      <p:pic>
        <p:nvPicPr>
          <p:cNvPr id="2" name="Picture 1">
            <a:extLst>
              <a:ext uri="{FF2B5EF4-FFF2-40B4-BE49-F238E27FC236}">
                <a16:creationId xmlns:a16="http://schemas.microsoft.com/office/drawing/2014/main" id="{C4E8DDA7-BBC9-A042-9E9A-5176400AC199}"/>
              </a:ext>
            </a:extLst>
          </p:cNvPr>
          <p:cNvPicPr>
            <a:picLocks noChangeAspect="1"/>
          </p:cNvPicPr>
          <p:nvPr/>
        </p:nvPicPr>
        <p:blipFill>
          <a:blip r:embed="rId3"/>
          <a:stretch>
            <a:fillRect/>
          </a:stretch>
        </p:blipFill>
        <p:spPr>
          <a:xfrm>
            <a:off x="622300" y="3931398"/>
            <a:ext cx="7722187" cy="2383698"/>
          </a:xfrm>
          <a:prstGeom prst="rect">
            <a:avLst/>
          </a:prstGeom>
        </p:spPr>
      </p:pic>
      <p:sp>
        <p:nvSpPr>
          <p:cNvPr id="3" name="TextBox 2">
            <a:extLst>
              <a:ext uri="{FF2B5EF4-FFF2-40B4-BE49-F238E27FC236}">
                <a16:creationId xmlns:a16="http://schemas.microsoft.com/office/drawing/2014/main" id="{FF54AA80-34A9-0F48-B008-CB03FEE1C508}"/>
              </a:ext>
            </a:extLst>
          </p:cNvPr>
          <p:cNvSpPr txBox="1"/>
          <p:nvPr/>
        </p:nvSpPr>
        <p:spPr>
          <a:xfrm>
            <a:off x="6548284" y="6346719"/>
            <a:ext cx="1305165" cy="400110"/>
          </a:xfrm>
          <a:prstGeom prst="rect">
            <a:avLst/>
          </a:prstGeom>
          <a:noFill/>
        </p:spPr>
        <p:txBody>
          <a:bodyPr wrap="none" rtlCol="0">
            <a:spAutoFit/>
          </a:bodyPr>
          <a:lstStyle/>
          <a:p>
            <a:r>
              <a:rPr lang="en-US" sz="2000" dirty="0" err="1">
                <a:solidFill>
                  <a:srgbClr val="0432FF"/>
                </a:solidFill>
                <a:latin typeface="Candara" panose="020E0502030303020204" pitchFamily="34" charset="0"/>
              </a:rPr>
              <a:t>mesophile</a:t>
            </a:r>
            <a:endParaRPr lang="en-US" sz="2000" dirty="0">
              <a:solidFill>
                <a:srgbClr val="0432FF"/>
              </a:solidFill>
              <a:latin typeface="Candara" panose="020E0502030303020204" pitchFamily="34" charset="0"/>
            </a:endParaRPr>
          </a:p>
        </p:txBody>
      </p:sp>
      <p:sp>
        <p:nvSpPr>
          <p:cNvPr id="15" name="TextBox 14">
            <a:extLst>
              <a:ext uri="{FF2B5EF4-FFF2-40B4-BE49-F238E27FC236}">
                <a16:creationId xmlns:a16="http://schemas.microsoft.com/office/drawing/2014/main" id="{B647D079-84CB-134D-8EC0-1F89D5CC56AE}"/>
              </a:ext>
            </a:extLst>
          </p:cNvPr>
          <p:cNvSpPr txBox="1"/>
          <p:nvPr/>
        </p:nvSpPr>
        <p:spPr>
          <a:xfrm>
            <a:off x="1125794" y="6346719"/>
            <a:ext cx="1519968" cy="400110"/>
          </a:xfrm>
          <a:prstGeom prst="rect">
            <a:avLst/>
          </a:prstGeom>
          <a:noFill/>
        </p:spPr>
        <p:txBody>
          <a:bodyPr wrap="none" rtlCol="0">
            <a:spAutoFit/>
          </a:bodyPr>
          <a:lstStyle/>
          <a:p>
            <a:r>
              <a:rPr lang="en-US" sz="2000" dirty="0">
                <a:solidFill>
                  <a:srgbClr val="0432FF"/>
                </a:solidFill>
                <a:latin typeface="Candara" panose="020E0502030303020204" pitchFamily="34" charset="0"/>
              </a:rPr>
              <a:t>thermophile</a:t>
            </a:r>
          </a:p>
        </p:txBody>
      </p:sp>
      <p:sp>
        <p:nvSpPr>
          <p:cNvPr id="11" name="TextBox 10">
            <a:extLst>
              <a:ext uri="{FF2B5EF4-FFF2-40B4-BE49-F238E27FC236}">
                <a16:creationId xmlns:a16="http://schemas.microsoft.com/office/drawing/2014/main" id="{4FA0794A-07A3-464A-9F0E-46097E86DB5D}"/>
              </a:ext>
            </a:extLst>
          </p:cNvPr>
          <p:cNvSpPr txBox="1"/>
          <p:nvPr/>
        </p:nvSpPr>
        <p:spPr>
          <a:xfrm rot="16200000">
            <a:off x="5716203" y="3493671"/>
            <a:ext cx="6026009" cy="769441"/>
          </a:xfrm>
          <a:prstGeom prst="rect">
            <a:avLst/>
          </a:prstGeom>
          <a:noFill/>
        </p:spPr>
        <p:txBody>
          <a:bodyPr wrap="none" rtlCol="0">
            <a:spAutoFit/>
          </a:bodyPr>
          <a:lstStyle/>
          <a:p>
            <a:r>
              <a:rPr lang="en-US" sz="4400" b="1" i="1" dirty="0">
                <a:solidFill>
                  <a:schemeClr val="accent1"/>
                </a:solidFill>
              </a:rPr>
              <a:t>……..sidebar…………….…...</a:t>
            </a:r>
          </a:p>
        </p:txBody>
      </p:sp>
    </p:spTree>
    <p:extLst>
      <p:ext uri="{BB962C8B-B14F-4D97-AF65-F5344CB8AC3E}">
        <p14:creationId xmlns:p14="http://schemas.microsoft.com/office/powerpoint/2010/main" val="321653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69"/>
            <a:ext cx="1916585" cy="646331"/>
          </a:xfrm>
          <a:prstGeom prst="rect">
            <a:avLst/>
          </a:prstGeom>
          <a:noFill/>
        </p:spPr>
        <p:txBody>
          <a:bodyPr wrap="none" rtlCol="0">
            <a:spAutoFit/>
          </a:bodyPr>
          <a:lstStyle/>
          <a:p>
            <a:pPr defTabSz="914400"/>
            <a:r>
              <a:rPr lang="en-US" sz="3600" b="1" dirty="0">
                <a:solidFill>
                  <a:schemeClr val="bg1"/>
                </a:solidFill>
                <a:latin typeface="Candara"/>
                <a:cs typeface="Candara"/>
              </a:rPr>
              <a:t>Can you?</a:t>
            </a:r>
          </a:p>
        </p:txBody>
      </p:sp>
      <p:sp>
        <p:nvSpPr>
          <p:cNvPr id="2" name="TextBox 1"/>
          <p:cNvSpPr txBox="1"/>
          <p:nvPr/>
        </p:nvSpPr>
        <p:spPr>
          <a:xfrm>
            <a:off x="275634" y="806828"/>
            <a:ext cx="8358003" cy="707886"/>
          </a:xfrm>
          <a:prstGeom prst="rect">
            <a:avLst/>
          </a:prstGeom>
          <a:noFill/>
        </p:spPr>
        <p:txBody>
          <a:bodyPr wrap="square" rtlCol="0">
            <a:spAutoFit/>
          </a:bodyPr>
          <a:lstStyle/>
          <a:p>
            <a:r>
              <a:rPr lang="en-US" sz="2000" dirty="0">
                <a:latin typeface="Candara"/>
                <a:cs typeface="Candara"/>
              </a:rPr>
              <a:t>(1) Understand how the physical structure of lipids affects their physical </a:t>
            </a:r>
          </a:p>
          <a:p>
            <a:r>
              <a:rPr lang="en-US" sz="2000" dirty="0">
                <a:latin typeface="Candara"/>
                <a:cs typeface="Candara"/>
              </a:rPr>
              <a:t>       state?</a:t>
            </a:r>
          </a:p>
        </p:txBody>
      </p:sp>
      <p:sp>
        <p:nvSpPr>
          <p:cNvPr id="12" name="TextBox 11"/>
          <p:cNvSpPr txBox="1"/>
          <p:nvPr/>
        </p:nvSpPr>
        <p:spPr>
          <a:xfrm>
            <a:off x="275634" y="1647241"/>
            <a:ext cx="8624113" cy="400110"/>
          </a:xfrm>
          <a:prstGeom prst="rect">
            <a:avLst/>
          </a:prstGeom>
          <a:noFill/>
        </p:spPr>
        <p:txBody>
          <a:bodyPr wrap="square" rtlCol="0">
            <a:spAutoFit/>
          </a:bodyPr>
          <a:lstStyle/>
          <a:p>
            <a:r>
              <a:rPr lang="en-US" sz="2000" dirty="0">
                <a:latin typeface="Candara"/>
                <a:cs typeface="Candara"/>
              </a:rPr>
              <a:t>(2) That proteins must fold in order to have function? </a:t>
            </a:r>
          </a:p>
        </p:txBody>
      </p:sp>
      <p:sp>
        <p:nvSpPr>
          <p:cNvPr id="13" name="TextBox 12"/>
          <p:cNvSpPr txBox="1"/>
          <p:nvPr/>
        </p:nvSpPr>
        <p:spPr>
          <a:xfrm>
            <a:off x="275634" y="2575522"/>
            <a:ext cx="8209147" cy="707886"/>
          </a:xfrm>
          <a:prstGeom prst="rect">
            <a:avLst/>
          </a:prstGeom>
          <a:noFill/>
        </p:spPr>
        <p:txBody>
          <a:bodyPr wrap="square" rtlCol="0">
            <a:spAutoFit/>
          </a:bodyPr>
          <a:lstStyle/>
          <a:p>
            <a:r>
              <a:rPr lang="en-US" sz="2000" dirty="0">
                <a:latin typeface="Candara"/>
                <a:cs typeface="Candara"/>
              </a:rPr>
              <a:t>(3) Understand that increasing intermolecular interactions allow proteins 	to remain folded and functional at higher temperatures?</a:t>
            </a:r>
          </a:p>
        </p:txBody>
      </p:sp>
      <p:pic>
        <p:nvPicPr>
          <p:cNvPr id="11" name="Picture 10">
            <a:extLst>
              <a:ext uri="{FF2B5EF4-FFF2-40B4-BE49-F238E27FC236}">
                <a16:creationId xmlns:a16="http://schemas.microsoft.com/office/drawing/2014/main" id="{D1FFA73D-6DF6-A04B-9DBE-FB0FC133284E}"/>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8" name="TextBox 7">
            <a:extLst>
              <a:ext uri="{FF2B5EF4-FFF2-40B4-BE49-F238E27FC236}">
                <a16:creationId xmlns:a16="http://schemas.microsoft.com/office/drawing/2014/main" id="{9746C470-9DB1-9644-BEA0-B8E68A309A6C}"/>
              </a:ext>
            </a:extLst>
          </p:cNvPr>
          <p:cNvSpPr txBox="1"/>
          <p:nvPr/>
        </p:nvSpPr>
        <p:spPr>
          <a:xfrm rot="16200000">
            <a:off x="5716203" y="3493671"/>
            <a:ext cx="6026009" cy="769441"/>
          </a:xfrm>
          <a:prstGeom prst="rect">
            <a:avLst/>
          </a:prstGeom>
          <a:noFill/>
        </p:spPr>
        <p:txBody>
          <a:bodyPr wrap="none" rtlCol="0">
            <a:spAutoFit/>
          </a:bodyPr>
          <a:lstStyle/>
          <a:p>
            <a:r>
              <a:rPr lang="en-US" sz="4400" b="1" i="1" dirty="0">
                <a:solidFill>
                  <a:schemeClr val="accent1"/>
                </a:solidFill>
              </a:rPr>
              <a:t>……..sidebar…………….…...</a:t>
            </a:r>
          </a:p>
        </p:txBody>
      </p:sp>
    </p:spTree>
    <p:extLst>
      <p:ext uri="{BB962C8B-B14F-4D97-AF65-F5344CB8AC3E}">
        <p14:creationId xmlns:p14="http://schemas.microsoft.com/office/powerpoint/2010/main" val="2390573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3" y="16332"/>
            <a:ext cx="7905113" cy="646331"/>
          </a:xfrm>
          <a:prstGeom prst="rect">
            <a:avLst/>
          </a:prstGeom>
          <a:noFill/>
        </p:spPr>
        <p:txBody>
          <a:bodyPr wrap="none" rtlCol="0">
            <a:spAutoFit/>
          </a:bodyPr>
          <a:lstStyle/>
          <a:p>
            <a:r>
              <a:rPr lang="en-US" sz="3600" b="1" dirty="0">
                <a:solidFill>
                  <a:prstClr val="white"/>
                </a:solidFill>
                <a:cs typeface="Avenir Heavy"/>
              </a:rPr>
              <a:t>2. Intro to organic structure &amp; bonding II</a:t>
            </a:r>
          </a:p>
        </p:txBody>
      </p:sp>
      <p:sp>
        <p:nvSpPr>
          <p:cNvPr id="8" name="TextBox 7"/>
          <p:cNvSpPr txBox="1"/>
          <p:nvPr/>
        </p:nvSpPr>
        <p:spPr>
          <a:xfrm>
            <a:off x="1072167" y="1706753"/>
            <a:ext cx="7061549" cy="3903504"/>
          </a:xfrm>
          <a:prstGeom prst="rect">
            <a:avLst/>
          </a:prstGeom>
          <a:noFill/>
        </p:spPr>
        <p:txBody>
          <a:bodyPr wrap="none" rtlCol="0">
            <a:spAutoFit/>
          </a:bodyPr>
          <a:lstStyle/>
          <a:p>
            <a:pPr marL="52387" lvl="1">
              <a:lnSpc>
                <a:spcPct val="150000"/>
              </a:lnSpc>
            </a:pPr>
            <a:r>
              <a:rPr lang="en-US" sz="2800" b="1" i="1" dirty="0">
                <a:latin typeface="Candara"/>
                <a:cs typeface="Candara"/>
              </a:rPr>
              <a:t>2.5A: Solubility</a:t>
            </a:r>
          </a:p>
          <a:p>
            <a:pPr marL="966787" lvl="2" indent="-457200">
              <a:lnSpc>
                <a:spcPct val="150000"/>
              </a:lnSpc>
              <a:buFont typeface="Arial" panose="020B0604020202020204" pitchFamily="34" charset="0"/>
              <a:buChar char="•"/>
            </a:pPr>
            <a:r>
              <a:rPr lang="en-US" sz="2800" i="1" dirty="0">
                <a:latin typeface="Candara"/>
                <a:cs typeface="Candara"/>
              </a:rPr>
              <a:t>Definition</a:t>
            </a:r>
          </a:p>
          <a:p>
            <a:pPr marL="966787" lvl="2" indent="-457200">
              <a:lnSpc>
                <a:spcPct val="150000"/>
              </a:lnSpc>
              <a:buFont typeface="Arial" panose="020B0604020202020204" pitchFamily="34" charset="0"/>
              <a:buChar char="•"/>
            </a:pPr>
            <a:r>
              <a:rPr lang="en-US" sz="2800" i="1" dirty="0">
                <a:latin typeface="Candara"/>
                <a:cs typeface="Candara"/>
              </a:rPr>
              <a:t>Like dissolves like</a:t>
            </a:r>
          </a:p>
          <a:p>
            <a:pPr marL="966787" lvl="2" indent="-457200">
              <a:lnSpc>
                <a:spcPct val="150000"/>
              </a:lnSpc>
              <a:buFont typeface="Arial" panose="020B0604020202020204" pitchFamily="34" charset="0"/>
              <a:buChar char="•"/>
            </a:pPr>
            <a:r>
              <a:rPr lang="en-US" sz="2800" i="1" dirty="0">
                <a:latin typeface="Candara"/>
                <a:cs typeface="Candara"/>
              </a:rPr>
              <a:t>Water and shells of hydration</a:t>
            </a:r>
          </a:p>
          <a:p>
            <a:pPr marL="966787" lvl="2" indent="-457200">
              <a:lnSpc>
                <a:spcPct val="150000"/>
              </a:lnSpc>
              <a:buFont typeface="Arial" panose="020B0604020202020204" pitchFamily="34" charset="0"/>
              <a:buChar char="•"/>
            </a:pPr>
            <a:r>
              <a:rPr lang="en-US" sz="2800" i="1" dirty="0">
                <a:latin typeface="Candara"/>
                <a:cs typeface="Candara"/>
              </a:rPr>
              <a:t>Effects of pH</a:t>
            </a:r>
          </a:p>
          <a:p>
            <a:pPr marL="966787" lvl="2" indent="-457200">
              <a:lnSpc>
                <a:spcPct val="150000"/>
              </a:lnSpc>
              <a:buFont typeface="Arial" panose="020B0604020202020204" pitchFamily="34" charset="0"/>
              <a:buChar char="•"/>
            </a:pPr>
            <a:r>
              <a:rPr lang="en-US" sz="2800" i="1" dirty="0">
                <a:solidFill>
                  <a:schemeClr val="bg1">
                    <a:lumMod val="50000"/>
                  </a:schemeClr>
                </a:solidFill>
                <a:latin typeface="Candara"/>
                <a:cs typeface="Candara"/>
              </a:rPr>
              <a:t>Biomolecules and membranes	[sidebar]</a:t>
            </a:r>
          </a:p>
        </p:txBody>
      </p:sp>
      <p:pic>
        <p:nvPicPr>
          <p:cNvPr id="10" name="Picture 9">
            <a:extLst>
              <a:ext uri="{FF2B5EF4-FFF2-40B4-BE49-F238E27FC236}">
                <a16:creationId xmlns:a16="http://schemas.microsoft.com/office/drawing/2014/main" id="{B4BC887D-5263-BE4E-B139-25FE7FD33F9B}"/>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Tree>
    <p:extLst>
      <p:ext uri="{BB962C8B-B14F-4D97-AF65-F5344CB8AC3E}">
        <p14:creationId xmlns:p14="http://schemas.microsoft.com/office/powerpoint/2010/main" val="240610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Solubility: nonpolar interactions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9" name="TextBox 18">
            <a:extLst>
              <a:ext uri="{FF2B5EF4-FFF2-40B4-BE49-F238E27FC236}">
                <a16:creationId xmlns:a16="http://schemas.microsoft.com/office/drawing/2014/main" id="{C2C0D758-A357-DF47-9768-3D54AED4ADB4}"/>
              </a:ext>
            </a:extLst>
          </p:cNvPr>
          <p:cNvSpPr txBox="1"/>
          <p:nvPr/>
        </p:nvSpPr>
        <p:spPr>
          <a:xfrm>
            <a:off x="288491" y="827025"/>
            <a:ext cx="8467257" cy="1631216"/>
          </a:xfrm>
          <a:prstGeom prst="rect">
            <a:avLst/>
          </a:prstGeom>
          <a:noFill/>
        </p:spPr>
        <p:txBody>
          <a:bodyPr wrap="square" rtlCol="0">
            <a:spAutoFit/>
          </a:bodyPr>
          <a:lstStyle/>
          <a:p>
            <a:r>
              <a:rPr lang="en-US" sz="2000" dirty="0">
                <a:latin typeface="Candara" panose="020E0502030303020204" pitchFamily="34" charset="0"/>
              </a:rPr>
              <a:t>Most reactions between organic molecules happen in </a:t>
            </a:r>
            <a:r>
              <a:rPr lang="en-US" sz="2000" b="1" dirty="0">
                <a:latin typeface="Candara" panose="020E0502030303020204" pitchFamily="34" charset="0"/>
              </a:rPr>
              <a:t>solutions</a:t>
            </a:r>
            <a:r>
              <a:rPr lang="en-US" sz="2000" dirty="0">
                <a:latin typeface="Candara" panose="020E0502030303020204" pitchFamily="34" charset="0"/>
              </a:rPr>
              <a:t>.</a:t>
            </a:r>
          </a:p>
          <a:p>
            <a:pPr marL="342900" indent="-342900">
              <a:buFont typeface="Arial" panose="020B0604020202020204" pitchFamily="34" charset="0"/>
              <a:buChar char="•"/>
            </a:pPr>
            <a:r>
              <a:rPr lang="en-US" sz="2000" dirty="0">
                <a:latin typeface="Candara" panose="020E0502030303020204" pitchFamily="34" charset="0"/>
              </a:rPr>
              <a:t>In biochemistry, the </a:t>
            </a:r>
            <a:r>
              <a:rPr lang="en-US" sz="2000" b="1" dirty="0">
                <a:latin typeface="Candara" panose="020E0502030303020204" pitchFamily="34" charset="0"/>
              </a:rPr>
              <a:t>universal solvent </a:t>
            </a:r>
            <a:r>
              <a:rPr lang="en-US" sz="2000" dirty="0">
                <a:latin typeface="Candara" panose="020E0502030303020204" pitchFamily="34" charset="0"/>
              </a:rPr>
              <a:t>the very polar molecule, </a:t>
            </a:r>
            <a:r>
              <a:rPr lang="en-US" sz="2000" b="1" dirty="0">
                <a:latin typeface="Candara" panose="020E0502030303020204" pitchFamily="34" charset="0"/>
              </a:rPr>
              <a:t>water</a:t>
            </a:r>
            <a:r>
              <a:rPr lang="en-US" sz="2000" dirty="0">
                <a:latin typeface="Candara" panose="020E0502030303020204" pitchFamily="34" charset="0"/>
              </a:rPr>
              <a:t>.</a:t>
            </a:r>
          </a:p>
          <a:p>
            <a:pPr marL="342900" indent="-342900">
              <a:buFont typeface="Arial" panose="020B0604020202020204" pitchFamily="34" charset="0"/>
              <a:buChar char="•"/>
            </a:pPr>
            <a:r>
              <a:rPr lang="en-US" sz="2000" dirty="0">
                <a:latin typeface="Candara" panose="020E0502030303020204" pitchFamily="34" charset="0"/>
              </a:rPr>
              <a:t>However, many cellular and molecular microenvironments things are much less polar. These microenvironments are dominated by the molecules that create them.</a:t>
            </a:r>
          </a:p>
        </p:txBody>
      </p:sp>
      <p:sp>
        <p:nvSpPr>
          <p:cNvPr id="7" name="TextBox 6">
            <a:extLst>
              <a:ext uri="{FF2B5EF4-FFF2-40B4-BE49-F238E27FC236}">
                <a16:creationId xmlns:a16="http://schemas.microsoft.com/office/drawing/2014/main" id="{7F61D0DC-E07F-F14E-9AB3-F86C2DD1B0A6}"/>
              </a:ext>
            </a:extLst>
          </p:cNvPr>
          <p:cNvSpPr txBox="1"/>
          <p:nvPr/>
        </p:nvSpPr>
        <p:spPr>
          <a:xfrm>
            <a:off x="288490" y="2599466"/>
            <a:ext cx="8467257" cy="1631216"/>
          </a:xfrm>
          <a:prstGeom prst="rect">
            <a:avLst/>
          </a:prstGeom>
          <a:noFill/>
        </p:spPr>
        <p:txBody>
          <a:bodyPr wrap="square" rtlCol="0">
            <a:spAutoFit/>
          </a:bodyPr>
          <a:lstStyle/>
          <a:p>
            <a:r>
              <a:rPr lang="en-US" sz="2000" b="1" dirty="0">
                <a:latin typeface="Candara" panose="020E0502030303020204" pitchFamily="34" charset="0"/>
              </a:rPr>
              <a:t>Solubility:</a:t>
            </a:r>
            <a:r>
              <a:rPr lang="en-US" sz="2000" dirty="0">
                <a:latin typeface="Candara" panose="020E0502030303020204" pitchFamily="34" charset="0"/>
              </a:rPr>
              <a:t> </a:t>
            </a:r>
            <a:r>
              <a:rPr lang="en-US" sz="2000" i="1" dirty="0">
                <a:latin typeface="Candara" panose="020E0502030303020204" pitchFamily="34" charset="0"/>
              </a:rPr>
              <a:t>the extent to which a solute forms noncovalent bonds with a solvent ensuring that both molecules remain in the same phase</a:t>
            </a:r>
          </a:p>
          <a:p>
            <a:pPr marL="800100" lvl="1" indent="-342900">
              <a:buFont typeface="Arial" panose="020B0604020202020204" pitchFamily="34" charset="0"/>
              <a:buChar char="•"/>
            </a:pPr>
            <a:r>
              <a:rPr lang="en-US" sz="2000" dirty="0">
                <a:latin typeface="Candara" panose="020E0502030303020204" pitchFamily="34" charset="0"/>
              </a:rPr>
              <a:t>Solubility </a:t>
            </a:r>
            <a:r>
              <a:rPr lang="en-US" sz="2000" b="1" dirty="0">
                <a:latin typeface="Candara" panose="020E0502030303020204" pitchFamily="34" charset="0"/>
              </a:rPr>
              <a:t>increases with the number of bonds </a:t>
            </a:r>
            <a:r>
              <a:rPr lang="en-US" sz="2000" dirty="0">
                <a:latin typeface="Candara" panose="020E0502030303020204" pitchFamily="34" charset="0"/>
              </a:rPr>
              <a:t>between solutes and solvents.</a:t>
            </a:r>
          </a:p>
          <a:p>
            <a:pPr marL="800100" lvl="1" indent="-342900">
              <a:buFont typeface="Arial" panose="020B0604020202020204" pitchFamily="34" charset="0"/>
              <a:buChar char="•"/>
            </a:pPr>
            <a:r>
              <a:rPr lang="en-US" sz="2000" b="1" dirty="0">
                <a:latin typeface="Candara" panose="020E0502030303020204" pitchFamily="34" charset="0"/>
              </a:rPr>
              <a:t>Like dissolves like</a:t>
            </a:r>
            <a:r>
              <a:rPr lang="en-US" sz="2000" dirty="0">
                <a:latin typeface="Candara" panose="020E0502030303020204" pitchFamily="34" charset="0"/>
              </a:rPr>
              <a:t>.</a:t>
            </a:r>
          </a:p>
        </p:txBody>
      </p:sp>
      <p:pic>
        <p:nvPicPr>
          <p:cNvPr id="2" name="Picture 1">
            <a:extLst>
              <a:ext uri="{FF2B5EF4-FFF2-40B4-BE49-F238E27FC236}">
                <a16:creationId xmlns:a16="http://schemas.microsoft.com/office/drawing/2014/main" id="{E3F0872C-8B60-8545-8C13-E14538BB9E3B}"/>
              </a:ext>
            </a:extLst>
          </p:cNvPr>
          <p:cNvPicPr>
            <a:picLocks noChangeAspect="1"/>
          </p:cNvPicPr>
          <p:nvPr/>
        </p:nvPicPr>
        <p:blipFill>
          <a:blip r:embed="rId3"/>
          <a:stretch>
            <a:fillRect/>
          </a:stretch>
        </p:blipFill>
        <p:spPr>
          <a:xfrm>
            <a:off x="-1" y="4405749"/>
            <a:ext cx="9152085" cy="1820487"/>
          </a:xfrm>
          <a:prstGeom prst="rect">
            <a:avLst/>
          </a:prstGeom>
        </p:spPr>
      </p:pic>
      <p:sp>
        <p:nvSpPr>
          <p:cNvPr id="9" name="TextBox 8">
            <a:extLst>
              <a:ext uri="{FF2B5EF4-FFF2-40B4-BE49-F238E27FC236}">
                <a16:creationId xmlns:a16="http://schemas.microsoft.com/office/drawing/2014/main" id="{220948F2-BBC4-504F-B719-CE7EAA378D9F}"/>
              </a:ext>
            </a:extLst>
          </p:cNvPr>
          <p:cNvSpPr txBox="1"/>
          <p:nvPr/>
        </p:nvSpPr>
        <p:spPr>
          <a:xfrm>
            <a:off x="236520" y="6311191"/>
            <a:ext cx="8890850" cy="400110"/>
          </a:xfrm>
          <a:prstGeom prst="rect">
            <a:avLst/>
          </a:prstGeom>
          <a:noFill/>
        </p:spPr>
        <p:txBody>
          <a:bodyPr wrap="square" rtlCol="0">
            <a:spAutoFit/>
          </a:bodyPr>
          <a:lstStyle/>
          <a:p>
            <a:r>
              <a:rPr lang="en-US" sz="2000" dirty="0">
                <a:latin typeface="Candara" panose="020E0502030303020204" pitchFamily="34" charset="0"/>
              </a:rPr>
              <a:t>Here both water and salt are very </a:t>
            </a:r>
            <a:r>
              <a:rPr lang="en-US" sz="2000" b="1" dirty="0">
                <a:latin typeface="Candara" panose="020E0502030303020204" pitchFamily="34" charset="0"/>
              </a:rPr>
              <a:t>polar</a:t>
            </a:r>
            <a:r>
              <a:rPr lang="en-US" sz="2000" dirty="0">
                <a:latin typeface="Candara" panose="020E0502030303020204" pitchFamily="34" charset="0"/>
              </a:rPr>
              <a:t> and ‘bond’ via </a:t>
            </a:r>
            <a:r>
              <a:rPr lang="en-US" sz="2000" b="1" dirty="0">
                <a:latin typeface="Candara" panose="020E0502030303020204" pitchFamily="34" charset="0"/>
              </a:rPr>
              <a:t>ion-dipole</a:t>
            </a:r>
            <a:r>
              <a:rPr lang="en-US" sz="2000" dirty="0">
                <a:latin typeface="Candara" panose="020E0502030303020204" pitchFamily="34" charset="0"/>
              </a:rPr>
              <a:t> interactions. </a:t>
            </a:r>
          </a:p>
        </p:txBody>
      </p:sp>
      <p:sp>
        <p:nvSpPr>
          <p:cNvPr id="11" name="TextBox 10">
            <a:extLst>
              <a:ext uri="{FF2B5EF4-FFF2-40B4-BE49-F238E27FC236}">
                <a16:creationId xmlns:a16="http://schemas.microsoft.com/office/drawing/2014/main" id="{A5F33861-925D-E548-87A5-17A1C441C64B}"/>
              </a:ext>
            </a:extLst>
          </p:cNvPr>
          <p:cNvSpPr txBox="1"/>
          <p:nvPr/>
        </p:nvSpPr>
        <p:spPr>
          <a:xfrm>
            <a:off x="5446716" y="4032502"/>
            <a:ext cx="2151117" cy="400110"/>
          </a:xfrm>
          <a:prstGeom prst="rect">
            <a:avLst/>
          </a:prstGeom>
          <a:noFill/>
        </p:spPr>
        <p:txBody>
          <a:bodyPr wrap="square" rtlCol="0">
            <a:spAutoFit/>
          </a:bodyPr>
          <a:lstStyle/>
          <a:p>
            <a:r>
              <a:rPr lang="en-US" sz="2000" i="1" dirty="0">
                <a:solidFill>
                  <a:srgbClr val="0432FF"/>
                </a:solidFill>
                <a:latin typeface="Candara" panose="020E0502030303020204" pitchFamily="34" charset="0"/>
              </a:rPr>
              <a:t>Shells of hydration</a:t>
            </a:r>
          </a:p>
        </p:txBody>
      </p:sp>
    </p:spTree>
    <p:extLst>
      <p:ext uri="{BB962C8B-B14F-4D97-AF65-F5344CB8AC3E}">
        <p14:creationId xmlns:p14="http://schemas.microsoft.com/office/powerpoint/2010/main" val="134280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Degrees of polarity</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9" name="TextBox 18">
            <a:extLst>
              <a:ext uri="{FF2B5EF4-FFF2-40B4-BE49-F238E27FC236}">
                <a16:creationId xmlns:a16="http://schemas.microsoft.com/office/drawing/2014/main" id="{C2C0D758-A357-DF47-9768-3D54AED4ADB4}"/>
              </a:ext>
            </a:extLst>
          </p:cNvPr>
          <p:cNvSpPr txBox="1"/>
          <p:nvPr/>
        </p:nvSpPr>
        <p:spPr>
          <a:xfrm>
            <a:off x="288491" y="827025"/>
            <a:ext cx="8467257" cy="1323439"/>
          </a:xfrm>
          <a:prstGeom prst="rect">
            <a:avLst/>
          </a:prstGeom>
          <a:noFill/>
        </p:spPr>
        <p:txBody>
          <a:bodyPr wrap="square" rtlCol="0">
            <a:spAutoFit/>
          </a:bodyPr>
          <a:lstStyle/>
          <a:p>
            <a:r>
              <a:rPr lang="en-US" sz="2000" dirty="0">
                <a:latin typeface="Candara" panose="020E0502030303020204" pitchFamily="34" charset="0"/>
              </a:rPr>
              <a:t>What about </a:t>
            </a:r>
            <a:r>
              <a:rPr lang="en-US" sz="2000" b="1" dirty="0">
                <a:latin typeface="Candara" panose="020E0502030303020204" pitchFamily="34" charset="0"/>
              </a:rPr>
              <a:t>nonpolar</a:t>
            </a:r>
            <a:r>
              <a:rPr lang="en-US" sz="2000" dirty="0">
                <a:latin typeface="Candara" panose="020E0502030303020204" pitchFamily="34" charset="0"/>
              </a:rPr>
              <a:t> molecules like biphenyl?</a:t>
            </a:r>
          </a:p>
          <a:p>
            <a:pPr marL="800100" lvl="1" indent="-342900">
              <a:buFont typeface="Arial" panose="020B0604020202020204" pitchFamily="34" charset="0"/>
              <a:buChar char="•"/>
            </a:pPr>
            <a:r>
              <a:rPr lang="en-US" sz="2000" dirty="0">
                <a:latin typeface="Candara" panose="020E0502030303020204" pitchFamily="34" charset="0"/>
              </a:rPr>
              <a:t>Hydrophobic</a:t>
            </a:r>
          </a:p>
          <a:p>
            <a:pPr marL="800100" lvl="1" indent="-342900">
              <a:buFont typeface="Arial" panose="020B0604020202020204" pitchFamily="34" charset="0"/>
              <a:buChar char="•"/>
            </a:pPr>
            <a:r>
              <a:rPr lang="en-US" sz="2000" dirty="0">
                <a:latin typeface="Candara" panose="020E0502030303020204" pitchFamily="34" charset="0"/>
              </a:rPr>
              <a:t>Doesn’t interact with water or polar solvents.</a:t>
            </a:r>
          </a:p>
          <a:p>
            <a:pPr marL="800100" lvl="1" indent="-342900">
              <a:buFont typeface="Arial" panose="020B0604020202020204" pitchFamily="34" charset="0"/>
              <a:buChar char="•"/>
            </a:pPr>
            <a:r>
              <a:rPr lang="en-US" sz="2000" dirty="0">
                <a:latin typeface="Candara" panose="020E0502030303020204" pitchFamily="34" charset="0"/>
              </a:rPr>
              <a:t>Van der Waals with itself.</a:t>
            </a:r>
          </a:p>
        </p:txBody>
      </p:sp>
      <p:sp>
        <p:nvSpPr>
          <p:cNvPr id="9" name="TextBox 8">
            <a:extLst>
              <a:ext uri="{FF2B5EF4-FFF2-40B4-BE49-F238E27FC236}">
                <a16:creationId xmlns:a16="http://schemas.microsoft.com/office/drawing/2014/main" id="{220948F2-BBC4-504F-B719-CE7EAA378D9F}"/>
              </a:ext>
            </a:extLst>
          </p:cNvPr>
          <p:cNvSpPr txBox="1"/>
          <p:nvPr/>
        </p:nvSpPr>
        <p:spPr>
          <a:xfrm>
            <a:off x="685801" y="4763250"/>
            <a:ext cx="8150597"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Candara" panose="020E0502030303020204" pitchFamily="34" charset="0"/>
              </a:rPr>
              <a:t>The hydroxyl group H-bonds with water and can ‘carry’ a carbon or two with it.</a:t>
            </a:r>
          </a:p>
          <a:p>
            <a:pPr marL="342900" indent="-342900">
              <a:buFont typeface="Arial" panose="020B0604020202020204" pitchFamily="34" charset="0"/>
              <a:buChar char="•"/>
            </a:pPr>
            <a:r>
              <a:rPr lang="en-US" sz="2000" dirty="0">
                <a:latin typeface="Candara" panose="020E0502030303020204" pitchFamily="34" charset="0"/>
              </a:rPr>
              <a:t>As the </a:t>
            </a:r>
            <a:r>
              <a:rPr lang="en-US" sz="2000" b="1" dirty="0">
                <a:latin typeface="Candara" panose="020E0502030303020204" pitchFamily="34" charset="0"/>
              </a:rPr>
              <a:t>number of carbons increases, the alcohol becomes too nonpolar </a:t>
            </a:r>
            <a:r>
              <a:rPr lang="en-US" sz="2000" dirty="0">
                <a:latin typeface="Candara" panose="020E0502030303020204" pitchFamily="34" charset="0"/>
              </a:rPr>
              <a:t>for a single hydroxyl group to solubilize the whole molecule in water; not enough bonds!</a:t>
            </a:r>
          </a:p>
        </p:txBody>
      </p:sp>
      <p:pic>
        <p:nvPicPr>
          <p:cNvPr id="6" name="Picture 5">
            <a:extLst>
              <a:ext uri="{FF2B5EF4-FFF2-40B4-BE49-F238E27FC236}">
                <a16:creationId xmlns:a16="http://schemas.microsoft.com/office/drawing/2014/main" id="{60EFC022-6633-D74D-9E2C-1E38660C89FB}"/>
              </a:ext>
            </a:extLst>
          </p:cNvPr>
          <p:cNvPicPr>
            <a:picLocks noChangeAspect="1"/>
          </p:cNvPicPr>
          <p:nvPr/>
        </p:nvPicPr>
        <p:blipFill>
          <a:blip r:embed="rId3"/>
          <a:stretch>
            <a:fillRect/>
          </a:stretch>
        </p:blipFill>
        <p:spPr>
          <a:xfrm>
            <a:off x="6478633" y="797406"/>
            <a:ext cx="2357765" cy="921002"/>
          </a:xfrm>
          <a:prstGeom prst="rect">
            <a:avLst/>
          </a:prstGeom>
        </p:spPr>
      </p:pic>
      <p:sp>
        <p:nvSpPr>
          <p:cNvPr id="13" name="TextBox 12">
            <a:extLst>
              <a:ext uri="{FF2B5EF4-FFF2-40B4-BE49-F238E27FC236}">
                <a16:creationId xmlns:a16="http://schemas.microsoft.com/office/drawing/2014/main" id="{2BF5FD90-3DC5-8343-A91E-1B74DF46EE5D}"/>
              </a:ext>
            </a:extLst>
          </p:cNvPr>
          <p:cNvSpPr txBox="1"/>
          <p:nvPr/>
        </p:nvSpPr>
        <p:spPr>
          <a:xfrm>
            <a:off x="236520" y="2289907"/>
            <a:ext cx="8467257" cy="707886"/>
          </a:xfrm>
          <a:prstGeom prst="rect">
            <a:avLst/>
          </a:prstGeom>
          <a:noFill/>
        </p:spPr>
        <p:txBody>
          <a:bodyPr wrap="square" rtlCol="0">
            <a:spAutoFit/>
          </a:bodyPr>
          <a:lstStyle/>
          <a:p>
            <a:r>
              <a:rPr lang="en-US" sz="2000" dirty="0">
                <a:latin typeface="Candara" panose="020E0502030303020204" pitchFamily="34" charset="0"/>
              </a:rPr>
              <a:t>Alcohols have differing levels of </a:t>
            </a:r>
            <a:r>
              <a:rPr lang="en-US" sz="2000" b="1" dirty="0" err="1">
                <a:latin typeface="Candara" panose="020E0502030303020204" pitchFamily="34" charset="0"/>
              </a:rPr>
              <a:t>amphipathicity</a:t>
            </a:r>
            <a:r>
              <a:rPr lang="en-US" sz="2000" dirty="0">
                <a:latin typeface="Candara" panose="020E0502030303020204" pitchFamily="34" charset="0"/>
              </a:rPr>
              <a:t>,</a:t>
            </a:r>
            <a:r>
              <a:rPr lang="en-US" sz="2000" b="1" dirty="0">
                <a:latin typeface="Candara" panose="020E0502030303020204" pitchFamily="34" charset="0"/>
              </a:rPr>
              <a:t> </a:t>
            </a:r>
            <a:r>
              <a:rPr lang="en-US" sz="2000" dirty="0">
                <a:latin typeface="Candara" panose="020E0502030303020204" pitchFamily="34" charset="0"/>
              </a:rPr>
              <a:t>or mixed nature.</a:t>
            </a:r>
          </a:p>
          <a:p>
            <a:pPr marL="800100" lvl="1" indent="-342900">
              <a:buFont typeface="Arial" panose="020B0604020202020204" pitchFamily="34" charset="0"/>
              <a:buChar char="•"/>
            </a:pPr>
            <a:r>
              <a:rPr lang="en-US" sz="2000" dirty="0">
                <a:latin typeface="Candara" panose="020E0502030303020204" pitchFamily="34" charset="0"/>
              </a:rPr>
              <a:t>The balance determines their solubilities.</a:t>
            </a:r>
          </a:p>
        </p:txBody>
      </p:sp>
      <p:pic>
        <p:nvPicPr>
          <p:cNvPr id="8" name="Picture 7">
            <a:extLst>
              <a:ext uri="{FF2B5EF4-FFF2-40B4-BE49-F238E27FC236}">
                <a16:creationId xmlns:a16="http://schemas.microsoft.com/office/drawing/2014/main" id="{D2B4DBE0-74AF-A047-BB38-6999E167EBB4}"/>
              </a:ext>
            </a:extLst>
          </p:cNvPr>
          <p:cNvPicPr>
            <a:picLocks noChangeAspect="1"/>
          </p:cNvPicPr>
          <p:nvPr/>
        </p:nvPicPr>
        <p:blipFill>
          <a:blip r:embed="rId4"/>
          <a:stretch>
            <a:fillRect/>
          </a:stretch>
        </p:blipFill>
        <p:spPr>
          <a:xfrm>
            <a:off x="1193773" y="3022624"/>
            <a:ext cx="6872404" cy="1630976"/>
          </a:xfrm>
          <a:prstGeom prst="rect">
            <a:avLst/>
          </a:prstGeom>
        </p:spPr>
      </p:pic>
    </p:spTree>
    <p:extLst>
      <p:ext uri="{BB962C8B-B14F-4D97-AF65-F5344CB8AC3E}">
        <p14:creationId xmlns:p14="http://schemas.microsoft.com/office/powerpoint/2010/main" val="92547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So what about these?</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9" name="TextBox 18">
            <a:extLst>
              <a:ext uri="{FF2B5EF4-FFF2-40B4-BE49-F238E27FC236}">
                <a16:creationId xmlns:a16="http://schemas.microsoft.com/office/drawing/2014/main" id="{C2C0D758-A357-DF47-9768-3D54AED4ADB4}"/>
              </a:ext>
            </a:extLst>
          </p:cNvPr>
          <p:cNvSpPr txBox="1"/>
          <p:nvPr/>
        </p:nvSpPr>
        <p:spPr>
          <a:xfrm>
            <a:off x="288491" y="827025"/>
            <a:ext cx="8467257" cy="707886"/>
          </a:xfrm>
          <a:prstGeom prst="rect">
            <a:avLst/>
          </a:prstGeom>
          <a:noFill/>
        </p:spPr>
        <p:txBody>
          <a:bodyPr wrap="square" rtlCol="0">
            <a:spAutoFit/>
          </a:bodyPr>
          <a:lstStyle/>
          <a:p>
            <a:r>
              <a:rPr lang="en-US" sz="2000" dirty="0">
                <a:latin typeface="Candara" panose="020E0502030303020204" pitchFamily="34" charset="0"/>
              </a:rPr>
              <a:t>Do you think </a:t>
            </a:r>
            <a:r>
              <a:rPr lang="en-US" sz="2000" b="1" dirty="0">
                <a:latin typeface="Candara" panose="020E0502030303020204" pitchFamily="34" charset="0"/>
              </a:rPr>
              <a:t>glucose</a:t>
            </a:r>
            <a:r>
              <a:rPr lang="en-US" sz="2000" dirty="0">
                <a:latin typeface="Candara" panose="020E0502030303020204" pitchFamily="34" charset="0"/>
              </a:rPr>
              <a:t> is soluble in water?</a:t>
            </a:r>
          </a:p>
          <a:p>
            <a:pPr marL="342900" indent="-342900">
              <a:buFont typeface="Arial" panose="020B0604020202020204" pitchFamily="34" charset="0"/>
              <a:buChar char="•"/>
            </a:pPr>
            <a:r>
              <a:rPr lang="en-US" sz="2000" dirty="0">
                <a:latin typeface="Candara" panose="020E0502030303020204" pitchFamily="34" charset="0"/>
              </a:rPr>
              <a:t>How many H-bonds could it form?</a:t>
            </a:r>
          </a:p>
        </p:txBody>
      </p:sp>
      <p:pic>
        <p:nvPicPr>
          <p:cNvPr id="2" name="Picture 1">
            <a:extLst>
              <a:ext uri="{FF2B5EF4-FFF2-40B4-BE49-F238E27FC236}">
                <a16:creationId xmlns:a16="http://schemas.microsoft.com/office/drawing/2014/main" id="{8863F0BE-18C6-0C44-B477-8BAABB0B3D42}"/>
              </a:ext>
            </a:extLst>
          </p:cNvPr>
          <p:cNvPicPr>
            <a:picLocks noChangeAspect="1"/>
          </p:cNvPicPr>
          <p:nvPr/>
        </p:nvPicPr>
        <p:blipFill>
          <a:blip r:embed="rId3"/>
          <a:stretch>
            <a:fillRect/>
          </a:stretch>
        </p:blipFill>
        <p:spPr>
          <a:xfrm>
            <a:off x="5149850" y="959348"/>
            <a:ext cx="2228850" cy="1860168"/>
          </a:xfrm>
          <a:prstGeom prst="rect">
            <a:avLst/>
          </a:prstGeom>
        </p:spPr>
      </p:pic>
      <p:sp>
        <p:nvSpPr>
          <p:cNvPr id="12" name="TextBox 11">
            <a:extLst>
              <a:ext uri="{FF2B5EF4-FFF2-40B4-BE49-F238E27FC236}">
                <a16:creationId xmlns:a16="http://schemas.microsoft.com/office/drawing/2014/main" id="{C4E5EC9B-8B09-F045-BF1D-C34E59F68D7A}"/>
              </a:ext>
            </a:extLst>
          </p:cNvPr>
          <p:cNvSpPr txBox="1"/>
          <p:nvPr/>
        </p:nvSpPr>
        <p:spPr>
          <a:xfrm>
            <a:off x="288490" y="2952425"/>
            <a:ext cx="8467257" cy="707886"/>
          </a:xfrm>
          <a:prstGeom prst="rect">
            <a:avLst/>
          </a:prstGeom>
          <a:noFill/>
        </p:spPr>
        <p:txBody>
          <a:bodyPr wrap="square" rtlCol="0">
            <a:spAutoFit/>
          </a:bodyPr>
          <a:lstStyle/>
          <a:p>
            <a:r>
              <a:rPr lang="en-US" sz="2000" dirty="0">
                <a:latin typeface="Candara" panose="020E0502030303020204" pitchFamily="34" charset="0"/>
              </a:rPr>
              <a:t>How soluble is </a:t>
            </a:r>
            <a:r>
              <a:rPr lang="en-US" sz="2000" b="1" dirty="0">
                <a:latin typeface="Candara" panose="020E0502030303020204" pitchFamily="34" charset="0"/>
              </a:rPr>
              <a:t>ethanol</a:t>
            </a:r>
            <a:r>
              <a:rPr lang="en-US" sz="2000" dirty="0">
                <a:latin typeface="Candara" panose="020E0502030303020204" pitchFamily="34" charset="0"/>
              </a:rPr>
              <a:t> in water?</a:t>
            </a:r>
          </a:p>
          <a:p>
            <a:pPr marL="342900" indent="-342900">
              <a:buFont typeface="Arial" panose="020B0604020202020204" pitchFamily="34" charset="0"/>
              <a:buChar char="•"/>
            </a:pPr>
            <a:r>
              <a:rPr lang="en-US" sz="2000" dirty="0">
                <a:latin typeface="Candara" panose="020E0502030303020204" pitchFamily="34" charset="0"/>
              </a:rPr>
              <a:t>How many H-bonds could it form?</a:t>
            </a:r>
          </a:p>
        </p:txBody>
      </p:sp>
      <p:pic>
        <p:nvPicPr>
          <p:cNvPr id="3" name="Picture 2">
            <a:extLst>
              <a:ext uri="{FF2B5EF4-FFF2-40B4-BE49-F238E27FC236}">
                <a16:creationId xmlns:a16="http://schemas.microsoft.com/office/drawing/2014/main" id="{D38E0903-6418-0947-89C4-C79BD28785E1}"/>
              </a:ext>
            </a:extLst>
          </p:cNvPr>
          <p:cNvPicPr>
            <a:picLocks noChangeAspect="1"/>
          </p:cNvPicPr>
          <p:nvPr/>
        </p:nvPicPr>
        <p:blipFill>
          <a:blip r:embed="rId4"/>
          <a:stretch>
            <a:fillRect/>
          </a:stretch>
        </p:blipFill>
        <p:spPr>
          <a:xfrm>
            <a:off x="6538025" y="2871734"/>
            <a:ext cx="1681349" cy="1412333"/>
          </a:xfrm>
          <a:prstGeom prst="rect">
            <a:avLst/>
          </a:prstGeom>
        </p:spPr>
      </p:pic>
      <p:sp>
        <p:nvSpPr>
          <p:cNvPr id="7" name="Rounded Rectangle 6">
            <a:extLst>
              <a:ext uri="{FF2B5EF4-FFF2-40B4-BE49-F238E27FC236}">
                <a16:creationId xmlns:a16="http://schemas.microsoft.com/office/drawing/2014/main" id="{4F7F1AB0-E8B2-794B-BD87-D6808EB8DE27}"/>
              </a:ext>
            </a:extLst>
          </p:cNvPr>
          <p:cNvSpPr/>
          <p:nvPr/>
        </p:nvSpPr>
        <p:spPr>
          <a:xfrm>
            <a:off x="7607300" y="3887202"/>
            <a:ext cx="533400" cy="63399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8B8EBA2C-D030-0047-848D-1830C6B6DED4}"/>
              </a:ext>
            </a:extLst>
          </p:cNvPr>
          <p:cNvSpPr/>
          <p:nvPr/>
        </p:nvSpPr>
        <p:spPr>
          <a:xfrm>
            <a:off x="8140700" y="3219547"/>
            <a:ext cx="533400" cy="63399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D7B953E-3C56-C646-A7B2-F9E54F0BFBF2}"/>
              </a:ext>
            </a:extLst>
          </p:cNvPr>
          <p:cNvSpPr txBox="1"/>
          <p:nvPr/>
        </p:nvSpPr>
        <p:spPr>
          <a:xfrm>
            <a:off x="288490" y="4946467"/>
            <a:ext cx="8467257" cy="707886"/>
          </a:xfrm>
          <a:prstGeom prst="rect">
            <a:avLst/>
          </a:prstGeom>
          <a:noFill/>
        </p:spPr>
        <p:txBody>
          <a:bodyPr wrap="square" rtlCol="0">
            <a:spAutoFit/>
          </a:bodyPr>
          <a:lstStyle/>
          <a:p>
            <a:r>
              <a:rPr lang="en-US" sz="2000" dirty="0">
                <a:latin typeface="Candara" panose="020E0502030303020204" pitchFamily="34" charset="0"/>
              </a:rPr>
              <a:t>How soluble is </a:t>
            </a:r>
            <a:r>
              <a:rPr lang="en-US" sz="2000" b="1" dirty="0">
                <a:latin typeface="Candara" panose="020E0502030303020204" pitchFamily="34" charset="0"/>
              </a:rPr>
              <a:t>dimethyl ether</a:t>
            </a:r>
            <a:r>
              <a:rPr lang="en-US" sz="2000" dirty="0">
                <a:latin typeface="Candara" panose="020E0502030303020204" pitchFamily="34" charset="0"/>
              </a:rPr>
              <a:t> in water?</a:t>
            </a:r>
          </a:p>
          <a:p>
            <a:pPr marL="342900" indent="-342900">
              <a:buFont typeface="Arial" panose="020B0604020202020204" pitchFamily="34" charset="0"/>
              <a:buChar char="•"/>
            </a:pPr>
            <a:r>
              <a:rPr lang="en-US" sz="2000" dirty="0">
                <a:latin typeface="Candara" panose="020E0502030303020204" pitchFamily="34" charset="0"/>
              </a:rPr>
              <a:t>How many H-bonds could it form?</a:t>
            </a:r>
          </a:p>
        </p:txBody>
      </p:sp>
      <p:pic>
        <p:nvPicPr>
          <p:cNvPr id="11" name="Picture 10">
            <a:extLst>
              <a:ext uri="{FF2B5EF4-FFF2-40B4-BE49-F238E27FC236}">
                <a16:creationId xmlns:a16="http://schemas.microsoft.com/office/drawing/2014/main" id="{85553971-005B-E142-90CE-86C3D270B914}"/>
              </a:ext>
            </a:extLst>
          </p:cNvPr>
          <p:cNvPicPr>
            <a:picLocks noChangeAspect="1"/>
          </p:cNvPicPr>
          <p:nvPr/>
        </p:nvPicPr>
        <p:blipFill>
          <a:blip r:embed="rId5"/>
          <a:stretch>
            <a:fillRect/>
          </a:stretch>
        </p:blipFill>
        <p:spPr>
          <a:xfrm>
            <a:off x="4883476" y="4938264"/>
            <a:ext cx="1834824" cy="999162"/>
          </a:xfrm>
          <a:prstGeom prst="rect">
            <a:avLst/>
          </a:prstGeom>
        </p:spPr>
      </p:pic>
      <p:sp>
        <p:nvSpPr>
          <p:cNvPr id="20" name="TextBox 19">
            <a:extLst>
              <a:ext uri="{FF2B5EF4-FFF2-40B4-BE49-F238E27FC236}">
                <a16:creationId xmlns:a16="http://schemas.microsoft.com/office/drawing/2014/main" id="{57AE9FAE-CDE6-3E40-A4A3-74A20310FAEE}"/>
              </a:ext>
            </a:extLst>
          </p:cNvPr>
          <p:cNvSpPr txBox="1"/>
          <p:nvPr/>
        </p:nvSpPr>
        <p:spPr>
          <a:xfrm>
            <a:off x="288489" y="1697724"/>
            <a:ext cx="4999128" cy="1015663"/>
          </a:xfrm>
          <a:prstGeom prst="rect">
            <a:avLst/>
          </a:prstGeom>
          <a:noFill/>
        </p:spPr>
        <p:txBody>
          <a:bodyPr wrap="square" rtlCol="0">
            <a:spAutoFit/>
          </a:bodyPr>
          <a:lstStyle/>
          <a:p>
            <a:r>
              <a:rPr lang="en-US" sz="2000" dirty="0">
                <a:solidFill>
                  <a:srgbClr val="0432FF"/>
                </a:solidFill>
                <a:latin typeface="Candara" panose="020E0502030303020204" pitchFamily="34" charset="0"/>
              </a:rPr>
              <a:t>All possible donors and acceptors (unlikely):</a:t>
            </a:r>
          </a:p>
          <a:p>
            <a:r>
              <a:rPr lang="en-US" sz="2000" b="1" dirty="0">
                <a:solidFill>
                  <a:srgbClr val="0432FF"/>
                </a:solidFill>
                <a:latin typeface="Candara" panose="020E0502030303020204" pitchFamily="34" charset="0"/>
              </a:rPr>
              <a:t>17 H-bonds</a:t>
            </a:r>
          </a:p>
          <a:p>
            <a:pPr marL="342900" indent="-342900">
              <a:buFont typeface="Arial" panose="020B0604020202020204" pitchFamily="34" charset="0"/>
              <a:buChar char="•"/>
            </a:pPr>
            <a:r>
              <a:rPr lang="en-US" sz="2000" dirty="0">
                <a:solidFill>
                  <a:srgbClr val="0432FF"/>
                </a:solidFill>
                <a:latin typeface="Candara" panose="020E0502030303020204" pitchFamily="34" charset="0"/>
              </a:rPr>
              <a:t>Most</a:t>
            </a:r>
          </a:p>
        </p:txBody>
      </p:sp>
      <p:sp>
        <p:nvSpPr>
          <p:cNvPr id="21" name="TextBox 20">
            <a:extLst>
              <a:ext uri="{FF2B5EF4-FFF2-40B4-BE49-F238E27FC236}">
                <a16:creationId xmlns:a16="http://schemas.microsoft.com/office/drawing/2014/main" id="{958C6DCF-5B0A-7E4C-89E2-C6682258BF2D}"/>
              </a:ext>
            </a:extLst>
          </p:cNvPr>
          <p:cNvSpPr txBox="1"/>
          <p:nvPr/>
        </p:nvSpPr>
        <p:spPr>
          <a:xfrm>
            <a:off x="228601" y="3681268"/>
            <a:ext cx="4999128" cy="1015663"/>
          </a:xfrm>
          <a:prstGeom prst="rect">
            <a:avLst/>
          </a:prstGeom>
          <a:noFill/>
        </p:spPr>
        <p:txBody>
          <a:bodyPr wrap="square" rtlCol="0">
            <a:spAutoFit/>
          </a:bodyPr>
          <a:lstStyle/>
          <a:p>
            <a:r>
              <a:rPr lang="en-US" sz="2000" dirty="0">
                <a:solidFill>
                  <a:srgbClr val="0432FF"/>
                </a:solidFill>
                <a:latin typeface="Candara" panose="020E0502030303020204" pitchFamily="34" charset="0"/>
              </a:rPr>
              <a:t>All possible donors and acceptors (unlikely):</a:t>
            </a:r>
          </a:p>
          <a:p>
            <a:r>
              <a:rPr lang="en-US" sz="2000" b="1" dirty="0">
                <a:solidFill>
                  <a:srgbClr val="0432FF"/>
                </a:solidFill>
                <a:latin typeface="Candara" panose="020E0502030303020204" pitchFamily="34" charset="0"/>
              </a:rPr>
              <a:t>3 H-bonds</a:t>
            </a:r>
          </a:p>
          <a:p>
            <a:pPr marL="342900" indent="-342900">
              <a:buFont typeface="Arial" panose="020B0604020202020204" pitchFamily="34" charset="0"/>
              <a:buChar char="•"/>
            </a:pPr>
            <a:r>
              <a:rPr lang="en-US" sz="2000" dirty="0">
                <a:solidFill>
                  <a:srgbClr val="0432FF"/>
                </a:solidFill>
                <a:latin typeface="Candara" panose="020E0502030303020204" pitchFamily="34" charset="0"/>
              </a:rPr>
              <a:t>Middling</a:t>
            </a:r>
          </a:p>
        </p:txBody>
      </p:sp>
      <p:sp>
        <p:nvSpPr>
          <p:cNvPr id="22" name="TextBox 21">
            <a:extLst>
              <a:ext uri="{FF2B5EF4-FFF2-40B4-BE49-F238E27FC236}">
                <a16:creationId xmlns:a16="http://schemas.microsoft.com/office/drawing/2014/main" id="{01B733DA-4B7C-B548-98BF-FDE835118C27}"/>
              </a:ext>
            </a:extLst>
          </p:cNvPr>
          <p:cNvSpPr txBox="1"/>
          <p:nvPr/>
        </p:nvSpPr>
        <p:spPr>
          <a:xfrm>
            <a:off x="238332" y="5675310"/>
            <a:ext cx="4999128" cy="1015663"/>
          </a:xfrm>
          <a:prstGeom prst="rect">
            <a:avLst/>
          </a:prstGeom>
          <a:noFill/>
        </p:spPr>
        <p:txBody>
          <a:bodyPr wrap="square" rtlCol="0">
            <a:spAutoFit/>
          </a:bodyPr>
          <a:lstStyle/>
          <a:p>
            <a:r>
              <a:rPr lang="en-US" sz="2000" dirty="0">
                <a:solidFill>
                  <a:srgbClr val="0432FF"/>
                </a:solidFill>
                <a:latin typeface="Candara" panose="020E0502030303020204" pitchFamily="34" charset="0"/>
              </a:rPr>
              <a:t>All possible acceptors (unlikely):</a:t>
            </a:r>
          </a:p>
          <a:p>
            <a:r>
              <a:rPr lang="en-US" sz="2000" b="1" dirty="0">
                <a:solidFill>
                  <a:srgbClr val="0432FF"/>
                </a:solidFill>
                <a:latin typeface="Candara" panose="020E0502030303020204" pitchFamily="34" charset="0"/>
              </a:rPr>
              <a:t>2 H-bonds </a:t>
            </a:r>
          </a:p>
          <a:p>
            <a:pPr marL="342900" indent="-342900">
              <a:buFont typeface="Arial" panose="020B0604020202020204" pitchFamily="34" charset="0"/>
              <a:buChar char="•"/>
            </a:pPr>
            <a:r>
              <a:rPr lang="en-US" sz="2000" dirty="0">
                <a:solidFill>
                  <a:srgbClr val="0432FF"/>
                </a:solidFill>
                <a:latin typeface="Candara" panose="020E0502030303020204" pitchFamily="34" charset="0"/>
              </a:rPr>
              <a:t>Least</a:t>
            </a:r>
          </a:p>
        </p:txBody>
      </p:sp>
    </p:spTree>
    <p:extLst>
      <p:ext uri="{BB962C8B-B14F-4D97-AF65-F5344CB8AC3E}">
        <p14:creationId xmlns:p14="http://schemas.microsoft.com/office/powerpoint/2010/main" val="413671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Try this: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9" name="TextBox 18">
            <a:extLst>
              <a:ext uri="{FF2B5EF4-FFF2-40B4-BE49-F238E27FC236}">
                <a16:creationId xmlns:a16="http://schemas.microsoft.com/office/drawing/2014/main" id="{C2C0D758-A357-DF47-9768-3D54AED4ADB4}"/>
              </a:ext>
            </a:extLst>
          </p:cNvPr>
          <p:cNvSpPr txBox="1"/>
          <p:nvPr/>
        </p:nvSpPr>
        <p:spPr>
          <a:xfrm>
            <a:off x="288490" y="827025"/>
            <a:ext cx="8467257" cy="1015663"/>
          </a:xfrm>
          <a:prstGeom prst="rect">
            <a:avLst/>
          </a:prstGeom>
          <a:noFill/>
        </p:spPr>
        <p:txBody>
          <a:bodyPr wrap="square" rtlCol="0">
            <a:spAutoFit/>
          </a:bodyPr>
          <a:lstStyle/>
          <a:p>
            <a:r>
              <a:rPr lang="en-US" sz="2000" dirty="0">
                <a:latin typeface="Candara" panose="020E0502030303020204" pitchFamily="34" charset="0"/>
              </a:rPr>
              <a:t>Compare these two organic acids.</a:t>
            </a:r>
          </a:p>
          <a:p>
            <a:pPr marL="342900" indent="-342900">
              <a:buFont typeface="Arial" panose="020B0604020202020204" pitchFamily="34" charset="0"/>
              <a:buChar char="•"/>
            </a:pPr>
            <a:r>
              <a:rPr lang="en-US" sz="2000" dirty="0">
                <a:latin typeface="Candara" panose="020E0502030303020204" pitchFamily="34" charset="0"/>
              </a:rPr>
              <a:t>Which is more soluble in water</a:t>
            </a:r>
            <a:br>
              <a:rPr lang="en-US" sz="2000" dirty="0">
                <a:latin typeface="Candara" panose="020E0502030303020204" pitchFamily="34" charset="0"/>
              </a:rPr>
            </a:br>
            <a:r>
              <a:rPr lang="en-US" sz="2000" dirty="0">
                <a:latin typeface="Candara" panose="020E0502030303020204" pitchFamily="34" charset="0"/>
              </a:rPr>
              <a:t>and why?</a:t>
            </a:r>
          </a:p>
        </p:txBody>
      </p:sp>
      <p:sp>
        <p:nvSpPr>
          <p:cNvPr id="7" name="Rounded Rectangle 6">
            <a:extLst>
              <a:ext uri="{FF2B5EF4-FFF2-40B4-BE49-F238E27FC236}">
                <a16:creationId xmlns:a16="http://schemas.microsoft.com/office/drawing/2014/main" id="{4F7F1AB0-E8B2-794B-BD87-D6808EB8DE27}"/>
              </a:ext>
            </a:extLst>
          </p:cNvPr>
          <p:cNvSpPr/>
          <p:nvPr/>
        </p:nvSpPr>
        <p:spPr>
          <a:xfrm>
            <a:off x="7607300" y="3887202"/>
            <a:ext cx="533400" cy="63399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8B8EBA2C-D030-0047-848D-1830C6B6DED4}"/>
              </a:ext>
            </a:extLst>
          </p:cNvPr>
          <p:cNvSpPr/>
          <p:nvPr/>
        </p:nvSpPr>
        <p:spPr>
          <a:xfrm>
            <a:off x="8140700" y="3219547"/>
            <a:ext cx="533400" cy="63399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DB3A1F67-1F18-F840-9133-0EB4C699058B}"/>
              </a:ext>
            </a:extLst>
          </p:cNvPr>
          <p:cNvSpPr/>
          <p:nvPr/>
        </p:nvSpPr>
        <p:spPr>
          <a:xfrm>
            <a:off x="5382325" y="4752577"/>
            <a:ext cx="533400" cy="63399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1504919-0DC0-FC42-BF55-2FDD43DE57AA}"/>
              </a:ext>
            </a:extLst>
          </p:cNvPr>
          <p:cNvPicPr>
            <a:picLocks noChangeAspect="1"/>
          </p:cNvPicPr>
          <p:nvPr/>
        </p:nvPicPr>
        <p:blipFill>
          <a:blip r:embed="rId3"/>
          <a:stretch>
            <a:fillRect/>
          </a:stretch>
        </p:blipFill>
        <p:spPr>
          <a:xfrm>
            <a:off x="4522119" y="779819"/>
            <a:ext cx="3490148" cy="1778000"/>
          </a:xfrm>
          <a:prstGeom prst="rect">
            <a:avLst/>
          </a:prstGeom>
        </p:spPr>
      </p:pic>
      <p:sp>
        <p:nvSpPr>
          <p:cNvPr id="20" name="TextBox 19">
            <a:extLst>
              <a:ext uri="{FF2B5EF4-FFF2-40B4-BE49-F238E27FC236}">
                <a16:creationId xmlns:a16="http://schemas.microsoft.com/office/drawing/2014/main" id="{F61943D2-B6B9-0840-B4DA-B3771E6B9251}"/>
              </a:ext>
            </a:extLst>
          </p:cNvPr>
          <p:cNvSpPr txBox="1"/>
          <p:nvPr/>
        </p:nvSpPr>
        <p:spPr>
          <a:xfrm>
            <a:off x="288490" y="3688946"/>
            <a:ext cx="8467257" cy="400110"/>
          </a:xfrm>
          <a:prstGeom prst="rect">
            <a:avLst/>
          </a:prstGeom>
          <a:noFill/>
        </p:spPr>
        <p:txBody>
          <a:bodyPr wrap="square" rtlCol="0">
            <a:spAutoFit/>
          </a:bodyPr>
          <a:lstStyle/>
          <a:p>
            <a:r>
              <a:rPr lang="en-US" sz="2000" i="1" dirty="0">
                <a:latin typeface="Candara" panose="020E0502030303020204" pitchFamily="34" charset="0"/>
              </a:rPr>
              <a:t>How do things change if </a:t>
            </a:r>
            <a:r>
              <a:rPr lang="en-US" sz="2000" i="1" dirty="0" err="1">
                <a:latin typeface="Candara" panose="020E0502030303020204" pitchFamily="34" charset="0"/>
              </a:rPr>
              <a:t>NaOH</a:t>
            </a:r>
            <a:r>
              <a:rPr lang="en-US" sz="2000" i="1" dirty="0">
                <a:latin typeface="Candara" panose="020E0502030303020204" pitchFamily="34" charset="0"/>
              </a:rPr>
              <a:t> is added to the water and organic acids?</a:t>
            </a:r>
          </a:p>
        </p:txBody>
      </p:sp>
      <p:sp>
        <p:nvSpPr>
          <p:cNvPr id="21" name="TextBox 20">
            <a:extLst>
              <a:ext uri="{FF2B5EF4-FFF2-40B4-BE49-F238E27FC236}">
                <a16:creationId xmlns:a16="http://schemas.microsoft.com/office/drawing/2014/main" id="{4F10AF36-2B56-1847-9442-D9F2174DA257}"/>
              </a:ext>
            </a:extLst>
          </p:cNvPr>
          <p:cNvSpPr txBox="1"/>
          <p:nvPr/>
        </p:nvSpPr>
        <p:spPr>
          <a:xfrm>
            <a:off x="288490" y="2528421"/>
            <a:ext cx="8467257" cy="1015663"/>
          </a:xfrm>
          <a:prstGeom prst="rect">
            <a:avLst/>
          </a:prstGeom>
          <a:noFill/>
        </p:spPr>
        <p:txBody>
          <a:bodyPr wrap="square" rtlCol="0">
            <a:spAutoFit/>
          </a:bodyPr>
          <a:lstStyle/>
          <a:p>
            <a:r>
              <a:rPr lang="en-US" sz="2000" dirty="0">
                <a:solidFill>
                  <a:srgbClr val="0432FF"/>
                </a:solidFill>
                <a:latin typeface="Candara" panose="020E0502030303020204" pitchFamily="34" charset="0"/>
              </a:rPr>
              <a:t>Both carboxylic acids can form the same number of H-bonds with water. Those H-bonds can overcome the small nonpolar methane group of acetic acid, but not the large aromatic ring of benzoic acid. </a:t>
            </a:r>
          </a:p>
        </p:txBody>
      </p:sp>
      <p:sp>
        <p:nvSpPr>
          <p:cNvPr id="22" name="TextBox 21">
            <a:extLst>
              <a:ext uri="{FF2B5EF4-FFF2-40B4-BE49-F238E27FC236}">
                <a16:creationId xmlns:a16="http://schemas.microsoft.com/office/drawing/2014/main" id="{6DE33460-583E-154A-81B6-FEA2CD20195F}"/>
              </a:ext>
            </a:extLst>
          </p:cNvPr>
          <p:cNvSpPr txBox="1"/>
          <p:nvPr/>
        </p:nvSpPr>
        <p:spPr>
          <a:xfrm>
            <a:off x="288490" y="2057823"/>
            <a:ext cx="4005214" cy="400110"/>
          </a:xfrm>
          <a:prstGeom prst="rect">
            <a:avLst/>
          </a:prstGeom>
          <a:noFill/>
        </p:spPr>
        <p:txBody>
          <a:bodyPr wrap="square" rtlCol="0">
            <a:spAutoFit/>
          </a:bodyPr>
          <a:lstStyle/>
          <a:p>
            <a:r>
              <a:rPr lang="en-US" sz="2000" b="1" dirty="0">
                <a:solidFill>
                  <a:srgbClr val="0432FF"/>
                </a:solidFill>
                <a:latin typeface="Candara" panose="020E0502030303020204" pitchFamily="34" charset="0"/>
              </a:rPr>
              <a:t>Acetic acid is more water-soluble.</a:t>
            </a:r>
          </a:p>
        </p:txBody>
      </p:sp>
      <p:pic>
        <p:nvPicPr>
          <p:cNvPr id="8" name="Picture 7">
            <a:extLst>
              <a:ext uri="{FF2B5EF4-FFF2-40B4-BE49-F238E27FC236}">
                <a16:creationId xmlns:a16="http://schemas.microsoft.com/office/drawing/2014/main" id="{50C9C8FB-23C8-E04A-B352-E3648E34217D}"/>
              </a:ext>
            </a:extLst>
          </p:cNvPr>
          <p:cNvPicPr>
            <a:picLocks noChangeAspect="1"/>
          </p:cNvPicPr>
          <p:nvPr/>
        </p:nvPicPr>
        <p:blipFill>
          <a:blip r:embed="rId4"/>
          <a:stretch>
            <a:fillRect/>
          </a:stretch>
        </p:blipFill>
        <p:spPr>
          <a:xfrm>
            <a:off x="5628709" y="5026017"/>
            <a:ext cx="3380716" cy="1765300"/>
          </a:xfrm>
          <a:prstGeom prst="rect">
            <a:avLst/>
          </a:prstGeom>
        </p:spPr>
      </p:pic>
      <p:sp>
        <p:nvSpPr>
          <p:cNvPr id="23" name="TextBox 22">
            <a:extLst>
              <a:ext uri="{FF2B5EF4-FFF2-40B4-BE49-F238E27FC236}">
                <a16:creationId xmlns:a16="http://schemas.microsoft.com/office/drawing/2014/main" id="{281199F7-6348-7D48-B859-AA23EFAA980B}"/>
              </a:ext>
            </a:extLst>
          </p:cNvPr>
          <p:cNvSpPr txBox="1"/>
          <p:nvPr/>
        </p:nvSpPr>
        <p:spPr>
          <a:xfrm>
            <a:off x="288490" y="4122710"/>
            <a:ext cx="8467257" cy="1323439"/>
          </a:xfrm>
          <a:prstGeom prst="rect">
            <a:avLst/>
          </a:prstGeom>
          <a:noFill/>
        </p:spPr>
        <p:txBody>
          <a:bodyPr wrap="square" rtlCol="0">
            <a:spAutoFit/>
          </a:bodyPr>
          <a:lstStyle/>
          <a:p>
            <a:r>
              <a:rPr lang="en-US" sz="2000" dirty="0">
                <a:solidFill>
                  <a:srgbClr val="0432FF"/>
                </a:solidFill>
                <a:latin typeface="Candara" panose="020E0502030303020204" pitchFamily="34" charset="0"/>
              </a:rPr>
              <a:t>As </a:t>
            </a:r>
            <a:r>
              <a:rPr lang="en-US" sz="2000" dirty="0" err="1">
                <a:solidFill>
                  <a:srgbClr val="0432FF"/>
                </a:solidFill>
                <a:latin typeface="Candara" panose="020E0502030303020204" pitchFamily="34" charset="0"/>
              </a:rPr>
              <a:t>NaOH</a:t>
            </a:r>
            <a:r>
              <a:rPr lang="en-US" sz="2000" dirty="0">
                <a:solidFill>
                  <a:srgbClr val="0432FF"/>
                </a:solidFill>
                <a:latin typeface="Candara" panose="020E0502030303020204" pitchFamily="34" charset="0"/>
              </a:rPr>
              <a:t> is added the solution becomes more basic and the carboxylic acids are deprotonated. Both carboxylates are charged and therefore more water soluble then the carboxylic acids. The charge increases polarity and makes both molecules water soluble.</a:t>
            </a:r>
          </a:p>
        </p:txBody>
      </p:sp>
      <p:sp>
        <p:nvSpPr>
          <p:cNvPr id="24" name="TextBox 23">
            <a:extLst>
              <a:ext uri="{FF2B5EF4-FFF2-40B4-BE49-F238E27FC236}">
                <a16:creationId xmlns:a16="http://schemas.microsoft.com/office/drawing/2014/main" id="{91D26628-A658-A247-B249-53DB5D136C08}"/>
              </a:ext>
            </a:extLst>
          </p:cNvPr>
          <p:cNvSpPr txBox="1"/>
          <p:nvPr/>
        </p:nvSpPr>
        <p:spPr>
          <a:xfrm>
            <a:off x="3515292" y="6048566"/>
            <a:ext cx="2239729" cy="400110"/>
          </a:xfrm>
          <a:prstGeom prst="rect">
            <a:avLst/>
          </a:prstGeom>
          <a:noFill/>
        </p:spPr>
        <p:txBody>
          <a:bodyPr wrap="square" rtlCol="0">
            <a:spAutoFit/>
          </a:bodyPr>
          <a:lstStyle/>
          <a:p>
            <a:r>
              <a:rPr lang="en-US" sz="2000" dirty="0">
                <a:solidFill>
                  <a:srgbClr val="0432FF"/>
                </a:solidFill>
                <a:latin typeface="Candara" panose="020E0502030303020204" pitchFamily="34" charset="0"/>
              </a:rPr>
              <a:t>sodium benzoate</a:t>
            </a:r>
          </a:p>
        </p:txBody>
      </p:sp>
    </p:spTree>
    <p:extLst>
      <p:ext uri="{BB962C8B-B14F-4D97-AF65-F5344CB8AC3E}">
        <p14:creationId xmlns:p14="http://schemas.microsoft.com/office/powerpoint/2010/main" val="396750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8150597" cy="646331"/>
          </a:xfrm>
          <a:prstGeom prst="rect">
            <a:avLst/>
          </a:prstGeom>
          <a:noFill/>
        </p:spPr>
        <p:txBody>
          <a:bodyPr wrap="square" rtlCol="0">
            <a:spAutoFit/>
          </a:bodyPr>
          <a:lstStyle/>
          <a:p>
            <a:r>
              <a:rPr lang="en-US" sz="3600" b="1" dirty="0">
                <a:solidFill>
                  <a:prstClr val="white"/>
                </a:solidFill>
                <a:latin typeface="Candara"/>
                <a:cs typeface="Candara"/>
              </a:rPr>
              <a:t>Water solubility?</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9" name="TextBox 18">
            <a:extLst>
              <a:ext uri="{FF2B5EF4-FFF2-40B4-BE49-F238E27FC236}">
                <a16:creationId xmlns:a16="http://schemas.microsoft.com/office/drawing/2014/main" id="{C2C0D758-A357-DF47-9768-3D54AED4ADB4}"/>
              </a:ext>
            </a:extLst>
          </p:cNvPr>
          <p:cNvSpPr txBox="1"/>
          <p:nvPr/>
        </p:nvSpPr>
        <p:spPr>
          <a:xfrm>
            <a:off x="288490" y="827025"/>
            <a:ext cx="8467257" cy="707886"/>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Candara" panose="020E0502030303020204" pitchFamily="34" charset="0"/>
              </a:rPr>
              <a:t>How many carbons?</a:t>
            </a:r>
            <a:br>
              <a:rPr lang="en-US" sz="2000" dirty="0">
                <a:latin typeface="Candara" panose="020E0502030303020204" pitchFamily="34" charset="0"/>
              </a:rPr>
            </a:br>
            <a:r>
              <a:rPr lang="en-US" sz="2000" dirty="0">
                <a:latin typeface="Candara" panose="020E0502030303020204" pitchFamily="34" charset="0"/>
              </a:rPr>
              <a:t>Water solubility decreases as the number of carbons increases.</a:t>
            </a:r>
          </a:p>
        </p:txBody>
      </p:sp>
      <p:sp>
        <p:nvSpPr>
          <p:cNvPr id="17" name="TextBox 16">
            <a:extLst>
              <a:ext uri="{FF2B5EF4-FFF2-40B4-BE49-F238E27FC236}">
                <a16:creationId xmlns:a16="http://schemas.microsoft.com/office/drawing/2014/main" id="{ACEB005B-3F7D-944D-88F5-B50F24EB9D4B}"/>
              </a:ext>
            </a:extLst>
          </p:cNvPr>
          <p:cNvSpPr txBox="1"/>
          <p:nvPr/>
        </p:nvSpPr>
        <p:spPr>
          <a:xfrm>
            <a:off x="288490" y="1547110"/>
            <a:ext cx="8467257" cy="707886"/>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Candara" panose="020E0502030303020204" pitchFamily="34" charset="0"/>
              </a:rPr>
              <a:t>How many, and what type, of hydrophilic groups?</a:t>
            </a:r>
            <a:br>
              <a:rPr lang="en-US" sz="2000" dirty="0">
                <a:latin typeface="Candara" panose="020E0502030303020204" pitchFamily="34" charset="0"/>
              </a:rPr>
            </a:br>
            <a:r>
              <a:rPr lang="en-US" sz="2000" dirty="0">
                <a:latin typeface="Candara" panose="020E0502030303020204" pitchFamily="34" charset="0"/>
              </a:rPr>
              <a:t>Water solubility increases as the number of hydrophilic groups increases.</a:t>
            </a:r>
          </a:p>
        </p:txBody>
      </p:sp>
      <p:sp>
        <p:nvSpPr>
          <p:cNvPr id="25" name="TextBox 24">
            <a:extLst>
              <a:ext uri="{FF2B5EF4-FFF2-40B4-BE49-F238E27FC236}">
                <a16:creationId xmlns:a16="http://schemas.microsoft.com/office/drawing/2014/main" id="{97F8B507-B3D8-7440-B77E-FEAA80B32B2C}"/>
              </a:ext>
            </a:extLst>
          </p:cNvPr>
          <p:cNvSpPr txBox="1"/>
          <p:nvPr/>
        </p:nvSpPr>
        <p:spPr>
          <a:xfrm>
            <a:off x="288490" y="2690523"/>
            <a:ext cx="8467257" cy="3170099"/>
          </a:xfrm>
          <a:prstGeom prst="rect">
            <a:avLst/>
          </a:prstGeom>
          <a:noFill/>
        </p:spPr>
        <p:txBody>
          <a:bodyPr wrap="square" rtlCol="0">
            <a:spAutoFit/>
          </a:bodyPr>
          <a:lstStyle/>
          <a:p>
            <a:r>
              <a:rPr lang="en-US" sz="2000" b="1" u="sng" dirty="0">
                <a:latin typeface="Candara" panose="020E0502030303020204" pitchFamily="34" charset="0"/>
              </a:rPr>
              <a:t>Hydrophilic groups </a:t>
            </a:r>
            <a:r>
              <a:rPr lang="en-US" sz="2000" dirty="0">
                <a:latin typeface="Candara" panose="020E0502030303020204" pitchFamily="34" charset="0"/>
              </a:rPr>
              <a:t>(starting with the most powerful)</a:t>
            </a:r>
            <a:br>
              <a:rPr lang="en-US" sz="2000" dirty="0">
                <a:latin typeface="Candara" panose="020E0502030303020204" pitchFamily="34" charset="0"/>
              </a:rPr>
            </a:br>
            <a:endParaRPr lang="en-US" sz="2000" dirty="0">
              <a:latin typeface="Candara" panose="020E0502030303020204" pitchFamily="34" charset="0"/>
            </a:endParaRPr>
          </a:p>
          <a:p>
            <a:pPr marL="457200" indent="-457200">
              <a:buAutoNum type="arabicPeriod"/>
            </a:pPr>
            <a:r>
              <a:rPr lang="en-US" sz="2000" b="1" dirty="0">
                <a:latin typeface="Candara" panose="020E0502030303020204" pitchFamily="34" charset="0"/>
              </a:rPr>
              <a:t>Charged groups </a:t>
            </a:r>
            <a:br>
              <a:rPr lang="en-US" sz="2000" dirty="0">
                <a:latin typeface="Candara" panose="020E0502030303020204" pitchFamily="34" charset="0"/>
              </a:rPr>
            </a:br>
            <a:r>
              <a:rPr lang="en-US" sz="2000" dirty="0">
                <a:latin typeface="Candara" panose="020E0502030303020204" pitchFamily="34" charset="0"/>
              </a:rPr>
              <a:t>     Best without large nonpolar groups attached.</a:t>
            </a:r>
          </a:p>
          <a:p>
            <a:pPr marL="457200" indent="-457200">
              <a:buAutoNum type="arabicPeriod"/>
            </a:pPr>
            <a:endParaRPr lang="en-US" sz="2000" dirty="0">
              <a:latin typeface="Candara" panose="020E0502030303020204" pitchFamily="34" charset="0"/>
            </a:endParaRPr>
          </a:p>
          <a:p>
            <a:pPr marL="457200" indent="-457200">
              <a:buAutoNum type="arabicPeriod"/>
            </a:pPr>
            <a:r>
              <a:rPr lang="en-US" sz="2000" b="1" dirty="0">
                <a:latin typeface="Candara" panose="020E0502030303020204" pitchFamily="34" charset="0"/>
              </a:rPr>
              <a:t>H-bond donor: </a:t>
            </a:r>
            <a:r>
              <a:rPr lang="en-US" sz="2000" i="1" dirty="0">
                <a:latin typeface="Candara" panose="020E0502030303020204" pitchFamily="34" charset="0"/>
              </a:rPr>
              <a:t>polar H</a:t>
            </a:r>
            <a:endParaRPr lang="en-US" sz="2000" b="1" dirty="0">
              <a:latin typeface="Candara" panose="020E0502030303020204" pitchFamily="34" charset="0"/>
            </a:endParaRPr>
          </a:p>
          <a:p>
            <a:pPr marL="457200" indent="-457200">
              <a:buAutoNum type="arabicPeriod"/>
            </a:pPr>
            <a:endParaRPr lang="en-US" sz="2000" dirty="0">
              <a:latin typeface="Candara" panose="020E0502030303020204" pitchFamily="34" charset="0"/>
            </a:endParaRPr>
          </a:p>
          <a:p>
            <a:pPr marL="457200" indent="-457200">
              <a:buAutoNum type="arabicPeriod"/>
            </a:pPr>
            <a:r>
              <a:rPr lang="en-US" sz="2000" b="1" dirty="0">
                <a:latin typeface="Candara" panose="020E0502030303020204" pitchFamily="34" charset="0"/>
              </a:rPr>
              <a:t>H-bond acceptor: </a:t>
            </a:r>
            <a:r>
              <a:rPr lang="en-US" sz="2000" i="1" dirty="0">
                <a:latin typeface="Candara" panose="020E0502030303020204" pitchFamily="34" charset="0"/>
              </a:rPr>
              <a:t>O, N, F</a:t>
            </a:r>
            <a:endParaRPr lang="en-US" sz="2000" b="1" dirty="0">
              <a:latin typeface="Candara" panose="020E0502030303020204" pitchFamily="34" charset="0"/>
            </a:endParaRPr>
          </a:p>
          <a:p>
            <a:pPr marL="457200" indent="-457200">
              <a:buAutoNum type="arabicPeriod"/>
            </a:pPr>
            <a:endParaRPr lang="en-US" sz="2000" dirty="0">
              <a:latin typeface="Candara" panose="020E0502030303020204" pitchFamily="34" charset="0"/>
            </a:endParaRPr>
          </a:p>
          <a:p>
            <a:pPr marL="457200" indent="-457200">
              <a:buAutoNum type="arabicPeriod"/>
            </a:pPr>
            <a:r>
              <a:rPr lang="en-US" sz="2000" b="1" dirty="0">
                <a:latin typeface="Candara" panose="020E0502030303020204" pitchFamily="34" charset="0"/>
              </a:rPr>
              <a:t>Other polar groups: </a:t>
            </a:r>
            <a:r>
              <a:rPr lang="en-US" sz="2000" i="1" dirty="0">
                <a:latin typeface="Candara" panose="020E0502030303020204" pitchFamily="34" charset="0"/>
              </a:rPr>
              <a:t>use electronegativities</a:t>
            </a:r>
            <a:endParaRPr lang="en-US" sz="2000" b="1" dirty="0">
              <a:latin typeface="Candara" panose="020E0502030303020204" pitchFamily="34" charset="0"/>
            </a:endParaRPr>
          </a:p>
        </p:txBody>
      </p:sp>
    </p:spTree>
    <p:extLst>
      <p:ext uri="{BB962C8B-B14F-4D97-AF65-F5344CB8AC3E}">
        <p14:creationId xmlns:p14="http://schemas.microsoft.com/office/powerpoint/2010/main" val="185665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2222</Words>
  <Application>Microsoft Macintosh PowerPoint</Application>
  <PresentationFormat>On-screen Show (4:3)</PresentationFormat>
  <Paragraphs>277</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Cambria Math</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Richmond-Hall</dc:creator>
  <cp:lastModifiedBy>Joan Richmond-Hall</cp:lastModifiedBy>
  <cp:revision>1</cp:revision>
  <dcterms:created xsi:type="dcterms:W3CDTF">2020-01-13T21:20:01Z</dcterms:created>
  <dcterms:modified xsi:type="dcterms:W3CDTF">2020-01-13T21:21:09Z</dcterms:modified>
</cp:coreProperties>
</file>