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37" r:id="rId3"/>
    <p:sldId id="258" r:id="rId4"/>
    <p:sldId id="336" r:id="rId5"/>
    <p:sldId id="335" r:id="rId6"/>
    <p:sldId id="259" r:id="rId7"/>
    <p:sldId id="338" r:id="rId8"/>
    <p:sldId id="339" r:id="rId9"/>
    <p:sldId id="340" r:id="rId10"/>
    <p:sldId id="341" r:id="rId11"/>
    <p:sldId id="343" r:id="rId12"/>
    <p:sldId id="344" r:id="rId13"/>
    <p:sldId id="34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9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9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3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0CCE-86E9-A64C-B514-1BAAAB6DAE96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2E23-94C1-8645-A6B3-CB1AE942F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3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Molymod-MMS-008-Organic-Chemistry-Molecular/dp/B007FAZOV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6" y="16336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027" y="711045"/>
            <a:ext cx="78817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3. Conformation and stereochemistry</a:t>
            </a:r>
          </a:p>
          <a:p>
            <a:endParaRPr lang="en-US" sz="600" dirty="0">
              <a:latin typeface="Candara" panose="020E0502030303020204" pitchFamily="34" charset="0"/>
            </a:endParaRPr>
          </a:p>
          <a:p>
            <a:pPr lvl="1"/>
            <a:r>
              <a:rPr lang="en-US" sz="2000" dirty="0">
                <a:latin typeface="Candara" panose="020E0502030303020204" pitchFamily="34" charset="0"/>
              </a:rPr>
              <a:t>Introduction: Louis Pasteur and the discovery of molecular chirality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3.1: Conformations of open-chain organic molecules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3.2: Conformations of cyclic organic molecules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3.3: Chirality and stereoisomers</a:t>
            </a:r>
          </a:p>
          <a:p>
            <a:pPr lvl="1"/>
            <a:br>
              <a:rPr lang="en-US" sz="800" b="1" dirty="0">
                <a:latin typeface="Candara" panose="020E0502030303020204" pitchFamily="34" charset="0"/>
              </a:rPr>
            </a:br>
            <a:r>
              <a:rPr lang="en-US" sz="2000" b="1" dirty="0">
                <a:latin typeface="Candara" panose="020E0502030303020204" pitchFamily="34" charset="0"/>
              </a:rPr>
              <a:t>3.4: Labeling chiral centers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3.5: Optical activity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3.6: Compounds with multiple chiral centers</a:t>
            </a:r>
          </a:p>
          <a:p>
            <a:pPr lvl="1"/>
            <a:endParaRPr lang="en-US" sz="700" dirty="0"/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3.7: </a:t>
            </a:r>
            <a:r>
              <a:rPr lang="en-US" sz="2000" b="1" dirty="0" err="1">
                <a:latin typeface="Candara" panose="020E0502030303020204" pitchFamily="34" charset="0"/>
              </a:rPr>
              <a:t>Meso</a:t>
            </a:r>
            <a:r>
              <a:rPr lang="en-US" sz="2000" b="1" dirty="0">
                <a:latin typeface="Candara" panose="020E0502030303020204" pitchFamily="34" charset="0"/>
              </a:rPr>
              <a:t> compounds</a:t>
            </a:r>
          </a:p>
          <a:p>
            <a:pPr lvl="1"/>
            <a:endParaRPr lang="en-US" sz="6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3.8: Fischer and Haworth projections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3.9: Stereochemistry of alkenes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3.10: Stereochemistry in biology and medicine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b="1" dirty="0">
                <a:latin typeface="Candara" panose="020E0502030303020204" pitchFamily="34" charset="0"/>
              </a:rPr>
              <a:t>3.11: Prochirality</a:t>
            </a:r>
          </a:p>
          <a:p>
            <a:pPr lvl="1"/>
            <a:endParaRPr lang="en-US" sz="500" b="1" dirty="0">
              <a:latin typeface="Candara" panose="020E0502030303020204" pitchFamily="34" charset="0"/>
            </a:endParaRPr>
          </a:p>
          <a:p>
            <a:pPr lvl="1"/>
            <a:r>
              <a:rPr lang="en-US" sz="2000" dirty="0">
                <a:latin typeface="Candara" panose="020E0502030303020204" pitchFamily="34" charset="0"/>
              </a:rPr>
              <a:t>         3.11A: pro-R and pro-S groups on prochiral carbons</a:t>
            </a:r>
          </a:p>
          <a:p>
            <a:pPr lvl="1"/>
            <a:r>
              <a:rPr lang="en-US" sz="2000" dirty="0">
                <a:latin typeface="Candara" panose="020E0502030303020204" pitchFamily="34" charset="0"/>
              </a:rPr>
              <a:t>         3.11B: The re and </a:t>
            </a:r>
            <a:r>
              <a:rPr lang="en-US" sz="2000" dirty="0" err="1">
                <a:latin typeface="Candara" panose="020E0502030303020204" pitchFamily="34" charset="0"/>
              </a:rPr>
              <a:t>si</a:t>
            </a:r>
            <a:r>
              <a:rPr lang="en-US" sz="2000" dirty="0">
                <a:latin typeface="Candara" panose="020E0502030303020204" pitchFamily="34" charset="0"/>
              </a:rPr>
              <a:t> faces of carbonyl and imine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7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183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Steric strain (aka steric hinderance)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Steric strain (aka steric hinderance) </a:t>
            </a:r>
            <a:r>
              <a:rPr lang="en-US" sz="2000" i="1" dirty="0">
                <a:latin typeface="Candara"/>
                <a:cs typeface="Candara"/>
              </a:rPr>
              <a:t>is the loss of stability, or increase in energy, caused by spatial crowding of molecular groups in specific conformations.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5C390-B6CC-E54A-BDEB-A33351B5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23" y="2185577"/>
            <a:ext cx="6545179" cy="4467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2138CC-EBA7-DF45-BA18-50A2E72AFC49}"/>
              </a:ext>
            </a:extLst>
          </p:cNvPr>
          <p:cNvSpPr txBox="1"/>
          <p:nvPr/>
        </p:nvSpPr>
        <p:spPr>
          <a:xfrm>
            <a:off x="259945" y="1564504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This is the force responsible for the higher energy and lower stability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Eclipsed vs. staggered;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Gauche vs. anti.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1462D-C43D-054E-83C3-AE5A55799EC6}"/>
              </a:ext>
            </a:extLst>
          </p:cNvPr>
          <p:cNvSpPr txBox="1"/>
          <p:nvPr/>
        </p:nvSpPr>
        <p:spPr>
          <a:xfrm>
            <a:off x="283895" y="2950230"/>
            <a:ext cx="2186591" cy="2862322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Note that the 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energy diagram 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of butane has two different peaks and two different valleys.</a:t>
            </a:r>
          </a:p>
          <a:p>
            <a:endParaRPr lang="en-US" sz="2000" dirty="0">
              <a:solidFill>
                <a:srgbClr val="0432FF"/>
              </a:solidFill>
              <a:latin typeface="Candara"/>
              <a:cs typeface="Candara"/>
            </a:endParaRPr>
          </a:p>
          <a:p>
            <a:r>
              <a:rPr lang="en-US" sz="2000" i="1" dirty="0">
                <a:solidFill>
                  <a:srgbClr val="0432FF"/>
                </a:solidFill>
                <a:latin typeface="Candara"/>
                <a:cs typeface="Candara"/>
              </a:rPr>
              <a:t>Can you explain 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BAD12-9F83-9444-85E2-9E95B6DC0756}"/>
              </a:ext>
            </a:extLst>
          </p:cNvPr>
          <p:cNvSpPr txBox="1"/>
          <p:nvPr/>
        </p:nvSpPr>
        <p:spPr>
          <a:xfrm>
            <a:off x="188894" y="6436428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  <a:latin typeface="Candara" panose="020E0502030303020204" pitchFamily="34" charset="0"/>
              </a:rPr>
              <a:t>Butane interactive</a:t>
            </a:r>
          </a:p>
        </p:txBody>
      </p:sp>
    </p:spTree>
    <p:extLst>
      <p:ext uri="{BB962C8B-B14F-4D97-AF65-F5344CB8AC3E}">
        <p14:creationId xmlns:p14="http://schemas.microsoft.com/office/powerpoint/2010/main" val="27530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8214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Newman projections of larger molecules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10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Newman projections and dash-wedge drawings can be used to </a:t>
            </a:r>
            <a:r>
              <a:rPr lang="en-US" sz="2000" b="1" dirty="0">
                <a:latin typeface="Candara"/>
                <a:cs typeface="Candara"/>
              </a:rPr>
              <a:t>focus on one </a:t>
            </a:r>
            <a:br>
              <a:rPr lang="en-US" sz="2000" b="1" dirty="0">
                <a:latin typeface="Candara"/>
                <a:cs typeface="Candara"/>
              </a:rPr>
            </a:br>
            <a:r>
              <a:rPr lang="en-US" sz="2000" b="1" dirty="0">
                <a:latin typeface="Candara"/>
                <a:cs typeface="Candara"/>
              </a:rPr>
              <a:t>C – C bond</a:t>
            </a:r>
            <a:r>
              <a:rPr lang="en-US" sz="2000" dirty="0">
                <a:latin typeface="Candara"/>
                <a:cs typeface="Candara"/>
              </a:rPr>
              <a:t> of octane (C2 – C3).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andara"/>
                <a:cs typeface="Candara"/>
              </a:rPr>
              <a:t>Note the use of ’R’ to abbreviate large sections of the molecule, outside of the area of focus.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C8562-7A6C-4541-8170-648D59D06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29" y="2069432"/>
            <a:ext cx="5901298" cy="47725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0C824FD-C4E5-B24D-B165-09B9C17F1013}"/>
              </a:ext>
            </a:extLst>
          </p:cNvPr>
          <p:cNvSpPr/>
          <p:nvPr/>
        </p:nvSpPr>
        <p:spPr>
          <a:xfrm rot="19044106">
            <a:off x="4595972" y="2052497"/>
            <a:ext cx="828399" cy="1593029"/>
          </a:xfrm>
          <a:prstGeom prst="ellipse">
            <a:avLst/>
          </a:prstGeom>
          <a:solidFill>
            <a:schemeClr val="accent4">
              <a:lumMod val="20000"/>
              <a:lumOff val="80000"/>
              <a:alpha val="28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9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Newman projections of the lowest and highest energy conformations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of propane.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92287-A5C2-6145-98D7-611DB30D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88" y="1721428"/>
            <a:ext cx="4759132" cy="4465617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37027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Visualize free rotation around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bonds?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Define the term ‘conformer’?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Use dash-wedges to clearly show the different 3D structure of conformers?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6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Use Newman projections to show staggered and eclipsed conformations?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6" y="447562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‘steric hindrance’ and how it determines the energy levels – and </a:t>
            </a:r>
          </a:p>
          <a:p>
            <a:r>
              <a:rPr lang="en-US" sz="2000" dirty="0">
                <a:latin typeface="Candara"/>
                <a:cs typeface="Candara"/>
              </a:rPr>
              <a:t>       therefore stability – of different conformers? </a:t>
            </a:r>
          </a:p>
        </p:txBody>
      </p:sp>
    </p:spTree>
    <p:extLst>
      <p:ext uri="{BB962C8B-B14F-4D97-AF65-F5344CB8AC3E}">
        <p14:creationId xmlns:p14="http://schemas.microsoft.com/office/powerpoint/2010/main" val="71230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4546" y="1501045"/>
            <a:ext cx="747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Molecular models are your friend!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Because this chapter deals extensively with concepts that are inherently three-dimensional in nature, it will be very important for you to use a </a:t>
            </a:r>
            <a:r>
              <a:rPr lang="en-US" sz="2000" b="1" dirty="0">
                <a:latin typeface="Candara" panose="020E0502030303020204" pitchFamily="34" charset="0"/>
              </a:rPr>
              <a:t>molecular modeling kit that is specifically intended for organic chemistry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Many of the ideas we will be exploring can be extremely confusing if you are limited to the two dimensions of this page. 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Be prepared to follow along with these discussions in three dimensions, with a molecular model in your hands!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0D5327-9FA5-7145-99E5-D080D13686BE}"/>
              </a:ext>
            </a:extLst>
          </p:cNvPr>
          <p:cNvSpPr txBox="1"/>
          <p:nvPr/>
        </p:nvSpPr>
        <p:spPr>
          <a:xfrm>
            <a:off x="94591" y="5827200"/>
            <a:ext cx="906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https://www.amazon.com/Molymod-MMS-008-Organic-Chemistry-Molecular/dp/B007FAZOVS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6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335" y="793436"/>
            <a:ext cx="8089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Introduction: </a:t>
            </a:r>
          </a:p>
          <a:p>
            <a:r>
              <a:rPr lang="en-US" sz="2800" b="1" i="1" dirty="0"/>
              <a:t>Louis Pasteur and the discovery of molecular chirality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879D46-49B3-0046-A7D5-F8D2FC6CD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951" y="2184094"/>
            <a:ext cx="5794098" cy="39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267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Introduction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C5275-345C-B749-9CAC-6045B8CF8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7" y="2426030"/>
            <a:ext cx="6413500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3D42E3-E641-324C-8FCE-94CE97592B85}"/>
              </a:ext>
            </a:extLst>
          </p:cNvPr>
          <p:cNvSpPr txBox="1"/>
          <p:nvPr/>
        </p:nvSpPr>
        <p:spPr>
          <a:xfrm rot="16200000">
            <a:off x="5853258" y="3585232"/>
            <a:ext cx="603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" dirty="0"/>
              <a:t>CrystEngComm, 2003, 5(26), 140–146 DOI: 10.1039/b304061e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FDAFC-8A01-3E44-B7A4-90F70910127E}"/>
              </a:ext>
            </a:extLst>
          </p:cNvPr>
          <p:cNvSpPr txBox="1"/>
          <p:nvPr/>
        </p:nvSpPr>
        <p:spPr>
          <a:xfrm>
            <a:off x="291908" y="783775"/>
            <a:ext cx="8270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Can you see that these two crystals are mirror images?</a:t>
            </a:r>
          </a:p>
          <a:p>
            <a:r>
              <a:rPr lang="en-US" sz="2000" dirty="0">
                <a:latin typeface="Candara" panose="020E0502030303020204" pitchFamily="34" charset="0"/>
              </a:rPr>
              <a:t>Can you perfectly superimpose them? Imagine rotating them around as much as you like.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FE319-1858-9B4B-BC08-2C41166B3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01624">
            <a:off x="5684590" y="3192427"/>
            <a:ext cx="3464978" cy="2044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2C5B38-8F9D-D047-B282-3591CC0A5C14}"/>
              </a:ext>
            </a:extLst>
          </p:cNvPr>
          <p:cNvSpPr txBox="1"/>
          <p:nvPr/>
        </p:nvSpPr>
        <p:spPr>
          <a:xfrm>
            <a:off x="7018317" y="586641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tartaric</a:t>
            </a:r>
            <a:r>
              <a:rPr lang="en-US" dirty="0"/>
              <a:t> acid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7F85A-153A-0F4C-A35C-72DA19F8F652}"/>
              </a:ext>
            </a:extLst>
          </p:cNvPr>
          <p:cNvSpPr txBox="1"/>
          <p:nvPr/>
        </p:nvSpPr>
        <p:spPr>
          <a:xfrm>
            <a:off x="291908" y="1730548"/>
            <a:ext cx="8270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Each is about the size of a crystal of table salt. Imagine separating them with a microscope and tweezers. Pasteur was a grind!</a:t>
            </a:r>
          </a:p>
        </p:txBody>
      </p:sp>
    </p:spTree>
    <p:extLst>
      <p:ext uri="{BB962C8B-B14F-4D97-AF65-F5344CB8AC3E}">
        <p14:creationId xmlns:p14="http://schemas.microsoft.com/office/powerpoint/2010/main" val="31198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134" y="2436466"/>
            <a:ext cx="79197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3.1: Conformations of open-chain organic molecules</a:t>
            </a:r>
          </a:p>
          <a:p>
            <a:pPr algn="ctr"/>
            <a:r>
              <a:rPr lang="en-US" sz="2800" i="1" dirty="0"/>
              <a:t>(aka linear molecules)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Rotation around single bonds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Conformational isomerism </a:t>
            </a:r>
            <a:r>
              <a:rPr lang="en-US" sz="2000" dirty="0">
                <a:latin typeface="Candara"/>
                <a:cs typeface="Candara"/>
              </a:rPr>
              <a:t>results from free and rapid rotation around single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bonds.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750E0-1822-FA41-BC62-03341A595E53}"/>
              </a:ext>
            </a:extLst>
          </p:cNvPr>
          <p:cNvSpPr txBox="1"/>
          <p:nvPr/>
        </p:nvSpPr>
        <p:spPr>
          <a:xfrm>
            <a:off x="7051260" y="1609560"/>
            <a:ext cx="171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the 3D difference.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F29EA-03A9-BC46-96DA-45150AC109B8}"/>
              </a:ext>
            </a:extLst>
          </p:cNvPr>
          <p:cNvSpPr txBox="1"/>
          <p:nvPr/>
        </p:nvSpPr>
        <p:spPr>
          <a:xfrm>
            <a:off x="283894" y="4530494"/>
            <a:ext cx="829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Rotation around the C – C </a:t>
            </a:r>
            <a:r>
              <a:rPr lang="en-US" sz="2000" dirty="0" err="1">
                <a:latin typeface="Candara"/>
                <a:cs typeface="Candara"/>
              </a:rPr>
              <a:t>σ</a:t>
            </a:r>
            <a:r>
              <a:rPr lang="en-US" sz="2000" dirty="0">
                <a:latin typeface="Candara"/>
                <a:cs typeface="Candara"/>
              </a:rPr>
              <a:t> bond of ethane produces 3 different </a:t>
            </a:r>
            <a:r>
              <a:rPr lang="en-US" sz="2000" b="1" dirty="0">
                <a:latin typeface="Candara"/>
                <a:cs typeface="Candara"/>
              </a:rPr>
              <a:t>conformers </a:t>
            </a:r>
            <a:r>
              <a:rPr lang="en-US" sz="2000" dirty="0">
                <a:latin typeface="Candara"/>
                <a:cs typeface="Candara"/>
              </a:rPr>
              <a:t>(conformational isomer):</a:t>
            </a:r>
            <a:r>
              <a:rPr lang="en-US" sz="2000" b="1" dirty="0">
                <a:latin typeface="Candara"/>
                <a:cs typeface="Candara"/>
              </a:rPr>
              <a:t> </a:t>
            </a:r>
            <a:r>
              <a:rPr lang="en-US" sz="2000" i="1" dirty="0">
                <a:latin typeface="Candara"/>
                <a:cs typeface="Candara"/>
              </a:rPr>
              <a:t>different 3D arrangement of molecular groups in space.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3C2A1-D33E-BF45-AAA3-196791E2B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81" y="1199037"/>
            <a:ext cx="5277811" cy="1323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E0544B-7580-344E-BE74-B13432B9F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89" y="2952083"/>
            <a:ext cx="8180798" cy="11386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5237C0-59BD-D242-A480-B92BBD001578}"/>
              </a:ext>
            </a:extLst>
          </p:cNvPr>
          <p:cNvSpPr txBox="1"/>
          <p:nvPr/>
        </p:nvSpPr>
        <p:spPr>
          <a:xfrm>
            <a:off x="258313" y="5787036"/>
            <a:ext cx="829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that this 3D difference can’t be seen on 2D paper without </a:t>
            </a:r>
            <a:r>
              <a:rPr lang="en-US" sz="2000" b="1" dirty="0">
                <a:latin typeface="Candara"/>
                <a:cs typeface="Candara"/>
              </a:rPr>
              <a:t>dash-wedge</a:t>
            </a:r>
            <a:r>
              <a:rPr lang="en-US" sz="2000" dirty="0">
                <a:latin typeface="Candara"/>
                <a:cs typeface="Candara"/>
              </a:rPr>
              <a:t> drawings.</a:t>
            </a:r>
            <a:endParaRPr lang="en-US" sz="2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98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588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Newman projections: ethane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10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Newman projections </a:t>
            </a:r>
            <a:r>
              <a:rPr lang="en-US" sz="2000" dirty="0">
                <a:latin typeface="Candara"/>
                <a:cs typeface="Candara"/>
              </a:rPr>
              <a:t>are a means of drawing molecules to highlight the difference between staggered and eclipsed conformers.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Looking down the axis (bond) between two carbon atoms.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Shows the 3D arrangement of all atoms bonded to those two carbons.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5237C0-59BD-D242-A480-B92BBD001578}"/>
              </a:ext>
            </a:extLst>
          </p:cNvPr>
          <p:cNvSpPr txBox="1"/>
          <p:nvPr/>
        </p:nvSpPr>
        <p:spPr>
          <a:xfrm>
            <a:off x="283894" y="6353266"/>
            <a:ext cx="829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432FF"/>
                </a:solidFill>
                <a:latin typeface="Candara"/>
                <a:cs typeface="Candara"/>
              </a:rPr>
              <a:t>Interactive model; video tutorial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4B3B8-3C10-4D45-99C0-AD07BE0B4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5" y="2449529"/>
            <a:ext cx="5254035" cy="1635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E5CA2-7076-F645-91B1-029D6FFAB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833" y="4405886"/>
            <a:ext cx="5316050" cy="1626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9153C8-F21A-BD40-9567-187B9331A5A4}"/>
              </a:ext>
            </a:extLst>
          </p:cNvPr>
          <p:cNvSpPr txBox="1"/>
          <p:nvPr/>
        </p:nvSpPr>
        <p:spPr>
          <a:xfrm>
            <a:off x="5482637" y="2214710"/>
            <a:ext cx="3514218" cy="1323439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Staggered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Maximizes space for atoms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60º dihedral 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Most stable conformer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AFC2A-460F-3849-B339-62B5CB2939B7}"/>
              </a:ext>
            </a:extLst>
          </p:cNvPr>
          <p:cNvSpPr txBox="1"/>
          <p:nvPr/>
        </p:nvSpPr>
        <p:spPr>
          <a:xfrm>
            <a:off x="5519908" y="5130484"/>
            <a:ext cx="3514218" cy="1323439"/>
          </a:xfrm>
          <a:prstGeom prst="rect">
            <a:avLst/>
          </a:prstGeom>
          <a:noFill/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Eclipsed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Atomic crowding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0º dihedral 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Least stable conformer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2C5C6-F169-264F-BFE7-135B4958B7B8}"/>
              </a:ext>
            </a:extLst>
          </p:cNvPr>
          <p:cNvSpPr/>
          <p:nvPr/>
        </p:nvSpPr>
        <p:spPr>
          <a:xfrm>
            <a:off x="4445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ndara"/>
                <a:cs typeface="Candara"/>
              </a:rPr>
              <a:t>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5F1637-06F2-0347-96FC-8ED257AD9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15"/>
          <a:stretch/>
        </p:blipFill>
        <p:spPr>
          <a:xfrm>
            <a:off x="439497" y="1944199"/>
            <a:ext cx="8301569" cy="1522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5900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Newman projections: butane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10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Note that butane’s Newman projection is a bit </a:t>
            </a:r>
            <a:r>
              <a:rPr lang="en-US" sz="2000" b="1" dirty="0">
                <a:latin typeface="Candara"/>
                <a:cs typeface="Candara"/>
              </a:rPr>
              <a:t>more complex.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Looking down from C2 – C3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C1 and C4 are shown as methyl groups (CH3)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Candara"/>
                <a:cs typeface="Candara"/>
              </a:rPr>
              <a:t>All carbons must be shown!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25DA9A-4B01-6B45-938A-ABCBB7AB35F1}"/>
              </a:ext>
            </a:extLst>
          </p:cNvPr>
          <p:cNvSpPr txBox="1"/>
          <p:nvPr/>
        </p:nvSpPr>
        <p:spPr>
          <a:xfrm>
            <a:off x="278224" y="348614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Is eclipsed butane more or less stable than eclipsed ethane? And why?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0E6358-33D2-F246-9644-7A9D01FECCAA}"/>
              </a:ext>
            </a:extLst>
          </p:cNvPr>
          <p:cNvSpPr txBox="1"/>
          <p:nvPr/>
        </p:nvSpPr>
        <p:spPr>
          <a:xfrm>
            <a:off x="278224" y="450965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How many eclipsed butane conformers are there?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F6718B-94A4-7E4A-A80C-84E66787D682}"/>
              </a:ext>
            </a:extLst>
          </p:cNvPr>
          <p:cNvSpPr txBox="1"/>
          <p:nvPr/>
        </p:nvSpPr>
        <p:spPr>
          <a:xfrm>
            <a:off x="278224" y="556499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Which of the eclipsed conformers are more and less stable?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DF518-10A4-A94D-AA7F-18C673E509AF}"/>
              </a:ext>
            </a:extLst>
          </p:cNvPr>
          <p:cNvSpPr txBox="1"/>
          <p:nvPr/>
        </p:nvSpPr>
        <p:spPr>
          <a:xfrm>
            <a:off x="676894" y="3826877"/>
            <a:ext cx="818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Eclipsed butane is less stable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than eclipsed ethane because the overlapping methyl groups are larger, causing more steric hindrance.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E12E2-1800-6F42-8486-6B975291EB70}"/>
              </a:ext>
            </a:extLst>
          </p:cNvPr>
          <p:cNvSpPr txBox="1"/>
          <p:nvPr/>
        </p:nvSpPr>
        <p:spPr>
          <a:xfrm>
            <a:off x="676894" y="4839851"/>
            <a:ext cx="818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Three: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methyl 1 can ’eclipse’ any of the three atoms attached to carbon 3; the red atoms.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3CBCC-8D4C-5A48-8E28-755239C99064}"/>
              </a:ext>
            </a:extLst>
          </p:cNvPr>
          <p:cNvSpPr txBox="1"/>
          <p:nvPr/>
        </p:nvSpPr>
        <p:spPr>
          <a:xfrm>
            <a:off x="676894" y="5888450"/>
            <a:ext cx="818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The methyl-methyl eclipsed conformer is less stable than the methyl-hydrogen eclipsed conformers.</a:t>
            </a:r>
          </a:p>
        </p:txBody>
      </p:sp>
    </p:spTree>
    <p:extLst>
      <p:ext uri="{BB962C8B-B14F-4D97-AF65-F5344CB8AC3E}">
        <p14:creationId xmlns:p14="http://schemas.microsoft.com/office/powerpoint/2010/main" val="6121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318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Gauche vs anti?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E6546-01E2-0148-B64C-36BB84FA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0" y="1222422"/>
            <a:ext cx="6132950" cy="2381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895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Just as there are several eclipsed conformations of butane, there are </a:t>
            </a:r>
            <a:r>
              <a:rPr lang="en-US" sz="2000" b="1" dirty="0">
                <a:latin typeface="Candara"/>
                <a:cs typeface="Candara"/>
              </a:rPr>
              <a:t>several staggered conformations</a:t>
            </a:r>
            <a:r>
              <a:rPr lang="en-US" sz="2000" dirty="0">
                <a:latin typeface="Candara"/>
                <a:cs typeface="Candara"/>
              </a:rPr>
              <a:t> as well.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25DA9A-4B01-6B45-938A-ABCBB7AB35F1}"/>
              </a:ext>
            </a:extLst>
          </p:cNvPr>
          <p:cNvSpPr txBox="1"/>
          <p:nvPr/>
        </p:nvSpPr>
        <p:spPr>
          <a:xfrm>
            <a:off x="228605" y="570678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Which staggered butane more or less stable? And why?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D50CA-7793-7340-B152-0B5A49561229}"/>
              </a:ext>
            </a:extLst>
          </p:cNvPr>
          <p:cNvSpPr txBox="1"/>
          <p:nvPr/>
        </p:nvSpPr>
        <p:spPr>
          <a:xfrm>
            <a:off x="6284960" y="1636296"/>
            <a:ext cx="2639317" cy="1323439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Gauche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is 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staggered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when the two largest groups 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are not 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directly opposite on another.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49760-9F8F-CA42-843D-CC9A1B524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68" y="3482833"/>
            <a:ext cx="5652762" cy="21496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56B3A3-7975-9442-B2BD-3E1DF64F34B9}"/>
              </a:ext>
            </a:extLst>
          </p:cNvPr>
          <p:cNvSpPr txBox="1"/>
          <p:nvPr/>
        </p:nvSpPr>
        <p:spPr>
          <a:xfrm>
            <a:off x="6284960" y="3838879"/>
            <a:ext cx="2639317" cy="1323439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Anti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is 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staggered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when the two largest groups 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are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directly opposite on another.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E7C62-1AA1-914B-A233-EAA01A282ED9}"/>
              </a:ext>
            </a:extLst>
          </p:cNvPr>
          <p:cNvSpPr txBox="1"/>
          <p:nvPr/>
        </p:nvSpPr>
        <p:spPr>
          <a:xfrm>
            <a:off x="238505" y="606106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Anti is more stable than gauche since the two large methyl groups are furthest apart.</a:t>
            </a:r>
          </a:p>
        </p:txBody>
      </p:sp>
    </p:spTree>
    <p:extLst>
      <p:ext uri="{BB962C8B-B14F-4D97-AF65-F5344CB8AC3E}">
        <p14:creationId xmlns:p14="http://schemas.microsoft.com/office/powerpoint/2010/main" val="42704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777</Words>
  <Application>Microsoft Macintosh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2019-02-25T04:42:14Z</dcterms:created>
  <dcterms:modified xsi:type="dcterms:W3CDTF">2019-02-25T04:42:58Z</dcterms:modified>
</cp:coreProperties>
</file>