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8" r:id="rId2"/>
    <p:sldId id="429" r:id="rId3"/>
    <p:sldId id="430" r:id="rId4"/>
    <p:sldId id="431" r:id="rId5"/>
    <p:sldId id="432" r:id="rId6"/>
    <p:sldId id="43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8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1F7D-B339-6742-9A37-8864FBFAF22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9324-99E7-B348-934D-AEFE5618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0190" y="2422651"/>
            <a:ext cx="4323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3.11: Prochirality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/>
              <a:t>Prochiral carbons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1" dirty="0"/>
              <a:t>Prochiral </a:t>
            </a:r>
            <a:r>
              <a:rPr lang="en-US" sz="2800" i="1" dirty="0" err="1"/>
              <a:t>nitrogens</a:t>
            </a:r>
            <a:endParaRPr lang="en-US" sz="28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248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Prochirality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Prochirality: </a:t>
            </a:r>
            <a:r>
              <a:rPr lang="en-US" sz="2000" dirty="0">
                <a:latin typeface="Candara" panose="020E0502030303020204" pitchFamily="34" charset="0"/>
              </a:rPr>
              <a:t>the potential of a tetrahedral (sp</a:t>
            </a:r>
            <a:r>
              <a:rPr lang="en-US" sz="2400" baseline="30000" dirty="0">
                <a:latin typeface="Candara" panose="020E0502030303020204" pitchFamily="34" charset="0"/>
              </a:rPr>
              <a:t>3</a:t>
            </a:r>
            <a:r>
              <a:rPr lang="en-US" sz="2000" dirty="0">
                <a:latin typeface="Candara" panose="020E0502030303020204" pitchFamily="34" charset="0"/>
              </a:rPr>
              <a:t>) carbon to be converted from achiral to chiral by changing one substituent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4807-BA62-2347-B614-438F0F2A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425" y="2687020"/>
            <a:ext cx="5633153" cy="1341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2D7C7C-0F62-0148-A91A-A81611B4F24A}"/>
              </a:ext>
            </a:extLst>
          </p:cNvPr>
          <p:cNvSpPr txBox="1"/>
          <p:nvPr/>
        </p:nvSpPr>
        <p:spPr>
          <a:xfrm>
            <a:off x="1949986" y="397131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prochiral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C070C0D-069E-9148-BB8E-E1BE8B349DAD}"/>
              </a:ext>
            </a:extLst>
          </p:cNvPr>
          <p:cNvSpPr txBox="1"/>
          <p:nvPr/>
        </p:nvSpPr>
        <p:spPr>
          <a:xfrm>
            <a:off x="5242194" y="39713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chiral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7A50E79-7434-1E43-A0ED-9C4A10614C16}"/>
              </a:ext>
            </a:extLst>
          </p:cNvPr>
          <p:cNvSpPr txBox="1"/>
          <p:nvPr/>
        </p:nvSpPr>
        <p:spPr>
          <a:xfrm>
            <a:off x="283032" y="1398877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Enzymes are able to differentiate the ‘blue’ and ‘red’ hydrogens </a:t>
            </a:r>
            <a:r>
              <a:rPr lang="en-US" sz="2000" dirty="0">
                <a:latin typeface="Candara" panose="020E0502030303020204" pitchFamily="34" charset="0"/>
              </a:rPr>
              <a:t>because the ethanol molecule fits into the enzyme’s binding site in a </a:t>
            </a:r>
            <a:r>
              <a:rPr lang="en-US" sz="2000" b="1" dirty="0">
                <a:latin typeface="Candara" panose="020E0502030303020204" pitchFamily="34" charset="0"/>
              </a:rPr>
              <a:t>particular orientation.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For example, the methyl group binds in the left-hand end of the pocket and the hydroxyl group binds in the right-hand end.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90E74-BF13-7642-9F3E-04B13EF95544}"/>
              </a:ext>
            </a:extLst>
          </p:cNvPr>
          <p:cNvSpPr txBox="1"/>
          <p:nvPr/>
        </p:nvSpPr>
        <p:spPr>
          <a:xfrm>
            <a:off x="5854866" y="367661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959F84B-1C2B-F348-9F32-4FD765582AB2}"/>
              </a:ext>
            </a:extLst>
          </p:cNvPr>
          <p:cNvSpPr txBox="1"/>
          <p:nvPr/>
        </p:nvSpPr>
        <p:spPr>
          <a:xfrm>
            <a:off x="5182214" y="367661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7284672-94DE-D148-9741-1B05844435D4}"/>
              </a:ext>
            </a:extLst>
          </p:cNvPr>
          <p:cNvSpPr txBox="1"/>
          <p:nvPr/>
        </p:nvSpPr>
        <p:spPr>
          <a:xfrm>
            <a:off x="5750805" y="3047349"/>
            <a:ext cx="116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5D3A778-AD92-684B-879C-84EF8D35F4D6}"/>
              </a:ext>
            </a:extLst>
          </p:cNvPr>
          <p:cNvSpPr txBox="1"/>
          <p:nvPr/>
        </p:nvSpPr>
        <p:spPr>
          <a:xfrm>
            <a:off x="299725" y="4449541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Replacement of the ‘red’ hydrogen atom with deuterium creates the R enantiomer.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the 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‘red’ </a:t>
            </a:r>
            <a:r>
              <a:rPr lang="en-US" sz="2000" dirty="0">
                <a:latin typeface="Candara" panose="020E0502030303020204" pitchFamily="34" charset="0"/>
              </a:rPr>
              <a:t>hydrogen is </a:t>
            </a:r>
            <a:r>
              <a:rPr lang="en-US" sz="2000" b="1" dirty="0">
                <a:latin typeface="Candara" panose="020E0502030303020204" pitchFamily="34" charset="0"/>
              </a:rPr>
              <a:t>pro-R.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It follows that the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‘blue’ </a:t>
            </a:r>
            <a:r>
              <a:rPr lang="en-US" sz="2000" dirty="0">
                <a:latin typeface="Candara" panose="020E0502030303020204" pitchFamily="34" charset="0"/>
              </a:rPr>
              <a:t>hydrogen is </a:t>
            </a:r>
            <a:r>
              <a:rPr lang="en-US" sz="2000" b="1" dirty="0">
                <a:latin typeface="Candara" panose="020E0502030303020204" pitchFamily="34" charset="0"/>
              </a:rPr>
              <a:t>pro-S.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8" grpId="0"/>
      <p:bldP spid="119" grpId="0"/>
      <p:bldP spid="9" grpId="0"/>
      <p:bldP spid="120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824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Prochirality: not just for hydrogen atoms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7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methyl groups and carboxylic acid groups have prochirality.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6DF07-6691-2149-A3B2-DC0758B3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1" y="1694960"/>
            <a:ext cx="2503404" cy="1147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0C33C-318D-E645-9CA6-BEF367EFA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76" y="1455402"/>
            <a:ext cx="2469648" cy="1668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8FCEA-CDFF-0444-BF91-9DFA35C2F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765" y="3271807"/>
            <a:ext cx="6085402" cy="34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28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Prochiral carbonyl groups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Carbonyl groups </a:t>
            </a:r>
            <a:r>
              <a:rPr lang="en-US" sz="2000" dirty="0">
                <a:latin typeface="Candara" panose="020E0502030303020204" pitchFamily="34" charset="0"/>
              </a:rPr>
              <a:t>(like ketones) are </a:t>
            </a:r>
            <a:r>
              <a:rPr lang="en-US" sz="2000" b="1" dirty="0">
                <a:latin typeface="Candara" panose="020E0502030303020204" pitchFamily="34" charset="0"/>
              </a:rPr>
              <a:t>flat</a:t>
            </a:r>
            <a:r>
              <a:rPr lang="en-US" sz="2000" dirty="0">
                <a:latin typeface="Candara" panose="020E0502030303020204" pitchFamily="34" charset="0"/>
              </a:rPr>
              <a:t>, trigonal planar, and therefore have two sides or </a:t>
            </a:r>
            <a:r>
              <a:rPr lang="en-US" sz="2000" b="1" dirty="0">
                <a:latin typeface="Candara" panose="020E0502030303020204" pitchFamily="34" charset="0"/>
              </a:rPr>
              <a:t>two faces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C7330-A08F-B143-B898-5ABF067D5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71" y="1096274"/>
            <a:ext cx="64897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264E6-B21A-6A41-A9D3-DEC1F73CF36D}"/>
              </a:ext>
            </a:extLst>
          </p:cNvPr>
          <p:cNvSpPr txBox="1"/>
          <p:nvPr/>
        </p:nvSpPr>
        <p:spPr>
          <a:xfrm>
            <a:off x="2237136" y="3267962"/>
            <a:ext cx="258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b="1" i="1" dirty="0">
                <a:solidFill>
                  <a:srgbClr val="0432FF"/>
                </a:solidFill>
                <a:latin typeface="Candara" panose="020E0502030303020204" pitchFamily="34" charset="0"/>
              </a:rPr>
              <a:t>re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face has clockwise prioritization.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2A492-5911-8042-A46B-621198637C22}"/>
              </a:ext>
            </a:extLst>
          </p:cNvPr>
          <p:cNvSpPr txBox="1"/>
          <p:nvPr/>
        </p:nvSpPr>
        <p:spPr>
          <a:xfrm>
            <a:off x="7039780" y="3197313"/>
            <a:ext cx="244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</a:t>
            </a:r>
            <a:r>
              <a:rPr lang="en-US" b="1" i="1" dirty="0" err="1">
                <a:solidFill>
                  <a:srgbClr val="0432FF"/>
                </a:solidFill>
                <a:latin typeface="Candara" panose="020E0502030303020204" pitchFamily="34" charset="0"/>
              </a:rPr>
              <a:t>si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face has counterclockwise prioritization.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DDC77-B516-3F40-9964-626CD18AE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31" y="4291653"/>
            <a:ext cx="5131558" cy="2438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33C90D-3075-6745-97CE-BE9B35FE7E39}"/>
              </a:ext>
            </a:extLst>
          </p:cNvPr>
          <p:cNvSpPr txBox="1"/>
          <p:nvPr/>
        </p:nvSpPr>
        <p:spPr>
          <a:xfrm>
            <a:off x="5414589" y="4523677"/>
            <a:ext cx="351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we are looking down on the </a:t>
            </a:r>
            <a:r>
              <a:rPr lang="en-US" sz="2000" b="1" i="1" dirty="0">
                <a:latin typeface="Candara" panose="020E0502030303020204" pitchFamily="34" charset="0"/>
              </a:rPr>
              <a:t>re</a:t>
            </a:r>
            <a:r>
              <a:rPr lang="en-US" sz="2000" dirty="0">
                <a:latin typeface="Candara" panose="020E0502030303020204" pitchFamily="34" charset="0"/>
              </a:rPr>
              <a:t> face of pyruvate.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53A21-6B0F-514A-A6FA-44E5EA2CD1E7}"/>
              </a:ext>
            </a:extLst>
          </p:cNvPr>
          <p:cNvSpPr txBox="1"/>
          <p:nvPr/>
        </p:nvSpPr>
        <p:spPr>
          <a:xfrm>
            <a:off x="5414589" y="5284682"/>
            <a:ext cx="3512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Enzymatic reactions </a:t>
            </a:r>
            <a:r>
              <a:rPr lang="en-US" sz="2000" dirty="0">
                <a:latin typeface="Candara" panose="020E0502030303020204" pitchFamily="34" charset="0"/>
              </a:rPr>
              <a:t>generally ‘attack’ from one side of the molecule, and thus create </a:t>
            </a:r>
            <a:r>
              <a:rPr lang="en-US" sz="2000" b="1" dirty="0">
                <a:latin typeface="Candara" panose="020E0502030303020204" pitchFamily="34" charset="0"/>
              </a:rPr>
              <a:t>one enantiomer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5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283033" y="716659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concept of </a:t>
            </a:r>
            <a:r>
              <a:rPr lang="en-US" sz="2000" i="1" dirty="0">
                <a:latin typeface="Candara" panose="020E0502030303020204" pitchFamily="34" charset="0"/>
              </a:rPr>
              <a:t>re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i="1" dirty="0" err="1">
                <a:latin typeface="Candara" panose="020E0502030303020204" pitchFamily="34" charset="0"/>
              </a:rPr>
              <a:t>si</a:t>
            </a:r>
            <a:r>
              <a:rPr lang="en-US" sz="2000" dirty="0">
                <a:latin typeface="Candara" panose="020E0502030303020204" pitchFamily="34" charset="0"/>
              </a:rPr>
              <a:t> faces can also be applied to planar alkenes.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Assign a designation of re, </a:t>
            </a:r>
            <a:r>
              <a:rPr lang="en-US" sz="2000" dirty="0" err="1">
                <a:latin typeface="Candara" panose="020E0502030303020204" pitchFamily="34" charset="0"/>
              </a:rPr>
              <a:t>si</a:t>
            </a:r>
            <a:r>
              <a:rPr lang="en-US" sz="2000" dirty="0">
                <a:latin typeface="Candara" panose="020E0502030303020204" pitchFamily="34" charset="0"/>
              </a:rPr>
              <a:t>, or N (not prochiral) to indicate which face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we are looking down on for </a:t>
            </a:r>
            <a:r>
              <a:rPr lang="en-US" sz="2000" u="sng" dirty="0">
                <a:latin typeface="Candara" panose="020E0502030303020204" pitchFamily="34" charset="0"/>
              </a:rPr>
              <a:t>each</a:t>
            </a:r>
            <a:r>
              <a:rPr lang="en-US" sz="2000" dirty="0">
                <a:latin typeface="Candara" panose="020E0502030303020204" pitchFamily="34" charset="0"/>
              </a:rPr>
              <a:t> of the sp</a:t>
            </a:r>
            <a:r>
              <a:rPr lang="en-US" sz="2400" baseline="30000" dirty="0">
                <a:latin typeface="Candara" panose="020E0502030303020204" pitchFamily="34" charset="0"/>
              </a:rPr>
              <a:t>2</a:t>
            </a:r>
            <a:r>
              <a:rPr lang="en-US" sz="2000" dirty="0">
                <a:latin typeface="Candara" panose="020E0502030303020204" pitchFamily="34" charset="0"/>
              </a:rPr>
              <a:t>-hybridized carbons in the structure below.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9E7490-D398-7C4D-9000-1CC796C14E83}"/>
              </a:ext>
            </a:extLst>
          </p:cNvPr>
          <p:cNvSpPr txBox="1"/>
          <p:nvPr/>
        </p:nvSpPr>
        <p:spPr>
          <a:xfrm>
            <a:off x="-3604274" y="8788688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379F-F276-E342-AEB1-C8DC400B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38" y="2443130"/>
            <a:ext cx="2828634" cy="1214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3D1788-8D2E-8744-84CA-F8E6B2663B8D}"/>
              </a:ext>
            </a:extLst>
          </p:cNvPr>
          <p:cNvSpPr txBox="1"/>
          <p:nvPr/>
        </p:nvSpPr>
        <p:spPr>
          <a:xfrm>
            <a:off x="4395676" y="3092848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CE67F-7C42-A342-89CF-6C960210AF5E}"/>
              </a:ext>
            </a:extLst>
          </p:cNvPr>
          <p:cNvSpPr txBox="1"/>
          <p:nvPr/>
        </p:nvSpPr>
        <p:spPr>
          <a:xfrm>
            <a:off x="4669263" y="3091010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E309BB-3678-B94E-88D5-B4DCCE619EE0}"/>
              </a:ext>
            </a:extLst>
          </p:cNvPr>
          <p:cNvSpPr txBox="1"/>
          <p:nvPr/>
        </p:nvSpPr>
        <p:spPr>
          <a:xfrm>
            <a:off x="5086071" y="3089172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E00CA-9B53-534E-8166-44DE8518C46B}"/>
              </a:ext>
            </a:extLst>
          </p:cNvPr>
          <p:cNvSpPr txBox="1"/>
          <p:nvPr/>
        </p:nvSpPr>
        <p:spPr>
          <a:xfrm>
            <a:off x="5381692" y="3098351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F62B2-972A-CB49-8CBC-9DD6CC279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538" y="4520321"/>
            <a:ext cx="3131634" cy="1526475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145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terms ‘prochirality’, ‘re’ and ‘</a:t>
            </a:r>
            <a:r>
              <a:rPr lang="en-US" sz="2000" dirty="0" err="1">
                <a:latin typeface="Candara"/>
                <a:cs typeface="Candara"/>
              </a:rPr>
              <a:t>si</a:t>
            </a:r>
            <a:r>
              <a:rPr lang="en-US" sz="2000" dirty="0">
                <a:latin typeface="Candara"/>
                <a:cs typeface="Candara"/>
              </a:rPr>
              <a:t>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how molecular geometry determines prochirality?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prochirality affects the chiral outcome of reactions?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Determine the configuration of prochiral centers?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326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2019-02-25T04:52:23Z</dcterms:created>
  <dcterms:modified xsi:type="dcterms:W3CDTF">2019-02-25T04:53:05Z</dcterms:modified>
</cp:coreProperties>
</file>