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7" r:id="rId12"/>
    <p:sldId id="358" r:id="rId13"/>
    <p:sldId id="3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B6C99-A0CC-0C40-8AF2-465B89893B5B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20618-7F65-F143-852A-675DD37CD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0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757D-9A8B-FF4D-9C2F-85D6F3757A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7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7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F2F9-20C0-A94A-9FB8-BE5E66E9F971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70ED-8DB0-C04A-AA0A-C03FBDE4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267" y="2436464"/>
            <a:ext cx="7238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3.2: Conformations of cyclic organic molecules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91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the </a:t>
            </a:r>
            <a:r>
              <a:rPr lang="en-US" sz="2000" b="1" dirty="0">
                <a:latin typeface="Candara" panose="020E0502030303020204" pitchFamily="34" charset="0"/>
              </a:rPr>
              <a:t>lower energy chair </a:t>
            </a:r>
            <a:r>
              <a:rPr lang="en-US" sz="2000" dirty="0">
                <a:latin typeface="Candara" panose="020E0502030303020204" pitchFamily="34" charset="0"/>
              </a:rPr>
              <a:t>conformations of:</a:t>
            </a:r>
          </a:p>
          <a:p>
            <a:pPr marL="457200" indent="-457200">
              <a:buAutoNum type="alphaLcParenBoth"/>
            </a:pPr>
            <a:r>
              <a:rPr lang="en-US" sz="2000" dirty="0">
                <a:latin typeface="Candara" panose="020E0502030303020204" pitchFamily="34" charset="0"/>
              </a:rPr>
              <a:t>trans-1,2-dimethylcyclohexane</a:t>
            </a:r>
          </a:p>
          <a:p>
            <a:pPr marL="457200" indent="-457200">
              <a:buAutoNum type="alphaLcParenBoth" startAt="2"/>
            </a:pPr>
            <a:r>
              <a:rPr lang="en-US" sz="2000" dirty="0">
                <a:latin typeface="Candara" panose="020E0502030303020204" pitchFamily="34" charset="0"/>
              </a:rPr>
              <a:t>trans-1-isopropyl-3-methylcyclohexane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Be sure that axial and equatorial orientation is clear!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C5E2D9-0C47-7747-A767-C2AE287F7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2457450"/>
            <a:ext cx="9118600" cy="19431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33329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8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One conformer of the ring form of glucose is more stable.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F2410-000C-544C-AB35-62745C330C90}"/>
              </a:ext>
            </a:extLst>
          </p:cNvPr>
          <p:cNvSpPr txBox="1"/>
          <p:nvPr/>
        </p:nvSpPr>
        <p:spPr>
          <a:xfrm>
            <a:off x="267432" y="2766005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the two chair conformations of the six-carbon sugar mannose, being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sure to clearly show each non-hydrogen substituent as axial or equatorial. Predict which conformation is likely to be more stable, and explain why.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966F7-666A-BB46-A4F8-8158ADE8A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28" y="1211388"/>
            <a:ext cx="5739843" cy="14418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87277F-4916-2447-836B-FB3A5F848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3105" y="3781666"/>
            <a:ext cx="1763467" cy="1091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F6448-AA6F-1B4A-9834-7122E861B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18" y="4226492"/>
            <a:ext cx="6516172" cy="2314254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19230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03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Cyclopentane ‘envelope’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91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lowest energy conformer </a:t>
            </a:r>
            <a:r>
              <a:rPr lang="en-US" sz="2000" dirty="0">
                <a:latin typeface="Candara" panose="020E0502030303020204" pitchFamily="34" charset="0"/>
              </a:rPr>
              <a:t>of cyclopentane is called an </a:t>
            </a:r>
            <a:r>
              <a:rPr lang="en-US" sz="2000" b="1" dirty="0">
                <a:latin typeface="Candara" panose="020E0502030303020204" pitchFamily="34" charset="0"/>
              </a:rPr>
              <a:t>‘envelope’ </a:t>
            </a:r>
            <a:r>
              <a:rPr lang="en-US" sz="2000" dirty="0">
                <a:latin typeface="Candara" panose="020E0502030303020204" pitchFamily="34" charset="0"/>
              </a:rPr>
              <a:t>because the one carbon that is proud of the rectangle formed by the other four looks like the flap of an envelope.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No axial and equatorial.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E6D8F-DCD5-F940-AD5E-9DDFB97E9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13" y="1467428"/>
            <a:ext cx="2632026" cy="1670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C9A543-DDF9-2746-8CAC-01D146AFA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21" y="3501739"/>
            <a:ext cx="7474761" cy="2336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0AC4F-B58E-DC43-B674-E3B9499303B3}"/>
              </a:ext>
            </a:extLst>
          </p:cNvPr>
          <p:cNvSpPr txBox="1"/>
          <p:nvPr/>
        </p:nvSpPr>
        <p:spPr>
          <a:xfrm>
            <a:off x="228605" y="3243073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At room temperature, inversion causes carbons to take a turn at being endo.</a:t>
            </a:r>
          </a:p>
        </p:txBody>
      </p:sp>
    </p:spTree>
    <p:extLst>
      <p:ext uri="{BB962C8B-B14F-4D97-AF65-F5344CB8AC3E}">
        <p14:creationId xmlns:p14="http://schemas.microsoft.com/office/powerpoint/2010/main" val="3882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Describe the </a:t>
            </a:r>
            <a:r>
              <a:rPr lang="en-US" sz="2000" i="1" dirty="0">
                <a:latin typeface="Candara"/>
                <a:cs typeface="Candara"/>
              </a:rPr>
              <a:t>cis-trans </a:t>
            </a:r>
            <a:r>
              <a:rPr lang="en-US" sz="2000" dirty="0">
                <a:latin typeface="Candara"/>
                <a:cs typeface="Candara"/>
              </a:rPr>
              <a:t>isomerism of rings and show it with dash-wedge        </a:t>
            </a:r>
          </a:p>
          <a:p>
            <a:r>
              <a:rPr lang="en-US" sz="2000" dirty="0">
                <a:latin typeface="Candara"/>
                <a:cs typeface="Candara"/>
              </a:rPr>
              <a:t>      diagrams?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64724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‘angle strain’ and ‘pucker’ and why 5- and 6-membered rings are </a:t>
            </a:r>
          </a:p>
          <a:p>
            <a:r>
              <a:rPr lang="en-US" sz="2000" dirty="0">
                <a:latin typeface="Candara"/>
                <a:cs typeface="Candara"/>
              </a:rPr>
              <a:t>       most stable?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57552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Draw chair and boat forms of cyclohexane so that ‘axial’ and ‘equatorial’ </a:t>
            </a:r>
          </a:p>
          <a:p>
            <a:r>
              <a:rPr lang="en-US" sz="2000" dirty="0">
                <a:latin typeface="Candara"/>
                <a:cs typeface="Candara"/>
              </a:rPr>
              <a:t>       positions are clearly shown?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6" y="360625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Flex and invert chairs, changing axial to equatorial and vice versa?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6" y="447562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why chairs are more stable than boats?</a:t>
            </a:r>
          </a:p>
        </p:txBody>
      </p:sp>
    </p:spTree>
    <p:extLst>
      <p:ext uri="{BB962C8B-B14F-4D97-AF65-F5344CB8AC3E}">
        <p14:creationId xmlns:p14="http://schemas.microsoft.com/office/powerpoint/2010/main" val="66535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53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Cyclic molecules: </a:t>
            </a:r>
            <a:r>
              <a:rPr lang="en-US" sz="3600" b="1" i="1" dirty="0">
                <a:solidFill>
                  <a:prstClr val="white"/>
                </a:solidFill>
                <a:latin typeface="Candara"/>
                <a:cs typeface="Candara"/>
              </a:rPr>
              <a:t>cis, trans 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isomerism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125888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Many molecules, like glucose, have both open-chain and cyclic structures.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For both, dash-wedge allows us to see 3D structure.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83895" y="80276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This section focuses on cyclic, but </a:t>
            </a:r>
            <a:r>
              <a:rPr lang="en-US" sz="2000" b="1" dirty="0">
                <a:latin typeface="Candara" panose="020E0502030303020204" pitchFamily="34" charset="0"/>
              </a:rPr>
              <a:t>not aromatic</a:t>
            </a:r>
            <a:r>
              <a:rPr lang="en-US" sz="2000" dirty="0">
                <a:latin typeface="Candara" panose="020E0502030303020204" pitchFamily="34" charset="0"/>
              </a:rPr>
              <a:t>, structures.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90052-3160-A341-B5D7-4EF8C20B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2209899"/>
            <a:ext cx="5787661" cy="28125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96A705-B03B-E045-942D-860552D2459B}"/>
              </a:ext>
            </a:extLst>
          </p:cNvPr>
          <p:cNvSpPr/>
          <p:nvPr/>
        </p:nvSpPr>
        <p:spPr>
          <a:xfrm>
            <a:off x="5560169" y="2469566"/>
            <a:ext cx="512956" cy="51295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6FA008-552F-6943-9462-2ADFF6969EB4}"/>
              </a:ext>
            </a:extLst>
          </p:cNvPr>
          <p:cNvSpPr/>
          <p:nvPr/>
        </p:nvSpPr>
        <p:spPr>
          <a:xfrm>
            <a:off x="4930552" y="3507110"/>
            <a:ext cx="512956" cy="512956"/>
          </a:xfrm>
          <a:prstGeom prst="ellipse">
            <a:avLst/>
          </a:prstGeom>
          <a:noFill/>
          <a:ln w="317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6B146E-42CC-1445-AC7B-C612EE2D88CC}"/>
              </a:ext>
            </a:extLst>
          </p:cNvPr>
          <p:cNvSpPr/>
          <p:nvPr/>
        </p:nvSpPr>
        <p:spPr>
          <a:xfrm>
            <a:off x="4315522" y="2469566"/>
            <a:ext cx="512956" cy="51295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8BA65B-4AB5-154A-B8BA-DD24A9B1EECA}"/>
              </a:ext>
            </a:extLst>
          </p:cNvPr>
          <p:cNvSpPr/>
          <p:nvPr/>
        </p:nvSpPr>
        <p:spPr>
          <a:xfrm>
            <a:off x="4213449" y="3172522"/>
            <a:ext cx="512956" cy="512956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F06B1-1E7B-4E4E-841A-549F90835FC4}"/>
              </a:ext>
            </a:extLst>
          </p:cNvPr>
          <p:cNvSpPr txBox="1"/>
          <p:nvPr/>
        </p:nvSpPr>
        <p:spPr>
          <a:xfrm>
            <a:off x="259945" y="543374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Groups on the</a:t>
            </a:r>
            <a:r>
              <a:rPr lang="en-US" sz="2000" b="1" dirty="0">
                <a:latin typeface="Candara" panose="020E0502030303020204" pitchFamily="34" charset="0"/>
              </a:rPr>
              <a:t> same side </a:t>
            </a:r>
            <a:r>
              <a:rPr lang="en-US" sz="2000" dirty="0">
                <a:latin typeface="Candara" panose="020E0502030303020204" pitchFamily="34" charset="0"/>
              </a:rPr>
              <a:t>of the ring (both pointing up/towards) are 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cis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D77FA-C25C-E543-B530-89CEA776EE75}"/>
              </a:ext>
            </a:extLst>
          </p:cNvPr>
          <p:cNvSpPr txBox="1"/>
          <p:nvPr/>
        </p:nvSpPr>
        <p:spPr>
          <a:xfrm>
            <a:off x="259945" y="5950827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Groups on the </a:t>
            </a:r>
            <a:r>
              <a:rPr lang="en-US" sz="2000" b="1" dirty="0">
                <a:latin typeface="Candara" panose="020E0502030303020204" pitchFamily="34" charset="0"/>
              </a:rPr>
              <a:t>opposite side </a:t>
            </a:r>
            <a:r>
              <a:rPr lang="en-US" sz="2000" dirty="0">
                <a:latin typeface="Candara" panose="020E0502030303020204" pitchFamily="34" charset="0"/>
              </a:rPr>
              <a:t>of the ring (one towards/one away) are </a:t>
            </a:r>
            <a:r>
              <a:rPr lang="en-US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trans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FFE32-3EDD-E448-8AFB-52F90826F1C4}"/>
              </a:ext>
            </a:extLst>
          </p:cNvPr>
          <p:cNvSpPr txBox="1"/>
          <p:nvPr/>
        </p:nvSpPr>
        <p:spPr>
          <a:xfrm>
            <a:off x="7021112" y="2810412"/>
            <a:ext cx="67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cis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D8B86A-BE59-6A4C-A1F5-7A4261CCDDC2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147562" y="2760268"/>
            <a:ext cx="873548" cy="250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DE82E9-B1A5-E844-9442-DB8C2C1108B1}"/>
              </a:ext>
            </a:extLst>
          </p:cNvPr>
          <p:cNvCxnSpPr>
            <a:cxnSpLocks/>
          </p:cNvCxnSpPr>
          <p:nvPr/>
        </p:nvCxnSpPr>
        <p:spPr>
          <a:xfrm flipH="1">
            <a:off x="5525240" y="3127438"/>
            <a:ext cx="1495870" cy="67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2156EF-A8B5-1549-9F54-EA0B39B112CF}"/>
              </a:ext>
            </a:extLst>
          </p:cNvPr>
          <p:cNvSpPr txBox="1"/>
          <p:nvPr/>
        </p:nvSpPr>
        <p:spPr>
          <a:xfrm>
            <a:off x="3065819" y="2177939"/>
            <a:ext cx="94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andara" panose="020E0502030303020204" pitchFamily="34" charset="0"/>
              </a:rPr>
              <a:t>trans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03BCF24-07D9-4F4F-81AE-1286A6A41662}"/>
              </a:ext>
            </a:extLst>
          </p:cNvPr>
          <p:cNvCxnSpPr>
            <a:cxnSpLocks/>
          </p:cNvCxnSpPr>
          <p:nvPr/>
        </p:nvCxnSpPr>
        <p:spPr>
          <a:xfrm>
            <a:off x="3770059" y="2464662"/>
            <a:ext cx="443390" cy="7458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09CB32-0AD8-7343-ABF5-4AC36B7FCB07}"/>
              </a:ext>
            </a:extLst>
          </p:cNvPr>
          <p:cNvCxnSpPr>
            <a:cxnSpLocks/>
          </p:cNvCxnSpPr>
          <p:nvPr/>
        </p:nvCxnSpPr>
        <p:spPr>
          <a:xfrm>
            <a:off x="3804842" y="2442597"/>
            <a:ext cx="443390" cy="13545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/>
      <p:bldP spid="15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685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Ring number, strain and reactivity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B0EAE-F5E6-5948-BC62-AC296016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89" y="1904492"/>
            <a:ext cx="5728891" cy="1885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348" y="1258888"/>
            <a:ext cx="8624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Angle strain </a:t>
            </a:r>
            <a:r>
              <a:rPr lang="en-US" sz="2000" dirty="0">
                <a:latin typeface="Candara" panose="020E0502030303020204" pitchFamily="34" charset="0"/>
              </a:rPr>
              <a:t>makes rings with </a:t>
            </a:r>
            <a:r>
              <a:rPr lang="en-US" sz="2000" b="1" dirty="0">
                <a:latin typeface="Candara" panose="020E0502030303020204" pitchFamily="34" charset="0"/>
              </a:rPr>
              <a:t>fewer atoms are less stable, more reactive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These angles are far less then the ‘comfortable’ 109.5º.</a:t>
            </a:r>
            <a:r>
              <a:rPr lang="en-US" sz="2000" b="1" dirty="0">
                <a:latin typeface="Candara" panose="020E0502030303020204" pitchFamily="34" charset="0"/>
              </a:rPr>
              <a:t> </a:t>
            </a:r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83895" y="80276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Most cyclic biomolecules have </a:t>
            </a:r>
            <a:r>
              <a:rPr lang="en-US" sz="2000" b="1" dirty="0">
                <a:latin typeface="Candara" panose="020E0502030303020204" pitchFamily="34" charset="0"/>
              </a:rPr>
              <a:t>5 or 6 atoms </a:t>
            </a:r>
            <a:r>
              <a:rPr lang="en-US" sz="2000" dirty="0">
                <a:latin typeface="Candara" panose="020E0502030303020204" pitchFamily="34" charset="0"/>
              </a:rPr>
              <a:t>in their rings and are </a:t>
            </a:r>
            <a:r>
              <a:rPr lang="en-US" sz="2000" b="1" dirty="0">
                <a:latin typeface="Candara" panose="020E0502030303020204" pitchFamily="34" charset="0"/>
              </a:rPr>
              <a:t>stable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2F06B1-1E7B-4E4E-841A-549F90835FC4}"/>
              </a:ext>
            </a:extLst>
          </p:cNvPr>
          <p:cNvSpPr txBox="1"/>
          <p:nvPr/>
        </p:nvSpPr>
        <p:spPr>
          <a:xfrm>
            <a:off x="317348" y="3902797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small rings, and resulting angle strain, make these two antibiotics effective as they react quickly once they find their bacterial targets.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5ADE1-BF73-F14B-AC20-C80ADCF2C91D}"/>
              </a:ext>
            </a:extLst>
          </p:cNvPr>
          <p:cNvSpPr txBox="1"/>
          <p:nvPr/>
        </p:nvSpPr>
        <p:spPr>
          <a:xfrm>
            <a:off x="317347" y="468340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Fosfomycin</a:t>
            </a:r>
            <a:r>
              <a:rPr lang="en-US" sz="2000" dirty="0">
                <a:latin typeface="Candara" panose="020E0502030303020204" pitchFamily="34" charset="0"/>
              </a:rPr>
              <a:t> disrupts cell wall synthesis by inhibiting phosphoenolpyruvate synthetase and thus interferes with the production of peptidoglycan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550FB-BAA7-594C-8441-C52AA732A608}"/>
              </a:ext>
            </a:extLst>
          </p:cNvPr>
          <p:cNvSpPr txBox="1"/>
          <p:nvPr/>
        </p:nvSpPr>
        <p:spPr>
          <a:xfrm>
            <a:off x="283894" y="552438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Penicillin G</a:t>
            </a:r>
            <a:r>
              <a:rPr lang="en-US" sz="2000" dirty="0">
                <a:latin typeface="Candara" panose="020E0502030303020204" pitchFamily="34" charset="0"/>
              </a:rPr>
              <a:t> burst bacterial cell walls by preventing peptidoglycans from cross-linking.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083381-0E6D-D84B-94A9-303FCE3CCB99}"/>
              </a:ext>
            </a:extLst>
          </p:cNvPr>
          <p:cNvSpPr txBox="1"/>
          <p:nvPr/>
        </p:nvSpPr>
        <p:spPr>
          <a:xfrm>
            <a:off x="250441" y="6400995"/>
            <a:ext cx="8624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Wikipedia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125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6-atom rings: puckered, thus stable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83895" y="80276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Rings with six atoms are </a:t>
            </a:r>
            <a:r>
              <a:rPr lang="en-US" sz="2000" b="1" dirty="0">
                <a:latin typeface="Candara" panose="020E0502030303020204" pitchFamily="34" charset="0"/>
              </a:rPr>
              <a:t>very stable </a:t>
            </a:r>
            <a:r>
              <a:rPr lang="en-US" sz="2000" dirty="0">
                <a:latin typeface="Candara" panose="020E0502030303020204" pitchFamily="34" charset="0"/>
              </a:rPr>
              <a:t>because of their favored </a:t>
            </a:r>
            <a:r>
              <a:rPr lang="en-US" sz="2000" b="1" dirty="0">
                <a:latin typeface="Candara" panose="020E0502030303020204" pitchFamily="34" charset="0"/>
              </a:rPr>
              <a:t>109.5º angles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5ADE1-BF73-F14B-AC20-C80ADCF2C91D}"/>
              </a:ext>
            </a:extLst>
          </p:cNvPr>
          <p:cNvSpPr txBox="1"/>
          <p:nvPr/>
        </p:nvSpPr>
        <p:spPr>
          <a:xfrm>
            <a:off x="333113" y="5246879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Chair conformation</a:t>
            </a:r>
            <a:r>
              <a:rPr lang="en-US" sz="2000" dirty="0">
                <a:latin typeface="Candara" panose="020E0502030303020204" pitchFamily="34" charset="0"/>
              </a:rPr>
              <a:t> is the most stable conformer for a six-atom ring.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’bowtie’ is the line-bond abbreviation for the chair.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35242-7067-DC44-B68B-0010CF035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382"/>
          <a:stretch/>
        </p:blipFill>
        <p:spPr>
          <a:xfrm>
            <a:off x="439631" y="2475841"/>
            <a:ext cx="5345847" cy="20881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5C0FD5-6608-BB49-8632-F7CF69767CDB}"/>
              </a:ext>
            </a:extLst>
          </p:cNvPr>
          <p:cNvSpPr txBox="1"/>
          <p:nvPr/>
        </p:nvSpPr>
        <p:spPr>
          <a:xfrm>
            <a:off x="283893" y="124893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ring </a:t>
            </a:r>
            <a:r>
              <a:rPr lang="en-US" sz="2000" b="1" dirty="0">
                <a:latin typeface="Candara" panose="020E0502030303020204" pitchFamily="34" charset="0"/>
              </a:rPr>
              <a:t>‘puckers’ </a:t>
            </a:r>
            <a:r>
              <a:rPr lang="en-US" sz="2000" dirty="0">
                <a:latin typeface="Candara" panose="020E0502030303020204" pitchFamily="34" charset="0"/>
              </a:rPr>
              <a:t>to achieve that perfect angle.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 flat six-membered ring would have very high energy levels.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ADE2F-AE3B-3D43-82BB-7D418C8F2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58" r="1816" b="6218"/>
          <a:stretch/>
        </p:blipFill>
        <p:spPr>
          <a:xfrm flipH="1">
            <a:off x="5861438" y="2416804"/>
            <a:ext cx="2780205" cy="23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25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Chairs can flex, invert and bow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304915" y="813283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Because the C – C bonds of cyclohexane are single (</a:t>
            </a:r>
            <a:r>
              <a:rPr lang="en-US" sz="2000" dirty="0" err="1">
                <a:latin typeface="Candara" panose="020E0502030303020204" pitchFamily="34" charset="0"/>
              </a:rPr>
              <a:t>σ</a:t>
            </a:r>
            <a:r>
              <a:rPr lang="en-US" sz="2000" dirty="0">
                <a:latin typeface="Candara" panose="020E0502030303020204" pitchFamily="34" charset="0"/>
              </a:rPr>
              <a:t>) they can </a:t>
            </a:r>
            <a:r>
              <a:rPr lang="en-US" sz="2000" b="1" dirty="0">
                <a:latin typeface="Candara" panose="020E0502030303020204" pitchFamily="34" charset="0"/>
              </a:rPr>
              <a:t>flex or invert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Energy</a:t>
            </a:r>
            <a:r>
              <a:rPr lang="en-US" sz="2000" dirty="0">
                <a:latin typeface="Candara" panose="020E0502030303020204" pitchFamily="34" charset="0"/>
              </a:rPr>
              <a:t> increases the rate at which </a:t>
            </a:r>
            <a:r>
              <a:rPr lang="en-US" sz="2000" dirty="0" err="1">
                <a:latin typeface="Candara" panose="020E0502030303020204" pitchFamily="34" charset="0"/>
              </a:rPr>
              <a:t>σ</a:t>
            </a:r>
            <a:r>
              <a:rPr lang="en-US" sz="2000" dirty="0">
                <a:latin typeface="Candara" panose="020E0502030303020204" pitchFamily="34" charset="0"/>
              </a:rPr>
              <a:t> bonds rotate, so rate of flexion.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At room temperature, inversion happens constantly.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A5ADE1-BF73-F14B-AC20-C80ADCF2C91D}"/>
              </a:ext>
            </a:extLst>
          </p:cNvPr>
          <p:cNvSpPr txBox="1"/>
          <p:nvPr/>
        </p:nvSpPr>
        <p:spPr>
          <a:xfrm>
            <a:off x="333113" y="569995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 panose="020E0502030303020204" pitchFamily="34" charset="0"/>
              </a:rPr>
              <a:t>Can you explain why the boat conformer is less stable than the chair conformer?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35242-7067-DC44-B68B-0010CF0356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28" t="26146" b="46525"/>
          <a:stretch/>
        </p:blipFill>
        <p:spPr>
          <a:xfrm>
            <a:off x="2310267" y="2343953"/>
            <a:ext cx="1607614" cy="7078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5C0FD5-6608-BB49-8632-F7CF69767CDB}"/>
              </a:ext>
            </a:extLst>
          </p:cNvPr>
          <p:cNvSpPr txBox="1"/>
          <p:nvPr/>
        </p:nvSpPr>
        <p:spPr>
          <a:xfrm>
            <a:off x="767369" y="1927521"/>
            <a:ext cx="7388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head of the chair can become the feet.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3175A4-9B5A-5F46-9FA9-69FB27820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28" t="26146" b="46525"/>
          <a:stretch/>
        </p:blipFill>
        <p:spPr>
          <a:xfrm flipH="1">
            <a:off x="5108028" y="2273804"/>
            <a:ext cx="1607614" cy="70788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8C7DDCB-35D1-3940-8D9B-3C11D27A9D41}"/>
              </a:ext>
            </a:extLst>
          </p:cNvPr>
          <p:cNvCxnSpPr>
            <a:stCxn id="3" idx="3"/>
          </p:cNvCxnSpPr>
          <p:nvPr/>
        </p:nvCxnSpPr>
        <p:spPr>
          <a:xfrm>
            <a:off x="3917883" y="2697896"/>
            <a:ext cx="11901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EE5A61-3892-E34E-93AE-8775C6B9410E}"/>
              </a:ext>
            </a:extLst>
          </p:cNvPr>
          <p:cNvSpPr txBox="1"/>
          <p:nvPr/>
        </p:nvSpPr>
        <p:spPr>
          <a:xfrm>
            <a:off x="767366" y="3076577"/>
            <a:ext cx="8008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Both ends can bow up to form bow and stern of a </a:t>
            </a:r>
            <a:r>
              <a:rPr lang="en-US" sz="2000" b="1" dirty="0">
                <a:latin typeface="Candara" panose="020E0502030303020204" pitchFamily="34" charset="0"/>
              </a:rPr>
              <a:t>boat</a:t>
            </a:r>
            <a:r>
              <a:rPr lang="en-US" sz="2000" dirty="0">
                <a:latin typeface="Candara" panose="020E0502030303020204" pitchFamily="34" charset="0"/>
              </a:rPr>
              <a:t> conformer.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boat conformer has higher energy, and less stability, than the chair conformer.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CFC5AD-3848-5048-AB0F-7A7D21488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386" y="4155922"/>
            <a:ext cx="4259874" cy="1549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D9CAFA-750E-3045-A697-DA5FE08A1EBA}"/>
              </a:ext>
            </a:extLst>
          </p:cNvPr>
          <p:cNvSpPr txBox="1"/>
          <p:nvPr/>
        </p:nvSpPr>
        <p:spPr>
          <a:xfrm>
            <a:off x="333112" y="608270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1. In the boat hydrogen atoms are eclipsed. They are staggered in chair.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2. ‘Flagpole’ (bow and stern axial hydrogen atoms) are sterically hindered.</a:t>
            </a:r>
          </a:p>
        </p:txBody>
      </p:sp>
    </p:spTree>
    <p:extLst>
      <p:ext uri="{BB962C8B-B14F-4D97-AF65-F5344CB8AC3E}">
        <p14:creationId xmlns:p14="http://schemas.microsoft.com/office/powerpoint/2010/main" val="37640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04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Axial and equatorial positions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304915" y="81328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Every carbon of a 6-carbon ring is bonded to two hydrogen atoms. Each occupies positions described as: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A30DC0-A2B3-9242-9271-8C29364BB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354" y="2435093"/>
            <a:ext cx="4168631" cy="43545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849819-2016-0643-AE95-D6B8A8F07973}"/>
              </a:ext>
            </a:extLst>
          </p:cNvPr>
          <p:cNvSpPr txBox="1"/>
          <p:nvPr/>
        </p:nvSpPr>
        <p:spPr>
          <a:xfrm>
            <a:off x="566172" y="1540738"/>
            <a:ext cx="767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Axial: </a:t>
            </a:r>
            <a:r>
              <a:rPr lang="en-US" sz="2000" i="1" dirty="0">
                <a:latin typeface="Candara" panose="020E0502030303020204" pitchFamily="34" charset="0"/>
              </a:rPr>
              <a:t>perpendicular to the mean plane of the ring; pointing up or down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845A02-0487-F442-9027-72DAF84D3877}"/>
              </a:ext>
            </a:extLst>
          </p:cNvPr>
          <p:cNvSpPr txBox="1"/>
          <p:nvPr/>
        </p:nvSpPr>
        <p:spPr>
          <a:xfrm>
            <a:off x="566172" y="1909191"/>
            <a:ext cx="767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Equatorial: </a:t>
            </a:r>
            <a:r>
              <a:rPr lang="en-US" sz="2000" i="1" dirty="0">
                <a:latin typeface="Candara" panose="020E0502030303020204" pitchFamily="34" charset="0"/>
              </a:rPr>
              <a:t>in the mean plane of the ring; slightly up or down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DEE417-D9EF-1D49-8DDC-216C5CB3914F}"/>
              </a:ext>
            </a:extLst>
          </p:cNvPr>
          <p:cNvSpPr txBox="1"/>
          <p:nvPr/>
        </p:nvSpPr>
        <p:spPr>
          <a:xfrm>
            <a:off x="281156" y="2403310"/>
            <a:ext cx="4648196" cy="2031325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Notice that as you travel around the ring axial hydrogen atoms alternate up and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Likewise, equatorial hydrogen atoms alternate angled up and angled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And, at one carbon, when axial is up, equatorial is down and vv.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2B13F8-6E6D-FA4C-B0CD-624E1C69D850}"/>
              </a:ext>
            </a:extLst>
          </p:cNvPr>
          <p:cNvSpPr txBox="1"/>
          <p:nvPr/>
        </p:nvSpPr>
        <p:spPr>
          <a:xfrm>
            <a:off x="281156" y="4527970"/>
            <a:ext cx="4648196" cy="646331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When the ring is inverted or ‘flipped’ all axial positions become equatorial, and vv.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926D3-3B05-BF4D-B919-99D4138F39AA}"/>
              </a:ext>
            </a:extLst>
          </p:cNvPr>
          <p:cNvSpPr txBox="1"/>
          <p:nvPr/>
        </p:nvSpPr>
        <p:spPr>
          <a:xfrm>
            <a:off x="281156" y="5253658"/>
            <a:ext cx="464819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ndara" panose="020E0502030303020204" pitchFamily="34" charset="0"/>
              </a:rPr>
              <a:t>Which position do you think has higher energy, equatorial or axial? And why?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8415D4-FA7D-1343-A733-5BC377B2D41D}"/>
              </a:ext>
            </a:extLst>
          </p:cNvPr>
          <p:cNvSpPr/>
          <p:nvPr/>
        </p:nvSpPr>
        <p:spPr>
          <a:xfrm>
            <a:off x="5143500" y="4145973"/>
            <a:ext cx="3785526" cy="253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B8F78-3790-D64C-B3CF-DBD7218A7BDD}"/>
              </a:ext>
            </a:extLst>
          </p:cNvPr>
          <p:cNvSpPr txBox="1"/>
          <p:nvPr/>
        </p:nvSpPr>
        <p:spPr>
          <a:xfrm>
            <a:off x="281156" y="5864542"/>
            <a:ext cx="464819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Axial is more crowded than equatorial, so axial is less stable than equatorial.</a:t>
            </a:r>
          </a:p>
        </p:txBody>
      </p:sp>
    </p:spTree>
    <p:extLst>
      <p:ext uri="{BB962C8B-B14F-4D97-AF65-F5344CB8AC3E}">
        <p14:creationId xmlns:p14="http://schemas.microsoft.com/office/powerpoint/2010/main" val="40044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5798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Axial / equatorial ≠ cis / trans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304915" y="81328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Both phenomenon happen in rings but mean different things.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926D3-3B05-BF4D-B919-99D4138F39AA}"/>
              </a:ext>
            </a:extLst>
          </p:cNvPr>
          <p:cNvSpPr txBox="1"/>
          <p:nvPr/>
        </p:nvSpPr>
        <p:spPr>
          <a:xfrm>
            <a:off x="304915" y="3302969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ndara" panose="020E0502030303020204" pitchFamily="34" charset="0"/>
              </a:rPr>
              <a:t>What is the relationship between B on C2 and H on C1?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51D01-D93D-4B4B-955C-342E7B139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46"/>
          <a:stretch/>
        </p:blipFill>
        <p:spPr>
          <a:xfrm>
            <a:off x="383723" y="1341457"/>
            <a:ext cx="8376557" cy="1776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2B3E1-2FE3-2843-AF50-0F88F7D57B8A}"/>
              </a:ext>
            </a:extLst>
          </p:cNvPr>
          <p:cNvSpPr txBox="1"/>
          <p:nvPr/>
        </p:nvSpPr>
        <p:spPr>
          <a:xfrm>
            <a:off x="1756064" y="1844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BAFB3-0605-F345-A5F3-7818FE366726}"/>
              </a:ext>
            </a:extLst>
          </p:cNvPr>
          <p:cNvSpPr txBox="1"/>
          <p:nvPr/>
        </p:nvSpPr>
        <p:spPr>
          <a:xfrm>
            <a:off x="1485551" y="2300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C31EF3-6C5D-514F-A678-3CAAA010AA5B}"/>
              </a:ext>
            </a:extLst>
          </p:cNvPr>
          <p:cNvSpPr txBox="1"/>
          <p:nvPr/>
        </p:nvSpPr>
        <p:spPr>
          <a:xfrm>
            <a:off x="5070959" y="2219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1EE82-98A1-0C4C-8915-D6AE2DC9DAA3}"/>
              </a:ext>
            </a:extLst>
          </p:cNvPr>
          <p:cNvSpPr txBox="1"/>
          <p:nvPr/>
        </p:nvSpPr>
        <p:spPr>
          <a:xfrm>
            <a:off x="6204702" y="2229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8E165-AE2B-6C45-A590-47E1721CF660}"/>
              </a:ext>
            </a:extLst>
          </p:cNvPr>
          <p:cNvSpPr txBox="1"/>
          <p:nvPr/>
        </p:nvSpPr>
        <p:spPr>
          <a:xfrm>
            <a:off x="304914" y="4047998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ndara" panose="020E0502030303020204" pitchFamily="34" charset="0"/>
              </a:rPr>
              <a:t>What is the relationship between A on C1 and H on C2?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0D4403-3DB9-B849-BA45-528D3A614A63}"/>
              </a:ext>
            </a:extLst>
          </p:cNvPr>
          <p:cNvSpPr txBox="1"/>
          <p:nvPr/>
        </p:nvSpPr>
        <p:spPr>
          <a:xfrm>
            <a:off x="304913" y="4793027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ndara" panose="020E0502030303020204" pitchFamily="34" charset="0"/>
              </a:rPr>
              <a:t>What is the relationship between H on C3 and H on C4?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5083A2-C4B7-7240-8E76-F60CC3F18B14}"/>
              </a:ext>
            </a:extLst>
          </p:cNvPr>
          <p:cNvSpPr txBox="1"/>
          <p:nvPr/>
        </p:nvSpPr>
        <p:spPr>
          <a:xfrm>
            <a:off x="304912" y="5538056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ndara" panose="020E0502030303020204" pitchFamily="34" charset="0"/>
              </a:rPr>
              <a:t>What is the relationship between B on C3 and H on C4?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0CD7F-F2D7-6746-A434-02356A8FD66A}"/>
              </a:ext>
            </a:extLst>
          </p:cNvPr>
          <p:cNvSpPr txBox="1"/>
          <p:nvPr/>
        </p:nvSpPr>
        <p:spPr>
          <a:xfrm>
            <a:off x="304911" y="3605777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Both are equatorial and they are trans: B is above the mean plane; H is below it.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474CD1-4A85-A14C-9A30-D26B78E43F6C}"/>
              </a:ext>
            </a:extLst>
          </p:cNvPr>
          <p:cNvSpPr txBox="1"/>
          <p:nvPr/>
        </p:nvSpPr>
        <p:spPr>
          <a:xfrm>
            <a:off x="304910" y="4341731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Both are axial and they are trans: A is above the mean plane; H is below it.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DBD340-B5D6-494C-BD4F-572E14A37BB0}"/>
              </a:ext>
            </a:extLst>
          </p:cNvPr>
          <p:cNvSpPr txBox="1"/>
          <p:nvPr/>
        </p:nvSpPr>
        <p:spPr>
          <a:xfrm>
            <a:off x="304909" y="5077685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Both are equatorial and they are cis: both H atoms are below the mean plane.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27D2F-BB5C-044A-B7E7-FF3ADA1939B3}"/>
              </a:ext>
            </a:extLst>
          </p:cNvPr>
          <p:cNvSpPr txBox="1"/>
          <p:nvPr/>
        </p:nvSpPr>
        <p:spPr>
          <a:xfrm>
            <a:off x="304908" y="5873016"/>
            <a:ext cx="837655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B is axial and H is equatorial.</a:t>
            </a:r>
          </a:p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They are trans: B is above the mean plane of the ring and H is below it.</a:t>
            </a:r>
          </a:p>
        </p:txBody>
      </p:sp>
    </p:spTree>
    <p:extLst>
      <p:ext uri="{BB962C8B-B14F-4D97-AF65-F5344CB8AC3E}">
        <p14:creationId xmlns:p14="http://schemas.microsoft.com/office/powerpoint/2010/main" val="21177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48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Where do the big groups want to be?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304915" y="813281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Many rings have substituents larger than hydrogen atoms.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Which position do these larger groups want?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926D3-3B05-BF4D-B919-99D4138F39AA}"/>
              </a:ext>
            </a:extLst>
          </p:cNvPr>
          <p:cNvSpPr txBox="1"/>
          <p:nvPr/>
        </p:nvSpPr>
        <p:spPr>
          <a:xfrm>
            <a:off x="391211" y="2787765"/>
            <a:ext cx="8376557" cy="3693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ndara" panose="020E0502030303020204" pitchFamily="34" charset="0"/>
              </a:rPr>
              <a:t>Does the methyl group want to be axial or equatorial? Why?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BFF0AF-B93A-E145-8F17-1CD0433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44" y="1551647"/>
            <a:ext cx="5632450" cy="1102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5EAF2C-8B87-F14E-AFCC-02A62A59D5A3}"/>
              </a:ext>
            </a:extLst>
          </p:cNvPr>
          <p:cNvSpPr/>
          <p:nvPr/>
        </p:nvSpPr>
        <p:spPr>
          <a:xfrm>
            <a:off x="3785698" y="1836963"/>
            <a:ext cx="1662545" cy="529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300224-CB4D-1241-8D6A-E94A5B581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3" y="4688583"/>
            <a:ext cx="2209509" cy="16869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CDE375-5FDC-5748-B5AD-69E4350E6D80}"/>
              </a:ext>
            </a:extLst>
          </p:cNvPr>
          <p:cNvSpPr txBox="1"/>
          <p:nvPr/>
        </p:nvSpPr>
        <p:spPr>
          <a:xfrm>
            <a:off x="391211" y="3960968"/>
            <a:ext cx="837655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Build a model to demonstrate the effects of </a:t>
            </a:r>
            <a:r>
              <a:rPr lang="en-US" b="1" dirty="0">
                <a:latin typeface="Candara" panose="020E0502030303020204" pitchFamily="34" charset="0"/>
              </a:rPr>
              <a:t>‘1-3 </a:t>
            </a:r>
            <a:r>
              <a:rPr lang="en-US" b="1" dirty="0" err="1">
                <a:latin typeface="Candara" panose="020E0502030303020204" pitchFamily="34" charset="0"/>
              </a:rPr>
              <a:t>diaxial</a:t>
            </a:r>
            <a:r>
              <a:rPr lang="en-US" b="1" dirty="0">
                <a:latin typeface="Candara" panose="020E0502030303020204" pitchFamily="34" charset="0"/>
              </a:rPr>
              <a:t> repulsion</a:t>
            </a:r>
            <a:r>
              <a:rPr lang="en-US" dirty="0">
                <a:latin typeface="Candara" panose="020E0502030303020204" pitchFamily="34" charset="0"/>
              </a:rPr>
              <a:t>’?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Invert the models to compare methyl groups in the axial vs equatorial positions.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825009-E6EF-6F40-8D4E-468EE8D8A0D3}"/>
              </a:ext>
            </a:extLst>
          </p:cNvPr>
          <p:cNvSpPr/>
          <p:nvPr/>
        </p:nvSpPr>
        <p:spPr>
          <a:xfrm>
            <a:off x="5153893" y="1425039"/>
            <a:ext cx="2564263" cy="1229568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F78DE-09BA-9245-A540-84F14BC6A2DB}"/>
              </a:ext>
            </a:extLst>
          </p:cNvPr>
          <p:cNvSpPr txBox="1"/>
          <p:nvPr/>
        </p:nvSpPr>
        <p:spPr>
          <a:xfrm>
            <a:off x="391211" y="3157099"/>
            <a:ext cx="837655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methyl group wants to be equatorial because it has more space; it’s less sterically hindered or crowded.</a:t>
            </a:r>
          </a:p>
        </p:txBody>
      </p:sp>
    </p:spTree>
    <p:extLst>
      <p:ext uri="{BB962C8B-B14F-4D97-AF65-F5344CB8AC3E}">
        <p14:creationId xmlns:p14="http://schemas.microsoft.com/office/powerpoint/2010/main" val="1362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311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Bigger groups? Stronger preference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6A58E7-6667-ED4B-8CC3-718C900E055E}"/>
              </a:ext>
            </a:extLst>
          </p:cNvPr>
          <p:cNvSpPr txBox="1"/>
          <p:nvPr/>
        </p:nvSpPr>
        <p:spPr>
          <a:xfrm>
            <a:off x="267432" y="805591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 the ring has both a methyl group and a bulky  </a:t>
            </a:r>
            <a:r>
              <a:rPr lang="en-US" sz="2000" b="1" dirty="0">
                <a:latin typeface="Candara" panose="020E0502030303020204" pitchFamily="34" charset="0"/>
              </a:rPr>
              <a:t>‘tertbutyl’</a:t>
            </a:r>
            <a:r>
              <a:rPr lang="en-US" sz="2000" dirty="0">
                <a:latin typeface="Candara" panose="020E0502030303020204" pitchFamily="34" charset="0"/>
              </a:rPr>
              <a:t> group.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IUPAC name for tertbutyl is 1,1-dimethylethyl.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bigger, or ‘bulkier’ group takes the equatorial position.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C71CE-BB6A-934B-956F-B13509BB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31" y="1989619"/>
            <a:ext cx="7230341" cy="18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1061</Words>
  <Application>Microsoft Macintosh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2019-02-25T04:43:51Z</dcterms:created>
  <dcterms:modified xsi:type="dcterms:W3CDTF">2019-02-25T04:44:26Z</dcterms:modified>
</cp:coreProperties>
</file>