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0" r:id="rId2"/>
    <p:sldId id="361" r:id="rId3"/>
    <p:sldId id="363" r:id="rId4"/>
    <p:sldId id="364" r:id="rId5"/>
    <p:sldId id="365" r:id="rId6"/>
    <p:sldId id="367" r:id="rId7"/>
    <p:sldId id="368" r:id="rId8"/>
    <p:sldId id="366" r:id="rId9"/>
    <p:sldId id="369" r:id="rId10"/>
    <p:sldId id="370" r:id="rId11"/>
    <p:sldId id="371" r:id="rId12"/>
    <p:sldId id="372" r:id="rId13"/>
    <p:sldId id="373" r:id="rId14"/>
    <p:sldId id="374" r:id="rId15"/>
    <p:sldId id="3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4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6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1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F2A2-E2F0-144C-A26E-F961E275A08F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33203-11CD-A24F-94A4-543C5C27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3839" y="2581937"/>
            <a:ext cx="488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3.3: Chirality and stereoisomers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7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Examples of achiral molecules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91"/>
            <a:ext cx="8733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Be sure that you can see that </a:t>
            </a:r>
            <a:r>
              <a:rPr lang="en-US" sz="2000" b="1" dirty="0">
                <a:latin typeface="Candara" panose="020E0502030303020204" pitchFamily="34" charset="0"/>
              </a:rPr>
              <a:t>none</a:t>
            </a:r>
            <a:r>
              <a:rPr lang="en-US" sz="2000" dirty="0">
                <a:latin typeface="Candara" panose="020E0502030303020204" pitchFamily="34" charset="0"/>
              </a:rPr>
              <a:t> of these molecules contains a chiral carbon.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Remember that dash-wedged carbons don’t necessarily correspond to chirality.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D83F9-0B1B-F445-B40E-DE45C778F854}"/>
              </a:ext>
            </a:extLst>
          </p:cNvPr>
          <p:cNvSpPr txBox="1"/>
          <p:nvPr/>
        </p:nvSpPr>
        <p:spPr>
          <a:xfrm>
            <a:off x="12390052" y="5931017"/>
            <a:ext cx="267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quick clue that C&amp;D don’t have chiral carbons is that two of their four substituents are identical.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EA601-4781-F74B-AB95-D5F2BFEB9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35" y="1906059"/>
            <a:ext cx="7094026" cy="48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8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24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Amines: sometimes chiral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733019"/>
            <a:ext cx="873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nitrogen of </a:t>
            </a:r>
            <a:r>
              <a:rPr lang="en-US" sz="2000" b="1" dirty="0">
                <a:latin typeface="Candara" panose="020E0502030303020204" pitchFamily="34" charset="0"/>
              </a:rPr>
              <a:t>acyclic amines </a:t>
            </a:r>
            <a:r>
              <a:rPr lang="en-US" sz="2000" dirty="0">
                <a:latin typeface="Candara" panose="020E0502030303020204" pitchFamily="34" charset="0"/>
              </a:rPr>
              <a:t>has four ‘substituents’, so why isn’t it chiral?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F73B0-75B6-A940-A8C5-3F3F6301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14" y="2382949"/>
            <a:ext cx="7011520" cy="1869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50BCC-B084-4941-9C6D-9D0FF6228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813" y="5054804"/>
            <a:ext cx="6331846" cy="1563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6EF84C-AC9D-FF43-918F-C5E84A046B29}"/>
              </a:ext>
            </a:extLst>
          </p:cNvPr>
          <p:cNvSpPr txBox="1"/>
          <p:nvPr/>
        </p:nvSpPr>
        <p:spPr>
          <a:xfrm>
            <a:off x="422986" y="4299801"/>
            <a:ext cx="814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</a:t>
            </a:r>
            <a:r>
              <a:rPr lang="en-US" sz="2000" b="1" dirty="0">
                <a:latin typeface="Candara" panose="020E0502030303020204" pitchFamily="34" charset="0"/>
              </a:rPr>
              <a:t>small rings (&lt;5 atoms), </a:t>
            </a:r>
            <a:r>
              <a:rPr lang="en-US" sz="2000" dirty="0">
                <a:latin typeface="Candara" panose="020E0502030303020204" pitchFamily="34" charset="0"/>
              </a:rPr>
              <a:t>the inversion rates of N is much </a:t>
            </a:r>
            <a:r>
              <a:rPr lang="en-US" sz="2000" b="1" dirty="0">
                <a:latin typeface="Candara" panose="020E0502030303020204" pitchFamily="34" charset="0"/>
              </a:rPr>
              <a:t>slower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>
                <a:latin typeface="Candara" panose="020E0502030303020204" pitchFamily="34" charset="0"/>
              </a:rPr>
              <a:t>chirality can occur</a:t>
            </a:r>
            <a:r>
              <a:rPr lang="en-US" sz="2000" dirty="0">
                <a:latin typeface="Candara" panose="020E0502030303020204" pitchFamily="34" charset="0"/>
              </a:rPr>
              <a:t> at the N even with a lone pair.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C5D8C-8FDF-B240-BDCB-C744E600BA12}"/>
              </a:ext>
            </a:extLst>
          </p:cNvPr>
          <p:cNvSpPr txBox="1"/>
          <p:nvPr/>
        </p:nvSpPr>
        <p:spPr>
          <a:xfrm rot="16200000">
            <a:off x="5863377" y="3600931"/>
            <a:ext cx="5913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chem.libretexts.org</a:t>
            </a:r>
            <a:r>
              <a:rPr lang="en-US" sz="1100" dirty="0"/>
              <a:t>/Bookshelves/</a:t>
            </a:r>
            <a:r>
              <a:rPr lang="en-US" sz="1100" dirty="0" err="1"/>
              <a:t>Organic_Chemistry</a:t>
            </a:r>
            <a:r>
              <a:rPr lang="en-US" sz="1100" dirty="0"/>
              <a:t>/Book%3A_Basic_Principles_of_Organic_Chemistry_(</a:t>
            </a:r>
            <a:r>
              <a:rPr lang="en-US" sz="1100" dirty="0" err="1"/>
              <a:t>Roberts_and_Caserio</a:t>
            </a:r>
            <a:r>
              <a:rPr lang="en-US" sz="1100" dirty="0"/>
              <a:t>)/23%3A_Organonitrogen_Compounds_I%3A_Amines/23.06%3A_Stereochemistry_of_Amines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CEA37-EEA6-6348-8C0C-88978600E371}"/>
              </a:ext>
            </a:extLst>
          </p:cNvPr>
          <p:cNvSpPr txBox="1"/>
          <p:nvPr/>
        </p:nvSpPr>
        <p:spPr>
          <a:xfrm>
            <a:off x="267432" y="1096321"/>
            <a:ext cx="8733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substituent is a </a:t>
            </a:r>
            <a:r>
              <a:rPr lang="en-US" sz="2000" b="1" dirty="0">
                <a:latin typeface="Candara" panose="020E0502030303020204" pitchFamily="34" charset="0"/>
              </a:rPr>
              <a:t>lone pair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At room temperature, the orientation of the nitrogen </a:t>
            </a:r>
            <a:r>
              <a:rPr lang="en-US" sz="2000" b="1" dirty="0">
                <a:latin typeface="Candara" panose="020E0502030303020204" pitchFamily="34" charset="0"/>
              </a:rPr>
              <a:t>inverts rapidly</a:t>
            </a:r>
            <a:r>
              <a:rPr lang="en-US" sz="2000" dirty="0">
                <a:latin typeface="Candara" panose="020E0502030303020204" pitchFamily="34" charset="0"/>
              </a:rPr>
              <a:t>, preventing true chirality form occurring.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4 E10 inversions/second</a:t>
            </a:r>
          </a:p>
        </p:txBody>
      </p:sp>
    </p:spTree>
    <p:extLst>
      <p:ext uri="{BB962C8B-B14F-4D97-AF65-F5344CB8AC3E}">
        <p14:creationId xmlns:p14="http://schemas.microsoft.com/office/powerpoint/2010/main" val="30691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73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Locate all chiral centers</a:t>
            </a:r>
            <a:r>
              <a:rPr lang="en-US" sz="2000" dirty="0">
                <a:latin typeface="Candara" panose="020E0502030303020204" pitchFamily="34" charset="0"/>
              </a:rPr>
              <a:t>; there may be more than one.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Remember that some hydrogen atoms aren’t shown explicitly.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FF7D15-C402-5746-87F9-91F71CA7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49" y="1752601"/>
            <a:ext cx="8467625" cy="4178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FDC10-5510-D942-8536-2385FF22EABA}"/>
              </a:ext>
            </a:extLst>
          </p:cNvPr>
          <p:cNvSpPr txBox="1"/>
          <p:nvPr/>
        </p:nvSpPr>
        <p:spPr>
          <a:xfrm>
            <a:off x="1557108" y="28157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52A379-8FDA-FD4F-831F-FFBE9712DFF9}"/>
              </a:ext>
            </a:extLst>
          </p:cNvPr>
          <p:cNvSpPr txBox="1"/>
          <p:nvPr/>
        </p:nvSpPr>
        <p:spPr>
          <a:xfrm>
            <a:off x="3886651" y="22992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166B4E-AEE1-2F47-875C-EF365749BC32}"/>
              </a:ext>
            </a:extLst>
          </p:cNvPr>
          <p:cNvSpPr txBox="1"/>
          <p:nvPr/>
        </p:nvSpPr>
        <p:spPr>
          <a:xfrm>
            <a:off x="5802994" y="20420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7E873-0909-9C48-BB7E-EF5979853950}"/>
              </a:ext>
            </a:extLst>
          </p:cNvPr>
          <p:cNvSpPr txBox="1"/>
          <p:nvPr/>
        </p:nvSpPr>
        <p:spPr>
          <a:xfrm>
            <a:off x="5675569" y="24811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8ED1D-208F-D744-A4DC-41F917495EE8}"/>
              </a:ext>
            </a:extLst>
          </p:cNvPr>
          <p:cNvSpPr txBox="1"/>
          <p:nvPr/>
        </p:nvSpPr>
        <p:spPr>
          <a:xfrm>
            <a:off x="7790065" y="384180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A1A01D-08B3-7549-88CC-158727BEF0CC}"/>
              </a:ext>
            </a:extLst>
          </p:cNvPr>
          <p:cNvSpPr txBox="1"/>
          <p:nvPr/>
        </p:nvSpPr>
        <p:spPr>
          <a:xfrm>
            <a:off x="4543283" y="48808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42067-B902-F04E-B6CE-5C689C050801}"/>
              </a:ext>
            </a:extLst>
          </p:cNvPr>
          <p:cNvSpPr txBox="1"/>
          <p:nvPr/>
        </p:nvSpPr>
        <p:spPr>
          <a:xfrm>
            <a:off x="1386141" y="452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BDC4E-10A7-9C49-80DC-A72442592A66}"/>
              </a:ext>
            </a:extLst>
          </p:cNvPr>
          <p:cNvSpPr txBox="1"/>
          <p:nvPr/>
        </p:nvSpPr>
        <p:spPr>
          <a:xfrm>
            <a:off x="1092850" y="46203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CEBC66-35E5-6344-9C80-62737DCC8F50}"/>
              </a:ext>
            </a:extLst>
          </p:cNvPr>
          <p:cNvSpPr txBox="1"/>
          <p:nvPr/>
        </p:nvSpPr>
        <p:spPr>
          <a:xfrm>
            <a:off x="4249992" y="46921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380B6-92D5-5E42-8E6C-B019B14393AB}"/>
              </a:ext>
            </a:extLst>
          </p:cNvPr>
          <p:cNvSpPr txBox="1"/>
          <p:nvPr/>
        </p:nvSpPr>
        <p:spPr>
          <a:xfrm>
            <a:off x="4464830" y="46874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205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73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Draw enantiomers of </a:t>
            </a:r>
            <a:r>
              <a:rPr lang="en-US" sz="2000" b="1" dirty="0">
                <a:latin typeface="Candara" panose="020E0502030303020204" pitchFamily="34" charset="0"/>
              </a:rPr>
              <a:t>mevalonate </a:t>
            </a:r>
            <a:r>
              <a:rPr lang="en-US" sz="2000" dirty="0">
                <a:latin typeface="Candara" panose="020E0502030303020204" pitchFamily="34" charset="0"/>
              </a:rPr>
              <a:t>and</a:t>
            </a:r>
            <a:r>
              <a:rPr lang="en-US" sz="2000" b="1" dirty="0">
                <a:latin typeface="Candara" panose="020E0502030303020204" pitchFamily="34" charset="0"/>
              </a:rPr>
              <a:t> serine.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FF7D15-C402-5746-87F9-91F71CA7F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105" b="55451"/>
          <a:stretch/>
        </p:blipFill>
        <p:spPr>
          <a:xfrm>
            <a:off x="678421" y="1238403"/>
            <a:ext cx="5714883" cy="2288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4EF0A-B2A9-E840-B523-4E5E59833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265" y="3573426"/>
            <a:ext cx="4513326" cy="3089659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3E3D4-9DC5-8F46-809B-A83722F9DA61}"/>
              </a:ext>
            </a:extLst>
          </p:cNvPr>
          <p:cNvSpPr txBox="1"/>
          <p:nvPr/>
        </p:nvSpPr>
        <p:spPr>
          <a:xfrm>
            <a:off x="205440" y="4136753"/>
            <a:ext cx="4176835" cy="1862048"/>
          </a:xfrm>
          <a:prstGeom prst="rect">
            <a:avLst/>
          </a:prstGeom>
          <a:noFill/>
          <a:ln w="15875"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How do you approach this problem?</a:t>
            </a:r>
          </a:p>
          <a:p>
            <a:endParaRPr lang="en-US" sz="700" b="1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Find and mark chiral centers.</a:t>
            </a:r>
          </a:p>
          <a:p>
            <a:endParaRPr lang="en-US" sz="8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Use dash-wedges to show both orientations at chiral centers: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switch dash-wedges!</a:t>
            </a:r>
          </a:p>
        </p:txBody>
      </p:sp>
    </p:spTree>
    <p:extLst>
      <p:ext uri="{BB962C8B-B14F-4D97-AF65-F5344CB8AC3E}">
        <p14:creationId xmlns:p14="http://schemas.microsoft.com/office/powerpoint/2010/main" val="30550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73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Both molecules shown here are 2-butanol. </a:t>
            </a:r>
            <a:r>
              <a:rPr lang="en-US" sz="2000" b="1" dirty="0">
                <a:latin typeface="Candara" panose="020E0502030303020204" pitchFamily="34" charset="0"/>
              </a:rPr>
              <a:t>Are they enantiomers?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C0531-F9C3-BE4C-8A6F-A75295E9B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429" y="1814288"/>
            <a:ext cx="3821675" cy="1253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BA338-92D9-3E46-8FB9-4A9E08F6489D}"/>
              </a:ext>
            </a:extLst>
          </p:cNvPr>
          <p:cNvSpPr txBox="1"/>
          <p:nvPr/>
        </p:nvSpPr>
        <p:spPr>
          <a:xfrm>
            <a:off x="1049310" y="3276436"/>
            <a:ext cx="6808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Nope.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In both cases, the hydroxyl group comes forward and the hydrogen atom goes backwards.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Make models to convince yourself!</a:t>
            </a:r>
          </a:p>
        </p:txBody>
      </p:sp>
    </p:spTree>
    <p:extLst>
      <p:ext uri="{BB962C8B-B14F-4D97-AF65-F5344CB8AC3E}">
        <p14:creationId xmlns:p14="http://schemas.microsoft.com/office/powerpoint/2010/main" val="30997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 ‘chirality’ and give examples of chiral and achiral objects?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6" y="159345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Define the terms ‘stereoisomer’ and ‘enantiomer’, and draw enantiomers </a:t>
            </a:r>
          </a:p>
          <a:p>
            <a:r>
              <a:rPr lang="en-US" sz="2000" dirty="0">
                <a:latin typeface="Candara"/>
                <a:cs typeface="Candara"/>
              </a:rPr>
              <a:t>      using dash-wedge conventions?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6" y="2763780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Identify chiral centers in molecular structures? Including amine Ns?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22539B-AE94-3D44-B81A-E5DDC31B30F7}"/>
              </a:ext>
            </a:extLst>
          </p:cNvPr>
          <p:cNvSpPr txBox="1"/>
          <p:nvPr/>
        </p:nvSpPr>
        <p:spPr>
          <a:xfrm>
            <a:off x="275636" y="369356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Describe what you would have to change (or switch) to convert one </a:t>
            </a:r>
          </a:p>
          <a:p>
            <a:r>
              <a:rPr lang="en-US" sz="2000" dirty="0">
                <a:latin typeface="Candara"/>
                <a:cs typeface="Candara"/>
              </a:rPr>
              <a:t>       enantiomer to the other?</a:t>
            </a:r>
          </a:p>
        </p:txBody>
      </p:sp>
    </p:spTree>
    <p:extLst>
      <p:ext uri="{BB962C8B-B14F-4D97-AF65-F5344CB8AC3E}">
        <p14:creationId xmlns:p14="http://schemas.microsoft.com/office/powerpoint/2010/main" val="285099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302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is chiral?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91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Chiral objects </a:t>
            </a:r>
            <a:r>
              <a:rPr lang="en-US" sz="2000" dirty="0">
                <a:latin typeface="Candara" panose="020E0502030303020204" pitchFamily="34" charset="0"/>
              </a:rPr>
              <a:t>don’t have an internal plane of symmetry, aka a </a:t>
            </a:r>
            <a:r>
              <a:rPr lang="en-US" sz="2000" b="1" dirty="0">
                <a:latin typeface="Candara" panose="020E0502030303020204" pitchFamily="34" charset="0"/>
              </a:rPr>
              <a:t>mirror plane </a:t>
            </a:r>
            <a:r>
              <a:rPr lang="en-US" sz="2000" dirty="0">
                <a:latin typeface="Candara" panose="020E0502030303020204" pitchFamily="34" charset="0"/>
              </a:rPr>
              <a:t>of  </a:t>
            </a:r>
          </a:p>
          <a:p>
            <a:r>
              <a:rPr lang="en-US" sz="2000" dirty="0">
                <a:latin typeface="Candara" panose="020E0502030303020204" pitchFamily="34" charset="0"/>
              </a:rPr>
              <a:t>      symmetry.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When superimposed, chiral objects don’t overlap perfectly.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A8528-BE13-3B42-B7F0-1A4D6BB4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26" y="2609854"/>
            <a:ext cx="6010256" cy="4143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7F229-F853-DF42-93E8-4F2280A2317D}"/>
              </a:ext>
            </a:extLst>
          </p:cNvPr>
          <p:cNvSpPr txBox="1"/>
          <p:nvPr/>
        </p:nvSpPr>
        <p:spPr>
          <a:xfrm>
            <a:off x="227888" y="1824935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Hands are a chiral, </a:t>
            </a:r>
            <a:r>
              <a:rPr lang="en-US" sz="2000" dirty="0">
                <a:latin typeface="Candara" panose="020E0502030303020204" pitchFamily="34" charset="0"/>
              </a:rPr>
              <a:t>or handed.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06D6C-4227-6245-9C2C-1F0B6B2AF9FE}"/>
              </a:ext>
            </a:extLst>
          </p:cNvPr>
          <p:cNvSpPr txBox="1"/>
          <p:nvPr/>
        </p:nvSpPr>
        <p:spPr>
          <a:xfrm>
            <a:off x="227887" y="2219057"/>
            <a:ext cx="275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Candara" panose="020E0502030303020204" pitchFamily="34" charset="0"/>
              </a:rPr>
              <a:t>What about:</a:t>
            </a:r>
          </a:p>
          <a:p>
            <a:r>
              <a:rPr lang="en-US" sz="2000" i="1" dirty="0">
                <a:latin typeface="Candara" panose="020E0502030303020204" pitchFamily="34" charset="0"/>
              </a:rPr>
              <a:t>Gloves?</a:t>
            </a:r>
          </a:p>
          <a:p>
            <a:r>
              <a:rPr lang="en-US" sz="2000" i="1" dirty="0">
                <a:latin typeface="Candara" panose="020E0502030303020204" pitchFamily="34" charset="0"/>
              </a:rPr>
              <a:t>Mittens?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A95702-AA02-1644-9DAF-F1258B88D42B}"/>
              </a:ext>
            </a:extLst>
          </p:cNvPr>
          <p:cNvSpPr txBox="1"/>
          <p:nvPr/>
        </p:nvSpPr>
        <p:spPr>
          <a:xfrm>
            <a:off x="155018" y="4173584"/>
            <a:ext cx="275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Candara" panose="020E0502030303020204" pitchFamily="34" charset="0"/>
              </a:rPr>
              <a:t>Achiral examples?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E8732-12BC-0F40-A0B8-5CED65F4028A}"/>
              </a:ext>
            </a:extLst>
          </p:cNvPr>
          <p:cNvSpPr txBox="1"/>
          <p:nvPr/>
        </p:nvSpPr>
        <p:spPr>
          <a:xfrm>
            <a:off x="155018" y="4573696"/>
            <a:ext cx="275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 panose="020E0502030303020204" pitchFamily="34" charset="0"/>
              </a:rPr>
              <a:t>Baseball bat</a:t>
            </a:r>
          </a:p>
          <a:p>
            <a:r>
              <a:rPr lang="en-US" sz="2000" i="1" dirty="0">
                <a:latin typeface="Candara" panose="020E0502030303020204" pitchFamily="34" charset="0"/>
              </a:rPr>
              <a:t>Coffee mug</a:t>
            </a:r>
          </a:p>
          <a:p>
            <a:r>
              <a:rPr lang="en-US" sz="2000" i="1" dirty="0">
                <a:latin typeface="Candara" panose="020E0502030303020204" pitchFamily="34" charset="0"/>
              </a:rPr>
              <a:t>Many socks</a:t>
            </a:r>
          </a:p>
        </p:txBody>
      </p:sp>
    </p:spTree>
    <p:extLst>
      <p:ext uri="{BB962C8B-B14F-4D97-AF65-F5344CB8AC3E}">
        <p14:creationId xmlns:p14="http://schemas.microsoft.com/office/powerpoint/2010/main" val="8629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Chiral carbons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Chiral molecules also </a:t>
            </a:r>
            <a:r>
              <a:rPr lang="en-US" sz="2000" b="1" dirty="0">
                <a:latin typeface="Candara" panose="020E0502030303020204" pitchFamily="34" charset="0"/>
              </a:rPr>
              <a:t>lack internal planes of symmetry, </a:t>
            </a:r>
            <a:r>
              <a:rPr lang="en-US" sz="2000" dirty="0">
                <a:latin typeface="Candara" panose="020E0502030303020204" pitchFamily="34" charset="0"/>
              </a:rPr>
              <a:t>but there are some easier ways to identify them.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3EF80-89E3-354B-9537-9DBB6EA3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10" y="3622964"/>
            <a:ext cx="4228739" cy="2833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947515-AB75-3D4D-AFC2-7EAE34452E40}"/>
              </a:ext>
            </a:extLst>
          </p:cNvPr>
          <p:cNvSpPr txBox="1"/>
          <p:nvPr/>
        </p:nvSpPr>
        <p:spPr>
          <a:xfrm>
            <a:off x="267432" y="1584062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two chiral molecules shown here (A and B) are </a:t>
            </a:r>
            <a:r>
              <a:rPr lang="en-US" sz="2000" b="1" dirty="0">
                <a:latin typeface="Candara" panose="020E0502030303020204" pitchFamily="34" charset="0"/>
              </a:rPr>
              <a:t>mirror images </a:t>
            </a:r>
            <a:r>
              <a:rPr lang="en-US" sz="2000" dirty="0">
                <a:latin typeface="Candara" panose="020E0502030303020204" pitchFamily="34" charset="0"/>
              </a:rPr>
              <a:t>of one another.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latin typeface="Candara" panose="020E0502030303020204" pitchFamily="34" charset="0"/>
              </a:rPr>
              <a:t>3</a:t>
            </a:r>
            <a:r>
              <a:rPr lang="en-US" sz="2000" dirty="0">
                <a:latin typeface="Candara" panose="020E0502030303020204" pitchFamily="34" charset="0"/>
              </a:rPr>
              <a:t> hybridized carbons (aka chiral carbons; chiral centers)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4 different substituents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5C53B9-E6F1-4240-9CB9-4F30239C0471}"/>
              </a:ext>
            </a:extLst>
          </p:cNvPr>
          <p:cNvGrpSpPr/>
          <p:nvPr/>
        </p:nvGrpSpPr>
        <p:grpSpPr>
          <a:xfrm>
            <a:off x="401117" y="3020296"/>
            <a:ext cx="4134123" cy="4100945"/>
            <a:chOff x="1034234" y="3303486"/>
            <a:chExt cx="3667262" cy="35545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321A51-E566-344A-91B1-769C50782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234" y="3303486"/>
              <a:ext cx="3667262" cy="355451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88B378-C94D-0247-BA55-70EEC03ACD66}"/>
                </a:ext>
              </a:extLst>
            </p:cNvPr>
            <p:cNvSpPr/>
            <p:nvPr/>
          </p:nvSpPr>
          <p:spPr>
            <a:xfrm>
              <a:off x="2563091" y="6262255"/>
              <a:ext cx="817418" cy="346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24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471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Can’t be superimposed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73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Notice that the two mirror image molecules, A and B, </a:t>
            </a:r>
            <a:r>
              <a:rPr lang="en-US" sz="2000" b="1" dirty="0">
                <a:latin typeface="Candara" panose="020E0502030303020204" pitchFamily="34" charset="0"/>
              </a:rPr>
              <a:t>cannot be superimposed</a:t>
            </a:r>
            <a:r>
              <a:rPr lang="en-US" sz="2000" dirty="0">
                <a:latin typeface="Candara" panose="020E0502030303020204" pitchFamily="34" charset="0"/>
              </a:rPr>
              <a:t> even after one of them are rotated.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51C69-22C7-0149-8B03-A9E703C5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2" y="2118341"/>
            <a:ext cx="6384557" cy="4611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010997-D36E-7948-AE59-CEB59B3DE2AB}"/>
              </a:ext>
            </a:extLst>
          </p:cNvPr>
          <p:cNvSpPr txBox="1"/>
          <p:nvPr/>
        </p:nvSpPr>
        <p:spPr>
          <a:xfrm>
            <a:off x="285757" y="1522490"/>
            <a:ext cx="873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Stereoisomers: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i="1" dirty="0">
                <a:latin typeface="Candara" panose="020E0502030303020204" pitchFamily="34" charset="0"/>
              </a:rPr>
              <a:t>same molecular formula &amp; connectivity but different 3D arrangement in space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D095B-D229-4E47-A42D-397C01DD9C99}"/>
              </a:ext>
            </a:extLst>
          </p:cNvPr>
          <p:cNvSpPr txBox="1"/>
          <p:nvPr/>
        </p:nvSpPr>
        <p:spPr>
          <a:xfrm>
            <a:off x="6587201" y="2511889"/>
            <a:ext cx="2432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Enantiomers: </a:t>
            </a:r>
            <a:r>
              <a:rPr lang="en-US" sz="2000" i="1" dirty="0">
                <a:latin typeface="Candara" panose="020E0502030303020204" pitchFamily="34" charset="0"/>
              </a:rPr>
              <a:t>pair of stereoisomers that are mirror images of each 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FA0CB-204D-6241-A00B-2C0C83950348}"/>
              </a:ext>
            </a:extLst>
          </p:cNvPr>
          <p:cNvSpPr txBox="1"/>
          <p:nvPr/>
        </p:nvSpPr>
        <p:spPr>
          <a:xfrm>
            <a:off x="6482059" y="3986366"/>
            <a:ext cx="2699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Same physical and chemical properties.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410F39-1074-EA4D-A82F-CFADFD017C86}"/>
              </a:ext>
            </a:extLst>
          </p:cNvPr>
          <p:cNvSpPr txBox="1"/>
          <p:nvPr/>
        </p:nvSpPr>
        <p:spPr>
          <a:xfrm>
            <a:off x="6487183" y="5698468"/>
            <a:ext cx="269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Different biological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3350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21CE06-DFE6-4447-B073-0F36A8F3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84" y="696419"/>
            <a:ext cx="4041011" cy="2332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73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Are C and D </a:t>
            </a:r>
            <a:r>
              <a:rPr lang="en-US" sz="2000" b="1" dirty="0">
                <a:latin typeface="Candara" panose="020E0502030303020204" pitchFamily="34" charset="0"/>
              </a:rPr>
              <a:t>stereoisomers</a:t>
            </a:r>
            <a:r>
              <a:rPr lang="en-US" sz="2000" dirty="0"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6698B-2801-0342-8703-CFBA894E4245}"/>
              </a:ext>
            </a:extLst>
          </p:cNvPr>
          <p:cNvSpPr/>
          <p:nvPr/>
        </p:nvSpPr>
        <p:spPr>
          <a:xfrm>
            <a:off x="7139835" y="842574"/>
            <a:ext cx="638828" cy="49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16A49-DF96-5148-8FCD-16D07207CA61}"/>
              </a:ext>
            </a:extLst>
          </p:cNvPr>
          <p:cNvSpPr/>
          <p:nvPr/>
        </p:nvSpPr>
        <p:spPr>
          <a:xfrm>
            <a:off x="7292235" y="994974"/>
            <a:ext cx="638828" cy="49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56563-03AA-A843-BB70-A1CC8EBE47F2}"/>
              </a:ext>
            </a:extLst>
          </p:cNvPr>
          <p:cNvSpPr/>
          <p:nvPr/>
        </p:nvSpPr>
        <p:spPr>
          <a:xfrm>
            <a:off x="3584382" y="1068040"/>
            <a:ext cx="1115354" cy="67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A3AFF-75E9-754B-9DB8-719FE6391C94}"/>
              </a:ext>
            </a:extLst>
          </p:cNvPr>
          <p:cNvSpPr/>
          <p:nvPr/>
        </p:nvSpPr>
        <p:spPr>
          <a:xfrm>
            <a:off x="3254696" y="1538369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85443-0421-9C4F-AD9C-0CB8C00A2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1" y="3233589"/>
            <a:ext cx="6452210" cy="35520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E96682-3B4C-164A-989F-FC7FF007C7EB}"/>
              </a:ext>
            </a:extLst>
          </p:cNvPr>
          <p:cNvSpPr txBox="1"/>
          <p:nvPr/>
        </p:nvSpPr>
        <p:spPr>
          <a:xfrm>
            <a:off x="6328741" y="3393241"/>
            <a:ext cx="267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One quick clue that C&amp;D don’t have chiral carbons is that two of their four substituents are identical.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D83F9-0B1B-F445-B40E-DE45C778F854}"/>
              </a:ext>
            </a:extLst>
          </p:cNvPr>
          <p:cNvSpPr txBox="1"/>
          <p:nvPr/>
        </p:nvSpPr>
        <p:spPr>
          <a:xfrm>
            <a:off x="12390052" y="5931017"/>
            <a:ext cx="267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quick clue that C&amp;D don’t have chiral carbons is that two of their four substituents are identical.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65842F-242E-DA4C-B00A-1B8E094BAAA2}"/>
              </a:ext>
            </a:extLst>
          </p:cNvPr>
          <p:cNvSpPr txBox="1"/>
          <p:nvPr/>
        </p:nvSpPr>
        <p:spPr>
          <a:xfrm>
            <a:off x="6328740" y="5118974"/>
            <a:ext cx="267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Both molecules are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achiral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8620A0-8738-FF4B-A312-5CD770976F7A}"/>
              </a:ext>
            </a:extLst>
          </p:cNvPr>
          <p:cNvSpPr txBox="1"/>
          <p:nvPr/>
        </p:nvSpPr>
        <p:spPr>
          <a:xfrm>
            <a:off x="6328740" y="5886858"/>
            <a:ext cx="267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In fact, C&amp;D are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identical molecules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638F4-C6B6-B745-A976-5709E2F8BD4E}"/>
              </a:ext>
            </a:extLst>
          </p:cNvPr>
          <p:cNvSpPr/>
          <p:nvPr/>
        </p:nvSpPr>
        <p:spPr>
          <a:xfrm>
            <a:off x="228605" y="3233589"/>
            <a:ext cx="8772177" cy="3552088"/>
          </a:xfrm>
          <a:prstGeom prst="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73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Is </a:t>
            </a:r>
            <a:r>
              <a:rPr lang="en-US" sz="2000" b="1" dirty="0">
                <a:latin typeface="Candara" panose="020E0502030303020204" pitchFamily="34" charset="0"/>
              </a:rPr>
              <a:t>2-butanol</a:t>
            </a:r>
            <a:r>
              <a:rPr lang="en-US" sz="2000" dirty="0">
                <a:latin typeface="Candara" panose="020E0502030303020204" pitchFamily="34" charset="0"/>
              </a:rPr>
              <a:t> chiral? Does it have four different substituents?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6698B-2801-0342-8703-CFBA894E4245}"/>
              </a:ext>
            </a:extLst>
          </p:cNvPr>
          <p:cNvSpPr/>
          <p:nvPr/>
        </p:nvSpPr>
        <p:spPr>
          <a:xfrm>
            <a:off x="7139835" y="842574"/>
            <a:ext cx="638828" cy="49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16A49-DF96-5148-8FCD-16D07207CA61}"/>
              </a:ext>
            </a:extLst>
          </p:cNvPr>
          <p:cNvSpPr/>
          <p:nvPr/>
        </p:nvSpPr>
        <p:spPr>
          <a:xfrm>
            <a:off x="7292235" y="994974"/>
            <a:ext cx="638828" cy="49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D83F9-0B1B-F445-B40E-DE45C778F854}"/>
              </a:ext>
            </a:extLst>
          </p:cNvPr>
          <p:cNvSpPr txBox="1"/>
          <p:nvPr/>
        </p:nvSpPr>
        <p:spPr>
          <a:xfrm>
            <a:off x="12390052" y="5931017"/>
            <a:ext cx="267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quick clue that C&amp;D don’t have chiral carbons is that two of their four substituents are identical.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65842F-242E-DA4C-B00A-1B8E094BAAA2}"/>
              </a:ext>
            </a:extLst>
          </p:cNvPr>
          <p:cNvSpPr txBox="1"/>
          <p:nvPr/>
        </p:nvSpPr>
        <p:spPr>
          <a:xfrm>
            <a:off x="5803815" y="1787316"/>
            <a:ext cx="267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chiral: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4 substituents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37D2B7-02C2-E84E-9624-513D8195B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5" y="1265961"/>
            <a:ext cx="5187881" cy="1451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7A2EC6-E096-2644-BD43-8CA198788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3" y="2952915"/>
            <a:ext cx="5867400" cy="355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8620A0-8738-FF4B-A312-5CD770976F7A}"/>
              </a:ext>
            </a:extLst>
          </p:cNvPr>
          <p:cNvSpPr txBox="1"/>
          <p:nvPr/>
        </p:nvSpPr>
        <p:spPr>
          <a:xfrm>
            <a:off x="697198" y="5940567"/>
            <a:ext cx="267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2-butanol forms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enantiomers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155E44-2438-F04C-B3D6-7E6E680BA8D5}"/>
              </a:ext>
            </a:extLst>
          </p:cNvPr>
          <p:cNvSpPr/>
          <p:nvPr/>
        </p:nvSpPr>
        <p:spPr>
          <a:xfrm>
            <a:off x="4705870" y="1568577"/>
            <a:ext cx="488515" cy="3639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F9563F-F75A-A547-A4A4-A30AAFE47571}"/>
              </a:ext>
            </a:extLst>
          </p:cNvPr>
          <p:cNvSpPr/>
          <p:nvPr/>
        </p:nvSpPr>
        <p:spPr>
          <a:xfrm>
            <a:off x="4876534" y="2072062"/>
            <a:ext cx="488515" cy="363947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CA4803-0121-FC45-9886-549E7DB10F7F}"/>
              </a:ext>
            </a:extLst>
          </p:cNvPr>
          <p:cNvSpPr/>
          <p:nvPr/>
        </p:nvSpPr>
        <p:spPr>
          <a:xfrm>
            <a:off x="4098461" y="1977773"/>
            <a:ext cx="660262" cy="40011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EF852-C295-4F41-B597-B47AEC0E6BC3}"/>
              </a:ext>
            </a:extLst>
          </p:cNvPr>
          <p:cNvSpPr txBox="1"/>
          <p:nvPr/>
        </p:nvSpPr>
        <p:spPr>
          <a:xfrm>
            <a:off x="6281565" y="3934072"/>
            <a:ext cx="2672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If any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two groups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of one enantiomer were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switched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with one another, the two models would now be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identical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1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1" grpId="0" animBg="1"/>
      <p:bldP spid="25" grpId="0" animBg="1"/>
      <p:bldP spid="2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73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Is </a:t>
            </a:r>
            <a:r>
              <a:rPr lang="en-US" sz="2000" b="1" dirty="0">
                <a:latin typeface="Candara" panose="020E0502030303020204" pitchFamily="34" charset="0"/>
              </a:rPr>
              <a:t>2-propanol</a:t>
            </a:r>
            <a:r>
              <a:rPr lang="en-US" sz="2000" dirty="0">
                <a:latin typeface="Candara" panose="020E0502030303020204" pitchFamily="34" charset="0"/>
              </a:rPr>
              <a:t> chiral? Does it have four different substituents?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6698B-2801-0342-8703-CFBA894E4245}"/>
              </a:ext>
            </a:extLst>
          </p:cNvPr>
          <p:cNvSpPr/>
          <p:nvPr/>
        </p:nvSpPr>
        <p:spPr>
          <a:xfrm>
            <a:off x="7139835" y="842574"/>
            <a:ext cx="638828" cy="49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16A49-DF96-5148-8FCD-16D07207CA61}"/>
              </a:ext>
            </a:extLst>
          </p:cNvPr>
          <p:cNvSpPr/>
          <p:nvPr/>
        </p:nvSpPr>
        <p:spPr>
          <a:xfrm>
            <a:off x="7292235" y="994974"/>
            <a:ext cx="638828" cy="49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D83F9-0B1B-F445-B40E-DE45C778F854}"/>
              </a:ext>
            </a:extLst>
          </p:cNvPr>
          <p:cNvSpPr txBox="1"/>
          <p:nvPr/>
        </p:nvSpPr>
        <p:spPr>
          <a:xfrm>
            <a:off x="12390052" y="5931017"/>
            <a:ext cx="267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quick clue that C&amp;D don’t have chiral carbons is that two of their four substituents are identical.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7427B4-987E-6B44-99F7-7AA427BA6F20}"/>
              </a:ext>
            </a:extLst>
          </p:cNvPr>
          <p:cNvGrpSpPr/>
          <p:nvPr/>
        </p:nvGrpSpPr>
        <p:grpSpPr>
          <a:xfrm>
            <a:off x="972457" y="1364486"/>
            <a:ext cx="7655798" cy="4702462"/>
            <a:chOff x="972457" y="1364486"/>
            <a:chExt cx="7655798" cy="47024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03239EF-B16F-E94E-97E9-62FF4ACB4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457" y="1364486"/>
              <a:ext cx="7123360" cy="470246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66AB5D-C41D-BC45-9733-9C82DFE9BB3B}"/>
                </a:ext>
              </a:extLst>
            </p:cNvPr>
            <p:cNvSpPr txBox="1"/>
            <p:nvPr/>
          </p:nvSpPr>
          <p:spPr>
            <a:xfrm>
              <a:off x="5956215" y="1939716"/>
              <a:ext cx="2672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Two identical methyl groups, so </a:t>
              </a:r>
              <a:r>
                <a:rPr lang="en-US" sz="2000" b="1" dirty="0">
                  <a:solidFill>
                    <a:srgbClr val="0432FF"/>
                  </a:solidFill>
                  <a:latin typeface="Candara" panose="020E0502030303020204" pitchFamily="34" charset="0"/>
                </a:rPr>
                <a:t>achiral.</a:t>
              </a:r>
              <a:endParaRPr lang="en-US" sz="2000" dirty="0">
                <a:solidFill>
                  <a:srgbClr val="0432FF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8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73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Can a small molecule with a central sp</a:t>
            </a:r>
            <a:r>
              <a:rPr lang="en-US" sz="2400" baseline="30000" dirty="0">
                <a:latin typeface="Candara" panose="020E0502030303020204" pitchFamily="34" charset="0"/>
              </a:rPr>
              <a:t>2</a:t>
            </a:r>
            <a:r>
              <a:rPr lang="en-US" sz="2000" dirty="0">
                <a:latin typeface="Candara" panose="020E0502030303020204" pitchFamily="34" charset="0"/>
              </a:rPr>
              <a:t> hybridized carbon be chiral?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D83F9-0B1B-F445-B40E-DE45C778F854}"/>
              </a:ext>
            </a:extLst>
          </p:cNvPr>
          <p:cNvSpPr txBox="1"/>
          <p:nvPr/>
        </p:nvSpPr>
        <p:spPr>
          <a:xfrm>
            <a:off x="12390052" y="5931017"/>
            <a:ext cx="267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quick clue that C&amp;D don’t have chiral carbons is that two of their four substituents are identical.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D8494-C89A-6F4A-8FB9-F2FEF839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2" y="1325490"/>
            <a:ext cx="7863016" cy="5404925"/>
          </a:xfrm>
          <a:prstGeom prst="rect">
            <a:avLst/>
          </a:prstGeom>
          <a:ln w="2540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1024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615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Examples of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enatiomeric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 pairs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1" y="805589"/>
            <a:ext cx="430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Chiral carbons are shown as red dots.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4D139-2D1C-EB4A-9B5F-D768F22D42D2}"/>
              </a:ext>
            </a:extLst>
          </p:cNvPr>
          <p:cNvSpPr/>
          <p:nvPr/>
        </p:nvSpPr>
        <p:spPr>
          <a:xfrm rot="19569080">
            <a:off x="4878006" y="2927017"/>
            <a:ext cx="1115354" cy="9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D83F9-0B1B-F445-B40E-DE45C778F854}"/>
              </a:ext>
            </a:extLst>
          </p:cNvPr>
          <p:cNvSpPr txBox="1"/>
          <p:nvPr/>
        </p:nvSpPr>
        <p:spPr>
          <a:xfrm>
            <a:off x="12390052" y="5931017"/>
            <a:ext cx="2672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quick clue that C&amp;D don’t have chiral carbons is that two of their four substituents are identical.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6CE45-F67C-FC42-B774-3242C977D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" y="1439637"/>
            <a:ext cx="9127620" cy="38871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2E4DCD-35A1-F14D-8D05-5757699818B7}"/>
              </a:ext>
            </a:extLst>
          </p:cNvPr>
          <p:cNvSpPr/>
          <p:nvPr/>
        </p:nvSpPr>
        <p:spPr>
          <a:xfrm>
            <a:off x="5408133" y="2104692"/>
            <a:ext cx="45720" cy="488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CAECA6-F672-FC40-9F1C-E369586AF16E}"/>
              </a:ext>
            </a:extLst>
          </p:cNvPr>
          <p:cNvSpPr/>
          <p:nvPr/>
        </p:nvSpPr>
        <p:spPr>
          <a:xfrm>
            <a:off x="5705898" y="2275848"/>
            <a:ext cx="45720" cy="488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1BF32B-31AA-654D-A7E1-CBD6D05005B9}"/>
              </a:ext>
            </a:extLst>
          </p:cNvPr>
          <p:cNvSpPr/>
          <p:nvPr/>
        </p:nvSpPr>
        <p:spPr>
          <a:xfrm flipH="1">
            <a:off x="7118584" y="207982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2FC509-7DB2-AC41-8737-D1A3CD30C4B7}"/>
              </a:ext>
            </a:extLst>
          </p:cNvPr>
          <p:cNvSpPr/>
          <p:nvPr/>
        </p:nvSpPr>
        <p:spPr>
          <a:xfrm flipH="1">
            <a:off x="7420992" y="225299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4C3D19-13CA-7D40-B7E7-9F435D1837DD}"/>
              </a:ext>
            </a:extLst>
          </p:cNvPr>
          <p:cNvSpPr/>
          <p:nvPr/>
        </p:nvSpPr>
        <p:spPr>
          <a:xfrm flipH="1">
            <a:off x="7972998" y="4280156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205F4B-68E0-AE4E-82BA-CD60A6A8EC9D}"/>
              </a:ext>
            </a:extLst>
          </p:cNvPr>
          <p:cNvSpPr/>
          <p:nvPr/>
        </p:nvSpPr>
        <p:spPr>
          <a:xfrm flipH="1">
            <a:off x="7679004" y="411126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7517CA-BF5B-664E-AF48-3246AAAC8C44}"/>
              </a:ext>
            </a:extLst>
          </p:cNvPr>
          <p:cNvSpPr/>
          <p:nvPr/>
        </p:nvSpPr>
        <p:spPr>
          <a:xfrm flipH="1">
            <a:off x="7375273" y="428015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16CDA0-7ABC-2D4F-A128-D3592291D7F0}"/>
              </a:ext>
            </a:extLst>
          </p:cNvPr>
          <p:cNvSpPr/>
          <p:nvPr/>
        </p:nvSpPr>
        <p:spPr>
          <a:xfrm flipH="1">
            <a:off x="7072865" y="409560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79D919-F8F6-0349-9CCB-72C36C4F3D88}"/>
              </a:ext>
            </a:extLst>
          </p:cNvPr>
          <p:cNvSpPr/>
          <p:nvPr/>
        </p:nvSpPr>
        <p:spPr>
          <a:xfrm flipH="1">
            <a:off x="6777548" y="426449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A258A0-DF7D-FA47-86BA-C24AB3732DF2}"/>
              </a:ext>
            </a:extLst>
          </p:cNvPr>
          <p:cNvSpPr/>
          <p:nvPr/>
        </p:nvSpPr>
        <p:spPr>
          <a:xfrm flipH="1">
            <a:off x="6777547" y="463138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CCF244-312E-F54D-859C-D075A7A70B53}"/>
              </a:ext>
            </a:extLst>
          </p:cNvPr>
          <p:cNvSpPr/>
          <p:nvPr/>
        </p:nvSpPr>
        <p:spPr>
          <a:xfrm flipH="1">
            <a:off x="7072864" y="478871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622170-2F0B-7B40-880E-431C9462EABE}"/>
              </a:ext>
            </a:extLst>
          </p:cNvPr>
          <p:cNvSpPr/>
          <p:nvPr/>
        </p:nvSpPr>
        <p:spPr>
          <a:xfrm flipH="1">
            <a:off x="7375272" y="460852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78A459-A3DD-F241-B7E8-E06EA2C0A471}"/>
              </a:ext>
            </a:extLst>
          </p:cNvPr>
          <p:cNvSpPr/>
          <p:nvPr/>
        </p:nvSpPr>
        <p:spPr>
          <a:xfrm flipH="1">
            <a:off x="5644522" y="432947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076B27-FE15-8A43-BBBC-F49593BF2AEE}"/>
              </a:ext>
            </a:extLst>
          </p:cNvPr>
          <p:cNvSpPr/>
          <p:nvPr/>
        </p:nvSpPr>
        <p:spPr>
          <a:xfrm flipH="1">
            <a:off x="5335772" y="415453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654FB1-73EC-B849-BAA8-578AEA9C05A7}"/>
              </a:ext>
            </a:extLst>
          </p:cNvPr>
          <p:cNvSpPr/>
          <p:nvPr/>
        </p:nvSpPr>
        <p:spPr>
          <a:xfrm flipH="1">
            <a:off x="5043197" y="432587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EDE661-5BCD-A94D-AE08-42D66E8462AB}"/>
              </a:ext>
            </a:extLst>
          </p:cNvPr>
          <p:cNvSpPr/>
          <p:nvPr/>
        </p:nvSpPr>
        <p:spPr>
          <a:xfrm flipH="1">
            <a:off x="4743421" y="415453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4BA756-210A-514B-B5C6-3AF0132A6EEE}"/>
              </a:ext>
            </a:extLst>
          </p:cNvPr>
          <p:cNvSpPr/>
          <p:nvPr/>
        </p:nvSpPr>
        <p:spPr>
          <a:xfrm flipH="1">
            <a:off x="4441872" y="432587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3D260C-ABD4-4C48-AFE0-CDC349A378D4}"/>
              </a:ext>
            </a:extLst>
          </p:cNvPr>
          <p:cNvSpPr/>
          <p:nvPr/>
        </p:nvSpPr>
        <p:spPr>
          <a:xfrm flipH="1">
            <a:off x="4441872" y="467710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EB2BA2F-90C1-7B45-9ED4-550D8AF0BA28}"/>
              </a:ext>
            </a:extLst>
          </p:cNvPr>
          <p:cNvSpPr/>
          <p:nvPr/>
        </p:nvSpPr>
        <p:spPr>
          <a:xfrm flipH="1">
            <a:off x="4743420" y="48422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6C4566-C39C-704C-BA8D-72FF7B46941E}"/>
              </a:ext>
            </a:extLst>
          </p:cNvPr>
          <p:cNvSpPr/>
          <p:nvPr/>
        </p:nvSpPr>
        <p:spPr>
          <a:xfrm flipH="1">
            <a:off x="5043196" y="4677100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19F10-056A-464A-AF45-DC9A7FE0B11D}"/>
              </a:ext>
            </a:extLst>
          </p:cNvPr>
          <p:cNvSpPr txBox="1"/>
          <p:nvPr/>
        </p:nvSpPr>
        <p:spPr>
          <a:xfrm>
            <a:off x="4572000" y="5981643"/>
            <a:ext cx="430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Find the chiral carbons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F2BAF-8250-C449-B72E-6D3C18DAE033}"/>
              </a:ext>
            </a:extLst>
          </p:cNvPr>
          <p:cNvSpPr txBox="1"/>
          <p:nvPr/>
        </p:nvSpPr>
        <p:spPr>
          <a:xfrm>
            <a:off x="6974490" y="210268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A5C571-A85F-A64D-B4B7-FB061A1334F2}"/>
              </a:ext>
            </a:extLst>
          </p:cNvPr>
          <p:cNvSpPr txBox="1"/>
          <p:nvPr/>
        </p:nvSpPr>
        <p:spPr>
          <a:xfrm>
            <a:off x="5274540" y="214399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3E6102-FF67-3746-9FD9-F82EC5CDD212}"/>
              </a:ext>
            </a:extLst>
          </p:cNvPr>
          <p:cNvSpPr txBox="1"/>
          <p:nvPr/>
        </p:nvSpPr>
        <p:spPr>
          <a:xfrm>
            <a:off x="5501039" y="40718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1B4BC9-17BE-4148-A06C-5B2ED6C7CBC9}"/>
              </a:ext>
            </a:extLst>
          </p:cNvPr>
          <p:cNvSpPr txBox="1"/>
          <p:nvPr/>
        </p:nvSpPr>
        <p:spPr>
          <a:xfrm>
            <a:off x="7839402" y="397733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596E6-1E3D-6247-93DA-DA554C091323}"/>
              </a:ext>
            </a:extLst>
          </p:cNvPr>
          <p:cNvSpPr/>
          <p:nvPr/>
        </p:nvSpPr>
        <p:spPr>
          <a:xfrm>
            <a:off x="4208638" y="1439635"/>
            <a:ext cx="4667932" cy="425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42193D-4475-154C-AB49-234766FC4C3F}"/>
              </a:ext>
            </a:extLst>
          </p:cNvPr>
          <p:cNvSpPr txBox="1"/>
          <p:nvPr/>
        </p:nvSpPr>
        <p:spPr>
          <a:xfrm>
            <a:off x="835106" y="200173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1DB411-3829-3845-AC31-DE8BE2C45F1F}"/>
              </a:ext>
            </a:extLst>
          </p:cNvPr>
          <p:cNvSpPr txBox="1"/>
          <p:nvPr/>
        </p:nvSpPr>
        <p:spPr>
          <a:xfrm>
            <a:off x="2798777" y="20376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701AFF-099E-A643-BC55-5556888F86D5}"/>
              </a:ext>
            </a:extLst>
          </p:cNvPr>
          <p:cNvSpPr txBox="1"/>
          <p:nvPr/>
        </p:nvSpPr>
        <p:spPr>
          <a:xfrm>
            <a:off x="926628" y="429617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90658D-7790-134F-AC21-CB11A2CC8998}"/>
              </a:ext>
            </a:extLst>
          </p:cNvPr>
          <p:cNvSpPr txBox="1"/>
          <p:nvPr/>
        </p:nvSpPr>
        <p:spPr>
          <a:xfrm>
            <a:off x="2545289" y="42943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169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33" grpId="0"/>
      <p:bldP spid="34" grpId="0"/>
      <p:bldP spid="3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803</Words>
  <Application>Microsoft Macintosh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2019-02-25T04:44:49Z</dcterms:created>
  <dcterms:modified xsi:type="dcterms:W3CDTF">2020-01-13T19:56:31Z</dcterms:modified>
</cp:coreProperties>
</file>