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6" r:id="rId2"/>
    <p:sldId id="377" r:id="rId3"/>
    <p:sldId id="378" r:id="rId4"/>
    <p:sldId id="380" r:id="rId5"/>
    <p:sldId id="381" r:id="rId6"/>
    <p:sldId id="382" r:id="rId7"/>
    <p:sldId id="38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1F72-76C5-E049-85E2-0096E227A78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05EF-9946-844C-9BA7-2BF0DB29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Thalidom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5096" y="2581937"/>
            <a:ext cx="41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3.4: Labeling chiral centers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02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Cahn-Ingold-Prelog labeling: R or 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0" y="805589"/>
            <a:ext cx="887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Cahn-Ingold-Prelog labeling system </a:t>
            </a:r>
            <a:r>
              <a:rPr lang="en-US" sz="2000" dirty="0">
                <a:latin typeface="Candara" panose="020E0502030303020204" pitchFamily="34" charset="0"/>
              </a:rPr>
              <a:t>allows us to identify stereoisomers by describing the 3D orientation of the four substituents of a chiral atom.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8473-B93F-A34D-AA8E-5B0BD79A70BA}"/>
              </a:ext>
            </a:extLst>
          </p:cNvPr>
          <p:cNvSpPr/>
          <p:nvPr/>
        </p:nvSpPr>
        <p:spPr>
          <a:xfrm>
            <a:off x="1049308" y="2097090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6ABE5-8B14-484D-ADC3-7815AE7F2E3A}"/>
              </a:ext>
            </a:extLst>
          </p:cNvPr>
          <p:cNvSpPr/>
          <p:nvPr/>
        </p:nvSpPr>
        <p:spPr>
          <a:xfrm>
            <a:off x="4631444" y="204225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D70AF-ACBA-B24C-ADFF-D164692BF8E0}"/>
              </a:ext>
            </a:extLst>
          </p:cNvPr>
          <p:cNvSpPr/>
          <p:nvPr/>
        </p:nvSpPr>
        <p:spPr>
          <a:xfrm>
            <a:off x="5505213" y="4494357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5E89CB-8D6D-7645-A8F4-36D62DE77A98}"/>
              </a:ext>
            </a:extLst>
          </p:cNvPr>
          <p:cNvSpPr/>
          <p:nvPr/>
        </p:nvSpPr>
        <p:spPr>
          <a:xfrm>
            <a:off x="3232388" y="4494356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86861-0F50-4D43-B9E5-A90893A1B3D3}"/>
              </a:ext>
            </a:extLst>
          </p:cNvPr>
          <p:cNvSpPr/>
          <p:nvPr/>
        </p:nvSpPr>
        <p:spPr>
          <a:xfrm>
            <a:off x="319968" y="4494356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1520128"/>
            <a:ext cx="8733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Steps: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Label substituents from highest (1) to lowest (4) priority by atomic number.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Build a model.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Hold the model so that substituent 4 faces away from you with 1-3 facing toward you.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As you follow substituents rom 1 to 3,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if you move clockwise the chiral atom has an ’R’ conformation.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If counterclockwise, then It’s an ’S’ conformation.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59CA9-8FA4-DF45-812F-DAEBC09C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5" y="4127501"/>
            <a:ext cx="7213600" cy="262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1D0BA-FD29-5E44-B9A2-0C3C77B20941}"/>
              </a:ext>
            </a:extLst>
          </p:cNvPr>
          <p:cNvSpPr txBox="1"/>
          <p:nvPr/>
        </p:nvSpPr>
        <p:spPr>
          <a:xfrm>
            <a:off x="1499250" y="55361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1712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8473-B93F-A34D-AA8E-5B0BD79A70BA}"/>
              </a:ext>
            </a:extLst>
          </p:cNvPr>
          <p:cNvSpPr/>
          <p:nvPr/>
        </p:nvSpPr>
        <p:spPr>
          <a:xfrm>
            <a:off x="1049308" y="2097090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6ABE5-8B14-484D-ADC3-7815AE7F2E3A}"/>
              </a:ext>
            </a:extLst>
          </p:cNvPr>
          <p:cNvSpPr/>
          <p:nvPr/>
        </p:nvSpPr>
        <p:spPr>
          <a:xfrm>
            <a:off x="4631444" y="204225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D70AF-ACBA-B24C-ADFF-D164692BF8E0}"/>
              </a:ext>
            </a:extLst>
          </p:cNvPr>
          <p:cNvSpPr/>
          <p:nvPr/>
        </p:nvSpPr>
        <p:spPr>
          <a:xfrm>
            <a:off x="5505213" y="4305674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5E89CB-8D6D-7645-A8F4-36D62DE77A98}"/>
              </a:ext>
            </a:extLst>
          </p:cNvPr>
          <p:cNvSpPr/>
          <p:nvPr/>
        </p:nvSpPr>
        <p:spPr>
          <a:xfrm>
            <a:off x="3232388" y="430567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86861-0F50-4D43-B9E5-A90893A1B3D3}"/>
              </a:ext>
            </a:extLst>
          </p:cNvPr>
          <p:cNvSpPr/>
          <p:nvPr/>
        </p:nvSpPr>
        <p:spPr>
          <a:xfrm>
            <a:off x="319968" y="430567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49"/>
            <a:ext cx="8733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Thalidomide</a:t>
            </a:r>
            <a:r>
              <a:rPr lang="en-US" sz="2000" dirty="0">
                <a:latin typeface="Candara" panose="020E0502030303020204" pitchFamily="34" charset="0"/>
              </a:rPr>
              <a:t> was prescribed as a sedative and anti-morning sickness medication for pregnant women in the 1950s. Tragically, one enantiomer caused serious birth defects in children born to some of those women.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It’s now used to treat wasting sickness in patients with HIV and the aggressive blood cancer, multiple myeloma.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721A1-EA62-5A4D-ACE5-1B78AEC9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88" y="2784428"/>
            <a:ext cx="6824580" cy="1751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1D0BA-FD29-5E44-B9A2-0C3C77B20941}"/>
              </a:ext>
            </a:extLst>
          </p:cNvPr>
          <p:cNvSpPr txBox="1"/>
          <p:nvPr/>
        </p:nvSpPr>
        <p:spPr>
          <a:xfrm>
            <a:off x="2834770" y="35888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2F3FD-781D-3742-9F76-722EEF960C46}"/>
              </a:ext>
            </a:extLst>
          </p:cNvPr>
          <p:cNvSpPr txBox="1"/>
          <p:nvPr/>
        </p:nvSpPr>
        <p:spPr>
          <a:xfrm>
            <a:off x="333062" y="2485808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Which of these </a:t>
            </a:r>
            <a:r>
              <a:rPr lang="en-US" sz="2000" b="1" dirty="0">
                <a:latin typeface="Candara" panose="020E0502030303020204" pitchFamily="34" charset="0"/>
              </a:rPr>
              <a:t>thalidomide enantiomers </a:t>
            </a:r>
            <a:r>
              <a:rPr lang="en-US" sz="2000" dirty="0">
                <a:latin typeface="Candara" panose="020E0502030303020204" pitchFamily="34" charset="0"/>
              </a:rPr>
              <a:t>is R and which is 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BD866-2705-CF4F-8F31-741BF192E37D}"/>
              </a:ext>
            </a:extLst>
          </p:cNvPr>
          <p:cNvSpPr txBox="1"/>
          <p:nvPr/>
        </p:nvSpPr>
        <p:spPr>
          <a:xfrm>
            <a:off x="6609569" y="35308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CA9DF-DA84-5C41-A3C4-E4DB3F822012}"/>
              </a:ext>
            </a:extLst>
          </p:cNvPr>
          <p:cNvSpPr txBox="1"/>
          <p:nvPr/>
        </p:nvSpPr>
        <p:spPr>
          <a:xfrm>
            <a:off x="2683927" y="3656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0E12E4-8F71-4B47-BD0C-4F3BC0AB7725}"/>
              </a:ext>
            </a:extLst>
          </p:cNvPr>
          <p:cNvSpPr txBox="1"/>
          <p:nvPr/>
        </p:nvSpPr>
        <p:spPr>
          <a:xfrm>
            <a:off x="2930702" y="33300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1D205D-8163-E648-9325-8479FCB15B5E}"/>
              </a:ext>
            </a:extLst>
          </p:cNvPr>
          <p:cNvSpPr txBox="1"/>
          <p:nvPr/>
        </p:nvSpPr>
        <p:spPr>
          <a:xfrm>
            <a:off x="2955433" y="3715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75E53-CDF9-E646-9AC6-1999E7AC91FD}"/>
              </a:ext>
            </a:extLst>
          </p:cNvPr>
          <p:cNvSpPr txBox="1"/>
          <p:nvPr/>
        </p:nvSpPr>
        <p:spPr>
          <a:xfrm>
            <a:off x="1774002" y="289029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F6687-AC68-C74B-B7F7-A3C39F2534CA}"/>
              </a:ext>
            </a:extLst>
          </p:cNvPr>
          <p:cNvSpPr txBox="1"/>
          <p:nvPr/>
        </p:nvSpPr>
        <p:spPr>
          <a:xfrm>
            <a:off x="6362738" y="334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3EB984-002A-0E4F-931C-4976DEA84D3D}"/>
              </a:ext>
            </a:extLst>
          </p:cNvPr>
          <p:cNvSpPr txBox="1"/>
          <p:nvPr/>
        </p:nvSpPr>
        <p:spPr>
          <a:xfrm>
            <a:off x="6692359" y="3279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03B8D0-A513-694D-AB07-2AC08AAA18B6}"/>
              </a:ext>
            </a:extLst>
          </p:cNvPr>
          <p:cNvSpPr txBox="1"/>
          <p:nvPr/>
        </p:nvSpPr>
        <p:spPr>
          <a:xfrm>
            <a:off x="6704689" y="3679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FE828-6BB7-D945-8B92-575D497694B6}"/>
              </a:ext>
            </a:extLst>
          </p:cNvPr>
          <p:cNvSpPr txBox="1"/>
          <p:nvPr/>
        </p:nvSpPr>
        <p:spPr>
          <a:xfrm>
            <a:off x="5543945" y="284851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560D6F-31E4-3E42-8D69-D8C729F8C90E}"/>
              </a:ext>
            </a:extLst>
          </p:cNvPr>
          <p:cNvSpPr txBox="1"/>
          <p:nvPr/>
        </p:nvSpPr>
        <p:spPr>
          <a:xfrm>
            <a:off x="319970" y="5816314"/>
            <a:ext cx="8733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While it’s believed that the S enantiomer causes the birth defects, an </a:t>
            </a:r>
            <a:r>
              <a:rPr lang="en-US" sz="2000" b="1" dirty="0">
                <a:latin typeface="Candara" panose="020E0502030303020204" pitchFamily="34" charset="0"/>
              </a:rPr>
              <a:t>isomerase</a:t>
            </a:r>
            <a:r>
              <a:rPr lang="en-US" sz="2000" dirty="0">
                <a:latin typeface="Candara" panose="020E0502030303020204" pitchFamily="34" charset="0"/>
              </a:rPr>
              <a:t> in the body will convert R to S, so birth defects aren’t prevented by giving purified R-form.      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Interactive model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071A866D-5A92-1749-A5BF-E9B28D248064}"/>
              </a:ext>
            </a:extLst>
          </p:cNvPr>
          <p:cNvSpPr/>
          <p:nvPr/>
        </p:nvSpPr>
        <p:spPr>
          <a:xfrm>
            <a:off x="2410212" y="3127189"/>
            <a:ext cx="1189331" cy="121376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59919"/>
              <a:gd name="adj5" fmla="val 12500"/>
            </a:avLst>
          </a:prstGeom>
          <a:solidFill>
            <a:srgbClr val="0432FF">
              <a:alpha val="40000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ular Arrow 27">
            <a:extLst>
              <a:ext uri="{FF2B5EF4-FFF2-40B4-BE49-F238E27FC236}">
                <a16:creationId xmlns:a16="http://schemas.microsoft.com/office/drawing/2014/main" id="{6F040F57-FD0F-8644-9D0C-6656DA8F86AB}"/>
              </a:ext>
            </a:extLst>
          </p:cNvPr>
          <p:cNvSpPr/>
          <p:nvPr/>
        </p:nvSpPr>
        <p:spPr>
          <a:xfrm>
            <a:off x="6082496" y="3026969"/>
            <a:ext cx="1189331" cy="121376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59919"/>
              <a:gd name="adj5" fmla="val 12500"/>
            </a:avLst>
          </a:prstGeom>
          <a:solidFill>
            <a:srgbClr val="0432FF">
              <a:alpha val="40000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893F8C-A969-4444-84EF-058FE1303D31}"/>
              </a:ext>
            </a:extLst>
          </p:cNvPr>
          <p:cNvSpPr txBox="1"/>
          <p:nvPr/>
        </p:nvSpPr>
        <p:spPr>
          <a:xfrm>
            <a:off x="3757274" y="4490048"/>
            <a:ext cx="531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Note that the hydrogen (priority 4) is pointing at us, rather than away from us. Flipping the molecule over would ‘fix’ that and clockwise rotation would become anticlockwise.</a:t>
            </a:r>
          </a:p>
        </p:txBody>
      </p:sp>
    </p:spTree>
    <p:extLst>
      <p:ext uri="{BB962C8B-B14F-4D97-AF65-F5344CB8AC3E}">
        <p14:creationId xmlns:p14="http://schemas.microsoft.com/office/powerpoint/2010/main" val="23738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5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28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Regulation prevented more tragedy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A88473-B93F-A34D-AA8E-5B0BD79A70BA}"/>
              </a:ext>
            </a:extLst>
          </p:cNvPr>
          <p:cNvSpPr/>
          <p:nvPr/>
        </p:nvSpPr>
        <p:spPr>
          <a:xfrm>
            <a:off x="1049308" y="2097090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6ABE5-8B14-484D-ADC3-7815AE7F2E3A}"/>
              </a:ext>
            </a:extLst>
          </p:cNvPr>
          <p:cNvSpPr/>
          <p:nvPr/>
        </p:nvSpPr>
        <p:spPr>
          <a:xfrm>
            <a:off x="4631444" y="204225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51"/>
            <a:ext cx="4037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the US, thalidomide wasn’t approved for use because of the efforts of a pharmacist at the USDA. </a:t>
            </a:r>
            <a:r>
              <a:rPr lang="en-US" sz="2000" b="1" dirty="0">
                <a:latin typeface="Candara" panose="020E0502030303020204" pitchFamily="34" charset="0"/>
              </a:rPr>
              <a:t>Frances Oldham Kelsey </a:t>
            </a:r>
            <a:r>
              <a:rPr lang="en-US" sz="2000" dirty="0">
                <a:latin typeface="Candara" panose="020E0502030303020204" pitchFamily="34" charset="0"/>
              </a:rPr>
              <a:t>received the President’s Award for Distinguished Civilian Service in 1962.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88BCE-53A6-C441-AA1C-BAB466AF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492" y="771050"/>
            <a:ext cx="4566822" cy="59345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CF5DB3-AE4E-844D-8767-14A16EB8CD0F}"/>
              </a:ext>
            </a:extLst>
          </p:cNvPr>
          <p:cNvSpPr txBox="1"/>
          <p:nvPr/>
        </p:nvSpPr>
        <p:spPr>
          <a:xfrm>
            <a:off x="228605" y="3443001"/>
            <a:ext cx="4037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Richardson-Merrell, the American distributor, demanded approval six times without supplying any test data.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956F7D-2B59-054A-A17E-D2223CF7CC9D}"/>
              </a:ext>
            </a:extLst>
          </p:cNvPr>
          <p:cNvSpPr txBox="1"/>
          <p:nvPr/>
        </p:nvSpPr>
        <p:spPr>
          <a:xfrm>
            <a:off x="228605" y="5142493"/>
            <a:ext cx="4037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Only 17 children were affected by free samples applied for ‘testing purposes’.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521AE6-AC2E-444F-BE9F-4959E8EA88B2}"/>
              </a:ext>
            </a:extLst>
          </p:cNvPr>
          <p:cNvSpPr txBox="1"/>
          <p:nvPr/>
        </p:nvSpPr>
        <p:spPr>
          <a:xfrm>
            <a:off x="141520" y="6429827"/>
            <a:ext cx="372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https://en.wikipedia.org/wiki/Thalidomide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698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A88473-B93F-A34D-AA8E-5B0BD79A70BA}"/>
              </a:ext>
            </a:extLst>
          </p:cNvPr>
          <p:cNvSpPr/>
          <p:nvPr/>
        </p:nvSpPr>
        <p:spPr>
          <a:xfrm>
            <a:off x="1049308" y="2097090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6ABE5-8B14-484D-ADC3-7815AE7F2E3A}"/>
              </a:ext>
            </a:extLst>
          </p:cNvPr>
          <p:cNvSpPr/>
          <p:nvPr/>
        </p:nvSpPr>
        <p:spPr>
          <a:xfrm>
            <a:off x="4631444" y="2042253"/>
            <a:ext cx="406400" cy="2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49"/>
            <a:ext cx="872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Identify the chiral centers in these biomolecules </a:t>
            </a:r>
            <a:r>
              <a:rPr lang="en-US" sz="2000" b="1" dirty="0">
                <a:latin typeface="Candara" panose="020E0502030303020204" pitchFamily="34" charset="0"/>
              </a:rPr>
              <a:t>and</a:t>
            </a:r>
            <a:r>
              <a:rPr lang="en-US" sz="2000" dirty="0">
                <a:latin typeface="Candara" panose="020E0502030303020204" pitchFamily="34" charset="0"/>
              </a:rPr>
              <a:t> determine whether conformation is R or 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1D925-720D-1746-9CCD-DCE7DB354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2" y="1748972"/>
            <a:ext cx="7752244" cy="2532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181DC-1935-9748-9F80-0E82654D5051}"/>
              </a:ext>
            </a:extLst>
          </p:cNvPr>
          <p:cNvSpPr txBox="1"/>
          <p:nvPr/>
        </p:nvSpPr>
        <p:spPr>
          <a:xfrm>
            <a:off x="1357137" y="17905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191CD-60F9-A342-AD7D-89B22537C45E}"/>
              </a:ext>
            </a:extLst>
          </p:cNvPr>
          <p:cNvSpPr txBox="1"/>
          <p:nvPr/>
        </p:nvSpPr>
        <p:spPr>
          <a:xfrm>
            <a:off x="1625649" y="179785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3F34D-4598-7A43-9ED2-389E18321EF4}"/>
              </a:ext>
            </a:extLst>
          </p:cNvPr>
          <p:cNvSpPr txBox="1"/>
          <p:nvPr/>
        </p:nvSpPr>
        <p:spPr>
          <a:xfrm rot="1430922">
            <a:off x="1298118" y="24242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73F0A-24E8-3546-BFFB-F07CB1D22747}"/>
              </a:ext>
            </a:extLst>
          </p:cNvPr>
          <p:cNvSpPr txBox="1"/>
          <p:nvPr/>
        </p:nvSpPr>
        <p:spPr>
          <a:xfrm rot="3143505">
            <a:off x="919894" y="3039150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CFA2D-F29C-6840-9D2F-170A05044E8F}"/>
              </a:ext>
            </a:extLst>
          </p:cNvPr>
          <p:cNvSpPr txBox="1"/>
          <p:nvPr/>
        </p:nvSpPr>
        <p:spPr>
          <a:xfrm rot="3143505">
            <a:off x="2552570" y="285906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E5A9C-B474-324F-A387-8CC575149776}"/>
              </a:ext>
            </a:extLst>
          </p:cNvPr>
          <p:cNvSpPr txBox="1"/>
          <p:nvPr/>
        </p:nvSpPr>
        <p:spPr>
          <a:xfrm rot="3143505">
            <a:off x="746558" y="2837631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D7A737-AF99-074A-A11E-512DA2287AA4}"/>
              </a:ext>
            </a:extLst>
          </p:cNvPr>
          <p:cNvSpPr txBox="1"/>
          <p:nvPr/>
        </p:nvSpPr>
        <p:spPr>
          <a:xfrm rot="3143505">
            <a:off x="2401607" y="2637499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375826-835C-2140-9EC1-E83FA915EBF7}"/>
              </a:ext>
            </a:extLst>
          </p:cNvPr>
          <p:cNvSpPr txBox="1"/>
          <p:nvPr/>
        </p:nvSpPr>
        <p:spPr>
          <a:xfrm rot="21449111">
            <a:off x="2020960" y="3308445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CFA927-EB2C-FF4F-B779-63DC22421A8D}"/>
              </a:ext>
            </a:extLst>
          </p:cNvPr>
          <p:cNvSpPr txBox="1"/>
          <p:nvPr/>
        </p:nvSpPr>
        <p:spPr>
          <a:xfrm rot="21449111">
            <a:off x="2261682" y="3323458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667C2-F666-E746-B3FF-F27C34AF258E}"/>
              </a:ext>
            </a:extLst>
          </p:cNvPr>
          <p:cNvSpPr txBox="1"/>
          <p:nvPr/>
        </p:nvSpPr>
        <p:spPr>
          <a:xfrm rot="16200000">
            <a:off x="1441591" y="276101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2383A-D922-084F-AB17-47F45D63D15D}"/>
              </a:ext>
            </a:extLst>
          </p:cNvPr>
          <p:cNvSpPr txBox="1"/>
          <p:nvPr/>
        </p:nvSpPr>
        <p:spPr>
          <a:xfrm rot="16200000">
            <a:off x="5370797" y="3147471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E4660-CA47-7641-B1A9-B728E0B9BC5B}"/>
              </a:ext>
            </a:extLst>
          </p:cNvPr>
          <p:cNvSpPr txBox="1"/>
          <p:nvPr/>
        </p:nvSpPr>
        <p:spPr>
          <a:xfrm rot="16200000">
            <a:off x="5370797" y="3460862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0A104-91D9-DA4F-A10F-0DD64CE6F385}"/>
              </a:ext>
            </a:extLst>
          </p:cNvPr>
          <p:cNvSpPr txBox="1"/>
          <p:nvPr/>
        </p:nvSpPr>
        <p:spPr>
          <a:xfrm rot="16200000">
            <a:off x="3407259" y="343064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F2B44-0F57-F744-BCC0-C315C01C5424}"/>
              </a:ext>
            </a:extLst>
          </p:cNvPr>
          <p:cNvSpPr txBox="1"/>
          <p:nvPr/>
        </p:nvSpPr>
        <p:spPr>
          <a:xfrm rot="16200000">
            <a:off x="3407259" y="3165900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D0CC85-5014-5E42-A638-F8EB00911BBD}"/>
              </a:ext>
            </a:extLst>
          </p:cNvPr>
          <p:cNvSpPr txBox="1"/>
          <p:nvPr/>
        </p:nvSpPr>
        <p:spPr>
          <a:xfrm rot="16200000">
            <a:off x="4583779" y="2648132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1477CA-E6EF-D74C-A449-F63F7AC1EF50}"/>
              </a:ext>
            </a:extLst>
          </p:cNvPr>
          <p:cNvSpPr txBox="1"/>
          <p:nvPr/>
        </p:nvSpPr>
        <p:spPr>
          <a:xfrm>
            <a:off x="4510094" y="2779666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AE1DE6-4A08-4A4A-8684-8725AC5D214D}"/>
              </a:ext>
            </a:extLst>
          </p:cNvPr>
          <p:cNvSpPr txBox="1"/>
          <p:nvPr/>
        </p:nvSpPr>
        <p:spPr>
          <a:xfrm>
            <a:off x="3896890" y="2731415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B822B9-D82B-624B-B3CC-EABBF66C2962}"/>
              </a:ext>
            </a:extLst>
          </p:cNvPr>
          <p:cNvSpPr txBox="1"/>
          <p:nvPr/>
        </p:nvSpPr>
        <p:spPr>
          <a:xfrm>
            <a:off x="3653012" y="2731415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0C50E-7A30-FF4F-BC28-56F1CBDE2F87}"/>
              </a:ext>
            </a:extLst>
          </p:cNvPr>
          <p:cNvSpPr txBox="1"/>
          <p:nvPr/>
        </p:nvSpPr>
        <p:spPr>
          <a:xfrm rot="19114904">
            <a:off x="2528400" y="2658765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4E42A6-9EAE-3C4D-A326-4FA8B96964F9}"/>
              </a:ext>
            </a:extLst>
          </p:cNvPr>
          <p:cNvSpPr txBox="1"/>
          <p:nvPr/>
        </p:nvSpPr>
        <p:spPr>
          <a:xfrm>
            <a:off x="7655712" y="2163249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783024" y="166773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F75B7-3660-3042-9422-58BF7117F376}"/>
              </a:ext>
            </a:extLst>
          </p:cNvPr>
          <p:cNvSpPr txBox="1"/>
          <p:nvPr/>
        </p:nvSpPr>
        <p:spPr>
          <a:xfrm>
            <a:off x="6995575" y="2153918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BE0902-9745-FF48-8FBA-CAAE4B0F6E20}"/>
              </a:ext>
            </a:extLst>
          </p:cNvPr>
          <p:cNvSpPr txBox="1"/>
          <p:nvPr/>
        </p:nvSpPr>
        <p:spPr>
          <a:xfrm>
            <a:off x="6690741" y="311420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E8A6A5-F2FA-274D-9690-747F77EBABC8}"/>
              </a:ext>
            </a:extLst>
          </p:cNvPr>
          <p:cNvSpPr txBox="1"/>
          <p:nvPr/>
        </p:nvSpPr>
        <p:spPr>
          <a:xfrm>
            <a:off x="6950170" y="312219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4191F3-869F-864F-A15F-BFE62BBE6C11}"/>
              </a:ext>
            </a:extLst>
          </p:cNvPr>
          <p:cNvSpPr txBox="1"/>
          <p:nvPr/>
        </p:nvSpPr>
        <p:spPr>
          <a:xfrm>
            <a:off x="7312237" y="3130185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DA87D1-C1D8-AF46-B86E-12A3609DFEDE}"/>
              </a:ext>
            </a:extLst>
          </p:cNvPr>
          <p:cNvSpPr txBox="1"/>
          <p:nvPr/>
        </p:nvSpPr>
        <p:spPr>
          <a:xfrm rot="5400000">
            <a:off x="7449116" y="330844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826C7B-140F-8D48-8415-6A52A4629323}"/>
              </a:ext>
            </a:extLst>
          </p:cNvPr>
          <p:cNvSpPr txBox="1"/>
          <p:nvPr/>
        </p:nvSpPr>
        <p:spPr>
          <a:xfrm rot="5400000">
            <a:off x="7760834" y="207160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57B209-F3E1-4649-945C-9C6F7E07443F}"/>
              </a:ext>
            </a:extLst>
          </p:cNvPr>
          <p:cNvSpPr txBox="1"/>
          <p:nvPr/>
        </p:nvSpPr>
        <p:spPr>
          <a:xfrm rot="5400000">
            <a:off x="7112182" y="2077062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3A1C8-B467-374C-8AAD-BD83CFF68BE8}"/>
              </a:ext>
            </a:extLst>
          </p:cNvPr>
          <p:cNvGrpSpPr/>
          <p:nvPr/>
        </p:nvGrpSpPr>
        <p:grpSpPr>
          <a:xfrm>
            <a:off x="648662" y="4366093"/>
            <a:ext cx="7556500" cy="2247900"/>
            <a:chOff x="648662" y="4366093"/>
            <a:chExt cx="7556500" cy="2247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12BDDE-92AF-F546-8D8D-3CE13B144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62" y="4366093"/>
              <a:ext cx="7556500" cy="2247900"/>
            </a:xfrm>
            <a:prstGeom prst="rect">
              <a:avLst/>
            </a:prstGeom>
            <a:ln w="19050">
              <a:solidFill>
                <a:srgbClr val="0432FF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15C40-63AA-AD4D-9A38-D083E406B1B6}"/>
                </a:ext>
              </a:extLst>
            </p:cNvPr>
            <p:cNvSpPr txBox="1"/>
            <p:nvPr/>
          </p:nvSpPr>
          <p:spPr>
            <a:xfrm>
              <a:off x="2302526" y="55675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AC620E-44E0-3C40-8F06-F5F5FC4DFBB6}"/>
                </a:ext>
              </a:extLst>
            </p:cNvPr>
            <p:cNvSpPr txBox="1"/>
            <p:nvPr/>
          </p:nvSpPr>
          <p:spPr>
            <a:xfrm>
              <a:off x="1472465" y="52315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26BE20-CAE7-494D-BE22-4CC016D25E90}"/>
                </a:ext>
              </a:extLst>
            </p:cNvPr>
            <p:cNvSpPr txBox="1"/>
            <p:nvPr/>
          </p:nvSpPr>
          <p:spPr>
            <a:xfrm>
              <a:off x="1948585" y="4898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3E7DFD-872D-9141-9093-91EF43BDDE03}"/>
                </a:ext>
              </a:extLst>
            </p:cNvPr>
            <p:cNvSpPr txBox="1"/>
            <p:nvPr/>
          </p:nvSpPr>
          <p:spPr>
            <a:xfrm>
              <a:off x="4569243" y="50833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ADE58D-5C3B-9940-AC24-EBBC4F688F98}"/>
                </a:ext>
              </a:extLst>
            </p:cNvPr>
            <p:cNvSpPr txBox="1"/>
            <p:nvPr/>
          </p:nvSpPr>
          <p:spPr>
            <a:xfrm>
              <a:off x="4081877" y="56553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143771-320A-3D44-89D2-C687665B0A54}"/>
                </a:ext>
              </a:extLst>
            </p:cNvPr>
            <p:cNvSpPr txBox="1"/>
            <p:nvPr/>
          </p:nvSpPr>
          <p:spPr>
            <a:xfrm>
              <a:off x="4695905" y="56553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465D2F-0096-EA48-8374-1676BB35A6B9}"/>
                </a:ext>
              </a:extLst>
            </p:cNvPr>
            <p:cNvSpPr txBox="1"/>
            <p:nvPr/>
          </p:nvSpPr>
          <p:spPr>
            <a:xfrm>
              <a:off x="6962913" y="4510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E00AFC-A293-4349-83B0-43F8261BC6D3}"/>
                </a:ext>
              </a:extLst>
            </p:cNvPr>
            <p:cNvSpPr txBox="1"/>
            <p:nvPr/>
          </p:nvSpPr>
          <p:spPr>
            <a:xfrm>
              <a:off x="6648484" y="51207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BCC268-46C3-6B45-86E2-193FEB7F6837}"/>
                </a:ext>
              </a:extLst>
            </p:cNvPr>
            <p:cNvSpPr txBox="1"/>
            <p:nvPr/>
          </p:nvSpPr>
          <p:spPr>
            <a:xfrm>
              <a:off x="7149566" y="54161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BE8D51-D174-194C-BA67-505970E5442E}"/>
                </a:ext>
              </a:extLst>
            </p:cNvPr>
            <p:cNvSpPr txBox="1"/>
            <p:nvPr/>
          </p:nvSpPr>
          <p:spPr>
            <a:xfrm>
              <a:off x="7398515" y="5887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CB4C00-43A8-DE41-90F6-9355E74552DF}"/>
                </a:ext>
              </a:extLst>
            </p:cNvPr>
            <p:cNvSpPr txBox="1"/>
            <p:nvPr/>
          </p:nvSpPr>
          <p:spPr>
            <a:xfrm>
              <a:off x="7136239" y="4510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DAC5DD5-61F8-7E4F-B9E0-9F3844B52220}"/>
                </a:ext>
              </a:extLst>
            </p:cNvPr>
            <p:cNvSpPr txBox="1"/>
            <p:nvPr/>
          </p:nvSpPr>
          <p:spPr>
            <a:xfrm>
              <a:off x="7762408" y="50436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49"/>
            <a:ext cx="872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Should the R enantiomer of malate have a dash or wedge for its C - O bond?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783024" y="166773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A2F89-539A-F045-B27B-DEB138C7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015" y="1567939"/>
            <a:ext cx="4182443" cy="2880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390121-5452-254A-8FC4-5B808CC91424}"/>
              </a:ext>
            </a:extLst>
          </p:cNvPr>
          <p:cNvSpPr txBox="1"/>
          <p:nvPr/>
        </p:nvSpPr>
        <p:spPr>
          <a:xfrm>
            <a:off x="4920342" y="28227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C2F8BF-2E4F-6D4B-9E14-DC4A0D97B60E}"/>
              </a:ext>
            </a:extLst>
          </p:cNvPr>
          <p:cNvSpPr txBox="1"/>
          <p:nvPr/>
        </p:nvSpPr>
        <p:spPr>
          <a:xfrm>
            <a:off x="5231201" y="28411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1A114E-61B3-0547-B7EE-2B35AE18FF84}"/>
              </a:ext>
            </a:extLst>
          </p:cNvPr>
          <p:cNvSpPr txBox="1"/>
          <p:nvPr/>
        </p:nvSpPr>
        <p:spPr>
          <a:xfrm>
            <a:off x="4096060" y="28227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8F9499-FDBF-AC41-9030-7D9A13FEE174}"/>
              </a:ext>
            </a:extLst>
          </p:cNvPr>
          <p:cNvSpPr txBox="1"/>
          <p:nvPr/>
        </p:nvSpPr>
        <p:spPr>
          <a:xfrm>
            <a:off x="3683099" y="40410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7E8C5F-5715-CC43-AB7F-3AF607A4380D}"/>
              </a:ext>
            </a:extLst>
          </p:cNvPr>
          <p:cNvSpPr txBox="1"/>
          <p:nvPr/>
        </p:nvSpPr>
        <p:spPr>
          <a:xfrm>
            <a:off x="4012003" y="40410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363CD-67B2-324B-8F5E-978F3CFE4907}"/>
              </a:ext>
            </a:extLst>
          </p:cNvPr>
          <p:cNvSpPr txBox="1"/>
          <p:nvPr/>
        </p:nvSpPr>
        <p:spPr>
          <a:xfrm>
            <a:off x="5647193" y="347865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BAE77E-D5CD-7C42-9117-2C1B3F2573E5}"/>
              </a:ext>
            </a:extLst>
          </p:cNvPr>
          <p:cNvSpPr txBox="1"/>
          <p:nvPr/>
        </p:nvSpPr>
        <p:spPr>
          <a:xfrm rot="16200000">
            <a:off x="5461652" y="339168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6F5E23-D94C-0244-BACA-169597ED8150}"/>
              </a:ext>
            </a:extLst>
          </p:cNvPr>
          <p:cNvSpPr txBox="1"/>
          <p:nvPr/>
        </p:nvSpPr>
        <p:spPr>
          <a:xfrm rot="16200000">
            <a:off x="5474798" y="37418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C20E93-9FE6-844E-A9D3-ED73064B053B}"/>
              </a:ext>
            </a:extLst>
          </p:cNvPr>
          <p:cNvSpPr txBox="1"/>
          <p:nvPr/>
        </p:nvSpPr>
        <p:spPr>
          <a:xfrm rot="16200000">
            <a:off x="3403217" y="35100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0F7FBD-7F59-9642-AB2D-0A8801B221D6}"/>
              </a:ext>
            </a:extLst>
          </p:cNvPr>
          <p:cNvSpPr txBox="1"/>
          <p:nvPr/>
        </p:nvSpPr>
        <p:spPr>
          <a:xfrm rot="16200000">
            <a:off x="3434472" y="314592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9D1FB2-EB39-F941-9E2B-6B80ABF36B3C}"/>
              </a:ext>
            </a:extLst>
          </p:cNvPr>
          <p:cNvSpPr txBox="1"/>
          <p:nvPr/>
        </p:nvSpPr>
        <p:spPr>
          <a:xfrm>
            <a:off x="3283915" y="335721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4AF5A5-C94D-894F-8709-606CD1E2C881}"/>
              </a:ext>
            </a:extLst>
          </p:cNvPr>
          <p:cNvSpPr txBox="1"/>
          <p:nvPr/>
        </p:nvSpPr>
        <p:spPr>
          <a:xfrm rot="5400000">
            <a:off x="4264806" y="268464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81E2-A7F3-C246-8480-40874B101C53}"/>
              </a:ext>
            </a:extLst>
          </p:cNvPr>
          <p:cNvSpPr txBox="1"/>
          <p:nvPr/>
        </p:nvSpPr>
        <p:spPr>
          <a:xfrm>
            <a:off x="1348675" y="5133606"/>
            <a:ext cx="640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C – OH bond should be ‘dashed’ for the R enantiomer.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33AE08-B1FB-7940-A55F-3415E8C1DFC6}"/>
              </a:ext>
            </a:extLst>
          </p:cNvPr>
          <p:cNvSpPr txBox="1"/>
          <p:nvPr/>
        </p:nvSpPr>
        <p:spPr>
          <a:xfrm>
            <a:off x="4223659" y="2404401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0D72-6CE9-CA46-9E81-DB04128B481C}"/>
              </a:ext>
            </a:extLst>
          </p:cNvPr>
          <p:cNvSpPr txBox="1"/>
          <p:nvPr/>
        </p:nvSpPr>
        <p:spPr>
          <a:xfrm>
            <a:off x="3643061" y="364352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8866C-D24A-B84D-90A0-299E587EAF83}"/>
              </a:ext>
            </a:extLst>
          </p:cNvPr>
          <p:cNvSpPr txBox="1"/>
          <p:nvPr/>
        </p:nvSpPr>
        <p:spPr>
          <a:xfrm>
            <a:off x="4644917" y="3328799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75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F0D2E0-1B10-644D-950B-2E16E21A7E79}"/>
              </a:ext>
            </a:extLst>
          </p:cNvPr>
          <p:cNvSpPr txBox="1"/>
          <p:nvPr/>
        </p:nvSpPr>
        <p:spPr>
          <a:xfrm>
            <a:off x="228602" y="927895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Describe the steps of Cahn-Ingold-Prelog prioritization and use it to determine configuration of chiral centers as R or 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3B73E-585C-6D48-B959-0DA6786A93C4}"/>
              </a:ext>
            </a:extLst>
          </p:cNvPr>
          <p:cNvSpPr txBox="1"/>
          <p:nvPr/>
        </p:nvSpPr>
        <p:spPr>
          <a:xfrm>
            <a:off x="228601" y="202586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Use dash-wedge diagrams to draw R or S forms of an organic molecule?</a:t>
            </a:r>
          </a:p>
        </p:txBody>
      </p:sp>
    </p:spTree>
    <p:extLst>
      <p:ext uri="{BB962C8B-B14F-4D97-AF65-F5344CB8AC3E}">
        <p14:creationId xmlns:p14="http://schemas.microsoft.com/office/powerpoint/2010/main" val="363936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</Words>
  <Application>Microsoft Macintosh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2019-02-25T04:46:27Z</dcterms:created>
  <dcterms:modified xsi:type="dcterms:W3CDTF">2019-02-25T04:47:05Z</dcterms:modified>
</cp:coreProperties>
</file>