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85" r:id="rId2"/>
    <p:sldId id="386" r:id="rId3"/>
    <p:sldId id="387" r:id="rId4"/>
    <p:sldId id="388" r:id="rId5"/>
    <p:sldId id="38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3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3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5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1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0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0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8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9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1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4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7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C9BC7-8663-3048-9B7A-8E8A31CDF078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F1EE-A1F8-B148-A079-6E650CFA1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4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16336"/>
            <a:ext cx="732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cs typeface="Avenir Heavy"/>
              </a:rPr>
              <a:t>3. Conformation and stereochemistry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55098" y="2581937"/>
            <a:ext cx="3072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3.5: Optical activity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7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5" y="-168"/>
            <a:ext cx="4229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Plane polarized light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FD45630-F7C8-3449-A3B4-586CAAB5B240}"/>
              </a:ext>
            </a:extLst>
          </p:cNvPr>
          <p:cNvSpPr txBox="1"/>
          <p:nvPr/>
        </p:nvSpPr>
        <p:spPr>
          <a:xfrm>
            <a:off x="228605" y="771051"/>
            <a:ext cx="8844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A beam of light is a collection of </a:t>
            </a:r>
            <a:r>
              <a:rPr lang="en-US" sz="2000" b="1" dirty="0">
                <a:latin typeface="Candara" panose="020E0502030303020204" pitchFamily="34" charset="0"/>
              </a:rPr>
              <a:t>electromagnetic waves </a:t>
            </a:r>
            <a:r>
              <a:rPr lang="en-US" sz="2000" dirty="0">
                <a:latin typeface="Candara" panose="020E0502030303020204" pitchFamily="34" charset="0"/>
              </a:rPr>
              <a:t>traveling through space.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The waves are </a:t>
            </a:r>
            <a:r>
              <a:rPr lang="en-US" sz="2000" b="1" dirty="0">
                <a:latin typeface="Candara" panose="020E0502030303020204" pitchFamily="34" charset="0"/>
              </a:rPr>
              <a:t>randomly oriented</a:t>
            </a:r>
            <a:r>
              <a:rPr lang="en-US" sz="2000" dirty="0">
                <a:latin typeface="Candara" panose="020E0502030303020204" pitchFamily="34" charset="0"/>
              </a:rPr>
              <a:t>, or </a:t>
            </a:r>
            <a:r>
              <a:rPr lang="en-US" sz="2000" b="1" dirty="0">
                <a:latin typeface="Candara" panose="020E0502030303020204" pitchFamily="34" charset="0"/>
              </a:rPr>
              <a:t>nonpolarized</a:t>
            </a:r>
            <a:r>
              <a:rPr lang="en-US" sz="2000" dirty="0"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E902EE-B7A0-A442-8025-E3AD3990F294}"/>
              </a:ext>
            </a:extLst>
          </p:cNvPr>
          <p:cNvSpPr txBox="1"/>
          <p:nvPr/>
        </p:nvSpPr>
        <p:spPr>
          <a:xfrm>
            <a:off x="12783024" y="1667733"/>
            <a:ext cx="304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250723-8495-1342-9F07-2769AC47D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430" y="1776348"/>
            <a:ext cx="6309970" cy="2390140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066E597F-27A9-324B-9303-DCAA97CFD76B}"/>
              </a:ext>
            </a:extLst>
          </p:cNvPr>
          <p:cNvSpPr txBox="1"/>
          <p:nvPr/>
        </p:nvSpPr>
        <p:spPr>
          <a:xfrm>
            <a:off x="6243325" y="1930303"/>
            <a:ext cx="2829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A </a:t>
            </a:r>
            <a:r>
              <a:rPr lang="en-US" sz="2000" b="1" dirty="0">
                <a:latin typeface="Candara" panose="020E0502030303020204" pitchFamily="34" charset="0"/>
              </a:rPr>
              <a:t>polarizing filter </a:t>
            </a:r>
            <a:r>
              <a:rPr lang="en-US" sz="2000" dirty="0">
                <a:latin typeface="Candara" panose="020E0502030303020204" pitchFamily="34" charset="0"/>
              </a:rPr>
              <a:t>removes all light waves except those travelling in a single plane.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6308DA-FC45-4045-9809-1897AB916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8431" y="4376117"/>
            <a:ext cx="6565900" cy="2463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78B832B-2C58-DA4A-A31C-2D961E5EBFFA}"/>
              </a:ext>
            </a:extLst>
          </p:cNvPr>
          <p:cNvSpPr/>
          <p:nvPr/>
        </p:nvSpPr>
        <p:spPr>
          <a:xfrm>
            <a:off x="2133600" y="1930303"/>
            <a:ext cx="6939280" cy="1917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3" y="-168"/>
            <a:ext cx="7718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Chiral molecules rotate polarized light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FD45630-F7C8-3449-A3B4-586CAAB5B240}"/>
              </a:ext>
            </a:extLst>
          </p:cNvPr>
          <p:cNvSpPr txBox="1"/>
          <p:nvPr/>
        </p:nvSpPr>
        <p:spPr>
          <a:xfrm>
            <a:off x="228605" y="771051"/>
            <a:ext cx="88442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When plane-polarized light is passed through a solution of chiral molecules the plane of the light is </a:t>
            </a:r>
            <a:r>
              <a:rPr lang="en-US" sz="2000" b="1" dirty="0">
                <a:latin typeface="Candara" panose="020E0502030303020204" pitchFamily="34" charset="0"/>
              </a:rPr>
              <a:t>rotated</a:t>
            </a:r>
            <a:r>
              <a:rPr lang="en-US" sz="2000" dirty="0">
                <a:latin typeface="Candara" panose="020E0502030303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This property is called </a:t>
            </a:r>
            <a:r>
              <a:rPr lang="en-US" sz="2000" b="1" dirty="0">
                <a:latin typeface="Candara" panose="020E0502030303020204" pitchFamily="34" charset="0"/>
              </a:rPr>
              <a:t>’optical activity’</a:t>
            </a:r>
            <a:r>
              <a:rPr lang="en-US" sz="2000" dirty="0"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E902EE-B7A0-A442-8025-E3AD3990F294}"/>
              </a:ext>
            </a:extLst>
          </p:cNvPr>
          <p:cNvSpPr txBox="1"/>
          <p:nvPr/>
        </p:nvSpPr>
        <p:spPr>
          <a:xfrm>
            <a:off x="12783024" y="1667733"/>
            <a:ext cx="304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675EA9-1A34-EC41-8DD8-AEBED581FB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619" y="1786712"/>
            <a:ext cx="6385557" cy="23029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2EB4023-2010-7E4C-B747-758BD72A30D9}"/>
              </a:ext>
            </a:extLst>
          </p:cNvPr>
          <p:cNvSpPr txBox="1"/>
          <p:nvPr/>
        </p:nvSpPr>
        <p:spPr>
          <a:xfrm>
            <a:off x="228605" y="4364022"/>
            <a:ext cx="6548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Candara" panose="020E0502030303020204" pitchFamily="34" charset="0"/>
              </a:rPr>
              <a:t>Dextrorotatry</a:t>
            </a:r>
            <a:r>
              <a:rPr lang="en-US" sz="2000" b="1" dirty="0">
                <a:latin typeface="Candara" panose="020E0502030303020204" pitchFamily="34" charset="0"/>
              </a:rPr>
              <a:t> (D+): </a:t>
            </a:r>
            <a:r>
              <a:rPr lang="en-US" sz="2000" dirty="0">
                <a:latin typeface="Candara" panose="020E0502030303020204" pitchFamily="34" charset="0"/>
              </a:rPr>
              <a:t>polarized light is rotated clockwise</a:t>
            </a:r>
          </a:p>
          <a:p>
            <a:endParaRPr lang="en-US" sz="800" dirty="0">
              <a:latin typeface="Candara" panose="020E0502030303020204" pitchFamily="34" charset="0"/>
            </a:endParaRPr>
          </a:p>
          <a:p>
            <a:r>
              <a:rPr lang="en-US" sz="2000" b="1" dirty="0">
                <a:latin typeface="Candara" panose="020E0502030303020204" pitchFamily="34" charset="0"/>
              </a:rPr>
              <a:t>Levorotary (L-): </a:t>
            </a:r>
            <a:r>
              <a:rPr lang="en-US" sz="2000" dirty="0">
                <a:latin typeface="Candara" panose="020E0502030303020204" pitchFamily="34" charset="0"/>
              </a:rPr>
              <a:t>polarized light is rotated counterclockwise</a:t>
            </a:r>
          </a:p>
        </p:txBody>
      </p:sp>
      <p:sp>
        <p:nvSpPr>
          <p:cNvPr id="3" name="Right Bracket 2">
            <a:extLst>
              <a:ext uri="{FF2B5EF4-FFF2-40B4-BE49-F238E27FC236}">
                <a16:creationId xmlns:a16="http://schemas.microsoft.com/office/drawing/2014/main" id="{2588C3E6-E437-0E4A-BED0-179D8CC7A721}"/>
              </a:ext>
            </a:extLst>
          </p:cNvPr>
          <p:cNvSpPr/>
          <p:nvPr/>
        </p:nvSpPr>
        <p:spPr>
          <a:xfrm>
            <a:off x="6695440" y="4364020"/>
            <a:ext cx="91440" cy="817580"/>
          </a:xfrm>
          <a:prstGeom prst="rightBracket">
            <a:avLst/>
          </a:prstGeom>
          <a:ln w="25400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0BD310-AE62-6D49-A4A6-F41E4E175807}"/>
              </a:ext>
            </a:extLst>
          </p:cNvPr>
          <p:cNvSpPr txBox="1"/>
          <p:nvPr/>
        </p:nvSpPr>
        <p:spPr>
          <a:xfrm>
            <a:off x="7040006" y="4264980"/>
            <a:ext cx="1508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D &amp; L are </a:t>
            </a:r>
            <a:r>
              <a:rPr lang="en-US" sz="2000" b="1" u="sng" dirty="0">
                <a:solidFill>
                  <a:srgbClr val="0432FF"/>
                </a:solidFill>
                <a:latin typeface="Candara" panose="020E0502030303020204" pitchFamily="34" charset="0"/>
              </a:rPr>
              <a:t>not related </a:t>
            </a:r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to R &amp; 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FB52A7-E0D6-8041-94B4-326AFD6FB623}"/>
              </a:ext>
            </a:extLst>
          </p:cNvPr>
          <p:cNvSpPr txBox="1"/>
          <p:nvPr/>
        </p:nvSpPr>
        <p:spPr>
          <a:xfrm>
            <a:off x="228602" y="5547362"/>
            <a:ext cx="86410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A 50:50 mixture of R and S enantiomers, called </a:t>
            </a:r>
            <a:r>
              <a:rPr lang="en-US" sz="2000" b="1" dirty="0">
                <a:latin typeface="Candara" panose="020E0502030303020204" pitchFamily="34" charset="0"/>
              </a:rPr>
              <a:t>a racemic mixture</a:t>
            </a:r>
            <a:r>
              <a:rPr lang="en-US" sz="2000" dirty="0">
                <a:latin typeface="Candara" panose="020E0502030303020204" pitchFamily="34" charset="0"/>
              </a:rPr>
              <a:t>, </a:t>
            </a:r>
            <a:r>
              <a:rPr lang="en-US" sz="2000" u="sng" dirty="0">
                <a:latin typeface="Candara" panose="020E0502030303020204" pitchFamily="34" charset="0"/>
              </a:rPr>
              <a:t>does not appear</a:t>
            </a:r>
            <a:r>
              <a:rPr lang="en-US" sz="2000" dirty="0">
                <a:latin typeface="Candara" panose="020E0502030303020204" pitchFamily="34" charset="0"/>
              </a:rPr>
              <a:t> to rotate plane-polarized light because the rotations are equal and opposite and cancel one another out.</a:t>
            </a:r>
          </a:p>
        </p:txBody>
      </p:sp>
    </p:spTree>
    <p:extLst>
      <p:ext uri="{BB962C8B-B14F-4D97-AF65-F5344CB8AC3E}">
        <p14:creationId xmlns:p14="http://schemas.microsoft.com/office/powerpoint/2010/main" val="203746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3" y="-168"/>
            <a:ext cx="4693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Amino acids: L for ‘life’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FD45630-F7C8-3449-A3B4-586CAAB5B240}"/>
              </a:ext>
            </a:extLst>
          </p:cNvPr>
          <p:cNvSpPr txBox="1"/>
          <p:nvPr/>
        </p:nvSpPr>
        <p:spPr>
          <a:xfrm>
            <a:off x="228605" y="771049"/>
            <a:ext cx="8844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 panose="020E0502030303020204" pitchFamily="34" charset="0"/>
              </a:rPr>
              <a:t>19 of 20 amino acids have chiral ⍺-carbons, and in nature (or life) they are nearly all L, or levorotary.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E902EE-B7A0-A442-8025-E3AD3990F294}"/>
              </a:ext>
            </a:extLst>
          </p:cNvPr>
          <p:cNvSpPr txBox="1"/>
          <p:nvPr/>
        </p:nvSpPr>
        <p:spPr>
          <a:xfrm>
            <a:off x="12783024" y="1667733"/>
            <a:ext cx="304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FB52A7-E0D6-8041-94B4-326AFD6FB623}"/>
              </a:ext>
            </a:extLst>
          </p:cNvPr>
          <p:cNvSpPr txBox="1"/>
          <p:nvPr/>
        </p:nvSpPr>
        <p:spPr>
          <a:xfrm>
            <a:off x="228602" y="5963920"/>
            <a:ext cx="8641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ndara" panose="020E0502030303020204" pitchFamily="34" charset="0"/>
              </a:rPr>
              <a:t>D amino acids </a:t>
            </a:r>
            <a:r>
              <a:rPr lang="en-US" sz="2000" dirty="0">
                <a:latin typeface="Candara" panose="020E0502030303020204" pitchFamily="34" charset="0"/>
              </a:rPr>
              <a:t>are rare in nature, but are used by some bacteria can be useful in biotechnology.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9096FF-14F8-5D4D-A14B-CE94E0B7C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261" y="2185035"/>
            <a:ext cx="4111763" cy="211963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C1E5922-7BE9-574E-8164-BC0307D8D893}"/>
              </a:ext>
            </a:extLst>
          </p:cNvPr>
          <p:cNvSpPr txBox="1"/>
          <p:nvPr/>
        </p:nvSpPr>
        <p:spPr>
          <a:xfrm>
            <a:off x="228605" y="1477149"/>
            <a:ext cx="8844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ndara" panose="020E0502030303020204" pitchFamily="34" charset="0"/>
              </a:rPr>
              <a:t>Coincidentally, 18 of 19 are also (S).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13B8F6-82EF-9B40-AC25-5FF6449678D5}"/>
              </a:ext>
            </a:extLst>
          </p:cNvPr>
          <p:cNvSpPr txBox="1"/>
          <p:nvPr/>
        </p:nvSpPr>
        <p:spPr>
          <a:xfrm>
            <a:off x="228601" y="4857392"/>
            <a:ext cx="8641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ndara" panose="020E0502030303020204" pitchFamily="34" charset="0"/>
              </a:rPr>
              <a:t>Determine whether each of these amino acids is R or 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3FD800-585F-3D40-ABB5-182ED215308F}"/>
              </a:ext>
            </a:extLst>
          </p:cNvPr>
          <p:cNvSpPr txBox="1"/>
          <p:nvPr/>
        </p:nvSpPr>
        <p:spPr>
          <a:xfrm>
            <a:off x="2936240" y="302919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43D586-80B3-4040-8040-B792A67DC3A4}"/>
              </a:ext>
            </a:extLst>
          </p:cNvPr>
          <p:cNvSpPr txBox="1"/>
          <p:nvPr/>
        </p:nvSpPr>
        <p:spPr>
          <a:xfrm>
            <a:off x="3379221" y="278764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8BBCB8-549C-DB4F-864D-C31DC0C4BB4D}"/>
              </a:ext>
            </a:extLst>
          </p:cNvPr>
          <p:cNvSpPr txBox="1"/>
          <p:nvPr/>
        </p:nvSpPr>
        <p:spPr>
          <a:xfrm>
            <a:off x="3476600" y="233458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91074C-1241-FA46-88CC-42CE75963392}"/>
              </a:ext>
            </a:extLst>
          </p:cNvPr>
          <p:cNvSpPr txBox="1"/>
          <p:nvPr/>
        </p:nvSpPr>
        <p:spPr>
          <a:xfrm>
            <a:off x="5115326" y="235358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7DD1FB-3608-0C41-B6C9-27A81E7C3A8B}"/>
              </a:ext>
            </a:extLst>
          </p:cNvPr>
          <p:cNvSpPr txBox="1"/>
          <p:nvPr/>
        </p:nvSpPr>
        <p:spPr>
          <a:xfrm>
            <a:off x="5350724" y="300712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9974A1-CA06-2D49-9B8A-E60D9BB20A3B}"/>
              </a:ext>
            </a:extLst>
          </p:cNvPr>
          <p:cNvSpPr txBox="1"/>
          <p:nvPr/>
        </p:nvSpPr>
        <p:spPr>
          <a:xfrm>
            <a:off x="5793705" y="277748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432FF"/>
                </a:solidFill>
              </a:rPr>
              <a:t>2</a:t>
            </a:r>
          </a:p>
        </p:txBody>
      </p:sp>
      <p:sp>
        <p:nvSpPr>
          <p:cNvPr id="8" name="Circular Arrow 7">
            <a:extLst>
              <a:ext uri="{FF2B5EF4-FFF2-40B4-BE49-F238E27FC236}">
                <a16:creationId xmlns:a16="http://schemas.microsoft.com/office/drawing/2014/main" id="{C1376CB9-1620-C846-8649-BDE417AD2CB2}"/>
              </a:ext>
            </a:extLst>
          </p:cNvPr>
          <p:cNvSpPr/>
          <p:nvPr/>
        </p:nvSpPr>
        <p:spPr>
          <a:xfrm flipH="1">
            <a:off x="2958279" y="2457540"/>
            <a:ext cx="834998" cy="83359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032339"/>
              <a:gd name="adj5" fmla="val 12500"/>
            </a:avLst>
          </a:prstGeom>
          <a:solidFill>
            <a:srgbClr val="0432F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Circular Arrow 23">
            <a:extLst>
              <a:ext uri="{FF2B5EF4-FFF2-40B4-BE49-F238E27FC236}">
                <a16:creationId xmlns:a16="http://schemas.microsoft.com/office/drawing/2014/main" id="{3DD94981-97D9-CA48-9A00-4FA94FB3ADDB}"/>
              </a:ext>
            </a:extLst>
          </p:cNvPr>
          <p:cNvSpPr/>
          <p:nvPr/>
        </p:nvSpPr>
        <p:spPr>
          <a:xfrm flipH="1">
            <a:off x="5350724" y="2436436"/>
            <a:ext cx="834998" cy="83359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032339"/>
              <a:gd name="adj5" fmla="val 12500"/>
            </a:avLst>
          </a:prstGeom>
          <a:solidFill>
            <a:srgbClr val="0432FF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22470B-DFFD-FF4A-9DC4-9E635C4EE45C}"/>
              </a:ext>
            </a:extLst>
          </p:cNvPr>
          <p:cNvSpPr txBox="1"/>
          <p:nvPr/>
        </p:nvSpPr>
        <p:spPr>
          <a:xfrm>
            <a:off x="2390926" y="238752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432FF"/>
                </a:solidFill>
                <a:latin typeface="Candara" panose="020E0502030303020204" pitchFamily="34" charset="0"/>
              </a:rPr>
              <a:t>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23ED3-B77F-BE49-B8EF-EC805C707E0C}"/>
              </a:ext>
            </a:extLst>
          </p:cNvPr>
          <p:cNvSpPr txBox="1"/>
          <p:nvPr/>
        </p:nvSpPr>
        <p:spPr>
          <a:xfrm>
            <a:off x="6641410" y="2387528"/>
            <a:ext cx="22282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432FF"/>
                </a:solidFill>
                <a:latin typeface="Candara" panose="020E0502030303020204" pitchFamily="34" charset="0"/>
              </a:rPr>
              <a:t>R</a:t>
            </a:r>
          </a:p>
          <a:p>
            <a:r>
              <a:rPr lang="en-US" sz="2000" dirty="0">
                <a:solidFill>
                  <a:srgbClr val="0432FF"/>
                </a:solidFill>
                <a:latin typeface="Candara" panose="020E0502030303020204" pitchFamily="34" charset="0"/>
              </a:rPr>
              <a:t>Seems S, but the H projects forward, so the molecule (and rotation) have to be flipped. </a:t>
            </a:r>
          </a:p>
        </p:txBody>
      </p:sp>
    </p:spTree>
    <p:extLst>
      <p:ext uri="{BB962C8B-B14F-4D97-AF65-F5344CB8AC3E}">
        <p14:creationId xmlns:p14="http://schemas.microsoft.com/office/powerpoint/2010/main" val="158326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7" grpId="0"/>
      <p:bldP spid="19" grpId="0"/>
      <p:bldP spid="20" grpId="0"/>
      <p:bldP spid="21" grpId="0"/>
      <p:bldP spid="22" grpId="0"/>
      <p:bldP spid="23" grpId="0"/>
      <p:bldP spid="8" grpId="0" animBg="1"/>
      <p:bldP spid="24" grpId="0" animBg="1"/>
      <p:bldP spid="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2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6" y="806828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(1) Define the term ‘plane-polarized light’?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636" y="1647241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(2) Describe the effect of chirality on plane-polarized light?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636" y="2575522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(3) Define the terms ‘levorotary’ and ‘dextrorotary’?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636" y="3525574"/>
            <a:ext cx="8624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(4) Describe the relationship between L and D and R and S?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2C2885-56BB-B446-A9BE-F43375175BF2}"/>
              </a:ext>
            </a:extLst>
          </p:cNvPr>
          <p:cNvSpPr txBox="1"/>
          <p:nvPr/>
        </p:nvSpPr>
        <p:spPr>
          <a:xfrm>
            <a:off x="275636" y="4475626"/>
            <a:ext cx="862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(5) Define the term ‘racemic mixture’ and explain why it has no apparent </a:t>
            </a:r>
          </a:p>
          <a:p>
            <a:r>
              <a:rPr lang="en-US" sz="2000" dirty="0">
                <a:latin typeface="Candara"/>
                <a:cs typeface="Candara"/>
              </a:rPr>
              <a:t>       optical activity?</a:t>
            </a:r>
          </a:p>
        </p:txBody>
      </p:sp>
    </p:spTree>
    <p:extLst>
      <p:ext uri="{BB962C8B-B14F-4D97-AF65-F5344CB8AC3E}">
        <p14:creationId xmlns:p14="http://schemas.microsoft.com/office/powerpoint/2010/main" val="336000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327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2019-02-25T04:47:17Z</dcterms:created>
  <dcterms:modified xsi:type="dcterms:W3CDTF">2019-02-25T04:47:48Z</dcterms:modified>
</cp:coreProperties>
</file>