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98" r:id="rId2"/>
    <p:sldId id="399" r:id="rId3"/>
    <p:sldId id="400" r:id="rId4"/>
    <p:sldId id="401" r:id="rId5"/>
    <p:sldId id="43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6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0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4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1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8E6D-B2FD-F746-84F0-B552D24ED56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ED98-CA6C-1041-8D82-F8BD4E89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4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732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Conformation and stereochemistry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7178" y="2554338"/>
            <a:ext cx="3438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3.7: </a:t>
            </a:r>
            <a:r>
              <a:rPr lang="en-US" sz="2800" b="1" i="1" dirty="0" err="1"/>
              <a:t>Meso</a:t>
            </a:r>
            <a:r>
              <a:rPr lang="en-US" sz="2800" b="1" i="1" dirty="0"/>
              <a:t> compounds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2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368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Meso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compounds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28605" y="771049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 panose="020E0502030303020204" pitchFamily="34" charset="0"/>
              </a:rPr>
              <a:t>Meso</a:t>
            </a:r>
            <a:r>
              <a:rPr lang="en-US" sz="2000" b="1" dirty="0">
                <a:latin typeface="Candara" panose="020E0502030303020204" pitchFamily="34" charset="0"/>
              </a:rPr>
              <a:t> compounds: </a:t>
            </a:r>
            <a:r>
              <a:rPr lang="en-US" sz="2000" i="1" dirty="0">
                <a:latin typeface="Candara" panose="020E0502030303020204" pitchFamily="34" charset="0"/>
              </a:rPr>
              <a:t>have chiral centers with equal and opposite chirality, and an </a:t>
            </a:r>
            <a:r>
              <a:rPr lang="en-US" sz="2000" b="1" i="1" dirty="0">
                <a:latin typeface="Candara" panose="020E0502030303020204" pitchFamily="34" charset="0"/>
              </a:rPr>
              <a:t>internal plane of symmetry </a:t>
            </a:r>
            <a:r>
              <a:rPr lang="en-US" sz="2000" i="1" dirty="0">
                <a:latin typeface="Candara" panose="020E0502030303020204" pitchFamily="34" charset="0"/>
              </a:rPr>
              <a:t>that renders them </a:t>
            </a:r>
            <a:r>
              <a:rPr lang="en-US" sz="2000" b="1" i="1" dirty="0">
                <a:latin typeface="Candara" panose="020E0502030303020204" pitchFamily="34" charset="0"/>
              </a:rPr>
              <a:t>achiral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0407F-E0D2-B940-BB3E-9CBB2FCD0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263" y="1887001"/>
            <a:ext cx="5806358" cy="22127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42A95C-EAB8-0444-8530-8F2931634643}"/>
              </a:ext>
            </a:extLst>
          </p:cNvPr>
          <p:cNvSpPr txBox="1"/>
          <p:nvPr/>
        </p:nvSpPr>
        <p:spPr>
          <a:xfrm>
            <a:off x="211812" y="1537379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Tartaric acid </a:t>
            </a:r>
            <a:r>
              <a:rPr lang="en-US" sz="2000" dirty="0">
                <a:latin typeface="Candara" panose="020E0502030303020204" pitchFamily="34" charset="0"/>
              </a:rPr>
              <a:t>has 2 chiral carbons. It should have 4 stereoisomers.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000" dirty="0">
                <a:latin typeface="Candara" panose="020E0502030303020204" pitchFamily="34" charset="0"/>
              </a:rPr>
              <a:t>Here are its enantiomers.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6353A8-5EB8-B845-8589-3FB30ABF9FAF}"/>
              </a:ext>
            </a:extLst>
          </p:cNvPr>
          <p:cNvSpPr txBox="1"/>
          <p:nvPr/>
        </p:nvSpPr>
        <p:spPr>
          <a:xfrm rot="16367596">
            <a:off x="3548790" y="185466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1D25E-DD89-1C48-8CAE-43C5834DD5BA}"/>
              </a:ext>
            </a:extLst>
          </p:cNvPr>
          <p:cNvSpPr txBox="1"/>
          <p:nvPr/>
        </p:nvSpPr>
        <p:spPr>
          <a:xfrm rot="16367596">
            <a:off x="2912914" y="224361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F53B2-C811-1843-884A-7512949B8A20}"/>
              </a:ext>
            </a:extLst>
          </p:cNvPr>
          <p:cNvSpPr txBox="1"/>
          <p:nvPr/>
        </p:nvSpPr>
        <p:spPr>
          <a:xfrm rot="16367596">
            <a:off x="2912915" y="249648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7C30FB-4788-5742-AC48-81596BB4EC41}"/>
              </a:ext>
            </a:extLst>
          </p:cNvPr>
          <p:cNvSpPr txBox="1"/>
          <p:nvPr/>
        </p:nvSpPr>
        <p:spPr>
          <a:xfrm rot="16367596">
            <a:off x="3858847" y="305358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0F2355-E097-E149-B801-856374AC5C36}"/>
              </a:ext>
            </a:extLst>
          </p:cNvPr>
          <p:cNvSpPr txBox="1"/>
          <p:nvPr/>
        </p:nvSpPr>
        <p:spPr>
          <a:xfrm rot="16367596">
            <a:off x="4523141" y="241059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58A275-0B89-B94E-A3E7-F8C9B3D602BA}"/>
              </a:ext>
            </a:extLst>
          </p:cNvPr>
          <p:cNvSpPr txBox="1"/>
          <p:nvPr/>
        </p:nvSpPr>
        <p:spPr>
          <a:xfrm rot="16367596">
            <a:off x="4518338" y="26849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52074-5B60-424B-8D84-0E1F92967612}"/>
              </a:ext>
            </a:extLst>
          </p:cNvPr>
          <p:cNvSpPr txBox="1"/>
          <p:nvPr/>
        </p:nvSpPr>
        <p:spPr>
          <a:xfrm>
            <a:off x="3457174" y="195881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BBA79F-E22C-A54E-AF4A-9324F79EC8B4}"/>
              </a:ext>
            </a:extLst>
          </p:cNvPr>
          <p:cNvSpPr txBox="1"/>
          <p:nvPr/>
        </p:nvSpPr>
        <p:spPr>
          <a:xfrm>
            <a:off x="4104298" y="195010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85565-4C23-9E41-A9A9-B2D5ABD5B002}"/>
              </a:ext>
            </a:extLst>
          </p:cNvPr>
          <p:cNvSpPr txBox="1"/>
          <p:nvPr/>
        </p:nvSpPr>
        <p:spPr>
          <a:xfrm>
            <a:off x="4353711" y="196293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7EF773-9CC4-224A-90D0-51EA120CE26E}"/>
              </a:ext>
            </a:extLst>
          </p:cNvPr>
          <p:cNvSpPr txBox="1"/>
          <p:nvPr/>
        </p:nvSpPr>
        <p:spPr>
          <a:xfrm>
            <a:off x="3144211" y="288504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BCD2AD-41A2-8441-A027-DCFAD3BADEBB}"/>
              </a:ext>
            </a:extLst>
          </p:cNvPr>
          <p:cNvSpPr txBox="1"/>
          <p:nvPr/>
        </p:nvSpPr>
        <p:spPr>
          <a:xfrm>
            <a:off x="3392287" y="289678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EE6E79-41C3-114B-9902-D77551F45AE3}"/>
              </a:ext>
            </a:extLst>
          </p:cNvPr>
          <p:cNvSpPr txBox="1"/>
          <p:nvPr/>
        </p:nvSpPr>
        <p:spPr>
          <a:xfrm>
            <a:off x="3782253" y="290853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408FCB-9C34-F144-A93D-EE5528471067}"/>
              </a:ext>
            </a:extLst>
          </p:cNvPr>
          <p:cNvSpPr txBox="1"/>
          <p:nvPr/>
        </p:nvSpPr>
        <p:spPr>
          <a:xfrm rot="16367596">
            <a:off x="5916664" y="214408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E74098-1FE6-454A-8032-055D68C0E6FD}"/>
              </a:ext>
            </a:extLst>
          </p:cNvPr>
          <p:cNvSpPr txBox="1"/>
          <p:nvPr/>
        </p:nvSpPr>
        <p:spPr>
          <a:xfrm rot="16367596">
            <a:off x="5927331" y="242810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5E0C08-AA46-544A-A6C3-8450D4620AE6}"/>
              </a:ext>
            </a:extLst>
          </p:cNvPr>
          <p:cNvSpPr txBox="1"/>
          <p:nvPr/>
        </p:nvSpPr>
        <p:spPr>
          <a:xfrm rot="16367596">
            <a:off x="6549102" y="178229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F4A3E5-0858-FC45-88A4-431032270D55}"/>
              </a:ext>
            </a:extLst>
          </p:cNvPr>
          <p:cNvSpPr txBox="1"/>
          <p:nvPr/>
        </p:nvSpPr>
        <p:spPr>
          <a:xfrm rot="16367596">
            <a:off x="7513968" y="232938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9AFC6C-DD7D-1E46-A5E6-85FE9448D304}"/>
              </a:ext>
            </a:extLst>
          </p:cNvPr>
          <p:cNvSpPr txBox="1"/>
          <p:nvPr/>
        </p:nvSpPr>
        <p:spPr>
          <a:xfrm rot="16367596">
            <a:off x="7530353" y="261339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896D20-AD26-8C48-8757-3F0F267D254D}"/>
              </a:ext>
            </a:extLst>
          </p:cNvPr>
          <p:cNvSpPr txBox="1"/>
          <p:nvPr/>
        </p:nvSpPr>
        <p:spPr>
          <a:xfrm rot="16367596">
            <a:off x="6884587" y="299609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316027-E720-FF45-95E0-6AD26F971969}"/>
              </a:ext>
            </a:extLst>
          </p:cNvPr>
          <p:cNvSpPr txBox="1"/>
          <p:nvPr/>
        </p:nvSpPr>
        <p:spPr>
          <a:xfrm>
            <a:off x="6456012" y="18870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658A09-1ACE-144B-AA5F-DDA2B0151994}"/>
              </a:ext>
            </a:extLst>
          </p:cNvPr>
          <p:cNvSpPr txBox="1"/>
          <p:nvPr/>
        </p:nvSpPr>
        <p:spPr>
          <a:xfrm>
            <a:off x="7112034" y="18870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B6577D-AC99-AF43-88AF-4E515605D429}"/>
              </a:ext>
            </a:extLst>
          </p:cNvPr>
          <p:cNvSpPr txBox="1"/>
          <p:nvPr/>
        </p:nvSpPr>
        <p:spPr>
          <a:xfrm>
            <a:off x="7367232" y="189408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EF07DA-69A6-DB4F-B08F-174DF3A5DBAD}"/>
              </a:ext>
            </a:extLst>
          </p:cNvPr>
          <p:cNvSpPr txBox="1"/>
          <p:nvPr/>
        </p:nvSpPr>
        <p:spPr>
          <a:xfrm>
            <a:off x="6153103" y="283096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91FECD-AC78-D24B-8551-BB8C2D42F9B6}"/>
              </a:ext>
            </a:extLst>
          </p:cNvPr>
          <p:cNvSpPr txBox="1"/>
          <p:nvPr/>
        </p:nvSpPr>
        <p:spPr>
          <a:xfrm>
            <a:off x="6402516" y="283007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9854EE-5705-D944-9F14-0884BB61742E}"/>
              </a:ext>
            </a:extLst>
          </p:cNvPr>
          <p:cNvSpPr txBox="1"/>
          <p:nvPr/>
        </p:nvSpPr>
        <p:spPr>
          <a:xfrm>
            <a:off x="6785937" y="282917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69E56B-0A44-3F44-A1D7-4D95AC2C4829}"/>
              </a:ext>
            </a:extLst>
          </p:cNvPr>
          <p:cNvSpPr txBox="1"/>
          <p:nvPr/>
        </p:nvSpPr>
        <p:spPr>
          <a:xfrm>
            <a:off x="228605" y="4176786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Is this a </a:t>
            </a:r>
            <a:r>
              <a:rPr lang="en-US" sz="2000" b="1" dirty="0">
                <a:latin typeface="Candara" panose="020E0502030303020204" pitchFamily="34" charset="0"/>
              </a:rPr>
              <a:t>second set of </a:t>
            </a:r>
            <a:r>
              <a:rPr lang="en-US" sz="2000" dirty="0">
                <a:latin typeface="Candara" panose="020E0502030303020204" pitchFamily="34" charset="0"/>
              </a:rPr>
              <a:t>enantiomers?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C5BE2-095C-484C-B7FE-EA9037E2E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479" y="4660516"/>
            <a:ext cx="4941731" cy="19253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1FD54E8-7A22-5240-8370-8633579DC41A}"/>
              </a:ext>
            </a:extLst>
          </p:cNvPr>
          <p:cNvSpPr txBox="1"/>
          <p:nvPr/>
        </p:nvSpPr>
        <p:spPr>
          <a:xfrm>
            <a:off x="3118950" y="567299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6F07E1-DD1E-CC43-AE09-904415388492}"/>
              </a:ext>
            </a:extLst>
          </p:cNvPr>
          <p:cNvSpPr txBox="1"/>
          <p:nvPr/>
        </p:nvSpPr>
        <p:spPr>
          <a:xfrm>
            <a:off x="3355243" y="567299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1516BE-FD97-B64C-A422-1572C8FD8E8C}"/>
              </a:ext>
            </a:extLst>
          </p:cNvPr>
          <p:cNvSpPr txBox="1"/>
          <p:nvPr/>
        </p:nvSpPr>
        <p:spPr>
          <a:xfrm>
            <a:off x="3722168" y="568388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B7F12E-096E-034D-917F-BE2194BF8A69}"/>
              </a:ext>
            </a:extLst>
          </p:cNvPr>
          <p:cNvSpPr txBox="1"/>
          <p:nvPr/>
        </p:nvSpPr>
        <p:spPr>
          <a:xfrm>
            <a:off x="4032090" y="476300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358F89-FCBC-1142-BEBC-D19A89B29CEA}"/>
              </a:ext>
            </a:extLst>
          </p:cNvPr>
          <p:cNvSpPr txBox="1"/>
          <p:nvPr/>
        </p:nvSpPr>
        <p:spPr>
          <a:xfrm>
            <a:off x="4287288" y="475370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40B9A4-579A-4744-ABA9-73BA25A86D20}"/>
              </a:ext>
            </a:extLst>
          </p:cNvPr>
          <p:cNvSpPr txBox="1"/>
          <p:nvPr/>
        </p:nvSpPr>
        <p:spPr>
          <a:xfrm>
            <a:off x="3421191" y="476300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7EA579-9777-BD4A-A938-91CCF9C8CD38}"/>
              </a:ext>
            </a:extLst>
          </p:cNvPr>
          <p:cNvSpPr txBox="1"/>
          <p:nvPr/>
        </p:nvSpPr>
        <p:spPr>
          <a:xfrm>
            <a:off x="6306641" y="468454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73F05A-D163-FE46-B921-0E9F311497BF}"/>
              </a:ext>
            </a:extLst>
          </p:cNvPr>
          <p:cNvSpPr txBox="1"/>
          <p:nvPr/>
        </p:nvSpPr>
        <p:spPr>
          <a:xfrm>
            <a:off x="6931734" y="469596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E24C65-2E47-7841-9C15-37EA24590EB7}"/>
              </a:ext>
            </a:extLst>
          </p:cNvPr>
          <p:cNvSpPr txBox="1"/>
          <p:nvPr/>
        </p:nvSpPr>
        <p:spPr>
          <a:xfrm>
            <a:off x="7185832" y="468454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33058E-A963-0A49-A810-09EB5C9D5E8F}"/>
              </a:ext>
            </a:extLst>
          </p:cNvPr>
          <p:cNvSpPr txBox="1"/>
          <p:nvPr/>
        </p:nvSpPr>
        <p:spPr>
          <a:xfrm>
            <a:off x="6629969" y="55947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3321AD-7713-F243-A89E-43396481AFC0}"/>
              </a:ext>
            </a:extLst>
          </p:cNvPr>
          <p:cNvSpPr txBox="1"/>
          <p:nvPr/>
        </p:nvSpPr>
        <p:spPr>
          <a:xfrm>
            <a:off x="6260966" y="55947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8CB791-6839-CC4A-B212-80341BA115D4}"/>
              </a:ext>
            </a:extLst>
          </p:cNvPr>
          <p:cNvSpPr txBox="1"/>
          <p:nvPr/>
        </p:nvSpPr>
        <p:spPr>
          <a:xfrm>
            <a:off x="6011708" y="55947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8BFA62-B4B7-1B42-A593-213931F16EFC}"/>
              </a:ext>
            </a:extLst>
          </p:cNvPr>
          <p:cNvSpPr txBox="1"/>
          <p:nvPr/>
        </p:nvSpPr>
        <p:spPr>
          <a:xfrm rot="16200000">
            <a:off x="2897704" y="501952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A42AB5-0D3C-9341-BC95-FE6E46979F99}"/>
              </a:ext>
            </a:extLst>
          </p:cNvPr>
          <p:cNvSpPr txBox="1"/>
          <p:nvPr/>
        </p:nvSpPr>
        <p:spPr>
          <a:xfrm rot="16200000">
            <a:off x="2888981" y="529914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0AF586-35FD-B140-8F3C-E45D84E3A959}"/>
              </a:ext>
            </a:extLst>
          </p:cNvPr>
          <p:cNvSpPr txBox="1"/>
          <p:nvPr/>
        </p:nvSpPr>
        <p:spPr>
          <a:xfrm rot="16200000">
            <a:off x="3522113" y="464479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EB3D34-BA25-6347-93E6-78A22C7DBCBA}"/>
              </a:ext>
            </a:extLst>
          </p:cNvPr>
          <p:cNvSpPr txBox="1"/>
          <p:nvPr/>
        </p:nvSpPr>
        <p:spPr>
          <a:xfrm rot="16200000">
            <a:off x="3816396" y="583995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C38AE9-3E23-0B4C-A061-EB61576C8737}"/>
              </a:ext>
            </a:extLst>
          </p:cNvPr>
          <p:cNvSpPr txBox="1"/>
          <p:nvPr/>
        </p:nvSpPr>
        <p:spPr>
          <a:xfrm rot="16200000">
            <a:off x="4438535" y="519359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3AB5A3-3758-0B48-89D5-7CA407AE875F}"/>
              </a:ext>
            </a:extLst>
          </p:cNvPr>
          <p:cNvSpPr txBox="1"/>
          <p:nvPr/>
        </p:nvSpPr>
        <p:spPr>
          <a:xfrm rot="16200000">
            <a:off x="4440295" y="546716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BA2773A-4804-A04E-BBAC-81A949846637}"/>
              </a:ext>
            </a:extLst>
          </p:cNvPr>
          <p:cNvSpPr txBox="1"/>
          <p:nvPr/>
        </p:nvSpPr>
        <p:spPr>
          <a:xfrm rot="16200000">
            <a:off x="5779311" y="494411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7E206F-0D6F-CF44-8881-8636594CAC6B}"/>
              </a:ext>
            </a:extLst>
          </p:cNvPr>
          <p:cNvSpPr txBox="1"/>
          <p:nvPr/>
        </p:nvSpPr>
        <p:spPr>
          <a:xfrm rot="16200000">
            <a:off x="5799768" y="521196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7E3F62E-A8B2-5A45-8405-5DAC0AB6809E}"/>
              </a:ext>
            </a:extLst>
          </p:cNvPr>
          <p:cNvSpPr txBox="1"/>
          <p:nvPr/>
        </p:nvSpPr>
        <p:spPr>
          <a:xfrm rot="16200000">
            <a:off x="6403729" y="45880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A4F81FB-576B-1C4C-9185-076BBB07AA47}"/>
              </a:ext>
            </a:extLst>
          </p:cNvPr>
          <p:cNvSpPr txBox="1"/>
          <p:nvPr/>
        </p:nvSpPr>
        <p:spPr>
          <a:xfrm rot="16200000">
            <a:off x="6721426" y="574545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84B8107-6A40-514E-AE1B-16F89418DE19}"/>
              </a:ext>
            </a:extLst>
          </p:cNvPr>
          <p:cNvSpPr txBox="1"/>
          <p:nvPr/>
        </p:nvSpPr>
        <p:spPr>
          <a:xfrm rot="16200000">
            <a:off x="7330298" y="512056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BA3D7D-1988-2147-97A1-D53A474C38B2}"/>
              </a:ext>
            </a:extLst>
          </p:cNvPr>
          <p:cNvSpPr txBox="1"/>
          <p:nvPr/>
        </p:nvSpPr>
        <p:spPr>
          <a:xfrm rot="16200000">
            <a:off x="7333996" y="537576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B526BA-7382-E14E-9776-3B7E2CCFDB79}"/>
              </a:ext>
            </a:extLst>
          </p:cNvPr>
          <p:cNvSpPr txBox="1"/>
          <p:nvPr/>
        </p:nvSpPr>
        <p:spPr>
          <a:xfrm>
            <a:off x="228605" y="4709703"/>
            <a:ext cx="2602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This is actually one molecule as these ‘two’ forms are superimposable and identical.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432FF"/>
                </a:solidFill>
                <a:latin typeface="Candara" panose="020E0502030303020204" pitchFamily="34" charset="0"/>
              </a:rPr>
              <a:t>Meso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00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4" grpId="0"/>
      <p:bldP spid="18" grpId="0"/>
      <p:bldP spid="19" grpId="0"/>
      <p:bldP spid="20" grpId="0"/>
      <p:bldP spid="21" grpId="0"/>
      <p:bldP spid="22" grpId="0"/>
      <p:bldP spid="1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59083-79C4-D24E-A3F9-62F2CD111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374" y="1063187"/>
            <a:ext cx="5155561" cy="5587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Seeing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meso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7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Some </a:t>
            </a:r>
            <a:r>
              <a:rPr lang="en-US" sz="2000" dirty="0" err="1">
                <a:latin typeface="Candara" panose="020E0502030303020204" pitchFamily="34" charset="0"/>
              </a:rPr>
              <a:t>meso</a:t>
            </a:r>
            <a:r>
              <a:rPr lang="en-US" sz="2000" dirty="0">
                <a:latin typeface="Candara" panose="020E0502030303020204" pitchFamily="34" charset="0"/>
              </a:rPr>
              <a:t> compounds are obvious, but others are much easier to see if you </a:t>
            </a:r>
            <a:r>
              <a:rPr lang="en-US" sz="2000" b="1" dirty="0">
                <a:latin typeface="Candara" panose="020E0502030303020204" pitchFamily="34" charset="0"/>
              </a:rPr>
              <a:t>build the model(s)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644226-6BC5-0743-8F83-5FD655AA4261}"/>
              </a:ext>
            </a:extLst>
          </p:cNvPr>
          <p:cNvSpPr txBox="1"/>
          <p:nvPr/>
        </p:nvSpPr>
        <p:spPr>
          <a:xfrm rot="5400000">
            <a:off x="-5702866" y="-158966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6353A8-5EB8-B845-8589-3FB30ABF9FAF}"/>
              </a:ext>
            </a:extLst>
          </p:cNvPr>
          <p:cNvSpPr txBox="1"/>
          <p:nvPr/>
        </p:nvSpPr>
        <p:spPr>
          <a:xfrm rot="16367596">
            <a:off x="5606640" y="225753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1D25E-DD89-1C48-8CAE-43C5834DD5BA}"/>
              </a:ext>
            </a:extLst>
          </p:cNvPr>
          <p:cNvSpPr txBox="1"/>
          <p:nvPr/>
        </p:nvSpPr>
        <p:spPr>
          <a:xfrm rot="16367596">
            <a:off x="4163975" y="206901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F53B2-C811-1843-884A-7512949B8A20}"/>
              </a:ext>
            </a:extLst>
          </p:cNvPr>
          <p:cNvSpPr txBox="1"/>
          <p:nvPr/>
        </p:nvSpPr>
        <p:spPr>
          <a:xfrm rot="16367596">
            <a:off x="5612290" y="200688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7C30FB-4788-5742-AC48-81596BB4EC41}"/>
              </a:ext>
            </a:extLst>
          </p:cNvPr>
          <p:cNvSpPr txBox="1"/>
          <p:nvPr/>
        </p:nvSpPr>
        <p:spPr>
          <a:xfrm rot="16367596">
            <a:off x="4948019" y="257658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0F2355-E097-E149-B801-856374AC5C36}"/>
              </a:ext>
            </a:extLst>
          </p:cNvPr>
          <p:cNvSpPr txBox="1"/>
          <p:nvPr/>
        </p:nvSpPr>
        <p:spPr>
          <a:xfrm rot="16367596">
            <a:off x="4895493" y="152897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58A275-0B89-B94E-A3E7-F8C9B3D602BA}"/>
              </a:ext>
            </a:extLst>
          </p:cNvPr>
          <p:cNvSpPr txBox="1"/>
          <p:nvPr/>
        </p:nvSpPr>
        <p:spPr>
          <a:xfrm rot="16367596">
            <a:off x="4168873" y="181463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52074-5B60-424B-8D84-0E1F92967612}"/>
              </a:ext>
            </a:extLst>
          </p:cNvPr>
          <p:cNvSpPr txBox="1"/>
          <p:nvPr/>
        </p:nvSpPr>
        <p:spPr>
          <a:xfrm>
            <a:off x="4820421" y="162859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BBA79F-E22C-A54E-AF4A-9324F79EC8B4}"/>
              </a:ext>
            </a:extLst>
          </p:cNvPr>
          <p:cNvSpPr txBox="1"/>
          <p:nvPr/>
        </p:nvSpPr>
        <p:spPr>
          <a:xfrm>
            <a:off x="4104298" y="195010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85565-4C23-9E41-A9A9-B2D5ABD5B002}"/>
              </a:ext>
            </a:extLst>
          </p:cNvPr>
          <p:cNvSpPr txBox="1"/>
          <p:nvPr/>
        </p:nvSpPr>
        <p:spPr>
          <a:xfrm>
            <a:off x="5237375" y="159183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7EF773-9CC4-224A-90D0-51EA120CE26E}"/>
              </a:ext>
            </a:extLst>
          </p:cNvPr>
          <p:cNvSpPr txBox="1"/>
          <p:nvPr/>
        </p:nvSpPr>
        <p:spPr>
          <a:xfrm>
            <a:off x="5451657" y="159183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BCD2AD-41A2-8441-A027-DCFAD3BADEBB}"/>
              </a:ext>
            </a:extLst>
          </p:cNvPr>
          <p:cNvSpPr txBox="1"/>
          <p:nvPr/>
        </p:nvSpPr>
        <p:spPr>
          <a:xfrm>
            <a:off x="4370299" y="242906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EE6E79-41C3-114B-9902-D77551F45AE3}"/>
              </a:ext>
            </a:extLst>
          </p:cNvPr>
          <p:cNvSpPr txBox="1"/>
          <p:nvPr/>
        </p:nvSpPr>
        <p:spPr>
          <a:xfrm>
            <a:off x="5091343" y="240833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408FCB-9C34-F144-A93D-EE5528471067}"/>
              </a:ext>
            </a:extLst>
          </p:cNvPr>
          <p:cNvSpPr txBox="1"/>
          <p:nvPr/>
        </p:nvSpPr>
        <p:spPr>
          <a:xfrm rot="16367596">
            <a:off x="5916664" y="214408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E74098-1FE6-454A-8032-055D68C0E6FD}"/>
              </a:ext>
            </a:extLst>
          </p:cNvPr>
          <p:cNvSpPr txBox="1"/>
          <p:nvPr/>
        </p:nvSpPr>
        <p:spPr>
          <a:xfrm rot="16367596">
            <a:off x="6864374" y="201642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5E0C08-AA46-544A-A6C3-8450D4620AE6}"/>
              </a:ext>
            </a:extLst>
          </p:cNvPr>
          <p:cNvSpPr txBox="1"/>
          <p:nvPr/>
        </p:nvSpPr>
        <p:spPr>
          <a:xfrm rot="16367596">
            <a:off x="6864375" y="174980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F4A3E5-0858-FC45-88A4-431032270D55}"/>
              </a:ext>
            </a:extLst>
          </p:cNvPr>
          <p:cNvSpPr txBox="1"/>
          <p:nvPr/>
        </p:nvSpPr>
        <p:spPr>
          <a:xfrm rot="16367596">
            <a:off x="8293151" y="218226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9AFC6C-DD7D-1E46-A5E6-85FE9448D304}"/>
              </a:ext>
            </a:extLst>
          </p:cNvPr>
          <p:cNvSpPr txBox="1"/>
          <p:nvPr/>
        </p:nvSpPr>
        <p:spPr>
          <a:xfrm rot="16367596">
            <a:off x="8304501" y="192680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896D20-AD26-8C48-8757-3F0F267D254D}"/>
              </a:ext>
            </a:extLst>
          </p:cNvPr>
          <p:cNvSpPr txBox="1"/>
          <p:nvPr/>
        </p:nvSpPr>
        <p:spPr>
          <a:xfrm rot="16367596">
            <a:off x="7279716" y="147152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316027-E720-FF45-95E0-6AD26F971969}"/>
              </a:ext>
            </a:extLst>
          </p:cNvPr>
          <p:cNvSpPr txBox="1"/>
          <p:nvPr/>
        </p:nvSpPr>
        <p:spPr>
          <a:xfrm>
            <a:off x="8156441" y="152669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658A09-1ACE-144B-AA5F-DDA2B0151994}"/>
              </a:ext>
            </a:extLst>
          </p:cNvPr>
          <p:cNvSpPr txBox="1"/>
          <p:nvPr/>
        </p:nvSpPr>
        <p:spPr>
          <a:xfrm>
            <a:off x="7418572" y="154974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B6577D-AC99-AF43-88AF-4E515605D429}"/>
              </a:ext>
            </a:extLst>
          </p:cNvPr>
          <p:cNvSpPr txBox="1"/>
          <p:nvPr/>
        </p:nvSpPr>
        <p:spPr>
          <a:xfrm>
            <a:off x="7932810" y="15470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EF07DA-69A6-DB4F-B08F-174DF3A5DBAD}"/>
              </a:ext>
            </a:extLst>
          </p:cNvPr>
          <p:cNvSpPr txBox="1"/>
          <p:nvPr/>
        </p:nvSpPr>
        <p:spPr>
          <a:xfrm>
            <a:off x="7058233" y="235367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91FECD-AC78-D24B-8551-BB8C2D42F9B6}"/>
              </a:ext>
            </a:extLst>
          </p:cNvPr>
          <p:cNvSpPr txBox="1"/>
          <p:nvPr/>
        </p:nvSpPr>
        <p:spPr>
          <a:xfrm>
            <a:off x="7295333" y="234070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9854EE-5705-D944-9F14-0884BB61742E}"/>
              </a:ext>
            </a:extLst>
          </p:cNvPr>
          <p:cNvSpPr txBox="1"/>
          <p:nvPr/>
        </p:nvSpPr>
        <p:spPr>
          <a:xfrm>
            <a:off x="7798753" y="233969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358F89-FCBC-1142-BEBC-D19A89B29CEA}"/>
              </a:ext>
            </a:extLst>
          </p:cNvPr>
          <p:cNvSpPr txBox="1"/>
          <p:nvPr/>
        </p:nvSpPr>
        <p:spPr>
          <a:xfrm rot="1888447">
            <a:off x="5101405" y="505929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40B9A4-579A-4744-ABA9-73BA25A86D20}"/>
              </a:ext>
            </a:extLst>
          </p:cNvPr>
          <p:cNvSpPr txBox="1"/>
          <p:nvPr/>
        </p:nvSpPr>
        <p:spPr>
          <a:xfrm>
            <a:off x="4684448" y="411059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73F05A-D163-FE46-B921-0E9F311497BF}"/>
              </a:ext>
            </a:extLst>
          </p:cNvPr>
          <p:cNvSpPr txBox="1"/>
          <p:nvPr/>
        </p:nvSpPr>
        <p:spPr>
          <a:xfrm rot="16200000">
            <a:off x="7052098" y="423409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33058E-A963-0A49-A810-09EB5C9D5E8F}"/>
              </a:ext>
            </a:extLst>
          </p:cNvPr>
          <p:cNvSpPr txBox="1"/>
          <p:nvPr/>
        </p:nvSpPr>
        <p:spPr>
          <a:xfrm rot="1530441">
            <a:off x="7828751" y="503694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3321AD-7713-F243-A89E-43396481AFC0}"/>
              </a:ext>
            </a:extLst>
          </p:cNvPr>
          <p:cNvSpPr txBox="1"/>
          <p:nvPr/>
        </p:nvSpPr>
        <p:spPr>
          <a:xfrm rot="2011331">
            <a:off x="7640957" y="488459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8CB791-6839-CC4A-B212-80341BA115D4}"/>
              </a:ext>
            </a:extLst>
          </p:cNvPr>
          <p:cNvSpPr txBox="1"/>
          <p:nvPr/>
        </p:nvSpPr>
        <p:spPr>
          <a:xfrm rot="8412427">
            <a:off x="7339875" y="511642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8BFA62-B4B7-1B42-A593-213931F16EFC}"/>
              </a:ext>
            </a:extLst>
          </p:cNvPr>
          <p:cNvSpPr txBox="1"/>
          <p:nvPr/>
        </p:nvSpPr>
        <p:spPr>
          <a:xfrm rot="16200000">
            <a:off x="4127284" y="463365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0AF586-35FD-B140-8F3C-E45D84E3A959}"/>
              </a:ext>
            </a:extLst>
          </p:cNvPr>
          <p:cNvSpPr txBox="1"/>
          <p:nvPr/>
        </p:nvSpPr>
        <p:spPr>
          <a:xfrm rot="16200000">
            <a:off x="4546055" y="403147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EB3D34-BA25-6347-93E6-78A22C7DBCBA}"/>
              </a:ext>
            </a:extLst>
          </p:cNvPr>
          <p:cNvSpPr txBox="1"/>
          <p:nvPr/>
        </p:nvSpPr>
        <p:spPr>
          <a:xfrm rot="16200000">
            <a:off x="4141104" y="487580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C38AE9-3E23-0B4C-A061-EB61576C8737}"/>
              </a:ext>
            </a:extLst>
          </p:cNvPr>
          <p:cNvSpPr txBox="1"/>
          <p:nvPr/>
        </p:nvSpPr>
        <p:spPr>
          <a:xfrm rot="16200000">
            <a:off x="5445873" y="461408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3AB5A3-3758-0B48-89D5-7CA407AE875F}"/>
              </a:ext>
            </a:extLst>
          </p:cNvPr>
          <p:cNvSpPr txBox="1"/>
          <p:nvPr/>
        </p:nvSpPr>
        <p:spPr>
          <a:xfrm rot="16200000">
            <a:off x="5445215" y="486472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BA2773A-4804-A04E-BBAC-81A949846637}"/>
              </a:ext>
            </a:extLst>
          </p:cNvPr>
          <p:cNvSpPr txBox="1"/>
          <p:nvPr/>
        </p:nvSpPr>
        <p:spPr>
          <a:xfrm rot="16200000">
            <a:off x="5109776" y="405567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7E206F-0D6F-CF44-8881-8636594CAC6B}"/>
              </a:ext>
            </a:extLst>
          </p:cNvPr>
          <p:cNvSpPr txBox="1"/>
          <p:nvPr/>
        </p:nvSpPr>
        <p:spPr>
          <a:xfrm rot="16200000">
            <a:off x="5136082" y="430823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7E3F62E-A8B2-5A45-8405-5DAC0AB6809E}"/>
              </a:ext>
            </a:extLst>
          </p:cNvPr>
          <p:cNvSpPr txBox="1"/>
          <p:nvPr/>
        </p:nvSpPr>
        <p:spPr>
          <a:xfrm rot="16200000">
            <a:off x="7998808" y="421800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A4F81FB-576B-1C4C-9185-076BBB07AA47}"/>
              </a:ext>
            </a:extLst>
          </p:cNvPr>
          <p:cNvSpPr txBox="1"/>
          <p:nvPr/>
        </p:nvSpPr>
        <p:spPr>
          <a:xfrm rot="16200000">
            <a:off x="8184139" y="484033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84B8107-6A40-514E-AE1B-16F89418DE19}"/>
              </a:ext>
            </a:extLst>
          </p:cNvPr>
          <p:cNvSpPr txBox="1"/>
          <p:nvPr/>
        </p:nvSpPr>
        <p:spPr>
          <a:xfrm rot="16200000">
            <a:off x="8005266" y="446951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BA3D7D-1988-2147-97A1-D53A474C38B2}"/>
              </a:ext>
            </a:extLst>
          </p:cNvPr>
          <p:cNvSpPr txBox="1"/>
          <p:nvPr/>
        </p:nvSpPr>
        <p:spPr>
          <a:xfrm rot="16200000">
            <a:off x="8171557" y="459632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591271-2A5A-E848-8751-AE6E5D11178A}"/>
              </a:ext>
            </a:extLst>
          </p:cNvPr>
          <p:cNvSpPr txBox="1"/>
          <p:nvPr/>
        </p:nvSpPr>
        <p:spPr>
          <a:xfrm>
            <a:off x="264328" y="3492626"/>
            <a:ext cx="3119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Some conformations make the internal mirror image more obvious.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D13DB8-3A4F-C248-967B-67C1F1B083FB}"/>
              </a:ext>
            </a:extLst>
          </p:cNvPr>
          <p:cNvSpPr txBox="1"/>
          <p:nvPr/>
        </p:nvSpPr>
        <p:spPr>
          <a:xfrm>
            <a:off x="4598325" y="241535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CBB39D1-7D92-2A4D-A8AD-00D77D08CE11}"/>
              </a:ext>
            </a:extLst>
          </p:cNvPr>
          <p:cNvSpPr txBox="1"/>
          <p:nvPr/>
        </p:nvSpPr>
        <p:spPr>
          <a:xfrm rot="16367596">
            <a:off x="7890171" y="245407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D82CB54-5F74-CE4B-9191-05979CC64A0E}"/>
              </a:ext>
            </a:extLst>
          </p:cNvPr>
          <p:cNvSpPr txBox="1"/>
          <p:nvPr/>
        </p:nvSpPr>
        <p:spPr>
          <a:xfrm rot="8412427">
            <a:off x="7513051" y="495363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34F81B-4252-834E-A9B6-B11DA55E8FB5}"/>
              </a:ext>
            </a:extLst>
          </p:cNvPr>
          <p:cNvSpPr txBox="1"/>
          <p:nvPr/>
        </p:nvSpPr>
        <p:spPr>
          <a:xfrm rot="16200000">
            <a:off x="7051128" y="448223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42D3069-2651-A848-B5F6-6F9D964EB603}"/>
              </a:ext>
            </a:extLst>
          </p:cNvPr>
          <p:cNvSpPr txBox="1"/>
          <p:nvPr/>
        </p:nvSpPr>
        <p:spPr>
          <a:xfrm rot="16200000">
            <a:off x="6865377" y="460983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64A6F40-963D-A14A-A065-F4DFBC775ABE}"/>
              </a:ext>
            </a:extLst>
          </p:cNvPr>
          <p:cNvSpPr txBox="1"/>
          <p:nvPr/>
        </p:nvSpPr>
        <p:spPr>
          <a:xfrm rot="16200000">
            <a:off x="6875260" y="485798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75C2184-F0D2-9B4C-B0C8-866D30026864}"/>
              </a:ext>
            </a:extLst>
          </p:cNvPr>
          <p:cNvSpPr txBox="1"/>
          <p:nvPr/>
        </p:nvSpPr>
        <p:spPr>
          <a:xfrm rot="1888447">
            <a:off x="4905614" y="493896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76C2326-5B90-3A43-B025-A588E84A25C1}"/>
              </a:ext>
            </a:extLst>
          </p:cNvPr>
          <p:cNvSpPr txBox="1"/>
          <p:nvPr/>
        </p:nvSpPr>
        <p:spPr>
          <a:xfrm rot="18775759">
            <a:off x="4729931" y="493897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CE67DF-E91E-B643-9BBB-4855C7EE782B}"/>
              </a:ext>
            </a:extLst>
          </p:cNvPr>
          <p:cNvSpPr txBox="1"/>
          <p:nvPr/>
        </p:nvSpPr>
        <p:spPr>
          <a:xfrm rot="18775759">
            <a:off x="4585626" y="511072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E56C3C7-597A-1248-ABF8-216FB47D0783}"/>
              </a:ext>
            </a:extLst>
          </p:cNvPr>
          <p:cNvSpPr txBox="1"/>
          <p:nvPr/>
        </p:nvSpPr>
        <p:spPr>
          <a:xfrm>
            <a:off x="264328" y="4751520"/>
            <a:ext cx="3119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And here flipping the molecule over converts S,R to R,S without making or breaking a single bond.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0BA24B6-8130-5D4A-A753-215F8984548D}"/>
              </a:ext>
            </a:extLst>
          </p:cNvPr>
          <p:cNvSpPr txBox="1"/>
          <p:nvPr/>
        </p:nvSpPr>
        <p:spPr>
          <a:xfrm>
            <a:off x="264328" y="1747147"/>
            <a:ext cx="3119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So the </a:t>
            </a:r>
            <a:r>
              <a:rPr lang="en-US" sz="2000" dirty="0" err="1">
                <a:latin typeface="Candara" panose="020E0502030303020204" pitchFamily="34" charset="0"/>
              </a:rPr>
              <a:t>meso</a:t>
            </a:r>
            <a:r>
              <a:rPr lang="en-US" sz="2000" dirty="0">
                <a:latin typeface="Candara" panose="020E0502030303020204" pitchFamily="34" charset="0"/>
              </a:rPr>
              <a:t> form is an </a:t>
            </a:r>
            <a:r>
              <a:rPr lang="en-US" sz="2000" b="1" dirty="0">
                <a:latin typeface="Candara" panose="020E0502030303020204" pitchFamily="34" charset="0"/>
              </a:rPr>
              <a:t>achiral diastereomer </a:t>
            </a:r>
            <a:r>
              <a:rPr lang="en-US" sz="2000" dirty="0">
                <a:latin typeface="Candara" panose="020E0502030303020204" pitchFamily="34" charset="0"/>
              </a:rPr>
              <a:t>of the R,R and S,S forms.</a:t>
            </a:r>
          </a:p>
        </p:txBody>
      </p:sp>
      <p:sp>
        <p:nvSpPr>
          <p:cNvPr id="3" name="Down Arrow Callout 2">
            <a:extLst>
              <a:ext uri="{FF2B5EF4-FFF2-40B4-BE49-F238E27FC236}">
                <a16:creationId xmlns:a16="http://schemas.microsoft.com/office/drawing/2014/main" id="{CEF91FEA-14AE-CC4B-9CE2-6DE5E79BF322}"/>
              </a:ext>
            </a:extLst>
          </p:cNvPr>
          <p:cNvSpPr/>
          <p:nvPr/>
        </p:nvSpPr>
        <p:spPr>
          <a:xfrm>
            <a:off x="3712374" y="2940275"/>
            <a:ext cx="1063527" cy="1231994"/>
          </a:xfrm>
          <a:prstGeom prst="downArrowCallout">
            <a:avLst/>
          </a:prstGeom>
          <a:solidFill>
            <a:schemeClr val="bg1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rotate into cis</a:t>
            </a:r>
          </a:p>
        </p:txBody>
      </p:sp>
      <p:sp>
        <p:nvSpPr>
          <p:cNvPr id="6" name="Up Arrow Callout 5">
            <a:extLst>
              <a:ext uri="{FF2B5EF4-FFF2-40B4-BE49-F238E27FC236}">
                <a16:creationId xmlns:a16="http://schemas.microsoft.com/office/drawing/2014/main" id="{898A25FA-FCF8-D344-A72B-96EE3F7FCA02}"/>
              </a:ext>
            </a:extLst>
          </p:cNvPr>
          <p:cNvSpPr/>
          <p:nvPr/>
        </p:nvSpPr>
        <p:spPr>
          <a:xfrm>
            <a:off x="7945859" y="2779384"/>
            <a:ext cx="1036089" cy="1149838"/>
          </a:xfrm>
          <a:prstGeom prst="upArrowCallout">
            <a:avLst/>
          </a:prstGeom>
          <a:solidFill>
            <a:schemeClr val="bg1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rotate to trans</a:t>
            </a:r>
          </a:p>
        </p:txBody>
      </p:sp>
    </p:spTree>
    <p:extLst>
      <p:ext uri="{BB962C8B-B14F-4D97-AF65-F5344CB8AC3E}">
        <p14:creationId xmlns:p14="http://schemas.microsoft.com/office/powerpoint/2010/main" val="24630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9"/>
            <a:ext cx="884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Which of these compounds are </a:t>
            </a:r>
            <a:r>
              <a:rPr lang="en-US" sz="2000" b="1" dirty="0" err="1">
                <a:latin typeface="Candara" panose="020E0502030303020204" pitchFamily="34" charset="0"/>
              </a:rPr>
              <a:t>meso</a:t>
            </a:r>
            <a:r>
              <a:rPr lang="en-US" sz="2000" dirty="0">
                <a:latin typeface="Candara" panose="020E0502030303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Look for internal symmetry and opposite chirality.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You may want to build models to be sure!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4348D-CD4E-8748-BFA0-93A66E5E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023" y="1917086"/>
            <a:ext cx="5570215" cy="3023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A16EB-F755-2440-8B58-2A939686FAFA}"/>
              </a:ext>
            </a:extLst>
          </p:cNvPr>
          <p:cNvSpPr txBox="1"/>
          <p:nvPr/>
        </p:nvSpPr>
        <p:spPr>
          <a:xfrm>
            <a:off x="2253343" y="191708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699909-FE41-344B-BFD5-E45978B81709}"/>
              </a:ext>
            </a:extLst>
          </p:cNvPr>
          <p:cNvSpPr txBox="1"/>
          <p:nvPr/>
        </p:nvSpPr>
        <p:spPr>
          <a:xfrm>
            <a:off x="2519427" y="274468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9D1DBDE-E719-6840-B0D0-74395022E8AE}"/>
              </a:ext>
            </a:extLst>
          </p:cNvPr>
          <p:cNvSpPr txBox="1"/>
          <p:nvPr/>
        </p:nvSpPr>
        <p:spPr>
          <a:xfrm rot="5400000">
            <a:off x="2380942" y="182285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B63392-C923-1540-B65D-8B98D9B66FE9}"/>
              </a:ext>
            </a:extLst>
          </p:cNvPr>
          <p:cNvSpPr txBox="1"/>
          <p:nvPr/>
        </p:nvSpPr>
        <p:spPr>
          <a:xfrm rot="5400000">
            <a:off x="2657912" y="289477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B9B687B-BCC5-FE4E-92B3-3013B76E2FE3}"/>
              </a:ext>
            </a:extLst>
          </p:cNvPr>
          <p:cNvSpPr txBox="1"/>
          <p:nvPr/>
        </p:nvSpPr>
        <p:spPr>
          <a:xfrm>
            <a:off x="4038600" y="192797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1B4911A-9FBE-A64B-8F58-2227EA94752B}"/>
              </a:ext>
            </a:extLst>
          </p:cNvPr>
          <p:cNvSpPr txBox="1"/>
          <p:nvPr/>
        </p:nvSpPr>
        <p:spPr>
          <a:xfrm rot="5400000">
            <a:off x="4166199" y="183374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BA33F3-5751-2D4C-B758-A4F29817E652}"/>
              </a:ext>
            </a:extLst>
          </p:cNvPr>
          <p:cNvSpPr txBox="1"/>
          <p:nvPr/>
        </p:nvSpPr>
        <p:spPr>
          <a:xfrm>
            <a:off x="4304684" y="273451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F888B11-4B32-0743-BCAF-641210EB7193}"/>
              </a:ext>
            </a:extLst>
          </p:cNvPr>
          <p:cNvSpPr txBox="1"/>
          <p:nvPr/>
        </p:nvSpPr>
        <p:spPr>
          <a:xfrm rot="5400000">
            <a:off x="4443169" y="28846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5FFC808-0BAE-D342-AD06-2D20BF9D36CE}"/>
              </a:ext>
            </a:extLst>
          </p:cNvPr>
          <p:cNvSpPr txBox="1"/>
          <p:nvPr/>
        </p:nvSpPr>
        <p:spPr>
          <a:xfrm>
            <a:off x="5699484" y="194974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0875D9-C6EE-AC4D-82CE-5EB08574B62D}"/>
              </a:ext>
            </a:extLst>
          </p:cNvPr>
          <p:cNvSpPr txBox="1"/>
          <p:nvPr/>
        </p:nvSpPr>
        <p:spPr>
          <a:xfrm rot="5400000">
            <a:off x="5827083" y="185551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6DF8F22-B030-4D40-AB1E-7B92FB0B207E}"/>
              </a:ext>
            </a:extLst>
          </p:cNvPr>
          <p:cNvSpPr txBox="1"/>
          <p:nvPr/>
        </p:nvSpPr>
        <p:spPr>
          <a:xfrm>
            <a:off x="5984114" y="274540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9A0C63C-D3FB-CB45-AC2D-3B4EA67A8F9C}"/>
              </a:ext>
            </a:extLst>
          </p:cNvPr>
          <p:cNvSpPr txBox="1"/>
          <p:nvPr/>
        </p:nvSpPr>
        <p:spPr>
          <a:xfrm>
            <a:off x="2198200" y="373897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8DCB1C-0B7C-424E-B487-B08485E55A28}"/>
              </a:ext>
            </a:extLst>
          </p:cNvPr>
          <p:cNvSpPr txBox="1"/>
          <p:nvPr/>
        </p:nvSpPr>
        <p:spPr>
          <a:xfrm rot="5400000">
            <a:off x="2325799" y="364475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EF62808-31E0-844B-900D-29CF5672BC5E}"/>
              </a:ext>
            </a:extLst>
          </p:cNvPr>
          <p:cNvSpPr txBox="1"/>
          <p:nvPr/>
        </p:nvSpPr>
        <p:spPr>
          <a:xfrm>
            <a:off x="3931172" y="366751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05BA0C7-19C4-5747-8C0E-83B71683B213}"/>
              </a:ext>
            </a:extLst>
          </p:cNvPr>
          <p:cNvSpPr txBox="1"/>
          <p:nvPr/>
        </p:nvSpPr>
        <p:spPr>
          <a:xfrm rot="5400000">
            <a:off x="4058771" y="357329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EDE79D1-BBE6-364F-82D5-D23871B9734F}"/>
              </a:ext>
            </a:extLst>
          </p:cNvPr>
          <p:cNvSpPr txBox="1"/>
          <p:nvPr/>
        </p:nvSpPr>
        <p:spPr>
          <a:xfrm>
            <a:off x="6009639" y="366751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5B0E2DC-B0E6-8C47-9D26-6A0CFCA6EBA8}"/>
              </a:ext>
            </a:extLst>
          </p:cNvPr>
          <p:cNvSpPr txBox="1"/>
          <p:nvPr/>
        </p:nvSpPr>
        <p:spPr>
          <a:xfrm rot="5400000">
            <a:off x="6137238" y="357329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A70AA4B-5F75-3445-8744-A92C4B7B2B8F}"/>
              </a:ext>
            </a:extLst>
          </p:cNvPr>
          <p:cNvSpPr txBox="1"/>
          <p:nvPr/>
        </p:nvSpPr>
        <p:spPr>
          <a:xfrm>
            <a:off x="2477187" y="455258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70CD4D3-1BCE-F44D-AFD3-A98268944FC8}"/>
              </a:ext>
            </a:extLst>
          </p:cNvPr>
          <p:cNvSpPr txBox="1"/>
          <p:nvPr/>
        </p:nvSpPr>
        <p:spPr>
          <a:xfrm rot="5400000">
            <a:off x="2615672" y="470267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B10AFB-E152-D141-8472-ED9D16DAF77E}"/>
              </a:ext>
            </a:extLst>
          </p:cNvPr>
          <p:cNvSpPr txBox="1"/>
          <p:nvPr/>
        </p:nvSpPr>
        <p:spPr>
          <a:xfrm>
            <a:off x="4216883" y="447522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9B1821F-6179-5E4A-8060-8F9960DB1E36}"/>
              </a:ext>
            </a:extLst>
          </p:cNvPr>
          <p:cNvSpPr txBox="1"/>
          <p:nvPr/>
        </p:nvSpPr>
        <p:spPr>
          <a:xfrm rot="5400000">
            <a:off x="4355368" y="462530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BC96FA7-00A3-EB4F-B9BC-73367A8D507E}"/>
              </a:ext>
            </a:extLst>
          </p:cNvPr>
          <p:cNvSpPr txBox="1"/>
          <p:nvPr/>
        </p:nvSpPr>
        <p:spPr>
          <a:xfrm>
            <a:off x="6290917" y="448682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A5DFFF7-004B-8F4B-A4AC-57682E57DFDE}"/>
              </a:ext>
            </a:extLst>
          </p:cNvPr>
          <p:cNvSpPr txBox="1"/>
          <p:nvPr/>
        </p:nvSpPr>
        <p:spPr>
          <a:xfrm rot="5400000">
            <a:off x="6429402" y="463690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D8DAE19-D04E-0844-B6AD-5FE86360D2B1}"/>
              </a:ext>
            </a:extLst>
          </p:cNvPr>
          <p:cNvSpPr/>
          <p:nvPr/>
        </p:nvSpPr>
        <p:spPr>
          <a:xfrm>
            <a:off x="3900178" y="1895314"/>
            <a:ext cx="1090279" cy="1327115"/>
          </a:xfrm>
          <a:prstGeom prst="round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0BB96A8-7B80-7249-A8AF-EEF7230FDB17}"/>
              </a:ext>
            </a:extLst>
          </p:cNvPr>
          <p:cNvSpPr/>
          <p:nvPr/>
        </p:nvSpPr>
        <p:spPr>
          <a:xfrm>
            <a:off x="2036947" y="3706054"/>
            <a:ext cx="1090279" cy="1327115"/>
          </a:xfrm>
          <a:prstGeom prst="round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69943E1-5D34-AF4E-8820-26BED70CAFED}"/>
              </a:ext>
            </a:extLst>
          </p:cNvPr>
          <p:cNvSpPr/>
          <p:nvPr/>
        </p:nvSpPr>
        <p:spPr>
          <a:xfrm>
            <a:off x="5578603" y="3613802"/>
            <a:ext cx="1646639" cy="1327115"/>
          </a:xfrm>
          <a:prstGeom prst="round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B78747-DF7C-1A46-9A2D-C0E689E8DAE5}"/>
              </a:ext>
            </a:extLst>
          </p:cNvPr>
          <p:cNvCxnSpPr>
            <a:cxnSpLocks/>
          </p:cNvCxnSpPr>
          <p:nvPr/>
        </p:nvCxnSpPr>
        <p:spPr>
          <a:xfrm flipV="1">
            <a:off x="4093743" y="1949745"/>
            <a:ext cx="663834" cy="1184883"/>
          </a:xfrm>
          <a:prstGeom prst="line">
            <a:avLst/>
          </a:prstGeom>
          <a:ln w="12700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919596-AE68-6044-A5AB-B577ED47BF53}"/>
              </a:ext>
            </a:extLst>
          </p:cNvPr>
          <p:cNvCxnSpPr>
            <a:cxnSpLocks/>
          </p:cNvCxnSpPr>
          <p:nvPr/>
        </p:nvCxnSpPr>
        <p:spPr>
          <a:xfrm flipV="1">
            <a:off x="2262035" y="3761416"/>
            <a:ext cx="663834" cy="1184883"/>
          </a:xfrm>
          <a:prstGeom prst="line">
            <a:avLst/>
          </a:prstGeom>
          <a:ln w="12700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22471DA-DB67-554D-A03A-EF6DEB306A3D}"/>
              </a:ext>
            </a:extLst>
          </p:cNvPr>
          <p:cNvCxnSpPr>
            <a:cxnSpLocks/>
          </p:cNvCxnSpPr>
          <p:nvPr/>
        </p:nvCxnSpPr>
        <p:spPr>
          <a:xfrm flipV="1">
            <a:off x="6060349" y="3695693"/>
            <a:ext cx="663834" cy="1184883"/>
          </a:xfrm>
          <a:prstGeom prst="line">
            <a:avLst/>
          </a:prstGeom>
          <a:ln w="12700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6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Define the term ‘</a:t>
            </a:r>
            <a:r>
              <a:rPr lang="en-US" sz="2000" dirty="0" err="1">
                <a:latin typeface="Candara"/>
                <a:cs typeface="Candara"/>
              </a:rPr>
              <a:t>meso</a:t>
            </a:r>
            <a:r>
              <a:rPr lang="en-US" sz="2000" dirty="0">
                <a:latin typeface="Candara"/>
                <a:cs typeface="Candara"/>
              </a:rPr>
              <a:t>’ compound and explain how to test for it?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6" y="164724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Understand how the R/S configuration of a compound reflects the internal </a:t>
            </a:r>
          </a:p>
          <a:p>
            <a:r>
              <a:rPr lang="en-US" sz="2000" dirty="0">
                <a:latin typeface="Candara"/>
                <a:cs typeface="Candara"/>
              </a:rPr>
              <a:t>      symmetry characteristic of a </a:t>
            </a:r>
            <a:r>
              <a:rPr lang="en-US" sz="2000" dirty="0" err="1">
                <a:latin typeface="Candara"/>
                <a:cs typeface="Candara"/>
              </a:rPr>
              <a:t>meso</a:t>
            </a:r>
            <a:r>
              <a:rPr lang="en-US" sz="2000" dirty="0">
                <a:latin typeface="Candara"/>
                <a:cs typeface="Candara"/>
              </a:rPr>
              <a:t> compound?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6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Describe the optical activity of a </a:t>
            </a:r>
            <a:r>
              <a:rPr lang="en-US" sz="2000" dirty="0" err="1">
                <a:latin typeface="Candara"/>
                <a:cs typeface="Candara"/>
              </a:rPr>
              <a:t>meso</a:t>
            </a:r>
            <a:r>
              <a:rPr lang="en-US" sz="2000" dirty="0">
                <a:latin typeface="Candara"/>
                <a:cs typeface="Candara"/>
              </a:rPr>
              <a:t> compound?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1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359</Words>
  <Application>Microsoft Macintosh PowerPoint</Application>
  <PresentationFormat>On-screen Show (4:3)</PresentationFormat>
  <Paragraphs>146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2019-02-25T04:48:51Z</dcterms:created>
  <dcterms:modified xsi:type="dcterms:W3CDTF">2019-02-25T04:49:22Z</dcterms:modified>
</cp:coreProperties>
</file>