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03" r:id="rId2"/>
    <p:sldId id="404" r:id="rId3"/>
    <p:sldId id="405" r:id="rId4"/>
    <p:sldId id="406" r:id="rId5"/>
    <p:sldId id="407" r:id="rId6"/>
    <p:sldId id="409" r:id="rId7"/>
    <p:sldId id="40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3"/>
    <p:restoredTop sz="94663"/>
  </p:normalViewPr>
  <p:slideViewPr>
    <p:cSldViewPr snapToGrid="0" snapToObjects="1">
      <p:cViewPr varScale="1">
        <p:scale>
          <a:sx n="120" d="100"/>
          <a:sy n="120" d="100"/>
        </p:scale>
        <p:origin x="37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D38261-D725-FC46-94BF-2E7A77A51293}"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81865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8261-D725-FC46-94BF-2E7A77A51293}"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5854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8261-D725-FC46-94BF-2E7A77A51293}"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65671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D38261-D725-FC46-94BF-2E7A77A51293}"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76780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D38261-D725-FC46-94BF-2E7A77A51293}" type="datetimeFigureOut">
              <a:rPr lang="en-US" smtClean="0"/>
              <a:t>2/24/19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1988813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D38261-D725-FC46-94BF-2E7A77A51293}"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221523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D38261-D725-FC46-94BF-2E7A77A51293}" type="datetimeFigureOut">
              <a:rPr lang="en-US" smtClean="0"/>
              <a:t>2/24/19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45320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D38261-D725-FC46-94BF-2E7A77A51293}" type="datetimeFigureOut">
              <a:rPr lang="en-US" smtClean="0"/>
              <a:t>2/24/19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9528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38261-D725-FC46-94BF-2E7A77A51293}" type="datetimeFigureOut">
              <a:rPr lang="en-US" smtClean="0"/>
              <a:t>2/24/19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2278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8261-D725-FC46-94BF-2E7A77A51293}"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63154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D38261-D725-FC46-94BF-2E7A77A51293}" type="datetimeFigureOut">
              <a:rPr lang="en-US" smtClean="0"/>
              <a:t>2/24/19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0C573-F9EA-5A47-8260-9EBE00826187}" type="slidenum">
              <a:rPr lang="en-US" smtClean="0"/>
              <a:t>‹#›</a:t>
            </a:fld>
            <a:endParaRPr lang="en-US"/>
          </a:p>
        </p:txBody>
      </p:sp>
    </p:spTree>
    <p:extLst>
      <p:ext uri="{BB962C8B-B14F-4D97-AF65-F5344CB8AC3E}">
        <p14:creationId xmlns:p14="http://schemas.microsoft.com/office/powerpoint/2010/main" val="377462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8261-D725-FC46-94BF-2E7A77A51293}" type="datetimeFigureOut">
              <a:rPr lang="en-US" smtClean="0"/>
              <a:t>2/24/19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0C573-F9EA-5A47-8260-9EBE00826187}" type="slidenum">
              <a:rPr lang="en-US" smtClean="0"/>
              <a:t>‹#›</a:t>
            </a:fld>
            <a:endParaRPr lang="en-US"/>
          </a:p>
        </p:txBody>
      </p:sp>
    </p:spTree>
    <p:extLst>
      <p:ext uri="{BB962C8B-B14F-4D97-AF65-F5344CB8AC3E}">
        <p14:creationId xmlns:p14="http://schemas.microsoft.com/office/powerpoint/2010/main" val="131282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7" y="16336"/>
            <a:ext cx="7329955" cy="646331"/>
          </a:xfrm>
          <a:prstGeom prst="rect">
            <a:avLst/>
          </a:prstGeom>
          <a:noFill/>
        </p:spPr>
        <p:txBody>
          <a:bodyPr wrap="none" rtlCol="0">
            <a:spAutoFit/>
          </a:bodyPr>
          <a:lstStyle/>
          <a:p>
            <a:r>
              <a:rPr lang="en-US" sz="3600" b="1" dirty="0">
                <a:solidFill>
                  <a:prstClr val="white"/>
                </a:solidFill>
                <a:cs typeface="Avenir Heavy"/>
              </a:rPr>
              <a:t>3. Conformation and stereochemistry</a:t>
            </a:r>
          </a:p>
        </p:txBody>
      </p:sp>
      <p:sp>
        <p:nvSpPr>
          <p:cNvPr id="8" name="TextBox 7"/>
          <p:cNvSpPr txBox="1"/>
          <p:nvPr/>
        </p:nvSpPr>
        <p:spPr>
          <a:xfrm>
            <a:off x="1825897" y="2698074"/>
            <a:ext cx="5492209" cy="523220"/>
          </a:xfrm>
          <a:prstGeom prst="rect">
            <a:avLst/>
          </a:prstGeom>
          <a:noFill/>
        </p:spPr>
        <p:txBody>
          <a:bodyPr wrap="none" rtlCol="0">
            <a:spAutoFit/>
          </a:bodyPr>
          <a:lstStyle/>
          <a:p>
            <a:r>
              <a:rPr lang="en-US" sz="2800" b="1" i="1" dirty="0"/>
              <a:t>3.8: Fisher and Haworth projections</a:t>
            </a:r>
          </a:p>
        </p:txBody>
      </p:sp>
      <p:pic>
        <p:nvPicPr>
          <p:cNvPr id="10" name="Picture 9">
            <a:extLst>
              <a:ext uri="{FF2B5EF4-FFF2-40B4-BE49-F238E27FC236}">
                <a16:creationId xmlns:a16="http://schemas.microsoft.com/office/drawing/2014/main" id="{B4BC887D-5263-BE4E-B139-25FE7FD33F9B}"/>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63667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5" y="-168"/>
            <a:ext cx="3932487" cy="646331"/>
          </a:xfrm>
          <a:prstGeom prst="rect">
            <a:avLst/>
          </a:prstGeom>
          <a:noFill/>
        </p:spPr>
        <p:txBody>
          <a:bodyPr wrap="none" rtlCol="0">
            <a:spAutoFit/>
          </a:bodyPr>
          <a:lstStyle/>
          <a:p>
            <a:r>
              <a:rPr lang="en-US" sz="3600" b="1" dirty="0">
                <a:solidFill>
                  <a:prstClr val="white"/>
                </a:solidFill>
                <a:latin typeface="Candara"/>
                <a:cs typeface="Candara"/>
              </a:rPr>
              <a:t>Fischer projections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Box 13">
            <a:extLst>
              <a:ext uri="{FF2B5EF4-FFF2-40B4-BE49-F238E27FC236}">
                <a16:creationId xmlns:a16="http://schemas.microsoft.com/office/drawing/2014/main" id="{4FD45630-F7C8-3449-A3B4-586CAAB5B240}"/>
              </a:ext>
            </a:extLst>
          </p:cNvPr>
          <p:cNvSpPr txBox="1"/>
          <p:nvPr/>
        </p:nvSpPr>
        <p:spPr>
          <a:xfrm>
            <a:off x="156033" y="716657"/>
            <a:ext cx="8844277" cy="707886"/>
          </a:xfrm>
          <a:prstGeom prst="rect">
            <a:avLst/>
          </a:prstGeom>
          <a:noFill/>
        </p:spPr>
        <p:txBody>
          <a:bodyPr wrap="square" rtlCol="0">
            <a:spAutoFit/>
          </a:bodyPr>
          <a:lstStyle/>
          <a:p>
            <a:r>
              <a:rPr lang="en-US" sz="2000" b="1" dirty="0">
                <a:latin typeface="Candara" panose="020E0502030303020204" pitchFamily="34" charset="0"/>
              </a:rPr>
              <a:t>Fisher projections: </a:t>
            </a:r>
            <a:r>
              <a:rPr lang="en-US" sz="2000" i="1" dirty="0">
                <a:latin typeface="Candara" panose="020E0502030303020204" pitchFamily="34" charset="0"/>
              </a:rPr>
              <a:t>show the chirality of organic molecules in the open chain form and don’t use dashes and wedges</a:t>
            </a:r>
          </a:p>
        </p:txBody>
      </p:sp>
      <p:pic>
        <p:nvPicPr>
          <p:cNvPr id="7" name="Picture 6">
            <a:extLst>
              <a:ext uri="{FF2B5EF4-FFF2-40B4-BE49-F238E27FC236}">
                <a16:creationId xmlns:a16="http://schemas.microsoft.com/office/drawing/2014/main" id="{71FDA8CA-A1EC-024E-8456-161CE091F4D5}"/>
              </a:ext>
            </a:extLst>
          </p:cNvPr>
          <p:cNvPicPr>
            <a:picLocks noChangeAspect="1"/>
          </p:cNvPicPr>
          <p:nvPr/>
        </p:nvPicPr>
        <p:blipFill>
          <a:blip r:embed="rId3"/>
          <a:stretch>
            <a:fillRect/>
          </a:stretch>
        </p:blipFill>
        <p:spPr>
          <a:xfrm>
            <a:off x="1879162" y="2346146"/>
            <a:ext cx="5209721" cy="1948571"/>
          </a:xfrm>
          <a:prstGeom prst="rect">
            <a:avLst/>
          </a:prstGeom>
        </p:spPr>
      </p:pic>
      <p:sp>
        <p:nvSpPr>
          <p:cNvPr id="33" name="TextBox 32">
            <a:extLst>
              <a:ext uri="{FF2B5EF4-FFF2-40B4-BE49-F238E27FC236}">
                <a16:creationId xmlns:a16="http://schemas.microsoft.com/office/drawing/2014/main" id="{8A08D3E9-5EB2-E240-8CF8-0AE00E4EDB99}"/>
              </a:ext>
            </a:extLst>
          </p:cNvPr>
          <p:cNvSpPr txBox="1"/>
          <p:nvPr/>
        </p:nvSpPr>
        <p:spPr>
          <a:xfrm>
            <a:off x="156033" y="1422543"/>
            <a:ext cx="8844277" cy="400110"/>
          </a:xfrm>
          <a:prstGeom prst="rect">
            <a:avLst/>
          </a:prstGeom>
          <a:noFill/>
        </p:spPr>
        <p:txBody>
          <a:bodyPr wrap="square" rtlCol="0">
            <a:spAutoFit/>
          </a:bodyPr>
          <a:lstStyle/>
          <a:p>
            <a:r>
              <a:rPr lang="en-US" sz="2000" b="1" dirty="0">
                <a:latin typeface="Candara" panose="020E0502030303020204" pitchFamily="34" charset="0"/>
              </a:rPr>
              <a:t>Horizontal axis </a:t>
            </a:r>
            <a:r>
              <a:rPr lang="en-US" sz="2000" dirty="0">
                <a:latin typeface="Candara" panose="020E0502030303020204" pitchFamily="34" charset="0"/>
              </a:rPr>
              <a:t>points out of the plane, towards the viewer.</a:t>
            </a:r>
            <a:endParaRPr lang="en-US" sz="2000" i="1" dirty="0">
              <a:latin typeface="Candara" panose="020E0502030303020204" pitchFamily="34" charset="0"/>
            </a:endParaRPr>
          </a:p>
        </p:txBody>
      </p:sp>
      <p:sp>
        <p:nvSpPr>
          <p:cNvPr id="34" name="TextBox 33">
            <a:extLst>
              <a:ext uri="{FF2B5EF4-FFF2-40B4-BE49-F238E27FC236}">
                <a16:creationId xmlns:a16="http://schemas.microsoft.com/office/drawing/2014/main" id="{CF6EC985-12E7-444A-8664-5527E39E2B9D}"/>
              </a:ext>
            </a:extLst>
          </p:cNvPr>
          <p:cNvSpPr txBox="1"/>
          <p:nvPr/>
        </p:nvSpPr>
        <p:spPr>
          <a:xfrm>
            <a:off x="156033" y="1790972"/>
            <a:ext cx="8844277" cy="400110"/>
          </a:xfrm>
          <a:prstGeom prst="rect">
            <a:avLst/>
          </a:prstGeom>
          <a:noFill/>
        </p:spPr>
        <p:txBody>
          <a:bodyPr wrap="square" rtlCol="0">
            <a:spAutoFit/>
          </a:bodyPr>
          <a:lstStyle/>
          <a:p>
            <a:r>
              <a:rPr lang="en-US" sz="2000" b="1" dirty="0">
                <a:latin typeface="Candara" panose="020E0502030303020204" pitchFamily="34" charset="0"/>
              </a:rPr>
              <a:t>Vertical axis </a:t>
            </a:r>
            <a:r>
              <a:rPr lang="en-US" sz="2000" dirty="0">
                <a:latin typeface="Candara" panose="020E0502030303020204" pitchFamily="34" charset="0"/>
              </a:rPr>
              <a:t>points back into the plane, away from the viewer.</a:t>
            </a:r>
            <a:endParaRPr lang="en-US" sz="2000" i="1" dirty="0">
              <a:latin typeface="Candara" panose="020E0502030303020204" pitchFamily="34" charset="0"/>
            </a:endParaRPr>
          </a:p>
        </p:txBody>
      </p:sp>
      <p:pic>
        <p:nvPicPr>
          <p:cNvPr id="8" name="Picture 7">
            <a:extLst>
              <a:ext uri="{FF2B5EF4-FFF2-40B4-BE49-F238E27FC236}">
                <a16:creationId xmlns:a16="http://schemas.microsoft.com/office/drawing/2014/main" id="{894E8CC7-4578-534F-AF55-DCFFD0D18D2D}"/>
              </a:ext>
            </a:extLst>
          </p:cNvPr>
          <p:cNvPicPr>
            <a:picLocks noChangeAspect="1"/>
          </p:cNvPicPr>
          <p:nvPr/>
        </p:nvPicPr>
        <p:blipFill>
          <a:blip r:embed="rId4"/>
          <a:stretch>
            <a:fillRect/>
          </a:stretch>
        </p:blipFill>
        <p:spPr>
          <a:xfrm>
            <a:off x="2756264" y="4455523"/>
            <a:ext cx="3455515" cy="2095199"/>
          </a:xfrm>
          <a:prstGeom prst="rect">
            <a:avLst/>
          </a:prstGeom>
        </p:spPr>
      </p:pic>
      <p:sp>
        <p:nvSpPr>
          <p:cNvPr id="9" name="TextBox 8">
            <a:extLst>
              <a:ext uri="{FF2B5EF4-FFF2-40B4-BE49-F238E27FC236}">
                <a16:creationId xmlns:a16="http://schemas.microsoft.com/office/drawing/2014/main" id="{7DBDB1AA-557B-4040-AE36-5C079946B626}"/>
              </a:ext>
            </a:extLst>
          </p:cNvPr>
          <p:cNvSpPr txBox="1"/>
          <p:nvPr/>
        </p:nvSpPr>
        <p:spPr>
          <a:xfrm rot="2286806">
            <a:off x="3537859" y="4518539"/>
            <a:ext cx="255198" cy="400110"/>
          </a:xfrm>
          <a:prstGeom prst="rect">
            <a:avLst/>
          </a:prstGeom>
          <a:noFill/>
        </p:spPr>
        <p:txBody>
          <a:bodyPr wrap="none" rtlCol="0">
            <a:spAutoFit/>
          </a:bodyPr>
          <a:lstStyle/>
          <a:p>
            <a:r>
              <a:rPr lang="en-US" sz="2000" b="1" dirty="0"/>
              <a:t>:</a:t>
            </a:r>
          </a:p>
        </p:txBody>
      </p:sp>
      <p:sp>
        <p:nvSpPr>
          <p:cNvPr id="37" name="TextBox 36">
            <a:extLst>
              <a:ext uri="{FF2B5EF4-FFF2-40B4-BE49-F238E27FC236}">
                <a16:creationId xmlns:a16="http://schemas.microsoft.com/office/drawing/2014/main" id="{C5EA7AF2-0B73-AF4A-A190-99AF171BA94B}"/>
              </a:ext>
            </a:extLst>
          </p:cNvPr>
          <p:cNvSpPr txBox="1"/>
          <p:nvPr/>
        </p:nvSpPr>
        <p:spPr>
          <a:xfrm rot="2286806">
            <a:off x="3346645" y="4346846"/>
            <a:ext cx="255198" cy="400110"/>
          </a:xfrm>
          <a:prstGeom prst="rect">
            <a:avLst/>
          </a:prstGeom>
          <a:noFill/>
        </p:spPr>
        <p:txBody>
          <a:bodyPr wrap="none" rtlCol="0">
            <a:spAutoFit/>
          </a:bodyPr>
          <a:lstStyle/>
          <a:p>
            <a:r>
              <a:rPr lang="en-US" sz="2000" b="1" dirty="0"/>
              <a:t>:</a:t>
            </a:r>
          </a:p>
        </p:txBody>
      </p:sp>
      <p:sp>
        <p:nvSpPr>
          <p:cNvPr id="38" name="TextBox 37">
            <a:extLst>
              <a:ext uri="{FF2B5EF4-FFF2-40B4-BE49-F238E27FC236}">
                <a16:creationId xmlns:a16="http://schemas.microsoft.com/office/drawing/2014/main" id="{9BE0C2BB-243C-1A42-9B18-F4F2339B3F6D}"/>
              </a:ext>
            </a:extLst>
          </p:cNvPr>
          <p:cNvSpPr txBox="1"/>
          <p:nvPr/>
        </p:nvSpPr>
        <p:spPr>
          <a:xfrm rot="5400000">
            <a:off x="3546700" y="4915504"/>
            <a:ext cx="255198" cy="400110"/>
          </a:xfrm>
          <a:prstGeom prst="rect">
            <a:avLst/>
          </a:prstGeom>
          <a:noFill/>
        </p:spPr>
        <p:txBody>
          <a:bodyPr wrap="none" rtlCol="0">
            <a:spAutoFit/>
          </a:bodyPr>
          <a:lstStyle/>
          <a:p>
            <a:r>
              <a:rPr lang="en-US" sz="2000" b="1" dirty="0"/>
              <a:t>:</a:t>
            </a:r>
          </a:p>
        </p:txBody>
      </p:sp>
      <p:sp>
        <p:nvSpPr>
          <p:cNvPr id="39" name="TextBox 38">
            <a:extLst>
              <a:ext uri="{FF2B5EF4-FFF2-40B4-BE49-F238E27FC236}">
                <a16:creationId xmlns:a16="http://schemas.microsoft.com/office/drawing/2014/main" id="{65ABE8B7-B822-A847-A3C7-EB5F5707C5FA}"/>
              </a:ext>
            </a:extLst>
          </p:cNvPr>
          <p:cNvSpPr txBox="1"/>
          <p:nvPr/>
        </p:nvSpPr>
        <p:spPr>
          <a:xfrm rot="5400000">
            <a:off x="3570517" y="5187882"/>
            <a:ext cx="255198" cy="400110"/>
          </a:xfrm>
          <a:prstGeom prst="rect">
            <a:avLst/>
          </a:prstGeom>
          <a:noFill/>
        </p:spPr>
        <p:txBody>
          <a:bodyPr wrap="none" rtlCol="0">
            <a:spAutoFit/>
          </a:bodyPr>
          <a:lstStyle/>
          <a:p>
            <a:r>
              <a:rPr lang="en-US" sz="2000" b="1" dirty="0"/>
              <a:t>:</a:t>
            </a:r>
          </a:p>
        </p:txBody>
      </p:sp>
      <p:sp>
        <p:nvSpPr>
          <p:cNvPr id="40" name="TextBox 39">
            <a:extLst>
              <a:ext uri="{FF2B5EF4-FFF2-40B4-BE49-F238E27FC236}">
                <a16:creationId xmlns:a16="http://schemas.microsoft.com/office/drawing/2014/main" id="{3634A4A7-D5CD-5E48-913A-D3328FA45808}"/>
              </a:ext>
            </a:extLst>
          </p:cNvPr>
          <p:cNvSpPr txBox="1"/>
          <p:nvPr/>
        </p:nvSpPr>
        <p:spPr>
          <a:xfrm rot="5400000">
            <a:off x="3594334" y="5275204"/>
            <a:ext cx="255198" cy="400110"/>
          </a:xfrm>
          <a:prstGeom prst="rect">
            <a:avLst/>
          </a:prstGeom>
          <a:noFill/>
        </p:spPr>
        <p:txBody>
          <a:bodyPr wrap="none" rtlCol="0">
            <a:spAutoFit/>
          </a:bodyPr>
          <a:lstStyle/>
          <a:p>
            <a:r>
              <a:rPr lang="en-US" sz="2000" b="1" dirty="0"/>
              <a:t>:</a:t>
            </a:r>
          </a:p>
        </p:txBody>
      </p:sp>
      <p:sp>
        <p:nvSpPr>
          <p:cNvPr id="41" name="TextBox 40">
            <a:extLst>
              <a:ext uri="{FF2B5EF4-FFF2-40B4-BE49-F238E27FC236}">
                <a16:creationId xmlns:a16="http://schemas.microsoft.com/office/drawing/2014/main" id="{D7E46953-EE82-124A-909A-967C36DDB3EA}"/>
              </a:ext>
            </a:extLst>
          </p:cNvPr>
          <p:cNvSpPr txBox="1"/>
          <p:nvPr/>
        </p:nvSpPr>
        <p:spPr>
          <a:xfrm rot="5400000">
            <a:off x="3607265" y="5514927"/>
            <a:ext cx="255198" cy="400110"/>
          </a:xfrm>
          <a:prstGeom prst="rect">
            <a:avLst/>
          </a:prstGeom>
          <a:noFill/>
        </p:spPr>
        <p:txBody>
          <a:bodyPr wrap="none" rtlCol="0">
            <a:spAutoFit/>
          </a:bodyPr>
          <a:lstStyle/>
          <a:p>
            <a:r>
              <a:rPr lang="en-US" sz="2000" b="1" dirty="0"/>
              <a:t>:</a:t>
            </a:r>
          </a:p>
        </p:txBody>
      </p:sp>
      <p:sp>
        <p:nvSpPr>
          <p:cNvPr id="42" name="TextBox 41">
            <a:extLst>
              <a:ext uri="{FF2B5EF4-FFF2-40B4-BE49-F238E27FC236}">
                <a16:creationId xmlns:a16="http://schemas.microsoft.com/office/drawing/2014/main" id="{23A55AB9-36DD-CD47-8C7A-508D3FC6488A}"/>
              </a:ext>
            </a:extLst>
          </p:cNvPr>
          <p:cNvSpPr txBox="1"/>
          <p:nvPr/>
        </p:nvSpPr>
        <p:spPr>
          <a:xfrm rot="5400000">
            <a:off x="4730387" y="4871411"/>
            <a:ext cx="255198" cy="400110"/>
          </a:xfrm>
          <a:prstGeom prst="rect">
            <a:avLst/>
          </a:prstGeom>
          <a:noFill/>
        </p:spPr>
        <p:txBody>
          <a:bodyPr wrap="none" rtlCol="0">
            <a:spAutoFit/>
          </a:bodyPr>
          <a:lstStyle/>
          <a:p>
            <a:r>
              <a:rPr lang="en-US" sz="2000" b="1" dirty="0"/>
              <a:t>:</a:t>
            </a:r>
          </a:p>
        </p:txBody>
      </p:sp>
      <p:sp>
        <p:nvSpPr>
          <p:cNvPr id="43" name="TextBox 42">
            <a:extLst>
              <a:ext uri="{FF2B5EF4-FFF2-40B4-BE49-F238E27FC236}">
                <a16:creationId xmlns:a16="http://schemas.microsoft.com/office/drawing/2014/main" id="{3ED57AFF-F344-C14B-A2DC-EEF80C163376}"/>
              </a:ext>
            </a:extLst>
          </p:cNvPr>
          <p:cNvSpPr txBox="1"/>
          <p:nvPr/>
        </p:nvSpPr>
        <p:spPr>
          <a:xfrm rot="5400000">
            <a:off x="4730387" y="5121467"/>
            <a:ext cx="255198" cy="400110"/>
          </a:xfrm>
          <a:prstGeom prst="rect">
            <a:avLst/>
          </a:prstGeom>
          <a:noFill/>
        </p:spPr>
        <p:txBody>
          <a:bodyPr wrap="none" rtlCol="0">
            <a:spAutoFit/>
          </a:bodyPr>
          <a:lstStyle/>
          <a:p>
            <a:r>
              <a:rPr lang="en-US" sz="2000" b="1" dirty="0"/>
              <a:t>:</a:t>
            </a:r>
          </a:p>
        </p:txBody>
      </p:sp>
      <p:sp>
        <p:nvSpPr>
          <p:cNvPr id="44" name="TextBox 43">
            <a:extLst>
              <a:ext uri="{FF2B5EF4-FFF2-40B4-BE49-F238E27FC236}">
                <a16:creationId xmlns:a16="http://schemas.microsoft.com/office/drawing/2014/main" id="{7443E8DB-626D-B44A-9A8F-A05830DD892C}"/>
              </a:ext>
            </a:extLst>
          </p:cNvPr>
          <p:cNvSpPr txBox="1"/>
          <p:nvPr/>
        </p:nvSpPr>
        <p:spPr>
          <a:xfrm rot="5400000">
            <a:off x="5503272" y="4572119"/>
            <a:ext cx="255198" cy="400110"/>
          </a:xfrm>
          <a:prstGeom prst="rect">
            <a:avLst/>
          </a:prstGeom>
          <a:noFill/>
        </p:spPr>
        <p:txBody>
          <a:bodyPr wrap="none" rtlCol="0">
            <a:spAutoFit/>
          </a:bodyPr>
          <a:lstStyle/>
          <a:p>
            <a:r>
              <a:rPr lang="en-US" sz="2000" b="1" dirty="0"/>
              <a:t>:</a:t>
            </a:r>
          </a:p>
        </p:txBody>
      </p:sp>
      <p:sp>
        <p:nvSpPr>
          <p:cNvPr id="45" name="TextBox 44">
            <a:extLst>
              <a:ext uri="{FF2B5EF4-FFF2-40B4-BE49-F238E27FC236}">
                <a16:creationId xmlns:a16="http://schemas.microsoft.com/office/drawing/2014/main" id="{922BFE33-370C-7145-A21F-FC4F3C37C284}"/>
              </a:ext>
            </a:extLst>
          </p:cNvPr>
          <p:cNvSpPr txBox="1"/>
          <p:nvPr/>
        </p:nvSpPr>
        <p:spPr>
          <a:xfrm rot="5400000">
            <a:off x="5535736" y="4826464"/>
            <a:ext cx="255198" cy="400110"/>
          </a:xfrm>
          <a:prstGeom prst="rect">
            <a:avLst/>
          </a:prstGeom>
          <a:noFill/>
        </p:spPr>
        <p:txBody>
          <a:bodyPr wrap="none" rtlCol="0">
            <a:spAutoFit/>
          </a:bodyPr>
          <a:lstStyle/>
          <a:p>
            <a:r>
              <a:rPr lang="en-US" sz="2000" b="1" dirty="0"/>
              <a:t>:</a:t>
            </a:r>
          </a:p>
        </p:txBody>
      </p:sp>
      <p:sp>
        <p:nvSpPr>
          <p:cNvPr id="46" name="TextBox 45">
            <a:extLst>
              <a:ext uri="{FF2B5EF4-FFF2-40B4-BE49-F238E27FC236}">
                <a16:creationId xmlns:a16="http://schemas.microsoft.com/office/drawing/2014/main" id="{A247E1F8-A1BC-414D-97A0-7A6B6B13C543}"/>
              </a:ext>
            </a:extLst>
          </p:cNvPr>
          <p:cNvSpPr txBox="1"/>
          <p:nvPr/>
        </p:nvSpPr>
        <p:spPr>
          <a:xfrm>
            <a:off x="5735791" y="5475259"/>
            <a:ext cx="255198" cy="400110"/>
          </a:xfrm>
          <a:prstGeom prst="rect">
            <a:avLst/>
          </a:prstGeom>
          <a:noFill/>
        </p:spPr>
        <p:txBody>
          <a:bodyPr wrap="none" rtlCol="0">
            <a:spAutoFit/>
          </a:bodyPr>
          <a:lstStyle/>
          <a:p>
            <a:r>
              <a:rPr lang="en-US" sz="2000" b="1" dirty="0"/>
              <a:t>:</a:t>
            </a:r>
          </a:p>
        </p:txBody>
      </p:sp>
      <p:sp>
        <p:nvSpPr>
          <p:cNvPr id="47" name="TextBox 46">
            <a:extLst>
              <a:ext uri="{FF2B5EF4-FFF2-40B4-BE49-F238E27FC236}">
                <a16:creationId xmlns:a16="http://schemas.microsoft.com/office/drawing/2014/main" id="{2808F0F8-B263-AA46-BD51-79D8C745B96E}"/>
              </a:ext>
            </a:extLst>
          </p:cNvPr>
          <p:cNvSpPr txBox="1"/>
          <p:nvPr/>
        </p:nvSpPr>
        <p:spPr>
          <a:xfrm>
            <a:off x="5485052" y="5486145"/>
            <a:ext cx="727764" cy="400110"/>
          </a:xfrm>
          <a:prstGeom prst="rect">
            <a:avLst/>
          </a:prstGeom>
          <a:noFill/>
        </p:spPr>
        <p:txBody>
          <a:bodyPr wrap="square" rtlCol="0">
            <a:spAutoFit/>
          </a:bodyPr>
          <a:lstStyle/>
          <a:p>
            <a:r>
              <a:rPr lang="en-US" sz="2000" b="1" dirty="0"/>
              <a:t>:</a:t>
            </a:r>
          </a:p>
        </p:txBody>
      </p:sp>
    </p:spTree>
    <p:extLst>
      <p:ext uri="{BB962C8B-B14F-4D97-AF65-F5344CB8AC3E}">
        <p14:creationId xmlns:p14="http://schemas.microsoft.com/office/powerpoint/2010/main" val="15370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7" grpId="0"/>
      <p:bldP spid="38" grpId="0"/>
      <p:bldP spid="39" grpId="0"/>
      <p:bldP spid="40" grpId="0"/>
      <p:bldP spid="41" grpId="0"/>
      <p:bldP spid="42" grpId="0"/>
      <p:bldP spid="43" grpId="0"/>
      <p:bldP spid="44" grpId="0"/>
      <p:bldP spid="45" grpId="0"/>
      <p:bldP spid="46"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8"/>
            <a:ext cx="5464958" cy="646331"/>
          </a:xfrm>
          <a:prstGeom prst="rect">
            <a:avLst/>
          </a:prstGeom>
          <a:noFill/>
        </p:spPr>
        <p:txBody>
          <a:bodyPr wrap="none" rtlCol="0">
            <a:spAutoFit/>
          </a:bodyPr>
          <a:lstStyle/>
          <a:p>
            <a:r>
              <a:rPr lang="en-US" sz="3600" b="1" dirty="0">
                <a:solidFill>
                  <a:prstClr val="white"/>
                </a:solidFill>
                <a:latin typeface="Candara"/>
                <a:cs typeface="Candara"/>
              </a:rPr>
              <a:t>Fischer projections: R or 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Box 13">
            <a:extLst>
              <a:ext uri="{FF2B5EF4-FFF2-40B4-BE49-F238E27FC236}">
                <a16:creationId xmlns:a16="http://schemas.microsoft.com/office/drawing/2014/main" id="{4FD45630-F7C8-3449-A3B4-586CAAB5B240}"/>
              </a:ext>
            </a:extLst>
          </p:cNvPr>
          <p:cNvSpPr txBox="1"/>
          <p:nvPr/>
        </p:nvSpPr>
        <p:spPr>
          <a:xfrm>
            <a:off x="156033" y="716659"/>
            <a:ext cx="8844277" cy="1323439"/>
          </a:xfrm>
          <a:prstGeom prst="rect">
            <a:avLst/>
          </a:prstGeom>
          <a:noFill/>
        </p:spPr>
        <p:txBody>
          <a:bodyPr wrap="square" rtlCol="0">
            <a:spAutoFit/>
          </a:bodyPr>
          <a:lstStyle/>
          <a:p>
            <a:r>
              <a:rPr lang="en-US" sz="2000" dirty="0">
                <a:latin typeface="Candara" panose="020E0502030303020204" pitchFamily="34" charset="0"/>
              </a:rPr>
              <a:t>To determine whether each carbon of a Fisher projection is R or S:</a:t>
            </a:r>
          </a:p>
          <a:p>
            <a:pPr marL="457200" indent="-457200">
              <a:buAutoNum type="arabicParenBoth"/>
            </a:pPr>
            <a:r>
              <a:rPr lang="en-US" sz="2000" dirty="0">
                <a:latin typeface="Candara" panose="020E0502030303020204" pitchFamily="34" charset="0"/>
              </a:rPr>
              <a:t>Assign priority to the four substituents;</a:t>
            </a:r>
          </a:p>
          <a:p>
            <a:pPr marL="457200" indent="-457200">
              <a:buAutoNum type="arabicParenBoth"/>
            </a:pPr>
            <a:r>
              <a:rPr lang="en-US" sz="2000" dirty="0">
                <a:latin typeface="Candara" panose="020E0502030303020204" pitchFamily="34" charset="0"/>
              </a:rPr>
              <a:t>Face the hydrogen back away from the viewer;</a:t>
            </a:r>
          </a:p>
          <a:p>
            <a:pPr marL="457200" indent="-457200">
              <a:buAutoNum type="arabicParenBoth"/>
            </a:pPr>
            <a:r>
              <a:rPr lang="en-US" sz="2000" dirty="0">
                <a:latin typeface="Candara" panose="020E0502030303020204" pitchFamily="34" charset="0"/>
              </a:rPr>
              <a:t>Determine whether 1 to 2 to 3 is clockwise or counterclockwise.</a:t>
            </a:r>
          </a:p>
        </p:txBody>
      </p:sp>
      <p:pic>
        <p:nvPicPr>
          <p:cNvPr id="2" name="Picture 1">
            <a:extLst>
              <a:ext uri="{FF2B5EF4-FFF2-40B4-BE49-F238E27FC236}">
                <a16:creationId xmlns:a16="http://schemas.microsoft.com/office/drawing/2014/main" id="{EECD19E4-4DA7-1841-BA3C-EB5BBCE2CCFC}"/>
              </a:ext>
            </a:extLst>
          </p:cNvPr>
          <p:cNvPicPr>
            <a:picLocks noChangeAspect="1"/>
          </p:cNvPicPr>
          <p:nvPr/>
        </p:nvPicPr>
        <p:blipFill>
          <a:blip r:embed="rId3"/>
          <a:stretch>
            <a:fillRect/>
          </a:stretch>
        </p:blipFill>
        <p:spPr>
          <a:xfrm>
            <a:off x="420418" y="1972983"/>
            <a:ext cx="5657438" cy="3244707"/>
          </a:xfrm>
          <a:prstGeom prst="rect">
            <a:avLst/>
          </a:prstGeom>
        </p:spPr>
      </p:pic>
      <p:sp>
        <p:nvSpPr>
          <p:cNvPr id="24" name="TextBox 23">
            <a:extLst>
              <a:ext uri="{FF2B5EF4-FFF2-40B4-BE49-F238E27FC236}">
                <a16:creationId xmlns:a16="http://schemas.microsoft.com/office/drawing/2014/main" id="{4D838825-1EDC-774F-A4CE-404BB37A6971}"/>
              </a:ext>
            </a:extLst>
          </p:cNvPr>
          <p:cNvSpPr txBox="1"/>
          <p:nvPr/>
        </p:nvSpPr>
        <p:spPr>
          <a:xfrm>
            <a:off x="3214359" y="4147246"/>
            <a:ext cx="5755473" cy="2554545"/>
          </a:xfrm>
          <a:prstGeom prst="rect">
            <a:avLst/>
          </a:prstGeom>
          <a:noFill/>
        </p:spPr>
        <p:txBody>
          <a:bodyPr wrap="square" rtlCol="0">
            <a:spAutoFit/>
          </a:bodyPr>
          <a:lstStyle/>
          <a:p>
            <a:r>
              <a:rPr lang="en-US" sz="2000" dirty="0">
                <a:solidFill>
                  <a:srgbClr val="0432FF"/>
                </a:solidFill>
                <a:latin typeface="Candara" panose="020E0502030303020204" pitchFamily="34" charset="0"/>
              </a:rPr>
              <a:t>When the hydrogen atom (or whatever group is lowest priority) is on the horizontal axis, the molecule must be rotated on its vertical axis to swing the hydrogen to face away from the viewer. </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That twists the other horizontal </a:t>
            </a:r>
            <a:r>
              <a:rPr lang="en-US" sz="2000" dirty="0" err="1">
                <a:solidFill>
                  <a:srgbClr val="0432FF"/>
                </a:solidFill>
                <a:latin typeface="Candara" panose="020E0502030303020204" pitchFamily="34" charset="0"/>
              </a:rPr>
              <a:t>substitutent</a:t>
            </a:r>
            <a:r>
              <a:rPr lang="en-US" sz="2000" dirty="0">
                <a:solidFill>
                  <a:srgbClr val="0432FF"/>
                </a:solidFill>
                <a:latin typeface="Candara" panose="020E0502030303020204" pitchFamily="34" charset="0"/>
              </a:rPr>
              <a:t> over to the other side.</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Here the OH (1) ends up on the left.</a:t>
            </a:r>
          </a:p>
          <a:p>
            <a:pPr marL="342900" indent="-342900">
              <a:buFont typeface="Arial" panose="020B0604020202020204" pitchFamily="34" charset="0"/>
              <a:buChar char="•"/>
            </a:pPr>
            <a:r>
              <a:rPr lang="en-US" sz="2000" dirty="0">
                <a:solidFill>
                  <a:srgbClr val="0432FF"/>
                </a:solidFill>
                <a:latin typeface="Candara" panose="020E0502030303020204" pitchFamily="34" charset="0"/>
              </a:rPr>
              <a:t>Make a model and prove this to yourself.</a:t>
            </a:r>
          </a:p>
        </p:txBody>
      </p:sp>
      <p:grpSp>
        <p:nvGrpSpPr>
          <p:cNvPr id="6" name="Group 5">
            <a:extLst>
              <a:ext uri="{FF2B5EF4-FFF2-40B4-BE49-F238E27FC236}">
                <a16:creationId xmlns:a16="http://schemas.microsoft.com/office/drawing/2014/main" id="{90DC090F-B7DF-BB47-B174-7E51721AB958}"/>
              </a:ext>
            </a:extLst>
          </p:cNvPr>
          <p:cNvGrpSpPr/>
          <p:nvPr/>
        </p:nvGrpSpPr>
        <p:grpSpPr>
          <a:xfrm>
            <a:off x="6780418" y="2282791"/>
            <a:ext cx="1517331" cy="1534672"/>
            <a:chOff x="6868885" y="2144486"/>
            <a:chExt cx="1517331" cy="1534672"/>
          </a:xfrm>
        </p:grpSpPr>
        <p:pic>
          <p:nvPicPr>
            <p:cNvPr id="25" name="Picture 24">
              <a:extLst>
                <a:ext uri="{FF2B5EF4-FFF2-40B4-BE49-F238E27FC236}">
                  <a16:creationId xmlns:a16="http://schemas.microsoft.com/office/drawing/2014/main" id="{1D5A382C-CEE0-724A-89DA-D562799B7F96}"/>
                </a:ext>
              </a:extLst>
            </p:cNvPr>
            <p:cNvPicPr>
              <a:picLocks noChangeAspect="1"/>
            </p:cNvPicPr>
            <p:nvPr/>
          </p:nvPicPr>
          <p:blipFill rotWithShape="1">
            <a:blip r:embed="rId3"/>
            <a:srcRect l="47599" t="12331" r="25655" b="40371"/>
            <a:stretch/>
          </p:blipFill>
          <p:spPr>
            <a:xfrm flipH="1">
              <a:off x="6873101" y="2144486"/>
              <a:ext cx="1513115" cy="1534672"/>
            </a:xfrm>
            <a:prstGeom prst="rect">
              <a:avLst/>
            </a:prstGeom>
            <a:ln w="28575">
              <a:solidFill>
                <a:srgbClr val="0432FF"/>
              </a:solidFill>
            </a:ln>
          </p:spPr>
        </p:pic>
        <p:sp>
          <p:nvSpPr>
            <p:cNvPr id="3" name="Rectangle 2">
              <a:extLst>
                <a:ext uri="{FF2B5EF4-FFF2-40B4-BE49-F238E27FC236}">
                  <a16:creationId xmlns:a16="http://schemas.microsoft.com/office/drawing/2014/main" id="{FA4A149A-B9BD-9145-B2FD-E286C97FB9CE}"/>
                </a:ext>
              </a:extLst>
            </p:cNvPr>
            <p:cNvSpPr/>
            <p:nvPr/>
          </p:nvSpPr>
          <p:spPr>
            <a:xfrm>
              <a:off x="6868885" y="3298371"/>
              <a:ext cx="446314" cy="380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ircular Arrow 9">
            <a:extLst>
              <a:ext uri="{FF2B5EF4-FFF2-40B4-BE49-F238E27FC236}">
                <a16:creationId xmlns:a16="http://schemas.microsoft.com/office/drawing/2014/main" id="{429DF91D-DEA5-1B4D-8AA0-DE49CC82A828}"/>
              </a:ext>
            </a:extLst>
          </p:cNvPr>
          <p:cNvSpPr/>
          <p:nvPr/>
        </p:nvSpPr>
        <p:spPr>
          <a:xfrm rot="20297726">
            <a:off x="7212548" y="2677885"/>
            <a:ext cx="679598" cy="699494"/>
          </a:xfrm>
          <a:prstGeom prst="circularArrow">
            <a:avLst>
              <a:gd name="adj1" fmla="val 12500"/>
              <a:gd name="adj2" fmla="val 1142319"/>
              <a:gd name="adj3" fmla="val 20457681"/>
              <a:gd name="adj4" fmla="val 2612770"/>
              <a:gd name="adj5" fmla="val 12500"/>
            </a:avLst>
          </a:prstGeom>
          <a:solidFill>
            <a:srgbClr val="0432FF">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46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5" y="-168"/>
            <a:ext cx="5690597" cy="646331"/>
          </a:xfrm>
          <a:prstGeom prst="rect">
            <a:avLst/>
          </a:prstGeom>
          <a:noFill/>
        </p:spPr>
        <p:txBody>
          <a:bodyPr wrap="none" rtlCol="0">
            <a:spAutoFit/>
          </a:bodyPr>
          <a:lstStyle/>
          <a:p>
            <a:r>
              <a:rPr lang="en-US" sz="3600" b="1" dirty="0">
                <a:solidFill>
                  <a:prstClr val="white"/>
                </a:solidFill>
                <a:latin typeface="Candara"/>
                <a:cs typeface="Candara"/>
              </a:rPr>
              <a:t>Translating Fisher to zig-zag</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Box 13">
            <a:extLst>
              <a:ext uri="{FF2B5EF4-FFF2-40B4-BE49-F238E27FC236}">
                <a16:creationId xmlns:a16="http://schemas.microsoft.com/office/drawing/2014/main" id="{4FD45630-F7C8-3449-A3B4-586CAAB5B240}"/>
              </a:ext>
            </a:extLst>
          </p:cNvPr>
          <p:cNvSpPr txBox="1"/>
          <p:nvPr/>
        </p:nvSpPr>
        <p:spPr>
          <a:xfrm>
            <a:off x="156033" y="716659"/>
            <a:ext cx="8844277" cy="1015663"/>
          </a:xfrm>
          <a:prstGeom prst="rect">
            <a:avLst/>
          </a:prstGeom>
          <a:noFill/>
        </p:spPr>
        <p:txBody>
          <a:bodyPr wrap="square" rtlCol="0">
            <a:spAutoFit/>
          </a:bodyPr>
          <a:lstStyle/>
          <a:p>
            <a:r>
              <a:rPr lang="en-US" sz="2000" dirty="0">
                <a:latin typeface="Candara" panose="020E0502030303020204" pitchFamily="34" charset="0"/>
              </a:rPr>
              <a:t>It’s wise to determine whether each chiral carbon is R or S to be sure the two types of diagrams actually represent the same molecule.</a:t>
            </a:r>
          </a:p>
          <a:p>
            <a:pPr marL="800100" lvl="1" indent="-342900">
              <a:buFont typeface="Arial" panose="020B0604020202020204" pitchFamily="34" charset="0"/>
              <a:buChar char="•"/>
            </a:pPr>
            <a:r>
              <a:rPr lang="en-US" sz="2000" dirty="0">
                <a:latin typeface="Candara" panose="020E0502030303020204" pitchFamily="34" charset="0"/>
              </a:rPr>
              <a:t>Be sure that you can do that here.</a:t>
            </a:r>
          </a:p>
        </p:txBody>
      </p:sp>
      <p:pic>
        <p:nvPicPr>
          <p:cNvPr id="7" name="Picture 6">
            <a:extLst>
              <a:ext uri="{FF2B5EF4-FFF2-40B4-BE49-F238E27FC236}">
                <a16:creationId xmlns:a16="http://schemas.microsoft.com/office/drawing/2014/main" id="{86C1F807-D751-144E-B7B9-4C475253D43B}"/>
              </a:ext>
            </a:extLst>
          </p:cNvPr>
          <p:cNvPicPr>
            <a:picLocks noChangeAspect="1"/>
          </p:cNvPicPr>
          <p:nvPr/>
        </p:nvPicPr>
        <p:blipFill>
          <a:blip r:embed="rId3"/>
          <a:stretch>
            <a:fillRect/>
          </a:stretch>
        </p:blipFill>
        <p:spPr>
          <a:xfrm>
            <a:off x="814627" y="2683399"/>
            <a:ext cx="7786902" cy="2700564"/>
          </a:xfrm>
          <a:prstGeom prst="rect">
            <a:avLst/>
          </a:prstGeom>
        </p:spPr>
      </p:pic>
      <p:sp>
        <p:nvSpPr>
          <p:cNvPr id="15" name="TextBox 14">
            <a:extLst>
              <a:ext uri="{FF2B5EF4-FFF2-40B4-BE49-F238E27FC236}">
                <a16:creationId xmlns:a16="http://schemas.microsoft.com/office/drawing/2014/main" id="{DA2BD894-551C-F041-B853-E20D147A694C}"/>
              </a:ext>
            </a:extLst>
          </p:cNvPr>
          <p:cNvSpPr txBox="1"/>
          <p:nvPr/>
        </p:nvSpPr>
        <p:spPr>
          <a:xfrm>
            <a:off x="1462316" y="2136945"/>
            <a:ext cx="954312" cy="400110"/>
          </a:xfrm>
          <a:prstGeom prst="rect">
            <a:avLst/>
          </a:prstGeom>
          <a:noFill/>
        </p:spPr>
        <p:txBody>
          <a:bodyPr wrap="square" rtlCol="0">
            <a:spAutoFit/>
          </a:bodyPr>
          <a:lstStyle/>
          <a:p>
            <a:r>
              <a:rPr lang="en-US" sz="2000" dirty="0">
                <a:latin typeface="Candara" panose="020E0502030303020204" pitchFamily="34" charset="0"/>
              </a:rPr>
              <a:t>Fischer</a:t>
            </a:r>
          </a:p>
        </p:txBody>
      </p:sp>
      <p:sp>
        <p:nvSpPr>
          <p:cNvPr id="17" name="TextBox 16">
            <a:extLst>
              <a:ext uri="{FF2B5EF4-FFF2-40B4-BE49-F238E27FC236}">
                <a16:creationId xmlns:a16="http://schemas.microsoft.com/office/drawing/2014/main" id="{30C5EF13-68AD-2D45-9D62-8D72858E8843}"/>
              </a:ext>
            </a:extLst>
          </p:cNvPr>
          <p:cNvSpPr txBox="1"/>
          <p:nvPr/>
        </p:nvSpPr>
        <p:spPr>
          <a:xfrm>
            <a:off x="3465287" y="2136945"/>
            <a:ext cx="1596570" cy="400110"/>
          </a:xfrm>
          <a:prstGeom prst="rect">
            <a:avLst/>
          </a:prstGeom>
          <a:noFill/>
        </p:spPr>
        <p:txBody>
          <a:bodyPr wrap="square" rtlCol="0">
            <a:spAutoFit/>
          </a:bodyPr>
          <a:lstStyle/>
          <a:p>
            <a:r>
              <a:rPr lang="en-US" sz="2000" dirty="0">
                <a:latin typeface="Candara" panose="020E0502030303020204" pitchFamily="34" charset="0"/>
              </a:rPr>
              <a:t>'line’ Fischer</a:t>
            </a:r>
          </a:p>
        </p:txBody>
      </p:sp>
      <p:sp>
        <p:nvSpPr>
          <p:cNvPr id="18" name="TextBox 17">
            <a:extLst>
              <a:ext uri="{FF2B5EF4-FFF2-40B4-BE49-F238E27FC236}">
                <a16:creationId xmlns:a16="http://schemas.microsoft.com/office/drawing/2014/main" id="{AB68025C-6FBD-9044-9D1E-CA1E2DFAE260}"/>
              </a:ext>
            </a:extLst>
          </p:cNvPr>
          <p:cNvSpPr txBox="1"/>
          <p:nvPr/>
        </p:nvSpPr>
        <p:spPr>
          <a:xfrm>
            <a:off x="6622144" y="2136945"/>
            <a:ext cx="1596570" cy="400110"/>
          </a:xfrm>
          <a:prstGeom prst="rect">
            <a:avLst/>
          </a:prstGeom>
          <a:noFill/>
        </p:spPr>
        <p:txBody>
          <a:bodyPr wrap="square" rtlCol="0">
            <a:spAutoFit/>
          </a:bodyPr>
          <a:lstStyle/>
          <a:p>
            <a:r>
              <a:rPr lang="en-US" sz="2000" dirty="0">
                <a:latin typeface="Candara" panose="020E0502030303020204" pitchFamily="34" charset="0"/>
              </a:rPr>
              <a:t>zig-zag</a:t>
            </a:r>
          </a:p>
        </p:txBody>
      </p:sp>
    </p:spTree>
    <p:extLst>
      <p:ext uri="{BB962C8B-B14F-4D97-AF65-F5344CB8AC3E}">
        <p14:creationId xmlns:p14="http://schemas.microsoft.com/office/powerpoint/2010/main" val="144267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8"/>
            <a:ext cx="1758430" cy="646331"/>
          </a:xfrm>
          <a:prstGeom prst="rect">
            <a:avLst/>
          </a:prstGeom>
          <a:noFill/>
        </p:spPr>
        <p:txBody>
          <a:bodyPr wrap="none" rtlCol="0">
            <a:spAutoFit/>
          </a:bodyPr>
          <a:lstStyle/>
          <a:p>
            <a:r>
              <a:rPr lang="en-US" sz="3600" b="1" dirty="0">
                <a:solidFill>
                  <a:prstClr val="white"/>
                </a:solidFill>
                <a:latin typeface="Candara"/>
                <a:cs typeface="Candara"/>
              </a:rPr>
              <a:t>Try this: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Box 13">
            <a:extLst>
              <a:ext uri="{FF2B5EF4-FFF2-40B4-BE49-F238E27FC236}">
                <a16:creationId xmlns:a16="http://schemas.microsoft.com/office/drawing/2014/main" id="{4FD45630-F7C8-3449-A3B4-586CAAB5B240}"/>
              </a:ext>
            </a:extLst>
          </p:cNvPr>
          <p:cNvSpPr txBox="1"/>
          <p:nvPr/>
        </p:nvSpPr>
        <p:spPr>
          <a:xfrm>
            <a:off x="156033" y="716659"/>
            <a:ext cx="8844277" cy="1015663"/>
          </a:xfrm>
          <a:prstGeom prst="rect">
            <a:avLst/>
          </a:prstGeom>
          <a:noFill/>
        </p:spPr>
        <p:txBody>
          <a:bodyPr wrap="square" rtlCol="0">
            <a:spAutoFit/>
          </a:bodyPr>
          <a:lstStyle/>
          <a:p>
            <a:r>
              <a:rPr lang="en-US" sz="2000" dirty="0">
                <a:latin typeface="Candara" panose="020E0502030303020204" pitchFamily="34" charset="0"/>
              </a:rPr>
              <a:t>For this group of five-carbon sugars:</a:t>
            </a:r>
          </a:p>
          <a:p>
            <a:pPr marL="457200" indent="-457200">
              <a:buAutoNum type="alphaLcParenBoth"/>
            </a:pPr>
            <a:r>
              <a:rPr lang="en-US" sz="2000" dirty="0">
                <a:latin typeface="Candara" panose="020E0502030303020204" pitchFamily="34" charset="0"/>
              </a:rPr>
              <a:t>Label all chiral carbons.</a:t>
            </a:r>
          </a:p>
          <a:p>
            <a:pPr marL="457200" indent="-457200">
              <a:buAutoNum type="alphaLcParenBoth"/>
            </a:pPr>
            <a:r>
              <a:rPr lang="en-US" sz="2000" dirty="0">
                <a:latin typeface="Candara" panose="020E0502030303020204" pitchFamily="34" charset="0"/>
              </a:rPr>
              <a:t>Determine whether each is R or S.</a:t>
            </a:r>
          </a:p>
        </p:txBody>
      </p:sp>
      <p:pic>
        <p:nvPicPr>
          <p:cNvPr id="2" name="Picture 1">
            <a:extLst>
              <a:ext uri="{FF2B5EF4-FFF2-40B4-BE49-F238E27FC236}">
                <a16:creationId xmlns:a16="http://schemas.microsoft.com/office/drawing/2014/main" id="{5B4EC3AC-BDE4-9C4F-8FDD-709AABF2F010}"/>
              </a:ext>
            </a:extLst>
          </p:cNvPr>
          <p:cNvPicPr>
            <a:picLocks noChangeAspect="1"/>
          </p:cNvPicPr>
          <p:nvPr/>
        </p:nvPicPr>
        <p:blipFill>
          <a:blip r:embed="rId3"/>
          <a:stretch>
            <a:fillRect/>
          </a:stretch>
        </p:blipFill>
        <p:spPr>
          <a:xfrm>
            <a:off x="1379199" y="1670297"/>
            <a:ext cx="6202703" cy="2210707"/>
          </a:xfrm>
          <a:prstGeom prst="rect">
            <a:avLst/>
          </a:prstGeom>
        </p:spPr>
      </p:pic>
      <p:sp>
        <p:nvSpPr>
          <p:cNvPr id="3" name="TextBox 2">
            <a:extLst>
              <a:ext uri="{FF2B5EF4-FFF2-40B4-BE49-F238E27FC236}">
                <a16:creationId xmlns:a16="http://schemas.microsoft.com/office/drawing/2014/main" id="{B4E312A0-C4AB-B84F-A586-46EAC22F7329}"/>
              </a:ext>
            </a:extLst>
          </p:cNvPr>
          <p:cNvSpPr txBox="1"/>
          <p:nvPr/>
        </p:nvSpPr>
        <p:spPr>
          <a:xfrm rot="16200000">
            <a:off x="1953356" y="1586953"/>
            <a:ext cx="255198" cy="400110"/>
          </a:xfrm>
          <a:prstGeom prst="rect">
            <a:avLst/>
          </a:prstGeom>
          <a:noFill/>
        </p:spPr>
        <p:txBody>
          <a:bodyPr wrap="none" rtlCol="0">
            <a:spAutoFit/>
          </a:bodyPr>
          <a:lstStyle/>
          <a:p>
            <a:r>
              <a:rPr lang="en-US" sz="2000" b="1" dirty="0"/>
              <a:t>:</a:t>
            </a:r>
          </a:p>
        </p:txBody>
      </p:sp>
      <p:sp>
        <p:nvSpPr>
          <p:cNvPr id="13" name="TextBox 12">
            <a:extLst>
              <a:ext uri="{FF2B5EF4-FFF2-40B4-BE49-F238E27FC236}">
                <a16:creationId xmlns:a16="http://schemas.microsoft.com/office/drawing/2014/main" id="{919F513A-C95E-7845-A84E-7921AE4082A4}"/>
              </a:ext>
            </a:extLst>
          </p:cNvPr>
          <p:cNvSpPr txBox="1"/>
          <p:nvPr/>
        </p:nvSpPr>
        <p:spPr>
          <a:xfrm rot="16200000">
            <a:off x="1953356" y="1814744"/>
            <a:ext cx="255198" cy="400110"/>
          </a:xfrm>
          <a:prstGeom prst="rect">
            <a:avLst/>
          </a:prstGeom>
          <a:noFill/>
        </p:spPr>
        <p:txBody>
          <a:bodyPr wrap="none" rtlCol="0">
            <a:spAutoFit/>
          </a:bodyPr>
          <a:lstStyle/>
          <a:p>
            <a:r>
              <a:rPr lang="en-US" sz="2000" b="1" dirty="0"/>
              <a:t>:</a:t>
            </a:r>
          </a:p>
        </p:txBody>
      </p:sp>
      <p:sp>
        <p:nvSpPr>
          <p:cNvPr id="19" name="TextBox 18">
            <a:extLst>
              <a:ext uri="{FF2B5EF4-FFF2-40B4-BE49-F238E27FC236}">
                <a16:creationId xmlns:a16="http://schemas.microsoft.com/office/drawing/2014/main" id="{ADFFCE2B-9289-F448-AA81-E1A07B5B55C1}"/>
              </a:ext>
            </a:extLst>
          </p:cNvPr>
          <p:cNvSpPr txBox="1"/>
          <p:nvPr/>
        </p:nvSpPr>
        <p:spPr>
          <a:xfrm rot="16200000">
            <a:off x="1953356" y="1911903"/>
            <a:ext cx="255198" cy="400110"/>
          </a:xfrm>
          <a:prstGeom prst="rect">
            <a:avLst/>
          </a:prstGeom>
          <a:noFill/>
        </p:spPr>
        <p:txBody>
          <a:bodyPr wrap="none" rtlCol="0">
            <a:spAutoFit/>
          </a:bodyPr>
          <a:lstStyle/>
          <a:p>
            <a:r>
              <a:rPr lang="en-US" sz="2000" b="1" dirty="0"/>
              <a:t>:</a:t>
            </a:r>
          </a:p>
        </p:txBody>
      </p:sp>
      <p:sp>
        <p:nvSpPr>
          <p:cNvPr id="20" name="TextBox 19">
            <a:extLst>
              <a:ext uri="{FF2B5EF4-FFF2-40B4-BE49-F238E27FC236}">
                <a16:creationId xmlns:a16="http://schemas.microsoft.com/office/drawing/2014/main" id="{363F8133-D536-6040-BFD4-CA40301928DA}"/>
              </a:ext>
            </a:extLst>
          </p:cNvPr>
          <p:cNvSpPr txBox="1"/>
          <p:nvPr/>
        </p:nvSpPr>
        <p:spPr>
          <a:xfrm rot="16200000">
            <a:off x="1953356" y="2139692"/>
            <a:ext cx="255198" cy="400110"/>
          </a:xfrm>
          <a:prstGeom prst="rect">
            <a:avLst/>
          </a:prstGeom>
          <a:noFill/>
        </p:spPr>
        <p:txBody>
          <a:bodyPr wrap="none" rtlCol="0">
            <a:spAutoFit/>
          </a:bodyPr>
          <a:lstStyle/>
          <a:p>
            <a:r>
              <a:rPr lang="en-US" sz="2000" b="1" dirty="0"/>
              <a:t>:</a:t>
            </a:r>
          </a:p>
        </p:txBody>
      </p:sp>
      <p:sp>
        <p:nvSpPr>
          <p:cNvPr id="21" name="TextBox 20">
            <a:extLst>
              <a:ext uri="{FF2B5EF4-FFF2-40B4-BE49-F238E27FC236}">
                <a16:creationId xmlns:a16="http://schemas.microsoft.com/office/drawing/2014/main" id="{68AFC1A7-1AF4-9F43-8FE4-BEAE9113EB86}"/>
              </a:ext>
            </a:extLst>
          </p:cNvPr>
          <p:cNvSpPr txBox="1"/>
          <p:nvPr/>
        </p:nvSpPr>
        <p:spPr>
          <a:xfrm rot="16200000">
            <a:off x="1953356" y="2258621"/>
            <a:ext cx="255198" cy="400110"/>
          </a:xfrm>
          <a:prstGeom prst="rect">
            <a:avLst/>
          </a:prstGeom>
          <a:noFill/>
        </p:spPr>
        <p:txBody>
          <a:bodyPr wrap="none" rtlCol="0">
            <a:spAutoFit/>
          </a:bodyPr>
          <a:lstStyle/>
          <a:p>
            <a:r>
              <a:rPr lang="en-US" sz="2000" b="1" dirty="0"/>
              <a:t>:</a:t>
            </a:r>
          </a:p>
        </p:txBody>
      </p:sp>
      <p:sp>
        <p:nvSpPr>
          <p:cNvPr id="22" name="TextBox 21">
            <a:extLst>
              <a:ext uri="{FF2B5EF4-FFF2-40B4-BE49-F238E27FC236}">
                <a16:creationId xmlns:a16="http://schemas.microsoft.com/office/drawing/2014/main" id="{23DC2BDF-68BD-5142-BA21-1C71A75AB667}"/>
              </a:ext>
            </a:extLst>
          </p:cNvPr>
          <p:cNvSpPr txBox="1"/>
          <p:nvPr/>
        </p:nvSpPr>
        <p:spPr>
          <a:xfrm rot="16200000">
            <a:off x="1953356" y="2508182"/>
            <a:ext cx="255198" cy="400110"/>
          </a:xfrm>
          <a:prstGeom prst="rect">
            <a:avLst/>
          </a:prstGeom>
          <a:noFill/>
        </p:spPr>
        <p:txBody>
          <a:bodyPr wrap="none" rtlCol="0">
            <a:spAutoFit/>
          </a:bodyPr>
          <a:lstStyle/>
          <a:p>
            <a:r>
              <a:rPr lang="en-US" sz="2000" b="1" dirty="0"/>
              <a:t>:</a:t>
            </a:r>
          </a:p>
        </p:txBody>
      </p:sp>
      <p:sp>
        <p:nvSpPr>
          <p:cNvPr id="23" name="TextBox 22">
            <a:extLst>
              <a:ext uri="{FF2B5EF4-FFF2-40B4-BE49-F238E27FC236}">
                <a16:creationId xmlns:a16="http://schemas.microsoft.com/office/drawing/2014/main" id="{17DDE931-3CFC-B04A-B906-036FED5F2237}"/>
              </a:ext>
            </a:extLst>
          </p:cNvPr>
          <p:cNvSpPr txBox="1"/>
          <p:nvPr/>
        </p:nvSpPr>
        <p:spPr>
          <a:xfrm rot="16200000">
            <a:off x="1953356" y="2637999"/>
            <a:ext cx="255198" cy="400110"/>
          </a:xfrm>
          <a:prstGeom prst="rect">
            <a:avLst/>
          </a:prstGeom>
          <a:noFill/>
        </p:spPr>
        <p:txBody>
          <a:bodyPr wrap="none" rtlCol="0">
            <a:spAutoFit/>
          </a:bodyPr>
          <a:lstStyle/>
          <a:p>
            <a:r>
              <a:rPr lang="en-US" sz="2000" b="1" dirty="0"/>
              <a:t>:</a:t>
            </a:r>
          </a:p>
        </p:txBody>
      </p:sp>
      <p:sp>
        <p:nvSpPr>
          <p:cNvPr id="24" name="TextBox 23">
            <a:extLst>
              <a:ext uri="{FF2B5EF4-FFF2-40B4-BE49-F238E27FC236}">
                <a16:creationId xmlns:a16="http://schemas.microsoft.com/office/drawing/2014/main" id="{FB892817-0E34-9E4E-A795-93DE352E859C}"/>
              </a:ext>
            </a:extLst>
          </p:cNvPr>
          <p:cNvSpPr txBox="1"/>
          <p:nvPr/>
        </p:nvSpPr>
        <p:spPr>
          <a:xfrm rot="16200000">
            <a:off x="1953356" y="2865788"/>
            <a:ext cx="255198" cy="400110"/>
          </a:xfrm>
          <a:prstGeom prst="rect">
            <a:avLst/>
          </a:prstGeom>
          <a:noFill/>
        </p:spPr>
        <p:txBody>
          <a:bodyPr wrap="none" rtlCol="0">
            <a:spAutoFit/>
          </a:bodyPr>
          <a:lstStyle/>
          <a:p>
            <a:r>
              <a:rPr lang="en-US" sz="2000" b="1" dirty="0"/>
              <a:t>:</a:t>
            </a:r>
          </a:p>
        </p:txBody>
      </p:sp>
      <p:sp>
        <p:nvSpPr>
          <p:cNvPr id="25" name="TextBox 24">
            <a:extLst>
              <a:ext uri="{FF2B5EF4-FFF2-40B4-BE49-F238E27FC236}">
                <a16:creationId xmlns:a16="http://schemas.microsoft.com/office/drawing/2014/main" id="{D0174E9E-24E3-7841-BCA4-5AD359BC510F}"/>
              </a:ext>
            </a:extLst>
          </p:cNvPr>
          <p:cNvSpPr txBox="1"/>
          <p:nvPr/>
        </p:nvSpPr>
        <p:spPr>
          <a:xfrm rot="16200000">
            <a:off x="1953356" y="2984720"/>
            <a:ext cx="255198" cy="400110"/>
          </a:xfrm>
          <a:prstGeom prst="rect">
            <a:avLst/>
          </a:prstGeom>
          <a:noFill/>
        </p:spPr>
        <p:txBody>
          <a:bodyPr wrap="none" rtlCol="0">
            <a:spAutoFit/>
          </a:bodyPr>
          <a:lstStyle/>
          <a:p>
            <a:r>
              <a:rPr lang="en-US" sz="2000" b="1" dirty="0"/>
              <a:t>:</a:t>
            </a:r>
          </a:p>
        </p:txBody>
      </p:sp>
      <p:sp>
        <p:nvSpPr>
          <p:cNvPr id="26" name="TextBox 25">
            <a:extLst>
              <a:ext uri="{FF2B5EF4-FFF2-40B4-BE49-F238E27FC236}">
                <a16:creationId xmlns:a16="http://schemas.microsoft.com/office/drawing/2014/main" id="{0E48CE13-07D1-654B-8199-F7F5980AD5EF}"/>
              </a:ext>
            </a:extLst>
          </p:cNvPr>
          <p:cNvSpPr txBox="1"/>
          <p:nvPr/>
        </p:nvSpPr>
        <p:spPr>
          <a:xfrm rot="16200000">
            <a:off x="1953356" y="3223396"/>
            <a:ext cx="255198" cy="400110"/>
          </a:xfrm>
          <a:prstGeom prst="rect">
            <a:avLst/>
          </a:prstGeom>
          <a:noFill/>
        </p:spPr>
        <p:txBody>
          <a:bodyPr wrap="none" rtlCol="0">
            <a:spAutoFit/>
          </a:bodyPr>
          <a:lstStyle/>
          <a:p>
            <a:r>
              <a:rPr lang="en-US" sz="2000" b="1" dirty="0"/>
              <a:t>:</a:t>
            </a:r>
          </a:p>
        </p:txBody>
      </p:sp>
      <p:sp>
        <p:nvSpPr>
          <p:cNvPr id="27" name="TextBox 26">
            <a:extLst>
              <a:ext uri="{FF2B5EF4-FFF2-40B4-BE49-F238E27FC236}">
                <a16:creationId xmlns:a16="http://schemas.microsoft.com/office/drawing/2014/main" id="{490765DF-01BF-A64E-8BCB-68DAF464F67A}"/>
              </a:ext>
            </a:extLst>
          </p:cNvPr>
          <p:cNvSpPr txBox="1"/>
          <p:nvPr/>
        </p:nvSpPr>
        <p:spPr>
          <a:xfrm rot="16200000">
            <a:off x="3531784" y="1570431"/>
            <a:ext cx="255198" cy="400110"/>
          </a:xfrm>
          <a:prstGeom prst="rect">
            <a:avLst/>
          </a:prstGeom>
          <a:noFill/>
        </p:spPr>
        <p:txBody>
          <a:bodyPr wrap="none" rtlCol="0">
            <a:spAutoFit/>
          </a:bodyPr>
          <a:lstStyle/>
          <a:p>
            <a:r>
              <a:rPr lang="en-US" sz="2000" b="1" dirty="0"/>
              <a:t>:</a:t>
            </a:r>
          </a:p>
        </p:txBody>
      </p:sp>
      <p:sp>
        <p:nvSpPr>
          <p:cNvPr id="28" name="TextBox 27">
            <a:extLst>
              <a:ext uri="{FF2B5EF4-FFF2-40B4-BE49-F238E27FC236}">
                <a16:creationId xmlns:a16="http://schemas.microsoft.com/office/drawing/2014/main" id="{035F6088-2327-DB4B-8125-A6E8664F3D51}"/>
              </a:ext>
            </a:extLst>
          </p:cNvPr>
          <p:cNvSpPr txBox="1"/>
          <p:nvPr/>
        </p:nvSpPr>
        <p:spPr>
          <a:xfrm rot="16200000">
            <a:off x="3531784" y="1804964"/>
            <a:ext cx="255198" cy="400110"/>
          </a:xfrm>
          <a:prstGeom prst="rect">
            <a:avLst/>
          </a:prstGeom>
          <a:noFill/>
        </p:spPr>
        <p:txBody>
          <a:bodyPr wrap="none" rtlCol="0">
            <a:spAutoFit/>
          </a:bodyPr>
          <a:lstStyle/>
          <a:p>
            <a:r>
              <a:rPr lang="en-US" sz="2000" b="1" dirty="0"/>
              <a:t>:</a:t>
            </a:r>
          </a:p>
        </p:txBody>
      </p:sp>
      <p:sp>
        <p:nvSpPr>
          <p:cNvPr id="29" name="TextBox 28">
            <a:extLst>
              <a:ext uri="{FF2B5EF4-FFF2-40B4-BE49-F238E27FC236}">
                <a16:creationId xmlns:a16="http://schemas.microsoft.com/office/drawing/2014/main" id="{F7592933-BDD8-6D43-BA73-BEC197EE4113}"/>
              </a:ext>
            </a:extLst>
          </p:cNvPr>
          <p:cNvSpPr txBox="1"/>
          <p:nvPr/>
        </p:nvSpPr>
        <p:spPr>
          <a:xfrm rot="16200000">
            <a:off x="2818772" y="1898798"/>
            <a:ext cx="255198" cy="400110"/>
          </a:xfrm>
          <a:prstGeom prst="rect">
            <a:avLst/>
          </a:prstGeom>
          <a:noFill/>
        </p:spPr>
        <p:txBody>
          <a:bodyPr wrap="none" rtlCol="0">
            <a:spAutoFit/>
          </a:bodyPr>
          <a:lstStyle/>
          <a:p>
            <a:r>
              <a:rPr lang="en-US" sz="2000" b="1" dirty="0"/>
              <a:t>:</a:t>
            </a:r>
          </a:p>
        </p:txBody>
      </p:sp>
      <p:sp>
        <p:nvSpPr>
          <p:cNvPr id="30" name="TextBox 29">
            <a:extLst>
              <a:ext uri="{FF2B5EF4-FFF2-40B4-BE49-F238E27FC236}">
                <a16:creationId xmlns:a16="http://schemas.microsoft.com/office/drawing/2014/main" id="{6924B42C-3875-2644-99E4-3AC95F02B17D}"/>
              </a:ext>
            </a:extLst>
          </p:cNvPr>
          <p:cNvSpPr txBox="1"/>
          <p:nvPr/>
        </p:nvSpPr>
        <p:spPr>
          <a:xfrm rot="16200000">
            <a:off x="2818772" y="2131021"/>
            <a:ext cx="255198" cy="400110"/>
          </a:xfrm>
          <a:prstGeom prst="rect">
            <a:avLst/>
          </a:prstGeom>
          <a:noFill/>
        </p:spPr>
        <p:txBody>
          <a:bodyPr wrap="none" rtlCol="0">
            <a:spAutoFit/>
          </a:bodyPr>
          <a:lstStyle/>
          <a:p>
            <a:r>
              <a:rPr lang="en-US" sz="2000" b="1" dirty="0"/>
              <a:t>:</a:t>
            </a:r>
          </a:p>
        </p:txBody>
      </p:sp>
      <p:sp>
        <p:nvSpPr>
          <p:cNvPr id="31" name="TextBox 30">
            <a:extLst>
              <a:ext uri="{FF2B5EF4-FFF2-40B4-BE49-F238E27FC236}">
                <a16:creationId xmlns:a16="http://schemas.microsoft.com/office/drawing/2014/main" id="{5E38F256-70EB-274D-897F-B0D406A5CC0C}"/>
              </a:ext>
            </a:extLst>
          </p:cNvPr>
          <p:cNvSpPr txBox="1"/>
          <p:nvPr/>
        </p:nvSpPr>
        <p:spPr>
          <a:xfrm rot="16200000">
            <a:off x="3531784" y="2252983"/>
            <a:ext cx="255198" cy="400110"/>
          </a:xfrm>
          <a:prstGeom prst="rect">
            <a:avLst/>
          </a:prstGeom>
          <a:noFill/>
        </p:spPr>
        <p:txBody>
          <a:bodyPr wrap="none" rtlCol="0">
            <a:spAutoFit/>
          </a:bodyPr>
          <a:lstStyle/>
          <a:p>
            <a:r>
              <a:rPr lang="en-US" sz="2000" b="1" dirty="0"/>
              <a:t>:</a:t>
            </a:r>
          </a:p>
        </p:txBody>
      </p:sp>
      <p:sp>
        <p:nvSpPr>
          <p:cNvPr id="32" name="TextBox 31">
            <a:extLst>
              <a:ext uri="{FF2B5EF4-FFF2-40B4-BE49-F238E27FC236}">
                <a16:creationId xmlns:a16="http://schemas.microsoft.com/office/drawing/2014/main" id="{81D7D685-5E57-9540-A539-6F40F3C29BF7}"/>
              </a:ext>
            </a:extLst>
          </p:cNvPr>
          <p:cNvSpPr txBox="1"/>
          <p:nvPr/>
        </p:nvSpPr>
        <p:spPr>
          <a:xfrm rot="16200000">
            <a:off x="3531784" y="2482775"/>
            <a:ext cx="255198" cy="400110"/>
          </a:xfrm>
          <a:prstGeom prst="rect">
            <a:avLst/>
          </a:prstGeom>
          <a:noFill/>
        </p:spPr>
        <p:txBody>
          <a:bodyPr wrap="none" rtlCol="0">
            <a:spAutoFit/>
          </a:bodyPr>
          <a:lstStyle/>
          <a:p>
            <a:r>
              <a:rPr lang="en-US" sz="2000" b="1" dirty="0"/>
              <a:t>:</a:t>
            </a:r>
          </a:p>
        </p:txBody>
      </p:sp>
      <p:sp>
        <p:nvSpPr>
          <p:cNvPr id="33" name="TextBox 32">
            <a:extLst>
              <a:ext uri="{FF2B5EF4-FFF2-40B4-BE49-F238E27FC236}">
                <a16:creationId xmlns:a16="http://schemas.microsoft.com/office/drawing/2014/main" id="{B61F80E7-225C-A24D-9078-4E3A10D7A0AE}"/>
              </a:ext>
            </a:extLst>
          </p:cNvPr>
          <p:cNvSpPr txBox="1"/>
          <p:nvPr/>
        </p:nvSpPr>
        <p:spPr>
          <a:xfrm rot="16200000">
            <a:off x="3520898" y="2603707"/>
            <a:ext cx="255198" cy="400110"/>
          </a:xfrm>
          <a:prstGeom prst="rect">
            <a:avLst/>
          </a:prstGeom>
          <a:noFill/>
        </p:spPr>
        <p:txBody>
          <a:bodyPr wrap="none" rtlCol="0">
            <a:spAutoFit/>
          </a:bodyPr>
          <a:lstStyle/>
          <a:p>
            <a:r>
              <a:rPr lang="en-US" sz="2000" b="1" dirty="0"/>
              <a:t>:</a:t>
            </a:r>
          </a:p>
        </p:txBody>
      </p:sp>
      <p:sp>
        <p:nvSpPr>
          <p:cNvPr id="34" name="TextBox 33">
            <a:extLst>
              <a:ext uri="{FF2B5EF4-FFF2-40B4-BE49-F238E27FC236}">
                <a16:creationId xmlns:a16="http://schemas.microsoft.com/office/drawing/2014/main" id="{4456D18D-F36F-C645-98AD-D59E1C83D81D}"/>
              </a:ext>
            </a:extLst>
          </p:cNvPr>
          <p:cNvSpPr txBox="1"/>
          <p:nvPr/>
        </p:nvSpPr>
        <p:spPr>
          <a:xfrm rot="16200000">
            <a:off x="3520898" y="2833499"/>
            <a:ext cx="255198" cy="400110"/>
          </a:xfrm>
          <a:prstGeom prst="rect">
            <a:avLst/>
          </a:prstGeom>
          <a:noFill/>
        </p:spPr>
        <p:txBody>
          <a:bodyPr wrap="none" rtlCol="0">
            <a:spAutoFit/>
          </a:bodyPr>
          <a:lstStyle/>
          <a:p>
            <a:r>
              <a:rPr lang="en-US" sz="2000" b="1" dirty="0"/>
              <a:t>:</a:t>
            </a:r>
          </a:p>
        </p:txBody>
      </p:sp>
      <p:sp>
        <p:nvSpPr>
          <p:cNvPr id="35" name="TextBox 34">
            <a:extLst>
              <a:ext uri="{FF2B5EF4-FFF2-40B4-BE49-F238E27FC236}">
                <a16:creationId xmlns:a16="http://schemas.microsoft.com/office/drawing/2014/main" id="{C72F0308-53B4-2F4B-8AB0-127D3D77D780}"/>
              </a:ext>
            </a:extLst>
          </p:cNvPr>
          <p:cNvSpPr txBox="1"/>
          <p:nvPr/>
        </p:nvSpPr>
        <p:spPr>
          <a:xfrm rot="16200000">
            <a:off x="3520898" y="2976205"/>
            <a:ext cx="255198" cy="400110"/>
          </a:xfrm>
          <a:prstGeom prst="rect">
            <a:avLst/>
          </a:prstGeom>
          <a:noFill/>
        </p:spPr>
        <p:txBody>
          <a:bodyPr wrap="none" rtlCol="0">
            <a:spAutoFit/>
          </a:bodyPr>
          <a:lstStyle/>
          <a:p>
            <a:r>
              <a:rPr lang="en-US" sz="2000" b="1" dirty="0"/>
              <a:t>:</a:t>
            </a:r>
          </a:p>
        </p:txBody>
      </p:sp>
      <p:sp>
        <p:nvSpPr>
          <p:cNvPr id="36" name="TextBox 35">
            <a:extLst>
              <a:ext uri="{FF2B5EF4-FFF2-40B4-BE49-F238E27FC236}">
                <a16:creationId xmlns:a16="http://schemas.microsoft.com/office/drawing/2014/main" id="{BBE1ECF3-11D5-AB42-8592-6274AEB1A153}"/>
              </a:ext>
            </a:extLst>
          </p:cNvPr>
          <p:cNvSpPr txBox="1"/>
          <p:nvPr/>
        </p:nvSpPr>
        <p:spPr>
          <a:xfrm rot="16200000">
            <a:off x="3520898" y="3195113"/>
            <a:ext cx="255198" cy="400110"/>
          </a:xfrm>
          <a:prstGeom prst="rect">
            <a:avLst/>
          </a:prstGeom>
          <a:noFill/>
        </p:spPr>
        <p:txBody>
          <a:bodyPr wrap="none" rtlCol="0">
            <a:spAutoFit/>
          </a:bodyPr>
          <a:lstStyle/>
          <a:p>
            <a:r>
              <a:rPr lang="en-US" sz="2000" b="1" dirty="0"/>
              <a:t>:</a:t>
            </a:r>
          </a:p>
        </p:txBody>
      </p:sp>
      <p:sp>
        <p:nvSpPr>
          <p:cNvPr id="37" name="TextBox 36">
            <a:extLst>
              <a:ext uri="{FF2B5EF4-FFF2-40B4-BE49-F238E27FC236}">
                <a16:creationId xmlns:a16="http://schemas.microsoft.com/office/drawing/2014/main" id="{AA840550-2D9D-0E44-82C2-3265E5D00274}"/>
              </a:ext>
            </a:extLst>
          </p:cNvPr>
          <p:cNvSpPr txBox="1"/>
          <p:nvPr/>
        </p:nvSpPr>
        <p:spPr>
          <a:xfrm rot="16200000">
            <a:off x="4600912" y="2227576"/>
            <a:ext cx="255198" cy="400110"/>
          </a:xfrm>
          <a:prstGeom prst="rect">
            <a:avLst/>
          </a:prstGeom>
          <a:noFill/>
        </p:spPr>
        <p:txBody>
          <a:bodyPr wrap="none" rtlCol="0">
            <a:spAutoFit/>
          </a:bodyPr>
          <a:lstStyle/>
          <a:p>
            <a:r>
              <a:rPr lang="en-US" sz="2000" b="1" dirty="0"/>
              <a:t>:</a:t>
            </a:r>
          </a:p>
        </p:txBody>
      </p:sp>
      <p:sp>
        <p:nvSpPr>
          <p:cNvPr id="38" name="TextBox 37">
            <a:extLst>
              <a:ext uri="{FF2B5EF4-FFF2-40B4-BE49-F238E27FC236}">
                <a16:creationId xmlns:a16="http://schemas.microsoft.com/office/drawing/2014/main" id="{8F6735C9-0DAD-8941-AC81-7475572196C5}"/>
              </a:ext>
            </a:extLst>
          </p:cNvPr>
          <p:cNvSpPr txBox="1"/>
          <p:nvPr/>
        </p:nvSpPr>
        <p:spPr>
          <a:xfrm rot="16200000">
            <a:off x="4600912" y="2469766"/>
            <a:ext cx="255198" cy="400110"/>
          </a:xfrm>
          <a:prstGeom prst="rect">
            <a:avLst/>
          </a:prstGeom>
          <a:noFill/>
        </p:spPr>
        <p:txBody>
          <a:bodyPr wrap="none" rtlCol="0">
            <a:spAutoFit/>
          </a:bodyPr>
          <a:lstStyle/>
          <a:p>
            <a:r>
              <a:rPr lang="en-US" sz="2000" b="1" dirty="0"/>
              <a:t>:</a:t>
            </a:r>
          </a:p>
        </p:txBody>
      </p:sp>
      <p:sp>
        <p:nvSpPr>
          <p:cNvPr id="39" name="TextBox 38">
            <a:extLst>
              <a:ext uri="{FF2B5EF4-FFF2-40B4-BE49-F238E27FC236}">
                <a16:creationId xmlns:a16="http://schemas.microsoft.com/office/drawing/2014/main" id="{7865C998-8422-5B4D-8D52-6F20F046384E}"/>
              </a:ext>
            </a:extLst>
          </p:cNvPr>
          <p:cNvSpPr txBox="1"/>
          <p:nvPr/>
        </p:nvSpPr>
        <p:spPr>
          <a:xfrm rot="16200000">
            <a:off x="5302590" y="1547808"/>
            <a:ext cx="255198" cy="400110"/>
          </a:xfrm>
          <a:prstGeom prst="rect">
            <a:avLst/>
          </a:prstGeom>
          <a:noFill/>
        </p:spPr>
        <p:txBody>
          <a:bodyPr wrap="none" rtlCol="0">
            <a:spAutoFit/>
          </a:bodyPr>
          <a:lstStyle/>
          <a:p>
            <a:r>
              <a:rPr lang="en-US" sz="2000" b="1" dirty="0"/>
              <a:t>:</a:t>
            </a:r>
          </a:p>
        </p:txBody>
      </p:sp>
      <p:sp>
        <p:nvSpPr>
          <p:cNvPr id="40" name="TextBox 39">
            <a:extLst>
              <a:ext uri="{FF2B5EF4-FFF2-40B4-BE49-F238E27FC236}">
                <a16:creationId xmlns:a16="http://schemas.microsoft.com/office/drawing/2014/main" id="{0A7DAA73-84EC-0C46-9888-8DAF492AC48C}"/>
              </a:ext>
            </a:extLst>
          </p:cNvPr>
          <p:cNvSpPr txBox="1"/>
          <p:nvPr/>
        </p:nvSpPr>
        <p:spPr>
          <a:xfrm rot="16200000">
            <a:off x="5302590" y="1784303"/>
            <a:ext cx="255198" cy="400110"/>
          </a:xfrm>
          <a:prstGeom prst="rect">
            <a:avLst/>
          </a:prstGeom>
          <a:noFill/>
        </p:spPr>
        <p:txBody>
          <a:bodyPr wrap="none" rtlCol="0">
            <a:spAutoFit/>
          </a:bodyPr>
          <a:lstStyle/>
          <a:p>
            <a:r>
              <a:rPr lang="en-US" sz="2000" b="1" dirty="0"/>
              <a:t>:</a:t>
            </a:r>
          </a:p>
        </p:txBody>
      </p:sp>
      <p:sp>
        <p:nvSpPr>
          <p:cNvPr id="41" name="TextBox 40">
            <a:extLst>
              <a:ext uri="{FF2B5EF4-FFF2-40B4-BE49-F238E27FC236}">
                <a16:creationId xmlns:a16="http://schemas.microsoft.com/office/drawing/2014/main" id="{DA204A01-7370-8D42-8F24-23FB4BE380AC}"/>
              </a:ext>
            </a:extLst>
          </p:cNvPr>
          <p:cNvSpPr txBox="1"/>
          <p:nvPr/>
        </p:nvSpPr>
        <p:spPr>
          <a:xfrm rot="16200000">
            <a:off x="5302590" y="1879280"/>
            <a:ext cx="255198" cy="400110"/>
          </a:xfrm>
          <a:prstGeom prst="rect">
            <a:avLst/>
          </a:prstGeom>
          <a:noFill/>
        </p:spPr>
        <p:txBody>
          <a:bodyPr wrap="none" rtlCol="0">
            <a:spAutoFit/>
          </a:bodyPr>
          <a:lstStyle/>
          <a:p>
            <a:r>
              <a:rPr lang="en-US" sz="2000" b="1" dirty="0"/>
              <a:t>:</a:t>
            </a:r>
          </a:p>
        </p:txBody>
      </p:sp>
      <p:sp>
        <p:nvSpPr>
          <p:cNvPr id="42" name="TextBox 41">
            <a:extLst>
              <a:ext uri="{FF2B5EF4-FFF2-40B4-BE49-F238E27FC236}">
                <a16:creationId xmlns:a16="http://schemas.microsoft.com/office/drawing/2014/main" id="{D1418B68-509B-5440-A83F-C313346EC444}"/>
              </a:ext>
            </a:extLst>
          </p:cNvPr>
          <p:cNvSpPr txBox="1"/>
          <p:nvPr/>
        </p:nvSpPr>
        <p:spPr>
          <a:xfrm rot="16200000">
            <a:off x="5302590" y="2126659"/>
            <a:ext cx="255198" cy="400110"/>
          </a:xfrm>
          <a:prstGeom prst="rect">
            <a:avLst/>
          </a:prstGeom>
          <a:noFill/>
        </p:spPr>
        <p:txBody>
          <a:bodyPr wrap="none" rtlCol="0">
            <a:spAutoFit/>
          </a:bodyPr>
          <a:lstStyle/>
          <a:p>
            <a:r>
              <a:rPr lang="en-US" sz="2000" b="1" dirty="0"/>
              <a:t>:</a:t>
            </a:r>
          </a:p>
        </p:txBody>
      </p:sp>
      <p:sp>
        <p:nvSpPr>
          <p:cNvPr id="43" name="TextBox 42">
            <a:extLst>
              <a:ext uri="{FF2B5EF4-FFF2-40B4-BE49-F238E27FC236}">
                <a16:creationId xmlns:a16="http://schemas.microsoft.com/office/drawing/2014/main" id="{EE0FC4BF-1E91-4046-A3FE-A8EB4EEA9BDF}"/>
              </a:ext>
            </a:extLst>
          </p:cNvPr>
          <p:cNvSpPr txBox="1"/>
          <p:nvPr/>
        </p:nvSpPr>
        <p:spPr>
          <a:xfrm rot="16200000">
            <a:off x="5302590" y="2591751"/>
            <a:ext cx="255198" cy="400110"/>
          </a:xfrm>
          <a:prstGeom prst="rect">
            <a:avLst/>
          </a:prstGeom>
          <a:noFill/>
        </p:spPr>
        <p:txBody>
          <a:bodyPr wrap="none" rtlCol="0">
            <a:spAutoFit/>
          </a:bodyPr>
          <a:lstStyle/>
          <a:p>
            <a:r>
              <a:rPr lang="en-US" sz="2000" b="1" dirty="0"/>
              <a:t>:</a:t>
            </a:r>
          </a:p>
        </p:txBody>
      </p:sp>
      <p:sp>
        <p:nvSpPr>
          <p:cNvPr id="44" name="TextBox 43">
            <a:extLst>
              <a:ext uri="{FF2B5EF4-FFF2-40B4-BE49-F238E27FC236}">
                <a16:creationId xmlns:a16="http://schemas.microsoft.com/office/drawing/2014/main" id="{ECA49BA2-9977-E84B-98B1-C774280F7D43}"/>
              </a:ext>
            </a:extLst>
          </p:cNvPr>
          <p:cNvSpPr txBox="1"/>
          <p:nvPr/>
        </p:nvSpPr>
        <p:spPr>
          <a:xfrm rot="16200000">
            <a:off x="5302590" y="2828243"/>
            <a:ext cx="255198" cy="400110"/>
          </a:xfrm>
          <a:prstGeom prst="rect">
            <a:avLst/>
          </a:prstGeom>
          <a:noFill/>
        </p:spPr>
        <p:txBody>
          <a:bodyPr wrap="none" rtlCol="0">
            <a:spAutoFit/>
          </a:bodyPr>
          <a:lstStyle/>
          <a:p>
            <a:r>
              <a:rPr lang="en-US" sz="2000" b="1" dirty="0"/>
              <a:t>:</a:t>
            </a:r>
          </a:p>
        </p:txBody>
      </p:sp>
      <p:sp>
        <p:nvSpPr>
          <p:cNvPr id="45" name="TextBox 44">
            <a:extLst>
              <a:ext uri="{FF2B5EF4-FFF2-40B4-BE49-F238E27FC236}">
                <a16:creationId xmlns:a16="http://schemas.microsoft.com/office/drawing/2014/main" id="{408AB12B-C1C7-E841-8169-4D9EEEF49128}"/>
              </a:ext>
            </a:extLst>
          </p:cNvPr>
          <p:cNvSpPr txBox="1"/>
          <p:nvPr/>
        </p:nvSpPr>
        <p:spPr>
          <a:xfrm rot="16200000">
            <a:off x="5302590" y="2934106"/>
            <a:ext cx="255198" cy="400110"/>
          </a:xfrm>
          <a:prstGeom prst="rect">
            <a:avLst/>
          </a:prstGeom>
          <a:noFill/>
        </p:spPr>
        <p:txBody>
          <a:bodyPr wrap="none" rtlCol="0">
            <a:spAutoFit/>
          </a:bodyPr>
          <a:lstStyle/>
          <a:p>
            <a:r>
              <a:rPr lang="en-US" sz="2000" b="1" dirty="0"/>
              <a:t>:</a:t>
            </a:r>
          </a:p>
        </p:txBody>
      </p:sp>
      <p:sp>
        <p:nvSpPr>
          <p:cNvPr id="46" name="TextBox 45">
            <a:extLst>
              <a:ext uri="{FF2B5EF4-FFF2-40B4-BE49-F238E27FC236}">
                <a16:creationId xmlns:a16="http://schemas.microsoft.com/office/drawing/2014/main" id="{C15B8A92-4541-C643-8E7E-2A3014A96DDE}"/>
              </a:ext>
            </a:extLst>
          </p:cNvPr>
          <p:cNvSpPr txBox="1"/>
          <p:nvPr/>
        </p:nvSpPr>
        <p:spPr>
          <a:xfrm rot="16200000">
            <a:off x="5302590" y="3192370"/>
            <a:ext cx="255198" cy="400110"/>
          </a:xfrm>
          <a:prstGeom prst="rect">
            <a:avLst/>
          </a:prstGeom>
          <a:noFill/>
        </p:spPr>
        <p:txBody>
          <a:bodyPr wrap="none" rtlCol="0">
            <a:spAutoFit/>
          </a:bodyPr>
          <a:lstStyle/>
          <a:p>
            <a:r>
              <a:rPr lang="en-US" sz="2000" b="1" dirty="0"/>
              <a:t>:</a:t>
            </a:r>
          </a:p>
        </p:txBody>
      </p:sp>
      <p:sp>
        <p:nvSpPr>
          <p:cNvPr id="47" name="TextBox 46">
            <a:extLst>
              <a:ext uri="{FF2B5EF4-FFF2-40B4-BE49-F238E27FC236}">
                <a16:creationId xmlns:a16="http://schemas.microsoft.com/office/drawing/2014/main" id="{8B392323-97EF-E04B-B68D-2BC082A51091}"/>
              </a:ext>
            </a:extLst>
          </p:cNvPr>
          <p:cNvSpPr txBox="1"/>
          <p:nvPr/>
        </p:nvSpPr>
        <p:spPr>
          <a:xfrm rot="16200000">
            <a:off x="6968104" y="1524670"/>
            <a:ext cx="255198" cy="400110"/>
          </a:xfrm>
          <a:prstGeom prst="rect">
            <a:avLst/>
          </a:prstGeom>
          <a:noFill/>
        </p:spPr>
        <p:txBody>
          <a:bodyPr wrap="none" rtlCol="0">
            <a:spAutoFit/>
          </a:bodyPr>
          <a:lstStyle/>
          <a:p>
            <a:r>
              <a:rPr lang="en-US" sz="2000" b="1" dirty="0"/>
              <a:t>:</a:t>
            </a:r>
          </a:p>
        </p:txBody>
      </p:sp>
      <p:sp>
        <p:nvSpPr>
          <p:cNvPr id="48" name="TextBox 47">
            <a:extLst>
              <a:ext uri="{FF2B5EF4-FFF2-40B4-BE49-F238E27FC236}">
                <a16:creationId xmlns:a16="http://schemas.microsoft.com/office/drawing/2014/main" id="{0CF9BF8B-38E3-2941-9D9C-2DFC173A1E19}"/>
              </a:ext>
            </a:extLst>
          </p:cNvPr>
          <p:cNvSpPr txBox="1"/>
          <p:nvPr/>
        </p:nvSpPr>
        <p:spPr>
          <a:xfrm rot="16200000">
            <a:off x="6968104" y="1754519"/>
            <a:ext cx="255198" cy="400110"/>
          </a:xfrm>
          <a:prstGeom prst="rect">
            <a:avLst/>
          </a:prstGeom>
          <a:noFill/>
        </p:spPr>
        <p:txBody>
          <a:bodyPr wrap="none" rtlCol="0">
            <a:spAutoFit/>
          </a:bodyPr>
          <a:lstStyle/>
          <a:p>
            <a:r>
              <a:rPr lang="en-US" sz="2000" b="1" dirty="0"/>
              <a:t>:</a:t>
            </a:r>
          </a:p>
        </p:txBody>
      </p:sp>
      <p:sp>
        <p:nvSpPr>
          <p:cNvPr id="49" name="TextBox 48">
            <a:extLst>
              <a:ext uri="{FF2B5EF4-FFF2-40B4-BE49-F238E27FC236}">
                <a16:creationId xmlns:a16="http://schemas.microsoft.com/office/drawing/2014/main" id="{A8BE520C-C748-8B49-AB6C-97B0C1BEC67C}"/>
              </a:ext>
            </a:extLst>
          </p:cNvPr>
          <p:cNvSpPr txBox="1"/>
          <p:nvPr/>
        </p:nvSpPr>
        <p:spPr>
          <a:xfrm rot="16200000">
            <a:off x="6267532" y="1845306"/>
            <a:ext cx="255198" cy="400110"/>
          </a:xfrm>
          <a:prstGeom prst="rect">
            <a:avLst/>
          </a:prstGeom>
          <a:noFill/>
        </p:spPr>
        <p:txBody>
          <a:bodyPr wrap="none" rtlCol="0">
            <a:spAutoFit/>
          </a:bodyPr>
          <a:lstStyle/>
          <a:p>
            <a:r>
              <a:rPr lang="en-US" sz="2000" b="1" dirty="0"/>
              <a:t>:</a:t>
            </a:r>
          </a:p>
        </p:txBody>
      </p:sp>
      <p:sp>
        <p:nvSpPr>
          <p:cNvPr id="50" name="TextBox 49">
            <a:extLst>
              <a:ext uri="{FF2B5EF4-FFF2-40B4-BE49-F238E27FC236}">
                <a16:creationId xmlns:a16="http://schemas.microsoft.com/office/drawing/2014/main" id="{4C6FDAF3-00C8-594F-B23B-A97353F97184}"/>
              </a:ext>
            </a:extLst>
          </p:cNvPr>
          <p:cNvSpPr txBox="1"/>
          <p:nvPr/>
        </p:nvSpPr>
        <p:spPr>
          <a:xfrm rot="16200000">
            <a:off x="6267532" y="2092772"/>
            <a:ext cx="255198" cy="400110"/>
          </a:xfrm>
          <a:prstGeom prst="rect">
            <a:avLst/>
          </a:prstGeom>
          <a:noFill/>
        </p:spPr>
        <p:txBody>
          <a:bodyPr wrap="none" rtlCol="0">
            <a:spAutoFit/>
          </a:bodyPr>
          <a:lstStyle/>
          <a:p>
            <a:r>
              <a:rPr lang="en-US" sz="2000" b="1" dirty="0"/>
              <a:t>:</a:t>
            </a:r>
          </a:p>
        </p:txBody>
      </p:sp>
      <p:sp>
        <p:nvSpPr>
          <p:cNvPr id="51" name="TextBox 50">
            <a:extLst>
              <a:ext uri="{FF2B5EF4-FFF2-40B4-BE49-F238E27FC236}">
                <a16:creationId xmlns:a16="http://schemas.microsoft.com/office/drawing/2014/main" id="{261461A3-A87C-0C41-8FBF-75E6FDA9262F}"/>
              </a:ext>
            </a:extLst>
          </p:cNvPr>
          <p:cNvSpPr txBox="1"/>
          <p:nvPr/>
        </p:nvSpPr>
        <p:spPr>
          <a:xfrm rot="16200000">
            <a:off x="6267532" y="2187834"/>
            <a:ext cx="255198" cy="400110"/>
          </a:xfrm>
          <a:prstGeom prst="rect">
            <a:avLst/>
          </a:prstGeom>
          <a:noFill/>
        </p:spPr>
        <p:txBody>
          <a:bodyPr wrap="none" rtlCol="0">
            <a:spAutoFit/>
          </a:bodyPr>
          <a:lstStyle/>
          <a:p>
            <a:r>
              <a:rPr lang="en-US" sz="2000" b="1" dirty="0"/>
              <a:t>:</a:t>
            </a:r>
          </a:p>
        </p:txBody>
      </p:sp>
      <p:sp>
        <p:nvSpPr>
          <p:cNvPr id="52" name="TextBox 51">
            <a:extLst>
              <a:ext uri="{FF2B5EF4-FFF2-40B4-BE49-F238E27FC236}">
                <a16:creationId xmlns:a16="http://schemas.microsoft.com/office/drawing/2014/main" id="{C7CA88F4-A919-DF4E-907B-FFD10CCE89FC}"/>
              </a:ext>
            </a:extLst>
          </p:cNvPr>
          <p:cNvSpPr txBox="1"/>
          <p:nvPr/>
        </p:nvSpPr>
        <p:spPr>
          <a:xfrm rot="16200000">
            <a:off x="6267532" y="2446183"/>
            <a:ext cx="255198" cy="400110"/>
          </a:xfrm>
          <a:prstGeom prst="rect">
            <a:avLst/>
          </a:prstGeom>
          <a:noFill/>
        </p:spPr>
        <p:txBody>
          <a:bodyPr wrap="none" rtlCol="0">
            <a:spAutoFit/>
          </a:bodyPr>
          <a:lstStyle/>
          <a:p>
            <a:r>
              <a:rPr lang="en-US" sz="2000" b="1" dirty="0"/>
              <a:t>:</a:t>
            </a:r>
          </a:p>
        </p:txBody>
      </p:sp>
      <p:sp>
        <p:nvSpPr>
          <p:cNvPr id="53" name="TextBox 52">
            <a:extLst>
              <a:ext uri="{FF2B5EF4-FFF2-40B4-BE49-F238E27FC236}">
                <a16:creationId xmlns:a16="http://schemas.microsoft.com/office/drawing/2014/main" id="{0F589F52-C20C-DA4C-A426-39892A8E2079}"/>
              </a:ext>
            </a:extLst>
          </p:cNvPr>
          <p:cNvSpPr txBox="1"/>
          <p:nvPr/>
        </p:nvSpPr>
        <p:spPr>
          <a:xfrm rot="16200000">
            <a:off x="6971830" y="2574936"/>
            <a:ext cx="255198" cy="400110"/>
          </a:xfrm>
          <a:prstGeom prst="rect">
            <a:avLst/>
          </a:prstGeom>
          <a:noFill/>
        </p:spPr>
        <p:txBody>
          <a:bodyPr wrap="none" rtlCol="0">
            <a:spAutoFit/>
          </a:bodyPr>
          <a:lstStyle/>
          <a:p>
            <a:r>
              <a:rPr lang="en-US" sz="2000" b="1" dirty="0"/>
              <a:t>:</a:t>
            </a:r>
          </a:p>
        </p:txBody>
      </p:sp>
      <p:sp>
        <p:nvSpPr>
          <p:cNvPr id="54" name="TextBox 53">
            <a:extLst>
              <a:ext uri="{FF2B5EF4-FFF2-40B4-BE49-F238E27FC236}">
                <a16:creationId xmlns:a16="http://schemas.microsoft.com/office/drawing/2014/main" id="{4E16D1DB-E181-D544-AF74-AED979BAAC8B}"/>
              </a:ext>
            </a:extLst>
          </p:cNvPr>
          <p:cNvSpPr txBox="1"/>
          <p:nvPr/>
        </p:nvSpPr>
        <p:spPr>
          <a:xfrm rot="16200000">
            <a:off x="6979708" y="2804784"/>
            <a:ext cx="255198" cy="400110"/>
          </a:xfrm>
          <a:prstGeom prst="rect">
            <a:avLst/>
          </a:prstGeom>
          <a:noFill/>
        </p:spPr>
        <p:txBody>
          <a:bodyPr wrap="none" rtlCol="0">
            <a:spAutoFit/>
          </a:bodyPr>
          <a:lstStyle/>
          <a:p>
            <a:r>
              <a:rPr lang="en-US" sz="2000" b="1" dirty="0"/>
              <a:t>:</a:t>
            </a:r>
          </a:p>
        </p:txBody>
      </p:sp>
      <p:sp>
        <p:nvSpPr>
          <p:cNvPr id="55" name="TextBox 54">
            <a:extLst>
              <a:ext uri="{FF2B5EF4-FFF2-40B4-BE49-F238E27FC236}">
                <a16:creationId xmlns:a16="http://schemas.microsoft.com/office/drawing/2014/main" id="{2A33DDC2-460D-A041-9D32-219C50007C07}"/>
              </a:ext>
            </a:extLst>
          </p:cNvPr>
          <p:cNvSpPr txBox="1"/>
          <p:nvPr/>
        </p:nvSpPr>
        <p:spPr>
          <a:xfrm rot="16200000">
            <a:off x="6976700" y="2914888"/>
            <a:ext cx="255198" cy="400110"/>
          </a:xfrm>
          <a:prstGeom prst="rect">
            <a:avLst/>
          </a:prstGeom>
          <a:noFill/>
        </p:spPr>
        <p:txBody>
          <a:bodyPr wrap="none" rtlCol="0">
            <a:spAutoFit/>
          </a:bodyPr>
          <a:lstStyle/>
          <a:p>
            <a:r>
              <a:rPr lang="en-US" sz="2000" b="1" dirty="0"/>
              <a:t>:</a:t>
            </a:r>
          </a:p>
        </p:txBody>
      </p:sp>
      <p:sp>
        <p:nvSpPr>
          <p:cNvPr id="56" name="TextBox 55">
            <a:extLst>
              <a:ext uri="{FF2B5EF4-FFF2-40B4-BE49-F238E27FC236}">
                <a16:creationId xmlns:a16="http://schemas.microsoft.com/office/drawing/2014/main" id="{49CF1F98-BB25-F844-9AAA-52C06D5433A2}"/>
              </a:ext>
            </a:extLst>
          </p:cNvPr>
          <p:cNvSpPr txBox="1"/>
          <p:nvPr/>
        </p:nvSpPr>
        <p:spPr>
          <a:xfrm rot="16200000">
            <a:off x="6984578" y="3155622"/>
            <a:ext cx="255198" cy="400110"/>
          </a:xfrm>
          <a:prstGeom prst="rect">
            <a:avLst/>
          </a:prstGeom>
          <a:noFill/>
        </p:spPr>
        <p:txBody>
          <a:bodyPr wrap="none" rtlCol="0">
            <a:spAutoFit/>
          </a:bodyPr>
          <a:lstStyle/>
          <a:p>
            <a:r>
              <a:rPr lang="en-US" sz="2000" b="1" dirty="0"/>
              <a:t>:</a:t>
            </a:r>
          </a:p>
        </p:txBody>
      </p:sp>
      <p:pic>
        <p:nvPicPr>
          <p:cNvPr id="8" name="Picture 7">
            <a:extLst>
              <a:ext uri="{FF2B5EF4-FFF2-40B4-BE49-F238E27FC236}">
                <a16:creationId xmlns:a16="http://schemas.microsoft.com/office/drawing/2014/main" id="{298E3AE8-5FA2-AD47-82BD-FC3A70F5D359}"/>
              </a:ext>
            </a:extLst>
          </p:cNvPr>
          <p:cNvPicPr>
            <a:picLocks noChangeAspect="1"/>
          </p:cNvPicPr>
          <p:nvPr/>
        </p:nvPicPr>
        <p:blipFill>
          <a:blip r:embed="rId4"/>
          <a:stretch>
            <a:fillRect/>
          </a:stretch>
        </p:blipFill>
        <p:spPr>
          <a:xfrm>
            <a:off x="1368157" y="1724725"/>
            <a:ext cx="6320598" cy="5125746"/>
          </a:xfrm>
          <a:prstGeom prst="rect">
            <a:avLst/>
          </a:prstGeom>
          <a:ln w="19050">
            <a:solidFill>
              <a:srgbClr val="0000FF"/>
            </a:solidFill>
          </a:ln>
        </p:spPr>
      </p:pic>
    </p:spTree>
    <p:extLst>
      <p:ext uri="{BB962C8B-B14F-4D97-AF65-F5344CB8AC3E}">
        <p14:creationId xmlns:p14="http://schemas.microsoft.com/office/powerpoint/2010/main" val="41963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 y="0"/>
            <a:ext cx="915633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3" y="-168"/>
            <a:ext cx="7903126" cy="646331"/>
          </a:xfrm>
          <a:prstGeom prst="rect">
            <a:avLst/>
          </a:prstGeom>
          <a:noFill/>
        </p:spPr>
        <p:txBody>
          <a:bodyPr wrap="none" rtlCol="0">
            <a:spAutoFit/>
          </a:bodyPr>
          <a:lstStyle/>
          <a:p>
            <a:r>
              <a:rPr lang="en-US" sz="3600" b="1" dirty="0">
                <a:solidFill>
                  <a:prstClr val="white"/>
                </a:solidFill>
                <a:latin typeface="Candara"/>
                <a:cs typeface="Candara"/>
              </a:rPr>
              <a:t>Haworth projections (Fischer for rings)</a:t>
            </a:r>
          </a:p>
        </p:txBody>
      </p:sp>
      <p:pic>
        <p:nvPicPr>
          <p:cNvPr id="16" name="Picture 15">
            <a:extLst>
              <a:ext uri="{FF2B5EF4-FFF2-40B4-BE49-F238E27FC236}">
                <a16:creationId xmlns:a16="http://schemas.microsoft.com/office/drawing/2014/main" id="{C0AE5F07-A291-B748-AFC5-14650FC0E2B6}"/>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
        <p:nvSpPr>
          <p:cNvPr id="14" name="TextBox 13">
            <a:extLst>
              <a:ext uri="{FF2B5EF4-FFF2-40B4-BE49-F238E27FC236}">
                <a16:creationId xmlns:a16="http://schemas.microsoft.com/office/drawing/2014/main" id="{4FD45630-F7C8-3449-A3B4-586CAAB5B240}"/>
              </a:ext>
            </a:extLst>
          </p:cNvPr>
          <p:cNvSpPr txBox="1"/>
          <p:nvPr/>
        </p:nvSpPr>
        <p:spPr>
          <a:xfrm>
            <a:off x="156033" y="716657"/>
            <a:ext cx="8844277" cy="400110"/>
          </a:xfrm>
          <a:prstGeom prst="rect">
            <a:avLst/>
          </a:prstGeom>
          <a:noFill/>
        </p:spPr>
        <p:txBody>
          <a:bodyPr wrap="square" rtlCol="0">
            <a:spAutoFit/>
          </a:bodyPr>
          <a:lstStyle/>
          <a:p>
            <a:r>
              <a:rPr lang="en-US" sz="2000" dirty="0">
                <a:latin typeface="Candara" panose="020E0502030303020204" pitchFamily="34" charset="0"/>
              </a:rPr>
              <a:t>The </a:t>
            </a:r>
            <a:r>
              <a:rPr lang="en-US" sz="2000" b="1" dirty="0">
                <a:latin typeface="Candara" panose="020E0502030303020204" pitchFamily="34" charset="0"/>
              </a:rPr>
              <a:t>Haworth diagram </a:t>
            </a:r>
            <a:r>
              <a:rPr lang="en-US" sz="2000" dirty="0">
                <a:latin typeface="Candara" panose="020E0502030303020204" pitchFamily="34" charset="0"/>
              </a:rPr>
              <a:t>shows stereochemistry like a Fischer diagram.</a:t>
            </a:r>
          </a:p>
        </p:txBody>
      </p:sp>
      <p:pic>
        <p:nvPicPr>
          <p:cNvPr id="6" name="Picture 5">
            <a:extLst>
              <a:ext uri="{FF2B5EF4-FFF2-40B4-BE49-F238E27FC236}">
                <a16:creationId xmlns:a16="http://schemas.microsoft.com/office/drawing/2014/main" id="{3C4833EF-237B-1641-BE38-7EB8CFEB8871}"/>
              </a:ext>
            </a:extLst>
          </p:cNvPr>
          <p:cNvPicPr>
            <a:picLocks noChangeAspect="1"/>
          </p:cNvPicPr>
          <p:nvPr/>
        </p:nvPicPr>
        <p:blipFill>
          <a:blip r:embed="rId3"/>
          <a:stretch>
            <a:fillRect/>
          </a:stretch>
        </p:blipFill>
        <p:spPr>
          <a:xfrm>
            <a:off x="911993" y="1306289"/>
            <a:ext cx="7320014" cy="2383971"/>
          </a:xfrm>
          <a:prstGeom prst="rect">
            <a:avLst/>
          </a:prstGeom>
        </p:spPr>
      </p:pic>
      <p:sp>
        <p:nvSpPr>
          <p:cNvPr id="7" name="TextBox 6">
            <a:extLst>
              <a:ext uri="{FF2B5EF4-FFF2-40B4-BE49-F238E27FC236}">
                <a16:creationId xmlns:a16="http://schemas.microsoft.com/office/drawing/2014/main" id="{8FBA707F-CF40-8A40-904E-3226A63F0BBF}"/>
              </a:ext>
            </a:extLst>
          </p:cNvPr>
          <p:cNvSpPr txBox="1"/>
          <p:nvPr/>
        </p:nvSpPr>
        <p:spPr>
          <a:xfrm>
            <a:off x="2188028" y="2786743"/>
            <a:ext cx="255198" cy="400110"/>
          </a:xfrm>
          <a:prstGeom prst="rect">
            <a:avLst/>
          </a:prstGeom>
          <a:noFill/>
        </p:spPr>
        <p:txBody>
          <a:bodyPr wrap="none" rtlCol="0">
            <a:spAutoFit/>
          </a:bodyPr>
          <a:lstStyle/>
          <a:p>
            <a:r>
              <a:rPr lang="en-US" sz="2000" b="1" dirty="0"/>
              <a:t>:</a:t>
            </a:r>
          </a:p>
        </p:txBody>
      </p:sp>
      <p:sp>
        <p:nvSpPr>
          <p:cNvPr id="57" name="TextBox 56">
            <a:extLst>
              <a:ext uri="{FF2B5EF4-FFF2-40B4-BE49-F238E27FC236}">
                <a16:creationId xmlns:a16="http://schemas.microsoft.com/office/drawing/2014/main" id="{08D1CBC5-A13C-A145-9B4F-4C7A8F57BD46}"/>
              </a:ext>
            </a:extLst>
          </p:cNvPr>
          <p:cNvSpPr txBox="1"/>
          <p:nvPr/>
        </p:nvSpPr>
        <p:spPr>
          <a:xfrm>
            <a:off x="1850570" y="2764971"/>
            <a:ext cx="255198" cy="400110"/>
          </a:xfrm>
          <a:prstGeom prst="rect">
            <a:avLst/>
          </a:prstGeom>
          <a:noFill/>
        </p:spPr>
        <p:txBody>
          <a:bodyPr wrap="none" rtlCol="0">
            <a:spAutoFit/>
          </a:bodyPr>
          <a:lstStyle/>
          <a:p>
            <a:r>
              <a:rPr lang="en-US" sz="2000" b="1" dirty="0"/>
              <a:t>:</a:t>
            </a:r>
          </a:p>
        </p:txBody>
      </p:sp>
      <p:sp>
        <p:nvSpPr>
          <p:cNvPr id="58" name="TextBox 57">
            <a:extLst>
              <a:ext uri="{FF2B5EF4-FFF2-40B4-BE49-F238E27FC236}">
                <a16:creationId xmlns:a16="http://schemas.microsoft.com/office/drawing/2014/main" id="{747C49F1-7F0F-2743-BA5C-D558B06F8FFF}"/>
              </a:ext>
            </a:extLst>
          </p:cNvPr>
          <p:cNvSpPr txBox="1"/>
          <p:nvPr/>
        </p:nvSpPr>
        <p:spPr>
          <a:xfrm rot="16396723">
            <a:off x="1349825" y="1491340"/>
            <a:ext cx="255198" cy="400110"/>
          </a:xfrm>
          <a:prstGeom prst="rect">
            <a:avLst/>
          </a:prstGeom>
          <a:noFill/>
        </p:spPr>
        <p:txBody>
          <a:bodyPr wrap="none" rtlCol="0">
            <a:spAutoFit/>
          </a:bodyPr>
          <a:lstStyle/>
          <a:p>
            <a:r>
              <a:rPr lang="en-US" sz="2000" b="1" dirty="0"/>
              <a:t>:</a:t>
            </a:r>
          </a:p>
        </p:txBody>
      </p:sp>
      <p:sp>
        <p:nvSpPr>
          <p:cNvPr id="59" name="TextBox 58">
            <a:extLst>
              <a:ext uri="{FF2B5EF4-FFF2-40B4-BE49-F238E27FC236}">
                <a16:creationId xmlns:a16="http://schemas.microsoft.com/office/drawing/2014/main" id="{566BA2D4-9711-6B47-B720-6F12A2CB488A}"/>
              </a:ext>
            </a:extLst>
          </p:cNvPr>
          <p:cNvSpPr txBox="1"/>
          <p:nvPr/>
        </p:nvSpPr>
        <p:spPr>
          <a:xfrm rot="16396723">
            <a:off x="1349823" y="1737616"/>
            <a:ext cx="255198" cy="400110"/>
          </a:xfrm>
          <a:prstGeom prst="rect">
            <a:avLst/>
          </a:prstGeom>
          <a:noFill/>
        </p:spPr>
        <p:txBody>
          <a:bodyPr wrap="none" rtlCol="0">
            <a:spAutoFit/>
          </a:bodyPr>
          <a:lstStyle/>
          <a:p>
            <a:r>
              <a:rPr lang="en-US" sz="2000" b="1" dirty="0"/>
              <a:t>:</a:t>
            </a:r>
          </a:p>
        </p:txBody>
      </p:sp>
      <p:sp>
        <p:nvSpPr>
          <p:cNvPr id="60" name="TextBox 59">
            <a:extLst>
              <a:ext uri="{FF2B5EF4-FFF2-40B4-BE49-F238E27FC236}">
                <a16:creationId xmlns:a16="http://schemas.microsoft.com/office/drawing/2014/main" id="{6832331F-123B-F740-B9C8-47735F9821ED}"/>
              </a:ext>
            </a:extLst>
          </p:cNvPr>
          <p:cNvSpPr txBox="1"/>
          <p:nvPr/>
        </p:nvSpPr>
        <p:spPr>
          <a:xfrm rot="16396723">
            <a:off x="1349821" y="2070978"/>
            <a:ext cx="255198" cy="400110"/>
          </a:xfrm>
          <a:prstGeom prst="rect">
            <a:avLst/>
          </a:prstGeom>
          <a:noFill/>
        </p:spPr>
        <p:txBody>
          <a:bodyPr wrap="none" rtlCol="0">
            <a:spAutoFit/>
          </a:bodyPr>
          <a:lstStyle/>
          <a:p>
            <a:r>
              <a:rPr lang="en-US" sz="2000" b="1" dirty="0"/>
              <a:t>:</a:t>
            </a:r>
          </a:p>
        </p:txBody>
      </p:sp>
      <p:sp>
        <p:nvSpPr>
          <p:cNvPr id="61" name="TextBox 60">
            <a:extLst>
              <a:ext uri="{FF2B5EF4-FFF2-40B4-BE49-F238E27FC236}">
                <a16:creationId xmlns:a16="http://schemas.microsoft.com/office/drawing/2014/main" id="{B3D5DBC8-DD5A-484B-B6E1-40B7C601503B}"/>
              </a:ext>
            </a:extLst>
          </p:cNvPr>
          <p:cNvSpPr txBox="1"/>
          <p:nvPr/>
        </p:nvSpPr>
        <p:spPr>
          <a:xfrm rot="16396723">
            <a:off x="1349819" y="2317254"/>
            <a:ext cx="255198" cy="400110"/>
          </a:xfrm>
          <a:prstGeom prst="rect">
            <a:avLst/>
          </a:prstGeom>
          <a:noFill/>
        </p:spPr>
        <p:txBody>
          <a:bodyPr wrap="none" rtlCol="0">
            <a:spAutoFit/>
          </a:bodyPr>
          <a:lstStyle/>
          <a:p>
            <a:r>
              <a:rPr lang="en-US" sz="2000" b="1" dirty="0"/>
              <a:t>:</a:t>
            </a:r>
          </a:p>
        </p:txBody>
      </p:sp>
      <p:sp>
        <p:nvSpPr>
          <p:cNvPr id="62" name="TextBox 61">
            <a:extLst>
              <a:ext uri="{FF2B5EF4-FFF2-40B4-BE49-F238E27FC236}">
                <a16:creationId xmlns:a16="http://schemas.microsoft.com/office/drawing/2014/main" id="{B5C9B0F3-B01B-984A-BBD2-F5E104CC84B6}"/>
              </a:ext>
            </a:extLst>
          </p:cNvPr>
          <p:cNvSpPr txBox="1"/>
          <p:nvPr/>
        </p:nvSpPr>
        <p:spPr>
          <a:xfrm rot="16396723">
            <a:off x="1681842" y="2914714"/>
            <a:ext cx="255198" cy="400110"/>
          </a:xfrm>
          <a:prstGeom prst="rect">
            <a:avLst/>
          </a:prstGeom>
          <a:noFill/>
        </p:spPr>
        <p:txBody>
          <a:bodyPr wrap="none" rtlCol="0">
            <a:spAutoFit/>
          </a:bodyPr>
          <a:lstStyle/>
          <a:p>
            <a:r>
              <a:rPr lang="en-US" sz="2000" b="1" dirty="0"/>
              <a:t>:</a:t>
            </a:r>
          </a:p>
        </p:txBody>
      </p:sp>
      <p:sp>
        <p:nvSpPr>
          <p:cNvPr id="63" name="TextBox 62">
            <a:extLst>
              <a:ext uri="{FF2B5EF4-FFF2-40B4-BE49-F238E27FC236}">
                <a16:creationId xmlns:a16="http://schemas.microsoft.com/office/drawing/2014/main" id="{B12E89B3-B033-8C40-8A31-F116C1DCCF89}"/>
              </a:ext>
            </a:extLst>
          </p:cNvPr>
          <p:cNvSpPr txBox="1"/>
          <p:nvPr/>
        </p:nvSpPr>
        <p:spPr>
          <a:xfrm rot="16396723">
            <a:off x="2286194" y="2960836"/>
            <a:ext cx="255198" cy="400110"/>
          </a:xfrm>
          <a:prstGeom prst="rect">
            <a:avLst/>
          </a:prstGeom>
          <a:noFill/>
        </p:spPr>
        <p:txBody>
          <a:bodyPr wrap="none" rtlCol="0">
            <a:spAutoFit/>
          </a:bodyPr>
          <a:lstStyle/>
          <a:p>
            <a:r>
              <a:rPr lang="en-US" sz="2000" b="1" dirty="0"/>
              <a:t>:</a:t>
            </a:r>
          </a:p>
        </p:txBody>
      </p:sp>
      <p:sp>
        <p:nvSpPr>
          <p:cNvPr id="64" name="TextBox 63">
            <a:extLst>
              <a:ext uri="{FF2B5EF4-FFF2-40B4-BE49-F238E27FC236}">
                <a16:creationId xmlns:a16="http://schemas.microsoft.com/office/drawing/2014/main" id="{FDF3CDCF-7774-EE4B-B2ED-40684F6A07A1}"/>
              </a:ext>
            </a:extLst>
          </p:cNvPr>
          <p:cNvSpPr txBox="1"/>
          <p:nvPr/>
        </p:nvSpPr>
        <p:spPr>
          <a:xfrm rot="16396723">
            <a:off x="2700245" y="2062685"/>
            <a:ext cx="255198" cy="400110"/>
          </a:xfrm>
          <a:prstGeom prst="rect">
            <a:avLst/>
          </a:prstGeom>
          <a:noFill/>
        </p:spPr>
        <p:txBody>
          <a:bodyPr wrap="none" rtlCol="0">
            <a:spAutoFit/>
          </a:bodyPr>
          <a:lstStyle/>
          <a:p>
            <a:r>
              <a:rPr lang="en-US" sz="2000" b="1" dirty="0"/>
              <a:t>:</a:t>
            </a:r>
          </a:p>
        </p:txBody>
      </p:sp>
      <p:sp>
        <p:nvSpPr>
          <p:cNvPr id="66" name="TextBox 65">
            <a:extLst>
              <a:ext uri="{FF2B5EF4-FFF2-40B4-BE49-F238E27FC236}">
                <a16:creationId xmlns:a16="http://schemas.microsoft.com/office/drawing/2014/main" id="{83955882-057B-C84F-9C1E-098AA3F823C3}"/>
              </a:ext>
            </a:extLst>
          </p:cNvPr>
          <p:cNvSpPr txBox="1"/>
          <p:nvPr/>
        </p:nvSpPr>
        <p:spPr>
          <a:xfrm rot="16396723">
            <a:off x="2700245" y="2315395"/>
            <a:ext cx="255198" cy="400110"/>
          </a:xfrm>
          <a:prstGeom prst="rect">
            <a:avLst/>
          </a:prstGeom>
          <a:noFill/>
        </p:spPr>
        <p:txBody>
          <a:bodyPr wrap="none" rtlCol="0">
            <a:spAutoFit/>
          </a:bodyPr>
          <a:lstStyle/>
          <a:p>
            <a:r>
              <a:rPr lang="en-US" sz="2000" b="1" dirty="0"/>
              <a:t>:</a:t>
            </a:r>
          </a:p>
        </p:txBody>
      </p:sp>
      <p:sp>
        <p:nvSpPr>
          <p:cNvPr id="67" name="TextBox 66">
            <a:extLst>
              <a:ext uri="{FF2B5EF4-FFF2-40B4-BE49-F238E27FC236}">
                <a16:creationId xmlns:a16="http://schemas.microsoft.com/office/drawing/2014/main" id="{A5EA013C-DD5B-144A-87E2-CB3CAE270226}"/>
              </a:ext>
            </a:extLst>
          </p:cNvPr>
          <p:cNvSpPr txBox="1"/>
          <p:nvPr/>
        </p:nvSpPr>
        <p:spPr>
          <a:xfrm rot="15267686">
            <a:off x="2152536" y="1790777"/>
            <a:ext cx="255198" cy="400110"/>
          </a:xfrm>
          <a:prstGeom prst="rect">
            <a:avLst/>
          </a:prstGeom>
          <a:noFill/>
        </p:spPr>
        <p:txBody>
          <a:bodyPr wrap="none" rtlCol="0">
            <a:spAutoFit/>
          </a:bodyPr>
          <a:lstStyle/>
          <a:p>
            <a:r>
              <a:rPr lang="en-US" sz="2000" b="1" dirty="0"/>
              <a:t>:</a:t>
            </a:r>
          </a:p>
        </p:txBody>
      </p:sp>
      <p:sp>
        <p:nvSpPr>
          <p:cNvPr id="68" name="TextBox 67">
            <a:extLst>
              <a:ext uri="{FF2B5EF4-FFF2-40B4-BE49-F238E27FC236}">
                <a16:creationId xmlns:a16="http://schemas.microsoft.com/office/drawing/2014/main" id="{91712827-A91B-6B40-80C2-089F82886B60}"/>
              </a:ext>
            </a:extLst>
          </p:cNvPr>
          <p:cNvSpPr txBox="1"/>
          <p:nvPr/>
        </p:nvSpPr>
        <p:spPr>
          <a:xfrm rot="9465369">
            <a:off x="2355850" y="1898086"/>
            <a:ext cx="255198" cy="400110"/>
          </a:xfrm>
          <a:prstGeom prst="rect">
            <a:avLst/>
          </a:prstGeom>
          <a:noFill/>
        </p:spPr>
        <p:txBody>
          <a:bodyPr wrap="none" rtlCol="0">
            <a:spAutoFit/>
          </a:bodyPr>
          <a:lstStyle/>
          <a:p>
            <a:r>
              <a:rPr lang="en-US" sz="2000" b="1" dirty="0"/>
              <a:t>:</a:t>
            </a:r>
          </a:p>
        </p:txBody>
      </p:sp>
      <p:sp>
        <p:nvSpPr>
          <p:cNvPr id="69" name="TextBox 68">
            <a:extLst>
              <a:ext uri="{FF2B5EF4-FFF2-40B4-BE49-F238E27FC236}">
                <a16:creationId xmlns:a16="http://schemas.microsoft.com/office/drawing/2014/main" id="{4D495F23-E4B7-634D-97E6-61FCC4DF114C}"/>
              </a:ext>
            </a:extLst>
          </p:cNvPr>
          <p:cNvSpPr txBox="1"/>
          <p:nvPr/>
        </p:nvSpPr>
        <p:spPr>
          <a:xfrm rot="16396723">
            <a:off x="3918853" y="1224563"/>
            <a:ext cx="255198" cy="400110"/>
          </a:xfrm>
          <a:prstGeom prst="rect">
            <a:avLst/>
          </a:prstGeom>
          <a:noFill/>
        </p:spPr>
        <p:txBody>
          <a:bodyPr wrap="none" rtlCol="0">
            <a:spAutoFit/>
          </a:bodyPr>
          <a:lstStyle/>
          <a:p>
            <a:r>
              <a:rPr lang="en-US" sz="2000" b="1" dirty="0"/>
              <a:t>:</a:t>
            </a:r>
          </a:p>
        </p:txBody>
      </p:sp>
      <p:sp>
        <p:nvSpPr>
          <p:cNvPr id="70" name="TextBox 69">
            <a:extLst>
              <a:ext uri="{FF2B5EF4-FFF2-40B4-BE49-F238E27FC236}">
                <a16:creationId xmlns:a16="http://schemas.microsoft.com/office/drawing/2014/main" id="{616ED977-B05D-5442-BFDC-3FC2A96D8EC2}"/>
              </a:ext>
            </a:extLst>
          </p:cNvPr>
          <p:cNvSpPr txBox="1"/>
          <p:nvPr/>
        </p:nvSpPr>
        <p:spPr>
          <a:xfrm rot="16396723">
            <a:off x="4764547" y="1753082"/>
            <a:ext cx="255198" cy="400110"/>
          </a:xfrm>
          <a:prstGeom prst="rect">
            <a:avLst/>
          </a:prstGeom>
          <a:noFill/>
        </p:spPr>
        <p:txBody>
          <a:bodyPr wrap="none" rtlCol="0">
            <a:spAutoFit/>
          </a:bodyPr>
          <a:lstStyle/>
          <a:p>
            <a:r>
              <a:rPr lang="en-US" sz="2000" b="1" dirty="0"/>
              <a:t>:</a:t>
            </a:r>
          </a:p>
        </p:txBody>
      </p:sp>
      <p:sp>
        <p:nvSpPr>
          <p:cNvPr id="71" name="TextBox 70">
            <a:extLst>
              <a:ext uri="{FF2B5EF4-FFF2-40B4-BE49-F238E27FC236}">
                <a16:creationId xmlns:a16="http://schemas.microsoft.com/office/drawing/2014/main" id="{EFBFF6D1-89D9-2048-80A0-B3A30CBA46F4}"/>
              </a:ext>
            </a:extLst>
          </p:cNvPr>
          <p:cNvSpPr txBox="1"/>
          <p:nvPr/>
        </p:nvSpPr>
        <p:spPr>
          <a:xfrm rot="16396723">
            <a:off x="4576233" y="3013534"/>
            <a:ext cx="255198" cy="400110"/>
          </a:xfrm>
          <a:prstGeom prst="rect">
            <a:avLst/>
          </a:prstGeom>
          <a:noFill/>
        </p:spPr>
        <p:txBody>
          <a:bodyPr wrap="none" rtlCol="0">
            <a:spAutoFit/>
          </a:bodyPr>
          <a:lstStyle/>
          <a:p>
            <a:r>
              <a:rPr lang="en-US" sz="2000" b="1" dirty="0"/>
              <a:t>:</a:t>
            </a:r>
          </a:p>
        </p:txBody>
      </p:sp>
      <p:sp>
        <p:nvSpPr>
          <p:cNvPr id="72" name="TextBox 71">
            <a:extLst>
              <a:ext uri="{FF2B5EF4-FFF2-40B4-BE49-F238E27FC236}">
                <a16:creationId xmlns:a16="http://schemas.microsoft.com/office/drawing/2014/main" id="{49399DF1-1860-4B4E-B186-6E8979ED0131}"/>
              </a:ext>
            </a:extLst>
          </p:cNvPr>
          <p:cNvSpPr txBox="1"/>
          <p:nvPr/>
        </p:nvSpPr>
        <p:spPr>
          <a:xfrm rot="16396723">
            <a:off x="3918854" y="2811594"/>
            <a:ext cx="255198" cy="400110"/>
          </a:xfrm>
          <a:prstGeom prst="rect">
            <a:avLst/>
          </a:prstGeom>
          <a:noFill/>
        </p:spPr>
        <p:txBody>
          <a:bodyPr wrap="none" rtlCol="0">
            <a:spAutoFit/>
          </a:bodyPr>
          <a:lstStyle/>
          <a:p>
            <a:r>
              <a:rPr lang="en-US" sz="2000" b="1" dirty="0"/>
              <a:t>:</a:t>
            </a:r>
          </a:p>
        </p:txBody>
      </p:sp>
      <p:sp>
        <p:nvSpPr>
          <p:cNvPr id="73" name="TextBox 72">
            <a:extLst>
              <a:ext uri="{FF2B5EF4-FFF2-40B4-BE49-F238E27FC236}">
                <a16:creationId xmlns:a16="http://schemas.microsoft.com/office/drawing/2014/main" id="{E09680C1-E137-2C48-BFF9-24FB40EF6E54}"/>
              </a:ext>
            </a:extLst>
          </p:cNvPr>
          <p:cNvSpPr txBox="1"/>
          <p:nvPr/>
        </p:nvSpPr>
        <p:spPr>
          <a:xfrm rot="16396723">
            <a:off x="4155306" y="2084455"/>
            <a:ext cx="255198" cy="400110"/>
          </a:xfrm>
          <a:prstGeom prst="rect">
            <a:avLst/>
          </a:prstGeom>
          <a:noFill/>
        </p:spPr>
        <p:txBody>
          <a:bodyPr wrap="none" rtlCol="0">
            <a:spAutoFit/>
          </a:bodyPr>
          <a:lstStyle/>
          <a:p>
            <a:r>
              <a:rPr lang="en-US" sz="2000" b="1" dirty="0"/>
              <a:t>:</a:t>
            </a:r>
          </a:p>
        </p:txBody>
      </p:sp>
      <p:sp>
        <p:nvSpPr>
          <p:cNvPr id="74" name="TextBox 73">
            <a:extLst>
              <a:ext uri="{FF2B5EF4-FFF2-40B4-BE49-F238E27FC236}">
                <a16:creationId xmlns:a16="http://schemas.microsoft.com/office/drawing/2014/main" id="{1C92F635-EBA1-9149-A5E3-CB651A2F0C2E}"/>
              </a:ext>
            </a:extLst>
          </p:cNvPr>
          <p:cNvSpPr txBox="1"/>
          <p:nvPr/>
        </p:nvSpPr>
        <p:spPr>
          <a:xfrm rot="14426163">
            <a:off x="4495460" y="1857635"/>
            <a:ext cx="255198" cy="400110"/>
          </a:xfrm>
          <a:prstGeom prst="rect">
            <a:avLst/>
          </a:prstGeom>
          <a:noFill/>
        </p:spPr>
        <p:txBody>
          <a:bodyPr wrap="none" rtlCol="0">
            <a:spAutoFit/>
          </a:bodyPr>
          <a:lstStyle/>
          <a:p>
            <a:r>
              <a:rPr lang="en-US" sz="2000" b="1" dirty="0"/>
              <a:t>:</a:t>
            </a:r>
          </a:p>
        </p:txBody>
      </p:sp>
      <p:sp>
        <p:nvSpPr>
          <p:cNvPr id="75" name="TextBox 74">
            <a:extLst>
              <a:ext uri="{FF2B5EF4-FFF2-40B4-BE49-F238E27FC236}">
                <a16:creationId xmlns:a16="http://schemas.microsoft.com/office/drawing/2014/main" id="{E6414F51-C3BE-6940-8E66-197079BBFB3B}"/>
              </a:ext>
            </a:extLst>
          </p:cNvPr>
          <p:cNvSpPr txBox="1"/>
          <p:nvPr/>
        </p:nvSpPr>
        <p:spPr>
          <a:xfrm rot="9500171">
            <a:off x="4705971" y="1924679"/>
            <a:ext cx="255198" cy="400110"/>
          </a:xfrm>
          <a:prstGeom prst="rect">
            <a:avLst/>
          </a:prstGeom>
          <a:noFill/>
        </p:spPr>
        <p:txBody>
          <a:bodyPr wrap="none" rtlCol="0">
            <a:spAutoFit/>
          </a:bodyPr>
          <a:lstStyle/>
          <a:p>
            <a:r>
              <a:rPr lang="en-US" sz="2000" b="1" dirty="0"/>
              <a:t>:</a:t>
            </a:r>
          </a:p>
        </p:txBody>
      </p:sp>
      <p:sp>
        <p:nvSpPr>
          <p:cNvPr id="76" name="TextBox 75">
            <a:extLst>
              <a:ext uri="{FF2B5EF4-FFF2-40B4-BE49-F238E27FC236}">
                <a16:creationId xmlns:a16="http://schemas.microsoft.com/office/drawing/2014/main" id="{639AFFED-5D56-B943-B85F-0BF7CF1A6783}"/>
              </a:ext>
            </a:extLst>
          </p:cNvPr>
          <p:cNvSpPr txBox="1"/>
          <p:nvPr/>
        </p:nvSpPr>
        <p:spPr>
          <a:xfrm rot="10800000">
            <a:off x="4486740" y="2924828"/>
            <a:ext cx="255198" cy="400110"/>
          </a:xfrm>
          <a:prstGeom prst="rect">
            <a:avLst/>
          </a:prstGeom>
          <a:noFill/>
        </p:spPr>
        <p:txBody>
          <a:bodyPr wrap="none" rtlCol="0">
            <a:spAutoFit/>
          </a:bodyPr>
          <a:lstStyle/>
          <a:p>
            <a:r>
              <a:rPr lang="en-US" sz="2000" b="1" dirty="0"/>
              <a:t>:</a:t>
            </a:r>
          </a:p>
        </p:txBody>
      </p:sp>
      <p:sp>
        <p:nvSpPr>
          <p:cNvPr id="77" name="TextBox 76">
            <a:extLst>
              <a:ext uri="{FF2B5EF4-FFF2-40B4-BE49-F238E27FC236}">
                <a16:creationId xmlns:a16="http://schemas.microsoft.com/office/drawing/2014/main" id="{22E334E4-275F-0843-9E0F-E3AF08F11A46}"/>
              </a:ext>
            </a:extLst>
          </p:cNvPr>
          <p:cNvSpPr txBox="1"/>
          <p:nvPr/>
        </p:nvSpPr>
        <p:spPr>
          <a:xfrm rot="10800000">
            <a:off x="3848602" y="2726812"/>
            <a:ext cx="255198" cy="400110"/>
          </a:xfrm>
          <a:prstGeom prst="rect">
            <a:avLst/>
          </a:prstGeom>
          <a:noFill/>
        </p:spPr>
        <p:txBody>
          <a:bodyPr wrap="none" rtlCol="0">
            <a:spAutoFit/>
          </a:bodyPr>
          <a:lstStyle/>
          <a:p>
            <a:r>
              <a:rPr lang="en-US" sz="2000" b="1" dirty="0"/>
              <a:t>:</a:t>
            </a:r>
          </a:p>
        </p:txBody>
      </p:sp>
      <p:sp>
        <p:nvSpPr>
          <p:cNvPr id="78" name="TextBox 77">
            <a:extLst>
              <a:ext uri="{FF2B5EF4-FFF2-40B4-BE49-F238E27FC236}">
                <a16:creationId xmlns:a16="http://schemas.microsoft.com/office/drawing/2014/main" id="{5C15BC14-05C3-4A4A-9E46-DB0A8059E470}"/>
              </a:ext>
            </a:extLst>
          </p:cNvPr>
          <p:cNvSpPr txBox="1"/>
          <p:nvPr/>
        </p:nvSpPr>
        <p:spPr>
          <a:xfrm rot="10800000">
            <a:off x="4073059" y="2235066"/>
            <a:ext cx="255198" cy="400110"/>
          </a:xfrm>
          <a:prstGeom prst="rect">
            <a:avLst/>
          </a:prstGeom>
          <a:noFill/>
        </p:spPr>
        <p:txBody>
          <a:bodyPr wrap="none" rtlCol="0">
            <a:spAutoFit/>
          </a:bodyPr>
          <a:lstStyle/>
          <a:p>
            <a:r>
              <a:rPr lang="en-US" sz="2000" b="1" dirty="0"/>
              <a:t>:</a:t>
            </a:r>
          </a:p>
        </p:txBody>
      </p:sp>
      <p:sp>
        <p:nvSpPr>
          <p:cNvPr id="79" name="TextBox 78">
            <a:extLst>
              <a:ext uri="{FF2B5EF4-FFF2-40B4-BE49-F238E27FC236}">
                <a16:creationId xmlns:a16="http://schemas.microsoft.com/office/drawing/2014/main" id="{ABD05594-20F4-564E-B090-FFA226318020}"/>
              </a:ext>
            </a:extLst>
          </p:cNvPr>
          <p:cNvSpPr txBox="1"/>
          <p:nvPr/>
        </p:nvSpPr>
        <p:spPr>
          <a:xfrm rot="10800000">
            <a:off x="4052567" y="1383896"/>
            <a:ext cx="255198" cy="400110"/>
          </a:xfrm>
          <a:prstGeom prst="rect">
            <a:avLst/>
          </a:prstGeom>
          <a:noFill/>
        </p:spPr>
        <p:txBody>
          <a:bodyPr wrap="none" rtlCol="0">
            <a:spAutoFit/>
          </a:bodyPr>
          <a:lstStyle/>
          <a:p>
            <a:r>
              <a:rPr lang="en-US" sz="2000" b="1" dirty="0"/>
              <a:t>:</a:t>
            </a:r>
          </a:p>
        </p:txBody>
      </p:sp>
      <p:sp>
        <p:nvSpPr>
          <p:cNvPr id="80" name="TextBox 79">
            <a:extLst>
              <a:ext uri="{FF2B5EF4-FFF2-40B4-BE49-F238E27FC236}">
                <a16:creationId xmlns:a16="http://schemas.microsoft.com/office/drawing/2014/main" id="{D38AC213-A291-9A4E-BD25-B6755E38EBE6}"/>
              </a:ext>
            </a:extLst>
          </p:cNvPr>
          <p:cNvSpPr txBox="1"/>
          <p:nvPr/>
        </p:nvSpPr>
        <p:spPr>
          <a:xfrm rot="10800000">
            <a:off x="6439088" y="1654621"/>
            <a:ext cx="255198" cy="400110"/>
          </a:xfrm>
          <a:prstGeom prst="rect">
            <a:avLst/>
          </a:prstGeom>
          <a:noFill/>
        </p:spPr>
        <p:txBody>
          <a:bodyPr wrap="none" rtlCol="0">
            <a:spAutoFit/>
          </a:bodyPr>
          <a:lstStyle/>
          <a:p>
            <a:r>
              <a:rPr lang="en-US" sz="2000" b="1" dirty="0"/>
              <a:t>:</a:t>
            </a:r>
          </a:p>
        </p:txBody>
      </p:sp>
      <p:sp>
        <p:nvSpPr>
          <p:cNvPr id="81" name="TextBox 80">
            <a:extLst>
              <a:ext uri="{FF2B5EF4-FFF2-40B4-BE49-F238E27FC236}">
                <a16:creationId xmlns:a16="http://schemas.microsoft.com/office/drawing/2014/main" id="{E4A92C6B-B812-034F-A935-F816BC8263D6}"/>
              </a:ext>
            </a:extLst>
          </p:cNvPr>
          <p:cNvSpPr txBox="1"/>
          <p:nvPr/>
        </p:nvSpPr>
        <p:spPr>
          <a:xfrm rot="8819977">
            <a:off x="7326903" y="2080733"/>
            <a:ext cx="255198" cy="400110"/>
          </a:xfrm>
          <a:prstGeom prst="rect">
            <a:avLst/>
          </a:prstGeom>
          <a:noFill/>
        </p:spPr>
        <p:txBody>
          <a:bodyPr wrap="none" rtlCol="0">
            <a:spAutoFit/>
          </a:bodyPr>
          <a:lstStyle/>
          <a:p>
            <a:r>
              <a:rPr lang="en-US" sz="2000" b="1" dirty="0"/>
              <a:t>:</a:t>
            </a:r>
          </a:p>
        </p:txBody>
      </p:sp>
      <p:sp>
        <p:nvSpPr>
          <p:cNvPr id="82" name="TextBox 81">
            <a:extLst>
              <a:ext uri="{FF2B5EF4-FFF2-40B4-BE49-F238E27FC236}">
                <a16:creationId xmlns:a16="http://schemas.microsoft.com/office/drawing/2014/main" id="{58253CAF-EFDB-4D40-BCB6-F14E6CF40C29}"/>
              </a:ext>
            </a:extLst>
          </p:cNvPr>
          <p:cNvSpPr txBox="1"/>
          <p:nvPr/>
        </p:nvSpPr>
        <p:spPr>
          <a:xfrm rot="3053829">
            <a:off x="7134100" y="1973972"/>
            <a:ext cx="255198" cy="400110"/>
          </a:xfrm>
          <a:prstGeom prst="rect">
            <a:avLst/>
          </a:prstGeom>
          <a:noFill/>
        </p:spPr>
        <p:txBody>
          <a:bodyPr wrap="none" rtlCol="0">
            <a:spAutoFit/>
          </a:bodyPr>
          <a:lstStyle/>
          <a:p>
            <a:r>
              <a:rPr lang="en-US" sz="2000" b="1" dirty="0"/>
              <a:t>:</a:t>
            </a:r>
          </a:p>
        </p:txBody>
      </p:sp>
      <p:sp>
        <p:nvSpPr>
          <p:cNvPr id="83" name="TextBox 82">
            <a:extLst>
              <a:ext uri="{FF2B5EF4-FFF2-40B4-BE49-F238E27FC236}">
                <a16:creationId xmlns:a16="http://schemas.microsoft.com/office/drawing/2014/main" id="{0ACE8648-1B93-A64C-B2BE-73B3584CB2FB}"/>
              </a:ext>
            </a:extLst>
          </p:cNvPr>
          <p:cNvSpPr txBox="1"/>
          <p:nvPr/>
        </p:nvSpPr>
        <p:spPr>
          <a:xfrm rot="5400000">
            <a:off x="6566687" y="1497536"/>
            <a:ext cx="255198" cy="400110"/>
          </a:xfrm>
          <a:prstGeom prst="rect">
            <a:avLst/>
          </a:prstGeom>
          <a:noFill/>
        </p:spPr>
        <p:txBody>
          <a:bodyPr wrap="none" rtlCol="0">
            <a:spAutoFit/>
          </a:bodyPr>
          <a:lstStyle/>
          <a:p>
            <a:r>
              <a:rPr lang="en-US" sz="2000" b="1" dirty="0"/>
              <a:t>:</a:t>
            </a:r>
          </a:p>
        </p:txBody>
      </p:sp>
      <p:sp>
        <p:nvSpPr>
          <p:cNvPr id="84" name="TextBox 83">
            <a:extLst>
              <a:ext uri="{FF2B5EF4-FFF2-40B4-BE49-F238E27FC236}">
                <a16:creationId xmlns:a16="http://schemas.microsoft.com/office/drawing/2014/main" id="{0EE682E7-A84F-C849-A74B-04F4E947125D}"/>
              </a:ext>
            </a:extLst>
          </p:cNvPr>
          <p:cNvSpPr txBox="1"/>
          <p:nvPr/>
        </p:nvSpPr>
        <p:spPr>
          <a:xfrm rot="5400000">
            <a:off x="6089079" y="2077568"/>
            <a:ext cx="255198" cy="400110"/>
          </a:xfrm>
          <a:prstGeom prst="rect">
            <a:avLst/>
          </a:prstGeom>
          <a:noFill/>
        </p:spPr>
        <p:txBody>
          <a:bodyPr wrap="none" rtlCol="0">
            <a:spAutoFit/>
          </a:bodyPr>
          <a:lstStyle/>
          <a:p>
            <a:r>
              <a:rPr lang="en-US" sz="2000" b="1" dirty="0"/>
              <a:t>:</a:t>
            </a:r>
          </a:p>
        </p:txBody>
      </p:sp>
      <p:sp>
        <p:nvSpPr>
          <p:cNvPr id="85" name="TextBox 84">
            <a:extLst>
              <a:ext uri="{FF2B5EF4-FFF2-40B4-BE49-F238E27FC236}">
                <a16:creationId xmlns:a16="http://schemas.microsoft.com/office/drawing/2014/main" id="{253A2CDB-E2FF-1E45-A959-E16AB983F552}"/>
              </a:ext>
            </a:extLst>
          </p:cNvPr>
          <p:cNvSpPr txBox="1"/>
          <p:nvPr/>
        </p:nvSpPr>
        <p:spPr>
          <a:xfrm rot="5400000">
            <a:off x="6101553" y="2307523"/>
            <a:ext cx="255198" cy="400110"/>
          </a:xfrm>
          <a:prstGeom prst="rect">
            <a:avLst/>
          </a:prstGeom>
          <a:noFill/>
        </p:spPr>
        <p:txBody>
          <a:bodyPr wrap="none" rtlCol="0">
            <a:spAutoFit/>
          </a:bodyPr>
          <a:lstStyle/>
          <a:p>
            <a:r>
              <a:rPr lang="en-US" sz="2000" b="1" dirty="0"/>
              <a:t>:</a:t>
            </a:r>
          </a:p>
        </p:txBody>
      </p:sp>
      <p:sp>
        <p:nvSpPr>
          <p:cNvPr id="86" name="TextBox 85">
            <a:extLst>
              <a:ext uri="{FF2B5EF4-FFF2-40B4-BE49-F238E27FC236}">
                <a16:creationId xmlns:a16="http://schemas.microsoft.com/office/drawing/2014/main" id="{47D1B445-A58F-EF42-8CD3-58970E957B75}"/>
              </a:ext>
            </a:extLst>
          </p:cNvPr>
          <p:cNvSpPr txBox="1"/>
          <p:nvPr/>
        </p:nvSpPr>
        <p:spPr>
          <a:xfrm rot="5400000">
            <a:off x="6312494" y="2252882"/>
            <a:ext cx="255198" cy="400110"/>
          </a:xfrm>
          <a:prstGeom prst="rect">
            <a:avLst/>
          </a:prstGeom>
          <a:noFill/>
        </p:spPr>
        <p:txBody>
          <a:bodyPr wrap="none" rtlCol="0">
            <a:spAutoFit/>
          </a:bodyPr>
          <a:lstStyle/>
          <a:p>
            <a:r>
              <a:rPr lang="en-US" sz="2000" b="1" dirty="0"/>
              <a:t>:</a:t>
            </a:r>
          </a:p>
        </p:txBody>
      </p:sp>
      <p:sp>
        <p:nvSpPr>
          <p:cNvPr id="87" name="TextBox 86">
            <a:extLst>
              <a:ext uri="{FF2B5EF4-FFF2-40B4-BE49-F238E27FC236}">
                <a16:creationId xmlns:a16="http://schemas.microsoft.com/office/drawing/2014/main" id="{C0B89440-DE4D-3E40-8E13-45EC4922D4B2}"/>
              </a:ext>
            </a:extLst>
          </p:cNvPr>
          <p:cNvSpPr txBox="1"/>
          <p:nvPr/>
        </p:nvSpPr>
        <p:spPr>
          <a:xfrm rot="5400000">
            <a:off x="6313294" y="2512382"/>
            <a:ext cx="255198" cy="400110"/>
          </a:xfrm>
          <a:prstGeom prst="rect">
            <a:avLst/>
          </a:prstGeom>
          <a:noFill/>
        </p:spPr>
        <p:txBody>
          <a:bodyPr wrap="none" rtlCol="0">
            <a:spAutoFit/>
          </a:bodyPr>
          <a:lstStyle/>
          <a:p>
            <a:r>
              <a:rPr lang="en-US" sz="2000" b="1" dirty="0"/>
              <a:t>:</a:t>
            </a:r>
          </a:p>
        </p:txBody>
      </p:sp>
      <p:sp>
        <p:nvSpPr>
          <p:cNvPr id="88" name="TextBox 87">
            <a:extLst>
              <a:ext uri="{FF2B5EF4-FFF2-40B4-BE49-F238E27FC236}">
                <a16:creationId xmlns:a16="http://schemas.microsoft.com/office/drawing/2014/main" id="{B5652148-8941-E249-9985-8E1D95CFBCAE}"/>
              </a:ext>
            </a:extLst>
          </p:cNvPr>
          <p:cNvSpPr txBox="1"/>
          <p:nvPr/>
        </p:nvSpPr>
        <p:spPr>
          <a:xfrm rot="5400000">
            <a:off x="7293452" y="2735659"/>
            <a:ext cx="255198" cy="400110"/>
          </a:xfrm>
          <a:prstGeom prst="rect">
            <a:avLst/>
          </a:prstGeom>
          <a:noFill/>
        </p:spPr>
        <p:txBody>
          <a:bodyPr wrap="none" rtlCol="0">
            <a:spAutoFit/>
          </a:bodyPr>
          <a:lstStyle/>
          <a:p>
            <a:r>
              <a:rPr lang="en-US" sz="2000" b="1" dirty="0"/>
              <a:t>:</a:t>
            </a:r>
          </a:p>
        </p:txBody>
      </p:sp>
      <p:sp>
        <p:nvSpPr>
          <p:cNvPr id="89" name="TextBox 88">
            <a:extLst>
              <a:ext uri="{FF2B5EF4-FFF2-40B4-BE49-F238E27FC236}">
                <a16:creationId xmlns:a16="http://schemas.microsoft.com/office/drawing/2014/main" id="{7083118B-6FFA-7B42-AEBA-453B327365BF}"/>
              </a:ext>
            </a:extLst>
          </p:cNvPr>
          <p:cNvSpPr txBox="1"/>
          <p:nvPr/>
        </p:nvSpPr>
        <p:spPr>
          <a:xfrm rot="5400000">
            <a:off x="7268424" y="2489220"/>
            <a:ext cx="255198" cy="400110"/>
          </a:xfrm>
          <a:prstGeom prst="rect">
            <a:avLst/>
          </a:prstGeom>
          <a:noFill/>
        </p:spPr>
        <p:txBody>
          <a:bodyPr wrap="none" rtlCol="0">
            <a:spAutoFit/>
          </a:bodyPr>
          <a:lstStyle/>
          <a:p>
            <a:r>
              <a:rPr lang="en-US" sz="2000" b="1" dirty="0"/>
              <a:t>:</a:t>
            </a:r>
          </a:p>
        </p:txBody>
      </p:sp>
      <p:sp>
        <p:nvSpPr>
          <p:cNvPr id="90" name="TextBox 89">
            <a:extLst>
              <a:ext uri="{FF2B5EF4-FFF2-40B4-BE49-F238E27FC236}">
                <a16:creationId xmlns:a16="http://schemas.microsoft.com/office/drawing/2014/main" id="{6C35DA10-EE93-F64A-9BCF-6593913619FF}"/>
              </a:ext>
            </a:extLst>
          </p:cNvPr>
          <p:cNvSpPr txBox="1"/>
          <p:nvPr/>
        </p:nvSpPr>
        <p:spPr>
          <a:xfrm rot="5400000">
            <a:off x="7731004" y="2176563"/>
            <a:ext cx="255198" cy="400110"/>
          </a:xfrm>
          <a:prstGeom prst="rect">
            <a:avLst/>
          </a:prstGeom>
          <a:noFill/>
        </p:spPr>
        <p:txBody>
          <a:bodyPr wrap="none" rtlCol="0">
            <a:spAutoFit/>
          </a:bodyPr>
          <a:lstStyle/>
          <a:p>
            <a:r>
              <a:rPr lang="en-US" sz="2000" b="1" dirty="0"/>
              <a:t>:</a:t>
            </a:r>
          </a:p>
        </p:txBody>
      </p:sp>
      <p:sp>
        <p:nvSpPr>
          <p:cNvPr id="91" name="TextBox 90">
            <a:extLst>
              <a:ext uri="{FF2B5EF4-FFF2-40B4-BE49-F238E27FC236}">
                <a16:creationId xmlns:a16="http://schemas.microsoft.com/office/drawing/2014/main" id="{3B324ECD-B7D6-2643-8457-D5DF4BC9BA6C}"/>
              </a:ext>
            </a:extLst>
          </p:cNvPr>
          <p:cNvSpPr txBox="1"/>
          <p:nvPr/>
        </p:nvSpPr>
        <p:spPr>
          <a:xfrm rot="5400000">
            <a:off x="7736583" y="2433868"/>
            <a:ext cx="255198" cy="400110"/>
          </a:xfrm>
          <a:prstGeom prst="rect">
            <a:avLst/>
          </a:prstGeom>
          <a:noFill/>
        </p:spPr>
        <p:txBody>
          <a:bodyPr wrap="none" rtlCol="0">
            <a:spAutoFit/>
          </a:bodyPr>
          <a:lstStyle/>
          <a:p>
            <a:r>
              <a:rPr lang="en-US" sz="2000" b="1" dirty="0"/>
              <a:t>:</a:t>
            </a:r>
          </a:p>
        </p:txBody>
      </p:sp>
      <p:sp>
        <p:nvSpPr>
          <p:cNvPr id="92" name="TextBox 91">
            <a:extLst>
              <a:ext uri="{FF2B5EF4-FFF2-40B4-BE49-F238E27FC236}">
                <a16:creationId xmlns:a16="http://schemas.microsoft.com/office/drawing/2014/main" id="{BD180325-8812-C740-B899-696F9D199FAA}"/>
              </a:ext>
            </a:extLst>
          </p:cNvPr>
          <p:cNvSpPr txBox="1"/>
          <p:nvPr/>
        </p:nvSpPr>
        <p:spPr>
          <a:xfrm>
            <a:off x="6264216" y="3752969"/>
            <a:ext cx="2730296" cy="1631216"/>
          </a:xfrm>
          <a:prstGeom prst="rect">
            <a:avLst/>
          </a:prstGeom>
          <a:noFill/>
        </p:spPr>
        <p:txBody>
          <a:bodyPr wrap="square" rtlCol="0">
            <a:spAutoFit/>
          </a:bodyPr>
          <a:lstStyle/>
          <a:p>
            <a:r>
              <a:rPr lang="en-US" sz="2000" dirty="0">
                <a:latin typeface="Candara" panose="020E0502030303020204" pitchFamily="34" charset="0"/>
              </a:rPr>
              <a:t>Chair (or boat) diagrams show both conformation and stereochemistry.</a:t>
            </a:r>
          </a:p>
          <a:p>
            <a:pPr marL="342900" indent="-342900">
              <a:buFont typeface="Arial" panose="020B0604020202020204" pitchFamily="34" charset="0"/>
              <a:buChar char="•"/>
            </a:pPr>
            <a:r>
              <a:rPr lang="en-US" sz="2000" dirty="0">
                <a:latin typeface="Candara" panose="020E0502030303020204" pitchFamily="34" charset="0"/>
              </a:rPr>
              <a:t>Most realistic.</a:t>
            </a:r>
          </a:p>
        </p:txBody>
      </p:sp>
    </p:spTree>
    <p:extLst>
      <p:ext uri="{BB962C8B-B14F-4D97-AF65-F5344CB8AC3E}">
        <p14:creationId xmlns:p14="http://schemas.microsoft.com/office/powerpoint/2010/main" val="2756442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56330"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28602" y="-169"/>
            <a:ext cx="1916585" cy="646331"/>
          </a:xfrm>
          <a:prstGeom prst="rect">
            <a:avLst/>
          </a:prstGeom>
          <a:noFill/>
        </p:spPr>
        <p:txBody>
          <a:bodyPr wrap="none" rtlCol="0">
            <a:spAutoFit/>
          </a:bodyPr>
          <a:lstStyle/>
          <a:p>
            <a:r>
              <a:rPr lang="en-US" sz="3600" b="1" dirty="0">
                <a:solidFill>
                  <a:schemeClr val="bg1"/>
                </a:solidFill>
                <a:latin typeface="Candara"/>
                <a:cs typeface="Candara"/>
              </a:rPr>
              <a:t>Can you?</a:t>
            </a:r>
          </a:p>
        </p:txBody>
      </p:sp>
      <p:sp>
        <p:nvSpPr>
          <p:cNvPr id="2" name="TextBox 1"/>
          <p:cNvSpPr txBox="1"/>
          <p:nvPr/>
        </p:nvSpPr>
        <p:spPr>
          <a:xfrm>
            <a:off x="275636" y="806828"/>
            <a:ext cx="8624113" cy="707886"/>
          </a:xfrm>
          <a:prstGeom prst="rect">
            <a:avLst/>
          </a:prstGeom>
          <a:noFill/>
        </p:spPr>
        <p:txBody>
          <a:bodyPr wrap="square" rtlCol="0">
            <a:spAutoFit/>
          </a:bodyPr>
          <a:lstStyle/>
          <a:p>
            <a:r>
              <a:rPr lang="en-US" sz="2000" dirty="0">
                <a:latin typeface="Candara"/>
                <a:cs typeface="Candara"/>
              </a:rPr>
              <a:t>(1) Describe the conventions of a Fischer projection? </a:t>
            </a:r>
            <a:br>
              <a:rPr lang="en-US" sz="2000" dirty="0">
                <a:latin typeface="Candara"/>
                <a:cs typeface="Candara"/>
              </a:rPr>
            </a:br>
            <a:r>
              <a:rPr lang="en-US" sz="2000" dirty="0">
                <a:latin typeface="Candara"/>
                <a:cs typeface="Candara"/>
              </a:rPr>
              <a:t>      How does it show 3D structure without dash-wedges?</a:t>
            </a:r>
          </a:p>
        </p:txBody>
      </p:sp>
      <p:sp>
        <p:nvSpPr>
          <p:cNvPr id="12" name="TextBox 11"/>
          <p:cNvSpPr txBox="1"/>
          <p:nvPr/>
        </p:nvSpPr>
        <p:spPr>
          <a:xfrm>
            <a:off x="275636" y="1647241"/>
            <a:ext cx="8624113" cy="400110"/>
          </a:xfrm>
          <a:prstGeom prst="rect">
            <a:avLst/>
          </a:prstGeom>
          <a:noFill/>
        </p:spPr>
        <p:txBody>
          <a:bodyPr wrap="square" rtlCol="0">
            <a:spAutoFit/>
          </a:bodyPr>
          <a:lstStyle/>
          <a:p>
            <a:r>
              <a:rPr lang="en-US" sz="2000" dirty="0">
                <a:latin typeface="Candara"/>
                <a:cs typeface="Candara"/>
              </a:rPr>
              <a:t>(2) Determine whether chiral centers are R or S on Fischer projections?</a:t>
            </a:r>
          </a:p>
        </p:txBody>
      </p:sp>
      <p:sp>
        <p:nvSpPr>
          <p:cNvPr id="13" name="TextBox 12"/>
          <p:cNvSpPr txBox="1"/>
          <p:nvPr/>
        </p:nvSpPr>
        <p:spPr>
          <a:xfrm>
            <a:off x="275636" y="2575522"/>
            <a:ext cx="8624113" cy="400110"/>
          </a:xfrm>
          <a:prstGeom prst="rect">
            <a:avLst/>
          </a:prstGeom>
          <a:noFill/>
        </p:spPr>
        <p:txBody>
          <a:bodyPr wrap="square" rtlCol="0">
            <a:spAutoFit/>
          </a:bodyPr>
          <a:lstStyle/>
          <a:p>
            <a:r>
              <a:rPr lang="en-US" sz="2000" dirty="0">
                <a:latin typeface="Candara"/>
                <a:cs typeface="Candara"/>
              </a:rPr>
              <a:t>(3) Convert Fischer projections to ‘zig-zags’ and dash-wedge diagrams?</a:t>
            </a:r>
          </a:p>
        </p:txBody>
      </p:sp>
      <p:sp>
        <p:nvSpPr>
          <p:cNvPr id="14" name="TextBox 13"/>
          <p:cNvSpPr txBox="1"/>
          <p:nvPr/>
        </p:nvSpPr>
        <p:spPr>
          <a:xfrm>
            <a:off x="275636" y="3525574"/>
            <a:ext cx="8624113" cy="400110"/>
          </a:xfrm>
          <a:prstGeom prst="rect">
            <a:avLst/>
          </a:prstGeom>
          <a:noFill/>
        </p:spPr>
        <p:txBody>
          <a:bodyPr wrap="square" rtlCol="0">
            <a:spAutoFit/>
          </a:bodyPr>
          <a:lstStyle/>
          <a:p>
            <a:r>
              <a:rPr lang="en-US" sz="2000" dirty="0">
                <a:latin typeface="Candara"/>
                <a:cs typeface="Candara"/>
              </a:rPr>
              <a:t>(4) Describe how a Haworth projection is similar to a Fisher projection?</a:t>
            </a:r>
          </a:p>
        </p:txBody>
      </p:sp>
      <p:pic>
        <p:nvPicPr>
          <p:cNvPr id="11" name="Picture 10">
            <a:extLst>
              <a:ext uri="{FF2B5EF4-FFF2-40B4-BE49-F238E27FC236}">
                <a16:creationId xmlns:a16="http://schemas.microsoft.com/office/drawing/2014/main" id="{D1FFA73D-6DF6-A04B-9DBE-FB0FC133284E}"/>
              </a:ext>
            </a:extLst>
          </p:cNvPr>
          <p:cNvPicPr>
            <a:picLocks noChangeAspect="1"/>
          </p:cNvPicPr>
          <p:nvPr/>
        </p:nvPicPr>
        <p:blipFill rotWithShape="1">
          <a:blip r:embed="rId2">
            <a:duotone>
              <a:prstClr val="black"/>
              <a:schemeClr val="accent6">
                <a:tint val="45000"/>
                <a:satMod val="400000"/>
              </a:schemeClr>
            </a:duotone>
          </a:blip>
          <a:srcRect l="15657" t="8702" r="15804" b="7819"/>
          <a:stretch/>
        </p:blipFill>
        <p:spPr>
          <a:xfrm>
            <a:off x="8386216" y="-8671"/>
            <a:ext cx="763100" cy="694471"/>
          </a:xfrm>
          <a:prstGeom prst="rect">
            <a:avLst/>
          </a:prstGeom>
        </p:spPr>
      </p:pic>
    </p:spTree>
    <p:extLst>
      <p:ext uri="{BB962C8B-B14F-4D97-AF65-F5344CB8AC3E}">
        <p14:creationId xmlns:p14="http://schemas.microsoft.com/office/powerpoint/2010/main" val="941730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422</Words>
  <Application>Microsoft Macintosh PowerPoint</Application>
  <PresentationFormat>On-screen Show (4:3)</PresentationFormat>
  <Paragraphs>121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cp:revision>
  <dcterms:created xsi:type="dcterms:W3CDTF">2019-02-25T04:49:34Z</dcterms:created>
  <dcterms:modified xsi:type="dcterms:W3CDTF">2019-02-25T04:50:15Z</dcterms:modified>
</cp:coreProperties>
</file>