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4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4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3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1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0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F8B9-3A05-2140-A4BC-0843554B3BFB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2576-56E3-F14A-A37F-ABAC2A931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38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Overview of organic reactivity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4097" y="2521527"/>
            <a:ext cx="4403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4.1A: The acid-base reaction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4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977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Two-step nucleophilic substitution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Some nucleophilic substitution reactions use two steps.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21AF9-346D-074E-8BAF-0DBB23BA9902}"/>
              </a:ext>
            </a:extLst>
          </p:cNvPr>
          <p:cNvSpPr txBox="1"/>
          <p:nvPr/>
        </p:nvSpPr>
        <p:spPr>
          <a:xfrm>
            <a:off x="306590" y="2520973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SN1</a:t>
            </a:r>
            <a:r>
              <a:rPr lang="en-US" sz="2000" dirty="0">
                <a:latin typeface="Candara"/>
                <a:cs typeface="Candara"/>
              </a:rPr>
              <a:t> is a variant of the one-step SN2 and it’s easy to identify the Nu:, E+ and LG.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1E2575-8B2A-2B43-93D9-AAF1536ABE23}"/>
              </a:ext>
            </a:extLst>
          </p:cNvPr>
          <p:cNvSpPr txBox="1"/>
          <p:nvPr/>
        </p:nvSpPr>
        <p:spPr>
          <a:xfrm>
            <a:off x="271618" y="3026979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Step 1: Loss of LG to form carbocation </a:t>
            </a:r>
            <a:r>
              <a:rPr lang="en-US" sz="2000" i="1" dirty="0">
                <a:latin typeface="Candara"/>
                <a:cs typeface="Candara"/>
              </a:rPr>
              <a:t>(slow)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3EE9A3-FE35-7541-8D6E-FF1DB4A0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18" y="1215312"/>
            <a:ext cx="8546352" cy="1200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EFDF09-C33D-D84F-BE79-12D84AF70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292" y="3398104"/>
            <a:ext cx="5537795" cy="15769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03A861-0B80-2A4C-812F-FBF90FDE0F63}"/>
              </a:ext>
            </a:extLst>
          </p:cNvPr>
          <p:cNvSpPr txBox="1"/>
          <p:nvPr/>
        </p:nvSpPr>
        <p:spPr>
          <a:xfrm>
            <a:off x="306590" y="497509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Step 1: Resolution of the carbocation by nucleophilic attack </a:t>
            </a:r>
            <a:r>
              <a:rPr lang="en-US" sz="2000" i="1" dirty="0">
                <a:latin typeface="Candara"/>
                <a:cs typeface="Candara"/>
              </a:rPr>
              <a:t>(fast)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3155E-3C50-844C-ADF2-F3F64599A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064" y="5369967"/>
            <a:ext cx="6481293" cy="1176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2E63F-0D99-5244-B01E-691C1BE8F686}"/>
              </a:ext>
            </a:extLst>
          </p:cNvPr>
          <p:cNvSpPr txBox="1"/>
          <p:nvPr/>
        </p:nvSpPr>
        <p:spPr>
          <a:xfrm>
            <a:off x="6341423" y="41865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LG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1FF2AB-3A51-E14D-9BC3-9AC223FBD18B}"/>
              </a:ext>
            </a:extLst>
          </p:cNvPr>
          <p:cNvSpPr txBox="1"/>
          <p:nvPr/>
        </p:nvSpPr>
        <p:spPr>
          <a:xfrm>
            <a:off x="3966292" y="4568701"/>
            <a:ext cx="25330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carbocation (transition)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77BC40-1E7F-804D-A208-4666456755B2}"/>
              </a:ext>
            </a:extLst>
          </p:cNvPr>
          <p:cNvSpPr txBox="1"/>
          <p:nvPr/>
        </p:nvSpPr>
        <p:spPr>
          <a:xfrm>
            <a:off x="1971171" y="6362072"/>
            <a:ext cx="5790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Nu:-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89A92-FE14-764B-8C6C-ED0C6A06C1CD}"/>
              </a:ext>
            </a:extLst>
          </p:cNvPr>
          <p:cNvSpPr txBox="1"/>
          <p:nvPr/>
        </p:nvSpPr>
        <p:spPr>
          <a:xfrm>
            <a:off x="3628684" y="6362072"/>
            <a:ext cx="4235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E+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9E55AB-8605-7F44-ABEF-CAFD37CADD2C}"/>
              </a:ext>
            </a:extLst>
          </p:cNvPr>
          <p:cNvSpPr txBox="1"/>
          <p:nvPr/>
        </p:nvSpPr>
        <p:spPr>
          <a:xfrm>
            <a:off x="7359128" y="368835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SN1 </a:t>
            </a:r>
            <a:r>
              <a:rPr lang="en-US" b="1" dirty="0" err="1">
                <a:solidFill>
                  <a:srgbClr val="0432FF"/>
                </a:solidFill>
                <a:latin typeface="Candara" panose="020E0502030303020204" pitchFamily="34" charset="0"/>
              </a:rPr>
              <a:t>rxn</a:t>
            </a:r>
            <a:endParaRPr lang="en-US" b="1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9" grpId="0"/>
      <p:bldP spid="17" grpId="0" animBg="1"/>
      <p:bldP spid="18" grpId="0" animBg="1"/>
      <p:bldP spid="2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447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Carbocation intermediates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carbocation intermediate </a:t>
            </a:r>
            <a:r>
              <a:rPr lang="en-US" sz="2000" dirty="0">
                <a:latin typeface="Candara"/>
                <a:cs typeface="Candara"/>
              </a:rPr>
              <a:t>is a </a:t>
            </a:r>
            <a:r>
              <a:rPr lang="en-US" sz="2000" b="1" dirty="0">
                <a:latin typeface="Candara"/>
                <a:cs typeface="Candara"/>
              </a:rPr>
              <a:t>high-energy transition state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03A861-0B80-2A4C-812F-FBF90FDE0F63}"/>
              </a:ext>
            </a:extLst>
          </p:cNvPr>
          <p:cNvSpPr txBox="1"/>
          <p:nvPr/>
        </p:nvSpPr>
        <p:spPr>
          <a:xfrm>
            <a:off x="283894" y="3519433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Carbocations are </a:t>
            </a:r>
            <a:r>
              <a:rPr lang="en-US" sz="2000" b="1" dirty="0">
                <a:latin typeface="Candara"/>
                <a:cs typeface="Candara"/>
              </a:rPr>
              <a:t>slow to form</a:t>
            </a:r>
            <a:r>
              <a:rPr lang="en-US" sz="2000" dirty="0">
                <a:latin typeface="Candara"/>
                <a:cs typeface="Candara"/>
              </a:rPr>
              <a:t>, because the loss of the LG from a stable reactant creates a very unstable carbocation.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056CF-CC5B-BC4E-BF62-22DC65E99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631" y="1442270"/>
            <a:ext cx="2267115" cy="17137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27C611-72DD-B94E-B0D1-EADC26E48704}"/>
              </a:ext>
            </a:extLst>
          </p:cNvPr>
          <p:cNvSpPr txBox="1"/>
          <p:nvPr/>
        </p:nvSpPr>
        <p:spPr>
          <a:xfrm>
            <a:off x="326230" y="4750342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Carbocations are </a:t>
            </a:r>
            <a:r>
              <a:rPr lang="en-US" sz="2000" b="1" dirty="0">
                <a:latin typeface="Candara"/>
                <a:cs typeface="Candara"/>
              </a:rPr>
              <a:t>quick to react </a:t>
            </a:r>
            <a:r>
              <a:rPr lang="en-US" sz="2000" dirty="0">
                <a:latin typeface="Candara"/>
                <a:cs typeface="Candara"/>
              </a:rPr>
              <a:t>because they are so </a:t>
            </a:r>
            <a:r>
              <a:rPr lang="en-US" sz="2000" b="1" dirty="0">
                <a:latin typeface="Candara"/>
                <a:cs typeface="Candara"/>
              </a:rPr>
              <a:t>unstable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Thus, the second step of SN1 is very fast as the carbocation reacts with the first nucleophile to come along.</a:t>
            </a:r>
          </a:p>
        </p:txBody>
      </p:sp>
    </p:spTree>
    <p:extLst>
      <p:ext uri="{BB962C8B-B14F-4D97-AF65-F5344CB8AC3E}">
        <p14:creationId xmlns:p14="http://schemas.microsoft.com/office/powerpoint/2010/main" val="302242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742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Being able to see mechanism is critical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At this point in the course, you need to begin to see how reactants are related to products.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Where do electrons move to transform chemical structures?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098DE-FC55-4F45-9D6A-0E23E60337F5}"/>
              </a:ext>
            </a:extLst>
          </p:cNvPr>
          <p:cNvSpPr txBox="1"/>
          <p:nvPr/>
        </p:nvSpPr>
        <p:spPr>
          <a:xfrm>
            <a:off x="604531" y="1794062"/>
            <a:ext cx="654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Remember that </a:t>
            </a:r>
            <a:r>
              <a:rPr lang="en-US" sz="2000" b="1" dirty="0">
                <a:latin typeface="Candara"/>
                <a:cs typeface="Candara"/>
              </a:rPr>
              <a:t>curved arrows move electrons</a:t>
            </a:r>
            <a:r>
              <a:rPr lang="en-US" sz="2000" dirty="0">
                <a:latin typeface="Candara"/>
                <a:cs typeface="Candara"/>
              </a:rPr>
              <a:t>, not atoms.</a:t>
            </a:r>
            <a:br>
              <a:rPr lang="en-US" sz="2000" dirty="0">
                <a:latin typeface="Candara"/>
                <a:cs typeface="Candara"/>
              </a:rPr>
            </a:br>
            <a:r>
              <a:rPr lang="en-US" sz="2000" dirty="0">
                <a:latin typeface="Candara"/>
                <a:cs typeface="Candara"/>
              </a:rPr>
              <a:t>And practice using curved arrows properly.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38E0E1-01FF-4047-BC6A-614609746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31" y="2501948"/>
            <a:ext cx="7410151" cy="2132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BC0D49-0815-684E-88BB-33F559C7EEA2}"/>
              </a:ext>
            </a:extLst>
          </p:cNvPr>
          <p:cNvSpPr txBox="1"/>
          <p:nvPr/>
        </p:nvSpPr>
        <p:spPr>
          <a:xfrm>
            <a:off x="6748405" y="2510309"/>
            <a:ext cx="230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Can you ‘see’ the curved arrows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68381-E226-804C-89D4-C2AAC70A8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15" y="4705727"/>
            <a:ext cx="3332166" cy="2051750"/>
          </a:xfrm>
          <a:prstGeom prst="rect">
            <a:avLst/>
          </a:prstGeom>
          <a:ln w="28575">
            <a:solidFill>
              <a:srgbClr val="0432FF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0F7F20C-B85C-0D42-A088-2B1401C99C4B}"/>
              </a:ext>
            </a:extLst>
          </p:cNvPr>
          <p:cNvSpPr/>
          <p:nvPr/>
        </p:nvSpPr>
        <p:spPr>
          <a:xfrm>
            <a:off x="1129317" y="3883231"/>
            <a:ext cx="901363" cy="573115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3A1D3A-B92C-F843-87DE-A64F7A70BD9C}"/>
              </a:ext>
            </a:extLst>
          </p:cNvPr>
          <p:cNvSpPr/>
          <p:nvPr/>
        </p:nvSpPr>
        <p:spPr>
          <a:xfrm>
            <a:off x="5861550" y="3806264"/>
            <a:ext cx="377852" cy="391445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0FC4AE-CBB2-4547-BDBA-142E0E3FA48E}"/>
              </a:ext>
            </a:extLst>
          </p:cNvPr>
          <p:cNvSpPr/>
          <p:nvPr/>
        </p:nvSpPr>
        <p:spPr>
          <a:xfrm>
            <a:off x="5692325" y="2673376"/>
            <a:ext cx="457201" cy="391445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Understand that bases are electron-rich and acids are electron-poor?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Use a curved arrow to show that the : of bases attacks to the H of acids?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Understand the concept of a transition state and why it is high-energy?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47098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46088"/>
            <a:r>
              <a:rPr lang="en-US" sz="2000" dirty="0">
                <a:latin typeface="Candara"/>
                <a:cs typeface="Candara"/>
              </a:rPr>
              <a:t>(4) Define the terms ’nucleophile’, ‘electrophile, and ‘leaving group’ and identify these elements in reactions?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57116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392113"/>
            <a:r>
              <a:rPr lang="en-US" sz="2000" dirty="0">
                <a:latin typeface="Candara"/>
                <a:cs typeface="Candara"/>
              </a:rPr>
              <a:t>(5) Recognize the basics of nucleophilic substitution and identify SN1 vs. SN2 reactions?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FA56E-C5A2-E54C-94C8-D2C9A4A12D0A}"/>
              </a:ext>
            </a:extLst>
          </p:cNvPr>
          <p:cNvSpPr txBox="1"/>
          <p:nvPr/>
        </p:nvSpPr>
        <p:spPr>
          <a:xfrm>
            <a:off x="259943" y="5725933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(6) Understand why carbocations are so highly and rapidly reactive?</a:t>
            </a:r>
          </a:p>
        </p:txBody>
      </p:sp>
    </p:spTree>
    <p:extLst>
      <p:ext uri="{BB962C8B-B14F-4D97-AF65-F5344CB8AC3E}">
        <p14:creationId xmlns:p14="http://schemas.microsoft.com/office/powerpoint/2010/main" val="138015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510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Acid-base reactions (proton transfer)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Let’s look at a simple </a:t>
            </a:r>
            <a:r>
              <a:rPr lang="en-US" sz="2000" b="1" dirty="0">
                <a:latin typeface="Candara"/>
                <a:cs typeface="Candara"/>
              </a:rPr>
              <a:t>acid-base reaction </a:t>
            </a:r>
            <a:r>
              <a:rPr lang="en-US" sz="2000" dirty="0">
                <a:latin typeface="Candara"/>
                <a:cs typeface="Candara"/>
              </a:rPr>
              <a:t>from an </a:t>
            </a:r>
            <a:r>
              <a:rPr lang="en-US" sz="2000" b="1" dirty="0">
                <a:latin typeface="Candara"/>
                <a:cs typeface="Candara"/>
              </a:rPr>
              <a:t>organic chemistry perspective.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750E0-1822-FA41-BC62-03341A595E53}"/>
              </a:ext>
            </a:extLst>
          </p:cNvPr>
          <p:cNvSpPr txBox="1"/>
          <p:nvPr/>
        </p:nvSpPr>
        <p:spPr>
          <a:xfrm>
            <a:off x="7051260" y="2035297"/>
            <a:ext cx="1716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  <a:latin typeface="Candara"/>
                <a:cs typeface="Candara"/>
              </a:rPr>
              <a:t>Spectator ions are not shown.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F29EA-03A9-BC46-96DA-45150AC109B8}"/>
              </a:ext>
            </a:extLst>
          </p:cNvPr>
          <p:cNvSpPr txBox="1"/>
          <p:nvPr/>
        </p:nvSpPr>
        <p:spPr>
          <a:xfrm>
            <a:off x="283895" y="3569143"/>
            <a:ext cx="829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Electrons are transferred </a:t>
            </a:r>
            <a:r>
              <a:rPr lang="en-US" sz="2000" dirty="0">
                <a:latin typeface="Candara"/>
                <a:cs typeface="Candara"/>
              </a:rPr>
              <a:t>from the electron-rich reactant to the electron-poor reactant to create new products.</a:t>
            </a:r>
            <a:endParaRPr lang="en-US" sz="2000" i="1" dirty="0">
              <a:latin typeface="Candara"/>
              <a:cs typeface="Candar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02D48-CE56-8442-B544-36F81B1F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514" y="1992331"/>
            <a:ext cx="5000187" cy="1015663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B878F1F-9FF2-974B-9EFC-BAE87854EEA1}"/>
              </a:ext>
            </a:extLst>
          </p:cNvPr>
          <p:cNvSpPr/>
          <p:nvPr/>
        </p:nvSpPr>
        <p:spPr>
          <a:xfrm>
            <a:off x="642257" y="2942624"/>
            <a:ext cx="1435396" cy="371615"/>
          </a:xfrm>
          <a:prstGeom prst="wedgeRoundRectCallout">
            <a:avLst>
              <a:gd name="adj1" fmla="val 64709"/>
              <a:gd name="adj2" fmla="val -139339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electron rich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C1AE560-E7CB-844D-9046-8527BE98EC6A}"/>
              </a:ext>
            </a:extLst>
          </p:cNvPr>
          <p:cNvSpPr/>
          <p:nvPr/>
        </p:nvSpPr>
        <p:spPr>
          <a:xfrm>
            <a:off x="2476633" y="2942624"/>
            <a:ext cx="1578936" cy="371615"/>
          </a:xfrm>
          <a:prstGeom prst="wedgeRoundRectCallout">
            <a:avLst>
              <a:gd name="adj1" fmla="val -11250"/>
              <a:gd name="adj2" fmla="val -145061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electron poor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206774B-D231-894A-8120-A1E146DD85DC}"/>
              </a:ext>
            </a:extLst>
          </p:cNvPr>
          <p:cNvSpPr/>
          <p:nvPr/>
        </p:nvSpPr>
        <p:spPr>
          <a:xfrm>
            <a:off x="3516352" y="1205741"/>
            <a:ext cx="1078434" cy="598491"/>
          </a:xfrm>
          <a:prstGeom prst="wedgeRoundRectCallout">
            <a:avLst>
              <a:gd name="adj1" fmla="val 2218"/>
              <a:gd name="adj2" fmla="val 132473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electron transfer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49E70B-1EC2-4348-B181-321318789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955" y="5727756"/>
            <a:ext cx="6084232" cy="11203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7D55A0-B3E1-2743-B3F6-511510D2CB93}"/>
              </a:ext>
            </a:extLst>
          </p:cNvPr>
          <p:cNvSpPr txBox="1"/>
          <p:nvPr/>
        </p:nvSpPr>
        <p:spPr>
          <a:xfrm>
            <a:off x="283895" y="4507118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Reaction mechanism</a:t>
            </a:r>
            <a:r>
              <a:rPr lang="en-US" sz="2000" dirty="0">
                <a:latin typeface="Candara"/>
                <a:cs typeface="Candara"/>
              </a:rPr>
              <a:t> shows the movement of electron pairs using curved arrows.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electron pairs are said to </a:t>
            </a:r>
            <a:r>
              <a:rPr lang="en-US" sz="2000" b="1" dirty="0">
                <a:latin typeface="Candara"/>
                <a:cs typeface="Candara"/>
              </a:rPr>
              <a:t>‘attack’ </a:t>
            </a:r>
            <a:r>
              <a:rPr lang="en-US" sz="2000" dirty="0">
                <a:latin typeface="Candara"/>
                <a:cs typeface="Candara"/>
              </a:rPr>
              <a:t>as they move simultaneously.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Movement of of electrons from a bond </a:t>
            </a:r>
            <a:r>
              <a:rPr lang="en-US" sz="2000" b="1" dirty="0">
                <a:latin typeface="Candara"/>
                <a:cs typeface="Candara"/>
              </a:rPr>
              <a:t>breaks</a:t>
            </a:r>
            <a:r>
              <a:rPr lang="en-US" sz="2000" dirty="0">
                <a:latin typeface="Candara"/>
                <a:cs typeface="Candara"/>
              </a:rPr>
              <a:t> that bond.</a:t>
            </a:r>
          </a:p>
        </p:txBody>
      </p:sp>
    </p:spTree>
    <p:extLst>
      <p:ext uri="{BB962C8B-B14F-4D97-AF65-F5344CB8AC3E}">
        <p14:creationId xmlns:p14="http://schemas.microsoft.com/office/powerpoint/2010/main" val="11819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4" grpId="0" animBg="1"/>
      <p:bldP spid="1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686E31-B83A-4B4C-8745-E0A87031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2" y="2501331"/>
            <a:ext cx="8387774" cy="17734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232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Reaction transition states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Transition state: </a:t>
            </a:r>
            <a:r>
              <a:rPr lang="en-US" sz="2000" i="1" dirty="0">
                <a:latin typeface="Candara"/>
                <a:cs typeface="Candara"/>
              </a:rPr>
              <a:t>a very transient, short-lived form in which bonds are breaking and forming simultaneously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E9707B-8636-9B44-AF86-FA20E47E3725}"/>
              </a:ext>
            </a:extLst>
          </p:cNvPr>
          <p:cNvSpPr txBox="1"/>
          <p:nvPr/>
        </p:nvSpPr>
        <p:spPr>
          <a:xfrm>
            <a:off x="812378" y="2401391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reactants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42D6C-171D-AB49-8E3B-66C55F8F1553}"/>
              </a:ext>
            </a:extLst>
          </p:cNvPr>
          <p:cNvSpPr txBox="1"/>
          <p:nvPr/>
        </p:nvSpPr>
        <p:spPr>
          <a:xfrm>
            <a:off x="7281426" y="240139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products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9F256-7722-BE49-8ECE-C4F83B2D5AD6}"/>
              </a:ext>
            </a:extLst>
          </p:cNvPr>
          <p:cNvSpPr txBox="1"/>
          <p:nvPr/>
        </p:nvSpPr>
        <p:spPr>
          <a:xfrm>
            <a:off x="3607713" y="2397738"/>
            <a:ext cx="16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transition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31E123-9678-9945-B64B-21526BA1448F}"/>
              </a:ext>
            </a:extLst>
          </p:cNvPr>
          <p:cNvSpPr txBox="1"/>
          <p:nvPr/>
        </p:nvSpPr>
        <p:spPr>
          <a:xfrm>
            <a:off x="653010" y="1445206"/>
            <a:ext cx="286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Highest energy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Dipolar charges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E86FE0-F732-E348-BF53-8F3D5E66C264}"/>
              </a:ext>
            </a:extLst>
          </p:cNvPr>
          <p:cNvSpPr txBox="1"/>
          <p:nvPr/>
        </p:nvSpPr>
        <p:spPr>
          <a:xfrm>
            <a:off x="293814" y="4588025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Transition states are not shown for all reaction mechanisms, but they do help explain how reactions happen.</a:t>
            </a:r>
            <a:endParaRPr lang="en-US" sz="20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899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08"/>
            <a:ext cx="86241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Draw a reaction mechanism for the acid-base reaction of acetic acid (CH3COOH) and ammonia (NH3).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Include all Lewis dot structures with formal charges.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Use curved arrows to show the movement of electrons.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Show the transition state.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E9707B-8636-9B44-AF86-FA20E47E3725}"/>
              </a:ext>
            </a:extLst>
          </p:cNvPr>
          <p:cNvSpPr txBox="1"/>
          <p:nvPr/>
        </p:nvSpPr>
        <p:spPr>
          <a:xfrm>
            <a:off x="504378" y="303938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reactants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42D6C-171D-AB49-8E3B-66C55F8F1553}"/>
              </a:ext>
            </a:extLst>
          </p:cNvPr>
          <p:cNvSpPr txBox="1"/>
          <p:nvPr/>
        </p:nvSpPr>
        <p:spPr>
          <a:xfrm>
            <a:off x="7512435" y="303938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products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9F256-7722-BE49-8ECE-C4F83B2D5AD6}"/>
              </a:ext>
            </a:extLst>
          </p:cNvPr>
          <p:cNvSpPr txBox="1"/>
          <p:nvPr/>
        </p:nvSpPr>
        <p:spPr>
          <a:xfrm>
            <a:off x="3607713" y="3035734"/>
            <a:ext cx="16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transition 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31B24-A43E-9043-A3FA-BD1DB513D03C}"/>
              </a:ext>
            </a:extLst>
          </p:cNvPr>
          <p:cNvSpPr txBox="1"/>
          <p:nvPr/>
        </p:nvSpPr>
        <p:spPr>
          <a:xfrm>
            <a:off x="184637" y="5696405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Do the same for the reverse reaction!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1A312-5E89-774C-99E4-CEC1385EC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" y="3565301"/>
            <a:ext cx="1287726" cy="1109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CAE03-9A6A-334E-840E-360440894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52" y="3860252"/>
            <a:ext cx="1781299" cy="984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9ADD17-0EDD-2740-BD9A-4E9C5A575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2435" y="3612567"/>
            <a:ext cx="1562223" cy="1254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936F1-DF8D-3B41-B07C-5DB0F02CB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835" y="3495536"/>
            <a:ext cx="1295245" cy="11090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BB0C64-7C0A-0840-B717-3AA933740F02}"/>
              </a:ext>
            </a:extLst>
          </p:cNvPr>
          <p:cNvSpPr/>
          <p:nvPr/>
        </p:nvSpPr>
        <p:spPr>
          <a:xfrm>
            <a:off x="860133" y="3863157"/>
            <a:ext cx="691947" cy="26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2AD501-A83E-1547-AE60-A6197B49BDCB}"/>
              </a:ext>
            </a:extLst>
          </p:cNvPr>
          <p:cNvSpPr/>
          <p:nvPr/>
        </p:nvSpPr>
        <p:spPr>
          <a:xfrm rot="19739537">
            <a:off x="1207353" y="3952872"/>
            <a:ext cx="691947" cy="26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F1A8BE-79FA-B645-A887-61019A3EE722}"/>
              </a:ext>
            </a:extLst>
          </p:cNvPr>
          <p:cNvSpPr/>
          <p:nvPr/>
        </p:nvSpPr>
        <p:spPr>
          <a:xfrm>
            <a:off x="2003443" y="4499101"/>
            <a:ext cx="691947" cy="26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57AB7D-6940-5A49-A444-0821F8AE687D}"/>
              </a:ext>
            </a:extLst>
          </p:cNvPr>
          <p:cNvSpPr/>
          <p:nvPr/>
        </p:nvSpPr>
        <p:spPr>
          <a:xfrm rot="390375">
            <a:off x="1964820" y="4278229"/>
            <a:ext cx="320331" cy="265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ular Arrow 13">
            <a:extLst>
              <a:ext uri="{FF2B5EF4-FFF2-40B4-BE49-F238E27FC236}">
                <a16:creationId xmlns:a16="http://schemas.microsoft.com/office/drawing/2014/main" id="{B483FE8A-1718-A645-956F-F63295920FBD}"/>
              </a:ext>
            </a:extLst>
          </p:cNvPr>
          <p:cNvSpPr/>
          <p:nvPr/>
        </p:nvSpPr>
        <p:spPr>
          <a:xfrm rot="20559410" flipH="1">
            <a:off x="965441" y="3473410"/>
            <a:ext cx="1145187" cy="1281798"/>
          </a:xfrm>
          <a:prstGeom prst="circularArrow">
            <a:avLst>
              <a:gd name="adj1" fmla="val 8609"/>
              <a:gd name="adj2" fmla="val 1142319"/>
              <a:gd name="adj3" fmla="val 20493234"/>
              <a:gd name="adj4" fmla="val 11107309"/>
              <a:gd name="adj5" fmla="val 9280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ircular Arrow 21">
            <a:extLst>
              <a:ext uri="{FF2B5EF4-FFF2-40B4-BE49-F238E27FC236}">
                <a16:creationId xmlns:a16="http://schemas.microsoft.com/office/drawing/2014/main" id="{9D129B3C-4BD6-0140-9C4B-8FF2F59BDD69}"/>
              </a:ext>
            </a:extLst>
          </p:cNvPr>
          <p:cNvSpPr/>
          <p:nvPr/>
        </p:nvSpPr>
        <p:spPr>
          <a:xfrm rot="752993" flipH="1" flipV="1">
            <a:off x="811997" y="4404420"/>
            <a:ext cx="179501" cy="458564"/>
          </a:xfrm>
          <a:prstGeom prst="circularArrow">
            <a:avLst>
              <a:gd name="adj1" fmla="val 17435"/>
              <a:gd name="adj2" fmla="val 1142319"/>
              <a:gd name="adj3" fmla="val 19944772"/>
              <a:gd name="adj4" fmla="val 11107309"/>
              <a:gd name="adj5" fmla="val 18433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F32F21-15B4-C348-8385-15FFE36E2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15" y="3565301"/>
            <a:ext cx="1287726" cy="110905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91CAAB-2953-A54F-9D64-98FED83CD9C0}"/>
              </a:ext>
            </a:extLst>
          </p:cNvPr>
          <p:cNvSpPr/>
          <p:nvPr/>
        </p:nvSpPr>
        <p:spPr>
          <a:xfrm>
            <a:off x="3936916" y="4284046"/>
            <a:ext cx="299786" cy="269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0F4C98-3236-E94D-8913-90703090C3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93" r="18169"/>
          <a:stretch/>
        </p:blipFill>
        <p:spPr>
          <a:xfrm>
            <a:off x="4078731" y="3612567"/>
            <a:ext cx="1209738" cy="125405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7C06027-01AD-6C43-8248-1ED03947A085}"/>
              </a:ext>
            </a:extLst>
          </p:cNvPr>
          <p:cNvSpPr/>
          <p:nvPr/>
        </p:nvSpPr>
        <p:spPr>
          <a:xfrm>
            <a:off x="4532098" y="3873806"/>
            <a:ext cx="299786" cy="296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229B15-2FD2-C24C-B00D-96D96CCE4D5D}"/>
              </a:ext>
            </a:extLst>
          </p:cNvPr>
          <p:cNvSpPr/>
          <p:nvPr/>
        </p:nvSpPr>
        <p:spPr>
          <a:xfrm>
            <a:off x="3936916" y="3502620"/>
            <a:ext cx="299786" cy="296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366B5-6D03-4441-B06F-D1184279C09B}"/>
              </a:ext>
            </a:extLst>
          </p:cNvPr>
          <p:cNvSpPr/>
          <p:nvPr/>
        </p:nvSpPr>
        <p:spPr>
          <a:xfrm>
            <a:off x="3928838" y="4701297"/>
            <a:ext cx="299786" cy="296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47A79F-570C-6C4E-A3E8-8BA262DF2531}"/>
              </a:ext>
            </a:extLst>
          </p:cNvPr>
          <p:cNvCxnSpPr>
            <a:cxnSpLocks/>
          </p:cNvCxnSpPr>
          <p:nvPr/>
        </p:nvCxnSpPr>
        <p:spPr>
          <a:xfrm flipV="1">
            <a:off x="3936916" y="3890128"/>
            <a:ext cx="595182" cy="421534"/>
          </a:xfrm>
          <a:prstGeom prst="line">
            <a:avLst/>
          </a:prstGeom>
          <a:ln w="1587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389E0A-B8D4-F14E-9F0B-4506205471E8}"/>
              </a:ext>
            </a:extLst>
          </p:cNvPr>
          <p:cNvCxnSpPr>
            <a:cxnSpLocks/>
          </p:cNvCxnSpPr>
          <p:nvPr/>
        </p:nvCxnSpPr>
        <p:spPr>
          <a:xfrm flipH="1" flipV="1">
            <a:off x="4655623" y="3850639"/>
            <a:ext cx="14433" cy="325652"/>
          </a:xfrm>
          <a:prstGeom prst="line">
            <a:avLst/>
          </a:prstGeom>
          <a:ln w="15875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77269D0-197E-6646-9AC3-CDA9BF35A9F3}"/>
              </a:ext>
            </a:extLst>
          </p:cNvPr>
          <p:cNvCxnSpPr/>
          <p:nvPr/>
        </p:nvCxnSpPr>
        <p:spPr>
          <a:xfrm>
            <a:off x="2598821" y="4087583"/>
            <a:ext cx="606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B8F089-3F5B-434A-8455-C1F488183C96}"/>
              </a:ext>
            </a:extLst>
          </p:cNvPr>
          <p:cNvCxnSpPr/>
          <p:nvPr/>
        </p:nvCxnSpPr>
        <p:spPr>
          <a:xfrm>
            <a:off x="5298176" y="4066996"/>
            <a:ext cx="6063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2740AA9-8EDD-414C-A57F-FD6BFC303DBD}"/>
              </a:ext>
            </a:extLst>
          </p:cNvPr>
          <p:cNvSpPr txBox="1"/>
          <p:nvPr/>
        </p:nvSpPr>
        <p:spPr>
          <a:xfrm>
            <a:off x="245250" y="361256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D5EFCF-7E1C-EE4A-9070-02E19F9E3671}"/>
              </a:ext>
            </a:extLst>
          </p:cNvPr>
          <p:cNvSpPr txBox="1"/>
          <p:nvPr/>
        </p:nvSpPr>
        <p:spPr>
          <a:xfrm>
            <a:off x="532402" y="361096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27266D-969A-1842-9F12-5FFD2193F3DF}"/>
              </a:ext>
            </a:extLst>
          </p:cNvPr>
          <p:cNvSpPr txBox="1"/>
          <p:nvPr/>
        </p:nvSpPr>
        <p:spPr>
          <a:xfrm rot="5400000">
            <a:off x="766238" y="407150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FE3C4B-EF58-B442-BAC1-EF4E08DFA959}"/>
              </a:ext>
            </a:extLst>
          </p:cNvPr>
          <p:cNvSpPr txBox="1"/>
          <p:nvPr/>
        </p:nvSpPr>
        <p:spPr>
          <a:xfrm rot="5400000">
            <a:off x="751508" y="439704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F47988-91F4-A14E-8B0F-AF3BE0CED45E}"/>
              </a:ext>
            </a:extLst>
          </p:cNvPr>
          <p:cNvSpPr txBox="1"/>
          <p:nvPr/>
        </p:nvSpPr>
        <p:spPr>
          <a:xfrm rot="5400000">
            <a:off x="3726711" y="407047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BA0593-8F9B-814D-AF6B-466E2D49522F}"/>
              </a:ext>
            </a:extLst>
          </p:cNvPr>
          <p:cNvSpPr txBox="1"/>
          <p:nvPr/>
        </p:nvSpPr>
        <p:spPr>
          <a:xfrm rot="5400000">
            <a:off x="3711981" y="439600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80112A-9B1C-D14D-852E-7C3B2A98614F}"/>
              </a:ext>
            </a:extLst>
          </p:cNvPr>
          <p:cNvSpPr txBox="1"/>
          <p:nvPr/>
        </p:nvSpPr>
        <p:spPr>
          <a:xfrm rot="5400000">
            <a:off x="6860440" y="407906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8E0B84-F801-F048-829F-7C09BB58929B}"/>
              </a:ext>
            </a:extLst>
          </p:cNvPr>
          <p:cNvSpPr txBox="1"/>
          <p:nvPr/>
        </p:nvSpPr>
        <p:spPr>
          <a:xfrm rot="5400000">
            <a:off x="6845710" y="440459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CCA46B-203C-AC4D-A038-3DFB763315F3}"/>
              </a:ext>
            </a:extLst>
          </p:cNvPr>
          <p:cNvSpPr txBox="1"/>
          <p:nvPr/>
        </p:nvSpPr>
        <p:spPr>
          <a:xfrm>
            <a:off x="3219381" y="361228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371F92-DE30-554F-A364-B0DF662A3A1B}"/>
              </a:ext>
            </a:extLst>
          </p:cNvPr>
          <p:cNvSpPr txBox="1"/>
          <p:nvPr/>
        </p:nvSpPr>
        <p:spPr>
          <a:xfrm>
            <a:off x="3506533" y="361068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BCCAF2-BC4D-FE4A-B358-0271BF78C263}"/>
              </a:ext>
            </a:extLst>
          </p:cNvPr>
          <p:cNvSpPr txBox="1"/>
          <p:nvPr/>
        </p:nvSpPr>
        <p:spPr>
          <a:xfrm>
            <a:off x="6251262" y="347725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FD80C-06FC-8148-A60E-99916354E11A}"/>
              </a:ext>
            </a:extLst>
          </p:cNvPr>
          <p:cNvSpPr txBox="1"/>
          <p:nvPr/>
        </p:nvSpPr>
        <p:spPr>
          <a:xfrm>
            <a:off x="6538414" y="347565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07FBD5-ADFB-B24E-B21C-AF8516A2C63A}"/>
              </a:ext>
            </a:extLst>
          </p:cNvPr>
          <p:cNvSpPr txBox="1"/>
          <p:nvPr/>
        </p:nvSpPr>
        <p:spPr>
          <a:xfrm>
            <a:off x="6986840" y="425353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52" name="Circular Arrow 51">
            <a:extLst>
              <a:ext uri="{FF2B5EF4-FFF2-40B4-BE49-F238E27FC236}">
                <a16:creationId xmlns:a16="http://schemas.microsoft.com/office/drawing/2014/main" id="{F43D7BE5-6C25-4A45-BF4A-04AAA23FD7C7}"/>
              </a:ext>
            </a:extLst>
          </p:cNvPr>
          <p:cNvSpPr/>
          <p:nvPr/>
        </p:nvSpPr>
        <p:spPr>
          <a:xfrm rot="663104" flipV="1">
            <a:off x="7034608" y="4128051"/>
            <a:ext cx="804697" cy="907390"/>
          </a:xfrm>
          <a:prstGeom prst="circularArrow">
            <a:avLst>
              <a:gd name="adj1" fmla="val 17435"/>
              <a:gd name="adj2" fmla="val 1142319"/>
              <a:gd name="adj3" fmla="val 19944772"/>
              <a:gd name="adj4" fmla="val 11107309"/>
              <a:gd name="adj5" fmla="val 18433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ircular Arrow 52">
            <a:extLst>
              <a:ext uri="{FF2B5EF4-FFF2-40B4-BE49-F238E27FC236}">
                <a16:creationId xmlns:a16="http://schemas.microsoft.com/office/drawing/2014/main" id="{2708B004-1CB9-964B-88C4-88F47124DAC1}"/>
              </a:ext>
            </a:extLst>
          </p:cNvPr>
          <p:cNvSpPr/>
          <p:nvPr/>
        </p:nvSpPr>
        <p:spPr>
          <a:xfrm rot="18415077">
            <a:off x="7839074" y="3975821"/>
            <a:ext cx="309873" cy="593510"/>
          </a:xfrm>
          <a:prstGeom prst="circularArrow">
            <a:avLst>
              <a:gd name="adj1" fmla="val 17435"/>
              <a:gd name="adj2" fmla="val 1142319"/>
              <a:gd name="adj3" fmla="val 19944772"/>
              <a:gd name="adj4" fmla="val 11107309"/>
              <a:gd name="adj5" fmla="val 18433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B2579-565B-1640-B6D0-A17AE4201A00}"/>
              </a:ext>
            </a:extLst>
          </p:cNvPr>
          <p:cNvSpPr/>
          <p:nvPr/>
        </p:nvSpPr>
        <p:spPr>
          <a:xfrm>
            <a:off x="0" y="2854778"/>
            <a:ext cx="9144000" cy="2421318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12" grpId="0"/>
      <p:bldP spid="15" grpId="0" animBg="1"/>
      <p:bldP spid="17" grpId="0" animBg="1"/>
      <p:bldP spid="20" grpId="0" animBg="1"/>
      <p:bldP spid="21" grpId="0" animBg="1"/>
      <p:bldP spid="14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38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Overview of organic reactivity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8099" y="2564057"/>
            <a:ext cx="6076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4.1B: One-step nucleophilic substitution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BDE93-8248-DE41-BC55-8603A9C2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9" y="2069188"/>
            <a:ext cx="4296710" cy="15145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75833B-3BFA-8749-B6F2-B13AEEDDF08C}"/>
              </a:ext>
            </a:extLst>
          </p:cNvPr>
          <p:cNvSpPr/>
          <p:nvPr/>
        </p:nvSpPr>
        <p:spPr>
          <a:xfrm>
            <a:off x="4986670" y="2808203"/>
            <a:ext cx="446568" cy="401690"/>
          </a:xfrm>
          <a:prstGeom prst="ellipse">
            <a:avLst/>
          </a:prstGeom>
          <a:solidFill>
            <a:srgbClr val="FFF2CC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F55E2E-62B9-9C42-A1EA-5C993F24CE38}"/>
              </a:ext>
            </a:extLst>
          </p:cNvPr>
          <p:cNvGrpSpPr/>
          <p:nvPr/>
        </p:nvGrpSpPr>
        <p:grpSpPr>
          <a:xfrm>
            <a:off x="5295466" y="3305208"/>
            <a:ext cx="446568" cy="278529"/>
            <a:chOff x="6772940" y="3708400"/>
            <a:chExt cx="556576" cy="36387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9E9B1B-8410-1246-AFDD-B9891BD6A78A}"/>
                </a:ext>
              </a:extLst>
            </p:cNvPr>
            <p:cNvCxnSpPr/>
            <p:nvPr/>
          </p:nvCxnSpPr>
          <p:spPr>
            <a:xfrm>
              <a:off x="6772940" y="3786937"/>
              <a:ext cx="556576" cy="285333"/>
            </a:xfrm>
            <a:prstGeom prst="straightConnector1">
              <a:avLst/>
            </a:prstGeom>
            <a:ln w="2540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562F0A-658C-9F4C-8DB7-6EBFA185F2CB}"/>
                </a:ext>
              </a:extLst>
            </p:cNvPr>
            <p:cNvCxnSpPr/>
            <p:nvPr/>
          </p:nvCxnSpPr>
          <p:spPr>
            <a:xfrm flipV="1">
              <a:off x="6791238" y="3708400"/>
              <a:ext cx="111964" cy="2413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91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Carbon is the electron-poor target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5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acid base reactions, a pair of electrons from an electron-rich reactant </a:t>
            </a:r>
            <a:r>
              <a:rPr lang="en-US" sz="2000" b="1" dirty="0">
                <a:latin typeface="Candara"/>
                <a:cs typeface="Candara"/>
              </a:rPr>
              <a:t>attacks</a:t>
            </a:r>
            <a:r>
              <a:rPr lang="en-US" sz="2000" dirty="0">
                <a:latin typeface="Candara"/>
                <a:cs typeface="Candara"/>
              </a:rPr>
              <a:t> an electron poor hydrogen.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148830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In this </a:t>
            </a:r>
            <a:r>
              <a:rPr lang="en-US" sz="2000" b="1" dirty="0">
                <a:latin typeface="Candara"/>
                <a:cs typeface="Candara"/>
              </a:rPr>
              <a:t>one-step nucleophilic substitution </a:t>
            </a:r>
            <a:r>
              <a:rPr lang="en-US" sz="2000" dirty="0">
                <a:latin typeface="Candara"/>
                <a:cs typeface="Candara"/>
              </a:rPr>
              <a:t>reaction, a </a:t>
            </a:r>
            <a:r>
              <a:rPr lang="en-US" sz="2000" b="1" dirty="0">
                <a:latin typeface="Candara"/>
                <a:cs typeface="Candara"/>
              </a:rPr>
              <a:t>dipolar positive carbon </a:t>
            </a:r>
            <a:r>
              <a:rPr lang="en-US" sz="2000" dirty="0">
                <a:latin typeface="Candara"/>
                <a:cs typeface="Candara"/>
              </a:rPr>
              <a:t>takes the place of the acid’s hydrogen.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842D6C-171D-AB49-8E3B-66C55F8F1553}"/>
              </a:ext>
            </a:extLst>
          </p:cNvPr>
          <p:cNvSpPr txBox="1"/>
          <p:nvPr/>
        </p:nvSpPr>
        <p:spPr>
          <a:xfrm>
            <a:off x="6140821" y="2998442"/>
            <a:ext cx="1814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polar C – Cl bond  is reactive.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737490-6BD2-C945-9D33-55B55C205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5" y="5382158"/>
            <a:ext cx="6744085" cy="1320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1B84B5-8758-C641-A5C4-5493101C7FB0}"/>
              </a:ext>
            </a:extLst>
          </p:cNvPr>
          <p:cNvSpPr txBox="1"/>
          <p:nvPr/>
        </p:nvSpPr>
        <p:spPr>
          <a:xfrm>
            <a:off x="283894" y="370780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 lone pair from the electron-rich oxygen attacks the electron-poor carbon.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21AF9-346D-074E-8BAF-0DBB23BA9902}"/>
              </a:ext>
            </a:extLst>
          </p:cNvPr>
          <p:cNvSpPr txBox="1"/>
          <p:nvPr/>
        </p:nvSpPr>
        <p:spPr>
          <a:xfrm>
            <a:off x="283894" y="405979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As the new bond forms between the oxygen and carbon a bond must break to prevent carbon from having more than an octet.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30C8D0-624B-A44F-86A8-3FA51928EE71}"/>
              </a:ext>
            </a:extLst>
          </p:cNvPr>
          <p:cNvSpPr txBox="1"/>
          <p:nvPr/>
        </p:nvSpPr>
        <p:spPr>
          <a:xfrm>
            <a:off x="283894" y="467427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chlorine takes the electron pair from its bond to carbon and leaves as chloride 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255074-3994-584E-9CC4-0F454933208A}"/>
              </a:ext>
            </a:extLst>
          </p:cNvPr>
          <p:cNvSpPr txBox="1"/>
          <p:nvPr/>
        </p:nvSpPr>
        <p:spPr>
          <a:xfrm>
            <a:off x="7215671" y="5441053"/>
            <a:ext cx="181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OH nucleophile is substituted for Cl.</a:t>
            </a:r>
          </a:p>
        </p:txBody>
      </p:sp>
    </p:spTree>
    <p:extLst>
      <p:ext uri="{BB962C8B-B14F-4D97-AF65-F5344CB8AC3E}">
        <p14:creationId xmlns:p14="http://schemas.microsoft.com/office/powerpoint/2010/main" val="28189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499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Adding some new terms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 new set of terms labels the reactants and products according to their </a:t>
            </a:r>
            <a:r>
              <a:rPr lang="en-US" sz="2000" u="sng" dirty="0">
                <a:latin typeface="Candara"/>
                <a:cs typeface="Candara"/>
              </a:rPr>
              <a:t>motives</a:t>
            </a:r>
            <a:r>
              <a:rPr lang="en-US" sz="2000" dirty="0">
                <a:latin typeface="Candara"/>
                <a:cs typeface="Candara"/>
              </a:rPr>
              <a:t> and </a:t>
            </a:r>
            <a:r>
              <a:rPr lang="en-US" sz="2000" u="sng" dirty="0">
                <a:latin typeface="Candara"/>
                <a:cs typeface="Candara"/>
              </a:rPr>
              <a:t>functions</a:t>
            </a:r>
            <a:r>
              <a:rPr lang="en-US" sz="2000" dirty="0">
                <a:latin typeface="Candara"/>
                <a:cs typeface="Candara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21AF9-346D-074E-8BAF-0DBB23BA9902}"/>
              </a:ext>
            </a:extLst>
          </p:cNvPr>
          <p:cNvSpPr txBox="1"/>
          <p:nvPr/>
        </p:nvSpPr>
        <p:spPr>
          <a:xfrm>
            <a:off x="283894" y="405979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Nucleophile (Nu</a:t>
            </a:r>
            <a:r>
              <a:rPr lang="en-US" sz="2000" b="1" dirty="0">
                <a:latin typeface="Candara"/>
                <a:cs typeface="Candara"/>
                <a:sym typeface="Wingdings" pitchFamily="2" charset="2"/>
              </a:rPr>
              <a:t>)</a:t>
            </a:r>
            <a:r>
              <a:rPr lang="en-US" sz="2000" b="1" dirty="0">
                <a:latin typeface="Candara"/>
                <a:cs typeface="Candara"/>
              </a:rPr>
              <a:t>: </a:t>
            </a:r>
            <a:r>
              <a:rPr lang="en-US" sz="2000" i="1" dirty="0">
                <a:latin typeface="Candara"/>
                <a:cs typeface="Candara"/>
              </a:rPr>
              <a:t>an electron-rich reactant that seeks to react with a + charge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Has abundant : or a full – charge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65D04-EDD2-EA4A-811D-CB88FB4CC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62" y="1567881"/>
            <a:ext cx="6342075" cy="23667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1E2575-8B2A-2B43-93D9-AAF1536ABE23}"/>
              </a:ext>
            </a:extLst>
          </p:cNvPr>
          <p:cNvSpPr txBox="1"/>
          <p:nvPr/>
        </p:nvSpPr>
        <p:spPr>
          <a:xfrm>
            <a:off x="257967" y="48536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Electrophile (E+): </a:t>
            </a:r>
            <a:r>
              <a:rPr lang="en-US" sz="2000" i="1" dirty="0">
                <a:latin typeface="Candara"/>
                <a:cs typeface="Candara"/>
              </a:rPr>
              <a:t>an electron-poor reactant that seeks to react with a – charge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Has a full or partial + charge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5A1B98-D918-444D-8898-CB429B5EAF00}"/>
              </a:ext>
            </a:extLst>
          </p:cNvPr>
          <p:cNvSpPr txBox="1"/>
          <p:nvPr/>
        </p:nvSpPr>
        <p:spPr>
          <a:xfrm>
            <a:off x="282840" y="567281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Leaving group (LG): </a:t>
            </a:r>
            <a:r>
              <a:rPr lang="en-US" sz="2000" i="1" dirty="0">
                <a:latin typeface="Candara"/>
                <a:cs typeface="Candara"/>
              </a:rPr>
              <a:t>an electronegative group that takes the electron pair of a bond and leaves the molecule it was part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Has a - charge or is charge neutral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78F49-BDA8-3D41-B98E-DEE0D363B6F2}"/>
              </a:ext>
            </a:extLst>
          </p:cNvPr>
          <p:cNvSpPr txBox="1"/>
          <p:nvPr/>
        </p:nvSpPr>
        <p:spPr>
          <a:xfrm>
            <a:off x="6273800" y="3228945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SN2 reaction</a:t>
            </a:r>
          </a:p>
        </p:txBody>
      </p:sp>
    </p:spTree>
    <p:extLst>
      <p:ext uri="{BB962C8B-B14F-4D97-AF65-F5344CB8AC3E}">
        <p14:creationId xmlns:p14="http://schemas.microsoft.com/office/powerpoint/2010/main" val="6007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2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948539-6A0E-1D42-B4E9-10910332C53B}"/>
              </a:ext>
            </a:extLst>
          </p:cNvPr>
          <p:cNvSpPr txBox="1"/>
          <p:nvPr/>
        </p:nvSpPr>
        <p:spPr>
          <a:xfrm>
            <a:off x="283894" y="81520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In each of the nucleophilic substitution reactions below, identify the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nucleophile, electrophile, and leaving group, and fill in the missing product.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7244D2-999C-394E-BD0E-E04DF7A89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94" y="1626178"/>
            <a:ext cx="8347967" cy="4975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B60F2C-CE9B-2547-BA1F-A4172C713D4F}"/>
              </a:ext>
            </a:extLst>
          </p:cNvPr>
          <p:cNvSpPr txBox="1"/>
          <p:nvPr/>
        </p:nvSpPr>
        <p:spPr>
          <a:xfrm rot="3236879">
            <a:off x="1235669" y="16733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C5C7FD-CA62-E743-AF99-324E36CCD0E3}"/>
              </a:ext>
            </a:extLst>
          </p:cNvPr>
          <p:cNvSpPr txBox="1"/>
          <p:nvPr/>
        </p:nvSpPr>
        <p:spPr>
          <a:xfrm rot="3236879">
            <a:off x="1388069" y="190193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36E3D-6AF9-0941-8079-38CA630C0F63}"/>
              </a:ext>
            </a:extLst>
          </p:cNvPr>
          <p:cNvSpPr txBox="1"/>
          <p:nvPr/>
        </p:nvSpPr>
        <p:spPr>
          <a:xfrm rot="21158322">
            <a:off x="1459929" y="179377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0D676-1902-F94A-960D-DC78280BF4EB}"/>
              </a:ext>
            </a:extLst>
          </p:cNvPr>
          <p:cNvSpPr txBox="1"/>
          <p:nvPr/>
        </p:nvSpPr>
        <p:spPr>
          <a:xfrm>
            <a:off x="2683942" y="217363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F3D984-7356-FD4E-AAC7-C2DE82A6CAFA}"/>
              </a:ext>
            </a:extLst>
          </p:cNvPr>
          <p:cNvSpPr txBox="1"/>
          <p:nvPr/>
        </p:nvSpPr>
        <p:spPr>
          <a:xfrm rot="16200000">
            <a:off x="2483887" y="202953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8F0ED-5C39-4247-A826-1F5CDE66A7C0}"/>
              </a:ext>
            </a:extLst>
          </p:cNvPr>
          <p:cNvSpPr txBox="1"/>
          <p:nvPr/>
        </p:nvSpPr>
        <p:spPr>
          <a:xfrm rot="16200000">
            <a:off x="2483887" y="235637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42B84-253F-A84C-89BB-73EF4FE5A0A3}"/>
              </a:ext>
            </a:extLst>
          </p:cNvPr>
          <p:cNvSpPr txBox="1"/>
          <p:nvPr/>
        </p:nvSpPr>
        <p:spPr>
          <a:xfrm rot="16200000">
            <a:off x="5303287" y="168103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876630-D9E5-504A-810D-B9227978CDD5}"/>
              </a:ext>
            </a:extLst>
          </p:cNvPr>
          <p:cNvSpPr txBox="1"/>
          <p:nvPr/>
        </p:nvSpPr>
        <p:spPr>
          <a:xfrm rot="16200000">
            <a:off x="5317547" y="198777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21840E-97D2-CA4E-889F-ED3FE36F8DFC}"/>
              </a:ext>
            </a:extLst>
          </p:cNvPr>
          <p:cNvSpPr txBox="1"/>
          <p:nvPr/>
        </p:nvSpPr>
        <p:spPr>
          <a:xfrm rot="16200000">
            <a:off x="1559870" y="365839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622FBC-7F18-1F42-B568-6657D8B4C5FC}"/>
              </a:ext>
            </a:extLst>
          </p:cNvPr>
          <p:cNvSpPr txBox="1"/>
          <p:nvPr/>
        </p:nvSpPr>
        <p:spPr>
          <a:xfrm rot="16200000">
            <a:off x="1566419" y="392491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A46707-F6DA-174D-BBCB-FEAF1E7D1EB5}"/>
              </a:ext>
            </a:extLst>
          </p:cNvPr>
          <p:cNvSpPr txBox="1"/>
          <p:nvPr/>
        </p:nvSpPr>
        <p:spPr>
          <a:xfrm rot="13838926">
            <a:off x="2083506" y="371702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A914A0-EB70-DF43-B9C8-108D126AC8D9}"/>
              </a:ext>
            </a:extLst>
          </p:cNvPr>
          <p:cNvSpPr txBox="1"/>
          <p:nvPr/>
        </p:nvSpPr>
        <p:spPr>
          <a:xfrm rot="13838926">
            <a:off x="2248282" y="393082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F9DD7B-7689-FF4E-8726-6D8DCBB4C497}"/>
              </a:ext>
            </a:extLst>
          </p:cNvPr>
          <p:cNvSpPr txBox="1"/>
          <p:nvPr/>
        </p:nvSpPr>
        <p:spPr>
          <a:xfrm>
            <a:off x="1578142" y="427389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3CAE66-4BBC-DE42-9719-56CB84B9F419}"/>
              </a:ext>
            </a:extLst>
          </p:cNvPr>
          <p:cNvSpPr txBox="1"/>
          <p:nvPr/>
        </p:nvSpPr>
        <p:spPr>
          <a:xfrm>
            <a:off x="1833340" y="426388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196BEE-C923-A247-ACA0-0BA2A254CB6E}"/>
              </a:ext>
            </a:extLst>
          </p:cNvPr>
          <p:cNvSpPr txBox="1"/>
          <p:nvPr/>
        </p:nvSpPr>
        <p:spPr>
          <a:xfrm rot="19732672">
            <a:off x="1959585" y="434765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EABC13-982B-B745-84A2-2DC42C359337}"/>
              </a:ext>
            </a:extLst>
          </p:cNvPr>
          <p:cNvSpPr txBox="1"/>
          <p:nvPr/>
        </p:nvSpPr>
        <p:spPr>
          <a:xfrm rot="19732672">
            <a:off x="2143885" y="417796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879D6A-67A3-3B4B-ACAF-A32BEFA7E0E6}"/>
              </a:ext>
            </a:extLst>
          </p:cNvPr>
          <p:cNvSpPr txBox="1"/>
          <p:nvPr/>
        </p:nvSpPr>
        <p:spPr>
          <a:xfrm rot="13841470">
            <a:off x="2095851" y="441898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271EDA-0AF8-5244-8F07-A5736E738B07}"/>
              </a:ext>
            </a:extLst>
          </p:cNvPr>
          <p:cNvSpPr txBox="1"/>
          <p:nvPr/>
        </p:nvSpPr>
        <p:spPr>
          <a:xfrm rot="16831542">
            <a:off x="1613093" y="442588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C05999-D222-A447-9358-A2935E069BA8}"/>
              </a:ext>
            </a:extLst>
          </p:cNvPr>
          <p:cNvSpPr txBox="1"/>
          <p:nvPr/>
        </p:nvSpPr>
        <p:spPr>
          <a:xfrm rot="16200000">
            <a:off x="3733443" y="428128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9F6FD9-ED39-8C4C-901B-C3C0077B5AC0}"/>
              </a:ext>
            </a:extLst>
          </p:cNvPr>
          <p:cNvSpPr txBox="1"/>
          <p:nvPr/>
        </p:nvSpPr>
        <p:spPr>
          <a:xfrm rot="16200000">
            <a:off x="3733443" y="399091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A794B9-E9C0-174F-B104-21198357DDC4}"/>
              </a:ext>
            </a:extLst>
          </p:cNvPr>
          <p:cNvSpPr txBox="1"/>
          <p:nvPr/>
        </p:nvSpPr>
        <p:spPr>
          <a:xfrm>
            <a:off x="3887244" y="417796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8ECFA8-C947-5041-A6C4-8DB8388A594A}"/>
              </a:ext>
            </a:extLst>
          </p:cNvPr>
          <p:cNvSpPr txBox="1"/>
          <p:nvPr/>
        </p:nvSpPr>
        <p:spPr>
          <a:xfrm rot="2289261">
            <a:off x="6675753" y="375255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D3A453-C1E0-C84D-AB23-14A5743A206E}"/>
              </a:ext>
            </a:extLst>
          </p:cNvPr>
          <p:cNvSpPr txBox="1"/>
          <p:nvPr/>
        </p:nvSpPr>
        <p:spPr>
          <a:xfrm rot="18790017">
            <a:off x="6849808" y="376254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EC375-656B-824E-B47D-C70021B7A2AC}"/>
              </a:ext>
            </a:extLst>
          </p:cNvPr>
          <p:cNvSpPr txBox="1"/>
          <p:nvPr/>
        </p:nvSpPr>
        <p:spPr>
          <a:xfrm>
            <a:off x="956880" y="584274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41F7A9-22A7-0344-9DEA-08868C0079E8}"/>
              </a:ext>
            </a:extLst>
          </p:cNvPr>
          <p:cNvSpPr txBox="1"/>
          <p:nvPr/>
        </p:nvSpPr>
        <p:spPr>
          <a:xfrm rot="5400000">
            <a:off x="796031" y="571707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407A39-69A9-684D-BA68-DEB023D5C2E9}"/>
              </a:ext>
            </a:extLst>
          </p:cNvPr>
          <p:cNvSpPr txBox="1"/>
          <p:nvPr/>
        </p:nvSpPr>
        <p:spPr>
          <a:xfrm rot="5400000">
            <a:off x="779406" y="603694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23FA41-4A1D-3942-84B1-C92F7C1E970D}"/>
              </a:ext>
            </a:extLst>
          </p:cNvPr>
          <p:cNvSpPr txBox="1"/>
          <p:nvPr/>
        </p:nvSpPr>
        <p:spPr>
          <a:xfrm rot="5400000">
            <a:off x="2112209" y="57091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6CD2C-3E93-B741-8781-0F98F70917C3}"/>
              </a:ext>
            </a:extLst>
          </p:cNvPr>
          <p:cNvSpPr txBox="1"/>
          <p:nvPr/>
        </p:nvSpPr>
        <p:spPr>
          <a:xfrm>
            <a:off x="1145868" y="214822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Nu:-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465BAD-960A-2641-83CA-A39F6CC27955}"/>
              </a:ext>
            </a:extLst>
          </p:cNvPr>
          <p:cNvSpPr txBox="1"/>
          <p:nvPr/>
        </p:nvSpPr>
        <p:spPr>
          <a:xfrm>
            <a:off x="2034418" y="243597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4E5C6E-258E-8847-9F8F-5BCFC9656A6F}"/>
              </a:ext>
            </a:extLst>
          </p:cNvPr>
          <p:cNvSpPr txBox="1"/>
          <p:nvPr/>
        </p:nvSpPr>
        <p:spPr>
          <a:xfrm>
            <a:off x="2463337" y="2561523"/>
            <a:ext cx="42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E0D796-89DF-9B43-B108-D22DE896FE4F}"/>
              </a:ext>
            </a:extLst>
          </p:cNvPr>
          <p:cNvSpPr txBox="1"/>
          <p:nvPr/>
        </p:nvSpPr>
        <p:spPr>
          <a:xfrm>
            <a:off x="6431727" y="2138219"/>
            <a:ext cx="556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:Cl:-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3949DB-5743-EC4C-9DB0-52A8A0F3C05E}"/>
              </a:ext>
            </a:extLst>
          </p:cNvPr>
          <p:cNvSpPr txBox="1"/>
          <p:nvPr/>
        </p:nvSpPr>
        <p:spPr>
          <a:xfrm>
            <a:off x="6513661" y="19304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..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C1301D-298B-4F42-8CAB-EB6866D85C60}"/>
              </a:ext>
            </a:extLst>
          </p:cNvPr>
          <p:cNvSpPr txBox="1"/>
          <p:nvPr/>
        </p:nvSpPr>
        <p:spPr>
          <a:xfrm>
            <a:off x="6527921" y="22261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..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17D7D9-6089-4A4A-9012-6DAACCFDCA70}"/>
              </a:ext>
            </a:extLst>
          </p:cNvPr>
          <p:cNvSpPr txBox="1"/>
          <p:nvPr/>
        </p:nvSpPr>
        <p:spPr>
          <a:xfrm>
            <a:off x="3660987" y="447394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Nu:-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29723E-F878-4C4E-B6CD-73C6091F45C4}"/>
              </a:ext>
            </a:extLst>
          </p:cNvPr>
          <p:cNvSpPr txBox="1"/>
          <p:nvPr/>
        </p:nvSpPr>
        <p:spPr>
          <a:xfrm>
            <a:off x="1193244" y="415841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E40136-0C5F-8247-B8A8-D416268AC3E4}"/>
              </a:ext>
            </a:extLst>
          </p:cNvPr>
          <p:cNvSpPr txBox="1"/>
          <p:nvPr/>
        </p:nvSpPr>
        <p:spPr>
          <a:xfrm>
            <a:off x="7771408" y="3952967"/>
            <a:ext cx="712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PO4</a:t>
            </a:r>
            <a:r>
              <a:rPr lang="en-US" sz="2000" baseline="30000" dirty="0">
                <a:solidFill>
                  <a:srgbClr val="0432FF"/>
                </a:solidFill>
              </a:rPr>
              <a:t>-3</a:t>
            </a:r>
            <a:endParaRPr lang="en-US" baseline="30000" dirty="0">
              <a:solidFill>
                <a:srgbClr val="0432FF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9A80A1-1B7A-BB45-A8E9-76FBB98A47F6}"/>
              </a:ext>
            </a:extLst>
          </p:cNvPr>
          <p:cNvSpPr txBox="1"/>
          <p:nvPr/>
        </p:nvSpPr>
        <p:spPr>
          <a:xfrm>
            <a:off x="2081569" y="61315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Nu: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9214E8-DAF4-0F40-8C8E-E3298FC49ED6}"/>
              </a:ext>
            </a:extLst>
          </p:cNvPr>
          <p:cNvSpPr txBox="1"/>
          <p:nvPr/>
        </p:nvSpPr>
        <p:spPr>
          <a:xfrm>
            <a:off x="345760" y="614075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E4EE3F-7D31-8B40-B743-7EEE96483C1B}"/>
              </a:ext>
            </a:extLst>
          </p:cNvPr>
          <p:cNvSpPr txBox="1"/>
          <p:nvPr/>
        </p:nvSpPr>
        <p:spPr>
          <a:xfrm>
            <a:off x="712129" y="6258545"/>
            <a:ext cx="42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315AA1-2DDD-B541-829A-1FC61609BBE6}"/>
              </a:ext>
            </a:extLst>
          </p:cNvPr>
          <p:cNvSpPr txBox="1"/>
          <p:nvPr/>
        </p:nvSpPr>
        <p:spPr>
          <a:xfrm>
            <a:off x="6117385" y="5907318"/>
            <a:ext cx="5854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:Br:-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B5C75E-784B-F44B-92CC-929E393AABAC}"/>
              </a:ext>
            </a:extLst>
          </p:cNvPr>
          <p:cNvSpPr txBox="1"/>
          <p:nvPr/>
        </p:nvSpPr>
        <p:spPr>
          <a:xfrm>
            <a:off x="6199319" y="56995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..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103AA0-4709-CA4C-BB59-CECA184C46AA}"/>
              </a:ext>
            </a:extLst>
          </p:cNvPr>
          <p:cNvSpPr txBox="1"/>
          <p:nvPr/>
        </p:nvSpPr>
        <p:spPr>
          <a:xfrm>
            <a:off x="6213579" y="59952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..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BFF5D3-2A05-3342-8706-048674C46C70}"/>
              </a:ext>
            </a:extLst>
          </p:cNvPr>
          <p:cNvSpPr txBox="1"/>
          <p:nvPr/>
        </p:nvSpPr>
        <p:spPr>
          <a:xfrm>
            <a:off x="1939542" y="4665683"/>
            <a:ext cx="423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LG</a:t>
            </a:r>
          </a:p>
        </p:txBody>
      </p:sp>
    </p:spTree>
    <p:extLst>
      <p:ext uri="{BB962C8B-B14F-4D97-AF65-F5344CB8AC3E}">
        <p14:creationId xmlns:p14="http://schemas.microsoft.com/office/powerpoint/2010/main" val="41494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 animBg="1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38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Overview of organic reactivity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8099" y="2564057"/>
            <a:ext cx="6079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4.1C: Two-step nucleophilic substitution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833</Words>
  <Application>Microsoft Macintosh PowerPoint</Application>
  <PresentationFormat>On-screen Show (4:3)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3</cp:revision>
  <dcterms:created xsi:type="dcterms:W3CDTF">2020-01-13T19:16:52Z</dcterms:created>
  <dcterms:modified xsi:type="dcterms:W3CDTF">2020-01-13T19:19:32Z</dcterms:modified>
</cp:coreProperties>
</file>