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377" r:id="rId2"/>
    <p:sldId id="374" r:id="rId3"/>
    <p:sldId id="372"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4"/>
    <p:restoredTop sz="94663"/>
  </p:normalViewPr>
  <p:slideViewPr>
    <p:cSldViewPr snapToGrid="0" snapToObjects="1">
      <p:cViewPr varScale="1">
        <p:scale>
          <a:sx n="120" d="100"/>
          <a:sy n="120" d="100"/>
        </p:scale>
        <p:origin x="11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40CBC9-52AF-E04B-9A43-411E736761BB}" type="datetimeFigureOut">
              <a:rPr lang="en-US" smtClean="0"/>
              <a:t>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2DC91-B93F-8245-A354-3E9B29BBCFA4}" type="slidenum">
              <a:rPr lang="en-US" smtClean="0"/>
              <a:t>‹#›</a:t>
            </a:fld>
            <a:endParaRPr lang="en-US"/>
          </a:p>
        </p:txBody>
      </p:sp>
    </p:spTree>
    <p:extLst>
      <p:ext uri="{BB962C8B-B14F-4D97-AF65-F5344CB8AC3E}">
        <p14:creationId xmlns:p14="http://schemas.microsoft.com/office/powerpoint/2010/main" val="1349857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40CBC9-52AF-E04B-9A43-411E736761BB}" type="datetimeFigureOut">
              <a:rPr lang="en-US" smtClean="0"/>
              <a:t>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2DC91-B93F-8245-A354-3E9B29BBCFA4}" type="slidenum">
              <a:rPr lang="en-US" smtClean="0"/>
              <a:t>‹#›</a:t>
            </a:fld>
            <a:endParaRPr lang="en-US"/>
          </a:p>
        </p:txBody>
      </p:sp>
    </p:spTree>
    <p:extLst>
      <p:ext uri="{BB962C8B-B14F-4D97-AF65-F5344CB8AC3E}">
        <p14:creationId xmlns:p14="http://schemas.microsoft.com/office/powerpoint/2010/main" val="1705822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40CBC9-52AF-E04B-9A43-411E736761BB}" type="datetimeFigureOut">
              <a:rPr lang="en-US" smtClean="0"/>
              <a:t>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2DC91-B93F-8245-A354-3E9B29BBCFA4}" type="slidenum">
              <a:rPr lang="en-US" smtClean="0"/>
              <a:t>‹#›</a:t>
            </a:fld>
            <a:endParaRPr lang="en-US"/>
          </a:p>
        </p:txBody>
      </p:sp>
    </p:spTree>
    <p:extLst>
      <p:ext uri="{BB962C8B-B14F-4D97-AF65-F5344CB8AC3E}">
        <p14:creationId xmlns:p14="http://schemas.microsoft.com/office/powerpoint/2010/main" val="1911346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40CBC9-52AF-E04B-9A43-411E736761BB}" type="datetimeFigureOut">
              <a:rPr lang="en-US" smtClean="0"/>
              <a:t>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2DC91-B93F-8245-A354-3E9B29BBCFA4}" type="slidenum">
              <a:rPr lang="en-US" smtClean="0"/>
              <a:t>‹#›</a:t>
            </a:fld>
            <a:endParaRPr lang="en-US"/>
          </a:p>
        </p:txBody>
      </p:sp>
    </p:spTree>
    <p:extLst>
      <p:ext uri="{BB962C8B-B14F-4D97-AF65-F5344CB8AC3E}">
        <p14:creationId xmlns:p14="http://schemas.microsoft.com/office/powerpoint/2010/main" val="4001903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40CBC9-52AF-E04B-9A43-411E736761BB}" type="datetimeFigureOut">
              <a:rPr lang="en-US" smtClean="0"/>
              <a:t>1/13/20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2DC91-B93F-8245-A354-3E9B29BBCFA4}" type="slidenum">
              <a:rPr lang="en-US" smtClean="0"/>
              <a:t>‹#›</a:t>
            </a:fld>
            <a:endParaRPr lang="en-US"/>
          </a:p>
        </p:txBody>
      </p:sp>
    </p:spTree>
    <p:extLst>
      <p:ext uri="{BB962C8B-B14F-4D97-AF65-F5344CB8AC3E}">
        <p14:creationId xmlns:p14="http://schemas.microsoft.com/office/powerpoint/2010/main" val="3966395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40CBC9-52AF-E04B-9A43-411E736761BB}" type="datetimeFigureOut">
              <a:rPr lang="en-US" smtClean="0"/>
              <a:t>1/13/20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2DC91-B93F-8245-A354-3E9B29BBCFA4}" type="slidenum">
              <a:rPr lang="en-US" smtClean="0"/>
              <a:t>‹#›</a:t>
            </a:fld>
            <a:endParaRPr lang="en-US"/>
          </a:p>
        </p:txBody>
      </p:sp>
    </p:spTree>
    <p:extLst>
      <p:ext uri="{BB962C8B-B14F-4D97-AF65-F5344CB8AC3E}">
        <p14:creationId xmlns:p14="http://schemas.microsoft.com/office/powerpoint/2010/main" val="188678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40CBC9-52AF-E04B-9A43-411E736761BB}" type="datetimeFigureOut">
              <a:rPr lang="en-US" smtClean="0"/>
              <a:t>1/13/20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62DC91-B93F-8245-A354-3E9B29BBCFA4}" type="slidenum">
              <a:rPr lang="en-US" smtClean="0"/>
              <a:t>‹#›</a:t>
            </a:fld>
            <a:endParaRPr lang="en-US"/>
          </a:p>
        </p:txBody>
      </p:sp>
    </p:spTree>
    <p:extLst>
      <p:ext uri="{BB962C8B-B14F-4D97-AF65-F5344CB8AC3E}">
        <p14:creationId xmlns:p14="http://schemas.microsoft.com/office/powerpoint/2010/main" val="2356322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40CBC9-52AF-E04B-9A43-411E736761BB}" type="datetimeFigureOut">
              <a:rPr lang="en-US" smtClean="0"/>
              <a:t>1/13/20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62DC91-B93F-8245-A354-3E9B29BBCFA4}" type="slidenum">
              <a:rPr lang="en-US" smtClean="0"/>
              <a:t>‹#›</a:t>
            </a:fld>
            <a:endParaRPr lang="en-US"/>
          </a:p>
        </p:txBody>
      </p:sp>
    </p:spTree>
    <p:extLst>
      <p:ext uri="{BB962C8B-B14F-4D97-AF65-F5344CB8AC3E}">
        <p14:creationId xmlns:p14="http://schemas.microsoft.com/office/powerpoint/2010/main" val="376121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40CBC9-52AF-E04B-9A43-411E736761BB}" type="datetimeFigureOut">
              <a:rPr lang="en-US" smtClean="0"/>
              <a:t>1/13/20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62DC91-B93F-8245-A354-3E9B29BBCFA4}" type="slidenum">
              <a:rPr lang="en-US" smtClean="0"/>
              <a:t>‹#›</a:t>
            </a:fld>
            <a:endParaRPr lang="en-US"/>
          </a:p>
        </p:txBody>
      </p:sp>
    </p:spTree>
    <p:extLst>
      <p:ext uri="{BB962C8B-B14F-4D97-AF65-F5344CB8AC3E}">
        <p14:creationId xmlns:p14="http://schemas.microsoft.com/office/powerpoint/2010/main" val="2824905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40CBC9-52AF-E04B-9A43-411E736761BB}" type="datetimeFigureOut">
              <a:rPr lang="en-US" smtClean="0"/>
              <a:t>1/13/20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2DC91-B93F-8245-A354-3E9B29BBCFA4}" type="slidenum">
              <a:rPr lang="en-US" smtClean="0"/>
              <a:t>‹#›</a:t>
            </a:fld>
            <a:endParaRPr lang="en-US"/>
          </a:p>
        </p:txBody>
      </p:sp>
    </p:spTree>
    <p:extLst>
      <p:ext uri="{BB962C8B-B14F-4D97-AF65-F5344CB8AC3E}">
        <p14:creationId xmlns:p14="http://schemas.microsoft.com/office/powerpoint/2010/main" val="4280847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40CBC9-52AF-E04B-9A43-411E736761BB}" type="datetimeFigureOut">
              <a:rPr lang="en-US" smtClean="0"/>
              <a:t>1/13/20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2DC91-B93F-8245-A354-3E9B29BBCFA4}" type="slidenum">
              <a:rPr lang="en-US" smtClean="0"/>
              <a:t>‹#›</a:t>
            </a:fld>
            <a:endParaRPr lang="en-US"/>
          </a:p>
        </p:txBody>
      </p:sp>
    </p:spTree>
    <p:extLst>
      <p:ext uri="{BB962C8B-B14F-4D97-AF65-F5344CB8AC3E}">
        <p14:creationId xmlns:p14="http://schemas.microsoft.com/office/powerpoint/2010/main" val="3090876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40CBC9-52AF-E04B-9A43-411E736761BB}" type="datetimeFigureOut">
              <a:rPr lang="en-US" smtClean="0"/>
              <a:t>1/13/20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62DC91-B93F-8245-A354-3E9B29BBCFA4}" type="slidenum">
              <a:rPr lang="en-US" smtClean="0"/>
              <a:t>‹#›</a:t>
            </a:fld>
            <a:endParaRPr lang="en-US"/>
          </a:p>
        </p:txBody>
      </p:sp>
    </p:spTree>
    <p:extLst>
      <p:ext uri="{BB962C8B-B14F-4D97-AF65-F5344CB8AC3E}">
        <p14:creationId xmlns:p14="http://schemas.microsoft.com/office/powerpoint/2010/main" val="30517289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331" y="-19685"/>
            <a:ext cx="9156331"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solidFill>
                <a:prstClr val="black"/>
              </a:solidFill>
              <a:latin typeface="Calibri"/>
            </a:endParaRPr>
          </a:p>
        </p:txBody>
      </p:sp>
      <p:sp>
        <p:nvSpPr>
          <p:cNvPr id="5" name="TextBox 4"/>
          <p:cNvSpPr txBox="1"/>
          <p:nvPr/>
        </p:nvSpPr>
        <p:spPr>
          <a:xfrm>
            <a:off x="228606" y="16336"/>
            <a:ext cx="7713971" cy="646331"/>
          </a:xfrm>
          <a:prstGeom prst="rect">
            <a:avLst/>
          </a:prstGeom>
          <a:noFill/>
        </p:spPr>
        <p:txBody>
          <a:bodyPr wrap="none" rtlCol="0">
            <a:spAutoFit/>
          </a:bodyPr>
          <a:lstStyle/>
          <a:p>
            <a:r>
              <a:rPr lang="en-US" sz="3600" b="1" dirty="0">
                <a:solidFill>
                  <a:prstClr val="white"/>
                </a:solidFill>
                <a:latin typeface="Candara"/>
                <a:cs typeface="Candara"/>
              </a:rPr>
              <a:t>CHE 2060: Principles of Organic </a:t>
            </a:r>
            <a:r>
              <a:rPr lang="en-US" sz="3600" b="1" dirty="0" err="1">
                <a:solidFill>
                  <a:prstClr val="white"/>
                </a:solidFill>
                <a:latin typeface="Candara"/>
                <a:cs typeface="Candara"/>
              </a:rPr>
              <a:t>Chem</a:t>
            </a:r>
            <a:endParaRPr lang="en-US" sz="3600" b="1" dirty="0">
              <a:solidFill>
                <a:prstClr val="white"/>
              </a:solidFill>
              <a:latin typeface="Candara"/>
              <a:cs typeface="Candara"/>
            </a:endParaRPr>
          </a:p>
        </p:txBody>
      </p:sp>
      <p:sp>
        <p:nvSpPr>
          <p:cNvPr id="8" name="TextBox 7"/>
          <p:cNvSpPr txBox="1"/>
          <p:nvPr/>
        </p:nvSpPr>
        <p:spPr>
          <a:xfrm>
            <a:off x="552043" y="817371"/>
            <a:ext cx="8027581" cy="4755148"/>
          </a:xfrm>
          <a:prstGeom prst="rect">
            <a:avLst/>
          </a:prstGeom>
          <a:noFill/>
        </p:spPr>
        <p:txBody>
          <a:bodyPr wrap="square" rtlCol="0">
            <a:spAutoFit/>
          </a:bodyPr>
          <a:lstStyle/>
          <a:p>
            <a:r>
              <a:rPr lang="en-US" sz="2400" b="1" dirty="0">
                <a:latin typeface="Candara" panose="020E0502030303020204" pitchFamily="34" charset="0"/>
              </a:rPr>
              <a:t>4. Overview of organic reactivity</a:t>
            </a:r>
          </a:p>
          <a:p>
            <a:endParaRPr lang="en-US" sz="700" b="1" dirty="0">
              <a:latin typeface="Candara" panose="020E0502030303020204" pitchFamily="34" charset="0"/>
            </a:endParaRPr>
          </a:p>
          <a:p>
            <a:pPr lvl="1"/>
            <a:r>
              <a:rPr lang="en-US" sz="2400" dirty="0">
                <a:latin typeface="Candara" panose="020E0502030303020204" pitchFamily="34" charset="0"/>
              </a:rPr>
              <a:t>Introduction: The $300 million reaction</a:t>
            </a:r>
          </a:p>
          <a:p>
            <a:pPr lvl="1"/>
            <a:endParaRPr lang="en-US" sz="800" b="1" dirty="0">
              <a:latin typeface="Candara" panose="020E0502030303020204" pitchFamily="34" charset="0"/>
            </a:endParaRPr>
          </a:p>
          <a:p>
            <a:pPr lvl="1"/>
            <a:r>
              <a:rPr lang="en-US" sz="2400" b="1" dirty="0">
                <a:latin typeface="Candara" panose="020E0502030303020204" pitchFamily="34" charset="0"/>
              </a:rPr>
              <a:t>4.1: A first look at some organic reaction mechanisms</a:t>
            </a:r>
          </a:p>
          <a:p>
            <a:pPr marL="803275" lvl="1"/>
            <a:r>
              <a:rPr lang="en-US" sz="2400" dirty="0">
                <a:latin typeface="Candara" panose="020E0502030303020204" pitchFamily="34" charset="0"/>
              </a:rPr>
              <a:t>4.1A: The acid-base reaction</a:t>
            </a:r>
          </a:p>
          <a:p>
            <a:pPr marL="803275" lvl="1"/>
            <a:r>
              <a:rPr lang="en-US" sz="2400" dirty="0">
                <a:latin typeface="Candara" panose="020E0502030303020204" pitchFamily="34" charset="0"/>
              </a:rPr>
              <a:t>4.1B: A one-step nucleophilic substitution mechanism</a:t>
            </a:r>
          </a:p>
          <a:p>
            <a:pPr marL="803275" lvl="1"/>
            <a:r>
              <a:rPr lang="en-US" sz="2400" dirty="0">
                <a:latin typeface="Candara" panose="020E0502030303020204" pitchFamily="34" charset="0"/>
              </a:rPr>
              <a:t>4.1C: A two-step nucleophilic substitution mechanism</a:t>
            </a:r>
          </a:p>
          <a:p>
            <a:pPr lvl="1"/>
            <a:endParaRPr lang="en-US" sz="800" b="1" dirty="0">
              <a:latin typeface="Candara" panose="020E0502030303020204" pitchFamily="34" charset="0"/>
            </a:endParaRPr>
          </a:p>
          <a:p>
            <a:pPr lvl="1"/>
            <a:r>
              <a:rPr lang="en-US" sz="2400" b="1" dirty="0">
                <a:latin typeface="Candara" panose="020E0502030303020204" pitchFamily="34" charset="0"/>
              </a:rPr>
              <a:t>4.2: A quick review of thermodynamics and kinetics</a:t>
            </a:r>
          </a:p>
          <a:p>
            <a:pPr marL="803275" lvl="1"/>
            <a:r>
              <a:rPr lang="en-US" sz="2400" dirty="0">
                <a:latin typeface="Candara" panose="020E0502030303020204" pitchFamily="34" charset="0"/>
              </a:rPr>
              <a:t>4.2A: Thermodynamics</a:t>
            </a:r>
          </a:p>
          <a:p>
            <a:pPr marL="803275" lvl="1"/>
            <a:r>
              <a:rPr lang="en-US" sz="2400" dirty="0">
                <a:latin typeface="Candara" panose="020E0502030303020204" pitchFamily="34" charset="0"/>
              </a:rPr>
              <a:t>4.2B: Kinetics</a:t>
            </a:r>
          </a:p>
          <a:p>
            <a:pPr lvl="1"/>
            <a:endParaRPr lang="en-US" sz="800" b="1" dirty="0">
              <a:latin typeface="Candara" panose="020E0502030303020204" pitchFamily="34" charset="0"/>
            </a:endParaRPr>
          </a:p>
          <a:p>
            <a:pPr lvl="1"/>
            <a:r>
              <a:rPr lang="en-US" sz="2400" b="1" dirty="0">
                <a:latin typeface="Candara" panose="020E0502030303020204" pitchFamily="34" charset="0"/>
              </a:rPr>
              <a:t>4.3: Catalysis</a:t>
            </a:r>
          </a:p>
          <a:p>
            <a:pPr lvl="1"/>
            <a:endParaRPr lang="en-US" sz="800" b="1" dirty="0">
              <a:latin typeface="Candara" panose="020E0502030303020204" pitchFamily="34" charset="0"/>
            </a:endParaRPr>
          </a:p>
          <a:p>
            <a:pPr lvl="1"/>
            <a:r>
              <a:rPr lang="en-US" sz="2400" b="1" dirty="0">
                <a:latin typeface="Candara" panose="020E0502030303020204" pitchFamily="34" charset="0"/>
              </a:rPr>
              <a:t>4.4: Comparing biological and laboratory reactions</a:t>
            </a:r>
          </a:p>
        </p:txBody>
      </p:sp>
      <p:pic>
        <p:nvPicPr>
          <p:cNvPr id="6" name="Picture 5">
            <a:extLst>
              <a:ext uri="{FF2B5EF4-FFF2-40B4-BE49-F238E27FC236}">
                <a16:creationId xmlns:a16="http://schemas.microsoft.com/office/drawing/2014/main" id="{BEBFD69E-AA31-CD4E-9D4B-0A225B74A560}"/>
              </a:ext>
            </a:extLst>
          </p:cNvPr>
          <p:cNvPicPr>
            <a:picLocks noChangeAspect="1"/>
          </p:cNvPicPr>
          <p:nvPr/>
        </p:nvPicPr>
        <p:blipFill rotWithShape="1">
          <a:blip r:embed="rId2">
            <a:duotone>
              <a:prstClr val="black"/>
              <a:schemeClr val="accent6">
                <a:tint val="45000"/>
                <a:satMod val="400000"/>
              </a:schemeClr>
            </a:duotone>
          </a:blip>
          <a:srcRect l="15657" t="8702" r="15804" b="7819"/>
          <a:stretch/>
        </p:blipFill>
        <p:spPr>
          <a:xfrm>
            <a:off x="8386216" y="-8671"/>
            <a:ext cx="763100" cy="694471"/>
          </a:xfrm>
          <a:prstGeom prst="rect">
            <a:avLst/>
          </a:prstGeom>
        </p:spPr>
      </p:pic>
    </p:spTree>
    <p:extLst>
      <p:ext uri="{BB962C8B-B14F-4D97-AF65-F5344CB8AC3E}">
        <p14:creationId xmlns:p14="http://schemas.microsoft.com/office/powerpoint/2010/main" val="14205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 y="0"/>
            <a:ext cx="9156331"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solidFill>
                <a:prstClr val="black"/>
              </a:solidFill>
              <a:latin typeface="Calibri"/>
            </a:endParaRPr>
          </a:p>
        </p:txBody>
      </p:sp>
      <p:sp>
        <p:nvSpPr>
          <p:cNvPr id="5" name="TextBox 4"/>
          <p:cNvSpPr txBox="1"/>
          <p:nvPr/>
        </p:nvSpPr>
        <p:spPr>
          <a:xfrm>
            <a:off x="228607" y="16336"/>
            <a:ext cx="6384953" cy="646331"/>
          </a:xfrm>
          <a:prstGeom prst="rect">
            <a:avLst/>
          </a:prstGeom>
          <a:noFill/>
        </p:spPr>
        <p:txBody>
          <a:bodyPr wrap="none" rtlCol="0">
            <a:spAutoFit/>
          </a:bodyPr>
          <a:lstStyle/>
          <a:p>
            <a:r>
              <a:rPr lang="en-US" sz="3600" b="1" dirty="0">
                <a:solidFill>
                  <a:prstClr val="white"/>
                </a:solidFill>
                <a:cs typeface="Avenir Heavy"/>
              </a:rPr>
              <a:t>4. Overview of organic reactivity</a:t>
            </a:r>
          </a:p>
        </p:txBody>
      </p:sp>
      <p:sp>
        <p:nvSpPr>
          <p:cNvPr id="8" name="TextBox 7"/>
          <p:cNvSpPr txBox="1"/>
          <p:nvPr/>
        </p:nvSpPr>
        <p:spPr>
          <a:xfrm>
            <a:off x="156578" y="2698075"/>
            <a:ext cx="8948091" cy="523220"/>
          </a:xfrm>
          <a:prstGeom prst="rect">
            <a:avLst/>
          </a:prstGeom>
          <a:noFill/>
        </p:spPr>
        <p:txBody>
          <a:bodyPr wrap="none" rtlCol="0">
            <a:spAutoFit/>
          </a:bodyPr>
          <a:lstStyle/>
          <a:p>
            <a:r>
              <a:rPr lang="en-US" sz="2800" b="1" i="1" dirty="0"/>
              <a:t>4.4: Comparing biological reactions to laboratory reactions</a:t>
            </a:r>
          </a:p>
        </p:txBody>
      </p:sp>
      <p:pic>
        <p:nvPicPr>
          <p:cNvPr id="10" name="Picture 9">
            <a:extLst>
              <a:ext uri="{FF2B5EF4-FFF2-40B4-BE49-F238E27FC236}">
                <a16:creationId xmlns:a16="http://schemas.microsoft.com/office/drawing/2014/main" id="{B4BC887D-5263-BE4E-B139-25FE7FD33F9B}"/>
              </a:ext>
            </a:extLst>
          </p:cNvPr>
          <p:cNvPicPr>
            <a:picLocks noChangeAspect="1"/>
          </p:cNvPicPr>
          <p:nvPr/>
        </p:nvPicPr>
        <p:blipFill rotWithShape="1">
          <a:blip r:embed="rId2">
            <a:duotone>
              <a:prstClr val="black"/>
              <a:schemeClr val="accent6">
                <a:tint val="45000"/>
                <a:satMod val="400000"/>
              </a:schemeClr>
            </a:duotone>
          </a:blip>
          <a:srcRect l="15657" t="8702" r="15804" b="7819"/>
          <a:stretch/>
        </p:blipFill>
        <p:spPr>
          <a:xfrm>
            <a:off x="8386216" y="-8671"/>
            <a:ext cx="763100" cy="694471"/>
          </a:xfrm>
          <a:prstGeom prst="rect">
            <a:avLst/>
          </a:prstGeom>
        </p:spPr>
      </p:pic>
    </p:spTree>
    <p:extLst>
      <p:ext uri="{BB962C8B-B14F-4D97-AF65-F5344CB8AC3E}">
        <p14:creationId xmlns:p14="http://schemas.microsoft.com/office/powerpoint/2010/main" val="2555193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 y="0"/>
            <a:ext cx="9156331"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solidFill>
                <a:prstClr val="black"/>
              </a:solidFill>
              <a:latin typeface="Calibri"/>
            </a:endParaRPr>
          </a:p>
        </p:txBody>
      </p:sp>
      <p:sp>
        <p:nvSpPr>
          <p:cNvPr id="5" name="TextBox 4"/>
          <p:cNvSpPr txBox="1"/>
          <p:nvPr/>
        </p:nvSpPr>
        <p:spPr>
          <a:xfrm>
            <a:off x="228605" y="-168"/>
            <a:ext cx="5258171" cy="646331"/>
          </a:xfrm>
          <a:prstGeom prst="rect">
            <a:avLst/>
          </a:prstGeom>
          <a:noFill/>
        </p:spPr>
        <p:txBody>
          <a:bodyPr wrap="none" rtlCol="0">
            <a:spAutoFit/>
          </a:bodyPr>
          <a:lstStyle/>
          <a:p>
            <a:r>
              <a:rPr lang="en-US" sz="3600" b="1" dirty="0">
                <a:solidFill>
                  <a:prstClr val="white"/>
                </a:solidFill>
                <a:latin typeface="Candara"/>
                <a:cs typeface="Candara"/>
              </a:rPr>
              <a:t>What are the differences?</a:t>
            </a:r>
          </a:p>
        </p:txBody>
      </p:sp>
      <p:pic>
        <p:nvPicPr>
          <p:cNvPr id="16" name="Picture 15">
            <a:extLst>
              <a:ext uri="{FF2B5EF4-FFF2-40B4-BE49-F238E27FC236}">
                <a16:creationId xmlns:a16="http://schemas.microsoft.com/office/drawing/2014/main" id="{C0AE5F07-A291-B748-AFC5-14650FC0E2B6}"/>
              </a:ext>
            </a:extLst>
          </p:cNvPr>
          <p:cNvPicPr>
            <a:picLocks noChangeAspect="1"/>
          </p:cNvPicPr>
          <p:nvPr/>
        </p:nvPicPr>
        <p:blipFill rotWithShape="1">
          <a:blip r:embed="rId2">
            <a:duotone>
              <a:prstClr val="black"/>
              <a:schemeClr val="accent6">
                <a:tint val="45000"/>
                <a:satMod val="400000"/>
              </a:schemeClr>
            </a:duotone>
          </a:blip>
          <a:srcRect l="15657" t="8702" r="15804" b="7819"/>
          <a:stretch/>
        </p:blipFill>
        <p:spPr>
          <a:xfrm>
            <a:off x="8386216" y="-8671"/>
            <a:ext cx="763100" cy="694471"/>
          </a:xfrm>
          <a:prstGeom prst="rect">
            <a:avLst/>
          </a:prstGeom>
        </p:spPr>
      </p:pic>
      <p:sp>
        <p:nvSpPr>
          <p:cNvPr id="20" name="TextBox 19">
            <a:extLst>
              <a:ext uri="{FF2B5EF4-FFF2-40B4-BE49-F238E27FC236}">
                <a16:creationId xmlns:a16="http://schemas.microsoft.com/office/drawing/2014/main" id="{4A51C747-7949-4445-A62B-9F2C4380DED0}"/>
              </a:ext>
            </a:extLst>
          </p:cNvPr>
          <p:cNvSpPr txBox="1"/>
          <p:nvPr/>
        </p:nvSpPr>
        <p:spPr>
          <a:xfrm>
            <a:off x="283896" y="8623518"/>
            <a:ext cx="1616158" cy="1015663"/>
          </a:xfrm>
          <a:prstGeom prst="rect">
            <a:avLst/>
          </a:prstGeom>
          <a:noFill/>
        </p:spPr>
        <p:txBody>
          <a:bodyPr wrap="square" rtlCol="0">
            <a:spAutoFit/>
          </a:bodyPr>
          <a:lstStyle/>
          <a:p>
            <a:r>
              <a:rPr lang="en-US" sz="2000" b="1" dirty="0" err="1">
                <a:latin typeface="Candara"/>
                <a:cs typeface="Candara"/>
              </a:rPr>
              <a:t>Keq</a:t>
            </a:r>
            <a:r>
              <a:rPr lang="en-US" sz="2000" b="1" dirty="0">
                <a:latin typeface="Candara"/>
                <a:cs typeface="Candara"/>
              </a:rPr>
              <a:t>		&gt; 1</a:t>
            </a:r>
          </a:p>
          <a:p>
            <a:r>
              <a:rPr lang="en-US" sz="2000" b="1" dirty="0">
                <a:latin typeface="Candara"/>
                <a:cs typeface="Candara"/>
              </a:rPr>
              <a:t>		= 1</a:t>
            </a:r>
          </a:p>
          <a:p>
            <a:r>
              <a:rPr lang="en-US" sz="2000" b="1" dirty="0">
                <a:latin typeface="Candara"/>
                <a:cs typeface="Candara"/>
              </a:rPr>
              <a:t>		&lt; 1</a:t>
            </a:r>
            <a:endParaRPr lang="en-US" sz="2000" dirty="0">
              <a:latin typeface="Candara"/>
              <a:cs typeface="Candara"/>
            </a:endParaRPr>
          </a:p>
        </p:txBody>
      </p:sp>
      <p:sp>
        <p:nvSpPr>
          <p:cNvPr id="8" name="TextBox 7">
            <a:extLst>
              <a:ext uri="{FF2B5EF4-FFF2-40B4-BE49-F238E27FC236}">
                <a16:creationId xmlns:a16="http://schemas.microsoft.com/office/drawing/2014/main" id="{91E4DB13-F8DB-F04A-9A89-7EA241156EAA}"/>
              </a:ext>
            </a:extLst>
          </p:cNvPr>
          <p:cNvSpPr txBox="1"/>
          <p:nvPr/>
        </p:nvSpPr>
        <p:spPr>
          <a:xfrm>
            <a:off x="228604" y="726655"/>
            <a:ext cx="8808517" cy="1015663"/>
          </a:xfrm>
          <a:prstGeom prst="rect">
            <a:avLst/>
          </a:prstGeom>
          <a:noFill/>
        </p:spPr>
        <p:txBody>
          <a:bodyPr wrap="square" rtlCol="0">
            <a:spAutoFit/>
          </a:bodyPr>
          <a:lstStyle/>
          <a:p>
            <a:r>
              <a:rPr lang="en-US" sz="2000" dirty="0">
                <a:latin typeface="Candara" panose="020E0502030303020204" pitchFamily="34" charset="0"/>
              </a:rPr>
              <a:t>Organic chemists are often working to approximate, or circumvent, biological reactions or biochemistry. So, it’s helpful to understand the differences between reactions that happen in cells and those done in chemistry labs.</a:t>
            </a:r>
            <a:endParaRPr lang="en-US" sz="2000" i="1" baseline="-25000" dirty="0">
              <a:latin typeface="Candara" panose="020E0502030303020204" pitchFamily="34" charset="0"/>
            </a:endParaRPr>
          </a:p>
        </p:txBody>
      </p:sp>
      <p:graphicFrame>
        <p:nvGraphicFramePr>
          <p:cNvPr id="45" name="Table 44">
            <a:extLst>
              <a:ext uri="{FF2B5EF4-FFF2-40B4-BE49-F238E27FC236}">
                <a16:creationId xmlns:a16="http://schemas.microsoft.com/office/drawing/2014/main" id="{0E1FE6A2-7CD1-6846-99DB-CBDBC189592F}"/>
              </a:ext>
            </a:extLst>
          </p:cNvPr>
          <p:cNvGraphicFramePr>
            <a:graphicFrameLocks noGrp="1"/>
          </p:cNvGraphicFramePr>
          <p:nvPr/>
        </p:nvGraphicFramePr>
        <p:xfrm>
          <a:off x="283896" y="1980071"/>
          <a:ext cx="8753224" cy="2377440"/>
        </p:xfrm>
        <a:graphic>
          <a:graphicData uri="http://schemas.openxmlformats.org/drawingml/2006/table">
            <a:tbl>
              <a:tblPr firstRow="1" bandRow="1">
                <a:tableStyleId>{5C22544A-7EE6-4342-B048-85BDC9FD1C3A}</a:tableStyleId>
              </a:tblPr>
              <a:tblGrid>
                <a:gridCol w="2071248">
                  <a:extLst>
                    <a:ext uri="{9D8B030D-6E8A-4147-A177-3AD203B41FA5}">
                      <a16:colId xmlns:a16="http://schemas.microsoft.com/office/drawing/2014/main" val="1417851427"/>
                    </a:ext>
                  </a:extLst>
                </a:gridCol>
                <a:gridCol w="3250714">
                  <a:extLst>
                    <a:ext uri="{9D8B030D-6E8A-4147-A177-3AD203B41FA5}">
                      <a16:colId xmlns:a16="http://schemas.microsoft.com/office/drawing/2014/main" val="689460737"/>
                    </a:ext>
                  </a:extLst>
                </a:gridCol>
                <a:gridCol w="3431262">
                  <a:extLst>
                    <a:ext uri="{9D8B030D-6E8A-4147-A177-3AD203B41FA5}">
                      <a16:colId xmlns:a16="http://schemas.microsoft.com/office/drawing/2014/main" val="753119199"/>
                    </a:ext>
                  </a:extLst>
                </a:gridCol>
              </a:tblGrid>
              <a:tr h="370840">
                <a:tc>
                  <a:txBody>
                    <a:bodyPr/>
                    <a:lstStyle/>
                    <a:p>
                      <a:r>
                        <a:rPr lang="en-US" sz="2000" dirty="0">
                          <a:latin typeface="Candara" panose="020E0502030303020204" pitchFamily="34" charset="0"/>
                        </a:rPr>
                        <a:t>Parameter</a:t>
                      </a:r>
                    </a:p>
                  </a:txBody>
                  <a:tcPr>
                    <a:solidFill>
                      <a:srgbClr val="7A81FF"/>
                    </a:solidFill>
                  </a:tcPr>
                </a:tc>
                <a:tc>
                  <a:txBody>
                    <a:bodyPr/>
                    <a:lstStyle/>
                    <a:p>
                      <a:r>
                        <a:rPr lang="en-US" sz="2000" dirty="0">
                          <a:latin typeface="Candara" panose="020E0502030303020204" pitchFamily="34" charset="0"/>
                        </a:rPr>
                        <a:t>Biology</a:t>
                      </a:r>
                    </a:p>
                  </a:txBody>
                  <a:tcPr>
                    <a:solidFill>
                      <a:srgbClr val="7A81FF"/>
                    </a:solidFill>
                  </a:tcPr>
                </a:tc>
                <a:tc>
                  <a:txBody>
                    <a:bodyPr/>
                    <a:lstStyle/>
                    <a:p>
                      <a:r>
                        <a:rPr lang="en-US" sz="2000" dirty="0">
                          <a:latin typeface="Candara" panose="020E0502030303020204" pitchFamily="34" charset="0"/>
                        </a:rPr>
                        <a:t>Chemical laboratory</a:t>
                      </a:r>
                    </a:p>
                  </a:txBody>
                  <a:tcPr>
                    <a:solidFill>
                      <a:srgbClr val="7A81FF"/>
                    </a:solidFill>
                  </a:tcPr>
                </a:tc>
                <a:extLst>
                  <a:ext uri="{0D108BD9-81ED-4DB2-BD59-A6C34878D82A}">
                    <a16:rowId xmlns:a16="http://schemas.microsoft.com/office/drawing/2014/main" val="2409378699"/>
                  </a:ext>
                </a:extLst>
              </a:tr>
              <a:tr h="370840">
                <a:tc>
                  <a:txBody>
                    <a:bodyPr/>
                    <a:lstStyle/>
                    <a:p>
                      <a:r>
                        <a:rPr lang="en-US" sz="2000" dirty="0">
                          <a:latin typeface="Candara" panose="020E0502030303020204" pitchFamily="34" charset="0"/>
                        </a:rPr>
                        <a:t>catalyst</a:t>
                      </a:r>
                    </a:p>
                  </a:txBody>
                  <a:tcPr>
                    <a:noFill/>
                  </a:tcPr>
                </a:tc>
                <a:tc>
                  <a:txBody>
                    <a:bodyPr/>
                    <a:lstStyle/>
                    <a:p>
                      <a:r>
                        <a:rPr lang="en-US" sz="2000" dirty="0">
                          <a:latin typeface="Candara" panose="020E0502030303020204" pitchFamily="34" charset="0"/>
                        </a:rPr>
                        <a:t>enzymes</a:t>
                      </a:r>
                    </a:p>
                  </a:txBody>
                  <a:tcPr>
                    <a:noFill/>
                  </a:tcPr>
                </a:tc>
                <a:tc>
                  <a:txBody>
                    <a:bodyPr/>
                    <a:lstStyle/>
                    <a:p>
                      <a:r>
                        <a:rPr lang="en-US" sz="2000" dirty="0">
                          <a:latin typeface="Candara" panose="020E0502030303020204" pitchFamily="34" charset="0"/>
                        </a:rPr>
                        <a:t>acid, base, or other catalyst</a:t>
                      </a:r>
                    </a:p>
                  </a:txBody>
                  <a:tcPr>
                    <a:noFill/>
                  </a:tcPr>
                </a:tc>
                <a:extLst>
                  <a:ext uri="{0D108BD9-81ED-4DB2-BD59-A6C34878D82A}">
                    <a16:rowId xmlns:a16="http://schemas.microsoft.com/office/drawing/2014/main" val="1056212181"/>
                  </a:ext>
                </a:extLst>
              </a:tr>
              <a:tr h="370840">
                <a:tc>
                  <a:txBody>
                    <a:bodyPr/>
                    <a:lstStyle/>
                    <a:p>
                      <a:r>
                        <a:rPr lang="en-US" sz="2000" dirty="0">
                          <a:latin typeface="Candara" panose="020E0502030303020204" pitchFamily="34" charset="0"/>
                        </a:rPr>
                        <a:t>solvent</a:t>
                      </a:r>
                    </a:p>
                  </a:txBody>
                  <a:tcPr>
                    <a:noFill/>
                  </a:tcPr>
                </a:tc>
                <a:tc>
                  <a:txBody>
                    <a:bodyPr/>
                    <a:lstStyle/>
                    <a:p>
                      <a:r>
                        <a:rPr lang="en-US" sz="2000" dirty="0">
                          <a:latin typeface="Candara" panose="020E0502030303020204" pitchFamily="34" charset="0"/>
                        </a:rPr>
                        <a:t>water</a:t>
                      </a:r>
                    </a:p>
                  </a:txBody>
                  <a:tcPr>
                    <a:noFill/>
                  </a:tcPr>
                </a:tc>
                <a:tc>
                  <a:txBody>
                    <a:bodyPr/>
                    <a:lstStyle/>
                    <a:p>
                      <a:r>
                        <a:rPr lang="en-US" sz="2000" dirty="0">
                          <a:latin typeface="Candara" panose="020E0502030303020204" pitchFamily="34" charset="0"/>
                        </a:rPr>
                        <a:t>variety: polar to nonpolar</a:t>
                      </a:r>
                    </a:p>
                  </a:txBody>
                  <a:tcPr>
                    <a:noFill/>
                  </a:tcPr>
                </a:tc>
                <a:extLst>
                  <a:ext uri="{0D108BD9-81ED-4DB2-BD59-A6C34878D82A}">
                    <a16:rowId xmlns:a16="http://schemas.microsoft.com/office/drawing/2014/main" val="3729950033"/>
                  </a:ext>
                </a:extLst>
              </a:tr>
              <a:tr h="370840">
                <a:tc>
                  <a:txBody>
                    <a:bodyPr/>
                    <a:lstStyle/>
                    <a:p>
                      <a:r>
                        <a:rPr lang="en-US" sz="2000" dirty="0">
                          <a:latin typeface="Candara" panose="020E0502030303020204" pitchFamily="34" charset="0"/>
                        </a:rPr>
                        <a:t>reactant mixture</a:t>
                      </a:r>
                    </a:p>
                  </a:txBody>
                  <a:tcPr>
                    <a:noFill/>
                  </a:tcPr>
                </a:tc>
                <a:tc>
                  <a:txBody>
                    <a:bodyPr/>
                    <a:lstStyle/>
                    <a:p>
                      <a:r>
                        <a:rPr lang="en-US" sz="2000" dirty="0">
                          <a:latin typeface="Candara" panose="020E0502030303020204" pitchFamily="34" charset="0"/>
                        </a:rPr>
                        <a:t>complex, low concentration</a:t>
                      </a:r>
                    </a:p>
                  </a:txBody>
                  <a:tcPr>
                    <a:noFill/>
                  </a:tcPr>
                </a:tc>
                <a:tc>
                  <a:txBody>
                    <a:bodyPr/>
                    <a:lstStyle/>
                    <a:p>
                      <a:r>
                        <a:rPr lang="en-US" sz="2000" dirty="0">
                          <a:latin typeface="Candara" panose="020E0502030303020204" pitchFamily="34" charset="0"/>
                        </a:rPr>
                        <a:t>simple, high concentrations</a:t>
                      </a:r>
                    </a:p>
                  </a:txBody>
                  <a:tcPr>
                    <a:noFill/>
                  </a:tcPr>
                </a:tc>
                <a:extLst>
                  <a:ext uri="{0D108BD9-81ED-4DB2-BD59-A6C34878D82A}">
                    <a16:rowId xmlns:a16="http://schemas.microsoft.com/office/drawing/2014/main" val="163274083"/>
                  </a:ext>
                </a:extLst>
              </a:tr>
              <a:tr h="370840">
                <a:tc>
                  <a:txBody>
                    <a:bodyPr/>
                    <a:lstStyle/>
                    <a:p>
                      <a:r>
                        <a:rPr lang="en-US" sz="2000" dirty="0">
                          <a:latin typeface="Candara" panose="020E0502030303020204" pitchFamily="34" charset="0"/>
                        </a:rPr>
                        <a:t>temperature</a:t>
                      </a:r>
                    </a:p>
                  </a:txBody>
                  <a:tcPr>
                    <a:lnB w="12700" cmpd="sng">
                      <a:noFill/>
                    </a:lnB>
                    <a:noFill/>
                  </a:tcPr>
                </a:tc>
                <a:tc>
                  <a:txBody>
                    <a:bodyPr/>
                    <a:lstStyle/>
                    <a:p>
                      <a:r>
                        <a:rPr lang="en-US" sz="2000" dirty="0">
                          <a:latin typeface="Candara" panose="020E0502030303020204" pitchFamily="34" charset="0"/>
                        </a:rPr>
                        <a:t>narrow range (37C)</a:t>
                      </a:r>
                    </a:p>
                  </a:txBody>
                  <a:tcPr>
                    <a:lnB w="12700" cmpd="sng">
                      <a:noFill/>
                    </a:lnB>
                    <a:noFill/>
                  </a:tcPr>
                </a:tc>
                <a:tc>
                  <a:txBody>
                    <a:bodyPr/>
                    <a:lstStyle/>
                    <a:p>
                      <a:r>
                        <a:rPr lang="en-US" sz="2000" dirty="0">
                          <a:latin typeface="Candara" panose="020E0502030303020204" pitchFamily="34" charset="0"/>
                        </a:rPr>
                        <a:t>wide range </a:t>
                      </a:r>
                    </a:p>
                  </a:txBody>
                  <a:tcPr>
                    <a:lnB w="12700" cmpd="sng">
                      <a:noFill/>
                    </a:lnB>
                    <a:noFill/>
                  </a:tcPr>
                </a:tc>
                <a:extLst>
                  <a:ext uri="{0D108BD9-81ED-4DB2-BD59-A6C34878D82A}">
                    <a16:rowId xmlns:a16="http://schemas.microsoft.com/office/drawing/2014/main" val="3419193985"/>
                  </a:ext>
                </a:extLst>
              </a:tr>
              <a:tr h="370840">
                <a:tc>
                  <a:txBody>
                    <a:bodyPr/>
                    <a:lstStyle/>
                    <a:p>
                      <a:r>
                        <a:rPr lang="en-US" sz="2000" dirty="0">
                          <a:latin typeface="Candara" panose="020E0502030303020204" pitchFamily="34" charset="0"/>
                        </a:rPr>
                        <a:t>pH</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dirty="0">
                          <a:latin typeface="Candara" panose="020E0502030303020204" pitchFamily="34" charset="0"/>
                        </a:rPr>
                        <a:t>usually 7.2 - 7.4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dirty="0">
                          <a:latin typeface="Candara" panose="020E0502030303020204" pitchFamily="34" charset="0"/>
                        </a:rPr>
                        <a:t>wide range</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24816093"/>
                  </a:ext>
                </a:extLst>
              </a:tr>
            </a:tbl>
          </a:graphicData>
        </a:graphic>
      </p:graphicFrame>
    </p:spTree>
    <p:extLst>
      <p:ext uri="{BB962C8B-B14F-4D97-AF65-F5344CB8AC3E}">
        <p14:creationId xmlns:p14="http://schemas.microsoft.com/office/powerpoint/2010/main" val="3719063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188</Words>
  <Application>Microsoft Macintosh PowerPoint</Application>
  <PresentationFormat>On-screen Show (4:3)</PresentationFormat>
  <Paragraphs>42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Candara</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 Richmond-Hall</dc:creator>
  <cp:lastModifiedBy>Joan Richmond-Hall</cp:lastModifiedBy>
  <cp:revision>1</cp:revision>
  <dcterms:created xsi:type="dcterms:W3CDTF">2020-01-13T19:22:37Z</dcterms:created>
  <dcterms:modified xsi:type="dcterms:W3CDTF">2020-01-13T19:23:32Z</dcterms:modified>
</cp:coreProperties>
</file>