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348" r:id="rId4"/>
    <p:sldId id="259" r:id="rId5"/>
    <p:sldId id="346" r:id="rId6"/>
    <p:sldId id="347" r:id="rId7"/>
    <p:sldId id="335" r:id="rId8"/>
    <p:sldId id="349" r:id="rId9"/>
    <p:sldId id="34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1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1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2D39-5561-124D-9300-087CA7BA69F9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489D-6C3F-FB44-8DF0-63178283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Pmqnnr0j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30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8" y="16338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5" y="753572"/>
            <a:ext cx="84005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5. Acid-base reactions</a:t>
            </a:r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5.1: Acid-base reactions</a:t>
            </a:r>
          </a:p>
          <a:p>
            <a:pPr marL="803275" lvl="1"/>
            <a:r>
              <a:rPr lang="en-US" sz="1600" dirty="0">
                <a:latin typeface="Candara" panose="020E0502030303020204" pitchFamily="34" charset="0"/>
              </a:rPr>
              <a:t>5.1A: The </a:t>
            </a:r>
            <a:r>
              <a:rPr lang="en-US" sz="1600" dirty="0" err="1">
                <a:latin typeface="Candara" panose="020E0502030303020204" pitchFamily="34" charset="0"/>
              </a:rPr>
              <a:t>Brønsted</a:t>
            </a:r>
            <a:r>
              <a:rPr lang="en-US" sz="1600" dirty="0">
                <a:latin typeface="Candara" panose="020E0502030303020204" pitchFamily="34" charset="0"/>
              </a:rPr>
              <a:t>-Lowry definitions</a:t>
            </a:r>
          </a:p>
          <a:p>
            <a:pPr marL="803275" lvl="1"/>
            <a:r>
              <a:rPr lang="en-US" sz="1600" dirty="0">
                <a:latin typeface="Candara" panose="020E0502030303020204" pitchFamily="34" charset="0"/>
              </a:rPr>
              <a:t>5.1B: The Lewis definitions</a:t>
            </a:r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5.2: Comparing acid-base nature of functional groups (Ka)</a:t>
            </a:r>
          </a:p>
          <a:p>
            <a:pPr marL="803275" lvl="1"/>
            <a:r>
              <a:rPr lang="en-US" sz="1600" dirty="0">
                <a:latin typeface="Candara" panose="020E0502030303020204" pitchFamily="34" charset="0"/>
              </a:rPr>
              <a:t>5.2A: Defining Ka and </a:t>
            </a:r>
            <a:r>
              <a:rPr lang="en-US" sz="1600" dirty="0" err="1">
                <a:latin typeface="Candara" panose="020E0502030303020204" pitchFamily="34" charset="0"/>
              </a:rPr>
              <a:t>pKa</a:t>
            </a:r>
            <a:endParaRPr lang="en-US" sz="1600" dirty="0">
              <a:latin typeface="Candara" panose="020E0502030303020204" pitchFamily="34" charset="0"/>
            </a:endParaRPr>
          </a:p>
          <a:p>
            <a:pPr marL="803275" lvl="1"/>
            <a:r>
              <a:rPr lang="en-US" sz="1600" dirty="0">
                <a:latin typeface="Candara" panose="020E0502030303020204" pitchFamily="34" charset="0"/>
              </a:rPr>
              <a:t>5.2B: Using </a:t>
            </a:r>
            <a:r>
              <a:rPr lang="en-US" sz="1600" dirty="0" err="1">
                <a:latin typeface="Candara" panose="020E0502030303020204" pitchFamily="34" charset="0"/>
              </a:rPr>
              <a:t>pKa</a:t>
            </a:r>
            <a:r>
              <a:rPr lang="en-US" sz="1600" dirty="0">
                <a:latin typeface="Candara" panose="020E0502030303020204" pitchFamily="34" charset="0"/>
              </a:rPr>
              <a:t> to predict reaction equilibria</a:t>
            </a:r>
          </a:p>
          <a:p>
            <a:pPr marL="803275" lvl="1"/>
            <a:r>
              <a:rPr lang="en-US" sz="1600" dirty="0">
                <a:latin typeface="Candara" panose="020E0502030303020204" pitchFamily="34" charset="0"/>
              </a:rPr>
              <a:t>5.2C: Buffered solutions: Henderson-</a:t>
            </a:r>
            <a:r>
              <a:rPr lang="en-US" sz="1600" dirty="0" err="1">
                <a:latin typeface="Candara" panose="020E0502030303020204" pitchFamily="34" charset="0"/>
              </a:rPr>
              <a:t>Hasselbach</a:t>
            </a:r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5.3: Structural effects on acidity and basicity</a:t>
            </a: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        </a:t>
            </a:r>
            <a:r>
              <a:rPr lang="en-US" sz="1600" dirty="0">
                <a:latin typeface="Candara" panose="020E0502030303020204" pitchFamily="34" charset="0"/>
              </a:rPr>
              <a:t>5.3A: Periodic trends</a:t>
            </a: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  </a:t>
            </a:r>
            <a:r>
              <a:rPr lang="en-US" sz="1600" dirty="0">
                <a:latin typeface="Candara" panose="020E0502030303020204" pitchFamily="34" charset="0"/>
              </a:rPr>
              <a:t>      5.3B: Resonance effects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5.3C: Inductive effects</a:t>
            </a:r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5.4: Acid-base properties of phenols</a:t>
            </a: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5.5: Acid-base properties of N-containing functional groups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5.5A: Anilines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5.5B: Imines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5.5C: Pyrroles</a:t>
            </a: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5.6: Carbon acids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5.6A: The acidity of ⍺-protons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5.6B: Keto-enol </a:t>
            </a:r>
            <a:r>
              <a:rPr lang="en-US" sz="1600" dirty="0" err="1">
                <a:latin typeface="Candara" panose="020E0502030303020204" pitchFamily="34" charset="0"/>
              </a:rPr>
              <a:t>tautomers</a:t>
            </a:r>
            <a:endParaRPr lang="en-US" sz="1600" dirty="0">
              <a:latin typeface="Candara" panose="020E0502030303020204" pitchFamily="34" charset="0"/>
            </a:endParaRP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5.6C: Imine-enamine </a:t>
            </a:r>
            <a:r>
              <a:rPr lang="en-US" sz="1600" dirty="0" err="1">
                <a:latin typeface="Candara" panose="020E0502030303020204" pitchFamily="34" charset="0"/>
              </a:rPr>
              <a:t>tautomers</a:t>
            </a:r>
            <a:endParaRPr lang="en-US" sz="1600" dirty="0">
              <a:latin typeface="Candara" panose="020E0502030303020204" pitchFamily="34" charset="0"/>
            </a:endParaRP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         5.6D: The acidity of terminal alkynes</a:t>
            </a: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5.7: Polyprotic acids</a:t>
            </a:r>
          </a:p>
          <a:p>
            <a:pPr lvl="1"/>
            <a:r>
              <a:rPr lang="en-US" sz="1600" b="1" dirty="0">
                <a:latin typeface="Candara" panose="020E0502030303020204" pitchFamily="34" charset="0"/>
              </a:rPr>
              <a:t>5.8: Effects of enzymatic microenvironment on acidity and basicity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38" y="793438"/>
            <a:ext cx="8328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Introduction: the </a:t>
            </a:r>
            <a:r>
              <a:rPr lang="en-US" sz="2800" b="1" i="1" dirty="0" err="1"/>
              <a:t>Grotthuss</a:t>
            </a:r>
            <a:r>
              <a:rPr lang="en-US" sz="2800" b="1" i="1" dirty="0"/>
              <a:t> mechanism explains the speed of acid-base reactions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CF3045-FAEB-D34B-8302-C17B991ED79E}"/>
              </a:ext>
            </a:extLst>
          </p:cNvPr>
          <p:cNvSpPr txBox="1"/>
          <p:nvPr/>
        </p:nvSpPr>
        <p:spPr>
          <a:xfrm>
            <a:off x="1669059" y="6332668"/>
            <a:ext cx="584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https://www.youtube.com/watch?v=XbPmqnnr0jU</a:t>
            </a:r>
            <a:endParaRPr lang="en-US" sz="2000" dirty="0">
              <a:solidFill>
                <a:srgbClr val="0432FF"/>
              </a:solidFill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4E31D-D67A-E04B-97C6-0E8A10627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57" y="1747545"/>
            <a:ext cx="4921250" cy="45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8795" y="2553425"/>
            <a:ext cx="567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5.1A: The </a:t>
            </a:r>
            <a:r>
              <a:rPr lang="en-US" sz="2800" b="1" i="1" dirty="0" err="1"/>
              <a:t>Brønsted</a:t>
            </a:r>
            <a:r>
              <a:rPr lang="en-US" sz="2800" b="1" i="1" dirty="0"/>
              <a:t>-Lowry definitions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Brønsted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-Lowry definitions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</a:t>
            </a:r>
            <a:r>
              <a:rPr lang="en-US" sz="2000" b="1" dirty="0">
                <a:latin typeface="Candara"/>
                <a:cs typeface="Candara"/>
              </a:rPr>
              <a:t>inorganic chemistry </a:t>
            </a:r>
            <a:r>
              <a:rPr lang="en-US" sz="2000" dirty="0">
                <a:latin typeface="Candara"/>
                <a:cs typeface="Candara"/>
              </a:rPr>
              <a:t>acids and bases are defined using the definitions developed by </a:t>
            </a:r>
            <a:r>
              <a:rPr lang="en-US" sz="2000" dirty="0" err="1">
                <a:latin typeface="Candara"/>
                <a:cs typeface="Candara"/>
              </a:rPr>
              <a:t>Brønsted</a:t>
            </a:r>
            <a:r>
              <a:rPr lang="en-US" sz="2000" dirty="0">
                <a:latin typeface="Candara"/>
                <a:cs typeface="Candara"/>
              </a:rPr>
              <a:t> and Lowry: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3F29EA-03A9-BC46-96DA-45150AC109B8}"/>
              </a:ext>
            </a:extLst>
          </p:cNvPr>
          <p:cNvSpPr txBox="1"/>
          <p:nvPr/>
        </p:nvSpPr>
        <p:spPr>
          <a:xfrm>
            <a:off x="283897" y="1564502"/>
            <a:ext cx="829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Acids: </a:t>
            </a:r>
            <a:r>
              <a:rPr lang="en-US" sz="2000" i="1" dirty="0">
                <a:latin typeface="Candara"/>
                <a:cs typeface="Candara"/>
              </a:rPr>
              <a:t>molecules that donate protons, or hydrogen ions (H</a:t>
            </a:r>
            <a:r>
              <a:rPr lang="en-US" sz="2400" i="1" baseline="30000" dirty="0">
                <a:latin typeface="Candara"/>
                <a:cs typeface="Candara"/>
              </a:rPr>
              <a:t>+1</a:t>
            </a:r>
            <a:r>
              <a:rPr lang="en-US" sz="2000" i="1" dirty="0">
                <a:latin typeface="Candara"/>
                <a:cs typeface="Candara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CC5855-A342-D648-B38A-16157C76C6AE}"/>
              </a:ext>
            </a:extLst>
          </p:cNvPr>
          <p:cNvSpPr txBox="1"/>
          <p:nvPr/>
        </p:nvSpPr>
        <p:spPr>
          <a:xfrm>
            <a:off x="283897" y="2026691"/>
            <a:ext cx="829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Bases: </a:t>
            </a:r>
            <a:r>
              <a:rPr lang="en-US" sz="2000" i="1" dirty="0">
                <a:latin typeface="Candara"/>
                <a:cs typeface="Candara"/>
              </a:rPr>
              <a:t>molecules that accept protons, or hydrogen ions (H</a:t>
            </a:r>
            <a:r>
              <a:rPr lang="en-US" sz="2400" i="1" baseline="30000" dirty="0">
                <a:latin typeface="Candara"/>
                <a:cs typeface="Candara"/>
              </a:rPr>
              <a:t>+1</a:t>
            </a:r>
            <a:r>
              <a:rPr lang="en-US" sz="2000" i="1" dirty="0">
                <a:latin typeface="Candara"/>
                <a:cs typeface="Candara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1FC10-EF05-8543-91C5-6CB272EF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38" y="2595206"/>
            <a:ext cx="6120923" cy="9327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037CFB-A374-E748-926A-6957D5ED69F5}"/>
              </a:ext>
            </a:extLst>
          </p:cNvPr>
          <p:cNvSpPr txBox="1"/>
          <p:nvPr/>
        </p:nvSpPr>
        <p:spPr>
          <a:xfrm>
            <a:off x="283897" y="3877940"/>
            <a:ext cx="829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Conjugate acid-base pairs: </a:t>
            </a:r>
            <a:r>
              <a:rPr lang="en-US" sz="2000" i="1" dirty="0">
                <a:latin typeface="Candara"/>
                <a:cs typeface="Candara"/>
              </a:rPr>
              <a:t>molecules that differ by only one protons, or hydrogen ion (H</a:t>
            </a:r>
            <a:r>
              <a:rPr lang="en-US" sz="2400" i="1" baseline="30000" dirty="0">
                <a:latin typeface="Candara"/>
                <a:cs typeface="Candara"/>
              </a:rPr>
              <a:t>+1</a:t>
            </a:r>
            <a:r>
              <a:rPr lang="en-US" sz="2000" i="1" dirty="0">
                <a:latin typeface="Candara"/>
                <a:cs typeface="Candar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39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Look for the patterns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7" y="77120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is the acid-base reaction between acetic acid and methylamine.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8B2F7-87B4-1647-8BA4-0E5107A8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1" y="1171318"/>
            <a:ext cx="72517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73668-C70E-C745-9991-AFC441FD2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01" y="3803590"/>
            <a:ext cx="7213600" cy="1854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5505A1-D3E7-5043-8EBB-0DB64CC57271}"/>
              </a:ext>
            </a:extLst>
          </p:cNvPr>
          <p:cNvSpPr txBox="1"/>
          <p:nvPr/>
        </p:nvSpPr>
        <p:spPr>
          <a:xfrm>
            <a:off x="283897" y="3028890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reverse reaction </a:t>
            </a:r>
            <a:r>
              <a:rPr lang="en-US" sz="2000" dirty="0">
                <a:latin typeface="Candara"/>
                <a:cs typeface="Candara"/>
              </a:rPr>
              <a:t>is also an acid-base reaction.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Notice that the acid is the proton-donator.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A8611-6206-AE48-A737-78BB4DC50F69}"/>
              </a:ext>
            </a:extLst>
          </p:cNvPr>
          <p:cNvSpPr txBox="1"/>
          <p:nvPr/>
        </p:nvSpPr>
        <p:spPr>
          <a:xfrm>
            <a:off x="283897" y="5792539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that the </a:t>
            </a:r>
            <a:r>
              <a:rPr lang="en-US" sz="2000" b="1" dirty="0">
                <a:latin typeface="Candara"/>
                <a:cs typeface="Candara"/>
              </a:rPr>
              <a:t>base</a:t>
            </a:r>
            <a:r>
              <a:rPr lang="en-US" sz="2000" dirty="0">
                <a:latin typeface="Candara"/>
                <a:cs typeface="Candara"/>
              </a:rPr>
              <a:t> must have an </a:t>
            </a:r>
            <a:r>
              <a:rPr lang="en-US" sz="2000" b="1" dirty="0">
                <a:latin typeface="Candara"/>
                <a:cs typeface="Candara"/>
              </a:rPr>
              <a:t>available lone pair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Later, we will see that </a:t>
            </a:r>
            <a:r>
              <a:rPr lang="el-GR" sz="2000" dirty="0">
                <a:latin typeface="Candara"/>
                <a:cs typeface="Candara"/>
              </a:rPr>
              <a:t>π</a:t>
            </a:r>
            <a:r>
              <a:rPr lang="en-US" sz="2000" dirty="0">
                <a:latin typeface="Candara"/>
                <a:cs typeface="Candara"/>
              </a:rPr>
              <a:t> electrons can also be used by bases.	</a:t>
            </a:r>
          </a:p>
        </p:txBody>
      </p:sp>
    </p:spTree>
    <p:extLst>
      <p:ext uri="{BB962C8B-B14F-4D97-AF65-F5344CB8AC3E}">
        <p14:creationId xmlns:p14="http://schemas.microsoft.com/office/powerpoint/2010/main" val="35318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7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Complete the reactions below - in other words, draw structures for the</a:t>
            </a:r>
          </a:p>
          <a:p>
            <a:r>
              <a:rPr lang="en-US" sz="2000" dirty="0">
                <a:latin typeface="Candara"/>
                <a:cs typeface="Candara"/>
              </a:rPr>
              <a:t>missing conjugate acids and conjugate bases that result from the curved arrows provided.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F4635-6AC6-8B44-A4C4-447F5372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" y="2044401"/>
            <a:ext cx="4762500" cy="37846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C314C6-44EE-2B4D-8412-28243AC6F4F8}"/>
              </a:ext>
            </a:extLst>
          </p:cNvPr>
          <p:cNvSpPr txBox="1"/>
          <p:nvPr/>
        </p:nvSpPr>
        <p:spPr>
          <a:xfrm rot="5400000">
            <a:off x="2865785" y="2768246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BB1F1A-12CB-AE43-AF42-4C8FD0428B11}"/>
              </a:ext>
            </a:extLst>
          </p:cNvPr>
          <p:cNvSpPr txBox="1"/>
          <p:nvPr/>
        </p:nvSpPr>
        <p:spPr>
          <a:xfrm rot="5400000">
            <a:off x="2869194" y="2975104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F31F7D-0D49-AF47-BFA7-68D7C8F17A30}"/>
              </a:ext>
            </a:extLst>
          </p:cNvPr>
          <p:cNvSpPr txBox="1"/>
          <p:nvPr/>
        </p:nvSpPr>
        <p:spPr>
          <a:xfrm rot="7166819">
            <a:off x="3490631" y="2788840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F38DE5-1363-CC46-9073-F977DC6300E3}"/>
              </a:ext>
            </a:extLst>
          </p:cNvPr>
          <p:cNvSpPr txBox="1"/>
          <p:nvPr/>
        </p:nvSpPr>
        <p:spPr>
          <a:xfrm rot="7166819">
            <a:off x="3385828" y="2985460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A9A259-EA40-D741-8CAB-FFA6AD8A046D}"/>
              </a:ext>
            </a:extLst>
          </p:cNvPr>
          <p:cNvSpPr txBox="1"/>
          <p:nvPr/>
        </p:nvSpPr>
        <p:spPr>
          <a:xfrm rot="5400000">
            <a:off x="1594784" y="3689333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196967-6E60-9A4D-BCAC-1F45AE071C49}"/>
              </a:ext>
            </a:extLst>
          </p:cNvPr>
          <p:cNvSpPr txBox="1"/>
          <p:nvPr/>
        </p:nvSpPr>
        <p:spPr>
          <a:xfrm rot="5400000">
            <a:off x="1598193" y="3914359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AD7B32-1BC0-D24E-8BB3-33C8C4E5DE0A}"/>
              </a:ext>
            </a:extLst>
          </p:cNvPr>
          <p:cNvSpPr txBox="1"/>
          <p:nvPr/>
        </p:nvSpPr>
        <p:spPr>
          <a:xfrm rot="5400000">
            <a:off x="377166" y="2915563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42F647-83B5-3F49-982B-19AAE11A2231}"/>
              </a:ext>
            </a:extLst>
          </p:cNvPr>
          <p:cNvSpPr txBox="1"/>
          <p:nvPr/>
        </p:nvSpPr>
        <p:spPr>
          <a:xfrm rot="5400000">
            <a:off x="380575" y="3140589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0042E9-7530-BB4A-8E7E-B4A8CC5680BE}"/>
              </a:ext>
            </a:extLst>
          </p:cNvPr>
          <p:cNvSpPr txBox="1"/>
          <p:nvPr/>
        </p:nvSpPr>
        <p:spPr>
          <a:xfrm rot="5400000">
            <a:off x="946924" y="3693359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D6864E-1CD6-3C48-BB31-3E4CCC37DF93}"/>
              </a:ext>
            </a:extLst>
          </p:cNvPr>
          <p:cNvSpPr txBox="1"/>
          <p:nvPr/>
        </p:nvSpPr>
        <p:spPr>
          <a:xfrm rot="5400000">
            <a:off x="950333" y="3918385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538F3-66CA-6B49-9864-229A945C9B52}"/>
              </a:ext>
            </a:extLst>
          </p:cNvPr>
          <p:cNvSpPr txBox="1"/>
          <p:nvPr/>
        </p:nvSpPr>
        <p:spPr>
          <a:xfrm rot="5400000">
            <a:off x="628999" y="4958824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41A7A0-A6C8-3647-949E-A670B22644B9}"/>
              </a:ext>
            </a:extLst>
          </p:cNvPr>
          <p:cNvSpPr txBox="1"/>
          <p:nvPr/>
        </p:nvSpPr>
        <p:spPr>
          <a:xfrm rot="5400000">
            <a:off x="632408" y="5183850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37CF18-8752-9A46-87C3-127D0F82CCEC}"/>
              </a:ext>
            </a:extLst>
          </p:cNvPr>
          <p:cNvSpPr txBox="1"/>
          <p:nvPr/>
        </p:nvSpPr>
        <p:spPr>
          <a:xfrm rot="5400000">
            <a:off x="1993533" y="4646844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D18D93-409E-4D4D-A3EB-4B3410F37ECA}"/>
              </a:ext>
            </a:extLst>
          </p:cNvPr>
          <p:cNvSpPr txBox="1"/>
          <p:nvPr/>
        </p:nvSpPr>
        <p:spPr>
          <a:xfrm rot="5400000">
            <a:off x="1996942" y="4847646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2FA88A-4E02-CC41-A9F3-499A493D55F9}"/>
              </a:ext>
            </a:extLst>
          </p:cNvPr>
          <p:cNvSpPr txBox="1"/>
          <p:nvPr/>
        </p:nvSpPr>
        <p:spPr>
          <a:xfrm rot="5400000">
            <a:off x="2658858" y="4637909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43411A-D704-B747-894E-C91973DCFC36}"/>
              </a:ext>
            </a:extLst>
          </p:cNvPr>
          <p:cNvSpPr txBox="1"/>
          <p:nvPr/>
        </p:nvSpPr>
        <p:spPr>
          <a:xfrm rot="5400000">
            <a:off x="2662267" y="4862935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FC9B8E-867B-374B-8B88-EBEF593A2AE6}"/>
              </a:ext>
            </a:extLst>
          </p:cNvPr>
          <p:cNvSpPr txBox="1"/>
          <p:nvPr/>
        </p:nvSpPr>
        <p:spPr>
          <a:xfrm>
            <a:off x="2216911" y="4405164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734114-2D3E-EF41-A89F-E5FD04DEC360}"/>
              </a:ext>
            </a:extLst>
          </p:cNvPr>
          <p:cNvSpPr txBox="1"/>
          <p:nvPr/>
        </p:nvSpPr>
        <p:spPr>
          <a:xfrm>
            <a:off x="2417882" y="4402858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6277A4-A617-754D-A766-4CD237985C42}"/>
              </a:ext>
            </a:extLst>
          </p:cNvPr>
          <p:cNvSpPr txBox="1"/>
          <p:nvPr/>
        </p:nvSpPr>
        <p:spPr>
          <a:xfrm>
            <a:off x="2221825" y="5073078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91A8A6-22A5-C345-A20D-B084D012E765}"/>
              </a:ext>
            </a:extLst>
          </p:cNvPr>
          <p:cNvSpPr txBox="1"/>
          <p:nvPr/>
        </p:nvSpPr>
        <p:spPr>
          <a:xfrm>
            <a:off x="2422796" y="5070772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49ECFE-D2E5-9445-9190-7898DA3E0FAA}"/>
              </a:ext>
            </a:extLst>
          </p:cNvPr>
          <p:cNvSpPr txBox="1"/>
          <p:nvPr/>
        </p:nvSpPr>
        <p:spPr>
          <a:xfrm>
            <a:off x="841176" y="4753137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EEDDB5-01CC-124D-B2A5-C0DC56C62389}"/>
              </a:ext>
            </a:extLst>
          </p:cNvPr>
          <p:cNvSpPr txBox="1"/>
          <p:nvPr/>
        </p:nvSpPr>
        <p:spPr>
          <a:xfrm>
            <a:off x="1042147" y="4750831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8E4C930-A24F-F240-8682-3A929E389F25}"/>
              </a:ext>
            </a:extLst>
          </p:cNvPr>
          <p:cNvSpPr txBox="1"/>
          <p:nvPr/>
        </p:nvSpPr>
        <p:spPr>
          <a:xfrm rot="5400000">
            <a:off x="1268973" y="5388400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B21531-14E7-F04C-BE3C-667CB06FC2B2}"/>
              </a:ext>
            </a:extLst>
          </p:cNvPr>
          <p:cNvSpPr txBox="1"/>
          <p:nvPr/>
        </p:nvSpPr>
        <p:spPr>
          <a:xfrm rot="5400000">
            <a:off x="1278367" y="5138811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4DF0BA-93A0-3B4F-84B8-05F43C5B4D51}"/>
              </a:ext>
            </a:extLst>
          </p:cNvPr>
          <p:cNvSpPr txBox="1"/>
          <p:nvPr/>
        </p:nvSpPr>
        <p:spPr>
          <a:xfrm>
            <a:off x="1349201" y="5258395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: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2D7BC21-8B0E-1D47-B133-7A8B3475BDAC}"/>
              </a:ext>
            </a:extLst>
          </p:cNvPr>
          <p:cNvGrpSpPr/>
          <p:nvPr/>
        </p:nvGrpSpPr>
        <p:grpSpPr>
          <a:xfrm>
            <a:off x="4665403" y="1701209"/>
            <a:ext cx="4158046" cy="3976052"/>
            <a:chOff x="4665403" y="1701209"/>
            <a:chExt cx="4158046" cy="39760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6E1990-9C2D-AA4C-AE2B-CEBC8214E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467"/>
            <a:stretch/>
          </p:blipFill>
          <p:spPr>
            <a:xfrm>
              <a:off x="4665403" y="1786871"/>
              <a:ext cx="4073485" cy="37846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EB5D6B-D682-8B4C-8F9A-AD68AC4DF7D2}"/>
                </a:ext>
              </a:extLst>
            </p:cNvPr>
            <p:cNvSpPr/>
            <p:nvPr/>
          </p:nvSpPr>
          <p:spPr>
            <a:xfrm>
              <a:off x="6770191" y="2919355"/>
              <a:ext cx="121113" cy="169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CD2E2B-FB0B-C544-94B7-381CE50CCF3A}"/>
                </a:ext>
              </a:extLst>
            </p:cNvPr>
            <p:cNvSpPr txBox="1"/>
            <p:nvPr/>
          </p:nvSpPr>
          <p:spPr>
            <a:xfrm>
              <a:off x="6667243" y="289058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A410AF-FE28-F94C-8D36-70EDBEECC91D}"/>
                </a:ext>
              </a:extLst>
            </p:cNvPr>
            <p:cNvSpPr/>
            <p:nvPr/>
          </p:nvSpPr>
          <p:spPr>
            <a:xfrm>
              <a:off x="6279687" y="2331416"/>
              <a:ext cx="1223238" cy="520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5B28CB-25DF-5147-B993-BB0E5D0B2BC1}"/>
                </a:ext>
              </a:extLst>
            </p:cNvPr>
            <p:cNvSpPr/>
            <p:nvPr/>
          </p:nvSpPr>
          <p:spPr>
            <a:xfrm rot="1611238">
              <a:off x="7273316" y="2854255"/>
              <a:ext cx="459217" cy="202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C08886-3585-CD42-AC43-5BD69109480C}"/>
                </a:ext>
              </a:extLst>
            </p:cNvPr>
            <p:cNvSpPr txBox="1"/>
            <p:nvPr/>
          </p:nvSpPr>
          <p:spPr>
            <a:xfrm>
              <a:off x="6727800" y="268170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606C5D-A1AC-4649-BD76-12C1C4B951F7}"/>
                </a:ext>
              </a:extLst>
            </p:cNvPr>
            <p:cNvSpPr txBox="1"/>
            <p:nvPr/>
          </p:nvSpPr>
          <p:spPr>
            <a:xfrm>
              <a:off x="7354730" y="2611578"/>
              <a:ext cx="2327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AB2B37-DA00-244B-AA86-DD320A1C2706}"/>
                </a:ext>
              </a:extLst>
            </p:cNvPr>
            <p:cNvSpPr txBox="1"/>
            <p:nvPr/>
          </p:nvSpPr>
          <p:spPr>
            <a:xfrm rot="5222592">
              <a:off x="7471108" y="2518630"/>
              <a:ext cx="2327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6235AC-B663-B04E-AA98-D6EDAB4AE6ED}"/>
                </a:ext>
              </a:extLst>
            </p:cNvPr>
            <p:cNvSpPr txBox="1"/>
            <p:nvPr/>
          </p:nvSpPr>
          <p:spPr>
            <a:xfrm rot="5222592">
              <a:off x="7479663" y="2744296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191D25-42B8-F34D-9428-15CC5ED96BF1}"/>
                </a:ext>
              </a:extLst>
            </p:cNvPr>
            <p:cNvSpPr txBox="1"/>
            <p:nvPr/>
          </p:nvSpPr>
          <p:spPr>
            <a:xfrm>
              <a:off x="7261463" y="2515692"/>
              <a:ext cx="23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E891E2-4680-4A43-A70A-9E16203D9325}"/>
                </a:ext>
              </a:extLst>
            </p:cNvPr>
            <p:cNvSpPr txBox="1"/>
            <p:nvPr/>
          </p:nvSpPr>
          <p:spPr>
            <a:xfrm rot="7005928">
              <a:off x="7773024" y="2872711"/>
              <a:ext cx="551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E84B92-F7CC-DC4D-87E5-CF8518C27F73}"/>
                </a:ext>
              </a:extLst>
            </p:cNvPr>
            <p:cNvSpPr txBox="1"/>
            <p:nvPr/>
          </p:nvSpPr>
          <p:spPr>
            <a:xfrm rot="7005928">
              <a:off x="7858924" y="2669581"/>
              <a:ext cx="551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803152-8D7B-4041-A58D-F1DF917D0A64}"/>
                </a:ext>
              </a:extLst>
            </p:cNvPr>
            <p:cNvSpPr/>
            <p:nvPr/>
          </p:nvSpPr>
          <p:spPr>
            <a:xfrm>
              <a:off x="7600211" y="3176398"/>
              <a:ext cx="1223238" cy="520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C16DAA-94DE-0E44-A6E4-B21A972C835F}"/>
                </a:ext>
              </a:extLst>
            </p:cNvPr>
            <p:cNvSpPr/>
            <p:nvPr/>
          </p:nvSpPr>
          <p:spPr>
            <a:xfrm>
              <a:off x="7557931" y="4761292"/>
              <a:ext cx="1223238" cy="520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C94217-3138-684A-931E-70EF4DAC2B87}"/>
                </a:ext>
              </a:extLst>
            </p:cNvPr>
            <p:cNvSpPr/>
            <p:nvPr/>
          </p:nvSpPr>
          <p:spPr>
            <a:xfrm>
              <a:off x="5620061" y="4257005"/>
              <a:ext cx="1047181" cy="320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62A20B-BA34-894C-9895-BD9AF31CBC43}"/>
                </a:ext>
              </a:extLst>
            </p:cNvPr>
            <p:cNvSpPr/>
            <p:nvPr/>
          </p:nvSpPr>
          <p:spPr>
            <a:xfrm>
              <a:off x="6431078" y="4546240"/>
              <a:ext cx="218128" cy="320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AE4D81-3C10-5E41-8183-A4409609DAEB}"/>
                </a:ext>
              </a:extLst>
            </p:cNvPr>
            <p:cNvSpPr/>
            <p:nvPr/>
          </p:nvSpPr>
          <p:spPr>
            <a:xfrm rot="5400000">
              <a:off x="6561282" y="4709887"/>
              <a:ext cx="218128" cy="320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429619-913B-254D-8B20-C3D6EB962D2D}"/>
                </a:ext>
              </a:extLst>
            </p:cNvPr>
            <p:cNvSpPr/>
            <p:nvPr/>
          </p:nvSpPr>
          <p:spPr>
            <a:xfrm rot="5400000">
              <a:off x="5655326" y="4791524"/>
              <a:ext cx="148985" cy="13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7DE204-375E-BB4B-8145-1FFCAB9DB451}"/>
                </a:ext>
              </a:extLst>
            </p:cNvPr>
            <p:cNvSpPr txBox="1"/>
            <p:nvPr/>
          </p:nvSpPr>
          <p:spPr>
            <a:xfrm>
              <a:off x="6311034" y="4488113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 -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A5FED5-9402-C040-AF46-05FB24984DCC}"/>
                </a:ext>
              </a:extLst>
            </p:cNvPr>
            <p:cNvSpPr txBox="1"/>
            <p:nvPr/>
          </p:nvSpPr>
          <p:spPr>
            <a:xfrm>
              <a:off x="6823697" y="4143503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9DE72A-7A23-2543-9424-23E4AB3C60A4}"/>
                </a:ext>
              </a:extLst>
            </p:cNvPr>
            <p:cNvSpPr txBox="1"/>
            <p:nvPr/>
          </p:nvSpPr>
          <p:spPr>
            <a:xfrm>
              <a:off x="7044060" y="4150709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9695F2-C9EF-174D-8FEA-DC61E06B95E4}"/>
                </a:ext>
              </a:extLst>
            </p:cNvPr>
            <p:cNvSpPr txBox="1"/>
            <p:nvPr/>
          </p:nvSpPr>
          <p:spPr>
            <a:xfrm>
              <a:off x="6818771" y="4810144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2A9710-8364-0448-824B-CE1D7E2F4FC2}"/>
                </a:ext>
              </a:extLst>
            </p:cNvPr>
            <p:cNvSpPr txBox="1"/>
            <p:nvPr/>
          </p:nvSpPr>
          <p:spPr>
            <a:xfrm>
              <a:off x="7035670" y="4804088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5EFB44-7FAC-AD46-B427-89350E3F62B5}"/>
                </a:ext>
              </a:extLst>
            </p:cNvPr>
            <p:cNvSpPr txBox="1"/>
            <p:nvPr/>
          </p:nvSpPr>
          <p:spPr>
            <a:xfrm rot="5400000">
              <a:off x="7282094" y="4378321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F02246-0ACF-0949-BA2A-E7021CAAC2E7}"/>
                </a:ext>
              </a:extLst>
            </p:cNvPr>
            <p:cNvSpPr txBox="1"/>
            <p:nvPr/>
          </p:nvSpPr>
          <p:spPr>
            <a:xfrm rot="5400000">
              <a:off x="7287703" y="4607697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C5E045-4DA1-9A4E-B46D-0A1BAB4C3875}"/>
                </a:ext>
              </a:extLst>
            </p:cNvPr>
            <p:cNvSpPr txBox="1"/>
            <p:nvPr/>
          </p:nvSpPr>
          <p:spPr>
            <a:xfrm rot="5400000">
              <a:off x="6618969" y="4389157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441AA1-8C8E-7445-B088-C46B46F24FF9}"/>
                </a:ext>
              </a:extLst>
            </p:cNvPr>
            <p:cNvSpPr txBox="1"/>
            <p:nvPr/>
          </p:nvSpPr>
          <p:spPr>
            <a:xfrm rot="5400000">
              <a:off x="6622378" y="4614183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DA5F0F-3012-5D45-9D3C-ACE74DBBCA1F}"/>
                </a:ext>
              </a:extLst>
            </p:cNvPr>
            <p:cNvSpPr txBox="1"/>
            <p:nvPr/>
          </p:nvSpPr>
          <p:spPr>
            <a:xfrm rot="5400000">
              <a:off x="5245559" y="4697902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B48DCB-A185-4347-B2B0-4EB0C0939D65}"/>
                </a:ext>
              </a:extLst>
            </p:cNvPr>
            <p:cNvSpPr txBox="1"/>
            <p:nvPr/>
          </p:nvSpPr>
          <p:spPr>
            <a:xfrm rot="5400000">
              <a:off x="5245559" y="4924003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720661-3162-7B42-BD24-AA361773DCBC}"/>
                </a:ext>
              </a:extLst>
            </p:cNvPr>
            <p:cNvSpPr txBox="1"/>
            <p:nvPr/>
          </p:nvSpPr>
          <p:spPr>
            <a:xfrm rot="5400000">
              <a:off x="5867206" y="5130968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2BEFCF-1246-A448-8084-9EAFEF4F8451}"/>
                </a:ext>
              </a:extLst>
            </p:cNvPr>
            <p:cNvSpPr txBox="1"/>
            <p:nvPr/>
          </p:nvSpPr>
          <p:spPr>
            <a:xfrm rot="5400000">
              <a:off x="5876600" y="4881379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3888B9-E650-644A-B0BB-1BE43B7733C5}"/>
                </a:ext>
              </a:extLst>
            </p:cNvPr>
            <p:cNvSpPr txBox="1"/>
            <p:nvPr/>
          </p:nvSpPr>
          <p:spPr>
            <a:xfrm>
              <a:off x="5947434" y="5000963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1410AB-10FC-5C44-A129-60F3320AC12C}"/>
                </a:ext>
              </a:extLst>
            </p:cNvPr>
            <p:cNvSpPr txBox="1"/>
            <p:nvPr/>
          </p:nvSpPr>
          <p:spPr>
            <a:xfrm>
              <a:off x="5666589" y="4497182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493C4E-988E-8642-97B7-85FC64DA6C68}"/>
                </a:ext>
              </a:extLst>
            </p:cNvPr>
            <p:cNvSpPr txBox="1"/>
            <p:nvPr/>
          </p:nvSpPr>
          <p:spPr>
            <a:xfrm>
              <a:off x="5440431" y="4497182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4A9FE4-78FF-B046-BDEE-58A45DFD4A9C}"/>
                </a:ext>
              </a:extLst>
            </p:cNvPr>
            <p:cNvSpPr txBox="1"/>
            <p:nvPr/>
          </p:nvSpPr>
          <p:spPr>
            <a:xfrm rot="5400000">
              <a:off x="5567913" y="4389157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C01A1E-EF11-0C4D-A6E7-A5D922C2EFAB}"/>
                </a:ext>
              </a:extLst>
            </p:cNvPr>
            <p:cNvSpPr txBox="1"/>
            <p:nvPr/>
          </p:nvSpPr>
          <p:spPr>
            <a:xfrm>
              <a:off x="5722855" y="4386144"/>
              <a:ext cx="23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70B7F8-0A61-DB4C-9F96-67E8CEC2DB9F}"/>
                </a:ext>
              </a:extLst>
            </p:cNvPr>
            <p:cNvSpPr txBox="1"/>
            <p:nvPr/>
          </p:nvSpPr>
          <p:spPr>
            <a:xfrm rot="5400000">
              <a:off x="6211745" y="3428520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F54C00-D24A-DD41-97AE-616A262C8B66}"/>
                </a:ext>
              </a:extLst>
            </p:cNvPr>
            <p:cNvSpPr txBox="1"/>
            <p:nvPr/>
          </p:nvSpPr>
          <p:spPr>
            <a:xfrm rot="5400000">
              <a:off x="6215154" y="3653546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1FAA62-B2BD-3A4B-A471-E66F84A00D36}"/>
                </a:ext>
              </a:extLst>
            </p:cNvPr>
            <p:cNvSpPr txBox="1"/>
            <p:nvPr/>
          </p:nvSpPr>
          <p:spPr>
            <a:xfrm rot="5400000">
              <a:off x="5543022" y="3426490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39A02E-98CC-CA42-A47F-EC1A08A42C8F}"/>
                </a:ext>
              </a:extLst>
            </p:cNvPr>
            <p:cNvSpPr txBox="1"/>
            <p:nvPr/>
          </p:nvSpPr>
          <p:spPr>
            <a:xfrm rot="5400000">
              <a:off x="5546431" y="3651516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A90CDC-AE52-554F-A204-26702AF2DEE5}"/>
                </a:ext>
              </a:extLst>
            </p:cNvPr>
            <p:cNvSpPr txBox="1"/>
            <p:nvPr/>
          </p:nvSpPr>
          <p:spPr>
            <a:xfrm rot="5400000">
              <a:off x="4996214" y="2655612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296C5B-6DA6-6142-9E31-F7759BE92E80}"/>
                </a:ext>
              </a:extLst>
            </p:cNvPr>
            <p:cNvSpPr txBox="1"/>
            <p:nvPr/>
          </p:nvSpPr>
          <p:spPr>
            <a:xfrm rot="5400000">
              <a:off x="4999623" y="2880638"/>
              <a:ext cx="23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: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98169C3-4E85-B14A-9A98-07F7DE7F1392}"/>
                </a:ext>
              </a:extLst>
            </p:cNvPr>
            <p:cNvSpPr/>
            <p:nvPr/>
          </p:nvSpPr>
          <p:spPr>
            <a:xfrm>
              <a:off x="4665403" y="1701209"/>
              <a:ext cx="3989499" cy="3976052"/>
            </a:xfrm>
            <a:prstGeom prst="rect">
              <a:avLst/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38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088" y="2574940"/>
            <a:ext cx="41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5.1B: The Lewis definitions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Lewis definitions: better for o-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97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While the </a:t>
            </a:r>
            <a:r>
              <a:rPr lang="en-US" sz="2000" dirty="0" err="1">
                <a:latin typeface="Candara"/>
                <a:cs typeface="Candara"/>
              </a:rPr>
              <a:t>Brønsted</a:t>
            </a:r>
            <a:r>
              <a:rPr lang="en-US" sz="2000" dirty="0">
                <a:latin typeface="Candara"/>
                <a:cs typeface="Candara"/>
              </a:rPr>
              <a:t>-Lowry definitions of acids and bases are all about protons, the </a:t>
            </a:r>
            <a:r>
              <a:rPr lang="en-US" sz="2000" b="1" dirty="0">
                <a:latin typeface="Candara"/>
                <a:cs typeface="Candara"/>
              </a:rPr>
              <a:t>Lewis definitions are based on electron pairs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B212F-BD13-1042-95C5-BA4907AC3CFD}"/>
              </a:ext>
            </a:extLst>
          </p:cNvPr>
          <p:cNvSpPr txBox="1"/>
          <p:nvPr/>
        </p:nvSpPr>
        <p:spPr>
          <a:xfrm>
            <a:off x="283897" y="156450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Lewis acids: </a:t>
            </a:r>
            <a:r>
              <a:rPr lang="en-US" sz="2000" i="1" dirty="0">
                <a:latin typeface="Candara"/>
                <a:cs typeface="Candara"/>
              </a:rPr>
              <a:t>accept electron pairs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E9C37-ACDA-AA4C-950F-4842249FF3A4}"/>
              </a:ext>
            </a:extLst>
          </p:cNvPr>
          <p:cNvSpPr txBox="1"/>
          <p:nvPr/>
        </p:nvSpPr>
        <p:spPr>
          <a:xfrm>
            <a:off x="283897" y="206733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Lewis bases: </a:t>
            </a:r>
            <a:r>
              <a:rPr lang="en-US" sz="2000" i="1" dirty="0">
                <a:latin typeface="Candara"/>
                <a:cs typeface="Candara"/>
              </a:rPr>
              <a:t>donate electron pairs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E65BD-D03C-8748-9B83-ADB61E6C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097" y="2809725"/>
            <a:ext cx="3577292" cy="1919148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5F0C50F-755D-0F48-9CBD-1681D03F6D5F}"/>
              </a:ext>
            </a:extLst>
          </p:cNvPr>
          <p:cNvSpPr/>
          <p:nvPr/>
        </p:nvSpPr>
        <p:spPr>
          <a:xfrm>
            <a:off x="3511394" y="2954005"/>
            <a:ext cx="1398495" cy="529028"/>
          </a:xfrm>
          <a:prstGeom prst="wedgeRoundRectCallout">
            <a:avLst>
              <a:gd name="adj1" fmla="val 76650"/>
              <a:gd name="adj2" fmla="val -25494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Lewis acid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DC3CE86-D8CD-1E43-93EE-5159B6D82D1D}"/>
              </a:ext>
            </a:extLst>
          </p:cNvPr>
          <p:cNvSpPr/>
          <p:nvPr/>
        </p:nvSpPr>
        <p:spPr>
          <a:xfrm>
            <a:off x="3237677" y="3705076"/>
            <a:ext cx="1538345" cy="529028"/>
          </a:xfrm>
          <a:prstGeom prst="wedgeRoundRectCallout">
            <a:avLst>
              <a:gd name="adj1" fmla="val 76650"/>
              <a:gd name="adj2" fmla="val -25494"/>
              <a:gd name="adj3" fmla="val 16667"/>
            </a:avLst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Lewis base</a:t>
            </a:r>
          </a:p>
        </p:txBody>
      </p:sp>
    </p:spTree>
    <p:extLst>
      <p:ext uri="{BB962C8B-B14F-4D97-AF65-F5344CB8AC3E}">
        <p14:creationId xmlns:p14="http://schemas.microsoft.com/office/powerpoint/2010/main" val="20358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39725"/>
            <a:r>
              <a:rPr lang="en-US" sz="2000" dirty="0">
                <a:latin typeface="Candara"/>
                <a:cs typeface="Candara"/>
              </a:rPr>
              <a:t>(1) Compare and contrast the </a:t>
            </a:r>
            <a:r>
              <a:rPr lang="en-US" sz="2000" dirty="0" err="1">
                <a:latin typeface="Candara" panose="020E0502030303020204" pitchFamily="34" charset="0"/>
                <a:cs typeface="Candara"/>
              </a:rPr>
              <a:t>Br</a:t>
            </a:r>
            <a:r>
              <a:rPr lang="en-US" sz="2000" dirty="0" err="1">
                <a:latin typeface="Candara"/>
                <a:cs typeface="Candara"/>
              </a:rPr>
              <a:t>ø</a:t>
            </a:r>
            <a:r>
              <a:rPr lang="en-US" sz="2000" dirty="0" err="1">
                <a:latin typeface="Candara" panose="020E0502030303020204" pitchFamily="34" charset="0"/>
                <a:cs typeface="Candara"/>
              </a:rPr>
              <a:t>nsted</a:t>
            </a:r>
            <a:r>
              <a:rPr lang="en-US" sz="2000" dirty="0">
                <a:latin typeface="Candara"/>
                <a:cs typeface="Candara"/>
              </a:rPr>
              <a:t> Lowry and Lewis definitions of acids and bases?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88115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Define the terms ‘conjugate acid’ and ’conjugate base’?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809440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92113"/>
            <a:r>
              <a:rPr lang="en-US" sz="2000" dirty="0">
                <a:latin typeface="Candara"/>
                <a:cs typeface="Candara"/>
              </a:rPr>
              <a:t>(3) Use a curved arrow to show a : from the Lewis base attacking the hydrogen atom of the acid?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400404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Predict the products of an acid-base reaction?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       </a:t>
            </a:r>
            <a:r>
              <a:rPr lang="en-US" sz="2000" i="1" dirty="0">
                <a:latin typeface="Candara"/>
                <a:cs typeface="Candara"/>
              </a:rPr>
              <a:t>Of course it’s the conjugate acid-base pair!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529</Words>
  <Application>Microsoft Macintosh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2019-04-08T14:31:16Z</dcterms:created>
  <dcterms:modified xsi:type="dcterms:W3CDTF">2019-04-08T14:32:23Z</dcterms:modified>
</cp:coreProperties>
</file>