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50" r:id="rId2"/>
    <p:sldId id="351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n Richmond-Hall" initials="J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2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06T15:27:01.785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2C2E-6BE6-614F-8416-E5A2EDCEF0FD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54D9-A776-AD41-B0EE-A42F60437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18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2C2E-6BE6-614F-8416-E5A2EDCEF0FD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54D9-A776-AD41-B0EE-A42F60437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94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2C2E-6BE6-614F-8416-E5A2EDCEF0FD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54D9-A776-AD41-B0EE-A42F60437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2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2C2E-6BE6-614F-8416-E5A2EDCEF0FD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54D9-A776-AD41-B0EE-A42F60437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2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2C2E-6BE6-614F-8416-E5A2EDCEF0FD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54D9-A776-AD41-B0EE-A42F60437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23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2C2E-6BE6-614F-8416-E5A2EDCEF0FD}" type="datetimeFigureOut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54D9-A776-AD41-B0EE-A42F60437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2C2E-6BE6-614F-8416-E5A2EDCEF0FD}" type="datetimeFigureOut">
              <a:rPr lang="en-US" smtClean="0"/>
              <a:t>4/8/19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54D9-A776-AD41-B0EE-A42F60437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8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2C2E-6BE6-614F-8416-E5A2EDCEF0FD}" type="datetimeFigureOut">
              <a:rPr lang="en-US" smtClean="0"/>
              <a:t>4/8/19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54D9-A776-AD41-B0EE-A42F60437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47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2C2E-6BE6-614F-8416-E5A2EDCEF0FD}" type="datetimeFigureOut">
              <a:rPr lang="en-US" smtClean="0"/>
              <a:t>4/8/19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54D9-A776-AD41-B0EE-A42F60437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1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2C2E-6BE6-614F-8416-E5A2EDCEF0FD}" type="datetimeFigureOut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54D9-A776-AD41-B0EE-A42F60437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8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2C2E-6BE6-614F-8416-E5A2EDCEF0FD}" type="datetimeFigureOut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54D9-A776-AD41-B0EE-A42F60437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8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62C2E-6BE6-614F-8416-E5A2EDCEF0FD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054D9-A776-AD41-B0EE-A42F60437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9" y="16338"/>
            <a:ext cx="4388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5. Acid-base reactions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46028" y="2436466"/>
            <a:ext cx="458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5.2A: The acidity constant, Ka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90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4616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prstClr val="white"/>
                </a:solidFill>
                <a:latin typeface="Candara"/>
                <a:cs typeface="Candara"/>
              </a:rPr>
              <a:t>pKa</a:t>
            </a:r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 predicts equilibria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D6AE86-E42A-534F-807E-A1AC78CD425D}"/>
              </a:ext>
            </a:extLst>
          </p:cNvPr>
          <p:cNvSpPr txBox="1"/>
          <p:nvPr/>
        </p:nvSpPr>
        <p:spPr>
          <a:xfrm>
            <a:off x="283897" y="771208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There are </a:t>
            </a:r>
            <a:r>
              <a:rPr lang="en-US" sz="2000" b="1" dirty="0">
                <a:latin typeface="Candara" panose="020E0502030303020204" pitchFamily="34" charset="0"/>
              </a:rPr>
              <a:t>two ways </a:t>
            </a:r>
            <a:r>
              <a:rPr lang="en-US" sz="2000" dirty="0">
                <a:latin typeface="Candara" panose="020E0502030303020204" pitchFamily="34" charset="0"/>
              </a:rPr>
              <a:t>to use </a:t>
            </a:r>
            <a:r>
              <a:rPr lang="en-US" sz="2000" dirty="0" err="1">
                <a:latin typeface="Candara" panose="020E0502030303020204" pitchFamily="34" charset="0"/>
              </a:rPr>
              <a:t>pKa</a:t>
            </a:r>
            <a:r>
              <a:rPr lang="en-US" sz="2000" dirty="0">
                <a:latin typeface="Candara" panose="020E0502030303020204" pitchFamily="34" charset="0"/>
              </a:rPr>
              <a:t> to predict the equilibria (direction) of acid-base reactions.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533CF2-C089-9C4B-9A95-381A5F249B92}"/>
              </a:ext>
            </a:extLst>
          </p:cNvPr>
          <p:cNvSpPr txBox="1"/>
          <p:nvPr/>
        </p:nvSpPr>
        <p:spPr>
          <a:xfrm>
            <a:off x="13113599" y="1471958"/>
            <a:ext cx="593432" cy="369332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4.76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55EDB3-13CD-A043-A77D-3409608A8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04" y="1486500"/>
            <a:ext cx="8087991" cy="191995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95A9007-A3FD-0342-8F0C-B8A213FC20FE}"/>
              </a:ext>
            </a:extLst>
          </p:cNvPr>
          <p:cNvSpPr txBox="1"/>
          <p:nvPr/>
        </p:nvSpPr>
        <p:spPr>
          <a:xfrm>
            <a:off x="283897" y="3339432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1. The </a:t>
            </a:r>
            <a:r>
              <a:rPr lang="en-US" sz="2000" b="1" dirty="0">
                <a:latin typeface="Candara" panose="020E0502030303020204" pitchFamily="34" charset="0"/>
              </a:rPr>
              <a:t>stronger acid (lower </a:t>
            </a:r>
            <a:r>
              <a:rPr lang="en-US" sz="2000" b="1" dirty="0" err="1">
                <a:latin typeface="Candara" panose="020E0502030303020204" pitchFamily="34" charset="0"/>
              </a:rPr>
              <a:t>pKa</a:t>
            </a:r>
            <a:r>
              <a:rPr lang="en-US" sz="2000" b="1" dirty="0">
                <a:latin typeface="Candara" panose="020E0502030303020204" pitchFamily="34" charset="0"/>
              </a:rPr>
              <a:t>) </a:t>
            </a:r>
            <a:r>
              <a:rPr lang="en-US" sz="2000" dirty="0">
                <a:latin typeface="Candara" panose="020E0502030303020204" pitchFamily="34" charset="0"/>
              </a:rPr>
              <a:t>pushes the reaction away from itself.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So here, the reaction is pushed forward, to products.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CD3DB7-E485-1245-B710-83886F585AD6}"/>
              </a:ext>
            </a:extLst>
          </p:cNvPr>
          <p:cNvSpPr txBox="1"/>
          <p:nvPr/>
        </p:nvSpPr>
        <p:spPr>
          <a:xfrm>
            <a:off x="283897" y="4073808"/>
            <a:ext cx="86241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2. </a:t>
            </a:r>
            <a:r>
              <a:rPr lang="en-US" sz="2000" b="1" dirty="0" err="1">
                <a:latin typeface="Candara" panose="020E0502030303020204" pitchFamily="34" charset="0"/>
              </a:rPr>
              <a:t>Keq</a:t>
            </a:r>
            <a:r>
              <a:rPr lang="en-US" sz="2000" b="1" dirty="0">
                <a:latin typeface="Candara" panose="020E0502030303020204" pitchFamily="34" charset="0"/>
              </a:rPr>
              <a:t> = 10</a:t>
            </a:r>
            <a:r>
              <a:rPr lang="en-US" sz="2400" b="1" baseline="30000" dirty="0">
                <a:latin typeface="Candara" panose="020E0502030303020204" pitchFamily="34" charset="0"/>
              </a:rPr>
              <a:t>△pka</a:t>
            </a:r>
            <a:r>
              <a:rPr lang="en-US" sz="2400" dirty="0">
                <a:latin typeface="Candara" panose="020E0502030303020204" pitchFamily="34" charset="0"/>
              </a:rPr>
              <a:t>, </a:t>
            </a:r>
            <a:r>
              <a:rPr lang="en-US" sz="2000" dirty="0">
                <a:latin typeface="Candara" panose="020E0502030303020204" pitchFamily="34" charset="0"/>
              </a:rPr>
              <a:t>where △</a:t>
            </a:r>
            <a:r>
              <a:rPr lang="en-US" sz="2000" dirty="0" err="1">
                <a:latin typeface="Candara" panose="020E0502030303020204" pitchFamily="34" charset="0"/>
              </a:rPr>
              <a:t>pKa</a:t>
            </a:r>
            <a:r>
              <a:rPr lang="en-US" sz="2000" dirty="0">
                <a:latin typeface="Candara" panose="020E0502030303020204" pitchFamily="34" charset="0"/>
              </a:rPr>
              <a:t> = (product acid </a:t>
            </a:r>
            <a:r>
              <a:rPr lang="en-US" sz="2000" dirty="0" err="1">
                <a:latin typeface="Candara" panose="020E0502030303020204" pitchFamily="34" charset="0"/>
              </a:rPr>
              <a:t>pKa</a:t>
            </a:r>
            <a:r>
              <a:rPr lang="en-US" sz="2000" dirty="0">
                <a:latin typeface="Candara" panose="020E0502030303020204" pitchFamily="34" charset="0"/>
              </a:rPr>
              <a:t>) – (reactant acid </a:t>
            </a:r>
            <a:r>
              <a:rPr lang="en-US" sz="2000" dirty="0" err="1">
                <a:latin typeface="Candara" panose="020E0502030303020204" pitchFamily="34" charset="0"/>
              </a:rPr>
              <a:t>pKa</a:t>
            </a:r>
            <a:r>
              <a:rPr lang="en-US" sz="2000" dirty="0">
                <a:latin typeface="Candara" panose="020E0502030303020204" pitchFamily="34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So here △</a:t>
            </a:r>
            <a:r>
              <a:rPr lang="en-US" sz="2000" dirty="0" err="1">
                <a:latin typeface="Candara" panose="020E0502030303020204" pitchFamily="34" charset="0"/>
              </a:rPr>
              <a:t>pKa</a:t>
            </a:r>
            <a:r>
              <a:rPr lang="en-US" sz="2000" dirty="0">
                <a:latin typeface="Candara" panose="020E0502030303020204" pitchFamily="34" charset="0"/>
              </a:rPr>
              <a:t> = (10.6 – 4.8) = 5.8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ndara" panose="020E0502030303020204" pitchFamily="34" charset="0"/>
              </a:rPr>
              <a:t>Keq</a:t>
            </a:r>
            <a:r>
              <a:rPr lang="en-US" sz="2000" dirty="0">
                <a:latin typeface="Candara" panose="020E0502030303020204" pitchFamily="34" charset="0"/>
              </a:rPr>
              <a:t> = 10</a:t>
            </a:r>
            <a:r>
              <a:rPr lang="en-US" sz="2800" baseline="30000" dirty="0">
                <a:latin typeface="Candara" panose="020E0502030303020204" pitchFamily="34" charset="0"/>
              </a:rPr>
              <a:t>5.8</a:t>
            </a:r>
            <a:r>
              <a:rPr lang="en-US" sz="2000" dirty="0">
                <a:latin typeface="Candara" panose="020E0502030303020204" pitchFamily="34" charset="0"/>
              </a:rPr>
              <a:t> = 6.31 E5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Strongly favoring products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4512CE-BE6B-E04C-B5A9-54546CD0B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087" y="4409169"/>
            <a:ext cx="2940943" cy="240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8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D6AE86-E42A-534F-807E-A1AC78CD425D}"/>
              </a:ext>
            </a:extLst>
          </p:cNvPr>
          <p:cNvSpPr txBox="1"/>
          <p:nvPr/>
        </p:nvSpPr>
        <p:spPr>
          <a:xfrm>
            <a:off x="283897" y="771208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Show the products of the following acid-base reactions, and roughly</a:t>
            </a:r>
          </a:p>
          <a:p>
            <a:r>
              <a:rPr lang="en-US" sz="2000" dirty="0">
                <a:latin typeface="Candara" panose="020E0502030303020204" pitchFamily="34" charset="0"/>
              </a:rPr>
              <a:t>estimate the value of </a:t>
            </a:r>
            <a:r>
              <a:rPr lang="en-US" sz="2000" dirty="0" err="1">
                <a:latin typeface="Candara" panose="020E0502030303020204" pitchFamily="34" charset="0"/>
              </a:rPr>
              <a:t>Keq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533CF2-C089-9C4B-9A95-381A5F249B92}"/>
              </a:ext>
            </a:extLst>
          </p:cNvPr>
          <p:cNvSpPr txBox="1"/>
          <p:nvPr/>
        </p:nvSpPr>
        <p:spPr>
          <a:xfrm>
            <a:off x="13113599" y="1471958"/>
            <a:ext cx="593432" cy="369332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4.76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5ECF05-6CEE-094D-95FC-D9FBBE7BF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06" y="1564502"/>
            <a:ext cx="5283200" cy="4864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EEACD3-F540-2242-A8F6-421F3D961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06" y="1479094"/>
            <a:ext cx="5533666" cy="5221282"/>
          </a:xfrm>
          <a:prstGeom prst="rect">
            <a:avLst/>
          </a:prstGeom>
          <a:ln>
            <a:solidFill>
              <a:srgbClr val="0432FF"/>
            </a:solidFill>
          </a:ln>
        </p:spPr>
      </p:pic>
    </p:spTree>
    <p:extLst>
      <p:ext uri="{BB962C8B-B14F-4D97-AF65-F5344CB8AC3E}">
        <p14:creationId xmlns:p14="http://schemas.microsoft.com/office/powerpoint/2010/main" val="175894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9" y="16338"/>
            <a:ext cx="4388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5. Acid-base reactions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0304" y="2436466"/>
            <a:ext cx="7380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5.2C: Buffered solutions: Henderson-Hasselbalch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50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1653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Buffers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D6AE86-E42A-534F-807E-A1AC78CD425D}"/>
              </a:ext>
            </a:extLst>
          </p:cNvPr>
          <p:cNvSpPr txBox="1"/>
          <p:nvPr/>
        </p:nvSpPr>
        <p:spPr>
          <a:xfrm>
            <a:off x="283897" y="771208"/>
            <a:ext cx="8624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Buffer: </a:t>
            </a:r>
            <a:r>
              <a:rPr lang="en-US" sz="2000" i="1" dirty="0">
                <a:latin typeface="Candara" panose="020E0502030303020204" pitchFamily="34" charset="0"/>
              </a:rPr>
              <a:t>a solution of a weak acid and its conjugate base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Maintains a pH value by soaking up additions of acid (via the buffer’s conjugate base) and base (via the buffer’s weak acid).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533CF2-C089-9C4B-9A95-381A5F249B92}"/>
              </a:ext>
            </a:extLst>
          </p:cNvPr>
          <p:cNvSpPr txBox="1"/>
          <p:nvPr/>
        </p:nvSpPr>
        <p:spPr>
          <a:xfrm>
            <a:off x="13113599" y="1471958"/>
            <a:ext cx="593432" cy="369332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4.76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30BFD6-4DFA-F244-950F-D06293C7FB4E}"/>
              </a:ext>
            </a:extLst>
          </p:cNvPr>
          <p:cNvSpPr txBox="1"/>
          <p:nvPr/>
        </p:nvSpPr>
        <p:spPr>
          <a:xfrm>
            <a:off x="283897" y="1872279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Biological solutions </a:t>
            </a:r>
            <a:r>
              <a:rPr lang="en-US" sz="2000" dirty="0">
                <a:latin typeface="Candara" panose="020E0502030303020204" pitchFamily="34" charset="0"/>
              </a:rPr>
              <a:t>and</a:t>
            </a:r>
            <a:r>
              <a:rPr lang="en-US" sz="2000" b="1" dirty="0">
                <a:latin typeface="Candara" panose="020E0502030303020204" pitchFamily="34" charset="0"/>
              </a:rPr>
              <a:t> cells </a:t>
            </a:r>
            <a:r>
              <a:rPr lang="en-US" sz="2000" dirty="0">
                <a:latin typeface="Candara" panose="020E0502030303020204" pitchFamily="34" charset="0"/>
              </a:rPr>
              <a:t>are buffered around pH 7.2 – 7.4.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9149FC-0A3E-8843-89C8-EA2A0FC6A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53" y="2845323"/>
            <a:ext cx="5080000" cy="1244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EC0754-BF22-9744-823C-754140B29129}"/>
              </a:ext>
            </a:extLst>
          </p:cNvPr>
          <p:cNvSpPr txBox="1"/>
          <p:nvPr/>
        </p:nvSpPr>
        <p:spPr>
          <a:xfrm>
            <a:off x="5463952" y="2699529"/>
            <a:ext cx="36800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Buffers made with equal amounts of weak acid &amp; conjugate base have a pH that’s about equal to the </a:t>
            </a:r>
            <a:r>
              <a:rPr lang="en-US" sz="2000" dirty="0" err="1">
                <a:latin typeface="Candara" panose="020E0502030303020204" pitchFamily="34" charset="0"/>
              </a:rPr>
              <a:t>pKa</a:t>
            </a:r>
            <a:r>
              <a:rPr lang="en-US" sz="2000" dirty="0">
                <a:latin typeface="Candara" panose="020E0502030303020204" pitchFamily="34" charset="0"/>
              </a:rPr>
              <a:t> of the weak acid.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A3CB01-6936-1D4C-8A4B-8887A3C29F95}"/>
              </a:ext>
            </a:extLst>
          </p:cNvPr>
          <p:cNvSpPr txBox="1"/>
          <p:nvPr/>
        </p:nvSpPr>
        <p:spPr>
          <a:xfrm>
            <a:off x="228607" y="4801833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What is the pH of a buffer solution made with 30 </a:t>
            </a:r>
            <a:r>
              <a:rPr lang="en-US" sz="2000" dirty="0" err="1">
                <a:latin typeface="Candara" panose="020E0502030303020204" pitchFamily="34" charset="0"/>
              </a:rPr>
              <a:t>mM</a:t>
            </a:r>
            <a:r>
              <a:rPr lang="en-US" sz="2000" dirty="0">
                <a:latin typeface="Candara" panose="020E0502030303020204" pitchFamily="34" charset="0"/>
              </a:rPr>
              <a:t> acetic acid and 40 </a:t>
            </a:r>
            <a:r>
              <a:rPr lang="en-US" sz="2000" dirty="0" err="1">
                <a:latin typeface="Candara" panose="020E0502030303020204" pitchFamily="34" charset="0"/>
              </a:rPr>
              <a:t>mM</a:t>
            </a:r>
            <a:r>
              <a:rPr lang="en-US" sz="2000" dirty="0">
                <a:latin typeface="Candara" panose="020E0502030303020204" pitchFamily="34" charset="0"/>
              </a:rPr>
              <a:t> sodium acetate?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F2AE2E-F191-914A-B247-9E14E3FE0235}"/>
              </a:ext>
            </a:extLst>
          </p:cNvPr>
          <p:cNvSpPr txBox="1"/>
          <p:nvPr/>
        </p:nvSpPr>
        <p:spPr>
          <a:xfrm>
            <a:off x="1055115" y="5537410"/>
            <a:ext cx="6126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pH = 4.76 + log (40 </a:t>
            </a:r>
            <a:r>
              <a:rPr lang="en-US" sz="2000" dirty="0" err="1">
                <a:solidFill>
                  <a:srgbClr val="0432FF"/>
                </a:solidFill>
                <a:latin typeface="Candara" panose="020E0502030303020204" pitchFamily="34" charset="0"/>
              </a:rPr>
              <a:t>mM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/30 </a:t>
            </a:r>
            <a:r>
              <a:rPr lang="en-US" sz="2000" dirty="0" err="1">
                <a:solidFill>
                  <a:srgbClr val="0432FF"/>
                </a:solidFill>
                <a:latin typeface="Candara" panose="020E0502030303020204" pitchFamily="34" charset="0"/>
              </a:rPr>
              <a:t>mM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) = 4.76 + 0.125 = 4.88</a:t>
            </a:r>
          </a:p>
        </p:txBody>
      </p:sp>
    </p:spTree>
    <p:extLst>
      <p:ext uri="{BB962C8B-B14F-4D97-AF65-F5344CB8AC3E}">
        <p14:creationId xmlns:p14="http://schemas.microsoft.com/office/powerpoint/2010/main" val="49471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7013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Are functional groups protonated?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D6AE86-E42A-534F-807E-A1AC78CD425D}"/>
              </a:ext>
            </a:extLst>
          </p:cNvPr>
          <p:cNvSpPr txBox="1"/>
          <p:nvPr/>
        </p:nvSpPr>
        <p:spPr>
          <a:xfrm>
            <a:off x="283897" y="771208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When working with biomolecules in buffers, it’s important to know whether the biomolecule’s functional groups are </a:t>
            </a:r>
            <a:r>
              <a:rPr lang="en-US" sz="2000" b="1" dirty="0">
                <a:latin typeface="Candara" panose="020E0502030303020204" pitchFamily="34" charset="0"/>
              </a:rPr>
              <a:t>protonated or not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533CF2-C089-9C4B-9A95-381A5F249B92}"/>
              </a:ext>
            </a:extLst>
          </p:cNvPr>
          <p:cNvSpPr txBox="1"/>
          <p:nvPr/>
        </p:nvSpPr>
        <p:spPr>
          <a:xfrm>
            <a:off x="13113599" y="1471958"/>
            <a:ext cx="593432" cy="369332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4.76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30BFD6-4DFA-F244-950F-D06293C7FB4E}"/>
              </a:ext>
            </a:extLst>
          </p:cNvPr>
          <p:cNvSpPr txBox="1"/>
          <p:nvPr/>
        </p:nvSpPr>
        <p:spPr>
          <a:xfrm>
            <a:off x="283897" y="1547495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The </a:t>
            </a:r>
            <a:r>
              <a:rPr lang="en-US" sz="2000" b="1" dirty="0">
                <a:latin typeface="Candara" panose="020E0502030303020204" pitchFamily="34" charset="0"/>
              </a:rPr>
              <a:t>Henderson-Hasselbalch equation </a:t>
            </a:r>
            <a:r>
              <a:rPr lang="en-US" sz="2000" dirty="0">
                <a:latin typeface="Candara" panose="020E0502030303020204" pitchFamily="34" charset="0"/>
              </a:rPr>
              <a:t>can be used to determine the protonation of functional groups at specific pH values.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F2AE2E-F191-914A-B247-9E14E3FE0235}"/>
              </a:ext>
            </a:extLst>
          </p:cNvPr>
          <p:cNvSpPr txBox="1"/>
          <p:nvPr/>
        </p:nvSpPr>
        <p:spPr>
          <a:xfrm>
            <a:off x="1115956" y="3399339"/>
            <a:ext cx="6126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7.0 = 4.76 + log   </a:t>
            </a:r>
            <a:r>
              <a:rPr lang="en-US" sz="2000" u="sng" dirty="0">
                <a:solidFill>
                  <a:srgbClr val="0432FF"/>
                </a:solidFill>
                <a:latin typeface="Candara" panose="020E0502030303020204" pitchFamily="34" charset="0"/>
              </a:rPr>
              <a:t>carboxylate ion</a:t>
            </a:r>
            <a:endParaRPr lang="en-US" sz="2000" dirty="0">
              <a:solidFill>
                <a:srgbClr val="0432FF"/>
              </a:solidFill>
              <a:latin typeface="Candara" panose="020E0502030303020204" pitchFamily="34" charset="0"/>
            </a:endParaRP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			        carboxylic acid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16C7C7-0A78-CC4B-9C9C-1009B112F70D}"/>
              </a:ext>
            </a:extLst>
          </p:cNvPr>
          <p:cNvSpPr txBox="1"/>
          <p:nvPr/>
        </p:nvSpPr>
        <p:spPr>
          <a:xfrm>
            <a:off x="283897" y="2390507"/>
            <a:ext cx="8624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Candara" panose="020E0502030303020204" pitchFamily="34" charset="0"/>
              </a:rPr>
              <a:t>Example</a:t>
            </a:r>
            <a:r>
              <a:rPr lang="en-US" sz="2000" dirty="0">
                <a:latin typeface="Candara" panose="020E0502030303020204" pitchFamily="34" charset="0"/>
              </a:rPr>
              <a:t>: </a:t>
            </a:r>
          </a:p>
          <a:p>
            <a:r>
              <a:rPr lang="en-US" sz="2000" dirty="0">
                <a:latin typeface="Candara" panose="020E0502030303020204" pitchFamily="34" charset="0"/>
              </a:rPr>
              <a:t>A protein with an exposed aspartic acid (carboxylic acid functional group) is place in a buffer with a pH of 7.0.</a:t>
            </a:r>
          </a:p>
        </p:txBody>
      </p:sp>
      <p:sp>
        <p:nvSpPr>
          <p:cNvPr id="3" name="Double Bracket 2">
            <a:extLst>
              <a:ext uri="{FF2B5EF4-FFF2-40B4-BE49-F238E27FC236}">
                <a16:creationId xmlns:a16="http://schemas.microsoft.com/office/drawing/2014/main" id="{0C305616-1DED-6641-A971-545D0F81A169}"/>
              </a:ext>
            </a:extLst>
          </p:cNvPr>
          <p:cNvSpPr/>
          <p:nvPr/>
        </p:nvSpPr>
        <p:spPr>
          <a:xfrm>
            <a:off x="2890686" y="3399339"/>
            <a:ext cx="1814051" cy="661215"/>
          </a:xfrm>
          <a:prstGeom prst="bracketPair">
            <a:avLst/>
          </a:prstGeom>
          <a:ln w="158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DC9F01-E142-8D4D-8196-D861AFD66752}"/>
              </a:ext>
            </a:extLst>
          </p:cNvPr>
          <p:cNvSpPr txBox="1"/>
          <p:nvPr/>
        </p:nvSpPr>
        <p:spPr>
          <a:xfrm>
            <a:off x="1115956" y="4163790"/>
            <a:ext cx="6126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7.0 - 4.76 = 2.24 =   log   </a:t>
            </a:r>
            <a:r>
              <a:rPr lang="en-US" sz="2000" u="sng" dirty="0">
                <a:solidFill>
                  <a:srgbClr val="0432FF"/>
                </a:solidFill>
                <a:latin typeface="Candara" panose="020E0502030303020204" pitchFamily="34" charset="0"/>
              </a:rPr>
              <a:t>carboxylate ion</a:t>
            </a:r>
            <a:endParaRPr lang="en-US" sz="2000" dirty="0">
              <a:solidFill>
                <a:srgbClr val="0432FF"/>
              </a:solidFill>
              <a:latin typeface="Candara" panose="020E0502030303020204" pitchFamily="34" charset="0"/>
            </a:endParaRP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			                    carboxylic acid</a:t>
            </a:r>
          </a:p>
        </p:txBody>
      </p:sp>
      <p:sp>
        <p:nvSpPr>
          <p:cNvPr id="18" name="Double Bracket 17">
            <a:extLst>
              <a:ext uri="{FF2B5EF4-FFF2-40B4-BE49-F238E27FC236}">
                <a16:creationId xmlns:a16="http://schemas.microsoft.com/office/drawing/2014/main" id="{4D130D21-8722-094C-95A6-79A6B6C99698}"/>
              </a:ext>
            </a:extLst>
          </p:cNvPr>
          <p:cNvSpPr/>
          <p:nvPr/>
        </p:nvSpPr>
        <p:spPr>
          <a:xfrm>
            <a:off x="3598610" y="4163790"/>
            <a:ext cx="1814051" cy="661215"/>
          </a:xfrm>
          <a:prstGeom prst="bracketPair">
            <a:avLst/>
          </a:prstGeom>
          <a:ln w="158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574437-1CC8-0D4F-8169-E301084BAA94}"/>
              </a:ext>
            </a:extLst>
          </p:cNvPr>
          <p:cNvSpPr txBox="1"/>
          <p:nvPr/>
        </p:nvSpPr>
        <p:spPr>
          <a:xfrm>
            <a:off x="1115956" y="4928241"/>
            <a:ext cx="7452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antilog (2.24) =    </a:t>
            </a:r>
            <a:r>
              <a:rPr lang="en-US" sz="2000" u="sng" dirty="0">
                <a:solidFill>
                  <a:srgbClr val="0432FF"/>
                </a:solidFill>
                <a:latin typeface="Candara" panose="020E0502030303020204" pitchFamily="34" charset="0"/>
              </a:rPr>
              <a:t>carboxylate ion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   = </a:t>
            </a: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			         carboxylic acid</a:t>
            </a:r>
          </a:p>
        </p:txBody>
      </p:sp>
      <p:sp>
        <p:nvSpPr>
          <p:cNvPr id="20" name="Double Bracket 19">
            <a:extLst>
              <a:ext uri="{FF2B5EF4-FFF2-40B4-BE49-F238E27FC236}">
                <a16:creationId xmlns:a16="http://schemas.microsoft.com/office/drawing/2014/main" id="{54217213-732D-2448-8C1E-123364651442}"/>
              </a:ext>
            </a:extLst>
          </p:cNvPr>
          <p:cNvSpPr/>
          <p:nvPr/>
        </p:nvSpPr>
        <p:spPr>
          <a:xfrm>
            <a:off x="2920184" y="4928241"/>
            <a:ext cx="1814051" cy="661215"/>
          </a:xfrm>
          <a:prstGeom prst="bracketPair">
            <a:avLst/>
          </a:prstGeom>
          <a:ln w="158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344C9A6D-9B05-9A4C-A86A-5BE07A39EF69}"/>
              </a:ext>
            </a:extLst>
          </p:cNvPr>
          <p:cNvSpPr/>
          <p:nvPr/>
        </p:nvSpPr>
        <p:spPr>
          <a:xfrm>
            <a:off x="1769807" y="5692692"/>
            <a:ext cx="922912" cy="520327"/>
          </a:xfrm>
          <a:prstGeom prst="wedgeRoundRectCallout">
            <a:avLst>
              <a:gd name="adj1" fmla="val -25229"/>
              <a:gd name="adj2" fmla="val -126630"/>
              <a:gd name="adj3" fmla="val 16667"/>
            </a:avLst>
          </a:prstGeom>
          <a:noFill/>
          <a:ln w="254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432FF"/>
                </a:solidFill>
              </a:rPr>
              <a:t>10</a:t>
            </a:r>
            <a:r>
              <a:rPr lang="en-US" sz="2400" baseline="30000" dirty="0">
                <a:solidFill>
                  <a:srgbClr val="0432FF"/>
                </a:solidFill>
              </a:rPr>
              <a:t>2.24</a:t>
            </a:r>
            <a:endParaRPr lang="en-US" sz="2000" baseline="30000" dirty="0">
              <a:solidFill>
                <a:srgbClr val="0432FF"/>
              </a:solidFill>
            </a:endParaRPr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6F6AE8DE-A03B-EC48-BE30-917BA53CED35}"/>
              </a:ext>
            </a:extLst>
          </p:cNvPr>
          <p:cNvSpPr/>
          <p:nvPr/>
        </p:nvSpPr>
        <p:spPr>
          <a:xfrm>
            <a:off x="5256029" y="5029245"/>
            <a:ext cx="3651981" cy="567903"/>
          </a:xfrm>
          <a:prstGeom prst="wedgeRoundRectCallout">
            <a:avLst>
              <a:gd name="adj1" fmla="val -56423"/>
              <a:gd name="adj2" fmla="val -28799"/>
              <a:gd name="adj3" fmla="val 16667"/>
            </a:avLst>
          </a:prstGeom>
          <a:noFill/>
          <a:ln w="254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u="sng" dirty="0">
                <a:solidFill>
                  <a:srgbClr val="0432FF"/>
                </a:solidFill>
              </a:rPr>
              <a:t>174</a:t>
            </a:r>
            <a:r>
              <a:rPr lang="en-US" sz="2000" dirty="0">
                <a:solidFill>
                  <a:srgbClr val="0432FF"/>
                </a:solidFill>
              </a:rPr>
              <a:t>  </a:t>
            </a:r>
            <a:r>
              <a:rPr lang="en-US" dirty="0">
                <a:solidFill>
                  <a:srgbClr val="0432FF"/>
                </a:solidFill>
              </a:rPr>
              <a:t>So almost totally deprotonated</a:t>
            </a:r>
            <a:endParaRPr lang="en-US" u="sng" dirty="0">
              <a:solidFill>
                <a:srgbClr val="0432FF"/>
              </a:solidFill>
            </a:endParaRPr>
          </a:p>
          <a:p>
            <a:r>
              <a:rPr lang="en-US" sz="2000" dirty="0">
                <a:solidFill>
                  <a:srgbClr val="0432FF"/>
                </a:solidFill>
              </a:rPr>
              <a:t>   1</a:t>
            </a:r>
          </a:p>
        </p:txBody>
      </p:sp>
    </p:spTree>
    <p:extLst>
      <p:ext uri="{BB962C8B-B14F-4D97-AF65-F5344CB8AC3E}">
        <p14:creationId xmlns:p14="http://schemas.microsoft.com/office/powerpoint/2010/main" val="307660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2" grpId="0"/>
      <p:bldP spid="17" grpId="0"/>
      <p:bldP spid="19" grpId="0"/>
      <p:bldP spid="7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D6AE86-E42A-534F-807E-A1AC78CD425D}"/>
              </a:ext>
            </a:extLst>
          </p:cNvPr>
          <p:cNvSpPr txBox="1"/>
          <p:nvPr/>
        </p:nvSpPr>
        <p:spPr>
          <a:xfrm>
            <a:off x="283897" y="771208"/>
            <a:ext cx="8624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Now, let's use the equation again, this time for an amine functional group, such as the side chain of a lysine residue: inside a cell at neutral pH, are we likely to see a neutral amine (RNH2) or an ammonium cation (R-NH3+?)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533CF2-C089-9C4B-9A95-381A5F249B92}"/>
              </a:ext>
            </a:extLst>
          </p:cNvPr>
          <p:cNvSpPr txBox="1"/>
          <p:nvPr/>
        </p:nvSpPr>
        <p:spPr>
          <a:xfrm>
            <a:off x="13113599" y="1471958"/>
            <a:ext cx="593432" cy="369332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4.76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F2AE2E-F191-914A-B247-9E14E3FE0235}"/>
              </a:ext>
            </a:extLst>
          </p:cNvPr>
          <p:cNvSpPr txBox="1"/>
          <p:nvPr/>
        </p:nvSpPr>
        <p:spPr>
          <a:xfrm>
            <a:off x="1115956" y="2714931"/>
            <a:ext cx="6126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7.0 = 9.24 + log   </a:t>
            </a:r>
            <a:r>
              <a:rPr lang="en-US" sz="2000" u="sng" dirty="0">
                <a:solidFill>
                  <a:srgbClr val="0432FF"/>
                </a:solidFill>
                <a:latin typeface="Candara" panose="020E0502030303020204" pitchFamily="34" charset="0"/>
              </a:rPr>
              <a:t>amine group</a:t>
            </a:r>
            <a:endParaRPr lang="en-US" sz="2000" dirty="0">
              <a:solidFill>
                <a:srgbClr val="0432FF"/>
              </a:solidFill>
              <a:latin typeface="Candara" panose="020E0502030303020204" pitchFamily="34" charset="0"/>
            </a:endParaRP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			       ammonium ion</a:t>
            </a:r>
          </a:p>
        </p:txBody>
      </p:sp>
      <p:sp>
        <p:nvSpPr>
          <p:cNvPr id="3" name="Double Bracket 2">
            <a:extLst>
              <a:ext uri="{FF2B5EF4-FFF2-40B4-BE49-F238E27FC236}">
                <a16:creationId xmlns:a16="http://schemas.microsoft.com/office/drawing/2014/main" id="{0C305616-1DED-6641-A971-545D0F81A169}"/>
              </a:ext>
            </a:extLst>
          </p:cNvPr>
          <p:cNvSpPr/>
          <p:nvPr/>
        </p:nvSpPr>
        <p:spPr>
          <a:xfrm>
            <a:off x="2831694" y="2729679"/>
            <a:ext cx="1814051" cy="661215"/>
          </a:xfrm>
          <a:prstGeom prst="bracketPair">
            <a:avLst/>
          </a:prstGeom>
          <a:ln w="158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DC9F01-E142-8D4D-8196-D861AFD66752}"/>
              </a:ext>
            </a:extLst>
          </p:cNvPr>
          <p:cNvSpPr txBox="1"/>
          <p:nvPr/>
        </p:nvSpPr>
        <p:spPr>
          <a:xfrm>
            <a:off x="1115956" y="3862844"/>
            <a:ext cx="6126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7.0 – 9.24 = - 2.24 =  log   </a:t>
            </a:r>
            <a:r>
              <a:rPr lang="en-US" sz="2000" u="sng" dirty="0">
                <a:solidFill>
                  <a:srgbClr val="0432FF"/>
                </a:solidFill>
                <a:latin typeface="Candara" panose="020E0502030303020204" pitchFamily="34" charset="0"/>
              </a:rPr>
              <a:t>amine group</a:t>
            </a:r>
            <a:endParaRPr lang="en-US" sz="2000" dirty="0">
              <a:solidFill>
                <a:srgbClr val="0432FF"/>
              </a:solidFill>
              <a:latin typeface="Candara" panose="020E0502030303020204" pitchFamily="34" charset="0"/>
            </a:endParaRP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			                      ammonium ion</a:t>
            </a:r>
          </a:p>
        </p:txBody>
      </p:sp>
      <p:sp>
        <p:nvSpPr>
          <p:cNvPr id="18" name="Double Bracket 17">
            <a:extLst>
              <a:ext uri="{FF2B5EF4-FFF2-40B4-BE49-F238E27FC236}">
                <a16:creationId xmlns:a16="http://schemas.microsoft.com/office/drawing/2014/main" id="{4D130D21-8722-094C-95A6-79A6B6C99698}"/>
              </a:ext>
            </a:extLst>
          </p:cNvPr>
          <p:cNvSpPr/>
          <p:nvPr/>
        </p:nvSpPr>
        <p:spPr>
          <a:xfrm>
            <a:off x="3746090" y="3862844"/>
            <a:ext cx="1814051" cy="661215"/>
          </a:xfrm>
          <a:prstGeom prst="bracketPair">
            <a:avLst/>
          </a:prstGeom>
          <a:ln w="158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574437-1CC8-0D4F-8169-E301084BAA94}"/>
              </a:ext>
            </a:extLst>
          </p:cNvPr>
          <p:cNvSpPr txBox="1"/>
          <p:nvPr/>
        </p:nvSpPr>
        <p:spPr>
          <a:xfrm>
            <a:off x="1115956" y="4819022"/>
            <a:ext cx="7452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antilog (- 2.24) =   </a:t>
            </a:r>
            <a:r>
              <a:rPr lang="en-US" sz="2000" u="sng" dirty="0">
                <a:solidFill>
                  <a:srgbClr val="0432FF"/>
                </a:solidFill>
                <a:latin typeface="Candara" panose="020E0502030303020204" pitchFamily="34" charset="0"/>
              </a:rPr>
              <a:t>amine group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   = 0.006:1, so most is protonated</a:t>
            </a: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			         ammonium ion</a:t>
            </a:r>
          </a:p>
        </p:txBody>
      </p:sp>
      <p:sp>
        <p:nvSpPr>
          <p:cNvPr id="20" name="Double Bracket 19">
            <a:extLst>
              <a:ext uri="{FF2B5EF4-FFF2-40B4-BE49-F238E27FC236}">
                <a16:creationId xmlns:a16="http://schemas.microsoft.com/office/drawing/2014/main" id="{54217213-732D-2448-8C1E-123364651442}"/>
              </a:ext>
            </a:extLst>
          </p:cNvPr>
          <p:cNvSpPr/>
          <p:nvPr/>
        </p:nvSpPr>
        <p:spPr>
          <a:xfrm>
            <a:off x="2920184" y="4819022"/>
            <a:ext cx="1814051" cy="661215"/>
          </a:xfrm>
          <a:prstGeom prst="bracketPair">
            <a:avLst/>
          </a:prstGeom>
          <a:ln w="158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2AFDF0B2-13C0-B047-8716-CB98BE2BE6D4}"/>
              </a:ext>
            </a:extLst>
          </p:cNvPr>
          <p:cNvSpPr/>
          <p:nvPr/>
        </p:nvSpPr>
        <p:spPr>
          <a:xfrm>
            <a:off x="1606071" y="2014347"/>
            <a:ext cx="1486359" cy="520327"/>
          </a:xfrm>
          <a:prstGeom prst="wedgeRoundRectCallout">
            <a:avLst>
              <a:gd name="adj1" fmla="val -23244"/>
              <a:gd name="adj2" fmla="val 105795"/>
              <a:gd name="adj3" fmla="val 16667"/>
            </a:avLst>
          </a:prstGeom>
          <a:noFill/>
          <a:ln w="254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NH4</a:t>
            </a:r>
            <a:r>
              <a:rPr lang="en-US" sz="2400" baseline="30000" dirty="0">
                <a:solidFill>
                  <a:srgbClr val="0432FF"/>
                </a:solidFill>
                <a:latin typeface="Candara" panose="020E0502030303020204" pitchFamily="34" charset="0"/>
              </a:rPr>
              <a:t>+1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>
                <a:solidFill>
                  <a:srgbClr val="0432FF"/>
                </a:solidFill>
                <a:latin typeface="Candara" panose="020E0502030303020204" pitchFamily="34" charset="0"/>
              </a:rPr>
              <a:t>pKa</a:t>
            </a:r>
            <a:endParaRPr lang="en-US" sz="2000" baseline="300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30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7899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Protonation of common groups at pH 7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D6AE86-E42A-534F-807E-A1AC78CD425D}"/>
              </a:ext>
            </a:extLst>
          </p:cNvPr>
          <p:cNvSpPr txBox="1"/>
          <p:nvPr/>
        </p:nvSpPr>
        <p:spPr>
          <a:xfrm>
            <a:off x="283897" y="771208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In fact, at a physiological pH of about 7.2 to 7.4 the protonation state of common functional groups varies.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533CF2-C089-9C4B-9A95-381A5F249B92}"/>
              </a:ext>
            </a:extLst>
          </p:cNvPr>
          <p:cNvSpPr txBox="1"/>
          <p:nvPr/>
        </p:nvSpPr>
        <p:spPr>
          <a:xfrm>
            <a:off x="13113599" y="1471958"/>
            <a:ext cx="593432" cy="369332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4.76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0D985D6-FB02-194D-90FE-81E2948EB50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99652" y="1841290"/>
          <a:ext cx="7612334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1251">
                  <a:extLst>
                    <a:ext uri="{9D8B030D-6E8A-4147-A177-3AD203B41FA5}">
                      <a16:colId xmlns:a16="http://schemas.microsoft.com/office/drawing/2014/main" val="1656348359"/>
                    </a:ext>
                  </a:extLst>
                </a:gridCol>
                <a:gridCol w="5341083">
                  <a:extLst>
                    <a:ext uri="{9D8B030D-6E8A-4147-A177-3AD203B41FA5}">
                      <a16:colId xmlns:a16="http://schemas.microsoft.com/office/drawing/2014/main" val="40095246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Functional group</a:t>
                      </a:r>
                    </a:p>
                  </a:txBody>
                  <a:tcPr>
                    <a:solidFill>
                      <a:srgbClr val="7A8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Protonation state</a:t>
                      </a:r>
                    </a:p>
                  </a:txBody>
                  <a:tcPr>
                    <a:solidFill>
                      <a:srgbClr val="7A8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750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carboxylic acids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deprotonated carboxylate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1417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amines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protonated, ammonium ions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321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thiols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protonated, uncharged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716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phenols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ndara" panose="020E0502030303020204" pitchFamily="34" charset="0"/>
                        </a:rPr>
                        <a:t>protonated, uncharged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57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alcohols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ndara" panose="020E0502030303020204" pitchFamily="34" charset="0"/>
                        </a:rPr>
                        <a:t>protonated, uncharged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913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amides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ndara" panose="020E0502030303020204" pitchFamily="34" charset="0"/>
                        </a:rPr>
                        <a:t>protonated, uncharged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6158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imines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mix of protonated (+) &amp; unprotonated (neutral)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397132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1E86C07A-B22A-294E-965B-025F132D640A}"/>
              </a:ext>
            </a:extLst>
          </p:cNvPr>
          <p:cNvSpPr txBox="1"/>
          <p:nvPr/>
        </p:nvSpPr>
        <p:spPr>
          <a:xfrm>
            <a:off x="393762" y="5378906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The </a:t>
            </a:r>
            <a:r>
              <a:rPr lang="en-US" sz="2000" b="1" dirty="0">
                <a:latin typeface="Candara" panose="020E0502030303020204" pitchFamily="34" charset="0"/>
              </a:rPr>
              <a:t>mixed protonation state of imines </a:t>
            </a:r>
            <a:r>
              <a:rPr lang="en-US" sz="2000" dirty="0">
                <a:latin typeface="Candara" panose="020E0502030303020204" pitchFamily="34" charset="0"/>
              </a:rPr>
              <a:t>(like histidine and imidazole) makes them especially useful buffers for neutral, physiological pH solutions.</a:t>
            </a:r>
          </a:p>
        </p:txBody>
      </p:sp>
    </p:spTree>
    <p:extLst>
      <p:ext uri="{BB962C8B-B14F-4D97-AF65-F5344CB8AC3E}">
        <p14:creationId xmlns:p14="http://schemas.microsoft.com/office/powerpoint/2010/main" val="28503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D6AE86-E42A-534F-807E-A1AC78CD425D}"/>
              </a:ext>
            </a:extLst>
          </p:cNvPr>
          <p:cNvSpPr txBox="1"/>
          <p:nvPr/>
        </p:nvSpPr>
        <p:spPr>
          <a:xfrm>
            <a:off x="283897" y="771208"/>
            <a:ext cx="8624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The molecule below is not drawn in the protonation state that we would</a:t>
            </a:r>
          </a:p>
          <a:p>
            <a:r>
              <a:rPr lang="en-US" sz="2000" dirty="0">
                <a:latin typeface="Candara" panose="020E0502030303020204" pitchFamily="34" charset="0"/>
              </a:rPr>
              <a:t>expect to see it at physiological </a:t>
            </a:r>
            <a:r>
              <a:rPr lang="en-US" sz="2000" dirty="0" err="1">
                <a:latin typeface="Candara" panose="020E0502030303020204" pitchFamily="34" charset="0"/>
              </a:rPr>
              <a:t>pH.</a:t>
            </a:r>
            <a:r>
              <a:rPr lang="en-US" sz="2000" dirty="0">
                <a:latin typeface="Candara" panose="020E0502030303020204" pitchFamily="34" charset="0"/>
              </a:rPr>
              <a:t> Redraw it in the physiologically relevant</a:t>
            </a:r>
          </a:p>
          <a:p>
            <a:r>
              <a:rPr lang="en-US" sz="2000" dirty="0">
                <a:latin typeface="Candara" panose="020E0502030303020204" pitchFamily="34" charset="0"/>
              </a:rPr>
              <a:t>protonation state.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533CF2-C089-9C4B-9A95-381A5F249B92}"/>
              </a:ext>
            </a:extLst>
          </p:cNvPr>
          <p:cNvSpPr txBox="1"/>
          <p:nvPr/>
        </p:nvSpPr>
        <p:spPr>
          <a:xfrm>
            <a:off x="13113599" y="1471958"/>
            <a:ext cx="593432" cy="369332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4.76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2CD590-8266-254A-A2C2-A12DB0152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692" y="1993965"/>
            <a:ext cx="4250615" cy="194084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18E9428-82CD-6A4A-87F0-F331EA603E65}"/>
              </a:ext>
            </a:extLst>
          </p:cNvPr>
          <p:cNvSpPr/>
          <p:nvPr/>
        </p:nvSpPr>
        <p:spPr>
          <a:xfrm>
            <a:off x="3520172" y="3240293"/>
            <a:ext cx="1380985" cy="650270"/>
          </a:xfrm>
          <a:prstGeom prst="ellipse">
            <a:avLst/>
          </a:prstGeom>
          <a:noFill/>
          <a:ln w="254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747A4AF-451B-9648-A4AB-4649DF10BD02}"/>
              </a:ext>
            </a:extLst>
          </p:cNvPr>
          <p:cNvSpPr/>
          <p:nvPr/>
        </p:nvSpPr>
        <p:spPr>
          <a:xfrm>
            <a:off x="5079243" y="2595716"/>
            <a:ext cx="997093" cy="1033690"/>
          </a:xfrm>
          <a:prstGeom prst="ellipse">
            <a:avLst/>
          </a:prstGeom>
          <a:noFill/>
          <a:ln w="254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105A0BB-9153-0D45-B547-C257DAD36FBF}"/>
              </a:ext>
            </a:extLst>
          </p:cNvPr>
          <p:cNvSpPr/>
          <p:nvPr/>
        </p:nvSpPr>
        <p:spPr>
          <a:xfrm>
            <a:off x="3111910" y="2657086"/>
            <a:ext cx="636309" cy="1033690"/>
          </a:xfrm>
          <a:prstGeom prst="ellipse">
            <a:avLst/>
          </a:prstGeom>
          <a:noFill/>
          <a:ln w="254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0593EA-66A8-F842-8ADE-446F8270783F}"/>
              </a:ext>
            </a:extLst>
          </p:cNvPr>
          <p:cNvSpPr txBox="1"/>
          <p:nvPr/>
        </p:nvSpPr>
        <p:spPr>
          <a:xfrm>
            <a:off x="6084349" y="3025802"/>
            <a:ext cx="1697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deprotonated</a:t>
            </a:r>
          </a:p>
          <a:p>
            <a:pPr algn="ctr"/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(neutral)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A769D5-27BA-AE49-8E52-9F55EE1E518B}"/>
              </a:ext>
            </a:extLst>
          </p:cNvPr>
          <p:cNvSpPr txBox="1"/>
          <p:nvPr/>
        </p:nvSpPr>
        <p:spPr>
          <a:xfrm>
            <a:off x="3430064" y="3877214"/>
            <a:ext cx="1697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deprotonated</a:t>
            </a:r>
          </a:p>
          <a:p>
            <a:pPr algn="ctr"/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(- charge)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5683F4-C52F-D844-BCD5-B9DA03797D19}"/>
              </a:ext>
            </a:extLst>
          </p:cNvPr>
          <p:cNvSpPr txBox="1"/>
          <p:nvPr/>
        </p:nvSpPr>
        <p:spPr>
          <a:xfrm>
            <a:off x="2807476" y="1932128"/>
            <a:ext cx="1425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protonated</a:t>
            </a:r>
          </a:p>
          <a:p>
            <a:pPr algn="ctr"/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(+ charge)</a:t>
            </a:r>
          </a:p>
        </p:txBody>
      </p:sp>
    </p:spTree>
    <p:extLst>
      <p:ext uri="{BB962C8B-B14F-4D97-AF65-F5344CB8AC3E}">
        <p14:creationId xmlns:p14="http://schemas.microsoft.com/office/powerpoint/2010/main" val="418933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8" grpId="0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Can you?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599" y="806828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55613"/>
            <a:r>
              <a:rPr lang="en-US" sz="2000" dirty="0">
                <a:latin typeface="Candara"/>
                <a:cs typeface="Candara"/>
              </a:rPr>
              <a:t>(1) Define the concepts of Ka and </a:t>
            </a:r>
            <a:r>
              <a:rPr lang="en-US" sz="2000" dirty="0" err="1">
                <a:latin typeface="Candara"/>
                <a:cs typeface="Candara"/>
              </a:rPr>
              <a:t>pKa</a:t>
            </a:r>
            <a:r>
              <a:rPr lang="en-US" sz="2000" dirty="0">
                <a:latin typeface="Candara"/>
                <a:cs typeface="Candara"/>
              </a:rPr>
              <a:t> and understand how they relate to acid strength?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599" y="1604386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(2) Mathematically convert Ka to </a:t>
            </a:r>
            <a:r>
              <a:rPr lang="en-US" sz="2000" dirty="0" err="1">
                <a:latin typeface="Candara"/>
                <a:cs typeface="Candara"/>
              </a:rPr>
              <a:t>pKa</a:t>
            </a:r>
            <a:r>
              <a:rPr lang="en-US" sz="2000" dirty="0">
                <a:latin typeface="Candara"/>
                <a:cs typeface="Candara"/>
              </a:rPr>
              <a:t> and vice versa?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599" y="2249274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(3) Understand that strong acids create weak bases and vice versa?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FFA73D-6DF6-A04B-9DBE-FB0FC1332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BD87B2-6F29-A84D-B240-546126455F28}"/>
              </a:ext>
            </a:extLst>
          </p:cNvPr>
          <p:cNvSpPr txBox="1"/>
          <p:nvPr/>
        </p:nvSpPr>
        <p:spPr>
          <a:xfrm>
            <a:off x="228599" y="2984282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55613"/>
            <a:r>
              <a:rPr lang="en-US" sz="2000" dirty="0">
                <a:latin typeface="Candara"/>
                <a:cs typeface="Candara"/>
              </a:rPr>
              <a:t>(4) Use the </a:t>
            </a:r>
            <a:r>
              <a:rPr lang="en-US" sz="2000" dirty="0" err="1">
                <a:latin typeface="Candara"/>
                <a:cs typeface="Candara"/>
              </a:rPr>
              <a:t>pKa</a:t>
            </a:r>
            <a:r>
              <a:rPr lang="en-US" sz="2000" dirty="0">
                <a:latin typeface="Candara"/>
                <a:cs typeface="Candara"/>
              </a:rPr>
              <a:t> values of functional groups to approximate the acidity of complex molecules?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AF68CA-F740-F44D-8B0E-D9DBCC589595}"/>
              </a:ext>
            </a:extLst>
          </p:cNvPr>
          <p:cNvSpPr txBox="1"/>
          <p:nvPr/>
        </p:nvSpPr>
        <p:spPr>
          <a:xfrm>
            <a:off x="228599" y="3946781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55613"/>
            <a:r>
              <a:rPr lang="en-US" sz="2000" dirty="0">
                <a:latin typeface="Candara"/>
                <a:cs typeface="Candara"/>
              </a:rPr>
              <a:t>(5) Use </a:t>
            </a:r>
            <a:r>
              <a:rPr lang="en-US" sz="2000" dirty="0" err="1">
                <a:latin typeface="Candara"/>
                <a:cs typeface="Candara"/>
              </a:rPr>
              <a:t>pKa</a:t>
            </a:r>
            <a:r>
              <a:rPr lang="en-US" sz="2000" dirty="0">
                <a:latin typeface="Candara"/>
                <a:cs typeface="Candara"/>
              </a:rPr>
              <a:t> values to predict the equilibrium and direction of acid base reactions? And to approximate </a:t>
            </a:r>
            <a:r>
              <a:rPr lang="en-US" sz="2000" dirty="0" err="1">
                <a:latin typeface="Candara"/>
                <a:cs typeface="Candara"/>
              </a:rPr>
              <a:t>Keq</a:t>
            </a:r>
            <a:r>
              <a:rPr lang="en-US" sz="2000" dirty="0">
                <a:latin typeface="Candara"/>
                <a:cs typeface="Candara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28F619-C150-DE4A-A3FE-844F2B69D0D1}"/>
              </a:ext>
            </a:extLst>
          </p:cNvPr>
          <p:cNvSpPr txBox="1"/>
          <p:nvPr/>
        </p:nvSpPr>
        <p:spPr>
          <a:xfrm>
            <a:off x="228599" y="4895472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55613"/>
            <a:r>
              <a:rPr lang="en-US" sz="2000" dirty="0">
                <a:latin typeface="Candara"/>
                <a:cs typeface="Candara"/>
              </a:rPr>
              <a:t>(6) Understand the concept of buffers and use the Henderson </a:t>
            </a:r>
            <a:r>
              <a:rPr lang="en-US" sz="2000" dirty="0" err="1">
                <a:latin typeface="Candara"/>
                <a:cs typeface="Candara"/>
              </a:rPr>
              <a:t>Hasselbach</a:t>
            </a:r>
            <a:r>
              <a:rPr lang="en-US" sz="2000" dirty="0">
                <a:latin typeface="Candara"/>
                <a:cs typeface="Candara"/>
              </a:rPr>
              <a:t> equation to calculate the pH of a buffered solution?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66FC64-E035-B246-8815-481921425657}"/>
              </a:ext>
            </a:extLst>
          </p:cNvPr>
          <p:cNvSpPr txBox="1"/>
          <p:nvPr/>
        </p:nvSpPr>
        <p:spPr>
          <a:xfrm>
            <a:off x="228599" y="5906473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55613"/>
            <a:r>
              <a:rPr lang="en-US" sz="2000" dirty="0">
                <a:latin typeface="Candara"/>
                <a:cs typeface="Candara"/>
              </a:rPr>
              <a:t>(7) Use the Henderson-Hasselbalch equation understand the protonation state of functional groups at physiological pH?</a:t>
            </a:r>
          </a:p>
        </p:txBody>
      </p:sp>
    </p:spTree>
    <p:extLst>
      <p:ext uri="{BB962C8B-B14F-4D97-AF65-F5344CB8AC3E}">
        <p14:creationId xmlns:p14="http://schemas.microsoft.com/office/powerpoint/2010/main" val="3901810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6413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Acidity constant ~ acid strength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97" y="771208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The </a:t>
            </a:r>
            <a:r>
              <a:rPr lang="en-US" sz="2000" b="1" dirty="0">
                <a:latin typeface="Candara"/>
                <a:cs typeface="Candara"/>
              </a:rPr>
              <a:t>acidity constant (Ka): </a:t>
            </a:r>
            <a:r>
              <a:rPr lang="en-US" sz="2000" i="1" dirty="0">
                <a:latin typeface="Candara"/>
                <a:cs typeface="Candara"/>
              </a:rPr>
              <a:t>quantifies the strength of acids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8664B2-8973-8240-B1E6-7CD4DA9E7AED}"/>
              </a:ext>
            </a:extLst>
          </p:cNvPr>
          <p:cNvSpPr txBox="1"/>
          <p:nvPr/>
        </p:nvSpPr>
        <p:spPr>
          <a:xfrm>
            <a:off x="316171" y="1204067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In this example acetic acid (weak) is reacted with water.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The longer backwards arrow shows that </a:t>
            </a:r>
            <a:r>
              <a:rPr lang="en-US" sz="2000" b="1" dirty="0">
                <a:latin typeface="Candara"/>
                <a:cs typeface="Candara"/>
              </a:rPr>
              <a:t>reactants are favored</a:t>
            </a:r>
            <a:r>
              <a:rPr lang="en-US" sz="2000" dirty="0">
                <a:latin typeface="Candara"/>
                <a:cs typeface="Candara"/>
              </a:rPr>
              <a:t>.</a:t>
            </a:r>
            <a:endParaRPr lang="en-US" sz="2000" b="1" dirty="0">
              <a:latin typeface="Candara"/>
              <a:cs typeface="Candara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736C95-87ED-AA40-9C86-86C50BFAE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17" y="2026466"/>
            <a:ext cx="7603599" cy="16035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4DDC701-B75A-7B4E-9309-00969A5880D5}"/>
              </a:ext>
            </a:extLst>
          </p:cNvPr>
          <p:cNvSpPr txBox="1"/>
          <p:nvPr/>
        </p:nvSpPr>
        <p:spPr>
          <a:xfrm>
            <a:off x="563597" y="4330494"/>
            <a:ext cx="42558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Hydronium ion</a:t>
            </a:r>
            <a:r>
              <a:rPr lang="en-US" sz="2000" dirty="0">
                <a:latin typeface="Candara"/>
                <a:cs typeface="Candara"/>
              </a:rPr>
              <a:t>, the conjugate acid of water, is a stronger acid than acetic acid and drives the reaction backwards.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ndara"/>
                <a:cs typeface="Candara"/>
              </a:rPr>
              <a:t>Note the energetics.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6A0206-3BB3-7F41-95F2-F65163844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520" y="3823244"/>
            <a:ext cx="3604490" cy="300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4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4384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How is Ka calculated?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97" y="771208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The </a:t>
            </a:r>
            <a:r>
              <a:rPr lang="en-US" sz="2000" b="1" dirty="0">
                <a:latin typeface="Candara"/>
                <a:cs typeface="Candara"/>
              </a:rPr>
              <a:t>acidity constant (Ka): </a:t>
            </a:r>
            <a:r>
              <a:rPr lang="en-US" sz="2000" i="1" dirty="0">
                <a:latin typeface="Candara"/>
                <a:cs typeface="Candara"/>
              </a:rPr>
              <a:t>quantifies the strength of acids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C22D34-77EC-C242-80DF-359B38ADA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331" y="1632172"/>
            <a:ext cx="4625892" cy="8953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3FC4EF-065C-1B48-9968-C2E3FCCEA39B}"/>
              </a:ext>
            </a:extLst>
          </p:cNvPr>
          <p:cNvSpPr txBox="1"/>
          <p:nvPr/>
        </p:nvSpPr>
        <p:spPr>
          <a:xfrm>
            <a:off x="283896" y="1224639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Start with the equilibrium constant, </a:t>
            </a:r>
            <a:r>
              <a:rPr lang="en-US" sz="2000" dirty="0" err="1">
                <a:latin typeface="Candara"/>
                <a:cs typeface="Candara"/>
              </a:rPr>
              <a:t>Keq</a:t>
            </a:r>
            <a:r>
              <a:rPr lang="en-US" sz="2000" dirty="0">
                <a:latin typeface="Candara"/>
                <a:cs typeface="Candara"/>
              </a:rPr>
              <a:t>:</a:t>
            </a:r>
            <a:endParaRPr lang="en-US" sz="2000" i="1" dirty="0">
              <a:latin typeface="Candara"/>
              <a:cs typeface="Candar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2F7BF2-A4C6-1F4C-8053-8058F9EC6E64}"/>
              </a:ext>
            </a:extLst>
          </p:cNvPr>
          <p:cNvSpPr txBox="1"/>
          <p:nvPr/>
        </p:nvSpPr>
        <p:spPr>
          <a:xfrm>
            <a:off x="301084" y="2999418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The concentration of water is constant (55.6 M), so: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6F5B03-4F99-A848-92DB-F27100AE1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331" y="3437360"/>
            <a:ext cx="4749987" cy="8323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FBC6A4-A392-C34D-88A0-3F11B1692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565" y="5348493"/>
            <a:ext cx="9152544" cy="14610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4B4166D-0D3A-8F4E-95A6-9FE8913229F3}"/>
              </a:ext>
            </a:extLst>
          </p:cNvPr>
          <p:cNvSpPr txBox="1"/>
          <p:nvPr/>
        </p:nvSpPr>
        <p:spPr>
          <a:xfrm>
            <a:off x="301084" y="4780917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In general: </a:t>
            </a:r>
          </a:p>
        </p:txBody>
      </p:sp>
    </p:spTree>
    <p:extLst>
      <p:ext uri="{BB962C8B-B14F-4D97-AF65-F5344CB8AC3E}">
        <p14:creationId xmlns:p14="http://schemas.microsoft.com/office/powerpoint/2010/main" val="184722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5772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Ka values for common acids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81B232C-6FAD-8C42-A374-7ACD760E68E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1065" y="1214120"/>
          <a:ext cx="8208084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5924">
                  <a:extLst>
                    <a:ext uri="{9D8B030D-6E8A-4147-A177-3AD203B41FA5}">
                      <a16:colId xmlns:a16="http://schemas.microsoft.com/office/drawing/2014/main" val="1453341578"/>
                    </a:ext>
                  </a:extLst>
                </a:gridCol>
                <a:gridCol w="1748118">
                  <a:extLst>
                    <a:ext uri="{9D8B030D-6E8A-4147-A177-3AD203B41FA5}">
                      <a16:colId xmlns:a16="http://schemas.microsoft.com/office/drawing/2014/main" val="275430999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549278796"/>
                    </a:ext>
                  </a:extLst>
                </a:gridCol>
                <a:gridCol w="2549562">
                  <a:extLst>
                    <a:ext uri="{9D8B030D-6E8A-4147-A177-3AD203B41FA5}">
                      <a16:colId xmlns:a16="http://schemas.microsoft.com/office/drawing/2014/main" val="681505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acid</a:t>
                      </a:r>
                    </a:p>
                  </a:txBody>
                  <a:tcPr>
                    <a:solidFill>
                      <a:srgbClr val="7A8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ndara" panose="020E0502030303020204" pitchFamily="34" charset="0"/>
                        </a:rPr>
                        <a:t>strength</a:t>
                      </a:r>
                    </a:p>
                  </a:txBody>
                  <a:tcPr>
                    <a:solidFill>
                      <a:srgbClr val="7A8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 panose="020E0502030303020204" pitchFamily="34" charset="0"/>
                        </a:rPr>
                        <a:t>Ka</a:t>
                      </a:r>
                    </a:p>
                  </a:txBody>
                  <a:tcPr>
                    <a:solidFill>
                      <a:srgbClr val="7A8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 panose="020E0502030303020204" pitchFamily="34" charset="0"/>
                        </a:rPr>
                        <a:t>dissociation?</a:t>
                      </a:r>
                    </a:p>
                  </a:txBody>
                  <a:tcPr>
                    <a:solidFill>
                      <a:srgbClr val="7A8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661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acetic acid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ndara" panose="020E0502030303020204" pitchFamily="34" charset="0"/>
                        </a:rPr>
                        <a:t>weak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 panose="020E0502030303020204" pitchFamily="34" charset="0"/>
                        </a:rPr>
                        <a:t>1.75 E-5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 panose="020E0502030303020204" pitchFamily="34" charset="0"/>
                        </a:rPr>
                        <a:t>very little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5194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sulfuric acid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ndara" panose="020E0502030303020204" pitchFamily="34" charset="0"/>
                        </a:rPr>
                        <a:t>strong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 panose="020E0502030303020204" pitchFamily="34" charset="0"/>
                        </a:rPr>
                        <a:t>1 E9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 panose="020E0502030303020204" pitchFamily="34" charset="0"/>
                        </a:rPr>
                        <a:t>nearly complete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0440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hydrochloric acid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ndara" panose="020E0502030303020204" pitchFamily="34" charset="0"/>
                        </a:rPr>
                        <a:t>strong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 panose="020E0502030303020204" pitchFamily="34" charset="0"/>
                        </a:rPr>
                        <a:t>1 E7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 panose="020E0502030303020204" pitchFamily="34" charset="0"/>
                        </a:rPr>
                        <a:t> nearly complete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552185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21E6B61-EBE0-5443-BCFE-70817C175326}"/>
              </a:ext>
            </a:extLst>
          </p:cNvPr>
          <p:cNvSpPr txBox="1"/>
          <p:nvPr/>
        </p:nvSpPr>
        <p:spPr>
          <a:xfrm>
            <a:off x="441065" y="3658811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So, the larger the Ka value the stronger the acid.</a:t>
            </a:r>
            <a:endParaRPr lang="en-US" sz="20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45812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6354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prstClr val="white"/>
                </a:solidFill>
                <a:latin typeface="Candara"/>
                <a:cs typeface="Candara"/>
              </a:rPr>
              <a:t>pKa</a:t>
            </a:r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 values: easier to work with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81B232C-6FAD-8C42-A374-7ACD760E68E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6548" y="2309754"/>
          <a:ext cx="3816948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0515">
                  <a:extLst>
                    <a:ext uri="{9D8B030D-6E8A-4147-A177-3AD203B41FA5}">
                      <a16:colId xmlns:a16="http://schemas.microsoft.com/office/drawing/2014/main" val="1453341578"/>
                    </a:ext>
                  </a:extLst>
                </a:gridCol>
                <a:gridCol w="1326433">
                  <a:extLst>
                    <a:ext uri="{9D8B030D-6E8A-4147-A177-3AD203B41FA5}">
                      <a16:colId xmlns:a16="http://schemas.microsoft.com/office/drawing/2014/main" val="27543099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acid</a:t>
                      </a:r>
                    </a:p>
                  </a:txBody>
                  <a:tcPr>
                    <a:solidFill>
                      <a:srgbClr val="7A8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Candara" panose="020E0502030303020204" pitchFamily="34" charset="0"/>
                        </a:rPr>
                        <a:t>pKa</a:t>
                      </a:r>
                      <a:endParaRPr lang="en-US" sz="2000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rgbClr val="7A8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661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hydronium 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5194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protonated alcohol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0440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protonated carbonyl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5521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carboxylic acids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ndara" panose="020E0502030303020204" pitchFamily="34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735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protonated imines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ndara" panose="020E0502030303020204" pitchFamily="34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3269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protonated amines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ndara" panose="020E0502030303020204" pitchFamily="34" charset="0"/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532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phenols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ndara" panose="020E0502030303020204" pitchFamily="34" charset="0"/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2783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thiols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ndara" panose="020E0502030303020204" pitchFamily="34" charset="0"/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4151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alcohols, water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ndara" panose="020E0502030303020204" pitchFamily="34" charset="0"/>
                        </a:rPr>
                        <a:t>15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140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 panose="020E0502030303020204" pitchFamily="34" charset="0"/>
                        </a:rPr>
                        <a:t>⍺-carbon acids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ndara" panose="020E0502030303020204" pitchFamily="34" charset="0"/>
                        </a:rPr>
                        <a:t>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333108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3D6AE86-E42A-534F-807E-A1AC78CD425D}"/>
              </a:ext>
            </a:extLst>
          </p:cNvPr>
          <p:cNvSpPr txBox="1"/>
          <p:nvPr/>
        </p:nvSpPr>
        <p:spPr>
          <a:xfrm>
            <a:off x="283897" y="771208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Because Ka values are very large, we usually work with </a:t>
            </a:r>
            <a:r>
              <a:rPr lang="en-US" sz="2000" dirty="0" err="1">
                <a:latin typeface="Candara"/>
                <a:cs typeface="Candara"/>
              </a:rPr>
              <a:t>pKa</a:t>
            </a:r>
            <a:r>
              <a:rPr lang="en-US" sz="2000" dirty="0">
                <a:latin typeface="Candara"/>
                <a:cs typeface="Candara"/>
              </a:rPr>
              <a:t> values:</a:t>
            </a:r>
            <a:endParaRPr lang="en-US" sz="2000" i="1" dirty="0">
              <a:latin typeface="Candara"/>
              <a:cs typeface="Candar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9571A6-D2F8-5E42-842E-B535C87D5888}"/>
              </a:ext>
            </a:extLst>
          </p:cNvPr>
          <p:cNvSpPr txBox="1"/>
          <p:nvPr/>
        </p:nvSpPr>
        <p:spPr>
          <a:xfrm>
            <a:off x="2606158" y="1237808"/>
            <a:ext cx="1920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Candara"/>
                <a:cs typeface="Candara"/>
              </a:rPr>
              <a:t>pKa</a:t>
            </a:r>
            <a:r>
              <a:rPr lang="en-US" sz="2000" b="1" dirty="0">
                <a:latin typeface="Candara"/>
                <a:cs typeface="Candara"/>
              </a:rPr>
              <a:t> = - l0g [Ka]</a:t>
            </a:r>
            <a:endParaRPr lang="en-US" sz="2000" b="1" i="1" dirty="0">
              <a:latin typeface="Candara"/>
              <a:cs typeface="Candar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A1C030-BACA-2141-A5EB-3B62D9B24A21}"/>
              </a:ext>
            </a:extLst>
          </p:cNvPr>
          <p:cNvSpPr txBox="1"/>
          <p:nvPr/>
        </p:nvSpPr>
        <p:spPr>
          <a:xfrm>
            <a:off x="4853435" y="1237808"/>
            <a:ext cx="1920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Ka = 10</a:t>
            </a:r>
            <a:r>
              <a:rPr lang="en-US" sz="2400" b="1" baseline="30000" dirty="0">
                <a:latin typeface="Candara"/>
                <a:cs typeface="Candara"/>
              </a:rPr>
              <a:t>-pKa</a:t>
            </a:r>
            <a:endParaRPr lang="en-US" sz="2000" b="1" i="1" baseline="30000" dirty="0">
              <a:latin typeface="Candara"/>
              <a:cs typeface="Candar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A5D492-68E6-4945-B8A2-C76089B69D60}"/>
              </a:ext>
            </a:extLst>
          </p:cNvPr>
          <p:cNvSpPr txBox="1"/>
          <p:nvPr/>
        </p:nvSpPr>
        <p:spPr>
          <a:xfrm>
            <a:off x="144988" y="1843154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The lower the </a:t>
            </a:r>
            <a:r>
              <a:rPr lang="en-US" sz="2000" b="1" dirty="0" err="1">
                <a:latin typeface="Candara"/>
                <a:cs typeface="Candara"/>
              </a:rPr>
              <a:t>pKa</a:t>
            </a:r>
            <a:r>
              <a:rPr lang="en-US" sz="2000" b="1" dirty="0">
                <a:latin typeface="Candara"/>
                <a:cs typeface="Candara"/>
              </a:rPr>
              <a:t>, the stronger the acid:</a:t>
            </a:r>
            <a:endParaRPr lang="en-US" sz="2000" b="1" i="1" dirty="0">
              <a:latin typeface="Candara"/>
              <a:cs typeface="Candar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026970-CE8C-FD43-931F-DC02C2A65ECE}"/>
              </a:ext>
            </a:extLst>
          </p:cNvPr>
          <p:cNvSpPr txBox="1"/>
          <p:nvPr/>
        </p:nvSpPr>
        <p:spPr>
          <a:xfrm>
            <a:off x="4600581" y="2355550"/>
            <a:ext cx="4641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The </a:t>
            </a:r>
            <a:r>
              <a:rPr lang="en-US" sz="2000" b="1" dirty="0">
                <a:latin typeface="Candara"/>
                <a:cs typeface="Candara"/>
              </a:rPr>
              <a:t>organic acids </a:t>
            </a:r>
            <a:r>
              <a:rPr lang="en-US" sz="2000" dirty="0">
                <a:latin typeface="Candara"/>
                <a:cs typeface="Candara"/>
              </a:rPr>
              <a:t>of biological systems generally range between 5 and 20.</a:t>
            </a:r>
            <a:endParaRPr lang="en-US" sz="2000" i="1" dirty="0">
              <a:latin typeface="Candara"/>
              <a:cs typeface="Candar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1A05FC-6F66-2D43-9603-EA100EF34C02}"/>
              </a:ext>
            </a:extLst>
          </p:cNvPr>
          <p:cNvSpPr txBox="1"/>
          <p:nvPr/>
        </p:nvSpPr>
        <p:spPr>
          <a:xfrm>
            <a:off x="4600581" y="3307668"/>
            <a:ext cx="4641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The </a:t>
            </a:r>
            <a:r>
              <a:rPr lang="en-US" sz="2000" b="1" dirty="0">
                <a:latin typeface="Candara"/>
                <a:cs typeface="Candara"/>
              </a:rPr>
              <a:t>stronger</a:t>
            </a:r>
            <a:r>
              <a:rPr lang="en-US" sz="2000" dirty="0">
                <a:latin typeface="Candara"/>
                <a:cs typeface="Candara"/>
              </a:rPr>
              <a:t> the acid, the </a:t>
            </a:r>
            <a:r>
              <a:rPr lang="en-US" sz="2000" b="1" dirty="0">
                <a:latin typeface="Candara"/>
                <a:cs typeface="Candara"/>
              </a:rPr>
              <a:t>weaker</a:t>
            </a:r>
            <a:r>
              <a:rPr lang="en-US" sz="2000" dirty="0">
                <a:latin typeface="Candara"/>
                <a:cs typeface="Candara"/>
              </a:rPr>
              <a:t> the conjugate base.</a:t>
            </a:r>
            <a:endParaRPr lang="en-US" sz="2000" i="1" dirty="0">
              <a:latin typeface="Candara"/>
              <a:cs typeface="Candar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090B14-F47A-DE45-B5D1-10FE6274B1A0}"/>
              </a:ext>
            </a:extLst>
          </p:cNvPr>
          <p:cNvSpPr txBox="1"/>
          <p:nvPr/>
        </p:nvSpPr>
        <p:spPr>
          <a:xfrm>
            <a:off x="4600581" y="4244202"/>
            <a:ext cx="46416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So hydroxide is a stronger base than ammonia because:</a:t>
            </a:r>
          </a:p>
          <a:p>
            <a:r>
              <a:rPr lang="en-US" sz="2000" dirty="0">
                <a:latin typeface="Candara"/>
                <a:cs typeface="Candara"/>
              </a:rPr>
              <a:t>				</a:t>
            </a:r>
            <a:r>
              <a:rPr lang="en-US" sz="2000" b="1" dirty="0" err="1">
                <a:latin typeface="Candara"/>
                <a:cs typeface="Candara"/>
              </a:rPr>
              <a:t>pKa</a:t>
            </a:r>
            <a:endParaRPr lang="en-US" sz="2000" b="1" dirty="0">
              <a:latin typeface="Candara"/>
              <a:cs typeface="Candara"/>
            </a:endParaRPr>
          </a:p>
          <a:p>
            <a:r>
              <a:rPr lang="en-US" sz="2000" dirty="0">
                <a:latin typeface="Candara"/>
                <a:cs typeface="Candara"/>
              </a:rPr>
              <a:t>	H2O		15.7</a:t>
            </a:r>
          </a:p>
          <a:p>
            <a:r>
              <a:rPr lang="en-US" sz="2000" dirty="0">
                <a:latin typeface="Candara"/>
                <a:cs typeface="Candara"/>
              </a:rPr>
              <a:t>	NH4</a:t>
            </a:r>
            <a:r>
              <a:rPr lang="en-US" sz="2400" baseline="30000" dirty="0">
                <a:latin typeface="Candara"/>
                <a:cs typeface="Candara"/>
              </a:rPr>
              <a:t>+1</a:t>
            </a:r>
            <a:r>
              <a:rPr lang="en-US" sz="2000" dirty="0">
                <a:latin typeface="Candara"/>
                <a:cs typeface="Candara"/>
              </a:rPr>
              <a:t>		9.4</a:t>
            </a: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6D2621D3-D23E-D942-B22E-92EBDB85ACDF}"/>
              </a:ext>
            </a:extLst>
          </p:cNvPr>
          <p:cNvSpPr/>
          <p:nvPr/>
        </p:nvSpPr>
        <p:spPr>
          <a:xfrm>
            <a:off x="7369271" y="4795296"/>
            <a:ext cx="1682132" cy="621655"/>
          </a:xfrm>
          <a:prstGeom prst="wedgeRoundRectCallout">
            <a:avLst>
              <a:gd name="adj1" fmla="val -71500"/>
              <a:gd name="adj2" fmla="val 44519"/>
              <a:gd name="adj3" fmla="val 16667"/>
            </a:avLst>
          </a:prstGeom>
          <a:noFill/>
          <a:ln w="254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  <a:t>Weaker acid, so stronger base</a:t>
            </a:r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D747CC55-6795-C84B-A396-E727287A47F0}"/>
              </a:ext>
            </a:extLst>
          </p:cNvPr>
          <p:cNvSpPr/>
          <p:nvPr/>
        </p:nvSpPr>
        <p:spPr>
          <a:xfrm>
            <a:off x="7369271" y="5564590"/>
            <a:ext cx="1682132" cy="621655"/>
          </a:xfrm>
          <a:prstGeom prst="wedgeRoundRectCallout">
            <a:avLst>
              <a:gd name="adj1" fmla="val -74252"/>
              <a:gd name="adj2" fmla="val -28096"/>
              <a:gd name="adj3" fmla="val 16667"/>
            </a:avLst>
          </a:prstGeom>
          <a:noFill/>
          <a:ln w="254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  <a:t>Stronger acid, so weaker base</a:t>
            </a:r>
          </a:p>
        </p:txBody>
      </p:sp>
    </p:spTree>
    <p:extLst>
      <p:ext uri="{BB962C8B-B14F-4D97-AF65-F5344CB8AC3E}">
        <p14:creationId xmlns:p14="http://schemas.microsoft.com/office/powerpoint/2010/main" val="69174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7" grpId="0" animBg="1"/>
      <p:bldP spid="17" grpId="1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D6AE86-E42A-534F-807E-A1AC78CD425D}"/>
              </a:ext>
            </a:extLst>
          </p:cNvPr>
          <p:cNvSpPr txBox="1"/>
          <p:nvPr/>
        </p:nvSpPr>
        <p:spPr>
          <a:xfrm>
            <a:off x="283897" y="771208"/>
            <a:ext cx="8624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Which is the stronger base in each pair:</a:t>
            </a:r>
          </a:p>
          <a:p>
            <a:pPr marL="457200" indent="-457200">
              <a:buAutoNum type="alphaLcParenBoth"/>
            </a:pPr>
            <a:r>
              <a:rPr lang="en-US" sz="2000" dirty="0">
                <a:latin typeface="Candara" panose="020E0502030303020204" pitchFamily="34" charset="0"/>
              </a:rPr>
              <a:t>CH3O</a:t>
            </a:r>
            <a:r>
              <a:rPr lang="en-US" sz="2400" baseline="30000" dirty="0">
                <a:latin typeface="Candara" panose="020E0502030303020204" pitchFamily="34" charset="0"/>
              </a:rPr>
              <a:t>-1</a:t>
            </a:r>
            <a:r>
              <a:rPr lang="en-US" sz="2000" dirty="0">
                <a:latin typeface="Candara" panose="020E0502030303020204" pitchFamily="34" charset="0"/>
              </a:rPr>
              <a:t> or CH3S</a:t>
            </a:r>
            <a:r>
              <a:rPr lang="en-US" sz="2400" baseline="30000" dirty="0">
                <a:latin typeface="Candara" panose="020E0502030303020204" pitchFamily="34" charset="0"/>
              </a:rPr>
              <a:t>-1</a:t>
            </a:r>
            <a:r>
              <a:rPr lang="en-US" sz="2000" dirty="0">
                <a:latin typeface="Candara" panose="020E0502030303020204" pitchFamily="34" charset="0"/>
              </a:rPr>
              <a:t> </a:t>
            </a:r>
          </a:p>
          <a:p>
            <a:pPr marL="457200" indent="-457200">
              <a:buAutoNum type="alphaLcParenBoth"/>
            </a:pPr>
            <a:r>
              <a:rPr lang="en-US" sz="2000" dirty="0">
                <a:latin typeface="Candara" panose="020E0502030303020204" pitchFamily="34" charset="0"/>
              </a:rPr>
              <a:t>Acetate ion or ammonia</a:t>
            </a:r>
          </a:p>
          <a:p>
            <a:r>
              <a:rPr lang="en-US" sz="2000" dirty="0">
                <a:latin typeface="Candara" panose="020E0502030303020204" pitchFamily="34" charset="0"/>
              </a:rPr>
              <a:t>(c )	Hydroxide ion or acetate 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D85C55-440F-F84D-8AD4-636645B2AAAC}"/>
              </a:ext>
            </a:extLst>
          </p:cNvPr>
          <p:cNvSpPr txBox="1"/>
          <p:nvPr/>
        </p:nvSpPr>
        <p:spPr>
          <a:xfrm>
            <a:off x="283897" y="2529124"/>
            <a:ext cx="86241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Both"/>
            </a:pP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CH3OH			</a:t>
            </a:r>
            <a:r>
              <a:rPr lang="en-US" sz="2000" dirty="0" err="1">
                <a:solidFill>
                  <a:srgbClr val="0432FF"/>
                </a:solidFill>
                <a:latin typeface="Candara" panose="020E0502030303020204" pitchFamily="34" charset="0"/>
              </a:rPr>
              <a:t>pKa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 15.54	stronger base</a:t>
            </a: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	CH3SH 			</a:t>
            </a:r>
            <a:r>
              <a:rPr lang="en-US" sz="2000" dirty="0" err="1">
                <a:solidFill>
                  <a:srgbClr val="0432FF"/>
                </a:solidFill>
                <a:latin typeface="Candara" panose="020E0502030303020204" pitchFamily="34" charset="0"/>
              </a:rPr>
              <a:t>pKa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 10.0</a:t>
            </a:r>
          </a:p>
          <a:p>
            <a:endParaRPr lang="en-US" sz="2000" dirty="0">
              <a:solidFill>
                <a:srgbClr val="0432FF"/>
              </a:solidFill>
              <a:latin typeface="Candara" panose="020E0502030303020204" pitchFamily="34" charset="0"/>
            </a:endParaRPr>
          </a:p>
          <a:p>
            <a:pPr marL="457200" indent="-457200">
              <a:buAutoNum type="alphaLcParenBoth" startAt="2"/>
            </a:pP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acetic acid		</a:t>
            </a:r>
            <a:r>
              <a:rPr lang="en-US" sz="2000" dirty="0" err="1">
                <a:solidFill>
                  <a:srgbClr val="0432FF"/>
                </a:solidFill>
                <a:latin typeface="Candara" panose="020E0502030303020204" pitchFamily="34" charset="0"/>
              </a:rPr>
              <a:t>pKa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 4.76</a:t>
            </a: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	ammonium		</a:t>
            </a:r>
            <a:r>
              <a:rPr lang="en-US" sz="2000" dirty="0" err="1">
                <a:solidFill>
                  <a:srgbClr val="0432FF"/>
                </a:solidFill>
                <a:latin typeface="Candara" panose="020E0502030303020204" pitchFamily="34" charset="0"/>
              </a:rPr>
              <a:t>pKa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 9.24	stronger base</a:t>
            </a:r>
          </a:p>
          <a:p>
            <a:endParaRPr lang="en-US" sz="2000" dirty="0">
              <a:solidFill>
                <a:srgbClr val="0432FF"/>
              </a:solidFill>
              <a:latin typeface="Candara" panose="020E0502030303020204" pitchFamily="34" charset="0"/>
            </a:endParaRPr>
          </a:p>
          <a:p>
            <a:pPr marL="457200" indent="-457200">
              <a:buAutoNum type="alphaLcParenBoth" startAt="3"/>
            </a:pP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water			</a:t>
            </a:r>
            <a:r>
              <a:rPr lang="en-US" sz="2000" dirty="0" err="1">
                <a:solidFill>
                  <a:srgbClr val="0432FF"/>
                </a:solidFill>
                <a:latin typeface="Candara" panose="020E0502030303020204" pitchFamily="34" charset="0"/>
              </a:rPr>
              <a:t>pKa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 15.7		stronger base</a:t>
            </a: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	acetic acid		</a:t>
            </a:r>
            <a:r>
              <a:rPr lang="en-US" sz="2000" dirty="0" err="1">
                <a:solidFill>
                  <a:srgbClr val="0432FF"/>
                </a:solidFill>
                <a:latin typeface="Candara" panose="020E0502030303020204" pitchFamily="34" charset="0"/>
              </a:rPr>
              <a:t>pKa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 4.76</a:t>
            </a:r>
          </a:p>
        </p:txBody>
      </p:sp>
    </p:spTree>
    <p:extLst>
      <p:ext uri="{BB962C8B-B14F-4D97-AF65-F5344CB8AC3E}">
        <p14:creationId xmlns:p14="http://schemas.microsoft.com/office/powerpoint/2010/main" val="249756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5766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Using functional group </a:t>
            </a:r>
            <a:r>
              <a:rPr lang="en-US" sz="3600" b="1" dirty="0" err="1">
                <a:solidFill>
                  <a:prstClr val="white"/>
                </a:solidFill>
                <a:latin typeface="Candara"/>
                <a:cs typeface="Candara"/>
              </a:rPr>
              <a:t>pKas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D6AE86-E42A-534F-807E-A1AC78CD425D}"/>
              </a:ext>
            </a:extLst>
          </p:cNvPr>
          <p:cNvSpPr txBox="1"/>
          <p:nvPr/>
        </p:nvSpPr>
        <p:spPr>
          <a:xfrm>
            <a:off x="283897" y="771208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How do we estimate the </a:t>
            </a:r>
            <a:r>
              <a:rPr lang="en-US" sz="2000" dirty="0" err="1">
                <a:latin typeface="Candara" panose="020E0502030303020204" pitchFamily="34" charset="0"/>
              </a:rPr>
              <a:t>pKa</a:t>
            </a:r>
            <a:r>
              <a:rPr lang="en-US" sz="2000" dirty="0">
                <a:latin typeface="Candara" panose="020E0502030303020204" pitchFamily="34" charset="0"/>
              </a:rPr>
              <a:t> of a </a:t>
            </a:r>
            <a:r>
              <a:rPr lang="en-US" sz="2000" b="1" dirty="0">
                <a:latin typeface="Candara" panose="020E0502030303020204" pitchFamily="34" charset="0"/>
              </a:rPr>
              <a:t>large, complex molecule</a:t>
            </a:r>
            <a:r>
              <a:rPr lang="en-US" sz="2000" dirty="0">
                <a:latin typeface="Candara" panose="020E0502030303020204" pitchFamily="34" charset="0"/>
              </a:rPr>
              <a:t>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First, check the </a:t>
            </a:r>
            <a:r>
              <a:rPr lang="en-US" sz="2000" dirty="0" err="1">
                <a:latin typeface="Candara" panose="020E0502030303020204" pitchFamily="34" charset="0"/>
              </a:rPr>
              <a:t>pKa</a:t>
            </a:r>
            <a:r>
              <a:rPr lang="en-US" sz="2000" dirty="0">
                <a:latin typeface="Candara" panose="020E0502030303020204" pitchFamily="34" charset="0"/>
              </a:rPr>
              <a:t> values of its </a:t>
            </a:r>
            <a:r>
              <a:rPr lang="en-US" sz="2000" b="1" dirty="0">
                <a:latin typeface="Candara" panose="020E0502030303020204" pitchFamily="34" charset="0"/>
              </a:rPr>
              <a:t>functional groups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0CA704-D1E9-0B4A-B75F-124879E00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943" y="1585768"/>
            <a:ext cx="5734114" cy="26918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B27641-1187-8D44-8096-2FB7E11FA599}"/>
              </a:ext>
            </a:extLst>
          </p:cNvPr>
          <p:cNvSpPr txBox="1"/>
          <p:nvPr/>
        </p:nvSpPr>
        <p:spPr>
          <a:xfrm>
            <a:off x="283897" y="4343238"/>
            <a:ext cx="8624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This molecule will start to react with bases using its </a:t>
            </a:r>
            <a:r>
              <a:rPr lang="en-US" sz="2000" b="1" dirty="0">
                <a:latin typeface="Candara" panose="020E0502030303020204" pitchFamily="34" charset="0"/>
              </a:rPr>
              <a:t>phenol</a:t>
            </a:r>
            <a:r>
              <a:rPr lang="en-US" sz="2000" dirty="0">
                <a:latin typeface="Candara" panose="020E0502030303020204" pitchFamily="34" charset="0"/>
              </a:rPr>
              <a:t> group, its most acidic group.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So it’s acid strength is roughly that of phenol, </a:t>
            </a:r>
            <a:r>
              <a:rPr lang="en-US" sz="2000" dirty="0" err="1">
                <a:latin typeface="Candara" panose="020E0502030303020204" pitchFamily="34" charset="0"/>
              </a:rPr>
              <a:t>pKa</a:t>
            </a:r>
            <a:r>
              <a:rPr lang="en-US" sz="2000" dirty="0">
                <a:latin typeface="Candara" panose="020E0502030303020204" pitchFamily="34" charset="0"/>
              </a:rPr>
              <a:t> ~10.</a:t>
            </a:r>
          </a:p>
        </p:txBody>
      </p:sp>
    </p:spTree>
    <p:extLst>
      <p:ext uri="{BB962C8B-B14F-4D97-AF65-F5344CB8AC3E}">
        <p14:creationId xmlns:p14="http://schemas.microsoft.com/office/powerpoint/2010/main" val="208747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D6AE86-E42A-534F-807E-A1AC78CD425D}"/>
              </a:ext>
            </a:extLst>
          </p:cNvPr>
          <p:cNvSpPr txBox="1"/>
          <p:nvPr/>
        </p:nvSpPr>
        <p:spPr>
          <a:xfrm>
            <a:off x="283897" y="771208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Identify the most acidic functional group on each of the molecules below,</a:t>
            </a:r>
          </a:p>
          <a:p>
            <a:r>
              <a:rPr lang="en-US" sz="2000" dirty="0">
                <a:latin typeface="Candara" panose="020E0502030303020204" pitchFamily="34" charset="0"/>
              </a:rPr>
              <a:t>and give its approximate </a:t>
            </a:r>
            <a:r>
              <a:rPr lang="en-US" sz="2000" dirty="0" err="1">
                <a:latin typeface="Candara" panose="020E0502030303020204" pitchFamily="34" charset="0"/>
              </a:rPr>
              <a:t>pKa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DA6A41-16A6-0B42-8162-C2E769237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36" y="1789523"/>
            <a:ext cx="8336456" cy="39697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03973F-3C26-3A44-81D8-AB66E0D7129B}"/>
              </a:ext>
            </a:extLst>
          </p:cNvPr>
          <p:cNvSpPr txBox="1"/>
          <p:nvPr/>
        </p:nvSpPr>
        <p:spPr>
          <a:xfrm>
            <a:off x="1983483" y="1841290"/>
            <a:ext cx="593432" cy="369332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4.76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480945-BFA0-164F-A044-A44470F4803E}"/>
              </a:ext>
            </a:extLst>
          </p:cNvPr>
          <p:cNvSpPr txBox="1"/>
          <p:nvPr/>
        </p:nvSpPr>
        <p:spPr>
          <a:xfrm>
            <a:off x="2140687" y="299626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9.24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D85906-4940-BD4D-9BCA-015B97242520}"/>
              </a:ext>
            </a:extLst>
          </p:cNvPr>
          <p:cNvSpPr txBox="1"/>
          <p:nvPr/>
        </p:nvSpPr>
        <p:spPr>
          <a:xfrm>
            <a:off x="3741662" y="209969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15.5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19CC03-92A5-F94A-969F-3A05E327FA26}"/>
              </a:ext>
            </a:extLst>
          </p:cNvPr>
          <p:cNvSpPr txBox="1"/>
          <p:nvPr/>
        </p:nvSpPr>
        <p:spPr>
          <a:xfrm>
            <a:off x="4802093" y="2567936"/>
            <a:ext cx="418704" cy="369332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11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F301F3-F3D0-AC44-815F-8CE277750F2B}"/>
              </a:ext>
            </a:extLst>
          </p:cNvPr>
          <p:cNvSpPr txBox="1"/>
          <p:nvPr/>
        </p:nvSpPr>
        <p:spPr>
          <a:xfrm>
            <a:off x="7548541" y="1656624"/>
            <a:ext cx="593432" cy="369332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4.76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533CF2-C089-9C4B-9A95-381A5F249B92}"/>
              </a:ext>
            </a:extLst>
          </p:cNvPr>
          <p:cNvSpPr txBox="1"/>
          <p:nvPr/>
        </p:nvSpPr>
        <p:spPr>
          <a:xfrm>
            <a:off x="13113599" y="1471958"/>
            <a:ext cx="593432" cy="369332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4.76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D43BC2-8D2B-6044-9726-05EADCA7914F}"/>
              </a:ext>
            </a:extLst>
          </p:cNvPr>
          <p:cNvSpPr txBox="1"/>
          <p:nvPr/>
        </p:nvSpPr>
        <p:spPr>
          <a:xfrm>
            <a:off x="6769998" y="44791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36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612413-860D-4840-AEC8-DA4D05246592}"/>
              </a:ext>
            </a:extLst>
          </p:cNvPr>
          <p:cNvSpPr txBox="1"/>
          <p:nvPr/>
        </p:nvSpPr>
        <p:spPr>
          <a:xfrm>
            <a:off x="8141973" y="35232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4B906B-6CB7-B049-9C18-032291FFDB28}"/>
              </a:ext>
            </a:extLst>
          </p:cNvPr>
          <p:cNvSpPr txBox="1"/>
          <p:nvPr/>
        </p:nvSpPr>
        <p:spPr>
          <a:xfrm>
            <a:off x="4802093" y="386800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23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CCE1F-1F23-B946-92E8-9F10395B7595}"/>
              </a:ext>
            </a:extLst>
          </p:cNvPr>
          <p:cNvSpPr txBox="1"/>
          <p:nvPr/>
        </p:nvSpPr>
        <p:spPr>
          <a:xfrm>
            <a:off x="4714729" y="4848436"/>
            <a:ext cx="593432" cy="369332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4.76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8F8DB9-EE83-EF42-94B4-0621F661D845}"/>
              </a:ext>
            </a:extLst>
          </p:cNvPr>
          <p:cNvSpPr txBox="1"/>
          <p:nvPr/>
        </p:nvSpPr>
        <p:spPr>
          <a:xfrm>
            <a:off x="3539101" y="498727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9.24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04DDA0-7E3D-B248-B861-A56164040223}"/>
              </a:ext>
            </a:extLst>
          </p:cNvPr>
          <p:cNvSpPr txBox="1"/>
          <p:nvPr/>
        </p:nvSpPr>
        <p:spPr>
          <a:xfrm>
            <a:off x="2279858" y="435154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36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4CBEF5-9B4A-1345-A1E8-161E86F78DE2}"/>
              </a:ext>
            </a:extLst>
          </p:cNvPr>
          <p:cNvSpPr txBox="1"/>
          <p:nvPr/>
        </p:nvSpPr>
        <p:spPr>
          <a:xfrm>
            <a:off x="1677560" y="5580187"/>
            <a:ext cx="593432" cy="369332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15.5</a:t>
            </a:r>
          </a:p>
        </p:txBody>
      </p:sp>
    </p:spTree>
    <p:extLst>
      <p:ext uri="{BB962C8B-B14F-4D97-AF65-F5344CB8AC3E}">
        <p14:creationId xmlns:p14="http://schemas.microsoft.com/office/powerpoint/2010/main" val="5683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  <p:bldP spid="12" grpId="0" animBg="1"/>
      <p:bldP spid="13" grpId="0" animBg="1"/>
      <p:bldP spid="15" grpId="0"/>
      <p:bldP spid="17" grpId="0"/>
      <p:bldP spid="18" grpId="0"/>
      <p:bldP spid="19" grpId="0" animBg="1"/>
      <p:bldP spid="20" grpId="0"/>
      <p:bldP spid="21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9" y="16338"/>
            <a:ext cx="4388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5. Acid-base reactions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7237" y="2436466"/>
            <a:ext cx="5529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5.2B: Using </a:t>
            </a:r>
            <a:r>
              <a:rPr lang="en-US" sz="2800" b="1" i="1" dirty="0" err="1"/>
              <a:t>pKa</a:t>
            </a:r>
            <a:r>
              <a:rPr lang="en-US" sz="2800" b="1" i="1" dirty="0"/>
              <a:t> to predict equilibria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2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1101</Words>
  <Application>Microsoft Macintosh PowerPoint</Application>
  <PresentationFormat>On-screen Show (4:3)</PresentationFormat>
  <Paragraphs>189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2019-04-08T14:32:45Z</dcterms:created>
  <dcterms:modified xsi:type="dcterms:W3CDTF">2019-04-08T14:34:03Z</dcterms:modified>
</cp:coreProperties>
</file>