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368" r:id="rId2"/>
    <p:sldId id="369" r:id="rId3"/>
    <p:sldId id="370" r:id="rId4"/>
    <p:sldId id="371" r:id="rId5"/>
    <p:sldId id="372" r:id="rId6"/>
    <p:sldId id="373" r:id="rId7"/>
    <p:sldId id="374" r:id="rId8"/>
    <p:sldId id="375" r:id="rId9"/>
    <p:sldId id="376" r:id="rId10"/>
    <p:sldId id="377" r:id="rId11"/>
    <p:sldId id="378" r:id="rId12"/>
    <p:sldId id="379" r:id="rId13"/>
    <p:sldId id="380" r:id="rId14"/>
    <p:sldId id="381" r:id="rId15"/>
    <p:sldId id="38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2"/>
    <p:restoredTop sz="94663"/>
  </p:normalViewPr>
  <p:slideViewPr>
    <p:cSldViewPr snapToGrid="0" snapToObjects="1">
      <p:cViewPr varScale="1">
        <p:scale>
          <a:sx n="120" d="100"/>
          <a:sy n="120" d="100"/>
        </p:scale>
        <p:origin x="1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AE213E-AF0A-4A47-857D-2846E2702407}" type="datetimeFigureOut">
              <a:rPr lang="en-US" smtClean="0"/>
              <a:t>4/8/19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FDBE1-B228-DA4F-A003-4E2AC321EA94}" type="slidenum">
              <a:rPr lang="en-US" smtClean="0"/>
              <a:t>‹#›</a:t>
            </a:fld>
            <a:endParaRPr lang="en-US"/>
          </a:p>
        </p:txBody>
      </p:sp>
    </p:spTree>
    <p:extLst>
      <p:ext uri="{BB962C8B-B14F-4D97-AF65-F5344CB8AC3E}">
        <p14:creationId xmlns:p14="http://schemas.microsoft.com/office/powerpoint/2010/main" val="1646283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AE213E-AF0A-4A47-857D-2846E2702407}" type="datetimeFigureOut">
              <a:rPr lang="en-US" smtClean="0"/>
              <a:t>4/8/19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FDBE1-B228-DA4F-A003-4E2AC321EA94}" type="slidenum">
              <a:rPr lang="en-US" smtClean="0"/>
              <a:t>‹#›</a:t>
            </a:fld>
            <a:endParaRPr lang="en-US"/>
          </a:p>
        </p:txBody>
      </p:sp>
    </p:spTree>
    <p:extLst>
      <p:ext uri="{BB962C8B-B14F-4D97-AF65-F5344CB8AC3E}">
        <p14:creationId xmlns:p14="http://schemas.microsoft.com/office/powerpoint/2010/main" val="1331343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AE213E-AF0A-4A47-857D-2846E2702407}" type="datetimeFigureOut">
              <a:rPr lang="en-US" smtClean="0"/>
              <a:t>4/8/19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FDBE1-B228-DA4F-A003-4E2AC321EA94}" type="slidenum">
              <a:rPr lang="en-US" smtClean="0"/>
              <a:t>‹#›</a:t>
            </a:fld>
            <a:endParaRPr lang="en-US"/>
          </a:p>
        </p:txBody>
      </p:sp>
    </p:spTree>
    <p:extLst>
      <p:ext uri="{BB962C8B-B14F-4D97-AF65-F5344CB8AC3E}">
        <p14:creationId xmlns:p14="http://schemas.microsoft.com/office/powerpoint/2010/main" val="2803735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AE213E-AF0A-4A47-857D-2846E2702407}" type="datetimeFigureOut">
              <a:rPr lang="en-US" smtClean="0"/>
              <a:t>4/8/19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FDBE1-B228-DA4F-A003-4E2AC321EA94}" type="slidenum">
              <a:rPr lang="en-US" smtClean="0"/>
              <a:t>‹#›</a:t>
            </a:fld>
            <a:endParaRPr lang="en-US"/>
          </a:p>
        </p:txBody>
      </p:sp>
    </p:spTree>
    <p:extLst>
      <p:ext uri="{BB962C8B-B14F-4D97-AF65-F5344CB8AC3E}">
        <p14:creationId xmlns:p14="http://schemas.microsoft.com/office/powerpoint/2010/main" val="252596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AE213E-AF0A-4A47-857D-2846E2702407}" type="datetimeFigureOut">
              <a:rPr lang="en-US" smtClean="0"/>
              <a:t>4/8/19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FDBE1-B228-DA4F-A003-4E2AC321EA94}" type="slidenum">
              <a:rPr lang="en-US" smtClean="0"/>
              <a:t>‹#›</a:t>
            </a:fld>
            <a:endParaRPr lang="en-US"/>
          </a:p>
        </p:txBody>
      </p:sp>
    </p:spTree>
    <p:extLst>
      <p:ext uri="{BB962C8B-B14F-4D97-AF65-F5344CB8AC3E}">
        <p14:creationId xmlns:p14="http://schemas.microsoft.com/office/powerpoint/2010/main" val="2778196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AE213E-AF0A-4A47-857D-2846E2702407}" type="datetimeFigureOut">
              <a:rPr lang="en-US" smtClean="0"/>
              <a:t>4/8/19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FDBE1-B228-DA4F-A003-4E2AC321EA94}" type="slidenum">
              <a:rPr lang="en-US" smtClean="0"/>
              <a:t>‹#›</a:t>
            </a:fld>
            <a:endParaRPr lang="en-US"/>
          </a:p>
        </p:txBody>
      </p:sp>
    </p:spTree>
    <p:extLst>
      <p:ext uri="{BB962C8B-B14F-4D97-AF65-F5344CB8AC3E}">
        <p14:creationId xmlns:p14="http://schemas.microsoft.com/office/powerpoint/2010/main" val="1983852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AE213E-AF0A-4A47-857D-2846E2702407}" type="datetimeFigureOut">
              <a:rPr lang="en-US" smtClean="0"/>
              <a:t>4/8/19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0FDBE1-B228-DA4F-A003-4E2AC321EA94}" type="slidenum">
              <a:rPr lang="en-US" smtClean="0"/>
              <a:t>‹#›</a:t>
            </a:fld>
            <a:endParaRPr lang="en-US"/>
          </a:p>
        </p:txBody>
      </p:sp>
    </p:spTree>
    <p:extLst>
      <p:ext uri="{BB962C8B-B14F-4D97-AF65-F5344CB8AC3E}">
        <p14:creationId xmlns:p14="http://schemas.microsoft.com/office/powerpoint/2010/main" val="2784555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AE213E-AF0A-4A47-857D-2846E2702407}" type="datetimeFigureOut">
              <a:rPr lang="en-US" smtClean="0"/>
              <a:t>4/8/19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0FDBE1-B228-DA4F-A003-4E2AC321EA94}" type="slidenum">
              <a:rPr lang="en-US" smtClean="0"/>
              <a:t>‹#›</a:t>
            </a:fld>
            <a:endParaRPr lang="en-US"/>
          </a:p>
        </p:txBody>
      </p:sp>
    </p:spTree>
    <p:extLst>
      <p:ext uri="{BB962C8B-B14F-4D97-AF65-F5344CB8AC3E}">
        <p14:creationId xmlns:p14="http://schemas.microsoft.com/office/powerpoint/2010/main" val="4243534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AE213E-AF0A-4A47-857D-2846E2702407}" type="datetimeFigureOut">
              <a:rPr lang="en-US" smtClean="0"/>
              <a:t>4/8/19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0FDBE1-B228-DA4F-A003-4E2AC321EA94}" type="slidenum">
              <a:rPr lang="en-US" smtClean="0"/>
              <a:t>‹#›</a:t>
            </a:fld>
            <a:endParaRPr lang="en-US"/>
          </a:p>
        </p:txBody>
      </p:sp>
    </p:spTree>
    <p:extLst>
      <p:ext uri="{BB962C8B-B14F-4D97-AF65-F5344CB8AC3E}">
        <p14:creationId xmlns:p14="http://schemas.microsoft.com/office/powerpoint/2010/main" val="149246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AE213E-AF0A-4A47-857D-2846E2702407}" type="datetimeFigureOut">
              <a:rPr lang="en-US" smtClean="0"/>
              <a:t>4/8/19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FDBE1-B228-DA4F-A003-4E2AC321EA94}" type="slidenum">
              <a:rPr lang="en-US" smtClean="0"/>
              <a:t>‹#›</a:t>
            </a:fld>
            <a:endParaRPr lang="en-US"/>
          </a:p>
        </p:txBody>
      </p:sp>
    </p:spTree>
    <p:extLst>
      <p:ext uri="{BB962C8B-B14F-4D97-AF65-F5344CB8AC3E}">
        <p14:creationId xmlns:p14="http://schemas.microsoft.com/office/powerpoint/2010/main" val="3481475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AE213E-AF0A-4A47-857D-2846E2702407}" type="datetimeFigureOut">
              <a:rPr lang="en-US" smtClean="0"/>
              <a:t>4/8/19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FDBE1-B228-DA4F-A003-4E2AC321EA94}" type="slidenum">
              <a:rPr lang="en-US" smtClean="0"/>
              <a:t>‹#›</a:t>
            </a:fld>
            <a:endParaRPr lang="en-US"/>
          </a:p>
        </p:txBody>
      </p:sp>
    </p:spTree>
    <p:extLst>
      <p:ext uri="{BB962C8B-B14F-4D97-AF65-F5344CB8AC3E}">
        <p14:creationId xmlns:p14="http://schemas.microsoft.com/office/powerpoint/2010/main" val="1589243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AE213E-AF0A-4A47-857D-2846E2702407}" type="datetimeFigureOut">
              <a:rPr lang="en-US" smtClean="0"/>
              <a:t>4/8/19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0FDBE1-B228-DA4F-A003-4E2AC321EA94}" type="slidenum">
              <a:rPr lang="en-US" smtClean="0"/>
              <a:t>‹#›</a:t>
            </a:fld>
            <a:endParaRPr lang="en-US"/>
          </a:p>
        </p:txBody>
      </p:sp>
    </p:spTree>
    <p:extLst>
      <p:ext uri="{BB962C8B-B14F-4D97-AF65-F5344CB8AC3E}">
        <p14:creationId xmlns:p14="http://schemas.microsoft.com/office/powerpoint/2010/main" val="21510939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9.tiff"/></Relationships>
</file>

<file path=ppt/slides/_rels/slide14.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tif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tiff"/><Relationship Id="rId1" Type="http://schemas.openxmlformats.org/officeDocument/2006/relationships/slideLayout" Target="../slideLayouts/slideLayout1.xml"/><Relationship Id="rId4" Type="http://schemas.openxmlformats.org/officeDocument/2006/relationships/image" Target="../media/image9.tif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9" y="16338"/>
            <a:ext cx="4388958" cy="646331"/>
          </a:xfrm>
          <a:prstGeom prst="rect">
            <a:avLst/>
          </a:prstGeom>
          <a:noFill/>
        </p:spPr>
        <p:txBody>
          <a:bodyPr wrap="none" rtlCol="0">
            <a:spAutoFit/>
          </a:bodyPr>
          <a:lstStyle/>
          <a:p>
            <a:r>
              <a:rPr lang="en-US" sz="3600" b="1" dirty="0">
                <a:solidFill>
                  <a:prstClr val="white"/>
                </a:solidFill>
                <a:cs typeface="Avenir Heavy"/>
              </a:rPr>
              <a:t>5. Acid-base reactions</a:t>
            </a:r>
          </a:p>
        </p:txBody>
      </p:sp>
      <p:sp>
        <p:nvSpPr>
          <p:cNvPr id="8" name="TextBox 7"/>
          <p:cNvSpPr txBox="1"/>
          <p:nvPr/>
        </p:nvSpPr>
        <p:spPr>
          <a:xfrm>
            <a:off x="1147234" y="2436466"/>
            <a:ext cx="6669454" cy="523220"/>
          </a:xfrm>
          <a:prstGeom prst="rect">
            <a:avLst/>
          </a:prstGeom>
          <a:noFill/>
        </p:spPr>
        <p:txBody>
          <a:bodyPr wrap="none" rtlCol="0">
            <a:spAutoFit/>
          </a:bodyPr>
          <a:lstStyle/>
          <a:p>
            <a:r>
              <a:rPr lang="en-US" sz="2800" b="1" i="1" dirty="0"/>
              <a:t>5.3A: Periodic trends on acidity and basicity</a:t>
            </a:r>
          </a:p>
        </p:txBody>
      </p:sp>
      <p:pic>
        <p:nvPicPr>
          <p:cNvPr id="10" name="Picture 9">
            <a:extLst>
              <a:ext uri="{FF2B5EF4-FFF2-40B4-BE49-F238E27FC236}">
                <a16:creationId xmlns:a16="http://schemas.microsoft.com/office/drawing/2014/main" id="{B4BC887D-5263-BE4E-B139-25FE7FD33F9B}"/>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Tree>
    <p:extLst>
      <p:ext uri="{BB962C8B-B14F-4D97-AF65-F5344CB8AC3E}">
        <p14:creationId xmlns:p14="http://schemas.microsoft.com/office/powerpoint/2010/main" val="3320592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7" y="-168"/>
            <a:ext cx="1641411" cy="646331"/>
          </a:xfrm>
          <a:prstGeom prst="rect">
            <a:avLst/>
          </a:prstGeom>
          <a:noFill/>
        </p:spPr>
        <p:txBody>
          <a:bodyPr wrap="none" rtlCol="0">
            <a:spAutoFit/>
          </a:bodyPr>
          <a:lstStyle/>
          <a:p>
            <a:r>
              <a:rPr lang="en-US" sz="3600" b="1" dirty="0">
                <a:solidFill>
                  <a:prstClr val="white"/>
                </a:solidFill>
                <a:latin typeface="Candara"/>
                <a:cs typeface="Candara"/>
              </a:rPr>
              <a:t>Try this</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18" name="TextBox 17">
            <a:extLst>
              <a:ext uri="{FF2B5EF4-FFF2-40B4-BE49-F238E27FC236}">
                <a16:creationId xmlns:a16="http://schemas.microsoft.com/office/drawing/2014/main" id="{3E7011F4-834F-F54B-97BE-FCF3DE4C5C14}"/>
              </a:ext>
            </a:extLst>
          </p:cNvPr>
          <p:cNvSpPr txBox="1"/>
          <p:nvPr/>
        </p:nvSpPr>
        <p:spPr>
          <a:xfrm>
            <a:off x="228607" y="753463"/>
            <a:ext cx="8664670" cy="3170099"/>
          </a:xfrm>
          <a:prstGeom prst="rect">
            <a:avLst/>
          </a:prstGeom>
          <a:noFill/>
        </p:spPr>
        <p:txBody>
          <a:bodyPr wrap="square" rtlCol="0">
            <a:spAutoFit/>
          </a:bodyPr>
          <a:lstStyle/>
          <a:p>
            <a:r>
              <a:rPr lang="en-US" sz="2000" dirty="0">
                <a:latin typeface="Candara" panose="020E0502030303020204" pitchFamily="34" charset="0"/>
              </a:rPr>
              <a:t>Often it requires some careful thought to predict the most acidic proton on a molecule. Ascorbic acid, also known as Vitamin C, has a </a:t>
            </a:r>
            <a:r>
              <a:rPr lang="en-US" sz="2000" dirty="0" err="1">
                <a:latin typeface="Candara" panose="020E0502030303020204" pitchFamily="34" charset="0"/>
              </a:rPr>
              <a:t>pKa</a:t>
            </a:r>
            <a:r>
              <a:rPr lang="en-US" sz="2000" dirty="0">
                <a:latin typeface="Candara" panose="020E0502030303020204" pitchFamily="34" charset="0"/>
              </a:rPr>
              <a:t> of 4.1. The fact that this is in the range of carboxylic acids suggest to us that the negative charge on the conjugate base can be delocalized by resonance to two oxygen atoms.</a:t>
            </a:r>
          </a:p>
          <a:p>
            <a:r>
              <a:rPr lang="en-US" sz="2000" dirty="0">
                <a:latin typeface="Candara" panose="020E0502030303020204" pitchFamily="34" charset="0"/>
              </a:rPr>
              <a:t>Which if the four OH protons on the molecule is most acidic? Draw the structure of ascorbate, the conjugate base of ascorbic acid, then draw a second resonance contributor showing how the negative charge is delocalized to a second oxygen atom.</a:t>
            </a:r>
          </a:p>
          <a:p>
            <a:r>
              <a:rPr lang="en-US" sz="2000" i="1" dirty="0">
                <a:latin typeface="Candara" panose="020E0502030303020204" pitchFamily="34" charset="0"/>
              </a:rPr>
              <a:t>Hint - try deprotonating each OH group in turn, then use your resonance drawing skills to figure out whether or not delocalization of charge can occur.</a:t>
            </a:r>
          </a:p>
        </p:txBody>
      </p:sp>
      <p:pic>
        <p:nvPicPr>
          <p:cNvPr id="3" name="Picture 2">
            <a:extLst>
              <a:ext uri="{FF2B5EF4-FFF2-40B4-BE49-F238E27FC236}">
                <a16:creationId xmlns:a16="http://schemas.microsoft.com/office/drawing/2014/main" id="{98F0F677-E291-0E45-8C41-A506101F7D92}"/>
              </a:ext>
            </a:extLst>
          </p:cNvPr>
          <p:cNvPicPr>
            <a:picLocks noChangeAspect="1"/>
          </p:cNvPicPr>
          <p:nvPr/>
        </p:nvPicPr>
        <p:blipFill>
          <a:blip r:embed="rId3"/>
          <a:stretch>
            <a:fillRect/>
          </a:stretch>
        </p:blipFill>
        <p:spPr>
          <a:xfrm>
            <a:off x="251149" y="3999450"/>
            <a:ext cx="3133847" cy="2558999"/>
          </a:xfrm>
          <a:prstGeom prst="rect">
            <a:avLst/>
          </a:prstGeom>
        </p:spPr>
      </p:pic>
      <p:pic>
        <p:nvPicPr>
          <p:cNvPr id="9" name="Picture 8">
            <a:extLst>
              <a:ext uri="{FF2B5EF4-FFF2-40B4-BE49-F238E27FC236}">
                <a16:creationId xmlns:a16="http://schemas.microsoft.com/office/drawing/2014/main" id="{8497FEA9-2279-F74A-8960-C4823D410BE5}"/>
              </a:ext>
            </a:extLst>
          </p:cNvPr>
          <p:cNvPicPr>
            <a:picLocks noChangeAspect="1"/>
          </p:cNvPicPr>
          <p:nvPr/>
        </p:nvPicPr>
        <p:blipFill rotWithShape="1">
          <a:blip r:embed="rId4"/>
          <a:srcRect l="65900"/>
          <a:stretch/>
        </p:blipFill>
        <p:spPr>
          <a:xfrm>
            <a:off x="6566903" y="4203401"/>
            <a:ext cx="2108711" cy="2271971"/>
          </a:xfrm>
          <a:prstGeom prst="rect">
            <a:avLst/>
          </a:prstGeom>
        </p:spPr>
      </p:pic>
      <p:pic>
        <p:nvPicPr>
          <p:cNvPr id="10" name="Picture 9">
            <a:extLst>
              <a:ext uri="{FF2B5EF4-FFF2-40B4-BE49-F238E27FC236}">
                <a16:creationId xmlns:a16="http://schemas.microsoft.com/office/drawing/2014/main" id="{35843F53-BEF5-E747-88BE-CA63E62477DB}"/>
              </a:ext>
            </a:extLst>
          </p:cNvPr>
          <p:cNvPicPr>
            <a:picLocks noChangeAspect="1"/>
          </p:cNvPicPr>
          <p:nvPr/>
        </p:nvPicPr>
        <p:blipFill rotWithShape="1">
          <a:blip r:embed="rId4"/>
          <a:srcRect r="65900"/>
          <a:stretch/>
        </p:blipFill>
        <p:spPr>
          <a:xfrm>
            <a:off x="3877416" y="4222704"/>
            <a:ext cx="2108710" cy="2271971"/>
          </a:xfrm>
          <a:prstGeom prst="rect">
            <a:avLst/>
          </a:prstGeom>
        </p:spPr>
      </p:pic>
      <p:pic>
        <p:nvPicPr>
          <p:cNvPr id="6" name="Picture 5">
            <a:extLst>
              <a:ext uri="{FF2B5EF4-FFF2-40B4-BE49-F238E27FC236}">
                <a16:creationId xmlns:a16="http://schemas.microsoft.com/office/drawing/2014/main" id="{FD2725DB-B62E-E345-9187-769AEA89E426}"/>
              </a:ext>
            </a:extLst>
          </p:cNvPr>
          <p:cNvPicPr>
            <a:picLocks noChangeAspect="1"/>
          </p:cNvPicPr>
          <p:nvPr/>
        </p:nvPicPr>
        <p:blipFill rotWithShape="1">
          <a:blip r:embed="rId4"/>
          <a:srcRect l="35934" t="30887" r="41886" b="54605"/>
          <a:stretch/>
        </p:blipFill>
        <p:spPr>
          <a:xfrm>
            <a:off x="5380072" y="5029080"/>
            <a:ext cx="1371600" cy="329610"/>
          </a:xfrm>
          <a:prstGeom prst="rect">
            <a:avLst/>
          </a:prstGeom>
        </p:spPr>
      </p:pic>
      <p:sp>
        <p:nvSpPr>
          <p:cNvPr id="7" name="Oval 6">
            <a:extLst>
              <a:ext uri="{FF2B5EF4-FFF2-40B4-BE49-F238E27FC236}">
                <a16:creationId xmlns:a16="http://schemas.microsoft.com/office/drawing/2014/main" id="{7CD7C96F-B5B9-434A-BA36-6986A3F7BEF8}"/>
              </a:ext>
            </a:extLst>
          </p:cNvPr>
          <p:cNvSpPr/>
          <p:nvPr/>
        </p:nvSpPr>
        <p:spPr>
          <a:xfrm>
            <a:off x="493517" y="5571463"/>
            <a:ext cx="604540" cy="586239"/>
          </a:xfrm>
          <a:prstGeom prst="ellipse">
            <a:avLst/>
          </a:prstGeom>
          <a:noFill/>
          <a:ln w="1905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3038FFA-77C1-3D49-AEB6-6BA7BD451B2C}"/>
              </a:ext>
            </a:extLst>
          </p:cNvPr>
          <p:cNvSpPr/>
          <p:nvPr/>
        </p:nvSpPr>
        <p:spPr>
          <a:xfrm>
            <a:off x="3627365" y="4095147"/>
            <a:ext cx="5140402" cy="2495225"/>
          </a:xfrm>
          <a:prstGeom prst="rect">
            <a:avLst/>
          </a:prstGeom>
          <a:noFill/>
          <a:ln w="1905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59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9" y="16338"/>
            <a:ext cx="4388958" cy="646331"/>
          </a:xfrm>
          <a:prstGeom prst="rect">
            <a:avLst/>
          </a:prstGeom>
          <a:noFill/>
        </p:spPr>
        <p:txBody>
          <a:bodyPr wrap="none" rtlCol="0">
            <a:spAutoFit/>
          </a:bodyPr>
          <a:lstStyle/>
          <a:p>
            <a:r>
              <a:rPr lang="en-US" sz="3600" b="1" dirty="0">
                <a:solidFill>
                  <a:prstClr val="white"/>
                </a:solidFill>
                <a:cs typeface="Avenir Heavy"/>
              </a:rPr>
              <a:t>5</a:t>
            </a:r>
            <a:r>
              <a:rPr lang="en-US" sz="3600" b="1">
                <a:solidFill>
                  <a:prstClr val="white"/>
                </a:solidFill>
                <a:cs typeface="Avenir Heavy"/>
              </a:rPr>
              <a:t>. </a:t>
            </a:r>
            <a:r>
              <a:rPr lang="en-US" sz="3600" b="1" dirty="0">
                <a:solidFill>
                  <a:prstClr val="white"/>
                </a:solidFill>
                <a:cs typeface="Avenir Heavy"/>
              </a:rPr>
              <a:t>Acid-base reactions</a:t>
            </a:r>
          </a:p>
        </p:txBody>
      </p:sp>
      <p:sp>
        <p:nvSpPr>
          <p:cNvPr id="8" name="TextBox 7"/>
          <p:cNvSpPr txBox="1"/>
          <p:nvPr/>
        </p:nvSpPr>
        <p:spPr>
          <a:xfrm>
            <a:off x="1147234" y="2436466"/>
            <a:ext cx="6860276" cy="523220"/>
          </a:xfrm>
          <a:prstGeom prst="rect">
            <a:avLst/>
          </a:prstGeom>
          <a:noFill/>
        </p:spPr>
        <p:txBody>
          <a:bodyPr wrap="none" rtlCol="0">
            <a:spAutoFit/>
          </a:bodyPr>
          <a:lstStyle/>
          <a:p>
            <a:r>
              <a:rPr lang="en-US" sz="2800" b="1" i="1" dirty="0"/>
              <a:t>5.3C: Inductive effects on acidity and basicity</a:t>
            </a:r>
          </a:p>
        </p:txBody>
      </p:sp>
      <p:pic>
        <p:nvPicPr>
          <p:cNvPr id="10" name="Picture 9">
            <a:extLst>
              <a:ext uri="{FF2B5EF4-FFF2-40B4-BE49-F238E27FC236}">
                <a16:creationId xmlns:a16="http://schemas.microsoft.com/office/drawing/2014/main" id="{B4BC887D-5263-BE4E-B139-25FE7FD33F9B}"/>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Tree>
    <p:extLst>
      <p:ext uri="{BB962C8B-B14F-4D97-AF65-F5344CB8AC3E}">
        <p14:creationId xmlns:p14="http://schemas.microsoft.com/office/powerpoint/2010/main" val="3413610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7" y="-168"/>
            <a:ext cx="3493264" cy="646331"/>
          </a:xfrm>
          <a:prstGeom prst="rect">
            <a:avLst/>
          </a:prstGeom>
          <a:noFill/>
        </p:spPr>
        <p:txBody>
          <a:bodyPr wrap="none" rtlCol="0">
            <a:spAutoFit/>
          </a:bodyPr>
          <a:lstStyle/>
          <a:p>
            <a:r>
              <a:rPr lang="en-US" sz="3600" b="1" dirty="0">
                <a:solidFill>
                  <a:prstClr val="white"/>
                </a:solidFill>
                <a:latin typeface="Candara"/>
                <a:cs typeface="Candara"/>
              </a:rPr>
              <a:t>Inductive effects</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18" name="TextBox 17">
            <a:extLst>
              <a:ext uri="{FF2B5EF4-FFF2-40B4-BE49-F238E27FC236}">
                <a16:creationId xmlns:a16="http://schemas.microsoft.com/office/drawing/2014/main" id="{3E7011F4-834F-F54B-97BE-FCF3DE4C5C14}"/>
              </a:ext>
            </a:extLst>
          </p:cNvPr>
          <p:cNvSpPr txBox="1"/>
          <p:nvPr/>
        </p:nvSpPr>
        <p:spPr>
          <a:xfrm>
            <a:off x="228607" y="753463"/>
            <a:ext cx="8664670" cy="707886"/>
          </a:xfrm>
          <a:prstGeom prst="rect">
            <a:avLst/>
          </a:prstGeom>
          <a:noFill/>
        </p:spPr>
        <p:txBody>
          <a:bodyPr wrap="square" rtlCol="0">
            <a:spAutoFit/>
          </a:bodyPr>
          <a:lstStyle/>
          <a:p>
            <a:r>
              <a:rPr lang="en-US" sz="2000" b="1" dirty="0">
                <a:latin typeface="Candara" panose="020E0502030303020204" pitchFamily="34" charset="0"/>
              </a:rPr>
              <a:t>Inductive effects: </a:t>
            </a:r>
            <a:r>
              <a:rPr lang="en-US" sz="2000" i="1" dirty="0">
                <a:latin typeface="Candara" panose="020E0502030303020204" pitchFamily="34" charset="0"/>
              </a:rPr>
              <a:t>when electronegative atoms ‘pull’ electrons through a molecule’s structure, helping to delocalize charge and stabilize conjugate bases</a:t>
            </a:r>
          </a:p>
        </p:txBody>
      </p:sp>
      <p:sp>
        <p:nvSpPr>
          <p:cNvPr id="7" name="TextBox 6">
            <a:extLst>
              <a:ext uri="{FF2B5EF4-FFF2-40B4-BE49-F238E27FC236}">
                <a16:creationId xmlns:a16="http://schemas.microsoft.com/office/drawing/2014/main" id="{21D83AD5-00A8-8440-8A73-4296EB08C10C}"/>
              </a:ext>
            </a:extLst>
          </p:cNvPr>
          <p:cNvSpPr txBox="1"/>
          <p:nvPr/>
        </p:nvSpPr>
        <p:spPr>
          <a:xfrm>
            <a:off x="251149" y="1529012"/>
            <a:ext cx="8664670" cy="707886"/>
          </a:xfrm>
          <a:prstGeom prst="rect">
            <a:avLst/>
          </a:prstGeom>
          <a:noFill/>
        </p:spPr>
        <p:txBody>
          <a:bodyPr wrap="square" rtlCol="0">
            <a:spAutoFit/>
          </a:bodyPr>
          <a:lstStyle/>
          <a:p>
            <a:r>
              <a:rPr lang="en-US" sz="2000" b="1" dirty="0">
                <a:latin typeface="Candara" panose="020E0502030303020204" pitchFamily="34" charset="0"/>
              </a:rPr>
              <a:t>Electron withdrawing effects: </a:t>
            </a:r>
            <a:r>
              <a:rPr lang="en-US" sz="2000" i="1" dirty="0">
                <a:latin typeface="Candara" panose="020E0502030303020204" pitchFamily="34" charset="0"/>
              </a:rPr>
              <a:t>the ability of electronegative atoms to ‘pull’ electrons away from charged atoms and share the burden of charge</a:t>
            </a:r>
          </a:p>
        </p:txBody>
      </p:sp>
      <p:pic>
        <p:nvPicPr>
          <p:cNvPr id="2" name="Picture 1">
            <a:extLst>
              <a:ext uri="{FF2B5EF4-FFF2-40B4-BE49-F238E27FC236}">
                <a16:creationId xmlns:a16="http://schemas.microsoft.com/office/drawing/2014/main" id="{6D1EDDEA-8DC1-3C48-9C82-AE74FAE0662F}"/>
              </a:ext>
            </a:extLst>
          </p:cNvPr>
          <p:cNvPicPr>
            <a:picLocks noChangeAspect="1"/>
          </p:cNvPicPr>
          <p:nvPr/>
        </p:nvPicPr>
        <p:blipFill>
          <a:blip r:embed="rId3"/>
          <a:stretch>
            <a:fillRect/>
          </a:stretch>
        </p:blipFill>
        <p:spPr>
          <a:xfrm>
            <a:off x="288915" y="2358469"/>
            <a:ext cx="8604362" cy="1821117"/>
          </a:xfrm>
          <a:prstGeom prst="rect">
            <a:avLst/>
          </a:prstGeom>
        </p:spPr>
      </p:pic>
      <p:sp>
        <p:nvSpPr>
          <p:cNvPr id="14" name="TextBox 13">
            <a:extLst>
              <a:ext uri="{FF2B5EF4-FFF2-40B4-BE49-F238E27FC236}">
                <a16:creationId xmlns:a16="http://schemas.microsoft.com/office/drawing/2014/main" id="{F94C15EA-C5F7-ED42-8DCF-78A58AABBF49}"/>
              </a:ext>
            </a:extLst>
          </p:cNvPr>
          <p:cNvSpPr txBox="1"/>
          <p:nvPr/>
        </p:nvSpPr>
        <p:spPr>
          <a:xfrm>
            <a:off x="288915" y="4502514"/>
            <a:ext cx="8664670"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Candara" panose="020E0502030303020204" pitchFamily="34" charset="0"/>
              </a:rPr>
              <a:t>Notice that the </a:t>
            </a:r>
            <a:r>
              <a:rPr lang="en-US" sz="2000" b="1" dirty="0">
                <a:latin typeface="Candara" panose="020E0502030303020204" pitchFamily="34" charset="0"/>
              </a:rPr>
              <a:t>more electron withdrawing substituents are added</a:t>
            </a:r>
            <a:r>
              <a:rPr lang="en-US" sz="2000" dirty="0">
                <a:latin typeface="Candara" panose="020E0502030303020204" pitchFamily="34" charset="0"/>
              </a:rPr>
              <a:t>, in place of non-withdrawing hydrogen atoms, the more pronounced the inductive effect and </a:t>
            </a:r>
            <a:r>
              <a:rPr lang="en-US" sz="2000" b="1" dirty="0">
                <a:latin typeface="Candara" panose="020E0502030303020204" pitchFamily="34" charset="0"/>
              </a:rPr>
              <a:t>the greater the acidity</a:t>
            </a:r>
            <a:r>
              <a:rPr lang="en-US" sz="2000" dirty="0">
                <a:latin typeface="Candara" panose="020E0502030303020204" pitchFamily="34" charset="0"/>
              </a:rPr>
              <a:t>.</a:t>
            </a:r>
          </a:p>
        </p:txBody>
      </p:sp>
      <p:sp>
        <p:nvSpPr>
          <p:cNvPr id="15" name="TextBox 14">
            <a:extLst>
              <a:ext uri="{FF2B5EF4-FFF2-40B4-BE49-F238E27FC236}">
                <a16:creationId xmlns:a16="http://schemas.microsoft.com/office/drawing/2014/main" id="{308F5B74-B31A-2B4E-B536-1AF57A936CB6}"/>
              </a:ext>
            </a:extLst>
          </p:cNvPr>
          <p:cNvSpPr txBox="1"/>
          <p:nvPr/>
        </p:nvSpPr>
        <p:spPr>
          <a:xfrm>
            <a:off x="290293" y="5494256"/>
            <a:ext cx="8664670"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Candara" panose="020E0502030303020204" pitchFamily="34" charset="0"/>
              </a:rPr>
              <a:t>The halides make the carbon they are bonded to somewhat electron withdrawing while hydrocarbon groups are not.</a:t>
            </a:r>
          </a:p>
        </p:txBody>
      </p:sp>
      <p:sp>
        <p:nvSpPr>
          <p:cNvPr id="17" name="TextBox 16">
            <a:extLst>
              <a:ext uri="{FF2B5EF4-FFF2-40B4-BE49-F238E27FC236}">
                <a16:creationId xmlns:a16="http://schemas.microsoft.com/office/drawing/2014/main" id="{D547844F-F50D-EA47-8CCC-919AB2ABF7D4}"/>
              </a:ext>
            </a:extLst>
          </p:cNvPr>
          <p:cNvSpPr txBox="1"/>
          <p:nvPr/>
        </p:nvSpPr>
        <p:spPr>
          <a:xfrm>
            <a:off x="288915" y="6244709"/>
            <a:ext cx="8664670" cy="400110"/>
          </a:xfrm>
          <a:prstGeom prst="rect">
            <a:avLst/>
          </a:prstGeom>
          <a:noFill/>
        </p:spPr>
        <p:txBody>
          <a:bodyPr wrap="square" rtlCol="0">
            <a:spAutoFit/>
          </a:bodyPr>
          <a:lstStyle/>
          <a:p>
            <a:pPr marL="342900" indent="-342900">
              <a:buFont typeface="Arial" panose="020B0604020202020204" pitchFamily="34" charset="0"/>
              <a:buChar char="•"/>
            </a:pPr>
            <a:r>
              <a:rPr lang="en-US" sz="2000" b="1" dirty="0">
                <a:latin typeface="Candara" panose="020E0502030303020204" pitchFamily="34" charset="0"/>
              </a:rPr>
              <a:t>Generally, resonance effects are stronger than inductive effects.</a:t>
            </a:r>
          </a:p>
        </p:txBody>
      </p:sp>
    </p:spTree>
    <p:extLst>
      <p:ext uri="{BB962C8B-B14F-4D97-AF65-F5344CB8AC3E}">
        <p14:creationId xmlns:p14="http://schemas.microsoft.com/office/powerpoint/2010/main" val="245742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7" y="-168"/>
            <a:ext cx="6782626" cy="646331"/>
          </a:xfrm>
          <a:prstGeom prst="rect">
            <a:avLst/>
          </a:prstGeom>
          <a:noFill/>
        </p:spPr>
        <p:txBody>
          <a:bodyPr wrap="none" rtlCol="0">
            <a:spAutoFit/>
          </a:bodyPr>
          <a:lstStyle/>
          <a:p>
            <a:r>
              <a:rPr lang="en-US" sz="3600" b="1" dirty="0">
                <a:solidFill>
                  <a:prstClr val="white"/>
                </a:solidFill>
                <a:latin typeface="Candara"/>
                <a:cs typeface="Candara"/>
              </a:rPr>
              <a:t>Inductive effects: </a:t>
            </a:r>
            <a:r>
              <a:rPr lang="en-US" sz="3600" b="1" dirty="0" err="1">
                <a:solidFill>
                  <a:prstClr val="white"/>
                </a:solidFill>
                <a:latin typeface="Candara"/>
                <a:cs typeface="Candara"/>
              </a:rPr>
              <a:t>en</a:t>
            </a:r>
            <a:r>
              <a:rPr lang="en-US" sz="3600" b="1" dirty="0">
                <a:solidFill>
                  <a:prstClr val="white"/>
                </a:solidFill>
                <a:latin typeface="Candara"/>
                <a:cs typeface="Candara"/>
              </a:rPr>
              <a:t> and distance</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18" name="TextBox 17">
            <a:extLst>
              <a:ext uri="{FF2B5EF4-FFF2-40B4-BE49-F238E27FC236}">
                <a16:creationId xmlns:a16="http://schemas.microsoft.com/office/drawing/2014/main" id="{3E7011F4-834F-F54B-97BE-FCF3DE4C5C14}"/>
              </a:ext>
            </a:extLst>
          </p:cNvPr>
          <p:cNvSpPr txBox="1"/>
          <p:nvPr/>
        </p:nvSpPr>
        <p:spPr>
          <a:xfrm>
            <a:off x="228607" y="753463"/>
            <a:ext cx="8664670" cy="707886"/>
          </a:xfrm>
          <a:prstGeom prst="rect">
            <a:avLst/>
          </a:prstGeom>
          <a:noFill/>
        </p:spPr>
        <p:txBody>
          <a:bodyPr wrap="square" rtlCol="0">
            <a:spAutoFit/>
          </a:bodyPr>
          <a:lstStyle/>
          <a:p>
            <a:r>
              <a:rPr lang="en-US" sz="2000" dirty="0">
                <a:latin typeface="Candara" panose="020E0502030303020204" pitchFamily="34" charset="0"/>
              </a:rPr>
              <a:t>The higher the </a:t>
            </a:r>
            <a:r>
              <a:rPr lang="en-US" sz="2000" b="1" dirty="0">
                <a:latin typeface="Candara" panose="020E0502030303020204" pitchFamily="34" charset="0"/>
              </a:rPr>
              <a:t>electronegativity values </a:t>
            </a:r>
            <a:r>
              <a:rPr lang="en-US" sz="2000" dirty="0">
                <a:latin typeface="Candara" panose="020E0502030303020204" pitchFamily="34" charset="0"/>
              </a:rPr>
              <a:t>of the substituents, the greater the inductive effect.</a:t>
            </a:r>
            <a:endParaRPr lang="en-US" sz="2000" i="1" dirty="0">
              <a:latin typeface="Candara" panose="020E0502030303020204" pitchFamily="34" charset="0"/>
            </a:endParaRPr>
          </a:p>
        </p:txBody>
      </p:sp>
      <p:pic>
        <p:nvPicPr>
          <p:cNvPr id="3" name="Picture 2">
            <a:extLst>
              <a:ext uri="{FF2B5EF4-FFF2-40B4-BE49-F238E27FC236}">
                <a16:creationId xmlns:a16="http://schemas.microsoft.com/office/drawing/2014/main" id="{E46CD4D5-628A-AD4B-9EB4-826F7C75E4B6}"/>
              </a:ext>
            </a:extLst>
          </p:cNvPr>
          <p:cNvPicPr>
            <a:picLocks noChangeAspect="1"/>
          </p:cNvPicPr>
          <p:nvPr/>
        </p:nvPicPr>
        <p:blipFill>
          <a:blip r:embed="rId3"/>
          <a:stretch>
            <a:fillRect/>
          </a:stretch>
        </p:blipFill>
        <p:spPr>
          <a:xfrm>
            <a:off x="1981775" y="1495360"/>
            <a:ext cx="5092561" cy="2265198"/>
          </a:xfrm>
          <a:prstGeom prst="rect">
            <a:avLst/>
          </a:prstGeom>
        </p:spPr>
      </p:pic>
      <p:sp>
        <p:nvSpPr>
          <p:cNvPr id="6" name="TextBox 5">
            <a:extLst>
              <a:ext uri="{FF2B5EF4-FFF2-40B4-BE49-F238E27FC236}">
                <a16:creationId xmlns:a16="http://schemas.microsoft.com/office/drawing/2014/main" id="{CDDCE9F9-F16E-254B-BA5F-26B1783DB527}"/>
              </a:ext>
            </a:extLst>
          </p:cNvPr>
          <p:cNvSpPr txBox="1"/>
          <p:nvPr/>
        </p:nvSpPr>
        <p:spPr>
          <a:xfrm>
            <a:off x="455281" y="2002218"/>
            <a:ext cx="1374094" cy="400110"/>
          </a:xfrm>
          <a:prstGeom prst="rect">
            <a:avLst/>
          </a:prstGeom>
          <a:noFill/>
        </p:spPr>
        <p:txBody>
          <a:bodyPr wrap="none" rtlCol="0">
            <a:spAutoFit/>
          </a:bodyPr>
          <a:lstStyle/>
          <a:p>
            <a:r>
              <a:rPr lang="en-US" sz="2000" dirty="0">
                <a:solidFill>
                  <a:srgbClr val="0432FF"/>
                </a:solidFill>
                <a:latin typeface="Candara" panose="020E0502030303020204" pitchFamily="34" charset="0"/>
              </a:rPr>
              <a:t>Cl </a:t>
            </a:r>
            <a:r>
              <a:rPr lang="en-US" sz="2000" dirty="0" err="1">
                <a:solidFill>
                  <a:srgbClr val="0432FF"/>
                </a:solidFill>
                <a:latin typeface="Candara" panose="020E0502030303020204" pitchFamily="34" charset="0"/>
              </a:rPr>
              <a:t>en</a:t>
            </a:r>
            <a:r>
              <a:rPr lang="en-US" sz="2000" dirty="0">
                <a:solidFill>
                  <a:srgbClr val="0432FF"/>
                </a:solidFill>
                <a:latin typeface="Candara" panose="020E0502030303020204" pitchFamily="34" charset="0"/>
              </a:rPr>
              <a:t> = 3.16</a:t>
            </a:r>
          </a:p>
        </p:txBody>
      </p:sp>
      <p:sp>
        <p:nvSpPr>
          <p:cNvPr id="13" name="TextBox 12">
            <a:extLst>
              <a:ext uri="{FF2B5EF4-FFF2-40B4-BE49-F238E27FC236}">
                <a16:creationId xmlns:a16="http://schemas.microsoft.com/office/drawing/2014/main" id="{68241919-02E9-BD47-8554-A7E23719995B}"/>
              </a:ext>
            </a:extLst>
          </p:cNvPr>
          <p:cNvSpPr txBox="1"/>
          <p:nvPr/>
        </p:nvSpPr>
        <p:spPr>
          <a:xfrm>
            <a:off x="7166010" y="2002218"/>
            <a:ext cx="1220206" cy="400110"/>
          </a:xfrm>
          <a:prstGeom prst="rect">
            <a:avLst/>
          </a:prstGeom>
          <a:noFill/>
        </p:spPr>
        <p:txBody>
          <a:bodyPr wrap="none" rtlCol="0">
            <a:spAutoFit/>
          </a:bodyPr>
          <a:lstStyle/>
          <a:p>
            <a:r>
              <a:rPr lang="en-US" sz="2000" dirty="0">
                <a:solidFill>
                  <a:srgbClr val="0432FF"/>
                </a:solidFill>
                <a:latin typeface="Candara" panose="020E0502030303020204" pitchFamily="34" charset="0"/>
              </a:rPr>
              <a:t>F </a:t>
            </a:r>
            <a:r>
              <a:rPr lang="en-US" sz="2000" dirty="0" err="1">
                <a:solidFill>
                  <a:srgbClr val="0432FF"/>
                </a:solidFill>
                <a:latin typeface="Candara" panose="020E0502030303020204" pitchFamily="34" charset="0"/>
              </a:rPr>
              <a:t>en</a:t>
            </a:r>
            <a:r>
              <a:rPr lang="en-US" sz="2000" dirty="0">
                <a:solidFill>
                  <a:srgbClr val="0432FF"/>
                </a:solidFill>
                <a:latin typeface="Candara" panose="020E0502030303020204" pitchFamily="34" charset="0"/>
              </a:rPr>
              <a:t> = 4.0</a:t>
            </a:r>
          </a:p>
        </p:txBody>
      </p:sp>
      <p:sp>
        <p:nvSpPr>
          <p:cNvPr id="19" name="TextBox 18">
            <a:extLst>
              <a:ext uri="{FF2B5EF4-FFF2-40B4-BE49-F238E27FC236}">
                <a16:creationId xmlns:a16="http://schemas.microsoft.com/office/drawing/2014/main" id="{6699E6F9-177D-F045-9E86-62E94547CE8E}"/>
              </a:ext>
            </a:extLst>
          </p:cNvPr>
          <p:cNvSpPr txBox="1"/>
          <p:nvPr/>
        </p:nvSpPr>
        <p:spPr>
          <a:xfrm>
            <a:off x="298880" y="3947484"/>
            <a:ext cx="8664670" cy="707886"/>
          </a:xfrm>
          <a:prstGeom prst="rect">
            <a:avLst/>
          </a:prstGeom>
          <a:noFill/>
        </p:spPr>
        <p:txBody>
          <a:bodyPr wrap="square" rtlCol="0">
            <a:spAutoFit/>
          </a:bodyPr>
          <a:lstStyle/>
          <a:p>
            <a:r>
              <a:rPr lang="en-US" sz="2000" dirty="0">
                <a:latin typeface="Candara" panose="020E0502030303020204" pitchFamily="34" charset="0"/>
              </a:rPr>
              <a:t>The greater the </a:t>
            </a:r>
            <a:r>
              <a:rPr lang="en-US" sz="2000" b="1" dirty="0">
                <a:latin typeface="Candara" panose="020E0502030303020204" pitchFamily="34" charset="0"/>
              </a:rPr>
              <a:t>distance</a:t>
            </a:r>
            <a:r>
              <a:rPr lang="en-US" sz="2000" dirty="0">
                <a:latin typeface="Candara" panose="020E0502030303020204" pitchFamily="34" charset="0"/>
              </a:rPr>
              <a:t> between the electron withdrawing groups and the electrons being delocalized, the lower the inductive effect.</a:t>
            </a:r>
            <a:endParaRPr lang="en-US" sz="2000" i="1" dirty="0">
              <a:latin typeface="Candara" panose="020E0502030303020204" pitchFamily="34" charset="0"/>
            </a:endParaRPr>
          </a:p>
        </p:txBody>
      </p:sp>
      <p:pic>
        <p:nvPicPr>
          <p:cNvPr id="8" name="Picture 7">
            <a:extLst>
              <a:ext uri="{FF2B5EF4-FFF2-40B4-BE49-F238E27FC236}">
                <a16:creationId xmlns:a16="http://schemas.microsoft.com/office/drawing/2014/main" id="{E86FBD1E-0116-C846-A4DF-241C36D2D424}"/>
              </a:ext>
            </a:extLst>
          </p:cNvPr>
          <p:cNvPicPr>
            <a:picLocks noChangeAspect="1"/>
          </p:cNvPicPr>
          <p:nvPr/>
        </p:nvPicPr>
        <p:blipFill>
          <a:blip r:embed="rId4"/>
          <a:stretch>
            <a:fillRect/>
          </a:stretch>
        </p:blipFill>
        <p:spPr>
          <a:xfrm>
            <a:off x="1746172" y="4734200"/>
            <a:ext cx="5419838" cy="1969320"/>
          </a:xfrm>
          <a:prstGeom prst="rect">
            <a:avLst/>
          </a:prstGeom>
        </p:spPr>
      </p:pic>
    </p:spTree>
    <p:extLst>
      <p:ext uri="{BB962C8B-B14F-4D97-AF65-F5344CB8AC3E}">
        <p14:creationId xmlns:p14="http://schemas.microsoft.com/office/powerpoint/2010/main" val="38488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7" y="-168"/>
            <a:ext cx="1641411" cy="646331"/>
          </a:xfrm>
          <a:prstGeom prst="rect">
            <a:avLst/>
          </a:prstGeom>
          <a:noFill/>
        </p:spPr>
        <p:txBody>
          <a:bodyPr wrap="none" rtlCol="0">
            <a:spAutoFit/>
          </a:bodyPr>
          <a:lstStyle/>
          <a:p>
            <a:r>
              <a:rPr lang="en-US" sz="3600" b="1" dirty="0">
                <a:solidFill>
                  <a:prstClr val="white"/>
                </a:solidFill>
                <a:latin typeface="Candara"/>
                <a:cs typeface="Candara"/>
              </a:rPr>
              <a:t>Try this</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18" name="TextBox 17">
            <a:extLst>
              <a:ext uri="{FF2B5EF4-FFF2-40B4-BE49-F238E27FC236}">
                <a16:creationId xmlns:a16="http://schemas.microsoft.com/office/drawing/2014/main" id="{3E7011F4-834F-F54B-97BE-FCF3DE4C5C14}"/>
              </a:ext>
            </a:extLst>
          </p:cNvPr>
          <p:cNvSpPr txBox="1"/>
          <p:nvPr/>
        </p:nvSpPr>
        <p:spPr>
          <a:xfrm>
            <a:off x="228607" y="753463"/>
            <a:ext cx="8664670" cy="707886"/>
          </a:xfrm>
          <a:prstGeom prst="rect">
            <a:avLst/>
          </a:prstGeom>
          <a:noFill/>
        </p:spPr>
        <p:txBody>
          <a:bodyPr wrap="square" rtlCol="0">
            <a:spAutoFit/>
          </a:bodyPr>
          <a:lstStyle/>
          <a:p>
            <a:r>
              <a:rPr lang="en-US" sz="2000" dirty="0">
                <a:latin typeface="Candara" panose="020E0502030303020204" pitchFamily="34" charset="0"/>
              </a:rPr>
              <a:t>Rank the compounds below from most acidic to least acidic, and explain</a:t>
            </a:r>
          </a:p>
          <a:p>
            <a:r>
              <a:rPr lang="en-US" sz="2000" dirty="0">
                <a:latin typeface="Candara" panose="020E0502030303020204" pitchFamily="34" charset="0"/>
              </a:rPr>
              <a:t>your reasoning.</a:t>
            </a:r>
            <a:endParaRPr lang="en-US" sz="2000" i="1" dirty="0">
              <a:latin typeface="Candara" panose="020E0502030303020204" pitchFamily="34" charset="0"/>
            </a:endParaRPr>
          </a:p>
        </p:txBody>
      </p:sp>
      <p:pic>
        <p:nvPicPr>
          <p:cNvPr id="2" name="Picture 1">
            <a:extLst>
              <a:ext uri="{FF2B5EF4-FFF2-40B4-BE49-F238E27FC236}">
                <a16:creationId xmlns:a16="http://schemas.microsoft.com/office/drawing/2014/main" id="{899AD93F-394B-2D42-81CB-738F235CED51}"/>
              </a:ext>
            </a:extLst>
          </p:cNvPr>
          <p:cNvPicPr>
            <a:picLocks noChangeAspect="1"/>
          </p:cNvPicPr>
          <p:nvPr/>
        </p:nvPicPr>
        <p:blipFill>
          <a:blip r:embed="rId3"/>
          <a:stretch>
            <a:fillRect/>
          </a:stretch>
        </p:blipFill>
        <p:spPr>
          <a:xfrm>
            <a:off x="1807589" y="1907628"/>
            <a:ext cx="5528821" cy="2334391"/>
          </a:xfrm>
          <a:prstGeom prst="rect">
            <a:avLst/>
          </a:prstGeom>
        </p:spPr>
      </p:pic>
      <p:sp>
        <p:nvSpPr>
          <p:cNvPr id="3" name="TextBox 2">
            <a:extLst>
              <a:ext uri="{FF2B5EF4-FFF2-40B4-BE49-F238E27FC236}">
                <a16:creationId xmlns:a16="http://schemas.microsoft.com/office/drawing/2014/main" id="{ED2C9612-C5DE-EC43-B1FE-0F29445EF0AB}"/>
              </a:ext>
            </a:extLst>
          </p:cNvPr>
          <p:cNvSpPr txBox="1"/>
          <p:nvPr/>
        </p:nvSpPr>
        <p:spPr>
          <a:xfrm>
            <a:off x="828549" y="4774019"/>
            <a:ext cx="7932679" cy="1323439"/>
          </a:xfrm>
          <a:prstGeom prst="rect">
            <a:avLst/>
          </a:prstGeom>
          <a:noFill/>
        </p:spPr>
        <p:txBody>
          <a:bodyPr wrap="square" rtlCol="0">
            <a:spAutoFit/>
          </a:bodyPr>
          <a:lstStyle/>
          <a:p>
            <a:r>
              <a:rPr lang="en-US" sz="2000" b="1" dirty="0">
                <a:solidFill>
                  <a:srgbClr val="0432FF"/>
                </a:solidFill>
                <a:latin typeface="Candara" panose="020E0502030303020204" pitchFamily="34" charset="0"/>
              </a:rPr>
              <a:t>Acidity: A &gt; C &gt; B</a:t>
            </a:r>
          </a:p>
          <a:p>
            <a:pPr marL="285750" indent="-285750">
              <a:buFont typeface="Arial" panose="020B0604020202020204" pitchFamily="34" charset="0"/>
              <a:buChar char="•"/>
            </a:pPr>
            <a:r>
              <a:rPr lang="en-US" sz="2000" dirty="0">
                <a:solidFill>
                  <a:srgbClr val="0432FF"/>
                </a:solidFill>
                <a:latin typeface="Candara" panose="020E0502030303020204" pitchFamily="34" charset="0"/>
              </a:rPr>
              <a:t>A most acidic: </a:t>
            </a:r>
            <a:r>
              <a:rPr lang="en-US" sz="2000" b="1" dirty="0">
                <a:solidFill>
                  <a:srgbClr val="0432FF"/>
                </a:solidFill>
                <a:latin typeface="Candara" panose="020E0502030303020204" pitchFamily="34" charset="0"/>
              </a:rPr>
              <a:t>EN value </a:t>
            </a:r>
            <a:r>
              <a:rPr lang="en-US" sz="2000" dirty="0">
                <a:solidFill>
                  <a:srgbClr val="0432FF"/>
                </a:solidFill>
                <a:latin typeface="Candara" panose="020E0502030303020204" pitchFamily="34" charset="0"/>
              </a:rPr>
              <a:t>of Cl (3.0) is greater than that of Br (2.8).</a:t>
            </a:r>
          </a:p>
          <a:p>
            <a:pPr marL="285750" indent="-285750">
              <a:buFont typeface="Arial" panose="020B0604020202020204" pitchFamily="34" charset="0"/>
              <a:buChar char="•"/>
            </a:pPr>
            <a:r>
              <a:rPr lang="en-US" sz="2000" dirty="0">
                <a:solidFill>
                  <a:srgbClr val="0432FF"/>
                </a:solidFill>
                <a:latin typeface="Candara" panose="020E0502030303020204" pitchFamily="34" charset="0"/>
              </a:rPr>
              <a:t>C &gt; B: the Br e- withdrawing group is </a:t>
            </a:r>
            <a:r>
              <a:rPr lang="en-US" sz="2000" b="1" dirty="0">
                <a:solidFill>
                  <a:srgbClr val="0432FF"/>
                </a:solidFill>
                <a:latin typeface="Candara" panose="020E0502030303020204" pitchFamily="34" charset="0"/>
              </a:rPr>
              <a:t>closer</a:t>
            </a:r>
            <a:r>
              <a:rPr lang="en-US" sz="2000" dirty="0">
                <a:solidFill>
                  <a:srgbClr val="0432FF"/>
                </a:solidFill>
                <a:latin typeface="Candara" panose="020E0502030303020204" pitchFamily="34" charset="0"/>
              </a:rPr>
              <a:t> to the carboxylic acid group so has a greater inductive effect on its </a:t>
            </a:r>
            <a:r>
              <a:rPr lang="en-US" sz="2000" dirty="0" err="1">
                <a:solidFill>
                  <a:srgbClr val="0432FF"/>
                </a:solidFill>
                <a:latin typeface="Candara" panose="020E0502030303020204" pitchFamily="34" charset="0"/>
              </a:rPr>
              <a:t>pka</a:t>
            </a:r>
            <a:r>
              <a:rPr lang="en-US" sz="2000" dirty="0">
                <a:solidFill>
                  <a:srgbClr val="0432FF"/>
                </a:solidFill>
                <a:latin typeface="Candara" panose="020E0502030303020204" pitchFamily="34" charset="0"/>
              </a:rPr>
              <a:t>.</a:t>
            </a:r>
          </a:p>
        </p:txBody>
      </p:sp>
    </p:spTree>
    <p:extLst>
      <p:ext uri="{BB962C8B-B14F-4D97-AF65-F5344CB8AC3E}">
        <p14:creationId xmlns:p14="http://schemas.microsoft.com/office/powerpoint/2010/main" val="3364620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169"/>
            <a:ext cx="1916585" cy="646331"/>
          </a:xfrm>
          <a:prstGeom prst="rect">
            <a:avLst/>
          </a:prstGeom>
          <a:noFill/>
        </p:spPr>
        <p:txBody>
          <a:bodyPr wrap="none" rtlCol="0">
            <a:spAutoFit/>
          </a:bodyPr>
          <a:lstStyle/>
          <a:p>
            <a:pPr defTabSz="914400"/>
            <a:r>
              <a:rPr lang="en-US" sz="3600" b="1" dirty="0">
                <a:solidFill>
                  <a:schemeClr val="bg1"/>
                </a:solidFill>
                <a:latin typeface="Candara"/>
                <a:cs typeface="Candara"/>
              </a:rPr>
              <a:t>Can you?</a:t>
            </a:r>
          </a:p>
        </p:txBody>
      </p:sp>
      <p:sp>
        <p:nvSpPr>
          <p:cNvPr id="2" name="TextBox 1"/>
          <p:cNvSpPr txBox="1"/>
          <p:nvPr/>
        </p:nvSpPr>
        <p:spPr>
          <a:xfrm>
            <a:off x="275634" y="806828"/>
            <a:ext cx="8624113" cy="707886"/>
          </a:xfrm>
          <a:prstGeom prst="rect">
            <a:avLst/>
          </a:prstGeom>
          <a:noFill/>
        </p:spPr>
        <p:txBody>
          <a:bodyPr wrap="square" rtlCol="0">
            <a:spAutoFit/>
          </a:bodyPr>
          <a:lstStyle/>
          <a:p>
            <a:pPr marL="465138" indent="-455613"/>
            <a:r>
              <a:rPr lang="en-US" sz="2000" dirty="0">
                <a:latin typeface="Candara"/>
                <a:cs typeface="Candara"/>
              </a:rPr>
              <a:t>(1) Explain how and why acidity varies across rows (with increasing electronegativity) and down columns (with increasing size)?</a:t>
            </a:r>
          </a:p>
        </p:txBody>
      </p:sp>
      <p:sp>
        <p:nvSpPr>
          <p:cNvPr id="12" name="TextBox 11"/>
          <p:cNvSpPr txBox="1"/>
          <p:nvPr/>
        </p:nvSpPr>
        <p:spPr>
          <a:xfrm>
            <a:off x="275634" y="1647241"/>
            <a:ext cx="8624113" cy="400110"/>
          </a:xfrm>
          <a:prstGeom prst="rect">
            <a:avLst/>
          </a:prstGeom>
          <a:noFill/>
        </p:spPr>
        <p:txBody>
          <a:bodyPr wrap="square" rtlCol="0">
            <a:spAutoFit/>
          </a:bodyPr>
          <a:lstStyle/>
          <a:p>
            <a:r>
              <a:rPr lang="en-US" sz="2000" dirty="0">
                <a:latin typeface="Candara"/>
                <a:cs typeface="Candara"/>
              </a:rPr>
              <a:t>(2) Explain how resonance increases acidity by stabilizing the conjugate base?</a:t>
            </a:r>
          </a:p>
        </p:txBody>
      </p:sp>
      <p:sp>
        <p:nvSpPr>
          <p:cNvPr id="13" name="TextBox 12"/>
          <p:cNvSpPr txBox="1"/>
          <p:nvPr/>
        </p:nvSpPr>
        <p:spPr>
          <a:xfrm>
            <a:off x="275634" y="2299072"/>
            <a:ext cx="8624113" cy="1015663"/>
          </a:xfrm>
          <a:prstGeom prst="rect">
            <a:avLst/>
          </a:prstGeom>
          <a:noFill/>
        </p:spPr>
        <p:txBody>
          <a:bodyPr wrap="square" rtlCol="0">
            <a:spAutoFit/>
          </a:bodyPr>
          <a:lstStyle/>
          <a:p>
            <a:pPr marL="465138" indent="-455613"/>
            <a:r>
              <a:rPr lang="en-US" sz="2000" dirty="0">
                <a:latin typeface="Candara"/>
                <a:cs typeface="Candara"/>
              </a:rPr>
              <a:t>(3) Explain that resonance stabilization of the N’s : in amides prevents them from acting as bases, while the lack of resonance makes amines effective bases?</a:t>
            </a:r>
          </a:p>
        </p:txBody>
      </p:sp>
      <p:sp>
        <p:nvSpPr>
          <p:cNvPr id="14" name="TextBox 13"/>
          <p:cNvSpPr txBox="1"/>
          <p:nvPr/>
        </p:nvSpPr>
        <p:spPr>
          <a:xfrm>
            <a:off x="275634" y="3525574"/>
            <a:ext cx="8624113" cy="707886"/>
          </a:xfrm>
          <a:prstGeom prst="rect">
            <a:avLst/>
          </a:prstGeom>
          <a:noFill/>
        </p:spPr>
        <p:txBody>
          <a:bodyPr wrap="square" rtlCol="0">
            <a:spAutoFit/>
          </a:bodyPr>
          <a:lstStyle/>
          <a:p>
            <a:pPr marL="465138" indent="-455613"/>
            <a:r>
              <a:rPr lang="en-US" sz="2000" dirty="0">
                <a:latin typeface="Candara"/>
                <a:cs typeface="Candara"/>
              </a:rPr>
              <a:t>(4) Describe how inductive effects can stabilize conjugate bases and strengthen acids? And that distance matters?</a:t>
            </a:r>
          </a:p>
        </p:txBody>
      </p:sp>
      <p:pic>
        <p:nvPicPr>
          <p:cNvPr id="11" name="Picture 10">
            <a:extLst>
              <a:ext uri="{FF2B5EF4-FFF2-40B4-BE49-F238E27FC236}">
                <a16:creationId xmlns:a16="http://schemas.microsoft.com/office/drawing/2014/main" id="{D1FFA73D-6DF6-A04B-9DBE-FB0FC133284E}"/>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9" name="TextBox 8">
            <a:extLst>
              <a:ext uri="{FF2B5EF4-FFF2-40B4-BE49-F238E27FC236}">
                <a16:creationId xmlns:a16="http://schemas.microsoft.com/office/drawing/2014/main" id="{55BD87B2-6F29-A84D-B240-546126455F28}"/>
              </a:ext>
            </a:extLst>
          </p:cNvPr>
          <p:cNvSpPr txBox="1"/>
          <p:nvPr/>
        </p:nvSpPr>
        <p:spPr>
          <a:xfrm>
            <a:off x="275634" y="4475626"/>
            <a:ext cx="8624113" cy="707886"/>
          </a:xfrm>
          <a:prstGeom prst="rect">
            <a:avLst/>
          </a:prstGeom>
          <a:noFill/>
        </p:spPr>
        <p:txBody>
          <a:bodyPr wrap="square" rtlCol="0">
            <a:spAutoFit/>
          </a:bodyPr>
          <a:lstStyle/>
          <a:p>
            <a:pPr marL="465138" indent="-455613"/>
            <a:r>
              <a:rPr lang="en-US" sz="2000" dirty="0">
                <a:latin typeface="Candara"/>
                <a:cs typeface="Candara"/>
              </a:rPr>
              <a:t>(5) Explain how electron withdrawing groups can polarize O-H bonds, increasing acidity?</a:t>
            </a:r>
          </a:p>
        </p:txBody>
      </p:sp>
      <p:sp>
        <p:nvSpPr>
          <p:cNvPr id="10" name="TextBox 9">
            <a:extLst>
              <a:ext uri="{FF2B5EF4-FFF2-40B4-BE49-F238E27FC236}">
                <a16:creationId xmlns:a16="http://schemas.microsoft.com/office/drawing/2014/main" id="{D3A2C42F-F50C-864C-958F-AA028EDBD51B}"/>
              </a:ext>
            </a:extLst>
          </p:cNvPr>
          <p:cNvSpPr txBox="1"/>
          <p:nvPr/>
        </p:nvSpPr>
        <p:spPr>
          <a:xfrm>
            <a:off x="275634" y="5425678"/>
            <a:ext cx="8624113" cy="400110"/>
          </a:xfrm>
          <a:prstGeom prst="rect">
            <a:avLst/>
          </a:prstGeom>
          <a:noFill/>
        </p:spPr>
        <p:txBody>
          <a:bodyPr wrap="square" rtlCol="0">
            <a:spAutoFit/>
          </a:bodyPr>
          <a:lstStyle/>
          <a:p>
            <a:r>
              <a:rPr lang="en-US" sz="2000" dirty="0">
                <a:latin typeface="Candara"/>
                <a:cs typeface="Candara"/>
              </a:rPr>
              <a:t>(6) Be aware that resonance usually trumps inductive effects?</a:t>
            </a:r>
          </a:p>
        </p:txBody>
      </p:sp>
    </p:spTree>
    <p:extLst>
      <p:ext uri="{BB962C8B-B14F-4D97-AF65-F5344CB8AC3E}">
        <p14:creationId xmlns:p14="http://schemas.microsoft.com/office/powerpoint/2010/main" val="1909149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7" y="-168"/>
            <a:ext cx="3818674" cy="646331"/>
          </a:xfrm>
          <a:prstGeom prst="rect">
            <a:avLst/>
          </a:prstGeom>
          <a:noFill/>
        </p:spPr>
        <p:txBody>
          <a:bodyPr wrap="none" rtlCol="0">
            <a:spAutoFit/>
          </a:bodyPr>
          <a:lstStyle/>
          <a:p>
            <a:r>
              <a:rPr lang="en-US" sz="3600" b="1" dirty="0">
                <a:solidFill>
                  <a:prstClr val="white"/>
                </a:solidFill>
                <a:latin typeface="Candara"/>
                <a:cs typeface="Candara"/>
              </a:rPr>
              <a:t>Effect across rows</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6" name="TextBox 5">
            <a:extLst>
              <a:ext uri="{FF2B5EF4-FFF2-40B4-BE49-F238E27FC236}">
                <a16:creationId xmlns:a16="http://schemas.microsoft.com/office/drawing/2014/main" id="{73D6AE86-E42A-534F-807E-A1AC78CD425D}"/>
              </a:ext>
            </a:extLst>
          </p:cNvPr>
          <p:cNvSpPr txBox="1"/>
          <p:nvPr/>
        </p:nvSpPr>
        <p:spPr>
          <a:xfrm>
            <a:off x="283897" y="771208"/>
            <a:ext cx="8624113" cy="707886"/>
          </a:xfrm>
          <a:prstGeom prst="rect">
            <a:avLst/>
          </a:prstGeom>
          <a:noFill/>
        </p:spPr>
        <p:txBody>
          <a:bodyPr wrap="square" rtlCol="0">
            <a:spAutoFit/>
          </a:bodyPr>
          <a:lstStyle/>
          <a:p>
            <a:r>
              <a:rPr lang="en-US" sz="2000" dirty="0">
                <a:latin typeface="Candara" panose="020E0502030303020204" pitchFamily="34" charset="0"/>
              </a:rPr>
              <a:t>In this section, it will become clear that </a:t>
            </a:r>
            <a:r>
              <a:rPr lang="en-US" sz="2000" b="1" dirty="0">
                <a:latin typeface="Candara" panose="020E0502030303020204" pitchFamily="34" charset="0"/>
              </a:rPr>
              <a:t>molecular structure </a:t>
            </a:r>
            <a:r>
              <a:rPr lang="en-US" sz="2000" dirty="0">
                <a:latin typeface="Candara" panose="020E0502030303020204" pitchFamily="34" charset="0"/>
              </a:rPr>
              <a:t>can effect the reactivity, or function, of organic compounds.</a:t>
            </a:r>
          </a:p>
        </p:txBody>
      </p:sp>
      <p:pic>
        <p:nvPicPr>
          <p:cNvPr id="2" name="Picture 1">
            <a:extLst>
              <a:ext uri="{FF2B5EF4-FFF2-40B4-BE49-F238E27FC236}">
                <a16:creationId xmlns:a16="http://schemas.microsoft.com/office/drawing/2014/main" id="{432522DA-0AC6-E24F-9999-F5D5F3146520}"/>
              </a:ext>
            </a:extLst>
          </p:cNvPr>
          <p:cNvPicPr>
            <a:picLocks noChangeAspect="1"/>
          </p:cNvPicPr>
          <p:nvPr/>
        </p:nvPicPr>
        <p:blipFill>
          <a:blip r:embed="rId3"/>
          <a:stretch>
            <a:fillRect/>
          </a:stretch>
        </p:blipFill>
        <p:spPr>
          <a:xfrm>
            <a:off x="111228" y="1520258"/>
            <a:ext cx="5676900" cy="5245100"/>
          </a:xfrm>
          <a:prstGeom prst="rect">
            <a:avLst/>
          </a:prstGeom>
        </p:spPr>
      </p:pic>
      <p:sp>
        <p:nvSpPr>
          <p:cNvPr id="18" name="TextBox 17">
            <a:extLst>
              <a:ext uri="{FF2B5EF4-FFF2-40B4-BE49-F238E27FC236}">
                <a16:creationId xmlns:a16="http://schemas.microsoft.com/office/drawing/2014/main" id="{3E7011F4-834F-F54B-97BE-FCF3DE4C5C14}"/>
              </a:ext>
            </a:extLst>
          </p:cNvPr>
          <p:cNvSpPr txBox="1"/>
          <p:nvPr/>
        </p:nvSpPr>
        <p:spPr>
          <a:xfrm>
            <a:off x="5763308" y="1977452"/>
            <a:ext cx="3380692" cy="1015663"/>
          </a:xfrm>
          <a:prstGeom prst="rect">
            <a:avLst/>
          </a:prstGeom>
          <a:noFill/>
        </p:spPr>
        <p:txBody>
          <a:bodyPr wrap="square" rtlCol="0">
            <a:spAutoFit/>
          </a:bodyPr>
          <a:lstStyle/>
          <a:p>
            <a:r>
              <a:rPr lang="en-US" sz="2000" dirty="0">
                <a:latin typeface="Candara" panose="020E0502030303020204" pitchFamily="34" charset="0"/>
              </a:rPr>
              <a:t>The more stable the conjugate base, the stronger the acid.</a:t>
            </a:r>
          </a:p>
        </p:txBody>
      </p:sp>
      <p:sp>
        <p:nvSpPr>
          <p:cNvPr id="19" name="TextBox 18">
            <a:extLst>
              <a:ext uri="{FF2B5EF4-FFF2-40B4-BE49-F238E27FC236}">
                <a16:creationId xmlns:a16="http://schemas.microsoft.com/office/drawing/2014/main" id="{BB359B21-4BC0-5743-9EA3-3211672A2E8A}"/>
              </a:ext>
            </a:extLst>
          </p:cNvPr>
          <p:cNvSpPr txBox="1"/>
          <p:nvPr/>
        </p:nvSpPr>
        <p:spPr>
          <a:xfrm>
            <a:off x="5788128" y="3130142"/>
            <a:ext cx="3380692" cy="1323439"/>
          </a:xfrm>
          <a:prstGeom prst="rect">
            <a:avLst/>
          </a:prstGeom>
          <a:noFill/>
        </p:spPr>
        <p:txBody>
          <a:bodyPr wrap="square" rtlCol="0">
            <a:spAutoFit/>
          </a:bodyPr>
          <a:lstStyle/>
          <a:p>
            <a:r>
              <a:rPr lang="en-US" sz="2000" dirty="0">
                <a:latin typeface="Candara" panose="020E0502030303020204" pitchFamily="34" charset="0"/>
              </a:rPr>
              <a:t>More electronegative atoms are better at holding : and (-) charge.</a:t>
            </a:r>
          </a:p>
          <a:p>
            <a:r>
              <a:rPr lang="en-US" sz="2000" dirty="0">
                <a:latin typeface="Candara" panose="020E0502030303020204" pitchFamily="34" charset="0"/>
              </a:rPr>
              <a:t>	EN: O &gt; N &gt; C</a:t>
            </a:r>
          </a:p>
        </p:txBody>
      </p:sp>
    </p:spTree>
    <p:extLst>
      <p:ext uri="{BB962C8B-B14F-4D97-AF65-F5344CB8AC3E}">
        <p14:creationId xmlns:p14="http://schemas.microsoft.com/office/powerpoint/2010/main" val="152788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7" y="-168"/>
            <a:ext cx="4362092" cy="646331"/>
          </a:xfrm>
          <a:prstGeom prst="rect">
            <a:avLst/>
          </a:prstGeom>
          <a:noFill/>
        </p:spPr>
        <p:txBody>
          <a:bodyPr wrap="none" rtlCol="0">
            <a:spAutoFit/>
          </a:bodyPr>
          <a:lstStyle/>
          <a:p>
            <a:r>
              <a:rPr lang="en-US" sz="3600" b="1" dirty="0">
                <a:solidFill>
                  <a:prstClr val="white"/>
                </a:solidFill>
                <a:latin typeface="Candara"/>
                <a:cs typeface="Candara"/>
              </a:rPr>
              <a:t>Effect down columns</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18" name="TextBox 17">
            <a:extLst>
              <a:ext uri="{FF2B5EF4-FFF2-40B4-BE49-F238E27FC236}">
                <a16:creationId xmlns:a16="http://schemas.microsoft.com/office/drawing/2014/main" id="{3E7011F4-834F-F54B-97BE-FCF3DE4C5C14}"/>
              </a:ext>
            </a:extLst>
          </p:cNvPr>
          <p:cNvSpPr txBox="1"/>
          <p:nvPr/>
        </p:nvSpPr>
        <p:spPr>
          <a:xfrm>
            <a:off x="228607" y="753463"/>
            <a:ext cx="8664670" cy="707886"/>
          </a:xfrm>
          <a:prstGeom prst="rect">
            <a:avLst/>
          </a:prstGeom>
          <a:noFill/>
        </p:spPr>
        <p:txBody>
          <a:bodyPr wrap="square" rtlCol="0">
            <a:spAutoFit/>
          </a:bodyPr>
          <a:lstStyle/>
          <a:p>
            <a:r>
              <a:rPr lang="en-US" sz="2000" b="1" dirty="0">
                <a:latin typeface="Candara" panose="020E0502030303020204" pitchFamily="34" charset="0"/>
              </a:rPr>
              <a:t>Larger ions are more stable bases </a:t>
            </a:r>
            <a:r>
              <a:rPr lang="en-US" sz="2000" dirty="0">
                <a:latin typeface="Candara" panose="020E0502030303020204" pitchFamily="34" charset="0"/>
              </a:rPr>
              <a:t>because they have more surface area on which to hold the : and negative charge.</a:t>
            </a:r>
          </a:p>
        </p:txBody>
      </p:sp>
      <p:pic>
        <p:nvPicPr>
          <p:cNvPr id="3" name="Picture 2">
            <a:extLst>
              <a:ext uri="{FF2B5EF4-FFF2-40B4-BE49-F238E27FC236}">
                <a16:creationId xmlns:a16="http://schemas.microsoft.com/office/drawing/2014/main" id="{E57CBC5D-AD3D-AC42-A834-E9ECC933A977}"/>
              </a:ext>
            </a:extLst>
          </p:cNvPr>
          <p:cNvPicPr>
            <a:picLocks noChangeAspect="1"/>
          </p:cNvPicPr>
          <p:nvPr/>
        </p:nvPicPr>
        <p:blipFill>
          <a:blip r:embed="rId3"/>
          <a:stretch>
            <a:fillRect/>
          </a:stretch>
        </p:blipFill>
        <p:spPr>
          <a:xfrm>
            <a:off x="228607" y="1461349"/>
            <a:ext cx="6929043" cy="4358353"/>
          </a:xfrm>
          <a:prstGeom prst="rect">
            <a:avLst/>
          </a:prstGeom>
        </p:spPr>
      </p:pic>
      <p:pic>
        <p:nvPicPr>
          <p:cNvPr id="7" name="Picture 6">
            <a:extLst>
              <a:ext uri="{FF2B5EF4-FFF2-40B4-BE49-F238E27FC236}">
                <a16:creationId xmlns:a16="http://schemas.microsoft.com/office/drawing/2014/main" id="{5F36713A-667A-BE47-BA5E-11736CE79DA4}"/>
              </a:ext>
            </a:extLst>
          </p:cNvPr>
          <p:cNvPicPr>
            <a:picLocks noChangeAspect="1"/>
          </p:cNvPicPr>
          <p:nvPr/>
        </p:nvPicPr>
        <p:blipFill>
          <a:blip r:embed="rId4"/>
          <a:stretch>
            <a:fillRect/>
          </a:stretch>
        </p:blipFill>
        <p:spPr>
          <a:xfrm>
            <a:off x="5813273" y="4804399"/>
            <a:ext cx="3330727" cy="1723189"/>
          </a:xfrm>
          <a:prstGeom prst="rect">
            <a:avLst/>
          </a:prstGeom>
        </p:spPr>
      </p:pic>
      <p:sp>
        <p:nvSpPr>
          <p:cNvPr id="11" name="TextBox 10">
            <a:extLst>
              <a:ext uri="{FF2B5EF4-FFF2-40B4-BE49-F238E27FC236}">
                <a16:creationId xmlns:a16="http://schemas.microsoft.com/office/drawing/2014/main" id="{7ECD0CA5-0DFB-424E-995C-B5EF3CABDB12}"/>
              </a:ext>
            </a:extLst>
          </p:cNvPr>
          <p:cNvSpPr txBox="1"/>
          <p:nvPr/>
        </p:nvSpPr>
        <p:spPr>
          <a:xfrm>
            <a:off x="209176" y="6011226"/>
            <a:ext cx="5336218" cy="707886"/>
          </a:xfrm>
          <a:prstGeom prst="rect">
            <a:avLst/>
          </a:prstGeom>
          <a:noFill/>
        </p:spPr>
        <p:txBody>
          <a:bodyPr wrap="square" rtlCol="0">
            <a:spAutoFit/>
          </a:bodyPr>
          <a:lstStyle/>
          <a:p>
            <a:r>
              <a:rPr lang="en-US" sz="2000" dirty="0">
                <a:latin typeface="Candara" panose="020E0502030303020204" pitchFamily="34" charset="0"/>
              </a:rPr>
              <a:t>And </a:t>
            </a:r>
            <a:r>
              <a:rPr lang="en-US" sz="2000" b="1" dirty="0">
                <a:latin typeface="Candara" panose="020E0502030303020204" pitchFamily="34" charset="0"/>
              </a:rPr>
              <a:t>thiols (SH) are more acidic than alcohols (OH) </a:t>
            </a:r>
            <a:r>
              <a:rPr lang="en-US" sz="2000" dirty="0">
                <a:latin typeface="Candara" panose="020E0502030303020204" pitchFamily="34" charset="0"/>
              </a:rPr>
              <a:t>for the same reason of larger size.</a:t>
            </a:r>
          </a:p>
        </p:txBody>
      </p:sp>
    </p:spTree>
    <p:extLst>
      <p:ext uri="{BB962C8B-B14F-4D97-AF65-F5344CB8AC3E}">
        <p14:creationId xmlns:p14="http://schemas.microsoft.com/office/powerpoint/2010/main" val="215834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7" y="-168"/>
            <a:ext cx="1641411" cy="646331"/>
          </a:xfrm>
          <a:prstGeom prst="rect">
            <a:avLst/>
          </a:prstGeom>
          <a:noFill/>
        </p:spPr>
        <p:txBody>
          <a:bodyPr wrap="none" rtlCol="0">
            <a:spAutoFit/>
          </a:bodyPr>
          <a:lstStyle/>
          <a:p>
            <a:r>
              <a:rPr lang="en-US" sz="3600" b="1" dirty="0">
                <a:solidFill>
                  <a:prstClr val="white"/>
                </a:solidFill>
                <a:latin typeface="Candara"/>
                <a:cs typeface="Candara"/>
              </a:rPr>
              <a:t>Try this</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18" name="TextBox 17">
            <a:extLst>
              <a:ext uri="{FF2B5EF4-FFF2-40B4-BE49-F238E27FC236}">
                <a16:creationId xmlns:a16="http://schemas.microsoft.com/office/drawing/2014/main" id="{3E7011F4-834F-F54B-97BE-FCF3DE4C5C14}"/>
              </a:ext>
            </a:extLst>
          </p:cNvPr>
          <p:cNvSpPr txBox="1"/>
          <p:nvPr/>
        </p:nvSpPr>
        <p:spPr>
          <a:xfrm>
            <a:off x="228607" y="753463"/>
            <a:ext cx="8664670" cy="1015663"/>
          </a:xfrm>
          <a:prstGeom prst="rect">
            <a:avLst/>
          </a:prstGeom>
          <a:noFill/>
        </p:spPr>
        <p:txBody>
          <a:bodyPr wrap="square" rtlCol="0">
            <a:spAutoFit/>
          </a:bodyPr>
          <a:lstStyle/>
          <a:p>
            <a:r>
              <a:rPr lang="en-US" sz="2000" dirty="0">
                <a:latin typeface="Candara" panose="020E0502030303020204" pitchFamily="34" charset="0"/>
              </a:rPr>
              <a:t>Are products or reactants favored when hydrochloric acid reacts with fluoride ion?</a:t>
            </a:r>
          </a:p>
          <a:p>
            <a:r>
              <a:rPr lang="en-US" sz="2000" b="1" dirty="0">
                <a:latin typeface="Candara" panose="020E0502030303020204" pitchFamily="34" charset="0"/>
              </a:rPr>
              <a:t>				</a:t>
            </a:r>
            <a:r>
              <a:rPr lang="en-US" sz="2000" dirty="0">
                <a:latin typeface="Candara" panose="020E0502030303020204" pitchFamily="34" charset="0"/>
              </a:rPr>
              <a:t>	</a:t>
            </a:r>
            <a:r>
              <a:rPr lang="en-US" sz="2000" dirty="0" err="1">
                <a:latin typeface="Candara" panose="020E0502030303020204" pitchFamily="34" charset="0"/>
              </a:rPr>
              <a:t>HCl</a:t>
            </a:r>
            <a:r>
              <a:rPr lang="en-US" sz="2000" dirty="0">
                <a:latin typeface="Candara" panose="020E0502030303020204" pitchFamily="34" charset="0"/>
              </a:rPr>
              <a:t>  +  F:</a:t>
            </a:r>
            <a:r>
              <a:rPr lang="en-US" sz="2400" baseline="30000" dirty="0">
                <a:latin typeface="Candara" panose="020E0502030303020204" pitchFamily="34" charset="0"/>
              </a:rPr>
              <a:t>-1  </a:t>
            </a:r>
            <a:r>
              <a:rPr lang="en-US" sz="2000" dirty="0">
                <a:latin typeface="Candara" panose="020E0502030303020204" pitchFamily="34" charset="0"/>
              </a:rPr>
              <a:t>		HF  +  Cl:</a:t>
            </a:r>
            <a:r>
              <a:rPr lang="en-US" sz="2400" baseline="30000" dirty="0">
                <a:latin typeface="Candara" panose="020E0502030303020204" pitchFamily="34" charset="0"/>
              </a:rPr>
              <a:t>-1</a:t>
            </a:r>
            <a:endParaRPr lang="en-US" sz="2000" baseline="30000" dirty="0">
              <a:latin typeface="Candara" panose="020E0502030303020204" pitchFamily="34" charset="0"/>
            </a:endParaRPr>
          </a:p>
        </p:txBody>
      </p:sp>
      <p:pic>
        <p:nvPicPr>
          <p:cNvPr id="6" name="Picture 5">
            <a:extLst>
              <a:ext uri="{FF2B5EF4-FFF2-40B4-BE49-F238E27FC236}">
                <a16:creationId xmlns:a16="http://schemas.microsoft.com/office/drawing/2014/main" id="{27394BCE-C749-7241-9DBF-0BD28AA02956}"/>
              </a:ext>
            </a:extLst>
          </p:cNvPr>
          <p:cNvPicPr>
            <a:picLocks noChangeAspect="1"/>
          </p:cNvPicPr>
          <p:nvPr/>
        </p:nvPicPr>
        <p:blipFill>
          <a:blip r:embed="rId3"/>
          <a:stretch>
            <a:fillRect/>
          </a:stretch>
        </p:blipFill>
        <p:spPr>
          <a:xfrm>
            <a:off x="3860390" y="1406036"/>
            <a:ext cx="490384" cy="342490"/>
          </a:xfrm>
          <a:prstGeom prst="rect">
            <a:avLst/>
          </a:prstGeom>
        </p:spPr>
      </p:pic>
      <p:sp>
        <p:nvSpPr>
          <p:cNvPr id="8" name="TextBox 7">
            <a:extLst>
              <a:ext uri="{FF2B5EF4-FFF2-40B4-BE49-F238E27FC236}">
                <a16:creationId xmlns:a16="http://schemas.microsoft.com/office/drawing/2014/main" id="{4D1A2E49-2C56-A24A-BF4B-942F857516B0}"/>
              </a:ext>
            </a:extLst>
          </p:cNvPr>
          <p:cNvSpPr txBox="1"/>
          <p:nvPr/>
        </p:nvSpPr>
        <p:spPr>
          <a:xfrm>
            <a:off x="2477729" y="1836789"/>
            <a:ext cx="848309" cy="400110"/>
          </a:xfrm>
          <a:prstGeom prst="rect">
            <a:avLst/>
          </a:prstGeom>
          <a:noFill/>
        </p:spPr>
        <p:txBody>
          <a:bodyPr wrap="none" rtlCol="0">
            <a:spAutoFit/>
          </a:bodyPr>
          <a:lstStyle/>
          <a:p>
            <a:r>
              <a:rPr lang="en-US" sz="2000" dirty="0" err="1">
                <a:solidFill>
                  <a:srgbClr val="0432FF"/>
                </a:solidFill>
                <a:latin typeface="Candara" panose="020E0502030303020204" pitchFamily="34" charset="0"/>
              </a:rPr>
              <a:t>pKa</a:t>
            </a:r>
            <a:r>
              <a:rPr lang="en-US" sz="2000" dirty="0">
                <a:solidFill>
                  <a:srgbClr val="0432FF"/>
                </a:solidFill>
                <a:latin typeface="Candara" panose="020E0502030303020204" pitchFamily="34" charset="0"/>
              </a:rPr>
              <a:t> -7</a:t>
            </a:r>
          </a:p>
        </p:txBody>
      </p:sp>
      <p:sp>
        <p:nvSpPr>
          <p:cNvPr id="12" name="TextBox 11">
            <a:extLst>
              <a:ext uri="{FF2B5EF4-FFF2-40B4-BE49-F238E27FC236}">
                <a16:creationId xmlns:a16="http://schemas.microsoft.com/office/drawing/2014/main" id="{E231500E-9E40-8D47-8691-CA09A3F09B11}"/>
              </a:ext>
            </a:extLst>
          </p:cNvPr>
          <p:cNvSpPr txBox="1"/>
          <p:nvPr/>
        </p:nvSpPr>
        <p:spPr>
          <a:xfrm>
            <a:off x="4379342" y="1836789"/>
            <a:ext cx="970137" cy="400110"/>
          </a:xfrm>
          <a:prstGeom prst="rect">
            <a:avLst/>
          </a:prstGeom>
          <a:noFill/>
        </p:spPr>
        <p:txBody>
          <a:bodyPr wrap="none" rtlCol="0">
            <a:spAutoFit/>
          </a:bodyPr>
          <a:lstStyle/>
          <a:p>
            <a:r>
              <a:rPr lang="en-US" sz="2000" dirty="0" err="1">
                <a:solidFill>
                  <a:srgbClr val="0432FF"/>
                </a:solidFill>
                <a:latin typeface="Candara" panose="020E0502030303020204" pitchFamily="34" charset="0"/>
              </a:rPr>
              <a:t>pKa</a:t>
            </a:r>
            <a:r>
              <a:rPr lang="en-US" sz="2000" dirty="0">
                <a:solidFill>
                  <a:srgbClr val="0432FF"/>
                </a:solidFill>
                <a:latin typeface="Candara" panose="020E0502030303020204" pitchFamily="34" charset="0"/>
              </a:rPr>
              <a:t> 3.2</a:t>
            </a:r>
          </a:p>
        </p:txBody>
      </p:sp>
      <p:sp>
        <p:nvSpPr>
          <p:cNvPr id="13" name="TextBox 12">
            <a:extLst>
              <a:ext uri="{FF2B5EF4-FFF2-40B4-BE49-F238E27FC236}">
                <a16:creationId xmlns:a16="http://schemas.microsoft.com/office/drawing/2014/main" id="{5CD88C84-71E9-3F4C-ADCE-84CEAB911CD1}"/>
              </a:ext>
            </a:extLst>
          </p:cNvPr>
          <p:cNvSpPr txBox="1"/>
          <p:nvPr/>
        </p:nvSpPr>
        <p:spPr>
          <a:xfrm>
            <a:off x="625157" y="2428627"/>
            <a:ext cx="8091140"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0432FF"/>
                </a:solidFill>
                <a:latin typeface="Candara" panose="020E0502030303020204" pitchFamily="34" charset="0"/>
              </a:rPr>
              <a:t>One the basis of </a:t>
            </a:r>
            <a:r>
              <a:rPr lang="en-US" sz="2000" dirty="0" err="1">
                <a:solidFill>
                  <a:srgbClr val="0432FF"/>
                </a:solidFill>
                <a:latin typeface="Candara" panose="020E0502030303020204" pitchFamily="34" charset="0"/>
              </a:rPr>
              <a:t>pKa</a:t>
            </a:r>
            <a:r>
              <a:rPr lang="en-US" sz="2000" dirty="0">
                <a:solidFill>
                  <a:srgbClr val="0432FF"/>
                </a:solidFill>
                <a:latin typeface="Candara" panose="020E0502030303020204" pitchFamily="34" charset="0"/>
              </a:rPr>
              <a:t> and acid strength, products are favored as </a:t>
            </a:r>
            <a:r>
              <a:rPr lang="en-US" sz="2000" dirty="0" err="1">
                <a:solidFill>
                  <a:srgbClr val="0432FF"/>
                </a:solidFill>
                <a:latin typeface="Candara" panose="020E0502030303020204" pitchFamily="34" charset="0"/>
              </a:rPr>
              <a:t>HCl</a:t>
            </a:r>
            <a:r>
              <a:rPr lang="en-US" sz="2000" dirty="0">
                <a:solidFill>
                  <a:srgbClr val="0432FF"/>
                </a:solidFill>
                <a:latin typeface="Candara" panose="020E0502030303020204" pitchFamily="34" charset="0"/>
              </a:rPr>
              <a:t> is the stronger acid and pushes the reaction forward.</a:t>
            </a:r>
          </a:p>
        </p:txBody>
      </p:sp>
      <p:sp>
        <p:nvSpPr>
          <p:cNvPr id="14" name="TextBox 13">
            <a:extLst>
              <a:ext uri="{FF2B5EF4-FFF2-40B4-BE49-F238E27FC236}">
                <a16:creationId xmlns:a16="http://schemas.microsoft.com/office/drawing/2014/main" id="{B4248BCE-829B-5E4A-9558-919F0707DDEA}"/>
              </a:ext>
            </a:extLst>
          </p:cNvPr>
          <p:cNvSpPr txBox="1"/>
          <p:nvPr/>
        </p:nvSpPr>
        <p:spPr>
          <a:xfrm>
            <a:off x="625157" y="3281005"/>
            <a:ext cx="8091140"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0432FF"/>
                </a:solidFill>
                <a:latin typeface="Candara" panose="020E0502030303020204" pitchFamily="34" charset="0"/>
              </a:rPr>
              <a:t>Also, chloride ions are larger and therefore more stable than fluoride ions, also favoring products.</a:t>
            </a:r>
          </a:p>
        </p:txBody>
      </p:sp>
      <p:sp>
        <p:nvSpPr>
          <p:cNvPr id="15" name="TextBox 14">
            <a:extLst>
              <a:ext uri="{FF2B5EF4-FFF2-40B4-BE49-F238E27FC236}">
                <a16:creationId xmlns:a16="http://schemas.microsoft.com/office/drawing/2014/main" id="{9235813F-2413-0A45-811D-6D84C69624C8}"/>
              </a:ext>
            </a:extLst>
          </p:cNvPr>
          <p:cNvSpPr txBox="1"/>
          <p:nvPr/>
        </p:nvSpPr>
        <p:spPr>
          <a:xfrm>
            <a:off x="625157" y="4133383"/>
            <a:ext cx="8091140"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0432FF"/>
                </a:solidFill>
                <a:latin typeface="Candara" panose="020E0502030303020204" pitchFamily="34" charset="0"/>
              </a:rPr>
              <a:t>Also, the H - F bond is stronger and more stable (570 kJ/</a:t>
            </a:r>
            <a:r>
              <a:rPr lang="en-US" sz="2000" dirty="0" err="1">
                <a:solidFill>
                  <a:srgbClr val="0432FF"/>
                </a:solidFill>
                <a:latin typeface="Candara" panose="020E0502030303020204" pitchFamily="34" charset="0"/>
              </a:rPr>
              <a:t>mol</a:t>
            </a:r>
            <a:r>
              <a:rPr lang="en-US" sz="2000" dirty="0">
                <a:solidFill>
                  <a:srgbClr val="0432FF"/>
                </a:solidFill>
                <a:latin typeface="Candara" panose="020E0502030303020204" pitchFamily="34" charset="0"/>
              </a:rPr>
              <a:t>) than the H – Cl bond (432 kJ/</a:t>
            </a:r>
            <a:r>
              <a:rPr lang="en-US" sz="2000" dirty="0" err="1">
                <a:solidFill>
                  <a:srgbClr val="0432FF"/>
                </a:solidFill>
                <a:latin typeface="Candara" panose="020E0502030303020204" pitchFamily="34" charset="0"/>
              </a:rPr>
              <a:t>mol</a:t>
            </a:r>
            <a:r>
              <a:rPr lang="en-US" sz="2000" dirty="0">
                <a:solidFill>
                  <a:srgbClr val="0432FF"/>
                </a:solidFill>
                <a:latin typeface="Candara" panose="020E0502030303020204" pitchFamily="34" charset="0"/>
              </a:rPr>
              <a:t>), again favoring products.</a:t>
            </a:r>
          </a:p>
        </p:txBody>
      </p:sp>
      <p:sp>
        <p:nvSpPr>
          <p:cNvPr id="2" name="Rounded Rectangle 1">
            <a:extLst>
              <a:ext uri="{FF2B5EF4-FFF2-40B4-BE49-F238E27FC236}">
                <a16:creationId xmlns:a16="http://schemas.microsoft.com/office/drawing/2014/main" id="{5D217BB1-99EF-0242-AF5C-06B6AD442857}"/>
              </a:ext>
            </a:extLst>
          </p:cNvPr>
          <p:cNvSpPr/>
          <p:nvPr/>
        </p:nvSpPr>
        <p:spPr>
          <a:xfrm>
            <a:off x="4350774" y="1364493"/>
            <a:ext cx="1343970" cy="913949"/>
          </a:xfrm>
          <a:prstGeom prst="roundRect">
            <a:avLst/>
          </a:prstGeom>
          <a:no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725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15"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9" y="16338"/>
            <a:ext cx="4388958" cy="646331"/>
          </a:xfrm>
          <a:prstGeom prst="rect">
            <a:avLst/>
          </a:prstGeom>
          <a:noFill/>
        </p:spPr>
        <p:txBody>
          <a:bodyPr wrap="none" rtlCol="0">
            <a:spAutoFit/>
          </a:bodyPr>
          <a:lstStyle/>
          <a:p>
            <a:r>
              <a:rPr lang="en-US" sz="3600" b="1" dirty="0">
                <a:solidFill>
                  <a:prstClr val="white"/>
                </a:solidFill>
                <a:cs typeface="Avenir Heavy"/>
              </a:rPr>
              <a:t>5. Acid-base reactions</a:t>
            </a:r>
          </a:p>
        </p:txBody>
      </p:sp>
      <p:sp>
        <p:nvSpPr>
          <p:cNvPr id="8" name="TextBox 7"/>
          <p:cNvSpPr txBox="1"/>
          <p:nvPr/>
        </p:nvSpPr>
        <p:spPr>
          <a:xfrm>
            <a:off x="1147234" y="2436466"/>
            <a:ext cx="7099251" cy="523220"/>
          </a:xfrm>
          <a:prstGeom prst="rect">
            <a:avLst/>
          </a:prstGeom>
          <a:noFill/>
        </p:spPr>
        <p:txBody>
          <a:bodyPr wrap="none" rtlCol="0">
            <a:spAutoFit/>
          </a:bodyPr>
          <a:lstStyle/>
          <a:p>
            <a:r>
              <a:rPr lang="en-US" sz="2800" b="1" i="1" dirty="0"/>
              <a:t>5.3B: Resonance effects on acidity and basicity</a:t>
            </a:r>
          </a:p>
        </p:txBody>
      </p:sp>
      <p:pic>
        <p:nvPicPr>
          <p:cNvPr id="10" name="Picture 9">
            <a:extLst>
              <a:ext uri="{FF2B5EF4-FFF2-40B4-BE49-F238E27FC236}">
                <a16:creationId xmlns:a16="http://schemas.microsoft.com/office/drawing/2014/main" id="{B4BC887D-5263-BE4E-B139-25FE7FD33F9B}"/>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Tree>
    <p:extLst>
      <p:ext uri="{BB962C8B-B14F-4D97-AF65-F5344CB8AC3E}">
        <p14:creationId xmlns:p14="http://schemas.microsoft.com/office/powerpoint/2010/main" val="2973888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7" y="-168"/>
            <a:ext cx="7072770" cy="646331"/>
          </a:xfrm>
          <a:prstGeom prst="rect">
            <a:avLst/>
          </a:prstGeom>
          <a:noFill/>
        </p:spPr>
        <p:txBody>
          <a:bodyPr wrap="none" rtlCol="0">
            <a:spAutoFit/>
          </a:bodyPr>
          <a:lstStyle/>
          <a:p>
            <a:r>
              <a:rPr lang="en-US" sz="3600" b="1" dirty="0">
                <a:solidFill>
                  <a:prstClr val="white"/>
                </a:solidFill>
                <a:latin typeface="Candara"/>
                <a:cs typeface="Candara"/>
              </a:rPr>
              <a:t>Acetic acid vs. ethanol? Resonance!</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18" name="TextBox 17">
            <a:extLst>
              <a:ext uri="{FF2B5EF4-FFF2-40B4-BE49-F238E27FC236}">
                <a16:creationId xmlns:a16="http://schemas.microsoft.com/office/drawing/2014/main" id="{3E7011F4-834F-F54B-97BE-FCF3DE4C5C14}"/>
              </a:ext>
            </a:extLst>
          </p:cNvPr>
          <p:cNvSpPr txBox="1"/>
          <p:nvPr/>
        </p:nvSpPr>
        <p:spPr>
          <a:xfrm>
            <a:off x="228607" y="753463"/>
            <a:ext cx="8664670" cy="707886"/>
          </a:xfrm>
          <a:prstGeom prst="rect">
            <a:avLst/>
          </a:prstGeom>
          <a:noFill/>
        </p:spPr>
        <p:txBody>
          <a:bodyPr wrap="square" rtlCol="0">
            <a:spAutoFit/>
          </a:bodyPr>
          <a:lstStyle/>
          <a:p>
            <a:r>
              <a:rPr lang="en-US" sz="2000" b="1" dirty="0">
                <a:latin typeface="Candara" panose="020E0502030303020204" pitchFamily="34" charset="0"/>
              </a:rPr>
              <a:t>Acetic acid </a:t>
            </a:r>
            <a:r>
              <a:rPr lang="en-US" sz="2000" dirty="0">
                <a:latin typeface="Candara" panose="020E0502030303020204" pitchFamily="34" charset="0"/>
              </a:rPr>
              <a:t>and </a:t>
            </a:r>
            <a:r>
              <a:rPr lang="en-US" sz="2000" b="1" dirty="0">
                <a:latin typeface="Candara" panose="020E0502030303020204" pitchFamily="34" charset="0"/>
              </a:rPr>
              <a:t>ethanol</a:t>
            </a:r>
            <a:r>
              <a:rPr lang="en-US" sz="2000" dirty="0">
                <a:latin typeface="Candara" panose="020E0502030303020204" pitchFamily="34" charset="0"/>
              </a:rPr>
              <a:t> have many structural similarities, but have very different acid strengths. Why?</a:t>
            </a:r>
          </a:p>
        </p:txBody>
      </p:sp>
      <p:pic>
        <p:nvPicPr>
          <p:cNvPr id="2" name="Picture 1">
            <a:extLst>
              <a:ext uri="{FF2B5EF4-FFF2-40B4-BE49-F238E27FC236}">
                <a16:creationId xmlns:a16="http://schemas.microsoft.com/office/drawing/2014/main" id="{F145B048-677D-2044-B75E-021A2310E4BD}"/>
              </a:ext>
            </a:extLst>
          </p:cNvPr>
          <p:cNvPicPr>
            <a:picLocks noChangeAspect="1"/>
          </p:cNvPicPr>
          <p:nvPr/>
        </p:nvPicPr>
        <p:blipFill>
          <a:blip r:embed="rId3"/>
          <a:stretch>
            <a:fillRect/>
          </a:stretch>
        </p:blipFill>
        <p:spPr>
          <a:xfrm>
            <a:off x="1216410" y="1461349"/>
            <a:ext cx="6711180" cy="2373466"/>
          </a:xfrm>
          <a:prstGeom prst="rect">
            <a:avLst/>
          </a:prstGeom>
        </p:spPr>
      </p:pic>
      <p:sp>
        <p:nvSpPr>
          <p:cNvPr id="3" name="Left-Right Arrow Callout 2">
            <a:extLst>
              <a:ext uri="{FF2B5EF4-FFF2-40B4-BE49-F238E27FC236}">
                <a16:creationId xmlns:a16="http://schemas.microsoft.com/office/drawing/2014/main" id="{F68AAA7D-A3B1-F046-920C-57B6E3579160}"/>
              </a:ext>
            </a:extLst>
          </p:cNvPr>
          <p:cNvSpPr/>
          <p:nvPr/>
        </p:nvSpPr>
        <p:spPr>
          <a:xfrm>
            <a:off x="3373696" y="2131375"/>
            <a:ext cx="2374491" cy="706754"/>
          </a:xfrm>
          <a:prstGeom prst="leftRightArrowCallout">
            <a:avLst/>
          </a:prstGeom>
          <a:noFill/>
          <a:ln w="254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432FF"/>
                </a:solidFill>
              </a:rPr>
              <a:t>2 carbons</a:t>
            </a:r>
          </a:p>
          <a:p>
            <a:pPr algn="ctr"/>
            <a:r>
              <a:rPr lang="en-US" dirty="0">
                <a:solidFill>
                  <a:srgbClr val="0432FF"/>
                </a:solidFill>
              </a:rPr>
              <a:t>OH group</a:t>
            </a:r>
          </a:p>
        </p:txBody>
      </p:sp>
      <p:sp>
        <p:nvSpPr>
          <p:cNvPr id="7" name="Left Arrow Callout 6">
            <a:extLst>
              <a:ext uri="{FF2B5EF4-FFF2-40B4-BE49-F238E27FC236}">
                <a16:creationId xmlns:a16="http://schemas.microsoft.com/office/drawing/2014/main" id="{09469B12-A545-3F43-A3A7-5554034067B0}"/>
              </a:ext>
            </a:extLst>
          </p:cNvPr>
          <p:cNvSpPr/>
          <p:nvPr/>
        </p:nvSpPr>
        <p:spPr>
          <a:xfrm>
            <a:off x="3342164" y="2947626"/>
            <a:ext cx="1828800" cy="766916"/>
          </a:xfrm>
          <a:prstGeom prst="leftArrowCallout">
            <a:avLst/>
          </a:prstGeom>
          <a:noFill/>
          <a:ln w="254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432FF"/>
                </a:solidFill>
              </a:rPr>
              <a:t>carbonyl</a:t>
            </a:r>
          </a:p>
          <a:p>
            <a:pPr algn="ctr"/>
            <a:r>
              <a:rPr lang="en-US" dirty="0">
                <a:solidFill>
                  <a:srgbClr val="0432FF"/>
                </a:solidFill>
              </a:rPr>
              <a:t>resonance</a:t>
            </a:r>
          </a:p>
        </p:txBody>
      </p:sp>
      <p:pic>
        <p:nvPicPr>
          <p:cNvPr id="9" name="Picture 8">
            <a:extLst>
              <a:ext uri="{FF2B5EF4-FFF2-40B4-BE49-F238E27FC236}">
                <a16:creationId xmlns:a16="http://schemas.microsoft.com/office/drawing/2014/main" id="{05610437-0C5A-544F-9985-47C83DB980D1}"/>
              </a:ext>
            </a:extLst>
          </p:cNvPr>
          <p:cNvPicPr>
            <a:picLocks noChangeAspect="1"/>
          </p:cNvPicPr>
          <p:nvPr/>
        </p:nvPicPr>
        <p:blipFill>
          <a:blip r:embed="rId4"/>
          <a:stretch>
            <a:fillRect/>
          </a:stretch>
        </p:blipFill>
        <p:spPr>
          <a:xfrm>
            <a:off x="140117" y="4317209"/>
            <a:ext cx="8911303" cy="1571735"/>
          </a:xfrm>
          <a:prstGeom prst="rect">
            <a:avLst/>
          </a:prstGeom>
        </p:spPr>
      </p:pic>
      <p:sp>
        <p:nvSpPr>
          <p:cNvPr id="19" name="TextBox 18">
            <a:extLst>
              <a:ext uri="{FF2B5EF4-FFF2-40B4-BE49-F238E27FC236}">
                <a16:creationId xmlns:a16="http://schemas.microsoft.com/office/drawing/2014/main" id="{B732BB27-191D-5645-8EBB-1A49D89019B7}"/>
              </a:ext>
            </a:extLst>
          </p:cNvPr>
          <p:cNvSpPr txBox="1"/>
          <p:nvPr/>
        </p:nvSpPr>
        <p:spPr>
          <a:xfrm>
            <a:off x="228606" y="3961048"/>
            <a:ext cx="8664670" cy="400110"/>
          </a:xfrm>
          <a:prstGeom prst="rect">
            <a:avLst/>
          </a:prstGeom>
          <a:noFill/>
        </p:spPr>
        <p:txBody>
          <a:bodyPr wrap="square" rtlCol="0">
            <a:spAutoFit/>
          </a:bodyPr>
          <a:lstStyle/>
          <a:p>
            <a:r>
              <a:rPr lang="en-US" sz="2000" dirty="0">
                <a:latin typeface="Candara" panose="020E0502030303020204" pitchFamily="34" charset="0"/>
              </a:rPr>
              <a:t>We can see the important difference </a:t>
            </a:r>
            <a:r>
              <a:rPr lang="en-US" sz="2000" b="1" dirty="0">
                <a:latin typeface="Candara" panose="020E0502030303020204" pitchFamily="34" charset="0"/>
              </a:rPr>
              <a:t>after each donates a proton</a:t>
            </a:r>
            <a:r>
              <a:rPr lang="en-US" sz="2000" dirty="0">
                <a:latin typeface="Candara" panose="020E0502030303020204" pitchFamily="34" charset="0"/>
              </a:rPr>
              <a:t>.</a:t>
            </a:r>
          </a:p>
        </p:txBody>
      </p:sp>
      <p:sp>
        <p:nvSpPr>
          <p:cNvPr id="10" name="TextBox 9">
            <a:extLst>
              <a:ext uri="{FF2B5EF4-FFF2-40B4-BE49-F238E27FC236}">
                <a16:creationId xmlns:a16="http://schemas.microsoft.com/office/drawing/2014/main" id="{83FE7578-28DA-2B45-B4E3-E1CAEA17C288}"/>
              </a:ext>
            </a:extLst>
          </p:cNvPr>
          <p:cNvSpPr txBox="1"/>
          <p:nvPr/>
        </p:nvSpPr>
        <p:spPr>
          <a:xfrm>
            <a:off x="140118" y="5833435"/>
            <a:ext cx="5362048" cy="1015663"/>
          </a:xfrm>
          <a:prstGeom prst="rect">
            <a:avLst/>
          </a:prstGeom>
          <a:noFill/>
        </p:spPr>
        <p:txBody>
          <a:bodyPr wrap="square" rtlCol="0">
            <a:spAutoFit/>
          </a:bodyPr>
          <a:lstStyle/>
          <a:p>
            <a:r>
              <a:rPr lang="en-US" sz="2000" b="1" dirty="0">
                <a:solidFill>
                  <a:srgbClr val="0432FF"/>
                </a:solidFill>
                <a:latin typeface="Candara" panose="020E0502030303020204" pitchFamily="34" charset="0"/>
              </a:rPr>
              <a:t>Resonance: </a:t>
            </a:r>
            <a:r>
              <a:rPr lang="en-US" sz="2000" dirty="0">
                <a:solidFill>
                  <a:srgbClr val="0432FF"/>
                </a:solidFill>
                <a:latin typeface="Candara" panose="020E0502030303020204" pitchFamily="34" charset="0"/>
              </a:rPr>
              <a:t>negative charge is </a:t>
            </a:r>
            <a:r>
              <a:rPr lang="en-US" sz="2000" b="1" dirty="0">
                <a:solidFill>
                  <a:srgbClr val="0432FF"/>
                </a:solidFill>
                <a:latin typeface="Candara" panose="020E0502030303020204" pitchFamily="34" charset="0"/>
              </a:rPr>
              <a:t>delocalized</a:t>
            </a:r>
            <a:r>
              <a:rPr lang="en-US" sz="2000" dirty="0">
                <a:solidFill>
                  <a:srgbClr val="0432FF"/>
                </a:solidFill>
                <a:latin typeface="Candara" panose="020E0502030303020204" pitchFamily="34" charset="0"/>
              </a:rPr>
              <a:t> over more atoms, increasing stability of the anion or conjugate base.</a:t>
            </a:r>
          </a:p>
        </p:txBody>
      </p:sp>
      <p:sp>
        <p:nvSpPr>
          <p:cNvPr id="20" name="Left-Right Arrow Callout 19">
            <a:extLst>
              <a:ext uri="{FF2B5EF4-FFF2-40B4-BE49-F238E27FC236}">
                <a16:creationId xmlns:a16="http://schemas.microsoft.com/office/drawing/2014/main" id="{BB572806-9D85-3F4E-91E4-0405DDBB6246}"/>
              </a:ext>
            </a:extLst>
          </p:cNvPr>
          <p:cNvSpPr/>
          <p:nvPr/>
        </p:nvSpPr>
        <p:spPr>
          <a:xfrm>
            <a:off x="3373695" y="1501826"/>
            <a:ext cx="2374491" cy="530995"/>
          </a:xfrm>
          <a:prstGeom prst="leftRightArrowCallout">
            <a:avLst/>
          </a:prstGeom>
          <a:noFill/>
          <a:ln w="254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432FF"/>
                </a:solidFill>
              </a:rPr>
              <a:t>△ = 10</a:t>
            </a:r>
            <a:r>
              <a:rPr lang="en-US" sz="2000" baseline="30000" dirty="0">
                <a:solidFill>
                  <a:srgbClr val="0432FF"/>
                </a:solidFill>
              </a:rPr>
              <a:t>12</a:t>
            </a:r>
            <a:endParaRPr lang="en-US" baseline="30000" dirty="0">
              <a:solidFill>
                <a:srgbClr val="0432FF"/>
              </a:solidFill>
            </a:endParaRPr>
          </a:p>
        </p:txBody>
      </p:sp>
    </p:spTree>
    <p:extLst>
      <p:ext uri="{BB962C8B-B14F-4D97-AF65-F5344CB8AC3E}">
        <p14:creationId xmlns:p14="http://schemas.microsoft.com/office/powerpoint/2010/main" val="371111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9" grpId="0"/>
      <p:bldP spid="10" grpId="0"/>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9851AB3-B3BC-3346-9B27-291ED228141B}"/>
              </a:ext>
            </a:extLst>
          </p:cNvPr>
          <p:cNvGrpSpPr/>
          <p:nvPr/>
        </p:nvGrpSpPr>
        <p:grpSpPr>
          <a:xfrm>
            <a:off x="399809" y="4454102"/>
            <a:ext cx="4377120" cy="2489951"/>
            <a:chOff x="793970" y="3500946"/>
            <a:chExt cx="3766972" cy="1842848"/>
          </a:xfrm>
        </p:grpSpPr>
        <p:pic>
          <p:nvPicPr>
            <p:cNvPr id="8" name="Picture 7">
              <a:extLst>
                <a:ext uri="{FF2B5EF4-FFF2-40B4-BE49-F238E27FC236}">
                  <a16:creationId xmlns:a16="http://schemas.microsoft.com/office/drawing/2014/main" id="{9661EEB9-843C-CF4E-962C-28FC4A47895B}"/>
                </a:ext>
              </a:extLst>
            </p:cNvPr>
            <p:cNvPicPr>
              <a:picLocks noChangeAspect="1"/>
            </p:cNvPicPr>
            <p:nvPr/>
          </p:nvPicPr>
          <p:blipFill rotWithShape="1">
            <a:blip r:embed="rId2"/>
            <a:srcRect t="61477"/>
            <a:stretch/>
          </p:blipFill>
          <p:spPr>
            <a:xfrm>
              <a:off x="3163942" y="3846695"/>
              <a:ext cx="1397000" cy="1497099"/>
            </a:xfrm>
            <a:prstGeom prst="rect">
              <a:avLst/>
            </a:prstGeom>
          </p:spPr>
        </p:pic>
        <p:pic>
          <p:nvPicPr>
            <p:cNvPr id="15" name="Picture 14">
              <a:extLst>
                <a:ext uri="{FF2B5EF4-FFF2-40B4-BE49-F238E27FC236}">
                  <a16:creationId xmlns:a16="http://schemas.microsoft.com/office/drawing/2014/main" id="{B8602897-EA8D-2044-9993-B11C95541939}"/>
                </a:ext>
              </a:extLst>
            </p:cNvPr>
            <p:cNvPicPr>
              <a:picLocks noChangeAspect="1"/>
            </p:cNvPicPr>
            <p:nvPr/>
          </p:nvPicPr>
          <p:blipFill rotWithShape="1">
            <a:blip r:embed="rId2"/>
            <a:srcRect b="61604"/>
            <a:stretch/>
          </p:blipFill>
          <p:spPr>
            <a:xfrm>
              <a:off x="793970" y="3500946"/>
              <a:ext cx="1397000" cy="1492155"/>
            </a:xfrm>
            <a:prstGeom prst="rect">
              <a:avLst/>
            </a:prstGeom>
          </p:spPr>
        </p:pic>
        <p:pic>
          <p:nvPicPr>
            <p:cNvPr id="17" name="Picture 16">
              <a:extLst>
                <a:ext uri="{FF2B5EF4-FFF2-40B4-BE49-F238E27FC236}">
                  <a16:creationId xmlns:a16="http://schemas.microsoft.com/office/drawing/2014/main" id="{79B32A8F-C300-9C49-856A-4ABC98CF68F2}"/>
                </a:ext>
              </a:extLst>
            </p:cNvPr>
            <p:cNvPicPr>
              <a:picLocks noChangeAspect="1"/>
            </p:cNvPicPr>
            <p:nvPr/>
          </p:nvPicPr>
          <p:blipFill rotWithShape="1">
            <a:blip r:embed="rId2"/>
            <a:srcRect t="37585" b="36857"/>
            <a:stretch/>
          </p:blipFill>
          <p:spPr>
            <a:xfrm rot="16200000">
              <a:off x="1989084" y="4004942"/>
              <a:ext cx="1397000" cy="993228"/>
            </a:xfrm>
            <a:prstGeom prst="rect">
              <a:avLst/>
            </a:prstGeom>
          </p:spPr>
        </p:pic>
      </p:grpSp>
      <p:sp>
        <p:nvSpPr>
          <p:cNvPr id="4" name="Rectangle 3"/>
          <p:cNvSpPr/>
          <p:nvPr/>
        </p:nvSpPr>
        <p:spPr>
          <a:xfrm>
            <a:off x="9"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7" y="-168"/>
            <a:ext cx="5937844" cy="646331"/>
          </a:xfrm>
          <a:prstGeom prst="rect">
            <a:avLst/>
          </a:prstGeom>
          <a:noFill/>
        </p:spPr>
        <p:txBody>
          <a:bodyPr wrap="none" rtlCol="0">
            <a:spAutoFit/>
          </a:bodyPr>
          <a:lstStyle/>
          <a:p>
            <a:r>
              <a:rPr lang="en-US" sz="3600" b="1" dirty="0">
                <a:solidFill>
                  <a:prstClr val="white"/>
                </a:solidFill>
                <a:latin typeface="Candara"/>
                <a:cs typeface="Candara"/>
              </a:rPr>
              <a:t>Amide vs. amine? Resonance!</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3">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18" name="TextBox 17">
            <a:extLst>
              <a:ext uri="{FF2B5EF4-FFF2-40B4-BE49-F238E27FC236}">
                <a16:creationId xmlns:a16="http://schemas.microsoft.com/office/drawing/2014/main" id="{3E7011F4-834F-F54B-97BE-FCF3DE4C5C14}"/>
              </a:ext>
            </a:extLst>
          </p:cNvPr>
          <p:cNvSpPr txBox="1"/>
          <p:nvPr/>
        </p:nvSpPr>
        <p:spPr>
          <a:xfrm>
            <a:off x="228607" y="753463"/>
            <a:ext cx="8664670" cy="707886"/>
          </a:xfrm>
          <a:prstGeom prst="rect">
            <a:avLst/>
          </a:prstGeom>
          <a:noFill/>
        </p:spPr>
        <p:txBody>
          <a:bodyPr wrap="square" rtlCol="0">
            <a:spAutoFit/>
          </a:bodyPr>
          <a:lstStyle/>
          <a:p>
            <a:r>
              <a:rPr lang="en-US" sz="2000" b="1" dirty="0">
                <a:latin typeface="Candara" panose="020E0502030303020204" pitchFamily="34" charset="0"/>
              </a:rPr>
              <a:t>Amides </a:t>
            </a:r>
            <a:r>
              <a:rPr lang="en-US" sz="2000" dirty="0">
                <a:latin typeface="Candara" panose="020E0502030303020204" pitchFamily="34" charset="0"/>
              </a:rPr>
              <a:t>and </a:t>
            </a:r>
            <a:r>
              <a:rPr lang="en-US" sz="2000" b="1" dirty="0">
                <a:latin typeface="Candara" panose="020E0502030303020204" pitchFamily="34" charset="0"/>
              </a:rPr>
              <a:t>amines</a:t>
            </a:r>
            <a:r>
              <a:rPr lang="en-US" sz="2000" dirty="0">
                <a:latin typeface="Candara" panose="020E0502030303020204" pitchFamily="34" charset="0"/>
              </a:rPr>
              <a:t> have many structural similarities, but have very different basic strengths. Why?</a:t>
            </a:r>
          </a:p>
        </p:txBody>
      </p:sp>
      <p:pic>
        <p:nvPicPr>
          <p:cNvPr id="6" name="Picture 5">
            <a:extLst>
              <a:ext uri="{FF2B5EF4-FFF2-40B4-BE49-F238E27FC236}">
                <a16:creationId xmlns:a16="http://schemas.microsoft.com/office/drawing/2014/main" id="{07733D4D-4E9B-8741-AB53-6B921213F3A0}"/>
              </a:ext>
            </a:extLst>
          </p:cNvPr>
          <p:cNvPicPr>
            <a:picLocks noChangeAspect="1"/>
          </p:cNvPicPr>
          <p:nvPr/>
        </p:nvPicPr>
        <p:blipFill>
          <a:blip r:embed="rId4"/>
          <a:stretch>
            <a:fillRect/>
          </a:stretch>
        </p:blipFill>
        <p:spPr>
          <a:xfrm>
            <a:off x="-96074" y="2414295"/>
            <a:ext cx="7138359" cy="2196418"/>
          </a:xfrm>
          <a:prstGeom prst="rect">
            <a:avLst/>
          </a:prstGeom>
        </p:spPr>
      </p:pic>
      <p:sp>
        <p:nvSpPr>
          <p:cNvPr id="21" name="TextBox 20">
            <a:extLst>
              <a:ext uri="{FF2B5EF4-FFF2-40B4-BE49-F238E27FC236}">
                <a16:creationId xmlns:a16="http://schemas.microsoft.com/office/drawing/2014/main" id="{12AD39AC-3365-274A-B724-32AFBD51BFF0}"/>
              </a:ext>
            </a:extLst>
          </p:cNvPr>
          <p:cNvSpPr txBox="1"/>
          <p:nvPr/>
        </p:nvSpPr>
        <p:spPr>
          <a:xfrm>
            <a:off x="228607" y="1487868"/>
            <a:ext cx="8664670" cy="1015663"/>
          </a:xfrm>
          <a:prstGeom prst="rect">
            <a:avLst/>
          </a:prstGeom>
          <a:noFill/>
        </p:spPr>
        <p:txBody>
          <a:bodyPr wrap="square" rtlCol="0">
            <a:spAutoFit/>
          </a:bodyPr>
          <a:lstStyle/>
          <a:p>
            <a:r>
              <a:rPr lang="en-US" sz="2000" b="1" dirty="0">
                <a:latin typeface="Candara" panose="020E0502030303020204" pitchFamily="34" charset="0"/>
              </a:rPr>
              <a:t>Resonance! </a:t>
            </a:r>
            <a:r>
              <a:rPr lang="en-US" sz="2000" dirty="0">
                <a:latin typeface="Candara" panose="020E0502030303020204" pitchFamily="34" charset="0"/>
              </a:rPr>
              <a:t>The amide N’s lone pair is less available for donation as a base because it participates in resonance that delocalizes the lone pair over more atoms.</a:t>
            </a:r>
          </a:p>
        </p:txBody>
      </p:sp>
      <p:sp>
        <p:nvSpPr>
          <p:cNvPr id="22" name="TextBox 21">
            <a:extLst>
              <a:ext uri="{FF2B5EF4-FFF2-40B4-BE49-F238E27FC236}">
                <a16:creationId xmlns:a16="http://schemas.microsoft.com/office/drawing/2014/main" id="{86EF199C-3231-E24A-9320-E51453765D7C}"/>
              </a:ext>
            </a:extLst>
          </p:cNvPr>
          <p:cNvSpPr txBox="1"/>
          <p:nvPr/>
        </p:nvSpPr>
        <p:spPr>
          <a:xfrm>
            <a:off x="4946788" y="4428398"/>
            <a:ext cx="4190993" cy="1631216"/>
          </a:xfrm>
          <a:prstGeom prst="rect">
            <a:avLst/>
          </a:prstGeom>
          <a:noFill/>
        </p:spPr>
        <p:txBody>
          <a:bodyPr wrap="square" rtlCol="0">
            <a:spAutoFit/>
          </a:bodyPr>
          <a:lstStyle/>
          <a:p>
            <a:r>
              <a:rPr lang="en-US" sz="2000" dirty="0">
                <a:latin typeface="Candara" panose="020E0502030303020204" pitchFamily="34" charset="0"/>
              </a:rPr>
              <a:t>The </a:t>
            </a:r>
            <a:r>
              <a:rPr lang="en-US" sz="2000" b="1" dirty="0">
                <a:latin typeface="Candara" panose="020E0502030303020204" pitchFamily="34" charset="0"/>
              </a:rPr>
              <a:t>amine</a:t>
            </a:r>
            <a:r>
              <a:rPr lang="en-US" sz="2000" dirty="0">
                <a:latin typeface="Candara" panose="020E0502030303020204" pitchFamily="34" charset="0"/>
              </a:rPr>
              <a:t> nitrogen </a:t>
            </a:r>
            <a:r>
              <a:rPr lang="en-US" sz="2000" b="1" dirty="0">
                <a:latin typeface="Candara" panose="020E0502030303020204" pitchFamily="34" charset="0"/>
              </a:rPr>
              <a:t>cannot delocalize its lone pair </a:t>
            </a:r>
            <a:r>
              <a:rPr lang="en-US" sz="2000" dirty="0">
                <a:latin typeface="Candara" panose="020E0502030303020204" pitchFamily="34" charset="0"/>
              </a:rPr>
              <a:t>over resonance bonds and isn’t adjacent to a more electronegative atom that can help ‘carry’ the electrons.</a:t>
            </a:r>
          </a:p>
        </p:txBody>
      </p:sp>
      <p:sp>
        <p:nvSpPr>
          <p:cNvPr id="23" name="TextBox 22">
            <a:extLst>
              <a:ext uri="{FF2B5EF4-FFF2-40B4-BE49-F238E27FC236}">
                <a16:creationId xmlns:a16="http://schemas.microsoft.com/office/drawing/2014/main" id="{63E557A8-5175-AF4E-9EC5-B0DC7D67A5C6}"/>
              </a:ext>
            </a:extLst>
          </p:cNvPr>
          <p:cNvSpPr txBox="1"/>
          <p:nvPr/>
        </p:nvSpPr>
        <p:spPr>
          <a:xfrm>
            <a:off x="4946787" y="6074475"/>
            <a:ext cx="4190993" cy="707886"/>
          </a:xfrm>
          <a:prstGeom prst="rect">
            <a:avLst/>
          </a:prstGeom>
          <a:noFill/>
        </p:spPr>
        <p:txBody>
          <a:bodyPr wrap="square" rtlCol="0">
            <a:spAutoFit/>
          </a:bodyPr>
          <a:lstStyle/>
          <a:p>
            <a:r>
              <a:rPr lang="en-US" sz="2000" b="1" dirty="0">
                <a:latin typeface="Candara" panose="020E0502030303020204" pitchFamily="34" charset="0"/>
              </a:rPr>
              <a:t>Instead, the N’s lone pair is available for donation as a base.</a:t>
            </a:r>
          </a:p>
        </p:txBody>
      </p:sp>
      <p:sp>
        <p:nvSpPr>
          <p:cNvPr id="24" name="TextBox 23">
            <a:extLst>
              <a:ext uri="{FF2B5EF4-FFF2-40B4-BE49-F238E27FC236}">
                <a16:creationId xmlns:a16="http://schemas.microsoft.com/office/drawing/2014/main" id="{D4EAFE64-5BF8-F543-97BE-FE2113ED7D21}"/>
              </a:ext>
            </a:extLst>
          </p:cNvPr>
          <p:cNvSpPr txBox="1"/>
          <p:nvPr/>
        </p:nvSpPr>
        <p:spPr>
          <a:xfrm>
            <a:off x="6180088" y="3057726"/>
            <a:ext cx="2713190" cy="1015663"/>
          </a:xfrm>
          <a:prstGeom prst="rect">
            <a:avLst/>
          </a:prstGeom>
          <a:noFill/>
        </p:spPr>
        <p:txBody>
          <a:bodyPr wrap="square" rtlCol="0">
            <a:spAutoFit/>
          </a:bodyPr>
          <a:lstStyle/>
          <a:p>
            <a:r>
              <a:rPr lang="en-US" sz="2000" dirty="0">
                <a:solidFill>
                  <a:srgbClr val="0432FF"/>
                </a:solidFill>
                <a:latin typeface="Candara" panose="020E0502030303020204" pitchFamily="34" charset="0"/>
              </a:rPr>
              <a:t>If amides are protonated the H is added to O not N.</a:t>
            </a:r>
          </a:p>
        </p:txBody>
      </p:sp>
    </p:spTree>
    <p:extLst>
      <p:ext uri="{BB962C8B-B14F-4D97-AF65-F5344CB8AC3E}">
        <p14:creationId xmlns:p14="http://schemas.microsoft.com/office/powerpoint/2010/main" val="674644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7" y="-168"/>
            <a:ext cx="1641411" cy="646331"/>
          </a:xfrm>
          <a:prstGeom prst="rect">
            <a:avLst/>
          </a:prstGeom>
          <a:noFill/>
        </p:spPr>
        <p:txBody>
          <a:bodyPr wrap="none" rtlCol="0">
            <a:spAutoFit/>
          </a:bodyPr>
          <a:lstStyle/>
          <a:p>
            <a:r>
              <a:rPr lang="en-US" sz="3600" b="1" dirty="0">
                <a:solidFill>
                  <a:prstClr val="white"/>
                </a:solidFill>
                <a:latin typeface="Candara"/>
                <a:cs typeface="Candara"/>
              </a:rPr>
              <a:t>Try this</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18" name="TextBox 17">
            <a:extLst>
              <a:ext uri="{FF2B5EF4-FFF2-40B4-BE49-F238E27FC236}">
                <a16:creationId xmlns:a16="http://schemas.microsoft.com/office/drawing/2014/main" id="{3E7011F4-834F-F54B-97BE-FCF3DE4C5C14}"/>
              </a:ext>
            </a:extLst>
          </p:cNvPr>
          <p:cNvSpPr txBox="1"/>
          <p:nvPr/>
        </p:nvSpPr>
        <p:spPr>
          <a:xfrm>
            <a:off x="228607" y="753463"/>
            <a:ext cx="8664670" cy="1323439"/>
          </a:xfrm>
          <a:prstGeom prst="rect">
            <a:avLst/>
          </a:prstGeom>
          <a:noFill/>
        </p:spPr>
        <p:txBody>
          <a:bodyPr wrap="square" rtlCol="0">
            <a:spAutoFit/>
          </a:bodyPr>
          <a:lstStyle/>
          <a:p>
            <a:r>
              <a:rPr lang="en-US" sz="2000" dirty="0">
                <a:latin typeface="Candara" panose="020E0502030303020204" pitchFamily="34" charset="0"/>
              </a:rPr>
              <a:t>Draw the Lewis structure of nitric acid, HNO3.</a:t>
            </a:r>
          </a:p>
          <a:p>
            <a:r>
              <a:rPr lang="en-US" sz="2000" dirty="0">
                <a:latin typeface="Candara" panose="020E0502030303020204" pitchFamily="34" charset="0"/>
              </a:rPr>
              <a:t>Nitric acid is a strong acid: it has a </a:t>
            </a:r>
            <a:r>
              <a:rPr lang="en-US" sz="2000" dirty="0" err="1">
                <a:latin typeface="Candara" panose="020E0502030303020204" pitchFamily="34" charset="0"/>
              </a:rPr>
              <a:t>pKa</a:t>
            </a:r>
            <a:r>
              <a:rPr lang="en-US" sz="2000" dirty="0">
                <a:latin typeface="Candara" panose="020E0502030303020204" pitchFamily="34" charset="0"/>
              </a:rPr>
              <a:t> of -1.4. Make a structural argument to</a:t>
            </a:r>
          </a:p>
          <a:p>
            <a:r>
              <a:rPr lang="en-US" sz="2000" dirty="0">
                <a:latin typeface="Candara" panose="020E0502030303020204" pitchFamily="34" charset="0"/>
              </a:rPr>
              <a:t>account for its strength. Your answer should involve the structure of the conjugate base of nitric acid.</a:t>
            </a:r>
          </a:p>
        </p:txBody>
      </p:sp>
      <p:pic>
        <p:nvPicPr>
          <p:cNvPr id="3" name="Picture 2">
            <a:extLst>
              <a:ext uri="{FF2B5EF4-FFF2-40B4-BE49-F238E27FC236}">
                <a16:creationId xmlns:a16="http://schemas.microsoft.com/office/drawing/2014/main" id="{537B615D-CE8A-D944-B003-180FC9057D28}"/>
              </a:ext>
            </a:extLst>
          </p:cNvPr>
          <p:cNvPicPr>
            <a:picLocks noChangeAspect="1"/>
          </p:cNvPicPr>
          <p:nvPr/>
        </p:nvPicPr>
        <p:blipFill>
          <a:blip r:embed="rId3"/>
          <a:stretch>
            <a:fillRect/>
          </a:stretch>
        </p:blipFill>
        <p:spPr>
          <a:xfrm>
            <a:off x="3821587" y="2147639"/>
            <a:ext cx="1500825" cy="1453924"/>
          </a:xfrm>
          <a:prstGeom prst="rect">
            <a:avLst/>
          </a:prstGeom>
        </p:spPr>
      </p:pic>
      <p:pic>
        <p:nvPicPr>
          <p:cNvPr id="7" name="Picture 6">
            <a:extLst>
              <a:ext uri="{FF2B5EF4-FFF2-40B4-BE49-F238E27FC236}">
                <a16:creationId xmlns:a16="http://schemas.microsoft.com/office/drawing/2014/main" id="{14BE145E-0F35-4C44-A5E7-B37B0C7AA6E0}"/>
              </a:ext>
            </a:extLst>
          </p:cNvPr>
          <p:cNvPicPr>
            <a:picLocks noChangeAspect="1"/>
          </p:cNvPicPr>
          <p:nvPr/>
        </p:nvPicPr>
        <p:blipFill>
          <a:blip r:embed="rId4"/>
          <a:stretch>
            <a:fillRect/>
          </a:stretch>
        </p:blipFill>
        <p:spPr>
          <a:xfrm>
            <a:off x="1870019" y="3676058"/>
            <a:ext cx="5360122" cy="1479254"/>
          </a:xfrm>
          <a:prstGeom prst="rect">
            <a:avLst/>
          </a:prstGeom>
        </p:spPr>
      </p:pic>
      <p:sp>
        <p:nvSpPr>
          <p:cNvPr id="8" name="TextBox 7">
            <a:extLst>
              <a:ext uri="{FF2B5EF4-FFF2-40B4-BE49-F238E27FC236}">
                <a16:creationId xmlns:a16="http://schemas.microsoft.com/office/drawing/2014/main" id="{F13EEB2F-CF4F-5840-AA0E-A0DC8C614191}"/>
              </a:ext>
            </a:extLst>
          </p:cNvPr>
          <p:cNvSpPr txBox="1"/>
          <p:nvPr/>
        </p:nvSpPr>
        <p:spPr>
          <a:xfrm>
            <a:off x="542260" y="5337541"/>
            <a:ext cx="8229600" cy="1200329"/>
          </a:xfrm>
          <a:prstGeom prst="rect">
            <a:avLst/>
          </a:prstGeom>
          <a:noFill/>
        </p:spPr>
        <p:txBody>
          <a:bodyPr wrap="square" rtlCol="0">
            <a:spAutoFit/>
          </a:bodyPr>
          <a:lstStyle/>
          <a:p>
            <a:r>
              <a:rPr lang="en-US" dirty="0">
                <a:solidFill>
                  <a:srgbClr val="0432FF"/>
                </a:solidFill>
                <a:latin typeface="Candara" panose="020E0502030303020204" pitchFamily="34" charset="0"/>
              </a:rPr>
              <a:t>Nitric acid’s conjugate base is the </a:t>
            </a:r>
            <a:r>
              <a:rPr lang="en-US" b="1" dirty="0">
                <a:solidFill>
                  <a:srgbClr val="0432FF"/>
                </a:solidFill>
                <a:latin typeface="Candara" panose="020E0502030303020204" pitchFamily="34" charset="0"/>
              </a:rPr>
              <a:t>nitrate</a:t>
            </a:r>
            <a:r>
              <a:rPr lang="en-US" dirty="0">
                <a:solidFill>
                  <a:srgbClr val="0432FF"/>
                </a:solidFill>
                <a:latin typeface="Candara" panose="020E0502030303020204" pitchFamily="34" charset="0"/>
              </a:rPr>
              <a:t> polyatomic anion.</a:t>
            </a:r>
          </a:p>
          <a:p>
            <a:r>
              <a:rPr lang="en-US" b="1" dirty="0">
                <a:solidFill>
                  <a:srgbClr val="0432FF"/>
                </a:solidFill>
                <a:latin typeface="Candara" panose="020E0502030303020204" pitchFamily="34" charset="0"/>
              </a:rPr>
              <a:t>Resonance</a:t>
            </a:r>
            <a:r>
              <a:rPr lang="en-US" dirty="0">
                <a:solidFill>
                  <a:srgbClr val="0432FF"/>
                </a:solidFill>
                <a:latin typeface="Candara" panose="020E0502030303020204" pitchFamily="34" charset="0"/>
              </a:rPr>
              <a:t> allows the negative charge of nitrate to be </a:t>
            </a:r>
            <a:r>
              <a:rPr lang="en-US" b="1" dirty="0">
                <a:solidFill>
                  <a:srgbClr val="0432FF"/>
                </a:solidFill>
                <a:latin typeface="Candara" panose="020E0502030303020204" pitchFamily="34" charset="0"/>
              </a:rPr>
              <a:t>shared, or delocalized</a:t>
            </a:r>
            <a:r>
              <a:rPr lang="en-US" dirty="0">
                <a:solidFill>
                  <a:srgbClr val="0432FF"/>
                </a:solidFill>
                <a:latin typeface="Candara" panose="020E0502030303020204" pitchFamily="34" charset="0"/>
              </a:rPr>
              <a:t>, over all three of the anion’s oxygen atoms.</a:t>
            </a:r>
          </a:p>
          <a:p>
            <a:r>
              <a:rPr lang="en-US" b="1" dirty="0">
                <a:solidFill>
                  <a:srgbClr val="0432FF"/>
                </a:solidFill>
                <a:latin typeface="Candara" panose="020E0502030303020204" pitchFamily="34" charset="0"/>
              </a:rPr>
              <a:t>Charge delocalization stabilizes the conjugate base.</a:t>
            </a:r>
          </a:p>
        </p:txBody>
      </p:sp>
      <p:sp>
        <p:nvSpPr>
          <p:cNvPr id="9" name="Rectangle 8">
            <a:extLst>
              <a:ext uri="{FF2B5EF4-FFF2-40B4-BE49-F238E27FC236}">
                <a16:creationId xmlns:a16="http://schemas.microsoft.com/office/drawing/2014/main" id="{F89C5420-8FEA-884B-8A1B-CF8CFBE91821}"/>
              </a:ext>
            </a:extLst>
          </p:cNvPr>
          <p:cNvSpPr/>
          <p:nvPr/>
        </p:nvSpPr>
        <p:spPr>
          <a:xfrm>
            <a:off x="1870018" y="2275367"/>
            <a:ext cx="5285694" cy="2879945"/>
          </a:xfrm>
          <a:prstGeom prst="rect">
            <a:avLst/>
          </a:prstGeom>
          <a:noFill/>
          <a:ln w="1905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912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7" y="-168"/>
            <a:ext cx="1641411" cy="646331"/>
          </a:xfrm>
          <a:prstGeom prst="rect">
            <a:avLst/>
          </a:prstGeom>
          <a:noFill/>
        </p:spPr>
        <p:txBody>
          <a:bodyPr wrap="none" rtlCol="0">
            <a:spAutoFit/>
          </a:bodyPr>
          <a:lstStyle/>
          <a:p>
            <a:r>
              <a:rPr lang="en-US" sz="3600" b="1" dirty="0">
                <a:solidFill>
                  <a:prstClr val="white"/>
                </a:solidFill>
                <a:latin typeface="Candara"/>
                <a:cs typeface="Candara"/>
              </a:rPr>
              <a:t>Try this</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18" name="TextBox 17">
            <a:extLst>
              <a:ext uri="{FF2B5EF4-FFF2-40B4-BE49-F238E27FC236}">
                <a16:creationId xmlns:a16="http://schemas.microsoft.com/office/drawing/2014/main" id="{3E7011F4-834F-F54B-97BE-FCF3DE4C5C14}"/>
              </a:ext>
            </a:extLst>
          </p:cNvPr>
          <p:cNvSpPr txBox="1"/>
          <p:nvPr/>
        </p:nvSpPr>
        <p:spPr>
          <a:xfrm>
            <a:off x="228607" y="753463"/>
            <a:ext cx="8664670" cy="707886"/>
          </a:xfrm>
          <a:prstGeom prst="rect">
            <a:avLst/>
          </a:prstGeom>
          <a:noFill/>
        </p:spPr>
        <p:txBody>
          <a:bodyPr wrap="square" rtlCol="0">
            <a:spAutoFit/>
          </a:bodyPr>
          <a:lstStyle/>
          <a:p>
            <a:r>
              <a:rPr lang="en-US" sz="2000" dirty="0">
                <a:latin typeface="Candara" panose="020E0502030303020204" pitchFamily="34" charset="0"/>
              </a:rPr>
              <a:t>Rank the compounds below from most acidic to least acidic, and explain</a:t>
            </a:r>
          </a:p>
          <a:p>
            <a:r>
              <a:rPr lang="en-US" sz="2000" dirty="0">
                <a:latin typeface="Candara" panose="020E0502030303020204" pitchFamily="34" charset="0"/>
              </a:rPr>
              <a:t>your reasoning.</a:t>
            </a:r>
          </a:p>
        </p:txBody>
      </p:sp>
      <p:pic>
        <p:nvPicPr>
          <p:cNvPr id="2" name="Picture 1">
            <a:extLst>
              <a:ext uri="{FF2B5EF4-FFF2-40B4-BE49-F238E27FC236}">
                <a16:creationId xmlns:a16="http://schemas.microsoft.com/office/drawing/2014/main" id="{E93C61C8-0BAE-4442-A6BA-B72E3876CFBE}"/>
              </a:ext>
            </a:extLst>
          </p:cNvPr>
          <p:cNvPicPr>
            <a:picLocks noChangeAspect="1"/>
          </p:cNvPicPr>
          <p:nvPr/>
        </p:nvPicPr>
        <p:blipFill>
          <a:blip r:embed="rId3"/>
          <a:stretch>
            <a:fillRect/>
          </a:stretch>
        </p:blipFill>
        <p:spPr>
          <a:xfrm>
            <a:off x="153965" y="1671135"/>
            <a:ext cx="8803395" cy="1545020"/>
          </a:xfrm>
          <a:prstGeom prst="rect">
            <a:avLst/>
          </a:prstGeom>
        </p:spPr>
      </p:pic>
      <p:pic>
        <p:nvPicPr>
          <p:cNvPr id="6" name="Picture 5">
            <a:extLst>
              <a:ext uri="{FF2B5EF4-FFF2-40B4-BE49-F238E27FC236}">
                <a16:creationId xmlns:a16="http://schemas.microsoft.com/office/drawing/2014/main" id="{EFE86ADB-26F8-1A4D-8C23-C0872E44B0D6}"/>
              </a:ext>
            </a:extLst>
          </p:cNvPr>
          <p:cNvPicPr>
            <a:picLocks noChangeAspect="1"/>
          </p:cNvPicPr>
          <p:nvPr/>
        </p:nvPicPr>
        <p:blipFill>
          <a:blip r:embed="rId4"/>
          <a:stretch>
            <a:fillRect/>
          </a:stretch>
        </p:blipFill>
        <p:spPr>
          <a:xfrm>
            <a:off x="861828" y="3461341"/>
            <a:ext cx="3911600" cy="1257300"/>
          </a:xfrm>
          <a:prstGeom prst="rect">
            <a:avLst/>
          </a:prstGeom>
        </p:spPr>
      </p:pic>
      <p:sp>
        <p:nvSpPr>
          <p:cNvPr id="7" name="TextBox 6">
            <a:extLst>
              <a:ext uri="{FF2B5EF4-FFF2-40B4-BE49-F238E27FC236}">
                <a16:creationId xmlns:a16="http://schemas.microsoft.com/office/drawing/2014/main" id="{0137FE10-1CD5-CE49-8250-AB57970D1AFE}"/>
              </a:ext>
            </a:extLst>
          </p:cNvPr>
          <p:cNvSpPr txBox="1"/>
          <p:nvPr/>
        </p:nvSpPr>
        <p:spPr>
          <a:xfrm>
            <a:off x="2466754" y="2598003"/>
            <a:ext cx="490840" cy="830997"/>
          </a:xfrm>
          <a:prstGeom prst="rect">
            <a:avLst/>
          </a:prstGeom>
          <a:noFill/>
        </p:spPr>
        <p:txBody>
          <a:bodyPr wrap="none" rtlCol="0">
            <a:spAutoFit/>
          </a:bodyPr>
          <a:lstStyle/>
          <a:p>
            <a:r>
              <a:rPr lang="en-US" sz="4800" dirty="0">
                <a:solidFill>
                  <a:srgbClr val="0432FF"/>
                </a:solidFill>
              </a:rPr>
              <a:t>&gt;</a:t>
            </a:r>
          </a:p>
        </p:txBody>
      </p:sp>
      <p:sp>
        <p:nvSpPr>
          <p:cNvPr id="10" name="TextBox 9">
            <a:extLst>
              <a:ext uri="{FF2B5EF4-FFF2-40B4-BE49-F238E27FC236}">
                <a16:creationId xmlns:a16="http://schemas.microsoft.com/office/drawing/2014/main" id="{540AF27F-E003-2F4B-A07F-9C0C012EFE74}"/>
              </a:ext>
            </a:extLst>
          </p:cNvPr>
          <p:cNvSpPr txBox="1"/>
          <p:nvPr/>
        </p:nvSpPr>
        <p:spPr>
          <a:xfrm>
            <a:off x="5712057" y="2594944"/>
            <a:ext cx="490840" cy="830997"/>
          </a:xfrm>
          <a:prstGeom prst="rect">
            <a:avLst/>
          </a:prstGeom>
          <a:noFill/>
        </p:spPr>
        <p:txBody>
          <a:bodyPr wrap="none" rtlCol="0">
            <a:spAutoFit/>
          </a:bodyPr>
          <a:lstStyle/>
          <a:p>
            <a:r>
              <a:rPr lang="en-US" sz="4800" dirty="0">
                <a:solidFill>
                  <a:srgbClr val="0432FF"/>
                </a:solidFill>
              </a:rPr>
              <a:t>&gt;</a:t>
            </a:r>
          </a:p>
        </p:txBody>
      </p:sp>
      <p:pic>
        <p:nvPicPr>
          <p:cNvPr id="9" name="Picture 8">
            <a:extLst>
              <a:ext uri="{FF2B5EF4-FFF2-40B4-BE49-F238E27FC236}">
                <a16:creationId xmlns:a16="http://schemas.microsoft.com/office/drawing/2014/main" id="{43161A68-D6B5-4B48-B4D3-F2737ADB4C65}"/>
              </a:ext>
            </a:extLst>
          </p:cNvPr>
          <p:cNvPicPr>
            <a:picLocks noChangeAspect="1"/>
          </p:cNvPicPr>
          <p:nvPr/>
        </p:nvPicPr>
        <p:blipFill>
          <a:blip r:embed="rId5"/>
          <a:stretch>
            <a:fillRect/>
          </a:stretch>
        </p:blipFill>
        <p:spPr>
          <a:xfrm>
            <a:off x="784457" y="4750982"/>
            <a:ext cx="4927600" cy="1219200"/>
          </a:xfrm>
          <a:prstGeom prst="rect">
            <a:avLst/>
          </a:prstGeom>
        </p:spPr>
      </p:pic>
      <p:sp>
        <p:nvSpPr>
          <p:cNvPr id="13" name="TextBox 12">
            <a:extLst>
              <a:ext uri="{FF2B5EF4-FFF2-40B4-BE49-F238E27FC236}">
                <a16:creationId xmlns:a16="http://schemas.microsoft.com/office/drawing/2014/main" id="{70FF44C8-6A01-F740-8087-B31F8EDA8178}"/>
              </a:ext>
            </a:extLst>
          </p:cNvPr>
          <p:cNvSpPr txBox="1"/>
          <p:nvPr/>
        </p:nvSpPr>
        <p:spPr>
          <a:xfrm>
            <a:off x="727760" y="6034573"/>
            <a:ext cx="8229600" cy="369332"/>
          </a:xfrm>
          <a:prstGeom prst="rect">
            <a:avLst/>
          </a:prstGeom>
          <a:noFill/>
        </p:spPr>
        <p:txBody>
          <a:bodyPr wrap="square" rtlCol="0">
            <a:spAutoFit/>
          </a:bodyPr>
          <a:lstStyle/>
          <a:p>
            <a:r>
              <a:rPr lang="en-US" dirty="0">
                <a:solidFill>
                  <a:srgbClr val="0432FF"/>
                </a:solidFill>
                <a:latin typeface="Candara" panose="020E0502030303020204" pitchFamily="34" charset="0"/>
              </a:rPr>
              <a:t>C isn’t an acid at all. It’s an amine and therefore a base. </a:t>
            </a:r>
            <a:r>
              <a:rPr lang="en-US" dirty="0" err="1">
                <a:solidFill>
                  <a:srgbClr val="0432FF"/>
                </a:solidFill>
                <a:latin typeface="Candara" panose="020E0502030303020204" pitchFamily="34" charset="0"/>
              </a:rPr>
              <a:t>pKa</a:t>
            </a:r>
            <a:r>
              <a:rPr lang="en-US" dirty="0">
                <a:solidFill>
                  <a:srgbClr val="0432FF"/>
                </a:solidFill>
                <a:latin typeface="Candara" panose="020E0502030303020204" pitchFamily="34" charset="0"/>
              </a:rPr>
              <a:t> ~ 35.</a:t>
            </a:r>
            <a:endParaRPr lang="en-US" b="1" dirty="0">
              <a:solidFill>
                <a:srgbClr val="0432FF"/>
              </a:solidFill>
              <a:latin typeface="Candara" panose="020E0502030303020204" pitchFamily="34" charset="0"/>
            </a:endParaRPr>
          </a:p>
        </p:txBody>
      </p:sp>
      <p:sp>
        <p:nvSpPr>
          <p:cNvPr id="14" name="TextBox 13">
            <a:extLst>
              <a:ext uri="{FF2B5EF4-FFF2-40B4-BE49-F238E27FC236}">
                <a16:creationId xmlns:a16="http://schemas.microsoft.com/office/drawing/2014/main" id="{C8CC3ADF-59FB-2448-BF31-EBC14F45C12A}"/>
              </a:ext>
            </a:extLst>
          </p:cNvPr>
          <p:cNvSpPr txBox="1"/>
          <p:nvPr/>
        </p:nvSpPr>
        <p:spPr>
          <a:xfrm>
            <a:off x="4944165" y="3826197"/>
            <a:ext cx="3572514" cy="646331"/>
          </a:xfrm>
          <a:prstGeom prst="rect">
            <a:avLst/>
          </a:prstGeom>
          <a:noFill/>
        </p:spPr>
        <p:txBody>
          <a:bodyPr wrap="square" rtlCol="0">
            <a:spAutoFit/>
          </a:bodyPr>
          <a:lstStyle/>
          <a:p>
            <a:r>
              <a:rPr lang="en-US" dirty="0">
                <a:solidFill>
                  <a:srgbClr val="0432FF"/>
                </a:solidFill>
                <a:latin typeface="Candara" panose="020E0502030303020204" pitchFamily="34" charset="0"/>
              </a:rPr>
              <a:t>Conjugate base of A is stabilized by resonance.</a:t>
            </a:r>
          </a:p>
        </p:txBody>
      </p:sp>
      <p:sp>
        <p:nvSpPr>
          <p:cNvPr id="11" name="Rectangle 10">
            <a:extLst>
              <a:ext uri="{FF2B5EF4-FFF2-40B4-BE49-F238E27FC236}">
                <a16:creationId xmlns:a16="http://schemas.microsoft.com/office/drawing/2014/main" id="{84954E2F-C5F4-764F-9235-5BB16BA23E6A}"/>
              </a:ext>
            </a:extLst>
          </p:cNvPr>
          <p:cNvSpPr/>
          <p:nvPr/>
        </p:nvSpPr>
        <p:spPr>
          <a:xfrm>
            <a:off x="727760" y="3566540"/>
            <a:ext cx="7863347" cy="2901756"/>
          </a:xfrm>
          <a:prstGeom prst="rect">
            <a:avLst/>
          </a:prstGeom>
          <a:noFill/>
          <a:ln w="1905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69659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1025</Words>
  <Application>Microsoft Macintosh PowerPoint</Application>
  <PresentationFormat>On-screen Show (4:3)</PresentationFormat>
  <Paragraphs>79</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Candara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 Richmond-Hall</dc:creator>
  <cp:lastModifiedBy>Joan Richmond-Hall</cp:lastModifiedBy>
  <cp:revision>1</cp:revision>
  <dcterms:created xsi:type="dcterms:W3CDTF">2019-04-08T14:34:46Z</dcterms:created>
  <dcterms:modified xsi:type="dcterms:W3CDTF">2019-04-08T14:35:34Z</dcterms:modified>
</cp:coreProperties>
</file>