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94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39" r:id="rId13"/>
    <p:sldId id="40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EC04-EF0C-B644-85E5-AC581B012AC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75AA-5ED9-FA4D-A09E-CFED0171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577" y="2436466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5.5A: Acid-base properties of anilines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513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Multiple N ‘personalities’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are examples of organic molecules that contain different types of 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415D8-8A31-F748-A6BA-A435463B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2" y="1221236"/>
            <a:ext cx="5956300" cy="261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E8E58-3096-4E47-8789-798D0166F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2" y="4219278"/>
            <a:ext cx="6248400" cy="260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05DB3D-A1B9-834B-8D92-9A6EA86ED9E6}"/>
              </a:ext>
            </a:extLst>
          </p:cNvPr>
          <p:cNvSpPr txBox="1"/>
          <p:nvPr/>
        </p:nvSpPr>
        <p:spPr>
          <a:xfrm>
            <a:off x="6379028" y="4486332"/>
            <a:ext cx="2704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</a:t>
            </a:r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of imines (5-7) makes them particularly useful as </a:t>
            </a:r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buffers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for biological systems because they can both absorb and release protons (act as acids and bases) near neutral </a:t>
            </a:r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pH.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4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Below are the structures of four 'coenzyme' molecules necessary for</a:t>
            </a:r>
          </a:p>
          <a:p>
            <a:r>
              <a:rPr lang="en-US" sz="2000" dirty="0">
                <a:latin typeface="Candara" panose="020E0502030303020204" pitchFamily="34" charset="0"/>
              </a:rPr>
              <a:t>human metabolism. </a:t>
            </a:r>
          </a:p>
          <a:p>
            <a:pPr marL="292100" indent="-282575"/>
            <a:r>
              <a:rPr lang="en-US" sz="2000" dirty="0">
                <a:latin typeface="Candara" panose="020E0502030303020204" pitchFamily="34" charset="0"/>
              </a:rPr>
              <a:t>(a) When appropriate, assign a label to each nitrogen atom using the basicity classifications defined in this section ('pyrrole-like', etc.).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004899-952D-3C44-AC90-AD3599DD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55" y="2076903"/>
            <a:ext cx="6584314" cy="4747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B4DC1-427C-534E-B19E-9148022B4182}"/>
              </a:ext>
            </a:extLst>
          </p:cNvPr>
          <p:cNvSpPr txBox="1"/>
          <p:nvPr/>
        </p:nvSpPr>
        <p:spPr>
          <a:xfrm>
            <a:off x="228607" y="2337423"/>
            <a:ext cx="26379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82575"/>
            <a:r>
              <a:rPr lang="en-US" sz="2000" dirty="0">
                <a:latin typeface="Candara" panose="020E0502030303020204" pitchFamily="34" charset="0"/>
              </a:rPr>
              <a:t>(b) There is one nitrogen that does not fall into any of these types - is it basic? Why or why not? What would be a good two-word term to describe the group containing this nitrogen?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8B975-1FBA-2740-AB55-9233436D5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14" y="2337422"/>
            <a:ext cx="6665625" cy="42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8B975-1FBA-2740-AB55-9233436D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" y="694471"/>
            <a:ext cx="7381968" cy="4699983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14451-4DC0-9D41-BFE3-5A23CB7120AE}"/>
              </a:ext>
            </a:extLst>
          </p:cNvPr>
          <p:cNvSpPr txBox="1"/>
          <p:nvPr/>
        </p:nvSpPr>
        <p:spPr>
          <a:xfrm>
            <a:off x="86359" y="5497286"/>
            <a:ext cx="3786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The ‘blue’ NH group can be considered an extended amine because resonance allows it to be +; weakly acidic, </a:t>
            </a:r>
            <a:r>
              <a:rPr lang="en-US" sz="1600" dirty="0" err="1">
                <a:solidFill>
                  <a:srgbClr val="0432FF"/>
                </a:solidFill>
              </a:rPr>
              <a:t>pKa</a:t>
            </a:r>
            <a:r>
              <a:rPr lang="en-US" sz="1600" dirty="0">
                <a:solidFill>
                  <a:srgbClr val="0432FF"/>
                </a:solidFill>
              </a:rPr>
              <a:t> 18-20.</a:t>
            </a:r>
          </a:p>
          <a:p>
            <a:r>
              <a:rPr lang="en-US" sz="1600" dirty="0">
                <a:solidFill>
                  <a:srgbClr val="0432FF"/>
                </a:solidFill>
              </a:rPr>
              <a:t>[A bit aniline like because it’s in a ring, but</a:t>
            </a: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dirty="0">
                <a:solidFill>
                  <a:srgbClr val="0432FF"/>
                </a:solidFill>
              </a:rPr>
              <a:t>amine characteristics are stronger.]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13E39-6335-E140-9C23-71FB2CBE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40" y="5374822"/>
            <a:ext cx="5283200" cy="14859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31456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List and draw the wide variety of N-centered functional groups?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why N-functional groups often act as bases?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how the </a:t>
            </a:r>
            <a:r>
              <a:rPr lang="en-US" sz="2000" dirty="0" err="1">
                <a:latin typeface="Candara"/>
                <a:cs typeface="Candara"/>
              </a:rPr>
              <a:t>pKa</a:t>
            </a:r>
            <a:r>
              <a:rPr lang="en-US" sz="2000" dirty="0">
                <a:latin typeface="Candara"/>
                <a:cs typeface="Candara"/>
              </a:rPr>
              <a:t> of N-functional groups depends on their structures?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Describe why imines are particularly effective as buffers?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213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Uncharged N: base unless stabilized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As we’ve seen, N-containing groups can act as acids and bases.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7825A-A400-5C46-B97E-10BC0BF6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5" y="2701699"/>
            <a:ext cx="7317901" cy="2322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D9637-78FE-4840-8D93-2F00C07B899A}"/>
              </a:ext>
            </a:extLst>
          </p:cNvPr>
          <p:cNvSpPr txBox="1"/>
          <p:nvPr/>
        </p:nvSpPr>
        <p:spPr>
          <a:xfrm>
            <a:off x="228607" y="115357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In its usual bonding pattern, N: can act as a base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Weaker when the lone pair is stabilized.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BFCF2-5C98-CF40-94DF-C51C356AA2D5}"/>
              </a:ext>
            </a:extLst>
          </p:cNvPr>
          <p:cNvSpPr txBox="1"/>
          <p:nvPr/>
        </p:nvSpPr>
        <p:spPr>
          <a:xfrm>
            <a:off x="228607" y="1907626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Here, the lone pair is </a:t>
            </a:r>
            <a:r>
              <a:rPr lang="en-US" sz="2000" b="1" dirty="0">
                <a:latin typeface="Candara" panose="020E0502030303020204" pitchFamily="34" charset="0"/>
              </a:rPr>
              <a:t>stabilized by the resonance of an amide.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In fact, this stabilization makes the amide a tiny bit acidic.</a:t>
            </a:r>
          </a:p>
        </p:txBody>
      </p:sp>
    </p:spTree>
    <p:extLst>
      <p:ext uri="{BB962C8B-B14F-4D97-AF65-F5344CB8AC3E}">
        <p14:creationId xmlns:p14="http://schemas.microsoft.com/office/powerpoint/2010/main" val="34988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about anilines?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Anilines: </a:t>
            </a:r>
            <a:r>
              <a:rPr lang="en-US" sz="2000" i="1" dirty="0">
                <a:latin typeface="Candara" panose="020E0502030303020204" pitchFamily="34" charset="0"/>
              </a:rPr>
              <a:t>the amine analog  (version) of phenol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Less basic than amines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F6EC4-6FBC-7B40-9F1A-6E9B83D5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83" y="1107635"/>
            <a:ext cx="4375383" cy="2595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F007F-7777-CC41-A397-CA0D5CA90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1" y="4837792"/>
            <a:ext cx="8901066" cy="2020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D6E096-F702-CD4D-8FFE-B8DFCBA1E11E}"/>
              </a:ext>
            </a:extLst>
          </p:cNvPr>
          <p:cNvSpPr txBox="1"/>
          <p:nvPr/>
        </p:nvSpPr>
        <p:spPr>
          <a:xfrm>
            <a:off x="228607" y="3961346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Aromatic </a:t>
            </a:r>
            <a:r>
              <a:rPr lang="en-US" sz="2000" b="1" dirty="0">
                <a:latin typeface="Candara" panose="020E0502030303020204" pitchFamily="34" charset="0"/>
              </a:rPr>
              <a:t>resonance</a:t>
            </a:r>
            <a:r>
              <a:rPr lang="en-US" sz="2000" dirty="0">
                <a:latin typeface="Candara" panose="020E0502030303020204" pitchFamily="34" charset="0"/>
              </a:rPr>
              <a:t> stabilizes the N’s lone pair, so it’s less available as a 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If the lone pair is easily held, it won’t be donated as a base.</a:t>
            </a:r>
          </a:p>
        </p:txBody>
      </p:sp>
    </p:spTree>
    <p:extLst>
      <p:ext uri="{BB962C8B-B14F-4D97-AF65-F5344CB8AC3E}">
        <p14:creationId xmlns:p14="http://schemas.microsoft.com/office/powerpoint/2010/main" val="30854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With anilines just as with phenols, the resonance effect of the aromatic</a:t>
            </a:r>
          </a:p>
          <a:p>
            <a:r>
              <a:rPr lang="en-US" sz="2000" dirty="0">
                <a:latin typeface="Candara" panose="020E0502030303020204" pitchFamily="34" charset="0"/>
              </a:rPr>
              <a:t>ring can be accentuated by the addition of an electron-withdrawing group, and diminished by the addition of an electron-donating group. 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Which of the two compounds below is expected to be more basic? Use resonance drawings to explain your reasoning.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BF039-F9A9-BF40-B460-D2EE44AC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21" y="2416743"/>
            <a:ext cx="4025900" cy="219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00293-CCC4-6A4A-AF4E-7E3D7C7E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30" y="4937512"/>
            <a:ext cx="4368800" cy="17780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24B6EB-F8CC-DE43-B24E-3679FCE3D56C}"/>
              </a:ext>
            </a:extLst>
          </p:cNvPr>
          <p:cNvCxnSpPr/>
          <p:nvPr/>
        </p:nvCxnSpPr>
        <p:spPr>
          <a:xfrm flipH="1" flipV="1">
            <a:off x="3713356" y="4326673"/>
            <a:ext cx="1024674" cy="610839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0E4799-F0CE-DC45-932F-02CEF58E039C}"/>
              </a:ext>
            </a:extLst>
          </p:cNvPr>
          <p:cNvSpPr txBox="1"/>
          <p:nvPr/>
        </p:nvSpPr>
        <p:spPr>
          <a:xfrm>
            <a:off x="346928" y="3515293"/>
            <a:ext cx="2521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A: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Resonance stabilizes 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the : of the amino group to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the aldehyde group.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So the : is less available, 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reactive and basic.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06EFD-732E-874A-8E5C-AC03324BE80D}"/>
              </a:ext>
            </a:extLst>
          </p:cNvPr>
          <p:cNvSpPr txBox="1"/>
          <p:nvPr/>
        </p:nvSpPr>
        <p:spPr>
          <a:xfrm rot="17451657">
            <a:off x="2449185" y="252558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362AE-6CC8-A349-AA06-CAFD1C2CC5A9}"/>
              </a:ext>
            </a:extLst>
          </p:cNvPr>
          <p:cNvSpPr txBox="1"/>
          <p:nvPr/>
        </p:nvSpPr>
        <p:spPr>
          <a:xfrm rot="17451657">
            <a:off x="2538392" y="228996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BA1C1-295F-7B4C-84F4-537325D00C6B}"/>
              </a:ext>
            </a:extLst>
          </p:cNvPr>
          <p:cNvSpPr txBox="1"/>
          <p:nvPr/>
        </p:nvSpPr>
        <p:spPr>
          <a:xfrm rot="17451657">
            <a:off x="4409036" y="25452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B5813-376B-ED4C-A5FE-BF00B21923D8}"/>
              </a:ext>
            </a:extLst>
          </p:cNvPr>
          <p:cNvSpPr txBox="1"/>
          <p:nvPr/>
        </p:nvSpPr>
        <p:spPr>
          <a:xfrm rot="17451657">
            <a:off x="4498243" y="230963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7952E-35EE-844E-BA6E-AC6FFE8A0C56}"/>
              </a:ext>
            </a:extLst>
          </p:cNvPr>
          <p:cNvSpPr txBox="1"/>
          <p:nvPr/>
        </p:nvSpPr>
        <p:spPr>
          <a:xfrm rot="16367075">
            <a:off x="3377010" y="403162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7B21E-1A4E-2440-B768-5BF5C48E1DD3}"/>
              </a:ext>
            </a:extLst>
          </p:cNvPr>
          <p:cNvSpPr txBox="1"/>
          <p:nvPr/>
        </p:nvSpPr>
        <p:spPr>
          <a:xfrm rot="16367075">
            <a:off x="5879920" y="372265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F92D2-D381-3645-8550-A495B953020D}"/>
              </a:ext>
            </a:extLst>
          </p:cNvPr>
          <p:cNvSpPr txBox="1"/>
          <p:nvPr/>
        </p:nvSpPr>
        <p:spPr>
          <a:xfrm rot="17451657">
            <a:off x="481356" y="509660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92E32F-F28B-A843-BE27-7BA0E26AC04F}"/>
              </a:ext>
            </a:extLst>
          </p:cNvPr>
          <p:cNvSpPr txBox="1"/>
          <p:nvPr/>
        </p:nvSpPr>
        <p:spPr>
          <a:xfrm rot="17451657">
            <a:off x="548261" y="490559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D36998-9FF2-0944-ABE4-FEB9F9085211}"/>
              </a:ext>
            </a:extLst>
          </p:cNvPr>
          <p:cNvSpPr txBox="1"/>
          <p:nvPr/>
        </p:nvSpPr>
        <p:spPr>
          <a:xfrm>
            <a:off x="6054776" y="2512371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B: 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Similar</a:t>
            </a:r>
            <a:r>
              <a:rPr lang="en-US" sz="1600" b="1" dirty="0">
                <a:solidFill>
                  <a:srgbClr val="0432FF"/>
                </a:solidFill>
                <a:latin typeface="Candara" panose="020E0502030303020204" pitchFamily="34" charset="0"/>
              </a:rPr>
              <a:t> r</a:t>
            </a: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esonance 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stabilization of the : of the </a:t>
            </a:r>
            <a:b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amino group cannot occur.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2FE5A-C7CF-4D4B-957B-84A66C2F07BF}"/>
              </a:ext>
            </a:extLst>
          </p:cNvPr>
          <p:cNvSpPr txBox="1"/>
          <p:nvPr/>
        </p:nvSpPr>
        <p:spPr>
          <a:xfrm rot="17451657">
            <a:off x="3347376" y="510775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FEC30-5EC3-E045-AD10-9E321EB43B70}"/>
              </a:ext>
            </a:extLst>
          </p:cNvPr>
          <p:cNvSpPr txBox="1"/>
          <p:nvPr/>
        </p:nvSpPr>
        <p:spPr>
          <a:xfrm rot="17451657">
            <a:off x="3414281" y="491674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BF2C91-C5DA-C846-B6E7-DE076BFC6323}"/>
              </a:ext>
            </a:extLst>
          </p:cNvPr>
          <p:cNvSpPr txBox="1"/>
          <p:nvPr/>
        </p:nvSpPr>
        <p:spPr>
          <a:xfrm rot="1168229">
            <a:off x="3308881" y="498316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33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577" y="2436466"/>
            <a:ext cx="552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5.5B: Acid-base properties of imines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Imines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Imines: </a:t>
            </a:r>
            <a:r>
              <a:rPr lang="en-US" sz="2000" i="1" dirty="0">
                <a:latin typeface="Candara" panose="020E0502030303020204" pitchFamily="34" charset="0"/>
              </a:rPr>
              <a:t>an sp2-hybridized N double-bonded to a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99953-A864-B84A-AAE5-2B287F36E885}"/>
              </a:ext>
            </a:extLst>
          </p:cNvPr>
          <p:cNvSpPr txBox="1"/>
          <p:nvPr/>
        </p:nvSpPr>
        <p:spPr>
          <a:xfrm>
            <a:off x="228607" y="1265089"/>
            <a:ext cx="54664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Imines are a bit less basic than amines because:</a:t>
            </a:r>
          </a:p>
          <a:p>
            <a:endParaRPr lang="en-US" sz="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lone pair is in</a:t>
            </a:r>
            <a:r>
              <a:rPr lang="en-US" sz="2000" b="1" dirty="0">
                <a:latin typeface="Candara" panose="020E0502030303020204" pitchFamily="34" charset="0"/>
              </a:rPr>
              <a:t> sp</a:t>
            </a:r>
            <a:r>
              <a:rPr lang="en-US" sz="2400" b="1" baseline="30000" dirty="0">
                <a:latin typeface="Candara" panose="020E0502030303020204" pitchFamily="34" charset="0"/>
              </a:rPr>
              <a:t>2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rather than sp</a:t>
            </a:r>
            <a:r>
              <a:rPr lang="en-US" sz="2400" baseline="30000" dirty="0">
                <a:latin typeface="Candara" panose="020E0502030303020204" pitchFamily="34" charset="0"/>
              </a:rPr>
              <a:t>3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endParaRPr lang="en-US" sz="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latin typeface="Candara" panose="020E0502030303020204" pitchFamily="34" charset="0"/>
              </a:rPr>
              <a:t>2</a:t>
            </a:r>
            <a:r>
              <a:rPr lang="en-US" sz="2000" dirty="0">
                <a:latin typeface="Candara" panose="020E0502030303020204" pitchFamily="34" charset="0"/>
              </a:rPr>
              <a:t> orbitals are shorter, more spherical, than sp</a:t>
            </a:r>
            <a:r>
              <a:rPr lang="en-US" sz="2400" baseline="30000" dirty="0">
                <a:latin typeface="Candara" panose="020E0502030303020204" pitchFamily="34" charset="0"/>
              </a:rPr>
              <a:t>3</a:t>
            </a:r>
            <a:r>
              <a:rPr lang="en-US" sz="2000" dirty="0">
                <a:latin typeface="Candara" panose="020E0502030303020204" pitchFamily="34" charset="0"/>
              </a:rPr>
              <a:t> orbitals, so sp</a:t>
            </a:r>
            <a:r>
              <a:rPr lang="en-US" sz="2400" baseline="30000" dirty="0">
                <a:latin typeface="Candara" panose="020E0502030303020204" pitchFamily="34" charset="0"/>
              </a:rPr>
              <a:t>2</a:t>
            </a:r>
            <a:r>
              <a:rPr lang="en-US" sz="2000" dirty="0">
                <a:latin typeface="Candara" panose="020E0502030303020204" pitchFamily="34" charset="0"/>
              </a:rPr>
              <a:t> electrons are more electronegative or</a:t>
            </a:r>
            <a:r>
              <a:rPr lang="en-US" sz="2000" b="1" dirty="0">
                <a:latin typeface="Candara" panose="020E0502030303020204" pitchFamily="34" charset="0"/>
              </a:rPr>
              <a:t> tightly held to the nucleus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endParaRPr lang="en-US" sz="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So, sp</a:t>
            </a:r>
            <a:r>
              <a:rPr lang="en-US" sz="2400" baseline="30000" dirty="0">
                <a:latin typeface="Candara" panose="020E0502030303020204" pitchFamily="34" charset="0"/>
              </a:rPr>
              <a:t>2</a:t>
            </a:r>
            <a:r>
              <a:rPr lang="en-US" sz="2000" dirty="0">
                <a:latin typeface="Candara" panose="020E0502030303020204" pitchFamily="34" charset="0"/>
              </a:rPr>
              <a:t> electrons are </a:t>
            </a:r>
            <a:r>
              <a:rPr lang="en-US" sz="2000" b="1" dirty="0">
                <a:latin typeface="Candara" panose="020E0502030303020204" pitchFamily="34" charset="0"/>
              </a:rPr>
              <a:t>less likely to be donated </a:t>
            </a:r>
            <a:r>
              <a:rPr lang="en-US" sz="2000" dirty="0">
                <a:latin typeface="Candara" panose="020E0502030303020204" pitchFamily="34" charset="0"/>
              </a:rPr>
              <a:t>and act as a base.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A6383-A88F-9543-8F17-71BB8BEA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42" y="838197"/>
            <a:ext cx="3311769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CF76B5-9982-F244-B0EB-F0CAEBF83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515" y="4229218"/>
            <a:ext cx="4345133" cy="26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577" y="2436466"/>
            <a:ext cx="574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5.5C: Acid-base properties of pyrroles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Pyrroles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Pyrrole: </a:t>
            </a:r>
            <a:r>
              <a:rPr lang="en-US" sz="2000" i="1" dirty="0">
                <a:latin typeface="Candara" panose="020E0502030303020204" pitchFamily="34" charset="0"/>
              </a:rPr>
              <a:t>a five membered aromatic ring with four carbons and one nitrogen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99953-A864-B84A-AAE5-2B287F36E885}"/>
              </a:ext>
            </a:extLst>
          </p:cNvPr>
          <p:cNvSpPr txBox="1"/>
          <p:nvPr/>
        </p:nvSpPr>
        <p:spPr>
          <a:xfrm>
            <a:off x="228607" y="1243318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In pyrroles, the N’s lone pair is part of the aromatic sextet </a:t>
            </a:r>
            <a:r>
              <a:rPr lang="en-US" sz="2000" dirty="0">
                <a:latin typeface="Candara" panose="020E0502030303020204" pitchFamily="34" charset="0"/>
              </a:rPr>
              <a:t>(ring system).</a:t>
            </a:r>
            <a:endParaRPr lang="en-US" sz="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This makes the N’s lone pair </a:t>
            </a:r>
            <a:r>
              <a:rPr lang="en-US" sz="2000" b="1" dirty="0">
                <a:latin typeface="Candara" panose="020E0502030303020204" pitchFamily="34" charset="0"/>
              </a:rPr>
              <a:t>less available for donation as a base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 pyrrole is a very weak 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And so the pyrrole’s conjugate acid is </a:t>
            </a:r>
            <a:r>
              <a:rPr lang="en-US" sz="2000" b="1" dirty="0">
                <a:latin typeface="Candara" panose="020E0502030303020204" pitchFamily="34" charset="0"/>
              </a:rPr>
              <a:t>very strong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10701-7F72-3A41-B4EF-9A029FF0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642" y="3154269"/>
            <a:ext cx="6072716" cy="24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93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Summary of nitrogen bonding patterns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summary is useful when trying to understand the very varied acid-base behavior of N-containing molecules.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B8AD-4A35-974F-B5C7-96DE8800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6" y="1648278"/>
            <a:ext cx="8458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2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612</Words>
  <Application>Microsoft Macintosh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2019-04-08T14:36:53Z</dcterms:created>
  <dcterms:modified xsi:type="dcterms:W3CDTF">2019-04-08T14:37:19Z</dcterms:modified>
</cp:coreProperties>
</file>