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06" r:id="rId2"/>
    <p:sldId id="408" r:id="rId3"/>
    <p:sldId id="407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9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570F-89F7-D24B-BA00-A431D13FDEE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621C-211F-DC43-83E1-4CFEBEB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750" y="2534438"/>
            <a:ext cx="4595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5.6A: The acidity of ⍺-protons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848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Keto-enol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tautomers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are common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Keto-enol </a:t>
            </a:r>
            <a:r>
              <a:rPr lang="en-US" sz="2000" b="1" dirty="0" err="1">
                <a:latin typeface="Candara" panose="020E0502030303020204" pitchFamily="34" charset="0"/>
              </a:rPr>
              <a:t>tautomers</a:t>
            </a:r>
            <a:r>
              <a:rPr lang="en-US" sz="2000" b="1" dirty="0">
                <a:latin typeface="Candara" panose="020E0502030303020204" pitchFamily="34" charset="0"/>
              </a:rPr>
              <a:t>: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i="1" dirty="0">
                <a:latin typeface="Candara" panose="020E0502030303020204" pitchFamily="34" charset="0"/>
              </a:rPr>
              <a:t>constitutional isomers that are rapidly and reversibly interconverted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11AE8-6043-F74F-815C-CB0EA8EC7A73}"/>
              </a:ext>
            </a:extLst>
          </p:cNvPr>
          <p:cNvSpPr txBox="1"/>
          <p:nvPr/>
        </p:nvSpPr>
        <p:spPr>
          <a:xfrm>
            <a:off x="239665" y="1447485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 panose="020E0502030303020204" pitchFamily="34" charset="0"/>
              </a:rPr>
              <a:t>Tautomerization</a:t>
            </a:r>
            <a:r>
              <a:rPr lang="en-US" sz="2000" dirty="0">
                <a:latin typeface="Candara" panose="020E0502030303020204" pitchFamily="34" charset="0"/>
              </a:rPr>
              <a:t> is incredibly common in biochemistry.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64D48-2747-464D-BC1D-81753C01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96" y="1991383"/>
            <a:ext cx="6320634" cy="1750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C87CE-96D7-194B-B6E3-302F28271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528"/>
          <a:stretch/>
        </p:blipFill>
        <p:spPr>
          <a:xfrm>
            <a:off x="370294" y="3962157"/>
            <a:ext cx="7633239" cy="28436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851025-0041-0947-A40C-BAF3D509F748}"/>
              </a:ext>
            </a:extLst>
          </p:cNvPr>
          <p:cNvSpPr txBox="1"/>
          <p:nvPr/>
        </p:nvSpPr>
        <p:spPr>
          <a:xfrm>
            <a:off x="409274" y="2080420"/>
            <a:ext cx="169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lower overall energy</a:t>
            </a:r>
            <a:endParaRPr lang="en-US" sz="2000" i="1" u="sng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994FC-0FFE-5646-92FD-9EA2A359CA2A}"/>
              </a:ext>
            </a:extLst>
          </p:cNvPr>
          <p:cNvSpPr txBox="1"/>
          <p:nvPr/>
        </p:nvSpPr>
        <p:spPr>
          <a:xfrm>
            <a:off x="337106" y="6129115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6AE93-2166-7B4B-8024-BAE336E6247D}"/>
              </a:ext>
            </a:extLst>
          </p:cNvPr>
          <p:cNvSpPr txBox="1"/>
          <p:nvPr/>
        </p:nvSpPr>
        <p:spPr>
          <a:xfrm>
            <a:off x="6272517" y="6272831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 = 1430 kJ/</a:t>
            </a:r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7D530F-ACB0-4F46-851F-A920E7BDC593}"/>
              </a:ext>
            </a:extLst>
          </p:cNvPr>
          <p:cNvSpPr/>
          <p:nvPr/>
        </p:nvSpPr>
        <p:spPr>
          <a:xfrm>
            <a:off x="198356" y="4234541"/>
            <a:ext cx="4257069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EB9F6-52C0-A546-9B52-C3E3B8BE3BBB}"/>
              </a:ext>
            </a:extLst>
          </p:cNvPr>
          <p:cNvSpPr/>
          <p:nvPr/>
        </p:nvSpPr>
        <p:spPr>
          <a:xfrm>
            <a:off x="4688577" y="3962156"/>
            <a:ext cx="3588883" cy="2813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9C3CBB-33EC-9147-A2B6-B5832079F113}"/>
              </a:ext>
            </a:extLst>
          </p:cNvPr>
          <p:cNvSpPr txBox="1"/>
          <p:nvPr/>
        </p:nvSpPr>
        <p:spPr>
          <a:xfrm>
            <a:off x="7154451" y="2067583"/>
            <a:ext cx="169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higher overall energy</a:t>
            </a:r>
            <a:endParaRPr lang="en-US" sz="2000" i="1" u="sng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963A0FE-748B-6743-B04D-0ECA685EA6B2}"/>
              </a:ext>
            </a:extLst>
          </p:cNvPr>
          <p:cNvSpPr/>
          <p:nvPr/>
        </p:nvSpPr>
        <p:spPr>
          <a:xfrm>
            <a:off x="3674554" y="2647618"/>
            <a:ext cx="1426028" cy="17705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0F7BB1-CC8A-4247-AFA9-D54B57E42589}"/>
              </a:ext>
            </a:extLst>
          </p:cNvPr>
          <p:cNvSpPr/>
          <p:nvPr/>
        </p:nvSpPr>
        <p:spPr>
          <a:xfrm>
            <a:off x="3715065" y="5321990"/>
            <a:ext cx="604775" cy="17705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7" grpId="0" animBg="1"/>
      <p:bldP spid="17" grpId="0" animBg="1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all of the possible enol forms of the following aldehydes/ketones.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(a) 3-pentanone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(b) acetaldehyde (IUPAC name </a:t>
            </a:r>
            <a:r>
              <a:rPr lang="en-US" sz="2000" dirty="0" err="1">
                <a:latin typeface="Candara" panose="020E0502030303020204" pitchFamily="34" charset="0"/>
              </a:rPr>
              <a:t>ethaldehyde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(c) cyclohexanone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(d) 2-pentanone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FE88A-F4CE-4741-B19A-AC4114ED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86" y="1793224"/>
            <a:ext cx="6037036" cy="4921648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52255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three examples of aldehyde or ketone compounds for which there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is no possible enol form.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02A1-1378-F448-9309-52F07B0F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4" y="2791695"/>
            <a:ext cx="6485044" cy="1524907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A3B025-2977-1B4C-8009-D96C519AAE75}"/>
              </a:ext>
            </a:extLst>
          </p:cNvPr>
          <p:cNvSpPr txBox="1"/>
          <p:nvPr/>
        </p:nvSpPr>
        <p:spPr>
          <a:xfrm>
            <a:off x="544292" y="2264550"/>
            <a:ext cx="610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 few of the many possibilities:</a:t>
            </a:r>
            <a:endParaRPr lang="en-US" sz="2000" i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A8E638-33BF-F345-838B-DCB9D40B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7" y="3170293"/>
            <a:ext cx="5935561" cy="2554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some special cases, the enol form of a compound is more stable than</a:t>
            </a:r>
          </a:p>
          <a:p>
            <a:r>
              <a:rPr lang="en-US" sz="2000" dirty="0">
                <a:latin typeface="Candara" panose="020E0502030303020204" pitchFamily="34" charset="0"/>
              </a:rPr>
              <a:t>the keto form and thus predominates at equilibrium. Curcumin is the compound mainly responsible for the characteristic yellowish color of </a:t>
            </a:r>
            <a:r>
              <a:rPr lang="en-US" sz="2000" dirty="0" err="1">
                <a:latin typeface="Candara" panose="020E0502030303020204" pitchFamily="34" charset="0"/>
              </a:rPr>
              <a:t>tumeric</a:t>
            </a:r>
            <a:r>
              <a:rPr lang="en-US" sz="2000" dirty="0">
                <a:latin typeface="Candara" panose="020E0502030303020204" pitchFamily="34" charset="0"/>
              </a:rPr>
              <a:t>, a ubiquitous spice in south/southeast </a:t>
            </a:r>
            <a:r>
              <a:rPr lang="el-GR" sz="2000" dirty="0">
                <a:latin typeface="Candara" panose="020E0502030303020204" pitchFamily="34" charset="0"/>
              </a:rPr>
              <a:t>Α</a:t>
            </a:r>
            <a:r>
              <a:rPr lang="en-US" sz="2000" dirty="0" err="1">
                <a:latin typeface="Candara" panose="020E0502030303020204" pitchFamily="34" charset="0"/>
              </a:rPr>
              <a:t>sian</a:t>
            </a:r>
            <a:r>
              <a:rPr lang="en-US" sz="2000" dirty="0">
                <a:latin typeface="Candara" panose="020E0502030303020204" pitchFamily="34" charset="0"/>
              </a:rPr>
              <a:t> cuisine. The extended system of </a:t>
            </a:r>
            <a:r>
              <a:rPr lang="el-GR" sz="2000" dirty="0">
                <a:latin typeface="Candara" panose="020E0502030303020204" pitchFamily="34" charset="0"/>
              </a:rPr>
              <a:t>π</a:t>
            </a:r>
            <a:r>
              <a:rPr lang="en-US" sz="2000" dirty="0">
                <a:latin typeface="Candara" panose="020E0502030303020204" pitchFamily="34" charset="0"/>
              </a:rPr>
              <a:t> bonds present in the enol form causes it to be lower in energy than the tautomer in which there are two ketone groups (called the </a:t>
            </a:r>
            <a:r>
              <a:rPr lang="en-US" sz="2000" dirty="0" err="1">
                <a:latin typeface="Candara" panose="020E0502030303020204" pitchFamily="34" charset="0"/>
              </a:rPr>
              <a:t>diketo</a:t>
            </a:r>
            <a:r>
              <a:rPr lang="en-US" sz="2000" dirty="0">
                <a:latin typeface="Candara" panose="020E0502030303020204" pitchFamily="34" charset="0"/>
              </a:rPr>
              <a:t> form). 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i="1" dirty="0">
                <a:latin typeface="Candara" panose="020E0502030303020204" pitchFamily="34" charset="0"/>
              </a:rPr>
              <a:t>Draw the </a:t>
            </a:r>
            <a:r>
              <a:rPr lang="en-US" sz="2000" i="1" dirty="0" err="1">
                <a:latin typeface="Candara" panose="020E0502030303020204" pitchFamily="34" charset="0"/>
              </a:rPr>
              <a:t>diketo</a:t>
            </a:r>
            <a:r>
              <a:rPr lang="en-US" sz="2000" i="1" dirty="0">
                <a:latin typeface="Candara" panose="020E0502030303020204" pitchFamily="34" charset="0"/>
              </a:rPr>
              <a:t> form of curcumin, and explain how the conjugated </a:t>
            </a:r>
            <a:r>
              <a:rPr lang="el-GR" sz="2000" i="1" dirty="0">
                <a:latin typeface="Candara" panose="020E0502030303020204" pitchFamily="34" charset="0"/>
              </a:rPr>
              <a:t>π</a:t>
            </a:r>
            <a:r>
              <a:rPr lang="en-US" sz="2000" i="1" dirty="0">
                <a:latin typeface="Candara" panose="020E0502030303020204" pitchFamily="34" charset="0"/>
              </a:rPr>
              <a:t> system is disrupted.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028D-0840-EE42-A085-FF15DF97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942" y="4447566"/>
            <a:ext cx="4508500" cy="23241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88477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phenol functional group can also be thought of a kind of enol.</a:t>
            </a:r>
          </a:p>
          <a:p>
            <a:r>
              <a:rPr lang="el-GR" sz="2000" dirty="0">
                <a:latin typeface="Candara" panose="020E0502030303020204" pitchFamily="34" charset="0"/>
              </a:rPr>
              <a:t>(</a:t>
            </a:r>
            <a:r>
              <a:rPr lang="en-US" sz="2000" dirty="0">
                <a:latin typeface="Candara" panose="020E0502030303020204" pitchFamily="34" charset="0"/>
              </a:rPr>
              <a:t>a) Draw the 'keto' form of phenol.</a:t>
            </a:r>
          </a:p>
          <a:p>
            <a:r>
              <a:rPr lang="el-GR" sz="2000" dirty="0">
                <a:latin typeface="Candara" panose="020E0502030303020204" pitchFamily="34" charset="0"/>
              </a:rPr>
              <a:t>(</a:t>
            </a:r>
            <a:r>
              <a:rPr lang="en-US" sz="2000" dirty="0">
                <a:latin typeface="Candara" panose="020E0502030303020204" pitchFamily="34" charset="0"/>
              </a:rPr>
              <a:t>b) The 'keto' form of phenol is highly disfavored compared to the 'enol' form – </a:t>
            </a:r>
            <a:r>
              <a:rPr lang="el-GR" sz="2000" dirty="0">
                <a:latin typeface="Candara" panose="020E0502030303020204" pitchFamily="34" charset="0"/>
              </a:rPr>
              <a:t>    </a:t>
            </a:r>
            <a:r>
              <a:rPr lang="en-US" sz="2000" dirty="0">
                <a:latin typeface="Candara" panose="020E0502030303020204" pitchFamily="34" charset="0"/>
              </a:rPr>
              <a:t>why?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39413-BC26-C744-9B28-1DCAEDE5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61" y="2291323"/>
            <a:ext cx="4941200" cy="2247449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633A8-C1C9-9640-B3CD-AD72E30C7D18}"/>
              </a:ext>
            </a:extLst>
          </p:cNvPr>
          <p:cNvSpPr txBox="1"/>
          <p:nvPr/>
        </p:nvSpPr>
        <p:spPr>
          <a:xfrm>
            <a:off x="1621971" y="4781099"/>
            <a:ext cx="6412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keto form isn’t aromatic while phenol is. 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Aromatics are more stable and have a lower energy state.</a:t>
            </a:r>
          </a:p>
        </p:txBody>
      </p:sp>
    </p:spTree>
    <p:extLst>
      <p:ext uri="{BB962C8B-B14F-4D97-AF65-F5344CB8AC3E}">
        <p14:creationId xmlns:p14="http://schemas.microsoft.com/office/powerpoint/2010/main" val="315773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Keto-enol in biochemical reactions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Keto-enol </a:t>
            </a:r>
            <a:r>
              <a:rPr lang="en-US" sz="2000" dirty="0" err="1">
                <a:latin typeface="Candara" panose="020E0502030303020204" pitchFamily="34" charset="0"/>
              </a:rPr>
              <a:t>tautomerization</a:t>
            </a:r>
            <a:r>
              <a:rPr lang="en-US" sz="2000" dirty="0">
                <a:latin typeface="Candara" panose="020E0502030303020204" pitchFamily="34" charset="0"/>
              </a:rPr>
              <a:t> occurs in biochemical reactions, like glycolysis.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C7F7D-DEF4-084E-A4C6-C5F23693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150" y="1807032"/>
            <a:ext cx="3732550" cy="2749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D4292-9C0E-A642-A770-427135BF1671}"/>
              </a:ext>
            </a:extLst>
          </p:cNvPr>
          <p:cNvSpPr txBox="1"/>
          <p:nvPr/>
        </p:nvSpPr>
        <p:spPr>
          <a:xfrm>
            <a:off x="5366657" y="133925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keto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458CA-77C0-1A4B-9D47-842F0056FDB5}"/>
              </a:ext>
            </a:extLst>
          </p:cNvPr>
          <p:cNvSpPr txBox="1"/>
          <p:nvPr/>
        </p:nvSpPr>
        <p:spPr>
          <a:xfrm>
            <a:off x="2960914" y="1351867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enol</a:t>
            </a:r>
          </a:p>
        </p:txBody>
      </p:sp>
    </p:spTree>
    <p:extLst>
      <p:ext uri="{BB962C8B-B14F-4D97-AF65-F5344CB8AC3E}">
        <p14:creationId xmlns:p14="http://schemas.microsoft.com/office/powerpoint/2010/main" val="144961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416" y="2545323"/>
            <a:ext cx="488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5.6C: Imine-enamine </a:t>
            </a:r>
            <a:r>
              <a:rPr lang="en-US" sz="2800" b="1" i="1" dirty="0" err="1"/>
              <a:t>tautomers</a:t>
            </a:r>
            <a:endParaRPr lang="en-US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78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Imine-enamine tautomerism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Imine-enamin</a:t>
            </a:r>
            <a:r>
              <a:rPr lang="en-US" sz="2000" dirty="0">
                <a:latin typeface="Candara" panose="020E0502030303020204" pitchFamily="34" charset="0"/>
              </a:rPr>
              <a:t>e </a:t>
            </a:r>
            <a:r>
              <a:rPr lang="en-US" sz="2000" dirty="0" err="1">
                <a:latin typeface="Candara" panose="020E0502030303020204" pitchFamily="34" charset="0"/>
              </a:rPr>
              <a:t>tautomerization</a:t>
            </a:r>
            <a:r>
              <a:rPr lang="en-US" sz="2000" dirty="0">
                <a:latin typeface="Candara" panose="020E0502030303020204" pitchFamily="34" charset="0"/>
              </a:rPr>
              <a:t> is the nitrogen equivalent of keto-enol tautomerism.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707EE-36E3-6F45-93AB-CE7EB6B3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43" y="1322184"/>
            <a:ext cx="4886450" cy="2750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3AF607-8017-7C47-90F7-7187C536C8DA}"/>
              </a:ext>
            </a:extLst>
          </p:cNvPr>
          <p:cNvSpPr txBox="1"/>
          <p:nvPr/>
        </p:nvSpPr>
        <p:spPr>
          <a:xfrm>
            <a:off x="228607" y="2375127"/>
            <a:ext cx="153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Imines</a:t>
            </a:r>
            <a:r>
              <a:rPr lang="en-US" sz="2000" dirty="0">
                <a:latin typeface="Candara" panose="020E0502030303020204" pitchFamily="34" charset="0"/>
              </a:rPr>
              <a:t> are aka ‘Schiff  bases’.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31998-57C3-F640-806E-5664B38E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05" y="4438287"/>
            <a:ext cx="5524126" cy="2168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F7F59-9418-7442-ADF0-6A50DDA5E4A9}"/>
              </a:ext>
            </a:extLst>
          </p:cNvPr>
          <p:cNvSpPr txBox="1"/>
          <p:nvPr/>
        </p:nvSpPr>
        <p:spPr>
          <a:xfrm>
            <a:off x="228606" y="4636530"/>
            <a:ext cx="1534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is part of the degradation of the amino acid serine.</a:t>
            </a:r>
          </a:p>
        </p:txBody>
      </p:sp>
    </p:spTree>
    <p:extLst>
      <p:ext uri="{BB962C8B-B14F-4D97-AF65-F5344CB8AC3E}">
        <p14:creationId xmlns:p14="http://schemas.microsoft.com/office/powerpoint/2010/main" val="6605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structures below all contain either an imine or an enamine group.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For each, draw the structure of an alternate tautomer.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8BF35B-C7A6-9846-9FE3-1E42E75B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5" y="1879660"/>
            <a:ext cx="8327547" cy="191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AB479-7845-B143-A80C-4A51C98D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5" y="5226585"/>
            <a:ext cx="4546318" cy="131573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7DADC-7CBE-5C46-87C7-97CE1F20E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573" y="3603171"/>
            <a:ext cx="2923200" cy="14224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9EE06-8BBD-DE4C-8FC3-4D86AA49C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44" y="5229281"/>
            <a:ext cx="4365978" cy="14224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B3959-4C72-4C42-B56A-8B34DF54913E}"/>
              </a:ext>
            </a:extLst>
          </p:cNvPr>
          <p:cNvCxnSpPr/>
          <p:nvPr/>
        </p:nvCxnSpPr>
        <p:spPr>
          <a:xfrm>
            <a:off x="1469571" y="2971799"/>
            <a:ext cx="0" cy="220035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5D1868-6DBD-C54B-B6E0-5B15D586A09E}"/>
              </a:ext>
            </a:extLst>
          </p:cNvPr>
          <p:cNvCxnSpPr>
            <a:cxnSpLocks/>
          </p:cNvCxnSpPr>
          <p:nvPr/>
        </p:nvCxnSpPr>
        <p:spPr>
          <a:xfrm>
            <a:off x="4506688" y="3309257"/>
            <a:ext cx="152399" cy="206829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5F2FBB-85B1-9342-A6A4-DCCE38206C8A}"/>
              </a:ext>
            </a:extLst>
          </p:cNvPr>
          <p:cNvCxnSpPr/>
          <p:nvPr/>
        </p:nvCxnSpPr>
        <p:spPr>
          <a:xfrm>
            <a:off x="7685313" y="2882959"/>
            <a:ext cx="0" cy="220035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6801" y="2556209"/>
            <a:ext cx="501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5.6D: Acidity of terminal alkynes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469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Hydrocarbons aren’t acidic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AC653-0812-664E-A4A8-103664F3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93" y="1796143"/>
            <a:ext cx="6265565" cy="2231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4CDF0B-266B-034C-BB21-5E3F0ADEFB54}"/>
              </a:ext>
            </a:extLst>
          </p:cNvPr>
          <p:cNvSpPr txBox="1"/>
          <p:nvPr/>
        </p:nvSpPr>
        <p:spPr>
          <a:xfrm>
            <a:off x="250723" y="777102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Hydrogen atoms bound to carbons </a:t>
            </a:r>
            <a:r>
              <a:rPr lang="en-US" sz="2000" b="1" dirty="0">
                <a:latin typeface="Candara" panose="020E0502030303020204" pitchFamily="34" charset="0"/>
              </a:rPr>
              <a:t>aren’t acidic or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C – H bond isn’t polar or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 atoms hate carrying a charge or lone pair.</a:t>
            </a:r>
          </a:p>
        </p:txBody>
      </p:sp>
    </p:spTree>
    <p:extLst>
      <p:ext uri="{BB962C8B-B14F-4D97-AF65-F5344CB8AC3E}">
        <p14:creationId xmlns:p14="http://schemas.microsoft.com/office/powerpoint/2010/main" val="3249821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83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Terminal alkynes: a type of carbon acid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Terminal alkynes: </a:t>
            </a:r>
            <a:r>
              <a:rPr lang="en-US" sz="2000" i="1" dirty="0">
                <a:latin typeface="Candara" panose="020E0502030303020204" pitchFamily="34" charset="0"/>
              </a:rPr>
              <a:t>alkynes in which the triple bond occurs at one end of the molecule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39E50-D871-9649-B134-50C91E876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01" y="3200400"/>
            <a:ext cx="4400081" cy="1352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7118AF-BF90-FB41-A360-B3E96462FBCD}"/>
              </a:ext>
            </a:extLst>
          </p:cNvPr>
          <p:cNvSpPr txBox="1"/>
          <p:nvPr/>
        </p:nvSpPr>
        <p:spPr>
          <a:xfrm>
            <a:off x="250723" y="1478852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Terminal alkynes are </a:t>
            </a:r>
            <a:r>
              <a:rPr lang="en-US" sz="2000" b="1" dirty="0">
                <a:latin typeface="Candara" panose="020E0502030303020204" pitchFamily="34" charset="0"/>
              </a:rPr>
              <a:t>more acidic </a:t>
            </a:r>
            <a:r>
              <a:rPr lang="en-US" sz="2000" dirty="0">
                <a:latin typeface="Candara" panose="020E0502030303020204" pitchFamily="34" charset="0"/>
              </a:rPr>
              <a:t>than alkenes or alkanes because the carbon’s </a:t>
            </a:r>
            <a:r>
              <a:rPr lang="en-US" sz="2000" dirty="0" err="1">
                <a:latin typeface="Candara" panose="020E0502030303020204" pitchFamily="34" charset="0"/>
              </a:rPr>
              <a:t>sp</a:t>
            </a:r>
            <a:r>
              <a:rPr lang="en-US" sz="2000" dirty="0">
                <a:latin typeface="Candara" panose="020E0502030303020204" pitchFamily="34" charset="0"/>
              </a:rPr>
              <a:t> orbital is the </a:t>
            </a:r>
            <a:r>
              <a:rPr lang="en-US" sz="2000" b="1" dirty="0">
                <a:latin typeface="Candara" panose="020E0502030303020204" pitchFamily="34" charset="0"/>
              </a:rPr>
              <a:t>most spherical </a:t>
            </a:r>
            <a:r>
              <a:rPr lang="en-US" sz="2000" dirty="0">
                <a:latin typeface="Candara" panose="020E0502030303020204" pitchFamily="34" charset="0"/>
              </a:rPr>
              <a:t>of the hybridized orbitals, placing the electrons closest to the carbon’s nucleus and </a:t>
            </a:r>
            <a:r>
              <a:rPr lang="en-US" sz="2000" b="1" dirty="0">
                <a:latin typeface="Candara" panose="020E0502030303020204" pitchFamily="34" charset="0"/>
              </a:rPr>
              <a:t>most tightly held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triple-bonded carbon keeps the electrons and donates the hydrogen.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80B93-5561-6F41-B857-E3032C225924}"/>
              </a:ext>
            </a:extLst>
          </p:cNvPr>
          <p:cNvSpPr txBox="1"/>
          <p:nvPr/>
        </p:nvSpPr>
        <p:spPr>
          <a:xfrm>
            <a:off x="743150" y="3553609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very weak acid</a:t>
            </a:r>
          </a:p>
        </p:txBody>
      </p:sp>
    </p:spTree>
    <p:extLst>
      <p:ext uri="{BB962C8B-B14F-4D97-AF65-F5344CB8AC3E}">
        <p14:creationId xmlns:p14="http://schemas.microsoft.com/office/powerpoint/2010/main" val="3302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Hydrogen cyanide, HCN, is another example of a relatively strong</a:t>
            </a:r>
          </a:p>
          <a:p>
            <a:r>
              <a:rPr lang="en-US" sz="2000" dirty="0">
                <a:latin typeface="Candara" panose="020E0502030303020204" pitchFamily="34" charset="0"/>
              </a:rPr>
              <a:t>carbon acid, with a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of 9.2. Suggest a rationale for the acidity of this proton.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CBF9-4BE6-654E-AEF5-0059C066F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2754255"/>
            <a:ext cx="1545771" cy="422672"/>
          </a:xfrm>
          <a:prstGeom prst="rect">
            <a:avLst/>
          </a:prstGeom>
          <a:ln w="1905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EEC17-900A-C141-8C3A-824046399D2E}"/>
              </a:ext>
            </a:extLst>
          </p:cNvPr>
          <p:cNvSpPr txBox="1"/>
          <p:nvPr/>
        </p:nvSpPr>
        <p:spPr>
          <a:xfrm>
            <a:off x="4807301" y="271241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83613-5B82-014C-ADEC-66603D69B3D2}"/>
              </a:ext>
            </a:extLst>
          </p:cNvPr>
          <p:cNvSpPr/>
          <p:nvPr/>
        </p:nvSpPr>
        <p:spPr>
          <a:xfrm>
            <a:off x="3396343" y="2634343"/>
            <a:ext cx="1665514" cy="642257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58A07-FBE0-9E4E-B9A3-8CBD459126A4}"/>
              </a:ext>
            </a:extLst>
          </p:cNvPr>
          <p:cNvSpPr txBox="1"/>
          <p:nvPr/>
        </p:nvSpPr>
        <p:spPr>
          <a:xfrm>
            <a:off x="785537" y="3362152"/>
            <a:ext cx="7714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carbon of hydrogen cyanide is </a:t>
            </a:r>
            <a:r>
              <a:rPr lang="en-US" dirty="0" err="1">
                <a:solidFill>
                  <a:srgbClr val="0432FF"/>
                </a:solidFill>
              </a:rPr>
              <a:t>sp</a:t>
            </a:r>
            <a:r>
              <a:rPr lang="en-US" dirty="0">
                <a:solidFill>
                  <a:srgbClr val="0432FF"/>
                </a:solidFill>
              </a:rPr>
              <a:t> hybridized.</a:t>
            </a:r>
          </a:p>
          <a:p>
            <a:r>
              <a:rPr lang="en-US" dirty="0">
                <a:solidFill>
                  <a:srgbClr val="0432FF"/>
                </a:solidFill>
              </a:rPr>
              <a:t>The shape of this orbital places the : of the sigma bond to hydrogen close to the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nucleus of the carbon and this allows the hydrogen to be released as a cation. </a:t>
            </a:r>
          </a:p>
        </p:txBody>
      </p:sp>
    </p:spTree>
    <p:extLst>
      <p:ext uri="{BB962C8B-B14F-4D97-AF65-F5344CB8AC3E}">
        <p14:creationId xmlns:p14="http://schemas.microsoft.com/office/powerpoint/2010/main" val="10002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(1) Describe what </a:t>
            </a:r>
            <a:r>
              <a:rPr lang="el-GR" sz="2000" dirty="0">
                <a:latin typeface="Candara"/>
                <a:cs typeface="Candara"/>
              </a:rPr>
              <a:t>α-</a:t>
            </a:r>
            <a:r>
              <a:rPr lang="en-US" sz="2000" dirty="0">
                <a:latin typeface="Candara"/>
                <a:cs typeface="Candara"/>
              </a:rPr>
              <a:t>carbons are and why they are acidic while hydrocarbons aren’t?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84926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what active </a:t>
            </a:r>
            <a:r>
              <a:rPr lang="en-US" sz="2000" dirty="0" err="1">
                <a:latin typeface="Candara"/>
                <a:cs typeface="Candara"/>
              </a:rPr>
              <a:t>methylenes</a:t>
            </a:r>
            <a:r>
              <a:rPr lang="en-US" sz="2000" dirty="0">
                <a:latin typeface="Candara"/>
                <a:cs typeface="Candara"/>
              </a:rPr>
              <a:t> are and why they are important?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77754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(3) Define the terms enol and enolate and explain how these molecules relate to ketones?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85518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Define the term tautomer?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64574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imine-enamine tautomerism?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AA53D-2CE0-C745-8E44-CCDE4FECBF6C}"/>
              </a:ext>
            </a:extLst>
          </p:cNvPr>
          <p:cNvSpPr txBox="1"/>
          <p:nvPr/>
        </p:nvSpPr>
        <p:spPr>
          <a:xfrm>
            <a:off x="279174" y="544673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(6) Explain why terminal alkynes are acidic while most hydrocarbons are not?</a:t>
            </a:r>
          </a:p>
        </p:txBody>
      </p:sp>
    </p:spTree>
    <p:extLst>
      <p:ext uri="{BB962C8B-B14F-4D97-AF65-F5344CB8AC3E}">
        <p14:creationId xmlns:p14="http://schemas.microsoft.com/office/powerpoint/2010/main" val="34526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But resonance can change that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Carbon acids: </a:t>
            </a:r>
            <a:r>
              <a:rPr lang="en-US" sz="2000" i="1" dirty="0">
                <a:latin typeface="Candara" panose="020E0502030303020204" pitchFamily="34" charset="0"/>
              </a:rPr>
              <a:t>the donated proton is bound to a carbon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CDF0B-266B-034C-BB21-5E3F0ADEFB54}"/>
              </a:ext>
            </a:extLst>
          </p:cNvPr>
          <p:cNvSpPr txBox="1"/>
          <p:nvPr/>
        </p:nvSpPr>
        <p:spPr>
          <a:xfrm>
            <a:off x="250723" y="1179878"/>
            <a:ext cx="8664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carbon atoms next to a carbonyl group </a:t>
            </a:r>
            <a:r>
              <a:rPr lang="en-US" sz="2000" dirty="0">
                <a:latin typeface="Candara" panose="020E0502030303020204" pitchFamily="34" charset="0"/>
              </a:rPr>
              <a:t>can stand to lose a hydrogen atom because the resonance of the carbonyl group can stabilize the resulting carbanion.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enolate anion </a:t>
            </a:r>
            <a:r>
              <a:rPr lang="en-US" sz="2000" dirty="0">
                <a:latin typeface="Candara" panose="020E0502030303020204" pitchFamily="34" charset="0"/>
              </a:rPr>
              <a:t>is the stabilized version of the conjugate base or carbanion.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83848-5976-B744-95AA-A024BA55A487}"/>
              </a:ext>
            </a:extLst>
          </p:cNvPr>
          <p:cNvCxnSpPr/>
          <p:nvPr/>
        </p:nvCxnSpPr>
        <p:spPr>
          <a:xfrm>
            <a:off x="1703451" y="3189514"/>
            <a:ext cx="4845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9DD66-A91D-0A47-97B1-26F2D22E8A93}"/>
              </a:ext>
            </a:extLst>
          </p:cNvPr>
          <p:cNvGrpSpPr/>
          <p:nvPr/>
        </p:nvGrpSpPr>
        <p:grpSpPr>
          <a:xfrm>
            <a:off x="818988" y="2957173"/>
            <a:ext cx="7263819" cy="1879832"/>
            <a:chOff x="818988" y="2608828"/>
            <a:chExt cx="7263819" cy="18798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A20C0F-FD35-F04C-B57A-B081589B31FB}"/>
                </a:ext>
              </a:extLst>
            </p:cNvPr>
            <p:cNvGrpSpPr/>
            <p:nvPr/>
          </p:nvGrpSpPr>
          <p:grpSpPr>
            <a:xfrm>
              <a:off x="818988" y="2608828"/>
              <a:ext cx="7263819" cy="1879832"/>
              <a:chOff x="176730" y="2423358"/>
              <a:chExt cx="7263819" cy="187983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5996425-1E77-CC4B-B396-99E9FAD129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729" t="58956" r="11489"/>
              <a:stretch/>
            </p:blipFill>
            <p:spPr>
              <a:xfrm>
                <a:off x="5324503" y="2624303"/>
                <a:ext cx="2116046" cy="138653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9FF024B-B00A-2243-B27A-F8E1DFDDE8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2740" b="51045"/>
              <a:stretch/>
            </p:blipFill>
            <p:spPr>
              <a:xfrm>
                <a:off x="176730" y="2649407"/>
                <a:ext cx="1526721" cy="16537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13BB5D9-67AE-5242-89A6-6CD6BCCAB4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623" r="19223" b="74766"/>
              <a:stretch/>
            </p:blipFill>
            <p:spPr>
              <a:xfrm>
                <a:off x="2231573" y="2654427"/>
                <a:ext cx="1632858" cy="85246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35C01F7-1993-784A-90BE-9FAA2CD2E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846" t="35398" b="50200"/>
              <a:stretch/>
            </p:blipFill>
            <p:spPr>
              <a:xfrm>
                <a:off x="3853719" y="2423358"/>
                <a:ext cx="1632858" cy="486524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2E525F8-24DE-D246-8293-7ABCE4EA4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5877" y="3200400"/>
                <a:ext cx="141173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590750-2537-834E-AD2D-E2978F11E677}"/>
                </a:ext>
              </a:extLst>
            </p:cNvPr>
            <p:cNvSpPr txBox="1"/>
            <p:nvPr/>
          </p:nvSpPr>
          <p:spPr>
            <a:xfrm>
              <a:off x="3244730" y="3673837"/>
              <a:ext cx="1014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carbanion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3784EE6-BB00-A648-BA13-1A5A3B708505}"/>
                </a:ext>
              </a:extLst>
            </p:cNvPr>
            <p:cNvCxnSpPr/>
            <p:nvPr/>
          </p:nvCxnSpPr>
          <p:spPr>
            <a:xfrm>
              <a:off x="2345709" y="3385870"/>
              <a:ext cx="5281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62C2E7C-B04F-034A-915C-B48B79EBDECF}"/>
              </a:ext>
            </a:extLst>
          </p:cNvPr>
          <p:cNvSpPr txBox="1"/>
          <p:nvPr/>
        </p:nvSpPr>
        <p:spPr>
          <a:xfrm>
            <a:off x="250723" y="5095762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Acetone is a very weak carbon acid.</a:t>
            </a:r>
          </a:p>
        </p:txBody>
      </p:sp>
    </p:spTree>
    <p:extLst>
      <p:ext uri="{BB962C8B-B14F-4D97-AF65-F5344CB8AC3E}">
        <p14:creationId xmlns:p14="http://schemas.microsoft.com/office/powerpoint/2010/main" val="36411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⍺-carbons and ⍺-hydrogens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⍺-carbons: </a:t>
            </a:r>
            <a:r>
              <a:rPr lang="en-US" sz="2000" i="1" dirty="0">
                <a:latin typeface="Candara" panose="020E0502030303020204" pitchFamily="34" charset="0"/>
              </a:rPr>
              <a:t>carbon atoms located next to carbonyl groups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820C6-DFEE-BF46-986D-3EA2A93B3A02}"/>
              </a:ext>
            </a:extLst>
          </p:cNvPr>
          <p:cNvSpPr txBox="1"/>
          <p:nvPr/>
        </p:nvSpPr>
        <p:spPr>
          <a:xfrm>
            <a:off x="228607" y="107999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⍺-hydrogens: </a:t>
            </a:r>
            <a:r>
              <a:rPr lang="en-US" sz="2000" i="1" dirty="0">
                <a:latin typeface="Candara" panose="020E0502030303020204" pitchFamily="34" charset="0"/>
              </a:rPr>
              <a:t>hydrogen atoms bound to ⍺-carbons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⍺-hydrogens are somewhat acidic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DC49F8-34C0-834D-B842-356D43A5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91" y="1994666"/>
            <a:ext cx="6215954" cy="2354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29E09-9DDD-E448-A2E0-429421B10BD8}"/>
              </a:ext>
            </a:extLst>
          </p:cNvPr>
          <p:cNvSpPr txBox="1"/>
          <p:nvPr/>
        </p:nvSpPr>
        <p:spPr>
          <a:xfrm>
            <a:off x="6024511" y="260534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α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A44A9-9CC1-0843-8022-B304F7192F77}"/>
              </a:ext>
            </a:extLst>
          </p:cNvPr>
          <p:cNvSpPr txBox="1"/>
          <p:nvPr/>
        </p:nvSpPr>
        <p:spPr>
          <a:xfrm>
            <a:off x="5493275" y="256117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0B050"/>
                </a:solidFill>
                <a:latin typeface="Candara" panose="020E0502030303020204" pitchFamily="34" charset="0"/>
              </a:rPr>
              <a:t>β</a:t>
            </a:r>
            <a:endParaRPr lang="en-US" sz="20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4682CB-BB2A-5045-800A-7E8DCE6386A9}"/>
              </a:ext>
            </a:extLst>
          </p:cNvPr>
          <p:cNvSpPr/>
          <p:nvPr/>
        </p:nvSpPr>
        <p:spPr>
          <a:xfrm>
            <a:off x="6694670" y="2918362"/>
            <a:ext cx="620486" cy="1105028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4C5687-041E-C04F-B46A-007B111F0DA6}"/>
              </a:ext>
            </a:extLst>
          </p:cNvPr>
          <p:cNvSpPr/>
          <p:nvPr/>
        </p:nvSpPr>
        <p:spPr>
          <a:xfrm>
            <a:off x="5960648" y="2918362"/>
            <a:ext cx="466180" cy="1105028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664AE0-4FB5-0245-8B8B-8F184F6FA1CB}"/>
              </a:ext>
            </a:extLst>
          </p:cNvPr>
          <p:cNvSpPr/>
          <p:nvPr/>
        </p:nvSpPr>
        <p:spPr>
          <a:xfrm>
            <a:off x="5337162" y="2929248"/>
            <a:ext cx="682535" cy="110502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2B4C87-55DA-F84D-A9C1-D2A76C3715F8}"/>
              </a:ext>
            </a:extLst>
          </p:cNvPr>
          <p:cNvSpPr txBox="1"/>
          <p:nvPr/>
        </p:nvSpPr>
        <p:spPr>
          <a:xfrm>
            <a:off x="6835472" y="258516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α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B0C3F9-31CE-CE49-82AF-8E8BD510E49F}"/>
              </a:ext>
            </a:extLst>
          </p:cNvPr>
          <p:cNvSpPr txBox="1"/>
          <p:nvPr/>
        </p:nvSpPr>
        <p:spPr>
          <a:xfrm>
            <a:off x="7236641" y="2592143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~20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15E712-9B3A-7743-8A75-9AEEED56D22E}"/>
              </a:ext>
            </a:extLst>
          </p:cNvPr>
          <p:cNvSpPr txBox="1"/>
          <p:nvPr/>
        </p:nvSpPr>
        <p:spPr>
          <a:xfrm>
            <a:off x="4337913" y="2562472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</a:rPr>
              <a:t>not acidic</a:t>
            </a:r>
          </a:p>
        </p:txBody>
      </p:sp>
    </p:spTree>
    <p:extLst>
      <p:ext uri="{BB962C8B-B14F-4D97-AF65-F5344CB8AC3E}">
        <p14:creationId xmlns:p14="http://schemas.microsoft.com/office/powerpoint/2010/main" val="27436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Active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methylenes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Active </a:t>
            </a:r>
            <a:r>
              <a:rPr lang="en-US" sz="2000" b="1" dirty="0" err="1">
                <a:latin typeface="Candara" panose="020E0502030303020204" pitchFamily="34" charset="0"/>
              </a:rPr>
              <a:t>methylenes</a:t>
            </a:r>
            <a:r>
              <a:rPr lang="en-US" sz="2000" b="1" dirty="0">
                <a:latin typeface="Candara" panose="020E0502030303020204" pitchFamily="34" charset="0"/>
              </a:rPr>
              <a:t>: </a:t>
            </a:r>
            <a:r>
              <a:rPr lang="en-US" sz="2000" i="1" dirty="0">
                <a:latin typeface="Candara" panose="020E0502030303020204" pitchFamily="34" charset="0"/>
              </a:rPr>
              <a:t>methylene groups sandwiched between two carbonyl groups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820C6-DFEE-BF46-986D-3EA2A93B3A02}"/>
              </a:ext>
            </a:extLst>
          </p:cNvPr>
          <p:cNvSpPr txBox="1"/>
          <p:nvPr/>
        </p:nvSpPr>
        <p:spPr>
          <a:xfrm>
            <a:off x="228607" y="1145309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hydrogen atoms of an active methylene are </a:t>
            </a:r>
            <a:r>
              <a:rPr lang="en-US" sz="2000" b="1" dirty="0">
                <a:latin typeface="Candara" panose="020E0502030303020204" pitchFamily="34" charset="0"/>
              </a:rPr>
              <a:t>more acidic </a:t>
            </a:r>
            <a:r>
              <a:rPr lang="en-US" sz="2000" dirty="0">
                <a:latin typeface="Candara" panose="020E0502030303020204" pitchFamily="34" charset="0"/>
              </a:rPr>
              <a:t>than other ⍺-hydrogens…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...because more resonance stabilization is available.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209FF-AEE0-3B43-8F49-EB62704E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" y="2538953"/>
            <a:ext cx="8534323" cy="4046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6E119-B3CA-C843-82E3-6A9781088C9B}"/>
              </a:ext>
            </a:extLst>
          </p:cNvPr>
          <p:cNvSpPr txBox="1"/>
          <p:nvPr/>
        </p:nvSpPr>
        <p:spPr>
          <a:xfrm>
            <a:off x="795994" y="216962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active methylene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977EEA-F331-DD46-A21F-9A568828CADA}"/>
              </a:ext>
            </a:extLst>
          </p:cNvPr>
          <p:cNvSpPr/>
          <p:nvPr/>
        </p:nvSpPr>
        <p:spPr>
          <a:xfrm>
            <a:off x="1153885" y="2503716"/>
            <a:ext cx="631372" cy="620485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82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Carbon acids: common in biochemistry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4A5F46-FC14-FF4E-AA70-4CB5A32F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6" y="716243"/>
            <a:ext cx="7467600" cy="610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6E119-B3CA-C843-82E3-6A9781088C9B}"/>
              </a:ext>
            </a:extLst>
          </p:cNvPr>
          <p:cNvSpPr txBox="1"/>
          <p:nvPr/>
        </p:nvSpPr>
        <p:spPr>
          <a:xfrm>
            <a:off x="5758574" y="131837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from fatty acid oxidation</a:t>
            </a: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4EE67C7A-518E-B044-A2C3-35985A315C15}"/>
              </a:ext>
            </a:extLst>
          </p:cNvPr>
          <p:cNvSpPr/>
          <p:nvPr/>
        </p:nvSpPr>
        <p:spPr>
          <a:xfrm>
            <a:off x="7717971" y="2764971"/>
            <a:ext cx="333611" cy="3864429"/>
          </a:xfrm>
          <a:prstGeom prst="rightBracket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75776-394B-4A4E-B466-BF4171C4E566}"/>
              </a:ext>
            </a:extLst>
          </p:cNvPr>
          <p:cNvSpPr txBox="1"/>
          <p:nvPr/>
        </p:nvSpPr>
        <p:spPr>
          <a:xfrm>
            <a:off x="5543807" y="4512519"/>
            <a:ext cx="3223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from carbohydrate metabolism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35314-0277-1F49-88D0-FAEECBF9EAEE}"/>
              </a:ext>
            </a:extLst>
          </p:cNvPr>
          <p:cNvSpPr/>
          <p:nvPr/>
        </p:nvSpPr>
        <p:spPr>
          <a:xfrm>
            <a:off x="0" y="2471057"/>
            <a:ext cx="9241971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 each of these molecules: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(a) Show the location of all ⍺-protons.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(b) Draw the structure(s) of all possible enolate conjugate bases.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ACFD9-CE6E-5342-A78F-763B7A8A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5" y="2002972"/>
            <a:ext cx="8221045" cy="197757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B8177E-77F5-E84A-9B1A-8FDE905465EE}"/>
              </a:ext>
            </a:extLst>
          </p:cNvPr>
          <p:cNvCxnSpPr/>
          <p:nvPr/>
        </p:nvCxnSpPr>
        <p:spPr>
          <a:xfrm flipH="1" flipV="1">
            <a:off x="1077686" y="2590800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6BEAB-C776-E549-BC04-6F3B52629E33}"/>
              </a:ext>
            </a:extLst>
          </p:cNvPr>
          <p:cNvCxnSpPr>
            <a:cxnSpLocks/>
          </p:cNvCxnSpPr>
          <p:nvPr/>
        </p:nvCxnSpPr>
        <p:spPr>
          <a:xfrm flipV="1">
            <a:off x="1295402" y="2601687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EC874A-CF5E-0845-906B-6257BCCC42F9}"/>
              </a:ext>
            </a:extLst>
          </p:cNvPr>
          <p:cNvCxnSpPr>
            <a:cxnSpLocks/>
          </p:cNvCxnSpPr>
          <p:nvPr/>
        </p:nvCxnSpPr>
        <p:spPr>
          <a:xfrm flipV="1">
            <a:off x="1382487" y="2977047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8667FE-4A41-4349-926F-FBF7BA864616}"/>
              </a:ext>
            </a:extLst>
          </p:cNvPr>
          <p:cNvCxnSpPr>
            <a:cxnSpLocks/>
          </p:cNvCxnSpPr>
          <p:nvPr/>
        </p:nvCxnSpPr>
        <p:spPr>
          <a:xfrm flipV="1">
            <a:off x="3668487" y="3227418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A7EF3C-2646-E040-AAE8-A3DA7534312A}"/>
              </a:ext>
            </a:extLst>
          </p:cNvPr>
          <p:cNvCxnSpPr/>
          <p:nvPr/>
        </p:nvCxnSpPr>
        <p:spPr>
          <a:xfrm flipH="1" flipV="1">
            <a:off x="3875316" y="3227418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737BD-7733-8540-B438-A10BBB6A18FB}"/>
              </a:ext>
            </a:extLst>
          </p:cNvPr>
          <p:cNvCxnSpPr/>
          <p:nvPr/>
        </p:nvCxnSpPr>
        <p:spPr>
          <a:xfrm flipH="1" flipV="1">
            <a:off x="4484914" y="3196575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EE7433-4208-B14F-9EFF-4DA790201E5F}"/>
              </a:ext>
            </a:extLst>
          </p:cNvPr>
          <p:cNvCxnSpPr>
            <a:cxnSpLocks/>
          </p:cNvCxnSpPr>
          <p:nvPr/>
        </p:nvCxnSpPr>
        <p:spPr>
          <a:xfrm flipV="1">
            <a:off x="4278088" y="3191329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ACCAE9-C769-B444-802C-B85DADE03B70}"/>
              </a:ext>
            </a:extLst>
          </p:cNvPr>
          <p:cNvCxnSpPr>
            <a:cxnSpLocks/>
          </p:cNvCxnSpPr>
          <p:nvPr/>
        </p:nvCxnSpPr>
        <p:spPr>
          <a:xfrm flipV="1">
            <a:off x="6770918" y="2971408"/>
            <a:ext cx="174171" cy="141514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53B343F-9B77-5D40-AA1E-4281F019F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5" y="5537573"/>
            <a:ext cx="4064000" cy="11557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65FE1-A44C-4249-9B62-EB7833F16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125" y="3971843"/>
            <a:ext cx="4305300" cy="15113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4CAD22-8A5A-E947-8B5C-F90DEC8F1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089" y="5524872"/>
            <a:ext cx="2067239" cy="115933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BC12F1-FD23-D44B-B2CC-F25C6DC6384C}"/>
              </a:ext>
            </a:extLst>
          </p:cNvPr>
          <p:cNvCxnSpPr/>
          <p:nvPr/>
        </p:nvCxnSpPr>
        <p:spPr>
          <a:xfrm>
            <a:off x="7326086" y="3834689"/>
            <a:ext cx="598714" cy="1648454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8EC580-8365-C642-BAAE-A88AEBF2E517}"/>
              </a:ext>
            </a:extLst>
          </p:cNvPr>
          <p:cNvCxnSpPr>
            <a:cxnSpLocks/>
          </p:cNvCxnSpPr>
          <p:nvPr/>
        </p:nvCxnSpPr>
        <p:spPr>
          <a:xfrm>
            <a:off x="1295402" y="3907616"/>
            <a:ext cx="0" cy="1459041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3A269503-D7EC-1940-A6B0-D63B7535F9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54087" y="3244216"/>
            <a:ext cx="838202" cy="663400"/>
          </a:xfrm>
          <a:prstGeom prst="curvedConnector3">
            <a:avLst>
              <a:gd name="adj1" fmla="val 121428"/>
            </a:avLst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DCC042-E0CA-3445-9759-2E12C67727E1}"/>
              </a:ext>
            </a:extLst>
          </p:cNvPr>
          <p:cNvCxnSpPr/>
          <p:nvPr/>
        </p:nvCxnSpPr>
        <p:spPr>
          <a:xfrm>
            <a:off x="7625443" y="4484914"/>
            <a:ext cx="353265" cy="15222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681141-C2F4-AB42-9293-5CF27F078454}"/>
              </a:ext>
            </a:extLst>
          </p:cNvPr>
          <p:cNvCxnSpPr/>
          <p:nvPr/>
        </p:nvCxnSpPr>
        <p:spPr>
          <a:xfrm>
            <a:off x="2781560" y="3429000"/>
            <a:ext cx="353265" cy="15222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46C126-C5EA-F149-A6E7-17FA1EE30FDD}"/>
              </a:ext>
            </a:extLst>
          </p:cNvPr>
          <p:cNvCxnSpPr>
            <a:cxnSpLocks/>
          </p:cNvCxnSpPr>
          <p:nvPr/>
        </p:nvCxnSpPr>
        <p:spPr>
          <a:xfrm flipH="1">
            <a:off x="872679" y="4492260"/>
            <a:ext cx="353265" cy="15222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E0CC2C-E50C-6240-982D-5CF6286F21C4}"/>
              </a:ext>
            </a:extLst>
          </p:cNvPr>
          <p:cNvSpPr txBox="1"/>
          <p:nvPr/>
        </p:nvSpPr>
        <p:spPr>
          <a:xfrm>
            <a:off x="391457" y="449341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H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  <a:endParaRPr lang="en-US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4665FF-8A75-6B48-BC6E-5AE8B15F40BA}"/>
              </a:ext>
            </a:extLst>
          </p:cNvPr>
          <p:cNvSpPr txBox="1"/>
          <p:nvPr/>
        </p:nvSpPr>
        <p:spPr>
          <a:xfrm>
            <a:off x="3043894" y="339125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H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  <a:endParaRPr lang="en-US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ECC7E7-2D3E-C741-8364-A24F77BC8BA3}"/>
              </a:ext>
            </a:extLst>
          </p:cNvPr>
          <p:cNvSpPr txBox="1"/>
          <p:nvPr/>
        </p:nvSpPr>
        <p:spPr>
          <a:xfrm>
            <a:off x="7924800" y="445247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H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  <a:endParaRPr lang="en-US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088" y="2545323"/>
            <a:ext cx="408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5.6B: Keto-enol </a:t>
            </a:r>
            <a:r>
              <a:rPr lang="en-US" sz="2800" b="1" i="1" dirty="0" err="1"/>
              <a:t>tautomers</a:t>
            </a:r>
            <a:endParaRPr lang="en-US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Enols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When </a:t>
            </a:r>
            <a:r>
              <a:rPr lang="en-US" sz="2000" b="1" dirty="0">
                <a:latin typeface="Candara" panose="020E0502030303020204" pitchFamily="34" charset="0"/>
              </a:rPr>
              <a:t>ketones</a:t>
            </a:r>
            <a:r>
              <a:rPr lang="en-US" sz="2000" dirty="0">
                <a:latin typeface="Candara" panose="020E0502030303020204" pitchFamily="34" charset="0"/>
              </a:rPr>
              <a:t> (carbonyl groups) are deprotonated (act as acids), resonance allows them to form stable </a:t>
            </a:r>
            <a:r>
              <a:rPr lang="en-US" sz="2000" b="1" dirty="0">
                <a:latin typeface="Candara" panose="020E0502030303020204" pitchFamily="34" charset="0"/>
              </a:rPr>
              <a:t>enolate anions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0DE83-5072-7444-A6C7-FEDC0B8E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11" y="2460171"/>
            <a:ext cx="5503661" cy="2213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11AE8-6043-F74F-815C-CB0EA8EC7A73}"/>
              </a:ext>
            </a:extLst>
          </p:cNvPr>
          <p:cNvSpPr txBox="1"/>
          <p:nvPr/>
        </p:nvSpPr>
        <p:spPr>
          <a:xfrm>
            <a:off x="239665" y="1447485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What happens if the enolate is reacted with an acid (H-A)?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3DB7A-5760-F44F-BBE0-C3B6A5DE52CF}"/>
              </a:ext>
            </a:extLst>
          </p:cNvPr>
          <p:cNvSpPr txBox="1"/>
          <p:nvPr/>
        </p:nvSpPr>
        <p:spPr>
          <a:xfrm>
            <a:off x="498724" y="1771156"/>
            <a:ext cx="8146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1. The enolate is converted back to a ketone (H added back to the carbon).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2B4B6-CB20-F540-B78E-9D498A999DAF}"/>
              </a:ext>
            </a:extLst>
          </p:cNvPr>
          <p:cNvSpPr txBox="1"/>
          <p:nvPr/>
        </p:nvSpPr>
        <p:spPr>
          <a:xfrm>
            <a:off x="487665" y="2129751"/>
            <a:ext cx="840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2. The enolate is converted to an </a:t>
            </a:r>
            <a:r>
              <a:rPr lang="en-US" sz="2000" b="1" dirty="0">
                <a:latin typeface="Candara" panose="020E0502030303020204" pitchFamily="34" charset="0"/>
              </a:rPr>
              <a:t>enol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51025-0041-0947-A40C-BAF3D509F748}"/>
              </a:ext>
            </a:extLst>
          </p:cNvPr>
          <p:cNvSpPr txBox="1"/>
          <p:nvPr/>
        </p:nvSpPr>
        <p:spPr>
          <a:xfrm>
            <a:off x="228607" y="4762450"/>
            <a:ext cx="840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Enol: </a:t>
            </a:r>
            <a:r>
              <a:rPr lang="en-US" sz="2000" i="1" dirty="0">
                <a:latin typeface="Candara" panose="020E0502030303020204" pitchFamily="34" charset="0"/>
              </a:rPr>
              <a:t>has characteristics of both an alk</a:t>
            </a:r>
            <a:r>
              <a:rPr lang="en-US" sz="2000" b="1" i="1" u="sng" dirty="0">
                <a:latin typeface="Candara" panose="020E0502030303020204" pitchFamily="34" charset="0"/>
              </a:rPr>
              <a:t>ene</a:t>
            </a:r>
            <a:r>
              <a:rPr lang="en-US" sz="2000" i="1" dirty="0">
                <a:latin typeface="Candara" panose="020E0502030303020204" pitchFamily="34" charset="0"/>
              </a:rPr>
              <a:t> and an alcoh</a:t>
            </a:r>
            <a:r>
              <a:rPr lang="en-US" sz="2000" b="1" i="1" u="sng" dirty="0">
                <a:latin typeface="Candara" panose="020E0502030303020204" pitchFamily="34" charset="0"/>
              </a:rPr>
              <a:t>ol</a:t>
            </a:r>
          </a:p>
        </p:txBody>
      </p:sp>
    </p:spTree>
    <p:extLst>
      <p:ext uri="{BB962C8B-B14F-4D97-AF65-F5344CB8AC3E}">
        <p14:creationId xmlns:p14="http://schemas.microsoft.com/office/powerpoint/2010/main" val="27660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957</Words>
  <Application>Microsoft Macintosh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2019-04-08T14:37:41Z</dcterms:created>
  <dcterms:modified xsi:type="dcterms:W3CDTF">2019-04-08T14:38:14Z</dcterms:modified>
</cp:coreProperties>
</file>