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33" r:id="rId2"/>
    <p:sldId id="434" r:id="rId3"/>
    <p:sldId id="435" r:id="rId4"/>
    <p:sldId id="436" r:id="rId5"/>
    <p:sldId id="437" r:id="rId6"/>
    <p:sldId id="438" r:id="rId7"/>
    <p:sldId id="44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3010-A6C5-2D40-BCA3-E8F35E38B8F2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2214-F961-0345-A30C-43E30085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08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3010-A6C5-2D40-BCA3-E8F35E38B8F2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2214-F961-0345-A30C-43E30085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9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3010-A6C5-2D40-BCA3-E8F35E38B8F2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2214-F961-0345-A30C-43E30085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3010-A6C5-2D40-BCA3-E8F35E38B8F2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2214-F961-0345-A30C-43E30085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3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3010-A6C5-2D40-BCA3-E8F35E38B8F2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2214-F961-0345-A30C-43E30085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3010-A6C5-2D40-BCA3-E8F35E38B8F2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2214-F961-0345-A30C-43E30085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3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3010-A6C5-2D40-BCA3-E8F35E38B8F2}" type="datetimeFigureOut">
              <a:rPr lang="en-US" smtClean="0"/>
              <a:t>4/8/19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2214-F961-0345-A30C-43E30085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3010-A6C5-2D40-BCA3-E8F35E38B8F2}" type="datetimeFigureOut">
              <a:rPr lang="en-US" smtClean="0"/>
              <a:t>4/8/19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2214-F961-0345-A30C-43E30085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1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3010-A6C5-2D40-BCA3-E8F35E38B8F2}" type="datetimeFigureOut">
              <a:rPr lang="en-US" smtClean="0"/>
              <a:t>4/8/19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2214-F961-0345-A30C-43E30085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2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3010-A6C5-2D40-BCA3-E8F35E38B8F2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2214-F961-0345-A30C-43E30085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6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3010-A6C5-2D40-BCA3-E8F35E38B8F2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2214-F961-0345-A30C-43E30085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1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53010-A6C5-2D40-BCA3-E8F35E38B8F2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72214-F961-0345-A30C-43E30085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4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9" y="16338"/>
            <a:ext cx="4388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cs typeface="Avenir Heavy"/>
              </a:rPr>
              <a:t>5. Acid-base reactions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7747" y="2474893"/>
            <a:ext cx="6477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5.8: Effects of enzyme microenvironment on acidity and basicity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2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7" y="-168"/>
            <a:ext cx="4836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Hydrophobic active site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5F07-A291-B748-AFC5-14650FC0E2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4940A4D-B966-4449-A13D-8EFF903EDC6B}"/>
              </a:ext>
            </a:extLst>
          </p:cNvPr>
          <p:cNvSpPr txBox="1"/>
          <p:nvPr/>
        </p:nvSpPr>
        <p:spPr>
          <a:xfrm>
            <a:off x="228607" y="753463"/>
            <a:ext cx="8664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Most biochemical reactions occur in </a:t>
            </a:r>
            <a:r>
              <a:rPr lang="en-US" sz="2000" b="1" dirty="0">
                <a:latin typeface="Candara" panose="020E0502030303020204" pitchFamily="34" charset="0"/>
              </a:rPr>
              <a:t>enzyme active sites</a:t>
            </a:r>
            <a:r>
              <a:rPr lang="en-US" sz="2000" dirty="0">
                <a:latin typeface="Candara" panose="020E0502030303020204" pitchFamily="34" charset="0"/>
              </a:rPr>
              <a:t>, not in bulk solution.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The active site microenvironment is often very different from water.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BD57F8-3471-604E-BD89-F9F32C6D70E0}"/>
              </a:ext>
            </a:extLst>
          </p:cNvPr>
          <p:cNvSpPr txBox="1"/>
          <p:nvPr/>
        </p:nvSpPr>
        <p:spPr>
          <a:xfrm>
            <a:off x="348315" y="10327134"/>
            <a:ext cx="1867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0432FF"/>
                </a:solidFill>
                <a:latin typeface="Candara" panose="020E0502030303020204" pitchFamily="34" charset="0"/>
              </a:rPr>
              <a:t>Σ</a:t>
            </a:r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 = 1478 kJ/</a:t>
            </a:r>
            <a:r>
              <a:rPr lang="en-US" sz="2000" dirty="0" err="1">
                <a:solidFill>
                  <a:srgbClr val="0432FF"/>
                </a:solidFill>
                <a:latin typeface="Candara" panose="020E0502030303020204" pitchFamily="34" charset="0"/>
              </a:rPr>
              <a:t>mol</a:t>
            </a:r>
            <a:endParaRPr lang="en-US" sz="2000" dirty="0">
              <a:solidFill>
                <a:srgbClr val="0432FF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A54952-1DA0-E042-83BC-85481AF36393}"/>
              </a:ext>
            </a:extLst>
          </p:cNvPr>
          <p:cNvSpPr txBox="1"/>
          <p:nvPr/>
        </p:nvSpPr>
        <p:spPr>
          <a:xfrm>
            <a:off x="228607" y="2422072"/>
            <a:ext cx="4245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For example, in water the </a:t>
            </a:r>
            <a:r>
              <a:rPr lang="en-US" sz="2000" dirty="0" err="1">
                <a:latin typeface="Candara" panose="020E0502030303020204" pitchFamily="34" charset="0"/>
              </a:rPr>
              <a:t>pKa</a:t>
            </a:r>
            <a:r>
              <a:rPr lang="en-US" sz="2000" dirty="0">
                <a:latin typeface="Candara" panose="020E0502030303020204" pitchFamily="34" charset="0"/>
              </a:rPr>
              <a:t> of glutamic acid’s carboxylic acid R group is 3.9, so it’s a carboxylate at physiological </a:t>
            </a:r>
            <a:r>
              <a:rPr lang="en-US" sz="2000" dirty="0" err="1">
                <a:latin typeface="Candara" panose="020E0502030303020204" pitchFamily="34" charset="0"/>
              </a:rPr>
              <a:t>pH.</a:t>
            </a:r>
            <a:endParaRPr lang="en-US" sz="2000" dirty="0">
              <a:latin typeface="Candara" panose="020E0502030303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369CDF-2F66-7646-B08C-4444F9D87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8359" y="1559049"/>
            <a:ext cx="3537857" cy="273762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E08DAD-6BAA-8845-B4DE-A1F675BF2856}"/>
              </a:ext>
            </a:extLst>
          </p:cNvPr>
          <p:cNvSpPr txBox="1"/>
          <p:nvPr/>
        </p:nvSpPr>
        <p:spPr>
          <a:xfrm>
            <a:off x="5513818" y="3450312"/>
            <a:ext cx="14702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glutamic acid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F8C941-89B6-8B4F-B8B7-894943B3178B}"/>
              </a:ext>
            </a:extLst>
          </p:cNvPr>
          <p:cNvSpPr txBox="1"/>
          <p:nvPr/>
        </p:nvSpPr>
        <p:spPr>
          <a:xfrm>
            <a:off x="228607" y="4555868"/>
            <a:ext cx="6459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But if glutamic acid’s side chain is found in a hydrophobic enzyme active site (like that shown here), it may remain protonated because this microenvironment is different.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62FAA5-50E8-9D47-861C-EA78845F01C4}"/>
              </a:ext>
            </a:extLst>
          </p:cNvPr>
          <p:cNvSpPr txBox="1"/>
          <p:nvPr/>
        </p:nvSpPr>
        <p:spPr>
          <a:xfrm>
            <a:off x="228606" y="5721464"/>
            <a:ext cx="7777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If water can’t enter the microenvironment, it can’t act as a base, accept a donated proton and allow glutamic acid to act as an acid.</a:t>
            </a:r>
          </a:p>
        </p:txBody>
      </p:sp>
    </p:spTree>
    <p:extLst>
      <p:ext uri="{BB962C8B-B14F-4D97-AF65-F5344CB8AC3E}">
        <p14:creationId xmlns:p14="http://schemas.microsoft.com/office/powerpoint/2010/main" val="202330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7" y="-168"/>
            <a:ext cx="4943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Increasing effective </a:t>
            </a:r>
            <a:r>
              <a:rPr lang="en-US" sz="3600" b="1" dirty="0" err="1">
                <a:solidFill>
                  <a:prstClr val="white"/>
                </a:solidFill>
                <a:latin typeface="Candara"/>
                <a:cs typeface="Candara"/>
              </a:rPr>
              <a:t>pKa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5F07-A291-B748-AFC5-14650FC0E2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4940A4D-B966-4449-A13D-8EFF903EDC6B}"/>
              </a:ext>
            </a:extLst>
          </p:cNvPr>
          <p:cNvSpPr txBox="1"/>
          <p:nvPr/>
        </p:nvSpPr>
        <p:spPr>
          <a:xfrm>
            <a:off x="228607" y="753463"/>
            <a:ext cx="8664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The proximity of two amino acids in an active site can </a:t>
            </a:r>
            <a:r>
              <a:rPr lang="en-US" sz="2000" b="1" dirty="0">
                <a:latin typeface="Candara" panose="020E0502030303020204" pitchFamily="34" charset="0"/>
              </a:rPr>
              <a:t>affect one another’s typical chemistry</a:t>
            </a:r>
            <a:r>
              <a:rPr lang="en-US" sz="2000" dirty="0">
                <a:latin typeface="Candara" panose="020E0502030303020204" pitchFamily="34" charset="0"/>
              </a:rPr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5F8A5C-03FB-9F4F-BE2F-053880762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819" y="2349911"/>
            <a:ext cx="8030246" cy="212815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B640475-D3F4-BF4B-8B17-B4C827EDD6A9}"/>
              </a:ext>
            </a:extLst>
          </p:cNvPr>
          <p:cNvSpPr txBox="1"/>
          <p:nvPr/>
        </p:nvSpPr>
        <p:spPr>
          <a:xfrm>
            <a:off x="239665" y="1609003"/>
            <a:ext cx="8664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Here, two </a:t>
            </a:r>
            <a:r>
              <a:rPr lang="en-US" sz="2000" b="1" dirty="0">
                <a:latin typeface="Candara" panose="020E0502030303020204" pitchFamily="34" charset="0"/>
              </a:rPr>
              <a:t>aspartic acid side chains</a:t>
            </a:r>
            <a:r>
              <a:rPr lang="en-US" sz="2000" dirty="0">
                <a:latin typeface="Candara" panose="020E0502030303020204" pitchFamily="34" charset="0"/>
              </a:rPr>
              <a:t> project into the same enzyme active site.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At physiological pH, R would be deprotonated and negatively charged.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B05B41-076B-3249-9909-F44307FB45B4}"/>
              </a:ext>
            </a:extLst>
          </p:cNvPr>
          <p:cNvSpPr txBox="1"/>
          <p:nvPr/>
        </p:nvSpPr>
        <p:spPr>
          <a:xfrm>
            <a:off x="239665" y="4739752"/>
            <a:ext cx="8664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The two negative charges would force the R groups apart.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To avoid that, one R group will remain protonated even at physiological </a:t>
            </a:r>
            <a:r>
              <a:rPr lang="en-US" sz="2000" dirty="0" err="1">
                <a:latin typeface="Candara" panose="020E0502030303020204" pitchFamily="34" charset="0"/>
              </a:rPr>
              <a:t>pH.</a:t>
            </a:r>
            <a:endParaRPr lang="en-US" sz="2000" dirty="0">
              <a:latin typeface="Candara" panose="020E0502030303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2EA8E8-7F7A-9749-BCB3-9DBD157579E5}"/>
              </a:ext>
            </a:extLst>
          </p:cNvPr>
          <p:cNvSpPr txBox="1"/>
          <p:nvPr/>
        </p:nvSpPr>
        <p:spPr>
          <a:xfrm>
            <a:off x="271979" y="3863387"/>
            <a:ext cx="111761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  <a:latin typeface="Candara" panose="020E0502030303020204" pitchFamily="34" charset="0"/>
              </a:rPr>
              <a:t>aspartate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C34818-BB08-0F43-AF48-B8B4C26D9209}"/>
              </a:ext>
            </a:extLst>
          </p:cNvPr>
          <p:cNvSpPr txBox="1"/>
          <p:nvPr/>
        </p:nvSpPr>
        <p:spPr>
          <a:xfrm>
            <a:off x="5172589" y="3841615"/>
            <a:ext cx="111761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  <a:latin typeface="Candara" panose="020E0502030303020204" pitchFamily="34" charset="0"/>
              </a:rPr>
              <a:t>aspartate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18A7A9-6D0E-0845-9405-0C33359C7FA4}"/>
              </a:ext>
            </a:extLst>
          </p:cNvPr>
          <p:cNvSpPr/>
          <p:nvPr/>
        </p:nvSpPr>
        <p:spPr>
          <a:xfrm>
            <a:off x="2971800" y="2823138"/>
            <a:ext cx="326571" cy="20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26F819-8CD0-8444-946C-0290396C1548}"/>
              </a:ext>
            </a:extLst>
          </p:cNvPr>
          <p:cNvSpPr/>
          <p:nvPr/>
        </p:nvSpPr>
        <p:spPr>
          <a:xfrm>
            <a:off x="7859487" y="2810219"/>
            <a:ext cx="326571" cy="20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EBD928-1742-D743-BB43-0CB6BF687F2E}"/>
              </a:ext>
            </a:extLst>
          </p:cNvPr>
          <p:cNvSpPr txBox="1"/>
          <p:nvPr/>
        </p:nvSpPr>
        <p:spPr>
          <a:xfrm>
            <a:off x="2819236" y="2741366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  <a:latin typeface="Candara" panose="020E0502030303020204" pitchFamily="34" charset="0"/>
              </a:rPr>
              <a:t>aspartate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0EF138-48B2-B542-88D6-45A0F9238CBC}"/>
              </a:ext>
            </a:extLst>
          </p:cNvPr>
          <p:cNvSpPr txBox="1"/>
          <p:nvPr/>
        </p:nvSpPr>
        <p:spPr>
          <a:xfrm>
            <a:off x="7732291" y="2659595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  <a:latin typeface="Candara" panose="020E0502030303020204" pitchFamily="34" charset="0"/>
              </a:rPr>
              <a:t>aspartic acid</a:t>
            </a:r>
          </a:p>
        </p:txBody>
      </p:sp>
    </p:spTree>
    <p:extLst>
      <p:ext uri="{BB962C8B-B14F-4D97-AF65-F5344CB8AC3E}">
        <p14:creationId xmlns:p14="http://schemas.microsoft.com/office/powerpoint/2010/main" val="161836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 animBg="1"/>
      <p:bldP spid="18" grpId="0" animBg="1"/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7" y="-168"/>
            <a:ext cx="5097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Decreasing effective </a:t>
            </a:r>
            <a:r>
              <a:rPr lang="en-US" sz="3600" b="1" dirty="0" err="1">
                <a:solidFill>
                  <a:prstClr val="white"/>
                </a:solidFill>
                <a:latin typeface="Candara"/>
                <a:cs typeface="Candara"/>
              </a:rPr>
              <a:t>pKa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5F07-A291-B748-AFC5-14650FC0E2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4940A4D-B966-4449-A13D-8EFF903EDC6B}"/>
              </a:ext>
            </a:extLst>
          </p:cNvPr>
          <p:cNvSpPr txBox="1"/>
          <p:nvPr/>
        </p:nvSpPr>
        <p:spPr>
          <a:xfrm>
            <a:off x="228607" y="753463"/>
            <a:ext cx="8664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The proximity of two amino acids in an active site can </a:t>
            </a:r>
            <a:r>
              <a:rPr lang="en-US" sz="2000" b="1" dirty="0">
                <a:latin typeface="Candara" panose="020E0502030303020204" pitchFamily="34" charset="0"/>
              </a:rPr>
              <a:t>affect one another’s typical chemistry</a:t>
            </a:r>
            <a:r>
              <a:rPr lang="en-US" sz="2000" dirty="0"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BD57F8-3471-604E-BD89-F9F32C6D70E0}"/>
              </a:ext>
            </a:extLst>
          </p:cNvPr>
          <p:cNvSpPr txBox="1"/>
          <p:nvPr/>
        </p:nvSpPr>
        <p:spPr>
          <a:xfrm>
            <a:off x="348315" y="10327134"/>
            <a:ext cx="1867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0432FF"/>
                </a:solidFill>
                <a:latin typeface="Candara" panose="020E0502030303020204" pitchFamily="34" charset="0"/>
              </a:rPr>
              <a:t>Σ</a:t>
            </a:r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 = 1478 kJ/</a:t>
            </a:r>
            <a:r>
              <a:rPr lang="en-US" sz="2000" dirty="0" err="1">
                <a:solidFill>
                  <a:srgbClr val="0432FF"/>
                </a:solidFill>
                <a:latin typeface="Candara" panose="020E0502030303020204" pitchFamily="34" charset="0"/>
              </a:rPr>
              <a:t>mol</a:t>
            </a:r>
            <a:endParaRPr lang="en-US" sz="2000" dirty="0">
              <a:solidFill>
                <a:srgbClr val="0432FF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640475-D3F4-BF4B-8B17-B4C827EDD6A9}"/>
              </a:ext>
            </a:extLst>
          </p:cNvPr>
          <p:cNvSpPr txBox="1"/>
          <p:nvPr/>
        </p:nvSpPr>
        <p:spPr>
          <a:xfrm>
            <a:off x="239665" y="1609003"/>
            <a:ext cx="8664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Here an </a:t>
            </a:r>
            <a:r>
              <a:rPr lang="en-US" sz="2000" b="1" dirty="0">
                <a:latin typeface="Candara" panose="020E0502030303020204" pitchFamily="34" charset="0"/>
              </a:rPr>
              <a:t>aspartic acid side chains</a:t>
            </a:r>
            <a:r>
              <a:rPr lang="en-US" sz="2000" dirty="0">
                <a:latin typeface="Candara" panose="020E0502030303020204" pitchFamily="34" charset="0"/>
              </a:rPr>
              <a:t> interacts with a metal cation, perhaps required for enzymatic function.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B05B41-076B-3249-9909-F44307FB45B4}"/>
              </a:ext>
            </a:extLst>
          </p:cNvPr>
          <p:cNvSpPr txBox="1"/>
          <p:nvPr/>
        </p:nvSpPr>
        <p:spPr>
          <a:xfrm>
            <a:off x="239665" y="4380523"/>
            <a:ext cx="86646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The metal cation favors, and </a:t>
            </a:r>
            <a:r>
              <a:rPr lang="en-US" sz="2000" b="1" dirty="0">
                <a:latin typeface="Candara" panose="020E0502030303020204" pitchFamily="34" charset="0"/>
              </a:rPr>
              <a:t>stabilizes the negatively charged</a:t>
            </a:r>
            <a:r>
              <a:rPr lang="en-US" sz="2000" dirty="0">
                <a:latin typeface="Candara" panose="020E0502030303020204" pitchFamily="34" charset="0"/>
              </a:rPr>
              <a:t>, deprotonated carboxylate form of aspartate.</a:t>
            </a:r>
          </a:p>
          <a:p>
            <a:endParaRPr lang="en-US" sz="800" dirty="0"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This can </a:t>
            </a:r>
            <a:r>
              <a:rPr lang="en-US" sz="2000" b="1" dirty="0">
                <a:latin typeface="Candara" panose="020E0502030303020204" pitchFamily="34" charset="0"/>
              </a:rPr>
              <a:t>lower the effective </a:t>
            </a:r>
            <a:r>
              <a:rPr lang="en-US" sz="2000" b="1" dirty="0" err="1">
                <a:latin typeface="Candara" panose="020E0502030303020204" pitchFamily="34" charset="0"/>
              </a:rPr>
              <a:t>pKa</a:t>
            </a:r>
            <a:r>
              <a:rPr lang="en-US" sz="2000" b="1" dirty="0">
                <a:latin typeface="Candara" panose="020E0502030303020204" pitchFamily="34" charset="0"/>
              </a:rPr>
              <a:t> </a:t>
            </a:r>
            <a:r>
              <a:rPr lang="en-US" sz="2000" dirty="0">
                <a:latin typeface="Candara" panose="020E0502030303020204" pitchFamily="34" charset="0"/>
              </a:rPr>
              <a:t>of aspartate’s side chain, causing it to lose it’s proton at pH values much less than its </a:t>
            </a:r>
            <a:r>
              <a:rPr lang="en-US" sz="2000" dirty="0" err="1">
                <a:latin typeface="Candara" panose="020E0502030303020204" pitchFamily="34" charset="0"/>
              </a:rPr>
              <a:t>pKa</a:t>
            </a:r>
            <a:r>
              <a:rPr lang="en-US" sz="2000" dirty="0">
                <a:latin typeface="Candara" panose="020E0502030303020204" pitchFamily="34" charset="0"/>
              </a:rPr>
              <a:t> of 3.90.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10E8B6-0432-1A40-B756-484DBEA79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175" y="2464543"/>
            <a:ext cx="3834503" cy="178739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BFE0B6B-BDDA-8A4B-AC92-7142175557FB}"/>
              </a:ext>
            </a:extLst>
          </p:cNvPr>
          <p:cNvSpPr txBox="1"/>
          <p:nvPr/>
        </p:nvSpPr>
        <p:spPr>
          <a:xfrm>
            <a:off x="823506" y="3866306"/>
            <a:ext cx="111761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  <a:latin typeface="Candara" panose="020E0502030303020204" pitchFamily="34" charset="0"/>
              </a:rPr>
              <a:t>aspartate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03377803-2840-754A-8B62-2D97DB6C410C}"/>
              </a:ext>
            </a:extLst>
          </p:cNvPr>
          <p:cNvSpPr/>
          <p:nvPr/>
        </p:nvSpPr>
        <p:spPr>
          <a:xfrm>
            <a:off x="3776604" y="2352917"/>
            <a:ext cx="1262743" cy="400751"/>
          </a:xfrm>
          <a:prstGeom prst="wedgeRoundRectCallout">
            <a:avLst>
              <a:gd name="adj1" fmla="val -83764"/>
              <a:gd name="adj2" fmla="val 24471"/>
              <a:gd name="adj3" fmla="val 16667"/>
            </a:avLst>
          </a:prstGeom>
          <a:noFill/>
          <a:ln w="254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432FF"/>
                </a:solidFill>
              </a:rPr>
              <a:t>Lewis acid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BE3BF2-8310-3A4D-88D7-9B0C1068931E}"/>
              </a:ext>
            </a:extLst>
          </p:cNvPr>
          <p:cNvSpPr txBox="1"/>
          <p:nvPr/>
        </p:nvSpPr>
        <p:spPr>
          <a:xfrm>
            <a:off x="239665" y="5955655"/>
            <a:ext cx="8664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When water coordinates metal cations its </a:t>
            </a:r>
            <a:r>
              <a:rPr lang="en-US" sz="2000" dirty="0" err="1">
                <a:latin typeface="Candara" panose="020E0502030303020204" pitchFamily="34" charset="0"/>
              </a:rPr>
              <a:t>pKa</a:t>
            </a:r>
            <a:r>
              <a:rPr lang="en-US" sz="2000" dirty="0">
                <a:latin typeface="Candara" panose="020E0502030303020204" pitchFamily="34" charset="0"/>
              </a:rPr>
              <a:t> can be reduced from 15.7 to 7.0!</a:t>
            </a:r>
          </a:p>
        </p:txBody>
      </p:sp>
    </p:spTree>
    <p:extLst>
      <p:ext uri="{BB962C8B-B14F-4D97-AF65-F5344CB8AC3E}">
        <p14:creationId xmlns:p14="http://schemas.microsoft.com/office/powerpoint/2010/main" val="74419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1" grpId="0" animBg="1"/>
      <p:bldP spid="6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7" y="-168"/>
            <a:ext cx="1641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5F07-A291-B748-AFC5-14650FC0E2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4940A4D-B966-4449-A13D-8EFF903EDC6B}"/>
              </a:ext>
            </a:extLst>
          </p:cNvPr>
          <p:cNvSpPr txBox="1"/>
          <p:nvPr/>
        </p:nvSpPr>
        <p:spPr>
          <a:xfrm>
            <a:off x="228607" y="753463"/>
            <a:ext cx="8664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A lysine residue located deep in the interior of a protein is surrounded by</a:t>
            </a:r>
          </a:p>
          <a:p>
            <a:r>
              <a:rPr lang="en-US" sz="2000" dirty="0">
                <a:latin typeface="Candara" panose="020E0502030303020204" pitchFamily="34" charset="0"/>
              </a:rPr>
              <a:t>nonpolar residues. In what direction will this alter the 'normal' </a:t>
            </a:r>
            <a:r>
              <a:rPr lang="en-US" sz="2000" dirty="0" err="1">
                <a:latin typeface="Candara" panose="020E0502030303020204" pitchFamily="34" charset="0"/>
              </a:rPr>
              <a:t>pKa</a:t>
            </a:r>
            <a:r>
              <a:rPr lang="en-US" sz="2000" dirty="0">
                <a:latin typeface="Candara" panose="020E0502030303020204" pitchFamily="34" charset="0"/>
              </a:rPr>
              <a:t> of the lysine side chain, and why?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BD57F8-3471-604E-BD89-F9F32C6D70E0}"/>
              </a:ext>
            </a:extLst>
          </p:cNvPr>
          <p:cNvSpPr txBox="1"/>
          <p:nvPr/>
        </p:nvSpPr>
        <p:spPr>
          <a:xfrm>
            <a:off x="348315" y="10327134"/>
            <a:ext cx="1867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0432FF"/>
                </a:solidFill>
                <a:latin typeface="Candara" panose="020E0502030303020204" pitchFamily="34" charset="0"/>
              </a:rPr>
              <a:t>Σ</a:t>
            </a:r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 = 1478 kJ/</a:t>
            </a:r>
            <a:r>
              <a:rPr lang="en-US" sz="2000" dirty="0" err="1">
                <a:solidFill>
                  <a:srgbClr val="0432FF"/>
                </a:solidFill>
                <a:latin typeface="Candara" panose="020E0502030303020204" pitchFamily="34" charset="0"/>
              </a:rPr>
              <a:t>mol</a:t>
            </a:r>
            <a:endParaRPr lang="en-US" sz="2000" dirty="0">
              <a:solidFill>
                <a:srgbClr val="0432FF"/>
              </a:solidFill>
              <a:latin typeface="Candara" panose="020E0502030303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24AB73-6053-1545-9F7A-9185A084F970}"/>
              </a:ext>
            </a:extLst>
          </p:cNvPr>
          <p:cNvSpPr txBox="1"/>
          <p:nvPr/>
        </p:nvSpPr>
        <p:spPr>
          <a:xfrm>
            <a:off x="348315" y="3626366"/>
            <a:ext cx="8360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A nonpolar microenvironment will destabilized the cationic (ammonium) form of lysine, thus making it more favorable to donate a proton.</a:t>
            </a:r>
          </a:p>
          <a:p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In other words, the microenvironment will lower the </a:t>
            </a:r>
            <a:r>
              <a:rPr lang="en-US" sz="2000" dirty="0" err="1">
                <a:solidFill>
                  <a:srgbClr val="0432FF"/>
                </a:solidFill>
                <a:latin typeface="Candara" panose="020E0502030303020204" pitchFamily="34" charset="0"/>
              </a:rPr>
              <a:t>pKa</a:t>
            </a:r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 of the side chain.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E38D8AC-A6AF-9048-A162-87C678458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514" y="2230993"/>
            <a:ext cx="2971800" cy="1198007"/>
          </a:xfrm>
          <a:prstGeom prst="rect">
            <a:avLst/>
          </a:prstGeom>
          <a:ln w="19050">
            <a:solidFill>
              <a:srgbClr val="0432FF"/>
            </a:solidFill>
          </a:ln>
        </p:spPr>
      </p:pic>
    </p:spTree>
    <p:extLst>
      <p:ext uri="{BB962C8B-B14F-4D97-AF65-F5344CB8AC3E}">
        <p14:creationId xmlns:p14="http://schemas.microsoft.com/office/powerpoint/2010/main" val="269108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7" y="-168"/>
            <a:ext cx="1641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5F07-A291-B748-AFC5-14650FC0E2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4940A4D-B966-4449-A13D-8EFF903EDC6B}"/>
              </a:ext>
            </a:extLst>
          </p:cNvPr>
          <p:cNvSpPr txBox="1"/>
          <p:nvPr/>
        </p:nvSpPr>
        <p:spPr>
          <a:xfrm>
            <a:off x="228607" y="753463"/>
            <a:ext cx="8664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In many biochemical reactions which involve the formation of an enolate intermediate, the carbonyl oxygen of the substrate is coordinated to a divalent metal ion (usually zinc or magnesium) in the active site. </a:t>
            </a:r>
            <a:r>
              <a:rPr lang="en-US" sz="2000" i="1" dirty="0">
                <a:latin typeface="Candara" panose="020E0502030303020204" pitchFamily="34" charset="0"/>
              </a:rPr>
              <a:t>Explain, with structural drawings, how this ion-dipole interaction effects the acidity of the ⍺-protons of dihydroxyacetone phosphate (DHAP), an intermediate compound in the glycolysis pathway.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BD57F8-3471-604E-BD89-F9F32C6D70E0}"/>
              </a:ext>
            </a:extLst>
          </p:cNvPr>
          <p:cNvSpPr txBox="1"/>
          <p:nvPr/>
        </p:nvSpPr>
        <p:spPr>
          <a:xfrm>
            <a:off x="348315" y="10327134"/>
            <a:ext cx="1867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0432FF"/>
                </a:solidFill>
                <a:latin typeface="Candara" panose="020E0502030303020204" pitchFamily="34" charset="0"/>
              </a:rPr>
              <a:t>Σ</a:t>
            </a:r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 = 1478 kJ/</a:t>
            </a:r>
            <a:r>
              <a:rPr lang="en-US" sz="2000" dirty="0" err="1">
                <a:solidFill>
                  <a:srgbClr val="0432FF"/>
                </a:solidFill>
                <a:latin typeface="Candara" panose="020E0502030303020204" pitchFamily="34" charset="0"/>
              </a:rPr>
              <a:t>mol</a:t>
            </a:r>
            <a:endParaRPr lang="en-US" sz="2000" dirty="0">
              <a:solidFill>
                <a:srgbClr val="0432FF"/>
              </a:solidFill>
              <a:latin typeface="Candara" panose="020E0502030303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E5B4CE-D198-0247-B7BD-5B52D75D8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23" y="2692455"/>
            <a:ext cx="2649764" cy="23981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B8EFC7-4402-3747-B2B6-6A30DD9C09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3054" y="2346461"/>
            <a:ext cx="4013162" cy="2398109"/>
          </a:xfrm>
          <a:prstGeom prst="rect">
            <a:avLst/>
          </a:prstGeom>
          <a:ln w="19050">
            <a:solidFill>
              <a:srgbClr val="0432FF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E817C8-3B3C-9D49-B2A6-1ADDE2422680}"/>
              </a:ext>
            </a:extLst>
          </p:cNvPr>
          <p:cNvSpPr txBox="1"/>
          <p:nvPr/>
        </p:nvSpPr>
        <p:spPr>
          <a:xfrm>
            <a:off x="1998921" y="4919008"/>
            <a:ext cx="69576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The magnesium cation stabilizes the negative charge that develops on the carbonyl oxygen when an α-proton is abstracted. </a:t>
            </a:r>
            <a:b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</a:br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A more stable conjugate base, as we know, means a stronger acid, so the </a:t>
            </a:r>
            <a:r>
              <a:rPr lang="en-US" sz="2000" dirty="0" err="1">
                <a:solidFill>
                  <a:srgbClr val="0432FF"/>
                </a:solidFill>
                <a:latin typeface="Candara" panose="020E0502030303020204" pitchFamily="34" charset="0"/>
              </a:rPr>
              <a:t>pKa</a:t>
            </a:r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 of the α-protons is lowered by the magnesium</a:t>
            </a:r>
          </a:p>
          <a:p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cation.</a:t>
            </a:r>
          </a:p>
        </p:txBody>
      </p:sp>
    </p:spTree>
    <p:extLst>
      <p:ext uri="{BB962C8B-B14F-4D97-AF65-F5344CB8AC3E}">
        <p14:creationId xmlns:p14="http://schemas.microsoft.com/office/powerpoint/2010/main" val="2049929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5634" y="806828"/>
            <a:ext cx="8624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52438"/>
            <a:r>
              <a:rPr lang="en-US" sz="2000" dirty="0">
                <a:latin typeface="Candara"/>
                <a:cs typeface="Candara"/>
              </a:rPr>
              <a:t>(1) Understand how hydrophobic environments, like enzyme active sites, can alter expected protonation state?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634" y="1647241"/>
            <a:ext cx="8624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52438"/>
            <a:r>
              <a:rPr lang="en-US" sz="2000" dirty="0">
                <a:latin typeface="Candara"/>
                <a:cs typeface="Candara"/>
              </a:rPr>
              <a:t>(2) Describe how the proximity of amino acids (or other functional groups) can alter expected protonation state?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634" y="2575522"/>
            <a:ext cx="8624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52438"/>
            <a:r>
              <a:rPr lang="en-US" sz="2000" dirty="0">
                <a:latin typeface="Candara"/>
                <a:cs typeface="Candara"/>
              </a:rPr>
              <a:t>(3) Describe how ion-dipole interactions of trace metals can stabilize the charge or protonation state of functional groups?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FFA73D-6DF6-A04B-9DBE-FB0FC13328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45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562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2019-04-08T14:39:06Z</dcterms:created>
  <dcterms:modified xsi:type="dcterms:W3CDTF">2019-04-08T14:39:32Z</dcterms:modified>
</cp:coreProperties>
</file>