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38" r:id="rId2"/>
    <p:sldId id="439" r:id="rId3"/>
    <p:sldId id="440" r:id="rId4"/>
    <p:sldId id="441" r:id="rId5"/>
    <p:sldId id="454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359" r:id="rId18"/>
    <p:sldId id="360" r:id="rId19"/>
    <p:sldId id="453" r:id="rId20"/>
    <p:sldId id="34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3B5D-915F-FB45-831C-B6613B9FA3AA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ACD-A78B-0448-B4CA-CB7AF43A1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3B5D-915F-FB45-831C-B6613B9FA3AA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ACD-A78B-0448-B4CA-CB7AF43A1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3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3B5D-915F-FB45-831C-B6613B9FA3AA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ACD-A78B-0448-B4CA-CB7AF43A1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2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3B5D-915F-FB45-831C-B6613B9FA3AA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ACD-A78B-0448-B4CA-CB7AF43A1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7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3B5D-915F-FB45-831C-B6613B9FA3AA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ACD-A78B-0448-B4CA-CB7AF43A1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5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3B5D-915F-FB45-831C-B6613B9FA3AA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ACD-A78B-0448-B4CA-CB7AF43A1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3B5D-915F-FB45-831C-B6613B9FA3AA}" type="datetimeFigureOut">
              <a:rPr lang="en-US" smtClean="0"/>
              <a:t>1/14/20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ACD-A78B-0448-B4CA-CB7AF43A1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3B5D-915F-FB45-831C-B6613B9FA3AA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ACD-A78B-0448-B4CA-CB7AF43A1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7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3B5D-915F-FB45-831C-B6613B9FA3AA}" type="datetimeFigureOut">
              <a:rPr lang="en-US" smtClean="0"/>
              <a:t>1/14/20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ACD-A78B-0448-B4CA-CB7AF43A1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3B5D-915F-FB45-831C-B6613B9FA3AA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ACD-A78B-0448-B4CA-CB7AF43A1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0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3B5D-915F-FB45-831C-B6613B9FA3AA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ACD-A78B-0448-B4CA-CB7AF43A1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9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B3B5D-915F-FB45-831C-B6613B9FA3AA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4ACD-A78B-0448-B4CA-CB7AF43A1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2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7" Type="http://schemas.openxmlformats.org/officeDocument/2006/relationships/image" Target="../media/image2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DNA_methylation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en.wikipedia.org/wiki/DNA_methylati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329" y="-19685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10" y="16340"/>
            <a:ext cx="771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2060: Principles of Organic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Chem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047" y="753574"/>
            <a:ext cx="84005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</a:rPr>
              <a:t>6. Nucleophilic substitution reactions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Introduction: Why aren't identical twins identical? Just ask SAM.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6.1: Two mechanistic models for nucleophilic substitution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6.1A: The SN2 mechanism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6.1B: The SN1 mechanism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6.2: All about nucleophiles (Nu:</a:t>
            </a:r>
            <a:r>
              <a:rPr lang="en-US" sz="1600" b="1" dirty="0">
                <a:latin typeface="Candara" panose="020E0502030303020204" pitchFamily="34" charset="0"/>
                <a:sym typeface="Wingdings" pitchFamily="2" charset="2"/>
              </a:rPr>
              <a:t>)</a:t>
            </a:r>
            <a:endParaRPr lang="en-US" sz="1600" b="1" dirty="0"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What is a nucleophile vs. a base?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Protonation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Periodic trends in nucleophilicity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Resonance effects on nucleophilicity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Steric effects on nucleophilicity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6.3: All about electrophiles (E+)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Steric hindrance at the electrophile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Carbocation stability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6.4: Leaving groups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6.5: </a:t>
            </a:r>
            <a:r>
              <a:rPr lang="en-US" sz="1600" b="1" dirty="0" err="1">
                <a:latin typeface="Candara" panose="020E0502030303020204" pitchFamily="34" charset="0"/>
              </a:rPr>
              <a:t>Regiospecificity</a:t>
            </a:r>
            <a:r>
              <a:rPr lang="en-US" sz="1600" b="1" dirty="0">
                <a:latin typeface="Candara" panose="020E0502030303020204" pitchFamily="34" charset="0"/>
              </a:rPr>
              <a:t> of SN1 reactions with allylic electrophile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6.6: SN1 or SN2? Predicting the mechanism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6.7: Biological nucleophilic substitution reactions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	6.7A: A biochemical SN2 reaction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	6.7B: A biochemical SN1 reaction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	6.7C: A biochemical SN1/SN2 hybrid reaction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6.8: Nucleophilic substitution in the lab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6.8A: The Williamson ether synthesis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6.8B: Turning a poor leaving group into a good one: </a:t>
            </a:r>
            <a:r>
              <a:rPr lang="en-US" sz="1600" dirty="0" err="1">
                <a:latin typeface="Candara" panose="020E0502030303020204" pitchFamily="34" charset="0"/>
              </a:rPr>
              <a:t>tosylates</a:t>
            </a:r>
            <a:endParaRPr lang="en-US" sz="1600" dirty="0">
              <a:latin typeface="Candara" panose="020E05020303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FD69E-AA31-CD4E-9D4B-0A225B7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2" name="Right Bracket 1">
            <a:extLst>
              <a:ext uri="{FF2B5EF4-FFF2-40B4-BE49-F238E27FC236}">
                <a16:creationId xmlns:a16="http://schemas.microsoft.com/office/drawing/2014/main" id="{E87D4D54-F069-D94B-85BD-70A15A7FD3E2}"/>
              </a:ext>
            </a:extLst>
          </p:cNvPr>
          <p:cNvSpPr/>
          <p:nvPr/>
        </p:nvSpPr>
        <p:spPr>
          <a:xfrm>
            <a:off x="4942114" y="5007429"/>
            <a:ext cx="119743" cy="903514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4D9E71-849E-1E44-B48C-CD1EA926BB2D}"/>
              </a:ext>
            </a:extLst>
          </p:cNvPr>
          <p:cNvSpPr txBox="1"/>
          <p:nvPr/>
        </p:nvSpPr>
        <p:spPr>
          <a:xfrm>
            <a:off x="5061857" y="5323113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optional sidebar</a:t>
            </a:r>
          </a:p>
        </p:txBody>
      </p:sp>
    </p:spTree>
    <p:extLst>
      <p:ext uri="{BB962C8B-B14F-4D97-AF65-F5344CB8AC3E}">
        <p14:creationId xmlns:p14="http://schemas.microsoft.com/office/powerpoint/2010/main" val="368007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40"/>
            <a:ext cx="750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6. Nucleophilic substitution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8955" y="2553425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andara" panose="020E0502030303020204" pitchFamily="34" charset="0"/>
              </a:rPr>
              <a:t>6.1B: The SN1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7873EC-271D-8640-8A25-D297CB9C9798}"/>
              </a:ext>
            </a:extLst>
          </p:cNvPr>
          <p:cNvSpPr txBox="1"/>
          <p:nvPr/>
        </p:nvSpPr>
        <p:spPr>
          <a:xfrm>
            <a:off x="759434" y="3429000"/>
            <a:ext cx="7554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ndara" panose="020E0502030303020204" pitchFamily="34" charset="0"/>
              </a:rPr>
              <a:t>Resources for students: </a:t>
            </a:r>
          </a:p>
          <a:p>
            <a:r>
              <a:rPr lang="en-US" sz="2000" b="1" i="1" dirty="0">
                <a:latin typeface="Candara" panose="020E0502030303020204" pitchFamily="34" charset="0"/>
              </a:rPr>
              <a:t>‘Guide (summary) comparing SN1 and SN2 reactions and mechanisms’</a:t>
            </a:r>
          </a:p>
          <a:p>
            <a:r>
              <a:rPr lang="en-US" sz="2000" b="1" i="1" dirty="0">
                <a:latin typeface="Candara" panose="020E0502030303020204" pitchFamily="34" charset="0"/>
              </a:rPr>
              <a:t>‘Diagnostic chart for substitution, addition and elimination reactions’</a:t>
            </a:r>
          </a:p>
          <a:p>
            <a:r>
              <a:rPr lang="en-US" sz="2000" b="1" i="1" dirty="0">
                <a:latin typeface="Candara" panose="020E0502030303020204" pitchFamily="34" charset="0"/>
              </a:rPr>
              <a:t>‘Substitution reaction mechanism animations’</a:t>
            </a:r>
          </a:p>
        </p:txBody>
      </p:sp>
    </p:spTree>
    <p:extLst>
      <p:ext uri="{BB962C8B-B14F-4D97-AF65-F5344CB8AC3E}">
        <p14:creationId xmlns:p14="http://schemas.microsoft.com/office/powerpoint/2010/main" val="34572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282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SN1 reactions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210506" y="71404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two-step nucleophilic substitution mechanism is called </a:t>
            </a:r>
            <a:r>
              <a:rPr lang="en-US" sz="2000" b="1" dirty="0">
                <a:latin typeface="Candara"/>
                <a:cs typeface="Candara"/>
              </a:rPr>
              <a:t>SN1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9EE15B7C-DDC8-3044-A19C-2794D195384D}"/>
              </a:ext>
            </a:extLst>
          </p:cNvPr>
          <p:cNvSpPr/>
          <p:nvPr/>
        </p:nvSpPr>
        <p:spPr>
          <a:xfrm>
            <a:off x="6836565" y="1444269"/>
            <a:ext cx="1924663" cy="699810"/>
          </a:xfrm>
          <a:prstGeom prst="wedgeRoundRectCallout">
            <a:avLst>
              <a:gd name="adj1" fmla="val -47384"/>
              <a:gd name="adj2" fmla="val -103210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432FF"/>
                </a:solidFill>
              </a:rPr>
              <a:t>sustitution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nucleophilique</a:t>
            </a:r>
            <a:r>
              <a:rPr lang="en-US" dirty="0">
                <a:solidFill>
                  <a:srgbClr val="0432FF"/>
                </a:solidFill>
              </a:rPr>
              <a:t>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E6ACA1-5636-AF42-9A8F-A703E9CA7D7A}"/>
              </a:ext>
            </a:extLst>
          </p:cNvPr>
          <p:cNvSpPr txBox="1"/>
          <p:nvPr/>
        </p:nvSpPr>
        <p:spPr>
          <a:xfrm>
            <a:off x="283899" y="6096671"/>
            <a:ext cx="847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‘1’ in SN1 means that the rate-limiting step is </a:t>
            </a:r>
            <a:r>
              <a:rPr lang="en-US" sz="2000" b="1" dirty="0">
                <a:latin typeface="Candara"/>
                <a:cs typeface="Candara"/>
              </a:rPr>
              <a:t>unimolecular</a:t>
            </a:r>
            <a:r>
              <a:rPr lang="en-US" sz="2000" dirty="0">
                <a:latin typeface="Candara"/>
                <a:cs typeface="Candara"/>
              </a:rPr>
              <a:t>: </a:t>
            </a:r>
            <a:r>
              <a:rPr lang="en-US" sz="2000" i="1" dirty="0">
                <a:latin typeface="Candara"/>
                <a:cs typeface="Candara"/>
              </a:rPr>
              <a:t>depends on a reaction happening in a single molecule.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1A42C-9922-F74F-9F40-C7AABBE64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06" y="1124035"/>
            <a:ext cx="6157003" cy="4962757"/>
          </a:xfrm>
          <a:prstGeom prst="rect">
            <a:avLst/>
          </a:prstGeom>
        </p:spPr>
      </p:pic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F75421AE-CA74-E549-8ADA-8A7C88FD4F9E}"/>
              </a:ext>
            </a:extLst>
          </p:cNvPr>
          <p:cNvSpPr/>
          <p:nvPr/>
        </p:nvSpPr>
        <p:spPr>
          <a:xfrm>
            <a:off x="741513" y="3484184"/>
            <a:ext cx="1590631" cy="636191"/>
          </a:xfrm>
          <a:prstGeom prst="wedgeRoundRectCallout">
            <a:avLst>
              <a:gd name="adj1" fmla="val 32536"/>
              <a:gd name="adj2" fmla="val -192604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slow</a:t>
            </a:r>
          </a:p>
          <a:p>
            <a:pPr algn="ctr"/>
            <a:r>
              <a:rPr lang="en-US" dirty="0">
                <a:solidFill>
                  <a:srgbClr val="0432FF"/>
                </a:solidFill>
              </a:rPr>
              <a:t>(rate-limiting)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5BBEC2-B778-C14B-9912-3628E00A2E93}"/>
              </a:ext>
            </a:extLst>
          </p:cNvPr>
          <p:cNvSpPr txBox="1"/>
          <p:nvPr/>
        </p:nvSpPr>
        <p:spPr>
          <a:xfrm>
            <a:off x="2765112" y="3059668"/>
            <a:ext cx="1292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carbocation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A34A909-8CD8-B140-BAB6-D02CF6940138}"/>
              </a:ext>
            </a:extLst>
          </p:cNvPr>
          <p:cNvSpPr/>
          <p:nvPr/>
        </p:nvSpPr>
        <p:spPr>
          <a:xfrm>
            <a:off x="4941149" y="4002201"/>
            <a:ext cx="1086423" cy="636191"/>
          </a:xfrm>
          <a:prstGeom prst="wedgeRoundRectCallout">
            <a:avLst>
              <a:gd name="adj1" fmla="val -43419"/>
              <a:gd name="adj2" fmla="val -78671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proton polishing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0B2F2DDE-0A9D-094D-B490-3E104E505357}"/>
              </a:ext>
            </a:extLst>
          </p:cNvPr>
          <p:cNvSpPr/>
          <p:nvPr/>
        </p:nvSpPr>
        <p:spPr>
          <a:xfrm>
            <a:off x="3649779" y="1245291"/>
            <a:ext cx="816245" cy="636191"/>
          </a:xfrm>
          <a:prstGeom prst="wedgeRoundRectCallout">
            <a:avLst>
              <a:gd name="adj1" fmla="val 38551"/>
              <a:gd name="adj2" fmla="val 93105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Nu: attack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F80C7-376A-304F-A589-EF9CEC81ECE7}"/>
              </a:ext>
            </a:extLst>
          </p:cNvPr>
          <p:cNvSpPr txBox="1"/>
          <p:nvPr/>
        </p:nvSpPr>
        <p:spPr>
          <a:xfrm>
            <a:off x="6742675" y="4820029"/>
            <a:ext cx="224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NB: SN1 reactions don’t cause stereo-</a:t>
            </a:r>
            <a:br>
              <a:rPr lang="en-US" sz="2000" dirty="0">
                <a:latin typeface="Candara" panose="020E0502030303020204" pitchFamily="34" charset="0"/>
              </a:rPr>
            </a:br>
            <a:r>
              <a:rPr lang="en-US" sz="2000" dirty="0">
                <a:latin typeface="Candara" panose="020E0502030303020204" pitchFamily="34" charset="0"/>
              </a:rPr>
              <a:t>chemical inversion.</a:t>
            </a:r>
          </a:p>
        </p:txBody>
      </p:sp>
    </p:spTree>
    <p:extLst>
      <p:ext uri="{BB962C8B-B14F-4D97-AF65-F5344CB8AC3E}">
        <p14:creationId xmlns:p14="http://schemas.microsoft.com/office/powerpoint/2010/main" val="3173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421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SN1 stereochemistry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210506" y="714046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stereochemistry of SN1 reactions is dictated by their </a:t>
            </a:r>
            <a:r>
              <a:rPr lang="en-US" sz="2000" b="1" dirty="0">
                <a:latin typeface="Candara"/>
                <a:cs typeface="Candara"/>
              </a:rPr>
              <a:t>trigonal planar carbocation</a:t>
            </a:r>
            <a:r>
              <a:rPr lang="en-US" sz="2000" dirty="0">
                <a:latin typeface="Candara"/>
                <a:cs typeface="Candara"/>
              </a:rPr>
              <a:t> intermediate.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The positive charge is ‘held’ in an unhybridized p orbital.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7042E-7CC7-9A49-ACFC-4DE80E197947}"/>
              </a:ext>
            </a:extLst>
          </p:cNvPr>
          <p:cNvSpPr txBox="1"/>
          <p:nvPr/>
        </p:nvSpPr>
        <p:spPr>
          <a:xfrm>
            <a:off x="2445583" y="2527388"/>
            <a:ext cx="6241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Nu: can ‘attack’ the carbocation from either side.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Candara"/>
                <a:cs typeface="Candara"/>
              </a:rPr>
              <a:t>If </a:t>
            </a:r>
            <a:r>
              <a:rPr lang="en-US" sz="2000" dirty="0">
                <a:latin typeface="Candara"/>
                <a:cs typeface="Candara"/>
              </a:rPr>
              <a:t>the substrate is chiral, </a:t>
            </a:r>
            <a:r>
              <a:rPr lang="en-US" sz="2000" b="1" dirty="0">
                <a:latin typeface="Candara"/>
                <a:cs typeface="Candara"/>
              </a:rPr>
              <a:t>both enantiomers </a:t>
            </a:r>
            <a:r>
              <a:rPr lang="en-US" sz="2000" dirty="0">
                <a:latin typeface="Candara"/>
                <a:cs typeface="Candara"/>
              </a:rPr>
              <a:t>are made.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AB0E85-E89F-B04E-A236-662ADE89C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13" y="1757954"/>
            <a:ext cx="1533532" cy="1851813"/>
          </a:xfrm>
          <a:prstGeom prst="rect">
            <a:avLst/>
          </a:prstGeom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B143AA3D-5AC4-C14C-92C2-A5F267F6B7DE}"/>
              </a:ext>
            </a:extLst>
          </p:cNvPr>
          <p:cNvSpPr/>
          <p:nvPr/>
        </p:nvSpPr>
        <p:spPr>
          <a:xfrm rot="2730394">
            <a:off x="680481" y="2732162"/>
            <a:ext cx="445802" cy="417673"/>
          </a:xfrm>
          <a:prstGeom prst="teardrop">
            <a:avLst>
              <a:gd name="adj" fmla="val 158357"/>
            </a:avLst>
          </a:prstGeom>
          <a:solidFill>
            <a:srgbClr val="7A81FF">
              <a:alpha val="40000"/>
            </a:srgbClr>
          </a:solidFill>
          <a:ln>
            <a:solidFill>
              <a:srgbClr val="7A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833AD25A-0DA4-694E-8628-C5139151B31E}"/>
              </a:ext>
            </a:extLst>
          </p:cNvPr>
          <p:cNvSpPr/>
          <p:nvPr/>
        </p:nvSpPr>
        <p:spPr>
          <a:xfrm rot="18869606" flipH="1">
            <a:off x="1818077" y="2734963"/>
            <a:ext cx="445802" cy="417673"/>
          </a:xfrm>
          <a:prstGeom prst="teardrop">
            <a:avLst>
              <a:gd name="adj" fmla="val 158357"/>
            </a:avLst>
          </a:prstGeom>
          <a:solidFill>
            <a:srgbClr val="7A81FF">
              <a:alpha val="40000"/>
            </a:srgbClr>
          </a:solidFill>
          <a:ln>
            <a:solidFill>
              <a:srgbClr val="7A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D5B788-EA7B-1948-876B-1A89B606E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07" y="3964445"/>
            <a:ext cx="5882860" cy="28185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A00153-DCDB-CE4F-B70C-B0AC601AAD6B}"/>
              </a:ext>
            </a:extLst>
          </p:cNvPr>
          <p:cNvSpPr txBox="1"/>
          <p:nvPr/>
        </p:nvSpPr>
        <p:spPr>
          <a:xfrm>
            <a:off x="3831998" y="5737137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same chirality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4236E-77A1-CC4B-AC56-4E3C9A785184}"/>
              </a:ext>
            </a:extLst>
          </p:cNvPr>
          <p:cNvSpPr txBox="1"/>
          <p:nvPr/>
        </p:nvSpPr>
        <p:spPr>
          <a:xfrm>
            <a:off x="3831998" y="425043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inversion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AC1678A9-730D-0945-B02B-43C1F648DFAA}"/>
              </a:ext>
            </a:extLst>
          </p:cNvPr>
          <p:cNvSpPr/>
          <p:nvPr/>
        </p:nvSpPr>
        <p:spPr>
          <a:xfrm>
            <a:off x="6084544" y="3964445"/>
            <a:ext cx="223025" cy="2659379"/>
          </a:xfrm>
          <a:prstGeom prst="rightBracket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287FFD-DBDE-F140-B447-E5C78F86A045}"/>
              </a:ext>
            </a:extLst>
          </p:cNvPr>
          <p:cNvSpPr txBox="1"/>
          <p:nvPr/>
        </p:nvSpPr>
        <p:spPr>
          <a:xfrm>
            <a:off x="5379662" y="5188173"/>
            <a:ext cx="13516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racemic mix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BB4AFD-BFBE-084B-9163-19ADDAD6DEF2}"/>
              </a:ext>
            </a:extLst>
          </p:cNvPr>
          <p:cNvSpPr txBox="1"/>
          <p:nvPr/>
        </p:nvSpPr>
        <p:spPr>
          <a:xfrm>
            <a:off x="6754940" y="3964445"/>
            <a:ext cx="1645573" cy="923330"/>
          </a:xfrm>
          <a:prstGeom prst="rect">
            <a:avLst/>
          </a:prstGeom>
          <a:solidFill>
            <a:schemeClr val="bg1"/>
          </a:solidFill>
          <a:ln>
            <a:solidFill>
              <a:srgbClr val="0432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What if the substrate isn’t chiral? </a:t>
            </a:r>
          </a:p>
        </p:txBody>
      </p:sp>
    </p:spTree>
    <p:extLst>
      <p:ext uri="{BB962C8B-B14F-4D97-AF65-F5344CB8AC3E}">
        <p14:creationId xmlns:p14="http://schemas.microsoft.com/office/powerpoint/2010/main" val="15231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4" grpId="0" animBg="1"/>
      <p:bldP spid="12" grpId="0"/>
      <p:bldP spid="17" grpId="0"/>
      <p:bldP spid="13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6614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SN1 reaction coordinate diagram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A527DB-49D1-4A46-84A4-C717C0BAD38A}"/>
              </a:ext>
            </a:extLst>
          </p:cNvPr>
          <p:cNvSpPr txBox="1"/>
          <p:nvPr/>
        </p:nvSpPr>
        <p:spPr>
          <a:xfrm>
            <a:off x="333007" y="725378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Here two of the substrate’s hydrogen atoms have been replaced by hydrogen isotopes, deuterium and tritium, to create chirality.</a:t>
            </a:r>
            <a:endParaRPr lang="en-US" sz="2000" i="1" dirty="0">
              <a:latin typeface="Candara"/>
              <a:cs typeface="Candar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210506" y="714046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Each ’flat’ area represents a chemical species: reactant, intermediate or product.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Each hill is a step of the chemical reaction.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A18178-2C98-4745-B8CB-D46E8F480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04" y="2955031"/>
            <a:ext cx="6757639" cy="3830764"/>
          </a:xfrm>
          <a:prstGeom prst="rect">
            <a:avLst/>
          </a:prstGeom>
        </p:spPr>
      </p:pic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9EE15B7C-DDC8-3044-A19C-2794D195384D}"/>
              </a:ext>
            </a:extLst>
          </p:cNvPr>
          <p:cNvSpPr/>
          <p:nvPr/>
        </p:nvSpPr>
        <p:spPr>
          <a:xfrm>
            <a:off x="7335884" y="2344000"/>
            <a:ext cx="1195065" cy="636191"/>
          </a:xfrm>
          <a:prstGeom prst="wedgeRoundRectCallout">
            <a:avLst>
              <a:gd name="adj1" fmla="val -113159"/>
              <a:gd name="adj2" fmla="val 301849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proton polishing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0B2F2DDE-0A9D-094D-B490-3E104E505357}"/>
              </a:ext>
            </a:extLst>
          </p:cNvPr>
          <p:cNvSpPr/>
          <p:nvPr/>
        </p:nvSpPr>
        <p:spPr>
          <a:xfrm>
            <a:off x="5665043" y="1472367"/>
            <a:ext cx="816245" cy="636191"/>
          </a:xfrm>
          <a:prstGeom prst="wedgeRoundRectCallout">
            <a:avLst>
              <a:gd name="adj1" fmla="val -127485"/>
              <a:gd name="adj2" fmla="val 271157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Nu: attack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F75421AE-CA74-E549-8ADA-8A7C88FD4F9E}"/>
              </a:ext>
            </a:extLst>
          </p:cNvPr>
          <p:cNvSpPr/>
          <p:nvPr/>
        </p:nvSpPr>
        <p:spPr>
          <a:xfrm>
            <a:off x="1539658" y="2094771"/>
            <a:ext cx="1590631" cy="636191"/>
          </a:xfrm>
          <a:prstGeom prst="wedgeRoundRectCallout">
            <a:avLst>
              <a:gd name="adj1" fmla="val 47959"/>
              <a:gd name="adj2" fmla="val 152700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LG loss</a:t>
            </a:r>
          </a:p>
          <a:p>
            <a:pPr algn="ctr"/>
            <a:r>
              <a:rPr lang="en-US" dirty="0">
                <a:solidFill>
                  <a:srgbClr val="0432FF"/>
                </a:solidFill>
              </a:rPr>
              <a:t>(rate-limiting)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A876D7-3291-6D4A-AC86-4823CE1C0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323" y="4962294"/>
            <a:ext cx="1165061" cy="932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7CEAF-7999-C54E-86D2-0DF6FBF3D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600" y="1898275"/>
            <a:ext cx="1061549" cy="1307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747792-E5FC-0746-89A2-9322443F4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673" y="2955032"/>
            <a:ext cx="1342987" cy="864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2B4ECA-2226-5E47-AC16-D986FFCE0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4272" y="4345445"/>
            <a:ext cx="1246765" cy="932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D52B82-8881-1045-8E31-417F52A0B48D}"/>
              </a:ext>
            </a:extLst>
          </p:cNvPr>
          <p:cNvSpPr txBox="1"/>
          <p:nvPr/>
        </p:nvSpPr>
        <p:spPr>
          <a:xfrm>
            <a:off x="3611908" y="4318181"/>
            <a:ext cx="1865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Note that the </a:t>
            </a:r>
            <a:r>
              <a:rPr lang="en-US" b="1" dirty="0">
                <a:solidFill>
                  <a:srgbClr val="0432FF"/>
                </a:solidFill>
                <a:latin typeface="Candara" panose="020E0502030303020204" pitchFamily="34" charset="0"/>
              </a:rPr>
              <a:t>carbocation</a:t>
            </a:r>
            <a:b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is the least stable, highest energy TS.</a:t>
            </a:r>
          </a:p>
        </p:txBody>
      </p:sp>
    </p:spTree>
    <p:extLst>
      <p:ext uri="{BB962C8B-B14F-4D97-AF65-F5344CB8AC3E}">
        <p14:creationId xmlns:p14="http://schemas.microsoft.com/office/powerpoint/2010/main" val="22795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5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4992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Hydrolysis (&amp; solvolysis)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210506" y="714046"/>
            <a:ext cx="862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Hydrolysis: </a:t>
            </a:r>
            <a:r>
              <a:rPr lang="en-US" sz="2000" i="1" dirty="0">
                <a:latin typeface="Candara"/>
                <a:cs typeface="Candara"/>
              </a:rPr>
              <a:t>reactions in which water is used as the reactant to break a chemical bond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Candara"/>
                <a:cs typeface="Candara"/>
              </a:rPr>
              <a:t>Hydro =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Candara"/>
                <a:cs typeface="Candara"/>
              </a:rPr>
              <a:t>Lysis = to break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CA0F31-3502-1B41-B5E5-D1A19C0F93DC}"/>
              </a:ext>
            </a:extLst>
          </p:cNvPr>
          <p:cNvSpPr txBox="1"/>
          <p:nvPr/>
        </p:nvSpPr>
        <p:spPr>
          <a:xfrm>
            <a:off x="228607" y="2105561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Notice that the SN2 and SN1 reactions used as examples here are hydrolysis reactions.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FE64D8-7943-0249-B577-8E79C7D4D854}"/>
              </a:ext>
            </a:extLst>
          </p:cNvPr>
          <p:cNvSpPr txBox="1"/>
          <p:nvPr/>
        </p:nvSpPr>
        <p:spPr>
          <a:xfrm>
            <a:off x="228607" y="3048459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Solvolysis: </a:t>
            </a:r>
            <a:r>
              <a:rPr lang="en-US" sz="2000" i="1" dirty="0">
                <a:latin typeface="Candara"/>
                <a:cs typeface="Candara"/>
              </a:rPr>
              <a:t>reactions in which the solvent (not necessarily water) is used as the reactant to break a chemical bond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The solvent is often an alcohol.	</a:t>
            </a:r>
          </a:p>
        </p:txBody>
      </p:sp>
    </p:spTree>
    <p:extLst>
      <p:ext uri="{BB962C8B-B14F-4D97-AF65-F5344CB8AC3E}">
        <p14:creationId xmlns:p14="http://schemas.microsoft.com/office/powerpoint/2010/main" val="23418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210506" y="714046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Draw a mechanism for the SN1 solvolysis of tert-butyl chloride in</a:t>
            </a:r>
          </a:p>
          <a:p>
            <a:r>
              <a:rPr lang="en-US" sz="2000" dirty="0">
                <a:latin typeface="Candara"/>
                <a:cs typeface="Candara"/>
              </a:rPr>
              <a:t>methanol. What new functional group has been formed?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FBFA5F-9686-0141-8AF9-FC4541612A65}"/>
              </a:ext>
            </a:extLst>
          </p:cNvPr>
          <p:cNvSpPr txBox="1"/>
          <p:nvPr/>
        </p:nvSpPr>
        <p:spPr>
          <a:xfrm>
            <a:off x="7747655" y="5677308"/>
            <a:ext cx="1277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The product is an ether!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F46126-D00C-4047-A868-6457C1C41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17" y="1371603"/>
            <a:ext cx="7237950" cy="5484658"/>
          </a:xfrm>
          <a:prstGeom prst="rect">
            <a:avLst/>
          </a:prstGeom>
          <a:ln w="12700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86553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6277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Lab chemistry vs. biochemistry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210506" y="71404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In the lab, many reactions are performed </a:t>
            </a:r>
            <a:r>
              <a:rPr lang="en-US" sz="2000" b="1" dirty="0">
                <a:latin typeface="Candara"/>
                <a:cs typeface="Candara"/>
              </a:rPr>
              <a:t>without enzymes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BA5439-2F75-ED48-9F80-99F7D65D9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6" y="1637957"/>
            <a:ext cx="8843992" cy="12365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57BADF-6183-DB47-953C-D37B624AB16C}"/>
              </a:ext>
            </a:extLst>
          </p:cNvPr>
          <p:cNvSpPr txBox="1"/>
          <p:nvPr/>
        </p:nvSpPr>
        <p:spPr>
          <a:xfrm>
            <a:off x="228607" y="116045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In these cases, if the substrate is chiral, both enantiomers are produced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6A0283-531C-FD4A-96B7-C0E0BEB4624B}"/>
              </a:ext>
            </a:extLst>
          </p:cNvPr>
          <p:cNvSpPr txBox="1"/>
          <p:nvPr/>
        </p:nvSpPr>
        <p:spPr>
          <a:xfrm>
            <a:off x="228606" y="3694361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But </a:t>
            </a:r>
            <a:r>
              <a:rPr lang="en-US" sz="2000" b="1" dirty="0">
                <a:latin typeface="Candara"/>
                <a:cs typeface="Candara"/>
              </a:rPr>
              <a:t>biochemical</a:t>
            </a:r>
            <a:r>
              <a:rPr lang="en-US" sz="2000" dirty="0">
                <a:latin typeface="Candara"/>
                <a:cs typeface="Candara"/>
              </a:rPr>
              <a:t> reactions </a:t>
            </a:r>
            <a:r>
              <a:rPr lang="en-US" sz="2000" b="1" dirty="0">
                <a:latin typeface="Candara"/>
                <a:cs typeface="Candara"/>
              </a:rPr>
              <a:t>use</a:t>
            </a:r>
            <a:r>
              <a:rPr lang="en-US" sz="2000" dirty="0">
                <a:latin typeface="Candara"/>
                <a:cs typeface="Candara"/>
              </a:rPr>
              <a:t> </a:t>
            </a:r>
            <a:r>
              <a:rPr lang="en-US" sz="2000" b="1" dirty="0">
                <a:latin typeface="Candara"/>
                <a:cs typeface="Candara"/>
              </a:rPr>
              <a:t>enzymes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Enzymes themselves are chiral and can recognize only one chiral substrate.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And enzymes produce only </a:t>
            </a:r>
            <a:r>
              <a:rPr lang="en-US" sz="2000" b="1" dirty="0">
                <a:latin typeface="Candara"/>
                <a:cs typeface="Candara"/>
              </a:rPr>
              <a:t>one enantiomer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18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A527DB-49D1-4A46-84A4-C717C0BAD38A}"/>
              </a:ext>
            </a:extLst>
          </p:cNvPr>
          <p:cNvSpPr txBox="1"/>
          <p:nvPr/>
        </p:nvSpPr>
        <p:spPr>
          <a:xfrm>
            <a:off x="333007" y="725378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Here two of the substrate’s hydrogen atoms have been replaced by hydrogen isotopes, deuterium and tritium, to create chirality.</a:t>
            </a:r>
            <a:endParaRPr lang="en-US" sz="2000" i="1" dirty="0">
              <a:latin typeface="Candara"/>
              <a:cs typeface="Candar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210506" y="1999862"/>
            <a:ext cx="8746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/>
                <a:cs typeface="Candara"/>
              </a:rPr>
              <a:t>(a) Draw a </a:t>
            </a:r>
            <a:r>
              <a:rPr lang="en-US" u="sng" dirty="0">
                <a:latin typeface="Candara"/>
                <a:cs typeface="Candara"/>
              </a:rPr>
              <a:t>complete mechanism </a:t>
            </a:r>
            <a:r>
              <a:rPr lang="en-US" dirty="0">
                <a:latin typeface="Candara"/>
                <a:cs typeface="Candara"/>
              </a:rPr>
              <a:t>for this SN1 hydrolysis reaction.</a:t>
            </a:r>
          </a:p>
          <a:p>
            <a:r>
              <a:rPr lang="en-US" dirty="0">
                <a:latin typeface="Candara"/>
                <a:cs typeface="Candara"/>
              </a:rPr>
              <a:t>(b) Draw dash wedge structures representing TS1 and TS2 in the reaction. </a:t>
            </a:r>
          </a:p>
          <a:p>
            <a:r>
              <a:rPr lang="en-US" dirty="0">
                <a:latin typeface="Candara"/>
                <a:cs typeface="Candara"/>
              </a:rPr>
              <a:t>(c) What is the expected optical rotation of the product mixture?</a:t>
            </a:r>
          </a:p>
          <a:p>
            <a:r>
              <a:rPr lang="en-US" dirty="0">
                <a:latin typeface="Candara"/>
                <a:cs typeface="Candara"/>
              </a:rPr>
              <a:t>(d) Could the two organic products be separated on a silica column </a:t>
            </a:r>
          </a:p>
          <a:p>
            <a:r>
              <a:rPr lang="en-US" dirty="0">
                <a:latin typeface="Candara"/>
                <a:cs typeface="Candara"/>
              </a:rPr>
              <a:t>       chromatography that requires different physical properties, specifically </a:t>
            </a:r>
          </a:p>
          <a:p>
            <a:r>
              <a:rPr lang="en-US" dirty="0">
                <a:latin typeface="Candara"/>
                <a:cs typeface="Candara"/>
              </a:rPr>
              <a:t>       different overall polarity?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BA5439-2F75-ED48-9F80-99F7D65D9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6" y="759271"/>
            <a:ext cx="8843992" cy="1236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D954C-4F47-7445-9248-52BBC9AB8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22" y="3773879"/>
            <a:ext cx="6680065" cy="3073743"/>
          </a:xfrm>
          <a:prstGeom prst="rect">
            <a:avLst/>
          </a:prstGeom>
          <a:ln w="15875">
            <a:solidFill>
              <a:srgbClr val="0432FF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CACE81-E07A-FC4D-B7DA-0391C8A86555}"/>
              </a:ext>
            </a:extLst>
          </p:cNvPr>
          <p:cNvSpPr txBox="1"/>
          <p:nvPr/>
        </p:nvSpPr>
        <p:spPr>
          <a:xfrm>
            <a:off x="7204227" y="3846846"/>
            <a:ext cx="17924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(c) Racemic so not</a:t>
            </a:r>
            <a:b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       optically active</a:t>
            </a:r>
          </a:p>
          <a:p>
            <a:endParaRPr lang="en-US" sz="1600" dirty="0">
              <a:solidFill>
                <a:srgbClr val="0432FF"/>
              </a:solidFill>
              <a:latin typeface="Candara" panose="020E0502030303020204" pitchFamily="34" charset="0"/>
            </a:endParaRPr>
          </a:p>
          <a:p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(d) No, because</a:t>
            </a:r>
            <a:b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       enantiomers</a:t>
            </a:r>
            <a:b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       have the same</a:t>
            </a:r>
            <a:b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       physical and</a:t>
            </a:r>
            <a:b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       chemical</a:t>
            </a:r>
            <a:b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       properties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4A6310-CAD8-6B4C-B1A9-8F2679590E3D}"/>
              </a:ext>
            </a:extLst>
          </p:cNvPr>
          <p:cNvSpPr txBox="1"/>
          <p:nvPr/>
        </p:nvSpPr>
        <p:spPr>
          <a:xfrm>
            <a:off x="498520" y="3846846"/>
            <a:ext cx="110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(a) and (b)</a:t>
            </a:r>
          </a:p>
        </p:txBody>
      </p:sp>
    </p:spTree>
    <p:extLst>
      <p:ext uri="{BB962C8B-B14F-4D97-AF65-F5344CB8AC3E}">
        <p14:creationId xmlns:p14="http://schemas.microsoft.com/office/powerpoint/2010/main" val="32057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46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/>
                <a:cs typeface="Candara"/>
              </a:rPr>
              <a:t>(a) Draw the product(s) of the SN2 hydrolysis of (R)-3-chloro-3-methyl heptane.</a:t>
            </a:r>
          </a:p>
          <a:p>
            <a:r>
              <a:rPr lang="en-US" dirty="0">
                <a:latin typeface="Candara"/>
                <a:cs typeface="Candara"/>
              </a:rPr>
              <a:t>(b) What can you predict, if anything, about the optical rotation of the </a:t>
            </a:r>
          </a:p>
          <a:p>
            <a:r>
              <a:rPr lang="en-US" dirty="0">
                <a:latin typeface="Candara"/>
                <a:cs typeface="Candara"/>
              </a:rPr>
              <a:t>       product(s)?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20D5D7-D36F-C547-98B5-9642F591E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95" t="47971" r="48834" b="34516"/>
          <a:stretch/>
        </p:blipFill>
        <p:spPr>
          <a:xfrm>
            <a:off x="198693" y="2229654"/>
            <a:ext cx="2553314" cy="1031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93744C-97DA-B641-ACC5-3A40CF035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552" y="3379652"/>
            <a:ext cx="731483" cy="569876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2A6FFF7A-8DC1-8B43-844A-56BAEA71E9DE}"/>
              </a:ext>
            </a:extLst>
          </p:cNvPr>
          <p:cNvSpPr/>
          <p:nvPr/>
        </p:nvSpPr>
        <p:spPr>
          <a:xfrm rot="14807665">
            <a:off x="1416087" y="2918904"/>
            <a:ext cx="497394" cy="561379"/>
          </a:xfrm>
          <a:prstGeom prst="arc">
            <a:avLst>
              <a:gd name="adj1" fmla="val 10913114"/>
              <a:gd name="adj2" fmla="val 0"/>
            </a:avLst>
          </a:prstGeom>
          <a:ln w="158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6F5B0-A229-B64D-A83A-E6FB020CB5A2}"/>
              </a:ext>
            </a:extLst>
          </p:cNvPr>
          <p:cNvSpPr txBox="1"/>
          <p:nvPr/>
        </p:nvSpPr>
        <p:spPr>
          <a:xfrm rot="13550049">
            <a:off x="1397474" y="28060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7C6BB2-7443-8F4B-8AA3-6C7A073283B0}"/>
              </a:ext>
            </a:extLst>
          </p:cNvPr>
          <p:cNvSpPr txBox="1"/>
          <p:nvPr/>
        </p:nvSpPr>
        <p:spPr>
          <a:xfrm rot="7587345">
            <a:off x="1918449" y="232468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v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85BB5EAD-0600-2142-AE9E-C8525EAF7FBB}"/>
              </a:ext>
            </a:extLst>
          </p:cNvPr>
          <p:cNvSpPr/>
          <p:nvPr/>
        </p:nvSpPr>
        <p:spPr>
          <a:xfrm rot="7421225">
            <a:off x="1813771" y="2340727"/>
            <a:ext cx="259782" cy="483918"/>
          </a:xfrm>
          <a:prstGeom prst="arc">
            <a:avLst>
              <a:gd name="adj1" fmla="val 10913114"/>
              <a:gd name="adj2" fmla="val 0"/>
            </a:avLst>
          </a:prstGeom>
          <a:ln w="158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2DC2B1-7B2B-C543-BE7E-FFD4EE497C1A}"/>
              </a:ext>
            </a:extLst>
          </p:cNvPr>
          <p:cNvCxnSpPr/>
          <p:nvPr/>
        </p:nvCxnSpPr>
        <p:spPr>
          <a:xfrm>
            <a:off x="2604972" y="3093777"/>
            <a:ext cx="584791" cy="0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332CE17-18B7-4A45-9DBF-878ED5FB1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95" t="47971" r="48834" b="34516"/>
          <a:stretch/>
        </p:blipFill>
        <p:spPr>
          <a:xfrm>
            <a:off x="3295343" y="2229654"/>
            <a:ext cx="2553314" cy="10313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E3E8ED2-D1F4-9441-A87E-4BDF410315CA}"/>
              </a:ext>
            </a:extLst>
          </p:cNvPr>
          <p:cNvSpPr/>
          <p:nvPr/>
        </p:nvSpPr>
        <p:spPr>
          <a:xfrm rot="1759659">
            <a:off x="4845761" y="2251606"/>
            <a:ext cx="348398" cy="582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55F7FF-0A1F-9442-86E4-567ACEFE1175}"/>
              </a:ext>
            </a:extLst>
          </p:cNvPr>
          <p:cNvCxnSpPr/>
          <p:nvPr/>
        </p:nvCxnSpPr>
        <p:spPr>
          <a:xfrm flipV="1">
            <a:off x="4812720" y="2466458"/>
            <a:ext cx="280275" cy="358512"/>
          </a:xfrm>
          <a:prstGeom prst="line">
            <a:avLst/>
          </a:prstGeom>
          <a:ln w="22225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E4451C-A3E0-CF48-B116-38788EDA98B6}"/>
              </a:ext>
            </a:extLst>
          </p:cNvPr>
          <p:cNvSpPr txBox="1"/>
          <p:nvPr/>
        </p:nvSpPr>
        <p:spPr>
          <a:xfrm>
            <a:off x="4872321" y="221902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:Cl: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0E9274-256C-D44E-9E55-7DC50556C7BA}"/>
              </a:ext>
            </a:extLst>
          </p:cNvPr>
          <p:cNvSpPr txBox="1"/>
          <p:nvPr/>
        </p:nvSpPr>
        <p:spPr>
          <a:xfrm>
            <a:off x="4954662" y="20212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..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D182F3-4183-1546-88DC-FF500F80C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49" y="3211055"/>
            <a:ext cx="731483" cy="56987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16DC1E6-6454-9A4A-AAF1-60FA9F5F03AF}"/>
              </a:ext>
            </a:extLst>
          </p:cNvPr>
          <p:cNvSpPr/>
          <p:nvPr/>
        </p:nvSpPr>
        <p:spPr>
          <a:xfrm rot="2409057">
            <a:off x="4525760" y="3233840"/>
            <a:ext cx="348398" cy="85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0D7182-9E21-A247-9D80-CD3AB7726910}"/>
              </a:ext>
            </a:extLst>
          </p:cNvPr>
          <p:cNvCxnSpPr>
            <a:cxnSpLocks/>
          </p:cNvCxnSpPr>
          <p:nvPr/>
        </p:nvCxnSpPr>
        <p:spPr>
          <a:xfrm flipV="1">
            <a:off x="4682869" y="2803042"/>
            <a:ext cx="97981" cy="462450"/>
          </a:xfrm>
          <a:prstGeom prst="line">
            <a:avLst/>
          </a:prstGeom>
          <a:ln w="22225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uble Bracket 27">
            <a:extLst>
              <a:ext uri="{FF2B5EF4-FFF2-40B4-BE49-F238E27FC236}">
                <a16:creationId xmlns:a16="http://schemas.microsoft.com/office/drawing/2014/main" id="{13F8204C-9FC8-FE4E-A706-00C0EA9B31B0}"/>
              </a:ext>
            </a:extLst>
          </p:cNvPr>
          <p:cNvSpPr/>
          <p:nvPr/>
        </p:nvSpPr>
        <p:spPr>
          <a:xfrm>
            <a:off x="3263444" y="2240287"/>
            <a:ext cx="2553314" cy="1579923"/>
          </a:xfrm>
          <a:prstGeom prst="bracketPair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7D78EBD-CE27-1D40-B590-B195BA970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95" t="47971" r="48834" b="34516"/>
          <a:stretch/>
        </p:blipFill>
        <p:spPr>
          <a:xfrm>
            <a:off x="6476620" y="2309276"/>
            <a:ext cx="2553314" cy="1031388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896F3A-1732-5949-9AAE-6283F7D4194F}"/>
              </a:ext>
            </a:extLst>
          </p:cNvPr>
          <p:cNvCxnSpPr/>
          <p:nvPr/>
        </p:nvCxnSpPr>
        <p:spPr>
          <a:xfrm>
            <a:off x="5848657" y="3093777"/>
            <a:ext cx="584791" cy="0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DDC972F-9225-DD48-80E0-90A908F005D0}"/>
              </a:ext>
            </a:extLst>
          </p:cNvPr>
          <p:cNvSpPr/>
          <p:nvPr/>
        </p:nvSpPr>
        <p:spPr>
          <a:xfrm rot="3906877">
            <a:off x="7488496" y="2099276"/>
            <a:ext cx="348398" cy="582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C246DB-A228-D242-9279-0BDCBD757C6B}"/>
              </a:ext>
            </a:extLst>
          </p:cNvPr>
          <p:cNvSpPr/>
          <p:nvPr/>
        </p:nvSpPr>
        <p:spPr>
          <a:xfrm rot="7413000">
            <a:off x="7980288" y="2099274"/>
            <a:ext cx="348398" cy="582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C0552B7-08D2-074A-988B-B7C02BF7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95906">
            <a:off x="7322146" y="2128398"/>
            <a:ext cx="731483" cy="56987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CA01A32-86F5-6F47-A4F8-EC7EBBAAA862}"/>
              </a:ext>
            </a:extLst>
          </p:cNvPr>
          <p:cNvSpPr txBox="1"/>
          <p:nvPr/>
        </p:nvSpPr>
        <p:spPr>
          <a:xfrm>
            <a:off x="8026386" y="2311023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CH3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D1A043-2A19-484C-A377-8835748408E0}"/>
              </a:ext>
            </a:extLst>
          </p:cNvPr>
          <p:cNvSpPr txBox="1"/>
          <p:nvPr/>
        </p:nvSpPr>
        <p:spPr>
          <a:xfrm>
            <a:off x="7537475" y="2144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+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D3877D21-EEF7-9941-A31C-5C08CD054DEC}"/>
              </a:ext>
            </a:extLst>
          </p:cNvPr>
          <p:cNvSpPr/>
          <p:nvPr/>
        </p:nvSpPr>
        <p:spPr>
          <a:xfrm rot="268767">
            <a:off x="7684612" y="2003920"/>
            <a:ext cx="134804" cy="603669"/>
          </a:xfrm>
          <a:prstGeom prst="arc">
            <a:avLst>
              <a:gd name="adj1" fmla="val 13487751"/>
              <a:gd name="adj2" fmla="val 0"/>
            </a:avLst>
          </a:prstGeom>
          <a:ln w="158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BE28C7-056A-3840-B939-581A1D7C1EAF}"/>
              </a:ext>
            </a:extLst>
          </p:cNvPr>
          <p:cNvSpPr txBox="1"/>
          <p:nvPr/>
        </p:nvSpPr>
        <p:spPr>
          <a:xfrm rot="538224">
            <a:off x="7555492" y="198642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v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976D378-9C9D-3B45-9043-3FD6DB188F7E}"/>
              </a:ext>
            </a:extLst>
          </p:cNvPr>
          <p:cNvCxnSpPr>
            <a:cxnSpLocks/>
          </p:cNvCxnSpPr>
          <p:nvPr/>
        </p:nvCxnSpPr>
        <p:spPr>
          <a:xfrm>
            <a:off x="7897112" y="3246177"/>
            <a:ext cx="0" cy="574033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1D15A1DA-22DF-6E49-B83C-9B24D9651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95" t="47971" r="48834" b="34516"/>
          <a:stretch/>
        </p:blipFill>
        <p:spPr>
          <a:xfrm>
            <a:off x="6422159" y="4151684"/>
            <a:ext cx="2553314" cy="103138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AEA86ED-D175-F141-B827-74D965764473}"/>
              </a:ext>
            </a:extLst>
          </p:cNvPr>
          <p:cNvSpPr/>
          <p:nvPr/>
        </p:nvSpPr>
        <p:spPr>
          <a:xfrm rot="3906877">
            <a:off x="7434035" y="3941684"/>
            <a:ext cx="348398" cy="582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6C1E67-443D-E749-BB4F-E43636B26D56}"/>
              </a:ext>
            </a:extLst>
          </p:cNvPr>
          <p:cNvSpPr/>
          <p:nvPr/>
        </p:nvSpPr>
        <p:spPr>
          <a:xfrm rot="7413000">
            <a:off x="7925827" y="3941682"/>
            <a:ext cx="348398" cy="582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7385FD2-E2C8-2947-86D3-B6C4DD28A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95906">
            <a:off x="7267685" y="3970806"/>
            <a:ext cx="731483" cy="56987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A58DD21-0775-414E-B3D1-7252BF9BB97E}"/>
              </a:ext>
            </a:extLst>
          </p:cNvPr>
          <p:cNvSpPr txBox="1"/>
          <p:nvPr/>
        </p:nvSpPr>
        <p:spPr>
          <a:xfrm>
            <a:off x="7971925" y="4153431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CH3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FA88A5B-13E2-B444-B4F0-DD4C8BA507C9}"/>
              </a:ext>
            </a:extLst>
          </p:cNvPr>
          <p:cNvSpPr/>
          <p:nvPr/>
        </p:nvSpPr>
        <p:spPr>
          <a:xfrm rot="2747259">
            <a:off x="7601299" y="3925020"/>
            <a:ext cx="378634" cy="36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164BFB-3C48-024A-89B2-22539D303A5F}"/>
              </a:ext>
            </a:extLst>
          </p:cNvPr>
          <p:cNvSpPr txBox="1"/>
          <p:nvPr/>
        </p:nvSpPr>
        <p:spPr>
          <a:xfrm rot="2984887">
            <a:off x="7613552" y="39785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47A75D-871C-114A-A62B-E1CCBA37FEB8}"/>
              </a:ext>
            </a:extLst>
          </p:cNvPr>
          <p:cNvSpPr txBox="1"/>
          <p:nvPr/>
        </p:nvSpPr>
        <p:spPr>
          <a:xfrm>
            <a:off x="5592119" y="5139961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Candara" panose="020E0502030303020204" pitchFamily="34" charset="0"/>
              </a:rPr>
              <a:t>inversion: 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(S)-3-methylheptan-3-ol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ABEEC10-4CE6-E043-B8FD-AB128D7A1DE4}"/>
              </a:ext>
            </a:extLst>
          </p:cNvPr>
          <p:cNvSpPr/>
          <p:nvPr/>
        </p:nvSpPr>
        <p:spPr>
          <a:xfrm>
            <a:off x="106878" y="1963952"/>
            <a:ext cx="8951254" cy="3688704"/>
          </a:xfrm>
          <a:prstGeom prst="rect">
            <a:avLst/>
          </a:prstGeom>
          <a:noFill/>
          <a:ln w="127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2" grpId="0" animBg="1"/>
      <p:bldP spid="17" grpId="0" animBg="1"/>
      <p:bldP spid="23" grpId="0"/>
      <p:bldP spid="24" grpId="0"/>
      <p:bldP spid="27" grpId="0" animBg="1"/>
      <p:bldP spid="28" grpId="0" animBg="1"/>
      <p:bldP spid="31" grpId="0" animBg="1"/>
      <p:bldP spid="32" grpId="0" animBg="1"/>
      <p:bldP spid="34" grpId="0"/>
      <p:bldP spid="25" grpId="0"/>
      <p:bldP spid="35" grpId="0" animBg="1"/>
      <p:bldP spid="36" grpId="0"/>
      <p:bldP spid="40" grpId="0" animBg="1"/>
      <p:bldP spid="41" grpId="0" animBg="1"/>
      <p:bldP spid="43" grpId="0"/>
      <p:bldP spid="47" grpId="0" animBg="1"/>
      <p:bldP spid="48" grpId="0"/>
      <p:bldP spid="50" grpId="0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A4F2C79F-3395-EA40-886E-4DEE017757B8}"/>
              </a:ext>
            </a:extLst>
          </p:cNvPr>
          <p:cNvGrpSpPr/>
          <p:nvPr/>
        </p:nvGrpSpPr>
        <p:grpSpPr>
          <a:xfrm rot="18019056">
            <a:off x="5209506" y="6155120"/>
            <a:ext cx="731483" cy="623469"/>
            <a:chOff x="2285706" y="4084316"/>
            <a:chExt cx="731483" cy="62346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835AD717-A3C3-814C-BCE2-27D3AF8A6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095906">
              <a:off x="2285706" y="4137909"/>
              <a:ext cx="731483" cy="569876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3F71B04-93EF-E743-9A75-1FBC7F1E4905}"/>
                </a:ext>
              </a:extLst>
            </p:cNvPr>
            <p:cNvSpPr/>
            <p:nvPr/>
          </p:nvSpPr>
          <p:spPr>
            <a:xfrm rot="2747259">
              <a:off x="2619320" y="4092123"/>
              <a:ext cx="378634" cy="363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5A8FBA8-6FE0-224F-949E-6F6E323B2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93" b="31601"/>
          <a:stretch/>
        </p:blipFill>
        <p:spPr>
          <a:xfrm>
            <a:off x="13968" y="2040251"/>
            <a:ext cx="3175000" cy="1146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46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/>
                <a:cs typeface="Candara"/>
              </a:rPr>
              <a:t>(a) Draw the product(s) of the hydrolysis of (3R,5R)-3-chloro-3,5-dimethyl </a:t>
            </a:r>
          </a:p>
          <a:p>
            <a:r>
              <a:rPr lang="en-US" dirty="0">
                <a:latin typeface="Candara"/>
                <a:cs typeface="Candara"/>
              </a:rPr>
              <a:t>       heptane.</a:t>
            </a:r>
          </a:p>
          <a:p>
            <a:r>
              <a:rPr lang="en-US" dirty="0">
                <a:latin typeface="Candara"/>
                <a:cs typeface="Candara"/>
              </a:rPr>
              <a:t>(b) What can you predict, if anything, about the optical rotation of the </a:t>
            </a:r>
          </a:p>
          <a:p>
            <a:r>
              <a:rPr lang="en-US" dirty="0">
                <a:latin typeface="Candara"/>
                <a:cs typeface="Candara"/>
              </a:rPr>
              <a:t>       product(s)?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7C6BB2-7443-8F4B-8AA3-6C7A073283B0}"/>
              </a:ext>
            </a:extLst>
          </p:cNvPr>
          <p:cNvSpPr txBox="1"/>
          <p:nvPr/>
        </p:nvSpPr>
        <p:spPr>
          <a:xfrm rot="4114361">
            <a:off x="1242779" y="292769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v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85BB5EAD-0600-2142-AE9E-C8525EAF7FBB}"/>
              </a:ext>
            </a:extLst>
          </p:cNvPr>
          <p:cNvSpPr/>
          <p:nvPr/>
        </p:nvSpPr>
        <p:spPr>
          <a:xfrm rot="4448928">
            <a:off x="1161901" y="2762875"/>
            <a:ext cx="259782" cy="483918"/>
          </a:xfrm>
          <a:prstGeom prst="arc">
            <a:avLst>
              <a:gd name="adj1" fmla="val 10913114"/>
              <a:gd name="adj2" fmla="val 0"/>
            </a:avLst>
          </a:prstGeom>
          <a:ln w="158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2DC2B1-7B2B-C543-BE7E-FFD4EE497C1A}"/>
              </a:ext>
            </a:extLst>
          </p:cNvPr>
          <p:cNvCxnSpPr/>
          <p:nvPr/>
        </p:nvCxnSpPr>
        <p:spPr>
          <a:xfrm>
            <a:off x="3205759" y="2487943"/>
            <a:ext cx="584791" cy="0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CA01A32-86F5-6F47-A4F8-EC7EBBAAA862}"/>
              </a:ext>
            </a:extLst>
          </p:cNvPr>
          <p:cNvSpPr txBox="1"/>
          <p:nvPr/>
        </p:nvSpPr>
        <p:spPr>
          <a:xfrm>
            <a:off x="864587" y="2988058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:Cl: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976D378-9C9D-3B45-9043-3FD6DB188F7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613933" y="4862335"/>
            <a:ext cx="308584" cy="776737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DEC27D8-2178-9642-9185-DD737DEEA92B}"/>
              </a:ext>
            </a:extLst>
          </p:cNvPr>
          <p:cNvGrpSpPr/>
          <p:nvPr/>
        </p:nvGrpSpPr>
        <p:grpSpPr>
          <a:xfrm rot="18019056">
            <a:off x="1862184" y="6189634"/>
            <a:ext cx="731483" cy="623469"/>
            <a:chOff x="2285706" y="4084316"/>
            <a:chExt cx="731483" cy="62346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7385FD2-E2C8-2947-86D3-B6C4DD28A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095906">
              <a:off x="2285706" y="4137909"/>
              <a:ext cx="731483" cy="569876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FA88A5B-13E2-B444-B4F0-DD4C8BA507C9}"/>
                </a:ext>
              </a:extLst>
            </p:cNvPr>
            <p:cNvSpPr/>
            <p:nvPr/>
          </p:nvSpPr>
          <p:spPr>
            <a:xfrm rot="2747259">
              <a:off x="2619320" y="4092123"/>
              <a:ext cx="378634" cy="363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50C621E-83B6-6A40-A9E7-A38E4005068A}"/>
              </a:ext>
            </a:extLst>
          </p:cNvPr>
          <p:cNvSpPr txBox="1"/>
          <p:nvPr/>
        </p:nvSpPr>
        <p:spPr>
          <a:xfrm>
            <a:off x="978887" y="307695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F1D2912-D296-1E4D-976A-1FAACB804F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93" b="31601"/>
          <a:stretch/>
        </p:blipFill>
        <p:spPr>
          <a:xfrm>
            <a:off x="3790550" y="2043553"/>
            <a:ext cx="3175000" cy="114636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FC246DB-A228-D242-9279-0BDCBD757C6B}"/>
              </a:ext>
            </a:extLst>
          </p:cNvPr>
          <p:cNvSpPr/>
          <p:nvPr/>
        </p:nvSpPr>
        <p:spPr>
          <a:xfrm rot="10800000">
            <a:off x="4733529" y="2500962"/>
            <a:ext cx="348398" cy="582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D1A043-2A19-484C-A377-8835748408E0}"/>
              </a:ext>
            </a:extLst>
          </p:cNvPr>
          <p:cNvSpPr txBox="1"/>
          <p:nvPr/>
        </p:nvSpPr>
        <p:spPr>
          <a:xfrm>
            <a:off x="4757426" y="24218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+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3744C-97DA-B641-ACC5-3A40CF035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166" y="3109171"/>
            <a:ext cx="731483" cy="569876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2A6FFF7A-8DC1-8B43-844A-56BAEA71E9DE}"/>
              </a:ext>
            </a:extLst>
          </p:cNvPr>
          <p:cNvSpPr/>
          <p:nvPr/>
        </p:nvSpPr>
        <p:spPr>
          <a:xfrm rot="14807665">
            <a:off x="4657701" y="2648423"/>
            <a:ext cx="497394" cy="561379"/>
          </a:xfrm>
          <a:prstGeom prst="arc">
            <a:avLst>
              <a:gd name="adj1" fmla="val 10913114"/>
              <a:gd name="adj2" fmla="val 0"/>
            </a:avLst>
          </a:prstGeom>
          <a:ln w="158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6F5B0-A229-B64D-A83A-E6FB020CB5A2}"/>
              </a:ext>
            </a:extLst>
          </p:cNvPr>
          <p:cNvSpPr txBox="1"/>
          <p:nvPr/>
        </p:nvSpPr>
        <p:spPr>
          <a:xfrm rot="13550049">
            <a:off x="4639088" y="253554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v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161EE69-63DE-0C4B-81A8-5F17B9AB8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93" b="31601"/>
          <a:stretch/>
        </p:blipFill>
        <p:spPr>
          <a:xfrm>
            <a:off x="5858653" y="3381759"/>
            <a:ext cx="3175000" cy="1146364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D26F95-67DD-DA4C-A277-F82AD50C752A}"/>
              </a:ext>
            </a:extLst>
          </p:cNvPr>
          <p:cNvCxnSpPr>
            <a:cxnSpLocks/>
          </p:cNvCxnSpPr>
          <p:nvPr/>
        </p:nvCxnSpPr>
        <p:spPr>
          <a:xfrm>
            <a:off x="6305832" y="2721481"/>
            <a:ext cx="432391" cy="55553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3C2DFD99-FF8E-5846-B3A6-2F7EEE5F1954}"/>
              </a:ext>
            </a:extLst>
          </p:cNvPr>
          <p:cNvSpPr/>
          <p:nvPr/>
        </p:nvSpPr>
        <p:spPr>
          <a:xfrm rot="10800000">
            <a:off x="6791351" y="3850025"/>
            <a:ext cx="348398" cy="582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D182F3-4183-1546-88DC-FF500F80C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775" y="4292459"/>
            <a:ext cx="731483" cy="56987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16DC1E6-6454-9A4A-AAF1-60FA9F5F03AF}"/>
              </a:ext>
            </a:extLst>
          </p:cNvPr>
          <p:cNvSpPr/>
          <p:nvPr/>
        </p:nvSpPr>
        <p:spPr>
          <a:xfrm rot="2409057">
            <a:off x="6833586" y="4315244"/>
            <a:ext cx="348398" cy="85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0D7182-9E21-A247-9D80-CD3AB7726910}"/>
              </a:ext>
            </a:extLst>
          </p:cNvPr>
          <p:cNvCxnSpPr>
            <a:cxnSpLocks/>
          </p:cNvCxnSpPr>
          <p:nvPr/>
        </p:nvCxnSpPr>
        <p:spPr>
          <a:xfrm flipV="1">
            <a:off x="6961336" y="3823228"/>
            <a:ext cx="0" cy="528645"/>
          </a:xfrm>
          <a:prstGeom prst="line">
            <a:avLst/>
          </a:prstGeom>
          <a:ln w="22225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A39F62C-F465-A64D-98EF-77081C0C681B}"/>
              </a:ext>
            </a:extLst>
          </p:cNvPr>
          <p:cNvSpPr txBox="1"/>
          <p:nvPr/>
        </p:nvSpPr>
        <p:spPr>
          <a:xfrm>
            <a:off x="6932081" y="419926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+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5AF8C87-2D9C-214A-BF63-8C89A2306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93" b="31601"/>
          <a:stretch/>
        </p:blipFill>
        <p:spPr>
          <a:xfrm>
            <a:off x="4550422" y="5401913"/>
            <a:ext cx="3175000" cy="114636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DA5F7DA-D0A8-154B-9C36-82894CBBD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93" b="31601"/>
          <a:stretch/>
        </p:blipFill>
        <p:spPr>
          <a:xfrm>
            <a:off x="1191492" y="5405452"/>
            <a:ext cx="3175000" cy="114636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515A8F20-EABD-8547-95BD-D4EEC277AF76}"/>
              </a:ext>
            </a:extLst>
          </p:cNvPr>
          <p:cNvSpPr/>
          <p:nvPr/>
        </p:nvSpPr>
        <p:spPr>
          <a:xfrm rot="10800000">
            <a:off x="2133797" y="5881970"/>
            <a:ext cx="348398" cy="582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46674E85-4676-C047-8D4F-6E821CB12911}"/>
              </a:ext>
            </a:extLst>
          </p:cNvPr>
          <p:cNvSpPr/>
          <p:nvPr/>
        </p:nvSpPr>
        <p:spPr>
          <a:xfrm>
            <a:off x="2246873" y="5794749"/>
            <a:ext cx="122245" cy="60892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E0F82877-8477-4646-A442-D33291AFE008}"/>
              </a:ext>
            </a:extLst>
          </p:cNvPr>
          <p:cNvSpPr/>
          <p:nvPr/>
        </p:nvSpPr>
        <p:spPr>
          <a:xfrm rot="4655627">
            <a:off x="7052047" y="4204376"/>
            <a:ext cx="259782" cy="483918"/>
          </a:xfrm>
          <a:prstGeom prst="arc">
            <a:avLst>
              <a:gd name="adj1" fmla="val 10913114"/>
              <a:gd name="adj2" fmla="val 2076813"/>
            </a:avLst>
          </a:prstGeom>
          <a:ln w="158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3137DB5-D4B5-0B42-8EAE-BE5D8540FA47}"/>
              </a:ext>
            </a:extLst>
          </p:cNvPr>
          <p:cNvSpPr txBox="1"/>
          <p:nvPr/>
        </p:nvSpPr>
        <p:spPr>
          <a:xfrm rot="4531159">
            <a:off x="7055320" y="413245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v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DC71ABD-C5D0-FF46-B064-6363247583C2}"/>
              </a:ext>
            </a:extLst>
          </p:cNvPr>
          <p:cNvCxnSpPr>
            <a:cxnSpLocks/>
          </p:cNvCxnSpPr>
          <p:nvPr/>
        </p:nvCxnSpPr>
        <p:spPr>
          <a:xfrm>
            <a:off x="3371909" y="2487943"/>
            <a:ext cx="210064" cy="232268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08A3BA7-9B99-A648-91E9-52548F0455A8}"/>
              </a:ext>
            </a:extLst>
          </p:cNvPr>
          <p:cNvSpPr txBox="1"/>
          <p:nvPr/>
        </p:nvSpPr>
        <p:spPr>
          <a:xfrm>
            <a:off x="3341804" y="2763346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:Cl:-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49F2AE9-4843-CF42-B2B0-A9CD3D29E895}"/>
              </a:ext>
            </a:extLst>
          </p:cNvPr>
          <p:cNvSpPr txBox="1"/>
          <p:nvPr/>
        </p:nvSpPr>
        <p:spPr>
          <a:xfrm>
            <a:off x="3456104" y="28591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CC97571-30A7-354D-B2CE-967B16165E91}"/>
              </a:ext>
            </a:extLst>
          </p:cNvPr>
          <p:cNvSpPr txBox="1"/>
          <p:nvPr/>
        </p:nvSpPr>
        <p:spPr>
          <a:xfrm>
            <a:off x="3431318" y="25646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9B10A40-BDFC-6F49-88F3-3737B15EA403}"/>
              </a:ext>
            </a:extLst>
          </p:cNvPr>
          <p:cNvSpPr txBox="1"/>
          <p:nvPr/>
        </p:nvSpPr>
        <p:spPr>
          <a:xfrm>
            <a:off x="3769010" y="6001096"/>
            <a:ext cx="103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racemic</a:t>
            </a:r>
            <a:b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mixture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0FDF3E4-83CB-D941-9757-52AF7D817251}"/>
              </a:ext>
            </a:extLst>
          </p:cNvPr>
          <p:cNvCxnSpPr>
            <a:cxnSpLocks/>
          </p:cNvCxnSpPr>
          <p:nvPr/>
        </p:nvCxnSpPr>
        <p:spPr>
          <a:xfrm flipH="1">
            <a:off x="6484779" y="5081176"/>
            <a:ext cx="354020" cy="68868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FBB4780-6BA5-BC44-AE41-37948BDA2D06}"/>
              </a:ext>
            </a:extLst>
          </p:cNvPr>
          <p:cNvSpPr txBox="1"/>
          <p:nvPr/>
        </p:nvSpPr>
        <p:spPr>
          <a:xfrm>
            <a:off x="6049778" y="4922768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H+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45DD84-0205-A747-9E05-A6E0E6188300}"/>
              </a:ext>
            </a:extLst>
          </p:cNvPr>
          <p:cNvSpPr txBox="1"/>
          <p:nvPr/>
        </p:nvSpPr>
        <p:spPr>
          <a:xfrm>
            <a:off x="6838799" y="5976968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(3R,5R)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1FFDCE7-73D7-8844-90B4-06A6DDCA30B4}"/>
              </a:ext>
            </a:extLst>
          </p:cNvPr>
          <p:cNvSpPr txBox="1"/>
          <p:nvPr/>
        </p:nvSpPr>
        <p:spPr>
          <a:xfrm>
            <a:off x="954742" y="5988793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(3S,5R)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C78A9C2-808D-9142-851E-035DBB039DBA}"/>
              </a:ext>
            </a:extLst>
          </p:cNvPr>
          <p:cNvSpPr/>
          <p:nvPr/>
        </p:nvSpPr>
        <p:spPr>
          <a:xfrm>
            <a:off x="13968" y="1911805"/>
            <a:ext cx="9019685" cy="4888341"/>
          </a:xfrm>
          <a:prstGeom prst="rect">
            <a:avLst/>
          </a:prstGeom>
          <a:noFill/>
          <a:ln w="127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34" grpId="0"/>
      <p:bldP spid="44" grpId="0"/>
      <p:bldP spid="32" grpId="0" animBg="1"/>
      <p:bldP spid="25" grpId="0"/>
      <p:bldP spid="6" grpId="0" animBg="1"/>
      <p:bldP spid="7" grpId="0"/>
      <p:bldP spid="51" grpId="0" animBg="1"/>
      <p:bldP spid="27" grpId="0" animBg="1"/>
      <p:bldP spid="52" grpId="0"/>
      <p:bldP spid="56" grpId="0" animBg="1"/>
      <p:bldP spid="21" grpId="0" animBg="1"/>
      <p:bldP spid="60" grpId="0" animBg="1"/>
      <p:bldP spid="61" grpId="0"/>
      <p:bldP spid="64" grpId="0"/>
      <p:bldP spid="65" grpId="0"/>
      <p:bldP spid="66" grpId="0"/>
      <p:bldP spid="67" grpId="0"/>
      <p:bldP spid="73" grpId="0"/>
      <p:bldP spid="74" grpId="0"/>
      <p:bldP spid="75" grpId="0"/>
      <p:bldP spid="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40"/>
            <a:ext cx="750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6. Nucleophilic substitution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337" y="793438"/>
            <a:ext cx="766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Introduction: Identical twins, epigenetics and SAM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5E3EF7-B4C5-FE40-BDB6-06A333A91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95" y="1424296"/>
            <a:ext cx="7874000" cy="335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60C6E-2FD5-854E-B8EB-6AA93987D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256" y="4152534"/>
            <a:ext cx="3365952" cy="2524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AA81E1-0C77-1B4B-A08C-B989BBEE3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925" y="5092995"/>
            <a:ext cx="3489398" cy="15840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5B5E2D6-B3E6-A048-8E62-6E4BAB91C01E}"/>
              </a:ext>
            </a:extLst>
          </p:cNvPr>
          <p:cNvSpPr/>
          <p:nvPr/>
        </p:nvSpPr>
        <p:spPr>
          <a:xfrm rot="16200000">
            <a:off x="-2222196" y="4206189"/>
            <a:ext cx="4901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https://en.wikipedia.org/wiki/DNA_methylation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69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Explain what both SN reactions have in common?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64724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Differentiate between SN2 and SN1 reactions?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57552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Recognize SN2 vs. SN1 by looking at a reaction coordinate diagram?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352557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Explain how the chirality of products of SN1 and SN2 reactions differ?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4" y="447562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(5) Draw mechanisms of SN1 and SN2 reactions?</a:t>
            </a:r>
          </a:p>
        </p:txBody>
      </p:sp>
    </p:spTree>
    <p:extLst>
      <p:ext uri="{BB962C8B-B14F-4D97-AF65-F5344CB8AC3E}">
        <p14:creationId xmlns:p14="http://schemas.microsoft.com/office/powerpoint/2010/main" val="396354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40"/>
            <a:ext cx="750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6. Nucleophilic substitution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337" y="793438"/>
            <a:ext cx="766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andara" panose="020E0502030303020204" pitchFamily="34" charset="0"/>
              </a:rPr>
              <a:t>Introduction: Identical twins, epigenetics and SAM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78744-79A8-784C-BCF6-F32E3900B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0" y="908358"/>
            <a:ext cx="9078019" cy="3519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AF55C5-F530-0348-8B13-0C3B4443F7CF}"/>
              </a:ext>
            </a:extLst>
          </p:cNvPr>
          <p:cNvSpPr txBox="1"/>
          <p:nvPr/>
        </p:nvSpPr>
        <p:spPr>
          <a:xfrm>
            <a:off x="4978019" y="6400800"/>
            <a:ext cx="4178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4"/>
              </a:rPr>
              <a:t>https://en.wikipedia.org/wiki/DNA_methylation</a:t>
            </a: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4E2C24-8468-AE44-B467-ABD870DBD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50" y="4238160"/>
            <a:ext cx="47371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40"/>
            <a:ext cx="750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6. Nucleophilic substitution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176" y="2321281"/>
            <a:ext cx="87358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latin typeface="Candara" panose="020E0502030303020204" pitchFamily="34" charset="0"/>
              </a:rPr>
              <a:t>Big ideas</a:t>
            </a:r>
            <a:r>
              <a:rPr lang="en-US" sz="2400" b="1" i="1" dirty="0">
                <a:latin typeface="Candara" panose="020E0502030303020204" pitchFamily="34" charset="0"/>
              </a:rPr>
              <a:t>:</a:t>
            </a:r>
          </a:p>
          <a:p>
            <a:endParaRPr lang="en-US" sz="1400" b="1" i="1" dirty="0">
              <a:latin typeface="Candara" panose="020E0502030303020204" pitchFamily="34" charset="0"/>
            </a:endParaRPr>
          </a:p>
          <a:p>
            <a:r>
              <a:rPr lang="en-US" sz="2400" b="1" i="1" dirty="0">
                <a:latin typeface="Candara" panose="020E0502030303020204" pitchFamily="34" charset="0"/>
              </a:rPr>
              <a:t>1. SN mechanisms depend on the strength of Nu:, stability of E+ </a:t>
            </a:r>
            <a:br>
              <a:rPr lang="en-US" sz="2400" b="1" i="1" dirty="0">
                <a:latin typeface="Candara" panose="020E0502030303020204" pitchFamily="34" charset="0"/>
              </a:rPr>
            </a:br>
            <a:r>
              <a:rPr lang="en-US" sz="2400" b="1" i="1" dirty="0">
                <a:latin typeface="Candara" panose="020E0502030303020204" pitchFamily="34" charset="0"/>
              </a:rPr>
              <a:t>     and quality of LGs.</a:t>
            </a:r>
          </a:p>
          <a:p>
            <a:endParaRPr lang="en-US" sz="1400" b="1" i="1" dirty="0">
              <a:latin typeface="Candara" panose="020E0502030303020204" pitchFamily="34" charset="0"/>
            </a:endParaRPr>
          </a:p>
          <a:p>
            <a:r>
              <a:rPr lang="en-US" sz="2400" b="1" i="1" dirty="0">
                <a:latin typeface="Candara" panose="020E0502030303020204" pitchFamily="34" charset="0"/>
              </a:rPr>
              <a:t>2. Carbocations are intermediates whose 'stability' depends on </a:t>
            </a:r>
          </a:p>
          <a:p>
            <a:r>
              <a:rPr lang="en-US" sz="2400" b="1" i="1" dirty="0">
                <a:latin typeface="Candara" panose="020E0502030303020204" pitchFamily="34" charset="0"/>
              </a:rPr>
              <a:t>     their structures.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8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40"/>
            <a:ext cx="750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6. Nucleophilic substitution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8955" y="2553425"/>
            <a:ext cx="4035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andara" panose="020E0502030303020204" pitchFamily="34" charset="0"/>
              </a:rPr>
              <a:t>6.1A: The SN2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BEDC31-F462-C347-857B-BDAA1B0F8166}"/>
              </a:ext>
            </a:extLst>
          </p:cNvPr>
          <p:cNvSpPr txBox="1"/>
          <p:nvPr/>
        </p:nvSpPr>
        <p:spPr>
          <a:xfrm>
            <a:off x="759434" y="3429000"/>
            <a:ext cx="7554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ndara" panose="020E0502030303020204" pitchFamily="34" charset="0"/>
              </a:rPr>
              <a:t>Resources for students: </a:t>
            </a:r>
          </a:p>
          <a:p>
            <a:r>
              <a:rPr lang="en-US" sz="2000" b="1" i="1" dirty="0">
                <a:latin typeface="Candara" panose="020E0502030303020204" pitchFamily="34" charset="0"/>
              </a:rPr>
              <a:t>‘Guide (summary) comparing SN1 and SN2 reactions and mechanisms’</a:t>
            </a:r>
          </a:p>
          <a:p>
            <a:r>
              <a:rPr lang="en-US" sz="2000" b="1" i="1" dirty="0">
                <a:latin typeface="Candara" panose="020E0502030303020204" pitchFamily="34" charset="0"/>
              </a:rPr>
              <a:t>‘Diagnostic chart for substitution, addition and elimination reactions’</a:t>
            </a:r>
          </a:p>
          <a:p>
            <a:r>
              <a:rPr lang="en-US" sz="2000" b="1" i="1" dirty="0">
                <a:latin typeface="Candara" panose="020E0502030303020204" pitchFamily="34" charset="0"/>
              </a:rPr>
              <a:t>‘Substitution reaction mechanism animations’</a:t>
            </a:r>
          </a:p>
        </p:txBody>
      </p:sp>
    </p:spTree>
    <p:extLst>
      <p:ext uri="{BB962C8B-B14F-4D97-AF65-F5344CB8AC3E}">
        <p14:creationId xmlns:p14="http://schemas.microsoft.com/office/powerpoint/2010/main" val="207322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5843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Candara"/>
              </a:rPr>
              <a:t>SN2: a concerted mechanism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9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one-step, or </a:t>
            </a:r>
            <a:r>
              <a:rPr lang="en-US" sz="2000" b="1" dirty="0">
                <a:latin typeface="Candara"/>
                <a:cs typeface="Candara"/>
              </a:rPr>
              <a:t>concerted</a:t>
            </a:r>
            <a:r>
              <a:rPr lang="en-US" sz="2000" dirty="0">
                <a:latin typeface="Candara"/>
                <a:cs typeface="Candara"/>
              </a:rPr>
              <a:t>, nucleophilic substitution mechanism is called </a:t>
            </a:r>
            <a:r>
              <a:rPr lang="en-US" sz="2000" b="1" dirty="0">
                <a:latin typeface="Candara"/>
                <a:cs typeface="Candara"/>
              </a:rPr>
              <a:t>SN2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Bond are simultaneously broken and made.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76693B-904E-3F47-8392-283AA637F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891" y="2342929"/>
            <a:ext cx="5836711" cy="2172143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1A3C955-B612-5B4A-9E32-C65726A6BA58}"/>
              </a:ext>
            </a:extLst>
          </p:cNvPr>
          <p:cNvSpPr/>
          <p:nvPr/>
        </p:nvSpPr>
        <p:spPr>
          <a:xfrm>
            <a:off x="7086516" y="1421966"/>
            <a:ext cx="1924663" cy="699810"/>
          </a:xfrm>
          <a:prstGeom prst="wedgeRoundRectCallout">
            <a:avLst>
              <a:gd name="adj1" fmla="val 18666"/>
              <a:gd name="adj2" fmla="val -90462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432FF"/>
                </a:solidFill>
              </a:rPr>
              <a:t>sustitution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nucleophilique</a:t>
            </a:r>
            <a:r>
              <a:rPr lang="en-US" dirty="0">
                <a:solidFill>
                  <a:srgbClr val="0432FF"/>
                </a:solidFill>
              </a:rPr>
              <a:t>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05D8CC-B3BA-AC43-85BE-87D594103D09}"/>
              </a:ext>
            </a:extLst>
          </p:cNvPr>
          <p:cNvSpPr txBox="1"/>
          <p:nvPr/>
        </p:nvSpPr>
        <p:spPr>
          <a:xfrm>
            <a:off x="283899" y="5023308"/>
            <a:ext cx="847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‘2’ in SN2 means that the reaction mechanism is </a:t>
            </a:r>
            <a:r>
              <a:rPr lang="en-US" sz="2000" b="1" dirty="0">
                <a:latin typeface="Candara"/>
                <a:cs typeface="Candara"/>
              </a:rPr>
              <a:t>bimolecular</a:t>
            </a:r>
            <a:r>
              <a:rPr lang="en-US" sz="2000" dirty="0">
                <a:latin typeface="Candara"/>
                <a:cs typeface="Candara"/>
              </a:rPr>
              <a:t>: </a:t>
            </a:r>
            <a:r>
              <a:rPr lang="en-US" sz="2000" i="1" dirty="0">
                <a:latin typeface="Candara"/>
                <a:cs typeface="Candara"/>
              </a:rPr>
              <a:t>depends on the collision rate of two molecules.</a:t>
            </a:r>
          </a:p>
        </p:txBody>
      </p:sp>
    </p:spTree>
    <p:extLst>
      <p:ext uri="{BB962C8B-B14F-4D97-AF65-F5344CB8AC3E}">
        <p14:creationId xmlns:p14="http://schemas.microsoft.com/office/powerpoint/2010/main" val="36916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‘Backside’ attack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9" y="771208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orientation of the biomolecular collision of SN2 reactions is critical.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The Nu: must attack from the side opposite the E+’s LG.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aka </a:t>
            </a:r>
            <a:r>
              <a:rPr lang="en-US" sz="2000" b="1" dirty="0">
                <a:latin typeface="Candara"/>
                <a:cs typeface="Candara"/>
              </a:rPr>
              <a:t>‘attack from the back’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05D8CC-B3BA-AC43-85BE-87D594103D09}"/>
              </a:ext>
            </a:extLst>
          </p:cNvPr>
          <p:cNvSpPr txBox="1"/>
          <p:nvPr/>
        </p:nvSpPr>
        <p:spPr>
          <a:xfrm>
            <a:off x="283899" y="3979288"/>
            <a:ext cx="847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Analogy: </a:t>
            </a:r>
            <a:r>
              <a:rPr lang="en-US" sz="2000" b="1" i="1" dirty="0">
                <a:latin typeface="Candara"/>
                <a:cs typeface="Candara"/>
              </a:rPr>
              <a:t>executive pendulum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0FF25-FEB1-8F43-B5D2-D39B38E60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99" y="1871329"/>
            <a:ext cx="6914980" cy="1872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9CFE3A-D046-104C-9462-09302C3CF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62" y="4379398"/>
            <a:ext cx="3579387" cy="2392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3B5447-142F-BB46-BDB9-5713F3112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07444" y="4379398"/>
            <a:ext cx="3579387" cy="23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3307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SN2 mechanism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9" y="771208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Attack from the back by the Nu: and loss of LG are </a:t>
            </a:r>
            <a:r>
              <a:rPr lang="en-US" sz="2000" b="1" dirty="0">
                <a:latin typeface="Candara"/>
                <a:cs typeface="Candara"/>
              </a:rPr>
              <a:t>simultaneous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Single, concerted step.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TS is (trigonal) planar; Nu: and LG are partially bonded.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FF873-6F67-BA49-BF7E-B5046EA74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2520950"/>
            <a:ext cx="8343900" cy="181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9DD74D-AD35-4E4A-A9D9-B157410CF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372" y="4337050"/>
            <a:ext cx="3892502" cy="2520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EFEF36-3A50-6F49-82C9-F9EB939962B7}"/>
              </a:ext>
            </a:extLst>
          </p:cNvPr>
          <p:cNvSpPr txBox="1"/>
          <p:nvPr/>
        </p:nvSpPr>
        <p:spPr>
          <a:xfrm>
            <a:off x="1566749" y="231723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Nu:-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EA00DB-7DD2-6B44-A100-35A859ED0392}"/>
              </a:ext>
            </a:extLst>
          </p:cNvPr>
          <p:cNvSpPr txBox="1"/>
          <p:nvPr/>
        </p:nvSpPr>
        <p:spPr>
          <a:xfrm>
            <a:off x="759183" y="231723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E</a:t>
            </a:r>
            <a:r>
              <a:rPr lang="el-GR" dirty="0">
                <a:solidFill>
                  <a:srgbClr val="0432FF"/>
                </a:solidFill>
                <a:latin typeface="Candara" panose="020E0502030303020204" pitchFamily="34" charset="0"/>
              </a:rPr>
              <a:t>δ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19E7AF-FB77-B549-B574-D5A06EAC1D42}"/>
              </a:ext>
            </a:extLst>
          </p:cNvPr>
          <p:cNvSpPr txBox="1"/>
          <p:nvPr/>
        </p:nvSpPr>
        <p:spPr>
          <a:xfrm>
            <a:off x="308453" y="23172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LG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D9050-37FA-5F4D-8A06-A4E50260AC60}"/>
              </a:ext>
            </a:extLst>
          </p:cNvPr>
          <p:cNvSpPr txBox="1"/>
          <p:nvPr/>
        </p:nvSpPr>
        <p:spPr>
          <a:xfrm>
            <a:off x="3807311" y="231723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759B51-8E80-4F4E-A62C-2C88A216531E}"/>
              </a:ext>
            </a:extLst>
          </p:cNvPr>
          <p:cNvSpPr txBox="1"/>
          <p:nvPr/>
        </p:nvSpPr>
        <p:spPr>
          <a:xfrm>
            <a:off x="5895564" y="23172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LG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229589-9886-F746-8A6D-CAAD64EF75CE}"/>
              </a:ext>
            </a:extLst>
          </p:cNvPr>
          <p:cNvSpPr txBox="1"/>
          <p:nvPr/>
        </p:nvSpPr>
        <p:spPr>
          <a:xfrm>
            <a:off x="6675419" y="2317234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product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8BA4F93E-045D-A940-9ED0-81A0547EBE20}"/>
              </a:ext>
            </a:extLst>
          </p:cNvPr>
          <p:cNvSpPr/>
          <p:nvPr/>
        </p:nvSpPr>
        <p:spPr>
          <a:xfrm>
            <a:off x="2812017" y="1841365"/>
            <a:ext cx="825939" cy="660535"/>
          </a:xfrm>
          <a:prstGeom prst="wedgeRoundRectCallout">
            <a:avLst>
              <a:gd name="adj1" fmla="val 76376"/>
              <a:gd name="adj2" fmla="val 162104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partial bonds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D7C22911-CFB3-0C4D-9358-F47B61B44BCF}"/>
              </a:ext>
            </a:extLst>
          </p:cNvPr>
          <p:cNvSpPr/>
          <p:nvPr/>
        </p:nvSpPr>
        <p:spPr>
          <a:xfrm>
            <a:off x="2812016" y="1841364"/>
            <a:ext cx="825939" cy="660535"/>
          </a:xfrm>
          <a:prstGeom prst="wedgeRoundRectCallout">
            <a:avLst>
              <a:gd name="adj1" fmla="val 133082"/>
              <a:gd name="adj2" fmla="val 163793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partial bonds</a:t>
            </a:r>
          </a:p>
        </p:txBody>
      </p:sp>
    </p:spTree>
    <p:extLst>
      <p:ext uri="{BB962C8B-B14F-4D97-AF65-F5344CB8AC3E}">
        <p14:creationId xmlns:p14="http://schemas.microsoft.com/office/powerpoint/2010/main" val="295116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7" grpId="0"/>
      <p:bldP spid="18" grpId="0"/>
      <p:bldP spid="10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2884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SN2 inversion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9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Chiral inversion: </a:t>
            </a:r>
            <a:r>
              <a:rPr lang="en-US" sz="2000" i="1" dirty="0">
                <a:latin typeface="Candara"/>
                <a:cs typeface="Candara"/>
              </a:rPr>
              <a:t>if the substrate (E+) is chiral, SN2 reactions create a product with the opposite chirality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EFEF36-3A50-6F49-82C9-F9EB939962B7}"/>
              </a:ext>
            </a:extLst>
          </p:cNvPr>
          <p:cNvSpPr txBox="1"/>
          <p:nvPr/>
        </p:nvSpPr>
        <p:spPr>
          <a:xfrm>
            <a:off x="1878982" y="174852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Nu:-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EA00DB-7DD2-6B44-A100-35A859ED0392}"/>
              </a:ext>
            </a:extLst>
          </p:cNvPr>
          <p:cNvSpPr txBox="1"/>
          <p:nvPr/>
        </p:nvSpPr>
        <p:spPr>
          <a:xfrm>
            <a:off x="759183" y="174852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E</a:t>
            </a:r>
            <a:r>
              <a:rPr lang="el-GR" dirty="0">
                <a:solidFill>
                  <a:srgbClr val="0432FF"/>
                </a:solidFill>
                <a:latin typeface="Candara" panose="020E0502030303020204" pitchFamily="34" charset="0"/>
              </a:rPr>
              <a:t>δ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19E7AF-FB77-B549-B574-D5A06EAC1D42}"/>
              </a:ext>
            </a:extLst>
          </p:cNvPr>
          <p:cNvSpPr txBox="1"/>
          <p:nvPr/>
        </p:nvSpPr>
        <p:spPr>
          <a:xfrm>
            <a:off x="308453" y="17485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LG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D9050-37FA-5F4D-8A06-A4E50260AC60}"/>
              </a:ext>
            </a:extLst>
          </p:cNvPr>
          <p:cNvSpPr txBox="1"/>
          <p:nvPr/>
        </p:nvSpPr>
        <p:spPr>
          <a:xfrm>
            <a:off x="4376022" y="174852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759B51-8E80-4F4E-A62C-2C88A216531E}"/>
              </a:ext>
            </a:extLst>
          </p:cNvPr>
          <p:cNvSpPr txBox="1"/>
          <p:nvPr/>
        </p:nvSpPr>
        <p:spPr>
          <a:xfrm>
            <a:off x="6497728" y="17485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LG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229589-9886-F746-8A6D-CAAD64EF75CE}"/>
              </a:ext>
            </a:extLst>
          </p:cNvPr>
          <p:cNvSpPr txBox="1"/>
          <p:nvPr/>
        </p:nvSpPr>
        <p:spPr>
          <a:xfrm>
            <a:off x="7355641" y="1748524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product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F3B8C-AEBF-094E-B6D1-B3219EFA6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65" y="2113000"/>
            <a:ext cx="8115720" cy="18197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9FEF8B-49D1-F741-92EE-999338B26DDB}"/>
              </a:ext>
            </a:extLst>
          </p:cNvPr>
          <p:cNvSpPr txBox="1"/>
          <p:nvPr/>
        </p:nvSpPr>
        <p:spPr>
          <a:xfrm>
            <a:off x="308453" y="401249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Here two of the substrate’s hydrogen atoms have been replaced by hydrogen isotopes, deuterium and tritium, to create chirality.</a:t>
            </a:r>
            <a:endParaRPr lang="en-US" sz="2000" i="1" dirty="0">
              <a:latin typeface="Candara"/>
              <a:cs typeface="Candar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182D1A-31F3-C74D-8BE4-D1CA237648AC}"/>
              </a:ext>
            </a:extLst>
          </p:cNvPr>
          <p:cNvSpPr txBox="1"/>
          <p:nvPr/>
        </p:nvSpPr>
        <p:spPr>
          <a:xfrm>
            <a:off x="308452" y="4886510"/>
            <a:ext cx="86241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Notice attack from the back places the substituting group on the side of the molecule opposite the leaving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Imagine the TS’s trigonal planar group as a sheet of paper.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Nu:- attacks from behind and…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… pushes the LG off of the other side.</a:t>
            </a:r>
          </a:p>
        </p:txBody>
      </p:sp>
    </p:spTree>
    <p:extLst>
      <p:ext uri="{BB962C8B-B14F-4D97-AF65-F5344CB8AC3E}">
        <p14:creationId xmlns:p14="http://schemas.microsoft.com/office/powerpoint/2010/main" val="89563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7" grpId="0"/>
      <p:bldP spid="18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1296</Words>
  <Application>Microsoft Macintosh PowerPoint</Application>
  <PresentationFormat>On-screen Show (4:3)</PresentationFormat>
  <Paragraphs>182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2020-01-15T03:25:07Z</dcterms:created>
  <dcterms:modified xsi:type="dcterms:W3CDTF">2020-01-15T03:26:29Z</dcterms:modified>
</cp:coreProperties>
</file>