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8" r:id="rId2"/>
    <p:sldId id="441" r:id="rId3"/>
    <p:sldId id="454" r:id="rId4"/>
    <p:sldId id="361" r:id="rId5"/>
    <p:sldId id="362" r:id="rId6"/>
    <p:sldId id="456" r:id="rId7"/>
    <p:sldId id="363" r:id="rId8"/>
    <p:sldId id="365" r:id="rId9"/>
    <p:sldId id="367" r:id="rId10"/>
    <p:sldId id="368" r:id="rId11"/>
    <p:sldId id="371" r:id="rId12"/>
    <p:sldId id="373" r:id="rId13"/>
    <p:sldId id="374" r:id="rId14"/>
    <p:sldId id="376" r:id="rId15"/>
    <p:sldId id="377" r:id="rId16"/>
    <p:sldId id="378" r:id="rId17"/>
    <p:sldId id="3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2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951C-EEDE-1A49-8938-3511BC69412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0849-6D0B-A444-B72E-AD512B4D2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10" y="1634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7" y="753574"/>
            <a:ext cx="8400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6. Nucleophilic substitution reactions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Introduction: Why aren't identical twins identical? Just ask SAM.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6.1: Two mechanistic models for nucleophilic substitution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6.1A: The SN2 mechanism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6.1B: The SN1 mechanism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6.2: All about nucleophiles (Nu:</a:t>
            </a:r>
            <a:r>
              <a:rPr lang="en-US" sz="1600" b="1" dirty="0">
                <a:latin typeface="Candara" panose="020E0502030303020204" pitchFamily="34" charset="0"/>
                <a:sym typeface="Wingdings" pitchFamily="2" charset="2"/>
              </a:rPr>
              <a:t>)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What is a nucleophile vs. a base?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Protonation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Periodic trends in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Resonance effects on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effects on nucleophilicity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6.3: All about electrophiles (E+)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hindrance at the electrophile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Carbocation stability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6.4: Leaving groups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6.5: </a:t>
            </a:r>
            <a:r>
              <a:rPr lang="en-US" sz="1600" b="1" dirty="0" err="1">
                <a:latin typeface="Candara" panose="020E0502030303020204" pitchFamily="34" charset="0"/>
              </a:rPr>
              <a:t>Regiospecificity</a:t>
            </a:r>
            <a:r>
              <a:rPr lang="en-US" sz="1600" b="1" dirty="0">
                <a:latin typeface="Candara" panose="020E0502030303020204" pitchFamily="34" charset="0"/>
              </a:rPr>
              <a:t> of SN1 reactions with allylic electrophile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6.6: SN1 or SN2? Predicting the mechanism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6.7: Biological nucleophilic substitution reactions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6.7A: A biochemical SN2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6.7B: A biochemical SN1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6.7C: A biochemical SN1/SN2 hybrid reaction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6.8: Nucleophilic substitution in the lab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6.8A: The Williamson ether synthesis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6.8B: Turning a poor leaving group into a good one: </a:t>
            </a:r>
            <a:r>
              <a:rPr lang="en-US" sz="1600" dirty="0" err="1">
                <a:latin typeface="Candara" panose="020E0502030303020204" pitchFamily="34" charset="0"/>
              </a:rPr>
              <a:t>tosylates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E87D4D54-F069-D94B-85BD-70A15A7FD3E2}"/>
              </a:ext>
            </a:extLst>
          </p:cNvPr>
          <p:cNvSpPr/>
          <p:nvPr/>
        </p:nvSpPr>
        <p:spPr>
          <a:xfrm>
            <a:off x="4942114" y="5007429"/>
            <a:ext cx="119743" cy="903514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9E71-849E-1E44-B48C-CD1EA926BB2D}"/>
              </a:ext>
            </a:extLst>
          </p:cNvPr>
          <p:cNvSpPr txBox="1"/>
          <p:nvPr/>
        </p:nvSpPr>
        <p:spPr>
          <a:xfrm>
            <a:off x="5061857" y="53231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optional sidebar</a:t>
            </a:r>
          </a:p>
        </p:txBody>
      </p:sp>
    </p:spTree>
    <p:extLst>
      <p:ext uri="{BB962C8B-B14F-4D97-AF65-F5344CB8AC3E}">
        <p14:creationId xmlns:p14="http://schemas.microsoft.com/office/powerpoint/2010/main" val="174799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38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5. Nu: strength &amp; columns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strength of </a:t>
            </a:r>
            <a:r>
              <a:rPr lang="en-US" sz="2000" b="1" dirty="0">
                <a:latin typeface="Candara"/>
                <a:cs typeface="Candara"/>
              </a:rPr>
              <a:t>bases decreases down a column: </a:t>
            </a:r>
            <a:r>
              <a:rPr lang="en-US" sz="2000" dirty="0">
                <a:latin typeface="Candara"/>
                <a:cs typeface="Candara"/>
              </a:rPr>
              <a:t>larger ions have more surface are with which to accommodate lone pairs and are therefore more stable.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C033D-A51D-4A40-8B03-1F74582B7C58}"/>
              </a:ext>
            </a:extLst>
          </p:cNvPr>
          <p:cNvSpPr txBox="1"/>
          <p:nvPr/>
        </p:nvSpPr>
        <p:spPr>
          <a:xfrm>
            <a:off x="239493" y="1590310"/>
            <a:ext cx="5704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Nu: strength </a:t>
            </a:r>
            <a:r>
              <a:rPr lang="en-US" sz="2000" dirty="0">
                <a:latin typeface="Candara"/>
                <a:cs typeface="Candara"/>
              </a:rPr>
              <a:t>in columns </a:t>
            </a:r>
            <a:r>
              <a:rPr lang="en-US" sz="2000" b="1" dirty="0">
                <a:latin typeface="Candara"/>
                <a:cs typeface="Candara"/>
              </a:rPr>
              <a:t>depends on the solvent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Candara"/>
                <a:cs typeface="Candara"/>
              </a:rPr>
              <a:t>Protic solvents: </a:t>
            </a:r>
            <a:r>
              <a:rPr lang="en-US" sz="2000" i="1" dirty="0">
                <a:latin typeface="Candara"/>
                <a:cs typeface="Candara"/>
              </a:rPr>
              <a:t>reactive, polar H (like water)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Candara"/>
                <a:cs typeface="Candara"/>
              </a:rPr>
              <a:t>Aprotic solvent: </a:t>
            </a:r>
            <a:r>
              <a:rPr lang="en-US" sz="2000" i="1" dirty="0">
                <a:latin typeface="Candara"/>
                <a:cs typeface="Candara"/>
              </a:rPr>
              <a:t>no reactive, polar, 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C1343-8202-2B42-841D-CBD2B59E9886}"/>
              </a:ext>
            </a:extLst>
          </p:cNvPr>
          <p:cNvSpPr txBox="1"/>
          <p:nvPr/>
        </p:nvSpPr>
        <p:spPr>
          <a:xfrm>
            <a:off x="228607" y="4728198"/>
            <a:ext cx="839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latin typeface="Candara" panose="020E0502030303020204" pitchFamily="34" charset="0"/>
              </a:rPr>
              <a:t>protic solvents</a:t>
            </a:r>
            <a:r>
              <a:rPr lang="en-US" sz="2000" dirty="0">
                <a:latin typeface="Candara" panose="020E0502030303020204" pitchFamily="34" charset="0"/>
              </a:rPr>
              <a:t>, Nu: strength increases</a:t>
            </a:r>
            <a:r>
              <a:rPr lang="en-US" sz="2000" b="1" dirty="0">
                <a:latin typeface="Candara" panose="020E0502030303020204" pitchFamily="34" charset="0"/>
              </a:rPr>
              <a:t> ↓ columns.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6BB02-4469-A249-B00B-DAFB6305B46D}"/>
              </a:ext>
            </a:extLst>
          </p:cNvPr>
          <p:cNvSpPr txBox="1"/>
          <p:nvPr/>
        </p:nvSpPr>
        <p:spPr>
          <a:xfrm>
            <a:off x="228607" y="5066667"/>
            <a:ext cx="864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Because protic solvents (acids) react with and ‘kill’ a Nu: that is also a strong base.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D49A4-C7D1-214C-A266-80EC234C3E51}"/>
              </a:ext>
            </a:extLst>
          </p:cNvPr>
          <p:cNvSpPr txBox="1"/>
          <p:nvPr/>
        </p:nvSpPr>
        <p:spPr>
          <a:xfrm>
            <a:off x="228607" y="5923041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latin typeface="Candara" panose="020E0502030303020204" pitchFamily="34" charset="0"/>
              </a:rPr>
              <a:t>polar aprotic solvents</a:t>
            </a:r>
            <a:r>
              <a:rPr lang="en-US" sz="2000" dirty="0">
                <a:latin typeface="Candara" panose="020E0502030303020204" pitchFamily="34" charset="0"/>
              </a:rPr>
              <a:t>, Nu: and base strength increase </a:t>
            </a:r>
            <a:r>
              <a:rPr lang="en-US" sz="2000" b="1" dirty="0">
                <a:latin typeface="Candara" panose="020E0502030303020204" pitchFamily="34" charset="0"/>
              </a:rPr>
              <a:t>↑ columns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B9696-77DC-4049-936A-567811482F13}"/>
              </a:ext>
            </a:extLst>
          </p:cNvPr>
          <p:cNvSpPr txBox="1"/>
          <p:nvPr/>
        </p:nvSpPr>
        <p:spPr>
          <a:xfrm>
            <a:off x="228607" y="6288105"/>
            <a:ext cx="864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Because aprotic solvents don’t react with (or ‘kill’) a Nu: that is also a base.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C9E7AD-60BB-0740-81A0-E95C84D2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0" y="3104870"/>
            <a:ext cx="6482513" cy="1389904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AC95A4A-8181-744D-AE31-8C00E4D0A116}"/>
              </a:ext>
            </a:extLst>
          </p:cNvPr>
          <p:cNvSpPr/>
          <p:nvPr/>
        </p:nvSpPr>
        <p:spPr>
          <a:xfrm>
            <a:off x="718457" y="2253343"/>
            <a:ext cx="1850572" cy="352630"/>
          </a:xfrm>
          <a:prstGeom prst="wedgeRoundRectCallout">
            <a:avLst>
              <a:gd name="adj1" fmla="val 9755"/>
              <a:gd name="adj2" fmla="val 185980"/>
              <a:gd name="adj3" fmla="val 16667"/>
            </a:avLst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C6213-9E73-BE4F-9CEE-62CB64B15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6" r="5394"/>
          <a:stretch/>
        </p:blipFill>
        <p:spPr>
          <a:xfrm>
            <a:off x="7121080" y="1481114"/>
            <a:ext cx="545197" cy="2222500"/>
          </a:xfrm>
          <a:prstGeom prst="rect">
            <a:avLst/>
          </a:prstGeom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8CF6D60B-6F95-D340-BE49-58151962FE15}"/>
              </a:ext>
            </a:extLst>
          </p:cNvPr>
          <p:cNvSpPr/>
          <p:nvPr/>
        </p:nvSpPr>
        <p:spPr>
          <a:xfrm>
            <a:off x="7738780" y="1504568"/>
            <a:ext cx="293914" cy="2249603"/>
          </a:xfrm>
          <a:prstGeom prst="downArrow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5FB00-95E7-A346-8996-D164455176DE}"/>
              </a:ext>
            </a:extLst>
          </p:cNvPr>
          <p:cNvSpPr txBox="1"/>
          <p:nvPr/>
        </p:nvSpPr>
        <p:spPr>
          <a:xfrm>
            <a:off x="7965358" y="1389775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weak Nu:</a:t>
            </a:r>
          </a:p>
          <a:p>
            <a:r>
              <a:rPr lang="en-US" sz="1600" dirty="0">
                <a:latin typeface="Candara" panose="020E0502030303020204" pitchFamily="34" charset="0"/>
              </a:rPr>
              <a:t>strong base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C9E37B-9F12-C345-8340-88BC964FB4F4}"/>
              </a:ext>
            </a:extLst>
          </p:cNvPr>
          <p:cNvSpPr txBox="1"/>
          <p:nvPr/>
        </p:nvSpPr>
        <p:spPr>
          <a:xfrm>
            <a:off x="8017315" y="324364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strong Nu:</a:t>
            </a:r>
          </a:p>
          <a:p>
            <a:r>
              <a:rPr lang="en-US" sz="1600" dirty="0">
                <a:latin typeface="Candara" panose="020E0502030303020204" pitchFamily="34" charset="0"/>
              </a:rPr>
              <a:t>weak base</a:t>
            </a:r>
          </a:p>
        </p:txBody>
      </p:sp>
    </p:spTree>
    <p:extLst>
      <p:ext uri="{BB962C8B-B14F-4D97-AF65-F5344CB8AC3E}">
        <p14:creationId xmlns:p14="http://schemas.microsoft.com/office/powerpoint/2010/main" val="9046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5. 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For biochemical reactions it’s critical to remember that </a:t>
            </a:r>
            <a:r>
              <a:rPr lang="en-US" sz="2000" b="1" dirty="0">
                <a:latin typeface="Candara"/>
                <a:cs typeface="Candara"/>
              </a:rPr>
              <a:t>thiols are stronger Nu: than alcohols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Weaker base ~ stronger Nu: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C607A-FF23-8B4B-9512-B247FB4397AC}"/>
              </a:ext>
            </a:extLst>
          </p:cNvPr>
          <p:cNvSpPr txBox="1"/>
          <p:nvPr/>
        </p:nvSpPr>
        <p:spPr>
          <a:xfrm>
            <a:off x="228607" y="3515796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7E266-38F8-964A-AA08-205EEEA7B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0" r="20242" b="59695"/>
          <a:stretch/>
        </p:blipFill>
        <p:spPr>
          <a:xfrm>
            <a:off x="436813" y="1929777"/>
            <a:ext cx="5072063" cy="2131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88AE7B-24F0-0249-B22B-A01336B16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10"/>
          <a:stretch/>
        </p:blipFill>
        <p:spPr>
          <a:xfrm>
            <a:off x="436813" y="4207490"/>
            <a:ext cx="8427037" cy="2538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3B025-BA32-1947-88E1-7A8EEA40507C}"/>
              </a:ext>
            </a:extLst>
          </p:cNvPr>
          <p:cNvSpPr txBox="1"/>
          <p:nvPr/>
        </p:nvSpPr>
        <p:spPr>
          <a:xfrm>
            <a:off x="5672246" y="2884051"/>
            <a:ext cx="3284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CoA: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Ubiquitous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Made from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vit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B5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Used in 4% of enzymatic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rxns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FBB4-02C7-2149-8E4F-85FA1395A9D0}"/>
              </a:ext>
            </a:extLst>
          </p:cNvPr>
          <p:cNvSpPr txBox="1"/>
          <p:nvPr/>
        </p:nvSpPr>
        <p:spPr>
          <a:xfrm>
            <a:off x="2764293" y="2400508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Candara" panose="020E0502030303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2777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6. Resonance stabilization weakens Nu: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Remember that for bases, resonance stabilizes anions and makes groups less likely to donate lone pairs; stabilization weakens bases.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C607A-FF23-8B4B-9512-B247FB4397AC}"/>
              </a:ext>
            </a:extLst>
          </p:cNvPr>
          <p:cNvSpPr txBox="1"/>
          <p:nvPr/>
        </p:nvSpPr>
        <p:spPr>
          <a:xfrm>
            <a:off x="228607" y="3515796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74261-E1BF-E94F-A168-1DF611E793CB}"/>
              </a:ext>
            </a:extLst>
          </p:cNvPr>
          <p:cNvSpPr txBox="1"/>
          <p:nvPr/>
        </p:nvSpPr>
        <p:spPr>
          <a:xfrm>
            <a:off x="228606" y="1489986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This is also true of Nu:  </a:t>
            </a:r>
            <a:r>
              <a:rPr lang="en-US" sz="2000" b="1" dirty="0">
                <a:latin typeface="Candara"/>
                <a:cs typeface="Candara"/>
                <a:sym typeface="Wingdings" pitchFamily="2" charset="2"/>
              </a:rPr>
              <a:t></a:t>
            </a:r>
            <a:r>
              <a:rPr lang="en-US" sz="2000" b="1" dirty="0">
                <a:latin typeface="Candara"/>
                <a:cs typeface="Candara"/>
              </a:rPr>
              <a:t> stabilization weakens Nu:.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3798E-5E38-9145-9409-C5E107FB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16" y="1898968"/>
            <a:ext cx="6159803" cy="2518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48134-D9D5-7442-831D-256307E6D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447" y="4496850"/>
            <a:ext cx="6545572" cy="23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101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6. 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Which amino acid has the more nucleophilic side chain - serine or tyrosine? Explain.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8C2E2-F8B2-1243-BCD1-E3909C09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73" y="1572206"/>
            <a:ext cx="1859018" cy="1202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8FF39-4EF5-4041-B208-C7672701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60953"/>
            <a:ext cx="3045807" cy="143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7BFFA-68BD-A04F-98E0-CE7F2D1A5FF6}"/>
              </a:ext>
            </a:extLst>
          </p:cNvPr>
          <p:cNvSpPr txBox="1"/>
          <p:nvPr/>
        </p:nvSpPr>
        <p:spPr>
          <a:xfrm>
            <a:off x="1998933" y="284774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serine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F3F72-2DA1-4D42-B980-6B400CA2C6A7}"/>
              </a:ext>
            </a:extLst>
          </p:cNvPr>
          <p:cNvSpPr txBox="1"/>
          <p:nvPr/>
        </p:nvSpPr>
        <p:spPr>
          <a:xfrm>
            <a:off x="5492983" y="2836459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tyrosine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4E771-3A51-144D-8E08-A0945BBC5FAE}"/>
              </a:ext>
            </a:extLst>
          </p:cNvPr>
          <p:cNvSpPr txBox="1"/>
          <p:nvPr/>
        </p:nvSpPr>
        <p:spPr>
          <a:xfrm>
            <a:off x="462846" y="3731676"/>
            <a:ext cx="8319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Serine is more nucleophilic than tyrosine: </a:t>
            </a:r>
            <a:b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on tyrosine, the electron density on the oxygen atom is delocalized to some extent by resonance with the aromatic ring, making it less reactive (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ie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 less nucleophilic).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This is the same argument we used to explain why phenol is a stronger acid than ethanol - the phenolate ion is a weaker base (see section 7.4).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Steric effects (see below) also make tyrosine less nucleophilic than serine.</a:t>
            </a:r>
          </a:p>
        </p:txBody>
      </p:sp>
    </p:spTree>
    <p:extLst>
      <p:ext uri="{BB962C8B-B14F-4D97-AF65-F5344CB8AC3E}">
        <p14:creationId xmlns:p14="http://schemas.microsoft.com/office/powerpoint/2010/main" val="33071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 Steric hindrance weakens Nu: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Steric hindrance: </a:t>
            </a:r>
            <a:r>
              <a:rPr lang="en-US" sz="2000" i="1" dirty="0">
                <a:latin typeface="Candara"/>
                <a:cs typeface="Candara"/>
              </a:rPr>
              <a:t>crowding by bulky functional groups or molecules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F692F-B6F1-CE4D-9414-1C60DD0B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0" y="1971677"/>
            <a:ext cx="8773780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6CBE32-CC83-D247-BBB7-599C137069FE}"/>
              </a:ext>
            </a:extLst>
          </p:cNvPr>
          <p:cNvSpPr txBox="1"/>
          <p:nvPr/>
        </p:nvSpPr>
        <p:spPr>
          <a:xfrm>
            <a:off x="228607" y="125423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Large or bulky groups tend to </a:t>
            </a:r>
            <a:r>
              <a:rPr lang="en-US" sz="2000" b="1" dirty="0">
                <a:latin typeface="Candara"/>
                <a:cs typeface="Candara"/>
              </a:rPr>
              <a:t>get in the way </a:t>
            </a:r>
            <a:r>
              <a:rPr lang="en-US" sz="2000" dirty="0">
                <a:latin typeface="Candara"/>
                <a:cs typeface="Candara"/>
              </a:rPr>
              <a:t>in reactions and </a:t>
            </a:r>
            <a:r>
              <a:rPr lang="en-US" sz="2000" b="1" dirty="0">
                <a:latin typeface="Candara"/>
                <a:cs typeface="Candara"/>
              </a:rPr>
              <a:t>slow</a:t>
            </a:r>
            <a:r>
              <a:rPr lang="en-US" sz="2000" dirty="0">
                <a:latin typeface="Candara"/>
                <a:cs typeface="Candara"/>
              </a:rPr>
              <a:t> or prevent reactions from happening.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D54E0-5EB0-954B-8857-AE98581DB877}"/>
              </a:ext>
            </a:extLst>
          </p:cNvPr>
          <p:cNvSpPr txBox="1"/>
          <p:nvPr/>
        </p:nvSpPr>
        <p:spPr>
          <a:xfrm>
            <a:off x="198693" y="5333970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So, while their OH functional groups are identical, the bulky </a:t>
            </a:r>
            <a:r>
              <a:rPr lang="en-US" sz="2000" b="1" dirty="0">
                <a:latin typeface="Candara"/>
                <a:cs typeface="Candara"/>
              </a:rPr>
              <a:t>tert-butyl alcohol is a weaker Nu: </a:t>
            </a:r>
            <a:r>
              <a:rPr lang="en-US" sz="2000" dirty="0">
                <a:latin typeface="Candara"/>
                <a:cs typeface="Candara"/>
              </a:rPr>
              <a:t>than the more compact methanol.</a:t>
            </a:r>
          </a:p>
        </p:txBody>
      </p:sp>
    </p:spTree>
    <p:extLst>
      <p:ext uri="{BB962C8B-B14F-4D97-AF65-F5344CB8AC3E}">
        <p14:creationId xmlns:p14="http://schemas.microsoft.com/office/powerpoint/2010/main" val="29385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072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7. 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Which is the better nucleophile?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/>
                <a:cs typeface="Candara"/>
              </a:rPr>
              <a:t>A cysteine side chain or a methionine side chain? 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/>
                <a:cs typeface="Candara"/>
              </a:rPr>
              <a:t>A serine or a threonine?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Explain.</a:t>
            </a:r>
            <a:endParaRPr lang="en-US" sz="2000" i="1" dirty="0">
              <a:latin typeface="Candara"/>
              <a:cs typeface="Candar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BB548C-C706-C140-9093-C84D8936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06" y="4420012"/>
            <a:ext cx="1859018" cy="1202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B1FD57-CE8A-E347-A744-D1355389EDBC}"/>
              </a:ext>
            </a:extLst>
          </p:cNvPr>
          <p:cNvSpPr txBox="1"/>
          <p:nvPr/>
        </p:nvSpPr>
        <p:spPr>
          <a:xfrm>
            <a:off x="2171266" y="569555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serine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573EB-4BFA-0E49-A366-ED569E0A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644" y="4420012"/>
            <a:ext cx="2157412" cy="13250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450B64-1E6A-F54B-BB9F-22540ACB8AAB}"/>
              </a:ext>
            </a:extLst>
          </p:cNvPr>
          <p:cNvSpPr txBox="1"/>
          <p:nvPr/>
        </p:nvSpPr>
        <p:spPr>
          <a:xfrm>
            <a:off x="6352742" y="5745023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threonine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E6A27-F2FB-7941-8B05-8615C0347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752" y="1743824"/>
            <a:ext cx="2013220" cy="13169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BF6269-32D3-B447-8CF7-A1D5EF82349D}"/>
              </a:ext>
            </a:extLst>
          </p:cNvPr>
          <p:cNvSpPr txBox="1"/>
          <p:nvPr/>
        </p:nvSpPr>
        <p:spPr>
          <a:xfrm>
            <a:off x="2253109" y="3133796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cysteine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BFA4D-93FB-A74F-9765-2DB7AA3D6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092" y="1743824"/>
            <a:ext cx="3185469" cy="14533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914F82-1328-3049-B0BC-BA0ECF9FBC3B}"/>
              </a:ext>
            </a:extLst>
          </p:cNvPr>
          <p:cNvSpPr txBox="1"/>
          <p:nvPr/>
        </p:nvSpPr>
        <p:spPr>
          <a:xfrm>
            <a:off x="6288265" y="3197194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methionine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A806E-B5D4-784D-A4DC-8364D85ACBB2}"/>
              </a:ext>
            </a:extLst>
          </p:cNvPr>
          <p:cNvSpPr txBox="1"/>
          <p:nvPr/>
        </p:nvSpPr>
        <p:spPr>
          <a:xfrm>
            <a:off x="259644" y="3533906"/>
            <a:ext cx="850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Cysteine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(a thiol) is more nucleophilic than methionine (a sulfide). The bulkier methyl carbon bonded to the methionine sulfur hinders nucleophilic attack.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E60B49-E003-D44A-9E04-2A87C8015A11}"/>
              </a:ext>
            </a:extLst>
          </p:cNvPr>
          <p:cNvSpPr txBox="1"/>
          <p:nvPr/>
        </p:nvSpPr>
        <p:spPr>
          <a:xfrm>
            <a:off x="267233" y="6066756"/>
            <a:ext cx="850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Serine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(a primary alcohol) is more nucleophilic than threonine (a secondary alcohol) due to the steric hindrance of the extra methyl group on threonine.</a:t>
            </a:r>
          </a:p>
        </p:txBody>
      </p:sp>
    </p:spTree>
    <p:extLst>
      <p:ext uri="{BB962C8B-B14F-4D97-AF65-F5344CB8AC3E}">
        <p14:creationId xmlns:p14="http://schemas.microsoft.com/office/powerpoint/2010/main" val="32626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23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All together! 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8437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each of the following pairs of molecules/ions, which is expected to</a:t>
            </a:r>
          </a:p>
          <a:p>
            <a:r>
              <a:rPr lang="en-US" sz="2000" dirty="0">
                <a:latin typeface="Candara"/>
                <a:cs typeface="Candara"/>
              </a:rPr>
              <a:t>react more rapidly with CH3Cl in acetone solvent? Explain your choice.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pPr marL="457200" indent="-457200">
              <a:buAutoNum type="alphaLcParenBoth"/>
            </a:pPr>
            <a:r>
              <a:rPr lang="en-US" sz="2000" dirty="0">
                <a:latin typeface="Candara"/>
                <a:cs typeface="Candara"/>
              </a:rPr>
              <a:t>phenolate (deprotonated phenol) or benzoate (deprotonated benzoic acid)?</a:t>
            </a:r>
          </a:p>
          <a:p>
            <a:pPr marL="457200" indent="-457200">
              <a:buAutoNum type="alphaLcParenBoth"/>
            </a:pPr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(b) water or hydronium ion?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(c) trimethylamine or triethylamine?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(d) chloride anion or iodide anion?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(e) CH3NH- or CH3CH2NH2?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(f) acetate or </a:t>
            </a:r>
            <a:r>
              <a:rPr lang="en-US" sz="2000" dirty="0" err="1">
                <a:latin typeface="Candara"/>
                <a:cs typeface="Candara"/>
              </a:rPr>
              <a:t>trichloroacetate</a:t>
            </a:r>
            <a:r>
              <a:rPr lang="en-US" sz="2000" dirty="0">
                <a:latin typeface="Candara"/>
                <a:cs typeface="Candara"/>
              </a:rPr>
              <a:t>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(g) aniline or 4-methoxyaniline?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(h) phenolate or 2,6-dimethylphenolate?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9E044-202E-8D4E-AFB3-E41E9EB2F651}"/>
              </a:ext>
            </a:extLst>
          </p:cNvPr>
          <p:cNvSpPr txBox="1"/>
          <p:nvPr/>
        </p:nvSpPr>
        <p:spPr>
          <a:xfrm>
            <a:off x="745067" y="2005309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Phenolate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is stronger base, and better nucleophile (phenol </a:t>
            </a:r>
            <a:r>
              <a:rPr lang="en-US" sz="16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~10, benzoic acid </a:t>
            </a:r>
            <a:r>
              <a:rPr lang="en-US" sz="16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~5)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9BDF-5C42-7F41-B899-BBA1BE820989}"/>
              </a:ext>
            </a:extLst>
          </p:cNvPr>
          <p:cNvSpPr txBox="1"/>
          <p:nvPr/>
        </p:nvSpPr>
        <p:spPr>
          <a:xfrm>
            <a:off x="745066" y="2652523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Water: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hydronium ion is positively charged, water is neutral.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AE4EE-FF15-9743-AFE9-C8466B0D12D9}"/>
              </a:ext>
            </a:extLst>
          </p:cNvPr>
          <p:cNvSpPr txBox="1"/>
          <p:nvPr/>
        </p:nvSpPr>
        <p:spPr>
          <a:xfrm>
            <a:off x="745065" y="3254581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Trimethylamine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(steric effects: methyl less bulky than ethyl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6F7C2-DABA-B448-85B1-77F428F6FF03}"/>
              </a:ext>
            </a:extLst>
          </p:cNvPr>
          <p:cNvSpPr txBox="1"/>
          <p:nvPr/>
        </p:nvSpPr>
        <p:spPr>
          <a:xfrm>
            <a:off x="745064" y="3856639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Cl-: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vertical trend in the context of polar, aprotic solvent [In </a:t>
            </a:r>
            <a:r>
              <a:rPr lang="en-US" sz="1600" dirty="0" err="1">
                <a:solidFill>
                  <a:srgbClr val="0432FF"/>
                </a:solidFill>
                <a:latin typeface="Candara" panose="020E0502030303020204" pitchFamily="34" charset="0"/>
              </a:rPr>
              <a:t>protic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water, I- more Nu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  <a:sym typeface="Wingdings" pitchFamily="2" charset="2"/>
              </a:rPr>
              <a:t>]</a:t>
            </a:r>
            <a:endParaRPr lang="en-US" sz="16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A63A2-CA66-C643-AF76-73A383A0E6FA}"/>
              </a:ext>
            </a:extLst>
          </p:cNvPr>
          <p:cNvSpPr txBox="1"/>
          <p:nvPr/>
        </p:nvSpPr>
        <p:spPr>
          <a:xfrm>
            <a:off x="745063" y="4458697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CH3NH-: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anion more nucleophilic than neutral amine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65086-BE91-D14A-80EF-B723FF1E040C}"/>
              </a:ext>
            </a:extLst>
          </p:cNvPr>
          <p:cNvSpPr txBox="1"/>
          <p:nvPr/>
        </p:nvSpPr>
        <p:spPr>
          <a:xfrm>
            <a:off x="745062" y="5060755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Acetate: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stronger base &amp; better Nu:- (</a:t>
            </a:r>
            <a:r>
              <a:rPr lang="en-US" sz="1600" dirty="0" err="1">
                <a:solidFill>
                  <a:srgbClr val="0432FF"/>
                </a:solidFill>
                <a:latin typeface="Candara" panose="020E0502030303020204" pitchFamily="34" charset="0"/>
              </a:rPr>
              <a:t>Cls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stabilize and thus weaken the base).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11B84-2B63-2C42-96C8-0FA9259B7B1E}"/>
              </a:ext>
            </a:extLst>
          </p:cNvPr>
          <p:cNvSpPr txBox="1"/>
          <p:nvPr/>
        </p:nvSpPr>
        <p:spPr>
          <a:xfrm>
            <a:off x="745061" y="5662813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4-methoxyaniline: m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ethoxy group is e- donating, making the N more basic and more Nu: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C0CF-323F-EA47-836A-38AB548F0291}"/>
              </a:ext>
            </a:extLst>
          </p:cNvPr>
          <p:cNvSpPr txBox="1"/>
          <p:nvPr/>
        </p:nvSpPr>
        <p:spPr>
          <a:xfrm>
            <a:off x="745060" y="6264871"/>
            <a:ext cx="829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Phenolate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is less hindered, thus the better nucleophile.</a:t>
            </a:r>
          </a:p>
        </p:txBody>
      </p:sp>
    </p:spTree>
    <p:extLst>
      <p:ext uri="{BB962C8B-B14F-4D97-AF65-F5344CB8AC3E}">
        <p14:creationId xmlns:p14="http://schemas.microsoft.com/office/powerpoint/2010/main" val="792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561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(1) </a:t>
            </a:r>
            <a:r>
              <a:rPr lang="en-US" sz="2000" dirty="0">
                <a:latin typeface="Candara" panose="020E0502030303020204" pitchFamily="34" charset="0"/>
              </a:rPr>
              <a:t>Understand why stronger bases are stronger Nu:?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61" y="14216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(2) </a:t>
            </a:r>
            <a:r>
              <a:rPr lang="en-US" sz="2000" dirty="0">
                <a:latin typeface="Candara" panose="020E0502030303020204" pitchFamily="34" charset="0"/>
              </a:rPr>
              <a:t>Distinguish between Nu: and base by their function (what they do)?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61" y="203638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(3) </a:t>
            </a:r>
            <a:r>
              <a:rPr lang="en-US" sz="2000" dirty="0">
                <a:latin typeface="Candara" panose="020E0502030303020204" pitchFamily="34" charset="0"/>
              </a:rPr>
              <a:t>Understand that stronger Nu: react more quickly?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61" y="265116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(4) </a:t>
            </a:r>
            <a:r>
              <a:rPr lang="en-US" sz="2000" dirty="0">
                <a:latin typeface="Candara" panose="020E0502030303020204" pitchFamily="34" charset="0"/>
              </a:rPr>
              <a:t>List atoms commonly, and uncommonly, that act as Nu:?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28561" y="3265940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(5) </a:t>
            </a:r>
            <a:r>
              <a:rPr lang="en-US" sz="2000" dirty="0">
                <a:latin typeface="Candara" panose="020E0502030303020204" pitchFamily="34" charset="0"/>
              </a:rPr>
              <a:t>Relate Nu: strength to state of protonation?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4452C-D379-5849-8BDA-CEAC258E568C}"/>
              </a:ext>
            </a:extLst>
          </p:cNvPr>
          <p:cNvSpPr txBox="1"/>
          <p:nvPr/>
        </p:nvSpPr>
        <p:spPr>
          <a:xfrm>
            <a:off x="228561" y="388071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(6) </a:t>
            </a:r>
            <a:r>
              <a:rPr lang="en-US" sz="2000" dirty="0">
                <a:latin typeface="Candara" panose="020E0502030303020204" pitchFamily="34" charset="0"/>
              </a:rPr>
              <a:t>Relate Nu: strength to state of protonation?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1BCFD-E1BC-DC4E-858A-B0D17D352CF4}"/>
              </a:ext>
            </a:extLst>
          </p:cNvPr>
          <p:cNvSpPr txBox="1"/>
          <p:nvPr/>
        </p:nvSpPr>
        <p:spPr>
          <a:xfrm>
            <a:off x="228561" y="449549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(7) </a:t>
            </a:r>
            <a:r>
              <a:rPr lang="en-US" sz="2000" dirty="0">
                <a:latin typeface="Candara" panose="020E0502030303020204" pitchFamily="34" charset="0"/>
              </a:rPr>
              <a:t>Understand how and why </a:t>
            </a:r>
            <a:r>
              <a:rPr lang="en-US" sz="2000" dirty="0" err="1">
                <a:latin typeface="Candara" panose="020E0502030303020204" pitchFamily="34" charset="0"/>
              </a:rPr>
              <a:t>protic</a:t>
            </a:r>
            <a:r>
              <a:rPr lang="en-US" sz="2000" dirty="0">
                <a:latin typeface="Candara" panose="020E0502030303020204" pitchFamily="34" charset="0"/>
              </a:rPr>
              <a:t> solvents change Nu: strength?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CB93-F83B-6D4C-B1AD-FCBB0F40E1A8}"/>
              </a:ext>
            </a:extLst>
          </p:cNvPr>
          <p:cNvSpPr txBox="1"/>
          <p:nvPr/>
        </p:nvSpPr>
        <p:spPr>
          <a:xfrm>
            <a:off x="228561" y="51102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(8) </a:t>
            </a:r>
            <a:r>
              <a:rPr lang="en-US" sz="2000" dirty="0">
                <a:latin typeface="Candara" panose="020E0502030303020204" pitchFamily="34" charset="0"/>
              </a:rPr>
              <a:t>Describe a few aprotic solvents and explain why they are aprotic?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E6199-BB0C-5245-A79F-323157D6AF63}"/>
              </a:ext>
            </a:extLst>
          </p:cNvPr>
          <p:cNvSpPr txBox="1"/>
          <p:nvPr/>
        </p:nvSpPr>
        <p:spPr>
          <a:xfrm>
            <a:off x="228561" y="572505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(9) </a:t>
            </a:r>
            <a:r>
              <a:rPr lang="en-US" sz="2000" dirty="0">
                <a:latin typeface="Candara" panose="020E0502030303020204" pitchFamily="34" charset="0"/>
              </a:rPr>
              <a:t>Understand why resonance stabilization weakens Nu:?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2B733-F434-9F4E-9702-9116905EF78A}"/>
              </a:ext>
            </a:extLst>
          </p:cNvPr>
          <p:cNvSpPr txBox="1"/>
          <p:nvPr/>
        </p:nvSpPr>
        <p:spPr>
          <a:xfrm>
            <a:off x="228561" y="633983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(10) </a:t>
            </a:r>
            <a:r>
              <a:rPr lang="en-US" sz="2000" dirty="0">
                <a:latin typeface="Candara" panose="020E0502030303020204" pitchFamily="34" charset="0"/>
              </a:rPr>
              <a:t>Understand why bulky Nu: react more slowly?</a:t>
            </a:r>
          </a:p>
        </p:txBody>
      </p:sp>
    </p:spTree>
    <p:extLst>
      <p:ext uri="{BB962C8B-B14F-4D97-AF65-F5344CB8AC3E}">
        <p14:creationId xmlns:p14="http://schemas.microsoft.com/office/powerpoint/2010/main" val="247963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76" y="2321281"/>
            <a:ext cx="873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Candara" panose="020E0502030303020204" pitchFamily="34" charset="0"/>
              </a:rPr>
              <a:t>Big ideas</a:t>
            </a:r>
            <a:r>
              <a:rPr lang="en-US" sz="2400" b="1" i="1" dirty="0">
                <a:latin typeface="Candara" panose="020E0502030303020204" pitchFamily="34" charset="0"/>
              </a:rPr>
              <a:t>: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1. SN mechanisms depend on the strength of Nu:, stability of E+ </a:t>
            </a: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     and quality of LGs.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2. Carbocations are intermediates whose 'stability' depends on 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     their structures.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8955" y="2553425"/>
            <a:ext cx="403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6.1A: The SN2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BEDC31-F462-C347-857B-BDAA1B0F8166}"/>
              </a:ext>
            </a:extLst>
          </p:cNvPr>
          <p:cNvSpPr txBox="1"/>
          <p:nvPr/>
        </p:nvSpPr>
        <p:spPr>
          <a:xfrm>
            <a:off x="759434" y="3429000"/>
            <a:ext cx="7554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Resources for students: 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‘Guide (summary) comparing SN1 and SN2 reactions and mechanisms’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‘Diagnostic chart for substitution, addition and elimination reactions’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‘Substitution reaction mechanism animations’</a:t>
            </a:r>
          </a:p>
        </p:txBody>
      </p:sp>
    </p:spTree>
    <p:extLst>
      <p:ext uri="{BB962C8B-B14F-4D97-AF65-F5344CB8AC3E}">
        <p14:creationId xmlns:p14="http://schemas.microsoft.com/office/powerpoint/2010/main" val="6800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2782" y="2704053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6.2: All about nucleophiles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97108-65DC-9640-95C3-AE50B92AAA95}"/>
              </a:ext>
            </a:extLst>
          </p:cNvPr>
          <p:cNvSpPr txBox="1"/>
          <p:nvPr/>
        </p:nvSpPr>
        <p:spPr>
          <a:xfrm>
            <a:off x="1194862" y="3663385"/>
            <a:ext cx="654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Resources for students: ‘Guide to strength of Nu:, E+ and LG’</a:t>
            </a:r>
          </a:p>
        </p:txBody>
      </p:sp>
    </p:spTree>
    <p:extLst>
      <p:ext uri="{BB962C8B-B14F-4D97-AF65-F5344CB8AC3E}">
        <p14:creationId xmlns:p14="http://schemas.microsoft.com/office/powerpoint/2010/main" val="29801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80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What do you need to know about Nu: 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466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1. How do you know whether a reactant is acting as a Nu: or a base?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By its actions: bases remove a H atom while </a:t>
            </a:r>
            <a:r>
              <a:rPr lang="en-US" sz="2000" dirty="0" err="1">
                <a:latin typeface="Candara"/>
                <a:cs typeface="Candara"/>
              </a:rPr>
              <a:t>Nu:s</a:t>
            </a:r>
            <a:r>
              <a:rPr lang="en-US" sz="2000" dirty="0">
                <a:latin typeface="Candara"/>
                <a:cs typeface="Candara"/>
              </a:rPr>
              <a:t> do more.</a:t>
            </a:r>
          </a:p>
          <a:p>
            <a:endParaRPr lang="en-US" sz="14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2. Who are Nu: ? </a:t>
            </a:r>
            <a:r>
              <a:rPr lang="en-US" sz="2000" dirty="0">
                <a:latin typeface="Candara"/>
                <a:cs typeface="Candara"/>
              </a:rPr>
              <a:t>Many Nu: use </a:t>
            </a:r>
            <a:r>
              <a:rPr lang="en-US" sz="2000" b="1" dirty="0">
                <a:latin typeface="Candara"/>
                <a:cs typeface="Candara"/>
              </a:rPr>
              <a:t>N, O </a:t>
            </a:r>
            <a:r>
              <a:rPr lang="en-US" sz="2000" dirty="0">
                <a:latin typeface="Candara"/>
                <a:cs typeface="Candara"/>
              </a:rPr>
              <a:t>and </a:t>
            </a:r>
            <a:r>
              <a:rPr lang="en-US" sz="2000" b="1" dirty="0">
                <a:latin typeface="Candara"/>
                <a:cs typeface="Candara"/>
              </a:rPr>
              <a:t>S atoms </a:t>
            </a:r>
            <a:r>
              <a:rPr lang="en-US" sz="2000" dirty="0">
                <a:latin typeface="Candara"/>
                <a:cs typeface="Candara"/>
              </a:rPr>
              <a:t>to hold lone pairs.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Water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Alcohols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Phenols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Amines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Thiols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•	Carbohydrates (aldehydes and ketones)</a:t>
            </a:r>
          </a:p>
          <a:p>
            <a:endParaRPr lang="en-US" sz="14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Nu: strength?</a:t>
            </a:r>
            <a:endParaRPr lang="en-US" sz="2000" dirty="0">
              <a:latin typeface="Candara"/>
              <a:cs typeface="Candara"/>
            </a:endParaRPr>
          </a:p>
          <a:p>
            <a:pPr marL="238125"/>
            <a:r>
              <a:rPr lang="en-US" sz="2000" b="1" dirty="0">
                <a:latin typeface="Candara"/>
                <a:cs typeface="Candara"/>
              </a:rPr>
              <a:t>3. Negatively charged </a:t>
            </a:r>
            <a:r>
              <a:rPr lang="en-US" sz="2000" dirty="0">
                <a:latin typeface="Candara"/>
                <a:cs typeface="Candara"/>
              </a:rPr>
              <a:t>&gt; neutral &gt;&gt;&gt; positively charged (better deprotonated)</a:t>
            </a:r>
          </a:p>
          <a:p>
            <a:pPr marL="238125"/>
            <a:r>
              <a:rPr lang="en-US" sz="2000" b="1" dirty="0">
                <a:latin typeface="Candara"/>
                <a:cs typeface="Candara"/>
              </a:rPr>
              <a:t>4. Rows</a:t>
            </a:r>
            <a:r>
              <a:rPr lang="en-US" sz="2000" dirty="0">
                <a:latin typeface="Candara"/>
                <a:cs typeface="Candara"/>
              </a:rPr>
              <a:t>: strength decreases going left to right.</a:t>
            </a:r>
          </a:p>
          <a:p>
            <a:pPr marL="238125"/>
            <a:r>
              <a:rPr lang="en-US" sz="2000" b="1" dirty="0">
                <a:latin typeface="Candara"/>
                <a:cs typeface="Candara"/>
              </a:rPr>
              <a:t>5. Columns</a:t>
            </a:r>
            <a:r>
              <a:rPr lang="en-US" sz="2000" dirty="0">
                <a:latin typeface="Candara"/>
                <a:cs typeface="Candara"/>
              </a:rPr>
              <a:t>: </a:t>
            </a:r>
          </a:p>
          <a:p>
            <a:pPr marL="695325" lvl="3"/>
            <a:r>
              <a:rPr lang="en-US" sz="2000" dirty="0">
                <a:latin typeface="Candara"/>
                <a:cs typeface="Candara"/>
              </a:rPr>
              <a:t>In </a:t>
            </a:r>
            <a:r>
              <a:rPr lang="en-US" sz="2000" u="sng" dirty="0">
                <a:latin typeface="Candara"/>
                <a:cs typeface="Candara"/>
              </a:rPr>
              <a:t>protic solvents</a:t>
            </a:r>
            <a:r>
              <a:rPr lang="en-US" sz="2000" dirty="0">
                <a:latin typeface="Candara"/>
                <a:cs typeface="Candara"/>
              </a:rPr>
              <a:t>, Nu: strength increases ↓</a:t>
            </a:r>
          </a:p>
          <a:p>
            <a:pPr marL="695325" lvl="3"/>
            <a:r>
              <a:rPr lang="en-US" sz="2000" dirty="0">
                <a:latin typeface="Candara"/>
                <a:cs typeface="Candara"/>
              </a:rPr>
              <a:t>In </a:t>
            </a:r>
            <a:r>
              <a:rPr lang="en-US" sz="2000" u="sng" dirty="0">
                <a:latin typeface="Candara"/>
                <a:cs typeface="Candara"/>
              </a:rPr>
              <a:t>polar aprotic solvents</a:t>
            </a:r>
            <a:r>
              <a:rPr lang="en-US" sz="2000" dirty="0">
                <a:latin typeface="Candara"/>
                <a:cs typeface="Candara"/>
              </a:rPr>
              <a:t>, Nu: strength increases ↑</a:t>
            </a:r>
          </a:p>
          <a:p>
            <a:pPr marL="238125"/>
            <a:r>
              <a:rPr lang="en-US" sz="2000" b="1" dirty="0">
                <a:latin typeface="Candara"/>
                <a:cs typeface="Candara"/>
              </a:rPr>
              <a:t>6. Resonance</a:t>
            </a:r>
            <a:r>
              <a:rPr lang="en-US" sz="2000" dirty="0">
                <a:latin typeface="Candara"/>
                <a:cs typeface="Candara"/>
              </a:rPr>
              <a:t> stabilization weakens </a:t>
            </a:r>
            <a:r>
              <a:rPr lang="en-US" sz="2000" dirty="0" err="1">
                <a:latin typeface="Candara"/>
                <a:cs typeface="Candara"/>
              </a:rPr>
              <a:t>Nu:s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238125"/>
            <a:r>
              <a:rPr lang="en-US" sz="2000" b="1" dirty="0">
                <a:latin typeface="Candara"/>
                <a:cs typeface="Candara"/>
              </a:rPr>
              <a:t>7. Steric hinderance </a:t>
            </a:r>
            <a:r>
              <a:rPr lang="en-US" sz="2000" dirty="0">
                <a:latin typeface="Candara"/>
                <a:cs typeface="Candara"/>
              </a:rPr>
              <a:t>weakens </a:t>
            </a:r>
            <a:r>
              <a:rPr lang="en-US" sz="2000" dirty="0" err="1">
                <a:latin typeface="Candara"/>
                <a:cs typeface="Candara"/>
              </a:rPr>
              <a:t>Nu:s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9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49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1. Acting as a Nu: or a base?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4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Both bases and nucleophiles (Nu</a:t>
            </a:r>
            <a:r>
              <a:rPr lang="en-US" sz="2000" dirty="0">
                <a:latin typeface="Candara"/>
                <a:cs typeface="Candara"/>
                <a:sym typeface="Wingdings" pitchFamily="2" charset="2"/>
              </a:rPr>
              <a:t>:) are characterized by lone pairs. And bases can act as Nu: and Nu: can act as bases. </a:t>
            </a:r>
            <a:r>
              <a:rPr lang="en-US" sz="2000" b="1" dirty="0">
                <a:latin typeface="Candara"/>
                <a:cs typeface="Candara"/>
                <a:sym typeface="Wingdings" pitchFamily="2" charset="2"/>
              </a:rPr>
              <a:t>So, how can they be distinguished?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72FB3-0534-4247-BF3C-32565CDC19EC}"/>
              </a:ext>
            </a:extLst>
          </p:cNvPr>
          <p:cNvSpPr txBox="1"/>
          <p:nvPr/>
        </p:nvSpPr>
        <p:spPr>
          <a:xfrm>
            <a:off x="198693" y="1607403"/>
            <a:ext cx="8746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Functional test: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Bases remove only a hydrogen 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Nu: do more.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21617-4D37-AD4F-86BE-C10533427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410"/>
          <a:stretch/>
        </p:blipFill>
        <p:spPr>
          <a:xfrm>
            <a:off x="588983" y="4728099"/>
            <a:ext cx="5560250" cy="1117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AD963-095A-5F4F-8990-193C39B4D4C9}"/>
              </a:ext>
            </a:extLst>
          </p:cNvPr>
          <p:cNvSpPr txBox="1"/>
          <p:nvPr/>
        </p:nvSpPr>
        <p:spPr>
          <a:xfrm>
            <a:off x="6395751" y="5035030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Acting as Nu: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87DDA-3EA3-E146-93A5-6634E57C0F52}"/>
              </a:ext>
            </a:extLst>
          </p:cNvPr>
          <p:cNvSpPr txBox="1"/>
          <p:nvPr/>
        </p:nvSpPr>
        <p:spPr>
          <a:xfrm>
            <a:off x="6395751" y="3625812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Acting as a 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64C01-79A8-EF40-808D-04067EDE6D01}"/>
              </a:ext>
            </a:extLst>
          </p:cNvPr>
          <p:cNvSpPr txBox="1"/>
          <p:nvPr/>
        </p:nvSpPr>
        <p:spPr>
          <a:xfrm>
            <a:off x="977009" y="2632024"/>
            <a:ext cx="740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In SN reactions, Nu: are added to the reactant in place of the LG.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F74423-0FF8-3B40-94B4-B5FD017A1E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22" r="43659"/>
          <a:stretch/>
        </p:blipFill>
        <p:spPr>
          <a:xfrm>
            <a:off x="588983" y="3624943"/>
            <a:ext cx="5098136" cy="6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2. Who are Nu: 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5655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Many Nu: use </a:t>
            </a:r>
            <a:r>
              <a:rPr lang="en-US" sz="2000" b="1" dirty="0">
                <a:latin typeface="Candara"/>
                <a:cs typeface="Candara"/>
              </a:rPr>
              <a:t>N, O and S atoms </a:t>
            </a:r>
            <a:r>
              <a:rPr lang="en-US" sz="2000" dirty="0">
                <a:latin typeface="Candara"/>
                <a:cs typeface="Candara"/>
              </a:rPr>
              <a:t>to hold lone pairs.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Alcohols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Phenols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Amines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Thiols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(Carbohydrates)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78F78-A3E9-794C-B5C7-930236A438C0}"/>
              </a:ext>
            </a:extLst>
          </p:cNvPr>
          <p:cNvSpPr txBox="1"/>
          <p:nvPr/>
        </p:nvSpPr>
        <p:spPr>
          <a:xfrm>
            <a:off x="197236" y="3107425"/>
            <a:ext cx="554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Laboratory Nu: </a:t>
            </a:r>
            <a:r>
              <a:rPr lang="en-US" sz="2000" dirty="0">
                <a:latin typeface="Candara"/>
                <a:cs typeface="Candara"/>
              </a:rPr>
              <a:t>also include halide ions and </a:t>
            </a:r>
            <a:r>
              <a:rPr lang="en-US" sz="2000" dirty="0" err="1">
                <a:latin typeface="Candara"/>
                <a:cs typeface="Candara"/>
              </a:rPr>
              <a:t>azide</a:t>
            </a:r>
            <a:r>
              <a:rPr lang="en-US" sz="2000" dirty="0">
                <a:latin typeface="Candara"/>
                <a:cs typeface="Candara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Br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Cl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F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</a:t>
            </a:r>
            <a:r>
              <a:rPr lang="en-US" sz="2400" baseline="-25000" dirty="0">
                <a:latin typeface="Candara"/>
                <a:cs typeface="Candara"/>
              </a:rPr>
              <a:t>3</a:t>
            </a:r>
            <a:r>
              <a:rPr lang="en-US" sz="2400" baseline="30000" dirty="0">
                <a:latin typeface="Candara"/>
                <a:cs typeface="Candara"/>
              </a:rPr>
              <a:t>-1  </a:t>
            </a:r>
            <a:r>
              <a:rPr lang="en-US" dirty="0">
                <a:latin typeface="Candara"/>
                <a:cs typeface="Candara"/>
              </a:rPr>
              <a:t>(</a:t>
            </a:r>
            <a:r>
              <a:rPr lang="en-US" dirty="0" err="1">
                <a:latin typeface="Candara"/>
                <a:cs typeface="Candara"/>
              </a:rPr>
              <a:t>azide</a:t>
            </a:r>
            <a:r>
              <a:rPr lang="en-US" dirty="0">
                <a:latin typeface="Candara"/>
                <a:cs typeface="Candara"/>
              </a:rPr>
              <a:t>)</a:t>
            </a:r>
            <a:endParaRPr lang="en-US" sz="2000" baseline="30000" dirty="0">
              <a:latin typeface="Candara"/>
              <a:cs typeface="Candar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EFFA6E-ED15-334F-BBCE-3669E2CDD3EE}"/>
              </a:ext>
            </a:extLst>
          </p:cNvPr>
          <p:cNvSpPr txBox="1"/>
          <p:nvPr/>
        </p:nvSpPr>
        <p:spPr>
          <a:xfrm>
            <a:off x="197236" y="5142442"/>
            <a:ext cx="359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Carbon Nu: </a:t>
            </a:r>
            <a:r>
              <a:rPr lang="en-US" sz="2000" dirty="0">
                <a:latin typeface="Candara"/>
                <a:cs typeface="Candara"/>
              </a:rPr>
              <a:t>are less common.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Enolate 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Cyanide ions (CN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000" dirty="0">
                <a:latin typeface="Candara"/>
                <a:cs typeface="Candara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3AC34-8332-C345-8420-4D580EA6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28" y="3656638"/>
            <a:ext cx="3975100" cy="166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EFDC2-2041-D449-B98B-D54D6AF41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709" y="5016847"/>
            <a:ext cx="1638300" cy="16891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29F788-BBB7-1F47-B649-D4DA0EBB87BC}"/>
              </a:ext>
            </a:extLst>
          </p:cNvPr>
          <p:cNvCxnSpPr/>
          <p:nvPr/>
        </p:nvCxnSpPr>
        <p:spPr>
          <a:xfrm flipV="1">
            <a:off x="2531327" y="4762409"/>
            <a:ext cx="2978648" cy="887864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5CDD16-EA0F-D643-BDC6-6D32A110E120}"/>
              </a:ext>
            </a:extLst>
          </p:cNvPr>
          <p:cNvCxnSpPr>
            <a:cxnSpLocks/>
          </p:cNvCxnSpPr>
          <p:nvPr/>
        </p:nvCxnSpPr>
        <p:spPr>
          <a:xfrm>
            <a:off x="3167491" y="5978146"/>
            <a:ext cx="4676575" cy="12689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10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3. (-) charged Nu: are stronger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Negatively charged (deprotonated) Nu: (-)</a:t>
            </a:r>
            <a:r>
              <a:rPr lang="en-US" sz="2000" dirty="0">
                <a:latin typeface="Candara"/>
                <a:cs typeface="Candara"/>
              </a:rPr>
              <a:t> are several orders of magnitude stronger than uncharged (protonated) Nu:.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1A53E6-D2AD-A642-B59F-BFDCE42A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45" y="3000441"/>
            <a:ext cx="925551" cy="435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CE3EA-E46A-284B-9530-7E79BED1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83" y="2750224"/>
            <a:ext cx="1103746" cy="747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7F485-D7EF-8443-A78C-5642B11F1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55" y="4145617"/>
            <a:ext cx="1053195" cy="707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245C0-1389-FE45-B7D2-D381583064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238" b="87087"/>
          <a:stretch/>
        </p:blipFill>
        <p:spPr>
          <a:xfrm>
            <a:off x="4169695" y="4227626"/>
            <a:ext cx="1053195" cy="435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FE607-F2EF-F140-95DC-7944891FD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314" y="5588615"/>
            <a:ext cx="1787232" cy="1136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230E8-A161-2040-BA37-B31E8E65D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883" y="5095308"/>
            <a:ext cx="1705109" cy="136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284BBA-50F4-1C42-B93C-DD29C1992988}"/>
              </a:ext>
            </a:extLst>
          </p:cNvPr>
          <p:cNvSpPr txBox="1"/>
          <p:nvPr/>
        </p:nvSpPr>
        <p:spPr>
          <a:xfrm>
            <a:off x="3815390" y="224591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stronger Nu:(-)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94C376-F289-504D-9BB1-3AB93E150CE3}"/>
              </a:ext>
            </a:extLst>
          </p:cNvPr>
          <p:cNvSpPr txBox="1"/>
          <p:nvPr/>
        </p:nvSpPr>
        <p:spPr>
          <a:xfrm>
            <a:off x="6713199" y="224591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weaker Nu: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772DA-4520-8944-B191-F452B21A65E0}"/>
              </a:ext>
            </a:extLst>
          </p:cNvPr>
          <p:cNvSpPr txBox="1"/>
          <p:nvPr/>
        </p:nvSpPr>
        <p:spPr>
          <a:xfrm>
            <a:off x="400337" y="5588615"/>
            <a:ext cx="279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Here lack of + charge makes the stronger Nu:</a:t>
            </a:r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D2838D50-C2B1-E54A-A7F3-7E346BF1CE4A}"/>
              </a:ext>
            </a:extLst>
          </p:cNvPr>
          <p:cNvSpPr/>
          <p:nvPr/>
        </p:nvSpPr>
        <p:spPr>
          <a:xfrm flipH="1">
            <a:off x="3449630" y="2731255"/>
            <a:ext cx="365760" cy="2172596"/>
          </a:xfrm>
          <a:prstGeom prst="rightBracket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B6808C-4543-B64E-B9E9-3B16B25FDC8C}"/>
              </a:ext>
            </a:extLst>
          </p:cNvPr>
          <p:cNvSpPr txBox="1"/>
          <p:nvPr/>
        </p:nvSpPr>
        <p:spPr>
          <a:xfrm>
            <a:off x="400337" y="3425072"/>
            <a:ext cx="301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Often, negative charge indicates the stronger Nu: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99FC1A-22E9-1D42-A53D-4718DAE95968}"/>
              </a:ext>
            </a:extLst>
          </p:cNvPr>
          <p:cNvSpPr txBox="1"/>
          <p:nvPr/>
        </p:nvSpPr>
        <p:spPr>
          <a:xfrm>
            <a:off x="3471535" y="1568542"/>
            <a:ext cx="301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SN2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reactions require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strong Nu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  <a:sym typeface="Wingdings" pitchFamily="2" charset="2"/>
              </a:rPr>
              <a:t>:(-)</a:t>
            </a:r>
            <a:endParaRPr lang="en-US" sz="2000" b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45726-2AAB-E843-AFF5-9A454E02394C}"/>
              </a:ext>
            </a:extLst>
          </p:cNvPr>
          <p:cNvSpPr txBox="1"/>
          <p:nvPr/>
        </p:nvSpPr>
        <p:spPr>
          <a:xfrm>
            <a:off x="6344835" y="1585316"/>
            <a:ext cx="279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SN1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reactions can use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weaker Nu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  <a:sym typeface="Wingdings" pitchFamily="2" charset="2"/>
              </a:rPr>
              <a:t>:</a:t>
            </a:r>
            <a:endParaRPr lang="en-US" sz="2000" b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 animBg="1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820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4. Nu: strength decreases across rows 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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Within rows, </a:t>
            </a:r>
            <a:r>
              <a:rPr lang="en-US" sz="2000" b="1" dirty="0">
                <a:latin typeface="Candara"/>
                <a:cs typeface="Candara"/>
              </a:rPr>
              <a:t>trends in Nu: strength mirror trends in basicity.</a:t>
            </a:r>
          </a:p>
          <a:p>
            <a:endParaRPr lang="en-US" sz="1100" b="1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Left to right, each element in a row has one more proton.</a:t>
            </a:r>
          </a:p>
          <a:p>
            <a:endParaRPr lang="en-US" sz="11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As atoms gain protons, they are less willing to donate electrons to form dative bonds (aka act as Nu</a:t>
            </a:r>
            <a:r>
              <a:rPr lang="en-US" sz="2000" dirty="0">
                <a:latin typeface="Candara"/>
                <a:cs typeface="Candara"/>
                <a:sym typeface="Wingdings" pitchFamily="2" charset="2"/>
              </a:rPr>
              <a:t>:).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33468-E47A-BB45-B0AA-AE881278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76" y="2628604"/>
            <a:ext cx="6323676" cy="1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1543</Words>
  <Application>Microsoft Macintosh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2020-01-15T03:26:40Z</dcterms:created>
  <dcterms:modified xsi:type="dcterms:W3CDTF">2020-01-15T03:27:58Z</dcterms:modified>
</cp:coreProperties>
</file>