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38" r:id="rId2"/>
    <p:sldId id="441" r:id="rId3"/>
    <p:sldId id="457" r:id="rId4"/>
    <p:sldId id="381" r:id="rId5"/>
    <p:sldId id="458" r:id="rId6"/>
    <p:sldId id="383" r:id="rId7"/>
    <p:sldId id="382" r:id="rId8"/>
    <p:sldId id="387" r:id="rId9"/>
    <p:sldId id="388" r:id="rId10"/>
    <p:sldId id="389" r:id="rId11"/>
    <p:sldId id="391" r:id="rId12"/>
    <p:sldId id="393" r:id="rId13"/>
    <p:sldId id="390" r:id="rId14"/>
    <p:sldId id="392" r:id="rId15"/>
    <p:sldId id="394" r:id="rId16"/>
    <p:sldId id="396" r:id="rId17"/>
    <p:sldId id="397" r:id="rId18"/>
    <p:sldId id="398" r:id="rId19"/>
    <p:sldId id="399" r:id="rId20"/>
    <p:sldId id="40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1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5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8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FF4F7-651D-E045-AC6C-9A5A0E80E9E7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1B18-CC20-F741-B02C-1E566FD3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29" y="-19685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10" y="16340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047" y="753574"/>
            <a:ext cx="84005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6. Nucleophilic substitution reactions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Introduction: Why aren't identical twins identical? Just ask SAM.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6.1: Two mechanistic models for nucleophilic substitution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6.1A: The SN2 mechanism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6.1B: The SN1 mechanism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6.2: All about nucleophiles (Nu:</a:t>
            </a:r>
            <a:r>
              <a:rPr lang="en-US" sz="1600" b="1" dirty="0">
                <a:latin typeface="Candara" panose="020E0502030303020204" pitchFamily="34" charset="0"/>
                <a:sym typeface="Wingdings" pitchFamily="2" charset="2"/>
              </a:rPr>
              <a:t>)</a:t>
            </a:r>
            <a:endParaRPr lang="en-US" sz="1600" b="1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What is a nucleophile vs. a base?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Protonation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Periodic trends in nucleophilicity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Resonance effects on nucleophilicity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Steric effects on nucleophilicity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6.3: All about electrophiles (E+)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Steric hindrance at the electrophile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Carbocation stability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6.4: Leaving groups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6.5: </a:t>
            </a:r>
            <a:r>
              <a:rPr lang="en-US" sz="1600" b="1" dirty="0" err="1">
                <a:latin typeface="Candara" panose="020E0502030303020204" pitchFamily="34" charset="0"/>
              </a:rPr>
              <a:t>Regiospecificity</a:t>
            </a:r>
            <a:r>
              <a:rPr lang="en-US" sz="1600" b="1" dirty="0">
                <a:latin typeface="Candara" panose="020E0502030303020204" pitchFamily="34" charset="0"/>
              </a:rPr>
              <a:t> of SN1 reactions with allylic electrophile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6.6: SN1 or SN2? Predicting the mechanism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6.7: Biological nucleophilic substitution reactions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6.7A: A biochemical SN2 reaction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6.7B: A biochemical SN1 reaction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	6.7C: A biochemical SN1/SN2 hybrid reaction</a:t>
            </a:r>
          </a:p>
          <a:p>
            <a:r>
              <a:rPr lang="en-US" sz="1600" b="1" dirty="0">
                <a:latin typeface="Candara" panose="020E0502030303020204" pitchFamily="34" charset="0"/>
              </a:rPr>
              <a:t>6.8: Nucleophilic substitution in the lab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6.8A: The Williamson ether synthesis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	6.8B: Turning a poor leaving group into a good one: </a:t>
            </a:r>
            <a:r>
              <a:rPr lang="en-US" sz="1600" dirty="0" err="1">
                <a:latin typeface="Candara" panose="020E0502030303020204" pitchFamily="34" charset="0"/>
              </a:rPr>
              <a:t>tosylates</a:t>
            </a:r>
            <a:endParaRPr lang="en-US" sz="1600" dirty="0"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" name="Right Bracket 1">
            <a:extLst>
              <a:ext uri="{FF2B5EF4-FFF2-40B4-BE49-F238E27FC236}">
                <a16:creationId xmlns:a16="http://schemas.microsoft.com/office/drawing/2014/main" id="{E87D4D54-F069-D94B-85BD-70A15A7FD3E2}"/>
              </a:ext>
            </a:extLst>
          </p:cNvPr>
          <p:cNvSpPr/>
          <p:nvPr/>
        </p:nvSpPr>
        <p:spPr>
          <a:xfrm>
            <a:off x="4942114" y="5007429"/>
            <a:ext cx="119743" cy="903514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D9E71-849E-1E44-B48C-CD1EA926BB2D}"/>
              </a:ext>
            </a:extLst>
          </p:cNvPr>
          <p:cNvSpPr txBox="1"/>
          <p:nvPr/>
        </p:nvSpPr>
        <p:spPr>
          <a:xfrm>
            <a:off x="5061857" y="532311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optional sidebar</a:t>
            </a:r>
          </a:p>
        </p:txBody>
      </p:sp>
    </p:spTree>
    <p:extLst>
      <p:ext uri="{BB962C8B-B14F-4D97-AF65-F5344CB8AC3E}">
        <p14:creationId xmlns:p14="http://schemas.microsoft.com/office/powerpoint/2010/main" val="321269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2106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4. 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Fill in the missing numbers in this statement: The conjugated p system in</a:t>
            </a:r>
          </a:p>
          <a:p>
            <a:r>
              <a:rPr lang="en-US" sz="2000" dirty="0">
                <a:latin typeface="Candara"/>
                <a:cs typeface="Candara"/>
              </a:rPr>
              <a:t>the benzylic carbocation above is composed of ______ p orbitals overlapping to share ______ </a:t>
            </a:r>
            <a:r>
              <a:rPr lang="el-GR" sz="2000" dirty="0">
                <a:latin typeface="Candara"/>
                <a:cs typeface="Candara"/>
              </a:rPr>
              <a:t>π</a:t>
            </a:r>
            <a:r>
              <a:rPr lang="en-US" sz="2000" dirty="0">
                <a:latin typeface="Candara"/>
                <a:cs typeface="Candara"/>
              </a:rPr>
              <a:t> electrons.</a:t>
            </a:r>
          </a:p>
        </p:txBody>
      </p:sp>
      <p:sp>
        <p:nvSpPr>
          <p:cNvPr id="3" name="Up Arrow Callout 2">
            <a:extLst>
              <a:ext uri="{FF2B5EF4-FFF2-40B4-BE49-F238E27FC236}">
                <a16:creationId xmlns:a16="http://schemas.microsoft.com/office/drawing/2014/main" id="{8918DE77-37C2-8142-9179-5E4D1DCABDD8}"/>
              </a:ext>
            </a:extLst>
          </p:cNvPr>
          <p:cNvSpPr/>
          <p:nvPr/>
        </p:nvSpPr>
        <p:spPr>
          <a:xfrm>
            <a:off x="5475112" y="1537652"/>
            <a:ext cx="508000" cy="677333"/>
          </a:xfrm>
          <a:prstGeom prst="upArrowCallou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7</a:t>
            </a:r>
          </a:p>
        </p:txBody>
      </p:sp>
      <p:sp>
        <p:nvSpPr>
          <p:cNvPr id="8" name="Up Arrow Callout 7">
            <a:extLst>
              <a:ext uri="{FF2B5EF4-FFF2-40B4-BE49-F238E27FC236}">
                <a16:creationId xmlns:a16="http://schemas.microsoft.com/office/drawing/2014/main" id="{B066CA0D-9E08-A248-8550-00EED7BFE7CE}"/>
              </a:ext>
            </a:extLst>
          </p:cNvPr>
          <p:cNvSpPr/>
          <p:nvPr/>
        </p:nvSpPr>
        <p:spPr>
          <a:xfrm>
            <a:off x="1049312" y="1876318"/>
            <a:ext cx="508000" cy="677333"/>
          </a:xfrm>
          <a:prstGeom prst="upArrowCallou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1882D-96B4-0540-8EEF-8BB55489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15" b="79754"/>
          <a:stretch/>
        </p:blipFill>
        <p:spPr>
          <a:xfrm>
            <a:off x="3567288" y="2862439"/>
            <a:ext cx="1907824" cy="14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5. E- donating 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555FA-83F8-5B4B-809E-7B0AF714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27" y="1372209"/>
            <a:ext cx="5372578" cy="549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While N and O are generally electron withdrawing, they can be </a:t>
            </a:r>
            <a:r>
              <a:rPr lang="en-US" sz="2000" b="1" dirty="0">
                <a:latin typeface="Candara"/>
                <a:cs typeface="Candara"/>
              </a:rPr>
              <a:t>electron donating if in resonance</a:t>
            </a:r>
            <a:r>
              <a:rPr lang="en-US" sz="2000" dirty="0">
                <a:latin typeface="Candara"/>
                <a:cs typeface="Candara"/>
              </a:rPr>
              <a:t> with the carbocation.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5F66E9-2420-1A46-885F-2960D8DE36B0}"/>
              </a:ext>
            </a:extLst>
          </p:cNvPr>
          <p:cNvSpPr txBox="1"/>
          <p:nvPr/>
        </p:nvSpPr>
        <p:spPr>
          <a:xfrm>
            <a:off x="228607" y="1633089"/>
            <a:ext cx="2571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Electron donating groups stabilize the carbocation by countering 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233C4-1022-4647-BBFA-BFE8F250EF64}"/>
              </a:ext>
            </a:extLst>
          </p:cNvPr>
          <p:cNvSpPr txBox="1"/>
          <p:nvPr/>
        </p:nvSpPr>
        <p:spPr>
          <a:xfrm>
            <a:off x="198693" y="5224911"/>
            <a:ext cx="257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 more stable E+ would ↑ SN1 vs. SN2.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7ACC3B-F6EE-F14B-946F-59C2E74D4E78}"/>
              </a:ext>
            </a:extLst>
          </p:cNvPr>
          <p:cNvSpPr/>
          <p:nvPr/>
        </p:nvSpPr>
        <p:spPr>
          <a:xfrm>
            <a:off x="2883049" y="4077148"/>
            <a:ext cx="6074071" cy="278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244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6. Vinylic carbocations are unstable!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Vinylic carbocations: </a:t>
            </a:r>
            <a:r>
              <a:rPr lang="en-US" sz="2000" i="1" dirty="0">
                <a:latin typeface="Candara"/>
                <a:cs typeface="Candara"/>
              </a:rPr>
              <a:t>the + is found on a double-bonded 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Very unstable!!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A69FC-17F4-7045-B0A1-DF15307A4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009" y="1952765"/>
            <a:ext cx="2145982" cy="1109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E2AE76-7A3E-A748-96C1-2D9DBB55917A}"/>
              </a:ext>
            </a:extLst>
          </p:cNvPr>
          <p:cNvSpPr txBox="1"/>
          <p:nvPr/>
        </p:nvSpPr>
        <p:spPr>
          <a:xfrm>
            <a:off x="228607" y="3612757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Explain why vinylic carbocations are unstable. 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(Hint: think about hybridization and electronegativity)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22344-EC86-7240-A19A-75B64F39B10C}"/>
              </a:ext>
            </a:extLst>
          </p:cNvPr>
          <p:cNvSpPr txBox="1"/>
          <p:nvPr/>
        </p:nvSpPr>
        <p:spPr>
          <a:xfrm>
            <a:off x="273763" y="4509090"/>
            <a:ext cx="875842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Recall that vinylic carbanions are more stable than single-bonded carbanions, because increased ‘s’ character in the hybrid orbitals (sp2 vs. sp3) makes the vinylic carbon more electronegative. </a:t>
            </a:r>
          </a:p>
          <a:p>
            <a:endParaRPr lang="en-US" sz="1400" dirty="0">
              <a:solidFill>
                <a:srgbClr val="0432FF"/>
              </a:solidFill>
              <a:latin typeface="Candara"/>
              <a:cs typeface="Candara"/>
            </a:endParaRPr>
          </a:p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The same forces that stabilize a carbanion will destabilize a carbocation: the vinylic carbon is more electronegative, and thus is not able to bear a positive charge as well.</a:t>
            </a:r>
          </a:p>
        </p:txBody>
      </p:sp>
    </p:spTree>
    <p:extLst>
      <p:ext uri="{BB962C8B-B14F-4D97-AF65-F5344CB8AC3E}">
        <p14:creationId xmlns:p14="http://schemas.microsoft.com/office/powerpoint/2010/main" val="11969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398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Combining factors?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Many of the factors that you’ve seen can be combined to affect the likelihood and speed for SN1 reactions.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70AC5-9A19-8741-BBBB-E6A172C7516D}"/>
              </a:ext>
            </a:extLst>
          </p:cNvPr>
          <p:cNvSpPr txBox="1"/>
          <p:nvPr/>
        </p:nvSpPr>
        <p:spPr>
          <a:xfrm>
            <a:off x="192786" y="1654269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Compare these two similar carbocations. Which is more stable?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6DFC5E-3E66-E44C-AE4C-DB855CF5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30" r="53481"/>
          <a:stretch/>
        </p:blipFill>
        <p:spPr>
          <a:xfrm>
            <a:off x="228607" y="2643183"/>
            <a:ext cx="5735301" cy="1333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0C46D-85BA-A74C-8CF5-D1CFADE33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84" t="32493"/>
          <a:stretch/>
        </p:blipFill>
        <p:spPr>
          <a:xfrm>
            <a:off x="3026391" y="4843458"/>
            <a:ext cx="5932186" cy="1483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498F9-4475-4B4E-A6E9-80BD5A9ECAF6}"/>
              </a:ext>
            </a:extLst>
          </p:cNvPr>
          <p:cNvSpPr txBox="1"/>
          <p:nvPr/>
        </p:nvSpPr>
        <p:spPr>
          <a:xfrm>
            <a:off x="228607" y="2239234"/>
            <a:ext cx="348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+ shared over two 2º carbons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70F918-F6CC-7B4F-80A1-195D03D9BA77}"/>
              </a:ext>
            </a:extLst>
          </p:cNvPr>
          <p:cNvSpPr txBox="1"/>
          <p:nvPr/>
        </p:nvSpPr>
        <p:spPr>
          <a:xfrm>
            <a:off x="3250516" y="4443348"/>
            <a:ext cx="5379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+ shared over one 2º carbon and one 3º carbon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A0EF2-1C71-B349-B74A-6745195B5255}"/>
              </a:ext>
            </a:extLst>
          </p:cNvPr>
          <p:cNvSpPr txBox="1"/>
          <p:nvPr/>
        </p:nvSpPr>
        <p:spPr>
          <a:xfrm>
            <a:off x="5486613" y="5926655"/>
            <a:ext cx="155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more stable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3FA636FC-7809-4E46-A0D4-71ACFD9A9A5C}"/>
              </a:ext>
            </a:extLst>
          </p:cNvPr>
          <p:cNvSpPr/>
          <p:nvPr/>
        </p:nvSpPr>
        <p:spPr>
          <a:xfrm>
            <a:off x="1250267" y="3656779"/>
            <a:ext cx="536756" cy="458219"/>
          </a:xfrm>
          <a:prstGeom prst="wedgeRoundRectCallout">
            <a:avLst>
              <a:gd name="adj1" fmla="val 5785"/>
              <a:gd name="adj2" fmla="val -112111"/>
              <a:gd name="adj3" fmla="val 16667"/>
            </a:avLst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2º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C19F08C7-4B1E-F74A-B971-47C1EA41A887}"/>
              </a:ext>
            </a:extLst>
          </p:cNvPr>
          <p:cNvSpPr/>
          <p:nvPr/>
        </p:nvSpPr>
        <p:spPr>
          <a:xfrm>
            <a:off x="4089695" y="3550288"/>
            <a:ext cx="536756" cy="458219"/>
          </a:xfrm>
          <a:prstGeom prst="wedgeRoundRectCallout">
            <a:avLst>
              <a:gd name="adj1" fmla="val 5785"/>
              <a:gd name="adj2" fmla="val -112111"/>
              <a:gd name="adj3" fmla="val 16667"/>
            </a:avLst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2º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D34BD39-E5B5-1240-A98B-0FCFC9F92796}"/>
              </a:ext>
            </a:extLst>
          </p:cNvPr>
          <p:cNvSpPr/>
          <p:nvPr/>
        </p:nvSpPr>
        <p:spPr>
          <a:xfrm>
            <a:off x="4358073" y="6017037"/>
            <a:ext cx="536756" cy="458219"/>
          </a:xfrm>
          <a:prstGeom prst="wedgeRoundRectCallout">
            <a:avLst>
              <a:gd name="adj1" fmla="val 5785"/>
              <a:gd name="adj2" fmla="val -112111"/>
              <a:gd name="adj3" fmla="val 16667"/>
            </a:avLst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2º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54D86413-6952-5049-91D2-86CDD5846B1C}"/>
              </a:ext>
            </a:extLst>
          </p:cNvPr>
          <p:cNvSpPr/>
          <p:nvPr/>
        </p:nvSpPr>
        <p:spPr>
          <a:xfrm>
            <a:off x="7167447" y="5999943"/>
            <a:ext cx="536756" cy="458219"/>
          </a:xfrm>
          <a:prstGeom prst="wedgeRoundRectCallout">
            <a:avLst>
              <a:gd name="adj1" fmla="val 5785"/>
              <a:gd name="adj2" fmla="val -112111"/>
              <a:gd name="adj3" fmla="val 16667"/>
            </a:avLst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3º</a:t>
            </a:r>
          </a:p>
        </p:txBody>
      </p:sp>
    </p:spTree>
    <p:extLst>
      <p:ext uri="{BB962C8B-B14F-4D97-AF65-F5344CB8AC3E}">
        <p14:creationId xmlns:p14="http://schemas.microsoft.com/office/powerpoint/2010/main" val="22080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Rank the following carbocations from most to least stable: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04AE0-D797-BA49-8B21-06D68B306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55" y="1455561"/>
            <a:ext cx="7393432" cy="144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DCC04-F768-684D-BFD2-B99B046C6A37}"/>
              </a:ext>
            </a:extLst>
          </p:cNvPr>
          <p:cNvSpPr txBox="1"/>
          <p:nvPr/>
        </p:nvSpPr>
        <p:spPr>
          <a:xfrm>
            <a:off x="3763952" y="3028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most stable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6F47C-53A1-444D-9689-954A740E40E2}"/>
              </a:ext>
            </a:extLst>
          </p:cNvPr>
          <p:cNvSpPr txBox="1"/>
          <p:nvPr/>
        </p:nvSpPr>
        <p:spPr>
          <a:xfrm>
            <a:off x="6298308" y="3031007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least stable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26E7AE-4C70-D040-BCAF-47070EB21A2E}"/>
              </a:ext>
            </a:extLst>
          </p:cNvPr>
          <p:cNvSpPr txBox="1"/>
          <p:nvPr/>
        </p:nvSpPr>
        <p:spPr>
          <a:xfrm>
            <a:off x="3108138" y="3467364"/>
            <a:ext cx="2831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Resonance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allows the O</a:t>
            </a:r>
            <a:b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to donate : and stabilize </a:t>
            </a:r>
            <a:b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the carbocation.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D2719B-5A9F-8841-94C0-4EEC81B5D43F}"/>
              </a:ext>
            </a:extLst>
          </p:cNvPr>
          <p:cNvSpPr txBox="1"/>
          <p:nvPr/>
        </p:nvSpPr>
        <p:spPr>
          <a:xfrm rot="7593399">
            <a:off x="4021480" y="1474584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A1AE4B7-D904-5744-B9BD-ED987C9F029D}"/>
              </a:ext>
            </a:extLst>
          </p:cNvPr>
          <p:cNvSpPr/>
          <p:nvPr/>
        </p:nvSpPr>
        <p:spPr>
          <a:xfrm rot="2570996">
            <a:off x="4172199" y="1470319"/>
            <a:ext cx="366384" cy="519495"/>
          </a:xfrm>
          <a:prstGeom prst="arc">
            <a:avLst>
              <a:gd name="adj1" fmla="val 10795982"/>
              <a:gd name="adj2" fmla="val 0"/>
            </a:avLst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A8CA6-2C96-354D-9A73-E124FB27DAC0}"/>
              </a:ext>
            </a:extLst>
          </p:cNvPr>
          <p:cNvSpPr txBox="1"/>
          <p:nvPr/>
        </p:nvSpPr>
        <p:spPr>
          <a:xfrm rot="1501160">
            <a:off x="4355887" y="1632256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9DF2C-B95C-2149-B74B-6E2DE68F34DA}"/>
              </a:ext>
            </a:extLst>
          </p:cNvPr>
          <p:cNvSpPr txBox="1"/>
          <p:nvPr/>
        </p:nvSpPr>
        <p:spPr>
          <a:xfrm>
            <a:off x="539915" y="4787556"/>
            <a:ext cx="81299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Resonance isn’t possible for A or C because the carbons between the O atom and the + charge have four bonds.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But the O is able to act as an electron-withdrawing group through inductive force,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destabilizing the carbocation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In C, e- withdrawing group is closer so destabilizes the carbocation more.</a:t>
            </a:r>
          </a:p>
        </p:txBody>
      </p:sp>
    </p:spTree>
    <p:extLst>
      <p:ext uri="{BB962C8B-B14F-4D97-AF65-F5344CB8AC3E}">
        <p14:creationId xmlns:p14="http://schemas.microsoft.com/office/powerpoint/2010/main" val="15843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6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carbocation below is an intermediate species in a reaction that is part</a:t>
            </a:r>
          </a:p>
          <a:p>
            <a:r>
              <a:rPr lang="en-US" sz="2000" dirty="0">
                <a:latin typeface="Candara"/>
                <a:cs typeface="Candara"/>
              </a:rPr>
              <a:t>of the biosynthesis of a hallucinogenic compound in a fungus. </a:t>
            </a:r>
          </a:p>
          <a:p>
            <a:r>
              <a:rPr lang="en-US" sz="2000" dirty="0">
                <a:latin typeface="Candara"/>
                <a:cs typeface="Candara"/>
              </a:rPr>
              <a:t>Draw a resonance contributor that shows how it is stabilized by resonance with the nitrogen atom.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CC7B2-A607-5D41-A115-EBF01BBD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225" y="1811860"/>
            <a:ext cx="3432999" cy="2829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4A46FF-0004-E24C-A756-6F88B3C4D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38" y="4515556"/>
            <a:ext cx="6685543" cy="2291645"/>
          </a:xfrm>
          <a:prstGeom prst="rect">
            <a:avLst/>
          </a:prstGeom>
          <a:ln w="1270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16073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(a) Draw a resonance structure of the crystal violet cation in which the positive </a:t>
            </a:r>
          </a:p>
          <a:p>
            <a:r>
              <a:rPr lang="en-US" sz="2000" dirty="0">
                <a:latin typeface="Candara"/>
                <a:cs typeface="Candara"/>
              </a:rPr>
              <a:t>       charge is delocalized to one of the nitrogen atoms.</a:t>
            </a:r>
          </a:p>
          <a:p>
            <a:r>
              <a:rPr lang="en-US" sz="2000" dirty="0">
                <a:latin typeface="Candara"/>
                <a:cs typeface="Candara"/>
              </a:rPr>
              <a:t>(b) Notice that crystal violet is deeply colored. Explain why you could have   </a:t>
            </a:r>
          </a:p>
          <a:p>
            <a:r>
              <a:rPr lang="en-US" sz="2000" dirty="0">
                <a:latin typeface="Candara"/>
                <a:cs typeface="Candara"/>
              </a:rPr>
              <a:t>       predicted this from looking at its chemical structure.</a:t>
            </a:r>
          </a:p>
          <a:p>
            <a:r>
              <a:rPr lang="en-US" sz="2000" dirty="0">
                <a:latin typeface="Candara"/>
                <a:cs typeface="Candara"/>
              </a:rPr>
              <a:t>(c) The conjugated system of crystal violet consists of how many overlapping p  </a:t>
            </a:r>
          </a:p>
          <a:p>
            <a:r>
              <a:rPr lang="en-US" sz="2000" dirty="0">
                <a:latin typeface="Candara"/>
                <a:cs typeface="Candara"/>
              </a:rPr>
              <a:t>      orbitals sharing how many </a:t>
            </a:r>
            <a:r>
              <a:rPr lang="el-GR" sz="2000" dirty="0">
                <a:latin typeface="Candara"/>
                <a:cs typeface="Candara"/>
              </a:rPr>
              <a:t>π </a:t>
            </a:r>
            <a:r>
              <a:rPr lang="en-US" sz="2000" dirty="0">
                <a:latin typeface="Candara"/>
                <a:cs typeface="Candara"/>
              </a:rPr>
              <a:t>electrons?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65B36-42CF-A945-8096-8373C2406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51"/>
          <a:stretch/>
        </p:blipFill>
        <p:spPr>
          <a:xfrm>
            <a:off x="5972175" y="2434230"/>
            <a:ext cx="2984945" cy="2781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E9FA4E-2A61-7942-AAF3-5AB4BAF48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" y="4338618"/>
            <a:ext cx="6886222" cy="2502512"/>
          </a:xfrm>
          <a:prstGeom prst="rect">
            <a:avLst/>
          </a:prstGeom>
          <a:ln w="1270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82364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21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Carbocation stability summary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andara"/>
                <a:cs typeface="Candara"/>
              </a:rPr>
              <a:t>(1) </a:t>
            </a:r>
            <a:r>
              <a:rPr lang="en-US" sz="2000" dirty="0">
                <a:latin typeface="Candara"/>
                <a:cs typeface="Candara"/>
              </a:rPr>
              <a:t> 3º &gt; 2º &gt; 1º &gt; methyl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5E71F-8354-BF49-A94A-751C5DBB1E60}"/>
              </a:ext>
            </a:extLst>
          </p:cNvPr>
          <p:cNvSpPr txBox="1"/>
          <p:nvPr/>
        </p:nvSpPr>
        <p:spPr>
          <a:xfrm>
            <a:off x="192786" y="1216202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andara"/>
                <a:cs typeface="Candara"/>
              </a:rPr>
              <a:t>(</a:t>
            </a:r>
            <a:r>
              <a:rPr lang="en-US" sz="2000" dirty="0">
                <a:latin typeface="Candara"/>
                <a:cs typeface="Candara"/>
              </a:rPr>
              <a:t>2</a:t>
            </a:r>
            <a:r>
              <a:rPr lang="el-GR" sz="2000" dirty="0">
                <a:latin typeface="Candara"/>
                <a:cs typeface="Candara"/>
              </a:rPr>
              <a:t>) </a:t>
            </a:r>
            <a:r>
              <a:rPr lang="en-US" sz="2000" dirty="0">
                <a:latin typeface="Candara"/>
                <a:cs typeface="Candara"/>
              </a:rPr>
              <a:t> Electron donating groups increase stability; distance matters.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32EE0-0165-5C4D-B695-153CC3551511}"/>
              </a:ext>
            </a:extLst>
          </p:cNvPr>
          <p:cNvSpPr txBox="1"/>
          <p:nvPr/>
        </p:nvSpPr>
        <p:spPr>
          <a:xfrm>
            <a:off x="186879" y="1659176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andara"/>
                <a:cs typeface="Candara"/>
              </a:rPr>
              <a:t>(</a:t>
            </a:r>
            <a:r>
              <a:rPr lang="en-US" sz="2000" dirty="0">
                <a:latin typeface="Candara"/>
                <a:cs typeface="Candara"/>
              </a:rPr>
              <a:t>3</a:t>
            </a:r>
            <a:r>
              <a:rPr lang="el-GR" sz="2000" dirty="0">
                <a:latin typeface="Candara"/>
                <a:cs typeface="Candara"/>
              </a:rPr>
              <a:t>) </a:t>
            </a:r>
            <a:r>
              <a:rPr lang="en-US" sz="2000" dirty="0">
                <a:latin typeface="Candara"/>
                <a:cs typeface="Candara"/>
              </a:rPr>
              <a:t> Resonance that delocalizes + stabilizes carbocations.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D62BA-90C1-AE49-846C-FA3D3836C9AA}"/>
              </a:ext>
            </a:extLst>
          </p:cNvPr>
          <p:cNvSpPr txBox="1"/>
          <p:nvPr/>
        </p:nvSpPr>
        <p:spPr>
          <a:xfrm>
            <a:off x="180972" y="2102150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andara"/>
                <a:cs typeface="Candara"/>
              </a:rPr>
              <a:t>(</a:t>
            </a:r>
            <a:r>
              <a:rPr lang="en-US" sz="2000" dirty="0">
                <a:latin typeface="Candara"/>
                <a:cs typeface="Candara"/>
              </a:rPr>
              <a:t>4</a:t>
            </a:r>
            <a:r>
              <a:rPr lang="el-GR" sz="2000" dirty="0">
                <a:latin typeface="Candara"/>
                <a:cs typeface="Candara"/>
              </a:rPr>
              <a:t>) </a:t>
            </a:r>
            <a:r>
              <a:rPr lang="en-US" sz="2000" dirty="0">
                <a:latin typeface="Candara"/>
                <a:cs typeface="Candara"/>
              </a:rPr>
              <a:t> Resonance that delocalizes + with lone pairs stabilizes carbocations.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86B754-28A9-084C-902F-614C4CC8B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83"/>
          <a:stretch/>
        </p:blipFill>
        <p:spPr>
          <a:xfrm>
            <a:off x="797966" y="2559050"/>
            <a:ext cx="7645400" cy="134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7B6C6-5B28-A14F-88F8-1C89435450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850"/>
          <a:stretch/>
        </p:blipFill>
        <p:spPr>
          <a:xfrm>
            <a:off x="1454148" y="4002101"/>
            <a:ext cx="5816600" cy="1391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72C0EC-E21B-E74F-99EC-4FB5FCBD2A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096"/>
          <a:stretch/>
        </p:blipFill>
        <p:spPr>
          <a:xfrm>
            <a:off x="2817264" y="5663113"/>
            <a:ext cx="5511800" cy="11541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E75445-0D83-E442-9C0E-4BDDFC126A85}"/>
              </a:ext>
            </a:extLst>
          </p:cNvPr>
          <p:cNvCxnSpPr/>
          <p:nvPr/>
        </p:nvCxnSpPr>
        <p:spPr>
          <a:xfrm>
            <a:off x="4357689" y="2656450"/>
            <a:ext cx="0" cy="4132200"/>
          </a:xfrm>
          <a:prstGeom prst="line">
            <a:avLst/>
          </a:prstGeom>
          <a:ln w="25400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9FD0B4-A1FB-A649-834A-61F4AC7C7721}"/>
              </a:ext>
            </a:extLst>
          </p:cNvPr>
          <p:cNvSpPr txBox="1"/>
          <p:nvPr/>
        </p:nvSpPr>
        <p:spPr>
          <a:xfrm>
            <a:off x="568087" y="4998769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less stable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A983F-CBA7-F845-866E-AE817DEAE7DB}"/>
              </a:ext>
            </a:extLst>
          </p:cNvPr>
          <p:cNvSpPr txBox="1"/>
          <p:nvPr/>
        </p:nvSpPr>
        <p:spPr>
          <a:xfrm>
            <a:off x="4835622" y="4993301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more stable</a:t>
            </a:r>
          </a:p>
        </p:txBody>
      </p:sp>
    </p:spTree>
    <p:extLst>
      <p:ext uri="{BB962C8B-B14F-4D97-AF65-F5344CB8AC3E}">
        <p14:creationId xmlns:p14="http://schemas.microsoft.com/office/powerpoint/2010/main" val="263799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State which carbocation in each pair below is more stable, or if they are</a:t>
            </a:r>
          </a:p>
          <a:p>
            <a:r>
              <a:rPr lang="en-US" sz="2000" dirty="0">
                <a:latin typeface="Candara"/>
                <a:cs typeface="Candara"/>
              </a:rPr>
              <a:t>expected to be approximately equal. Explain your reasoning.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59D04-A6C4-724D-9778-0BECC880F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14"/>
          <a:stretch/>
        </p:blipFill>
        <p:spPr>
          <a:xfrm>
            <a:off x="544696" y="1917584"/>
            <a:ext cx="2873755" cy="4167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419E1-5E37-1147-9AA8-AC348D1D4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14"/>
          <a:stretch/>
        </p:blipFill>
        <p:spPr>
          <a:xfrm>
            <a:off x="4594577" y="1667320"/>
            <a:ext cx="2873755" cy="416718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66FA8A3-E03E-A148-81C2-8FD5F70FD13A}"/>
              </a:ext>
            </a:extLst>
          </p:cNvPr>
          <p:cNvSpPr/>
          <p:nvPr/>
        </p:nvSpPr>
        <p:spPr>
          <a:xfrm>
            <a:off x="930784" y="2043289"/>
            <a:ext cx="1043093" cy="925689"/>
          </a:xfrm>
          <a:prstGeom prst="roundRect">
            <a:avLst/>
          </a:prstGeom>
          <a:noFill/>
          <a:ln w="15875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594321-B2B3-5C4A-B5F5-4D2B5161971D}"/>
              </a:ext>
            </a:extLst>
          </p:cNvPr>
          <p:cNvSpPr/>
          <p:nvPr/>
        </p:nvSpPr>
        <p:spPr>
          <a:xfrm>
            <a:off x="2279806" y="3030333"/>
            <a:ext cx="1043093" cy="925689"/>
          </a:xfrm>
          <a:prstGeom prst="roundRect">
            <a:avLst/>
          </a:prstGeom>
          <a:noFill/>
          <a:ln w="15875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C22AFDD-EF3F-7D49-A3B2-39E652DFFCF4}"/>
              </a:ext>
            </a:extLst>
          </p:cNvPr>
          <p:cNvSpPr/>
          <p:nvPr/>
        </p:nvSpPr>
        <p:spPr>
          <a:xfrm>
            <a:off x="930783" y="4022218"/>
            <a:ext cx="1043093" cy="1232092"/>
          </a:xfrm>
          <a:prstGeom prst="roundRect">
            <a:avLst/>
          </a:prstGeom>
          <a:noFill/>
          <a:ln w="15875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1195DE-5274-2E43-B458-6DA31EF716D4}"/>
              </a:ext>
            </a:extLst>
          </p:cNvPr>
          <p:cNvSpPr/>
          <p:nvPr/>
        </p:nvSpPr>
        <p:spPr>
          <a:xfrm>
            <a:off x="6247929" y="1736886"/>
            <a:ext cx="1043093" cy="1232092"/>
          </a:xfrm>
          <a:prstGeom prst="roundRect">
            <a:avLst/>
          </a:prstGeom>
          <a:noFill/>
          <a:ln w="15875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0E6B5DE-76C3-884E-BB4A-A77B80941497}"/>
              </a:ext>
            </a:extLst>
          </p:cNvPr>
          <p:cNvSpPr/>
          <p:nvPr/>
        </p:nvSpPr>
        <p:spPr>
          <a:xfrm>
            <a:off x="5147965" y="3075489"/>
            <a:ext cx="1043093" cy="1232092"/>
          </a:xfrm>
          <a:prstGeom prst="roundRect">
            <a:avLst/>
          </a:prstGeom>
          <a:noFill/>
          <a:ln w="15875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15C16AD-B09C-0B42-967E-8B16D01006D9}"/>
              </a:ext>
            </a:extLst>
          </p:cNvPr>
          <p:cNvSpPr/>
          <p:nvPr/>
        </p:nvSpPr>
        <p:spPr>
          <a:xfrm>
            <a:off x="6191058" y="4459920"/>
            <a:ext cx="1043093" cy="1232092"/>
          </a:xfrm>
          <a:prstGeom prst="roundRect">
            <a:avLst/>
          </a:prstGeom>
          <a:noFill/>
          <a:ln w="15875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11091-B8B2-FD42-9558-1FCFB7DD89A0}"/>
              </a:ext>
            </a:extLst>
          </p:cNvPr>
          <p:cNvSpPr txBox="1"/>
          <p:nvPr/>
        </p:nvSpPr>
        <p:spPr>
          <a:xfrm>
            <a:off x="1636810" y="203200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3◦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D2572F-3F6E-A941-90C8-3743B838F243}"/>
              </a:ext>
            </a:extLst>
          </p:cNvPr>
          <p:cNvSpPr txBox="1"/>
          <p:nvPr/>
        </p:nvSpPr>
        <p:spPr>
          <a:xfrm>
            <a:off x="2733734" y="196916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2◦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05DF1B-1847-8D4A-ACA9-3D73104F7213}"/>
              </a:ext>
            </a:extLst>
          </p:cNvPr>
          <p:cNvSpPr txBox="1"/>
          <p:nvPr/>
        </p:nvSpPr>
        <p:spPr>
          <a:xfrm>
            <a:off x="1680703" y="308524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3◦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B861F3-8E92-C241-8E1F-8DED779DAD14}"/>
              </a:ext>
            </a:extLst>
          </p:cNvPr>
          <p:cNvSpPr txBox="1"/>
          <p:nvPr/>
        </p:nvSpPr>
        <p:spPr>
          <a:xfrm>
            <a:off x="2992045" y="2968978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3◦,allylic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7CF97-0292-AD4F-AE36-9CBAAFBFC3D1}"/>
              </a:ext>
            </a:extLst>
          </p:cNvPr>
          <p:cNvSpPr txBox="1"/>
          <p:nvPr/>
        </p:nvSpPr>
        <p:spPr>
          <a:xfrm>
            <a:off x="1544420" y="420842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3◦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82AF43-779D-AE49-B467-3BC338A3B9EF}"/>
              </a:ext>
            </a:extLst>
          </p:cNvPr>
          <p:cNvSpPr txBox="1"/>
          <p:nvPr/>
        </p:nvSpPr>
        <p:spPr>
          <a:xfrm>
            <a:off x="2849535" y="438735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2◦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29FA57-3D66-4742-9FD9-CA5CB9B77CA9}"/>
              </a:ext>
            </a:extLst>
          </p:cNvPr>
          <p:cNvSpPr txBox="1"/>
          <p:nvPr/>
        </p:nvSpPr>
        <p:spPr>
          <a:xfrm>
            <a:off x="6805953" y="1933899"/>
            <a:ext cx="210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More distance from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  e- withdrawing 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E80C18-1F3A-0A49-91FE-F0A44F289436}"/>
              </a:ext>
            </a:extLst>
          </p:cNvPr>
          <p:cNvSpPr txBox="1"/>
          <p:nvPr/>
        </p:nvSpPr>
        <p:spPr>
          <a:xfrm>
            <a:off x="7209505" y="3269906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Resonance of N: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with + charge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AA7A2D-E938-214F-9EB1-E270D4B19B7B}"/>
              </a:ext>
            </a:extLst>
          </p:cNvPr>
          <p:cNvSpPr txBox="1"/>
          <p:nvPr/>
        </p:nvSpPr>
        <p:spPr>
          <a:xfrm>
            <a:off x="6191058" y="5663681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+ delocalized over two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3◦ carbons.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CD39AA-E851-F54F-B42F-5CFFC1295C61}"/>
              </a:ext>
            </a:extLst>
          </p:cNvPr>
          <p:cNvSpPr txBox="1"/>
          <p:nvPr/>
        </p:nvSpPr>
        <p:spPr>
          <a:xfrm>
            <a:off x="3249117" y="5438441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+ delocalized over one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3◦ carbon, one 2◦ carbon.</a:t>
            </a:r>
          </a:p>
        </p:txBody>
      </p:sp>
    </p:spTree>
    <p:extLst>
      <p:ext uri="{BB962C8B-B14F-4D97-AF65-F5344CB8AC3E}">
        <p14:creationId xmlns:p14="http://schemas.microsoft.com/office/powerpoint/2010/main" val="32196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9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823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Summary: SN1 wants stable carbocations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SN1 reactions:</a:t>
            </a:r>
          </a:p>
          <a:p>
            <a:r>
              <a:rPr lang="en-US" sz="2000" dirty="0">
                <a:latin typeface="Candara"/>
                <a:cs typeface="Candara"/>
              </a:rPr>
              <a:t>	methyl		no SN1</a:t>
            </a:r>
          </a:p>
          <a:p>
            <a:r>
              <a:rPr lang="en-US" sz="2000" dirty="0">
                <a:latin typeface="Candara"/>
                <a:cs typeface="Candara"/>
              </a:rPr>
              <a:t>	1º			SN1 only if very stabilized</a:t>
            </a:r>
          </a:p>
          <a:p>
            <a:r>
              <a:rPr lang="en-US" sz="2000" dirty="0">
                <a:latin typeface="Candara"/>
                <a:cs typeface="Candara"/>
              </a:rPr>
              <a:t>	2º			✓ SN1</a:t>
            </a:r>
          </a:p>
          <a:p>
            <a:r>
              <a:rPr lang="en-US" sz="2000" dirty="0">
                <a:latin typeface="Candara"/>
                <a:cs typeface="Candara"/>
              </a:rPr>
              <a:t>	3º			✓ SN1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89E8F-E6E2-6D42-8BE5-17A0AEBC6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66" y="3022599"/>
            <a:ext cx="3779252" cy="19057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F57AE7-00EA-694C-B10C-9CAEE36C9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925" y="3368601"/>
            <a:ext cx="4102264" cy="16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176" y="2321281"/>
            <a:ext cx="87358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latin typeface="Candara" panose="020E0502030303020204" pitchFamily="34" charset="0"/>
              </a:rPr>
              <a:t>Big ideas</a:t>
            </a:r>
            <a:r>
              <a:rPr lang="en-US" sz="2400" b="1" i="1" dirty="0">
                <a:latin typeface="Candara" panose="020E0502030303020204" pitchFamily="34" charset="0"/>
              </a:rPr>
              <a:t>:</a:t>
            </a:r>
          </a:p>
          <a:p>
            <a:endParaRPr lang="en-US" sz="1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1. SN mechanisms depend on the strength of Nu:, stability of E+ </a:t>
            </a:r>
            <a:br>
              <a:rPr lang="en-US" sz="2400" b="1" i="1" dirty="0">
                <a:latin typeface="Candara" panose="020E0502030303020204" pitchFamily="34" charset="0"/>
              </a:rPr>
            </a:br>
            <a:r>
              <a:rPr lang="en-US" sz="2400" b="1" i="1" dirty="0">
                <a:latin typeface="Candara" panose="020E0502030303020204" pitchFamily="34" charset="0"/>
              </a:rPr>
              <a:t>     and quality of LGs.</a:t>
            </a:r>
          </a:p>
          <a:p>
            <a:endParaRPr lang="en-US" sz="1400" b="1" i="1" dirty="0">
              <a:latin typeface="Candara" panose="020E0502030303020204" pitchFamily="34" charset="0"/>
            </a:endParaRPr>
          </a:p>
          <a:p>
            <a:r>
              <a:rPr lang="en-US" sz="2400" b="1" i="1" dirty="0">
                <a:latin typeface="Candara" panose="020E0502030303020204" pitchFamily="34" charset="0"/>
              </a:rPr>
              <a:t>2. Carbocations are intermediates whose 'stability' depends on </a:t>
            </a:r>
          </a:p>
          <a:p>
            <a:r>
              <a:rPr lang="en-US" sz="2400" b="1" i="1" dirty="0">
                <a:latin typeface="Candara" panose="020E0502030303020204" pitchFamily="34" charset="0"/>
              </a:rPr>
              <a:t>     their structures.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(1) </a:t>
            </a:r>
            <a:r>
              <a:rPr lang="en-US" sz="2000" dirty="0">
                <a:latin typeface="Candara" panose="020E0502030303020204" pitchFamily="34" charset="0"/>
              </a:rPr>
              <a:t>Explain why bulky E+ react more slowly via the SN2 mechanism?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526187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(2) </a:t>
            </a:r>
            <a:r>
              <a:rPr lang="en-US" sz="2000" dirty="0">
                <a:latin typeface="Candara" panose="020E0502030303020204" pitchFamily="34" charset="0"/>
              </a:rPr>
              <a:t>Understand that SN2 reactions favor less bulky substrates: methyl &gt; 1</a:t>
            </a:r>
            <a:r>
              <a:rPr lang="en-US" sz="2000" dirty="0">
                <a:latin typeface="Candara" panose="020E0502030303020204" pitchFamily="34" charset="0"/>
                <a:sym typeface="Symbol" pitchFamily="2" charset="2"/>
              </a:rPr>
              <a:t></a:t>
            </a:r>
            <a:r>
              <a:rPr lang="en-US" sz="2000" dirty="0">
                <a:latin typeface="Candara" panose="020E0502030303020204" pitchFamily="34" charset="0"/>
              </a:rPr>
              <a:t> &gt; 2</a:t>
            </a:r>
            <a:r>
              <a:rPr lang="en-US" sz="2000" dirty="0">
                <a:latin typeface="Candara" panose="020E0502030303020204" pitchFamily="34" charset="0"/>
                <a:sym typeface="Symbol" pitchFamily="2" charset="2"/>
              </a:rPr>
              <a:t></a:t>
            </a:r>
            <a:r>
              <a:rPr lang="en-US" sz="2000" dirty="0"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24554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(3) </a:t>
            </a:r>
            <a:r>
              <a:rPr lang="en-US" sz="2000" dirty="0">
                <a:latin typeface="Candara" panose="020E0502030303020204" pitchFamily="34" charset="0"/>
              </a:rPr>
              <a:t>Understand that SN1 reactions like stable carbocations: 3</a:t>
            </a:r>
            <a:r>
              <a:rPr lang="en-US" sz="2000" dirty="0">
                <a:latin typeface="Candara" panose="020E0502030303020204" pitchFamily="34" charset="0"/>
                <a:sym typeface="Symbol" pitchFamily="2" charset="2"/>
              </a:rPr>
              <a:t></a:t>
            </a:r>
            <a:r>
              <a:rPr lang="en-US" sz="2000" dirty="0">
                <a:latin typeface="Candara" panose="020E0502030303020204" pitchFamily="34" charset="0"/>
              </a:rPr>
              <a:t> &gt; 2</a:t>
            </a:r>
            <a:r>
              <a:rPr lang="en-US" sz="2000" dirty="0">
                <a:latin typeface="Candara" panose="020E0502030303020204" pitchFamily="34" charset="0"/>
                <a:sym typeface="Symbol" pitchFamily="2" charset="2"/>
              </a:rPr>
              <a:t></a:t>
            </a:r>
            <a:r>
              <a:rPr lang="en-US" sz="2000" dirty="0">
                <a:latin typeface="Candara" panose="020E0502030303020204" pitchFamily="34" charset="0"/>
              </a:rPr>
              <a:t> &gt; 1</a:t>
            </a:r>
            <a:r>
              <a:rPr lang="en-US" sz="2000" dirty="0">
                <a:latin typeface="Candara" panose="020E0502030303020204" pitchFamily="34" charset="0"/>
                <a:sym typeface="Symbol" pitchFamily="2" charset="2"/>
              </a:rPr>
              <a:t></a:t>
            </a:r>
            <a:r>
              <a:rPr lang="en-US" sz="2000" dirty="0">
                <a:latin typeface="Candara" panose="020E0502030303020204" pitchFamily="34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2964905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(4) </a:t>
            </a:r>
            <a:r>
              <a:rPr lang="en-US" sz="2000" dirty="0">
                <a:latin typeface="Candara" panose="020E0502030303020204" pitchFamily="34" charset="0"/>
              </a:rPr>
              <a:t>Explain why e- withdrawing substituents destabilize carbocations?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368426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(5) </a:t>
            </a:r>
            <a:r>
              <a:rPr lang="en-US" sz="2000" dirty="0">
                <a:latin typeface="Candara" panose="020E0502030303020204" pitchFamily="34" charset="0"/>
              </a:rPr>
              <a:t>Explain why resonance that delocalizes (+) stabilizes carbocations?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D3D42A-7C58-0D41-876D-FAF69423ABDD}"/>
              </a:ext>
            </a:extLst>
          </p:cNvPr>
          <p:cNvSpPr txBox="1"/>
          <p:nvPr/>
        </p:nvSpPr>
        <p:spPr>
          <a:xfrm>
            <a:off x="275634" y="4403623"/>
            <a:ext cx="886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(6) </a:t>
            </a:r>
            <a:r>
              <a:rPr lang="en-US" sz="2000" dirty="0">
                <a:latin typeface="Candara" panose="020E0502030303020204" pitchFamily="34" charset="0"/>
              </a:rPr>
              <a:t>Understand that e- donating groups </a:t>
            </a:r>
            <a:r>
              <a:rPr lang="en-US" sz="2000" u="sng" dirty="0">
                <a:latin typeface="Candara" panose="020E0502030303020204" pitchFamily="34" charset="0"/>
              </a:rPr>
              <a:t>in resonance</a:t>
            </a:r>
            <a:r>
              <a:rPr lang="en-US" sz="2000" dirty="0">
                <a:latin typeface="Candara" panose="020E0502030303020204" pitchFamily="34" charset="0"/>
              </a:rPr>
              <a:t> can stabilize carbocations?</a:t>
            </a:r>
            <a:r>
              <a:rPr lang="en-US" sz="2000" dirty="0">
                <a:latin typeface="Candara" panose="020E0502030303020204" pitchFamily="34" charset="0"/>
                <a:cs typeface="Candara"/>
              </a:rPr>
              <a:t> 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36D8EE-5F1F-FC42-BCB6-D78113AF3566}"/>
              </a:ext>
            </a:extLst>
          </p:cNvPr>
          <p:cNvSpPr txBox="1"/>
          <p:nvPr/>
        </p:nvSpPr>
        <p:spPr>
          <a:xfrm>
            <a:off x="275634" y="5086376"/>
            <a:ext cx="886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(7) </a:t>
            </a:r>
            <a:r>
              <a:rPr lang="en-US" sz="2000" dirty="0">
                <a:latin typeface="Candara" panose="020E0502030303020204" pitchFamily="34" charset="0"/>
              </a:rPr>
              <a:t>Explain why vinylic carbocations are so unstable and don’t react via SN?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967DB4-EC3E-6445-8DF9-F20521087295}"/>
              </a:ext>
            </a:extLst>
          </p:cNvPr>
          <p:cNvSpPr txBox="1"/>
          <p:nvPr/>
        </p:nvSpPr>
        <p:spPr>
          <a:xfrm>
            <a:off x="275634" y="5781000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  <a:cs typeface="Candara"/>
              </a:rPr>
              <a:t>(8) </a:t>
            </a:r>
            <a:r>
              <a:rPr lang="en-US" sz="2000" dirty="0">
                <a:latin typeface="Candara" panose="020E0502030303020204" pitchFamily="34" charset="0"/>
              </a:rPr>
              <a:t>Summarize the factors that increase carbocation stability?</a:t>
            </a:r>
          </a:p>
        </p:txBody>
      </p:sp>
    </p:spTree>
    <p:extLst>
      <p:ext uri="{BB962C8B-B14F-4D97-AF65-F5344CB8AC3E}">
        <p14:creationId xmlns:p14="http://schemas.microsoft.com/office/powerpoint/2010/main" val="167107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40"/>
            <a:ext cx="750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6. Nucleophilic substitution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8746" y="2587357"/>
            <a:ext cx="416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ndara" panose="020E0502030303020204" pitchFamily="34" charset="0"/>
              </a:rPr>
              <a:t>6.3: All about electrophiles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3BBB9-12D8-C046-9524-CB250005FF84}"/>
              </a:ext>
            </a:extLst>
          </p:cNvPr>
          <p:cNvSpPr txBox="1"/>
          <p:nvPr/>
        </p:nvSpPr>
        <p:spPr>
          <a:xfrm>
            <a:off x="1194862" y="3663385"/>
            <a:ext cx="654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ndara" panose="020E0502030303020204" pitchFamily="34" charset="0"/>
              </a:rPr>
              <a:t>Resources for students: ‘Guide to strength of Nu:, E+ and LG’</a:t>
            </a:r>
          </a:p>
        </p:txBody>
      </p:sp>
    </p:spTree>
    <p:extLst>
      <p:ext uri="{BB962C8B-B14F-4D97-AF65-F5344CB8AC3E}">
        <p14:creationId xmlns:p14="http://schemas.microsoft.com/office/powerpoint/2010/main" val="7748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608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 do you need to know about E+ 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94530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Factors that affect E+ strength or speed or reaction:</a:t>
            </a:r>
          </a:p>
          <a:p>
            <a:endParaRPr lang="en-US" sz="1400" dirty="0">
              <a:latin typeface="Candara"/>
              <a:cs typeface="Candara"/>
            </a:endParaRPr>
          </a:p>
          <a:p>
            <a:r>
              <a:rPr lang="en-US" sz="2000" b="1" dirty="0">
                <a:latin typeface="Candara"/>
                <a:cs typeface="Candara"/>
              </a:rPr>
              <a:t>1. Steric hindrance </a:t>
            </a:r>
            <a:r>
              <a:rPr lang="en-US" sz="2000" dirty="0">
                <a:latin typeface="Candara"/>
                <a:cs typeface="Candara"/>
              </a:rPr>
              <a:t>weakens E+ for SN2 but not SN1.</a:t>
            </a:r>
          </a:p>
          <a:p>
            <a:endParaRPr lang="en-US" sz="1400" dirty="0">
              <a:latin typeface="Candara"/>
              <a:cs typeface="Candara"/>
            </a:endParaRPr>
          </a:p>
          <a:p>
            <a:r>
              <a:rPr lang="en-US" sz="2000" b="1" dirty="0">
                <a:latin typeface="Candara"/>
                <a:cs typeface="Candara"/>
              </a:rPr>
              <a:t>2. Structure: </a:t>
            </a:r>
            <a:r>
              <a:rPr lang="en-US" sz="2000" dirty="0">
                <a:latin typeface="Candara"/>
                <a:cs typeface="Candara"/>
              </a:rPr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E+ must be </a:t>
            </a:r>
            <a:r>
              <a:rPr lang="en-US" sz="2000" b="1" dirty="0">
                <a:latin typeface="Candara"/>
                <a:cs typeface="Candara"/>
              </a:rPr>
              <a:t>sp</a:t>
            </a:r>
            <a:r>
              <a:rPr lang="en-US" sz="2400" b="1" baseline="30000" dirty="0">
                <a:latin typeface="Candara"/>
                <a:cs typeface="Candara"/>
              </a:rPr>
              <a:t>3</a:t>
            </a:r>
            <a:r>
              <a:rPr lang="en-US" sz="2000" dirty="0">
                <a:latin typeface="Candara"/>
                <a:cs typeface="Candara"/>
              </a:rPr>
              <a:t> for either SN1 or SN2.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SN1</a:t>
            </a:r>
            <a:r>
              <a:rPr lang="en-US" sz="2000" dirty="0">
                <a:latin typeface="Candara"/>
                <a:cs typeface="Candara"/>
              </a:rPr>
              <a:t> speed and likelihood of reaction: 	3º &gt; 2º  1º &gt; methyl.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SN2</a:t>
            </a:r>
            <a:r>
              <a:rPr lang="en-US" sz="2000" dirty="0">
                <a:latin typeface="Candara"/>
                <a:cs typeface="Candara"/>
              </a:rPr>
              <a:t> speed and likelihood of reaction: 	methyl &gt; 1º &gt; 2º &gt; 3º.</a:t>
            </a:r>
          </a:p>
          <a:p>
            <a:endParaRPr lang="en-US" sz="1400" dirty="0">
              <a:latin typeface="Candara"/>
              <a:cs typeface="Candara"/>
            </a:endParaRPr>
          </a:p>
          <a:p>
            <a:r>
              <a:rPr lang="en-US" sz="2000" b="1" dirty="0">
                <a:latin typeface="Candara"/>
                <a:cs typeface="Candara"/>
              </a:rPr>
              <a:t>3. Electron withdrawing groups </a:t>
            </a:r>
            <a:r>
              <a:rPr lang="en-US" sz="2000" dirty="0">
                <a:latin typeface="Candara"/>
                <a:cs typeface="Candara"/>
              </a:rPr>
              <a:t>↓ E+ stability (↓ SN1, ↑ SN2).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b="1" dirty="0">
                <a:latin typeface="Candara"/>
                <a:cs typeface="Candara"/>
              </a:rPr>
              <a:t>4. Resonance</a:t>
            </a:r>
            <a:r>
              <a:rPr lang="en-US" sz="2000" dirty="0">
                <a:latin typeface="Candara"/>
                <a:cs typeface="Candara"/>
              </a:rPr>
              <a:t> stabilizing carbocation charge ↑ stability (↑ SN1, ↓ SN2).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b="1" dirty="0">
                <a:latin typeface="Candara"/>
                <a:cs typeface="Candara"/>
              </a:rPr>
              <a:t>5. Electron donating groups </a:t>
            </a:r>
            <a:r>
              <a:rPr lang="en-US" sz="2000" dirty="0">
                <a:latin typeface="Candara"/>
                <a:cs typeface="Candara"/>
              </a:rPr>
              <a:t>in </a:t>
            </a:r>
            <a:r>
              <a:rPr lang="en-US" sz="2000" u="sng" dirty="0">
                <a:latin typeface="Candara"/>
                <a:cs typeface="Candara"/>
              </a:rPr>
              <a:t>resonance with carbo+</a:t>
            </a:r>
            <a:r>
              <a:rPr lang="en-US" sz="2000" dirty="0">
                <a:latin typeface="Candara"/>
                <a:cs typeface="Candara"/>
              </a:rPr>
              <a:t> stabilize it (↑ SN1, ↓ SN2).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b="1" dirty="0">
                <a:latin typeface="Candara"/>
                <a:cs typeface="Candara"/>
              </a:rPr>
              <a:t>6. Vinyl carbocations </a:t>
            </a:r>
            <a:r>
              <a:rPr lang="en-US" sz="2000" dirty="0">
                <a:latin typeface="Candara"/>
                <a:cs typeface="Candara"/>
              </a:rPr>
              <a:t>are not stable!  (↓ SN1, ↑ SN2).</a:t>
            </a:r>
          </a:p>
        </p:txBody>
      </p:sp>
    </p:spTree>
    <p:extLst>
      <p:ext uri="{BB962C8B-B14F-4D97-AF65-F5344CB8AC3E}">
        <p14:creationId xmlns:p14="http://schemas.microsoft.com/office/powerpoint/2010/main" val="84458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064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1. Steric hindrance weakens SN2 E+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What if the substrate (the E+) is bulky?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Bulkiness </a:t>
            </a:r>
            <a:r>
              <a:rPr lang="en-US" sz="2000" b="1" dirty="0">
                <a:latin typeface="Candara"/>
                <a:cs typeface="Candara"/>
              </a:rPr>
              <a:t>hinders the Nu: </a:t>
            </a:r>
            <a:r>
              <a:rPr lang="en-US" sz="2000" dirty="0">
                <a:latin typeface="Candara"/>
                <a:cs typeface="Candara"/>
              </a:rPr>
              <a:t>from accessing its carbon target in </a:t>
            </a:r>
            <a:r>
              <a:rPr lang="en-US" sz="2000" b="1" dirty="0">
                <a:latin typeface="Candara"/>
                <a:cs typeface="Candara"/>
              </a:rPr>
              <a:t>SN2 reactions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29A3C8-8ED9-8247-A7F8-8EDE234CF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54"/>
          <a:stretch/>
        </p:blipFill>
        <p:spPr>
          <a:xfrm>
            <a:off x="845188" y="1434805"/>
            <a:ext cx="7112266" cy="3139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456DB4-6B2B-1148-917D-3EE281017B4B}"/>
              </a:ext>
            </a:extLst>
          </p:cNvPr>
          <p:cNvSpPr txBox="1"/>
          <p:nvPr/>
        </p:nvSpPr>
        <p:spPr>
          <a:xfrm>
            <a:off x="5949040" y="1857337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fast SN2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B8680-7E79-164F-B5C9-D990E7802CBE}"/>
              </a:ext>
            </a:extLst>
          </p:cNvPr>
          <p:cNvSpPr txBox="1"/>
          <p:nvPr/>
        </p:nvSpPr>
        <p:spPr>
          <a:xfrm>
            <a:off x="3098972" y="1857337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no SN2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(SN1 only)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451B1-D675-9347-8B31-6AA197A8830C}"/>
              </a:ext>
            </a:extLst>
          </p:cNvPr>
          <p:cNvSpPr txBox="1"/>
          <p:nvPr/>
        </p:nvSpPr>
        <p:spPr>
          <a:xfrm>
            <a:off x="198693" y="4735629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But for </a:t>
            </a:r>
            <a:r>
              <a:rPr lang="en-US" sz="2000" b="1" dirty="0">
                <a:latin typeface="Candara"/>
                <a:cs typeface="Candara"/>
              </a:rPr>
              <a:t>SN1 </a:t>
            </a:r>
            <a:r>
              <a:rPr lang="en-US" sz="2000" b="1" dirty="0" err="1">
                <a:latin typeface="Candara"/>
                <a:cs typeface="Candara"/>
              </a:rPr>
              <a:t>rxns</a:t>
            </a:r>
            <a:r>
              <a:rPr lang="en-US" sz="2000" dirty="0">
                <a:latin typeface="Candara"/>
                <a:cs typeface="Candara"/>
              </a:rPr>
              <a:t>, E+ bulkiness </a:t>
            </a:r>
            <a:r>
              <a:rPr lang="en-US" sz="2000" b="1" dirty="0">
                <a:latin typeface="Candara"/>
                <a:cs typeface="Candara"/>
              </a:rPr>
              <a:t>isn’t a factor </a:t>
            </a:r>
            <a:r>
              <a:rPr lang="en-US" sz="2000" dirty="0">
                <a:latin typeface="Candara"/>
                <a:cs typeface="Candara"/>
              </a:rPr>
              <a:t>because carbocations are only 2D!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38F0E-3E99-E948-B060-105B0BAA9A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85"/>
          <a:stretch/>
        </p:blipFill>
        <p:spPr>
          <a:xfrm>
            <a:off x="1342752" y="5326987"/>
            <a:ext cx="6614702" cy="15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2011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1. 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Which would be expected to react more rapidly in an SN2 reaction with an</a:t>
            </a:r>
          </a:p>
          <a:p>
            <a:r>
              <a:rPr lang="en-US" sz="2000" dirty="0" err="1">
                <a:latin typeface="Candara"/>
                <a:cs typeface="Candara"/>
              </a:rPr>
              <a:t>azide</a:t>
            </a:r>
            <a:r>
              <a:rPr lang="en-US" sz="2000" dirty="0">
                <a:latin typeface="Candara"/>
                <a:cs typeface="Candara"/>
              </a:rPr>
              <a:t> ion (N3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000" dirty="0">
                <a:latin typeface="Candara"/>
                <a:cs typeface="Candara"/>
              </a:rPr>
              <a:t>) nucleophile in acetone solvent?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1-bromo-2,2-dimethylbutane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1-bromo-3-methylbutane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2D553-70EC-7140-B24D-2E3C5DF9ACD8}"/>
              </a:ext>
            </a:extLst>
          </p:cNvPr>
          <p:cNvSpPr txBox="1"/>
          <p:nvPr/>
        </p:nvSpPr>
        <p:spPr>
          <a:xfrm>
            <a:off x="440267" y="2630311"/>
            <a:ext cx="829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1-bromo-3-methylbutane is the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less hindered electrophile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, and thus would react faster in an SN2 reaction.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0E217-74C3-3C41-A9F4-AEF08B7D9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15" y="3338197"/>
            <a:ext cx="6815925" cy="2193360"/>
          </a:xfrm>
          <a:prstGeom prst="rect">
            <a:avLst/>
          </a:prstGeom>
          <a:noFill/>
          <a:ln w="1270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35476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064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2. Structure: methyl, 1º, 2º and 3º E+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555512"/>
            <a:ext cx="8758427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ndara"/>
                <a:cs typeface="Candara"/>
              </a:rPr>
              <a:t>Substrate (E+) carbons </a:t>
            </a:r>
            <a:r>
              <a:rPr lang="en-US" sz="2000" dirty="0">
                <a:latin typeface="Candara"/>
                <a:cs typeface="Candara"/>
              </a:rPr>
              <a:t>can be classified using one of these terms: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Methyl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Primary (1º)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Secondary (2º)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Tertiary (3º)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C2656-F1FF-A945-BFBD-7A178FFEBA27}"/>
              </a:ext>
            </a:extLst>
          </p:cNvPr>
          <p:cNvSpPr txBox="1"/>
          <p:nvPr/>
        </p:nvSpPr>
        <p:spPr>
          <a:xfrm>
            <a:off x="3026816" y="982658"/>
            <a:ext cx="2659609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ndara"/>
                <a:cs typeface="Candara"/>
              </a:rPr>
              <a:t>H substituents only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ndara"/>
                <a:cs typeface="Candara"/>
              </a:rPr>
              <a:t>1 R substituent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ndara"/>
                <a:cs typeface="Candara"/>
              </a:rPr>
              <a:t>2 R substituents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ndara"/>
                <a:cs typeface="Candara"/>
              </a:rPr>
              <a:t>3 R substituents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0FFB1F4-81F5-084E-BFEF-247A6DCF321A}"/>
              </a:ext>
            </a:extLst>
          </p:cNvPr>
          <p:cNvSpPr/>
          <p:nvPr/>
        </p:nvSpPr>
        <p:spPr>
          <a:xfrm>
            <a:off x="6188685" y="1203555"/>
            <a:ext cx="211115" cy="1670390"/>
          </a:xfrm>
          <a:prstGeom prst="downArrow">
            <a:avLst/>
          </a:prstGeom>
          <a:solidFill>
            <a:srgbClr val="7A81FF"/>
          </a:solidFill>
          <a:ln>
            <a:solidFill>
              <a:srgbClr val="7A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6B479-84DC-0347-9370-44523CFE36E5}"/>
              </a:ext>
            </a:extLst>
          </p:cNvPr>
          <p:cNvSpPr txBox="1"/>
          <p:nvPr/>
        </p:nvSpPr>
        <p:spPr>
          <a:xfrm>
            <a:off x="6443276" y="1116828"/>
            <a:ext cx="14035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increasing bulkiness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17003D-1A96-A641-88C1-5EA60E4A3B6A}"/>
              </a:ext>
            </a:extLst>
          </p:cNvPr>
          <p:cNvSpPr txBox="1"/>
          <p:nvPr/>
        </p:nvSpPr>
        <p:spPr>
          <a:xfrm>
            <a:off x="192786" y="4991454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Speed of SN2 reactions </a:t>
            </a:r>
            <a:r>
              <a:rPr lang="en-US" sz="2000" dirty="0">
                <a:latin typeface="Candara"/>
                <a:cs typeface="Candara"/>
              </a:rPr>
              <a:t>↑ as bulkiness ↑ 	(Nu: access is hindered)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2" name="Right Bracket 1">
            <a:extLst>
              <a:ext uri="{FF2B5EF4-FFF2-40B4-BE49-F238E27FC236}">
                <a16:creationId xmlns:a16="http://schemas.microsoft.com/office/drawing/2014/main" id="{343B9566-C6F6-3B4E-B99F-5818EF644F3F}"/>
              </a:ext>
            </a:extLst>
          </p:cNvPr>
          <p:cNvSpPr/>
          <p:nvPr/>
        </p:nvSpPr>
        <p:spPr>
          <a:xfrm>
            <a:off x="5236029" y="1197428"/>
            <a:ext cx="174171" cy="1676517"/>
          </a:xfrm>
          <a:prstGeom prst="rightBracket">
            <a:avLst/>
          </a:prstGeom>
          <a:ln w="2222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CC9944-4F43-A346-910F-99537C8E93C8}"/>
              </a:ext>
            </a:extLst>
          </p:cNvPr>
          <p:cNvSpPr txBox="1"/>
          <p:nvPr/>
        </p:nvSpPr>
        <p:spPr>
          <a:xfrm>
            <a:off x="5462631" y="1681743"/>
            <a:ext cx="578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all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/>
                <a:cs typeface="Candara"/>
              </a:rPr>
              <a:t>3</a:t>
            </a:r>
            <a:endParaRPr lang="en-US" sz="2000" baseline="30000" dirty="0">
              <a:solidFill>
                <a:srgbClr val="0432FF"/>
              </a:solidFill>
              <a:latin typeface="Candara"/>
              <a:cs typeface="Canda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73319-CF60-CB48-AE09-50328E265698}"/>
              </a:ext>
            </a:extLst>
          </p:cNvPr>
          <p:cNvSpPr txBox="1"/>
          <p:nvPr/>
        </p:nvSpPr>
        <p:spPr>
          <a:xfrm>
            <a:off x="6443276" y="2022713"/>
            <a:ext cx="14035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increasing stability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19631C-1EBD-9048-BE2B-D52C287AB024}"/>
              </a:ext>
            </a:extLst>
          </p:cNvPr>
          <p:cNvSpPr txBox="1"/>
          <p:nvPr/>
        </p:nvSpPr>
        <p:spPr>
          <a:xfrm>
            <a:off x="443157" y="5312243"/>
            <a:ext cx="7654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Methyl &gt; 1º &gt; 2º   (no 3º)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B7533-5B3B-1A4D-9897-835921ADF51F}"/>
              </a:ext>
            </a:extLst>
          </p:cNvPr>
          <p:cNvSpPr txBox="1"/>
          <p:nvPr/>
        </p:nvSpPr>
        <p:spPr>
          <a:xfrm>
            <a:off x="228607" y="5724394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Speed of SN1 reactions </a:t>
            </a:r>
            <a:r>
              <a:rPr lang="en-US" sz="2000" dirty="0">
                <a:latin typeface="Candara"/>
                <a:cs typeface="Candara"/>
              </a:rPr>
              <a:t>↓ as stability ↑ 	 	(E+ exists long enough to meet Nu:</a:t>
            </a:r>
            <a:r>
              <a:rPr lang="en-US" sz="2000" dirty="0">
                <a:latin typeface="Candara"/>
                <a:cs typeface="Candara"/>
                <a:sym typeface="Wingdings" pitchFamily="2" charset="2"/>
              </a:rPr>
              <a:t>)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40D5D6-F7A8-8547-8FB3-D3A3C3C03F1B}"/>
              </a:ext>
            </a:extLst>
          </p:cNvPr>
          <p:cNvSpPr txBox="1"/>
          <p:nvPr/>
        </p:nvSpPr>
        <p:spPr>
          <a:xfrm>
            <a:off x="478978" y="6056070"/>
            <a:ext cx="7654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3º &gt; 2º 	(no 1º or methyl)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E62655-1372-8549-89E8-A089039E66BD}"/>
              </a:ext>
            </a:extLst>
          </p:cNvPr>
          <p:cNvSpPr txBox="1"/>
          <p:nvPr/>
        </p:nvSpPr>
        <p:spPr>
          <a:xfrm>
            <a:off x="464981" y="6399017"/>
            <a:ext cx="765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Think about dating: stability is attractive!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E83BAD-AF2A-7A49-9002-880AB704A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15"/>
          <a:stretch/>
        </p:blipFill>
        <p:spPr>
          <a:xfrm>
            <a:off x="487949" y="3195133"/>
            <a:ext cx="5259706" cy="1505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227713-D72E-264C-9938-552FDEC4CB19}"/>
              </a:ext>
            </a:extLst>
          </p:cNvPr>
          <p:cNvSpPr txBox="1"/>
          <p:nvPr/>
        </p:nvSpPr>
        <p:spPr>
          <a:xfrm>
            <a:off x="5857219" y="3297815"/>
            <a:ext cx="2992865" cy="1200329"/>
          </a:xfrm>
          <a:prstGeom prst="rect">
            <a:avLst/>
          </a:prstGeom>
          <a:noFill/>
          <a:ln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3º structure allows greater delocalization (sharing) of the carbocation’s + charge.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Thus ↑ stability.</a:t>
            </a:r>
          </a:p>
        </p:txBody>
      </p:sp>
    </p:spTree>
    <p:extLst>
      <p:ext uri="{BB962C8B-B14F-4D97-AF65-F5344CB8AC3E}">
        <p14:creationId xmlns:p14="http://schemas.microsoft.com/office/powerpoint/2010/main" val="35613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 animBg="1"/>
      <p:bldP spid="15" grpId="0"/>
      <p:bldP spid="2" grpId="0" animBg="1"/>
      <p:bldP spid="12" grpId="0"/>
      <p:bldP spid="13" grpId="0" animBg="1"/>
      <p:bldP spid="17" grpId="0"/>
      <p:bldP spid="18" grpId="0"/>
      <p:bldP spid="20" grpId="0"/>
      <p:bldP spid="2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480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3. E- w/drawing groups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Addition of electron withdrawing groups </a:t>
            </a:r>
            <a:r>
              <a:rPr lang="en-US" sz="2000" b="1" dirty="0">
                <a:latin typeface="Candara"/>
                <a:cs typeface="Candara"/>
              </a:rPr>
              <a:t>destabilizes carbocations </a:t>
            </a:r>
            <a:r>
              <a:rPr lang="en-US" sz="2000" dirty="0">
                <a:latin typeface="Candara"/>
                <a:cs typeface="Candara"/>
              </a:rPr>
              <a:t>because they effectively increase the positive charge.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570341-34F3-8D40-85BA-C16C98948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697" y="1228725"/>
            <a:ext cx="3345953" cy="19827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47FC32-6F5C-AF4B-ABFB-41B333C7280F}"/>
              </a:ext>
            </a:extLst>
          </p:cNvPr>
          <p:cNvSpPr txBox="1"/>
          <p:nvPr/>
        </p:nvSpPr>
        <p:spPr>
          <a:xfrm>
            <a:off x="228607" y="3440115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And as with all inductive effects, </a:t>
            </a:r>
            <a:r>
              <a:rPr lang="en-US" sz="2000" b="1" dirty="0">
                <a:latin typeface="Candara"/>
                <a:cs typeface="Candara"/>
              </a:rPr>
              <a:t>distance matters</a:t>
            </a:r>
            <a:r>
              <a:rPr lang="en-US" sz="2000" dirty="0">
                <a:latin typeface="Candara"/>
                <a:cs typeface="Candara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So, the closer the group, the greater the effect.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7A5FC-FF95-224F-ACFC-CC996B7B9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451" y="4354502"/>
            <a:ext cx="4491307" cy="1274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EEE950-EF70-BF4E-BA96-E14384C67A8B}"/>
              </a:ext>
            </a:extLst>
          </p:cNvPr>
          <p:cNvSpPr txBox="1"/>
          <p:nvPr/>
        </p:nvSpPr>
        <p:spPr>
          <a:xfrm>
            <a:off x="283651" y="5911978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destabilized carbocation ↓ SN1 and makes SN2 more likely. </a:t>
            </a:r>
          </a:p>
        </p:txBody>
      </p:sp>
    </p:spTree>
    <p:extLst>
      <p:ext uri="{BB962C8B-B14F-4D97-AF65-F5344CB8AC3E}">
        <p14:creationId xmlns:p14="http://schemas.microsoft.com/office/powerpoint/2010/main" val="39834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62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4. Resonance stabilizing the E+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D713D-4024-474E-9387-93CF28CB0670}"/>
              </a:ext>
            </a:extLst>
          </p:cNvPr>
          <p:cNvSpPr txBox="1"/>
          <p:nvPr/>
        </p:nvSpPr>
        <p:spPr>
          <a:xfrm>
            <a:off x="198693" y="773228"/>
            <a:ext cx="875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If </a:t>
            </a:r>
            <a:r>
              <a:rPr lang="en-US" sz="2000" b="1" dirty="0">
                <a:latin typeface="Candara"/>
                <a:cs typeface="Candara"/>
              </a:rPr>
              <a:t>resonance helps to delocalize the positive charge </a:t>
            </a:r>
            <a:r>
              <a:rPr lang="en-US" sz="2000" dirty="0">
                <a:latin typeface="Candara"/>
                <a:cs typeface="Candara"/>
              </a:rPr>
              <a:t>of the carbocation, then it increases carbocation stability.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01A1E-107E-CE49-9E33-874E208DE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8" y="2146303"/>
            <a:ext cx="7756803" cy="1468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5F741E-0C0B-6242-95BC-7F2B2A43019F}"/>
              </a:ext>
            </a:extLst>
          </p:cNvPr>
          <p:cNvSpPr txBox="1"/>
          <p:nvPr/>
        </p:nvSpPr>
        <p:spPr>
          <a:xfrm>
            <a:off x="228607" y="1481114"/>
            <a:ext cx="875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So substrate (E+) resonance can ↑ the rate of SN1 reactions.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48591-1362-FB4C-BA2D-5C63741C401F}"/>
              </a:ext>
            </a:extLst>
          </p:cNvPr>
          <p:cNvSpPr txBox="1"/>
          <p:nvPr/>
        </p:nvSpPr>
        <p:spPr>
          <a:xfrm>
            <a:off x="471488" y="3605238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benzylic carbocation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378E5F-9254-6347-9C80-2A78524E0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4" y="4790388"/>
            <a:ext cx="4528571" cy="13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0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1475</Words>
  <Application>Microsoft Macintosh PowerPoint</Application>
  <PresentationFormat>On-screen Show (4:3)</PresentationFormat>
  <Paragraphs>178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2020-01-15T03:28:02Z</dcterms:created>
  <dcterms:modified xsi:type="dcterms:W3CDTF">2020-01-15T03:29:24Z</dcterms:modified>
</cp:coreProperties>
</file>