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38" r:id="rId2"/>
    <p:sldId id="441" r:id="rId3"/>
    <p:sldId id="402" r:id="rId4"/>
    <p:sldId id="403" r:id="rId5"/>
    <p:sldId id="404" r:id="rId6"/>
    <p:sldId id="40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3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F6B2-C890-5D4F-B67C-526CBD49DFF1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C3C7-67BA-F546-BA4F-76DE10F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F6B2-C890-5D4F-B67C-526CBD49DFF1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C3C7-67BA-F546-BA4F-76DE10F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9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F6B2-C890-5D4F-B67C-526CBD49DFF1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C3C7-67BA-F546-BA4F-76DE10F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9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F6B2-C890-5D4F-B67C-526CBD49DFF1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C3C7-67BA-F546-BA4F-76DE10F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5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F6B2-C890-5D4F-B67C-526CBD49DFF1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C3C7-67BA-F546-BA4F-76DE10F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0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F6B2-C890-5D4F-B67C-526CBD49DFF1}" type="datetimeFigureOut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C3C7-67BA-F546-BA4F-76DE10F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0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F6B2-C890-5D4F-B67C-526CBD49DFF1}" type="datetimeFigureOut">
              <a:rPr lang="en-US" smtClean="0"/>
              <a:t>1/14/20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C3C7-67BA-F546-BA4F-76DE10F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7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F6B2-C890-5D4F-B67C-526CBD49DFF1}" type="datetimeFigureOut">
              <a:rPr lang="en-US" smtClean="0"/>
              <a:t>1/14/20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C3C7-67BA-F546-BA4F-76DE10F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7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F6B2-C890-5D4F-B67C-526CBD49DFF1}" type="datetimeFigureOut">
              <a:rPr lang="en-US" smtClean="0"/>
              <a:t>1/14/20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C3C7-67BA-F546-BA4F-76DE10F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7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F6B2-C890-5D4F-B67C-526CBD49DFF1}" type="datetimeFigureOut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C3C7-67BA-F546-BA4F-76DE10F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5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7F6B2-C890-5D4F-B67C-526CBD49DFF1}" type="datetimeFigureOut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C3C7-67BA-F546-BA4F-76DE10F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4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7F6B2-C890-5D4F-B67C-526CBD49DFF1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4C3C7-67BA-F546-BA4F-76DE10F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8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if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329" y="-19685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10" y="16340"/>
            <a:ext cx="7713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2060: Principles of Organic </a:t>
            </a:r>
            <a:r>
              <a:rPr lang="en-US" sz="3600" b="1" dirty="0" err="1">
                <a:solidFill>
                  <a:prstClr val="white"/>
                </a:solidFill>
                <a:latin typeface="Candara"/>
                <a:cs typeface="Candara"/>
              </a:rPr>
              <a:t>Chem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047" y="753574"/>
            <a:ext cx="840056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ndara" panose="020E0502030303020204" pitchFamily="34" charset="0"/>
              </a:rPr>
              <a:t>6. Nucleophilic substitution reactions</a:t>
            </a:r>
          </a:p>
          <a:p>
            <a:r>
              <a:rPr lang="en-US" sz="1600" dirty="0">
                <a:latin typeface="Candara" panose="020E0502030303020204" pitchFamily="34" charset="0"/>
              </a:rPr>
              <a:t>Introduction: Why aren't identical twins identical? Just ask SAM.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6.1: Two mechanistic models for nucleophilic substitution</a:t>
            </a:r>
          </a:p>
          <a:p>
            <a:r>
              <a:rPr lang="en-US" sz="1600" dirty="0">
                <a:latin typeface="Candara" panose="020E0502030303020204" pitchFamily="34" charset="0"/>
              </a:rPr>
              <a:t>	6.1A: The SN2 mechanism</a:t>
            </a:r>
          </a:p>
          <a:p>
            <a:r>
              <a:rPr lang="en-US" sz="1600" dirty="0">
                <a:latin typeface="Candara" panose="020E0502030303020204" pitchFamily="34" charset="0"/>
              </a:rPr>
              <a:t>	6.1B: The SN1 mechanism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6.2: All about nucleophiles (Nu:</a:t>
            </a:r>
            <a:r>
              <a:rPr lang="en-US" sz="1600" b="1" dirty="0">
                <a:latin typeface="Candara" panose="020E0502030303020204" pitchFamily="34" charset="0"/>
                <a:sym typeface="Wingdings" pitchFamily="2" charset="2"/>
              </a:rPr>
              <a:t>)</a:t>
            </a:r>
            <a:endParaRPr lang="en-US" sz="1600" b="1" dirty="0">
              <a:latin typeface="Candara" panose="020E0502030303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What is a nucleophile vs. a base?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Protonation state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Periodic trends in nucleophilicity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Resonance effects on nucleophilicity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Steric effects on nucleophilicity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6.3: All about electrophiles (E+)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Steric hindrance at the electrophile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Carbocation stability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6.4: Leaving groups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6.5: </a:t>
            </a:r>
            <a:r>
              <a:rPr lang="en-US" sz="1600" b="1" dirty="0" err="1">
                <a:latin typeface="Candara" panose="020E0502030303020204" pitchFamily="34" charset="0"/>
              </a:rPr>
              <a:t>Regiospecificity</a:t>
            </a:r>
            <a:r>
              <a:rPr lang="en-US" sz="1600" b="1" dirty="0">
                <a:latin typeface="Candara" panose="020E0502030303020204" pitchFamily="34" charset="0"/>
              </a:rPr>
              <a:t> of SN1 reactions with allylic electrophile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6.6: SN1 or SN2? Predicting the mechanism</a:t>
            </a:r>
          </a:p>
          <a:p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6.7: Biological nucleophilic substitution reactions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	6.7A: A biochemical SN2 reaction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	6.7B: A biochemical SN1 reaction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	6.7C: A biochemical SN1/SN2 hybrid reaction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6.8: Nucleophilic substitution in the lab</a:t>
            </a:r>
          </a:p>
          <a:p>
            <a:r>
              <a:rPr lang="en-US" sz="1600" dirty="0">
                <a:latin typeface="Candara" panose="020E0502030303020204" pitchFamily="34" charset="0"/>
              </a:rPr>
              <a:t>	6.8A: The Williamson ether synthesis</a:t>
            </a:r>
          </a:p>
          <a:p>
            <a:r>
              <a:rPr lang="en-US" sz="1600" dirty="0">
                <a:latin typeface="Candara" panose="020E0502030303020204" pitchFamily="34" charset="0"/>
              </a:rPr>
              <a:t>	6.8B: Turning a poor leaving group into a good one: </a:t>
            </a:r>
            <a:r>
              <a:rPr lang="en-US" sz="1600" dirty="0" err="1">
                <a:latin typeface="Candara" panose="020E0502030303020204" pitchFamily="34" charset="0"/>
              </a:rPr>
              <a:t>tosylates</a:t>
            </a:r>
            <a:endParaRPr lang="en-US" sz="1600" dirty="0">
              <a:latin typeface="Candara" panose="020E0502030303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BFD69E-AA31-CD4E-9D4B-0A225B74A5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" name="Right Bracket 1">
            <a:extLst>
              <a:ext uri="{FF2B5EF4-FFF2-40B4-BE49-F238E27FC236}">
                <a16:creationId xmlns:a16="http://schemas.microsoft.com/office/drawing/2014/main" id="{E87D4D54-F069-D94B-85BD-70A15A7FD3E2}"/>
              </a:ext>
            </a:extLst>
          </p:cNvPr>
          <p:cNvSpPr/>
          <p:nvPr/>
        </p:nvSpPr>
        <p:spPr>
          <a:xfrm>
            <a:off x="4942114" y="5007429"/>
            <a:ext cx="119743" cy="903514"/>
          </a:xfrm>
          <a:prstGeom prst="rightBracke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4D9E71-849E-1E44-B48C-CD1EA926BB2D}"/>
              </a:ext>
            </a:extLst>
          </p:cNvPr>
          <p:cNvSpPr txBox="1"/>
          <p:nvPr/>
        </p:nvSpPr>
        <p:spPr>
          <a:xfrm>
            <a:off x="5061857" y="5323113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optional sidebar</a:t>
            </a:r>
          </a:p>
        </p:txBody>
      </p:sp>
    </p:spTree>
    <p:extLst>
      <p:ext uri="{BB962C8B-B14F-4D97-AF65-F5344CB8AC3E}">
        <p14:creationId xmlns:p14="http://schemas.microsoft.com/office/powerpoint/2010/main" val="10247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9" y="16340"/>
            <a:ext cx="7505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 panose="020E0502030303020204" pitchFamily="34" charset="0"/>
                <a:cs typeface="Avenir Heavy"/>
              </a:rPr>
              <a:t>6. Nucleophilic substitution reactions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8176" y="2321281"/>
            <a:ext cx="873582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>
                <a:latin typeface="Candara" panose="020E0502030303020204" pitchFamily="34" charset="0"/>
              </a:rPr>
              <a:t>Big ideas</a:t>
            </a:r>
            <a:r>
              <a:rPr lang="en-US" sz="2400" b="1" i="1" dirty="0">
                <a:latin typeface="Candara" panose="020E0502030303020204" pitchFamily="34" charset="0"/>
              </a:rPr>
              <a:t>:</a:t>
            </a:r>
          </a:p>
          <a:p>
            <a:endParaRPr lang="en-US" sz="1400" b="1" i="1" dirty="0">
              <a:latin typeface="Candara" panose="020E0502030303020204" pitchFamily="34" charset="0"/>
            </a:endParaRPr>
          </a:p>
          <a:p>
            <a:r>
              <a:rPr lang="en-US" sz="2400" b="1" i="1" dirty="0">
                <a:latin typeface="Candara" panose="020E0502030303020204" pitchFamily="34" charset="0"/>
              </a:rPr>
              <a:t>1. SN mechanisms depend on the strength of Nu:, stability of E+ </a:t>
            </a:r>
            <a:br>
              <a:rPr lang="en-US" sz="2400" b="1" i="1" dirty="0">
                <a:latin typeface="Candara" panose="020E0502030303020204" pitchFamily="34" charset="0"/>
              </a:rPr>
            </a:br>
            <a:r>
              <a:rPr lang="en-US" sz="2400" b="1" i="1" dirty="0">
                <a:latin typeface="Candara" panose="020E0502030303020204" pitchFamily="34" charset="0"/>
              </a:rPr>
              <a:t>     and quality of LGs.</a:t>
            </a:r>
          </a:p>
          <a:p>
            <a:endParaRPr lang="en-US" sz="1400" b="1" i="1" dirty="0">
              <a:latin typeface="Candara" panose="020E0502030303020204" pitchFamily="34" charset="0"/>
            </a:endParaRPr>
          </a:p>
          <a:p>
            <a:r>
              <a:rPr lang="en-US" sz="2400" b="1" i="1" dirty="0">
                <a:latin typeface="Candara" panose="020E0502030303020204" pitchFamily="34" charset="0"/>
              </a:rPr>
              <a:t>2. Carbocations are intermediates whose 'stability' depends on </a:t>
            </a:r>
          </a:p>
          <a:p>
            <a:r>
              <a:rPr lang="en-US" sz="2400" b="1" i="1" dirty="0">
                <a:latin typeface="Candara" panose="020E0502030303020204" pitchFamily="34" charset="0"/>
              </a:rPr>
              <a:t>     their structures.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29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9" y="16340"/>
            <a:ext cx="7505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 panose="020E0502030303020204" pitchFamily="34" charset="0"/>
                <a:cs typeface="Avenir Heavy"/>
              </a:rPr>
              <a:t>6. Nucleophilic substitution reactions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0066" y="2579874"/>
            <a:ext cx="4523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Candara" panose="020E0502030303020204" pitchFamily="34" charset="0"/>
              </a:rPr>
              <a:t>6.4: All about leaving groups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B953EB-37DD-BD4B-AF7A-DAA413310C1D}"/>
              </a:ext>
            </a:extLst>
          </p:cNvPr>
          <p:cNvSpPr txBox="1"/>
          <p:nvPr/>
        </p:nvSpPr>
        <p:spPr>
          <a:xfrm>
            <a:off x="1194862" y="3663385"/>
            <a:ext cx="6541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Candara" panose="020E0502030303020204" pitchFamily="34" charset="0"/>
              </a:rPr>
              <a:t>Resources for students: ‘Guide to strength of Nu:, E+ and LG’</a:t>
            </a:r>
          </a:p>
        </p:txBody>
      </p:sp>
    </p:spTree>
    <p:extLst>
      <p:ext uri="{BB962C8B-B14F-4D97-AF65-F5344CB8AC3E}">
        <p14:creationId xmlns:p14="http://schemas.microsoft.com/office/powerpoint/2010/main" val="44104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7" y="-168"/>
            <a:ext cx="7072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What makes a good leaving group?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5F07-A291-B748-AFC5-14650FC0E2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F1D33B-67BF-3C48-9B97-56EE5DE663A0}"/>
              </a:ext>
            </a:extLst>
          </p:cNvPr>
          <p:cNvSpPr txBox="1"/>
          <p:nvPr/>
        </p:nvSpPr>
        <p:spPr>
          <a:xfrm>
            <a:off x="198693" y="773228"/>
            <a:ext cx="875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/>
                <a:cs typeface="Candara"/>
              </a:rPr>
              <a:t>Weaker bases </a:t>
            </a:r>
            <a:r>
              <a:rPr lang="en-US" sz="2000" dirty="0">
                <a:latin typeface="Candara"/>
                <a:cs typeface="Candara"/>
              </a:rPr>
              <a:t>make the best leaving groups because they have to be greedy and keep lone pairs rather than donating them.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008FB2-8FCD-E645-A774-6AAE32E8B447}"/>
              </a:ext>
            </a:extLst>
          </p:cNvPr>
          <p:cNvSpPr txBox="1"/>
          <p:nvPr/>
        </p:nvSpPr>
        <p:spPr>
          <a:xfrm>
            <a:off x="1076747" y="1720758"/>
            <a:ext cx="4913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/>
                <a:cs typeface="Candara"/>
              </a:rPr>
              <a:t>Best LG: 			</a:t>
            </a:r>
            <a:r>
              <a:rPr lang="en-US" sz="2000" dirty="0">
                <a:latin typeface="Candara"/>
                <a:cs typeface="Candara"/>
              </a:rPr>
              <a:t>I</a:t>
            </a:r>
            <a:r>
              <a:rPr lang="en-US" sz="2400" baseline="30000" dirty="0">
                <a:latin typeface="Candara"/>
                <a:cs typeface="Candara"/>
              </a:rPr>
              <a:t>-1</a:t>
            </a:r>
            <a:r>
              <a:rPr lang="en-US" sz="2000" dirty="0">
                <a:latin typeface="Candara"/>
                <a:cs typeface="Candara"/>
              </a:rPr>
              <a:t> &gt; Br</a:t>
            </a:r>
            <a:r>
              <a:rPr lang="en-US" sz="2400" baseline="30000" dirty="0">
                <a:latin typeface="Candara"/>
                <a:cs typeface="Candara"/>
              </a:rPr>
              <a:t>-1</a:t>
            </a:r>
            <a:r>
              <a:rPr lang="en-US" sz="2000" dirty="0">
                <a:latin typeface="Candara"/>
                <a:cs typeface="Candara"/>
              </a:rPr>
              <a:t> &gt; Cl</a:t>
            </a:r>
            <a:r>
              <a:rPr lang="en-US" sz="2400" baseline="30000" dirty="0">
                <a:latin typeface="Candara"/>
                <a:cs typeface="Candara"/>
              </a:rPr>
              <a:t>-1</a:t>
            </a:r>
            <a:r>
              <a:rPr lang="en-US" sz="2000" dirty="0">
                <a:latin typeface="Candara"/>
                <a:cs typeface="Candara"/>
              </a:rPr>
              <a:t> &gt;&gt; F</a:t>
            </a:r>
            <a:r>
              <a:rPr lang="en-US" sz="2400" baseline="30000" dirty="0">
                <a:latin typeface="Candara"/>
                <a:cs typeface="Candara"/>
              </a:rPr>
              <a:t>-1</a:t>
            </a:r>
            <a:endParaRPr lang="en-US" sz="2000" baseline="30000" dirty="0">
              <a:latin typeface="Candara"/>
              <a:cs typeface="Candar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4B4B27-F309-9E4C-9B7A-7F22787E38C4}"/>
              </a:ext>
            </a:extLst>
          </p:cNvPr>
          <p:cNvSpPr txBox="1"/>
          <p:nvPr/>
        </p:nvSpPr>
        <p:spPr>
          <a:xfrm>
            <a:off x="228607" y="2529141"/>
            <a:ext cx="875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Notice how leaving group strength or ability is reflected in the </a:t>
            </a:r>
            <a:r>
              <a:rPr lang="en-US" sz="2000" b="1" dirty="0">
                <a:latin typeface="Candara"/>
                <a:cs typeface="Candara"/>
              </a:rPr>
              <a:t>speed of SN2 reaction </a:t>
            </a:r>
            <a:r>
              <a:rPr lang="en-US" sz="2000" dirty="0">
                <a:latin typeface="Candara"/>
                <a:cs typeface="Candara"/>
              </a:rPr>
              <a:t>of these substrates</a:t>
            </a:r>
            <a:r>
              <a:rPr lang="en-US" sz="2000" b="1" dirty="0">
                <a:latin typeface="Candara"/>
                <a:cs typeface="Candara"/>
              </a:rPr>
              <a:t>:</a:t>
            </a:r>
            <a:endParaRPr lang="en-US" sz="2000" dirty="0">
              <a:latin typeface="Candara"/>
              <a:cs typeface="Candar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79596D-BF8E-4740-ACA0-C59D34420C76}"/>
              </a:ext>
            </a:extLst>
          </p:cNvPr>
          <p:cNvSpPr txBox="1"/>
          <p:nvPr/>
        </p:nvSpPr>
        <p:spPr>
          <a:xfrm>
            <a:off x="1086061" y="3445245"/>
            <a:ext cx="6215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/>
                <a:cs typeface="Candara"/>
              </a:rPr>
              <a:t>Fastest SN2: 	</a:t>
            </a:r>
            <a:r>
              <a:rPr lang="en-US" sz="2000" dirty="0">
                <a:latin typeface="Candara"/>
                <a:cs typeface="Candara"/>
              </a:rPr>
              <a:t>	CH3I &gt; CH3Br &gt; CH3Cl</a:t>
            </a:r>
            <a:r>
              <a:rPr lang="en-US" sz="2400" baseline="30000" dirty="0">
                <a:latin typeface="Candara"/>
                <a:cs typeface="Candara"/>
              </a:rPr>
              <a:t> </a:t>
            </a:r>
            <a:r>
              <a:rPr lang="en-US" sz="2000" dirty="0">
                <a:latin typeface="Candara"/>
                <a:cs typeface="Candara"/>
              </a:rPr>
              <a:t> &gt;&gt; CH3F</a:t>
            </a:r>
            <a:endParaRPr lang="en-US" sz="2000" baseline="30000" dirty="0">
              <a:latin typeface="Candara"/>
              <a:cs typeface="Candar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9078B4-53DF-F74D-983D-173FC3714B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747" y="4285054"/>
            <a:ext cx="6872200" cy="240527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ADDF657-820F-B040-B3A0-18D73F027E09}"/>
              </a:ext>
            </a:extLst>
          </p:cNvPr>
          <p:cNvSpPr/>
          <p:nvPr/>
        </p:nvSpPr>
        <p:spPr>
          <a:xfrm rot="19818676">
            <a:off x="5778326" y="4349163"/>
            <a:ext cx="2396234" cy="1261855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AEAC26-1625-7441-8757-C51339207792}"/>
              </a:ext>
            </a:extLst>
          </p:cNvPr>
          <p:cNvSpPr txBox="1"/>
          <p:nvPr/>
        </p:nvSpPr>
        <p:spPr>
          <a:xfrm>
            <a:off x="7810823" y="4947755"/>
            <a:ext cx="1192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Candara"/>
                <a:cs typeface="Candara"/>
              </a:rPr>
              <a:t>common lab LG</a:t>
            </a:r>
            <a:endParaRPr lang="en-US" sz="2000" baseline="30000" dirty="0">
              <a:solidFill>
                <a:srgbClr val="00B050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61332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6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7" y="-168"/>
            <a:ext cx="16414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5F07-A291-B748-AFC5-14650FC0E2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F1D33B-67BF-3C48-9B97-56EE5DE663A0}"/>
              </a:ext>
            </a:extLst>
          </p:cNvPr>
          <p:cNvSpPr txBox="1"/>
          <p:nvPr/>
        </p:nvSpPr>
        <p:spPr>
          <a:xfrm>
            <a:off x="198693" y="773228"/>
            <a:ext cx="875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In each pair (A and B) below, which electrophile would be expected to</a:t>
            </a:r>
          </a:p>
          <a:p>
            <a:r>
              <a:rPr lang="en-US" sz="2000" dirty="0">
                <a:latin typeface="Candara"/>
                <a:cs typeface="Candara"/>
              </a:rPr>
              <a:t>react more rapidly with cyanide ion nucleophile in acetone solvent? Explain.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5CA822-7E5B-F147-9A90-43D8F6579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17" y="1465504"/>
            <a:ext cx="3225800" cy="2400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704ED2-DDAA-1148-BA67-4DFE4F60E6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17" y="4137749"/>
            <a:ext cx="4635500" cy="2489200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5549A2C-0589-9A48-B548-AA6104CA5DDF}"/>
              </a:ext>
            </a:extLst>
          </p:cNvPr>
          <p:cNvSpPr/>
          <p:nvPr/>
        </p:nvSpPr>
        <p:spPr>
          <a:xfrm>
            <a:off x="2635406" y="1481114"/>
            <a:ext cx="1217111" cy="925689"/>
          </a:xfrm>
          <a:prstGeom prst="roundRect">
            <a:avLst/>
          </a:prstGeom>
          <a:noFill/>
          <a:ln w="15875">
            <a:solidFill>
              <a:srgbClr val="0432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8F3183-AFBE-ED44-81D8-F13C558FAF8A}"/>
              </a:ext>
            </a:extLst>
          </p:cNvPr>
          <p:cNvSpPr txBox="1"/>
          <p:nvPr/>
        </p:nvSpPr>
        <p:spPr>
          <a:xfrm>
            <a:off x="4039870" y="1568542"/>
            <a:ext cx="4794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32FF"/>
                </a:solidFill>
                <a:latin typeface="Candara"/>
                <a:cs typeface="Candara"/>
              </a:rPr>
              <a:t>Thiolates: </a:t>
            </a:r>
            <a:r>
              <a:rPr lang="en-US" dirty="0">
                <a:solidFill>
                  <a:srgbClr val="0432FF"/>
                </a:solidFill>
                <a:latin typeface="Candara"/>
                <a:cs typeface="Candara"/>
              </a:rPr>
              <a:t>weaker bases, better leaving groups</a:t>
            </a:r>
            <a:br>
              <a:rPr lang="en-US" dirty="0">
                <a:solidFill>
                  <a:srgbClr val="0432FF"/>
                </a:solidFill>
                <a:latin typeface="Candara"/>
                <a:cs typeface="Candara"/>
              </a:rPr>
            </a:br>
            <a:r>
              <a:rPr lang="en-US" dirty="0">
                <a:solidFill>
                  <a:srgbClr val="0432FF"/>
                </a:solidFill>
                <a:latin typeface="Candara"/>
                <a:cs typeface="Candara"/>
              </a:rPr>
              <a:t>(Thiol </a:t>
            </a:r>
            <a:r>
              <a:rPr lang="en-US" dirty="0" err="1">
                <a:solidFill>
                  <a:srgbClr val="0432FF"/>
                </a:solidFill>
                <a:latin typeface="Candara"/>
                <a:cs typeface="Candara"/>
              </a:rPr>
              <a:t>pKa</a:t>
            </a:r>
            <a:r>
              <a:rPr lang="en-US" dirty="0">
                <a:solidFill>
                  <a:srgbClr val="0432FF"/>
                </a:solidFill>
                <a:latin typeface="Candara"/>
                <a:cs typeface="Candara"/>
              </a:rPr>
              <a:t> ~10; alcohol </a:t>
            </a:r>
            <a:r>
              <a:rPr lang="en-US" dirty="0" err="1">
                <a:solidFill>
                  <a:srgbClr val="0432FF"/>
                </a:solidFill>
                <a:latin typeface="Candara"/>
                <a:cs typeface="Candara"/>
              </a:rPr>
              <a:t>pKa</a:t>
            </a:r>
            <a:r>
              <a:rPr lang="en-US" dirty="0">
                <a:solidFill>
                  <a:srgbClr val="0432FF"/>
                </a:solidFill>
                <a:latin typeface="Candara"/>
                <a:cs typeface="Candara"/>
              </a:rPr>
              <a:t> ~15+).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3CC2AE-2896-314B-AAA5-54F34710102B}"/>
              </a:ext>
            </a:extLst>
          </p:cNvPr>
          <p:cNvSpPr txBox="1"/>
          <p:nvPr/>
        </p:nvSpPr>
        <p:spPr>
          <a:xfrm>
            <a:off x="4233957" y="3035973"/>
            <a:ext cx="4794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32FF"/>
                </a:solidFill>
                <a:latin typeface="Candara"/>
                <a:cs typeface="Candara"/>
              </a:rPr>
              <a:t>Sulfides </a:t>
            </a:r>
            <a:r>
              <a:rPr lang="en-US" dirty="0">
                <a:solidFill>
                  <a:srgbClr val="0432FF"/>
                </a:solidFill>
                <a:latin typeface="Candara"/>
                <a:cs typeface="Candara"/>
              </a:rPr>
              <a:t>are very weak bases, thus very good leaving groups.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0502E568-860D-6A4C-8340-548A8FA87AA7}"/>
              </a:ext>
            </a:extLst>
          </p:cNvPr>
          <p:cNvSpPr/>
          <p:nvPr/>
        </p:nvSpPr>
        <p:spPr>
          <a:xfrm>
            <a:off x="952840" y="2862531"/>
            <a:ext cx="1217111" cy="925689"/>
          </a:xfrm>
          <a:prstGeom prst="roundRect">
            <a:avLst/>
          </a:prstGeom>
          <a:noFill/>
          <a:ln w="15875">
            <a:solidFill>
              <a:srgbClr val="0432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6296A0E-6996-E74B-BA06-1E02B640CBB7}"/>
              </a:ext>
            </a:extLst>
          </p:cNvPr>
          <p:cNvSpPr/>
          <p:nvPr/>
        </p:nvSpPr>
        <p:spPr>
          <a:xfrm>
            <a:off x="952839" y="4137749"/>
            <a:ext cx="917179" cy="925689"/>
          </a:xfrm>
          <a:prstGeom prst="roundRect">
            <a:avLst/>
          </a:prstGeom>
          <a:noFill/>
          <a:ln w="15875">
            <a:solidFill>
              <a:srgbClr val="0432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1C43A3-5807-2548-9161-A9ECC7F925D9}"/>
              </a:ext>
            </a:extLst>
          </p:cNvPr>
          <p:cNvSpPr txBox="1"/>
          <p:nvPr/>
        </p:nvSpPr>
        <p:spPr>
          <a:xfrm>
            <a:off x="4361570" y="4643127"/>
            <a:ext cx="459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32FF"/>
                </a:solidFill>
                <a:latin typeface="Candara"/>
                <a:cs typeface="Candara"/>
              </a:rPr>
              <a:t>HBr </a:t>
            </a:r>
            <a:r>
              <a:rPr lang="en-US" dirty="0">
                <a:solidFill>
                  <a:srgbClr val="0432FF"/>
                </a:solidFill>
                <a:latin typeface="Candara"/>
                <a:cs typeface="Candara"/>
              </a:rPr>
              <a:t>(</a:t>
            </a:r>
            <a:r>
              <a:rPr lang="en-US" dirty="0" err="1">
                <a:solidFill>
                  <a:srgbClr val="0432FF"/>
                </a:solidFill>
                <a:latin typeface="Candara"/>
                <a:cs typeface="Candara"/>
              </a:rPr>
              <a:t>pKa</a:t>
            </a:r>
            <a:r>
              <a:rPr lang="en-US" dirty="0">
                <a:solidFill>
                  <a:srgbClr val="0432FF"/>
                </a:solidFill>
                <a:latin typeface="Candara"/>
                <a:cs typeface="Candara"/>
              </a:rPr>
              <a:t> = - 9 vs. – 2.8) is a stronger acid, so Br-is a weaker base and better leaving group.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3F6EE5-ED0D-B147-8658-FEC5AB8575F8}"/>
              </a:ext>
            </a:extLst>
          </p:cNvPr>
          <p:cNvSpPr txBox="1"/>
          <p:nvPr/>
        </p:nvSpPr>
        <p:spPr>
          <a:xfrm>
            <a:off x="4839142" y="6182547"/>
            <a:ext cx="459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  <a:latin typeface="Candara"/>
                <a:cs typeface="Candara"/>
              </a:rPr>
              <a:t>Both are LGs, but the inductive effect of Fs stabilizes LG - charge by inductive effects.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4E0369C-122F-AC40-8152-F88B91E5A0B8}"/>
              </a:ext>
            </a:extLst>
          </p:cNvPr>
          <p:cNvSpPr/>
          <p:nvPr/>
        </p:nvSpPr>
        <p:spPr>
          <a:xfrm>
            <a:off x="3243961" y="5561403"/>
            <a:ext cx="1595181" cy="925689"/>
          </a:xfrm>
          <a:prstGeom prst="roundRect">
            <a:avLst/>
          </a:prstGeom>
          <a:noFill/>
          <a:ln w="15875">
            <a:solidFill>
              <a:srgbClr val="0432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/>
      <p:bldP spid="13" grpId="0" animBg="1"/>
      <p:bldP spid="14" grpId="0" animBg="1"/>
      <p:bldP spid="15" grpId="0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5634" y="806828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  <a:cs typeface="Candara"/>
              </a:rPr>
              <a:t>(1) </a:t>
            </a:r>
            <a:r>
              <a:rPr lang="en-US" sz="2000" dirty="0">
                <a:latin typeface="Candara" panose="020E0502030303020204" pitchFamily="34" charset="0"/>
              </a:rPr>
              <a:t>Explain why weak bases make the best leaving groups?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634" y="1647241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  <a:cs typeface="Candara"/>
              </a:rPr>
              <a:t>(2) </a:t>
            </a:r>
            <a:r>
              <a:rPr lang="en-US" sz="2000" dirty="0">
                <a:latin typeface="Candara" panose="020E0502030303020204" pitchFamily="34" charset="0"/>
              </a:rPr>
              <a:t>Explain the halide trend in LGs?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634" y="2575522"/>
            <a:ext cx="8868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  <a:cs typeface="Candara"/>
              </a:rPr>
              <a:t>(3) </a:t>
            </a:r>
            <a:r>
              <a:rPr lang="en-US" sz="2000" dirty="0">
                <a:latin typeface="Candara" panose="020E0502030303020204" pitchFamily="34" charset="0"/>
              </a:rPr>
              <a:t>Explain why para-</a:t>
            </a:r>
            <a:r>
              <a:rPr lang="en-US" sz="2000" dirty="0" err="1">
                <a:latin typeface="Candara" panose="020E0502030303020204" pitchFamily="34" charset="0"/>
              </a:rPr>
              <a:t>toluenesulfonic</a:t>
            </a:r>
            <a:r>
              <a:rPr lang="en-US" sz="2000" dirty="0">
                <a:latin typeface="Candara" panose="020E0502030303020204" pitchFamily="34" charset="0"/>
              </a:rPr>
              <a:t>  acid (</a:t>
            </a:r>
            <a:r>
              <a:rPr lang="en-US" sz="2000" dirty="0" err="1">
                <a:latin typeface="Candara" panose="020E0502030303020204" pitchFamily="34" charset="0"/>
              </a:rPr>
              <a:t>tosyl</a:t>
            </a:r>
            <a:r>
              <a:rPr lang="en-US" sz="2000" dirty="0">
                <a:latin typeface="Candara" panose="020E0502030303020204" pitchFamily="34" charset="0"/>
              </a:rPr>
              <a:t>, </a:t>
            </a:r>
            <a:r>
              <a:rPr lang="en-US" sz="2000" dirty="0" err="1">
                <a:latin typeface="Candara" panose="020E0502030303020204" pitchFamily="34" charset="0"/>
              </a:rPr>
              <a:t>Tos</a:t>
            </a:r>
            <a:r>
              <a:rPr lang="en-US" sz="2000" dirty="0">
                <a:latin typeface="Candara" panose="020E0502030303020204" pitchFamily="34" charset="0"/>
              </a:rPr>
              <a:t>) makes a great LG?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FFA73D-6DF6-A04B-9DBE-FB0FC13328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471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469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2020-01-15T03:29:36Z</dcterms:created>
  <dcterms:modified xsi:type="dcterms:W3CDTF">2020-01-15T03:30:29Z</dcterms:modified>
</cp:coreProperties>
</file>