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38" r:id="rId2"/>
    <p:sldId id="441" r:id="rId3"/>
    <p:sldId id="406" r:id="rId4"/>
    <p:sldId id="407" r:id="rId5"/>
    <p:sldId id="40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2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3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9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5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5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5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7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0A46-95F2-094B-85A0-A255FAC05474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307AC-7D0B-E640-9719-D4D2252FC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329" y="-19685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10" y="16340"/>
            <a:ext cx="7713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2060: Principles of Organic 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Chem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047" y="753574"/>
            <a:ext cx="840056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ndara" panose="020E0502030303020204" pitchFamily="34" charset="0"/>
              </a:rPr>
              <a:t>6. Nucleophilic substitution reactions</a:t>
            </a:r>
          </a:p>
          <a:p>
            <a:r>
              <a:rPr lang="en-US" sz="1600" dirty="0">
                <a:latin typeface="Candara" panose="020E0502030303020204" pitchFamily="34" charset="0"/>
              </a:rPr>
              <a:t>Introduction: Why aren't identical twins identical? Just ask SAM.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6.1: Two mechanistic models for nucleophilic substitution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6.1A: The SN2 mechanism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6.1B: The SN1 mechanism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6.2: All about nucleophiles (Nu:</a:t>
            </a:r>
            <a:r>
              <a:rPr lang="en-US" sz="1600" b="1" dirty="0">
                <a:latin typeface="Candara" panose="020E0502030303020204" pitchFamily="34" charset="0"/>
                <a:sym typeface="Wingdings" pitchFamily="2" charset="2"/>
              </a:rPr>
              <a:t>)</a:t>
            </a:r>
            <a:endParaRPr lang="en-US" sz="1600" b="1" dirty="0">
              <a:latin typeface="Candara" panose="020E0502030303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What is a nucleophile vs. a base?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Protonation state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Periodic trends in nucleophilicity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Resonance effects on nucleophilicity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Steric effects on nucleophilicity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6.3: All about electrophiles (E+)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Steric hindrance at the electrophile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Carbocation stability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6.4: Leaving groups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6.5: </a:t>
            </a:r>
            <a:r>
              <a:rPr lang="en-US" sz="1600" b="1" dirty="0" err="1">
                <a:latin typeface="Candara" panose="020E0502030303020204" pitchFamily="34" charset="0"/>
              </a:rPr>
              <a:t>Regiospecificity</a:t>
            </a:r>
            <a:r>
              <a:rPr lang="en-US" sz="1600" b="1" dirty="0">
                <a:latin typeface="Candara" panose="020E0502030303020204" pitchFamily="34" charset="0"/>
              </a:rPr>
              <a:t> of SN1 reactions with allylic electrophile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6.6: SN1 or SN2? Predicting the mechanism</a:t>
            </a:r>
          </a:p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6.7: Biological nucleophilic substitution reactions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	6.7A: A biochemical SN2 reaction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	6.7B: A biochemical SN1 reaction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	6.7C: A biochemical SN1/SN2 hybrid reaction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6.8: Nucleophilic substitution in the lab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6.8A: The Williamson ether synthesis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6.8B: Turning a poor leaving group into a good one: </a:t>
            </a:r>
            <a:r>
              <a:rPr lang="en-US" sz="1600" dirty="0" err="1">
                <a:latin typeface="Candara" panose="020E0502030303020204" pitchFamily="34" charset="0"/>
              </a:rPr>
              <a:t>tosylates</a:t>
            </a:r>
            <a:endParaRPr lang="en-US" sz="1600" dirty="0">
              <a:latin typeface="Candara" panose="020E0502030303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BFD69E-AA31-CD4E-9D4B-0A225B74A5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" name="Right Bracket 1">
            <a:extLst>
              <a:ext uri="{FF2B5EF4-FFF2-40B4-BE49-F238E27FC236}">
                <a16:creationId xmlns:a16="http://schemas.microsoft.com/office/drawing/2014/main" id="{E87D4D54-F069-D94B-85BD-70A15A7FD3E2}"/>
              </a:ext>
            </a:extLst>
          </p:cNvPr>
          <p:cNvSpPr/>
          <p:nvPr/>
        </p:nvSpPr>
        <p:spPr>
          <a:xfrm>
            <a:off x="4942114" y="5007429"/>
            <a:ext cx="119743" cy="903514"/>
          </a:xfrm>
          <a:prstGeom prst="rightBracke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4D9E71-849E-1E44-B48C-CD1EA926BB2D}"/>
              </a:ext>
            </a:extLst>
          </p:cNvPr>
          <p:cNvSpPr txBox="1"/>
          <p:nvPr/>
        </p:nvSpPr>
        <p:spPr>
          <a:xfrm>
            <a:off x="5061857" y="5323113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optional sidebar</a:t>
            </a:r>
          </a:p>
        </p:txBody>
      </p:sp>
    </p:spTree>
    <p:extLst>
      <p:ext uri="{BB962C8B-B14F-4D97-AF65-F5344CB8AC3E}">
        <p14:creationId xmlns:p14="http://schemas.microsoft.com/office/powerpoint/2010/main" val="151370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9" y="16340"/>
            <a:ext cx="7505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 panose="020E0502030303020204" pitchFamily="34" charset="0"/>
                <a:cs typeface="Avenir Heavy"/>
              </a:rPr>
              <a:t>6. Nucleophilic substitution reactions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8176" y="2321281"/>
            <a:ext cx="87358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latin typeface="Candara" panose="020E0502030303020204" pitchFamily="34" charset="0"/>
              </a:rPr>
              <a:t>Big ideas</a:t>
            </a:r>
            <a:r>
              <a:rPr lang="en-US" sz="2400" b="1" i="1" dirty="0">
                <a:latin typeface="Candara" panose="020E0502030303020204" pitchFamily="34" charset="0"/>
              </a:rPr>
              <a:t>:</a:t>
            </a:r>
          </a:p>
          <a:p>
            <a:endParaRPr lang="en-US" sz="1400" b="1" i="1" dirty="0">
              <a:latin typeface="Candara" panose="020E0502030303020204" pitchFamily="34" charset="0"/>
            </a:endParaRPr>
          </a:p>
          <a:p>
            <a:r>
              <a:rPr lang="en-US" sz="2400" b="1" i="1" dirty="0">
                <a:latin typeface="Candara" panose="020E0502030303020204" pitchFamily="34" charset="0"/>
              </a:rPr>
              <a:t>1. SN mechanisms depend on the strength of Nu:, stability of E+ </a:t>
            </a:r>
            <a:br>
              <a:rPr lang="en-US" sz="2400" b="1" i="1" dirty="0">
                <a:latin typeface="Candara" panose="020E0502030303020204" pitchFamily="34" charset="0"/>
              </a:rPr>
            </a:br>
            <a:r>
              <a:rPr lang="en-US" sz="2400" b="1" i="1" dirty="0">
                <a:latin typeface="Candara" panose="020E0502030303020204" pitchFamily="34" charset="0"/>
              </a:rPr>
              <a:t>     and quality of LGs.</a:t>
            </a:r>
          </a:p>
          <a:p>
            <a:endParaRPr lang="en-US" sz="1400" b="1" i="1" dirty="0">
              <a:latin typeface="Candara" panose="020E0502030303020204" pitchFamily="34" charset="0"/>
            </a:endParaRPr>
          </a:p>
          <a:p>
            <a:r>
              <a:rPr lang="en-US" sz="2400" b="1" i="1" dirty="0">
                <a:latin typeface="Candara" panose="020E0502030303020204" pitchFamily="34" charset="0"/>
              </a:rPr>
              <a:t>2. Carbocations are intermediates whose 'stability' depends on </a:t>
            </a:r>
          </a:p>
          <a:p>
            <a:r>
              <a:rPr lang="en-US" sz="2400" b="1" i="1" dirty="0">
                <a:latin typeface="Candara" panose="020E0502030303020204" pitchFamily="34" charset="0"/>
              </a:rPr>
              <a:t>     their structures.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5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9" y="16340"/>
            <a:ext cx="7505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 panose="020E0502030303020204" pitchFamily="34" charset="0"/>
                <a:cs typeface="Avenir Heavy"/>
              </a:rPr>
              <a:t>6. Nucleophilic substitution reactions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7729" y="2558102"/>
            <a:ext cx="645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Candara" panose="020E0502030303020204" pitchFamily="34" charset="0"/>
              </a:rPr>
              <a:t>6.5: </a:t>
            </a:r>
            <a:r>
              <a:rPr lang="en-US" sz="2800" b="1" i="1" dirty="0" err="1">
                <a:latin typeface="Candara" panose="020E0502030303020204" pitchFamily="34" charset="0"/>
              </a:rPr>
              <a:t>Regiospecificity</a:t>
            </a:r>
            <a:r>
              <a:rPr lang="en-US" sz="2800" b="1" i="1" dirty="0">
                <a:latin typeface="Candara" panose="020E0502030303020204" pitchFamily="34" charset="0"/>
              </a:rPr>
              <a:t> of SN1 with allylic E+s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8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-168"/>
            <a:ext cx="3331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Regiospecificity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F1D33B-67BF-3C48-9B97-56EE5DE663A0}"/>
              </a:ext>
            </a:extLst>
          </p:cNvPr>
          <p:cNvSpPr txBox="1"/>
          <p:nvPr/>
        </p:nvSpPr>
        <p:spPr>
          <a:xfrm>
            <a:off x="198693" y="773228"/>
            <a:ext cx="875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andara"/>
                <a:cs typeface="Candara"/>
              </a:rPr>
              <a:t>Regiospecificity</a:t>
            </a:r>
            <a:r>
              <a:rPr lang="en-US" sz="2000" b="1" dirty="0">
                <a:latin typeface="Candara"/>
                <a:cs typeface="Candara"/>
              </a:rPr>
              <a:t>: </a:t>
            </a:r>
            <a:r>
              <a:rPr lang="en-US" sz="2000" i="1" dirty="0">
                <a:latin typeface="Candara"/>
                <a:cs typeface="Candara"/>
              </a:rPr>
              <a:t>the preference for one carbocation and outcome when several are possible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57DDFF-97F1-444A-A048-C9A52DD5A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3" y="1983958"/>
            <a:ext cx="8946452" cy="42432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436196C-CAA5-FB45-95F0-5F3DA222197A}"/>
              </a:ext>
            </a:extLst>
          </p:cNvPr>
          <p:cNvSpPr txBox="1"/>
          <p:nvPr/>
        </p:nvSpPr>
        <p:spPr>
          <a:xfrm>
            <a:off x="198693" y="1559705"/>
            <a:ext cx="8758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/>
                <a:cs typeface="Candara"/>
              </a:rPr>
              <a:t>Enzymatic reactions </a:t>
            </a:r>
            <a:r>
              <a:rPr lang="en-US" sz="2000" dirty="0">
                <a:latin typeface="Candara"/>
                <a:cs typeface="Candara"/>
              </a:rPr>
              <a:t>are far more </a:t>
            </a:r>
            <a:r>
              <a:rPr lang="en-US" sz="2000" dirty="0" err="1">
                <a:latin typeface="Candara"/>
                <a:cs typeface="Candara"/>
              </a:rPr>
              <a:t>regiospecific</a:t>
            </a:r>
            <a:r>
              <a:rPr lang="en-US" sz="2000" dirty="0">
                <a:latin typeface="Candara"/>
                <a:cs typeface="Candara"/>
              </a:rPr>
              <a:t> than chemical reactions.</a:t>
            </a:r>
            <a:endParaRPr lang="en-US" sz="2000" i="1" dirty="0">
              <a:latin typeface="Candara"/>
              <a:cs typeface="Candar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D0D996-5C22-FB41-9497-6CDB811860A3}"/>
              </a:ext>
            </a:extLst>
          </p:cNvPr>
          <p:cNvSpPr txBox="1"/>
          <p:nvPr/>
        </p:nvSpPr>
        <p:spPr>
          <a:xfrm>
            <a:off x="277573" y="6102789"/>
            <a:ext cx="8762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Here SN1 chemical reaction of an allylic substrate produces </a:t>
            </a:r>
            <a:r>
              <a:rPr lang="en-US" sz="2000" b="1" dirty="0">
                <a:latin typeface="Candara" panose="020E0502030303020204" pitchFamily="34" charset="0"/>
              </a:rPr>
              <a:t>three possible products</a:t>
            </a:r>
            <a:r>
              <a:rPr lang="en-US" sz="2000" dirty="0">
                <a:latin typeface="Candara" panose="020E0502030303020204" pitchFamily="34" charset="0"/>
              </a:rPr>
              <a:t>. An enzymatic reaction would favor one product.</a:t>
            </a:r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5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(1) Define the term ‘</a:t>
            </a:r>
            <a:r>
              <a:rPr lang="en-US" sz="2000" dirty="0" err="1">
                <a:latin typeface="Candara"/>
                <a:cs typeface="Candara"/>
              </a:rPr>
              <a:t>regiospecific</a:t>
            </a:r>
            <a:r>
              <a:rPr lang="en-US" sz="2000" dirty="0">
                <a:latin typeface="Candara"/>
                <a:cs typeface="Candara"/>
              </a:rPr>
              <a:t>’?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634" y="1647241"/>
            <a:ext cx="8624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(2) Explain why enzymatic reactions are more </a:t>
            </a:r>
            <a:r>
              <a:rPr lang="en-US" sz="2000" dirty="0" err="1">
                <a:latin typeface="Candara"/>
                <a:cs typeface="Candara"/>
              </a:rPr>
              <a:t>regiospecific</a:t>
            </a:r>
            <a:r>
              <a:rPr lang="en-US" sz="2000" dirty="0">
                <a:latin typeface="Candara"/>
                <a:cs typeface="Candara"/>
              </a:rPr>
              <a:t> than chemical </a:t>
            </a:r>
            <a:br>
              <a:rPr lang="en-US" sz="2000" dirty="0">
                <a:latin typeface="Candara"/>
                <a:cs typeface="Candara"/>
              </a:rPr>
            </a:br>
            <a:r>
              <a:rPr lang="en-US" sz="2000" dirty="0">
                <a:latin typeface="Candara"/>
                <a:cs typeface="Candara"/>
              </a:rPr>
              <a:t>      reactions?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FFA73D-6DF6-A04B-9DBE-FB0FC13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60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304</Words>
  <Application>Microsoft Macintosh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2020-01-15T03:30:44Z</dcterms:created>
  <dcterms:modified xsi:type="dcterms:W3CDTF">2020-01-15T03:31:29Z</dcterms:modified>
</cp:coreProperties>
</file>