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438" r:id="rId2"/>
    <p:sldId id="441" r:id="rId3"/>
    <p:sldId id="409" r:id="rId4"/>
    <p:sldId id="410" r:id="rId5"/>
    <p:sldId id="41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8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0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7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2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0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8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2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2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B0524-2D03-5241-AF3B-88ED07AD3E52}" type="datetimeFigureOut">
              <a:rPr lang="en-US" smtClean="0"/>
              <a:t>1/14/20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E7E2-3EF8-1843-94D8-77BEBBBC4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3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2329" y="-19685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10" y="16340"/>
            <a:ext cx="7713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2060: Principles of Organic </a:t>
            </a:r>
            <a:r>
              <a:rPr lang="en-US" sz="3600" b="1" dirty="0" err="1">
                <a:solidFill>
                  <a:prstClr val="white"/>
                </a:solidFill>
                <a:latin typeface="Candara"/>
                <a:cs typeface="Candara"/>
              </a:rPr>
              <a:t>Chem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047" y="753574"/>
            <a:ext cx="840056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ndara" panose="020E0502030303020204" pitchFamily="34" charset="0"/>
              </a:rPr>
              <a:t>6. Nucleophilic substitution reactions</a:t>
            </a:r>
          </a:p>
          <a:p>
            <a:r>
              <a:rPr lang="en-US" sz="1600" dirty="0">
                <a:latin typeface="Candara" panose="020E0502030303020204" pitchFamily="34" charset="0"/>
              </a:rPr>
              <a:t>Introduction: Why aren't identical twins identical? Just ask SAM.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6.1: Two mechanistic models for nucleophilic substitution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6.1A: The SN2 mechanism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6.1B: The SN1 mechanism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6.2: All about nucleophiles (Nu:</a:t>
            </a:r>
            <a:r>
              <a:rPr lang="en-US" sz="1600" b="1" dirty="0">
                <a:latin typeface="Candara" panose="020E0502030303020204" pitchFamily="34" charset="0"/>
                <a:sym typeface="Wingdings" pitchFamily="2" charset="2"/>
              </a:rPr>
              <a:t>)</a:t>
            </a:r>
            <a:endParaRPr lang="en-US" sz="1600" b="1" dirty="0">
              <a:latin typeface="Candara" panose="020E0502030303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What is a nucleophile vs. a base?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Protonation state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Periodic trends in nucleophilicity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Resonance effects on nucleophilicity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Steric effects on nucleophilicity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6.3: All about electrophiles (E+)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Steric hindrance at the electrophile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ndara" panose="020E0502030303020204" pitchFamily="34" charset="0"/>
              </a:rPr>
              <a:t>Carbocation stability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6.4: Leaving groups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6.5: </a:t>
            </a:r>
            <a:r>
              <a:rPr lang="en-US" sz="1600" b="1" dirty="0" err="1">
                <a:latin typeface="Candara" panose="020E0502030303020204" pitchFamily="34" charset="0"/>
              </a:rPr>
              <a:t>Regiospecificity</a:t>
            </a:r>
            <a:r>
              <a:rPr lang="en-US" sz="1600" b="1" dirty="0">
                <a:latin typeface="Candara" panose="020E0502030303020204" pitchFamily="34" charset="0"/>
              </a:rPr>
              <a:t> of SN1 reactions with allylic electrophile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6.6: SN1 or SN2? Predicting the mechanism</a:t>
            </a:r>
          </a:p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6.7: Biological nucleophilic substitution reactions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6.7A: A biochemical SN2 reaction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6.7B: A biochemical SN1 reaction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	6.7C: A biochemical SN1/SN2 hybrid reaction</a:t>
            </a:r>
          </a:p>
          <a:p>
            <a:r>
              <a:rPr lang="en-US" sz="1600" b="1" dirty="0">
                <a:latin typeface="Candara" panose="020E0502030303020204" pitchFamily="34" charset="0"/>
              </a:rPr>
              <a:t>6.8: Nucleophilic substitution in the lab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6.8A: The Williamson ether synthesis</a:t>
            </a:r>
          </a:p>
          <a:p>
            <a:r>
              <a:rPr lang="en-US" sz="1600" dirty="0">
                <a:latin typeface="Candara" panose="020E0502030303020204" pitchFamily="34" charset="0"/>
              </a:rPr>
              <a:t>	6.8B: Turning a poor leaving group into a good one: </a:t>
            </a:r>
            <a:r>
              <a:rPr lang="en-US" sz="1600" dirty="0" err="1">
                <a:latin typeface="Candara" panose="020E0502030303020204" pitchFamily="34" charset="0"/>
              </a:rPr>
              <a:t>tosylates</a:t>
            </a:r>
            <a:endParaRPr lang="en-US" sz="1600" dirty="0">
              <a:latin typeface="Candara" panose="020E0502030303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BFD69E-AA31-CD4E-9D4B-0A225B74A5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2" name="Right Bracket 1">
            <a:extLst>
              <a:ext uri="{FF2B5EF4-FFF2-40B4-BE49-F238E27FC236}">
                <a16:creationId xmlns:a16="http://schemas.microsoft.com/office/drawing/2014/main" id="{E87D4D54-F069-D94B-85BD-70A15A7FD3E2}"/>
              </a:ext>
            </a:extLst>
          </p:cNvPr>
          <p:cNvSpPr/>
          <p:nvPr/>
        </p:nvSpPr>
        <p:spPr>
          <a:xfrm>
            <a:off x="4942114" y="5007429"/>
            <a:ext cx="119743" cy="903514"/>
          </a:xfrm>
          <a:prstGeom prst="rightBracke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4D9E71-849E-1E44-B48C-CD1EA926BB2D}"/>
              </a:ext>
            </a:extLst>
          </p:cNvPr>
          <p:cNvSpPr txBox="1"/>
          <p:nvPr/>
        </p:nvSpPr>
        <p:spPr>
          <a:xfrm>
            <a:off x="5061857" y="5323113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optional sidebar</a:t>
            </a:r>
          </a:p>
        </p:txBody>
      </p:sp>
    </p:spTree>
    <p:extLst>
      <p:ext uri="{BB962C8B-B14F-4D97-AF65-F5344CB8AC3E}">
        <p14:creationId xmlns:p14="http://schemas.microsoft.com/office/powerpoint/2010/main" val="178205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9" y="16340"/>
            <a:ext cx="7505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6. Nucleophilic substitution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8176" y="2321281"/>
            <a:ext cx="87358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>
                <a:latin typeface="Candara" panose="020E0502030303020204" pitchFamily="34" charset="0"/>
              </a:rPr>
              <a:t>Big ideas</a:t>
            </a:r>
            <a:r>
              <a:rPr lang="en-US" sz="2400" b="1" i="1" dirty="0">
                <a:latin typeface="Candara" panose="020E0502030303020204" pitchFamily="34" charset="0"/>
              </a:rPr>
              <a:t>:</a:t>
            </a:r>
          </a:p>
          <a:p>
            <a:endParaRPr lang="en-US" sz="1400" b="1" i="1" dirty="0">
              <a:latin typeface="Candara" panose="020E0502030303020204" pitchFamily="34" charset="0"/>
            </a:endParaRPr>
          </a:p>
          <a:p>
            <a:r>
              <a:rPr lang="en-US" sz="2400" b="1" i="1" dirty="0">
                <a:latin typeface="Candara" panose="020E0502030303020204" pitchFamily="34" charset="0"/>
              </a:rPr>
              <a:t>1. SN mechanisms depend on the strength of Nu:, stability of E+ </a:t>
            </a:r>
            <a:br>
              <a:rPr lang="en-US" sz="2400" b="1" i="1" dirty="0">
                <a:latin typeface="Candara" panose="020E0502030303020204" pitchFamily="34" charset="0"/>
              </a:rPr>
            </a:br>
            <a:r>
              <a:rPr lang="en-US" sz="2400" b="1" i="1" dirty="0">
                <a:latin typeface="Candara" panose="020E0502030303020204" pitchFamily="34" charset="0"/>
              </a:rPr>
              <a:t>     and quality of LGs.</a:t>
            </a:r>
          </a:p>
          <a:p>
            <a:endParaRPr lang="en-US" sz="1400" b="1" i="1" dirty="0">
              <a:latin typeface="Candara" panose="020E0502030303020204" pitchFamily="34" charset="0"/>
            </a:endParaRPr>
          </a:p>
          <a:p>
            <a:r>
              <a:rPr lang="en-US" sz="2400" b="1" i="1" dirty="0">
                <a:latin typeface="Candara" panose="020E0502030303020204" pitchFamily="34" charset="0"/>
              </a:rPr>
              <a:t>2. Carbocations are intermediates whose 'stability' depends on </a:t>
            </a:r>
          </a:p>
          <a:p>
            <a:r>
              <a:rPr lang="en-US" sz="2400" b="1" i="1" dirty="0">
                <a:latin typeface="Candara" panose="020E0502030303020204" pitchFamily="34" charset="0"/>
              </a:rPr>
              <a:t>     their structures.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0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9" y="16340"/>
            <a:ext cx="7505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 panose="020E0502030303020204" pitchFamily="34" charset="0"/>
                <a:cs typeface="Avenir Heavy"/>
              </a:rPr>
              <a:t>6. Nucleophilic substitution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14659" y="2698077"/>
            <a:ext cx="25394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Candara" panose="020E0502030303020204" pitchFamily="34" charset="0"/>
              </a:rPr>
              <a:t>6.6: SN1 or SN2?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4BC887D-5263-BE4E-B139-25FE7FD33F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26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" y="0"/>
            <a:ext cx="9156331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7" y="-168"/>
            <a:ext cx="2291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SN1 or SN2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0AE5F07-A291-B748-AFC5-14650FC0E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AF1D33B-67BF-3C48-9B97-56EE5DE663A0}"/>
              </a:ext>
            </a:extLst>
          </p:cNvPr>
          <p:cNvSpPr txBox="1"/>
          <p:nvPr/>
        </p:nvSpPr>
        <p:spPr>
          <a:xfrm>
            <a:off x="198693" y="773228"/>
            <a:ext cx="8758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A number of factors need to be considered.</a:t>
            </a:r>
            <a:endParaRPr lang="en-US" sz="2000" i="1" dirty="0">
              <a:latin typeface="Candara"/>
              <a:cs typeface="Candara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BA6B66-9EDA-954F-9288-13D10E91FD28}"/>
              </a:ext>
            </a:extLst>
          </p:cNvPr>
          <p:cNvGraphicFramePr>
            <a:graphicFrameLocks noGrp="1"/>
          </p:cNvGraphicFramePr>
          <p:nvPr/>
        </p:nvGraphicFramePr>
        <p:xfrm>
          <a:off x="928857" y="1501424"/>
          <a:ext cx="7286286" cy="41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131">
                  <a:extLst>
                    <a:ext uri="{9D8B030D-6E8A-4147-A177-3AD203B41FA5}">
                      <a16:colId xmlns:a16="http://schemas.microsoft.com/office/drawing/2014/main" val="1024377039"/>
                    </a:ext>
                  </a:extLst>
                </a:gridCol>
                <a:gridCol w="2345635">
                  <a:extLst>
                    <a:ext uri="{9D8B030D-6E8A-4147-A177-3AD203B41FA5}">
                      <a16:colId xmlns:a16="http://schemas.microsoft.com/office/drawing/2014/main" val="501139074"/>
                    </a:ext>
                  </a:extLst>
                </a:gridCol>
                <a:gridCol w="2621520">
                  <a:extLst>
                    <a:ext uri="{9D8B030D-6E8A-4147-A177-3AD203B41FA5}">
                      <a16:colId xmlns:a16="http://schemas.microsoft.com/office/drawing/2014/main" val="2580316823"/>
                    </a:ext>
                  </a:extLst>
                </a:gridCol>
              </a:tblGrid>
              <a:tr h="46112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andara" panose="020E0502030303020204" pitchFamily="34" charset="0"/>
                        </a:rPr>
                        <a:t>factor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8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SN1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8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SN2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8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894923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number of steps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1 (concerted)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535087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E+ (substrate)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sterically hindered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unhindered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150036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E+ stability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3º, 2º or stabilized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1º, 2ºº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760082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Nu: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weak Nu: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strong Nu:(-)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447446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LG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good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good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7631018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carbocation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5-bond trigonal planar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3477554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solvent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>
                          <a:latin typeface="Candara" panose="020E0502030303020204" pitchFamily="34" charset="0"/>
                        </a:rPr>
                        <a:t>protic</a:t>
                      </a:r>
                      <a:endParaRPr lang="en-US" sz="2000" dirty="0">
                        <a:latin typeface="Candara" panose="020E0502030303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polar aprotic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196683"/>
                  </a:ext>
                </a:extLst>
              </a:tr>
              <a:tr h="461120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ndara" panose="020E0502030303020204" pitchFamily="34" charset="0"/>
                        </a:rPr>
                        <a:t>If chiral products?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enantiomers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Candara" panose="020E0502030303020204" pitchFamily="34" charset="0"/>
                        </a:rPr>
                        <a:t>chiral inversion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213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68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8624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(1) Create a list or matrix of the factors that determine whether nucleophilic</a:t>
            </a:r>
            <a:br>
              <a:rPr lang="en-US" sz="2000" dirty="0">
                <a:latin typeface="Candara"/>
                <a:cs typeface="Candara"/>
              </a:rPr>
            </a:br>
            <a:r>
              <a:rPr lang="en-US" sz="2000" dirty="0">
                <a:latin typeface="Candara"/>
                <a:cs typeface="Candara"/>
              </a:rPr>
              <a:t>       substitution occurs via an SN1 or SN2 reaction mechanism?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FFA73D-6DF6-A04B-9DBE-FB0FC13328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15657" t="8702" r="15804" b="7819"/>
          <a:stretch/>
        </p:blipFill>
        <p:spPr>
          <a:xfrm>
            <a:off x="8386216" y="-8671"/>
            <a:ext cx="763100" cy="6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0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326</Words>
  <Application>Microsoft Macintosh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2020-01-15T03:31:40Z</dcterms:created>
  <dcterms:modified xsi:type="dcterms:W3CDTF">2020-01-15T03:32:18Z</dcterms:modified>
</cp:coreProperties>
</file>