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38" r:id="rId2"/>
    <p:sldId id="44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3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608D-9F08-EC49-B856-FF0272D4D15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5B0B-2F96-CA45-81C0-B19A4367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29" y="-19685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10" y="16340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47" y="753574"/>
            <a:ext cx="8400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6. Nucleophilic substitution reactions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Introduction: Why aren't identical twins identical? Just ask SAM.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6.1: Two mechanistic models for nucleophilic substitution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6.1A: The SN2 mechanism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6.1B: The SN1 mechanism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6.2: All about nucleophiles (Nu:</a:t>
            </a:r>
            <a:r>
              <a:rPr lang="en-US" sz="1600" b="1" dirty="0">
                <a:latin typeface="Candara" panose="020E0502030303020204" pitchFamily="34" charset="0"/>
                <a:sym typeface="Wingdings" pitchFamily="2" charset="2"/>
              </a:rPr>
              <a:t>)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What is a nucleophile vs. a base?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Protonation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Periodic trends in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Resonance effects on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effects on nucleophilicity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6.3: All about electrophiles (E+)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hindrance at the electrophile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Carbocation stability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6.4: Leaving groups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6.5: </a:t>
            </a:r>
            <a:r>
              <a:rPr lang="en-US" sz="1600" b="1" dirty="0" err="1">
                <a:latin typeface="Candara" panose="020E0502030303020204" pitchFamily="34" charset="0"/>
              </a:rPr>
              <a:t>Regiospecificity</a:t>
            </a:r>
            <a:r>
              <a:rPr lang="en-US" sz="1600" b="1" dirty="0">
                <a:latin typeface="Candara" panose="020E0502030303020204" pitchFamily="34" charset="0"/>
              </a:rPr>
              <a:t> of SN1 reactions with allylic electrophile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6.6: SN1 or SN2? Predicting the mechanism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6.7: Biological nucleophilic substitution reactions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6.7A: A biochemical SN2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6.7B: A biochemical SN1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6.7C: A biochemical SN1/SN2 hybrid reaction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6.8: Nucleophilic substitution in the lab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6.8A: The Williamson ether synthesis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6.8B: Turning a poor leaving group into a good one: </a:t>
            </a:r>
            <a:r>
              <a:rPr lang="en-US" sz="1600" dirty="0" err="1">
                <a:latin typeface="Candara" panose="020E0502030303020204" pitchFamily="34" charset="0"/>
              </a:rPr>
              <a:t>tosylates</a:t>
            </a:r>
            <a:endParaRPr lang="en-US" sz="1600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E87D4D54-F069-D94B-85BD-70A15A7FD3E2}"/>
              </a:ext>
            </a:extLst>
          </p:cNvPr>
          <p:cNvSpPr/>
          <p:nvPr/>
        </p:nvSpPr>
        <p:spPr>
          <a:xfrm>
            <a:off x="4942114" y="5007429"/>
            <a:ext cx="119743" cy="903514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D9E71-849E-1E44-B48C-CD1EA926BB2D}"/>
              </a:ext>
            </a:extLst>
          </p:cNvPr>
          <p:cNvSpPr txBox="1"/>
          <p:nvPr/>
        </p:nvSpPr>
        <p:spPr>
          <a:xfrm>
            <a:off x="5061857" y="532311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optional sidebar</a:t>
            </a:r>
          </a:p>
        </p:txBody>
      </p:sp>
    </p:spTree>
    <p:extLst>
      <p:ext uri="{BB962C8B-B14F-4D97-AF65-F5344CB8AC3E}">
        <p14:creationId xmlns:p14="http://schemas.microsoft.com/office/powerpoint/2010/main" val="81517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9CE004-6FBC-1646-90B5-C85A03B0FBBC}"/>
              </a:ext>
            </a:extLst>
          </p:cNvPr>
          <p:cNvSpPr txBox="1"/>
          <p:nvPr/>
        </p:nvSpPr>
        <p:spPr>
          <a:xfrm>
            <a:off x="228607" y="734227"/>
            <a:ext cx="829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Catechol-O-methyltransferase</a:t>
            </a:r>
            <a:r>
              <a:rPr lang="en-US" sz="2000" dirty="0">
                <a:latin typeface="Candara"/>
                <a:cs typeface="Candara"/>
              </a:rPr>
              <a:t> also uses SAM to methylate epinephrine (aka adrenaline), tagging it for degradation.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568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Catechol-O-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methyltransfase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14D390-708C-5C4E-AEB1-C2B5DC03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2" y="1791924"/>
            <a:ext cx="8294551" cy="4078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8E42F-8582-EA4D-BA99-7001E486344A}"/>
              </a:ext>
            </a:extLst>
          </p:cNvPr>
          <p:cNvSpPr txBox="1"/>
          <p:nvPr/>
        </p:nvSpPr>
        <p:spPr>
          <a:xfrm>
            <a:off x="281615" y="6001966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What are the </a:t>
            </a:r>
            <a:r>
              <a:rPr lang="en-US" sz="2000" b="1" dirty="0">
                <a:latin typeface="Candara"/>
                <a:cs typeface="Candara"/>
              </a:rPr>
              <a:t>similarities and differences </a:t>
            </a:r>
            <a:r>
              <a:rPr lang="en-US" sz="2000" dirty="0">
                <a:latin typeface="Candara"/>
                <a:cs typeface="Candara"/>
              </a:rPr>
              <a:t>between the two reactions using SAM?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B99DB-BAD4-F045-A199-662BCB617633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41457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9CE004-6FBC-1646-90B5-C85A03B0FBBC}"/>
              </a:ext>
            </a:extLst>
          </p:cNvPr>
          <p:cNvSpPr txBox="1"/>
          <p:nvPr/>
        </p:nvSpPr>
        <p:spPr>
          <a:xfrm>
            <a:off x="228607" y="734227"/>
            <a:ext cx="8157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SAM is formed by a nucleophilic substitution reaction between</a:t>
            </a:r>
          </a:p>
          <a:p>
            <a:r>
              <a:rPr lang="en-US" sz="2000" dirty="0">
                <a:latin typeface="Candara"/>
                <a:cs typeface="Candara"/>
              </a:rPr>
              <a:t>methionine and adenosine triphosphate (ATP). </a:t>
            </a:r>
          </a:p>
          <a:p>
            <a:r>
              <a:rPr lang="en-US" sz="2000" dirty="0">
                <a:latin typeface="Candara"/>
                <a:cs typeface="Candara"/>
              </a:rPr>
              <a:t>Draw a mechanism for this reaction, and explain why you chose either an SN1 or and SN2 pathway.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F5830-AB70-7644-840F-488C4904E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57"/>
          <a:stretch/>
        </p:blipFill>
        <p:spPr>
          <a:xfrm>
            <a:off x="5068580" y="2871109"/>
            <a:ext cx="3417693" cy="270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0AC89C-CD09-DF40-BC6B-8C355B4EC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03" y="2413221"/>
            <a:ext cx="2226365" cy="1015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7C7AD-071F-BD48-BF40-1B1C81685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11" y="4451932"/>
            <a:ext cx="4651513" cy="20713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BF1DE-86E7-8E42-BFEF-1F3610AA1FBE}"/>
              </a:ext>
            </a:extLst>
          </p:cNvPr>
          <p:cNvSpPr/>
          <p:nvPr/>
        </p:nvSpPr>
        <p:spPr>
          <a:xfrm>
            <a:off x="228607" y="2199861"/>
            <a:ext cx="5165028" cy="443947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E708F3-F651-5F43-9D63-847FC8DA74A1}"/>
              </a:ext>
            </a:extLst>
          </p:cNvPr>
          <p:cNvGrpSpPr/>
          <p:nvPr/>
        </p:nvGrpSpPr>
        <p:grpSpPr>
          <a:xfrm>
            <a:off x="228607" y="2106093"/>
            <a:ext cx="4724400" cy="4673600"/>
            <a:chOff x="228607" y="2106093"/>
            <a:chExt cx="4724400" cy="46736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02176C-2431-DE4E-8DDB-223AD1A7E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7" y="2106093"/>
              <a:ext cx="4724400" cy="4673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432FF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43B668-DDD6-A349-9401-8CDB39542952}"/>
                </a:ext>
              </a:extLst>
            </p:cNvPr>
            <p:cNvSpPr txBox="1"/>
            <p:nvPr/>
          </p:nvSpPr>
          <p:spPr>
            <a:xfrm>
              <a:off x="4013860" y="233943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SN2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C184FD3-CDBB-BB45-95D7-3E29FE60A0FB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3773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4431" y="2892528"/>
            <a:ext cx="5087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6.7B: A biochemical SN1 reaction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AD4AE3-E067-C54D-A8AE-DB77114136B8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386812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6112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SN1 in nucleotide biosynthesis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F45CF-C929-0743-A3B2-8ABE713D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38" y="1578429"/>
            <a:ext cx="8743589" cy="43717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How many characteristics of an SN1 reaction can you identify?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635D-950B-0D4B-ADA2-5151FA5EB6C4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315835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575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Prior step: improving the LG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substrate in the SN1 nucleotide biosynthesis reaction, ribose-5-phosphate, has a poor leaving group and wouldn’t undergo nucleophilic substitution.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0309F-0988-5647-9510-CD3BA155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57207"/>
            <a:ext cx="8175170" cy="281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54CAF8-8430-AD41-AC70-8174151CFFAB}"/>
              </a:ext>
            </a:extLst>
          </p:cNvPr>
          <p:cNvSpPr txBox="1"/>
          <p:nvPr/>
        </p:nvSpPr>
        <p:spPr>
          <a:xfrm>
            <a:off x="228607" y="1513673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Phosphorylation of ribose-5-phosphate by ATP  </a:t>
            </a:r>
            <a:r>
              <a:rPr lang="en-US" sz="2000" b="1" dirty="0">
                <a:latin typeface="Candara"/>
                <a:cs typeface="Candara"/>
              </a:rPr>
              <a:t>creates a far better leaving group </a:t>
            </a:r>
            <a:r>
              <a:rPr lang="en-US" sz="2000" dirty="0">
                <a:latin typeface="Candara"/>
                <a:cs typeface="Candara"/>
              </a:rPr>
              <a:t>and allows the SN1 reaction to occur.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2998D-08FF-274F-A055-1E495DC4110B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5150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2859" y="2905780"/>
            <a:ext cx="683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6.7C: A biochemical hybrid SN1/SN2 reaction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5C755-36D6-3C41-A9FA-D876266F2FEF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5105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6439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Adding a cell membrane anchor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Some proteins involved in </a:t>
            </a:r>
            <a:r>
              <a:rPr lang="en-US" sz="2000" b="1" dirty="0">
                <a:latin typeface="Candara"/>
                <a:cs typeface="Candara"/>
              </a:rPr>
              <a:t>cell signaling </a:t>
            </a:r>
            <a:r>
              <a:rPr lang="en-US" sz="2000" dirty="0">
                <a:latin typeface="Candara"/>
                <a:cs typeface="Candara"/>
              </a:rPr>
              <a:t>have to be located at the cell membrane in order to function. In order to create a </a:t>
            </a:r>
            <a:r>
              <a:rPr lang="en-US" sz="2000" b="1" dirty="0">
                <a:latin typeface="Candara"/>
                <a:cs typeface="Candara"/>
              </a:rPr>
              <a:t>hydrophobic anchor </a:t>
            </a:r>
            <a:r>
              <a:rPr lang="en-US" sz="2000" dirty="0">
                <a:latin typeface="Candara"/>
                <a:cs typeface="Candara"/>
              </a:rPr>
              <a:t>for those proteins, a 15-carbon </a:t>
            </a:r>
            <a:r>
              <a:rPr lang="en-US" sz="2000" b="1" dirty="0">
                <a:latin typeface="Candara"/>
                <a:cs typeface="Candara"/>
              </a:rPr>
              <a:t>isoprene group </a:t>
            </a:r>
            <a:r>
              <a:rPr lang="en-US" sz="2000" dirty="0">
                <a:latin typeface="Candara"/>
                <a:cs typeface="Candara"/>
              </a:rPr>
              <a:t>is added to a cysteine of the signaling protein. This reaction is called prenylation.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30C92-289E-FD48-93A9-F8E686D3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2" y="2053085"/>
            <a:ext cx="5188697" cy="4751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1A08AB-31DB-B34B-871A-1F3010775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13" y="2147439"/>
            <a:ext cx="2724775" cy="3730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1FF64-E160-B648-B43D-921374B4FAD6}"/>
              </a:ext>
            </a:extLst>
          </p:cNvPr>
          <p:cNvSpPr txBox="1"/>
          <p:nvPr/>
        </p:nvSpPr>
        <p:spPr>
          <a:xfrm>
            <a:off x="6775900" y="5877786"/>
            <a:ext cx="168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membrane: lipid bilayer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155B7-94D4-ED43-8EC7-80B72ADBB9F6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205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777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How does the enzyme add the anchor?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How does the enzyme lower the EA and add the isoprene anchor to the signaling protein?</a:t>
            </a:r>
          </a:p>
          <a:p>
            <a:pPr marL="457200" indent="-457200">
              <a:buAutoNum type="arabicPeriod"/>
            </a:pPr>
            <a:r>
              <a:rPr lang="en-US" sz="2000" b="1" dirty="0">
                <a:latin typeface="Candara"/>
                <a:cs typeface="Candara"/>
              </a:rPr>
              <a:t>Increase the strength of the thiol Nu: of the cysteine R of the substrate.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/>
                <a:cs typeface="Candara"/>
              </a:rPr>
              <a:t>Decrease the basic strength of the diphosphate to make it a better LG.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E5593-52CE-EB46-B4EB-7C87A4C6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92" y="2355309"/>
            <a:ext cx="7107997" cy="2501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FC8D5F-A17C-A144-8583-3B67097F39CE}"/>
              </a:ext>
            </a:extLst>
          </p:cNvPr>
          <p:cNvSpPr txBox="1"/>
          <p:nvPr/>
        </p:nvSpPr>
        <p:spPr>
          <a:xfrm>
            <a:off x="385574" y="4856657"/>
            <a:ext cx="8000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 </a:t>
            </a:r>
            <a:r>
              <a:rPr lang="en-US" sz="2000" b="1" dirty="0">
                <a:latin typeface="Candara"/>
                <a:cs typeface="Candara"/>
              </a:rPr>
              <a:t>Zn ion </a:t>
            </a:r>
            <a:r>
              <a:rPr lang="en-US" sz="2000" dirty="0">
                <a:latin typeface="Candara"/>
                <a:cs typeface="Candara"/>
              </a:rPr>
              <a:t>in the enzyme’s active site forms a dipolar bond with the thiol group from the substrate’s cysteine.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Interaction with Zn stabilizes the S and </a:t>
            </a:r>
            <a:r>
              <a:rPr lang="en-US" sz="2000" b="1" dirty="0">
                <a:latin typeface="Candara"/>
                <a:cs typeface="Candara"/>
              </a:rPr>
              <a:t>lowers its </a:t>
            </a:r>
            <a:r>
              <a:rPr lang="en-US" sz="2000" b="1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sulfur donates its hydrogen converting the weak SH Nu: to a </a:t>
            </a:r>
            <a:r>
              <a:rPr lang="en-US" sz="2000" b="1" dirty="0">
                <a:latin typeface="Candara"/>
                <a:cs typeface="Candara"/>
              </a:rPr>
              <a:t>very strong charged sulfur Nu</a:t>
            </a:r>
            <a:r>
              <a:rPr lang="en-US" sz="2000" b="1" dirty="0">
                <a:latin typeface="Candara"/>
                <a:cs typeface="Candara"/>
                <a:sym typeface="Wingdings" pitchFamily="2" charset="2"/>
              </a:rPr>
              <a:t>:(-).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C9FA9-7E0B-2D42-A1C2-B9249E44E70C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8691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777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How does the enzyme add the anchor?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How does the enzyme lower the EA and add the isoprene anchor to the signaling protein?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/>
                <a:cs typeface="Candara"/>
              </a:rPr>
              <a:t>Increase the strength of the thiol Nu: of the cysteine R of the substrate.</a:t>
            </a:r>
          </a:p>
          <a:p>
            <a:pPr marL="457200" indent="-457200">
              <a:buAutoNum type="arabicPeriod"/>
            </a:pPr>
            <a:r>
              <a:rPr lang="en-US" sz="2000" b="1" dirty="0">
                <a:latin typeface="Candara"/>
                <a:cs typeface="Candara"/>
              </a:rPr>
              <a:t>Decrease the basic strength of the diphosphate to make it a better LG.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823BC0-A1E1-DD45-B4FC-2BED30F1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69" y="2100141"/>
            <a:ext cx="8078096" cy="4023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9BB37-4D86-0348-A680-5137CA4661E6}"/>
              </a:ext>
            </a:extLst>
          </p:cNvPr>
          <p:cNvSpPr txBox="1"/>
          <p:nvPr/>
        </p:nvSpPr>
        <p:spPr>
          <a:xfrm>
            <a:off x="228607" y="6131520"/>
            <a:ext cx="815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 number of the </a:t>
            </a:r>
            <a:r>
              <a:rPr lang="en-US" sz="2000" b="1" dirty="0">
                <a:latin typeface="Candara"/>
                <a:cs typeface="Candara"/>
              </a:rPr>
              <a:t>enzyme’s amino acids H-bond to the diphosphate</a:t>
            </a:r>
            <a:r>
              <a:rPr lang="en-US" sz="2000" dirty="0">
                <a:latin typeface="Candara"/>
                <a:cs typeface="Candara"/>
              </a:rPr>
              <a:t>, decreasing its basicity and making it a better LG.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6AFE9-1C91-0547-88FC-B1CA380DD097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126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6075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So, is the reaction SN1 or SN2?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25D9-6C77-4E44-94AB-059EE478E761}"/>
              </a:ext>
            </a:extLst>
          </p:cNvPr>
          <p:cNvSpPr txBox="1"/>
          <p:nvPr/>
        </p:nvSpPr>
        <p:spPr>
          <a:xfrm>
            <a:off x="228607" y="734227"/>
            <a:ext cx="87584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What do we know?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E+: </a:t>
            </a:r>
            <a:r>
              <a:rPr lang="en-US" sz="2000" dirty="0">
                <a:latin typeface="Candara"/>
                <a:cs typeface="Candara"/>
              </a:rPr>
              <a:t>primary allylic cation (stabilized)		either SN1 or SN2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Nu:-: </a:t>
            </a:r>
            <a:r>
              <a:rPr lang="en-US" sz="2000" dirty="0">
                <a:latin typeface="Candara"/>
                <a:cs typeface="Candara"/>
              </a:rPr>
              <a:t>very strong							SN1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8D140-0406-E04B-9BAF-594BE29FFC64}"/>
              </a:ext>
            </a:extLst>
          </p:cNvPr>
          <p:cNvSpPr txBox="1"/>
          <p:nvPr/>
        </p:nvSpPr>
        <p:spPr>
          <a:xfrm>
            <a:off x="228608" y="2728680"/>
            <a:ext cx="832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Experimental evidence suggests that the reaction is mainly SN2 with elements of SN1.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 hybrid!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80D1E-BE97-CF49-BF4B-DD9706F3B4BC}"/>
              </a:ext>
            </a:extLst>
          </p:cNvPr>
          <p:cNvSpPr txBox="1"/>
          <p:nvPr/>
        </p:nvSpPr>
        <p:spPr>
          <a:xfrm>
            <a:off x="228607" y="4107580"/>
            <a:ext cx="875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reality SN1 and SN2 are </a:t>
            </a:r>
            <a:r>
              <a:rPr lang="en-US" sz="2000" b="1" dirty="0">
                <a:latin typeface="Candara"/>
                <a:cs typeface="Candara"/>
              </a:rPr>
              <a:t>models</a:t>
            </a:r>
            <a:r>
              <a:rPr lang="en-US" sz="2000" dirty="0">
                <a:latin typeface="Candara"/>
                <a:cs typeface="Candara"/>
              </a:rPr>
              <a:t>, or </a:t>
            </a:r>
            <a:r>
              <a:rPr lang="en-US" sz="2000" b="1" dirty="0">
                <a:latin typeface="Candara"/>
                <a:cs typeface="Candara"/>
              </a:rPr>
              <a:t>extremes</a:t>
            </a:r>
            <a:r>
              <a:rPr lang="en-US" sz="2000" dirty="0">
                <a:latin typeface="Candara"/>
                <a:cs typeface="Candara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Real nucleophilic substitution reactions may be SN1 or SN2 or fall in between.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1B547-CA89-1E41-B159-74464CFF1EDE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566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176" y="2321281"/>
            <a:ext cx="8735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Candara" panose="020E0502030303020204" pitchFamily="34" charset="0"/>
              </a:rPr>
              <a:t>Big ideas</a:t>
            </a:r>
            <a:r>
              <a:rPr lang="en-US" sz="2400" b="1" i="1" dirty="0">
                <a:latin typeface="Candara" panose="020E0502030303020204" pitchFamily="34" charset="0"/>
              </a:rPr>
              <a:t>: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1. SN mechanisms depend on the strength of Nu:, stability of E+ </a:t>
            </a:r>
            <a:br>
              <a:rPr lang="en-US" sz="2400" b="1" i="1" dirty="0">
                <a:latin typeface="Candara" panose="020E0502030303020204" pitchFamily="34" charset="0"/>
              </a:rPr>
            </a:br>
            <a:r>
              <a:rPr lang="en-US" sz="2400" b="1" i="1" dirty="0">
                <a:latin typeface="Candara" panose="020E0502030303020204" pitchFamily="34" charset="0"/>
              </a:rPr>
              <a:t>     and quality of LGs.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2. Carbocations are intermediates whose 'stability' depends on 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     their structures.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7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</a:t>
            </a:r>
            <a:r>
              <a:rPr lang="en-US" sz="2000" dirty="0"/>
              <a:t>Describe the function of S-adenosyl methionine (SAM)?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</a:t>
            </a:r>
            <a:r>
              <a:rPr lang="en-US" sz="2000" dirty="0"/>
              <a:t>Explain whether SAM acts as the Nu: or E+ and 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</a:t>
            </a:r>
            <a:r>
              <a:rPr lang="en-US" sz="2000" dirty="0"/>
              <a:t>Understand why SAM reacts by the SN2 mechanism?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</a:t>
            </a:r>
            <a:r>
              <a:rPr lang="en-US" sz="2000" dirty="0"/>
              <a:t>Understand that the strength of LG can be improved?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47562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</a:t>
            </a:r>
            <a:r>
              <a:rPr lang="en-US" sz="2000" dirty="0"/>
              <a:t>Understand that SN1 vs SN2 are ‘teaching paradigms’ and that </a:t>
            </a:r>
            <a:br>
              <a:rPr lang="en-US" sz="2000" dirty="0"/>
            </a:br>
            <a:r>
              <a:rPr lang="en-US" sz="2000" dirty="0"/>
              <a:t>	biological SN reactions are SN1/SN2 hybrids?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82540-384E-7E41-9014-4EDA3961D5DE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67263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4431" y="2892528"/>
            <a:ext cx="5103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6.7A: A biochemical SN2 reaction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765CD-F938-9D44-A83D-92DADC5711F7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3198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832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SAM: S-adenosyl methionine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1D33B-67BF-3C48-9B97-56EE5DE663A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SAM (S-adenosyl methionine): </a:t>
            </a:r>
            <a:r>
              <a:rPr lang="en-US" sz="2000" i="1" dirty="0">
                <a:latin typeface="Candara"/>
                <a:cs typeface="Candara"/>
              </a:rPr>
              <a:t>a coenzyme used by enzymes to carry and donate methyl groups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A2E6E8-2CC8-D74B-9CDA-BF766AE7E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0" y="1939603"/>
            <a:ext cx="7793988" cy="3300436"/>
          </a:xfrm>
          <a:prstGeom prst="rect">
            <a:avLst/>
          </a:prstGeom>
        </p:spPr>
      </p:pic>
      <p:sp>
        <p:nvSpPr>
          <p:cNvPr id="10" name="Trapezoid 9">
            <a:extLst>
              <a:ext uri="{FF2B5EF4-FFF2-40B4-BE49-F238E27FC236}">
                <a16:creationId xmlns:a16="http://schemas.microsoft.com/office/drawing/2014/main" id="{CE7A0670-8CA1-7F42-9758-7FD079DCAC66}"/>
              </a:ext>
            </a:extLst>
          </p:cNvPr>
          <p:cNvSpPr/>
          <p:nvPr/>
        </p:nvSpPr>
        <p:spPr>
          <a:xfrm rot="13358674">
            <a:off x="1557687" y="2833041"/>
            <a:ext cx="1098184" cy="1031389"/>
          </a:xfrm>
          <a:prstGeom prst="trapezoid">
            <a:avLst/>
          </a:prstGeom>
          <a:solidFill>
            <a:srgbClr val="FFF2CC">
              <a:alpha val="4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C767C34A-9383-1848-8239-331A8CFE580B}"/>
              </a:ext>
            </a:extLst>
          </p:cNvPr>
          <p:cNvSpPr/>
          <p:nvPr/>
        </p:nvSpPr>
        <p:spPr>
          <a:xfrm rot="13358674">
            <a:off x="5610855" y="2749799"/>
            <a:ext cx="1340344" cy="1078602"/>
          </a:xfrm>
          <a:prstGeom prst="trapezoid">
            <a:avLst/>
          </a:prstGeom>
          <a:solidFill>
            <a:srgbClr val="FFF2CC">
              <a:alpha val="4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CE004-6FBC-1646-90B5-C85A03B0FBBC}"/>
              </a:ext>
            </a:extLst>
          </p:cNvPr>
          <p:cNvSpPr txBox="1"/>
          <p:nvPr/>
        </p:nvSpPr>
        <p:spPr>
          <a:xfrm>
            <a:off x="228607" y="5436215"/>
            <a:ext cx="875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SAM-dependent methyl transferases</a:t>
            </a:r>
            <a:r>
              <a:rPr lang="en-US" sz="2000" dirty="0">
                <a:latin typeface="Candara"/>
                <a:cs typeface="Candara"/>
              </a:rPr>
              <a:t> are enzymes that use SAM to carry a methyl group that they add to substrate molecules like DNA.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Methylation of DNA helps determine whether genes are expressed.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CDC65-E3AB-6044-B431-10B3DFA43A1E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2241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12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Methylation of DNA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4AD030-FC7E-444E-8BF0-C886EBEC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98" y="1751769"/>
            <a:ext cx="8692940" cy="4504523"/>
          </a:xfrm>
          <a:prstGeom prst="rect">
            <a:avLst/>
          </a:prstGeom>
        </p:spPr>
      </p:pic>
      <p:sp>
        <p:nvSpPr>
          <p:cNvPr id="10" name="Trapezoid 9">
            <a:extLst>
              <a:ext uri="{FF2B5EF4-FFF2-40B4-BE49-F238E27FC236}">
                <a16:creationId xmlns:a16="http://schemas.microsoft.com/office/drawing/2014/main" id="{CE7A0670-8CA1-7F42-9758-7FD079DCAC66}"/>
              </a:ext>
            </a:extLst>
          </p:cNvPr>
          <p:cNvSpPr/>
          <p:nvPr/>
        </p:nvSpPr>
        <p:spPr>
          <a:xfrm rot="12920543">
            <a:off x="828817" y="2025264"/>
            <a:ext cx="1098184" cy="1031389"/>
          </a:xfrm>
          <a:prstGeom prst="trapezoid">
            <a:avLst/>
          </a:prstGeom>
          <a:solidFill>
            <a:srgbClr val="FFF2CC">
              <a:alpha val="4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CE004-6FBC-1646-90B5-C85A03B0FBBC}"/>
              </a:ext>
            </a:extLst>
          </p:cNvPr>
          <p:cNvSpPr txBox="1"/>
          <p:nvPr/>
        </p:nvSpPr>
        <p:spPr>
          <a:xfrm>
            <a:off x="228607" y="734227"/>
            <a:ext cx="875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SAM-dependent methyl transferases</a:t>
            </a:r>
            <a:r>
              <a:rPr lang="en-US" sz="2000" dirty="0">
                <a:latin typeface="Candara"/>
                <a:cs typeface="Candara"/>
              </a:rPr>
              <a:t> are enzymes that use SAM to carry a methyl group that they add to substrate molecules like DNA.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Methylation of DNA helps determine whether genes are expressed.</a:t>
            </a: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34BAA21D-C9DE-0E40-9DE5-33084EF50B0F}"/>
              </a:ext>
            </a:extLst>
          </p:cNvPr>
          <p:cNvSpPr/>
          <p:nvPr/>
        </p:nvSpPr>
        <p:spPr>
          <a:xfrm rot="12588652">
            <a:off x="6313103" y="3061017"/>
            <a:ext cx="1098184" cy="649235"/>
          </a:xfrm>
          <a:prstGeom prst="trapezoid">
            <a:avLst/>
          </a:prstGeom>
          <a:solidFill>
            <a:srgbClr val="FFF2CC">
              <a:alpha val="4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8BAA3-9785-3E42-9D90-44347A982E5D}"/>
              </a:ext>
            </a:extLst>
          </p:cNvPr>
          <p:cNvSpPr txBox="1"/>
          <p:nvPr/>
        </p:nvSpPr>
        <p:spPr>
          <a:xfrm>
            <a:off x="3574972" y="3266366"/>
            <a:ext cx="10701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enzyme</a:t>
            </a:r>
          </a:p>
          <a:p>
            <a:pPr algn="ctr"/>
            <a:r>
              <a:rPr lang="en-US" dirty="0"/>
              <a:t>aspartate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18C5B7-E858-D548-AEDA-14847327B48F}"/>
              </a:ext>
            </a:extLst>
          </p:cNvPr>
          <p:cNvSpPr txBox="1"/>
          <p:nvPr/>
        </p:nvSpPr>
        <p:spPr>
          <a:xfrm>
            <a:off x="7999018" y="4247710"/>
            <a:ext cx="5132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enz</a:t>
            </a:r>
            <a:endParaRPr lang="en-US" dirty="0"/>
          </a:p>
          <a:p>
            <a:pPr algn="ctr"/>
            <a:r>
              <a:rPr lang="en-US" dirty="0"/>
              <a:t>asp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20992-4313-944F-AF16-1D1EE25E99E0}"/>
              </a:ext>
            </a:extLst>
          </p:cNvPr>
          <p:cNvSpPr txBox="1"/>
          <p:nvPr/>
        </p:nvSpPr>
        <p:spPr>
          <a:xfrm>
            <a:off x="2799719" y="1962130"/>
            <a:ext cx="571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Deprotonation by the enzyme strengthens the DNA’s Nu:</a:t>
            </a:r>
          </a:p>
          <a:p>
            <a:r>
              <a:rPr lang="en-US" dirty="0">
                <a:solidFill>
                  <a:srgbClr val="0432FF"/>
                </a:solidFill>
              </a:rPr>
              <a:t>Nu:(-) attacks SAM’s methyl group and takes it</a:t>
            </a:r>
          </a:p>
          <a:p>
            <a:r>
              <a:rPr lang="en-US" dirty="0">
                <a:solidFill>
                  <a:srgbClr val="0432FF"/>
                </a:solidFill>
              </a:rPr>
              <a:t>SAM leaves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34F5C4-8494-174A-A545-B0771231FC0C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6713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29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Methylation of DNA: mechanism, 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9CE004-6FBC-1646-90B5-C85A03B0FBBC}"/>
              </a:ext>
            </a:extLst>
          </p:cNvPr>
          <p:cNvSpPr txBox="1"/>
          <p:nvPr/>
        </p:nvSpPr>
        <p:spPr>
          <a:xfrm>
            <a:off x="228607" y="734227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If this is the likely transition state (TS) of the DNA methylation reaction, </a:t>
            </a:r>
            <a:r>
              <a:rPr lang="en-US" sz="2000" b="1" dirty="0">
                <a:latin typeface="Candara"/>
                <a:cs typeface="Candara"/>
              </a:rPr>
              <a:t>which nucleophilic substitution reaction</a:t>
            </a:r>
            <a:r>
              <a:rPr lang="en-US" sz="2000" dirty="0">
                <a:latin typeface="Candara"/>
                <a:cs typeface="Candara"/>
              </a:rPr>
              <a:t> is occurring?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25E966-B0E1-584A-8927-9A3776C45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55" y="1753705"/>
            <a:ext cx="4394513" cy="41837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18A58F-C257-A44F-B40C-A65D0F68B58F}"/>
              </a:ext>
            </a:extLst>
          </p:cNvPr>
          <p:cNvSpPr txBox="1"/>
          <p:nvPr/>
        </p:nvSpPr>
        <p:spPr>
          <a:xfrm>
            <a:off x="5200456" y="2384122"/>
            <a:ext cx="337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This TS looks lie a concerted reaction with a trigonal planar intermediate.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680FDA-23AB-C243-8A87-726744EE8CCE}"/>
              </a:ext>
            </a:extLst>
          </p:cNvPr>
          <p:cNvSpPr txBox="1"/>
          <p:nvPr/>
        </p:nvSpPr>
        <p:spPr>
          <a:xfrm>
            <a:off x="5200455" y="3570191"/>
            <a:ext cx="374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SN2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F641C-9383-E147-AF21-32C5769BC478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3947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83B3A41-4E44-6744-8AB0-35BE2A3A75A3}"/>
              </a:ext>
            </a:extLst>
          </p:cNvPr>
          <p:cNvGraphicFramePr>
            <a:graphicFrameLocks noGrp="1"/>
          </p:cNvGraphicFramePr>
          <p:nvPr/>
        </p:nvGraphicFramePr>
        <p:xfrm>
          <a:off x="410816" y="1616762"/>
          <a:ext cx="7286286" cy="412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131">
                  <a:extLst>
                    <a:ext uri="{9D8B030D-6E8A-4147-A177-3AD203B41FA5}">
                      <a16:colId xmlns:a16="http://schemas.microsoft.com/office/drawing/2014/main" val="1024377039"/>
                    </a:ext>
                  </a:extLst>
                </a:gridCol>
                <a:gridCol w="2345635">
                  <a:extLst>
                    <a:ext uri="{9D8B030D-6E8A-4147-A177-3AD203B41FA5}">
                      <a16:colId xmlns:a16="http://schemas.microsoft.com/office/drawing/2014/main" val="501139074"/>
                    </a:ext>
                  </a:extLst>
                </a:gridCol>
                <a:gridCol w="2621520">
                  <a:extLst>
                    <a:ext uri="{9D8B030D-6E8A-4147-A177-3AD203B41FA5}">
                      <a16:colId xmlns:a16="http://schemas.microsoft.com/office/drawing/2014/main" val="2580316823"/>
                    </a:ext>
                  </a:extLst>
                </a:gridCol>
              </a:tblGrid>
              <a:tr h="4580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factor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SN1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SN2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94923"/>
                  </a:ext>
                </a:extLst>
              </a:tr>
              <a:tr h="4580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ndara" panose="020E0502030303020204" pitchFamily="34" charset="0"/>
                        </a:rPr>
                        <a:t>number of steps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1 (concerted)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35087"/>
                  </a:ext>
                </a:extLst>
              </a:tr>
              <a:tr h="4580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ndara" panose="020E0502030303020204" pitchFamily="34" charset="0"/>
                        </a:rPr>
                        <a:t>E+ (substrate)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sterically hindered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unhindered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150036"/>
                  </a:ext>
                </a:extLst>
              </a:tr>
              <a:tr h="4580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ndara" panose="020E0502030303020204" pitchFamily="34" charset="0"/>
                        </a:rPr>
                        <a:t>E+ stability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3º, 2º or stabilized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1º, 2º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760082"/>
                  </a:ext>
                </a:extLst>
              </a:tr>
              <a:tr h="4580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ndara" panose="020E0502030303020204" pitchFamily="34" charset="0"/>
                        </a:rPr>
                        <a:t>Nu: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weak Nu: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strong Nu:(-)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447446"/>
                  </a:ext>
                </a:extLst>
              </a:tr>
              <a:tr h="4580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ndara" panose="020E0502030303020204" pitchFamily="34" charset="0"/>
                        </a:rPr>
                        <a:t>LG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good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good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631018"/>
                  </a:ext>
                </a:extLst>
              </a:tr>
              <a:tr h="4580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ndara" panose="020E0502030303020204" pitchFamily="34" charset="0"/>
                        </a:rPr>
                        <a:t>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carbocation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5-bond trigonal planar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77554"/>
                  </a:ext>
                </a:extLst>
              </a:tr>
              <a:tr h="4580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ndara" panose="020E0502030303020204" pitchFamily="34" charset="0"/>
                        </a:rPr>
                        <a:t>solvent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latin typeface="Candara" panose="020E0502030303020204" pitchFamily="34" charset="0"/>
                        </a:rPr>
                        <a:t>protic</a:t>
                      </a:r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polar aprotic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196683"/>
                  </a:ext>
                </a:extLst>
              </a:tr>
              <a:tr h="4580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ndara" panose="020E0502030303020204" pitchFamily="34" charset="0"/>
                        </a:rPr>
                        <a:t>If chiral products?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enantiomers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chiral inversion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1383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14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Does the SN diagnostic chart work?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9CE004-6FBC-1646-90B5-C85A03B0FBBC}"/>
              </a:ext>
            </a:extLst>
          </p:cNvPr>
          <p:cNvSpPr txBox="1"/>
          <p:nvPr/>
        </p:nvSpPr>
        <p:spPr>
          <a:xfrm>
            <a:off x="228607" y="734227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Try using the table to diagnose the mechanism of the DNA methylation.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EFB05-6AA3-2A4C-94E3-DADEAA60E5C7}"/>
              </a:ext>
            </a:extLst>
          </p:cNvPr>
          <p:cNvSpPr txBox="1"/>
          <p:nvPr/>
        </p:nvSpPr>
        <p:spPr>
          <a:xfrm>
            <a:off x="5754756" y="209384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BEB530-A7C7-774E-BE14-ADF46CE105D2}"/>
              </a:ext>
            </a:extLst>
          </p:cNvPr>
          <p:cNvSpPr txBox="1"/>
          <p:nvPr/>
        </p:nvSpPr>
        <p:spPr>
          <a:xfrm>
            <a:off x="5754756" y="256429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8FB3F-C3AF-5C4D-9087-74C627545116}"/>
              </a:ext>
            </a:extLst>
          </p:cNvPr>
          <p:cNvSpPr txBox="1"/>
          <p:nvPr/>
        </p:nvSpPr>
        <p:spPr>
          <a:xfrm>
            <a:off x="5754756" y="305462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B5B9B0-8134-5448-8CF5-89860269759E}"/>
              </a:ext>
            </a:extLst>
          </p:cNvPr>
          <p:cNvSpPr txBox="1"/>
          <p:nvPr/>
        </p:nvSpPr>
        <p:spPr>
          <a:xfrm>
            <a:off x="5754756" y="349194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9FCE07-A6B7-594D-A602-1C080CC0BEC4}"/>
              </a:ext>
            </a:extLst>
          </p:cNvPr>
          <p:cNvSpPr txBox="1"/>
          <p:nvPr/>
        </p:nvSpPr>
        <p:spPr>
          <a:xfrm>
            <a:off x="5754756" y="392926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955E8B-4143-E04A-BE02-56F97F78EFB2}"/>
              </a:ext>
            </a:extLst>
          </p:cNvPr>
          <p:cNvSpPr txBox="1"/>
          <p:nvPr/>
        </p:nvSpPr>
        <p:spPr>
          <a:xfrm>
            <a:off x="4949686" y="440951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89E70A-828F-A544-93C7-69BEE14742FB}"/>
              </a:ext>
            </a:extLst>
          </p:cNvPr>
          <p:cNvSpPr txBox="1"/>
          <p:nvPr/>
        </p:nvSpPr>
        <p:spPr>
          <a:xfrm>
            <a:off x="2054996" y="2564290"/>
            <a:ext cx="861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methyl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6A8411-E4D8-0C47-A7EA-492031F28628}"/>
              </a:ext>
            </a:extLst>
          </p:cNvPr>
          <p:cNvSpPr txBox="1"/>
          <p:nvPr/>
        </p:nvSpPr>
        <p:spPr>
          <a:xfrm>
            <a:off x="2066059" y="3021485"/>
            <a:ext cx="3337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1º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6508EC-0C49-DF49-9927-7BB4CF3369A8}"/>
              </a:ext>
            </a:extLst>
          </p:cNvPr>
          <p:cNvSpPr txBox="1"/>
          <p:nvPr/>
        </p:nvSpPr>
        <p:spPr>
          <a:xfrm>
            <a:off x="2099191" y="3438926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R-NH</a:t>
            </a:r>
            <a:r>
              <a:rPr lang="en-US" sz="20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  <a:endParaRPr lang="en-US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9DD3A0-AC54-B048-8B10-552EA8806260}"/>
              </a:ext>
            </a:extLst>
          </p:cNvPr>
          <p:cNvSpPr txBox="1"/>
          <p:nvPr/>
        </p:nvSpPr>
        <p:spPr>
          <a:xfrm>
            <a:off x="2010749" y="3917750"/>
            <a:ext cx="15231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stable sulfide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C212C-377A-0046-B84C-8DF25BF55F86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4544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144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Termolecular mechanism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9CE004-6FBC-1646-90B5-C85A03B0FBBC}"/>
              </a:ext>
            </a:extLst>
          </p:cNvPr>
          <p:cNvSpPr txBox="1"/>
          <p:nvPr/>
        </p:nvSpPr>
        <p:spPr>
          <a:xfrm>
            <a:off x="228607" y="734227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DNA methylation uses a </a:t>
            </a:r>
            <a:r>
              <a:rPr lang="en-US" sz="2000" b="1" dirty="0">
                <a:latin typeface="Candara"/>
                <a:cs typeface="Candara"/>
              </a:rPr>
              <a:t>termolecular mechanism</a:t>
            </a:r>
            <a:r>
              <a:rPr lang="en-US" sz="2000" dirty="0">
                <a:latin typeface="Candara"/>
                <a:cs typeface="Candara"/>
              </a:rPr>
              <a:t>: </a:t>
            </a:r>
            <a:r>
              <a:rPr lang="en-US" sz="2000" i="1" dirty="0">
                <a:latin typeface="Candara"/>
                <a:cs typeface="Candara"/>
              </a:rPr>
              <a:t>a mechanism involving three molecules.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CB981-56A4-614D-9DB4-D5F6D157280E}"/>
              </a:ext>
            </a:extLst>
          </p:cNvPr>
          <p:cNvSpPr txBox="1"/>
          <p:nvPr/>
        </p:nvSpPr>
        <p:spPr>
          <a:xfrm>
            <a:off x="639426" y="1490540"/>
            <a:ext cx="2143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Catalytic 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Nu: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D71DE-64F0-7B44-93C4-0250BDA3F852}"/>
              </a:ext>
            </a:extLst>
          </p:cNvPr>
          <p:cNvSpPr txBox="1"/>
          <p:nvPr/>
        </p:nvSpPr>
        <p:spPr>
          <a:xfrm>
            <a:off x="2782958" y="1490539"/>
            <a:ext cx="2143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enzyme aspartate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DNA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SAM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BC7B79-D035-2543-BA3F-ACBA1E9B8940}"/>
              </a:ext>
            </a:extLst>
          </p:cNvPr>
          <p:cNvSpPr txBox="1"/>
          <p:nvPr/>
        </p:nvSpPr>
        <p:spPr>
          <a:xfrm>
            <a:off x="228607" y="2721114"/>
            <a:ext cx="875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a </a:t>
            </a:r>
            <a:r>
              <a:rPr lang="en-US" sz="2000" b="1" dirty="0">
                <a:latin typeface="Candara"/>
                <a:cs typeface="Candara"/>
              </a:rPr>
              <a:t>test tube </a:t>
            </a:r>
            <a:r>
              <a:rPr lang="en-US" sz="2000" dirty="0">
                <a:latin typeface="Candara"/>
                <a:cs typeface="Candara"/>
              </a:rPr>
              <a:t>getting those three molecules to come together in the perfect orientation would require high concentrations of all three molecules, lots of energy and a good dose of good luck.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FAC76E-2D08-9349-8875-11E42341D00B}"/>
              </a:ext>
            </a:extLst>
          </p:cNvPr>
          <p:cNvSpPr txBox="1"/>
          <p:nvPr/>
        </p:nvSpPr>
        <p:spPr>
          <a:xfrm>
            <a:off x="228607" y="4098401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An </a:t>
            </a:r>
            <a:r>
              <a:rPr lang="en-US" sz="2000" b="1" dirty="0">
                <a:latin typeface="Candara"/>
                <a:cs typeface="Candara"/>
              </a:rPr>
              <a:t>enzyme</a:t>
            </a:r>
            <a:r>
              <a:rPr lang="en-US" sz="2000" dirty="0">
                <a:latin typeface="Candara"/>
                <a:cs typeface="Candara"/>
              </a:rPr>
              <a:t> makes the reaction possible because it brings the three players together in the proper orientation.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Binding increases the effective concentration of all three molecules.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And the geometry of the enzyme’s active site sets up perfect orientation.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E98A3-49DE-FF42-9C99-9F81665842C5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9040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9CE004-6FBC-1646-90B5-C85A03B0FBBC}"/>
              </a:ext>
            </a:extLst>
          </p:cNvPr>
          <p:cNvSpPr txBox="1"/>
          <p:nvPr/>
        </p:nvSpPr>
        <p:spPr>
          <a:xfrm>
            <a:off x="228607" y="734227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Think back to the acid-base chapter: the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of a protonated ether is</a:t>
            </a:r>
          </a:p>
          <a:p>
            <a:r>
              <a:rPr lang="en-US" sz="2000" dirty="0">
                <a:latin typeface="Candara"/>
                <a:cs typeface="Candara"/>
              </a:rPr>
              <a:t>approximately zero, indicating that an ether is a very weak base. </a:t>
            </a:r>
          </a:p>
          <a:p>
            <a:r>
              <a:rPr lang="en-US" sz="2000" dirty="0">
                <a:latin typeface="Candara"/>
                <a:cs typeface="Candara"/>
              </a:rPr>
              <a:t>Considering periodic trends in acidity and basicity, what can you say about the relative basicity of a sulfide (aka thioether)?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43E2E-D150-C44F-9E8B-A22D8C9721DD}"/>
              </a:ext>
            </a:extLst>
          </p:cNvPr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F8841-D4FF-9D44-B5DF-DE591F44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59" y="2233180"/>
            <a:ext cx="1423372" cy="715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5B2D06-F5BB-CB48-9E87-25A2046D1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481" y="2200671"/>
            <a:ext cx="1270861" cy="655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EFE31E-6B16-FC49-B7F4-7CFF4D05B96B}"/>
              </a:ext>
            </a:extLst>
          </p:cNvPr>
          <p:cNvSpPr txBox="1"/>
          <p:nvPr/>
        </p:nvSpPr>
        <p:spPr>
          <a:xfrm>
            <a:off x="2200310" y="2864214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~0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DD9C9-DEF7-6F4B-985C-A97533DB410B}"/>
              </a:ext>
            </a:extLst>
          </p:cNvPr>
          <p:cNvSpPr txBox="1"/>
          <p:nvPr/>
        </p:nvSpPr>
        <p:spPr>
          <a:xfrm>
            <a:off x="402956" y="3337040"/>
            <a:ext cx="8384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vertical periodic trend in acidity tells us that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thiols (SH) are more acidic than alcohols (OH)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because the larger anion is more stable (comfortable) carrying a negative charge,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so thiolates (S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  <a:sym typeface="Wingdings" pitchFamily="2" charset="2"/>
              </a:rPr>
              <a:t>: -)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 are weaker bases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 and better leaving groups - than alkoxides (O: -).</a:t>
            </a:r>
          </a:p>
          <a:p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By extension,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sulfides are weaker bases than ethers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 The sulfide in S- adenosylmethionine is an excellent leaving group, one of several factors making SAM a very effecting methyl group donor.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F80DB-5DFA-4644-87D3-0FB0F763DBB2}"/>
              </a:ext>
            </a:extLst>
          </p:cNvPr>
          <p:cNvSpPr txBox="1"/>
          <p:nvPr/>
        </p:nvSpPr>
        <p:spPr>
          <a:xfrm rot="16200000">
            <a:off x="5716203" y="3493671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</a:rPr>
              <a:t>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971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1336</Words>
  <Application>Microsoft Macintosh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2020-01-15T03:32:29Z</dcterms:created>
  <dcterms:modified xsi:type="dcterms:W3CDTF">2020-01-15T03:33:19Z</dcterms:modified>
</cp:coreProperties>
</file>