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38" r:id="rId2"/>
    <p:sldId id="441" r:id="rId3"/>
    <p:sldId id="430" r:id="rId4"/>
    <p:sldId id="431" r:id="rId5"/>
    <p:sldId id="432" r:id="rId6"/>
    <p:sldId id="433" r:id="rId7"/>
    <p:sldId id="434" r:id="rId8"/>
    <p:sldId id="435" r:id="rId9"/>
    <p:sldId id="43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6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4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1A2E-F509-1444-9DA8-5D0F6B3D1850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B26A-F9B2-8246-8C0D-B4896D6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29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10" y="16340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7" y="753574"/>
            <a:ext cx="8400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6. Nucleophilic substitution reactions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Introduction: Why aren't identical twins identical? Just ask SAM.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6.1: Two mechanistic models for nucleophilic substitution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6.1A: The SN2 mechanism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6.1B: The SN1 mechanism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6.2: All about nucleophiles (Nu:</a:t>
            </a:r>
            <a:r>
              <a:rPr lang="en-US" sz="1600" b="1" dirty="0">
                <a:latin typeface="Candara" panose="020E0502030303020204" pitchFamily="34" charset="0"/>
                <a:sym typeface="Wingdings" pitchFamily="2" charset="2"/>
              </a:rPr>
              <a:t>)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What is a nucleophile vs. a base?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Protonation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Periodic trends in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Resonance effects on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effects on nucleophilicity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6.3: All about electrophiles (E+)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hindrance at the electrophile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Carbocation stability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6.4: Leaving groups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6.5: </a:t>
            </a:r>
            <a:r>
              <a:rPr lang="en-US" sz="1600" b="1" dirty="0" err="1">
                <a:latin typeface="Candara" panose="020E0502030303020204" pitchFamily="34" charset="0"/>
              </a:rPr>
              <a:t>Regiospecificity</a:t>
            </a:r>
            <a:r>
              <a:rPr lang="en-US" sz="1600" b="1" dirty="0">
                <a:latin typeface="Candara" panose="020E0502030303020204" pitchFamily="34" charset="0"/>
              </a:rPr>
              <a:t> of SN1 reactions with allylic electrophile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6.6: SN1 or SN2? Predicting the mechanism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6.7: Biological nucleophilic substitution reactions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6.7A: A biochemical SN2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6.7B: A biochemical SN1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6.7C: A biochemical SN1/SN2 hybrid reaction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6.8: Nucleophilic substitution in the lab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6.8A: The Williamson ether synthesis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6.8B: Turning a poor leaving group into a good one: </a:t>
            </a:r>
            <a:r>
              <a:rPr lang="en-US" sz="1600" dirty="0" err="1">
                <a:latin typeface="Candara" panose="020E0502030303020204" pitchFamily="34" charset="0"/>
              </a:rPr>
              <a:t>tosylates</a:t>
            </a:r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E87D4D54-F069-D94B-85BD-70A15A7FD3E2}"/>
              </a:ext>
            </a:extLst>
          </p:cNvPr>
          <p:cNvSpPr/>
          <p:nvPr/>
        </p:nvSpPr>
        <p:spPr>
          <a:xfrm>
            <a:off x="4942114" y="5007429"/>
            <a:ext cx="119743" cy="903514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D9E71-849E-1E44-B48C-CD1EA926BB2D}"/>
              </a:ext>
            </a:extLst>
          </p:cNvPr>
          <p:cNvSpPr txBox="1"/>
          <p:nvPr/>
        </p:nvSpPr>
        <p:spPr>
          <a:xfrm>
            <a:off x="5061857" y="532311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optional sidebar</a:t>
            </a:r>
          </a:p>
        </p:txBody>
      </p:sp>
    </p:spTree>
    <p:extLst>
      <p:ext uri="{BB962C8B-B14F-4D97-AF65-F5344CB8AC3E}">
        <p14:creationId xmlns:p14="http://schemas.microsoft.com/office/powerpoint/2010/main" val="236990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176" y="2321281"/>
            <a:ext cx="8735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Candara" panose="020E0502030303020204" pitchFamily="34" charset="0"/>
              </a:rPr>
              <a:t>Big ideas</a:t>
            </a:r>
            <a:r>
              <a:rPr lang="en-US" sz="2400" b="1" i="1" dirty="0">
                <a:latin typeface="Candara" panose="020E0502030303020204" pitchFamily="34" charset="0"/>
              </a:rPr>
              <a:t>: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1. SN mechanisms depend on the strength of Nu:, stability of E+ </a:t>
            </a:r>
            <a:br>
              <a:rPr lang="en-US" sz="2400" b="1" i="1" dirty="0">
                <a:latin typeface="Candara" panose="020E0502030303020204" pitchFamily="34" charset="0"/>
              </a:rPr>
            </a:br>
            <a:r>
              <a:rPr lang="en-US" sz="2400" b="1" i="1" dirty="0">
                <a:latin typeface="Candara" panose="020E0502030303020204" pitchFamily="34" charset="0"/>
              </a:rPr>
              <a:t>     and quality of LGs.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2. Carbocations are intermediates whose 'stability' depends on 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     their structures.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4318" y="2706997"/>
            <a:ext cx="638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ndara" panose="020E0502030303020204" pitchFamily="34" charset="0"/>
              </a:rPr>
              <a:t>6.8A: The Williamson ether synthesis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2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549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Williamson ether synthesis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Williamson ether synthesis (1850) converts primary alcohols to ethers in two steps.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CA72F-5E22-CC45-94FC-D781EF705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38" y="1490540"/>
            <a:ext cx="5554579" cy="2257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38EC71-6BB9-FB46-B5DC-B259F12A7D7F}"/>
              </a:ext>
            </a:extLst>
          </p:cNvPr>
          <p:cNvSpPr txBox="1"/>
          <p:nvPr/>
        </p:nvSpPr>
        <p:spPr>
          <a:xfrm>
            <a:off x="293155" y="1516053"/>
            <a:ext cx="293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25425"/>
            <a:r>
              <a:rPr lang="en-US" dirty="0">
                <a:latin typeface="Candara" panose="020E0502030303020204" pitchFamily="34" charset="0"/>
              </a:rPr>
              <a:t>1. A strong base deprotonates the alcohol.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89280-E607-8E40-9136-979400D0399A}"/>
              </a:ext>
            </a:extLst>
          </p:cNvPr>
          <p:cNvSpPr txBox="1"/>
          <p:nvPr/>
        </p:nvSpPr>
        <p:spPr>
          <a:xfrm>
            <a:off x="256845" y="2396599"/>
            <a:ext cx="293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25425"/>
            <a:r>
              <a:rPr lang="en-US" dirty="0">
                <a:latin typeface="Candara" panose="020E0502030303020204" pitchFamily="34" charset="0"/>
              </a:rPr>
              <a:t>1. SN2: alkoxide substitutes for bromide.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1E3CA-2369-B941-BA6D-DCFBD0DC9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27" y="5038014"/>
            <a:ext cx="8573138" cy="1418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186F9C-52E3-5947-BF16-1902E2B0EE6B}"/>
              </a:ext>
            </a:extLst>
          </p:cNvPr>
          <p:cNvSpPr txBox="1"/>
          <p:nvPr/>
        </p:nvSpPr>
        <p:spPr>
          <a:xfrm>
            <a:off x="284082" y="419635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Methyl bromide is used to carry the methyl group, acting a bit like SAM.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These reactants wouldn’t work in a cell or in the body!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FBE50-6D51-6446-93A5-7729A8D2107A}"/>
              </a:ext>
            </a:extLst>
          </p:cNvPr>
          <p:cNvSpPr/>
          <p:nvPr/>
        </p:nvSpPr>
        <p:spPr>
          <a:xfrm>
            <a:off x="3216738" y="2296155"/>
            <a:ext cx="5348898" cy="144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753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Williamson with 2º or 3º alkyl halides?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What would happen if 2º or 3º alkyl halides (the methyl carriers) were used as the substrate in a Williamson ether synthesis?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D6CD2-5BEE-F34D-B0D6-704B7AEE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02" y="2823536"/>
            <a:ext cx="8233504" cy="38423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F3CA6E-3742-1743-AA00-865D83F999FC}"/>
              </a:ext>
            </a:extLst>
          </p:cNvPr>
          <p:cNvSpPr txBox="1"/>
          <p:nvPr/>
        </p:nvSpPr>
        <p:spPr>
          <a:xfrm>
            <a:off x="228606" y="1575741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Rather than making ether by a substitution reaction, an </a:t>
            </a:r>
            <a:r>
              <a:rPr lang="en-US" sz="2000" b="1" dirty="0">
                <a:latin typeface="Candara"/>
                <a:cs typeface="Candara"/>
              </a:rPr>
              <a:t>elimination reaction </a:t>
            </a:r>
            <a:r>
              <a:rPr lang="en-US" sz="2000" dirty="0">
                <a:latin typeface="Candara"/>
                <a:cs typeface="Candara"/>
              </a:rPr>
              <a:t>would occur, producing an alkene.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And the original primary alcohol substrate would be reproduced.</a:t>
            </a:r>
          </a:p>
        </p:txBody>
      </p:sp>
    </p:spTree>
    <p:extLst>
      <p:ext uri="{BB962C8B-B14F-4D97-AF65-F5344CB8AC3E}">
        <p14:creationId xmlns:p14="http://schemas.microsoft.com/office/powerpoint/2010/main" val="11856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 rookie organic chemist ran the reaction shown above, hoping to</a:t>
            </a:r>
          </a:p>
          <a:p>
            <a:r>
              <a:rPr lang="en-US" sz="2000" dirty="0">
                <a:latin typeface="Candara"/>
                <a:cs typeface="Candara"/>
              </a:rPr>
              <a:t>synthesize an ether. Instead, he got the alkene shown. </a:t>
            </a:r>
          </a:p>
          <a:p>
            <a:r>
              <a:rPr lang="en-US" sz="2000" dirty="0">
                <a:latin typeface="Candara"/>
                <a:cs typeface="Candara"/>
              </a:rPr>
              <a:t>What alkyl halide/alcohol combination should he have used instead to get the ether product he was trying for?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C5E89-A1E0-E146-85B0-0E2D0F3D6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01" y="3825088"/>
            <a:ext cx="6516198" cy="1241182"/>
          </a:xfrm>
          <a:prstGeom prst="rect">
            <a:avLst/>
          </a:prstGeom>
          <a:ln w="15875">
            <a:solidFill>
              <a:srgbClr val="0432F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00E94C-0B74-DC42-BBE8-684726C0AD4C}"/>
              </a:ext>
            </a:extLst>
          </p:cNvPr>
          <p:cNvSpPr txBox="1"/>
          <p:nvPr/>
        </p:nvSpPr>
        <p:spPr>
          <a:xfrm>
            <a:off x="228607" y="2701580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To make the desired ether product, he should have switches the roles of the nucleophile and electrophilic species, using a tertiary alcohol nucleophile and a primary alkyl bromide electrophile:</a:t>
            </a:r>
          </a:p>
        </p:txBody>
      </p:sp>
    </p:spTree>
    <p:extLst>
      <p:ext uri="{BB962C8B-B14F-4D97-AF65-F5344CB8AC3E}">
        <p14:creationId xmlns:p14="http://schemas.microsoft.com/office/powerpoint/2010/main" val="29501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4318" y="2706997"/>
            <a:ext cx="6384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ndara" panose="020E0502030303020204" pitchFamily="34" charset="0"/>
              </a:rPr>
              <a:t>6.8B: Turning a poor leaving group into a good one - </a:t>
            </a:r>
            <a:r>
              <a:rPr lang="en-US" sz="2800" b="1" i="1" dirty="0" err="1">
                <a:latin typeface="Candara" panose="020E0502030303020204" pitchFamily="34" charset="0"/>
              </a:rPr>
              <a:t>tosylates</a:t>
            </a:r>
            <a:endParaRPr lang="en-US" sz="2800" b="1" i="1" dirty="0">
              <a:latin typeface="Candara" panose="020E05020303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Tosylates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are great LGs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If an organic chemist wants to convert a hydroxide to a better LG, she can convert it to an </a:t>
            </a:r>
            <a:r>
              <a:rPr lang="en-US" sz="2000" b="1" dirty="0">
                <a:latin typeface="Candara"/>
                <a:cs typeface="Candara"/>
              </a:rPr>
              <a:t>organic </a:t>
            </a:r>
            <a:r>
              <a:rPr lang="en-US" sz="2000" b="1" dirty="0" err="1">
                <a:latin typeface="Candara"/>
                <a:cs typeface="Candara"/>
              </a:rPr>
              <a:t>tosylate</a:t>
            </a:r>
            <a:r>
              <a:rPr lang="en-US" sz="2000" b="1" dirty="0">
                <a:latin typeface="Candara"/>
                <a:cs typeface="Candara"/>
              </a:rPr>
              <a:t>: </a:t>
            </a:r>
            <a:r>
              <a:rPr lang="en-US" sz="2000" i="1" dirty="0">
                <a:latin typeface="Candara"/>
                <a:cs typeface="Candara"/>
              </a:rPr>
              <a:t>para-toluene sulfonate.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1CD24-4B3B-1540-BC5E-B61221E8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09" y="3697357"/>
            <a:ext cx="8065622" cy="2757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7014-326F-E444-BDEE-07140D8252CA}"/>
              </a:ext>
            </a:extLst>
          </p:cNvPr>
          <p:cNvSpPr txBox="1"/>
          <p:nvPr/>
        </p:nvSpPr>
        <p:spPr>
          <a:xfrm>
            <a:off x="228607" y="1490540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Para–toluene sulfonic acid is a strong acid with a </a:t>
            </a:r>
            <a:r>
              <a:rPr lang="en-US" sz="2000" b="1" dirty="0" err="1">
                <a:latin typeface="Candara"/>
                <a:cs typeface="Candara"/>
              </a:rPr>
              <a:t>pKa</a:t>
            </a:r>
            <a:r>
              <a:rPr lang="en-US" sz="2000" b="1" dirty="0">
                <a:latin typeface="Candara"/>
                <a:cs typeface="Candara"/>
              </a:rPr>
              <a:t> of 2.8</a:t>
            </a:r>
            <a:r>
              <a:rPr lang="en-US" sz="2000" dirty="0">
                <a:latin typeface="Candara"/>
                <a:cs typeface="Candara"/>
              </a:rPr>
              <a:t>, so its conjugate base is a </a:t>
            </a:r>
            <a:r>
              <a:rPr lang="en-US" sz="2000" b="1" dirty="0">
                <a:latin typeface="Candara"/>
                <a:cs typeface="Candara"/>
              </a:rPr>
              <a:t>weak base </a:t>
            </a:r>
            <a:r>
              <a:rPr lang="en-US" sz="2000" dirty="0">
                <a:latin typeface="Candara"/>
                <a:cs typeface="Candara"/>
              </a:rPr>
              <a:t>and makes a good LG.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7085D-5DB9-4A4C-9FB8-B743DC8EF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231"/>
          <a:stretch/>
        </p:blipFill>
        <p:spPr>
          <a:xfrm>
            <a:off x="5155095" y="1900262"/>
            <a:ext cx="2717248" cy="12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(1) </a:t>
            </a:r>
            <a:r>
              <a:rPr lang="en-US" sz="2000" dirty="0">
                <a:latin typeface="Candara" panose="020E0502030303020204" pitchFamily="34" charset="0"/>
              </a:rPr>
              <a:t>Understand that the Williamson synthesis of ethers is a lab reaction?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(2) </a:t>
            </a:r>
            <a:r>
              <a:rPr lang="en-US" sz="2000" dirty="0">
                <a:latin typeface="Candara" panose="020E0502030303020204" pitchFamily="34" charset="0"/>
              </a:rPr>
              <a:t>Understand that Williamson synthesis only works for 1◦ alcohol substrates?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(3) </a:t>
            </a:r>
            <a:r>
              <a:rPr lang="en-US" sz="2000" dirty="0">
                <a:latin typeface="Candara" panose="020E0502030303020204" pitchFamily="34" charset="0"/>
              </a:rPr>
              <a:t>Understand that Williamson synthesis proceeds via a SN2 reaction?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(4) </a:t>
            </a:r>
            <a:r>
              <a:rPr lang="en-US" sz="2000" dirty="0">
                <a:latin typeface="Candara" panose="020E0502030303020204" pitchFamily="34" charset="0"/>
              </a:rPr>
              <a:t>Understand why para-toluene sulfonic acid creates a good leaving group?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(5) </a:t>
            </a:r>
            <a:r>
              <a:rPr lang="en-US" sz="2000" dirty="0">
                <a:latin typeface="Candara" panose="020E0502030303020204" pitchFamily="34" charset="0"/>
              </a:rPr>
              <a:t>Understand how </a:t>
            </a:r>
            <a:r>
              <a:rPr lang="en-US" sz="2000" dirty="0" err="1">
                <a:latin typeface="Candara" panose="020E0502030303020204" pitchFamily="34" charset="0"/>
              </a:rPr>
              <a:t>tosylates</a:t>
            </a:r>
            <a:r>
              <a:rPr lang="en-US" sz="2000" dirty="0">
                <a:latin typeface="Candara" panose="020E0502030303020204" pitchFamily="34" charset="0"/>
              </a:rPr>
              <a:t> can improve OH leaving groups?</a:t>
            </a:r>
          </a:p>
        </p:txBody>
      </p:sp>
    </p:spTree>
    <p:extLst>
      <p:ext uri="{BB962C8B-B14F-4D97-AF65-F5344CB8AC3E}">
        <p14:creationId xmlns:p14="http://schemas.microsoft.com/office/powerpoint/2010/main" val="195657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582</Words>
  <Application>Microsoft Macintosh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2020-01-15T03:33:28Z</dcterms:created>
  <dcterms:modified xsi:type="dcterms:W3CDTF">2020-01-15T03:34:14Z</dcterms:modified>
</cp:coreProperties>
</file>