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58" r:id="rId3"/>
    <p:sldId id="259" r:id="rId4"/>
    <p:sldId id="261" r:id="rId5"/>
    <p:sldId id="260" r:id="rId6"/>
    <p:sldId id="266" r:id="rId7"/>
    <p:sldId id="274" r:id="rId8"/>
    <p:sldId id="275" r:id="rId9"/>
    <p:sldId id="264" r:id="rId10"/>
    <p:sldId id="265" r:id="rId11"/>
    <p:sldId id="277" r:id="rId12"/>
    <p:sldId id="276" r:id="rId13"/>
    <p:sldId id="278" r:id="rId14"/>
    <p:sldId id="295" r:id="rId15"/>
    <p:sldId id="296" r:id="rId16"/>
    <p:sldId id="297" r:id="rId17"/>
    <p:sldId id="298" r:id="rId18"/>
    <p:sldId id="300" r:id="rId19"/>
    <p:sldId id="301" r:id="rId20"/>
    <p:sldId id="299" r:id="rId21"/>
    <p:sldId id="268" r:id="rId22"/>
    <p:sldId id="269" r:id="rId23"/>
    <p:sldId id="302" r:id="rId24"/>
    <p:sldId id="267" r:id="rId25"/>
    <p:sldId id="303" r:id="rId26"/>
    <p:sldId id="305" r:id="rId27"/>
    <p:sldId id="306" r:id="rId28"/>
    <p:sldId id="307" r:id="rId29"/>
    <p:sldId id="270" r:id="rId30"/>
    <p:sldId id="271" r:id="rId31"/>
    <p:sldId id="308" r:id="rId32"/>
    <p:sldId id="272" r:id="rId33"/>
    <p:sldId id="273" r:id="rId34"/>
    <p:sldId id="313" r:id="rId35"/>
    <p:sldId id="315" r:id="rId36"/>
    <p:sldId id="316" r:id="rId37"/>
    <p:sldId id="317" r:id="rId38"/>
    <p:sldId id="318" r:id="rId39"/>
    <p:sldId id="314" r:id="rId40"/>
    <p:sldId id="309" r:id="rId41"/>
    <p:sldId id="311" r:id="rId42"/>
    <p:sldId id="312" r:id="rId43"/>
    <p:sldId id="31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1" autoAdjust="0"/>
    <p:restoredTop sz="92439" autoAdjust="0"/>
  </p:normalViewPr>
  <p:slideViewPr>
    <p:cSldViewPr snapToGrid="0" snapToObjects="1">
      <p:cViewPr varScale="1">
        <p:scale>
          <a:sx n="120" d="100"/>
          <a:sy n="120" d="100"/>
        </p:scale>
        <p:origin x="14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6BD97-8313-A043-BF22-A119C7947A30}" type="datetimeFigureOut">
              <a:rPr lang="en-US" smtClean="0"/>
              <a:t>12/10/19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3C02D-1D36-804A-8B84-C43473DBDE4E}" type="slidenum">
              <a:rPr lang="en-US" smtClean="0"/>
              <a:t>‹#›</a:t>
            </a:fld>
            <a:endParaRPr lang="en-US"/>
          </a:p>
        </p:txBody>
      </p:sp>
    </p:spTree>
    <p:extLst>
      <p:ext uri="{BB962C8B-B14F-4D97-AF65-F5344CB8AC3E}">
        <p14:creationId xmlns:p14="http://schemas.microsoft.com/office/powerpoint/2010/main" val="946254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FB9958-9629-B943-A908-FB624253F36E}" type="datetimeFigureOut">
              <a:rPr lang="en-US" smtClean="0"/>
              <a:t>12/10/19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172624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B9958-9629-B943-A908-FB624253F36E}" type="datetimeFigureOut">
              <a:rPr lang="en-US" smtClean="0"/>
              <a:t>12/10/19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339063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B9958-9629-B943-A908-FB624253F36E}" type="datetimeFigureOut">
              <a:rPr lang="en-US" smtClean="0"/>
              <a:t>12/10/19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183001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B9958-9629-B943-A908-FB624253F36E}" type="datetimeFigureOut">
              <a:rPr lang="en-US" smtClean="0"/>
              <a:t>12/10/19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152974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B9958-9629-B943-A908-FB624253F36E}" type="datetimeFigureOut">
              <a:rPr lang="en-US" smtClean="0"/>
              <a:t>12/10/19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81531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B9958-9629-B943-A908-FB624253F36E}" type="datetimeFigureOut">
              <a:rPr lang="en-US" smtClean="0"/>
              <a:t>12/10/19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371095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B9958-9629-B943-A908-FB624253F36E}" type="datetimeFigureOut">
              <a:rPr lang="en-US" smtClean="0"/>
              <a:t>12/10/19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210421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FB9958-9629-B943-A908-FB624253F36E}" type="datetimeFigureOut">
              <a:rPr lang="en-US" smtClean="0"/>
              <a:t>12/10/19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360242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B9958-9629-B943-A908-FB624253F36E}" type="datetimeFigureOut">
              <a:rPr lang="en-US" smtClean="0"/>
              <a:t>12/10/19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417051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FB9958-9629-B943-A908-FB624253F36E}" type="datetimeFigureOut">
              <a:rPr lang="en-US" smtClean="0"/>
              <a:t>12/10/19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416430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FB9958-9629-B943-A908-FB624253F36E}" type="datetimeFigureOut">
              <a:rPr lang="en-US" smtClean="0"/>
              <a:t>12/10/19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4309C-C019-084A-A86D-21557F8EB69A}" type="slidenum">
              <a:rPr lang="en-US" smtClean="0"/>
              <a:t>‹#›</a:t>
            </a:fld>
            <a:endParaRPr lang="en-US"/>
          </a:p>
        </p:txBody>
      </p:sp>
    </p:spTree>
    <p:extLst>
      <p:ext uri="{BB962C8B-B14F-4D97-AF65-F5344CB8AC3E}">
        <p14:creationId xmlns:p14="http://schemas.microsoft.com/office/powerpoint/2010/main" val="26509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B9958-9629-B943-A908-FB624253F36E}" type="datetimeFigureOut">
              <a:rPr lang="en-US" smtClean="0"/>
              <a:t>12/10/19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4309C-C019-084A-A86D-21557F8EB69A}" type="slidenum">
              <a:rPr lang="en-US" smtClean="0"/>
              <a:t>‹#›</a:t>
            </a:fld>
            <a:endParaRPr lang="en-US"/>
          </a:p>
        </p:txBody>
      </p:sp>
    </p:spTree>
    <p:extLst>
      <p:ext uri="{BB962C8B-B14F-4D97-AF65-F5344CB8AC3E}">
        <p14:creationId xmlns:p14="http://schemas.microsoft.com/office/powerpoint/2010/main" val="158235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nviroliteracy.org/water/oceans/the-great-ocean-conveyer-belt/"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cientificamerican.com/article/salt-spray-may-prove-most-feasible-geoengineerin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bbc.com/future/story/20160425-how-a-giant-space-umbrella-could-stop-global-warmin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chnologyreview.com/s/511016/a-cheap-and-easy-plan-to-stop-global-warming/" TargetMode="External"/><Relationship Id="rId2" Type="http://schemas.openxmlformats.org/officeDocument/2006/relationships/hyperlink" Target="https://www.technologyreview.com/the-download/609431/gop-embraces-geoengineering-which-"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chnologyreview.com/s/608126/in-sharp-rebutta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13114"/>
            <a:ext cx="7664278" cy="461665"/>
          </a:xfrm>
          <a:prstGeom prst="rect">
            <a:avLst/>
          </a:prstGeom>
          <a:noFill/>
        </p:spPr>
        <p:txBody>
          <a:bodyPr wrap="none" rtlCol="0">
            <a:spAutoFit/>
          </a:bodyPr>
          <a:lstStyle/>
          <a:p>
            <a:pPr defTabSz="914400"/>
            <a:r>
              <a:rPr lang="en-US" sz="2400" b="1" dirty="0">
                <a:solidFill>
                  <a:prstClr val="white"/>
                </a:solidFill>
                <a:latin typeface="Verdana" panose="020B0604030504040204" pitchFamily="34" charset="0"/>
                <a:ea typeface="Verdana" panose="020B0604030504040204" pitchFamily="34" charset="0"/>
                <a:cs typeface="Verdana" panose="020B0604030504040204" pitchFamily="34" charset="0"/>
              </a:rPr>
              <a:t>SSC 2030: Energy Systems &amp; Sustainability</a:t>
            </a:r>
          </a:p>
        </p:txBody>
      </p:sp>
      <p:sp>
        <p:nvSpPr>
          <p:cNvPr id="8" name="TextBox 7"/>
          <p:cNvSpPr txBox="1"/>
          <p:nvPr/>
        </p:nvSpPr>
        <p:spPr>
          <a:xfrm>
            <a:off x="353452" y="1584015"/>
            <a:ext cx="8613512" cy="3895618"/>
          </a:xfrm>
          <a:prstGeom prst="rect">
            <a:avLst/>
          </a:prstGeom>
          <a:noFill/>
        </p:spPr>
        <p:txBody>
          <a:bodyPr wrap="none" rtlCol="0">
            <a:spAutoFit/>
          </a:bodyPr>
          <a:lstStyle/>
          <a:p>
            <a:pPr>
              <a:lnSpc>
                <a:spcPct val="150000"/>
              </a:lnSpc>
            </a:pPr>
            <a:r>
              <a:rPr lang="en-US" sz="2400" b="1" dirty="0">
                <a:latin typeface="Verdana" panose="020B0604030504040204" pitchFamily="34" charset="0"/>
                <a:ea typeface="Verdana" panose="020B0604030504040204" pitchFamily="34" charset="0"/>
                <a:cs typeface="Verdana" panose="020B0604030504040204" pitchFamily="34" charset="0"/>
              </a:rPr>
              <a:t>10. Remedies</a:t>
            </a:r>
          </a:p>
          <a:p>
            <a:pPr>
              <a:lnSpc>
                <a:spcPct val="150000"/>
              </a:lnSpc>
            </a:pPr>
            <a:r>
              <a:rPr lang="en-US" sz="2400" b="1" dirty="0">
                <a:latin typeface="Verdana" panose="020B0604030504040204" pitchFamily="34" charset="0"/>
                <a:ea typeface="Verdana" panose="020B0604030504040204" pitchFamily="34" charset="0"/>
                <a:cs typeface="Verdana" panose="020B0604030504040204" pitchFamily="34" charset="0"/>
              </a:rPr>
              <a:t>10.1: </a:t>
            </a:r>
            <a:r>
              <a:rPr lang="en-US" sz="2400" dirty="0">
                <a:latin typeface="Verdana" panose="020B0604030504040204" pitchFamily="34" charset="0"/>
                <a:ea typeface="Verdana" panose="020B0604030504040204" pitchFamily="34" charset="0"/>
                <a:cs typeface="Verdana" panose="020B0604030504040204" pitchFamily="34" charset="0"/>
              </a:rPr>
              <a:t>Cleaning up fossil fuels</a:t>
            </a:r>
          </a:p>
          <a:p>
            <a:pPr>
              <a:lnSpc>
                <a:spcPct val="150000"/>
              </a:lnSpc>
            </a:pPr>
            <a:r>
              <a:rPr lang="en-US" sz="2400" b="1" dirty="0">
                <a:latin typeface="Verdana" panose="020B0604030504040204" pitchFamily="34" charset="0"/>
                <a:ea typeface="Verdana" panose="020B0604030504040204" pitchFamily="34" charset="0"/>
                <a:cs typeface="Verdana" panose="020B0604030504040204" pitchFamily="34" charset="0"/>
              </a:rPr>
              <a:t>10.2: </a:t>
            </a:r>
            <a:r>
              <a:rPr lang="en-US" sz="2400" dirty="0">
                <a:latin typeface="Verdana" panose="020B0604030504040204" pitchFamily="34" charset="0"/>
                <a:ea typeface="Verdana" panose="020B0604030504040204" pitchFamily="34" charset="0"/>
                <a:cs typeface="Verdana" panose="020B0604030504040204" pitchFamily="34" charset="0"/>
              </a:rPr>
              <a:t>Geo-engineering options</a:t>
            </a:r>
          </a:p>
          <a:p>
            <a:pPr>
              <a:lnSpc>
                <a:spcPct val="150000"/>
              </a:lnSpc>
            </a:pPr>
            <a:r>
              <a:rPr lang="en-US" sz="2400" b="1" dirty="0">
                <a:latin typeface="Verdana" panose="020B0604030504040204" pitchFamily="34" charset="0"/>
                <a:ea typeface="Verdana" panose="020B0604030504040204" pitchFamily="34" charset="0"/>
                <a:cs typeface="Verdana" panose="020B0604030504040204" pitchFamily="34" charset="0"/>
              </a:rPr>
              <a:t>10.3: </a:t>
            </a:r>
            <a:r>
              <a:rPr lang="en-US" sz="2400" dirty="0">
                <a:latin typeface="Verdana" panose="020B0604030504040204" pitchFamily="34" charset="0"/>
                <a:ea typeface="Verdana" panose="020B0604030504040204" pitchFamily="34" charset="0"/>
                <a:cs typeface="Verdana" panose="020B0604030504040204" pitchFamily="34" charset="0"/>
              </a:rPr>
              <a:t>Fuel cells &amp; the fossil fuel hydrogen economy</a:t>
            </a:r>
          </a:p>
          <a:p>
            <a:pPr>
              <a:lnSpc>
                <a:spcPct val="150000"/>
              </a:lnSpc>
            </a:pPr>
            <a:r>
              <a:rPr lang="en-US" sz="2400" b="1" dirty="0">
                <a:latin typeface="Verdana" panose="020B0604030504040204" pitchFamily="34" charset="0"/>
                <a:ea typeface="Verdana" panose="020B0604030504040204" pitchFamily="34" charset="0"/>
                <a:cs typeface="Verdana" panose="020B0604030504040204" pitchFamily="34" charset="0"/>
              </a:rPr>
              <a:t>10.4: </a:t>
            </a:r>
            <a:r>
              <a:rPr lang="en-US" sz="2400" dirty="0">
                <a:latin typeface="Verdana" panose="020B0604030504040204" pitchFamily="34" charset="0"/>
                <a:ea typeface="Verdana" panose="020B0604030504040204" pitchFamily="34" charset="0"/>
                <a:cs typeface="Verdana" panose="020B0604030504040204" pitchFamily="34" charset="0"/>
              </a:rPr>
              <a:t>Reducing energy demand</a:t>
            </a:r>
          </a:p>
          <a:p>
            <a:pPr>
              <a:lnSpc>
                <a:spcPct val="150000"/>
              </a:lnSpc>
            </a:pPr>
            <a:r>
              <a:rPr lang="en-US" sz="2400" b="1"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10.5: </a:t>
            </a:r>
            <a:r>
              <a:rPr lang="en-US" sz="24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Renewable energy resources</a:t>
            </a:r>
          </a:p>
          <a:p>
            <a:pPr marL="915988" lvl="1" indent="-581025">
              <a:lnSpc>
                <a:spcPct val="150000"/>
              </a:lnSpc>
              <a:buFont typeface="Arial"/>
              <a:buChar char="•"/>
            </a:pPr>
            <a:r>
              <a:rPr lang="en-US" sz="2400" dirty="0">
                <a:latin typeface="Verdana" panose="020B0604030504040204" pitchFamily="34" charset="0"/>
                <a:ea typeface="Verdana" panose="020B0604030504040204" pitchFamily="34" charset="0"/>
                <a:cs typeface="Verdana" panose="020B0604030504040204" pitchFamily="34" charset="0"/>
              </a:rPr>
              <a:t>Stabilization wedges: </a:t>
            </a:r>
            <a:r>
              <a:rPr lang="en-US" sz="2400" u="sng" dirty="0">
                <a:latin typeface="Verdana" panose="020B0604030504040204" pitchFamily="34" charset="0"/>
                <a:ea typeface="Verdana" panose="020B0604030504040204" pitchFamily="34" charset="0"/>
                <a:cs typeface="Verdana" panose="020B0604030504040204" pitchFamily="34" charset="0"/>
              </a:rPr>
              <a:t>not</a:t>
            </a:r>
            <a:r>
              <a:rPr lang="en-US" sz="2400" dirty="0">
                <a:latin typeface="Verdana" panose="020B0604030504040204" pitchFamily="34" charset="0"/>
                <a:ea typeface="Verdana" panose="020B0604030504040204" pitchFamily="34" charset="0"/>
                <a:cs typeface="Verdana" panose="020B0604030504040204" pitchFamily="34" charset="0"/>
              </a:rPr>
              <a:t> a silver bullet strategy</a:t>
            </a:r>
          </a:p>
        </p:txBody>
      </p:sp>
      <p:pic>
        <p:nvPicPr>
          <p:cNvPr id="7" name="Picture 6">
            <a:extLst>
              <a:ext uri="{FF2B5EF4-FFF2-40B4-BE49-F238E27FC236}">
                <a16:creationId xmlns:a16="http://schemas.microsoft.com/office/drawing/2014/main" id="{726F6DDF-B20E-0448-B2A1-CEE75DCB5D70}"/>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66833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112571"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What is geo-engineering?</a:t>
            </a:r>
          </a:p>
        </p:txBody>
      </p:sp>
      <p:sp>
        <p:nvSpPr>
          <p:cNvPr id="6" name="TextBox 5"/>
          <p:cNvSpPr txBox="1"/>
          <p:nvPr/>
        </p:nvSpPr>
        <p:spPr>
          <a:xfrm>
            <a:off x="319658" y="729223"/>
            <a:ext cx="8516565" cy="132343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Geo-engineering</a:t>
            </a:r>
            <a:r>
              <a:rPr lang="en-US" sz="2000" dirty="0">
                <a:latin typeface="Verdana" panose="020B0604030504040204" pitchFamily="34" charset="0"/>
                <a:ea typeface="Verdana" panose="020B0604030504040204" pitchFamily="34" charset="0"/>
                <a:cs typeface="Verdana" panose="020B0604030504040204" pitchFamily="34" charset="0"/>
              </a:rPr>
              <a:t> (aka climate engineering or climate intervention) is is the deliberate and large-scale intervention in the Earth’s climatic system with the aim of affecting adverse global warming. </a:t>
            </a:r>
          </a:p>
        </p:txBody>
      </p:sp>
      <p:sp>
        <p:nvSpPr>
          <p:cNvPr id="3" name="TextBox 2"/>
          <p:cNvSpPr txBox="1"/>
          <p:nvPr/>
        </p:nvSpPr>
        <p:spPr>
          <a:xfrm rot="16200000">
            <a:off x="6769665" y="4483664"/>
            <a:ext cx="4225451" cy="523220"/>
          </a:xfrm>
          <a:prstGeom prst="rect">
            <a:avLst/>
          </a:prstGeom>
          <a:noFill/>
        </p:spPr>
        <p:txBody>
          <a:bodyPr wrap="none" rtlCol="0">
            <a:spAutoFit/>
          </a:bodyPr>
          <a:lstStyle/>
          <a:p>
            <a:r>
              <a:rPr lang="en-US" sz="1400" dirty="0">
                <a:latin typeface="Avenir Medium"/>
                <a:cs typeface="Avenir Medium"/>
              </a:rPr>
              <a:t>Renewable Energy, 2/e, Chapter 14</a:t>
            </a:r>
          </a:p>
          <a:p>
            <a:r>
              <a:rPr lang="en-US" sz="1400" dirty="0">
                <a:latin typeface="Avenir Medium"/>
                <a:cs typeface="Avenir Medium"/>
              </a:rPr>
              <a:t>http://</a:t>
            </a:r>
            <a:r>
              <a:rPr lang="en-US" sz="1400" dirty="0" err="1">
                <a:latin typeface="Avenir Medium"/>
                <a:cs typeface="Avenir Medium"/>
              </a:rPr>
              <a:t>www.climate-engineering.eu</a:t>
            </a:r>
            <a:r>
              <a:rPr lang="en-US" sz="1400" dirty="0">
                <a:latin typeface="Avenir Medium"/>
                <a:cs typeface="Avenir Medium"/>
              </a:rPr>
              <a:t>/home-35.html</a:t>
            </a:r>
          </a:p>
        </p:txBody>
      </p:sp>
      <p:pic>
        <p:nvPicPr>
          <p:cNvPr id="9" name="Picture 4" descr="http://climateviewer.com/wp-content/uploads/2014/06/geoengineering-srm-and-other-climate-engineering-methods-Kiel-Earth-Institut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36" y="2012357"/>
            <a:ext cx="7480005" cy="484564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073E7AD-1A21-5242-B357-7CFF7B3932DA}"/>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99994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476453"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Geo-engineering strategies</a:t>
            </a:r>
          </a:p>
        </p:txBody>
      </p:sp>
      <p:sp>
        <p:nvSpPr>
          <p:cNvPr id="6" name="TextBox 5"/>
          <p:cNvSpPr txBox="1"/>
          <p:nvPr/>
        </p:nvSpPr>
        <p:spPr>
          <a:xfrm>
            <a:off x="228600" y="729223"/>
            <a:ext cx="8516565" cy="132343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Land-based:</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Reforestation</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Bioenergy with CCS</a:t>
            </a:r>
          </a:p>
          <a:p>
            <a:pPr marL="342900" indent="-342900">
              <a:buFont typeface="Arial"/>
              <a:buChar char="•"/>
            </a:pPr>
            <a:r>
              <a:rPr lang="en-US" sz="2000" dirty="0" err="1">
                <a:latin typeface="Verdana" panose="020B0604030504040204" pitchFamily="34" charset="0"/>
                <a:ea typeface="Verdana" panose="020B0604030504040204" pitchFamily="34" charset="0"/>
                <a:cs typeface="Verdana" panose="020B0604030504040204" pitchFamily="34" charset="0"/>
              </a:rPr>
              <a:t>Biochar</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rot="16200000">
            <a:off x="7366579" y="5171636"/>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10" name="TextBox 9"/>
          <p:cNvSpPr txBox="1"/>
          <p:nvPr/>
        </p:nvSpPr>
        <p:spPr>
          <a:xfrm>
            <a:off x="228600" y="2234835"/>
            <a:ext cx="8516565" cy="1015663"/>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Marine:</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Fertilizing the oceans</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Direct injection of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into the deep ocean</a:t>
            </a:r>
          </a:p>
        </p:txBody>
      </p:sp>
      <p:sp>
        <p:nvSpPr>
          <p:cNvPr id="11" name="TextBox 10"/>
          <p:cNvSpPr txBox="1"/>
          <p:nvPr/>
        </p:nvSpPr>
        <p:spPr>
          <a:xfrm>
            <a:off x="228600" y="3491764"/>
            <a:ext cx="8516565" cy="132343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Solar radiation management:</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Injection of sulfate into the atmosphere</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Creation of cloud cover</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Mirrors in space</a:t>
            </a:r>
          </a:p>
        </p:txBody>
      </p:sp>
      <p:pic>
        <p:nvPicPr>
          <p:cNvPr id="9" name="Picture 8">
            <a:extLst>
              <a:ext uri="{FF2B5EF4-FFF2-40B4-BE49-F238E27FC236}">
                <a16:creationId xmlns:a16="http://schemas.microsoft.com/office/drawing/2014/main" id="{467A146A-8ED9-1E44-A7B7-276581E33CD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09536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722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a:t>
            </a:r>
            <a:r>
              <a:rPr lang="en-US" sz="3200" b="1" baseline="-25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 removal strategies (1)</a:t>
            </a:r>
          </a:p>
        </p:txBody>
      </p:sp>
      <p:sp>
        <p:nvSpPr>
          <p:cNvPr id="6" name="TextBox 5"/>
          <p:cNvSpPr txBox="1"/>
          <p:nvPr/>
        </p:nvSpPr>
        <p:spPr>
          <a:xfrm>
            <a:off x="319658" y="729223"/>
            <a:ext cx="8516565" cy="3323987"/>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Land-based methods</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2000" u="sng"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Reforestation</a:t>
            </a:r>
            <a:r>
              <a:rPr lang="en-US" sz="2000" dirty="0">
                <a:latin typeface="Verdana" panose="020B0604030504040204" pitchFamily="34" charset="0"/>
                <a:ea typeface="Verdana" panose="020B0604030504040204" pitchFamily="34" charset="0"/>
                <a:cs typeface="Verdana" panose="020B0604030504040204" pitchFamily="34" charset="0"/>
              </a:rPr>
              <a:t> (technically, </a:t>
            </a:r>
            <a:r>
              <a:rPr lang="en-US" sz="2000" i="1" dirty="0">
                <a:latin typeface="Verdana" panose="020B0604030504040204" pitchFamily="34" charset="0"/>
                <a:ea typeface="Verdana" panose="020B0604030504040204" pitchFamily="34" charset="0"/>
                <a:cs typeface="Verdana" panose="020B0604030504040204" pitchFamily="34" charset="0"/>
              </a:rPr>
              <a:t>afforestation</a:t>
            </a:r>
            <a:r>
              <a:rPr lang="en-US" sz="2000" dirty="0">
                <a:latin typeface="Verdana" panose="020B0604030504040204" pitchFamily="34" charset="0"/>
                <a:ea typeface="Verdana" panose="020B0604030504040204" pitchFamily="34" charset="0"/>
                <a:cs typeface="Verdana" panose="020B0604030504040204" pitchFamily="34" charset="0"/>
              </a:rPr>
              <a:t>)</a:t>
            </a:r>
          </a:p>
          <a:p>
            <a:r>
              <a:rPr lang="en-US" sz="2000" dirty="0">
                <a:latin typeface="Verdana" panose="020B0604030504040204" pitchFamily="34" charset="0"/>
                <a:ea typeface="Verdana" panose="020B0604030504040204" pitchFamily="34" charset="0"/>
                <a:cs typeface="Verdana" panose="020B0604030504040204" pitchFamily="34" charset="0"/>
              </a:rPr>
              <a:t>Growth of plant material, like trees, pulls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from the atmosphere.</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Carbon is sequestered in plant growth as long as plant material is alive or not rotting.</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IPCC estimates that afforestation could sequester 1.3 </a:t>
            </a:r>
            <a:r>
              <a:rPr lang="en-US" sz="2000" dirty="0" err="1">
                <a:latin typeface="Verdana" panose="020B0604030504040204" pitchFamily="34" charset="0"/>
                <a:ea typeface="Verdana" panose="020B0604030504040204" pitchFamily="34" charset="0"/>
                <a:cs typeface="Verdana" panose="020B0604030504040204" pitchFamily="34" charset="0"/>
              </a:rPr>
              <a:t>Gt</a:t>
            </a:r>
            <a:r>
              <a:rPr lang="en-US" sz="2000" dirty="0">
                <a:latin typeface="Verdana" panose="020B0604030504040204" pitchFamily="34" charset="0"/>
                <a:ea typeface="Verdana" panose="020B0604030504040204" pitchFamily="34" charset="0"/>
                <a:cs typeface="Verdana" panose="020B0604030504040204" pitchFamily="34" charset="0"/>
              </a:rPr>
              <a:t> of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per year at a 20007 cost of $20/tCO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e.</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a:buChar char="•"/>
            </a:pPr>
            <a:r>
              <a:rPr lang="en-US" sz="2000" u="sng" dirty="0">
                <a:latin typeface="Verdana" panose="020B0604030504040204" pitchFamily="34" charset="0"/>
                <a:ea typeface="Verdana" panose="020B0604030504040204" pitchFamily="34" charset="0"/>
                <a:cs typeface="Verdana" panose="020B0604030504040204" pitchFamily="34" charset="0"/>
              </a:rPr>
              <a:t>This is only 4% of global CO</a:t>
            </a:r>
            <a:r>
              <a:rPr lang="en-US" sz="2000" u="sng" baseline="-25000" dirty="0">
                <a:latin typeface="Verdana" panose="020B0604030504040204" pitchFamily="34" charset="0"/>
                <a:ea typeface="Verdana" panose="020B0604030504040204" pitchFamily="34" charset="0"/>
                <a:cs typeface="Verdana" panose="020B0604030504040204" pitchFamily="34" charset="0"/>
              </a:rPr>
              <a:t>2</a:t>
            </a:r>
            <a:r>
              <a:rPr lang="en-US" sz="2000" u="sng" dirty="0">
                <a:latin typeface="Verdana" panose="020B0604030504040204" pitchFamily="34" charset="0"/>
                <a:ea typeface="Verdana" panose="020B0604030504040204" pitchFamily="34" charset="0"/>
                <a:cs typeface="Verdana" panose="020B0604030504040204" pitchFamily="34" charset="0"/>
              </a:rPr>
              <a:t> emissions</a:t>
            </a:r>
            <a:r>
              <a:rPr lang="en-US" sz="2000" dirty="0">
                <a:latin typeface="Verdana" panose="020B0604030504040204" pitchFamily="34" charset="0"/>
                <a:ea typeface="Verdana" panose="020B0604030504040204" pitchFamily="34" charset="0"/>
                <a:cs typeface="Verdana" panose="020B0604030504040204" pitchFamily="34" charset="0"/>
              </a:rPr>
              <a:t>.</a:t>
            </a:r>
          </a:p>
        </p:txBody>
      </p:sp>
      <p:sp>
        <p:nvSpPr>
          <p:cNvPr id="3" name="TextBox 2"/>
          <p:cNvSpPr txBox="1"/>
          <p:nvPr/>
        </p:nvSpPr>
        <p:spPr>
          <a:xfrm rot="16200000">
            <a:off x="5584417" y="3266517"/>
            <a:ext cx="6444301" cy="738664"/>
          </a:xfrm>
          <a:prstGeom prst="rect">
            <a:avLst/>
          </a:prstGeom>
          <a:noFill/>
        </p:spPr>
        <p:txBody>
          <a:bodyPr wrap="none" rtlCol="0">
            <a:spAutoFit/>
          </a:bodyPr>
          <a:lstStyle/>
          <a:p>
            <a:r>
              <a:rPr lang="en-US" sz="1400" dirty="0">
                <a:latin typeface="Avenir Medium"/>
                <a:cs typeface="Avenir Medium"/>
              </a:rPr>
              <a:t>Renewable Energy, 2/e, Chapter 14</a:t>
            </a:r>
          </a:p>
          <a:p>
            <a:r>
              <a:rPr lang="en-US" sz="1400" dirty="0">
                <a:latin typeface="Avenir Medium"/>
                <a:cs typeface="Avenir Medium"/>
              </a:rPr>
              <a:t>https://</a:t>
            </a:r>
            <a:r>
              <a:rPr lang="en-US" sz="1400" dirty="0" err="1">
                <a:latin typeface="Avenir Medium"/>
                <a:cs typeface="Avenir Medium"/>
              </a:rPr>
              <a:t>www.pri.org</a:t>
            </a:r>
            <a:r>
              <a:rPr lang="en-US" sz="1400" dirty="0">
                <a:latin typeface="Avenir Medium"/>
                <a:cs typeface="Avenir Medium"/>
              </a:rPr>
              <a:t>/stories/2016-06-27/what-</a:t>
            </a:r>
            <a:r>
              <a:rPr lang="en-US" sz="1400" dirty="0" err="1">
                <a:latin typeface="Avenir Medium"/>
                <a:cs typeface="Avenir Medium"/>
              </a:rPr>
              <a:t>chinas</a:t>
            </a:r>
            <a:r>
              <a:rPr lang="en-US" sz="1400" dirty="0">
                <a:latin typeface="Avenir Medium"/>
                <a:cs typeface="Avenir Medium"/>
              </a:rPr>
              <a:t>-successful-reforestation-</a:t>
            </a:r>
            <a:br>
              <a:rPr lang="en-US" sz="1400" dirty="0">
                <a:latin typeface="Avenir Medium"/>
                <a:cs typeface="Avenir Medium"/>
              </a:rPr>
            </a:br>
            <a:r>
              <a:rPr lang="en-US" sz="1400" dirty="0">
                <a:latin typeface="Avenir Medium"/>
                <a:cs typeface="Avenir Medium"/>
              </a:rPr>
              <a:t>program-means-rest-world</a:t>
            </a:r>
          </a:p>
        </p:txBody>
      </p:sp>
      <p:sp>
        <p:nvSpPr>
          <p:cNvPr id="10" name="TextBox 9"/>
          <p:cNvSpPr txBox="1"/>
          <p:nvPr/>
        </p:nvSpPr>
        <p:spPr>
          <a:xfrm>
            <a:off x="311480" y="4075453"/>
            <a:ext cx="8516565" cy="707886"/>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It’s estimated that humans have </a:t>
            </a:r>
            <a:r>
              <a:rPr lang="en-US" sz="2000" b="1" dirty="0">
                <a:latin typeface="Verdana" panose="020B0604030504040204" pitchFamily="34" charset="0"/>
                <a:ea typeface="Verdana" panose="020B0604030504040204" pitchFamily="34" charset="0"/>
                <a:cs typeface="Verdana" panose="020B0604030504040204" pitchFamily="34" charset="0"/>
              </a:rPr>
              <a:t>removed 45% of the </a:t>
            </a:r>
            <a:br>
              <a:rPr lang="en-US" sz="2000" b="1" dirty="0">
                <a:latin typeface="Verdana" panose="020B0604030504040204" pitchFamily="34" charset="0"/>
                <a:ea typeface="Verdana" panose="020B0604030504040204" pitchFamily="34" charset="0"/>
                <a:cs typeface="Verdana" panose="020B0604030504040204" pitchFamily="34" charset="0"/>
              </a:rPr>
            </a:br>
            <a:r>
              <a:rPr lang="en-US" sz="2000" b="1" dirty="0">
                <a:latin typeface="Verdana" panose="020B0604030504040204" pitchFamily="34" charset="0"/>
                <a:ea typeface="Verdana" panose="020B0604030504040204" pitchFamily="34" charset="0"/>
                <a:cs typeface="Verdana" panose="020B0604030504040204" pitchFamily="34" charset="0"/>
              </a:rPr>
              <a:t>Earth’s original forest cover</a:t>
            </a:r>
            <a:r>
              <a:rPr lang="en-US" sz="2000" dirty="0">
                <a:latin typeface="Verdana" panose="020B0604030504040204" pitchFamily="34" charset="0"/>
                <a:ea typeface="Verdana" panose="020B0604030504040204" pitchFamily="34" charset="0"/>
                <a:cs typeface="Verdana" panose="020B0604030504040204" pitchFamily="34" charset="0"/>
              </a:rPr>
              <a:t>.</a:t>
            </a:r>
          </a:p>
        </p:txBody>
      </p:sp>
      <p:sp>
        <p:nvSpPr>
          <p:cNvPr id="11" name="TextBox 10"/>
          <p:cNvSpPr txBox="1"/>
          <p:nvPr/>
        </p:nvSpPr>
        <p:spPr>
          <a:xfrm>
            <a:off x="303302" y="4898898"/>
            <a:ext cx="8516565" cy="1631216"/>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To date, reforestation has had </a:t>
            </a:r>
            <a:r>
              <a:rPr lang="en-US" sz="2000" b="1" dirty="0">
                <a:latin typeface="Verdana" panose="020B0604030504040204" pitchFamily="34" charset="0"/>
                <a:ea typeface="Verdana" panose="020B0604030504040204" pitchFamily="34" charset="0"/>
                <a:cs typeface="Verdana" panose="020B0604030504040204" pitchFamily="34" charset="0"/>
              </a:rPr>
              <a:t>mixed success</a:t>
            </a:r>
            <a:r>
              <a:rPr lang="en-US" sz="2000" dirty="0">
                <a:latin typeface="Verdana" panose="020B0604030504040204" pitchFamily="34" charset="0"/>
                <a:ea typeface="Verdana" panose="020B0604030504040204" pitchFamily="34" charset="0"/>
                <a:cs typeface="Verdana" panose="020B0604030504040204" pitchFamily="34" charset="0"/>
              </a:rPr>
              <a:t>. For example, China:</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Restrictions on logging &amp; farming have increased tree cover; </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China now imports more wood, essentially off-shoring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deforestation.</a:t>
            </a:r>
          </a:p>
        </p:txBody>
      </p:sp>
      <p:pic>
        <p:nvPicPr>
          <p:cNvPr id="9" name="Picture 8">
            <a:extLst>
              <a:ext uri="{FF2B5EF4-FFF2-40B4-BE49-F238E27FC236}">
                <a16:creationId xmlns:a16="http://schemas.microsoft.com/office/drawing/2014/main" id="{518B0FA5-97BF-814F-B239-BE4AD028AA6F}"/>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9771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722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a:t>
            </a:r>
            <a:r>
              <a:rPr lang="en-US" sz="3200" b="1" baseline="-25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 removal strategies (2)</a:t>
            </a:r>
          </a:p>
        </p:txBody>
      </p:sp>
      <p:sp>
        <p:nvSpPr>
          <p:cNvPr id="6" name="TextBox 5"/>
          <p:cNvSpPr txBox="1"/>
          <p:nvPr/>
        </p:nvSpPr>
        <p:spPr>
          <a:xfrm>
            <a:off x="319658" y="729223"/>
            <a:ext cx="8512304" cy="3785652"/>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Land-based methods</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Bioenergy with carbon capture &amp; storage (BECC):</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Growth of plant material, like trees, pulls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from the atmosphere.</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Carbon is sequestered in plant growth as long as plant material is alive or not rotting.</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Using biomass to produce energy via the IGCC technology described for coal will be either:</a:t>
            </a:r>
          </a:p>
          <a:p>
            <a:pPr marL="800100" lvl="1"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Carbon neutral if biomass is grown </a:t>
            </a:r>
            <a:r>
              <a:rPr lang="en-US" sz="2000" u="sng" dirty="0">
                <a:latin typeface="Verdana" panose="020B0604030504040204" pitchFamily="34" charset="0"/>
                <a:ea typeface="Verdana" panose="020B0604030504040204" pitchFamily="34" charset="0"/>
                <a:cs typeface="Verdana" panose="020B0604030504040204" pitchFamily="34" charset="0"/>
              </a:rPr>
              <a:t>at the same rate it is used</a:t>
            </a:r>
            <a:r>
              <a:rPr lang="en-US" sz="2000" dirty="0">
                <a:latin typeface="Verdana" panose="020B0604030504040204" pitchFamily="34" charset="0"/>
                <a:ea typeface="Verdana" panose="020B0604030504040204" pitchFamily="34" charset="0"/>
                <a:cs typeface="Verdana" panose="020B0604030504040204" pitchFamily="34" charset="0"/>
              </a:rPr>
              <a:t>; or</a:t>
            </a:r>
          </a:p>
          <a:p>
            <a:pPr marL="800100" lvl="1"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May be net carbon negative if used with CCS.</a:t>
            </a:r>
          </a:p>
        </p:txBody>
      </p:sp>
      <p:sp>
        <p:nvSpPr>
          <p:cNvPr id="3" name="TextBox 2"/>
          <p:cNvSpPr txBox="1"/>
          <p:nvPr/>
        </p:nvSpPr>
        <p:spPr>
          <a:xfrm rot="16200000">
            <a:off x="7403875" y="5171635"/>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9" name="TextBox 8"/>
          <p:cNvSpPr txBox="1"/>
          <p:nvPr/>
        </p:nvSpPr>
        <p:spPr>
          <a:xfrm>
            <a:off x="261266" y="4593951"/>
            <a:ext cx="8512304" cy="1938992"/>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Critically, effective &amp; sustainable use of biomass requires that </a:t>
            </a:r>
            <a:r>
              <a:rPr lang="en-US" sz="2000" b="1" dirty="0">
                <a:latin typeface="Verdana" panose="020B0604030504040204" pitchFamily="34" charset="0"/>
                <a:ea typeface="Verdana" panose="020B0604030504040204" pitchFamily="34" charset="0"/>
                <a:cs typeface="Verdana" panose="020B0604030504040204" pitchFamily="34" charset="0"/>
              </a:rPr>
              <a:t>new biomass is grown at a rate equal to, or great than, the rate with which biomass is used</a:t>
            </a:r>
            <a:r>
              <a:rPr lang="en-US" sz="2000" dirty="0">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When growing trees, there is a </a:t>
            </a:r>
            <a:r>
              <a:rPr lang="en-US" sz="2000" u="sng" dirty="0">
                <a:latin typeface="Verdana" panose="020B0604030504040204" pitchFamily="34" charset="0"/>
                <a:ea typeface="Verdana" panose="020B0604030504040204" pitchFamily="34" charset="0"/>
                <a:cs typeface="Verdana" panose="020B0604030504040204" pitchFamily="34" charset="0"/>
              </a:rPr>
              <a:t>significant time lag of 20-30 years </a:t>
            </a:r>
            <a:r>
              <a:rPr lang="en-US" sz="2000" dirty="0">
                <a:latin typeface="Verdana" panose="020B0604030504040204" pitchFamily="34" charset="0"/>
                <a:ea typeface="Verdana" panose="020B0604030504040204" pitchFamily="34" charset="0"/>
                <a:cs typeface="Verdana" panose="020B0604030504040204" pitchFamily="34" charset="0"/>
              </a:rPr>
              <a:t>or more.</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Perennial grasses have a lower lag time.</a:t>
            </a:r>
          </a:p>
        </p:txBody>
      </p:sp>
      <p:pic>
        <p:nvPicPr>
          <p:cNvPr id="10" name="Picture 9">
            <a:extLst>
              <a:ext uri="{FF2B5EF4-FFF2-40B4-BE49-F238E27FC236}">
                <a16:creationId xmlns:a16="http://schemas.microsoft.com/office/drawing/2014/main" id="{A482B263-2E58-9244-9B58-26DD16CD80E0}"/>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6665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722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a:t>
            </a:r>
            <a:r>
              <a:rPr lang="en-US" sz="3200" b="1" baseline="-25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 removal strategies (3)</a:t>
            </a:r>
          </a:p>
        </p:txBody>
      </p:sp>
      <p:sp>
        <p:nvSpPr>
          <p:cNvPr id="6" name="TextBox 5"/>
          <p:cNvSpPr txBox="1"/>
          <p:nvPr/>
        </p:nvSpPr>
        <p:spPr>
          <a:xfrm>
            <a:off x="319658" y="729223"/>
            <a:ext cx="8512304" cy="3323987"/>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Land-based methods</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2000" b="1" dirty="0" err="1">
                <a:latin typeface="Verdana" panose="020B0604030504040204" pitchFamily="34" charset="0"/>
                <a:ea typeface="Verdana" panose="020B0604030504040204" pitchFamily="34" charset="0"/>
                <a:cs typeface="Verdana" panose="020B0604030504040204" pitchFamily="34" charset="0"/>
              </a:rPr>
              <a:t>Biochar</a:t>
            </a:r>
            <a:r>
              <a:rPr lang="en-US" sz="2000" b="1" dirty="0">
                <a:latin typeface="Verdana" panose="020B0604030504040204" pitchFamily="34" charset="0"/>
                <a:ea typeface="Verdana" panose="020B0604030504040204" pitchFamily="34" charset="0"/>
                <a:cs typeface="Verdana" panose="020B0604030504040204" pitchFamily="34" charset="0"/>
              </a:rPr>
              <a:t>:</a:t>
            </a:r>
          </a:p>
          <a:p>
            <a:r>
              <a:rPr lang="en-US" sz="2000" dirty="0" err="1">
                <a:latin typeface="Verdana" panose="020B0604030504040204" pitchFamily="34" charset="0"/>
                <a:ea typeface="Verdana" panose="020B0604030504040204" pitchFamily="34" charset="0"/>
                <a:cs typeface="Verdana" panose="020B0604030504040204" pitchFamily="34" charset="0"/>
              </a:rPr>
              <a:t>Biochar</a:t>
            </a:r>
            <a:r>
              <a:rPr lang="en-US" sz="2000" dirty="0">
                <a:latin typeface="Verdana" panose="020B0604030504040204" pitchFamily="34" charset="0"/>
                <a:ea typeface="Verdana" panose="020B0604030504040204" pitchFamily="34" charset="0"/>
                <a:cs typeface="Verdana" panose="020B0604030504040204" pitchFamily="34" charset="0"/>
              </a:rPr>
              <a:t> is a charcoal produced by incomplete pyrolysis (combustion in a low-oxygen atmosphere) of biological woody (cellulosic) materials.</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err="1">
                <a:latin typeface="Verdana" panose="020B0604030504040204" pitchFamily="34" charset="0"/>
                <a:ea typeface="Verdana" panose="020B0604030504040204" pitchFamily="34" charset="0"/>
                <a:cs typeface="Verdana" panose="020B0604030504040204" pitchFamily="34" charset="0"/>
              </a:rPr>
              <a:t>Biochar</a:t>
            </a:r>
            <a:r>
              <a:rPr lang="en-US" sz="2000" dirty="0">
                <a:latin typeface="Verdana" panose="020B0604030504040204" pitchFamily="34" charset="0"/>
                <a:ea typeface="Verdana" panose="020B0604030504040204" pitchFamily="34" charset="0"/>
                <a:cs typeface="Verdana" panose="020B0604030504040204" pitchFamily="34" charset="0"/>
              </a:rPr>
              <a:t> is carbon.</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Burying </a:t>
            </a:r>
            <a:r>
              <a:rPr lang="en-US" sz="2000" dirty="0" err="1">
                <a:latin typeface="Verdana" panose="020B0604030504040204" pitchFamily="34" charset="0"/>
                <a:ea typeface="Verdana" panose="020B0604030504040204" pitchFamily="34" charset="0"/>
                <a:cs typeface="Verdana" panose="020B0604030504040204" pitchFamily="34" charset="0"/>
              </a:rPr>
              <a:t>biochar</a:t>
            </a:r>
            <a:r>
              <a:rPr lang="en-US" sz="2000" dirty="0">
                <a:latin typeface="Verdana" panose="020B0604030504040204" pitchFamily="34" charset="0"/>
                <a:ea typeface="Verdana" panose="020B0604030504040204" pitchFamily="34" charset="0"/>
                <a:cs typeface="Verdana" panose="020B0604030504040204" pitchFamily="34" charset="0"/>
              </a:rPr>
              <a:t> may sequester its carbon.</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err="1">
                <a:latin typeface="Verdana" panose="020B0604030504040204" pitchFamily="34" charset="0"/>
                <a:ea typeface="Verdana" panose="020B0604030504040204" pitchFamily="34" charset="0"/>
                <a:cs typeface="Verdana" panose="020B0604030504040204" pitchFamily="34" charset="0"/>
              </a:rPr>
              <a:t>Biochar</a:t>
            </a:r>
            <a:r>
              <a:rPr lang="en-US" sz="2000" dirty="0">
                <a:latin typeface="Verdana" panose="020B0604030504040204" pitchFamily="34" charset="0"/>
                <a:ea typeface="Verdana" panose="020B0604030504040204" pitchFamily="34" charset="0"/>
                <a:cs typeface="Verdana" panose="020B0604030504040204" pitchFamily="34" charset="0"/>
              </a:rPr>
              <a:t> holds water &amp; nutrients in the soil and can improve the agricultural yield of poor soils.</a:t>
            </a:r>
          </a:p>
        </p:txBody>
      </p:sp>
      <p:sp>
        <p:nvSpPr>
          <p:cNvPr id="3" name="TextBox 2"/>
          <p:cNvSpPr txBox="1"/>
          <p:nvPr/>
        </p:nvSpPr>
        <p:spPr>
          <a:xfrm rot="16200000">
            <a:off x="5833124" y="3633918"/>
            <a:ext cx="6190638" cy="307777"/>
          </a:xfrm>
          <a:prstGeom prst="rect">
            <a:avLst/>
          </a:prstGeom>
          <a:noFill/>
        </p:spPr>
        <p:txBody>
          <a:bodyPr wrap="none" rtlCol="0">
            <a:spAutoFit/>
          </a:bodyPr>
          <a:lstStyle/>
          <a:p>
            <a:r>
              <a:rPr lang="en-US" sz="1400" dirty="0">
                <a:latin typeface="Avenir Medium"/>
                <a:cs typeface="Avenir Medium"/>
              </a:rPr>
              <a:t>Renewable Energy, 2/e, Chapter 14; https://</a:t>
            </a:r>
            <a:r>
              <a:rPr lang="en-US" sz="1400" dirty="0" err="1">
                <a:latin typeface="Avenir Medium"/>
                <a:cs typeface="Avenir Medium"/>
              </a:rPr>
              <a:t>en.wikipedia.org</a:t>
            </a:r>
            <a:r>
              <a:rPr lang="en-US" sz="1400" dirty="0">
                <a:latin typeface="Avenir Medium"/>
                <a:cs typeface="Avenir Medium"/>
              </a:rPr>
              <a:t>/wiki/</a:t>
            </a:r>
            <a:r>
              <a:rPr lang="en-US" sz="1400" dirty="0" err="1">
                <a:latin typeface="Avenir Medium"/>
                <a:cs typeface="Avenir Medium"/>
              </a:rPr>
              <a:t>Biochar</a:t>
            </a:r>
            <a:r>
              <a:rPr lang="en-US" sz="1400" dirty="0">
                <a:latin typeface="Avenir Medium"/>
                <a:cs typeface="Avenir Medium"/>
              </a:rPr>
              <a:t>;</a:t>
            </a:r>
          </a:p>
        </p:txBody>
      </p:sp>
      <p:sp>
        <p:nvSpPr>
          <p:cNvPr id="9" name="TextBox 8"/>
          <p:cNvSpPr txBox="1"/>
          <p:nvPr/>
        </p:nvSpPr>
        <p:spPr>
          <a:xfrm>
            <a:off x="261266" y="4546008"/>
            <a:ext cx="3855450" cy="1015663"/>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ability of </a:t>
            </a:r>
            <a:r>
              <a:rPr lang="en-US" sz="2000" dirty="0" err="1">
                <a:latin typeface="Verdana" panose="020B0604030504040204" pitchFamily="34" charset="0"/>
                <a:ea typeface="Verdana" panose="020B0604030504040204" pitchFamily="34" charset="0"/>
                <a:cs typeface="Verdana" panose="020B0604030504040204" pitchFamily="34" charset="0"/>
              </a:rPr>
              <a:t>biochar</a:t>
            </a:r>
            <a:r>
              <a:rPr lang="en-US" sz="2000" dirty="0">
                <a:latin typeface="Verdana" panose="020B0604030504040204" pitchFamily="34" charset="0"/>
                <a:ea typeface="Verdana" panose="020B0604030504040204" pitchFamily="34" charset="0"/>
                <a:cs typeface="Verdana" panose="020B0604030504040204" pitchFamily="34" charset="0"/>
              </a:rPr>
              <a:t> to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sequester carbon is </a:t>
            </a:r>
            <a:r>
              <a:rPr lang="en-US" sz="2000" b="1" dirty="0">
                <a:latin typeface="Verdana" panose="020B0604030504040204" pitchFamily="34" charset="0"/>
                <a:ea typeface="Verdana" panose="020B0604030504040204" pitchFamily="34" charset="0"/>
                <a:cs typeface="Verdana" panose="020B0604030504040204" pitchFamily="34" charset="0"/>
              </a:rPr>
              <a:t>controversial</a:t>
            </a:r>
            <a:r>
              <a:rPr lang="en-US" sz="2000" dirty="0">
                <a:latin typeface="Verdana" panose="020B0604030504040204" pitchFamily="34" charset="0"/>
                <a:ea typeface="Verdana" panose="020B0604030504040204" pitchFamily="34" charset="0"/>
                <a:cs typeface="Verdana" panose="020B0604030504040204" pitchFamily="34" charset="0"/>
              </a:rPr>
              <a:t>.</a:t>
            </a:r>
          </a:p>
        </p:txBody>
      </p:sp>
      <p:pic>
        <p:nvPicPr>
          <p:cNvPr id="2" name="Picture 1" descr="Bioch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092" y="3806453"/>
            <a:ext cx="4141382" cy="2905553"/>
          </a:xfrm>
          <a:prstGeom prst="rect">
            <a:avLst/>
          </a:prstGeom>
        </p:spPr>
      </p:pic>
      <p:pic>
        <p:nvPicPr>
          <p:cNvPr id="10" name="Picture 9">
            <a:extLst>
              <a:ext uri="{FF2B5EF4-FFF2-40B4-BE49-F238E27FC236}">
                <a16:creationId xmlns:a16="http://schemas.microsoft.com/office/drawing/2014/main" id="{5D6E4D81-53FA-C14A-B305-E48C09802AC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907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722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a:t>
            </a:r>
            <a:r>
              <a:rPr lang="en-US" sz="3200" b="1" baseline="-25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 removal strategies (4)</a:t>
            </a:r>
          </a:p>
        </p:txBody>
      </p:sp>
      <p:sp>
        <p:nvSpPr>
          <p:cNvPr id="6" name="TextBox 5"/>
          <p:cNvSpPr txBox="1"/>
          <p:nvPr/>
        </p:nvSpPr>
        <p:spPr>
          <a:xfrm>
            <a:off x="319658" y="729223"/>
            <a:ext cx="8512304" cy="4401205"/>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Marine methods</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2000" u="sng"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Fertilizing the oceans to increase biological carbon sequestration:</a:t>
            </a:r>
          </a:p>
          <a:p>
            <a:r>
              <a:rPr lang="en-US" sz="2000" dirty="0">
                <a:latin typeface="Verdana" panose="020B0604030504040204" pitchFamily="34" charset="0"/>
                <a:ea typeface="Verdana" panose="020B0604030504040204" pitchFamily="34" charset="0"/>
                <a:cs typeface="Verdana" panose="020B0604030504040204" pitchFamily="34" charset="0"/>
              </a:rPr>
              <a:t>Microscopic organisms called phytoplankton grow at the surface of the oceans, fed by nutrients and sunlight and incorporating atmospheric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a:t>
            </a:r>
          </a:p>
          <a:p>
            <a:endParaRPr lang="en-US" sz="9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Nutrients often limit growth; phytoplankton thrive near land.</a:t>
            </a:r>
          </a:p>
          <a:p>
            <a:endParaRPr lang="en-US" sz="9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When (uneaten, 30%) phytoplankton die, they drift to the bottom of the ocean where they remain for long periods of time before being converted back to CO</a:t>
            </a:r>
            <a:r>
              <a:rPr lang="en-US" baseline="-25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 by deep-sea bacteria.</a:t>
            </a:r>
          </a:p>
          <a:p>
            <a:endParaRPr lang="en-US" sz="9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Fertilizing the ocean with nutrients (and iron)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could encourage the growth of phytoplankton,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sequestering CO</a:t>
            </a:r>
            <a:r>
              <a:rPr lang="en-US" baseline="-25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a:t>
            </a:r>
          </a:p>
        </p:txBody>
      </p:sp>
      <p:sp>
        <p:nvSpPr>
          <p:cNvPr id="3" name="TextBox 2"/>
          <p:cNvSpPr txBox="1"/>
          <p:nvPr/>
        </p:nvSpPr>
        <p:spPr>
          <a:xfrm rot="16200000">
            <a:off x="7403875" y="5171635"/>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9" name="TextBox 8"/>
          <p:cNvSpPr txBox="1"/>
          <p:nvPr/>
        </p:nvSpPr>
        <p:spPr>
          <a:xfrm>
            <a:off x="261266" y="5655533"/>
            <a:ext cx="5986799" cy="1015663"/>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Fertilizing the ocean could create </a:t>
            </a:r>
            <a:r>
              <a:rPr lang="en-US" sz="2000" b="1" dirty="0">
                <a:latin typeface="Verdana" panose="020B0604030504040204" pitchFamily="34" charset="0"/>
                <a:ea typeface="Verdana" panose="020B0604030504040204" pitchFamily="34" charset="0"/>
                <a:cs typeface="Verdana" panose="020B0604030504040204" pitchFamily="34" charset="0"/>
              </a:rPr>
              <a:t>new dead zones</a:t>
            </a:r>
            <a:r>
              <a:rPr lang="en-US" sz="2000" dirty="0">
                <a:latin typeface="Verdana" panose="020B0604030504040204" pitchFamily="34" charset="0"/>
                <a:ea typeface="Verdana" panose="020B0604030504040204" pitchFamily="34" charset="0"/>
                <a:cs typeface="Verdana" panose="020B0604030504040204" pitchFamily="34" charset="0"/>
              </a:rPr>
              <a:t> and may change ocean ecology in ways that we have not anticipated.</a:t>
            </a:r>
          </a:p>
        </p:txBody>
      </p:sp>
      <p:pic>
        <p:nvPicPr>
          <p:cNvPr id="2" name="Picture 1" descr="1024px-Phytoplankton_SoAtlantic_200602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853" y="3793048"/>
            <a:ext cx="2298625" cy="2987764"/>
          </a:xfrm>
          <a:prstGeom prst="rect">
            <a:avLst/>
          </a:prstGeom>
        </p:spPr>
      </p:pic>
      <p:pic>
        <p:nvPicPr>
          <p:cNvPr id="10" name="Picture 9">
            <a:extLst>
              <a:ext uri="{FF2B5EF4-FFF2-40B4-BE49-F238E27FC236}">
                <a16:creationId xmlns:a16="http://schemas.microsoft.com/office/drawing/2014/main" id="{160A5AFA-0C54-5547-B210-1F1BBA628BA2}"/>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2648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722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a:t>
            </a:r>
            <a:r>
              <a:rPr lang="en-US" sz="3200" b="1" baseline="-25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 removal strategies (5)</a:t>
            </a:r>
          </a:p>
        </p:txBody>
      </p:sp>
      <p:sp>
        <p:nvSpPr>
          <p:cNvPr id="6" name="TextBox 5"/>
          <p:cNvSpPr txBox="1"/>
          <p:nvPr/>
        </p:nvSpPr>
        <p:spPr>
          <a:xfrm>
            <a:off x="319658" y="729223"/>
            <a:ext cx="8512304" cy="3477875"/>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Marine methods</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2000" u="sng"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Deep ocean injection of CO</a:t>
            </a:r>
            <a:r>
              <a:rPr lang="en-US" sz="2000" b="1" baseline="-25000" dirty="0">
                <a:latin typeface="Verdana" panose="020B0604030504040204" pitchFamily="34" charset="0"/>
                <a:ea typeface="Verdana" panose="020B0604030504040204" pitchFamily="34" charset="0"/>
                <a:cs typeface="Verdana" panose="020B0604030504040204" pitchFamily="34" charset="0"/>
              </a:rPr>
              <a:t>2</a:t>
            </a:r>
            <a:r>
              <a:rPr lang="en-US" sz="2000" b="1" dirty="0">
                <a:latin typeface="Verdana" panose="020B0604030504040204" pitchFamily="34" charset="0"/>
                <a:ea typeface="Verdana" panose="020B0604030504040204" pitchFamily="34" charset="0"/>
                <a:cs typeface="Verdana" panose="020B0604030504040204" pitchFamily="34" charset="0"/>
              </a:rPr>
              <a:t>:</a:t>
            </a:r>
          </a:p>
          <a:p>
            <a:r>
              <a:rPr lang="en-US" sz="2000" dirty="0">
                <a:latin typeface="Verdana" panose="020B0604030504040204" pitchFamily="34" charset="0"/>
                <a:ea typeface="Verdana" panose="020B0604030504040204" pitchFamily="34" charset="0"/>
                <a:cs typeface="Verdana" panose="020B0604030504040204" pitchFamily="34" charset="0"/>
              </a:rPr>
              <a:t>The deep oceans store massive amounts of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37,000 </a:t>
            </a:r>
            <a:r>
              <a:rPr lang="en-US" sz="2000" dirty="0" err="1">
                <a:latin typeface="Verdana" panose="020B0604030504040204" pitchFamily="34" charset="0"/>
                <a:ea typeface="Verdana" panose="020B0604030504040204" pitchFamily="34" charset="0"/>
                <a:cs typeface="Verdana" panose="020B0604030504040204" pitchFamily="34" charset="0"/>
              </a:rPr>
              <a:t>Gt</a:t>
            </a:r>
            <a:r>
              <a:rPr lang="en-US" sz="2000" dirty="0">
                <a:latin typeface="Verdana" panose="020B0604030504040204" pitchFamily="34" charset="0"/>
                <a:ea typeface="Verdana" panose="020B0604030504040204" pitchFamily="34" charset="0"/>
                <a:cs typeface="Verdana" panose="020B0604030504040204" pitchFamily="34" charset="0"/>
              </a:rPr>
              <a:t>, or 50X atmospheric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The gas dissolves in surface water; currents move the water towards the poles where it cools; cold water sinks to the depths.</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b="1" dirty="0" err="1">
                <a:latin typeface="Verdana" panose="020B0604030504040204" pitchFamily="34" charset="0"/>
                <a:ea typeface="Verdana" panose="020B0604030504040204" pitchFamily="34" charset="0"/>
                <a:cs typeface="Verdana" panose="020B0604030504040204" pitchFamily="34" charset="0"/>
              </a:rPr>
              <a:t>Thermohaline</a:t>
            </a:r>
            <a:r>
              <a:rPr lang="en-US" sz="2000" b="1" dirty="0">
                <a:latin typeface="Verdana" panose="020B0604030504040204" pitchFamily="34" charset="0"/>
                <a:ea typeface="Verdana" panose="020B0604030504040204" pitchFamily="34" charset="0"/>
                <a:cs typeface="Verdana" panose="020B0604030504040204" pitchFamily="34" charset="0"/>
              </a:rPr>
              <a:t> circulation </a:t>
            </a:r>
            <a:r>
              <a:rPr lang="en-US" sz="2000" dirty="0">
                <a:latin typeface="Verdana" panose="020B0604030504040204" pitchFamily="34" charset="0"/>
                <a:ea typeface="Verdana" panose="020B0604030504040204" pitchFamily="34" charset="0"/>
                <a:cs typeface="Verdana" panose="020B0604030504040204" pitchFamily="34" charset="0"/>
              </a:rPr>
              <a:t>(aka Great Ocean Conveyer Belt’)</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1000 years later the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deep waters rise &amp;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is released.</a:t>
            </a:r>
          </a:p>
        </p:txBody>
      </p:sp>
      <p:sp>
        <p:nvSpPr>
          <p:cNvPr id="3" name="TextBox 2"/>
          <p:cNvSpPr txBox="1"/>
          <p:nvPr/>
        </p:nvSpPr>
        <p:spPr>
          <a:xfrm rot="16200000">
            <a:off x="5860759" y="3587214"/>
            <a:ext cx="5969450" cy="523220"/>
          </a:xfrm>
          <a:prstGeom prst="rect">
            <a:avLst/>
          </a:prstGeom>
          <a:noFill/>
        </p:spPr>
        <p:txBody>
          <a:bodyPr wrap="none" rtlCol="0">
            <a:spAutoFit/>
          </a:bodyPr>
          <a:lstStyle/>
          <a:p>
            <a:r>
              <a:rPr lang="en-US" sz="1400" dirty="0">
                <a:latin typeface="Avenir Medium"/>
                <a:cs typeface="Avenir Medium"/>
              </a:rPr>
              <a:t>Renewable Energy, 2/e, Chapter 14</a:t>
            </a:r>
          </a:p>
          <a:p>
            <a:r>
              <a:rPr lang="en-US" sz="1400" dirty="0">
                <a:latin typeface="Avenir Medium"/>
                <a:cs typeface="Avenir Medium"/>
                <a:hlinkClick r:id="rId2"/>
              </a:rPr>
              <a:t>https://enviroliteracy.org/water/oceans/the-great-ocean-conveyer-belt/</a:t>
            </a:r>
            <a:endParaRPr lang="en-US" sz="1400" dirty="0">
              <a:latin typeface="Avenir Medium"/>
              <a:cs typeface="Avenir Medium"/>
            </a:endParaRPr>
          </a:p>
        </p:txBody>
      </p:sp>
      <p:sp>
        <p:nvSpPr>
          <p:cNvPr id="9" name="TextBox 8"/>
          <p:cNvSpPr txBox="1"/>
          <p:nvPr/>
        </p:nvSpPr>
        <p:spPr>
          <a:xfrm>
            <a:off x="261266" y="6327087"/>
            <a:ext cx="8366320"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Again, we don’t know the </a:t>
            </a:r>
            <a:r>
              <a:rPr lang="en-US" sz="2000" b="1" dirty="0">
                <a:latin typeface="Verdana" panose="020B0604030504040204" pitchFamily="34" charset="0"/>
                <a:ea typeface="Verdana" panose="020B0604030504040204" pitchFamily="34" charset="0"/>
                <a:cs typeface="Verdana" panose="020B0604030504040204" pitchFamily="34" charset="0"/>
              </a:rPr>
              <a:t>long-term </a:t>
            </a:r>
            <a:r>
              <a:rPr lang="en-US" sz="2000" dirty="0">
                <a:latin typeface="Verdana" panose="020B0604030504040204" pitchFamily="34" charset="0"/>
                <a:ea typeface="Verdana" panose="020B0604030504040204" pitchFamily="34" charset="0"/>
                <a:cs typeface="Verdana" panose="020B0604030504040204" pitchFamily="34" charset="0"/>
              </a:rPr>
              <a:t>ecological effects.</a:t>
            </a:r>
          </a:p>
        </p:txBody>
      </p:sp>
      <p:pic>
        <p:nvPicPr>
          <p:cNvPr id="7" name="Picture 6" descr="current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959" y="3202875"/>
            <a:ext cx="4764515" cy="3033773"/>
          </a:xfrm>
          <a:prstGeom prst="rect">
            <a:avLst/>
          </a:prstGeom>
        </p:spPr>
      </p:pic>
      <p:pic>
        <p:nvPicPr>
          <p:cNvPr id="10" name="Picture 9">
            <a:extLst>
              <a:ext uri="{FF2B5EF4-FFF2-40B4-BE49-F238E27FC236}">
                <a16:creationId xmlns:a16="http://schemas.microsoft.com/office/drawing/2014/main" id="{CCA9A609-9097-2F4C-9E3F-8A73C572E1C0}"/>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272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983276"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Solar radiation mgt strategies (1)</a:t>
            </a:r>
          </a:p>
        </p:txBody>
      </p:sp>
      <p:sp>
        <p:nvSpPr>
          <p:cNvPr id="6" name="TextBox 5"/>
          <p:cNvSpPr txBox="1"/>
          <p:nvPr/>
        </p:nvSpPr>
        <p:spPr>
          <a:xfrm>
            <a:off x="319658" y="729223"/>
            <a:ext cx="8685332" cy="4247317"/>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Theory</a:t>
            </a:r>
            <a:r>
              <a:rPr lang="en-US" sz="2000" dirty="0">
                <a:latin typeface="Verdana" panose="020B0604030504040204" pitchFamily="34" charset="0"/>
                <a:ea typeface="Verdana" panose="020B0604030504040204" pitchFamily="34" charset="0"/>
                <a:cs typeface="Verdana" panose="020B0604030504040204" pitchFamily="34" charset="0"/>
              </a:rPr>
              <a:t>: If more solar radiation were reflected back out of the Earth’s atmosphere, global temperature could be reduced.</a:t>
            </a:r>
          </a:p>
          <a:p>
            <a:pPr marL="1373188" lvl="2"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Reflecting 2% back would offset much warming</a:t>
            </a:r>
            <a:r>
              <a:rPr lang="is-IS" sz="2000" dirty="0">
                <a:latin typeface="Verdana" panose="020B0604030504040204" pitchFamily="34" charset="0"/>
                <a:ea typeface="Verdana" panose="020B0604030504040204" pitchFamily="34" charset="0"/>
                <a:cs typeface="Verdana" panose="020B0604030504040204" pitchFamily="34" charset="0"/>
              </a:rPr>
              <a:t>…</a:t>
            </a:r>
          </a:p>
          <a:p>
            <a:pPr marL="1373188" lvl="2" indent="-342900">
              <a:buFont typeface="Arial"/>
              <a:buChar char="•"/>
            </a:pPr>
            <a:r>
              <a:rPr lang="is-IS" sz="200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b</a:t>
            </a:r>
            <a:r>
              <a:rPr lang="is-IS" sz="2000" dirty="0">
                <a:latin typeface="Verdana" panose="020B0604030504040204" pitchFamily="34" charset="0"/>
                <a:ea typeface="Verdana" panose="020B0604030504040204" pitchFamily="34" charset="0"/>
                <a:cs typeface="Verdana" panose="020B0604030504040204" pitchFamily="34" charset="0"/>
              </a:rPr>
              <a:t>ut is a massive project.</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1000" b="1"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Sulfate aerosols:</a:t>
            </a:r>
          </a:p>
          <a:p>
            <a:r>
              <a:rPr lang="en-US" sz="2000" dirty="0">
                <a:latin typeface="Verdana" panose="020B0604030504040204" pitchFamily="34" charset="0"/>
                <a:ea typeface="Verdana" panose="020B0604030504040204" pitchFamily="34" charset="0"/>
                <a:cs typeface="Verdana" panose="020B0604030504040204" pitchFamily="34" charset="0"/>
              </a:rPr>
              <a:t>SO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emissions form sulfate (SO</a:t>
            </a:r>
            <a:r>
              <a:rPr lang="en-US" sz="2000" baseline="-25000" dirty="0">
                <a:latin typeface="Verdana" panose="020B0604030504040204" pitchFamily="34" charset="0"/>
                <a:ea typeface="Verdana" panose="020B0604030504040204" pitchFamily="34" charset="0"/>
                <a:cs typeface="Verdana" panose="020B0604030504040204" pitchFamily="34" charset="0"/>
              </a:rPr>
              <a:t>4</a:t>
            </a:r>
            <a:r>
              <a:rPr lang="en-US" sz="2000" dirty="0">
                <a:latin typeface="Verdana" panose="020B0604030504040204" pitchFamily="34" charset="0"/>
                <a:ea typeface="Verdana" panose="020B0604030504040204" pitchFamily="34" charset="0"/>
                <a:cs typeface="Verdana" panose="020B0604030504040204" pitchFamily="34" charset="0"/>
              </a:rPr>
              <a:t>)</a:t>
            </a:r>
            <a:r>
              <a:rPr lang="en-US" sz="2000" baseline="30000" dirty="0">
                <a:latin typeface="Verdana" panose="020B0604030504040204" pitchFamily="34" charset="0"/>
                <a:ea typeface="Verdana" panose="020B0604030504040204" pitchFamily="34" charset="0"/>
                <a:cs typeface="Verdana" panose="020B0604030504040204" pitchFamily="34" charset="0"/>
              </a:rPr>
              <a:t>-2 </a:t>
            </a:r>
            <a:r>
              <a:rPr lang="en-US" sz="2000" dirty="0">
                <a:latin typeface="Verdana" panose="020B0604030504040204" pitchFamily="34" charset="0"/>
                <a:ea typeface="Verdana" panose="020B0604030504040204" pitchFamily="34" charset="0"/>
                <a:cs typeface="Verdana" panose="020B0604030504040204" pitchFamily="34" charset="0"/>
              </a:rPr>
              <a:t>aerosols (fine mists) in the atmosphere to reflect sunlight back into space.</a:t>
            </a:r>
          </a:p>
          <a:p>
            <a:pPr marL="800100" lvl="1"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1991: the volcano at Mt. Pinatubo, </a:t>
            </a:r>
            <a:r>
              <a:rPr lang="en-US" sz="2000" dirty="0" err="1">
                <a:latin typeface="Verdana" panose="020B0604030504040204" pitchFamily="34" charset="0"/>
                <a:ea typeface="Verdana" panose="020B0604030504040204" pitchFamily="34" charset="0"/>
                <a:cs typeface="Verdana" panose="020B0604030504040204" pitchFamily="34" charset="0"/>
              </a:rPr>
              <a:t>Phillipines</a:t>
            </a:r>
            <a:r>
              <a:rPr lang="en-US" sz="2000" dirty="0">
                <a:latin typeface="Verdana" panose="020B0604030504040204" pitchFamily="34" charset="0"/>
                <a:ea typeface="Verdana" panose="020B0604030504040204" pitchFamily="34" charset="0"/>
                <a:cs typeface="Verdana" panose="020B0604030504040204" pitchFamily="34" charset="0"/>
              </a:rPr>
              <a:t> spewed 10 million </a:t>
            </a:r>
            <a:r>
              <a:rPr lang="en-US" sz="2000" dirty="0" err="1">
                <a:latin typeface="Verdana" panose="020B0604030504040204" pitchFamily="34" charset="0"/>
                <a:ea typeface="Verdana" panose="020B0604030504040204" pitchFamily="34" charset="0"/>
                <a:cs typeface="Verdana" panose="020B0604030504040204" pitchFamily="34" charset="0"/>
              </a:rPr>
              <a:t>tonnes</a:t>
            </a:r>
            <a:r>
              <a:rPr lang="en-US" sz="2000" dirty="0">
                <a:latin typeface="Verdana" panose="020B0604030504040204" pitchFamily="34" charset="0"/>
                <a:ea typeface="Verdana" panose="020B0604030504040204" pitchFamily="34" charset="0"/>
                <a:cs typeface="Verdana" panose="020B0604030504040204" pitchFamily="34" charset="0"/>
              </a:rPr>
              <a:t> of sulfur into the atmosphere. Global temperatures cooled by 0.5°C for several years.</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Sulfate aerosols can also seed the formation of clouds.</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We can spray sulfuric acid aerosol into the upper atmosphere to mimic this effect.</a:t>
            </a:r>
          </a:p>
        </p:txBody>
      </p:sp>
      <p:sp>
        <p:nvSpPr>
          <p:cNvPr id="3" name="TextBox 2"/>
          <p:cNvSpPr txBox="1"/>
          <p:nvPr/>
        </p:nvSpPr>
        <p:spPr>
          <a:xfrm rot="16200000">
            <a:off x="7318626" y="5040833"/>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9" name="TextBox 8"/>
          <p:cNvSpPr txBox="1"/>
          <p:nvPr/>
        </p:nvSpPr>
        <p:spPr>
          <a:xfrm>
            <a:off x="261266" y="5048873"/>
            <a:ext cx="8366320" cy="1323439"/>
          </a:xfrm>
          <a:prstGeom prst="rect">
            <a:avLst/>
          </a:prstGeom>
          <a:noFill/>
        </p:spPr>
        <p:txBody>
          <a:bodyPr wrap="square" rtlCol="0">
            <a:spAutoFit/>
          </a:bodyPr>
          <a:lstStyle/>
          <a:p>
            <a:r>
              <a:rPr lang="en-US" sz="2000" b="1" u="sng" dirty="0">
                <a:latin typeface="Verdana" panose="020B0604030504040204" pitchFamily="34" charset="0"/>
                <a:ea typeface="Verdana" panose="020B0604030504040204" pitchFamily="34" charset="0"/>
                <a:cs typeface="Verdana" panose="020B0604030504040204" pitchFamily="34" charset="0"/>
              </a:rPr>
              <a:t>Potential downside</a:t>
            </a:r>
            <a:r>
              <a:rPr lang="en-US" sz="2000" b="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sulfate aerosols may combine with atmospheric water creating sulfuric acids (acid rain)</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We are already seeing increased levels of atmospheric moisture due to increasing frequency of big storms.</a:t>
            </a:r>
          </a:p>
        </p:txBody>
      </p:sp>
      <p:pic>
        <p:nvPicPr>
          <p:cNvPr id="10" name="Picture 9">
            <a:extLst>
              <a:ext uri="{FF2B5EF4-FFF2-40B4-BE49-F238E27FC236}">
                <a16:creationId xmlns:a16="http://schemas.microsoft.com/office/drawing/2014/main" id="{6C5A6F11-C8F3-1C40-BBD8-C122027B1483}"/>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3988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983276"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Solar radiation mgt strategies (2)</a:t>
            </a:r>
          </a:p>
        </p:txBody>
      </p:sp>
      <p:sp>
        <p:nvSpPr>
          <p:cNvPr id="6" name="TextBox 5"/>
          <p:cNvSpPr txBox="1"/>
          <p:nvPr/>
        </p:nvSpPr>
        <p:spPr>
          <a:xfrm>
            <a:off x="319658" y="729223"/>
            <a:ext cx="8685332" cy="132343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Altering cloud cover:</a:t>
            </a:r>
          </a:p>
          <a:p>
            <a:r>
              <a:rPr lang="en-US" sz="2000" dirty="0">
                <a:latin typeface="Verdana" panose="020B0604030504040204" pitchFamily="34" charset="0"/>
                <a:ea typeface="Verdana" panose="020B0604030504040204" pitchFamily="34" charset="0"/>
                <a:cs typeface="Verdana" panose="020B0604030504040204" pitchFamily="34" charset="0"/>
              </a:rPr>
              <a:t>Clouds, mainly water vapor, have multiple roles:</a:t>
            </a:r>
          </a:p>
          <a:p>
            <a:pPr marL="457200" indent="-457200">
              <a:buAutoNum type="arabicParenBoth"/>
            </a:pPr>
            <a:r>
              <a:rPr lang="en-US" sz="2000" dirty="0">
                <a:latin typeface="Verdana" panose="020B0604030504040204" pitchFamily="34" charset="0"/>
                <a:ea typeface="Verdana" panose="020B0604030504040204" pitchFamily="34" charset="0"/>
                <a:cs typeface="Verdana" panose="020B0604030504040204" pitchFamily="34" charset="0"/>
              </a:rPr>
              <a:t>They shade earth’s surface &amp;reflect sunlight into space; &amp;</a:t>
            </a:r>
          </a:p>
          <a:p>
            <a:pPr marL="457200" indent="-457200">
              <a:buAutoNum type="arabicParenBoth"/>
            </a:pPr>
            <a:r>
              <a:rPr lang="en-US" sz="2000" dirty="0">
                <a:latin typeface="Verdana" panose="020B0604030504040204" pitchFamily="34" charset="0"/>
                <a:ea typeface="Verdana" panose="020B0604030504040204" pitchFamily="34" charset="0"/>
                <a:cs typeface="Verdana" panose="020B0604030504040204" pitchFamily="34" charset="0"/>
              </a:rPr>
              <a:t>They insulate earth &amp; prevent heat from radiating into space.</a:t>
            </a:r>
          </a:p>
        </p:txBody>
      </p:sp>
      <p:sp>
        <p:nvSpPr>
          <p:cNvPr id="3" name="TextBox 2"/>
          <p:cNvSpPr txBox="1"/>
          <p:nvPr/>
        </p:nvSpPr>
        <p:spPr>
          <a:xfrm rot="16200000">
            <a:off x="5771282" y="3514480"/>
            <a:ext cx="6314549" cy="430887"/>
          </a:xfrm>
          <a:prstGeom prst="rect">
            <a:avLst/>
          </a:prstGeom>
          <a:noFill/>
        </p:spPr>
        <p:txBody>
          <a:bodyPr wrap="none" rtlCol="0">
            <a:spAutoFit/>
          </a:bodyPr>
          <a:lstStyle/>
          <a:p>
            <a:r>
              <a:rPr lang="en-US" sz="1100" dirty="0">
                <a:latin typeface="Avenir Medium"/>
                <a:cs typeface="Avenir Medium"/>
                <a:hlinkClick r:id="rId2"/>
              </a:rPr>
              <a:t>https://www.scientificamerican.com/article/salt-spray-may-prove-most-feasible-geoengineering/</a:t>
            </a:r>
            <a:endParaRPr lang="en-US" sz="1100" dirty="0">
              <a:latin typeface="Avenir Medium"/>
              <a:cs typeface="Avenir Medium"/>
            </a:endParaRPr>
          </a:p>
          <a:p>
            <a:r>
              <a:rPr lang="en-US" sz="1100" dirty="0">
                <a:latin typeface="Avenir Medium"/>
                <a:cs typeface="Avenir Medium"/>
              </a:rPr>
              <a:t>https://</a:t>
            </a:r>
            <a:r>
              <a:rPr lang="en-US" sz="1100" dirty="0" err="1">
                <a:latin typeface="Avenir Medium"/>
                <a:cs typeface="Avenir Medium"/>
              </a:rPr>
              <a:t>www.technologyreview.com</a:t>
            </a:r>
            <a:r>
              <a:rPr lang="en-US" sz="1100" dirty="0">
                <a:latin typeface="Avenir Medium"/>
                <a:cs typeface="Avenir Medium"/>
              </a:rPr>
              <a:t>/s/511016/a-cheap-and-easy-plan-to-stop-global-warming/</a:t>
            </a:r>
          </a:p>
        </p:txBody>
      </p:sp>
      <p:sp>
        <p:nvSpPr>
          <p:cNvPr id="9" name="TextBox 8"/>
          <p:cNvSpPr txBox="1"/>
          <p:nvPr/>
        </p:nvSpPr>
        <p:spPr>
          <a:xfrm>
            <a:off x="261266" y="5939410"/>
            <a:ext cx="8366320" cy="707886"/>
          </a:xfrm>
          <a:prstGeom prst="rect">
            <a:avLst/>
          </a:prstGeom>
          <a:noFill/>
        </p:spPr>
        <p:txBody>
          <a:bodyPr wrap="square" rtlCol="0">
            <a:spAutoFit/>
          </a:bodyPr>
          <a:lstStyle/>
          <a:p>
            <a:r>
              <a:rPr lang="en-US" sz="2000" b="1" u="sng" dirty="0">
                <a:latin typeface="Verdana" panose="020B0604030504040204" pitchFamily="34" charset="0"/>
                <a:ea typeface="Verdana" panose="020B0604030504040204" pitchFamily="34" charset="0"/>
                <a:cs typeface="Verdana" panose="020B0604030504040204" pitchFamily="34" charset="0"/>
              </a:rPr>
              <a:t>Potential downsides</a:t>
            </a:r>
            <a:r>
              <a:rPr lang="en-US" sz="2000" b="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If theories are wrong, altering clouds could exacerbate warming rather than relieve it.</a:t>
            </a:r>
          </a:p>
        </p:txBody>
      </p:sp>
      <p:sp>
        <p:nvSpPr>
          <p:cNvPr id="10" name="TextBox 9"/>
          <p:cNvSpPr txBox="1"/>
          <p:nvPr/>
        </p:nvSpPr>
        <p:spPr>
          <a:xfrm>
            <a:off x="319658" y="2057865"/>
            <a:ext cx="8377554" cy="1631216"/>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Marine cloud brightening:</a:t>
            </a:r>
          </a:p>
          <a:p>
            <a:r>
              <a:rPr lang="en-US" sz="2000" dirty="0">
                <a:latin typeface="Verdana" panose="020B0604030504040204" pitchFamily="34" charset="0"/>
                <a:ea typeface="Verdana" panose="020B0604030504040204" pitchFamily="34" charset="0"/>
                <a:cs typeface="Verdana" panose="020B0604030504040204" pitchFamily="34" charset="0"/>
              </a:rPr>
              <a:t>Using remote control boats &amp; fairly simple technology, a fine mist of sea water can be sent into the lower atmosphere where evaporation of water produces fine salt particles. Models show that albedo should increase, reflecting sunlight.</a:t>
            </a:r>
          </a:p>
        </p:txBody>
      </p:sp>
      <p:sp>
        <p:nvSpPr>
          <p:cNvPr id="11" name="TextBox 10"/>
          <p:cNvSpPr txBox="1"/>
          <p:nvPr/>
        </p:nvSpPr>
        <p:spPr>
          <a:xfrm>
            <a:off x="319658" y="3699208"/>
            <a:ext cx="8377554" cy="224676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Seeding the atmosphere </a:t>
            </a:r>
            <a:r>
              <a:rPr lang="en-US" sz="2000" dirty="0">
                <a:latin typeface="Verdana" panose="020B0604030504040204" pitchFamily="34" charset="0"/>
                <a:ea typeface="Verdana" panose="020B0604030504040204" pitchFamily="34" charset="0"/>
                <a:cs typeface="Verdana" panose="020B0604030504040204" pitchFamily="34" charset="0"/>
              </a:rPr>
              <a:t>with dust or salts to create thinner clouds:</a:t>
            </a:r>
          </a:p>
          <a:p>
            <a:r>
              <a:rPr lang="en-US" sz="2000" dirty="0">
                <a:latin typeface="Verdana" panose="020B0604030504040204" pitchFamily="34" charset="0"/>
                <a:ea typeface="Verdana" panose="020B0604030504040204" pitchFamily="34" charset="0"/>
                <a:cs typeface="Verdana" panose="020B0604030504040204" pitchFamily="34" charset="0"/>
              </a:rPr>
              <a:t>Could increase the particle size of ice in cirrus clouds causing thinner cloud cover allowing more heat to radiate into space.</a:t>
            </a:r>
          </a:p>
          <a:p>
            <a:pPr marL="342900" indent="-342900">
              <a:buFont typeface="Arial"/>
              <a:buChar char="•"/>
            </a:pPr>
            <a:r>
              <a:rPr lang="en-US" sz="2000" b="1" dirty="0">
                <a:latin typeface="Verdana" panose="020B0604030504040204" pitchFamily="34" charset="0"/>
                <a:ea typeface="Verdana" panose="020B0604030504040204" pitchFamily="34" charset="0"/>
                <a:cs typeface="Verdana" panose="020B0604030504040204" pitchFamily="34" charset="0"/>
              </a:rPr>
              <a:t>Natural experiment? </a:t>
            </a:r>
            <a:r>
              <a:rPr lang="en-US" sz="2000" dirty="0">
                <a:latin typeface="Verdana" panose="020B0604030504040204" pitchFamily="34" charset="0"/>
                <a:ea typeface="Verdana" panose="020B0604030504040204" pitchFamily="34" charset="0"/>
                <a:cs typeface="Verdana" panose="020B0604030504040204" pitchFamily="34" charset="0"/>
              </a:rPr>
              <a:t>Huge dust storms can blow dust from central Asia east. Monitoring clouds &amp; rain that result (or don’t) could provide data.</a:t>
            </a:r>
          </a:p>
        </p:txBody>
      </p:sp>
      <p:pic>
        <p:nvPicPr>
          <p:cNvPr id="12" name="Picture 11">
            <a:extLst>
              <a:ext uri="{FF2B5EF4-FFF2-40B4-BE49-F238E27FC236}">
                <a16:creationId xmlns:a16="http://schemas.microsoft.com/office/drawing/2014/main" id="{94A90EA6-7C67-F648-8155-AA6A795944E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5879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983276"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Solar radiation mgt strategies (3)</a:t>
            </a:r>
          </a:p>
        </p:txBody>
      </p:sp>
      <p:sp>
        <p:nvSpPr>
          <p:cNvPr id="6" name="TextBox 5"/>
          <p:cNvSpPr txBox="1"/>
          <p:nvPr/>
        </p:nvSpPr>
        <p:spPr>
          <a:xfrm>
            <a:off x="319658" y="729223"/>
            <a:ext cx="8685332" cy="1323439"/>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Physical shading from space:</a:t>
            </a:r>
          </a:p>
          <a:p>
            <a:r>
              <a:rPr lang="en-US" sz="2000" dirty="0">
                <a:latin typeface="Verdana" panose="020B0604030504040204" pitchFamily="34" charset="0"/>
                <a:ea typeface="Verdana" panose="020B0604030504040204" pitchFamily="34" charset="0"/>
                <a:cs typeface="Verdana" panose="020B0604030504040204" pitchFamily="34" charset="0"/>
              </a:rPr>
              <a:t>Place a physical barrier between the sun &amp; the earth to decrease the amount of sunlight reaching earth.</a:t>
            </a:r>
          </a:p>
          <a:p>
            <a:pPr marL="342900" indent="-342900">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Most obvious means myriad tiny mirror or satellites.</a:t>
            </a:r>
          </a:p>
        </p:txBody>
      </p:sp>
      <p:sp>
        <p:nvSpPr>
          <p:cNvPr id="3" name="TextBox 2"/>
          <p:cNvSpPr txBox="1"/>
          <p:nvPr/>
        </p:nvSpPr>
        <p:spPr>
          <a:xfrm rot="16200000">
            <a:off x="5828901" y="3602965"/>
            <a:ext cx="6286899" cy="253916"/>
          </a:xfrm>
          <a:prstGeom prst="rect">
            <a:avLst/>
          </a:prstGeom>
          <a:noFill/>
        </p:spPr>
        <p:txBody>
          <a:bodyPr wrap="none" rtlCol="0">
            <a:spAutoFit/>
          </a:bodyPr>
          <a:lstStyle/>
          <a:p>
            <a:r>
              <a:rPr lang="en-US" sz="1050" dirty="0">
                <a:latin typeface="Avenir Medium"/>
                <a:cs typeface="Avenir Medium"/>
                <a:hlinkClick r:id="rId2"/>
              </a:rPr>
              <a:t>http://www.bbc.com/future/story/20160425-how-a-giant-space-umbrella-could-stop-global-warming</a:t>
            </a:r>
            <a:endParaRPr lang="en-US" sz="1050" dirty="0">
              <a:latin typeface="Avenir Medium"/>
              <a:cs typeface="Avenir Medium"/>
            </a:endParaRPr>
          </a:p>
        </p:txBody>
      </p:sp>
      <p:sp>
        <p:nvSpPr>
          <p:cNvPr id="9" name="TextBox 8"/>
          <p:cNvSpPr txBox="1"/>
          <p:nvPr/>
        </p:nvSpPr>
        <p:spPr>
          <a:xfrm>
            <a:off x="261266" y="6035107"/>
            <a:ext cx="8584126" cy="707886"/>
          </a:xfrm>
          <a:prstGeom prst="rect">
            <a:avLst/>
          </a:prstGeom>
          <a:noFill/>
        </p:spPr>
        <p:txBody>
          <a:bodyPr wrap="square" rtlCol="0">
            <a:spAutoFit/>
          </a:bodyPr>
          <a:lstStyle/>
          <a:p>
            <a:r>
              <a:rPr lang="en-US" sz="2000" b="1" u="sng" dirty="0">
                <a:latin typeface="Verdana" panose="020B0604030504040204" pitchFamily="34" charset="0"/>
                <a:ea typeface="Verdana" panose="020B0604030504040204" pitchFamily="34" charset="0"/>
                <a:cs typeface="Verdana" panose="020B0604030504040204" pitchFamily="34" charset="0"/>
              </a:rPr>
              <a:t>Potential downsides</a:t>
            </a:r>
            <a:r>
              <a:rPr lang="en-US" sz="2000" b="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Shading might even out global temperatures; tropics would be cooler &amp; poles would be warmer.</a:t>
            </a:r>
          </a:p>
        </p:txBody>
      </p:sp>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78" y="2158508"/>
            <a:ext cx="5283200" cy="3810000"/>
          </a:xfrm>
          <a:prstGeom prst="rect">
            <a:avLst/>
          </a:prstGeom>
        </p:spPr>
      </p:pic>
      <p:sp>
        <p:nvSpPr>
          <p:cNvPr id="10" name="TextBox 9"/>
          <p:cNvSpPr txBox="1"/>
          <p:nvPr/>
        </p:nvSpPr>
        <p:spPr>
          <a:xfrm>
            <a:off x="5829067" y="2665560"/>
            <a:ext cx="2798520" cy="224676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Some have suggested that low-orbit </a:t>
            </a:r>
            <a:r>
              <a:rPr lang="en-US" sz="2000" b="1" dirty="0">
                <a:latin typeface="Verdana" panose="020B0604030504040204" pitchFamily="34" charset="0"/>
                <a:ea typeface="Verdana" panose="020B0604030504040204" pitchFamily="34" charset="0"/>
                <a:cs typeface="Verdana" panose="020B0604030504040204" pitchFamily="34" charset="0"/>
              </a:rPr>
              <a:t>solar PV parasols </a:t>
            </a:r>
            <a:r>
              <a:rPr lang="en-US" sz="2000" dirty="0">
                <a:latin typeface="Verdana" panose="020B0604030504040204" pitchFamily="34" charset="0"/>
                <a:ea typeface="Verdana" panose="020B0604030504040204" pitchFamily="34" charset="0"/>
                <a:cs typeface="Verdana" panose="020B0604030504040204" pitchFamily="34" charset="0"/>
              </a:rPr>
              <a:t>could provide ‘shade’ while beaming PV power to earth.</a:t>
            </a:r>
          </a:p>
        </p:txBody>
      </p:sp>
      <p:pic>
        <p:nvPicPr>
          <p:cNvPr id="11" name="Picture 10">
            <a:extLst>
              <a:ext uri="{FF2B5EF4-FFF2-40B4-BE49-F238E27FC236}">
                <a16:creationId xmlns:a16="http://schemas.microsoft.com/office/drawing/2014/main" id="{BCA5A599-7C51-B147-A7CC-4FBC3887C1DD}"/>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3912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30250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10. Remedies</a:t>
            </a:r>
          </a:p>
        </p:txBody>
      </p:sp>
      <p:sp>
        <p:nvSpPr>
          <p:cNvPr id="8" name="TextBox 7"/>
          <p:cNvSpPr txBox="1"/>
          <p:nvPr/>
        </p:nvSpPr>
        <p:spPr>
          <a:xfrm>
            <a:off x="228601" y="2518284"/>
            <a:ext cx="8261906" cy="1384995"/>
          </a:xfrm>
          <a:prstGeom prst="rect">
            <a:avLst/>
          </a:prstGeom>
          <a:noFill/>
        </p:spPr>
        <p:txBody>
          <a:bodyPr wrap="square" rtlCol="0">
            <a:spAutoFit/>
          </a:bodyPr>
          <a:lstStyle/>
          <a:p>
            <a:pPr lvl="1" algn="ctr"/>
            <a:r>
              <a:rPr lang="en-US" sz="2800" b="1" i="1" dirty="0">
                <a:latin typeface="Verdana" panose="020B0604030504040204" pitchFamily="34" charset="0"/>
                <a:ea typeface="Verdana" panose="020B0604030504040204" pitchFamily="34" charset="0"/>
                <a:cs typeface="Verdana" panose="020B0604030504040204" pitchFamily="34" charset="0"/>
              </a:rPr>
              <a:t>10.1: Introduction - how we got here</a:t>
            </a:r>
            <a:r>
              <a:rPr lang="is-IS" sz="2800" b="1" i="1" dirty="0">
                <a:latin typeface="Verdana" panose="020B0604030504040204" pitchFamily="34" charset="0"/>
                <a:ea typeface="Verdana" panose="020B0604030504040204" pitchFamily="34" charset="0"/>
                <a:cs typeface="Verdana" panose="020B0604030504040204" pitchFamily="34" charset="0"/>
              </a:rPr>
              <a:t>… &amp; how we might solve problems we’ve created</a:t>
            </a:r>
            <a:endParaRPr lang="en-US" sz="2800" b="1" i="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9F5FCF84-14F3-5E4F-B306-A6339C01A348}"/>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8376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0516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Should we geo-engineer?</a:t>
            </a:r>
          </a:p>
        </p:txBody>
      </p:sp>
      <p:sp>
        <p:nvSpPr>
          <p:cNvPr id="6" name="TextBox 5"/>
          <p:cNvSpPr txBox="1"/>
          <p:nvPr/>
        </p:nvSpPr>
        <p:spPr>
          <a:xfrm>
            <a:off x="319658" y="729223"/>
            <a:ext cx="8482536" cy="2354491"/>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Not surprisingly opinions, scientific to political, are </a:t>
            </a:r>
            <a:r>
              <a:rPr lang="en-US" sz="2000" b="1" dirty="0">
                <a:latin typeface="Verdana" panose="020B0604030504040204" pitchFamily="34" charset="0"/>
                <a:ea typeface="Verdana" panose="020B0604030504040204" pitchFamily="34" charset="0"/>
                <a:cs typeface="Verdana" panose="020B0604030504040204" pitchFamily="34" charset="0"/>
              </a:rPr>
              <a:t>mixed</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i="1" dirty="0">
                <a:latin typeface="Verdana" panose="020B0604030504040204" pitchFamily="34" charset="0"/>
                <a:ea typeface="Verdana" panose="020B0604030504040204" pitchFamily="34" charset="0"/>
                <a:cs typeface="Verdana" panose="020B0604030504040204" pitchFamily="34" charset="0"/>
              </a:rPr>
              <a:t>“It’s meant to give you a feeling that we really understand what we would be doing. It’s a way to increase comfort levels with this crazy idea. What we’re really talking about is hacking the planet in a case where we don’t really know what it is going to do.” </a:t>
            </a:r>
          </a:p>
          <a:p>
            <a:endParaRPr lang="en-US" sz="900" i="1" dirty="0">
              <a:latin typeface="Verdana" panose="020B0604030504040204" pitchFamily="34" charset="0"/>
              <a:ea typeface="Verdana" panose="020B0604030504040204" pitchFamily="34" charset="0"/>
              <a:cs typeface="Verdana" panose="020B0604030504040204" pitchFamily="34" charset="0"/>
            </a:endParaRPr>
          </a:p>
          <a:p>
            <a:r>
              <a:rPr lang="en-US" i="1" dirty="0">
                <a:latin typeface="Verdana" panose="020B0604030504040204" pitchFamily="34" charset="0"/>
                <a:ea typeface="Verdana" panose="020B0604030504040204" pitchFamily="34" charset="0"/>
                <a:cs typeface="Verdana" panose="020B0604030504040204" pitchFamily="34" charset="0"/>
              </a:rPr>
              <a:t>“[It’s] barking mad.”</a:t>
            </a:r>
          </a:p>
          <a:p>
            <a:r>
              <a:rPr lang="en-US" dirty="0">
                <a:latin typeface="Verdana" panose="020B0604030504040204" pitchFamily="34" charset="0"/>
                <a:ea typeface="Verdana" panose="020B0604030504040204" pitchFamily="34" charset="0"/>
                <a:cs typeface="Verdana" panose="020B0604030504040204" pitchFamily="34" charset="0"/>
              </a:rPr>
              <a:t>	- Raymond </a:t>
            </a:r>
            <a:r>
              <a:rPr lang="en-US" dirty="0" err="1">
                <a:latin typeface="Verdana" panose="020B0604030504040204" pitchFamily="34" charset="0"/>
                <a:ea typeface="Verdana" panose="020B0604030504040204" pitchFamily="34" charset="0"/>
                <a:cs typeface="Verdana" panose="020B0604030504040204" pitchFamily="34" charset="0"/>
              </a:rPr>
              <a:t>Pierrehumbert</a:t>
            </a:r>
            <a:r>
              <a:rPr lang="en-US" dirty="0">
                <a:latin typeface="Verdana" panose="020B0604030504040204" pitchFamily="34" charset="0"/>
                <a:ea typeface="Verdana" panose="020B0604030504040204" pitchFamily="34" charset="0"/>
                <a:cs typeface="Verdana" panose="020B0604030504040204" pitchFamily="34" charset="0"/>
              </a:rPr>
              <a:t>, geophysicist, University of Chicago</a:t>
            </a:r>
          </a:p>
        </p:txBody>
      </p:sp>
      <p:sp>
        <p:nvSpPr>
          <p:cNvPr id="3" name="TextBox 2"/>
          <p:cNvSpPr txBox="1"/>
          <p:nvPr/>
        </p:nvSpPr>
        <p:spPr>
          <a:xfrm rot="16200000">
            <a:off x="5571901" y="3264709"/>
            <a:ext cx="6417141" cy="769441"/>
          </a:xfrm>
          <a:prstGeom prst="rect">
            <a:avLst/>
          </a:prstGeom>
          <a:noFill/>
        </p:spPr>
        <p:txBody>
          <a:bodyPr wrap="none" rtlCol="0">
            <a:spAutoFit/>
          </a:bodyPr>
          <a:lstStyle/>
          <a:p>
            <a:r>
              <a:rPr lang="en-US" sz="1100" dirty="0">
                <a:latin typeface="Avenir Medium"/>
                <a:cs typeface="Avenir Medium"/>
                <a:hlinkClick r:id="rId2"/>
              </a:rPr>
              <a:t>https://www.technologyreview.com/the-download/609431/gop-embraces-geoengineering-which-</a:t>
            </a:r>
            <a:endParaRPr lang="en-US" sz="1100" dirty="0">
              <a:latin typeface="Avenir Medium"/>
              <a:cs typeface="Avenir Medium"/>
            </a:endParaRPr>
          </a:p>
          <a:p>
            <a:r>
              <a:rPr lang="en-US" sz="1100" dirty="0">
                <a:latin typeface="Avenir Medium"/>
                <a:cs typeface="Avenir Medium"/>
              </a:rPr>
              <a:t>terrifies-geoengineering-researchers/</a:t>
            </a:r>
          </a:p>
          <a:p>
            <a:r>
              <a:rPr lang="en-US" sz="1100" dirty="0">
                <a:latin typeface="Avenir Medium"/>
                <a:cs typeface="Avenir Medium"/>
                <a:hlinkClick r:id="rId3"/>
              </a:rPr>
              <a:t>https://www.technologyreview.com/s/511016/a-cheap-and-easy-plan-to-stop-global-warming/</a:t>
            </a:r>
            <a:endParaRPr lang="en-US" sz="1100" dirty="0">
              <a:latin typeface="Avenir Medium"/>
              <a:cs typeface="Avenir Medium"/>
            </a:endParaRPr>
          </a:p>
          <a:p>
            <a:endParaRPr lang="en-US" sz="1100" dirty="0">
              <a:latin typeface="Avenir Medium"/>
              <a:cs typeface="Avenir Medium"/>
            </a:endParaRPr>
          </a:p>
        </p:txBody>
      </p:sp>
      <p:sp>
        <p:nvSpPr>
          <p:cNvPr id="10" name="TextBox 9"/>
          <p:cNvSpPr txBox="1"/>
          <p:nvPr/>
        </p:nvSpPr>
        <p:spPr>
          <a:xfrm>
            <a:off x="392648" y="3277918"/>
            <a:ext cx="8176545" cy="132343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A 2009 report from The Royal Society </a:t>
            </a:r>
            <a:r>
              <a:rPr lang="en-US" sz="2000" b="1" dirty="0">
                <a:latin typeface="Verdana" panose="020B0604030504040204" pitchFamily="34" charset="0"/>
                <a:ea typeface="Verdana" panose="020B0604030504040204" pitchFamily="34" charset="0"/>
                <a:cs typeface="Verdana" panose="020B0604030504040204" pitchFamily="34" charset="0"/>
              </a:rPr>
              <a:t>recommended geo-engineering should be used as a last resort</a:t>
            </a:r>
            <a:r>
              <a:rPr lang="en-US" sz="2000" dirty="0">
                <a:latin typeface="Verdana" panose="020B0604030504040204" pitchFamily="34" charset="0"/>
                <a:ea typeface="Verdana" panose="020B0604030504040204" pitchFamily="34" charset="0"/>
                <a:cs typeface="Verdana" panose="020B0604030504040204" pitchFamily="34" charset="0"/>
              </a:rPr>
              <a:t>, but that research &amp; conversations about governance – who decides whether humanity should hack the planet – happen now.  </a:t>
            </a:r>
          </a:p>
        </p:txBody>
      </p:sp>
      <p:sp>
        <p:nvSpPr>
          <p:cNvPr id="11" name="TextBox 10"/>
          <p:cNvSpPr txBox="1"/>
          <p:nvPr/>
        </p:nvSpPr>
        <p:spPr>
          <a:xfrm>
            <a:off x="399068" y="4663516"/>
            <a:ext cx="7996683" cy="184665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Note that politicians who deny climate change, like congressman Lamar Smith (R), </a:t>
            </a:r>
            <a:r>
              <a:rPr lang="en-US" sz="2000" u="sng" dirty="0">
                <a:latin typeface="Verdana" panose="020B0604030504040204" pitchFamily="34" charset="0"/>
                <a:ea typeface="Verdana" panose="020B0604030504040204" pitchFamily="34" charset="0"/>
                <a:cs typeface="Verdana" panose="020B0604030504040204" pitchFamily="34" charset="0"/>
              </a:rPr>
              <a:t>now advocate use of geo-engineering</a:t>
            </a:r>
            <a:r>
              <a:rPr lang="en-US" sz="2000" dirty="0">
                <a:latin typeface="Verdana" panose="020B0604030504040204" pitchFamily="34" charset="0"/>
                <a:ea typeface="Verdana" panose="020B0604030504040204" pitchFamily="34" charset="0"/>
                <a:cs typeface="Verdana" panose="020B0604030504040204" pitchFamily="34" charset="0"/>
              </a:rPr>
              <a:t>:</a:t>
            </a:r>
          </a:p>
          <a:p>
            <a:r>
              <a:rPr lang="en-US" i="1" dirty="0">
                <a:latin typeface="Verdana" panose="020B0604030504040204" pitchFamily="34" charset="0"/>
                <a:ea typeface="Verdana" panose="020B0604030504040204" pitchFamily="34" charset="0"/>
                <a:cs typeface="Verdana" panose="020B0604030504040204" pitchFamily="34" charset="0"/>
              </a:rPr>
              <a:t>“Instead of forcing unworkable and costly government mandates on the American people, we should look to technology and innovation to lead the way to address climate change.” </a:t>
            </a:r>
          </a:p>
        </p:txBody>
      </p:sp>
      <p:pic>
        <p:nvPicPr>
          <p:cNvPr id="9" name="Picture 8">
            <a:extLst>
              <a:ext uri="{FF2B5EF4-FFF2-40B4-BE49-F238E27FC236}">
                <a16:creationId xmlns:a16="http://schemas.microsoft.com/office/drawing/2014/main" id="{64CAE52C-D1E9-9E4E-AE07-9E07D7475FB4}"/>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42797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30250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10. Remedies</a:t>
            </a:r>
          </a:p>
        </p:txBody>
      </p:sp>
      <p:sp>
        <p:nvSpPr>
          <p:cNvPr id="8" name="TextBox 7"/>
          <p:cNvSpPr txBox="1"/>
          <p:nvPr/>
        </p:nvSpPr>
        <p:spPr>
          <a:xfrm>
            <a:off x="228600" y="2518284"/>
            <a:ext cx="8524631" cy="1077218"/>
          </a:xfrm>
          <a:prstGeom prst="rect">
            <a:avLst/>
          </a:prstGeom>
          <a:noFill/>
        </p:spPr>
        <p:txBody>
          <a:bodyPr wrap="square" rtlCol="0">
            <a:spAutoFit/>
          </a:bodyPr>
          <a:lstStyle/>
          <a:p>
            <a:pPr lvl="1" algn="ctr"/>
            <a:r>
              <a:rPr lang="en-US" sz="3200" b="1" i="1" dirty="0">
                <a:latin typeface="Verdana" panose="020B0604030504040204" pitchFamily="34" charset="0"/>
                <a:ea typeface="Verdana" panose="020B0604030504040204" pitchFamily="34" charset="0"/>
                <a:cs typeface="Verdana" panose="020B0604030504040204" pitchFamily="34" charset="0"/>
              </a:rPr>
              <a:t>10.4: Fuel cells &amp; a fossil-fuel based hydrogen economy</a:t>
            </a:r>
          </a:p>
        </p:txBody>
      </p:sp>
      <p:pic>
        <p:nvPicPr>
          <p:cNvPr id="7" name="Picture 6">
            <a:extLst>
              <a:ext uri="{FF2B5EF4-FFF2-40B4-BE49-F238E27FC236}">
                <a16:creationId xmlns:a16="http://schemas.microsoft.com/office/drawing/2014/main" id="{4EC9597C-5E9F-9C43-AA91-6AC1423E233F}"/>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0962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620176"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Hydrogen fuel cells</a:t>
            </a:r>
          </a:p>
        </p:txBody>
      </p:sp>
      <p:sp>
        <p:nvSpPr>
          <p:cNvPr id="6" name="TextBox 5"/>
          <p:cNvSpPr txBox="1"/>
          <p:nvPr/>
        </p:nvSpPr>
        <p:spPr>
          <a:xfrm>
            <a:off x="319658" y="729223"/>
            <a:ext cx="8781550" cy="1584344"/>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The hydrogen fuel cell was invented by Grove in the </a:t>
            </a:r>
            <a:r>
              <a:rPr lang="en-US" sz="2000" b="1" dirty="0">
                <a:latin typeface="Verdana" panose="020B0604030504040204" pitchFamily="34" charset="0"/>
                <a:ea typeface="Verdana" panose="020B0604030504040204" pitchFamily="34" charset="0"/>
                <a:cs typeface="Verdana" panose="020B0604030504040204" pitchFamily="34" charset="0"/>
              </a:rPr>
              <a:t>1840s. </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In the 1950s, Bacon improved the hydrogen fuel cell.</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First practical use on the Gemini &amp; Apollo spacecraft where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fuel cells were used to make electricity &amp; water.</a:t>
            </a:r>
          </a:p>
        </p:txBody>
      </p:sp>
      <p:sp>
        <p:nvSpPr>
          <p:cNvPr id="3" name="TextBox 2"/>
          <p:cNvSpPr txBox="1"/>
          <p:nvPr/>
        </p:nvSpPr>
        <p:spPr>
          <a:xfrm rot="16200000">
            <a:off x="6206500" y="3917066"/>
            <a:ext cx="5266196" cy="523220"/>
          </a:xfrm>
          <a:prstGeom prst="rect">
            <a:avLst/>
          </a:prstGeom>
          <a:noFill/>
        </p:spPr>
        <p:txBody>
          <a:bodyPr wrap="none" rtlCol="0">
            <a:spAutoFit/>
          </a:bodyPr>
          <a:lstStyle/>
          <a:p>
            <a:r>
              <a:rPr lang="en-US" sz="1400" dirty="0">
                <a:latin typeface="Avenir Medium"/>
                <a:cs typeface="Avenir Medium"/>
              </a:rPr>
              <a:t>Renewable Energy, 2/e, Chapter 14; </a:t>
            </a:r>
          </a:p>
          <a:p>
            <a:r>
              <a:rPr lang="en-US" sz="1400" dirty="0">
                <a:latin typeface="Avenir Medium"/>
                <a:cs typeface="Avenir Medium"/>
              </a:rPr>
              <a:t>https://</a:t>
            </a:r>
            <a:r>
              <a:rPr lang="en-US" sz="1400" dirty="0" err="1">
                <a:latin typeface="Avenir Medium"/>
                <a:cs typeface="Avenir Medium"/>
              </a:rPr>
              <a:t>airandspace.si.edu</a:t>
            </a:r>
            <a:r>
              <a:rPr lang="en-US" sz="1400" dirty="0">
                <a:latin typeface="Avenir Medium"/>
                <a:cs typeface="Avenir Medium"/>
              </a:rPr>
              <a:t>/collection-objects/fuel-cell-gemini-3</a:t>
            </a:r>
          </a:p>
        </p:txBody>
      </p:sp>
      <p:pic>
        <p:nvPicPr>
          <p:cNvPr id="2" name="Picture 1" descr="5137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025" y="2485086"/>
            <a:ext cx="6172165" cy="4326687"/>
          </a:xfrm>
          <a:prstGeom prst="rect">
            <a:avLst/>
          </a:prstGeom>
        </p:spPr>
      </p:pic>
      <p:pic>
        <p:nvPicPr>
          <p:cNvPr id="9" name="Picture 8">
            <a:extLst>
              <a:ext uri="{FF2B5EF4-FFF2-40B4-BE49-F238E27FC236}">
                <a16:creationId xmlns:a16="http://schemas.microsoft.com/office/drawing/2014/main" id="{876D33C9-5798-C44D-A808-96BE624260D4}"/>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10828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46147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Fuel of the future?</a:t>
            </a:r>
          </a:p>
        </p:txBody>
      </p:sp>
      <p:sp>
        <p:nvSpPr>
          <p:cNvPr id="6" name="TextBox 5"/>
          <p:cNvSpPr txBox="1"/>
          <p:nvPr/>
        </p:nvSpPr>
        <p:spPr>
          <a:xfrm>
            <a:off x="319658" y="729223"/>
            <a:ext cx="8516565" cy="399405"/>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What do you do when you run out of fossil fuel?</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9" name="TextBox 8"/>
          <p:cNvSpPr txBox="1"/>
          <p:nvPr/>
        </p:nvSpPr>
        <p:spPr>
          <a:xfrm>
            <a:off x="319658" y="1606480"/>
            <a:ext cx="8516565" cy="4939173"/>
          </a:xfrm>
          <a:prstGeom prst="rect">
            <a:avLst/>
          </a:prstGeom>
          <a:noFill/>
        </p:spPr>
        <p:txBody>
          <a:bodyPr wrap="square" rtlCol="0">
            <a:spAutoFit/>
          </a:bodyPr>
          <a:lstStyle/>
          <a:p>
            <a:pPr>
              <a:lnSpc>
                <a:spcPct val="110000"/>
              </a:lnSpc>
            </a:pPr>
            <a:r>
              <a:rPr lang="en-US" i="1" dirty="0">
                <a:latin typeface="Verdana" panose="020B0604030504040204" pitchFamily="34" charset="0"/>
                <a:ea typeface="Verdana" panose="020B0604030504040204" pitchFamily="34" charset="0"/>
                <a:cs typeface="Verdana" panose="020B0604030504040204" pitchFamily="34" charset="0"/>
              </a:rPr>
              <a:t>‘And what will they burn instead of coal?’</a:t>
            </a:r>
          </a:p>
          <a:p>
            <a:pPr>
              <a:lnSpc>
                <a:spcPct val="110000"/>
              </a:lnSpc>
            </a:pPr>
            <a:endParaRPr lang="en-US" sz="900" i="1"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i="1" dirty="0">
                <a:latin typeface="Verdana" panose="020B0604030504040204" pitchFamily="34" charset="0"/>
                <a:ea typeface="Verdana" panose="020B0604030504040204" pitchFamily="34" charset="0"/>
                <a:cs typeface="Verdana" panose="020B0604030504040204" pitchFamily="34" charset="0"/>
              </a:rPr>
              <a:t>‘Water,’ replied Harding.</a:t>
            </a:r>
          </a:p>
          <a:p>
            <a:pPr>
              <a:lnSpc>
                <a:spcPct val="110000"/>
              </a:lnSpc>
            </a:pPr>
            <a:endParaRPr lang="en-US" sz="900" i="1"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i="1" dirty="0">
                <a:latin typeface="Verdana" panose="020B0604030504040204" pitchFamily="34" charset="0"/>
                <a:ea typeface="Verdana" panose="020B0604030504040204" pitchFamily="34" charset="0"/>
                <a:cs typeface="Verdana" panose="020B0604030504040204" pitchFamily="34" charset="0"/>
              </a:rPr>
              <a:t>‘Water!’ cried </a:t>
            </a:r>
            <a:r>
              <a:rPr lang="en-US" i="1" dirty="0" err="1">
                <a:latin typeface="Verdana" panose="020B0604030504040204" pitchFamily="34" charset="0"/>
                <a:ea typeface="Verdana" panose="020B0604030504040204" pitchFamily="34" charset="0"/>
                <a:cs typeface="Verdana" panose="020B0604030504040204" pitchFamily="34" charset="0"/>
              </a:rPr>
              <a:t>Pencroft</a:t>
            </a:r>
            <a:r>
              <a:rPr lang="en-US" i="1" dirty="0">
                <a:latin typeface="Verdana" panose="020B0604030504040204" pitchFamily="34" charset="0"/>
                <a:ea typeface="Verdana" panose="020B0604030504040204" pitchFamily="34" charset="0"/>
                <a:cs typeface="Verdana" panose="020B0604030504040204" pitchFamily="34" charset="0"/>
              </a:rPr>
              <a:t>, ‘water as fuel for steamers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and engines! Water to heat water!’</a:t>
            </a:r>
          </a:p>
          <a:p>
            <a:pPr>
              <a:lnSpc>
                <a:spcPct val="110000"/>
              </a:lnSpc>
            </a:pPr>
            <a:endParaRPr lang="en-US" sz="900" i="1"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i="1" dirty="0">
                <a:latin typeface="Verdana" panose="020B0604030504040204" pitchFamily="34" charset="0"/>
                <a:ea typeface="Verdana" panose="020B0604030504040204" pitchFamily="34" charset="0"/>
                <a:cs typeface="Verdana" panose="020B0604030504040204" pitchFamily="34" charset="0"/>
              </a:rPr>
              <a:t>‘Yes, but water decomposed into its primitive elements.’ replied Cyrus Harding, ‘and decomposed doubtless, by electricity, which will then have become a powerful and manageable force, [</a:t>
            </a:r>
            <a:r>
              <a:rPr lang="is-IS" i="1" dirty="0">
                <a:latin typeface="Verdana" panose="020B0604030504040204" pitchFamily="34" charset="0"/>
                <a:ea typeface="Verdana" panose="020B0604030504040204" pitchFamily="34" charset="0"/>
                <a:cs typeface="Verdana" panose="020B0604030504040204" pitchFamily="34" charset="0"/>
              </a:rPr>
              <a:t>…] Yes, my friends, I believe that water will one day be employed as fuel, that hydrogen and oxygen which consisitute it, used singly or together, will furnish an inexhaustible source of heat and light, of an intensity of which coal is not capable. Some day the coalrooms of steamers and the tenders of locomotives will, instead of coal, be stored with those two condensed gases, which will burn in the furnaces with enormous calorific power.’</a:t>
            </a:r>
          </a:p>
          <a:p>
            <a:pPr>
              <a:lnSpc>
                <a:spcPct val="110000"/>
              </a:lnSpc>
            </a:pPr>
            <a:endParaRPr lang="is-IS" sz="900" i="1"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is-IS" i="1" dirty="0">
                <a:latin typeface="Verdana" panose="020B0604030504040204" pitchFamily="34" charset="0"/>
                <a:ea typeface="Verdana" panose="020B0604030504040204" pitchFamily="34" charset="0"/>
                <a:cs typeface="Verdana" panose="020B0604030504040204" pitchFamily="34" charset="0"/>
              </a:rPr>
              <a:t>							- Jules Verne, </a:t>
            </a:r>
            <a:r>
              <a:rPr lang="is-IS" i="1" u="sng" dirty="0">
                <a:latin typeface="Verdana" panose="020B0604030504040204" pitchFamily="34" charset="0"/>
                <a:ea typeface="Verdana" panose="020B0604030504040204" pitchFamily="34" charset="0"/>
                <a:cs typeface="Verdana" panose="020B0604030504040204" pitchFamily="34" charset="0"/>
              </a:rPr>
              <a:t>The Myterious Island</a:t>
            </a:r>
            <a:r>
              <a:rPr lang="is-IS" i="1" dirty="0">
                <a:latin typeface="Verdana" panose="020B0604030504040204" pitchFamily="34" charset="0"/>
                <a:ea typeface="Verdana" panose="020B0604030504040204" pitchFamily="34" charset="0"/>
                <a:cs typeface="Verdana" panose="020B0604030504040204" pitchFamily="34" charset="0"/>
              </a:rPr>
              <a:t>, 1874</a:t>
            </a:r>
            <a:endParaRPr lang="en-US" i="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9780684189574-us-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180" y="758421"/>
            <a:ext cx="1909249" cy="2456568"/>
          </a:xfrm>
          <a:prstGeom prst="rect">
            <a:avLst/>
          </a:prstGeom>
        </p:spPr>
      </p:pic>
      <p:pic>
        <p:nvPicPr>
          <p:cNvPr id="10" name="Picture 9">
            <a:extLst>
              <a:ext uri="{FF2B5EF4-FFF2-40B4-BE49-F238E27FC236}">
                <a16:creationId xmlns:a16="http://schemas.microsoft.com/office/drawing/2014/main" id="{6C12B3B5-0B2B-3B44-A625-E9393336730A}"/>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588048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2339102"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Fuel cells</a:t>
            </a:r>
          </a:p>
        </p:txBody>
      </p:sp>
      <p:sp>
        <p:nvSpPr>
          <p:cNvPr id="6" name="TextBox 5"/>
          <p:cNvSpPr txBox="1"/>
          <p:nvPr/>
        </p:nvSpPr>
        <p:spPr>
          <a:xfrm>
            <a:off x="34328" y="729223"/>
            <a:ext cx="9109672" cy="1282787"/>
          </a:xfrm>
          <a:prstGeom prst="rect">
            <a:avLst/>
          </a:prstGeom>
          <a:noFill/>
        </p:spPr>
        <p:txBody>
          <a:bodyPr wrap="square" rtlCol="0">
            <a:spAutoFit/>
          </a:bodyPr>
          <a:lstStyle/>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H</a:t>
            </a:r>
            <a:r>
              <a:rPr lang="en-US" baseline="-25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 flows into the porous anode &amp; O</a:t>
            </a:r>
            <a:r>
              <a:rPr lang="en-US" baseline="-25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 flows into the porous cathode.</a:t>
            </a:r>
          </a:p>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Catalyst splits H</a:t>
            </a:r>
            <a:r>
              <a:rPr lang="en-US" baseline="-25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 into H</a:t>
            </a:r>
            <a:r>
              <a:rPr lang="en-US" baseline="30000" dirty="0">
                <a:latin typeface="Verdana" panose="020B0604030504040204" pitchFamily="34" charset="0"/>
                <a:ea typeface="Verdana" panose="020B0604030504040204" pitchFamily="34" charset="0"/>
                <a:cs typeface="Verdana" panose="020B0604030504040204" pitchFamily="34" charset="0"/>
              </a:rPr>
              <a:t>+1</a:t>
            </a:r>
            <a:r>
              <a:rPr lang="en-US" dirty="0">
                <a:latin typeface="Verdana" panose="020B0604030504040204" pitchFamily="34" charset="0"/>
                <a:ea typeface="Verdana" panose="020B0604030504040204" pitchFamily="34" charset="0"/>
                <a:cs typeface="Verdana" panose="020B0604030504040204" pitchFamily="34" charset="0"/>
              </a:rPr>
              <a:t> ions &amp; electrons.</a:t>
            </a:r>
          </a:p>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Electrons  flow towards the cathode through the electric load, providing electricity.</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11" name="TextBox 10"/>
          <p:cNvSpPr txBox="1"/>
          <p:nvPr/>
        </p:nvSpPr>
        <p:spPr>
          <a:xfrm>
            <a:off x="5678538" y="2161713"/>
            <a:ext cx="3274075" cy="3920369"/>
          </a:xfrm>
          <a:prstGeom prst="rect">
            <a:avLst/>
          </a:prstGeom>
          <a:noFill/>
        </p:spPr>
        <p:txBody>
          <a:bodyPr wrap="square" rtlCol="0">
            <a:spAutoFit/>
          </a:bodyPr>
          <a:lstStyle/>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H</a:t>
            </a:r>
            <a:r>
              <a:rPr lang="en-US" baseline="30000" dirty="0">
                <a:latin typeface="Verdana" panose="020B0604030504040204" pitchFamily="34" charset="0"/>
                <a:ea typeface="Verdana" panose="020B0604030504040204" pitchFamily="34" charset="0"/>
                <a:cs typeface="Verdana" panose="020B0604030504040204" pitchFamily="34" charset="0"/>
              </a:rPr>
              <a:t>+1</a:t>
            </a:r>
            <a:r>
              <a:rPr lang="en-US" dirty="0">
                <a:latin typeface="Verdana" panose="020B0604030504040204" pitchFamily="34" charset="0"/>
                <a:ea typeface="Verdana" panose="020B0604030504040204" pitchFamily="34" charset="0"/>
                <a:cs typeface="Verdana" panose="020B0604030504040204" pitchFamily="34" charset="0"/>
              </a:rPr>
              <a:t> ions flow through</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the electrolyte to the cathode.</a:t>
            </a:r>
          </a:p>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At the cathode, H</a:t>
            </a:r>
            <a:r>
              <a:rPr lang="en-US" baseline="30000" dirty="0">
                <a:latin typeface="Verdana" panose="020B0604030504040204" pitchFamily="34" charset="0"/>
                <a:ea typeface="Verdana" panose="020B0604030504040204" pitchFamily="34" charset="0"/>
                <a:cs typeface="Verdana" panose="020B0604030504040204" pitchFamily="34" charset="0"/>
              </a:rPr>
              <a:t>+1</a:t>
            </a:r>
            <a:r>
              <a:rPr lang="en-US" dirty="0">
                <a:latin typeface="Verdana" panose="020B0604030504040204" pitchFamily="34" charset="0"/>
                <a:ea typeface="Verdana" panose="020B0604030504040204" pitchFamily="34" charset="0"/>
                <a:cs typeface="Verdana" panose="020B0604030504040204" pitchFamily="34" charset="0"/>
              </a:rPr>
              <a:t> ions combine with O</a:t>
            </a:r>
            <a:r>
              <a:rPr lang="en-US" baseline="30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 ions created when electrons flowing to the cathode reduce oxygen gas to O</a:t>
            </a:r>
            <a:r>
              <a:rPr lang="en-US" baseline="30000" dirty="0">
                <a:latin typeface="Verdana" panose="020B0604030504040204" pitchFamily="34" charset="0"/>
                <a:ea typeface="Verdana" panose="020B0604030504040204" pitchFamily="34" charset="0"/>
                <a:cs typeface="Verdana" panose="020B0604030504040204" pitchFamily="34" charset="0"/>
              </a:rPr>
              <a:t>-2</a:t>
            </a:r>
            <a:r>
              <a:rPr lang="en-US" dirty="0">
                <a:latin typeface="Verdana" panose="020B0604030504040204" pitchFamily="34" charset="0"/>
                <a:ea typeface="Verdana" panose="020B0604030504040204" pitchFamily="34" charset="0"/>
                <a:cs typeface="Verdana" panose="020B0604030504040204" pitchFamily="34" charset="0"/>
              </a:rPr>
              <a:t>.</a:t>
            </a:r>
          </a:p>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Water &amp; heat are produced.</a:t>
            </a:r>
          </a:p>
          <a:p>
            <a:pPr>
              <a:lnSpc>
                <a:spcPct val="110000"/>
              </a:lnSpc>
            </a:pPr>
            <a:endParaRPr lang="en-US" sz="9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10000"/>
              </a:lnSpc>
              <a:buFont typeface="Arial"/>
              <a:buChar char="•"/>
            </a:pPr>
            <a:r>
              <a:rPr lang="en-US" dirty="0">
                <a:latin typeface="Verdana" panose="020B0604030504040204" pitchFamily="34" charset="0"/>
                <a:ea typeface="Verdana" panose="020B0604030504040204" pitchFamily="34" charset="0"/>
                <a:cs typeface="Verdana" panose="020B0604030504040204" pitchFamily="34" charset="0"/>
              </a:rPr>
              <a:t>Fuel must be pure.</a:t>
            </a:r>
          </a:p>
        </p:txBody>
      </p:sp>
      <p:pic>
        <p:nvPicPr>
          <p:cNvPr id="2" name="Picture 1" descr="Scanbot Nov 16, 2017 10.28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12" y="2185731"/>
            <a:ext cx="5519544" cy="4570988"/>
          </a:xfrm>
          <a:prstGeom prst="rect">
            <a:avLst/>
          </a:prstGeom>
        </p:spPr>
      </p:pic>
      <p:pic>
        <p:nvPicPr>
          <p:cNvPr id="9" name="Picture 8">
            <a:extLst>
              <a:ext uri="{FF2B5EF4-FFF2-40B4-BE49-F238E27FC236}">
                <a16:creationId xmlns:a16="http://schemas.microsoft.com/office/drawing/2014/main" id="{0F4198B0-B2F9-DB4C-BF14-2808434234B9}"/>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905552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872394"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Making fuel &amp; storing energy</a:t>
            </a:r>
          </a:p>
        </p:txBody>
      </p:sp>
      <p:sp>
        <p:nvSpPr>
          <p:cNvPr id="6" name="TextBox 5"/>
          <p:cNvSpPr txBox="1"/>
          <p:nvPr/>
        </p:nvSpPr>
        <p:spPr>
          <a:xfrm>
            <a:off x="319658" y="729223"/>
            <a:ext cx="8516565" cy="399405"/>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Could fuel cells be used to </a:t>
            </a:r>
            <a:r>
              <a:rPr lang="en-US" sz="2000" b="1" dirty="0">
                <a:latin typeface="Verdana" panose="020B0604030504040204" pitchFamily="34" charset="0"/>
                <a:ea typeface="Verdana" panose="020B0604030504040204" pitchFamily="34" charset="0"/>
                <a:cs typeface="Verdana" panose="020B0604030504040204" pitchFamily="34" charset="0"/>
              </a:rPr>
              <a:t>make &amp; store fuel</a:t>
            </a:r>
            <a:r>
              <a:rPr lang="en-US" sz="2000" dirty="0">
                <a:latin typeface="Verdana" panose="020B0604030504040204" pitchFamily="34" charset="0"/>
                <a:ea typeface="Verdana" panose="020B0604030504040204" pitchFamily="34" charset="0"/>
                <a:cs typeface="Verdana" panose="020B0604030504040204" pitchFamily="34" charset="0"/>
              </a:rPr>
              <a:t>? Yes!</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10" name="TextBox 9"/>
          <p:cNvSpPr txBox="1"/>
          <p:nvPr/>
        </p:nvSpPr>
        <p:spPr>
          <a:xfrm>
            <a:off x="348853" y="1226425"/>
            <a:ext cx="8687485" cy="1272143"/>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Fuel cells can be </a:t>
            </a:r>
            <a:r>
              <a:rPr lang="en-US" sz="2000" b="1" dirty="0">
                <a:latin typeface="Verdana" panose="020B0604030504040204" pitchFamily="34" charset="0"/>
                <a:ea typeface="Verdana" panose="020B0604030504040204" pitchFamily="34" charset="0"/>
                <a:cs typeface="Verdana" panose="020B0604030504040204" pitchFamily="34" charset="0"/>
              </a:rPr>
              <a:t>run in reverse</a:t>
            </a:r>
            <a:r>
              <a:rPr lang="en-US" sz="2000" dirty="0">
                <a:latin typeface="Verdana" panose="020B0604030504040204" pitchFamily="34" charset="0"/>
                <a:ea typeface="Verdana" panose="020B0604030504040204" pitchFamily="34" charset="0"/>
                <a:cs typeface="Verdana" panose="020B0604030504040204" pitchFamily="34" charset="0"/>
              </a:rPr>
              <a:t>, using electricity to create fuels which can be stored for later use.</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This isn’t yet done at commercial scale.</a:t>
            </a:r>
          </a:p>
        </p:txBody>
      </p:sp>
    </p:spTree>
    <p:extLst>
      <p:ext uri="{BB962C8B-B14F-4D97-AF65-F5344CB8AC3E}">
        <p14:creationId xmlns:p14="http://schemas.microsoft.com/office/powerpoint/2010/main" val="368203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05545"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Hydrogen as common fuel</a:t>
            </a:r>
          </a:p>
        </p:txBody>
      </p:sp>
      <p:sp>
        <p:nvSpPr>
          <p:cNvPr id="6" name="TextBox 5"/>
          <p:cNvSpPr txBox="1"/>
          <p:nvPr/>
        </p:nvSpPr>
        <p:spPr>
          <a:xfrm>
            <a:off x="319658" y="729223"/>
            <a:ext cx="8516565" cy="425758"/>
          </a:xfrm>
          <a:prstGeom prst="rect">
            <a:avLst/>
          </a:prstGeom>
          <a:noFill/>
        </p:spPr>
        <p:txBody>
          <a:bodyPr wrap="square" rtlCol="0">
            <a:spAutoFit/>
          </a:bodyPr>
          <a:lstStyle/>
          <a:p>
            <a:pPr>
              <a:lnSpc>
                <a:spcPct val="110000"/>
              </a:lnSpc>
            </a:pPr>
            <a:r>
              <a:rPr lang="en-US" sz="2000" dirty="0">
                <a:latin typeface="Avenir Medium"/>
                <a:cs typeface="Avenir Medium"/>
              </a:rPr>
              <a:t>XXX</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pic>
        <p:nvPicPr>
          <p:cNvPr id="2" name="Picture 1" descr="Scanbot Nov 16, 2017 10.31 AM.pdf"/>
          <p:cNvPicPr>
            <a:picLocks noChangeAspect="1"/>
          </p:cNvPicPr>
          <p:nvPr/>
        </p:nvPicPr>
        <p:blipFill rotWithShape="1">
          <a:blip r:embed="rId2">
            <a:extLst>
              <a:ext uri="{28A0092B-C50C-407E-A947-70E740481C1C}">
                <a14:useLocalDpi xmlns:a14="http://schemas.microsoft.com/office/drawing/2010/main" val="0"/>
              </a:ext>
            </a:extLst>
          </a:blip>
          <a:srcRect l="12655" t="13050" r="16358" b="15603"/>
          <a:stretch/>
        </p:blipFill>
        <p:spPr>
          <a:xfrm>
            <a:off x="316800" y="709060"/>
            <a:ext cx="8269153" cy="6201864"/>
          </a:xfrm>
          <a:prstGeom prst="rect">
            <a:avLst/>
          </a:prstGeom>
        </p:spPr>
      </p:pic>
      <p:pic>
        <p:nvPicPr>
          <p:cNvPr id="9" name="Picture 8">
            <a:extLst>
              <a:ext uri="{FF2B5EF4-FFF2-40B4-BE49-F238E27FC236}">
                <a16:creationId xmlns:a16="http://schemas.microsoft.com/office/drawing/2014/main" id="{7A319439-9EBC-834A-9701-3029823F9CBA}"/>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54429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001964"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Hydrogen: energy carrier</a:t>
            </a:r>
          </a:p>
        </p:txBody>
      </p:sp>
      <p:sp>
        <p:nvSpPr>
          <p:cNvPr id="6" name="TextBox 5"/>
          <p:cNvSpPr txBox="1"/>
          <p:nvPr/>
        </p:nvSpPr>
        <p:spPr>
          <a:xfrm>
            <a:off x="319658" y="729223"/>
            <a:ext cx="8516565" cy="399405"/>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Hydrogen gas could be energy storage or currency.</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9" name="TextBox 8"/>
          <p:cNvSpPr txBox="1"/>
          <p:nvPr/>
        </p:nvSpPr>
        <p:spPr>
          <a:xfrm>
            <a:off x="319658" y="1157184"/>
            <a:ext cx="8516565" cy="1415067"/>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Sources?</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Electrolysis of water by renewable electricity;</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Conversion of fossil fuels to H</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and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the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could be stored.</a:t>
            </a:r>
          </a:p>
        </p:txBody>
      </p:sp>
      <p:sp>
        <p:nvSpPr>
          <p:cNvPr id="10" name="TextBox 9"/>
          <p:cNvSpPr txBox="1"/>
          <p:nvPr/>
        </p:nvSpPr>
        <p:spPr>
          <a:xfrm>
            <a:off x="319658" y="2653485"/>
            <a:ext cx="8798941" cy="2092176"/>
          </a:xfrm>
          <a:prstGeom prst="rect">
            <a:avLst/>
          </a:prstGeom>
          <a:noFill/>
        </p:spPr>
        <p:txBody>
          <a:bodyPr wrap="square" rtlCol="0">
            <a:spAutoFit/>
          </a:bodyPr>
          <a:lstStyle/>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It’s easier to separate &amp; capture the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 before combustion.</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Conversion of hydrogen to energy is more efficient &amp; produces less pollution (and no CO</a:t>
            </a:r>
            <a:r>
              <a:rPr lang="en-US" sz="2000" baseline="-25000" dirty="0">
                <a:latin typeface="Verdana" panose="020B0604030504040204" pitchFamily="34" charset="0"/>
                <a:ea typeface="Verdana" panose="020B0604030504040204" pitchFamily="34" charset="0"/>
                <a:cs typeface="Verdana" panose="020B0604030504040204" pitchFamily="34" charset="0"/>
              </a:rPr>
              <a:t>2</a:t>
            </a:r>
            <a:r>
              <a:rPr lang="en-US" sz="2000" dirty="0">
                <a:latin typeface="Verdana" panose="020B0604030504040204" pitchFamily="34" charset="0"/>
                <a:ea typeface="Verdana" panose="020B0604030504040204" pitchFamily="34" charset="0"/>
                <a:cs typeface="Verdana" panose="020B0604030504040204" pitchFamily="34" charset="0"/>
              </a:rPr>
              <a:t>).</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Hydrogen can be used as transportation fuel.</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So, a common hydrogen infrastructure could serve many energy purposes.</a:t>
            </a:r>
          </a:p>
        </p:txBody>
      </p:sp>
      <p:sp>
        <p:nvSpPr>
          <p:cNvPr id="11" name="TextBox 10"/>
          <p:cNvSpPr txBox="1"/>
          <p:nvPr/>
        </p:nvSpPr>
        <p:spPr>
          <a:xfrm>
            <a:off x="319658" y="4870506"/>
            <a:ext cx="8516565" cy="1102866"/>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Production?</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Worldwide production: 500 b cubic meters (6.5 EJ) in 2010.</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Most made via reforming NG; less expensive than electrolysis.</a:t>
            </a:r>
          </a:p>
        </p:txBody>
      </p:sp>
      <p:sp>
        <p:nvSpPr>
          <p:cNvPr id="12" name="TextBox 11"/>
          <p:cNvSpPr txBox="1"/>
          <p:nvPr/>
        </p:nvSpPr>
        <p:spPr>
          <a:xfrm>
            <a:off x="319658" y="5962409"/>
            <a:ext cx="8516565" cy="764312"/>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Transportation?</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Pipeline made of special steel alloys.</a:t>
            </a:r>
          </a:p>
        </p:txBody>
      </p:sp>
      <p:pic>
        <p:nvPicPr>
          <p:cNvPr id="13" name="Picture 12">
            <a:extLst>
              <a:ext uri="{FF2B5EF4-FFF2-40B4-BE49-F238E27FC236}">
                <a16:creationId xmlns:a16="http://schemas.microsoft.com/office/drawing/2014/main" id="{967C4B74-C503-5B40-A258-D0E06E288FAB}"/>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4696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0468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Safety?</a:t>
            </a:r>
          </a:p>
        </p:txBody>
      </p:sp>
      <p:sp>
        <p:nvSpPr>
          <p:cNvPr id="6" name="TextBox 5"/>
          <p:cNvSpPr txBox="1"/>
          <p:nvPr/>
        </p:nvSpPr>
        <p:spPr>
          <a:xfrm>
            <a:off x="319658" y="729223"/>
            <a:ext cx="8516565" cy="1441420"/>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There have been concerns about the safety of hydrogen gas since the destruction of the </a:t>
            </a:r>
            <a:r>
              <a:rPr lang="en-US" sz="2000" b="1" dirty="0">
                <a:latin typeface="Verdana" panose="020B0604030504040204" pitchFamily="34" charset="0"/>
                <a:ea typeface="Verdana" panose="020B0604030504040204" pitchFamily="34" charset="0"/>
                <a:cs typeface="Verdana" panose="020B0604030504040204" pitchFamily="34" charset="0"/>
              </a:rPr>
              <a:t>Hindenburg</a:t>
            </a:r>
            <a:r>
              <a:rPr lang="en-US" sz="2000" dirty="0">
                <a:latin typeface="Verdana" panose="020B0604030504040204" pitchFamily="34" charset="0"/>
                <a:ea typeface="Verdana" panose="020B0604030504040204" pitchFamily="34" charset="0"/>
                <a:cs typeface="Verdana" panose="020B0604030504040204" pitchFamily="34" charset="0"/>
              </a:rPr>
              <a:t> zeppelin in 1937.</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Filled with hydrogen gas.</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But the skin was painted with very flammable compounds.</a:t>
            </a:r>
          </a:p>
        </p:txBody>
      </p:sp>
      <p:sp>
        <p:nvSpPr>
          <p:cNvPr id="3" name="TextBox 2"/>
          <p:cNvSpPr txBox="1"/>
          <p:nvPr/>
        </p:nvSpPr>
        <p:spPr>
          <a:xfrm rot="16200000">
            <a:off x="6622064" y="4310294"/>
            <a:ext cx="4347165" cy="523220"/>
          </a:xfrm>
          <a:prstGeom prst="rect">
            <a:avLst/>
          </a:prstGeom>
          <a:noFill/>
        </p:spPr>
        <p:txBody>
          <a:bodyPr wrap="none" rtlCol="0">
            <a:spAutoFit/>
          </a:bodyPr>
          <a:lstStyle/>
          <a:p>
            <a:r>
              <a:rPr lang="en-US" sz="1400" dirty="0">
                <a:latin typeface="Avenir Medium"/>
                <a:cs typeface="Avenir Medium"/>
              </a:rPr>
              <a:t>Renewable Energy, 2/e, Chapter 14; </a:t>
            </a:r>
            <a:br>
              <a:rPr lang="en-US" sz="1400" dirty="0">
                <a:latin typeface="Avenir Medium"/>
                <a:cs typeface="Avenir Medium"/>
              </a:rPr>
            </a:br>
            <a:r>
              <a:rPr lang="en-US" sz="1400" dirty="0">
                <a:latin typeface="Avenir Medium"/>
                <a:cs typeface="Avenir Medium"/>
              </a:rPr>
              <a:t>https://</a:t>
            </a:r>
            <a:r>
              <a:rPr lang="en-US" sz="1400" dirty="0" err="1">
                <a:latin typeface="Avenir Medium"/>
                <a:cs typeface="Avenir Medium"/>
              </a:rPr>
              <a:t>en.wikipedia.org</a:t>
            </a:r>
            <a:r>
              <a:rPr lang="en-US" sz="1400" dirty="0">
                <a:latin typeface="Avenir Medium"/>
                <a:cs typeface="Avenir Medium"/>
              </a:rPr>
              <a:t>/wiki/</a:t>
            </a:r>
            <a:r>
              <a:rPr lang="en-US" sz="1400" dirty="0" err="1">
                <a:latin typeface="Avenir Medium"/>
                <a:cs typeface="Avenir Medium"/>
              </a:rPr>
              <a:t>Hindenburg_disaster</a:t>
            </a:r>
            <a:endParaRPr lang="en-US" sz="1400" dirty="0">
              <a:latin typeface="Avenir Medium"/>
              <a:cs typeface="Avenir Medium"/>
            </a:endParaRPr>
          </a:p>
        </p:txBody>
      </p:sp>
      <p:pic>
        <p:nvPicPr>
          <p:cNvPr id="2" name="Picture 1" descr="Hindenburg_disa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98" y="2643298"/>
            <a:ext cx="5026397" cy="4102189"/>
          </a:xfrm>
          <a:prstGeom prst="rect">
            <a:avLst/>
          </a:prstGeom>
        </p:spPr>
      </p:pic>
      <p:sp>
        <p:nvSpPr>
          <p:cNvPr id="13" name="TextBox 12"/>
          <p:cNvSpPr txBox="1"/>
          <p:nvPr/>
        </p:nvSpPr>
        <p:spPr>
          <a:xfrm>
            <a:off x="5328374" y="2618932"/>
            <a:ext cx="3205662"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Hydrogen is now transported safely.</a:t>
            </a:r>
          </a:p>
        </p:txBody>
      </p:sp>
      <p:sp>
        <p:nvSpPr>
          <p:cNvPr id="14" name="TextBox 13"/>
          <p:cNvSpPr txBox="1"/>
          <p:nvPr/>
        </p:nvSpPr>
        <p:spPr>
          <a:xfrm>
            <a:off x="5329802" y="3512108"/>
            <a:ext cx="3205662" cy="1076513"/>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While hydrogen burns hot, it also burns quickly.</a:t>
            </a:r>
          </a:p>
        </p:txBody>
      </p:sp>
      <p:sp>
        <p:nvSpPr>
          <p:cNvPr id="15" name="TextBox 14"/>
          <p:cNvSpPr txBox="1"/>
          <p:nvPr/>
        </p:nvSpPr>
        <p:spPr>
          <a:xfrm>
            <a:off x="5331230" y="4841227"/>
            <a:ext cx="3205662" cy="1779975"/>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Hydrogen is very light and dissipates quickly when it escapes.</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Only explosive at greater than 4%.</a:t>
            </a:r>
          </a:p>
        </p:txBody>
      </p:sp>
      <p:pic>
        <p:nvPicPr>
          <p:cNvPr id="11" name="Picture 10">
            <a:extLst>
              <a:ext uri="{FF2B5EF4-FFF2-40B4-BE49-F238E27FC236}">
                <a16:creationId xmlns:a16="http://schemas.microsoft.com/office/drawing/2014/main" id="{95B82B5F-4476-054A-A3C6-AEAD9EC437DB}"/>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4383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30250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10. Remedies</a:t>
            </a:r>
          </a:p>
        </p:txBody>
      </p:sp>
      <p:sp>
        <p:nvSpPr>
          <p:cNvPr id="8" name="TextBox 7"/>
          <p:cNvSpPr txBox="1"/>
          <p:nvPr/>
        </p:nvSpPr>
        <p:spPr>
          <a:xfrm>
            <a:off x="228600" y="2518284"/>
            <a:ext cx="8524631" cy="954107"/>
          </a:xfrm>
          <a:prstGeom prst="rect">
            <a:avLst/>
          </a:prstGeom>
          <a:noFill/>
        </p:spPr>
        <p:txBody>
          <a:bodyPr wrap="square" rtlCol="0">
            <a:spAutoFit/>
          </a:bodyPr>
          <a:lstStyle/>
          <a:p>
            <a:pPr lvl="1" algn="ctr"/>
            <a:r>
              <a:rPr lang="en-US" sz="2800" b="1" i="1" dirty="0">
                <a:latin typeface="Verdana" panose="020B0604030504040204" pitchFamily="34" charset="0"/>
                <a:ea typeface="Verdana" panose="020B0604030504040204" pitchFamily="34" charset="0"/>
                <a:cs typeface="Verdana" panose="020B0604030504040204" pitchFamily="34" charset="0"/>
              </a:rPr>
              <a:t>10.5: Reducing energy demand through efficiency</a:t>
            </a:r>
          </a:p>
        </p:txBody>
      </p:sp>
      <p:pic>
        <p:nvPicPr>
          <p:cNvPr id="7" name="Picture 6">
            <a:extLst>
              <a:ext uri="{FF2B5EF4-FFF2-40B4-BE49-F238E27FC236}">
                <a16:creationId xmlns:a16="http://schemas.microsoft.com/office/drawing/2014/main" id="{1027D44E-C561-CC46-9124-FBEDBCD11012}"/>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3877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33882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So</a:t>
            </a:r>
            <a:r>
              <a:rPr lang="is-IS" sz="3200" b="1" dirty="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319658" y="729223"/>
            <a:ext cx="2677891" cy="2769284"/>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Timeline of human:</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development, </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use of energy,</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problems created,</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technologies, &amp;</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potential solutions. </a:t>
            </a:r>
          </a:p>
        </p:txBody>
      </p:sp>
      <p:sp>
        <p:nvSpPr>
          <p:cNvPr id="3" name="TextBox 2"/>
          <p:cNvSpPr txBox="1"/>
          <p:nvPr/>
        </p:nvSpPr>
        <p:spPr>
          <a:xfrm rot="16200000">
            <a:off x="-1314708" y="515752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pic>
        <p:nvPicPr>
          <p:cNvPr id="9" name="Picture 8">
            <a:extLst>
              <a:ext uri="{FF2B5EF4-FFF2-40B4-BE49-F238E27FC236}">
                <a16:creationId xmlns:a16="http://schemas.microsoft.com/office/drawing/2014/main" id="{18A2FA98-786A-254D-A75F-87662104624B}"/>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pic>
        <p:nvPicPr>
          <p:cNvPr id="2" name="Picture 1" descr="Scanbot Nov 16, 2017 10.23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76373" y="494469"/>
            <a:ext cx="6812780" cy="5922474"/>
          </a:xfrm>
          <a:prstGeom prst="rect">
            <a:avLst/>
          </a:prstGeom>
        </p:spPr>
      </p:pic>
    </p:spTree>
    <p:extLst>
      <p:ext uri="{BB962C8B-B14F-4D97-AF65-F5344CB8AC3E}">
        <p14:creationId xmlns:p14="http://schemas.microsoft.com/office/powerpoint/2010/main" val="2533637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72010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Efficiency: reducing demand</a:t>
            </a:r>
          </a:p>
        </p:txBody>
      </p:sp>
      <p:sp>
        <p:nvSpPr>
          <p:cNvPr id="6" name="TextBox 5"/>
          <p:cNvSpPr txBox="1"/>
          <p:nvPr/>
        </p:nvSpPr>
        <p:spPr>
          <a:xfrm>
            <a:off x="319658" y="729223"/>
            <a:ext cx="8516565" cy="1779975"/>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Increasing </a:t>
            </a:r>
            <a:r>
              <a:rPr lang="en-US" sz="2000" b="1" dirty="0">
                <a:latin typeface="Verdana" panose="020B0604030504040204" pitchFamily="34" charset="0"/>
                <a:ea typeface="Verdana" panose="020B0604030504040204" pitchFamily="34" charset="0"/>
                <a:cs typeface="Verdana" panose="020B0604030504040204" pitchFamily="34" charset="0"/>
              </a:rPr>
              <a:t>efficiency</a:t>
            </a:r>
            <a:r>
              <a:rPr lang="en-US" sz="2000" dirty="0">
                <a:latin typeface="Verdana" panose="020B0604030504040204" pitchFamily="34" charset="0"/>
                <a:ea typeface="Verdana" panose="020B0604030504040204" pitchFamily="34" charset="0"/>
                <a:cs typeface="Verdana" panose="020B0604030504040204" pitchFamily="34" charset="0"/>
              </a:rPr>
              <a:t> is essential to reducing energy use &amp; carbon emissions. </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Simple steps have large effects.</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In Europe efficiency occurs more easily because inefficient products aren’t sold or are highly taxed.</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2" name="TextBox 1"/>
          <p:cNvSpPr txBox="1"/>
          <p:nvPr/>
        </p:nvSpPr>
        <p:spPr>
          <a:xfrm>
            <a:off x="905094" y="2992848"/>
            <a:ext cx="5847691" cy="3261727"/>
          </a:xfrm>
          <a:prstGeom prst="rect">
            <a:avLst/>
          </a:prstGeom>
          <a:noFill/>
        </p:spPr>
        <p:txBody>
          <a:bodyPr wrap="none" rtlCol="0">
            <a:spAutoFit/>
          </a:bodyPr>
          <a:lstStyle/>
          <a:p>
            <a:pPr marL="285750" indent="-28575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Smaller</a:t>
            </a:r>
            <a:r>
              <a:rPr lang="is-IS" sz="2000" dirty="0">
                <a:latin typeface="Verdana" panose="020B0604030504040204" pitchFamily="34" charset="0"/>
                <a:ea typeface="Verdana" panose="020B0604030504040204" pitchFamily="34" charset="0"/>
                <a:cs typeface="Verdana" panose="020B0604030504040204" pitchFamily="34" charset="0"/>
              </a:rPr>
              <a:t>… nearly everything</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Efficient heating &amp; cooling</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Weatherization</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Mass transportation</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Electric transportation</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Efficient lighting</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Human behavior – the biggest challenge!</a:t>
            </a:r>
          </a:p>
        </p:txBody>
      </p:sp>
      <p:pic>
        <p:nvPicPr>
          <p:cNvPr id="9" name="Picture 8">
            <a:extLst>
              <a:ext uri="{FF2B5EF4-FFF2-40B4-BE49-F238E27FC236}">
                <a16:creationId xmlns:a16="http://schemas.microsoft.com/office/drawing/2014/main" id="{ED208C84-1E7A-2E4C-BE98-DACED1D1C7E0}"/>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3679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72010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Efficiency: reducing demand</a:t>
            </a:r>
          </a:p>
        </p:txBody>
      </p:sp>
      <p:pic>
        <p:nvPicPr>
          <p:cNvPr id="7" name="Picture 6" descr="Screenshot-2014-07-18-08.06.20.png"/>
          <p:cNvPicPr>
            <a:picLocks noChangeAspect="1"/>
          </p:cNvPicPr>
          <p:nvPr/>
        </p:nvPicPr>
        <p:blipFill rotWithShape="1">
          <a:blip r:embed="rId2">
            <a:extLst>
              <a:ext uri="{28A0092B-C50C-407E-A947-70E740481C1C}">
                <a14:useLocalDpi xmlns:a14="http://schemas.microsoft.com/office/drawing/2010/main" val="0"/>
              </a:ext>
            </a:extLst>
          </a:blip>
          <a:srcRect l="2499" t="1920" r="1976"/>
          <a:stretch/>
        </p:blipFill>
        <p:spPr>
          <a:xfrm>
            <a:off x="101477" y="1080344"/>
            <a:ext cx="8734746" cy="5241545"/>
          </a:xfrm>
          <a:prstGeom prst="rect">
            <a:avLst/>
          </a:prstGeom>
        </p:spPr>
      </p:pic>
      <p:sp>
        <p:nvSpPr>
          <p:cNvPr id="3" name="TextBox 2"/>
          <p:cNvSpPr txBox="1"/>
          <p:nvPr/>
        </p:nvSpPr>
        <p:spPr>
          <a:xfrm rot="16200000">
            <a:off x="5857448" y="3571448"/>
            <a:ext cx="6265327"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cleantechnica.com</a:t>
            </a:r>
            <a:r>
              <a:rPr lang="en-US" sz="1400" dirty="0">
                <a:latin typeface="Avenir Medium"/>
                <a:cs typeface="Avenir Medium"/>
              </a:rPr>
              <a:t>/2014/07/21/germany-1-world-energy-efficiency/</a:t>
            </a:r>
          </a:p>
        </p:txBody>
      </p:sp>
      <p:pic>
        <p:nvPicPr>
          <p:cNvPr id="9" name="Picture 8">
            <a:extLst>
              <a:ext uri="{FF2B5EF4-FFF2-40B4-BE49-F238E27FC236}">
                <a16:creationId xmlns:a16="http://schemas.microsoft.com/office/drawing/2014/main" id="{0982FA33-B25F-824C-9332-11EC9881F742}"/>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62180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30250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10. Remedies</a:t>
            </a:r>
          </a:p>
        </p:txBody>
      </p:sp>
      <p:pic>
        <p:nvPicPr>
          <p:cNvPr id="6" name="Picture 5" descr="ecological-energy-plug-symbol-with-cord-and-a-leaf_318-62261.jpg"/>
          <p:cNvPicPr>
            <a:picLocks noChangeAspect="1"/>
          </p:cNvPicPr>
          <p:nvPr/>
        </p:nvPicPr>
        <p:blipFill>
          <a:blip r:embed="rId2">
            <a:duotone>
              <a:schemeClr val="accent4">
                <a:shade val="45000"/>
                <a:satMod val="135000"/>
              </a:schemeClr>
              <a:prstClr val="white"/>
            </a:duotone>
            <a:alphaModFix amt="48000"/>
            <a:extLst>
              <a:ext uri="{28A0092B-C50C-407E-A947-70E740481C1C}">
                <a14:useLocalDpi xmlns:a14="http://schemas.microsoft.com/office/drawing/2010/main" val="0"/>
              </a:ext>
            </a:extLst>
          </a:blip>
          <a:stretch>
            <a:fillRect/>
          </a:stretch>
        </p:blipFill>
        <p:spPr>
          <a:xfrm>
            <a:off x="8462474" y="0"/>
            <a:ext cx="693856" cy="693856"/>
          </a:xfrm>
          <a:prstGeom prst="rect">
            <a:avLst/>
          </a:prstGeom>
        </p:spPr>
      </p:pic>
      <p:sp>
        <p:nvSpPr>
          <p:cNvPr id="8" name="TextBox 7"/>
          <p:cNvSpPr txBox="1"/>
          <p:nvPr/>
        </p:nvSpPr>
        <p:spPr>
          <a:xfrm>
            <a:off x="228600" y="2518284"/>
            <a:ext cx="8524631" cy="523220"/>
          </a:xfrm>
          <a:prstGeom prst="rect">
            <a:avLst/>
          </a:prstGeom>
          <a:noFill/>
        </p:spPr>
        <p:txBody>
          <a:bodyPr wrap="square" rtlCol="0">
            <a:spAutoFit/>
          </a:bodyPr>
          <a:lstStyle/>
          <a:p>
            <a:pPr lvl="1" algn="ctr"/>
            <a:r>
              <a:rPr lang="en-US" sz="2800" b="1" i="1" dirty="0">
                <a:latin typeface="Verdana" panose="020B0604030504040204" pitchFamily="34" charset="0"/>
                <a:ea typeface="Verdana" panose="020B0604030504040204" pitchFamily="34" charset="0"/>
                <a:cs typeface="Verdana" panose="020B0604030504040204" pitchFamily="34" charset="0"/>
              </a:rPr>
              <a:t>10.6: Implementing renewable energy</a:t>
            </a:r>
          </a:p>
        </p:txBody>
      </p:sp>
    </p:spTree>
    <p:extLst>
      <p:ext uri="{BB962C8B-B14F-4D97-AF65-F5344CB8AC3E}">
        <p14:creationId xmlns:p14="http://schemas.microsoft.com/office/powerpoint/2010/main" val="281843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53122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Renewable energy technologies</a:t>
            </a:r>
          </a:p>
        </p:txBody>
      </p:sp>
      <p:sp>
        <p:nvSpPr>
          <p:cNvPr id="6" name="TextBox 5"/>
          <p:cNvSpPr txBox="1"/>
          <p:nvPr/>
        </p:nvSpPr>
        <p:spPr>
          <a:xfrm>
            <a:off x="128264" y="729223"/>
            <a:ext cx="8516565" cy="5842625"/>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Solar energy</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Solar thermal</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Solar electricity: PV &amp; thermal</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Biomass</a:t>
            </a:r>
            <a:r>
              <a:rPr lang="en-US" sz="2000" dirty="0">
                <a:latin typeface="Verdana" panose="020B0604030504040204" pitchFamily="34" charset="0"/>
                <a:ea typeface="Verdana" panose="020B0604030504040204" pitchFamily="34" charset="0"/>
                <a:cs typeface="Verdana" panose="020B0604030504040204" pitchFamily="34" charset="0"/>
              </a:rPr>
              <a:t> </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Traditional</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Modern</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Biofuels</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Hydropower</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Wind energy</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Wave power</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Tidal power</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Barrages</a:t>
            </a:r>
          </a:p>
          <a:p>
            <a:pPr marL="800100" lvl="1"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Tidal stream</a:t>
            </a:r>
          </a:p>
          <a:p>
            <a:pPr>
              <a:lnSpc>
                <a:spcPct val="110000"/>
              </a:lnSpc>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Geothermal</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pic>
        <p:nvPicPr>
          <p:cNvPr id="7" name="Picture 6" descr="E:\SDT3111 Energy Systems and Sustainability\pictures\ESS fig 1_26.jpg"/>
          <p:cNvPicPr>
            <a:picLocks noChangeAspect="1" noChangeArrowheads="1"/>
          </p:cNvPicPr>
          <p:nvPr/>
        </p:nvPicPr>
        <p:blipFill>
          <a:blip r:embed="rId2" cstate="print"/>
          <a:srcRect b="3490"/>
          <a:stretch>
            <a:fillRect/>
          </a:stretch>
        </p:blipFill>
        <p:spPr bwMode="auto">
          <a:xfrm>
            <a:off x="2740911" y="2007849"/>
            <a:ext cx="5997122" cy="4798668"/>
          </a:xfrm>
          <a:prstGeom prst="rect">
            <a:avLst/>
          </a:prstGeom>
          <a:noFill/>
          <a:ln w="9525">
            <a:noFill/>
            <a:miter lim="800000"/>
            <a:headEnd/>
            <a:tailEnd/>
          </a:ln>
        </p:spPr>
      </p:pic>
      <p:pic>
        <p:nvPicPr>
          <p:cNvPr id="9" name="Picture 8">
            <a:extLst>
              <a:ext uri="{FF2B5EF4-FFF2-40B4-BE49-F238E27FC236}">
                <a16:creationId xmlns:a16="http://schemas.microsoft.com/office/drawing/2014/main" id="{C7F7BF9A-8BC9-9F46-A8D7-3237B502C97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94870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00999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RE: reasons for optimism </a:t>
            </a:r>
            <a:r>
              <a:rPr lang="en-US" sz="2800" dirty="0">
                <a:solidFill>
                  <a:prstClr val="white"/>
                </a:solidFill>
                <a:latin typeface="Avenir Heavy"/>
                <a:cs typeface="Avenir Heavy"/>
              </a:rPr>
              <a:t>(Gore, TED 2016)</a:t>
            </a:r>
          </a:p>
        </p:txBody>
      </p:sp>
      <p:sp>
        <p:nvSpPr>
          <p:cNvPr id="3" name="TextBox 2"/>
          <p:cNvSpPr txBox="1"/>
          <p:nvPr/>
        </p:nvSpPr>
        <p:spPr>
          <a:xfrm rot="16200000">
            <a:off x="5894420" y="3656467"/>
            <a:ext cx="60952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blog.ted.com</a:t>
            </a:r>
            <a:r>
              <a:rPr lang="en-US" sz="1400" dirty="0">
                <a:latin typeface="Avenir Medium"/>
                <a:cs typeface="Avenir Medium"/>
              </a:rPr>
              <a:t>/why-al-gore-feels-optimistic-about-climate-change/</a:t>
            </a:r>
          </a:p>
        </p:txBody>
      </p:sp>
      <p:sp>
        <p:nvSpPr>
          <p:cNvPr id="9" name="TextBox 8"/>
          <p:cNvSpPr txBox="1"/>
          <p:nvPr/>
        </p:nvSpPr>
        <p:spPr>
          <a:xfrm>
            <a:off x="271610" y="762711"/>
            <a:ext cx="8516565" cy="3811299"/>
          </a:xfrm>
          <a:prstGeom prst="rect">
            <a:avLst/>
          </a:prstGeom>
          <a:noFill/>
        </p:spPr>
        <p:txBody>
          <a:bodyPr wrap="square" rtlCol="0">
            <a:spAutoFit/>
          </a:bodyPr>
          <a:lstStyle/>
          <a:p>
            <a:pPr>
              <a:lnSpc>
                <a:spcPct val="110000"/>
              </a:lnSpc>
            </a:pPr>
            <a:r>
              <a:rPr lang="en-US" sz="2000" dirty="0">
                <a:latin typeface="Avenir Medium"/>
                <a:cs typeface="Avenir Medium"/>
              </a:rPr>
              <a:t>In 1980, AT&amp;T was curious how many people would adopt “big, clunky” cell phones in upcoming decades, so they commissioned a McKinsey study to forecast cell phone use by the year 2000. </a:t>
            </a:r>
          </a:p>
          <a:p>
            <a:pPr>
              <a:lnSpc>
                <a:spcPct val="110000"/>
              </a:lnSpc>
            </a:pPr>
            <a:endParaRPr lang="en-US" sz="2000" dirty="0">
              <a:latin typeface="Avenir Medium"/>
              <a:cs typeface="Avenir Medium"/>
            </a:endParaRPr>
          </a:p>
          <a:p>
            <a:pPr>
              <a:lnSpc>
                <a:spcPct val="110000"/>
              </a:lnSpc>
            </a:pPr>
            <a:r>
              <a:rPr lang="en-US" sz="2000" dirty="0">
                <a:latin typeface="Avenir Medium"/>
                <a:cs typeface="Avenir Medium"/>
              </a:rPr>
              <a:t>Their projection: 900,000 users. </a:t>
            </a:r>
          </a:p>
          <a:p>
            <a:pPr>
              <a:lnSpc>
                <a:spcPct val="110000"/>
              </a:lnSpc>
            </a:pPr>
            <a:endParaRPr lang="en-US" sz="2000" dirty="0">
              <a:latin typeface="Avenir Medium"/>
              <a:cs typeface="Avenir Medium"/>
            </a:endParaRPr>
          </a:p>
          <a:p>
            <a:pPr>
              <a:lnSpc>
                <a:spcPct val="110000"/>
              </a:lnSpc>
            </a:pPr>
            <a:r>
              <a:rPr lang="en-US" sz="2000" dirty="0">
                <a:latin typeface="Avenir Medium"/>
                <a:cs typeface="Avenir Medium"/>
              </a:rPr>
              <a:t>“That did happen,” says Gore, “in first three days.” </a:t>
            </a:r>
          </a:p>
          <a:p>
            <a:pPr>
              <a:lnSpc>
                <a:spcPct val="110000"/>
              </a:lnSpc>
            </a:pPr>
            <a:endParaRPr lang="en-US" sz="2000" dirty="0">
              <a:latin typeface="Avenir Medium"/>
              <a:cs typeface="Avenir Medium"/>
            </a:endParaRPr>
          </a:p>
          <a:p>
            <a:pPr>
              <a:lnSpc>
                <a:spcPct val="110000"/>
              </a:lnSpc>
            </a:pPr>
            <a:r>
              <a:rPr lang="en-US" sz="2000" dirty="0">
                <a:latin typeface="Avenir Medium"/>
                <a:cs typeface="Avenir Medium"/>
              </a:rPr>
              <a:t>They hugely underestimated because they didn’t account for the fact that the </a:t>
            </a:r>
            <a:r>
              <a:rPr lang="en-US" sz="2000" u="sng" dirty="0">
                <a:latin typeface="Avenir Black"/>
                <a:cs typeface="Avenir Black"/>
              </a:rPr>
              <a:t>quality would improve and the cost would come down</a:t>
            </a:r>
            <a:r>
              <a:rPr lang="en-US" sz="2000" dirty="0">
                <a:latin typeface="Avenir Medium"/>
                <a:cs typeface="Avenir Medium"/>
              </a:rPr>
              <a:t>, both things happening with renewable energy.</a:t>
            </a:r>
          </a:p>
        </p:txBody>
      </p:sp>
      <p:pic>
        <p:nvPicPr>
          <p:cNvPr id="7" name="Picture 6">
            <a:extLst>
              <a:ext uri="{FF2B5EF4-FFF2-40B4-BE49-F238E27FC236}">
                <a16:creationId xmlns:a16="http://schemas.microsoft.com/office/drawing/2014/main" id="{B9CEB6F6-1569-9F42-B91E-285782180866}"/>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05027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87399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RE: reasons for optimism (1)</a:t>
            </a:r>
            <a:endPar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rot="16200000">
            <a:off x="5894420" y="3656467"/>
            <a:ext cx="60952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blog.ted.com</a:t>
            </a:r>
            <a:r>
              <a:rPr lang="en-US" sz="1400" dirty="0">
                <a:latin typeface="Avenir Medium"/>
                <a:cs typeface="Avenir Medium"/>
              </a:rPr>
              <a:t>/why-al-gore-feels-optimistic-about-climate-change/</a:t>
            </a:r>
          </a:p>
        </p:txBody>
      </p:sp>
      <p:sp>
        <p:nvSpPr>
          <p:cNvPr id="9" name="TextBox 8"/>
          <p:cNvSpPr txBox="1"/>
          <p:nvPr/>
        </p:nvSpPr>
        <p:spPr>
          <a:xfrm>
            <a:off x="271610" y="1244080"/>
            <a:ext cx="8516565" cy="1441420"/>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In 2000, the best projections said that the world would be able to install 30 GW of wind energy capacity by 2010.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“We </a:t>
            </a:r>
            <a:r>
              <a:rPr lang="en-US" sz="2000" u="sng" dirty="0">
                <a:latin typeface="Verdana" panose="020B0604030504040204" pitchFamily="34" charset="0"/>
                <a:ea typeface="Verdana" panose="020B0604030504040204" pitchFamily="34" charset="0"/>
                <a:cs typeface="Verdana" panose="020B0604030504040204" pitchFamily="34" charset="0"/>
              </a:rPr>
              <a:t>beat that mark by 14 and a half times over</a:t>
            </a:r>
            <a:r>
              <a:rPr lang="en-US" sz="2000" dirty="0">
                <a:latin typeface="Verdana" panose="020B0604030504040204" pitchFamily="34" charset="0"/>
                <a:ea typeface="Verdana" panose="020B0604030504040204" pitchFamily="34" charset="0"/>
                <a:cs typeface="Verdana" panose="020B0604030504040204" pitchFamily="34" charset="0"/>
              </a:rPr>
              <a:t>,” says Gore.</a:t>
            </a:r>
          </a:p>
        </p:txBody>
      </p:sp>
      <p:sp>
        <p:nvSpPr>
          <p:cNvPr id="7" name="TextBox 6"/>
          <p:cNvSpPr txBox="1"/>
          <p:nvPr/>
        </p:nvSpPr>
        <p:spPr>
          <a:xfrm>
            <a:off x="271610" y="3202405"/>
            <a:ext cx="8516565" cy="3134191"/>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As for solar power, projections 14 years ago said that we could install one GW per year by 2010.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t>
            </a:r>
            <a:r>
              <a:rPr lang="en-US" sz="2000" u="sng" dirty="0">
                <a:latin typeface="Verdana" panose="020B0604030504040204" pitchFamily="34" charset="0"/>
                <a:ea typeface="Verdana" panose="020B0604030504040204" pitchFamily="34" charset="0"/>
                <a:cs typeface="Verdana" panose="020B0604030504040204" pitchFamily="34" charset="0"/>
              </a:rPr>
              <a:t>We beat that mark by 17 times over</a:t>
            </a:r>
            <a:r>
              <a:rPr lang="en-US" sz="2000" dirty="0">
                <a:latin typeface="Verdana" panose="020B0604030504040204" pitchFamily="34" charset="0"/>
                <a:ea typeface="Verdana" panose="020B0604030504040204" pitchFamily="34" charset="0"/>
                <a:cs typeface="Verdana" panose="020B0604030504040204" pitchFamily="34" charset="0"/>
              </a:rPr>
              <a:t>,” says Gore.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u="sng" dirty="0">
                <a:latin typeface="Verdana" panose="020B0604030504040204" pitchFamily="34" charset="0"/>
                <a:ea typeface="Verdana" panose="020B0604030504040204" pitchFamily="34" charset="0"/>
                <a:cs typeface="Verdana" panose="020B0604030504040204" pitchFamily="34" charset="0"/>
              </a:rPr>
              <a:t>Last year, we beat it 58 times over</a:t>
            </a:r>
            <a:r>
              <a:rPr lang="en-US" sz="2000" dirty="0">
                <a:latin typeface="Verdana" panose="020B0604030504040204" pitchFamily="34" charset="0"/>
                <a:ea typeface="Verdana" panose="020B0604030504040204" pitchFamily="34" charset="0"/>
                <a:cs typeface="Verdana" panose="020B0604030504040204" pitchFamily="34" charset="0"/>
              </a:rPr>
              <a:t>. And this year, it looks like that will bump up to </a:t>
            </a:r>
            <a:r>
              <a:rPr lang="en-US" sz="2000" u="sng" dirty="0">
                <a:latin typeface="Verdana" panose="020B0604030504040204" pitchFamily="34" charset="0"/>
                <a:ea typeface="Verdana" panose="020B0604030504040204" pitchFamily="34" charset="0"/>
                <a:cs typeface="Verdana" panose="020B0604030504040204" pitchFamily="34" charset="0"/>
              </a:rPr>
              <a:t>68 times over</a:t>
            </a:r>
            <a:r>
              <a:rPr lang="en-US" sz="2000" dirty="0">
                <a:latin typeface="Verdana" panose="020B0604030504040204" pitchFamily="34" charset="0"/>
                <a:ea typeface="Verdana" panose="020B0604030504040204" pitchFamily="34" charset="0"/>
                <a:cs typeface="Verdana" panose="020B0604030504040204" pitchFamily="34" charset="0"/>
              </a:rPr>
              <a:t>.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The point: </a:t>
            </a:r>
            <a:r>
              <a:rPr lang="en-US" sz="2000" u="sng" dirty="0">
                <a:latin typeface="Verdana" panose="020B0604030504040204" pitchFamily="34" charset="0"/>
                <a:ea typeface="Verdana" panose="020B0604030504040204" pitchFamily="34" charset="0"/>
                <a:cs typeface="Verdana" panose="020B0604030504040204" pitchFamily="34" charset="0"/>
              </a:rPr>
              <a:t>solar power is increasing exponentially</a:t>
            </a:r>
            <a:r>
              <a:rPr lang="en-US" sz="2000" dirty="0">
                <a:latin typeface="Verdana" panose="020B0604030504040204" pitchFamily="34" charset="0"/>
                <a:ea typeface="Verdana" panose="020B0604030504040204" pitchFamily="34" charset="0"/>
                <a:cs typeface="Verdana" panose="020B0604030504040204" pitchFamily="34" charset="0"/>
              </a:rPr>
              <a:t>.</a:t>
            </a:r>
          </a:p>
        </p:txBody>
      </p:sp>
      <p:sp>
        <p:nvSpPr>
          <p:cNvPr id="10" name="TextBox 9">
            <a:extLst>
              <a:ext uri="{FF2B5EF4-FFF2-40B4-BE49-F238E27FC236}">
                <a16:creationId xmlns:a16="http://schemas.microsoft.com/office/drawing/2014/main" id="{B3F29943-6F64-FF47-B791-94B89C0950EC}"/>
              </a:ext>
            </a:extLst>
          </p:cNvPr>
          <p:cNvSpPr txBox="1"/>
          <p:nvPr/>
        </p:nvSpPr>
        <p:spPr>
          <a:xfrm>
            <a:off x="271610" y="712230"/>
            <a:ext cx="8516565" cy="416589"/>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Al Gore, TED 2016</a:t>
            </a:r>
            <a:endParaRPr lang="en-US" sz="2000" dirty="0">
              <a:latin typeface="Avenir Medium"/>
              <a:cs typeface="Avenir Medium"/>
            </a:endParaRPr>
          </a:p>
        </p:txBody>
      </p:sp>
      <p:pic>
        <p:nvPicPr>
          <p:cNvPr id="11" name="Picture 10">
            <a:extLst>
              <a:ext uri="{FF2B5EF4-FFF2-40B4-BE49-F238E27FC236}">
                <a16:creationId xmlns:a16="http://schemas.microsoft.com/office/drawing/2014/main" id="{9DFEE421-D22D-BD48-B51C-C135CBE05D9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00240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87399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RE: reasons for optimism (2)</a:t>
            </a:r>
            <a:endPar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rot="16200000">
            <a:off x="5894420" y="3656467"/>
            <a:ext cx="60952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blog.ted.com</a:t>
            </a:r>
            <a:r>
              <a:rPr lang="en-US" sz="1400" dirty="0">
                <a:latin typeface="Avenir Medium"/>
                <a:cs typeface="Avenir Medium"/>
              </a:rPr>
              <a:t>/why-al-gore-feels-optimistic-about-climate-change/</a:t>
            </a:r>
          </a:p>
        </p:txBody>
      </p:sp>
      <p:sp>
        <p:nvSpPr>
          <p:cNvPr id="9" name="TextBox 8"/>
          <p:cNvSpPr txBox="1"/>
          <p:nvPr/>
        </p:nvSpPr>
        <p:spPr>
          <a:xfrm>
            <a:off x="271610" y="1538890"/>
            <a:ext cx="8516565" cy="3134191"/>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The cost of renewable energy has come down 10 percent per year for 30 years.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t>
            </a:r>
            <a:r>
              <a:rPr lang="en-US" sz="2000" u="sng" dirty="0">
                <a:latin typeface="Verdana" panose="020B0604030504040204" pitchFamily="34" charset="0"/>
                <a:ea typeface="Verdana" panose="020B0604030504040204" pitchFamily="34" charset="0"/>
                <a:cs typeface="Verdana" panose="020B0604030504040204" pitchFamily="34" charset="0"/>
              </a:rPr>
              <a:t>We are close to reaching grid parity </a:t>
            </a:r>
            <a:r>
              <a:rPr lang="en-US" sz="2000" dirty="0">
                <a:latin typeface="Verdana" panose="020B0604030504040204" pitchFamily="34" charset="0"/>
                <a:ea typeface="Verdana" panose="020B0604030504040204" pitchFamily="34" charset="0"/>
                <a:cs typeface="Verdana" panose="020B0604030504040204" pitchFamily="34" charset="0"/>
              </a:rPr>
              <a:t>— that line, that threshold below which renewable is cheaper than electricity from burning fossil fuels,” he says.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“This is the biggest new investment opportunity in the history of the world.”</a:t>
            </a:r>
          </a:p>
        </p:txBody>
      </p:sp>
      <p:pic>
        <p:nvPicPr>
          <p:cNvPr id="7" name="Picture 6">
            <a:extLst>
              <a:ext uri="{FF2B5EF4-FFF2-40B4-BE49-F238E27FC236}">
                <a16:creationId xmlns:a16="http://schemas.microsoft.com/office/drawing/2014/main" id="{7C55DD9B-9D8B-C346-B43E-3B34690EDB55}"/>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10" name="TextBox 9">
            <a:extLst>
              <a:ext uri="{FF2B5EF4-FFF2-40B4-BE49-F238E27FC236}">
                <a16:creationId xmlns:a16="http://schemas.microsoft.com/office/drawing/2014/main" id="{63BD217E-2F92-014C-AFC8-DC1222FAE0A5}"/>
              </a:ext>
            </a:extLst>
          </p:cNvPr>
          <p:cNvSpPr txBox="1"/>
          <p:nvPr/>
        </p:nvSpPr>
        <p:spPr>
          <a:xfrm>
            <a:off x="271610" y="807925"/>
            <a:ext cx="8516565" cy="416589"/>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Al Gore, TED 2016</a:t>
            </a:r>
            <a:endParaRPr lang="en-US" sz="2000" dirty="0">
              <a:latin typeface="Avenir Medium"/>
              <a:cs typeface="Avenir Medium"/>
            </a:endParaRPr>
          </a:p>
        </p:txBody>
      </p:sp>
    </p:spTree>
    <p:extLst>
      <p:ext uri="{BB962C8B-B14F-4D97-AF65-F5344CB8AC3E}">
        <p14:creationId xmlns:p14="http://schemas.microsoft.com/office/powerpoint/2010/main" val="1784001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87399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RE: reasons for optimism (3)</a:t>
            </a:r>
            <a:endPar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rot="16200000">
            <a:off x="5894420" y="3656467"/>
            <a:ext cx="60952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blog.ted.com</a:t>
            </a:r>
            <a:r>
              <a:rPr lang="en-US" sz="1400" dirty="0">
                <a:latin typeface="Avenir Medium"/>
                <a:cs typeface="Avenir Medium"/>
              </a:rPr>
              <a:t>/why-al-gore-feels-optimistic-about-climate-change/</a:t>
            </a:r>
          </a:p>
        </p:txBody>
      </p:sp>
      <p:sp>
        <p:nvSpPr>
          <p:cNvPr id="9" name="TextBox 8"/>
          <p:cNvSpPr txBox="1"/>
          <p:nvPr/>
        </p:nvSpPr>
        <p:spPr>
          <a:xfrm>
            <a:off x="271610" y="1379403"/>
            <a:ext cx="8516565"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On December 26, 2015, </a:t>
            </a:r>
            <a:r>
              <a:rPr lang="en-US" sz="2000" u="sng" dirty="0">
                <a:latin typeface="Verdana" panose="020B0604030504040204" pitchFamily="34" charset="0"/>
                <a:ea typeface="Verdana" panose="020B0604030504040204" pitchFamily="34" charset="0"/>
                <a:cs typeface="Verdana" panose="020B0604030504040204" pitchFamily="34" charset="0"/>
              </a:rPr>
              <a:t>Germany got 81 percent of its energy from renewables</a:t>
            </a:r>
            <a:r>
              <a:rPr lang="en-US" sz="2000" dirty="0">
                <a:latin typeface="Verdana" panose="020B0604030504040204" pitchFamily="34" charset="0"/>
                <a:ea typeface="Verdana" panose="020B0604030504040204" pitchFamily="34" charset="0"/>
                <a:cs typeface="Verdana" panose="020B0604030504040204" pitchFamily="34" charset="0"/>
              </a:rPr>
              <a:t>, mainly solar and wind.</a:t>
            </a:r>
          </a:p>
        </p:txBody>
      </p:sp>
      <p:sp>
        <p:nvSpPr>
          <p:cNvPr id="7" name="TextBox 6"/>
          <p:cNvSpPr txBox="1"/>
          <p:nvPr/>
        </p:nvSpPr>
        <p:spPr>
          <a:xfrm>
            <a:off x="318826" y="2564180"/>
            <a:ext cx="8516565" cy="2769284"/>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And then there’s the fact that on December 12, 2015, </a:t>
            </a:r>
            <a:r>
              <a:rPr lang="en-US" sz="2000" u="sng" dirty="0">
                <a:latin typeface="Verdana" panose="020B0604030504040204" pitchFamily="34" charset="0"/>
                <a:ea typeface="Verdana" panose="020B0604030504040204" pitchFamily="34" charset="0"/>
                <a:cs typeface="Verdana" panose="020B0604030504040204" pitchFamily="34" charset="0"/>
              </a:rPr>
              <a:t>195 governments </a:t>
            </a:r>
            <a:r>
              <a:rPr lang="en-US" sz="2000" dirty="0">
                <a:latin typeface="Verdana" panose="020B0604030504040204" pitchFamily="34" charset="0"/>
                <a:ea typeface="Verdana" panose="020B0604030504040204" pitchFamily="34" charset="0"/>
                <a:cs typeface="Verdana" panose="020B0604030504040204" pitchFamily="34" charset="0"/>
              </a:rPr>
              <a:t>came together in Paris, under the United Nations, and decided to </a:t>
            </a:r>
            <a:r>
              <a:rPr lang="en-US" sz="2000" u="sng" dirty="0">
                <a:latin typeface="Verdana" panose="020B0604030504040204" pitchFamily="34" charset="0"/>
                <a:ea typeface="Verdana" panose="020B0604030504040204" pitchFamily="34" charset="0"/>
                <a:cs typeface="Verdana" panose="020B0604030504040204" pitchFamily="34" charset="0"/>
              </a:rPr>
              <a:t>intentionally change the course of the global economy in order to protect the earth</a:t>
            </a:r>
            <a:r>
              <a:rPr lang="en-US" sz="2000" dirty="0">
                <a:latin typeface="Verdana" panose="020B0604030504040204" pitchFamily="34" charset="0"/>
                <a:ea typeface="Verdana" panose="020B0604030504040204" pitchFamily="34" charset="0"/>
                <a:cs typeface="Verdana" panose="020B0604030504040204" pitchFamily="34" charset="0"/>
              </a:rPr>
              <a:t>, as described by Christiana </a:t>
            </a:r>
            <a:r>
              <a:rPr lang="en-US" sz="2000" dirty="0" err="1">
                <a:latin typeface="Verdana" panose="020B0604030504040204" pitchFamily="34" charset="0"/>
                <a:ea typeface="Verdana" panose="020B0604030504040204" pitchFamily="34" charset="0"/>
                <a:cs typeface="Verdana" panose="020B0604030504040204" pitchFamily="34" charset="0"/>
              </a:rPr>
              <a:t>Figueres</a:t>
            </a:r>
            <a:r>
              <a:rPr lang="en-US" sz="2000" dirty="0">
                <a:latin typeface="Verdana" panose="020B0604030504040204" pitchFamily="34" charset="0"/>
                <a:ea typeface="Verdana" panose="020B0604030504040204" pitchFamily="34" charset="0"/>
                <a:cs typeface="Verdana" panose="020B0604030504040204" pitchFamily="34" charset="0"/>
              </a:rPr>
              <a:t>. </a:t>
            </a:r>
          </a:p>
          <a:p>
            <a:pPr>
              <a:lnSpc>
                <a:spcPct val="11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The year before that 400,000 people marched in New York in support of climate change advocacy.</a:t>
            </a:r>
          </a:p>
        </p:txBody>
      </p:sp>
      <p:sp>
        <p:nvSpPr>
          <p:cNvPr id="10" name="TextBox 9"/>
          <p:cNvSpPr txBox="1"/>
          <p:nvPr/>
        </p:nvSpPr>
        <p:spPr>
          <a:xfrm>
            <a:off x="318827" y="5545062"/>
            <a:ext cx="8143648"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The </a:t>
            </a:r>
            <a:r>
              <a:rPr lang="en-US" sz="2000" u="sng" dirty="0">
                <a:latin typeface="Verdana" panose="020B0604030504040204" pitchFamily="34" charset="0"/>
                <a:ea typeface="Verdana" panose="020B0604030504040204" pitchFamily="34" charset="0"/>
                <a:cs typeface="Verdana" panose="020B0604030504040204" pitchFamily="34" charset="0"/>
              </a:rPr>
              <a:t>US has now withdrawn</a:t>
            </a:r>
            <a:r>
              <a:rPr lang="en-US" sz="2000" dirty="0">
                <a:latin typeface="Verdana" panose="020B0604030504040204" pitchFamily="34" charset="0"/>
                <a:ea typeface="Verdana" panose="020B0604030504040204" pitchFamily="34" charset="0"/>
                <a:cs typeface="Verdana" panose="020B0604030504040204" pitchFamily="34" charset="0"/>
              </a:rPr>
              <a:t>, and is the only nation not to be a party to the Paris climate accord.</a:t>
            </a:r>
          </a:p>
        </p:txBody>
      </p:sp>
      <p:sp>
        <p:nvSpPr>
          <p:cNvPr id="11" name="TextBox 10">
            <a:extLst>
              <a:ext uri="{FF2B5EF4-FFF2-40B4-BE49-F238E27FC236}">
                <a16:creationId xmlns:a16="http://schemas.microsoft.com/office/drawing/2014/main" id="{2F157C3E-350E-614F-AC77-A8EC085F8E9F}"/>
              </a:ext>
            </a:extLst>
          </p:cNvPr>
          <p:cNvSpPr txBox="1"/>
          <p:nvPr/>
        </p:nvSpPr>
        <p:spPr>
          <a:xfrm>
            <a:off x="271610" y="786660"/>
            <a:ext cx="8516565" cy="416589"/>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Al Gore, TED 2016</a:t>
            </a:r>
            <a:endParaRPr lang="en-US" sz="2000" dirty="0">
              <a:latin typeface="Avenir Medium"/>
              <a:cs typeface="Avenir Medium"/>
            </a:endParaRPr>
          </a:p>
        </p:txBody>
      </p:sp>
      <p:pic>
        <p:nvPicPr>
          <p:cNvPr id="13" name="Picture 12">
            <a:extLst>
              <a:ext uri="{FF2B5EF4-FFF2-40B4-BE49-F238E27FC236}">
                <a16:creationId xmlns:a16="http://schemas.microsoft.com/office/drawing/2014/main" id="{A9E0FFD2-A5E0-C94D-A70C-1025A7CACE9B}"/>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007468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87399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RE: reasons for optimism (4)</a:t>
            </a:r>
            <a:endPar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rot="16200000">
            <a:off x="5894420" y="3656467"/>
            <a:ext cx="60952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blog.ted.com</a:t>
            </a:r>
            <a:r>
              <a:rPr lang="en-US" sz="1400" dirty="0">
                <a:latin typeface="Avenir Medium"/>
                <a:cs typeface="Avenir Medium"/>
              </a:rPr>
              <a:t>/why-al-gore-feels-optimistic-about-climate-change/</a:t>
            </a:r>
          </a:p>
        </p:txBody>
      </p:sp>
      <p:sp>
        <p:nvSpPr>
          <p:cNvPr id="9" name="TextBox 8"/>
          <p:cNvSpPr txBox="1"/>
          <p:nvPr/>
        </p:nvSpPr>
        <p:spPr>
          <a:xfrm>
            <a:off x="228600" y="1313084"/>
            <a:ext cx="8516565" cy="1779975"/>
          </a:xfrm>
          <a:prstGeom prst="rect">
            <a:avLst/>
          </a:prstGeom>
          <a:noFill/>
        </p:spPr>
        <p:txBody>
          <a:bodyPr wrap="square" rtlCol="0">
            <a:spAutoFit/>
          </a:bodyPr>
          <a:lstStyle/>
          <a:p>
            <a:pPr>
              <a:lnSpc>
                <a:spcPct val="110000"/>
              </a:lnSpc>
            </a:pPr>
            <a:r>
              <a:rPr lang="en-US" sz="2000" dirty="0">
                <a:latin typeface="Avenir Medium"/>
                <a:cs typeface="Avenir Medium"/>
              </a:rPr>
              <a:t>“When any great moral challenge is ultimately resolved into a binary choice between what is right or what is wrong, the outcome is preordained because of who we are as human beings,” says Gore. </a:t>
            </a:r>
          </a:p>
          <a:p>
            <a:pPr>
              <a:lnSpc>
                <a:spcPct val="110000"/>
              </a:lnSpc>
            </a:pPr>
            <a:endParaRPr lang="en-US" sz="2000" dirty="0">
              <a:latin typeface="Avenir Medium"/>
              <a:cs typeface="Avenir Medium"/>
            </a:endParaRPr>
          </a:p>
          <a:p>
            <a:pPr>
              <a:lnSpc>
                <a:spcPct val="110000"/>
              </a:lnSpc>
            </a:pPr>
            <a:r>
              <a:rPr lang="en-US" sz="2000" dirty="0">
                <a:latin typeface="Avenir Black"/>
                <a:cs typeface="Avenir Black"/>
              </a:rPr>
              <a:t>“The will to act itself is a renewable resource.”</a:t>
            </a:r>
          </a:p>
        </p:txBody>
      </p:sp>
      <p:pic>
        <p:nvPicPr>
          <p:cNvPr id="7" name="Picture 6">
            <a:extLst>
              <a:ext uri="{FF2B5EF4-FFF2-40B4-BE49-F238E27FC236}">
                <a16:creationId xmlns:a16="http://schemas.microsoft.com/office/drawing/2014/main" id="{553583F4-8698-E44A-8315-CCE4E39B3A73}"/>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10" name="TextBox 9">
            <a:extLst>
              <a:ext uri="{FF2B5EF4-FFF2-40B4-BE49-F238E27FC236}">
                <a16:creationId xmlns:a16="http://schemas.microsoft.com/office/drawing/2014/main" id="{97EB6284-0538-ED46-9A6C-C6AA5D54E785}"/>
              </a:ext>
            </a:extLst>
          </p:cNvPr>
          <p:cNvSpPr txBox="1"/>
          <p:nvPr/>
        </p:nvSpPr>
        <p:spPr>
          <a:xfrm>
            <a:off x="271610" y="786660"/>
            <a:ext cx="8516565" cy="416589"/>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Al Gore, TED 2016</a:t>
            </a:r>
            <a:endParaRPr lang="en-US" sz="2000" dirty="0">
              <a:latin typeface="Avenir Medium"/>
              <a:cs typeface="Avenir Medium"/>
            </a:endParaRPr>
          </a:p>
        </p:txBody>
      </p:sp>
    </p:spTree>
    <p:extLst>
      <p:ext uri="{BB962C8B-B14F-4D97-AF65-F5344CB8AC3E}">
        <p14:creationId xmlns:p14="http://schemas.microsoft.com/office/powerpoint/2010/main" val="110560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6485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2016: a record year for RE</a:t>
            </a:r>
          </a:p>
        </p:txBody>
      </p:sp>
      <p:sp>
        <p:nvSpPr>
          <p:cNvPr id="6" name="TextBox 5"/>
          <p:cNvSpPr txBox="1"/>
          <p:nvPr/>
        </p:nvSpPr>
        <p:spPr>
          <a:xfrm>
            <a:off x="319658" y="729223"/>
            <a:ext cx="8516565"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In 2016, RE accounted for nearly </a:t>
            </a:r>
            <a:r>
              <a:rPr lang="en-US" sz="2000" b="1" dirty="0">
                <a:latin typeface="Verdana" panose="020B0604030504040204" pitchFamily="34" charset="0"/>
                <a:ea typeface="Verdana" panose="020B0604030504040204" pitchFamily="34" charset="0"/>
                <a:cs typeface="Verdana" panose="020B0604030504040204" pitchFamily="34" charset="0"/>
              </a:rPr>
              <a:t>2/3 of all new electric generation</a:t>
            </a:r>
            <a:r>
              <a:rPr lang="en-US" sz="2000" dirty="0">
                <a:latin typeface="Verdana" panose="020B0604030504040204" pitchFamily="34" charset="0"/>
                <a:ea typeface="Verdana" panose="020B0604030504040204" pitchFamily="34" charset="0"/>
                <a:cs typeface="Verdana" panose="020B0604030504040204" pitchFamily="34" charset="0"/>
              </a:rPr>
              <a:t> with 165 GW of new capacity installed. </a:t>
            </a:r>
          </a:p>
        </p:txBody>
      </p:sp>
      <p:sp>
        <p:nvSpPr>
          <p:cNvPr id="3" name="TextBox 2"/>
          <p:cNvSpPr txBox="1"/>
          <p:nvPr/>
        </p:nvSpPr>
        <p:spPr>
          <a:xfrm rot="16200000">
            <a:off x="6827749" y="4541749"/>
            <a:ext cx="4324725"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www.iea.org</a:t>
            </a:r>
            <a:r>
              <a:rPr lang="en-US" sz="1400" dirty="0">
                <a:latin typeface="Avenir Medium"/>
                <a:cs typeface="Avenir Medium"/>
              </a:rPr>
              <a:t>/publications/renewables2017/</a:t>
            </a:r>
          </a:p>
        </p:txBody>
      </p:sp>
      <p:sp>
        <p:nvSpPr>
          <p:cNvPr id="9" name="TextBox 8"/>
          <p:cNvSpPr txBox="1"/>
          <p:nvPr/>
        </p:nvSpPr>
        <p:spPr>
          <a:xfrm>
            <a:off x="319658" y="1522226"/>
            <a:ext cx="8516565" cy="1102866"/>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Solar PV led the way due to falling prices &amp; policy.</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Grew by 50% to 74 GW.</a:t>
            </a: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Prices as low as 3¢/kWh.</a:t>
            </a:r>
          </a:p>
        </p:txBody>
      </p:sp>
      <p:pic>
        <p:nvPicPr>
          <p:cNvPr id="10" name="Picture 9" descr="Screen Shot 2017-12-17 at 9.12.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07" y="2769661"/>
            <a:ext cx="7034212" cy="3911354"/>
          </a:xfrm>
          <a:prstGeom prst="rect">
            <a:avLst/>
          </a:prstGeom>
        </p:spPr>
      </p:pic>
      <p:pic>
        <p:nvPicPr>
          <p:cNvPr id="11" name="Picture 10">
            <a:extLst>
              <a:ext uri="{FF2B5EF4-FFF2-40B4-BE49-F238E27FC236}">
                <a16:creationId xmlns:a16="http://schemas.microsoft.com/office/drawing/2014/main" id="{520557FD-8E70-F842-B377-5CFB58A3CBBC}"/>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6290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30250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10. Remedies</a:t>
            </a:r>
          </a:p>
        </p:txBody>
      </p:sp>
      <p:sp>
        <p:nvSpPr>
          <p:cNvPr id="8" name="TextBox 7"/>
          <p:cNvSpPr txBox="1"/>
          <p:nvPr/>
        </p:nvSpPr>
        <p:spPr>
          <a:xfrm>
            <a:off x="228600" y="2518284"/>
            <a:ext cx="8524631" cy="584775"/>
          </a:xfrm>
          <a:prstGeom prst="rect">
            <a:avLst/>
          </a:prstGeom>
          <a:noFill/>
        </p:spPr>
        <p:txBody>
          <a:bodyPr wrap="square" rtlCol="0">
            <a:spAutoFit/>
          </a:bodyPr>
          <a:lstStyle/>
          <a:p>
            <a:pPr lvl="1" algn="ctr"/>
            <a:r>
              <a:rPr lang="en-US" sz="3200" b="1" i="1" dirty="0">
                <a:latin typeface="Verdana" panose="020B0604030504040204" pitchFamily="34" charset="0"/>
                <a:ea typeface="Verdana" panose="020B0604030504040204" pitchFamily="34" charset="0"/>
                <a:cs typeface="Verdana" panose="020B0604030504040204" pitchFamily="34" charset="0"/>
              </a:rPr>
              <a:t>10.2: Cleaning up fossil fuels</a:t>
            </a:r>
          </a:p>
        </p:txBody>
      </p:sp>
      <p:pic>
        <p:nvPicPr>
          <p:cNvPr id="7" name="Picture 6">
            <a:extLst>
              <a:ext uri="{FF2B5EF4-FFF2-40B4-BE49-F238E27FC236}">
                <a16:creationId xmlns:a16="http://schemas.microsoft.com/office/drawing/2014/main" id="{6C5B9B8D-4806-6243-A82C-B08ED08C2299}"/>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106124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38214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Could 100% renewables work?</a:t>
            </a:r>
          </a:p>
        </p:txBody>
      </p:sp>
      <p:sp>
        <p:nvSpPr>
          <p:cNvPr id="6" name="TextBox 5"/>
          <p:cNvSpPr txBox="1"/>
          <p:nvPr/>
        </p:nvSpPr>
        <p:spPr>
          <a:xfrm>
            <a:off x="319659" y="729223"/>
            <a:ext cx="2502564" cy="3446393"/>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 recent paper by Jacobson et al., (2015) asserts that the world could be transitioned to </a:t>
            </a:r>
            <a:r>
              <a:rPr lang="en-US" sz="2000" b="1" dirty="0">
                <a:latin typeface="Verdana" panose="020B0604030504040204" pitchFamily="34" charset="0"/>
                <a:ea typeface="Verdana" panose="020B0604030504040204" pitchFamily="34" charset="0"/>
                <a:cs typeface="Verdana" panose="020B0604030504040204" pitchFamily="34" charset="0"/>
              </a:rPr>
              <a:t>100% renewable energy by 2050</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sp>
        <p:nvSpPr>
          <p:cNvPr id="3" name="TextBox 2"/>
          <p:cNvSpPr txBox="1"/>
          <p:nvPr/>
        </p:nvSpPr>
        <p:spPr>
          <a:xfrm rot="16200000">
            <a:off x="5605861" y="3481719"/>
            <a:ext cx="6545382"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web.stanford.edu</a:t>
            </a:r>
            <a:r>
              <a:rPr lang="en-US" sz="1400" dirty="0">
                <a:latin typeface="Avenir Medium"/>
                <a:cs typeface="Avenir Medium"/>
              </a:rPr>
              <a:t>/group/</a:t>
            </a:r>
            <a:r>
              <a:rPr lang="en-US" sz="1400" dirty="0" err="1">
                <a:latin typeface="Avenir Medium"/>
                <a:cs typeface="Avenir Medium"/>
              </a:rPr>
              <a:t>efmh</a:t>
            </a:r>
            <a:r>
              <a:rPr lang="en-US" sz="1400" dirty="0">
                <a:latin typeface="Avenir Medium"/>
                <a:cs typeface="Avenir Medium"/>
              </a:rPr>
              <a:t>/</a:t>
            </a:r>
            <a:r>
              <a:rPr lang="en-US" sz="1400" dirty="0" err="1">
                <a:latin typeface="Avenir Medium"/>
                <a:cs typeface="Avenir Medium"/>
              </a:rPr>
              <a:t>jacobson</a:t>
            </a:r>
            <a:r>
              <a:rPr lang="en-US" sz="1400" dirty="0">
                <a:latin typeface="Avenir Medium"/>
                <a:cs typeface="Avenir Medium"/>
              </a:rPr>
              <a:t>/Articles/I/</a:t>
            </a:r>
            <a:r>
              <a:rPr lang="en-US" sz="1400" dirty="0" err="1">
                <a:latin typeface="Avenir Medium"/>
                <a:cs typeface="Avenir Medium"/>
              </a:rPr>
              <a:t>CountriesWWS.pdf</a:t>
            </a:r>
            <a:endParaRPr lang="en-US" sz="1400" dirty="0">
              <a:latin typeface="Avenir Medium"/>
              <a:cs typeface="Avenir Medium"/>
            </a:endParaRPr>
          </a:p>
        </p:txBody>
      </p:sp>
      <p:pic>
        <p:nvPicPr>
          <p:cNvPr id="10" name="Picture 9" descr="Screen Shot 2017-11-16 at 7.50.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775" y="771556"/>
            <a:ext cx="6015888" cy="6015888"/>
          </a:xfrm>
          <a:prstGeom prst="rect">
            <a:avLst/>
          </a:prstGeom>
        </p:spPr>
      </p:pic>
      <p:pic>
        <p:nvPicPr>
          <p:cNvPr id="9" name="Picture 8">
            <a:extLst>
              <a:ext uri="{FF2B5EF4-FFF2-40B4-BE49-F238E27FC236}">
                <a16:creationId xmlns:a16="http://schemas.microsoft.com/office/drawing/2014/main" id="{45DD65CE-FA31-5640-875B-0007484DFB66}"/>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674250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38214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Could 100% renewables work?</a:t>
            </a:r>
          </a:p>
        </p:txBody>
      </p:sp>
      <p:sp>
        <p:nvSpPr>
          <p:cNvPr id="3" name="TextBox 2"/>
          <p:cNvSpPr txBox="1"/>
          <p:nvPr/>
        </p:nvSpPr>
        <p:spPr>
          <a:xfrm>
            <a:off x="2598618" y="6550223"/>
            <a:ext cx="6545382"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web.stanford.edu</a:t>
            </a:r>
            <a:r>
              <a:rPr lang="en-US" sz="1400" dirty="0">
                <a:latin typeface="Avenir Medium"/>
                <a:cs typeface="Avenir Medium"/>
              </a:rPr>
              <a:t>/group/</a:t>
            </a:r>
            <a:r>
              <a:rPr lang="en-US" sz="1400" dirty="0" err="1">
                <a:latin typeface="Avenir Medium"/>
                <a:cs typeface="Avenir Medium"/>
              </a:rPr>
              <a:t>efmh</a:t>
            </a:r>
            <a:r>
              <a:rPr lang="en-US" sz="1400" dirty="0">
                <a:latin typeface="Avenir Medium"/>
                <a:cs typeface="Avenir Medium"/>
              </a:rPr>
              <a:t>/</a:t>
            </a:r>
            <a:r>
              <a:rPr lang="en-US" sz="1400" dirty="0" err="1">
                <a:latin typeface="Avenir Medium"/>
                <a:cs typeface="Avenir Medium"/>
              </a:rPr>
              <a:t>jacobson</a:t>
            </a:r>
            <a:r>
              <a:rPr lang="en-US" sz="1400" dirty="0">
                <a:latin typeface="Avenir Medium"/>
                <a:cs typeface="Avenir Medium"/>
              </a:rPr>
              <a:t>/Articles/I/</a:t>
            </a:r>
            <a:r>
              <a:rPr lang="en-US" sz="1400" dirty="0" err="1">
                <a:latin typeface="Avenir Medium"/>
                <a:cs typeface="Avenir Medium"/>
              </a:rPr>
              <a:t>CountriesWWS.pdf</a:t>
            </a:r>
            <a:endParaRPr lang="en-US" sz="1400" dirty="0">
              <a:latin typeface="Avenir Medium"/>
              <a:cs typeface="Avenir Medium"/>
            </a:endParaRPr>
          </a:p>
        </p:txBody>
      </p:sp>
      <p:pic>
        <p:nvPicPr>
          <p:cNvPr id="2" name="Picture 1" descr="Screen Shot 2017-11-16 at 7.52.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 y="912897"/>
            <a:ext cx="9190575" cy="5592325"/>
          </a:xfrm>
          <a:prstGeom prst="rect">
            <a:avLst/>
          </a:prstGeom>
        </p:spPr>
      </p:pic>
      <p:pic>
        <p:nvPicPr>
          <p:cNvPr id="7" name="Picture 6">
            <a:extLst>
              <a:ext uri="{FF2B5EF4-FFF2-40B4-BE49-F238E27FC236}">
                <a16:creationId xmlns:a16="http://schemas.microsoft.com/office/drawing/2014/main" id="{A6FDEF96-D9BA-9B4D-A45D-5CE96858AF0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778846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11-16 at 7.53.33 AM.png"/>
          <p:cNvPicPr>
            <a:picLocks noChangeAspect="1"/>
          </p:cNvPicPr>
          <p:nvPr/>
        </p:nvPicPr>
        <p:blipFill rotWithShape="1">
          <a:blip r:embed="rId2">
            <a:extLst>
              <a:ext uri="{28A0092B-C50C-407E-A947-70E740481C1C}">
                <a14:useLocalDpi xmlns:a14="http://schemas.microsoft.com/office/drawing/2010/main" val="0"/>
              </a:ext>
            </a:extLst>
          </a:blip>
          <a:srcRect b="21239"/>
          <a:stretch/>
        </p:blipFill>
        <p:spPr>
          <a:xfrm>
            <a:off x="1755423" y="643469"/>
            <a:ext cx="6959600" cy="5311422"/>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38214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Could 100% renewables work?</a:t>
            </a:r>
          </a:p>
        </p:txBody>
      </p:sp>
      <p:sp>
        <p:nvSpPr>
          <p:cNvPr id="3" name="TextBox 2"/>
          <p:cNvSpPr txBox="1"/>
          <p:nvPr/>
        </p:nvSpPr>
        <p:spPr>
          <a:xfrm rot="16200000">
            <a:off x="5605861" y="3481719"/>
            <a:ext cx="6545382"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web.stanford.edu</a:t>
            </a:r>
            <a:r>
              <a:rPr lang="en-US" sz="1400" dirty="0">
                <a:latin typeface="Avenir Medium"/>
                <a:cs typeface="Avenir Medium"/>
              </a:rPr>
              <a:t>/group/</a:t>
            </a:r>
            <a:r>
              <a:rPr lang="en-US" sz="1400" dirty="0" err="1">
                <a:latin typeface="Avenir Medium"/>
                <a:cs typeface="Avenir Medium"/>
              </a:rPr>
              <a:t>efmh</a:t>
            </a:r>
            <a:r>
              <a:rPr lang="en-US" sz="1400" dirty="0">
                <a:latin typeface="Avenir Medium"/>
                <a:cs typeface="Avenir Medium"/>
              </a:rPr>
              <a:t>/</a:t>
            </a:r>
            <a:r>
              <a:rPr lang="en-US" sz="1400" dirty="0" err="1">
                <a:latin typeface="Avenir Medium"/>
                <a:cs typeface="Avenir Medium"/>
              </a:rPr>
              <a:t>jacobson</a:t>
            </a:r>
            <a:r>
              <a:rPr lang="en-US" sz="1400" dirty="0">
                <a:latin typeface="Avenir Medium"/>
                <a:cs typeface="Avenir Medium"/>
              </a:rPr>
              <a:t>/Articles/I/</a:t>
            </a:r>
            <a:r>
              <a:rPr lang="en-US" sz="1400" dirty="0" err="1">
                <a:latin typeface="Avenir Medium"/>
                <a:cs typeface="Avenir Medium"/>
              </a:rPr>
              <a:t>CountriesWWS.pdf</a:t>
            </a:r>
            <a:endParaRPr lang="en-US" sz="1400" dirty="0">
              <a:latin typeface="Avenir Medium"/>
              <a:cs typeface="Avenir Medium"/>
            </a:endParaRPr>
          </a:p>
        </p:txBody>
      </p:sp>
      <p:pic>
        <p:nvPicPr>
          <p:cNvPr id="9" name="Picture 8" descr="Screen Shot 2017-11-16 at 7.53.33 AM.png"/>
          <p:cNvPicPr>
            <a:picLocks noChangeAspect="1"/>
          </p:cNvPicPr>
          <p:nvPr/>
        </p:nvPicPr>
        <p:blipFill rotWithShape="1">
          <a:blip r:embed="rId2">
            <a:extLst>
              <a:ext uri="{28A0092B-C50C-407E-A947-70E740481C1C}">
                <a14:useLocalDpi xmlns:a14="http://schemas.microsoft.com/office/drawing/2010/main" val="0"/>
              </a:ext>
            </a:extLst>
          </a:blip>
          <a:srcRect t="79222"/>
          <a:stretch/>
        </p:blipFill>
        <p:spPr>
          <a:xfrm>
            <a:off x="31045" y="5465939"/>
            <a:ext cx="6959600" cy="1401233"/>
          </a:xfrm>
          <a:prstGeom prst="rect">
            <a:avLst/>
          </a:prstGeom>
        </p:spPr>
      </p:pic>
      <p:pic>
        <p:nvPicPr>
          <p:cNvPr id="10" name="Picture 9">
            <a:extLst>
              <a:ext uri="{FF2B5EF4-FFF2-40B4-BE49-F238E27FC236}">
                <a16:creationId xmlns:a16="http://schemas.microsoft.com/office/drawing/2014/main" id="{B085A516-823F-5B4F-A9BB-A4D51A76C3F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194823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382149"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Could 100% renewables work?</a:t>
            </a:r>
          </a:p>
        </p:txBody>
      </p:sp>
      <p:sp>
        <p:nvSpPr>
          <p:cNvPr id="6" name="TextBox 5"/>
          <p:cNvSpPr txBox="1"/>
          <p:nvPr/>
        </p:nvSpPr>
        <p:spPr>
          <a:xfrm>
            <a:off x="319658" y="729223"/>
            <a:ext cx="8516565"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Jacobson’s assertion has come under a great deal of </a:t>
            </a:r>
            <a:r>
              <a:rPr lang="en-US" sz="2000" b="1" dirty="0">
                <a:latin typeface="Verdana" panose="020B0604030504040204" pitchFamily="34" charset="0"/>
                <a:ea typeface="Verdana" panose="020B0604030504040204" pitchFamily="34" charset="0"/>
                <a:cs typeface="Verdana" panose="020B0604030504040204" pitchFamily="34" charset="0"/>
              </a:rPr>
              <a:t>criticism</a:t>
            </a:r>
            <a:r>
              <a:rPr lang="en-US" sz="2000" dirty="0">
                <a:latin typeface="Verdana" panose="020B0604030504040204" pitchFamily="34" charset="0"/>
                <a:ea typeface="Verdana" panose="020B0604030504040204" pitchFamily="34" charset="0"/>
                <a:cs typeface="Verdana" panose="020B0604030504040204" pitchFamily="34" charset="0"/>
              </a:rPr>
              <a:t> from researchers who are proponents of sustainable energy. </a:t>
            </a:r>
          </a:p>
        </p:txBody>
      </p:sp>
      <p:sp>
        <p:nvSpPr>
          <p:cNvPr id="3" name="TextBox 2"/>
          <p:cNvSpPr txBox="1"/>
          <p:nvPr/>
        </p:nvSpPr>
        <p:spPr>
          <a:xfrm rot="16200000">
            <a:off x="6196888" y="3769106"/>
            <a:ext cx="5363336" cy="523220"/>
          </a:xfrm>
          <a:prstGeom prst="rect">
            <a:avLst/>
          </a:prstGeom>
          <a:noFill/>
        </p:spPr>
        <p:txBody>
          <a:bodyPr wrap="none" rtlCol="0">
            <a:spAutoFit/>
          </a:bodyPr>
          <a:lstStyle/>
          <a:p>
            <a:r>
              <a:rPr lang="en-US" sz="1400" dirty="0">
                <a:latin typeface="Avenir Medium"/>
                <a:cs typeface="Avenir Medium"/>
                <a:hlinkClick r:id="rId2"/>
              </a:rPr>
              <a:t>https://www.technologyreview.com/s/608126/in-sharp-rebuttal-</a:t>
            </a:r>
            <a:endParaRPr lang="en-US" sz="1400" dirty="0">
              <a:latin typeface="Avenir Medium"/>
              <a:cs typeface="Avenir Medium"/>
            </a:endParaRPr>
          </a:p>
          <a:p>
            <a:r>
              <a:rPr lang="en-US" sz="1400" dirty="0">
                <a:latin typeface="Avenir Medium"/>
                <a:cs typeface="Avenir Medium"/>
              </a:rPr>
              <a:t>scientists-squash-hopes-for-100-percent-renewables/</a:t>
            </a:r>
          </a:p>
        </p:txBody>
      </p:sp>
      <p:sp>
        <p:nvSpPr>
          <p:cNvPr id="9" name="TextBox 8"/>
          <p:cNvSpPr txBox="1"/>
          <p:nvPr/>
        </p:nvSpPr>
        <p:spPr>
          <a:xfrm>
            <a:off x="740634" y="2757400"/>
            <a:ext cx="7411398" cy="3554819"/>
          </a:xfrm>
          <a:prstGeom prst="rect">
            <a:avLst/>
          </a:prstGeom>
          <a:noFill/>
        </p:spPr>
        <p:txBody>
          <a:bodyPr wrap="square" rtlCol="0">
            <a:spAutoFit/>
          </a:bodyPr>
          <a:lstStyle/>
          <a:p>
            <a:r>
              <a:rPr lang="en-US" i="1" dirty="0">
                <a:latin typeface="Verdana" panose="020B0604030504040204" pitchFamily="34" charset="0"/>
                <a:ea typeface="Verdana" panose="020B0604030504040204" pitchFamily="34" charset="0"/>
                <a:cs typeface="Verdana" panose="020B0604030504040204" pitchFamily="34" charset="0"/>
              </a:rPr>
              <a:t>“Other models, including </a:t>
            </a:r>
            <a:r>
              <a:rPr lang="en-US" i="1" dirty="0" err="1">
                <a:latin typeface="Verdana" panose="020B0604030504040204" pitchFamily="34" charset="0"/>
                <a:ea typeface="Verdana" panose="020B0604030504040204" pitchFamily="34" charset="0"/>
                <a:cs typeface="Verdana" panose="020B0604030504040204" pitchFamily="34" charset="0"/>
              </a:rPr>
              <a:t>Kammen’s</a:t>
            </a:r>
            <a:r>
              <a:rPr lang="en-US" i="1" dirty="0">
                <a:latin typeface="Verdana" panose="020B0604030504040204" pitchFamily="34" charset="0"/>
                <a:ea typeface="Verdana" panose="020B0604030504040204" pitchFamily="34" charset="0"/>
                <a:cs typeface="Verdana" panose="020B0604030504040204" pitchFamily="34" charset="0"/>
              </a:rPr>
              <a:t>, do show that the U.S. can transition to nearly 100 percent zero-emissions energy technologies. But the established view among energy researchers is that it would require making use of nearly every major technology available and that the transition, particularly getting the last 20 percent or so of the way there, would be prohibitively expensive using existing technologies. One of the key missing pieces is affordable grid-scale storage that can efficiently power vast areas for extended periods when wind and solar sources aren’t available.” </a:t>
            </a:r>
          </a:p>
          <a:p>
            <a:endParaRPr lang="en-US" sz="900" i="1" dirty="0">
              <a:latin typeface="Verdana" panose="020B0604030504040204" pitchFamily="34" charset="0"/>
              <a:ea typeface="Verdana" panose="020B0604030504040204" pitchFamily="34" charset="0"/>
              <a:cs typeface="Verdana" panose="020B0604030504040204" pitchFamily="34" charset="0"/>
            </a:endParaRPr>
          </a:p>
          <a:p>
            <a:r>
              <a:rPr lang="en-US" i="1" dirty="0">
                <a:latin typeface="Verdana" panose="020B0604030504040204" pitchFamily="34" charset="0"/>
                <a:ea typeface="Verdana" panose="020B0604030504040204" pitchFamily="34" charset="0"/>
                <a:cs typeface="Verdana" panose="020B0604030504040204" pitchFamily="34" charset="0"/>
              </a:rPr>
              <a:t>“The authors of [the] rebuttal were quick to stress that cutting emissions as quickly as possible is a crucial goal.” </a:t>
            </a:r>
          </a:p>
        </p:txBody>
      </p:sp>
      <p:sp>
        <p:nvSpPr>
          <p:cNvPr id="10" name="TextBox 9"/>
          <p:cNvSpPr txBox="1"/>
          <p:nvPr/>
        </p:nvSpPr>
        <p:spPr>
          <a:xfrm>
            <a:off x="383821" y="1542154"/>
            <a:ext cx="8516565" cy="1102866"/>
          </a:xfrm>
          <a:prstGeom prst="rect">
            <a:avLst/>
          </a:prstGeom>
          <a:noFill/>
        </p:spPr>
        <p:txBody>
          <a:bodyPr wrap="square" rtlCol="0">
            <a:spAutoFit/>
          </a:bodyPr>
          <a:lstStyle/>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The critics worry that overly optimistic expectations &amp; policies will lead to </a:t>
            </a:r>
            <a:r>
              <a:rPr lang="en-US" sz="2000" b="1" dirty="0">
                <a:latin typeface="Verdana" panose="020B0604030504040204" pitchFamily="34" charset="0"/>
                <a:ea typeface="Verdana" panose="020B0604030504040204" pitchFamily="34" charset="0"/>
                <a:cs typeface="Verdana" panose="020B0604030504040204" pitchFamily="34" charset="0"/>
              </a:rPr>
              <a:t>disappointment</a:t>
            </a:r>
            <a:r>
              <a:rPr lang="en-US" sz="2000" dirty="0">
                <a:latin typeface="Verdana" panose="020B0604030504040204" pitchFamily="34" charset="0"/>
                <a:ea typeface="Verdana" panose="020B0604030504040204" pitchFamily="34" charset="0"/>
                <a:cs typeface="Verdana" panose="020B0604030504040204" pitchFamily="34" charset="0"/>
              </a:rPr>
              <a:t> &amp; a backlash against renewable energy or climate change work in general.</a:t>
            </a:r>
          </a:p>
        </p:txBody>
      </p:sp>
      <p:pic>
        <p:nvPicPr>
          <p:cNvPr id="11" name="Picture 10">
            <a:extLst>
              <a:ext uri="{FF2B5EF4-FFF2-40B4-BE49-F238E27FC236}">
                <a16:creationId xmlns:a16="http://schemas.microsoft.com/office/drawing/2014/main" id="{551ECD3C-B53C-9B42-96BE-D0F2D4ED49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8531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188186"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Problems posed by fossil fuels</a:t>
            </a:r>
          </a:p>
        </p:txBody>
      </p:sp>
      <p:sp>
        <p:nvSpPr>
          <p:cNvPr id="6" name="TextBox 5"/>
          <p:cNvSpPr txBox="1"/>
          <p:nvPr/>
        </p:nvSpPr>
        <p:spPr>
          <a:xfrm>
            <a:off x="319658" y="729223"/>
            <a:ext cx="8516565" cy="764312"/>
          </a:xfrm>
          <a:prstGeom prst="rect">
            <a:avLst/>
          </a:prstGeom>
          <a:noFill/>
        </p:spPr>
        <p:txBody>
          <a:bodyPr wrap="square" rtlCol="0">
            <a:spAutoFit/>
          </a:bodyPr>
          <a:lstStyle/>
          <a:p>
            <a:pPr>
              <a:lnSpc>
                <a:spcPct val="110000"/>
              </a:lnSpc>
            </a:pPr>
            <a:r>
              <a:rPr lang="en-US" sz="2000" b="1" dirty="0">
                <a:latin typeface="Verdana" panose="020B0604030504040204" pitchFamily="34" charset="0"/>
                <a:ea typeface="Verdana" panose="020B0604030504040204" pitchFamily="34" charset="0"/>
                <a:cs typeface="Verdana" panose="020B0604030504040204" pitchFamily="34" charset="0"/>
              </a:rPr>
              <a:t>Fossil fuels </a:t>
            </a:r>
            <a:r>
              <a:rPr lang="en-US" sz="2000" dirty="0">
                <a:latin typeface="Verdana" panose="020B0604030504040204" pitchFamily="34" charset="0"/>
                <a:ea typeface="Verdana" panose="020B0604030504040204" pitchFamily="34" charset="0"/>
                <a:cs typeface="Verdana" panose="020B0604030504040204" pitchFamily="34" charset="0"/>
              </a:rPr>
              <a:t>are cheap &amp; abundant, but create problems, including effects on our environment, climate and health.</a:t>
            </a:r>
          </a:p>
        </p:txBody>
      </p:sp>
      <p:sp>
        <p:nvSpPr>
          <p:cNvPr id="3" name="TextBox 2"/>
          <p:cNvSpPr txBox="1"/>
          <p:nvPr/>
        </p:nvSpPr>
        <p:spPr>
          <a:xfrm rot="16200000">
            <a:off x="7457637" y="5171637"/>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12" name="TextBox 11"/>
          <p:cNvSpPr txBox="1"/>
          <p:nvPr/>
        </p:nvSpPr>
        <p:spPr>
          <a:xfrm>
            <a:off x="300418" y="1627244"/>
            <a:ext cx="8516565" cy="1913344"/>
          </a:xfrm>
          <a:prstGeom prst="rect">
            <a:avLst/>
          </a:prstGeom>
          <a:noFill/>
        </p:spPr>
        <p:txBody>
          <a:bodyPr wrap="square" rtlCol="0">
            <a:spAutoFit/>
          </a:bodyPr>
          <a:lstStyle/>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Particulate emissions</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Sulfur dioxide</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Nitrogen oxides</a:t>
            </a:r>
          </a:p>
          <a:p>
            <a:pPr marL="342900" indent="-342900">
              <a:lnSpc>
                <a:spcPct val="15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Carbon dioxide</a:t>
            </a:r>
          </a:p>
        </p:txBody>
      </p:sp>
      <p:pic>
        <p:nvPicPr>
          <p:cNvPr id="9" name="Picture 8">
            <a:extLst>
              <a:ext uri="{FF2B5EF4-FFF2-40B4-BE49-F238E27FC236}">
                <a16:creationId xmlns:a16="http://schemas.microsoft.com/office/drawing/2014/main" id="{EE928F5E-C074-DF40-88B1-25671033C3EB}"/>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90424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526928"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Fuel switching</a:t>
            </a:r>
          </a:p>
        </p:txBody>
      </p:sp>
      <p:sp>
        <p:nvSpPr>
          <p:cNvPr id="6" name="TextBox 5"/>
          <p:cNvSpPr txBox="1"/>
          <p:nvPr/>
        </p:nvSpPr>
        <p:spPr>
          <a:xfrm>
            <a:off x="319658" y="729223"/>
            <a:ext cx="8516565" cy="2186240"/>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Advocates of </a:t>
            </a:r>
            <a:r>
              <a:rPr lang="en-US" sz="2000" b="1" dirty="0">
                <a:latin typeface="Verdana" panose="020B0604030504040204" pitchFamily="34" charset="0"/>
                <a:ea typeface="Verdana" panose="020B0604030504040204" pitchFamily="34" charset="0"/>
                <a:cs typeface="Verdana" panose="020B0604030504040204" pitchFamily="34" charset="0"/>
              </a:rPr>
              <a:t>‘clean’ fossil fuels </a:t>
            </a:r>
            <a:r>
              <a:rPr lang="en-US" sz="2000" dirty="0">
                <a:latin typeface="Verdana" panose="020B0604030504040204" pitchFamily="34" charset="0"/>
                <a:ea typeface="Verdana" panose="020B0604030504040204" pitchFamily="34" charset="0"/>
                <a:cs typeface="Verdana" panose="020B0604030504040204" pitchFamily="34" charset="0"/>
              </a:rPr>
              <a:t>argue that switching to natural gas (</a:t>
            </a:r>
            <a:r>
              <a:rPr lang="en-US" sz="2000" b="1" dirty="0">
                <a:latin typeface="Verdana" panose="020B0604030504040204" pitchFamily="34" charset="0"/>
                <a:ea typeface="Verdana" panose="020B0604030504040204" pitchFamily="34" charset="0"/>
                <a:cs typeface="Verdana" panose="020B0604030504040204" pitchFamily="34" charset="0"/>
              </a:rPr>
              <a:t>NG</a:t>
            </a:r>
            <a:r>
              <a:rPr lang="en-US" sz="2000" dirty="0">
                <a:latin typeface="Verdana" panose="020B0604030504040204" pitchFamily="34" charset="0"/>
                <a:ea typeface="Verdana" panose="020B0604030504040204" pitchFamily="34" charset="0"/>
                <a:cs typeface="Verdana" panose="020B0604030504040204" pitchFamily="34" charset="0"/>
              </a:rPr>
              <a:t>) provides cleaner, yet still abundant fossil-fuel energy.</a:t>
            </a:r>
          </a:p>
          <a:p>
            <a:pPr>
              <a:lnSpc>
                <a:spcPct val="110000"/>
              </a:lnSpc>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The global economy is already moving in this direction.</a:t>
            </a:r>
          </a:p>
          <a:p>
            <a:pPr>
              <a:lnSpc>
                <a:spcPct val="110000"/>
              </a:lnSpc>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NG is still a </a:t>
            </a:r>
            <a:r>
              <a:rPr lang="en-US" sz="2000" u="sng" dirty="0">
                <a:latin typeface="Verdana" panose="020B0604030504040204" pitchFamily="34" charset="0"/>
                <a:ea typeface="Verdana" panose="020B0604030504040204" pitchFamily="34" charset="0"/>
                <a:cs typeface="Verdana" panose="020B0604030504040204" pitchFamily="34" charset="0"/>
              </a:rPr>
              <a:t>finite</a:t>
            </a:r>
            <a:r>
              <a:rPr lang="en-US" sz="2000" dirty="0">
                <a:latin typeface="Verdana" panose="020B0604030504040204" pitchFamily="34" charset="0"/>
                <a:ea typeface="Verdana" panose="020B0604030504040204" pitchFamily="34" charset="0"/>
                <a:cs typeface="Verdana" panose="020B0604030504040204" pitchFamily="34" charset="0"/>
              </a:rPr>
              <a:t> resource.</a:t>
            </a:r>
          </a:p>
          <a:p>
            <a:pPr>
              <a:lnSpc>
                <a:spcPct val="110000"/>
              </a:lnSpc>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10000"/>
              </a:lnSpc>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u="sng" dirty="0">
                <a:latin typeface="Verdana" panose="020B0604030504040204" pitchFamily="34" charset="0"/>
                <a:ea typeface="Verdana" panose="020B0604030504040204" pitchFamily="34" charset="0"/>
                <a:cs typeface="Verdana" panose="020B0604030504040204" pitchFamily="34" charset="0"/>
              </a:rPr>
              <a:t>methane hydrates </a:t>
            </a:r>
            <a:r>
              <a:rPr lang="en-US" sz="2000" dirty="0">
                <a:latin typeface="Verdana" panose="020B0604030504040204" pitchFamily="34" charset="0"/>
                <a:ea typeface="Verdana" panose="020B0604030504040204" pitchFamily="34" charset="0"/>
                <a:cs typeface="Verdana" panose="020B0604030504040204" pitchFamily="34" charset="0"/>
              </a:rPr>
              <a:t>might be the next ‘clean’ fossil fuel.</a:t>
            </a:r>
          </a:p>
        </p:txBody>
      </p:sp>
      <p:sp>
        <p:nvSpPr>
          <p:cNvPr id="3" name="TextBox 2"/>
          <p:cNvSpPr txBox="1"/>
          <p:nvPr/>
        </p:nvSpPr>
        <p:spPr>
          <a:xfrm rot="16200000">
            <a:off x="6460668" y="4220835"/>
            <a:ext cx="4751110" cy="523220"/>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www.scientificamerican.com</a:t>
            </a:r>
            <a:r>
              <a:rPr lang="en-US" sz="1400" dirty="0">
                <a:latin typeface="Avenir Medium"/>
                <a:cs typeface="Avenir Medium"/>
              </a:rPr>
              <a:t>/article/fact-or-</a:t>
            </a:r>
            <a:br>
              <a:rPr lang="en-US" sz="1400" dirty="0">
                <a:latin typeface="Avenir Medium"/>
                <a:cs typeface="Avenir Medium"/>
              </a:rPr>
            </a:br>
            <a:r>
              <a:rPr lang="en-US" sz="1400" dirty="0">
                <a:latin typeface="Avenir Medium"/>
                <a:cs typeface="Avenir Medium"/>
              </a:rPr>
              <a:t>fiction-natural-gas-will-reduce-global-warming-pollution/</a:t>
            </a:r>
          </a:p>
        </p:txBody>
      </p:sp>
      <p:sp>
        <p:nvSpPr>
          <p:cNvPr id="2" name="TextBox 1"/>
          <p:cNvSpPr txBox="1"/>
          <p:nvPr/>
        </p:nvSpPr>
        <p:spPr>
          <a:xfrm>
            <a:off x="456969" y="3017029"/>
            <a:ext cx="8142816" cy="3462486"/>
          </a:xfrm>
          <a:prstGeom prst="rect">
            <a:avLst/>
          </a:prstGeom>
          <a:noFill/>
        </p:spPr>
        <p:txBody>
          <a:bodyPr wrap="square" rtlCol="0">
            <a:spAutoFit/>
          </a:bodyPr>
          <a:lstStyle/>
          <a:p>
            <a:r>
              <a:rPr lang="en-US" sz="1600" i="1" dirty="0">
                <a:latin typeface="Verdana" panose="020B0604030504040204" pitchFamily="34" charset="0"/>
                <a:ea typeface="Verdana" panose="020B0604030504040204" pitchFamily="34" charset="0"/>
                <a:cs typeface="Verdana" panose="020B0604030504040204" pitchFamily="34" charset="0"/>
              </a:rPr>
              <a:t>‘In the context of an energy transition that may take decades the U.S. does not have 20 years for natural gas to kill coal and replace oil in power and transportation, respectively, followed by another 50 years needed to replace now-entrenched natural gas with renewables and/or nuclear power plants powering electric cars and trucks. The U.S. Environmental Protection Agency expects natural gas to be producing one-third of U.S. electricity in 2030 and technologies that might make natural gas near-zero carbon, like those that capture and store CO2, have yet to be tried or even tested on the gaseous fossil fuel.</a:t>
            </a:r>
          </a:p>
          <a:p>
            <a:endParaRPr lang="en-US" sz="900" i="1" dirty="0">
              <a:latin typeface="Verdana" panose="020B0604030504040204" pitchFamily="34" charset="0"/>
              <a:ea typeface="Verdana" panose="020B0604030504040204" pitchFamily="34" charset="0"/>
              <a:cs typeface="Verdana" panose="020B0604030504040204" pitchFamily="34" charset="0"/>
            </a:endParaRPr>
          </a:p>
          <a:p>
            <a:r>
              <a:rPr lang="en-US" sz="1600" i="1" dirty="0">
                <a:latin typeface="Verdana" panose="020B0604030504040204" pitchFamily="34" charset="0"/>
                <a:ea typeface="Verdana" panose="020B0604030504040204" pitchFamily="34" charset="0"/>
                <a:cs typeface="Verdana" panose="020B0604030504040204" pitchFamily="34" charset="0"/>
              </a:rPr>
              <a:t>For all these reasons</a:t>
            </a:r>
            <a:r>
              <a:rPr lang="en-US" sz="1600" b="1" i="1" dirty="0">
                <a:latin typeface="Verdana" panose="020B0604030504040204" pitchFamily="34" charset="0"/>
                <a:ea typeface="Verdana" panose="020B0604030504040204" pitchFamily="34" charset="0"/>
                <a:cs typeface="Verdana" panose="020B0604030504040204" pitchFamily="34" charset="0"/>
              </a:rPr>
              <a:t>, natural gas makes for a weak bridge to a zero-pollution future </a:t>
            </a:r>
            <a:r>
              <a:rPr lang="en-US" sz="1600" i="1" dirty="0">
                <a:latin typeface="Verdana" panose="020B0604030504040204" pitchFamily="34" charset="0"/>
                <a:ea typeface="Verdana" panose="020B0604030504040204" pitchFamily="34" charset="0"/>
                <a:cs typeface="Verdana" panose="020B0604030504040204" pitchFamily="34" charset="0"/>
              </a:rPr>
              <a:t>and truly clean power—one that cannot span more than a few decades. Still, a bridge made of gas is better than none at all.’</a:t>
            </a:r>
          </a:p>
          <a:p>
            <a:r>
              <a:rPr lang="en-US" sz="1600" i="1" dirty="0">
                <a:latin typeface="Verdana" panose="020B0604030504040204" pitchFamily="34" charset="0"/>
                <a:ea typeface="Verdana" panose="020B0604030504040204" pitchFamily="34" charset="0"/>
                <a:cs typeface="Verdana" panose="020B0604030504040204" pitchFamily="34" charset="0"/>
              </a:rPr>
              <a:t>							- </a:t>
            </a:r>
            <a:r>
              <a:rPr lang="en-US" sz="1600" i="1" dirty="0" err="1">
                <a:latin typeface="Verdana" panose="020B0604030504040204" pitchFamily="34" charset="0"/>
                <a:ea typeface="Verdana" panose="020B0604030504040204" pitchFamily="34" charset="0"/>
                <a:cs typeface="Verdana" panose="020B0604030504040204" pitchFamily="34" charset="0"/>
              </a:rPr>
              <a:t>Biello</a:t>
            </a:r>
            <a:r>
              <a:rPr lang="en-US" sz="1600" i="1" dirty="0">
                <a:latin typeface="Verdana" panose="020B0604030504040204" pitchFamily="34" charset="0"/>
                <a:ea typeface="Verdana" panose="020B0604030504040204" pitchFamily="34" charset="0"/>
                <a:cs typeface="Verdana" panose="020B0604030504040204" pitchFamily="34" charset="0"/>
              </a:rPr>
              <a:t>, Scientific American, 2015</a:t>
            </a:r>
          </a:p>
        </p:txBody>
      </p:sp>
      <p:pic>
        <p:nvPicPr>
          <p:cNvPr id="9" name="Picture 8">
            <a:extLst>
              <a:ext uri="{FF2B5EF4-FFF2-40B4-BE49-F238E27FC236}">
                <a16:creationId xmlns:a16="http://schemas.microsoft.com/office/drawing/2014/main" id="{BDA5E777-54FE-584A-A61D-1AE75313684E}"/>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286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26352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Clean coal via coal gasification</a:t>
            </a:r>
          </a:p>
        </p:txBody>
      </p:sp>
      <p:sp>
        <p:nvSpPr>
          <p:cNvPr id="6" name="TextBox 5"/>
          <p:cNvSpPr txBox="1"/>
          <p:nvPr/>
        </p:nvSpPr>
        <p:spPr>
          <a:xfrm>
            <a:off x="319658" y="1552955"/>
            <a:ext cx="8516565" cy="1102866"/>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Coal-based </a:t>
            </a:r>
            <a:r>
              <a:rPr lang="en-US" sz="2000" b="1" dirty="0">
                <a:latin typeface="Verdana" panose="020B0604030504040204" pitchFamily="34" charset="0"/>
                <a:ea typeface="Verdana" panose="020B0604030504040204" pitchFamily="34" charset="0"/>
                <a:cs typeface="Verdana" panose="020B0604030504040204" pitchFamily="34" charset="0"/>
              </a:rPr>
              <a:t>integrated gasification combined cycle (IGCC)</a:t>
            </a:r>
            <a:r>
              <a:rPr lang="en-US" sz="2000" dirty="0">
                <a:latin typeface="Verdana" panose="020B0604030504040204" pitchFamily="34" charset="0"/>
                <a:ea typeface="Verdana" panose="020B0604030504040204" pitchFamily="34" charset="0"/>
                <a:cs typeface="Verdana" panose="020B0604030504040204" pitchFamily="34" charset="0"/>
              </a:rPr>
              <a:t> power plants are designed to use the abundant energy of coal with fewer environmental, health &amp; climate consequences. </a:t>
            </a:r>
          </a:p>
        </p:txBody>
      </p:sp>
      <p:sp>
        <p:nvSpPr>
          <p:cNvPr id="3" name="TextBox 2"/>
          <p:cNvSpPr txBox="1"/>
          <p:nvPr/>
        </p:nvSpPr>
        <p:spPr>
          <a:xfrm rot="16200000">
            <a:off x="7457637" y="2072442"/>
            <a:ext cx="3064950" cy="307777"/>
          </a:xfrm>
          <a:prstGeom prst="rect">
            <a:avLst/>
          </a:prstGeom>
          <a:noFill/>
        </p:spPr>
        <p:txBody>
          <a:bodyPr wrap="none" rtlCol="0">
            <a:spAutoFit/>
          </a:bodyPr>
          <a:lstStyle/>
          <a:p>
            <a:r>
              <a:rPr lang="en-US" sz="1400" dirty="0">
                <a:latin typeface="Avenir Medium"/>
                <a:cs typeface="Avenir Medium"/>
              </a:rPr>
              <a:t>Renewable Energy, 2/e, Chapter 14</a:t>
            </a:r>
          </a:p>
        </p:txBody>
      </p:sp>
      <p:sp>
        <p:nvSpPr>
          <p:cNvPr id="9" name="TextBox 8"/>
          <p:cNvSpPr txBox="1"/>
          <p:nvPr/>
        </p:nvSpPr>
        <p:spPr>
          <a:xfrm>
            <a:off x="319658" y="812979"/>
            <a:ext cx="8516565"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So, if NG can create a ‘weak bridge’ to the future, can we build that same bridge with coal? </a:t>
            </a:r>
          </a:p>
        </p:txBody>
      </p:sp>
      <p:pic>
        <p:nvPicPr>
          <p:cNvPr id="2" name="Picture 1" descr="Scanbot Nov 16, 2017 10.26 AM.pdf"/>
          <p:cNvPicPr>
            <a:picLocks noChangeAspect="1"/>
          </p:cNvPicPr>
          <p:nvPr/>
        </p:nvPicPr>
        <p:blipFill rotWithShape="1">
          <a:blip r:embed="rId2">
            <a:extLst>
              <a:ext uri="{28A0092B-C50C-407E-A947-70E740481C1C}">
                <a14:useLocalDpi xmlns:a14="http://schemas.microsoft.com/office/drawing/2010/main" val="0"/>
              </a:ext>
            </a:extLst>
          </a:blip>
          <a:srcRect t="5050"/>
          <a:stretch/>
        </p:blipFill>
        <p:spPr>
          <a:xfrm>
            <a:off x="12330" y="3700829"/>
            <a:ext cx="9144000" cy="3157169"/>
          </a:xfrm>
          <a:prstGeom prst="rect">
            <a:avLst/>
          </a:prstGeom>
        </p:spPr>
      </p:pic>
      <p:pic>
        <p:nvPicPr>
          <p:cNvPr id="10" name="Picture 9">
            <a:extLst>
              <a:ext uri="{FF2B5EF4-FFF2-40B4-BE49-F238E27FC236}">
                <a16:creationId xmlns:a16="http://schemas.microsoft.com/office/drawing/2014/main" id="{109F4CF7-7F69-6840-88FD-A3F72CAD60FB}"/>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1689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143576"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Clean coal’s big hurdle: economics</a:t>
            </a:r>
          </a:p>
        </p:txBody>
      </p:sp>
      <p:sp>
        <p:nvSpPr>
          <p:cNvPr id="3" name="TextBox 2"/>
          <p:cNvSpPr txBox="1"/>
          <p:nvPr/>
        </p:nvSpPr>
        <p:spPr>
          <a:xfrm rot="16200000">
            <a:off x="7250130" y="5011048"/>
            <a:ext cx="3450771" cy="307777"/>
          </a:xfrm>
          <a:prstGeom prst="rect">
            <a:avLst/>
          </a:prstGeom>
          <a:noFill/>
        </p:spPr>
        <p:txBody>
          <a:bodyPr wrap="none" rtlCol="0">
            <a:spAutoFit/>
          </a:bodyPr>
          <a:lstStyle/>
          <a:p>
            <a:r>
              <a:rPr lang="en-US" sz="1400" dirty="0">
                <a:latin typeface="Avenir Medium"/>
                <a:cs typeface="Avenir Medium"/>
              </a:rPr>
              <a:t>Renewable Energy, 2/e, Chapter 14; EIA</a:t>
            </a:r>
          </a:p>
        </p:txBody>
      </p:sp>
      <p:sp>
        <p:nvSpPr>
          <p:cNvPr id="9" name="TextBox 8"/>
          <p:cNvSpPr txBox="1"/>
          <p:nvPr/>
        </p:nvSpPr>
        <p:spPr>
          <a:xfrm>
            <a:off x="319658" y="812979"/>
            <a:ext cx="8516565" cy="764312"/>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So, if NG can create a ‘weak bridge’ to the future, </a:t>
            </a:r>
            <a:r>
              <a:rPr lang="en-US" sz="2000" u="sng" dirty="0">
                <a:latin typeface="Verdana" panose="020B0604030504040204" pitchFamily="34" charset="0"/>
                <a:ea typeface="Verdana" panose="020B0604030504040204" pitchFamily="34" charset="0"/>
                <a:cs typeface="Verdana" panose="020B0604030504040204" pitchFamily="34" charset="0"/>
              </a:rPr>
              <a:t>can we build that same bridge with coal</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280069542"/>
              </p:ext>
            </p:extLst>
          </p:nvPr>
        </p:nvGraphicFramePr>
        <p:xfrm>
          <a:off x="500363" y="1871508"/>
          <a:ext cx="5360108" cy="2595880"/>
        </p:xfrm>
        <a:graphic>
          <a:graphicData uri="http://schemas.openxmlformats.org/drawingml/2006/table">
            <a:tbl>
              <a:tblPr firstRow="1" bandRow="1">
                <a:tableStyleId>{2D5ABB26-0587-4C30-8999-92F81FD0307C}</a:tableStyleId>
              </a:tblPr>
              <a:tblGrid>
                <a:gridCol w="2937303">
                  <a:extLst>
                    <a:ext uri="{9D8B030D-6E8A-4147-A177-3AD203B41FA5}">
                      <a16:colId xmlns:a16="http://schemas.microsoft.com/office/drawing/2014/main" val="20000"/>
                    </a:ext>
                  </a:extLst>
                </a:gridCol>
                <a:gridCol w="2422805">
                  <a:extLst>
                    <a:ext uri="{9D8B030D-6E8A-4147-A177-3AD203B41FA5}">
                      <a16:colId xmlns:a16="http://schemas.microsoft.com/office/drawing/2014/main" val="20001"/>
                    </a:ext>
                  </a:extLst>
                </a:gridCol>
              </a:tblGrid>
              <a:tr h="370840">
                <a:tc>
                  <a:txBody>
                    <a:bodyPr/>
                    <a:lstStyle/>
                    <a:p>
                      <a:r>
                        <a:rPr lang="en-US" b="1" dirty="0">
                          <a:solidFill>
                            <a:schemeClr val="bg1"/>
                          </a:solidFill>
                        </a:rPr>
                        <a:t>Technology</a:t>
                      </a:r>
                    </a:p>
                  </a:txBody>
                  <a:tcPr>
                    <a:solidFill>
                      <a:srgbClr val="6666FF"/>
                    </a:solidFill>
                  </a:tcPr>
                </a:tc>
                <a:tc>
                  <a:txBody>
                    <a:bodyPr/>
                    <a:lstStyle/>
                    <a:p>
                      <a:pPr algn="r"/>
                      <a:r>
                        <a:rPr lang="en-US" b="1" dirty="0">
                          <a:solidFill>
                            <a:schemeClr val="bg1"/>
                          </a:solidFill>
                        </a:rPr>
                        <a:t>pence</a:t>
                      </a:r>
                      <a:r>
                        <a:rPr lang="en-US" b="1" baseline="0" dirty="0">
                          <a:solidFill>
                            <a:schemeClr val="bg1"/>
                          </a:solidFill>
                        </a:rPr>
                        <a:t> / kWh (2009)</a:t>
                      </a:r>
                      <a:endParaRPr lang="en-US" b="1" dirty="0">
                        <a:solidFill>
                          <a:schemeClr val="bg1"/>
                        </a:solidFill>
                      </a:endParaRPr>
                    </a:p>
                  </a:txBody>
                  <a:tcPr>
                    <a:solidFill>
                      <a:srgbClr val="6666FF"/>
                    </a:solidFill>
                  </a:tcPr>
                </a:tc>
                <a:extLst>
                  <a:ext uri="{0D108BD9-81ED-4DB2-BD59-A6C34878D82A}">
                    <a16:rowId xmlns:a16="http://schemas.microsoft.com/office/drawing/2014/main" val="10000"/>
                  </a:ext>
                </a:extLst>
              </a:tr>
              <a:tr h="370840">
                <a:tc>
                  <a:txBody>
                    <a:bodyPr/>
                    <a:lstStyle/>
                    <a:p>
                      <a:r>
                        <a:rPr lang="en-US" dirty="0"/>
                        <a:t>Conventional</a:t>
                      </a:r>
                      <a:r>
                        <a:rPr lang="en-US" baseline="0" dirty="0"/>
                        <a:t> coal</a:t>
                      </a:r>
                      <a:endParaRPr lang="en-US" dirty="0"/>
                    </a:p>
                  </a:txBody>
                  <a:tcPr/>
                </a:tc>
                <a:tc>
                  <a:txBody>
                    <a:bodyPr/>
                    <a:lstStyle/>
                    <a:p>
                      <a:pPr algn="r"/>
                      <a:r>
                        <a:rPr lang="en-US" dirty="0"/>
                        <a:t>6.41</a:t>
                      </a:r>
                    </a:p>
                  </a:txBody>
                  <a:tcPr/>
                </a:tc>
                <a:extLst>
                  <a:ext uri="{0D108BD9-81ED-4DB2-BD59-A6C34878D82A}">
                    <a16:rowId xmlns:a16="http://schemas.microsoft.com/office/drawing/2014/main" val="10001"/>
                  </a:ext>
                </a:extLst>
              </a:tr>
              <a:tr h="370840">
                <a:tc>
                  <a:txBody>
                    <a:bodyPr/>
                    <a:lstStyle/>
                    <a:p>
                      <a:r>
                        <a:rPr lang="en-US" dirty="0"/>
                        <a:t>Post-combustion</a:t>
                      </a:r>
                      <a:r>
                        <a:rPr lang="en-US" baseline="0" dirty="0"/>
                        <a:t> coal + CCS</a:t>
                      </a:r>
                      <a:endParaRPr lang="en-US" dirty="0"/>
                    </a:p>
                  </a:txBody>
                  <a:tcPr/>
                </a:tc>
                <a:tc>
                  <a:txBody>
                    <a:bodyPr/>
                    <a:lstStyle/>
                    <a:p>
                      <a:pPr algn="r"/>
                      <a:r>
                        <a:rPr lang="en-US" dirty="0"/>
                        <a:t>13.57</a:t>
                      </a:r>
                    </a:p>
                  </a:txBody>
                  <a:tcPr/>
                </a:tc>
                <a:extLst>
                  <a:ext uri="{0D108BD9-81ED-4DB2-BD59-A6C34878D82A}">
                    <a16:rowId xmlns:a16="http://schemas.microsoft.com/office/drawing/2014/main" val="10002"/>
                  </a:ext>
                </a:extLst>
              </a:tr>
              <a:tr h="370840">
                <a:tc>
                  <a:txBody>
                    <a:bodyPr/>
                    <a:lstStyle/>
                    <a:p>
                      <a:r>
                        <a:rPr lang="en-US" dirty="0"/>
                        <a:t>Coal</a:t>
                      </a:r>
                      <a:r>
                        <a:rPr lang="en-US" baseline="0" dirty="0"/>
                        <a:t> IGCC</a:t>
                      </a:r>
                      <a:endParaRPr lang="en-US" dirty="0"/>
                    </a:p>
                  </a:txBody>
                  <a:tcPr/>
                </a:tc>
                <a:tc>
                  <a:txBody>
                    <a:bodyPr/>
                    <a:lstStyle/>
                    <a:p>
                      <a:pPr algn="r"/>
                      <a:r>
                        <a:rPr lang="en-US" dirty="0"/>
                        <a:t>9.51</a:t>
                      </a:r>
                    </a:p>
                  </a:txBody>
                  <a:tcPr/>
                </a:tc>
                <a:extLst>
                  <a:ext uri="{0D108BD9-81ED-4DB2-BD59-A6C34878D82A}">
                    <a16:rowId xmlns:a16="http://schemas.microsoft.com/office/drawing/2014/main" val="10003"/>
                  </a:ext>
                </a:extLst>
              </a:tr>
              <a:tr h="370840">
                <a:tc>
                  <a:txBody>
                    <a:bodyPr/>
                    <a:lstStyle/>
                    <a:p>
                      <a:r>
                        <a:rPr lang="en-US" dirty="0"/>
                        <a:t>Coal IGCC + CCS</a:t>
                      </a:r>
                    </a:p>
                  </a:txBody>
                  <a:tcPr>
                    <a:lnB w="12700" cap="flat" cmpd="sng" algn="ctr">
                      <a:solidFill>
                        <a:scrgbClr r="0" g="0" b="0"/>
                      </a:solidFill>
                      <a:prstDash val="solid"/>
                      <a:round/>
                      <a:headEnd type="none" w="med" len="med"/>
                      <a:tailEnd type="none" w="med" len="med"/>
                    </a:lnB>
                  </a:tcPr>
                </a:tc>
                <a:tc>
                  <a:txBody>
                    <a:bodyPr/>
                    <a:lstStyle/>
                    <a:p>
                      <a:pPr algn="r"/>
                      <a:r>
                        <a:rPr lang="en-US" dirty="0"/>
                        <a:t>14.21</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t>NG</a:t>
                      </a:r>
                      <a:r>
                        <a:rPr lang="en-US" baseline="0" dirty="0"/>
                        <a:t> CCGT</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6.53</a:t>
                      </a: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r>
                        <a:rPr lang="en-US" dirty="0"/>
                        <a:t>NG CCGT + CCS</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11.04</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76659585"/>
              </p:ext>
            </p:extLst>
          </p:nvPr>
        </p:nvGraphicFramePr>
        <p:xfrm>
          <a:off x="500363" y="5127521"/>
          <a:ext cx="5279046" cy="1112520"/>
        </p:xfrm>
        <a:graphic>
          <a:graphicData uri="http://schemas.openxmlformats.org/drawingml/2006/table">
            <a:tbl>
              <a:tblPr firstRow="1" bandRow="1">
                <a:tableStyleId>{2D5ABB26-0587-4C30-8999-92F81FD0307C}</a:tableStyleId>
              </a:tblPr>
              <a:tblGrid>
                <a:gridCol w="1759682">
                  <a:extLst>
                    <a:ext uri="{9D8B030D-6E8A-4147-A177-3AD203B41FA5}">
                      <a16:colId xmlns:a16="http://schemas.microsoft.com/office/drawing/2014/main" val="20000"/>
                    </a:ext>
                  </a:extLst>
                </a:gridCol>
                <a:gridCol w="1759682">
                  <a:extLst>
                    <a:ext uri="{9D8B030D-6E8A-4147-A177-3AD203B41FA5}">
                      <a16:colId xmlns:a16="http://schemas.microsoft.com/office/drawing/2014/main" val="20001"/>
                    </a:ext>
                  </a:extLst>
                </a:gridCol>
                <a:gridCol w="1759682">
                  <a:extLst>
                    <a:ext uri="{9D8B030D-6E8A-4147-A177-3AD203B41FA5}">
                      <a16:colId xmlns:a16="http://schemas.microsoft.com/office/drawing/2014/main" val="20002"/>
                    </a:ext>
                  </a:extLst>
                </a:gridCol>
              </a:tblGrid>
              <a:tr h="370840">
                <a:tc>
                  <a:txBody>
                    <a:bodyPr/>
                    <a:lstStyle/>
                    <a:p>
                      <a:r>
                        <a:rPr lang="en-US" b="1" dirty="0">
                          <a:solidFill>
                            <a:srgbClr val="FFFFFF"/>
                          </a:solidFill>
                        </a:rPr>
                        <a:t>fuel</a:t>
                      </a:r>
                    </a:p>
                  </a:txBody>
                  <a:tcPr>
                    <a:solidFill>
                      <a:srgbClr val="6666FF"/>
                    </a:solidFill>
                  </a:tcPr>
                </a:tc>
                <a:tc>
                  <a:txBody>
                    <a:bodyPr/>
                    <a:lstStyle/>
                    <a:p>
                      <a:pPr algn="r"/>
                      <a:r>
                        <a:rPr lang="en-US" b="1" dirty="0">
                          <a:solidFill>
                            <a:srgbClr val="FFFFFF"/>
                          </a:solidFill>
                        </a:rPr>
                        <a:t>2009</a:t>
                      </a:r>
                    </a:p>
                  </a:txBody>
                  <a:tcPr>
                    <a:solidFill>
                      <a:srgbClr val="6666FF"/>
                    </a:solidFill>
                  </a:tcPr>
                </a:tc>
                <a:tc>
                  <a:txBody>
                    <a:bodyPr/>
                    <a:lstStyle/>
                    <a:p>
                      <a:pPr algn="r"/>
                      <a:r>
                        <a:rPr lang="en-US" b="1" dirty="0">
                          <a:solidFill>
                            <a:srgbClr val="FFFFFF"/>
                          </a:solidFill>
                        </a:rPr>
                        <a:t>2016</a:t>
                      </a:r>
                    </a:p>
                  </a:txBody>
                  <a:tcPr>
                    <a:solidFill>
                      <a:srgbClr val="6666FF"/>
                    </a:solidFill>
                  </a:tcPr>
                </a:tc>
                <a:extLst>
                  <a:ext uri="{0D108BD9-81ED-4DB2-BD59-A6C34878D82A}">
                    <a16:rowId xmlns:a16="http://schemas.microsoft.com/office/drawing/2014/main" val="10000"/>
                  </a:ext>
                </a:extLst>
              </a:tr>
              <a:tr h="370840">
                <a:tc>
                  <a:txBody>
                    <a:bodyPr/>
                    <a:lstStyle/>
                    <a:p>
                      <a:r>
                        <a:rPr lang="en-US" dirty="0"/>
                        <a:t>Coal</a:t>
                      </a:r>
                      <a:r>
                        <a:rPr lang="en-US" baseline="0" dirty="0"/>
                        <a:t>, US</a:t>
                      </a:r>
                      <a:endParaRPr lang="en-US" dirty="0"/>
                    </a:p>
                  </a:txBody>
                  <a:tcPr/>
                </a:tc>
                <a:tc>
                  <a:txBody>
                    <a:bodyPr/>
                    <a:lstStyle/>
                    <a:p>
                      <a:pPr algn="r"/>
                      <a:r>
                        <a:rPr lang="en-US" dirty="0"/>
                        <a:t>$33.24/short ton</a:t>
                      </a:r>
                    </a:p>
                  </a:txBody>
                  <a:tcPr/>
                </a:tc>
                <a:tc>
                  <a:txBody>
                    <a:bodyPr/>
                    <a:lstStyle/>
                    <a:p>
                      <a:pPr algn="r"/>
                      <a:r>
                        <a:rPr lang="en-US" dirty="0"/>
                        <a:t>$36.91</a:t>
                      </a:r>
                      <a:r>
                        <a:rPr lang="en-US" baseline="0" dirty="0"/>
                        <a:t>/short ton</a:t>
                      </a:r>
                    </a:p>
                  </a:txBody>
                  <a:tcPr/>
                </a:tc>
                <a:extLst>
                  <a:ext uri="{0D108BD9-81ED-4DB2-BD59-A6C34878D82A}">
                    <a16:rowId xmlns:a16="http://schemas.microsoft.com/office/drawing/2014/main" val="10001"/>
                  </a:ext>
                </a:extLst>
              </a:tr>
              <a:tr h="370840">
                <a:tc>
                  <a:txBody>
                    <a:bodyPr/>
                    <a:lstStyle/>
                    <a:p>
                      <a:r>
                        <a:rPr lang="en-US" dirty="0"/>
                        <a:t>NG, US</a:t>
                      </a:r>
                    </a:p>
                  </a:txBody>
                  <a:tcPr>
                    <a:lnB w="12700" cap="flat" cmpd="sng" algn="ctr">
                      <a:solidFill>
                        <a:scrgbClr r="0" g="0" b="0"/>
                      </a:solidFill>
                      <a:prstDash val="solid"/>
                      <a:round/>
                      <a:headEnd type="none" w="med" len="med"/>
                      <a:tailEnd type="none" w="med" len="med"/>
                    </a:lnB>
                  </a:tcPr>
                </a:tc>
                <a:tc>
                  <a:txBody>
                    <a:bodyPr/>
                    <a:lstStyle/>
                    <a:p>
                      <a:pPr algn="r"/>
                      <a:r>
                        <a:rPr lang="en-US" dirty="0"/>
                        <a:t>4.93 $/</a:t>
                      </a:r>
                      <a:r>
                        <a:rPr lang="en-US" dirty="0" err="1"/>
                        <a:t>Mcf</a:t>
                      </a:r>
                      <a:endParaRPr lang="en-US" dirty="0"/>
                    </a:p>
                  </a:txBody>
                  <a:tcPr>
                    <a:lnB w="12700" cap="flat" cmpd="sng" algn="ctr">
                      <a:solidFill>
                        <a:scrgbClr r="0" g="0" b="0"/>
                      </a:solidFill>
                      <a:prstDash val="solid"/>
                      <a:round/>
                      <a:headEnd type="none" w="med" len="med"/>
                      <a:tailEnd type="none" w="med" len="med"/>
                    </a:lnB>
                  </a:tcPr>
                </a:tc>
                <a:tc>
                  <a:txBody>
                    <a:bodyPr/>
                    <a:lstStyle/>
                    <a:p>
                      <a:pPr algn="r"/>
                      <a:r>
                        <a:rPr lang="en-US" dirty="0"/>
                        <a:t>2.99</a:t>
                      </a:r>
                      <a:r>
                        <a:rPr lang="en-US" baseline="0" dirty="0"/>
                        <a:t> 4/</a:t>
                      </a:r>
                      <a:r>
                        <a:rPr lang="en-US" baseline="0" dirty="0" err="1"/>
                        <a:t>Mcf</a:t>
                      </a:r>
                      <a:endParaRPr lang="en-US" dirty="0"/>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TextBox 11"/>
          <p:cNvSpPr txBox="1"/>
          <p:nvPr/>
        </p:nvSpPr>
        <p:spPr>
          <a:xfrm>
            <a:off x="6050249" y="2337709"/>
            <a:ext cx="2602003" cy="1441420"/>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As long as NG supplies are sufficient, coal can’t compete.</a:t>
            </a:r>
          </a:p>
        </p:txBody>
      </p:sp>
      <p:sp>
        <p:nvSpPr>
          <p:cNvPr id="13" name="TextBox 12"/>
          <p:cNvSpPr txBox="1"/>
          <p:nvPr/>
        </p:nvSpPr>
        <p:spPr>
          <a:xfrm>
            <a:off x="6092332" y="5127521"/>
            <a:ext cx="2602003" cy="1415067"/>
          </a:xfrm>
          <a:prstGeom prst="rect">
            <a:avLst/>
          </a:prstGeom>
          <a:noFill/>
        </p:spPr>
        <p:txBody>
          <a:bodyPr wrap="square" rtlCol="0">
            <a:spAutoFit/>
          </a:bodyPr>
          <a:lstStyle/>
          <a:p>
            <a:pPr>
              <a:lnSpc>
                <a:spcPct val="110000"/>
              </a:lnSpc>
            </a:pPr>
            <a:r>
              <a:rPr lang="en-US" sz="2000" dirty="0">
                <a:latin typeface="Verdana" panose="020B0604030504040204" pitchFamily="34" charset="0"/>
                <a:ea typeface="Verdana" panose="020B0604030504040204" pitchFamily="34" charset="0"/>
                <a:cs typeface="Verdana" panose="020B0604030504040204" pitchFamily="34" charset="0"/>
              </a:rPr>
              <a:t>And while NG prices have fallen, coal prices have not.</a:t>
            </a:r>
          </a:p>
        </p:txBody>
      </p:sp>
      <p:pic>
        <p:nvPicPr>
          <p:cNvPr id="11" name="Picture 10">
            <a:extLst>
              <a:ext uri="{FF2B5EF4-FFF2-40B4-BE49-F238E27FC236}">
                <a16:creationId xmlns:a16="http://schemas.microsoft.com/office/drawing/2014/main" id="{86555AB8-1C6A-9F4B-8F9F-9687BA3ECAF9}"/>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4489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302507" cy="584775"/>
          </a:xfrm>
          <a:prstGeom prst="rect">
            <a:avLst/>
          </a:prstGeom>
          <a:noFill/>
        </p:spPr>
        <p:txBody>
          <a:bodyPr wrap="non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10. Remedies</a:t>
            </a:r>
          </a:p>
        </p:txBody>
      </p:sp>
      <p:sp>
        <p:nvSpPr>
          <p:cNvPr id="8" name="TextBox 7"/>
          <p:cNvSpPr txBox="1"/>
          <p:nvPr/>
        </p:nvSpPr>
        <p:spPr>
          <a:xfrm>
            <a:off x="228600" y="2518284"/>
            <a:ext cx="8524631" cy="523220"/>
          </a:xfrm>
          <a:prstGeom prst="rect">
            <a:avLst/>
          </a:prstGeom>
          <a:noFill/>
        </p:spPr>
        <p:txBody>
          <a:bodyPr wrap="square" rtlCol="0">
            <a:spAutoFit/>
          </a:bodyPr>
          <a:lstStyle/>
          <a:p>
            <a:pPr lvl="1" algn="ctr"/>
            <a:r>
              <a:rPr lang="en-US" sz="2800" b="1" i="1" dirty="0">
                <a:latin typeface="Verdana" panose="020B0604030504040204" pitchFamily="34" charset="0"/>
                <a:ea typeface="Verdana" panose="020B0604030504040204" pitchFamily="34" charset="0"/>
                <a:cs typeface="Verdana" panose="020B0604030504040204" pitchFamily="34" charset="0"/>
              </a:rPr>
              <a:t>10.3: Geo-engineering</a:t>
            </a:r>
          </a:p>
        </p:txBody>
      </p:sp>
      <p:pic>
        <p:nvPicPr>
          <p:cNvPr id="7" name="Picture 6">
            <a:extLst>
              <a:ext uri="{FF2B5EF4-FFF2-40B4-BE49-F238E27FC236}">
                <a16:creationId xmlns:a16="http://schemas.microsoft.com/office/drawing/2014/main" id="{7FEBE3BB-C458-754F-8D6C-AB2D75BD06D9}"/>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926631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7915</TotalTime>
  <Words>3708</Words>
  <Application>Microsoft Macintosh PowerPoint</Application>
  <PresentationFormat>On-screen Show (4:3)</PresentationFormat>
  <Paragraphs>371</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Avenir Black</vt:lpstr>
      <vt:lpstr>Avenir Heavy</vt:lpstr>
      <vt:lpstr>Avenir Medium</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213</cp:revision>
  <dcterms:created xsi:type="dcterms:W3CDTF">2017-11-11T13:56:12Z</dcterms:created>
  <dcterms:modified xsi:type="dcterms:W3CDTF">2019-12-11T02:21:11Z</dcterms:modified>
</cp:coreProperties>
</file>