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06" r:id="rId2"/>
    <p:sldId id="258" r:id="rId3"/>
    <p:sldId id="259" r:id="rId4"/>
    <p:sldId id="300" r:id="rId5"/>
    <p:sldId id="301" r:id="rId6"/>
    <p:sldId id="385" r:id="rId7"/>
    <p:sldId id="384" r:id="rId8"/>
    <p:sldId id="394" r:id="rId9"/>
    <p:sldId id="261" r:id="rId10"/>
    <p:sldId id="304" r:id="rId11"/>
    <p:sldId id="305" r:id="rId12"/>
    <p:sldId id="306" r:id="rId13"/>
    <p:sldId id="307" r:id="rId14"/>
    <p:sldId id="330" r:id="rId15"/>
    <p:sldId id="331" r:id="rId16"/>
    <p:sldId id="333" r:id="rId17"/>
    <p:sldId id="308" r:id="rId18"/>
    <p:sldId id="354" r:id="rId19"/>
    <p:sldId id="334" r:id="rId20"/>
    <p:sldId id="347" r:id="rId21"/>
    <p:sldId id="338" r:id="rId22"/>
    <p:sldId id="310" r:id="rId23"/>
    <p:sldId id="316" r:id="rId24"/>
    <p:sldId id="317" r:id="rId25"/>
    <p:sldId id="351" r:id="rId26"/>
    <p:sldId id="353" r:id="rId27"/>
    <p:sldId id="403" r:id="rId28"/>
    <p:sldId id="312" r:id="rId29"/>
    <p:sldId id="327" r:id="rId30"/>
    <p:sldId id="336" r:id="rId31"/>
    <p:sldId id="315" r:id="rId32"/>
    <p:sldId id="263" r:id="rId33"/>
    <p:sldId id="373" r:id="rId34"/>
    <p:sldId id="375" r:id="rId35"/>
    <p:sldId id="374" r:id="rId36"/>
    <p:sldId id="321" r:id="rId37"/>
    <p:sldId id="376" r:id="rId38"/>
    <p:sldId id="355" r:id="rId39"/>
    <p:sldId id="320" r:id="rId40"/>
    <p:sldId id="280" r:id="rId41"/>
    <p:sldId id="276" r:id="rId42"/>
    <p:sldId id="284" r:id="rId43"/>
    <p:sldId id="342" r:id="rId44"/>
    <p:sldId id="344" r:id="rId45"/>
    <p:sldId id="377" r:id="rId46"/>
    <p:sldId id="389" r:id="rId47"/>
    <p:sldId id="395" r:id="rId48"/>
    <p:sldId id="396" r:id="rId49"/>
    <p:sldId id="329" r:id="rId50"/>
    <p:sldId id="262" r:id="rId51"/>
    <p:sldId id="392" r:id="rId52"/>
    <p:sldId id="463" r:id="rId53"/>
    <p:sldId id="291" r:id="rId54"/>
    <p:sldId id="404" r:id="rId55"/>
    <p:sldId id="346" r:id="rId56"/>
    <p:sldId id="349" r:id="rId57"/>
    <p:sldId id="399" r:id="rId58"/>
    <p:sldId id="348" r:id="rId59"/>
    <p:sldId id="408" r:id="rId60"/>
    <p:sldId id="410" r:id="rId61"/>
    <p:sldId id="398" r:id="rId62"/>
    <p:sldId id="409" r:id="rId63"/>
    <p:sldId id="397" r:id="rId64"/>
    <p:sldId id="340" r:id="rId65"/>
    <p:sldId id="402" r:id="rId66"/>
    <p:sldId id="382" r:id="rId67"/>
    <p:sldId id="383" r:id="rId68"/>
    <p:sldId id="339" r:id="rId69"/>
    <p:sldId id="362" r:id="rId70"/>
    <p:sldId id="363" r:id="rId71"/>
    <p:sldId id="364" r:id="rId72"/>
    <p:sldId id="368" r:id="rId73"/>
    <p:sldId id="367" r:id="rId74"/>
    <p:sldId id="405" r:id="rId75"/>
    <p:sldId id="407" r:id="rId76"/>
    <p:sldId id="412" r:id="rId77"/>
    <p:sldId id="462" r:id="rId78"/>
    <p:sldId id="359" r:id="rId79"/>
    <p:sldId id="360" r:id="rId80"/>
    <p:sldId id="370" r:id="rId81"/>
    <p:sldId id="371" r:id="rId82"/>
    <p:sldId id="369" r:id="rId83"/>
    <p:sldId id="286" r:id="rId84"/>
    <p:sldId id="464" r:id="rId85"/>
    <p:sldId id="411" r:id="rId86"/>
    <p:sldId id="387" r:id="rId87"/>
    <p:sldId id="388" r:id="rId88"/>
    <p:sldId id="393" r:id="rId89"/>
    <p:sldId id="391" r:id="rId90"/>
    <p:sldId id="400" r:id="rId91"/>
    <p:sldId id="401" r:id="rId92"/>
    <p:sldId id="341" r:id="rId93"/>
    <p:sldId id="299" r:id="rId94"/>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03"/>
    <p:restoredTop sz="91522" autoAdjust="0"/>
  </p:normalViewPr>
  <p:slideViewPr>
    <p:cSldViewPr snapToGrid="0" snapToObjects="1">
      <p:cViewPr>
        <p:scale>
          <a:sx n="82" d="100"/>
          <a:sy n="82" d="100"/>
        </p:scale>
        <p:origin x="1176" y="984"/>
      </p:cViewPr>
      <p:guideLst>
        <p:guide orient="horz" pos="2160"/>
        <p:guide pos="3840"/>
      </p:guideLst>
    </p:cSldViewPr>
  </p:slideViewPr>
  <p:notesTextViewPr>
    <p:cViewPr>
      <p:scale>
        <a:sx n="100" d="100"/>
        <a:sy n="100" d="100"/>
      </p:scale>
      <p:origin x="0" y="0"/>
    </p:cViewPr>
  </p:notesTextViewPr>
  <p:sorterViewPr>
    <p:cViewPr>
      <p:scale>
        <a:sx n="150" d="100"/>
        <a:sy n="150" d="100"/>
      </p:scale>
      <p:origin x="0" y="636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102FC-6476-3E47-A7E7-50C2542AA6F3}" type="datetimeFigureOut">
              <a:rPr lang="en-US" smtClean="0"/>
              <a:t>10/24/20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3169560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102FC-6476-3E47-A7E7-50C2542AA6F3}" type="datetimeFigureOut">
              <a:rPr lang="en-US" smtClean="0"/>
              <a:t>10/24/20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321914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102FC-6476-3E47-A7E7-50C2542AA6F3}" type="datetimeFigureOut">
              <a:rPr lang="en-US" smtClean="0"/>
              <a:t>10/24/20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2112838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102FC-6476-3E47-A7E7-50C2542AA6F3}" type="datetimeFigureOut">
              <a:rPr lang="en-US" smtClean="0"/>
              <a:t>10/24/20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982001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102FC-6476-3E47-A7E7-50C2542AA6F3}" type="datetimeFigureOut">
              <a:rPr lang="en-US" smtClean="0"/>
              <a:t>10/24/20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2500393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102FC-6476-3E47-A7E7-50C2542AA6F3}" type="datetimeFigureOut">
              <a:rPr lang="en-US" smtClean="0"/>
              <a:t>10/24/20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2401093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102FC-6476-3E47-A7E7-50C2542AA6F3}" type="datetimeFigureOut">
              <a:rPr lang="en-US" smtClean="0"/>
              <a:t>10/24/20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246507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102FC-6476-3E47-A7E7-50C2542AA6F3}" type="datetimeFigureOut">
              <a:rPr lang="en-US" smtClean="0"/>
              <a:t>10/24/20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13645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102FC-6476-3E47-A7E7-50C2542AA6F3}" type="datetimeFigureOut">
              <a:rPr lang="en-US" smtClean="0"/>
              <a:t>10/24/20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2181060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1102FC-6476-3E47-A7E7-50C2542AA6F3}" type="datetimeFigureOut">
              <a:rPr lang="en-US" smtClean="0"/>
              <a:t>10/24/20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879733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1102FC-6476-3E47-A7E7-50C2542AA6F3}" type="datetimeFigureOut">
              <a:rPr lang="en-US" smtClean="0"/>
              <a:t>10/24/20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4200754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defRPr>
            </a:lvl1pPr>
          </a:lstStyle>
          <a:p>
            <a:fld id="{BA1102FC-6476-3E47-A7E7-50C2542AA6F3}" type="datetimeFigureOut">
              <a:rPr lang="en-US" smtClean="0"/>
              <a:pPr/>
              <a:t>10/24/20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b="0" i="0">
                <a:solidFill>
                  <a:schemeClr val="tx1">
                    <a:tint val="75000"/>
                  </a:schemeClr>
                </a:solidFill>
                <a:latin typeface="Verdana" panose="020B0604030504040204" pitchFamily="34" charset="0"/>
              </a:defRPr>
            </a:lvl1pPr>
          </a:lstStyle>
          <a:p>
            <a:fld id="{E5A45D7B-2B57-2741-8865-D798909A5DC9}" type="slidenum">
              <a:rPr lang="en-US" smtClean="0"/>
              <a:pPr/>
              <a:t>‹#›</a:t>
            </a:fld>
            <a:endParaRPr lang="en-US" dirty="0"/>
          </a:p>
        </p:txBody>
      </p:sp>
    </p:spTree>
    <p:extLst>
      <p:ext uri="{BB962C8B-B14F-4D97-AF65-F5344CB8AC3E}">
        <p14:creationId xmlns:p14="http://schemas.microsoft.com/office/powerpoint/2010/main" val="1822343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kern="1200">
          <a:solidFill>
            <a:schemeClr val="tx1"/>
          </a:solidFill>
          <a:latin typeface="Verdana" panose="020B060403050404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Verdana" panose="020B060403050404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Verdana" panose="020B060403050404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Verdana" panose="020B060403050404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Verdana" panose="020B060403050404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Verdana" panose="020B060403050404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indexchange.energy.gov/maps-data/130"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equinor.com/en/what-we-do/floating-wind.html" TargetMode="External"/><Relationship Id="rId2" Type="http://schemas.openxmlformats.org/officeDocument/2006/relationships/hyperlink" Target="http://www.pnas.org/content/114/43/11338.full.pdf?with-ds=yes"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theguardian.com/environment/2017/oct/15/wild-is-the-wind-the-resource-that-could-power-the-world"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hyperlink" Target="https://www.irena.org/-/media/Files/IRENA/Agency/Publication/2019/Oct/IRENA_Future_of_wind_2019.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g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theguardian.com/sustainable-business/2016/dec/21/"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irena.org/-/media/Files/IRENA/Agency/Publication/2019/Oct/IRENA_Future_of_wind_2019.pdf" TargetMode="Externa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irena.org/-/media/Files/IRENA/Agency/Publication/2019/Oct/IRENA_Future_of_wind_2019.pdf" TargetMode="Externa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irena.org/-/media/Files/IRENA/Agency/Publication/2019/Oct/IRENA_Future_of_wind_2019.pdf" TargetMode="Externa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irena.org/-/media/Files/IRENA/Agency/Publication/2019/Oct/IRENA_Future_of_wind_2019.pdf"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3" Type="http://schemas.openxmlformats.org/officeDocument/2006/relationships/hyperlink" Target="https://www.irena.org/-/media/Files/IRENA/Agency/Publication/2019/Oct/IRENA_Future_of_wind_2019.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hyperlink" Target="https://www.irena.org/-/media/Files/IRENA/Agency/Publication/2019/Oct/IRENA_Future_of_wind_2019.pdf"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windpowerengineering.com/harvest-plentiful-low-level-winds-existing-wind-farms/"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www.irena.org/-/media/Files/IRENA/Agency/Publication/2019/Oct/IRENA_Future_of_wind_2019.pdf"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hyperlink" Target="https://www.statoil.com/en/what-we-do/new-energy-solutions/our-offshore-wind-projects.html"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equinor.com/en/what-we-do/floating-wind.html" TargetMode="Externa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irena.org/-/media/Files/IRENA/Agency/Publication/2019/Oct/IRENA_Future_of_wind_2019.pdf"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equinor.com/en/what-we-do/floating-wind.html" TargetMode="External"/><Relationship Id="rId1" Type="http://schemas.openxmlformats.org/officeDocument/2006/relationships/slideLayout" Target="../slideLayouts/slideLayout1.xml"/><Relationship Id="rId4" Type="http://schemas.openxmlformats.org/officeDocument/2006/relationships/image" Target="../media/image67.tiff"/></Relationships>
</file>

<file path=ppt/slides/_rels/slide61.xml.rels><?xml version="1.0" encoding="UTF-8" standalone="yes"?>
<Relationships xmlns="http://schemas.openxmlformats.org/package/2006/relationships"><Relationship Id="rId3" Type="http://schemas.openxmlformats.org/officeDocument/2006/relationships/hyperlink" Target="https://www.irena.org/-/media/Files/IRENA/Agency/Publication/2019/Oct/IRENA_Future_of_wind_2019.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hyperlink" Target="http://www.pnas.org/content/114/43/11338.full.pdf?with-ds=yes" TargetMode="External"/><Relationship Id="rId2" Type="http://schemas.openxmlformats.org/officeDocument/2006/relationships/hyperlink" Target="https://www.theguardian.com/environment/2017/oct/15/wild-is-the-wind-the-resource-that-could-power-the-world"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irena.org/-/media/Files/IRENA/Agency/Publication/2019/Oct/IRENA_Future_of_wind_2019.pdf"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irena.org/-/media/Files/IRENA/Agency/Publication/2019/Oct/IRENA_Future_of_wind_2019.pdf"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tif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irena.org/-/media/Files/IRENA/Agency/Publication/2019/Oct/IRENA_Future_of_wind_2019.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hyperlink" Target="https://news.nationalgeographic.com/news/energy/2011/12/111219-wind-turbines-help-crops-on-farms/" TargetMode="External"/><Relationship Id="rId2" Type="http://schemas.openxmlformats.org/officeDocument/2006/relationships/hyperlink" Target="http://www.noaanews.noaa.gov/stories2011/images/vattenfall-image_300.jpg"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4.png"/><Relationship Id="rId4" Type="http://schemas.openxmlformats.org/officeDocument/2006/relationships/hyperlink" Target="https://ace.illinois.edu/sites/ace.illinois.edu/files/JMP_V6_upload_V2_0.pdf"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s://www.evwind.es/2020/05/26/strategies-for-the-recycling-of-wind-turbine-blades/74876"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6.tiff"/><Relationship Id="rId4" Type="http://schemas.openxmlformats.org/officeDocument/2006/relationships/hyperlink" Target="https://www.npr.org/2019/09/10/759376113/unfurling-the-waste-problem-caused-by-wind-energy"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evwind.es/2020/05/26/strategies-for-the-recycling-of-wind-turbine-blades/74876"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npr.org/2019/09/10/759376113/unfurling-the-waste-problem-caused-by-wind-energy"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v-magazine-usa.com/2019/11/26/92-percent-of-americans-want-moar-solar-power/" TargetMode="Externa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vtdigger.org/2016/02/19/survey-shows-75-percent-of-vermonters-want-more-solar/" TargetMode="Externa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irena.org/-/media/Files/IRENA/Agency/Publication/2019/Oct/IRENA_Future_of_wind_2019.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eantechnica.com/2017/05/24/whats-wind-power-vermont/" TargetMode="Externa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evendaysvt.com/vermont/power-struggle-vermont-utilities-dont-want-new-wind-energy/Content?oid=2933555" TargetMode="Externa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irena.org/-/media/Files/IRENA/Agency/Publication/2019/Oct/IRENA_Future_of_wind_2019.pdf"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irena.org/-/media/Files/IRENA/Agency/Publication/2019/Oct/IRENA_Future_of_wind_2019.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88.xml.rels><?xml version="1.0" encoding="UTF-8" standalone="yes"?>
<Relationships xmlns="http://schemas.openxmlformats.org/package/2006/relationships"><Relationship Id="rId3" Type="http://schemas.openxmlformats.org/officeDocument/2006/relationships/hyperlink" Target="https://www.irena.org/-/media/Files/IRENA/Agency/Publication/2019/Oct/IRENA_Future_of_wind_2019.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irena.org/-/media/Files/IRENA/Agency/Publication/2019/Oct/IRENA_Future_of_wind_2019.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s://www.irena.org/-/media/Files/IRENA/Agency/Publication/2019/Oct/IRENA_Future_of_wind_2019.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91.xml.rels><?xml version="1.0" encoding="UTF-8" standalone="yes"?>
<Relationships xmlns="http://schemas.openxmlformats.org/package/2006/relationships"><Relationship Id="rId3" Type="http://schemas.openxmlformats.org/officeDocument/2006/relationships/hyperlink" Target="https://www.irena.org/-/media/Files/IRENA/Agency/Publication/2019/Oct/IRENA_Future_of_wind_2019.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76"/>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9872"/>
            <a:ext cx="935384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SSC 2030: Energy Systems and Sustainability</a:t>
            </a:r>
          </a:p>
        </p:txBody>
      </p:sp>
      <p:sp>
        <p:nvSpPr>
          <p:cNvPr id="8" name="TextBox 7"/>
          <p:cNvSpPr txBox="1"/>
          <p:nvPr/>
        </p:nvSpPr>
        <p:spPr>
          <a:xfrm>
            <a:off x="653185" y="655187"/>
            <a:ext cx="7497502" cy="6111609"/>
          </a:xfrm>
          <a:prstGeom prst="rect">
            <a:avLst/>
          </a:prstGeom>
          <a:noFill/>
        </p:spPr>
        <p:txBody>
          <a:bodyPr wrap="none" rtlCol="0">
            <a:spAutoFit/>
          </a:bodyPr>
          <a:lstStyle/>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10. Wind energy</a:t>
            </a:r>
            <a:endParaRPr lang="en-US" sz="9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10.1: </a:t>
            </a:r>
            <a:r>
              <a:rPr lang="en-US" sz="2400" dirty="0">
                <a:latin typeface="Verdana" panose="020B0604030504040204" pitchFamily="34" charset="0"/>
                <a:ea typeface="Verdana" panose="020B0604030504040204" pitchFamily="34" charset="0"/>
                <a:cs typeface="Verdana" panose="020B0604030504040204" pitchFamily="34" charset="0"/>
              </a:rPr>
              <a:t>History and global use</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10.2: </a:t>
            </a:r>
            <a:r>
              <a:rPr lang="en-US" sz="2400" dirty="0">
                <a:latin typeface="Verdana" panose="020B0604030504040204" pitchFamily="34" charset="0"/>
                <a:ea typeface="Verdana" panose="020B0604030504040204" pitchFamily="34" charset="0"/>
                <a:cs typeface="Verdana" panose="020B0604030504040204" pitchFamily="34" charset="0"/>
              </a:rPr>
              <a:t>Wind and wind resources</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10.3: </a:t>
            </a:r>
            <a:r>
              <a:rPr lang="en-US" sz="2400" dirty="0">
                <a:latin typeface="Verdana" panose="020B0604030504040204" pitchFamily="34" charset="0"/>
                <a:ea typeface="Verdana" panose="020B0604030504040204" pitchFamily="34" charset="0"/>
                <a:cs typeface="Verdana" panose="020B0604030504040204" pitchFamily="34" charset="0"/>
              </a:rPr>
              <a:t>The physics of wind power and siting</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10.4: </a:t>
            </a:r>
            <a:r>
              <a:rPr lang="en-US" sz="2400" dirty="0">
                <a:latin typeface="Verdana" panose="020B0604030504040204" pitchFamily="34" charset="0"/>
                <a:ea typeface="Verdana" panose="020B0604030504040204" pitchFamily="34" charset="0"/>
                <a:cs typeface="Verdana" panose="020B0604030504040204" pitchFamily="34" charset="0"/>
              </a:rPr>
              <a:t>Wind turbines designs and components</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10.5: </a:t>
            </a:r>
            <a:r>
              <a:rPr lang="en-US" sz="2400" dirty="0">
                <a:latin typeface="Verdana" panose="020B0604030504040204" pitchFamily="34" charset="0"/>
                <a:ea typeface="Verdana" panose="020B0604030504040204" pitchFamily="34" charset="0"/>
                <a:cs typeface="Verdana" panose="020B0604030504040204" pitchFamily="34" charset="0"/>
              </a:rPr>
              <a:t>Economics of wind power</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10.6: </a:t>
            </a:r>
            <a:r>
              <a:rPr lang="en-US" sz="2400" dirty="0">
                <a:latin typeface="Verdana" panose="020B0604030504040204" pitchFamily="34" charset="0"/>
                <a:ea typeface="Verdana" panose="020B0604030504040204" pitchFamily="34" charset="0"/>
                <a:cs typeface="Verdana" panose="020B0604030504040204" pitchFamily="34" charset="0"/>
              </a:rPr>
              <a:t>Onshore wind project scale</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10.7: </a:t>
            </a:r>
            <a:r>
              <a:rPr lang="en-US" sz="2400" dirty="0">
                <a:latin typeface="Verdana" panose="020B0604030504040204" pitchFamily="34" charset="0"/>
                <a:ea typeface="Verdana" panose="020B0604030504040204" pitchFamily="34" charset="0"/>
                <a:cs typeface="Verdana" panose="020B0604030504040204" pitchFamily="34" charset="0"/>
              </a:rPr>
              <a:t>Offshore wind – the real powerhouse</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10.8: </a:t>
            </a:r>
            <a:r>
              <a:rPr lang="en-US" sz="2400" dirty="0">
                <a:latin typeface="Verdana" panose="020B0604030504040204" pitchFamily="34" charset="0"/>
                <a:ea typeface="Verdana" panose="020B0604030504040204" pitchFamily="34" charset="0"/>
                <a:cs typeface="Verdana" panose="020B0604030504040204" pitchFamily="34" charset="0"/>
              </a:rPr>
              <a:t>Downsides of wind power</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10.9: </a:t>
            </a:r>
            <a:r>
              <a:rPr lang="en-US" sz="2400" dirty="0">
                <a:latin typeface="Verdana" panose="020B0604030504040204" pitchFamily="34" charset="0"/>
                <a:ea typeface="Verdana" panose="020B0604030504040204" pitchFamily="34" charset="0"/>
                <a:cs typeface="Verdana" panose="020B0604030504040204" pitchFamily="34" charset="0"/>
              </a:rPr>
              <a:t>Public attitudes toward wind power</a:t>
            </a:r>
          </a:p>
          <a:p>
            <a:pPr>
              <a:lnSpc>
                <a:spcPct val="150000"/>
              </a:lnSpc>
            </a:pPr>
            <a:r>
              <a:rPr lang="en-US" sz="2400" b="1" dirty="0">
                <a:latin typeface="Verdana" panose="020B0604030504040204" pitchFamily="34" charset="0"/>
                <a:ea typeface="Verdana" panose="020B0604030504040204" pitchFamily="34" charset="0"/>
                <a:cs typeface="Verdana" panose="020B0604030504040204" pitchFamily="34" charset="0"/>
              </a:rPr>
              <a:t>10.10: </a:t>
            </a:r>
            <a:r>
              <a:rPr lang="en-US" sz="2400" dirty="0">
                <a:latin typeface="Verdana" panose="020B0604030504040204" pitchFamily="34" charset="0"/>
                <a:ea typeface="Verdana" panose="020B0604030504040204" pitchFamily="34" charset="0"/>
                <a:cs typeface="Verdana" panose="020B0604030504040204" pitchFamily="34" charset="0"/>
              </a:rPr>
              <a:t>Role of wind power in energy transition</a:t>
            </a:r>
          </a:p>
        </p:txBody>
      </p:sp>
      <p:pic>
        <p:nvPicPr>
          <p:cNvPr id="7" name="Picture 6">
            <a:extLst>
              <a:ext uri="{FF2B5EF4-FFF2-40B4-BE49-F238E27FC236}">
                <a16:creationId xmlns:a16="http://schemas.microsoft.com/office/drawing/2014/main" id="{B4B450EC-D04E-D746-B342-5AC5CDEAAA73}"/>
              </a:ext>
            </a:extLst>
          </p:cNvPr>
          <p:cNvPicPr>
            <a:picLocks noChangeAspect="1"/>
          </p:cNvPicPr>
          <p:nvPr/>
        </p:nvPicPr>
        <p:blipFill>
          <a:blip r:embed="rId2">
            <a:duotone>
              <a:prstClr val="black"/>
              <a:schemeClr val="accent1">
                <a:tint val="45000"/>
                <a:satMod val="400000"/>
              </a:schemeClr>
            </a:duotone>
          </a:blip>
          <a:stretch>
            <a:fillRect/>
          </a:stretch>
        </p:blipFill>
        <p:spPr>
          <a:xfrm>
            <a:off x="11255741" y="38919"/>
            <a:ext cx="628093" cy="584776"/>
          </a:xfrm>
          <a:prstGeom prst="rect">
            <a:avLst/>
          </a:prstGeom>
        </p:spPr>
      </p:pic>
      <p:sp>
        <p:nvSpPr>
          <p:cNvPr id="9" name="TextBox 8">
            <a:extLst>
              <a:ext uri="{FF2B5EF4-FFF2-40B4-BE49-F238E27FC236}">
                <a16:creationId xmlns:a16="http://schemas.microsoft.com/office/drawing/2014/main" id="{18F48908-6D53-EA4C-A7AC-3740E41598B8}"/>
              </a:ext>
            </a:extLst>
          </p:cNvPr>
          <p:cNvSpPr txBox="1"/>
          <p:nvPr/>
        </p:nvSpPr>
        <p:spPr>
          <a:xfrm>
            <a:off x="8516984" y="5689578"/>
            <a:ext cx="3570514" cy="1077218"/>
          </a:xfrm>
          <a:prstGeom prst="rect">
            <a:avLst/>
          </a:prstGeom>
          <a:noFill/>
        </p:spPr>
        <p:txBody>
          <a:bodyPr wrap="square" rtlCol="0">
            <a:spAutoFit/>
          </a:bodyPr>
          <a:lstStyle/>
          <a:p>
            <a:r>
              <a:rPr lang="en-US" sz="1600" u="sng" dirty="0">
                <a:latin typeface="Verdana" panose="020B0604030504040204" pitchFamily="34" charset="0"/>
                <a:cs typeface="Verdana" panose="020B0604030504040204" pitchFamily="34" charset="0"/>
              </a:rPr>
              <a:t>Main source</a:t>
            </a:r>
            <a:r>
              <a:rPr lang="en-US" sz="1600" dirty="0">
                <a:latin typeface="Verdana" panose="020B0604030504040204" pitchFamily="34" charset="0"/>
                <a:cs typeface="Verdana" panose="020B0604030504040204" pitchFamily="34" charset="0"/>
              </a:rPr>
              <a:t>: Boyle, Godfrey (ed) (2004) Renewable Energy: Power for a Sustainable Future, 2/e, Oxford University Press, UK</a:t>
            </a:r>
          </a:p>
        </p:txBody>
      </p:sp>
    </p:spTree>
    <p:extLst>
      <p:ext uri="{BB962C8B-B14F-4D97-AF65-F5344CB8AC3E}">
        <p14:creationId xmlns:p14="http://schemas.microsoft.com/office/powerpoint/2010/main" val="183383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9797"/>
            <a:ext cx="508664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10. Wind energy</a:t>
            </a:r>
          </a:p>
        </p:txBody>
      </p:sp>
      <p:sp>
        <p:nvSpPr>
          <p:cNvPr id="8" name="TextBox 7"/>
          <p:cNvSpPr txBox="1"/>
          <p:nvPr/>
        </p:nvSpPr>
        <p:spPr>
          <a:xfrm>
            <a:off x="3510853" y="3167390"/>
            <a:ext cx="5170293" cy="523220"/>
          </a:xfrm>
          <a:prstGeom prst="rect">
            <a:avLst/>
          </a:prstGeom>
          <a:noFill/>
        </p:spPr>
        <p:txBody>
          <a:bodyPr wrap="square" rtlCol="0">
            <a:spAutoFit/>
          </a:bodyPr>
          <a:lstStyle/>
          <a:p>
            <a:pPr lvl="1"/>
            <a:r>
              <a:rPr lang="en-US" sz="2800" b="1" dirty="0">
                <a:latin typeface="Verdana" panose="020B0604030504040204" pitchFamily="34" charset="0"/>
                <a:ea typeface="Verdana" panose="020B0604030504040204" pitchFamily="34" charset="0"/>
                <a:cs typeface="Verdana" panose="020B0604030504040204" pitchFamily="34" charset="0"/>
              </a:rPr>
              <a:t>10.2: Wind resources</a:t>
            </a:r>
          </a:p>
        </p:txBody>
      </p:sp>
      <p:sp>
        <p:nvSpPr>
          <p:cNvPr id="7" name="TextBox 6"/>
          <p:cNvSpPr txBox="1"/>
          <p:nvPr/>
        </p:nvSpPr>
        <p:spPr>
          <a:xfrm>
            <a:off x="8910652" y="6500907"/>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9" name="Picture 8">
            <a:extLst>
              <a:ext uri="{FF2B5EF4-FFF2-40B4-BE49-F238E27FC236}">
                <a16:creationId xmlns:a16="http://schemas.microsoft.com/office/drawing/2014/main" id="{6C0DEC83-B533-9746-977F-8BFE1209A8CF}"/>
              </a:ext>
            </a:extLst>
          </p:cNvPr>
          <p:cNvPicPr>
            <a:picLocks noChangeAspect="1"/>
          </p:cNvPicPr>
          <p:nvPr/>
        </p:nvPicPr>
        <p:blipFill>
          <a:blip r:embed="rId2">
            <a:duotone>
              <a:prstClr val="black"/>
              <a:schemeClr val="accent1">
                <a:tint val="45000"/>
                <a:satMod val="400000"/>
              </a:schemeClr>
            </a:duotone>
          </a:blip>
          <a:stretch>
            <a:fillRect/>
          </a:stretch>
        </p:blipFill>
        <p:spPr>
          <a:xfrm>
            <a:off x="11187987" y="49316"/>
            <a:ext cx="628093" cy="584776"/>
          </a:xfrm>
          <a:prstGeom prst="rect">
            <a:avLst/>
          </a:prstGeom>
        </p:spPr>
      </p:pic>
    </p:spTree>
    <p:extLst>
      <p:ext uri="{BB962C8B-B14F-4D97-AF65-F5344CB8AC3E}">
        <p14:creationId xmlns:p14="http://schemas.microsoft.com/office/powerpoint/2010/main" val="2934195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9797"/>
            <a:ext cx="303801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What is wind?</a:t>
            </a:r>
          </a:p>
        </p:txBody>
      </p:sp>
      <p:sp>
        <p:nvSpPr>
          <p:cNvPr id="21" name="Text Box 3"/>
          <p:cNvSpPr txBox="1">
            <a:spLocks noChangeArrowheads="1"/>
          </p:cNvSpPr>
          <p:nvPr/>
        </p:nvSpPr>
        <p:spPr bwMode="auto">
          <a:xfrm>
            <a:off x="228601" y="879139"/>
            <a:ext cx="5760722" cy="1631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Wind is movement of atmospheric air masses that result from </a:t>
            </a:r>
            <a:r>
              <a:rPr lang="en-US" altLang="en-US" sz="2000" b="1" dirty="0">
                <a:latin typeface="Verdana" panose="020B0604030504040204" pitchFamily="34" charset="0"/>
                <a:ea typeface="Verdana" panose="020B0604030504040204" pitchFamily="34" charset="0"/>
                <a:cs typeface="Verdana" panose="020B0604030504040204" pitchFamily="34" charset="0"/>
              </a:rPr>
              <a:t>variations in atmospheric pressure</a:t>
            </a:r>
            <a:r>
              <a:rPr lang="en-US" altLang="en-US" sz="2000" dirty="0">
                <a:latin typeface="Verdana" panose="020B0604030504040204" pitchFamily="34" charset="0"/>
                <a:ea typeface="Verdana" panose="020B0604030504040204" pitchFamily="34" charset="0"/>
                <a:cs typeface="Verdana" panose="020B0604030504040204" pitchFamily="34" charset="0"/>
              </a:rPr>
              <a:t>. The variations in pressure result from </a:t>
            </a:r>
            <a:r>
              <a:rPr lang="en-US" altLang="en-US" sz="2000" b="1" dirty="0">
                <a:latin typeface="Verdana" panose="020B0604030504040204" pitchFamily="34" charset="0"/>
                <a:ea typeface="Verdana" panose="020B0604030504040204" pitchFamily="34" charset="0"/>
                <a:cs typeface="Verdana" panose="020B0604030504040204" pitchFamily="34" charset="0"/>
              </a:rPr>
              <a:t>solar heating </a:t>
            </a:r>
            <a:r>
              <a:rPr lang="en-US" altLang="en-US" sz="2000" dirty="0">
                <a:latin typeface="Verdana" panose="020B0604030504040204" pitchFamily="34" charset="0"/>
                <a:ea typeface="Verdana" panose="020B0604030504040204" pitchFamily="34" charset="0"/>
                <a:cs typeface="Verdana" panose="020B0604030504040204" pitchFamily="34" charset="0"/>
              </a:rPr>
              <a:t>of different parts of the earth’s surface.</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10" name="Text Box 3"/>
          <p:cNvSpPr txBox="1">
            <a:spLocks noChangeArrowheads="1"/>
          </p:cNvSpPr>
          <p:nvPr/>
        </p:nvSpPr>
        <p:spPr bwMode="auto">
          <a:xfrm>
            <a:off x="236232" y="2945210"/>
            <a:ext cx="5554968" cy="2400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Because the </a:t>
            </a:r>
            <a:r>
              <a:rPr lang="en-US" altLang="en-US" sz="2000" b="1" dirty="0">
                <a:latin typeface="Verdana" panose="020B0604030504040204" pitchFamily="34" charset="0"/>
                <a:ea typeface="Verdana" panose="020B0604030504040204" pitchFamily="34" charset="0"/>
                <a:cs typeface="Verdana" panose="020B0604030504040204" pitchFamily="34" charset="0"/>
              </a:rPr>
              <a:t>density of sunlight</a:t>
            </a:r>
            <a:r>
              <a:rPr lang="en-US" altLang="en-US" sz="2000" dirty="0">
                <a:latin typeface="Verdana" panose="020B0604030504040204" pitchFamily="34" charset="0"/>
                <a:ea typeface="Verdana" panose="020B0604030504040204" pitchFamily="34" charset="0"/>
                <a:cs typeface="Verdana" panose="020B0604030504040204" pitchFamily="34" charset="0"/>
              </a:rPr>
              <a:t> is highest at the equator and falls towards the poles, equatorial regions are warmer and poles cooler.</a:t>
            </a:r>
          </a:p>
          <a:p>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This difference in atmospheric temperatures causes the atmosphere to </a:t>
            </a:r>
            <a:r>
              <a:rPr lang="en-US" altLang="en-US" sz="2000" b="1" dirty="0">
                <a:latin typeface="Verdana" panose="020B0604030504040204" pitchFamily="34" charset="0"/>
                <a:ea typeface="Verdana" panose="020B0604030504040204" pitchFamily="34" charset="0"/>
                <a:cs typeface="Verdana" panose="020B0604030504040204" pitchFamily="34" charset="0"/>
              </a:rPr>
              <a:t>move</a:t>
            </a:r>
            <a:r>
              <a:rPr lang="en-US" alt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11" name="TextBox 10"/>
          <p:cNvSpPr txBox="1"/>
          <p:nvPr/>
        </p:nvSpPr>
        <p:spPr>
          <a:xfrm>
            <a:off x="106932" y="6470426"/>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6" name="Picture 5" descr="Scanbot Dec 7, 2017 7.50 AM.pdf"/>
          <p:cNvPicPr>
            <a:picLocks noChangeAspect="1"/>
          </p:cNvPicPr>
          <p:nvPr/>
        </p:nvPicPr>
        <p:blipFill rotWithShape="1">
          <a:blip r:embed="rId2">
            <a:extLst>
              <a:ext uri="{28A0092B-C50C-407E-A947-70E740481C1C}">
                <a14:useLocalDpi xmlns:a14="http://schemas.microsoft.com/office/drawing/2010/main" val="0"/>
              </a:ext>
            </a:extLst>
          </a:blip>
          <a:srcRect t="3292" b="10117"/>
          <a:stretch/>
        </p:blipFill>
        <p:spPr>
          <a:xfrm rot="10800000">
            <a:off x="6202679" y="714548"/>
            <a:ext cx="5836919" cy="5987420"/>
          </a:xfrm>
          <a:prstGeom prst="rect">
            <a:avLst/>
          </a:prstGeom>
        </p:spPr>
      </p:pic>
      <p:pic>
        <p:nvPicPr>
          <p:cNvPr id="12" name="Picture 11">
            <a:extLst>
              <a:ext uri="{FF2B5EF4-FFF2-40B4-BE49-F238E27FC236}">
                <a16:creationId xmlns:a16="http://schemas.microsoft.com/office/drawing/2014/main" id="{E39CDCC9-5174-5340-AF78-0B2DD75219F8}"/>
              </a:ext>
            </a:extLst>
          </p:cNvPr>
          <p:cNvPicPr>
            <a:picLocks noChangeAspect="1"/>
          </p:cNvPicPr>
          <p:nvPr/>
        </p:nvPicPr>
        <p:blipFill>
          <a:blip r:embed="rId3">
            <a:duotone>
              <a:prstClr val="black"/>
              <a:schemeClr val="accent1">
                <a:tint val="45000"/>
                <a:satMod val="400000"/>
              </a:schemeClr>
            </a:duotone>
          </a:blip>
          <a:stretch>
            <a:fillRect/>
          </a:stretch>
        </p:blipFill>
        <p:spPr>
          <a:xfrm>
            <a:off x="11081307" y="49317"/>
            <a:ext cx="628093" cy="584776"/>
          </a:xfrm>
          <a:prstGeom prst="rect">
            <a:avLst/>
          </a:prstGeom>
        </p:spPr>
      </p:pic>
    </p:spTree>
    <p:extLst>
      <p:ext uri="{BB962C8B-B14F-4D97-AF65-F5344CB8AC3E}">
        <p14:creationId xmlns:p14="http://schemas.microsoft.com/office/powerpoint/2010/main" val="242790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0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3097"/>
            <a:ext cx="930254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Global? Predictable overall patterns</a:t>
            </a:r>
            <a:r>
              <a:rPr lang="is-IS" sz="2800" b="1" dirty="0">
                <a:solidFill>
                  <a:prstClr val="white"/>
                </a:solidFill>
                <a:latin typeface="Verdana" panose="020B0604030504040204" pitchFamily="34" charset="0"/>
                <a:ea typeface="Verdana" panose="020B0604030504040204" pitchFamily="34" charset="0"/>
                <a:cs typeface="Verdana" panose="020B0604030504040204" pitchFamily="34" charset="0"/>
              </a:rPr>
              <a:t>... mostly</a:t>
            </a:r>
            <a:endPar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23" name="Text Box 3"/>
          <p:cNvSpPr txBox="1">
            <a:spLocks noChangeArrowheads="1"/>
          </p:cNvSpPr>
          <p:nvPr/>
        </p:nvSpPr>
        <p:spPr bwMode="auto">
          <a:xfrm>
            <a:off x="7207878" y="6144010"/>
            <a:ext cx="4999362" cy="307777"/>
          </a:xfrm>
          <a:prstGeom prst="rect">
            <a:avLst/>
          </a:prstGeom>
          <a:noFill/>
          <a:ln>
            <a:noFill/>
          </a:ln>
          <a:effectLst/>
        </p:spPr>
        <p:txBody>
          <a:bodyPr wrap="square">
            <a:spAutoFit/>
          </a:bodyPr>
          <a:lstStyle/>
          <a:p>
            <a:r>
              <a:rPr lang="en-US" altLang="en-US" sz="1400" dirty="0">
                <a:latin typeface="Verdana" panose="020B0604030504040204" pitchFamily="34" charset="0"/>
                <a:cs typeface="Verdana" panose="020B0604030504040204" pitchFamily="34" charset="0"/>
              </a:rPr>
              <a:t>https://</a:t>
            </a:r>
            <a:r>
              <a:rPr lang="en-US" altLang="en-US" sz="1400" dirty="0" err="1">
                <a:latin typeface="Verdana" panose="020B0604030504040204" pitchFamily="34" charset="0"/>
                <a:cs typeface="Verdana" panose="020B0604030504040204" pitchFamily="34" charset="0"/>
              </a:rPr>
              <a:t>www.youtube.com</a:t>
            </a:r>
            <a:r>
              <a:rPr lang="en-US" altLang="en-US" sz="1400" dirty="0">
                <a:latin typeface="Verdana" panose="020B0604030504040204" pitchFamily="34" charset="0"/>
                <a:cs typeface="Verdana" panose="020B0604030504040204" pitchFamily="34" charset="0"/>
              </a:rPr>
              <a:t>/</a:t>
            </a:r>
            <a:r>
              <a:rPr lang="en-US" altLang="en-US" sz="1400" dirty="0" err="1">
                <a:latin typeface="Verdana" panose="020B0604030504040204" pitchFamily="34" charset="0"/>
                <a:cs typeface="Verdana" panose="020B0604030504040204" pitchFamily="34" charset="0"/>
              </a:rPr>
              <a:t>watch?v</a:t>
            </a:r>
            <a:r>
              <a:rPr lang="en-US" altLang="en-US" sz="1400" dirty="0">
                <a:latin typeface="Verdana" panose="020B0604030504040204" pitchFamily="34" charset="0"/>
                <a:cs typeface="Verdana" panose="020B0604030504040204" pitchFamily="34" charset="0"/>
              </a:rPr>
              <a:t>=i4mBYwBNULk</a:t>
            </a:r>
          </a:p>
        </p:txBody>
      </p:sp>
      <p:sp>
        <p:nvSpPr>
          <p:cNvPr id="12" name="Text Box 3"/>
          <p:cNvSpPr txBox="1">
            <a:spLocks noChangeArrowheads="1"/>
          </p:cNvSpPr>
          <p:nvPr/>
        </p:nvSpPr>
        <p:spPr bwMode="auto">
          <a:xfrm>
            <a:off x="7207878" y="6477000"/>
            <a:ext cx="4999362" cy="307777"/>
          </a:xfrm>
          <a:prstGeom prst="rect">
            <a:avLst/>
          </a:prstGeom>
          <a:noFill/>
          <a:ln>
            <a:noFill/>
          </a:ln>
          <a:effectLst/>
        </p:spPr>
        <p:txBody>
          <a:bodyPr wrap="square">
            <a:spAutoFit/>
          </a:bodyPr>
          <a:lstStyle/>
          <a:p>
            <a:r>
              <a:rPr lang="en-US" altLang="en-US" sz="1400" dirty="0">
                <a:latin typeface="Verdana" panose="020B0604030504040204" pitchFamily="34" charset="0"/>
                <a:cs typeface="Verdana" panose="020B0604030504040204" pitchFamily="34" charset="0"/>
              </a:rPr>
              <a:t>https://</a:t>
            </a:r>
            <a:r>
              <a:rPr lang="en-US" altLang="en-US" sz="1400" dirty="0" err="1">
                <a:latin typeface="Verdana" panose="020B0604030504040204" pitchFamily="34" charset="0"/>
                <a:cs typeface="Verdana" panose="020B0604030504040204" pitchFamily="34" charset="0"/>
              </a:rPr>
              <a:t>www.youtube.com</a:t>
            </a:r>
            <a:r>
              <a:rPr lang="en-US" altLang="en-US" sz="1400" dirty="0">
                <a:latin typeface="Verdana" panose="020B0604030504040204" pitchFamily="34" charset="0"/>
                <a:cs typeface="Verdana" panose="020B0604030504040204" pitchFamily="34" charset="0"/>
              </a:rPr>
              <a:t>/</a:t>
            </a:r>
            <a:r>
              <a:rPr lang="en-US" altLang="en-US" sz="1400" dirty="0" err="1">
                <a:latin typeface="Verdana" panose="020B0604030504040204" pitchFamily="34" charset="0"/>
                <a:cs typeface="Verdana" panose="020B0604030504040204" pitchFamily="34" charset="0"/>
              </a:rPr>
              <a:t>watch?v</a:t>
            </a:r>
            <a:r>
              <a:rPr lang="en-US" altLang="en-US" sz="1400" dirty="0">
                <a:latin typeface="Verdana" panose="020B0604030504040204" pitchFamily="34" charset="0"/>
                <a:cs typeface="Verdana" panose="020B0604030504040204" pitchFamily="34" charset="0"/>
              </a:rPr>
              <a:t>=XOxXEvTDC1g</a:t>
            </a:r>
          </a:p>
        </p:txBody>
      </p:sp>
      <p:sp>
        <p:nvSpPr>
          <p:cNvPr id="13" name="Text Box 3"/>
          <p:cNvSpPr txBox="1">
            <a:spLocks noChangeArrowheads="1"/>
          </p:cNvSpPr>
          <p:nvPr/>
        </p:nvSpPr>
        <p:spPr bwMode="auto">
          <a:xfrm>
            <a:off x="7207878" y="5822300"/>
            <a:ext cx="4999362" cy="307777"/>
          </a:xfrm>
          <a:prstGeom prst="rect">
            <a:avLst/>
          </a:prstGeom>
          <a:noFill/>
          <a:ln>
            <a:noFill/>
          </a:ln>
          <a:effectLst/>
        </p:spPr>
        <p:txBody>
          <a:bodyPr wrap="square">
            <a:spAutoFit/>
          </a:bodyPr>
          <a:lstStyle/>
          <a:p>
            <a:r>
              <a:rPr lang="en-US" altLang="en-US" sz="1400" dirty="0">
                <a:latin typeface="Verdana" panose="020B0604030504040204" pitchFamily="34" charset="0"/>
                <a:cs typeface="Verdana" panose="020B0604030504040204" pitchFamily="34" charset="0"/>
              </a:rPr>
              <a:t>https://</a:t>
            </a:r>
            <a:r>
              <a:rPr lang="en-US" altLang="en-US" sz="1400" dirty="0" err="1">
                <a:latin typeface="Verdana" panose="020B0604030504040204" pitchFamily="34" charset="0"/>
                <a:cs typeface="Verdana" panose="020B0604030504040204" pitchFamily="34" charset="0"/>
              </a:rPr>
              <a:t>earth.nullschool.net</a:t>
            </a:r>
            <a:r>
              <a:rPr lang="en-US" altLang="en-US" sz="1400" dirty="0">
                <a:latin typeface="Verdana" panose="020B0604030504040204" pitchFamily="34" charset="0"/>
                <a:cs typeface="Verdana" panose="020B0604030504040204" pitchFamily="34" charset="0"/>
              </a:rPr>
              <a:t>/</a:t>
            </a:r>
          </a:p>
        </p:txBody>
      </p:sp>
      <p:pic>
        <p:nvPicPr>
          <p:cNvPr id="3" name="Picture 2" descr="Screen Shot 2017-12-03 at 9.37.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745" y="712836"/>
            <a:ext cx="6557236" cy="6058516"/>
          </a:xfrm>
          <a:prstGeom prst="rect">
            <a:avLst/>
          </a:prstGeom>
        </p:spPr>
      </p:pic>
      <p:sp>
        <p:nvSpPr>
          <p:cNvPr id="6" name="TextBox 5"/>
          <p:cNvSpPr txBox="1"/>
          <p:nvPr/>
        </p:nvSpPr>
        <p:spPr>
          <a:xfrm>
            <a:off x="7405794" y="2288025"/>
            <a:ext cx="4331093"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Notice </a:t>
            </a:r>
            <a:r>
              <a:rPr lang="en-US" sz="2000" b="1" dirty="0">
                <a:latin typeface="Verdana" panose="020B0604030504040204" pitchFamily="34" charset="0"/>
                <a:ea typeface="Verdana" panose="020B0604030504040204" pitchFamily="34" charset="0"/>
                <a:cs typeface="Verdana" panose="020B0604030504040204" pitchFamily="34" charset="0"/>
              </a:rPr>
              <a:t>wind patterns</a:t>
            </a:r>
            <a:r>
              <a:rPr lang="en-US" sz="2000" dirty="0">
                <a:latin typeface="Verdana" panose="020B0604030504040204" pitchFamily="34" charset="0"/>
                <a:ea typeface="Verdana" panose="020B0604030504040204" pitchFamily="34" charset="0"/>
                <a:cs typeface="Verdana" panose="020B0604030504040204" pitchFamily="34" charset="0"/>
              </a:rPr>
              <a:t>. </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Offshore wind and current are </a:t>
            </a:r>
            <a:r>
              <a:rPr lang="en-US" sz="2000" b="1" dirty="0">
                <a:latin typeface="Verdana" panose="020B0604030504040204" pitchFamily="34" charset="0"/>
                <a:ea typeface="Verdana" panose="020B0604030504040204" pitchFamily="34" charset="0"/>
                <a:cs typeface="Verdana" panose="020B0604030504040204" pitchFamily="34" charset="0"/>
              </a:rPr>
              <a:t>fairly predictable</a:t>
            </a:r>
            <a:r>
              <a:rPr lang="en-US" sz="2000" dirty="0">
                <a:latin typeface="Verdana" panose="020B0604030504040204" pitchFamily="34" charset="0"/>
                <a:ea typeface="Verdana" panose="020B0604030504040204" pitchFamily="34" charset="0"/>
                <a:cs typeface="Verdana" panose="020B0604030504040204" pitchFamily="34" charset="0"/>
              </a:rPr>
              <a:t>.</a:t>
            </a:r>
          </a:p>
        </p:txBody>
      </p:sp>
      <p:pic>
        <p:nvPicPr>
          <p:cNvPr id="11" name="Picture 10">
            <a:extLst>
              <a:ext uri="{FF2B5EF4-FFF2-40B4-BE49-F238E27FC236}">
                <a16:creationId xmlns:a16="http://schemas.microsoft.com/office/drawing/2014/main" id="{15F642F1-EE39-AE4D-BA75-061B417831C1}"/>
              </a:ext>
            </a:extLst>
          </p:cNvPr>
          <p:cNvPicPr>
            <a:picLocks noChangeAspect="1"/>
          </p:cNvPicPr>
          <p:nvPr/>
        </p:nvPicPr>
        <p:blipFill>
          <a:blip r:embed="rId3">
            <a:duotone>
              <a:prstClr val="black"/>
              <a:schemeClr val="accent1">
                <a:tint val="45000"/>
                <a:satMod val="400000"/>
              </a:schemeClr>
            </a:duotone>
          </a:blip>
          <a:stretch>
            <a:fillRect/>
          </a:stretch>
        </p:blipFill>
        <p:spPr>
          <a:xfrm>
            <a:off x="11218467" y="28190"/>
            <a:ext cx="628093" cy="584776"/>
          </a:xfrm>
          <a:prstGeom prst="rect">
            <a:avLst/>
          </a:prstGeom>
        </p:spPr>
      </p:pic>
      <p:sp>
        <p:nvSpPr>
          <p:cNvPr id="14" name="TextBox 13">
            <a:extLst>
              <a:ext uri="{FF2B5EF4-FFF2-40B4-BE49-F238E27FC236}">
                <a16:creationId xmlns:a16="http://schemas.microsoft.com/office/drawing/2014/main" id="{0A5F0395-D42A-C34F-9026-F1582A498007}"/>
              </a:ext>
            </a:extLst>
          </p:cNvPr>
          <p:cNvSpPr txBox="1"/>
          <p:nvPr/>
        </p:nvSpPr>
        <p:spPr>
          <a:xfrm>
            <a:off x="7405794" y="3989847"/>
            <a:ext cx="4331093"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Where</a:t>
            </a:r>
            <a:r>
              <a:rPr lang="en-US" sz="2000" dirty="0">
                <a:latin typeface="Verdana" panose="020B0604030504040204" pitchFamily="34" charset="0"/>
                <a:ea typeface="Verdana" panose="020B0604030504040204" pitchFamily="34" charset="0"/>
                <a:cs typeface="Verdana" panose="020B0604030504040204" pitchFamily="34" charset="0"/>
              </a:rPr>
              <a:t> is wind most powerful?</a:t>
            </a:r>
          </a:p>
        </p:txBody>
      </p:sp>
    </p:spTree>
    <p:extLst>
      <p:ext uri="{BB962C8B-B14F-4D97-AF65-F5344CB8AC3E}">
        <p14:creationId xmlns:p14="http://schemas.microsoft.com/office/powerpoint/2010/main" val="81870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9797"/>
            <a:ext cx="748794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Pressure predicts weather and wind</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10" name="TextBox 9"/>
          <p:cNvSpPr txBox="1"/>
          <p:nvPr/>
        </p:nvSpPr>
        <p:spPr>
          <a:xfrm>
            <a:off x="156961" y="6347599"/>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sp>
        <p:nvSpPr>
          <p:cNvPr id="14" name="Text Box 3"/>
          <p:cNvSpPr txBox="1">
            <a:spLocks noChangeArrowheads="1"/>
          </p:cNvSpPr>
          <p:nvPr/>
        </p:nvSpPr>
        <p:spPr bwMode="auto">
          <a:xfrm>
            <a:off x="228601" y="2768896"/>
            <a:ext cx="3733799" cy="1631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b="1" dirty="0">
                <a:latin typeface="Verdana" panose="020B0604030504040204" pitchFamily="34" charset="0"/>
                <a:ea typeface="Verdana" panose="020B0604030504040204" pitchFamily="34" charset="0"/>
                <a:cs typeface="Verdana" panose="020B0604030504040204" pitchFamily="34" charset="0"/>
              </a:rPr>
              <a:t>High pressure </a:t>
            </a:r>
            <a:r>
              <a:rPr lang="en-US" altLang="en-US" sz="2000" dirty="0">
                <a:latin typeface="Verdana" panose="020B0604030504040204" pitchFamily="34" charset="0"/>
                <a:ea typeface="Verdana" panose="020B0604030504040204" pitchFamily="34" charset="0"/>
                <a:cs typeface="Verdana" panose="020B0604030504040204" pitchFamily="34" charset="0"/>
              </a:rPr>
              <a:t>predicts good (clear) weather while </a:t>
            </a:r>
            <a:r>
              <a:rPr lang="en-US" altLang="en-US" sz="2000" b="1" dirty="0">
                <a:latin typeface="Verdana" panose="020B0604030504040204" pitchFamily="34" charset="0"/>
                <a:ea typeface="Verdana" panose="020B0604030504040204" pitchFamily="34" charset="0"/>
                <a:cs typeface="Verdana" panose="020B0604030504040204" pitchFamily="34" charset="0"/>
              </a:rPr>
              <a:t>low pressure </a:t>
            </a:r>
            <a:r>
              <a:rPr lang="en-US" altLang="en-US" sz="2000" dirty="0">
                <a:latin typeface="Verdana" panose="020B0604030504040204" pitchFamily="34" charset="0"/>
                <a:ea typeface="Verdana" panose="020B0604030504040204" pitchFamily="34" charset="0"/>
                <a:cs typeface="Verdana" panose="020B0604030504040204" pitchFamily="34" charset="0"/>
              </a:rPr>
              <a:t>indicates changing, windy weather and precipitation.</a:t>
            </a:r>
          </a:p>
        </p:txBody>
      </p:sp>
      <p:pic>
        <p:nvPicPr>
          <p:cNvPr id="3" name="Picture 2" descr="Scanbot Dec 7, 2017 7.52 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145730" y="-55852"/>
            <a:ext cx="6137201" cy="7641417"/>
          </a:xfrm>
          <a:prstGeom prst="rect">
            <a:avLst/>
          </a:prstGeom>
        </p:spPr>
      </p:pic>
      <p:pic>
        <p:nvPicPr>
          <p:cNvPr id="9" name="Picture 8">
            <a:extLst>
              <a:ext uri="{FF2B5EF4-FFF2-40B4-BE49-F238E27FC236}">
                <a16:creationId xmlns:a16="http://schemas.microsoft.com/office/drawing/2014/main" id="{B83E2985-FAB5-6143-B2B9-D42FB48D0079}"/>
              </a:ext>
            </a:extLst>
          </p:cNvPr>
          <p:cNvPicPr>
            <a:picLocks noChangeAspect="1"/>
          </p:cNvPicPr>
          <p:nvPr/>
        </p:nvPicPr>
        <p:blipFill>
          <a:blip r:embed="rId3">
            <a:duotone>
              <a:prstClr val="black"/>
              <a:schemeClr val="accent1">
                <a:tint val="45000"/>
                <a:satMod val="400000"/>
              </a:schemeClr>
            </a:duotone>
          </a:blip>
          <a:stretch>
            <a:fillRect/>
          </a:stretch>
        </p:blipFill>
        <p:spPr>
          <a:xfrm>
            <a:off x="11111787" y="50224"/>
            <a:ext cx="628093" cy="584776"/>
          </a:xfrm>
          <a:prstGeom prst="rect">
            <a:avLst/>
          </a:prstGeom>
        </p:spPr>
      </p:pic>
    </p:spTree>
    <p:extLst>
      <p:ext uri="{BB962C8B-B14F-4D97-AF65-F5344CB8AC3E}">
        <p14:creationId xmlns:p14="http://schemas.microsoft.com/office/powerpoint/2010/main" val="3359195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9797"/>
            <a:ext cx="393569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US wind resources</a:t>
            </a:r>
          </a:p>
        </p:txBody>
      </p:sp>
      <p:pic>
        <p:nvPicPr>
          <p:cNvPr id="10" name="Picture 3" descr="Graphic of U.S. Annual Wind Power Resource, showing 7 different Power classes of Wind Power and Speed, ranging from Class 1; Wind Power = +200 w per m2;  and Speed, m divided by s. For more information about this graphic, contact the webmaster."/>
          <p:cNvPicPr>
            <a:picLocks noChangeAspect="1" noChangeArrowheads="1"/>
          </p:cNvPicPr>
          <p:nvPr/>
        </p:nvPicPr>
        <p:blipFill rotWithShape="1">
          <a:blip r:embed="rId2" cstate="print"/>
          <a:srcRect t="6013"/>
          <a:stretch/>
        </p:blipFill>
        <p:spPr bwMode="auto">
          <a:xfrm>
            <a:off x="4983854" y="675813"/>
            <a:ext cx="7013306" cy="6162443"/>
          </a:xfrm>
          <a:prstGeom prst="rect">
            <a:avLst/>
          </a:prstGeom>
          <a:noFill/>
          <a:ln w="9525">
            <a:noFill/>
            <a:miter lim="800000"/>
            <a:headEnd/>
            <a:tailEnd/>
          </a:ln>
        </p:spPr>
      </p:pic>
      <p:sp>
        <p:nvSpPr>
          <p:cNvPr id="11" name="Text Box 4"/>
          <p:cNvSpPr txBox="1">
            <a:spLocks noChangeArrowheads="1"/>
          </p:cNvSpPr>
          <p:nvPr/>
        </p:nvSpPr>
        <p:spPr bwMode="auto">
          <a:xfrm>
            <a:off x="142083" y="6393016"/>
            <a:ext cx="4426725" cy="307777"/>
          </a:xfrm>
          <a:prstGeom prst="rect">
            <a:avLst/>
          </a:prstGeom>
          <a:noFill/>
          <a:ln w="9525">
            <a:noFill/>
            <a:miter lim="800000"/>
            <a:headEnd/>
            <a:tailEnd/>
          </a:ln>
        </p:spPr>
        <p:txBody>
          <a:bodyPr wrap="none">
            <a:spAutoFit/>
          </a:bodyPr>
          <a:lstStyle/>
          <a:p>
            <a:r>
              <a:rPr lang="en-US" sz="1400" dirty="0">
                <a:latin typeface="Verdana" panose="020B0604030504040204" pitchFamily="34" charset="0"/>
                <a:cs typeface="Verdana" panose="020B0604030504040204" pitchFamily="34" charset="0"/>
              </a:rPr>
              <a:t>http://www.nrel.gov/wind/wind_potential.html</a:t>
            </a:r>
          </a:p>
        </p:txBody>
      </p:sp>
      <p:sp>
        <p:nvSpPr>
          <p:cNvPr id="7" name="TextBox 6"/>
          <p:cNvSpPr txBox="1"/>
          <p:nvPr/>
        </p:nvSpPr>
        <p:spPr>
          <a:xfrm>
            <a:off x="404515" y="3031576"/>
            <a:ext cx="4164293"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Wind resources vary, but wind power has been installed in most state.</a:t>
            </a:r>
          </a:p>
        </p:txBody>
      </p:sp>
      <p:pic>
        <p:nvPicPr>
          <p:cNvPr id="9" name="Picture 8">
            <a:extLst>
              <a:ext uri="{FF2B5EF4-FFF2-40B4-BE49-F238E27FC236}">
                <a16:creationId xmlns:a16="http://schemas.microsoft.com/office/drawing/2014/main" id="{688CAF4A-BBBF-C74B-9DFD-92BDADACE158}"/>
              </a:ext>
            </a:extLst>
          </p:cNvPr>
          <p:cNvPicPr>
            <a:picLocks noChangeAspect="1"/>
          </p:cNvPicPr>
          <p:nvPr/>
        </p:nvPicPr>
        <p:blipFill>
          <a:blip r:embed="rId3">
            <a:duotone>
              <a:prstClr val="black"/>
              <a:schemeClr val="accent1">
                <a:tint val="45000"/>
                <a:satMod val="400000"/>
              </a:schemeClr>
            </a:duotone>
          </a:blip>
          <a:stretch>
            <a:fillRect/>
          </a:stretch>
        </p:blipFill>
        <p:spPr>
          <a:xfrm>
            <a:off x="11020347" y="49316"/>
            <a:ext cx="628093" cy="584776"/>
          </a:xfrm>
          <a:prstGeom prst="rect">
            <a:avLst/>
          </a:prstGeom>
        </p:spPr>
      </p:pic>
    </p:spTree>
    <p:extLst>
      <p:ext uri="{BB962C8B-B14F-4D97-AF65-F5344CB8AC3E}">
        <p14:creationId xmlns:p14="http://schemas.microsoft.com/office/powerpoint/2010/main" val="1576186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9797"/>
            <a:ext cx="9169498"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Installed wind power by state – correlation?</a:t>
            </a:r>
          </a:p>
        </p:txBody>
      </p:sp>
      <p:sp>
        <p:nvSpPr>
          <p:cNvPr id="11" name="Text Box 4"/>
          <p:cNvSpPr txBox="1">
            <a:spLocks noChangeArrowheads="1"/>
          </p:cNvSpPr>
          <p:nvPr/>
        </p:nvSpPr>
        <p:spPr bwMode="auto">
          <a:xfrm>
            <a:off x="139565" y="6415736"/>
            <a:ext cx="3833742" cy="307777"/>
          </a:xfrm>
          <a:prstGeom prst="rect">
            <a:avLst/>
          </a:prstGeom>
          <a:noFill/>
          <a:ln w="9525">
            <a:noFill/>
            <a:miter lim="800000"/>
            <a:headEnd/>
            <a:tailEnd/>
          </a:ln>
        </p:spPr>
        <p:txBody>
          <a:bodyPr wrap="none">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www.awea.org</a:t>
            </a:r>
            <a:r>
              <a:rPr lang="en-US" sz="1400" dirty="0">
                <a:latin typeface="Verdana" panose="020B0604030504040204" pitchFamily="34" charset="0"/>
                <a:cs typeface="Verdana" panose="020B0604030504040204" pitchFamily="34" charset="0"/>
              </a:rPr>
              <a:t>/state-fact-sheets</a:t>
            </a:r>
          </a:p>
        </p:txBody>
      </p:sp>
      <p:sp>
        <p:nvSpPr>
          <p:cNvPr id="7" name="TextBox 6"/>
          <p:cNvSpPr txBox="1"/>
          <p:nvPr/>
        </p:nvSpPr>
        <p:spPr>
          <a:xfrm>
            <a:off x="228600" y="996222"/>
            <a:ext cx="5105399" cy="2554545"/>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Wind resources aren’t everything.</a:t>
            </a:r>
          </a:p>
          <a:p>
            <a:pPr marL="342900" indent="-342900">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Policy</a:t>
            </a:r>
            <a:r>
              <a:rPr lang="en-US" sz="2000" dirty="0">
                <a:latin typeface="Verdana" panose="020B0604030504040204" pitchFamily="34" charset="0"/>
                <a:ea typeface="Verdana" panose="020B0604030504040204" pitchFamily="34" charset="0"/>
                <a:cs typeface="Verdana" panose="020B0604030504040204" pitchFamily="34" charset="0"/>
              </a:rPr>
              <a:t> can drive installation.</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Wind is now economical even where resources aren’t optima.</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Note that </a:t>
            </a:r>
            <a:r>
              <a:rPr lang="en-US" sz="2000" b="1" dirty="0">
                <a:latin typeface="Verdana" panose="020B0604030504040204" pitchFamily="34" charset="0"/>
                <a:ea typeface="Verdana" panose="020B0604030504040204" pitchFamily="34" charset="0"/>
                <a:cs typeface="Verdana" panose="020B0604030504040204" pitchFamily="34" charset="0"/>
              </a:rPr>
              <a:t>Texas</a:t>
            </a:r>
            <a:r>
              <a:rPr lang="en-US" sz="2000" dirty="0">
                <a:latin typeface="Verdana" panose="020B0604030504040204" pitchFamily="34" charset="0"/>
                <a:ea typeface="Verdana" panose="020B0604030504040204" pitchFamily="34" charset="0"/>
                <a:cs typeface="Verdana" panose="020B0604030504040204" pitchFamily="34" charset="0"/>
              </a:rPr>
              <a:t> and </a:t>
            </a:r>
            <a:r>
              <a:rPr lang="en-US" sz="2000" b="1" dirty="0">
                <a:latin typeface="Verdana" panose="020B0604030504040204" pitchFamily="34" charset="0"/>
                <a:ea typeface="Verdana" panose="020B0604030504040204" pitchFamily="34" charset="0"/>
                <a:cs typeface="Verdana" panose="020B0604030504040204" pitchFamily="34" charset="0"/>
              </a:rPr>
              <a:t>Iowa</a:t>
            </a:r>
            <a:r>
              <a:rPr lang="en-US" sz="2000" dirty="0">
                <a:latin typeface="Verdana" panose="020B0604030504040204" pitchFamily="34" charset="0"/>
                <a:ea typeface="Verdana" panose="020B0604030504040204" pitchFamily="34" charset="0"/>
                <a:cs typeface="Verdana" panose="020B0604030504040204" pitchFamily="34" charset="0"/>
              </a:rPr>
              <a:t> don</a:t>
            </a:r>
            <a:r>
              <a:rPr lang="uk-UA" sz="2000" dirty="0">
                <a:latin typeface="Verdana" panose="020B0604030504040204" pitchFamily="34" charset="0"/>
                <a:ea typeface="Verdana" panose="020B0604030504040204" pitchFamily="34" charset="0"/>
                <a:cs typeface="Verdana" panose="020B0604030504040204" pitchFamily="34" charset="0"/>
              </a:rPr>
              <a:t>’</a:t>
            </a:r>
            <a:r>
              <a:rPr lang="en-US" sz="2000" dirty="0">
                <a:latin typeface="Verdana" panose="020B0604030504040204" pitchFamily="34" charset="0"/>
                <a:ea typeface="Verdana" panose="020B0604030504040204" pitchFamily="34" charset="0"/>
                <a:cs typeface="Verdana" panose="020B0604030504040204" pitchFamily="34" charset="0"/>
              </a:rPr>
              <a:t>t have optimal wind resources but are the national leaders in wind power.</a:t>
            </a:r>
          </a:p>
        </p:txBody>
      </p:sp>
      <p:pic>
        <p:nvPicPr>
          <p:cNvPr id="2" name="Picture 1" descr="Screen Shot 2017-12-04 at 8.02.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1877" y="713294"/>
            <a:ext cx="6780558" cy="6164144"/>
          </a:xfrm>
          <a:prstGeom prst="rect">
            <a:avLst/>
          </a:prstGeom>
        </p:spPr>
      </p:pic>
      <p:pic>
        <p:nvPicPr>
          <p:cNvPr id="9" name="Picture 8">
            <a:extLst>
              <a:ext uri="{FF2B5EF4-FFF2-40B4-BE49-F238E27FC236}">
                <a16:creationId xmlns:a16="http://schemas.microsoft.com/office/drawing/2014/main" id="{F50B34EF-38E7-AE4E-A7A8-7B10C0598DE7}"/>
              </a:ext>
            </a:extLst>
          </p:cNvPr>
          <p:cNvPicPr>
            <a:picLocks noChangeAspect="1"/>
          </p:cNvPicPr>
          <p:nvPr/>
        </p:nvPicPr>
        <p:blipFill>
          <a:blip r:embed="rId3">
            <a:duotone>
              <a:prstClr val="black"/>
              <a:schemeClr val="accent1">
                <a:tint val="45000"/>
                <a:satMod val="400000"/>
              </a:schemeClr>
            </a:duotone>
          </a:blip>
          <a:stretch>
            <a:fillRect/>
          </a:stretch>
        </p:blipFill>
        <p:spPr>
          <a:xfrm>
            <a:off x="11203227" y="49317"/>
            <a:ext cx="628093" cy="584776"/>
          </a:xfrm>
          <a:prstGeom prst="rect">
            <a:avLst/>
          </a:prstGeom>
        </p:spPr>
      </p:pic>
      <p:sp>
        <p:nvSpPr>
          <p:cNvPr id="8" name="TextBox 7">
            <a:extLst>
              <a:ext uri="{FF2B5EF4-FFF2-40B4-BE49-F238E27FC236}">
                <a16:creationId xmlns:a16="http://schemas.microsoft.com/office/drawing/2014/main" id="{3B6791F1-9FF2-A14B-9DDB-BA661444332D}"/>
              </a:ext>
            </a:extLst>
          </p:cNvPr>
          <p:cNvSpPr txBox="1"/>
          <p:nvPr/>
        </p:nvSpPr>
        <p:spPr>
          <a:xfrm>
            <a:off x="228600" y="3817619"/>
            <a:ext cx="5105399" cy="1015663"/>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Why</a:t>
            </a:r>
            <a:r>
              <a:rPr lang="en-US" sz="2000" dirty="0">
                <a:latin typeface="Verdana" panose="020B0604030504040204" pitchFamily="34" charset="0"/>
                <a:ea typeface="Verdana" panose="020B0604030504040204" pitchFamily="34" charset="0"/>
                <a:cs typeface="Verdana" panose="020B0604030504040204" pitchFamily="34" charset="0"/>
              </a:rPr>
              <a:t> Texas and Iowa?</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Think about what those states are known for.</a:t>
            </a:r>
          </a:p>
        </p:txBody>
      </p:sp>
    </p:spTree>
    <p:extLst>
      <p:ext uri="{BB962C8B-B14F-4D97-AF65-F5344CB8AC3E}">
        <p14:creationId xmlns:p14="http://schemas.microsoft.com/office/powerpoint/2010/main" val="232290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9797"/>
            <a:ext cx="512672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Vermont wind resources</a:t>
            </a:r>
          </a:p>
        </p:txBody>
      </p:sp>
      <p:sp>
        <p:nvSpPr>
          <p:cNvPr id="13" name="Rectangle 7"/>
          <p:cNvSpPr>
            <a:spLocks noChangeArrowheads="1"/>
          </p:cNvSpPr>
          <p:nvPr/>
        </p:nvSpPr>
        <p:spPr bwMode="auto">
          <a:xfrm>
            <a:off x="10451044" y="5671291"/>
            <a:ext cx="1630680" cy="954107"/>
          </a:xfrm>
          <a:prstGeom prst="rect">
            <a:avLst/>
          </a:prstGeom>
          <a:noFill/>
          <a:ln w="9525">
            <a:noFill/>
            <a:miter lim="800000"/>
            <a:headEnd/>
            <a:tailEnd/>
          </a:ln>
        </p:spPr>
        <p:txBody>
          <a:bodyPr wrap="square">
            <a:spAutoFit/>
          </a:bodyPr>
          <a:lstStyle/>
          <a:p>
            <a:r>
              <a:rPr lang="en-US" sz="1400" dirty="0">
                <a:latin typeface="Verdana" panose="020B0604030504040204" pitchFamily="34" charset="0"/>
                <a:cs typeface="Verdana" panose="020B0604030504040204" pitchFamily="34" charset="0"/>
                <a:hlinkClick r:id="rId2"/>
              </a:rPr>
              <a:t>https://windexchange.energy.gov/maps-data/130</a:t>
            </a:r>
            <a:r>
              <a:rPr lang="en-US" sz="1400" dirty="0">
                <a:latin typeface="Verdana" panose="020B0604030504040204" pitchFamily="34" charset="0"/>
                <a:cs typeface="Verdana" panose="020B0604030504040204" pitchFamily="34" charset="0"/>
              </a:rPr>
              <a:t> </a:t>
            </a:r>
          </a:p>
        </p:txBody>
      </p:sp>
      <p:pic>
        <p:nvPicPr>
          <p:cNvPr id="2" name="Picture 1" descr="vt_80m.jpg"/>
          <p:cNvPicPr>
            <a:picLocks noChangeAspect="1"/>
          </p:cNvPicPr>
          <p:nvPr/>
        </p:nvPicPr>
        <p:blipFill rotWithShape="1">
          <a:blip r:embed="rId3">
            <a:extLst>
              <a:ext uri="{28A0092B-C50C-407E-A947-70E740481C1C}">
                <a14:useLocalDpi xmlns:a14="http://schemas.microsoft.com/office/drawing/2010/main" val="0"/>
              </a:ext>
            </a:extLst>
          </a:blip>
          <a:srcRect l="7156" t="4738" r="6064" b="5047"/>
          <a:stretch/>
        </p:blipFill>
        <p:spPr>
          <a:xfrm>
            <a:off x="925616" y="1019194"/>
            <a:ext cx="4301019" cy="5785888"/>
          </a:xfrm>
          <a:prstGeom prst="rect">
            <a:avLst/>
          </a:prstGeom>
        </p:spPr>
      </p:pic>
      <p:pic>
        <p:nvPicPr>
          <p:cNvPr id="3" name="Picture 2" descr="vt_30m.jpg"/>
          <p:cNvPicPr>
            <a:picLocks noChangeAspect="1"/>
          </p:cNvPicPr>
          <p:nvPr/>
        </p:nvPicPr>
        <p:blipFill rotWithShape="1">
          <a:blip r:embed="rId4">
            <a:extLst>
              <a:ext uri="{28A0092B-C50C-407E-A947-70E740481C1C}">
                <a14:useLocalDpi xmlns:a14="http://schemas.microsoft.com/office/drawing/2010/main" val="0"/>
              </a:ext>
            </a:extLst>
          </a:blip>
          <a:srcRect l="7198" t="4999" r="6106" b="4730"/>
          <a:stretch/>
        </p:blipFill>
        <p:spPr>
          <a:xfrm>
            <a:off x="6025411" y="1019194"/>
            <a:ext cx="4294234" cy="5785888"/>
          </a:xfrm>
          <a:prstGeom prst="rect">
            <a:avLst/>
          </a:prstGeom>
        </p:spPr>
      </p:pic>
      <p:sp>
        <p:nvSpPr>
          <p:cNvPr id="6" name="TextBox 5"/>
          <p:cNvSpPr txBox="1"/>
          <p:nvPr/>
        </p:nvSpPr>
        <p:spPr>
          <a:xfrm>
            <a:off x="1102086" y="736074"/>
            <a:ext cx="3389069" cy="400110"/>
          </a:xfrm>
          <a:prstGeom prst="rect">
            <a:avLst/>
          </a:prstGeom>
          <a:solidFill>
            <a:srgbClr val="FFFFFF"/>
          </a:solidFill>
        </p:spPr>
        <p:txBody>
          <a:bodyPr wrap="none" rtlCol="0">
            <a:spAutoFit/>
          </a:bodyPr>
          <a:lstStyle/>
          <a:p>
            <a:r>
              <a:rPr lang="en-US" sz="2000" b="1" dirty="0">
                <a:latin typeface="Verdana" panose="020B0604030504040204" pitchFamily="34" charset="0"/>
                <a:cs typeface="Verdana" panose="020B0604030504040204" pitchFamily="34" charset="0"/>
              </a:rPr>
              <a:t>utility-scale wind map</a:t>
            </a:r>
          </a:p>
        </p:txBody>
      </p:sp>
      <p:sp>
        <p:nvSpPr>
          <p:cNvPr id="11" name="TextBox 10"/>
          <p:cNvSpPr txBox="1"/>
          <p:nvPr/>
        </p:nvSpPr>
        <p:spPr>
          <a:xfrm>
            <a:off x="6136033" y="736074"/>
            <a:ext cx="4076757" cy="400110"/>
          </a:xfrm>
          <a:prstGeom prst="rect">
            <a:avLst/>
          </a:prstGeom>
          <a:solidFill>
            <a:srgbClr val="FFFFFF"/>
          </a:solidFill>
        </p:spPr>
        <p:txBody>
          <a:bodyPr wrap="none" rtlCol="0">
            <a:spAutoFit/>
          </a:bodyPr>
          <a:lstStyle/>
          <a:p>
            <a:r>
              <a:rPr lang="en-US" sz="2000" b="1" dirty="0">
                <a:latin typeface="Verdana" panose="020B0604030504040204" pitchFamily="34" charset="0"/>
                <a:cs typeface="Verdana" panose="020B0604030504040204" pitchFamily="34" charset="0"/>
              </a:rPr>
              <a:t>residential-scale wind map</a:t>
            </a:r>
          </a:p>
        </p:txBody>
      </p:sp>
      <p:sp>
        <p:nvSpPr>
          <p:cNvPr id="7" name="TextBox 6"/>
          <p:cNvSpPr txBox="1"/>
          <p:nvPr/>
        </p:nvSpPr>
        <p:spPr>
          <a:xfrm>
            <a:off x="3374310" y="3027657"/>
            <a:ext cx="2491388" cy="1015663"/>
          </a:xfrm>
          <a:prstGeom prst="rect">
            <a:avLst/>
          </a:prstGeom>
          <a:solidFill>
            <a:srgbClr val="FFFFFF"/>
          </a:solidFill>
        </p:spPr>
        <p:txBody>
          <a:bodyPr wrap="none" rtlCol="0">
            <a:spAutoFit/>
          </a:bodyPr>
          <a:lstStyle/>
          <a:p>
            <a:r>
              <a:rPr lang="en-US" sz="2000" u="sng" dirty="0">
                <a:latin typeface="Verdana" panose="020B0604030504040204" pitchFamily="34" charset="0"/>
                <a:cs typeface="Verdana" panose="020B0604030504040204" pitchFamily="34" charset="0"/>
              </a:rPr>
              <a:t>Dartmouth study</a:t>
            </a:r>
            <a:r>
              <a:rPr lang="en-US" sz="2000" dirty="0">
                <a:latin typeface="Verdana" panose="020B0604030504040204" pitchFamily="34" charset="0"/>
                <a:cs typeface="Verdana" panose="020B0604030504040204" pitchFamily="34" charset="0"/>
              </a:rPr>
              <a:t>:</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total VT capacity</a:t>
            </a:r>
          </a:p>
          <a:p>
            <a:r>
              <a:rPr lang="en-US" sz="2000" dirty="0">
                <a:latin typeface="Verdana" panose="020B0604030504040204" pitchFamily="34" charset="0"/>
                <a:cs typeface="Verdana" panose="020B0604030504040204" pitchFamily="34" charset="0"/>
              </a:rPr>
              <a:t>5-6 million MW</a:t>
            </a:r>
          </a:p>
        </p:txBody>
      </p:sp>
      <p:pic>
        <p:nvPicPr>
          <p:cNvPr id="12" name="Picture 11">
            <a:extLst>
              <a:ext uri="{FF2B5EF4-FFF2-40B4-BE49-F238E27FC236}">
                <a16:creationId xmlns:a16="http://schemas.microsoft.com/office/drawing/2014/main" id="{D1084AE3-FA0F-844A-8D04-6B591AFD2A3B}"/>
              </a:ext>
            </a:extLst>
          </p:cNvPr>
          <p:cNvPicPr>
            <a:picLocks noChangeAspect="1"/>
          </p:cNvPicPr>
          <p:nvPr/>
        </p:nvPicPr>
        <p:blipFill>
          <a:blip r:embed="rId5">
            <a:duotone>
              <a:prstClr val="black"/>
              <a:schemeClr val="accent1">
                <a:tint val="45000"/>
                <a:satMod val="400000"/>
              </a:schemeClr>
            </a:duotone>
          </a:blip>
          <a:stretch>
            <a:fillRect/>
          </a:stretch>
        </p:blipFill>
        <p:spPr>
          <a:xfrm>
            <a:off x="11111787" y="49317"/>
            <a:ext cx="628093" cy="584776"/>
          </a:xfrm>
          <a:prstGeom prst="rect">
            <a:avLst/>
          </a:prstGeom>
        </p:spPr>
      </p:pic>
    </p:spTree>
    <p:extLst>
      <p:ext uri="{BB962C8B-B14F-4D97-AF65-F5344CB8AC3E}">
        <p14:creationId xmlns:p14="http://schemas.microsoft.com/office/powerpoint/2010/main" val="58192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49317"/>
            <a:ext cx="289213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Local winds</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10" name="TextBox 9"/>
          <p:cNvSpPr txBox="1"/>
          <p:nvPr/>
        </p:nvSpPr>
        <p:spPr>
          <a:xfrm>
            <a:off x="33995" y="6473846"/>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sp>
        <p:nvSpPr>
          <p:cNvPr id="14" name="Text Box 3"/>
          <p:cNvSpPr txBox="1">
            <a:spLocks noChangeArrowheads="1"/>
          </p:cNvSpPr>
          <p:nvPr/>
        </p:nvSpPr>
        <p:spPr bwMode="auto">
          <a:xfrm>
            <a:off x="237956" y="2289542"/>
            <a:ext cx="3546666" cy="2400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b="1" dirty="0">
                <a:latin typeface="Verdana" panose="020B0604030504040204" pitchFamily="34" charset="0"/>
                <a:ea typeface="Verdana" panose="020B0604030504040204" pitchFamily="34" charset="0"/>
                <a:cs typeface="Verdana" panose="020B0604030504040204" pitchFamily="34" charset="0"/>
              </a:rPr>
              <a:t>Sea breezes: </a:t>
            </a:r>
            <a:r>
              <a:rPr lang="en-US" altLang="en-US" sz="2000" dirty="0">
                <a:latin typeface="Verdana" panose="020B0604030504040204" pitchFamily="34" charset="0"/>
                <a:ea typeface="Verdana" panose="020B0604030504040204" pitchFamily="34" charset="0"/>
                <a:cs typeface="Verdana" panose="020B0604030504040204" pitchFamily="34" charset="0"/>
              </a:rPr>
              <a:t>result from differing heat capacities of land and water</a:t>
            </a:r>
          </a:p>
          <a:p>
            <a:endParaRPr lang="en-US" altLang="en-US" sz="2000" dirty="0">
              <a:latin typeface="Verdana" panose="020B0604030504040204" pitchFamily="34" charset="0"/>
              <a:ea typeface="Verdana" panose="020B0604030504040204" pitchFamily="34" charset="0"/>
              <a:cs typeface="Verdana" panose="020B0604030504040204" pitchFamily="34" charset="0"/>
            </a:endParaRPr>
          </a:p>
          <a:p>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r>
              <a:rPr lang="en-US" altLang="en-US" sz="2000" b="1" dirty="0">
                <a:latin typeface="Verdana" panose="020B0604030504040204" pitchFamily="34" charset="0"/>
                <a:ea typeface="Verdana" panose="020B0604030504040204" pitchFamily="34" charset="0"/>
                <a:cs typeface="Verdana" panose="020B0604030504040204" pitchFamily="34" charset="0"/>
              </a:rPr>
              <a:t>Mountain-valley winds: </a:t>
            </a:r>
            <a:r>
              <a:rPr lang="en-US" altLang="en-US" sz="2000" dirty="0">
                <a:latin typeface="Verdana" panose="020B0604030504040204" pitchFamily="34" charset="0"/>
                <a:ea typeface="Verdana" panose="020B0604030504040204" pitchFamily="34" charset="0"/>
                <a:cs typeface="Verdana" panose="020B0604030504040204" pitchFamily="34" charset="0"/>
              </a:rPr>
              <a:t>from convection as warm air rises upslope</a:t>
            </a:r>
          </a:p>
        </p:txBody>
      </p:sp>
      <p:pic>
        <p:nvPicPr>
          <p:cNvPr id="3" name="Picture 2" descr="Scanbot Dec 7, 2017 7.55 AM.pdf"/>
          <p:cNvPicPr>
            <a:picLocks noChangeAspect="1"/>
          </p:cNvPicPr>
          <p:nvPr/>
        </p:nvPicPr>
        <p:blipFill rotWithShape="1">
          <a:blip r:embed="rId2">
            <a:extLst>
              <a:ext uri="{28A0092B-C50C-407E-A947-70E740481C1C}">
                <a14:useLocalDpi xmlns:a14="http://schemas.microsoft.com/office/drawing/2010/main" val="0"/>
              </a:ext>
            </a:extLst>
          </a:blip>
          <a:srcRect r="48366" b="43536"/>
          <a:stretch/>
        </p:blipFill>
        <p:spPr>
          <a:xfrm rot="16200000">
            <a:off x="6626070" y="1703373"/>
            <a:ext cx="6038055" cy="4118445"/>
          </a:xfrm>
          <a:prstGeom prst="rect">
            <a:avLst/>
          </a:prstGeom>
        </p:spPr>
      </p:pic>
      <p:pic>
        <p:nvPicPr>
          <p:cNvPr id="6" name="Picture 5" descr="Scanbot Dec 7, 2017 7.54 AM.pdf"/>
          <p:cNvPicPr>
            <a:picLocks noChangeAspect="1"/>
          </p:cNvPicPr>
          <p:nvPr/>
        </p:nvPicPr>
        <p:blipFill rotWithShape="1">
          <a:blip r:embed="rId3">
            <a:extLst>
              <a:ext uri="{28A0092B-C50C-407E-A947-70E740481C1C}">
                <a14:useLocalDpi xmlns:a14="http://schemas.microsoft.com/office/drawing/2010/main" val="0"/>
              </a:ext>
            </a:extLst>
          </a:blip>
          <a:srcRect t="10581" r="9772" b="42299"/>
          <a:stretch/>
        </p:blipFill>
        <p:spPr>
          <a:xfrm rot="16200000">
            <a:off x="2740781" y="2208008"/>
            <a:ext cx="5995615" cy="3090658"/>
          </a:xfrm>
          <a:prstGeom prst="rect">
            <a:avLst/>
          </a:prstGeom>
        </p:spPr>
      </p:pic>
      <p:pic>
        <p:nvPicPr>
          <p:cNvPr id="11" name="Picture 10">
            <a:extLst>
              <a:ext uri="{FF2B5EF4-FFF2-40B4-BE49-F238E27FC236}">
                <a16:creationId xmlns:a16="http://schemas.microsoft.com/office/drawing/2014/main" id="{8015D4B5-0595-844F-A5DB-FA68CB3C9337}"/>
              </a:ext>
            </a:extLst>
          </p:cNvPr>
          <p:cNvPicPr>
            <a:picLocks noChangeAspect="1"/>
          </p:cNvPicPr>
          <p:nvPr/>
        </p:nvPicPr>
        <p:blipFill>
          <a:blip r:embed="rId4">
            <a:duotone>
              <a:prstClr val="black"/>
              <a:schemeClr val="accent1">
                <a:tint val="45000"/>
                <a:satMod val="400000"/>
              </a:schemeClr>
            </a:duotone>
          </a:blip>
          <a:stretch>
            <a:fillRect/>
          </a:stretch>
        </p:blipFill>
        <p:spPr>
          <a:xfrm>
            <a:off x="11218467" y="49317"/>
            <a:ext cx="628093" cy="584776"/>
          </a:xfrm>
          <a:prstGeom prst="rect">
            <a:avLst/>
          </a:prstGeom>
        </p:spPr>
      </p:pic>
    </p:spTree>
    <p:extLst>
      <p:ext uri="{BB962C8B-B14F-4D97-AF65-F5344CB8AC3E}">
        <p14:creationId xmlns:p14="http://schemas.microsoft.com/office/powerpoint/2010/main" val="2210888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190088" y="80095"/>
            <a:ext cx="522130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Wind prospecting on site</a:t>
            </a:r>
          </a:p>
        </p:txBody>
      </p:sp>
      <p:sp>
        <p:nvSpPr>
          <p:cNvPr id="13" name="Rectangle 7"/>
          <p:cNvSpPr>
            <a:spLocks noChangeArrowheads="1"/>
          </p:cNvSpPr>
          <p:nvPr/>
        </p:nvSpPr>
        <p:spPr bwMode="auto">
          <a:xfrm>
            <a:off x="11038127" y="6396046"/>
            <a:ext cx="1019253" cy="307777"/>
          </a:xfrm>
          <a:prstGeom prst="rect">
            <a:avLst/>
          </a:prstGeom>
          <a:noFill/>
          <a:ln w="9525">
            <a:noFill/>
            <a:miter lim="800000"/>
            <a:headEnd/>
            <a:tailEnd/>
          </a:ln>
        </p:spPr>
        <p:txBody>
          <a:bodyPr wrap="none">
            <a:spAutoFit/>
          </a:bodyPr>
          <a:lstStyle/>
          <a:p>
            <a:r>
              <a:rPr lang="en-US" sz="1400" dirty="0">
                <a:latin typeface="Verdana" panose="020B0604030504040204" pitchFamily="34" charset="0"/>
                <a:cs typeface="Verdana" panose="020B0604030504040204" pitchFamily="34" charset="0"/>
              </a:rPr>
              <a:t>US D.O.E</a:t>
            </a:r>
          </a:p>
        </p:txBody>
      </p:sp>
      <p:pic>
        <p:nvPicPr>
          <p:cNvPr id="11" name="Picture 10" descr="3147_blowup"/>
          <p:cNvPicPr>
            <a:picLocks noChangeAspect="1" noChangeArrowheads="1"/>
          </p:cNvPicPr>
          <p:nvPr/>
        </p:nvPicPr>
        <p:blipFill>
          <a:blip r:embed="rId2" cstate="print"/>
          <a:srcRect/>
          <a:stretch>
            <a:fillRect/>
          </a:stretch>
        </p:blipFill>
        <p:spPr bwMode="auto">
          <a:xfrm>
            <a:off x="7389688" y="4437569"/>
            <a:ext cx="3448647" cy="2311135"/>
          </a:xfrm>
          <a:prstGeom prst="rect">
            <a:avLst/>
          </a:prstGeom>
          <a:noFill/>
          <a:ln w="9525">
            <a:solidFill>
              <a:schemeClr val="tx1"/>
            </a:solidFill>
            <a:miter lim="800000"/>
            <a:headEnd/>
            <a:tailEnd/>
          </a:ln>
        </p:spPr>
      </p:pic>
      <p:pic>
        <p:nvPicPr>
          <p:cNvPr id="12" name="Picture 12" descr="4066-4067-4068_blowup"/>
          <p:cNvPicPr>
            <a:picLocks noChangeAspect="1" noChangeArrowheads="1"/>
          </p:cNvPicPr>
          <p:nvPr/>
        </p:nvPicPr>
        <p:blipFill>
          <a:blip r:embed="rId3" cstate="print"/>
          <a:srcRect/>
          <a:stretch>
            <a:fillRect/>
          </a:stretch>
        </p:blipFill>
        <p:spPr bwMode="auto">
          <a:xfrm>
            <a:off x="641847" y="1160197"/>
            <a:ext cx="5129085" cy="5618440"/>
          </a:xfrm>
          <a:prstGeom prst="rect">
            <a:avLst/>
          </a:prstGeom>
          <a:noFill/>
          <a:ln w="9525">
            <a:noFill/>
            <a:miter lim="800000"/>
            <a:headEnd/>
            <a:tailEnd/>
          </a:ln>
        </p:spPr>
      </p:pic>
      <p:pic>
        <p:nvPicPr>
          <p:cNvPr id="14" name="Picture 14" descr="1900_blowup"/>
          <p:cNvPicPr>
            <a:picLocks noChangeAspect="1" noChangeArrowheads="1"/>
          </p:cNvPicPr>
          <p:nvPr/>
        </p:nvPicPr>
        <p:blipFill>
          <a:blip r:embed="rId4" cstate="print"/>
          <a:srcRect/>
          <a:stretch>
            <a:fillRect/>
          </a:stretch>
        </p:blipFill>
        <p:spPr bwMode="auto">
          <a:xfrm>
            <a:off x="8865744" y="877674"/>
            <a:ext cx="1972590" cy="1322583"/>
          </a:xfrm>
          <a:prstGeom prst="rect">
            <a:avLst/>
          </a:prstGeom>
          <a:noFill/>
          <a:ln w="9525">
            <a:solidFill>
              <a:schemeClr val="tx1"/>
            </a:solidFill>
            <a:miter lim="800000"/>
            <a:headEnd/>
            <a:tailEnd/>
          </a:ln>
        </p:spPr>
      </p:pic>
      <p:pic>
        <p:nvPicPr>
          <p:cNvPr id="15" name="Picture 16" descr="1904_blowup"/>
          <p:cNvPicPr>
            <a:picLocks noChangeAspect="1" noChangeArrowheads="1"/>
          </p:cNvPicPr>
          <p:nvPr/>
        </p:nvPicPr>
        <p:blipFill>
          <a:blip r:embed="rId5" cstate="print"/>
          <a:srcRect/>
          <a:stretch>
            <a:fillRect/>
          </a:stretch>
        </p:blipFill>
        <p:spPr bwMode="auto">
          <a:xfrm>
            <a:off x="8827376" y="2557189"/>
            <a:ext cx="2010958" cy="1347410"/>
          </a:xfrm>
          <a:prstGeom prst="rect">
            <a:avLst/>
          </a:prstGeom>
          <a:noFill/>
          <a:ln w="9525">
            <a:solidFill>
              <a:schemeClr val="tx1"/>
            </a:solidFill>
            <a:miter lim="800000"/>
            <a:headEnd/>
            <a:tailEnd/>
          </a:ln>
        </p:spPr>
      </p:pic>
      <p:sp>
        <p:nvSpPr>
          <p:cNvPr id="16" name="Text Box 17"/>
          <p:cNvSpPr txBox="1">
            <a:spLocks noChangeArrowheads="1"/>
          </p:cNvSpPr>
          <p:nvPr/>
        </p:nvSpPr>
        <p:spPr bwMode="auto">
          <a:xfrm>
            <a:off x="7163368" y="1160198"/>
            <a:ext cx="1702377" cy="646331"/>
          </a:xfrm>
          <a:prstGeom prst="rect">
            <a:avLst/>
          </a:prstGeom>
          <a:noFill/>
          <a:ln w="9525">
            <a:noFill/>
            <a:miter lim="800000"/>
            <a:headEnd/>
            <a:tailEnd/>
          </a:ln>
        </p:spPr>
        <p:txBody>
          <a:bodyPr wrap="square">
            <a:spAutoFit/>
          </a:bodyPr>
          <a:lstStyle/>
          <a:p>
            <a:pPr algn="r"/>
            <a:r>
              <a:rPr lang="en-US" dirty="0">
                <a:latin typeface="Verdana" panose="020B0604030504040204" pitchFamily="34" charset="0"/>
                <a:ea typeface="Verdana" panose="020B0604030504040204" pitchFamily="34" charset="0"/>
                <a:cs typeface="Verdana" panose="020B0604030504040204" pitchFamily="34" charset="0"/>
              </a:rPr>
              <a:t>cup </a:t>
            </a:r>
          </a:p>
          <a:p>
            <a:pPr algn="r"/>
            <a:r>
              <a:rPr lang="en-US" dirty="0">
                <a:latin typeface="Verdana" panose="020B0604030504040204" pitchFamily="34" charset="0"/>
                <a:ea typeface="Verdana" panose="020B0604030504040204" pitchFamily="34" charset="0"/>
                <a:cs typeface="Verdana" panose="020B0604030504040204" pitchFamily="34" charset="0"/>
              </a:rPr>
              <a:t>anemometer</a:t>
            </a:r>
          </a:p>
        </p:txBody>
      </p:sp>
      <p:sp>
        <p:nvSpPr>
          <p:cNvPr id="17" name="Text Box 18"/>
          <p:cNvSpPr txBox="1">
            <a:spLocks noChangeArrowheads="1"/>
          </p:cNvSpPr>
          <p:nvPr/>
        </p:nvSpPr>
        <p:spPr bwMode="auto">
          <a:xfrm>
            <a:off x="8080760" y="2849228"/>
            <a:ext cx="953069" cy="369332"/>
          </a:xfrm>
          <a:prstGeom prst="rect">
            <a:avLst/>
          </a:prstGeom>
          <a:noFill/>
          <a:ln w="9525">
            <a:noFill/>
            <a:miter lim="800000"/>
            <a:headEnd/>
            <a:tailEnd/>
          </a:ln>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vane</a:t>
            </a:r>
          </a:p>
        </p:txBody>
      </p:sp>
      <p:sp>
        <p:nvSpPr>
          <p:cNvPr id="18" name="Text Box 19"/>
          <p:cNvSpPr txBox="1">
            <a:spLocks noChangeArrowheads="1"/>
          </p:cNvSpPr>
          <p:nvPr/>
        </p:nvSpPr>
        <p:spPr bwMode="auto">
          <a:xfrm>
            <a:off x="7389688" y="4055268"/>
            <a:ext cx="2446933" cy="369332"/>
          </a:xfrm>
          <a:prstGeom prst="rect">
            <a:avLst/>
          </a:prstGeom>
          <a:noFill/>
          <a:ln w="9525">
            <a:noFill/>
            <a:miter lim="800000"/>
            <a:headEnd/>
            <a:tailEnd/>
          </a:ln>
        </p:spPr>
        <p:txBody>
          <a:bodyPr wrap="square">
            <a:spAutoFit/>
          </a:bodyPr>
          <a:lstStyle/>
          <a:p>
            <a:pPr algn="just"/>
            <a:r>
              <a:rPr lang="en-US" dirty="0">
                <a:latin typeface="Verdana" panose="020B0604030504040204" pitchFamily="34" charset="0"/>
                <a:ea typeface="Verdana" panose="020B0604030504040204" pitchFamily="34" charset="0"/>
                <a:cs typeface="Verdana" panose="020B0604030504040204" pitchFamily="34" charset="0"/>
              </a:rPr>
              <a:t>data logger</a:t>
            </a:r>
          </a:p>
        </p:txBody>
      </p:sp>
      <p:sp>
        <p:nvSpPr>
          <p:cNvPr id="2" name="TextBox 1"/>
          <p:cNvSpPr txBox="1"/>
          <p:nvPr/>
        </p:nvSpPr>
        <p:spPr>
          <a:xfrm>
            <a:off x="445752" y="712492"/>
            <a:ext cx="6526723" cy="400110"/>
          </a:xfrm>
          <a:prstGeom prst="rect">
            <a:avLst/>
          </a:prstGeom>
          <a:noFill/>
        </p:spPr>
        <p:txBody>
          <a:bodyPr wrap="non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NRG Systems </a:t>
            </a:r>
            <a:r>
              <a:rPr lang="en-US" sz="2000" dirty="0">
                <a:latin typeface="Verdana" panose="020B0604030504040204" pitchFamily="34" charset="0"/>
                <a:ea typeface="Verdana" panose="020B0604030504040204" pitchFamily="34" charset="0"/>
                <a:cs typeface="Verdana" panose="020B0604030504040204" pitchFamily="34" charset="0"/>
              </a:rPr>
              <a:t>(Hinesburg, VT) is a world leader.</a:t>
            </a:r>
          </a:p>
        </p:txBody>
      </p:sp>
      <p:pic>
        <p:nvPicPr>
          <p:cNvPr id="19" name="Picture 18">
            <a:extLst>
              <a:ext uri="{FF2B5EF4-FFF2-40B4-BE49-F238E27FC236}">
                <a16:creationId xmlns:a16="http://schemas.microsoft.com/office/drawing/2014/main" id="{ABF12024-2480-3749-ABE6-8D8B5AEBCE6A}"/>
              </a:ext>
            </a:extLst>
          </p:cNvPr>
          <p:cNvPicPr>
            <a:picLocks noChangeAspect="1"/>
          </p:cNvPicPr>
          <p:nvPr/>
        </p:nvPicPr>
        <p:blipFill>
          <a:blip r:embed="rId6">
            <a:duotone>
              <a:prstClr val="black"/>
              <a:schemeClr val="accent1">
                <a:tint val="45000"/>
                <a:satMod val="400000"/>
              </a:schemeClr>
            </a:duotone>
          </a:blip>
          <a:stretch>
            <a:fillRect/>
          </a:stretch>
        </p:blipFill>
        <p:spPr>
          <a:xfrm>
            <a:off x="11157507" y="49317"/>
            <a:ext cx="628093" cy="584776"/>
          </a:xfrm>
          <a:prstGeom prst="rect">
            <a:avLst/>
          </a:prstGeom>
        </p:spPr>
      </p:pic>
    </p:spTree>
    <p:extLst>
      <p:ext uri="{BB962C8B-B14F-4D97-AF65-F5344CB8AC3E}">
        <p14:creationId xmlns:p14="http://schemas.microsoft.com/office/powerpoint/2010/main" val="1139393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0959" y="884922"/>
            <a:ext cx="3794321" cy="1938992"/>
          </a:xfrm>
          <a:prstGeom prst="rect">
            <a:avLst/>
          </a:prstGeom>
          <a:solidFill>
            <a:srgbClr val="FFFFFF"/>
          </a:solid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Residential-scale wind data?</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It’s wise to measure wind resources at a site before installing a turbine.</a:t>
            </a:r>
          </a:p>
        </p:txBody>
      </p:sp>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9797"/>
            <a:ext cx="622959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VT anemometer loan program</a:t>
            </a:r>
          </a:p>
        </p:txBody>
      </p:sp>
      <p:pic>
        <p:nvPicPr>
          <p:cNvPr id="19" name="Picture 2"/>
          <p:cNvPicPr>
            <a:picLocks noChangeAspect="1" noChangeArrowheads="1"/>
          </p:cNvPicPr>
          <p:nvPr/>
        </p:nvPicPr>
        <p:blipFill>
          <a:blip r:embed="rId2" cstate="print"/>
          <a:srcRect/>
          <a:stretch>
            <a:fillRect/>
          </a:stretch>
        </p:blipFill>
        <p:spPr bwMode="auto">
          <a:xfrm>
            <a:off x="7747782" y="697079"/>
            <a:ext cx="4210446" cy="5907757"/>
          </a:xfrm>
          <a:prstGeom prst="rect">
            <a:avLst/>
          </a:prstGeom>
          <a:noFill/>
          <a:ln w="9525">
            <a:noFill/>
            <a:miter lim="800000"/>
            <a:headEnd/>
            <a:tailEnd/>
          </a:ln>
        </p:spPr>
      </p:pic>
      <p:pic>
        <p:nvPicPr>
          <p:cNvPr id="21" name="Picture 6" descr="site1pic_blowup"/>
          <p:cNvPicPr>
            <a:picLocks noChangeAspect="1" noChangeArrowheads="1"/>
          </p:cNvPicPr>
          <p:nvPr/>
        </p:nvPicPr>
        <p:blipFill>
          <a:blip r:embed="rId3" cstate="print"/>
          <a:srcRect/>
          <a:stretch>
            <a:fillRect/>
          </a:stretch>
        </p:blipFill>
        <p:spPr bwMode="auto">
          <a:xfrm>
            <a:off x="230540" y="3405856"/>
            <a:ext cx="3135266" cy="3340100"/>
          </a:xfrm>
          <a:prstGeom prst="rect">
            <a:avLst/>
          </a:prstGeom>
          <a:noFill/>
          <a:ln w="9525" algn="ctr">
            <a:noFill/>
            <a:miter lim="800000"/>
            <a:headEnd/>
            <a:tailEnd/>
          </a:ln>
        </p:spPr>
      </p:pic>
      <p:pic>
        <p:nvPicPr>
          <p:cNvPr id="20" name="Picture 3" descr="148_4890"/>
          <p:cNvPicPr>
            <a:picLocks noChangeAspect="1" noChangeArrowheads="1"/>
          </p:cNvPicPr>
          <p:nvPr/>
        </p:nvPicPr>
        <p:blipFill>
          <a:blip r:embed="rId4" cstate="print"/>
          <a:srcRect/>
          <a:stretch>
            <a:fillRect/>
          </a:stretch>
        </p:blipFill>
        <p:spPr bwMode="auto">
          <a:xfrm>
            <a:off x="4040669" y="722675"/>
            <a:ext cx="2979762" cy="3303485"/>
          </a:xfrm>
          <a:prstGeom prst="rect">
            <a:avLst/>
          </a:prstGeom>
          <a:noFill/>
          <a:ln w="9525" algn="ctr">
            <a:noFill/>
            <a:miter lim="800000"/>
            <a:headEnd/>
            <a:tailEnd/>
          </a:ln>
        </p:spPr>
      </p:pic>
      <p:sp>
        <p:nvSpPr>
          <p:cNvPr id="2" name="TextBox 1"/>
          <p:cNvSpPr txBox="1"/>
          <p:nvPr/>
        </p:nvSpPr>
        <p:spPr>
          <a:xfrm>
            <a:off x="3550920" y="4140767"/>
            <a:ext cx="4035604" cy="2262158"/>
          </a:xfrm>
          <a:prstGeom prst="rect">
            <a:avLst/>
          </a:prstGeom>
          <a:solidFill>
            <a:srgbClr val="FFFFFF"/>
          </a:solid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30-m anemometer towers owned by the Vermont Tech.</a:t>
            </a:r>
          </a:p>
          <a:p>
            <a:pPr marL="171450" indent="-171450">
              <a:buFont typeface="Arial" panose="020B0604020202020204" pitchFamily="34" charset="0"/>
              <a:buChar char="•"/>
            </a:pPr>
            <a:endParaRPr lang="en-US" sz="105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Set up by students, faculty and staff.</a:t>
            </a:r>
          </a:p>
          <a:p>
            <a:pPr marL="171450" indent="-171450">
              <a:buFont typeface="Arial" panose="020B0604020202020204" pitchFamily="34" charset="0"/>
              <a:buChar char="•"/>
            </a:pPr>
            <a:endParaRPr lang="en-US" sz="105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Data made public. </a:t>
            </a:r>
          </a:p>
        </p:txBody>
      </p:sp>
      <p:sp>
        <p:nvSpPr>
          <p:cNvPr id="10" name="TextBox 9"/>
          <p:cNvSpPr txBox="1"/>
          <p:nvPr/>
        </p:nvSpPr>
        <p:spPr>
          <a:xfrm>
            <a:off x="3640127" y="6468335"/>
            <a:ext cx="6358857" cy="307777"/>
          </a:xfrm>
          <a:prstGeom prst="rect">
            <a:avLst/>
          </a:prstGeom>
          <a:solidFill>
            <a:srgbClr val="FFFFFF"/>
          </a:solidFill>
        </p:spPr>
        <p:txBody>
          <a:bodyPr wrap="none" rtlCol="0">
            <a:spAutoFit/>
          </a:bodyPr>
          <a:lstStyle/>
          <a:p>
            <a:r>
              <a:rPr lang="en-US" sz="1400" dirty="0">
                <a:latin typeface="Verdana" panose="020B0604030504040204" pitchFamily="34" charset="0"/>
                <a:cs typeface="Verdana" panose="020B0604030504040204" pitchFamily="34" charset="0"/>
              </a:rPr>
              <a:t>http://</a:t>
            </a:r>
            <a:r>
              <a:rPr lang="en-US" sz="1400" dirty="0" err="1">
                <a:latin typeface="Verdana" panose="020B0604030504040204" pitchFamily="34" charset="0"/>
                <a:cs typeface="Verdana" panose="020B0604030504040204" pitchFamily="34" charset="0"/>
              </a:rPr>
              <a:t>web.vtc.edu</a:t>
            </a:r>
            <a:r>
              <a:rPr lang="en-US" sz="1400" dirty="0">
                <a:latin typeface="Verdana" panose="020B0604030504040204" pitchFamily="34" charset="0"/>
                <a:cs typeface="Verdana" panose="020B0604030504040204" pitchFamily="34" charset="0"/>
              </a:rPr>
              <a:t>/users/jnk06190/VTALP/</a:t>
            </a:r>
            <a:r>
              <a:rPr lang="en-US" sz="1400" dirty="0" err="1">
                <a:latin typeface="Verdana" panose="020B0604030504040204" pitchFamily="34" charset="0"/>
                <a:cs typeface="Verdana" panose="020B0604030504040204" pitchFamily="34" charset="0"/>
              </a:rPr>
              <a:t>index_files</a:t>
            </a:r>
            <a:r>
              <a:rPr lang="en-US" sz="1400" dirty="0">
                <a:latin typeface="Verdana" panose="020B0604030504040204" pitchFamily="34" charset="0"/>
                <a:cs typeface="Verdana" panose="020B0604030504040204" pitchFamily="34" charset="0"/>
              </a:rPr>
              <a:t>/Page348.htm</a:t>
            </a:r>
          </a:p>
        </p:txBody>
      </p:sp>
      <p:pic>
        <p:nvPicPr>
          <p:cNvPr id="11" name="Picture 10">
            <a:extLst>
              <a:ext uri="{FF2B5EF4-FFF2-40B4-BE49-F238E27FC236}">
                <a16:creationId xmlns:a16="http://schemas.microsoft.com/office/drawing/2014/main" id="{3FE096A0-2E2E-0F4B-88D7-DB086A568063}"/>
              </a:ext>
            </a:extLst>
          </p:cNvPr>
          <p:cNvPicPr>
            <a:picLocks noChangeAspect="1"/>
          </p:cNvPicPr>
          <p:nvPr/>
        </p:nvPicPr>
        <p:blipFill>
          <a:blip r:embed="rId5">
            <a:duotone>
              <a:prstClr val="black"/>
              <a:schemeClr val="accent1">
                <a:tint val="45000"/>
                <a:satMod val="400000"/>
              </a:schemeClr>
            </a:duotone>
          </a:blip>
          <a:stretch>
            <a:fillRect/>
          </a:stretch>
        </p:blipFill>
        <p:spPr>
          <a:xfrm>
            <a:off x="11157507" y="49317"/>
            <a:ext cx="628093" cy="584776"/>
          </a:xfrm>
          <a:prstGeom prst="rect">
            <a:avLst/>
          </a:prstGeom>
        </p:spPr>
      </p:pic>
    </p:spTree>
    <p:extLst>
      <p:ext uri="{BB962C8B-B14F-4D97-AF65-F5344CB8AC3E}">
        <p14:creationId xmlns:p14="http://schemas.microsoft.com/office/powerpoint/2010/main" val="4170946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49317"/>
            <a:ext cx="578235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10. Wind energy</a:t>
            </a:r>
          </a:p>
        </p:txBody>
      </p:sp>
      <p:sp>
        <p:nvSpPr>
          <p:cNvPr id="8" name="TextBox 7"/>
          <p:cNvSpPr txBox="1"/>
          <p:nvPr/>
        </p:nvSpPr>
        <p:spPr>
          <a:xfrm>
            <a:off x="2639981" y="3167390"/>
            <a:ext cx="6912038" cy="523220"/>
          </a:xfrm>
          <a:prstGeom prst="rect">
            <a:avLst/>
          </a:prstGeom>
          <a:noFill/>
        </p:spPr>
        <p:txBody>
          <a:bodyPr wrap="square" rtlCol="0">
            <a:spAutoFit/>
          </a:bodyPr>
          <a:lstStyle/>
          <a:p>
            <a:pPr lvl="1"/>
            <a:r>
              <a:rPr lang="en-US" sz="2800" b="1" dirty="0">
                <a:latin typeface="Verdana" panose="020B0604030504040204" pitchFamily="34" charset="0"/>
                <a:ea typeface="Verdana" panose="020B0604030504040204" pitchFamily="34" charset="0"/>
                <a:cs typeface="Verdana" panose="020B0604030504040204" pitchFamily="34" charset="0"/>
              </a:rPr>
              <a:t>10.1: History and current use</a:t>
            </a:r>
          </a:p>
        </p:txBody>
      </p:sp>
      <p:sp>
        <p:nvSpPr>
          <p:cNvPr id="7" name="TextBox 6"/>
          <p:cNvSpPr txBox="1"/>
          <p:nvPr/>
        </p:nvSpPr>
        <p:spPr>
          <a:xfrm>
            <a:off x="8910652" y="6500906"/>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9" name="Picture 8">
            <a:extLst>
              <a:ext uri="{FF2B5EF4-FFF2-40B4-BE49-F238E27FC236}">
                <a16:creationId xmlns:a16="http://schemas.microsoft.com/office/drawing/2014/main" id="{261087C5-9128-E04B-9F05-D52D78F141B4}"/>
              </a:ext>
            </a:extLst>
          </p:cNvPr>
          <p:cNvPicPr>
            <a:picLocks noChangeAspect="1"/>
          </p:cNvPicPr>
          <p:nvPr/>
        </p:nvPicPr>
        <p:blipFill>
          <a:blip r:embed="rId2">
            <a:duotone>
              <a:prstClr val="black"/>
              <a:schemeClr val="accent1">
                <a:tint val="45000"/>
                <a:satMod val="400000"/>
              </a:schemeClr>
            </a:duotone>
          </a:blip>
          <a:stretch>
            <a:fillRect/>
          </a:stretch>
        </p:blipFill>
        <p:spPr>
          <a:xfrm>
            <a:off x="11123538" y="49317"/>
            <a:ext cx="628093" cy="584776"/>
          </a:xfrm>
          <a:prstGeom prst="rect">
            <a:avLst/>
          </a:prstGeom>
        </p:spPr>
      </p:pic>
    </p:spTree>
    <p:extLst>
      <p:ext uri="{BB962C8B-B14F-4D97-AF65-F5344CB8AC3E}">
        <p14:creationId xmlns:p14="http://schemas.microsoft.com/office/powerpoint/2010/main" val="1733121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6866"/>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39747"/>
            <a:ext cx="1019542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Winds are more powerful and consistent offshore</a:t>
            </a:r>
          </a:p>
        </p:txBody>
      </p:sp>
      <p:sp>
        <p:nvSpPr>
          <p:cNvPr id="11" name="Text Box 5"/>
          <p:cNvSpPr txBox="1">
            <a:spLocks noChangeArrowheads="1"/>
          </p:cNvSpPr>
          <p:nvPr/>
        </p:nvSpPr>
        <p:spPr bwMode="auto">
          <a:xfrm>
            <a:off x="228601" y="2890241"/>
            <a:ext cx="11578608" cy="707886"/>
          </a:xfrm>
          <a:prstGeom prst="rect">
            <a:avLst/>
          </a:prstGeom>
          <a:solidFill>
            <a:schemeClr val="bg1"/>
          </a:solidFill>
          <a:ln w="9525">
            <a:noFill/>
            <a:miter lim="800000"/>
            <a:headEnd/>
            <a:tailEnd/>
          </a:ln>
        </p:spPr>
        <p:txBody>
          <a:bodyPr wrap="square">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 2017 study showed that there is enough wind power over the oceans to </a:t>
            </a:r>
            <a:r>
              <a:rPr lang="en-US" sz="2000" b="1" dirty="0">
                <a:latin typeface="Verdana" panose="020B0604030504040204" pitchFamily="34" charset="0"/>
                <a:ea typeface="Verdana" panose="020B0604030504040204" pitchFamily="34" charset="0"/>
                <a:cs typeface="Verdana" panose="020B0604030504040204" pitchFamily="34" charset="0"/>
              </a:rPr>
              <a:t>power the world at current capacity</a:t>
            </a:r>
            <a:r>
              <a:rPr lang="en-US" sz="2000" dirty="0">
                <a:latin typeface="Verdana" panose="020B0604030504040204" pitchFamily="34" charset="0"/>
                <a:ea typeface="Verdana" panose="020B0604030504040204" pitchFamily="34" charset="0"/>
                <a:cs typeface="Verdana" panose="020B0604030504040204" pitchFamily="34" charset="0"/>
              </a:rPr>
              <a:t>, if that power could be harvested.</a:t>
            </a:r>
          </a:p>
        </p:txBody>
      </p:sp>
      <p:sp>
        <p:nvSpPr>
          <p:cNvPr id="2" name="TextBox 1"/>
          <p:cNvSpPr txBox="1"/>
          <p:nvPr/>
        </p:nvSpPr>
        <p:spPr>
          <a:xfrm>
            <a:off x="129003" y="6177046"/>
            <a:ext cx="6951976" cy="523220"/>
          </a:xfrm>
          <a:prstGeom prst="rect">
            <a:avLst/>
          </a:prstGeom>
          <a:noFill/>
        </p:spPr>
        <p:txBody>
          <a:bodyPr wrap="square" rtlCol="0">
            <a:spAutoFit/>
          </a:bodyPr>
          <a:lstStyle/>
          <a:p>
            <a:r>
              <a:rPr lang="en-US" sz="1400" dirty="0">
                <a:latin typeface="Verdana" panose="020B0604030504040204" pitchFamily="34" charset="0"/>
                <a:hlinkClick r:id="rId2"/>
              </a:rPr>
              <a:t>http://www.pnas.org/content/114/43/11338.full.pdf?with-ds=yes</a:t>
            </a:r>
            <a:r>
              <a:rPr lang="en-US" sz="1400" dirty="0">
                <a:latin typeface="Verdana" panose="020B0604030504040204" pitchFamily="34" charset="0"/>
              </a:rPr>
              <a:t> </a:t>
            </a:r>
          </a:p>
          <a:p>
            <a:r>
              <a:rPr lang="en-US" sz="1400" dirty="0">
                <a:latin typeface="Verdana" panose="020B0604030504040204" pitchFamily="34" charset="0"/>
                <a:hlinkClick r:id="rId3"/>
              </a:rPr>
              <a:t>https://www.equinor.com/en/what-we-do/floating-wind.html</a:t>
            </a:r>
            <a:r>
              <a:rPr lang="en-US" sz="1400" dirty="0">
                <a:latin typeface="Verdana" panose="020B0604030504040204" pitchFamily="34" charset="0"/>
              </a:rPr>
              <a:t> </a:t>
            </a:r>
          </a:p>
        </p:txBody>
      </p:sp>
      <p:pic>
        <p:nvPicPr>
          <p:cNvPr id="10" name="Picture 9">
            <a:extLst>
              <a:ext uri="{FF2B5EF4-FFF2-40B4-BE49-F238E27FC236}">
                <a16:creationId xmlns:a16="http://schemas.microsoft.com/office/drawing/2014/main" id="{26966236-92F7-894A-97EB-0358015D3CFA}"/>
              </a:ext>
            </a:extLst>
          </p:cNvPr>
          <p:cNvPicPr>
            <a:picLocks noChangeAspect="1"/>
          </p:cNvPicPr>
          <p:nvPr/>
        </p:nvPicPr>
        <p:blipFill>
          <a:blip r:embed="rId4">
            <a:duotone>
              <a:prstClr val="black"/>
              <a:schemeClr val="accent1">
                <a:tint val="45000"/>
                <a:satMod val="400000"/>
              </a:schemeClr>
            </a:duotone>
          </a:blip>
          <a:stretch>
            <a:fillRect/>
          </a:stretch>
        </p:blipFill>
        <p:spPr>
          <a:xfrm>
            <a:off x="11179116" y="12451"/>
            <a:ext cx="628093" cy="584776"/>
          </a:xfrm>
          <a:prstGeom prst="rect">
            <a:avLst/>
          </a:prstGeom>
        </p:spPr>
      </p:pic>
      <p:sp>
        <p:nvSpPr>
          <p:cNvPr id="12" name="Text Box 5">
            <a:extLst>
              <a:ext uri="{FF2B5EF4-FFF2-40B4-BE49-F238E27FC236}">
                <a16:creationId xmlns:a16="http://schemas.microsoft.com/office/drawing/2014/main" id="{C2F308CF-8BD4-C449-89A6-1C5A43BAB706}"/>
              </a:ext>
            </a:extLst>
          </p:cNvPr>
          <p:cNvSpPr txBox="1">
            <a:spLocks noChangeArrowheads="1"/>
          </p:cNvSpPr>
          <p:nvPr/>
        </p:nvSpPr>
        <p:spPr bwMode="auto">
          <a:xfrm>
            <a:off x="228601" y="788393"/>
            <a:ext cx="11578608" cy="1631216"/>
          </a:xfrm>
          <a:prstGeom prst="rect">
            <a:avLst/>
          </a:prstGeom>
          <a:solidFill>
            <a:schemeClr val="bg1"/>
          </a:solidFill>
          <a:ln w="9525">
            <a:noFill/>
            <a:miter lim="800000"/>
            <a:headEnd/>
            <a:tailEnd/>
          </a:ln>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Winds offshore are </a:t>
            </a:r>
            <a:r>
              <a:rPr lang="en-US" sz="2000" b="1" dirty="0">
                <a:latin typeface="Verdana" panose="020B0604030504040204" pitchFamily="34" charset="0"/>
                <a:ea typeface="Verdana" panose="020B0604030504040204" pitchFamily="34" charset="0"/>
                <a:cs typeface="Verdana" panose="020B0604030504040204" pitchFamily="34" charset="0"/>
              </a:rPr>
              <a:t>stronger</a:t>
            </a:r>
            <a:r>
              <a:rPr lang="en-US" sz="2000" dirty="0">
                <a:latin typeface="Verdana" panose="020B0604030504040204" pitchFamily="34" charset="0"/>
                <a:ea typeface="Verdana" panose="020B0604030504040204" pitchFamily="34" charset="0"/>
                <a:cs typeface="Verdana" panose="020B0604030504040204" pitchFamily="34" charset="0"/>
              </a:rPr>
              <a:t> and more </a:t>
            </a:r>
            <a:r>
              <a:rPr lang="en-US" sz="2000" b="1" dirty="0">
                <a:latin typeface="Verdana" panose="020B0604030504040204" pitchFamily="34" charset="0"/>
                <a:ea typeface="Verdana" panose="020B0604030504040204" pitchFamily="34" charset="0"/>
                <a:cs typeface="Verdana" panose="020B0604030504040204" pitchFamily="34" charset="0"/>
              </a:rPr>
              <a:t>consistent</a:t>
            </a:r>
            <a:r>
              <a:rPr lang="en-US" sz="2000" dirty="0">
                <a:latin typeface="Verdana" panose="020B0604030504040204" pitchFamily="34" charset="0"/>
                <a:ea typeface="Verdana" panose="020B0604030504040204" pitchFamily="34" charset="0"/>
                <a:cs typeface="Verdana" panose="020B0604030504040204" pitchFamily="34" charset="0"/>
              </a:rPr>
              <a:t>.</a:t>
            </a:r>
          </a:p>
          <a:p>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80% of global offshore wind potential is in waters &gt; 60 m deep.</a:t>
            </a:r>
          </a:p>
          <a:p>
            <a:pPr marL="342900" indent="-34290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Floating wind could power 12 million homes in Europe by 2030.</a:t>
            </a:r>
          </a:p>
        </p:txBody>
      </p:sp>
    </p:spTree>
    <p:extLst>
      <p:ext uri="{BB962C8B-B14F-4D97-AF65-F5344CB8AC3E}">
        <p14:creationId xmlns:p14="http://schemas.microsoft.com/office/powerpoint/2010/main" val="196351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77"/>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3874"/>
            <a:ext cx="6054863"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Potential of deep ocean wind</a:t>
            </a:r>
          </a:p>
        </p:txBody>
      </p:sp>
      <p:sp>
        <p:nvSpPr>
          <p:cNvPr id="11" name="Text Box 5"/>
          <p:cNvSpPr txBox="1">
            <a:spLocks noChangeArrowheads="1"/>
          </p:cNvSpPr>
          <p:nvPr/>
        </p:nvSpPr>
        <p:spPr bwMode="auto">
          <a:xfrm>
            <a:off x="228601" y="1128509"/>
            <a:ext cx="7467599" cy="1015663"/>
          </a:xfrm>
          <a:prstGeom prst="rect">
            <a:avLst/>
          </a:prstGeom>
          <a:solidFill>
            <a:schemeClr val="bg1"/>
          </a:solidFill>
          <a:ln w="9525">
            <a:noFill/>
            <a:miter lim="800000"/>
            <a:headEnd/>
            <a:tailEnd/>
          </a:ln>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 2017 study showed that there is </a:t>
            </a:r>
            <a:r>
              <a:rPr lang="en-US" sz="2000" b="1" dirty="0">
                <a:latin typeface="Verdana" panose="020B0604030504040204" pitchFamily="34" charset="0"/>
                <a:ea typeface="Verdana" panose="020B0604030504040204" pitchFamily="34" charset="0"/>
                <a:cs typeface="Verdana" panose="020B0604030504040204" pitchFamily="34" charset="0"/>
              </a:rPr>
              <a:t>enough wind power </a:t>
            </a:r>
            <a:r>
              <a:rPr lang="en-US" sz="2000" dirty="0">
                <a:latin typeface="Verdana" panose="020B0604030504040204" pitchFamily="34" charset="0"/>
                <a:ea typeface="Verdana" panose="020B0604030504040204" pitchFamily="34" charset="0"/>
                <a:cs typeface="Verdana" panose="020B0604030504040204" pitchFamily="34" charset="0"/>
              </a:rPr>
              <a:t>over the oceans to power the world at current capacity, if that power could be harvested.</a:t>
            </a:r>
          </a:p>
        </p:txBody>
      </p:sp>
      <p:sp>
        <p:nvSpPr>
          <p:cNvPr id="2" name="TextBox 1"/>
          <p:cNvSpPr txBox="1"/>
          <p:nvPr/>
        </p:nvSpPr>
        <p:spPr>
          <a:xfrm>
            <a:off x="379570" y="6029980"/>
            <a:ext cx="7316630" cy="738664"/>
          </a:xfrm>
          <a:prstGeom prst="rect">
            <a:avLst/>
          </a:prstGeom>
          <a:noFill/>
        </p:spPr>
        <p:txBody>
          <a:bodyPr wrap="square" rtlCol="0">
            <a:spAutoFit/>
          </a:bodyPr>
          <a:lstStyle/>
          <a:p>
            <a:r>
              <a:rPr lang="en-US" sz="1400" dirty="0">
                <a:latin typeface="Verdana" panose="020B0604030504040204" pitchFamily="34" charset="0"/>
                <a:hlinkClick r:id="rId2"/>
              </a:rPr>
              <a:t>https://www.theguardian.com/environment/2017/oct/15/wild-is-the-wind-the-resource-that-could-power-the-world</a:t>
            </a:r>
            <a:endParaRPr lang="en-US" sz="1400" dirty="0">
              <a:latin typeface="Verdana" panose="020B0604030504040204" pitchFamily="34" charset="0"/>
            </a:endParaRPr>
          </a:p>
          <a:p>
            <a:r>
              <a:rPr lang="en-US" sz="1400" dirty="0">
                <a:latin typeface="Verdana" panose="020B0604030504040204" pitchFamily="34" charset="0"/>
              </a:rPr>
              <a:t>http://</a:t>
            </a:r>
            <a:r>
              <a:rPr lang="en-US" sz="1400" dirty="0" err="1">
                <a:latin typeface="Verdana" panose="020B0604030504040204" pitchFamily="34" charset="0"/>
              </a:rPr>
              <a:t>www.pnas.org</a:t>
            </a:r>
            <a:r>
              <a:rPr lang="en-US" sz="1400" dirty="0">
                <a:latin typeface="Verdana" panose="020B0604030504040204" pitchFamily="34" charset="0"/>
              </a:rPr>
              <a:t>/content/114/43/11338.full.pdf?with-ds=yes</a:t>
            </a:r>
          </a:p>
        </p:txBody>
      </p:sp>
      <p:pic>
        <p:nvPicPr>
          <p:cNvPr id="3" name="Picture 2" descr="Screen Shot 2017-12-04 at 9.32.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3361" y="725576"/>
            <a:ext cx="4282440" cy="6050191"/>
          </a:xfrm>
          <a:prstGeom prst="rect">
            <a:avLst/>
          </a:prstGeom>
        </p:spPr>
      </p:pic>
      <p:pic>
        <p:nvPicPr>
          <p:cNvPr id="10" name="Picture 9">
            <a:extLst>
              <a:ext uri="{FF2B5EF4-FFF2-40B4-BE49-F238E27FC236}">
                <a16:creationId xmlns:a16="http://schemas.microsoft.com/office/drawing/2014/main" id="{D863CBB8-65A8-9C42-A66D-BC01B46BDB19}"/>
              </a:ext>
            </a:extLst>
          </p:cNvPr>
          <p:cNvPicPr>
            <a:picLocks noChangeAspect="1"/>
          </p:cNvPicPr>
          <p:nvPr/>
        </p:nvPicPr>
        <p:blipFill>
          <a:blip r:embed="rId4">
            <a:duotone>
              <a:prstClr val="black"/>
              <a:schemeClr val="accent1">
                <a:tint val="45000"/>
                <a:satMod val="400000"/>
              </a:schemeClr>
            </a:duotone>
          </a:blip>
          <a:stretch>
            <a:fillRect/>
          </a:stretch>
        </p:blipFill>
        <p:spPr>
          <a:xfrm>
            <a:off x="11079358" y="53394"/>
            <a:ext cx="628093" cy="584776"/>
          </a:xfrm>
          <a:prstGeom prst="rect">
            <a:avLst/>
          </a:prstGeom>
        </p:spPr>
      </p:pic>
      <p:sp>
        <p:nvSpPr>
          <p:cNvPr id="12" name="Text Box 5">
            <a:extLst>
              <a:ext uri="{FF2B5EF4-FFF2-40B4-BE49-F238E27FC236}">
                <a16:creationId xmlns:a16="http://schemas.microsoft.com/office/drawing/2014/main" id="{DD07D407-81E7-5444-BD9E-3A300A9C44FF}"/>
              </a:ext>
            </a:extLst>
          </p:cNvPr>
          <p:cNvSpPr txBox="1">
            <a:spLocks noChangeArrowheads="1"/>
          </p:cNvSpPr>
          <p:nvPr/>
        </p:nvSpPr>
        <p:spPr bwMode="auto">
          <a:xfrm>
            <a:off x="542113" y="3089086"/>
            <a:ext cx="6720840" cy="2308324"/>
          </a:xfrm>
          <a:prstGeom prst="rect">
            <a:avLst/>
          </a:prstGeom>
          <a:solidFill>
            <a:schemeClr val="bg1"/>
          </a:solidFill>
          <a:ln w="9525">
            <a:noFill/>
            <a:miter lim="800000"/>
            <a:headEnd/>
            <a:tailEnd/>
          </a:ln>
        </p:spPr>
        <p:txBody>
          <a:bodyPr wrap="square">
            <a:spAutoFit/>
          </a:bodyPr>
          <a:lstStyle/>
          <a:p>
            <a:r>
              <a:rPr lang="en-US" i="1" dirty="0">
                <a:latin typeface="Verdana" panose="020B0604030504040204" pitchFamily="34" charset="0"/>
                <a:ea typeface="Verdana" panose="020B0604030504040204" pitchFamily="34" charset="0"/>
                <a:cs typeface="Verdana" panose="020B0604030504040204" pitchFamily="34" charset="0"/>
              </a:rPr>
              <a:t>“Nevertheless, even in the relative calm of summer, the upper geophysical limit on sustained wind power in the North Atlantic alone could be sufficient to supply all of Europe’s electricity. </a:t>
            </a:r>
            <a:br>
              <a:rPr lang="en-US" i="1" dirty="0">
                <a:latin typeface="Verdana" panose="020B0604030504040204" pitchFamily="34" charset="0"/>
                <a:ea typeface="Verdana" panose="020B0604030504040204" pitchFamily="34" charset="0"/>
                <a:cs typeface="Verdana" panose="020B0604030504040204" pitchFamily="34" charset="0"/>
              </a:rPr>
            </a:br>
            <a:r>
              <a:rPr lang="en-US" b="1" i="1" dirty="0">
                <a:latin typeface="Verdana" panose="020B0604030504040204" pitchFamily="34" charset="0"/>
                <a:ea typeface="Verdana" panose="020B0604030504040204" pitchFamily="34" charset="0"/>
                <a:cs typeface="Verdana" panose="020B0604030504040204" pitchFamily="34" charset="0"/>
              </a:rPr>
              <a:t>On an annual mean basis, the wind power available in the North Atlantic could be sufficient to power the world.”  </a:t>
            </a:r>
          </a:p>
          <a:p>
            <a:r>
              <a:rPr lang="en-US" i="1" dirty="0">
                <a:latin typeface="Verdana" panose="020B0604030504040204" pitchFamily="34" charset="0"/>
                <a:ea typeface="Verdana" panose="020B0604030504040204" pitchFamily="34" charset="0"/>
                <a:cs typeface="Verdana" panose="020B0604030504040204" pitchFamily="34" charset="0"/>
              </a:rPr>
              <a:t>						- Posner and </a:t>
            </a:r>
            <a:r>
              <a:rPr lang="en-US" i="1" dirty="0" err="1">
                <a:latin typeface="Verdana" panose="020B0604030504040204" pitchFamily="34" charset="0"/>
                <a:ea typeface="Verdana" panose="020B0604030504040204" pitchFamily="34" charset="0"/>
                <a:cs typeface="Verdana" panose="020B0604030504040204" pitchFamily="34" charset="0"/>
              </a:rPr>
              <a:t>Caldeira</a:t>
            </a:r>
            <a:r>
              <a:rPr lang="en-US" i="1" dirty="0">
                <a:latin typeface="Verdana" panose="020B0604030504040204" pitchFamily="34" charset="0"/>
                <a:ea typeface="Verdana" panose="020B0604030504040204" pitchFamily="34" charset="0"/>
                <a:cs typeface="Verdana" panose="020B0604030504040204" pitchFamily="34" charset="0"/>
              </a:rPr>
              <a:t> (2017)</a:t>
            </a:r>
          </a:p>
        </p:txBody>
      </p:sp>
    </p:spTree>
    <p:extLst>
      <p:ext uri="{BB962C8B-B14F-4D97-AF65-F5344CB8AC3E}">
        <p14:creationId xmlns:p14="http://schemas.microsoft.com/office/powerpoint/2010/main" val="3733294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49317"/>
            <a:ext cx="578235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10. Wind energy</a:t>
            </a:r>
          </a:p>
        </p:txBody>
      </p:sp>
      <p:sp>
        <p:nvSpPr>
          <p:cNvPr id="8" name="TextBox 7"/>
          <p:cNvSpPr txBox="1"/>
          <p:nvPr/>
        </p:nvSpPr>
        <p:spPr>
          <a:xfrm>
            <a:off x="2470848" y="3254200"/>
            <a:ext cx="7080208" cy="523220"/>
          </a:xfrm>
          <a:prstGeom prst="rect">
            <a:avLst/>
          </a:prstGeom>
          <a:noFill/>
        </p:spPr>
        <p:txBody>
          <a:bodyPr wrap="square" rtlCol="0">
            <a:spAutoFit/>
          </a:bodyPr>
          <a:lstStyle/>
          <a:p>
            <a:pPr lvl="1"/>
            <a:r>
              <a:rPr lang="en-US" sz="2800" b="1" dirty="0">
                <a:latin typeface="Verdana" panose="020B0604030504040204" pitchFamily="34" charset="0"/>
                <a:ea typeface="Verdana" panose="020B0604030504040204" pitchFamily="34" charset="0"/>
                <a:cs typeface="Verdana" panose="020B0604030504040204" pitchFamily="34" charset="0"/>
              </a:rPr>
              <a:t>10.3: Wind turbine designs</a:t>
            </a:r>
          </a:p>
        </p:txBody>
      </p:sp>
      <p:sp>
        <p:nvSpPr>
          <p:cNvPr id="7" name="TextBox 6"/>
          <p:cNvSpPr txBox="1"/>
          <p:nvPr/>
        </p:nvSpPr>
        <p:spPr>
          <a:xfrm>
            <a:off x="8754432" y="6407375"/>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9" name="Picture 8">
            <a:extLst>
              <a:ext uri="{FF2B5EF4-FFF2-40B4-BE49-F238E27FC236}">
                <a16:creationId xmlns:a16="http://schemas.microsoft.com/office/drawing/2014/main" id="{CFD7439E-1476-9742-B1FE-70DC36B99FE0}"/>
              </a:ext>
            </a:extLst>
          </p:cNvPr>
          <p:cNvPicPr>
            <a:picLocks noChangeAspect="1"/>
          </p:cNvPicPr>
          <p:nvPr/>
        </p:nvPicPr>
        <p:blipFill>
          <a:blip r:embed="rId2">
            <a:duotone>
              <a:prstClr val="black"/>
              <a:schemeClr val="accent1">
                <a:tint val="45000"/>
                <a:satMod val="400000"/>
              </a:schemeClr>
            </a:duotone>
          </a:blip>
          <a:stretch>
            <a:fillRect/>
          </a:stretch>
        </p:blipFill>
        <p:spPr>
          <a:xfrm>
            <a:off x="11020347" y="49317"/>
            <a:ext cx="628093" cy="584776"/>
          </a:xfrm>
          <a:prstGeom prst="rect">
            <a:avLst/>
          </a:prstGeom>
        </p:spPr>
      </p:pic>
    </p:spTree>
    <p:extLst>
      <p:ext uri="{BB962C8B-B14F-4D97-AF65-F5344CB8AC3E}">
        <p14:creationId xmlns:p14="http://schemas.microsoft.com/office/powerpoint/2010/main" val="3204825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9797"/>
            <a:ext cx="613180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Horizontal axis wind turbines</a:t>
            </a:r>
          </a:p>
        </p:txBody>
      </p:sp>
      <p:sp>
        <p:nvSpPr>
          <p:cNvPr id="14" name="TextBox 13"/>
          <p:cNvSpPr txBox="1"/>
          <p:nvPr/>
        </p:nvSpPr>
        <p:spPr>
          <a:xfrm>
            <a:off x="110542" y="5878668"/>
            <a:ext cx="1854834"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25" name="Picture 24" descr="scan0021"/>
          <p:cNvPicPr>
            <a:picLocks noChangeAspect="1" noChangeArrowheads="1"/>
          </p:cNvPicPr>
          <p:nvPr/>
        </p:nvPicPr>
        <p:blipFill rotWithShape="1">
          <a:blip r:embed="rId2" cstate="print"/>
          <a:srcRect l="2519" r="2722" b="58723"/>
          <a:stretch/>
        </p:blipFill>
        <p:spPr bwMode="auto">
          <a:xfrm>
            <a:off x="1799707" y="884848"/>
            <a:ext cx="10281751" cy="5801913"/>
          </a:xfrm>
          <a:prstGeom prst="rect">
            <a:avLst/>
          </a:prstGeom>
          <a:noFill/>
          <a:ln w="9525">
            <a:noFill/>
            <a:miter lim="800000"/>
            <a:headEnd/>
            <a:tailEnd/>
          </a:ln>
        </p:spPr>
      </p:pic>
      <p:sp>
        <p:nvSpPr>
          <p:cNvPr id="7" name="Text Box 3"/>
          <p:cNvSpPr txBox="1">
            <a:spLocks noChangeArrowheads="1"/>
          </p:cNvSpPr>
          <p:nvPr/>
        </p:nvSpPr>
        <p:spPr bwMode="auto">
          <a:xfrm>
            <a:off x="0" y="2694874"/>
            <a:ext cx="1854834" cy="19389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b="1" dirty="0">
                <a:latin typeface="Verdana" panose="020B0604030504040204" pitchFamily="34" charset="0"/>
                <a:ea typeface="Verdana" panose="020B0604030504040204" pitchFamily="34" charset="0"/>
                <a:cs typeface="Verdana" panose="020B0604030504040204" pitchFamily="34" charset="0"/>
              </a:rPr>
              <a:t>Horizontal</a:t>
            </a:r>
            <a:r>
              <a:rPr lang="en-US" altLang="en-US" sz="2000" dirty="0">
                <a:latin typeface="Verdana" panose="020B0604030504040204" pitchFamily="34" charset="0"/>
                <a:ea typeface="Verdana" panose="020B0604030504040204" pitchFamily="34" charset="0"/>
                <a:cs typeface="Verdana" panose="020B0604030504040204" pitchFamily="34" charset="0"/>
              </a:rPr>
              <a:t> because the axis is horizontal; parallel to the wind.</a:t>
            </a:r>
          </a:p>
        </p:txBody>
      </p:sp>
      <p:pic>
        <p:nvPicPr>
          <p:cNvPr id="9" name="Picture 8">
            <a:extLst>
              <a:ext uri="{FF2B5EF4-FFF2-40B4-BE49-F238E27FC236}">
                <a16:creationId xmlns:a16="http://schemas.microsoft.com/office/drawing/2014/main" id="{F259457A-6A32-8943-A055-66D22593B367}"/>
              </a:ext>
            </a:extLst>
          </p:cNvPr>
          <p:cNvPicPr>
            <a:picLocks noChangeAspect="1"/>
          </p:cNvPicPr>
          <p:nvPr/>
        </p:nvPicPr>
        <p:blipFill>
          <a:blip r:embed="rId3">
            <a:duotone>
              <a:prstClr val="black"/>
              <a:schemeClr val="accent1">
                <a:tint val="45000"/>
                <a:satMod val="400000"/>
              </a:schemeClr>
            </a:duotone>
          </a:blip>
          <a:stretch>
            <a:fillRect/>
          </a:stretch>
        </p:blipFill>
        <p:spPr>
          <a:xfrm>
            <a:off x="11050827" y="49317"/>
            <a:ext cx="628093" cy="584776"/>
          </a:xfrm>
          <a:prstGeom prst="rect">
            <a:avLst/>
          </a:prstGeom>
        </p:spPr>
      </p:pic>
      <p:cxnSp>
        <p:nvCxnSpPr>
          <p:cNvPr id="3" name="Straight Connector 2">
            <a:extLst>
              <a:ext uri="{FF2B5EF4-FFF2-40B4-BE49-F238E27FC236}">
                <a16:creationId xmlns:a16="http://schemas.microsoft.com/office/drawing/2014/main" id="{D0BAF2F5-5F45-5A48-8F5E-2DE3DD440686}"/>
              </a:ext>
            </a:extLst>
          </p:cNvPr>
          <p:cNvCxnSpPr/>
          <p:nvPr/>
        </p:nvCxnSpPr>
        <p:spPr>
          <a:xfrm>
            <a:off x="8334103" y="2090056"/>
            <a:ext cx="3579223"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88088EF-21FC-4645-9F65-82033BC793A6}"/>
              </a:ext>
            </a:extLst>
          </p:cNvPr>
          <p:cNvCxnSpPr>
            <a:cxnSpLocks/>
          </p:cNvCxnSpPr>
          <p:nvPr/>
        </p:nvCxnSpPr>
        <p:spPr>
          <a:xfrm>
            <a:off x="1965376" y="4293324"/>
            <a:ext cx="1535470"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3007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44" y="0"/>
            <a:ext cx="12177055"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43546" y="88506"/>
            <a:ext cx="558999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Vertical axis wind turbines</a:t>
            </a:r>
          </a:p>
        </p:txBody>
      </p:sp>
      <p:sp>
        <p:nvSpPr>
          <p:cNvPr id="14" name="TextBox 13"/>
          <p:cNvSpPr txBox="1"/>
          <p:nvPr/>
        </p:nvSpPr>
        <p:spPr>
          <a:xfrm>
            <a:off x="8793086" y="6470347"/>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11" name="Picture 8" descr="scan0021"/>
          <p:cNvPicPr>
            <a:picLocks noChangeAspect="1" noChangeArrowheads="1"/>
          </p:cNvPicPr>
          <p:nvPr/>
        </p:nvPicPr>
        <p:blipFill rotWithShape="1">
          <a:blip r:embed="rId2" cstate="print"/>
          <a:srcRect l="1459" t="40768" r="2206" b="5647"/>
          <a:stretch/>
        </p:blipFill>
        <p:spPr bwMode="auto">
          <a:xfrm>
            <a:off x="117566" y="745998"/>
            <a:ext cx="8334103" cy="6032126"/>
          </a:xfrm>
          <a:prstGeom prst="rect">
            <a:avLst/>
          </a:prstGeom>
          <a:noFill/>
          <a:ln w="9525">
            <a:noFill/>
            <a:miter lim="800000"/>
            <a:headEnd/>
            <a:tailEnd/>
          </a:ln>
        </p:spPr>
      </p:pic>
      <p:sp>
        <p:nvSpPr>
          <p:cNvPr id="7" name="Text Box 3"/>
          <p:cNvSpPr txBox="1">
            <a:spLocks noChangeArrowheads="1"/>
          </p:cNvSpPr>
          <p:nvPr/>
        </p:nvSpPr>
        <p:spPr bwMode="auto">
          <a:xfrm>
            <a:off x="8793086" y="3237544"/>
            <a:ext cx="3281348" cy="1015663"/>
          </a:xfrm>
          <a:prstGeom prst="rect">
            <a:avLst/>
          </a:prstGeom>
          <a:solidFill>
            <a:srgbClr val="FFFFFF"/>
          </a:solidFill>
          <a:ln>
            <a:noFill/>
          </a:ln>
          <a:effec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Axis is </a:t>
            </a:r>
            <a:r>
              <a:rPr lang="en-US" altLang="en-US" sz="2000" b="1" dirty="0">
                <a:latin typeface="Verdana" panose="020B0604030504040204" pitchFamily="34" charset="0"/>
                <a:ea typeface="Verdana" panose="020B0604030504040204" pitchFamily="34" charset="0"/>
                <a:cs typeface="Verdana" panose="020B0604030504040204" pitchFamily="34" charset="0"/>
              </a:rPr>
              <a:t>vertical</a:t>
            </a:r>
            <a:r>
              <a:rPr lang="en-US" altLang="en-US" sz="2000" dirty="0">
                <a:latin typeface="Verdana" panose="020B0604030504040204" pitchFamily="34" charset="0"/>
                <a:ea typeface="Verdana" panose="020B0604030504040204" pitchFamily="34" charset="0"/>
                <a:cs typeface="Verdana" panose="020B0604030504040204" pitchFamily="34" charset="0"/>
              </a:rPr>
              <a:t>, or</a:t>
            </a:r>
          </a:p>
          <a:p>
            <a:r>
              <a:rPr lang="en-US" altLang="en-US" sz="2000" dirty="0">
                <a:latin typeface="Verdana" panose="020B0604030504040204" pitchFamily="34" charset="0"/>
                <a:ea typeface="Verdana" panose="020B0604030504040204" pitchFamily="34" charset="0"/>
                <a:cs typeface="Verdana" panose="020B0604030504040204" pitchFamily="34" charset="0"/>
              </a:rPr>
              <a:t>perpendicular to the ground. </a:t>
            </a:r>
          </a:p>
        </p:txBody>
      </p:sp>
      <p:pic>
        <p:nvPicPr>
          <p:cNvPr id="9" name="Picture 8">
            <a:extLst>
              <a:ext uri="{FF2B5EF4-FFF2-40B4-BE49-F238E27FC236}">
                <a16:creationId xmlns:a16="http://schemas.microsoft.com/office/drawing/2014/main" id="{E372DCCB-71B7-D24D-B698-DF550E90F31A}"/>
              </a:ext>
            </a:extLst>
          </p:cNvPr>
          <p:cNvPicPr>
            <a:picLocks noChangeAspect="1"/>
          </p:cNvPicPr>
          <p:nvPr/>
        </p:nvPicPr>
        <p:blipFill>
          <a:blip r:embed="rId3">
            <a:duotone>
              <a:prstClr val="black"/>
              <a:schemeClr val="accent1">
                <a:tint val="45000"/>
                <a:satMod val="400000"/>
              </a:schemeClr>
            </a:duotone>
          </a:blip>
          <a:stretch>
            <a:fillRect/>
          </a:stretch>
        </p:blipFill>
        <p:spPr>
          <a:xfrm>
            <a:off x="10974332" y="49317"/>
            <a:ext cx="628093" cy="584776"/>
          </a:xfrm>
          <a:prstGeom prst="rect">
            <a:avLst/>
          </a:prstGeom>
        </p:spPr>
      </p:pic>
      <p:cxnSp>
        <p:nvCxnSpPr>
          <p:cNvPr id="8" name="Straight Connector 7">
            <a:extLst>
              <a:ext uri="{FF2B5EF4-FFF2-40B4-BE49-F238E27FC236}">
                <a16:creationId xmlns:a16="http://schemas.microsoft.com/office/drawing/2014/main" id="{A4568DAE-0E31-CD49-A2D6-C1AA6B53CCD6}"/>
              </a:ext>
            </a:extLst>
          </p:cNvPr>
          <p:cNvCxnSpPr>
            <a:cxnSpLocks/>
          </p:cNvCxnSpPr>
          <p:nvPr/>
        </p:nvCxnSpPr>
        <p:spPr>
          <a:xfrm flipV="1">
            <a:off x="1867989" y="2568072"/>
            <a:ext cx="0" cy="421005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5359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694613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Wind power components (HAWT)</a:t>
            </a:r>
          </a:p>
        </p:txBody>
      </p:sp>
      <p:sp>
        <p:nvSpPr>
          <p:cNvPr id="14" name="TextBox 13"/>
          <p:cNvSpPr txBox="1"/>
          <p:nvPr/>
        </p:nvSpPr>
        <p:spPr>
          <a:xfrm>
            <a:off x="132914" y="6223376"/>
            <a:ext cx="2009785"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7" name="Picture 6" descr="http://image.sustainablemfr.com/a/anatomy-of-a-wind-turbine-wind-turbine-sec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448" y="721469"/>
            <a:ext cx="7186755" cy="615665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833A380-3858-AC46-891D-7AF4ADF06DD8}"/>
              </a:ext>
            </a:extLst>
          </p:cNvPr>
          <p:cNvPicPr>
            <a:picLocks noChangeAspect="1"/>
          </p:cNvPicPr>
          <p:nvPr/>
        </p:nvPicPr>
        <p:blipFill>
          <a:blip r:embed="rId3">
            <a:duotone>
              <a:prstClr val="black"/>
              <a:schemeClr val="accent1">
                <a:tint val="45000"/>
                <a:satMod val="400000"/>
              </a:schemeClr>
            </a:duotone>
          </a:blip>
          <a:stretch>
            <a:fillRect/>
          </a:stretch>
        </p:blipFill>
        <p:spPr>
          <a:xfrm>
            <a:off x="10919808" y="49317"/>
            <a:ext cx="628093" cy="584776"/>
          </a:xfrm>
          <a:prstGeom prst="rect">
            <a:avLst/>
          </a:prstGeom>
        </p:spPr>
      </p:pic>
    </p:spTree>
    <p:extLst>
      <p:ext uri="{BB962C8B-B14F-4D97-AF65-F5344CB8AC3E}">
        <p14:creationId xmlns:p14="http://schemas.microsoft.com/office/powerpoint/2010/main" val="535340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520046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Wind power components</a:t>
            </a:r>
          </a:p>
        </p:txBody>
      </p:sp>
      <p:pic>
        <p:nvPicPr>
          <p:cNvPr id="7" name="Picture 6" descr="https://sites.google.com/site/metropolitanforensics/_/rsrc/1410130286518/cause-and-contributing-factors-of-failure-of-wind-turbines/w3.jpg?height=228&amp;width=400"/>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33354" y="762412"/>
            <a:ext cx="10591682" cy="6052393"/>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C4937CC-5AC4-0543-9B46-04E0A3EA1BD4}"/>
              </a:ext>
            </a:extLst>
          </p:cNvPr>
          <p:cNvPicPr>
            <a:picLocks noChangeAspect="1"/>
          </p:cNvPicPr>
          <p:nvPr/>
        </p:nvPicPr>
        <p:blipFill>
          <a:blip r:embed="rId3">
            <a:duotone>
              <a:prstClr val="black"/>
              <a:schemeClr val="accent1">
                <a:tint val="45000"/>
                <a:satMod val="400000"/>
              </a:schemeClr>
            </a:duotone>
          </a:blip>
          <a:stretch>
            <a:fillRect/>
          </a:stretch>
        </p:blipFill>
        <p:spPr>
          <a:xfrm>
            <a:off x="11110877" y="43194"/>
            <a:ext cx="628093" cy="584776"/>
          </a:xfrm>
          <a:prstGeom prst="rect">
            <a:avLst/>
          </a:prstGeom>
        </p:spPr>
      </p:pic>
      <p:sp>
        <p:nvSpPr>
          <p:cNvPr id="14" name="TextBox 13"/>
          <p:cNvSpPr txBox="1"/>
          <p:nvPr/>
        </p:nvSpPr>
        <p:spPr>
          <a:xfrm>
            <a:off x="132914" y="6338226"/>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spTree>
    <p:extLst>
      <p:ext uri="{BB962C8B-B14F-4D97-AF65-F5344CB8AC3E}">
        <p14:creationId xmlns:p14="http://schemas.microsoft.com/office/powerpoint/2010/main" val="3164370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unburst chart&#10;&#10;Description automatically generated">
            <a:extLst>
              <a:ext uri="{FF2B5EF4-FFF2-40B4-BE49-F238E27FC236}">
                <a16:creationId xmlns:a16="http://schemas.microsoft.com/office/drawing/2014/main" id="{324B9103-B1E7-984A-B04A-267F501FD17A}"/>
              </a:ext>
            </a:extLst>
          </p:cNvPr>
          <p:cNvPicPr>
            <a:picLocks noChangeAspect="1"/>
          </p:cNvPicPr>
          <p:nvPr/>
        </p:nvPicPr>
        <p:blipFill rotWithShape="1">
          <a:blip r:embed="rId2"/>
          <a:srcRect l="6256"/>
          <a:stretch/>
        </p:blipFill>
        <p:spPr>
          <a:xfrm>
            <a:off x="219984" y="659837"/>
            <a:ext cx="9963241" cy="5952997"/>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714971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Biggest manufacturers in big wind</a:t>
            </a:r>
          </a:p>
        </p:txBody>
      </p:sp>
      <p:pic>
        <p:nvPicPr>
          <p:cNvPr id="9" name="Picture 8">
            <a:extLst>
              <a:ext uri="{FF2B5EF4-FFF2-40B4-BE49-F238E27FC236}">
                <a16:creationId xmlns:a16="http://schemas.microsoft.com/office/drawing/2014/main" id="{EC4937CC-5AC4-0543-9B46-04E0A3EA1BD4}"/>
              </a:ext>
            </a:extLst>
          </p:cNvPr>
          <p:cNvPicPr>
            <a:picLocks noChangeAspect="1"/>
          </p:cNvPicPr>
          <p:nvPr/>
        </p:nvPicPr>
        <p:blipFill>
          <a:blip r:embed="rId3">
            <a:duotone>
              <a:prstClr val="black"/>
              <a:schemeClr val="accent1">
                <a:tint val="45000"/>
                <a:satMod val="400000"/>
              </a:schemeClr>
            </a:duotone>
          </a:blip>
          <a:stretch>
            <a:fillRect/>
          </a:stretch>
        </p:blipFill>
        <p:spPr>
          <a:xfrm>
            <a:off x="11110877" y="43194"/>
            <a:ext cx="628093" cy="584776"/>
          </a:xfrm>
          <a:prstGeom prst="rect">
            <a:avLst/>
          </a:prstGeom>
        </p:spPr>
      </p:pic>
      <p:sp>
        <p:nvSpPr>
          <p:cNvPr id="14" name="TextBox 13"/>
          <p:cNvSpPr txBox="1"/>
          <p:nvPr/>
        </p:nvSpPr>
        <p:spPr>
          <a:xfrm>
            <a:off x="2149248" y="6473610"/>
            <a:ext cx="9963240"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hlinkClick r:id="rId4"/>
              </a:rPr>
              <a:t>https://www.irena.org/-/media/Files/IRENA/Agency/Publication/2019/Oct/IRENA_Future_of_wind_2019.pdf</a:t>
            </a:r>
            <a:r>
              <a:rPr lang="en-US" sz="1400" dirty="0">
                <a:latin typeface="Verdana" panose="020B0604030504040204" pitchFamily="34" charset="0"/>
                <a:cs typeface="Verdana" panose="020B0604030504040204" pitchFamily="34" charset="0"/>
              </a:rPr>
              <a:t> </a:t>
            </a:r>
          </a:p>
        </p:txBody>
      </p:sp>
      <p:sp>
        <p:nvSpPr>
          <p:cNvPr id="6" name="TextBox 5">
            <a:extLst>
              <a:ext uri="{FF2B5EF4-FFF2-40B4-BE49-F238E27FC236}">
                <a16:creationId xmlns:a16="http://schemas.microsoft.com/office/drawing/2014/main" id="{BDDEF3BB-1775-DB4C-9565-444F17805F15}"/>
              </a:ext>
            </a:extLst>
          </p:cNvPr>
          <p:cNvSpPr txBox="1"/>
          <p:nvPr/>
        </p:nvSpPr>
        <p:spPr>
          <a:xfrm>
            <a:off x="9312600" y="2423443"/>
            <a:ext cx="2426370" cy="1323439"/>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China: 	37.6%</a:t>
            </a:r>
          </a:p>
          <a:p>
            <a:r>
              <a:rPr lang="en-US" sz="2000" dirty="0">
                <a:latin typeface="Verdana" panose="020B0604030504040204" pitchFamily="34" charset="0"/>
                <a:ea typeface="Verdana" panose="020B0604030504040204" pitchFamily="34" charset="0"/>
                <a:cs typeface="Verdana" panose="020B0604030504040204" pitchFamily="34" charset="0"/>
              </a:rPr>
              <a:t>Denmark: 20.3%</a:t>
            </a:r>
          </a:p>
          <a:p>
            <a:r>
              <a:rPr lang="en-US" sz="2000" dirty="0">
                <a:latin typeface="Verdana" panose="020B0604030504040204" pitchFamily="34" charset="0"/>
                <a:ea typeface="Verdana" panose="020B0604030504040204" pitchFamily="34" charset="0"/>
                <a:cs typeface="Verdana" panose="020B0604030504040204" pitchFamily="34" charset="0"/>
              </a:rPr>
              <a:t>Germany: 19.6%</a:t>
            </a:r>
          </a:p>
          <a:p>
            <a:r>
              <a:rPr lang="en-US" sz="2000" dirty="0">
                <a:latin typeface="Verdana" panose="020B0604030504040204" pitchFamily="34" charset="0"/>
                <a:ea typeface="Verdana" panose="020B0604030504040204" pitchFamily="34" charset="0"/>
                <a:cs typeface="Verdana" panose="020B0604030504040204" pitchFamily="34" charset="0"/>
              </a:rPr>
              <a:t>US: 		10%</a:t>
            </a:r>
          </a:p>
        </p:txBody>
      </p:sp>
    </p:spTree>
    <p:extLst>
      <p:ext uri="{BB962C8B-B14F-4D97-AF65-F5344CB8AC3E}">
        <p14:creationId xmlns:p14="http://schemas.microsoft.com/office/powerpoint/2010/main" val="3328043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9797"/>
            <a:ext cx="405912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Nutting’s invention</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pic>
        <p:nvPicPr>
          <p:cNvPr id="3" name="Picture 2" descr="Screen Shot 2017-12-03 at 8.25.27 PM.png"/>
          <p:cNvPicPr>
            <a:picLocks noChangeAspect="1"/>
          </p:cNvPicPr>
          <p:nvPr/>
        </p:nvPicPr>
        <p:blipFill rotWithShape="1">
          <a:blip r:embed="rId2">
            <a:extLst>
              <a:ext uri="{28A0092B-C50C-407E-A947-70E740481C1C}">
                <a14:useLocalDpi xmlns:a14="http://schemas.microsoft.com/office/drawing/2010/main" val="0"/>
              </a:ext>
            </a:extLst>
          </a:blip>
          <a:srcRect t="5259" r="11660" b="27523"/>
          <a:stretch/>
        </p:blipFill>
        <p:spPr>
          <a:xfrm>
            <a:off x="425889" y="705400"/>
            <a:ext cx="5670111" cy="6228800"/>
          </a:xfrm>
          <a:prstGeom prst="rect">
            <a:avLst/>
          </a:prstGeom>
        </p:spPr>
      </p:pic>
      <p:pic>
        <p:nvPicPr>
          <p:cNvPr id="6" name="Picture 5" descr="US20090169382A1-20090702-D0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880" y="763510"/>
            <a:ext cx="5005844" cy="4463810"/>
          </a:xfrm>
          <a:prstGeom prst="rect">
            <a:avLst/>
          </a:prstGeom>
        </p:spPr>
      </p:pic>
      <p:sp>
        <p:nvSpPr>
          <p:cNvPr id="10" name="TextBox 9"/>
          <p:cNvSpPr txBox="1"/>
          <p:nvPr/>
        </p:nvSpPr>
        <p:spPr>
          <a:xfrm>
            <a:off x="7286962" y="6474023"/>
            <a:ext cx="4779129"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www.google.com</a:t>
            </a:r>
            <a:r>
              <a:rPr lang="en-US" sz="1400" dirty="0">
                <a:latin typeface="Verdana" panose="020B0604030504040204" pitchFamily="34" charset="0"/>
                <a:cs typeface="Verdana" panose="020B0604030504040204" pitchFamily="34" charset="0"/>
              </a:rPr>
              <a:t>/patents/US20090169382</a:t>
            </a:r>
          </a:p>
        </p:txBody>
      </p:sp>
      <p:sp>
        <p:nvSpPr>
          <p:cNvPr id="7" name="TextBox 6"/>
          <p:cNvSpPr txBox="1"/>
          <p:nvPr/>
        </p:nvSpPr>
        <p:spPr>
          <a:xfrm>
            <a:off x="6897852" y="5342818"/>
            <a:ext cx="5048178" cy="1015663"/>
          </a:xfrm>
          <a:prstGeom prst="rect">
            <a:avLst/>
          </a:prstGeom>
          <a:noFill/>
        </p:spPr>
        <p:txBody>
          <a:bodyPr wrap="none" rtlCol="0">
            <a:spAutoFit/>
          </a:bodyPr>
          <a:lstStyle/>
          <a:p>
            <a:pPr algn="ctr"/>
            <a:r>
              <a:rPr lang="en-US" sz="2000" b="1" dirty="0">
                <a:latin typeface="Verdana" panose="020B0604030504040204" pitchFamily="34" charset="0"/>
                <a:ea typeface="Verdana" panose="020B0604030504040204" pitchFamily="34" charset="0"/>
                <a:cs typeface="Verdana" panose="020B0604030504040204" pitchFamily="34" charset="0"/>
              </a:rPr>
              <a:t>Rufus Nutting of Randolph Center</a:t>
            </a:r>
          </a:p>
          <a:p>
            <a:pPr algn="ctr"/>
            <a:r>
              <a:rPr lang="en-US" sz="2000" dirty="0">
                <a:latin typeface="Verdana" panose="020B0604030504040204" pitchFamily="34" charset="0"/>
                <a:ea typeface="Verdana" panose="020B0604030504040204" pitchFamily="34" charset="0"/>
                <a:cs typeface="Verdana" panose="020B0604030504040204" pitchFamily="34" charset="0"/>
              </a:rPr>
              <a:t>(Nutting Hall-related)</a:t>
            </a:r>
          </a:p>
          <a:p>
            <a:pPr algn="ctr"/>
            <a:r>
              <a:rPr lang="en-US" sz="2000" dirty="0">
                <a:latin typeface="Verdana" panose="020B0604030504040204" pitchFamily="34" charset="0"/>
                <a:ea typeface="Verdana" panose="020B0604030504040204" pitchFamily="34" charset="0"/>
                <a:cs typeface="Verdana" panose="020B0604030504040204" pitchFamily="34" charset="0"/>
              </a:rPr>
              <a:t>Patent granted 1857</a:t>
            </a:r>
          </a:p>
        </p:txBody>
      </p:sp>
      <p:pic>
        <p:nvPicPr>
          <p:cNvPr id="11" name="Picture 10">
            <a:extLst>
              <a:ext uri="{FF2B5EF4-FFF2-40B4-BE49-F238E27FC236}">
                <a16:creationId xmlns:a16="http://schemas.microsoft.com/office/drawing/2014/main" id="{E6DA1831-3C21-614F-983E-27A24FD26A32}"/>
              </a:ext>
            </a:extLst>
          </p:cNvPr>
          <p:cNvPicPr>
            <a:picLocks noChangeAspect="1"/>
          </p:cNvPicPr>
          <p:nvPr/>
        </p:nvPicPr>
        <p:blipFill>
          <a:blip r:embed="rId4">
            <a:duotone>
              <a:prstClr val="black"/>
              <a:schemeClr val="accent1">
                <a:tint val="45000"/>
                <a:satMod val="400000"/>
              </a:schemeClr>
            </a:duotone>
          </a:blip>
          <a:stretch>
            <a:fillRect/>
          </a:stretch>
        </p:blipFill>
        <p:spPr>
          <a:xfrm>
            <a:off x="11096547" y="49316"/>
            <a:ext cx="628093" cy="584776"/>
          </a:xfrm>
          <a:prstGeom prst="rect">
            <a:avLst/>
          </a:prstGeom>
        </p:spPr>
      </p:pic>
    </p:spTree>
    <p:extLst>
      <p:ext uri="{BB962C8B-B14F-4D97-AF65-F5344CB8AC3E}">
        <p14:creationId xmlns:p14="http://schemas.microsoft.com/office/powerpoint/2010/main" val="3607193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2965"/>
            <a:ext cx="508664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10. Wind energy</a:t>
            </a:r>
          </a:p>
        </p:txBody>
      </p:sp>
      <p:sp>
        <p:nvSpPr>
          <p:cNvPr id="8" name="TextBox 7"/>
          <p:cNvSpPr txBox="1"/>
          <p:nvPr/>
        </p:nvSpPr>
        <p:spPr>
          <a:xfrm>
            <a:off x="614922" y="3167390"/>
            <a:ext cx="10646228" cy="523220"/>
          </a:xfrm>
          <a:prstGeom prst="rect">
            <a:avLst/>
          </a:prstGeom>
          <a:noFill/>
        </p:spPr>
        <p:txBody>
          <a:bodyPr wrap="square" rtlCol="0">
            <a:spAutoFit/>
          </a:bodyPr>
          <a:lstStyle/>
          <a:p>
            <a:pPr lvl="1"/>
            <a:r>
              <a:rPr lang="en-US" sz="2800" b="1" dirty="0">
                <a:latin typeface="Verdana" panose="020B0604030504040204" pitchFamily="34" charset="0"/>
                <a:ea typeface="Verdana" panose="020B0604030504040204" pitchFamily="34" charset="0"/>
                <a:cs typeface="Verdana" panose="020B0604030504040204" pitchFamily="34" charset="0"/>
              </a:rPr>
              <a:t>10.4: The physics of wind power and siting</a:t>
            </a:r>
          </a:p>
        </p:txBody>
      </p:sp>
      <p:sp>
        <p:nvSpPr>
          <p:cNvPr id="7" name="TextBox 6"/>
          <p:cNvSpPr txBox="1"/>
          <p:nvPr/>
        </p:nvSpPr>
        <p:spPr>
          <a:xfrm>
            <a:off x="8785594" y="6500907"/>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9" name="Picture 8">
            <a:extLst>
              <a:ext uri="{FF2B5EF4-FFF2-40B4-BE49-F238E27FC236}">
                <a16:creationId xmlns:a16="http://schemas.microsoft.com/office/drawing/2014/main" id="{C304643F-4185-6F4C-9560-2ED4B399CC7B}"/>
              </a:ext>
            </a:extLst>
          </p:cNvPr>
          <p:cNvPicPr>
            <a:picLocks noChangeAspect="1"/>
          </p:cNvPicPr>
          <p:nvPr/>
        </p:nvPicPr>
        <p:blipFill>
          <a:blip r:embed="rId2">
            <a:duotone>
              <a:prstClr val="black"/>
              <a:schemeClr val="accent1">
                <a:tint val="45000"/>
                <a:satMod val="400000"/>
              </a:schemeClr>
            </a:duotone>
          </a:blip>
          <a:stretch>
            <a:fillRect/>
          </a:stretch>
        </p:blipFill>
        <p:spPr>
          <a:xfrm>
            <a:off x="10947104" y="49316"/>
            <a:ext cx="628093" cy="584776"/>
          </a:xfrm>
          <a:prstGeom prst="rect">
            <a:avLst/>
          </a:prstGeom>
        </p:spPr>
      </p:pic>
    </p:spTree>
    <p:extLst>
      <p:ext uri="{BB962C8B-B14F-4D97-AF65-F5344CB8AC3E}">
        <p14:creationId xmlns:p14="http://schemas.microsoft.com/office/powerpoint/2010/main" val="1576596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Persian Vert Axis"/>
          <p:cNvPicPr>
            <a:picLocks noChangeAspect="1" noChangeArrowheads="1"/>
          </p:cNvPicPr>
          <p:nvPr/>
        </p:nvPicPr>
        <p:blipFill>
          <a:blip r:embed="rId2">
            <a:extLst>
              <a:ext uri="{28A0092B-C50C-407E-A947-70E740481C1C}">
                <a14:useLocalDpi xmlns:a14="http://schemas.microsoft.com/office/drawing/2010/main" val="0"/>
              </a:ext>
            </a:extLst>
          </a:blip>
          <a:srcRect l="15334" t="2667" r="5833" b="12833"/>
          <a:stretch>
            <a:fillRect/>
          </a:stretch>
        </p:blipFill>
        <p:spPr bwMode="auto">
          <a:xfrm>
            <a:off x="46655" y="735117"/>
            <a:ext cx="3389677" cy="3913083"/>
          </a:xfrm>
          <a:prstGeom prst="rect">
            <a:avLst/>
          </a:prstGeom>
          <a:noFill/>
          <a:ln w="28575">
            <a:noFill/>
            <a:miter lim="800000"/>
            <a:headEnd/>
            <a:tailEnd/>
          </a:ln>
          <a:extLst>
            <a:ext uri="{909E8E84-426E-40dd-AFC4-6F175D3DCCD1}">
              <a14:hiddenFill xmlns="" xmlns:a14="http://schemas.microsoft.com/office/drawing/2010/main">
                <a:solidFill>
                  <a:srgbClr val="FF0000"/>
                </a:solidFill>
              </a14:hiddenFill>
            </a:ext>
          </a:extLst>
        </p:spPr>
      </p:pic>
      <p:pic>
        <p:nvPicPr>
          <p:cNvPr id="16" name="Picture 7" descr="WNDMILL1"/>
          <p:cNvPicPr>
            <a:picLocks noChangeAspect="1" noChangeArrowheads="1"/>
          </p:cNvPicPr>
          <p:nvPr/>
        </p:nvPicPr>
        <p:blipFill>
          <a:blip r:embed="rId3" cstate="print">
            <a:extLst>
              <a:ext uri="{28A0092B-C50C-407E-A947-70E740481C1C}">
                <a14:useLocalDpi xmlns:a14="http://schemas.microsoft.com/office/drawing/2010/main" val="0"/>
              </a:ext>
            </a:extLst>
          </a:blip>
          <a:srcRect l="5998" r="7559"/>
          <a:stretch>
            <a:fillRect/>
          </a:stretch>
        </p:blipFill>
        <p:spPr bwMode="auto">
          <a:xfrm>
            <a:off x="3489782" y="1217348"/>
            <a:ext cx="2850984" cy="4803384"/>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pic>
      <p:pic>
        <p:nvPicPr>
          <p:cNvPr id="17" name="Picture 8"/>
          <p:cNvPicPr>
            <a:picLocks noChangeAspect="1" noChangeArrowheads="1"/>
          </p:cNvPicPr>
          <p:nvPr/>
        </p:nvPicPr>
        <p:blipFill>
          <a:blip r:embed="rId4">
            <a:extLst>
              <a:ext uri="{28A0092B-C50C-407E-A947-70E740481C1C}">
                <a14:useLocalDpi xmlns:a14="http://schemas.microsoft.com/office/drawing/2010/main" val="0"/>
              </a:ext>
            </a:extLst>
          </a:blip>
          <a:srcRect l="22757" t="10001" r="19830"/>
          <a:stretch>
            <a:fillRect/>
          </a:stretch>
        </p:blipFill>
        <p:spPr bwMode="auto">
          <a:xfrm>
            <a:off x="6502072" y="1886990"/>
            <a:ext cx="2477119" cy="4508227"/>
          </a:xfrm>
          <a:prstGeom prst="rect">
            <a:avLst/>
          </a:prstGeom>
          <a:noFill/>
          <a:ln w="28575">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9" descr="!SPERA39"/>
          <p:cNvPicPr>
            <a:picLocks noChangeAspect="1" noChangeArrowheads="1"/>
          </p:cNvPicPr>
          <p:nvPr/>
        </p:nvPicPr>
        <p:blipFill>
          <a:blip r:embed="rId5" cstate="print">
            <a:extLst>
              <a:ext uri="{28A0092B-C50C-407E-A947-70E740481C1C}">
                <a14:useLocalDpi xmlns:a14="http://schemas.microsoft.com/office/drawing/2010/main" val="0"/>
              </a:ext>
            </a:extLst>
          </a:blip>
          <a:srcRect l="9068" t="10951" r="5988" b="22435"/>
          <a:stretch>
            <a:fillRect/>
          </a:stretch>
        </p:blipFill>
        <p:spPr bwMode="auto">
          <a:xfrm>
            <a:off x="9033516" y="2453639"/>
            <a:ext cx="3082284" cy="4266307"/>
          </a:xfrm>
          <a:prstGeom prst="rect">
            <a:avLst/>
          </a:prstGeom>
          <a:noFill/>
          <a:ln w="28575">
            <a:noFill/>
            <a:miter lim="800000"/>
            <a:headEnd/>
            <a:tailEnd/>
          </a:ln>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5037"/>
            <a:ext cx="615585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Wind: ancient and reinvented</a:t>
            </a:r>
          </a:p>
        </p:txBody>
      </p:sp>
      <p:sp>
        <p:nvSpPr>
          <p:cNvPr id="3" name="TextBox 2"/>
          <p:cNvSpPr txBox="1"/>
          <p:nvPr/>
        </p:nvSpPr>
        <p:spPr>
          <a:xfrm>
            <a:off x="0" y="6552280"/>
            <a:ext cx="657552"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NREL</a:t>
            </a:r>
          </a:p>
        </p:txBody>
      </p:sp>
      <p:sp>
        <p:nvSpPr>
          <p:cNvPr id="12" name="Text Box 3"/>
          <p:cNvSpPr txBox="1">
            <a:spLocks noChangeAspect="1" noChangeArrowheads="1"/>
          </p:cNvSpPr>
          <p:nvPr/>
        </p:nvSpPr>
        <p:spPr bwMode="auto">
          <a:xfrm>
            <a:off x="3436091" y="6054328"/>
            <a:ext cx="2904809"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b="1" dirty="0">
                <a:latin typeface="Verdana" panose="020B0604030504040204" pitchFamily="34" charset="0"/>
                <a:ea typeface="Verdana" panose="020B0604030504040204" pitchFamily="34" charset="0"/>
                <a:cs typeface="Verdana" panose="020B0604030504040204" pitchFamily="34" charset="0"/>
              </a:rPr>
              <a:t>800 – 900 years ago</a:t>
            </a:r>
            <a:r>
              <a:rPr lang="en-US" altLang="en-US" dirty="0">
                <a:latin typeface="Verdana" panose="020B0604030504040204" pitchFamily="34" charset="0"/>
                <a:ea typeface="Verdana" panose="020B0604030504040204" pitchFamily="34" charset="0"/>
                <a:cs typeface="Verdana" panose="020B0604030504040204" pitchFamily="34" charset="0"/>
              </a:rPr>
              <a:t> in Europe</a:t>
            </a:r>
          </a:p>
        </p:txBody>
      </p:sp>
      <p:sp>
        <p:nvSpPr>
          <p:cNvPr id="13" name="Text Box 4"/>
          <p:cNvSpPr txBox="1">
            <a:spLocks noChangeAspect="1" noChangeArrowheads="1"/>
          </p:cNvSpPr>
          <p:nvPr/>
        </p:nvSpPr>
        <p:spPr bwMode="auto">
          <a:xfrm>
            <a:off x="6790630" y="1180580"/>
            <a:ext cx="2188561"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dirty="0">
                <a:latin typeface="Verdana" panose="020B0604030504040204" pitchFamily="34" charset="0"/>
                <a:ea typeface="Verdana" panose="020B0604030504040204" pitchFamily="34" charset="0"/>
                <a:cs typeface="Verdana" panose="020B0604030504040204" pitchFamily="34" charset="0"/>
              </a:rPr>
              <a:t>140 years ago</a:t>
            </a:r>
            <a:br>
              <a:rPr lang="en-US" altLang="en-US" dirty="0">
                <a:latin typeface="Verdana" panose="020B0604030504040204" pitchFamily="34" charset="0"/>
                <a:ea typeface="Verdana" panose="020B0604030504040204" pitchFamily="34" charset="0"/>
                <a:cs typeface="Verdana" panose="020B0604030504040204" pitchFamily="34" charset="0"/>
              </a:rPr>
            </a:br>
            <a:r>
              <a:rPr lang="en-US" altLang="en-US" dirty="0">
                <a:latin typeface="Verdana" panose="020B0604030504040204" pitchFamily="34" charset="0"/>
                <a:ea typeface="Verdana" panose="020B0604030504040204" pitchFamily="34" charset="0"/>
                <a:cs typeface="Verdana" panose="020B0604030504040204" pitchFamily="34" charset="0"/>
              </a:rPr>
              <a:t>in the US</a:t>
            </a:r>
          </a:p>
        </p:txBody>
      </p:sp>
      <p:sp>
        <p:nvSpPr>
          <p:cNvPr id="14" name="Text Box 5"/>
          <p:cNvSpPr txBox="1">
            <a:spLocks noChangeAspect="1" noChangeArrowheads="1"/>
          </p:cNvSpPr>
          <p:nvPr/>
        </p:nvSpPr>
        <p:spPr bwMode="auto">
          <a:xfrm>
            <a:off x="9619006" y="1742110"/>
            <a:ext cx="219329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000" b="1" dirty="0">
                <a:latin typeface="Verdana" panose="020B0604030504040204" pitchFamily="34" charset="0"/>
                <a:ea typeface="Verdana" panose="020B0604030504040204" pitchFamily="34" charset="0"/>
                <a:cs typeface="Verdana" panose="020B0604030504040204" pitchFamily="34" charset="0"/>
              </a:rPr>
              <a:t>70 years ago </a:t>
            </a:r>
            <a:r>
              <a:rPr lang="en-US" altLang="en-US" sz="2000" dirty="0">
                <a:latin typeface="Verdana" panose="020B0604030504040204" pitchFamily="34" charset="0"/>
                <a:ea typeface="Verdana" panose="020B0604030504040204" pitchFamily="34" charset="0"/>
                <a:cs typeface="Verdana" panose="020B0604030504040204" pitchFamily="34" charset="0"/>
              </a:rPr>
              <a:t>electric power</a:t>
            </a:r>
          </a:p>
        </p:txBody>
      </p:sp>
      <p:sp>
        <p:nvSpPr>
          <p:cNvPr id="19" name="Text Box 11"/>
          <p:cNvSpPr txBox="1">
            <a:spLocks noChangeAspect="1" noChangeArrowheads="1"/>
          </p:cNvSpPr>
          <p:nvPr/>
        </p:nvSpPr>
        <p:spPr bwMode="auto">
          <a:xfrm>
            <a:off x="46655" y="4922079"/>
            <a:ext cx="2850985" cy="70788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000" b="1" dirty="0">
                <a:latin typeface="Verdana" panose="020B0604030504040204" pitchFamily="34" charset="0"/>
                <a:ea typeface="Verdana" panose="020B0604030504040204" pitchFamily="34" charset="0"/>
                <a:cs typeface="Verdana" panose="020B0604030504040204" pitchFamily="34" charset="0"/>
              </a:rPr>
              <a:t>~ 1800 years ago,</a:t>
            </a:r>
            <a:br>
              <a:rPr lang="en-US" altLang="en-US" sz="2000" dirty="0">
                <a:latin typeface="Verdana" panose="020B0604030504040204" pitchFamily="34" charset="0"/>
                <a:ea typeface="Verdana" panose="020B0604030504040204" pitchFamily="34" charset="0"/>
                <a:cs typeface="Verdana" panose="020B0604030504040204" pitchFamily="34" charset="0"/>
              </a:rPr>
            </a:br>
            <a:r>
              <a:rPr lang="en-US" altLang="en-US" sz="2000" dirty="0">
                <a:latin typeface="Verdana" panose="020B0604030504040204" pitchFamily="34" charset="0"/>
                <a:ea typeface="Verdana" panose="020B0604030504040204" pitchFamily="34" charset="0"/>
                <a:cs typeface="Verdana" panose="020B0604030504040204" pitchFamily="34" charset="0"/>
              </a:rPr>
              <a:t>in the Middle East</a:t>
            </a:r>
          </a:p>
        </p:txBody>
      </p:sp>
      <p:pic>
        <p:nvPicPr>
          <p:cNvPr id="20" name="Picture 19">
            <a:extLst>
              <a:ext uri="{FF2B5EF4-FFF2-40B4-BE49-F238E27FC236}">
                <a16:creationId xmlns:a16="http://schemas.microsoft.com/office/drawing/2014/main" id="{A82C26D7-9C2A-9844-8A78-23A6F2BE6AEE}"/>
              </a:ext>
            </a:extLst>
          </p:cNvPr>
          <p:cNvPicPr>
            <a:picLocks noChangeAspect="1"/>
          </p:cNvPicPr>
          <p:nvPr/>
        </p:nvPicPr>
        <p:blipFill>
          <a:blip r:embed="rId6">
            <a:duotone>
              <a:prstClr val="black"/>
              <a:schemeClr val="accent1">
                <a:tint val="45000"/>
                <a:satMod val="400000"/>
              </a:schemeClr>
            </a:duotone>
          </a:blip>
          <a:stretch>
            <a:fillRect/>
          </a:stretch>
        </p:blipFill>
        <p:spPr>
          <a:xfrm>
            <a:off x="11035587" y="49317"/>
            <a:ext cx="628093" cy="584776"/>
          </a:xfrm>
          <a:prstGeom prst="rect">
            <a:avLst/>
          </a:prstGeom>
        </p:spPr>
      </p:pic>
    </p:spTree>
    <p:extLst>
      <p:ext uri="{BB962C8B-B14F-4D97-AF65-F5344CB8AC3E}">
        <p14:creationId xmlns:p14="http://schemas.microsoft.com/office/powerpoint/2010/main" val="666490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547938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Energy and power of wind</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10" name="TextBox 9"/>
          <p:cNvSpPr txBox="1"/>
          <p:nvPr/>
        </p:nvSpPr>
        <p:spPr>
          <a:xfrm>
            <a:off x="138783" y="6429432"/>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sp>
        <p:nvSpPr>
          <p:cNvPr id="14" name="Text Box 3"/>
          <p:cNvSpPr txBox="1">
            <a:spLocks noChangeArrowheads="1"/>
          </p:cNvSpPr>
          <p:nvPr/>
        </p:nvSpPr>
        <p:spPr bwMode="auto">
          <a:xfrm>
            <a:off x="228601" y="696256"/>
            <a:ext cx="8915399" cy="8617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Wind energy is </a:t>
            </a:r>
            <a:r>
              <a:rPr lang="en-US" altLang="en-US" sz="2000" b="1" dirty="0">
                <a:latin typeface="Verdana" panose="020B0604030504040204" pitchFamily="34" charset="0"/>
                <a:ea typeface="Verdana" panose="020B0604030504040204" pitchFamily="34" charset="0"/>
                <a:cs typeface="Verdana" panose="020B0604030504040204" pitchFamily="34" charset="0"/>
              </a:rPr>
              <a:t>kinetic</a:t>
            </a:r>
            <a:r>
              <a:rPr lang="en-US" altLang="en-US" sz="2000" dirty="0">
                <a:latin typeface="Verdana" panose="020B0604030504040204" pitchFamily="34" charset="0"/>
                <a:ea typeface="Verdana" panose="020B0604030504040204" pitchFamily="34" charset="0"/>
                <a:cs typeface="Verdana" panose="020B0604030504040204" pitchFamily="34" charset="0"/>
              </a:rPr>
              <a:t>, the energy of motion.</a:t>
            </a:r>
          </a:p>
          <a:p>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r>
              <a:rPr lang="en-US" altLang="en-US" sz="2000" dirty="0">
                <a:latin typeface="Verdana" panose="020B0604030504040204" pitchFamily="34" charset="0"/>
                <a:ea typeface="Verdana" panose="020B0604030504040204" pitchFamily="34" charset="0"/>
                <a:cs typeface="Verdana" panose="020B0604030504040204" pitchFamily="34" charset="0"/>
              </a:rPr>
              <a:t>			KE = (1/2)(m)(v</a:t>
            </a:r>
            <a:r>
              <a:rPr lang="en-US" altLang="en-US" sz="2000" baseline="30000" dirty="0">
                <a:latin typeface="Verdana" panose="020B0604030504040204" pitchFamily="34" charset="0"/>
                <a:ea typeface="Verdana" panose="020B0604030504040204" pitchFamily="34" charset="0"/>
                <a:cs typeface="Verdana" panose="020B0604030504040204" pitchFamily="34" charset="0"/>
              </a:rPr>
              <a:t>2</a:t>
            </a:r>
            <a:r>
              <a:rPr lang="en-US" alt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12" name="TextBox 11"/>
          <p:cNvSpPr txBox="1"/>
          <p:nvPr/>
        </p:nvSpPr>
        <p:spPr>
          <a:xfrm>
            <a:off x="5865923" y="1166279"/>
            <a:ext cx="2471061" cy="400110"/>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where m = </a:t>
            </a:r>
            <a:r>
              <a:rPr lang="en-US" sz="2000" dirty="0" err="1">
                <a:latin typeface="Verdana" panose="020B0604030504040204" pitchFamily="34" charset="0"/>
                <a:ea typeface="Verdana" panose="020B0604030504040204" pitchFamily="34" charset="0"/>
                <a:cs typeface="Verdana" panose="020B0604030504040204" pitchFamily="34" charset="0"/>
              </a:rPr>
              <a:t>ρAV</a:t>
            </a:r>
            <a:r>
              <a:rPr lang="en-US" sz="2000" dirty="0">
                <a:latin typeface="Verdana" panose="020B0604030504040204" pitchFamily="34" charset="0"/>
                <a:ea typeface="Verdana" panose="020B0604030504040204" pitchFamily="34" charset="0"/>
                <a:cs typeface="Verdana" panose="020B0604030504040204" pitchFamily="34" charset="0"/>
              </a:rPr>
              <a:t>   </a:t>
            </a:r>
          </a:p>
        </p:txBody>
      </p:sp>
      <p:sp>
        <p:nvSpPr>
          <p:cNvPr id="6" name="TextBox 5"/>
          <p:cNvSpPr txBox="1"/>
          <p:nvPr/>
        </p:nvSpPr>
        <p:spPr>
          <a:xfrm>
            <a:off x="6372627" y="1620415"/>
            <a:ext cx="1099981" cy="369332"/>
          </a:xfrm>
          <a:prstGeom prst="rect">
            <a:avLst/>
          </a:prstGeom>
          <a:noFill/>
        </p:spPr>
        <p:txBody>
          <a:bodyPr wrap="none" rtlCol="0">
            <a:spAutoFit/>
          </a:bodyPr>
          <a:lstStyle/>
          <a:p>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(kg/m</a:t>
            </a:r>
            <a:r>
              <a:rPr lang="en-US" baseline="30000" dirty="0">
                <a:solidFill>
                  <a:srgbClr val="0000FF"/>
                </a:solidFill>
                <a:latin typeface="Verdana" panose="020B0604030504040204" pitchFamily="34" charset="0"/>
                <a:ea typeface="Verdana" panose="020B0604030504040204" pitchFamily="34" charset="0"/>
                <a:cs typeface="Verdana" panose="020B0604030504040204" pitchFamily="34" charset="0"/>
              </a:rPr>
              <a:t>3</a:t>
            </a: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a:t>
            </a:r>
          </a:p>
        </p:txBody>
      </p:sp>
      <p:sp>
        <p:nvSpPr>
          <p:cNvPr id="13" name="TextBox 12"/>
          <p:cNvSpPr txBox="1"/>
          <p:nvPr/>
        </p:nvSpPr>
        <p:spPr>
          <a:xfrm>
            <a:off x="7691748" y="1566389"/>
            <a:ext cx="715260" cy="369332"/>
          </a:xfrm>
          <a:prstGeom prst="rect">
            <a:avLst/>
          </a:prstGeom>
          <a:noFill/>
        </p:spPr>
        <p:txBody>
          <a:bodyPr wrap="none" rtlCol="0">
            <a:spAutoFit/>
          </a:bodyPr>
          <a:lstStyle/>
          <a:p>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(m</a:t>
            </a:r>
            <a:r>
              <a:rPr lang="en-US" baseline="30000" dirty="0">
                <a:solidFill>
                  <a:srgbClr val="0000FF"/>
                </a:solidFill>
                <a:latin typeface="Verdana" panose="020B0604030504040204" pitchFamily="34" charset="0"/>
                <a:ea typeface="Verdana" panose="020B0604030504040204" pitchFamily="34" charset="0"/>
                <a:cs typeface="Verdana" panose="020B0604030504040204" pitchFamily="34" charset="0"/>
              </a:rPr>
              <a:t>2</a:t>
            </a: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a:t>
            </a:r>
          </a:p>
        </p:txBody>
      </p:sp>
      <p:sp>
        <p:nvSpPr>
          <p:cNvPr id="15" name="TextBox 14"/>
          <p:cNvSpPr txBox="1"/>
          <p:nvPr/>
        </p:nvSpPr>
        <p:spPr>
          <a:xfrm>
            <a:off x="8231194" y="864944"/>
            <a:ext cx="939681" cy="369332"/>
          </a:xfrm>
          <a:prstGeom prst="rect">
            <a:avLst/>
          </a:prstGeom>
          <a:noFill/>
        </p:spPr>
        <p:txBody>
          <a:bodyPr wrap="none" rtlCol="0">
            <a:spAutoFit/>
          </a:bodyPr>
          <a:lstStyle/>
          <a:p>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(m/s</a:t>
            </a:r>
            <a:r>
              <a:rPr lang="en-US" baseline="30000" dirty="0">
                <a:solidFill>
                  <a:srgbClr val="0000FF"/>
                </a:solidFill>
                <a:latin typeface="Verdana" panose="020B0604030504040204" pitchFamily="34" charset="0"/>
                <a:ea typeface="Verdana" panose="020B0604030504040204" pitchFamily="34" charset="0"/>
                <a:cs typeface="Verdana" panose="020B0604030504040204" pitchFamily="34" charset="0"/>
              </a:rPr>
              <a:t>2</a:t>
            </a: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a:t>
            </a:r>
          </a:p>
        </p:txBody>
      </p:sp>
      <p:cxnSp>
        <p:nvCxnSpPr>
          <p:cNvPr id="9" name="Straight Connector 8"/>
          <p:cNvCxnSpPr/>
          <p:nvPr/>
        </p:nvCxnSpPr>
        <p:spPr>
          <a:xfrm flipV="1">
            <a:off x="8093460" y="1171556"/>
            <a:ext cx="245504" cy="132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7691749" y="1558031"/>
            <a:ext cx="72539" cy="14041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879890" y="1569311"/>
            <a:ext cx="72539" cy="14041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606740" y="1694521"/>
            <a:ext cx="3583032" cy="400110"/>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J/s = W = (1/2)(</a:t>
            </a:r>
            <a:r>
              <a:rPr lang="en-US" sz="2000" dirty="0" err="1">
                <a:latin typeface="Verdana" panose="020B0604030504040204" pitchFamily="34" charset="0"/>
                <a:ea typeface="Verdana" panose="020B0604030504040204" pitchFamily="34" charset="0"/>
                <a:cs typeface="Verdana" panose="020B0604030504040204" pitchFamily="34" charset="0"/>
              </a:rPr>
              <a:t>ρ</a:t>
            </a:r>
            <a:r>
              <a:rPr lang="en-US" sz="2000" dirty="0">
                <a:latin typeface="Verdana" panose="020B0604030504040204" pitchFamily="34" charset="0"/>
                <a:ea typeface="Verdana" panose="020B0604030504040204" pitchFamily="34" charset="0"/>
                <a:cs typeface="Verdana" panose="020B0604030504040204" pitchFamily="34" charset="0"/>
              </a:rPr>
              <a:t>)(A)(V</a:t>
            </a:r>
            <a:r>
              <a:rPr lang="en-US" sz="2000" baseline="30000" dirty="0">
                <a:latin typeface="Verdana" panose="020B0604030504040204" pitchFamily="34" charset="0"/>
                <a:ea typeface="Verdana" panose="020B0604030504040204" pitchFamily="34" charset="0"/>
                <a:cs typeface="Verdana" panose="020B0604030504040204" pitchFamily="34" charset="0"/>
              </a:rPr>
              <a:t>3</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20" name="TextBox 19"/>
          <p:cNvSpPr txBox="1"/>
          <p:nvPr/>
        </p:nvSpPr>
        <p:spPr>
          <a:xfrm>
            <a:off x="347548" y="2970423"/>
            <a:ext cx="5174815" cy="2400657"/>
          </a:xfrm>
          <a:prstGeom prst="rect">
            <a:avLst/>
          </a:prstGeom>
          <a:noFill/>
        </p:spPr>
        <p:txBody>
          <a:bodyPr wrap="non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Wind’s power depends on:</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Density (</a:t>
            </a:r>
            <a:r>
              <a:rPr lang="en-US" sz="2000" dirty="0" err="1">
                <a:latin typeface="Verdana" panose="020B0604030504040204" pitchFamily="34" charset="0"/>
                <a:ea typeface="Verdana" panose="020B0604030504040204" pitchFamily="34" charset="0"/>
                <a:cs typeface="Verdana" panose="020B0604030504040204" pitchFamily="34" charset="0"/>
              </a:rPr>
              <a:t>ρ</a:t>
            </a:r>
            <a:r>
              <a:rPr lang="en-US" sz="2000" dirty="0">
                <a:latin typeface="Verdana" panose="020B0604030504040204" pitchFamily="34" charset="0"/>
                <a:ea typeface="Verdana" panose="020B0604030504040204" pitchFamily="34" charset="0"/>
                <a:cs typeface="Verdana" panose="020B0604030504040204" pitchFamily="34" charset="0"/>
              </a:rPr>
              <a:t>)</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Higher at lower altitude</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Higher when colder</a:t>
            </a:r>
          </a:p>
          <a:p>
            <a:pPr lvl="1"/>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Swept area </a:t>
            </a:r>
            <a:r>
              <a:rPr lang="en-US" sz="2000" dirty="0">
                <a:latin typeface="Verdana" panose="020B0604030504040204" pitchFamily="34" charset="0"/>
                <a:ea typeface="Verdana" panose="020B0604030504040204" pitchFamily="34" charset="0"/>
                <a:cs typeface="Verdana" panose="020B0604030504040204" pitchFamily="34" charset="0"/>
              </a:rPr>
              <a:t>= area of wind contact</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Cube of velocity</a:t>
            </a:r>
          </a:p>
        </p:txBody>
      </p:sp>
      <p:pic>
        <p:nvPicPr>
          <p:cNvPr id="3" name="Picture 2" descr="Scanbot Dec 7, 2017 7.56 AM.pdf"/>
          <p:cNvPicPr>
            <a:picLocks noChangeAspect="1"/>
          </p:cNvPicPr>
          <p:nvPr/>
        </p:nvPicPr>
        <p:blipFill rotWithShape="1">
          <a:blip r:embed="rId2">
            <a:extLst>
              <a:ext uri="{28A0092B-C50C-407E-A947-70E740481C1C}">
                <a14:useLocalDpi xmlns:a14="http://schemas.microsoft.com/office/drawing/2010/main" val="0"/>
              </a:ext>
            </a:extLst>
          </a:blip>
          <a:srcRect l="7666" t="42387" r="6899" b="11729"/>
          <a:stretch/>
        </p:blipFill>
        <p:spPr>
          <a:xfrm>
            <a:off x="5707985" y="2248650"/>
            <a:ext cx="6275215" cy="4516423"/>
          </a:xfrm>
          <a:prstGeom prst="rect">
            <a:avLst/>
          </a:prstGeom>
        </p:spPr>
      </p:pic>
      <p:pic>
        <p:nvPicPr>
          <p:cNvPr id="21" name="Picture 20">
            <a:extLst>
              <a:ext uri="{FF2B5EF4-FFF2-40B4-BE49-F238E27FC236}">
                <a16:creationId xmlns:a16="http://schemas.microsoft.com/office/drawing/2014/main" id="{A560C3E6-F06C-2C4C-92B7-DD9F9E044281}"/>
              </a:ext>
            </a:extLst>
          </p:cNvPr>
          <p:cNvPicPr>
            <a:picLocks noChangeAspect="1"/>
          </p:cNvPicPr>
          <p:nvPr/>
        </p:nvPicPr>
        <p:blipFill>
          <a:blip r:embed="rId3">
            <a:duotone>
              <a:prstClr val="black"/>
              <a:schemeClr val="accent1">
                <a:tint val="45000"/>
                <a:satMod val="400000"/>
              </a:schemeClr>
            </a:duotone>
          </a:blip>
          <a:stretch>
            <a:fillRect/>
          </a:stretch>
        </p:blipFill>
        <p:spPr>
          <a:xfrm>
            <a:off x="11042639" y="45835"/>
            <a:ext cx="628093" cy="584776"/>
          </a:xfrm>
          <a:prstGeom prst="rect">
            <a:avLst/>
          </a:prstGeom>
        </p:spPr>
      </p:pic>
    </p:spTree>
    <p:extLst>
      <p:ext uri="{BB962C8B-B14F-4D97-AF65-F5344CB8AC3E}">
        <p14:creationId xmlns:p14="http://schemas.microsoft.com/office/powerpoint/2010/main" val="188422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13" grpId="0"/>
      <p:bldP spid="15"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6613"/>
            <a:ext cx="471795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Physics of wind power</a:t>
            </a:r>
          </a:p>
        </p:txBody>
      </p:sp>
      <p:sp>
        <p:nvSpPr>
          <p:cNvPr id="14" name="TextBox 13"/>
          <p:cNvSpPr txBox="1"/>
          <p:nvPr/>
        </p:nvSpPr>
        <p:spPr>
          <a:xfrm>
            <a:off x="8771947" y="6479301"/>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grpSp>
        <p:nvGrpSpPr>
          <p:cNvPr id="9" name="Group 3"/>
          <p:cNvGrpSpPr>
            <a:grpSpLocks/>
          </p:cNvGrpSpPr>
          <p:nvPr/>
        </p:nvGrpSpPr>
        <p:grpSpPr bwMode="auto">
          <a:xfrm>
            <a:off x="5153934" y="1388588"/>
            <a:ext cx="1584435" cy="2127726"/>
            <a:chOff x="250" y="1764"/>
            <a:chExt cx="1410" cy="2107"/>
          </a:xfrm>
        </p:grpSpPr>
        <p:sp>
          <p:nvSpPr>
            <p:cNvPr id="10" name="AutoShape 4"/>
            <p:cNvSpPr>
              <a:spLocks noChangeArrowheads="1"/>
            </p:cNvSpPr>
            <p:nvPr/>
          </p:nvSpPr>
          <p:spPr bwMode="auto">
            <a:xfrm flipV="1">
              <a:off x="918" y="2550"/>
              <a:ext cx="78" cy="132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31 w 21600"/>
                <a:gd name="T13" fmla="*/ 4562 h 21600"/>
                <a:gd name="T14" fmla="*/ 17169 w 21600"/>
                <a:gd name="T15" fmla="*/ 17038 h 21600"/>
              </a:gdLst>
              <a:ahLst/>
              <a:cxnLst>
                <a:cxn ang="T8">
                  <a:pos x="T0" y="T1"/>
                </a:cxn>
                <a:cxn ang="T9">
                  <a:pos x="T2" y="T3"/>
                </a:cxn>
                <a:cxn ang="T10">
                  <a:pos x="T4" y="T5"/>
                </a:cxn>
                <a:cxn ang="T11">
                  <a:pos x="T6" y="T7"/>
                </a:cxn>
              </a:cxnLst>
              <a:rect l="T12" t="T13" r="T14" b="T15"/>
              <a:pathLst>
                <a:path w="21600" h="21600">
                  <a:moveTo>
                    <a:pt x="0" y="0"/>
                  </a:moveTo>
                  <a:lnTo>
                    <a:pt x="5538" y="21600"/>
                  </a:lnTo>
                  <a:lnTo>
                    <a:pt x="16062" y="21600"/>
                  </a:lnTo>
                  <a:lnTo>
                    <a:pt x="21600" y="0"/>
                  </a:lnTo>
                  <a:close/>
                </a:path>
              </a:pathLst>
            </a:custGeom>
            <a:solidFill>
              <a:schemeClr val="folHlink"/>
            </a:solidFill>
            <a:ln w="9525">
              <a:solidFill>
                <a:schemeClr val="tx1"/>
              </a:solidFill>
              <a:miter lim="800000"/>
              <a:headEnd/>
              <a:tailEnd/>
            </a:ln>
          </p:spPr>
          <p:txBody>
            <a:bodyPr wrap="none" anchor="ctr"/>
            <a:lstStyle/>
            <a:p>
              <a:endParaRPr lang="en-US" dirty="0">
                <a:latin typeface="Verdana" panose="020B0604030504040204" pitchFamily="34" charset="0"/>
              </a:endParaRPr>
            </a:p>
          </p:txBody>
        </p:sp>
        <p:sp>
          <p:nvSpPr>
            <p:cNvPr id="11" name="Oval 5"/>
            <p:cNvSpPr>
              <a:spLocks noChangeArrowheads="1"/>
            </p:cNvSpPr>
            <p:nvPr/>
          </p:nvSpPr>
          <p:spPr bwMode="auto">
            <a:xfrm>
              <a:off x="923" y="2445"/>
              <a:ext cx="59" cy="59"/>
            </a:xfrm>
            <a:prstGeom prst="ellipse">
              <a:avLst/>
            </a:prstGeom>
            <a:solidFill>
              <a:schemeClr val="bg2"/>
            </a:solidFill>
            <a:ln w="9525">
              <a:solidFill>
                <a:schemeClr val="tx1"/>
              </a:solidFill>
              <a:round/>
              <a:headEnd/>
              <a:tailEnd/>
            </a:ln>
          </p:spPr>
          <p:txBody>
            <a:bodyPr wrap="none" anchor="ctr"/>
            <a:lstStyle/>
            <a:p>
              <a:endParaRPr lang="en-US" dirty="0">
                <a:latin typeface="Verdana" panose="020B0604030504040204" pitchFamily="34" charset="0"/>
              </a:endParaRPr>
            </a:p>
          </p:txBody>
        </p:sp>
        <p:sp>
          <p:nvSpPr>
            <p:cNvPr id="12" name="AutoShape 6"/>
            <p:cNvSpPr>
              <a:spLocks noChangeArrowheads="1"/>
            </p:cNvSpPr>
            <p:nvPr/>
          </p:nvSpPr>
          <p:spPr bwMode="auto">
            <a:xfrm>
              <a:off x="880" y="2395"/>
              <a:ext cx="155" cy="155"/>
            </a:xfrm>
            <a:prstGeom prst="roundRect">
              <a:avLst>
                <a:gd name="adj" fmla="val 16667"/>
              </a:avLst>
            </a:prstGeom>
            <a:noFill/>
            <a:ln w="9525">
              <a:solidFill>
                <a:schemeClr val="tx1"/>
              </a:solidFill>
              <a:round/>
              <a:headEnd/>
              <a:tailEnd/>
            </a:ln>
          </p:spPr>
          <p:txBody>
            <a:bodyPr wrap="none" anchor="ctr"/>
            <a:lstStyle/>
            <a:p>
              <a:endParaRPr lang="en-US" dirty="0">
                <a:latin typeface="Verdana" panose="020B0604030504040204" pitchFamily="34" charset="0"/>
              </a:endParaRPr>
            </a:p>
          </p:txBody>
        </p:sp>
        <p:sp>
          <p:nvSpPr>
            <p:cNvPr id="13" name="AutoShape 7"/>
            <p:cNvSpPr>
              <a:spLocks noChangeArrowheads="1"/>
            </p:cNvSpPr>
            <p:nvPr/>
          </p:nvSpPr>
          <p:spPr bwMode="auto">
            <a:xfrm rot="-3600000">
              <a:off x="1249" y="2321"/>
              <a:ext cx="58" cy="6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841 w 21600"/>
                <a:gd name="T13" fmla="*/ 4793 h 21600"/>
                <a:gd name="T14" fmla="*/ 16759 w 21600"/>
                <a:gd name="T15" fmla="*/ 16807 h 21600"/>
              </a:gdLst>
              <a:ahLst/>
              <a:cxnLst>
                <a:cxn ang="T8">
                  <a:pos x="T0" y="T1"/>
                </a:cxn>
                <a:cxn ang="T9">
                  <a:pos x="T2" y="T3"/>
                </a:cxn>
                <a:cxn ang="T10">
                  <a:pos x="T4" y="T5"/>
                </a:cxn>
                <a:cxn ang="T11">
                  <a:pos x="T6" y="T7"/>
                </a:cxn>
              </a:cxnLst>
              <a:rect l="T12" t="T13" r="T14" b="T15"/>
              <a:pathLst>
                <a:path w="21600" h="21600">
                  <a:moveTo>
                    <a:pt x="0" y="0"/>
                  </a:moveTo>
                  <a:lnTo>
                    <a:pt x="5959" y="21600"/>
                  </a:lnTo>
                  <a:lnTo>
                    <a:pt x="15641" y="21600"/>
                  </a:lnTo>
                  <a:lnTo>
                    <a:pt x="21600" y="0"/>
                  </a:lnTo>
                  <a:close/>
                </a:path>
              </a:pathLst>
            </a:custGeom>
            <a:solidFill>
              <a:schemeClr val="bg1"/>
            </a:solidFill>
            <a:ln w="9525">
              <a:solidFill>
                <a:schemeClr val="tx1"/>
              </a:solidFill>
              <a:miter lim="800000"/>
              <a:headEnd/>
              <a:tailEnd/>
            </a:ln>
          </p:spPr>
          <p:txBody>
            <a:bodyPr wrap="none" anchor="ctr"/>
            <a:lstStyle/>
            <a:p>
              <a:endParaRPr lang="en-US" dirty="0">
                <a:latin typeface="Verdana" panose="020B0604030504040204" pitchFamily="34" charset="0"/>
              </a:endParaRPr>
            </a:p>
          </p:txBody>
        </p:sp>
        <p:sp>
          <p:nvSpPr>
            <p:cNvPr id="15" name="AutoShape 8"/>
            <p:cNvSpPr>
              <a:spLocks noChangeArrowheads="1"/>
            </p:cNvSpPr>
            <p:nvPr/>
          </p:nvSpPr>
          <p:spPr bwMode="auto">
            <a:xfrm rot="3600000">
              <a:off x="601" y="2325"/>
              <a:ext cx="58" cy="6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841 w 21600"/>
                <a:gd name="T13" fmla="*/ 4793 h 21600"/>
                <a:gd name="T14" fmla="*/ 16759 w 21600"/>
                <a:gd name="T15" fmla="*/ 16807 h 21600"/>
              </a:gdLst>
              <a:ahLst/>
              <a:cxnLst>
                <a:cxn ang="T8">
                  <a:pos x="T0" y="T1"/>
                </a:cxn>
                <a:cxn ang="T9">
                  <a:pos x="T2" y="T3"/>
                </a:cxn>
                <a:cxn ang="T10">
                  <a:pos x="T4" y="T5"/>
                </a:cxn>
                <a:cxn ang="T11">
                  <a:pos x="T6" y="T7"/>
                </a:cxn>
              </a:cxnLst>
              <a:rect l="T12" t="T13" r="T14" b="T15"/>
              <a:pathLst>
                <a:path w="21600" h="21600">
                  <a:moveTo>
                    <a:pt x="0" y="0"/>
                  </a:moveTo>
                  <a:lnTo>
                    <a:pt x="5959" y="21600"/>
                  </a:lnTo>
                  <a:lnTo>
                    <a:pt x="15641" y="21600"/>
                  </a:lnTo>
                  <a:lnTo>
                    <a:pt x="21600" y="0"/>
                  </a:lnTo>
                  <a:close/>
                </a:path>
              </a:pathLst>
            </a:custGeom>
            <a:solidFill>
              <a:schemeClr val="bg1"/>
            </a:solidFill>
            <a:ln w="9525">
              <a:solidFill>
                <a:schemeClr val="tx1"/>
              </a:solidFill>
              <a:miter lim="800000"/>
              <a:headEnd/>
              <a:tailEnd/>
            </a:ln>
          </p:spPr>
          <p:txBody>
            <a:bodyPr wrap="none" anchor="ctr"/>
            <a:lstStyle/>
            <a:p>
              <a:endParaRPr lang="en-US" dirty="0">
                <a:latin typeface="Verdana" panose="020B0604030504040204" pitchFamily="34" charset="0"/>
              </a:endParaRPr>
            </a:p>
          </p:txBody>
        </p:sp>
        <p:sp>
          <p:nvSpPr>
            <p:cNvPr id="16" name="AutoShape 9"/>
            <p:cNvSpPr>
              <a:spLocks noChangeArrowheads="1"/>
            </p:cNvSpPr>
            <p:nvPr/>
          </p:nvSpPr>
          <p:spPr bwMode="auto">
            <a:xfrm rot="10800000">
              <a:off x="923" y="1771"/>
              <a:ext cx="58" cy="6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841 w 21600"/>
                <a:gd name="T13" fmla="*/ 4793 h 21600"/>
                <a:gd name="T14" fmla="*/ 16759 w 21600"/>
                <a:gd name="T15" fmla="*/ 16807 h 21600"/>
              </a:gdLst>
              <a:ahLst/>
              <a:cxnLst>
                <a:cxn ang="T8">
                  <a:pos x="T0" y="T1"/>
                </a:cxn>
                <a:cxn ang="T9">
                  <a:pos x="T2" y="T3"/>
                </a:cxn>
                <a:cxn ang="T10">
                  <a:pos x="T4" y="T5"/>
                </a:cxn>
                <a:cxn ang="T11">
                  <a:pos x="T6" y="T7"/>
                </a:cxn>
              </a:cxnLst>
              <a:rect l="T12" t="T13" r="T14" b="T15"/>
              <a:pathLst>
                <a:path w="21600" h="21600">
                  <a:moveTo>
                    <a:pt x="0" y="0"/>
                  </a:moveTo>
                  <a:lnTo>
                    <a:pt x="5959" y="21600"/>
                  </a:lnTo>
                  <a:lnTo>
                    <a:pt x="15641" y="21600"/>
                  </a:lnTo>
                  <a:lnTo>
                    <a:pt x="21600" y="0"/>
                  </a:lnTo>
                  <a:close/>
                </a:path>
              </a:pathLst>
            </a:custGeom>
            <a:solidFill>
              <a:schemeClr val="bg1"/>
            </a:solidFill>
            <a:ln w="9525">
              <a:solidFill>
                <a:schemeClr val="tx1"/>
              </a:solidFill>
              <a:miter lim="800000"/>
              <a:headEnd/>
              <a:tailEnd/>
            </a:ln>
          </p:spPr>
          <p:txBody>
            <a:bodyPr wrap="none" anchor="ctr"/>
            <a:lstStyle/>
            <a:p>
              <a:endParaRPr lang="en-US" dirty="0">
                <a:latin typeface="Verdana" panose="020B0604030504040204" pitchFamily="34" charset="0"/>
              </a:endParaRPr>
            </a:p>
          </p:txBody>
        </p:sp>
        <p:sp>
          <p:nvSpPr>
            <p:cNvPr id="17" name="Oval 10"/>
            <p:cNvSpPr>
              <a:spLocks noChangeArrowheads="1"/>
            </p:cNvSpPr>
            <p:nvPr/>
          </p:nvSpPr>
          <p:spPr bwMode="auto">
            <a:xfrm>
              <a:off x="250" y="1764"/>
              <a:ext cx="1410" cy="1410"/>
            </a:xfrm>
            <a:prstGeom prst="ellipse">
              <a:avLst/>
            </a:prstGeom>
            <a:noFill/>
            <a:ln w="9525" cap="rnd">
              <a:solidFill>
                <a:schemeClr val="tx1"/>
              </a:solidFill>
              <a:prstDash val="sysDot"/>
              <a:round/>
              <a:headEnd/>
              <a:tailEnd/>
            </a:ln>
          </p:spPr>
          <p:txBody>
            <a:bodyPr wrap="none" anchor="ctr"/>
            <a:lstStyle/>
            <a:p>
              <a:endParaRPr lang="en-US" dirty="0">
                <a:latin typeface="Verdana" panose="020B0604030504040204" pitchFamily="34" charset="0"/>
              </a:endParaRPr>
            </a:p>
          </p:txBody>
        </p:sp>
      </p:grpSp>
      <p:sp>
        <p:nvSpPr>
          <p:cNvPr id="18" name="Freeform 11"/>
          <p:cNvSpPr>
            <a:spLocks/>
          </p:cNvSpPr>
          <p:nvPr/>
        </p:nvSpPr>
        <p:spPr bwMode="auto">
          <a:xfrm rot="2573397">
            <a:off x="6741422" y="1042034"/>
            <a:ext cx="242888" cy="1101725"/>
          </a:xfrm>
          <a:custGeom>
            <a:avLst/>
            <a:gdLst>
              <a:gd name="T0" fmla="*/ 2147483647 w 231"/>
              <a:gd name="T1" fmla="*/ 0 h 505"/>
              <a:gd name="T2" fmla="*/ 2147483647 w 231"/>
              <a:gd name="T3" fmla="*/ 2147483647 h 505"/>
              <a:gd name="T4" fmla="*/ 2147483647 w 231"/>
              <a:gd name="T5" fmla="*/ 2147483647 h 505"/>
              <a:gd name="T6" fmla="*/ 0 w 231"/>
              <a:gd name="T7" fmla="*/ 2147483647 h 505"/>
              <a:gd name="T8" fmla="*/ 0 60000 65536"/>
              <a:gd name="T9" fmla="*/ 0 60000 65536"/>
              <a:gd name="T10" fmla="*/ 0 60000 65536"/>
              <a:gd name="T11" fmla="*/ 0 60000 65536"/>
              <a:gd name="T12" fmla="*/ 0 w 231"/>
              <a:gd name="T13" fmla="*/ 0 h 505"/>
              <a:gd name="T14" fmla="*/ 231 w 231"/>
              <a:gd name="T15" fmla="*/ 505 h 505"/>
            </a:gdLst>
            <a:ahLst/>
            <a:cxnLst>
              <a:cxn ang="T8">
                <a:pos x="T0" y="T1"/>
              </a:cxn>
              <a:cxn ang="T9">
                <a:pos x="T2" y="T3"/>
              </a:cxn>
              <a:cxn ang="T10">
                <a:pos x="T4" y="T5"/>
              </a:cxn>
              <a:cxn ang="T11">
                <a:pos x="T6" y="T7"/>
              </a:cxn>
            </a:cxnLst>
            <a:rect l="T12" t="T13" r="T14" b="T15"/>
            <a:pathLst>
              <a:path w="231" h="505">
                <a:moveTo>
                  <a:pt x="188" y="0"/>
                </a:moveTo>
                <a:cubicBezTo>
                  <a:pt x="104" y="86"/>
                  <a:pt x="20" y="172"/>
                  <a:pt x="26" y="214"/>
                </a:cubicBezTo>
                <a:cubicBezTo>
                  <a:pt x="32" y="256"/>
                  <a:pt x="231" y="205"/>
                  <a:pt x="227" y="253"/>
                </a:cubicBezTo>
                <a:cubicBezTo>
                  <a:pt x="223" y="301"/>
                  <a:pt x="111" y="403"/>
                  <a:pt x="0" y="505"/>
                </a:cubicBezTo>
              </a:path>
            </a:pathLst>
          </a:custGeom>
          <a:noFill/>
          <a:ln w="9525">
            <a:solidFill>
              <a:schemeClr val="tx1"/>
            </a:solidFill>
            <a:round/>
            <a:headEnd/>
            <a:tailEnd type="triangle" w="med" len="med"/>
          </a:ln>
        </p:spPr>
        <p:txBody>
          <a:bodyPr/>
          <a:lstStyle/>
          <a:p>
            <a:endParaRPr lang="en-US" dirty="0">
              <a:latin typeface="Verdana" panose="020B0604030504040204" pitchFamily="34" charset="0"/>
            </a:endParaRPr>
          </a:p>
        </p:txBody>
      </p:sp>
      <p:sp>
        <p:nvSpPr>
          <p:cNvPr id="19" name="Text Box 12"/>
          <p:cNvSpPr txBox="1">
            <a:spLocks noChangeArrowheads="1"/>
          </p:cNvSpPr>
          <p:nvPr/>
        </p:nvSpPr>
        <p:spPr bwMode="auto">
          <a:xfrm>
            <a:off x="7257608" y="1020898"/>
            <a:ext cx="2202612" cy="400110"/>
          </a:xfrm>
          <a:prstGeom prst="rect">
            <a:avLst/>
          </a:prstGeom>
          <a:noFill/>
          <a:ln w="9525">
            <a:noFill/>
            <a:miter lim="800000"/>
            <a:headEnd/>
            <a:tailEnd/>
          </a:ln>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swept area, </a:t>
            </a:r>
            <a:r>
              <a:rPr lang="en-US" sz="2000" i="1" dirty="0">
                <a:latin typeface="Verdana" panose="020B0604030504040204" pitchFamily="34" charset="0"/>
                <a:ea typeface="Verdana" panose="020B0604030504040204" pitchFamily="34" charset="0"/>
                <a:cs typeface="Verdana" panose="020B0604030504040204" pitchFamily="34" charset="0"/>
              </a:rPr>
              <a:t>A</a:t>
            </a:r>
          </a:p>
        </p:txBody>
      </p:sp>
      <p:sp>
        <p:nvSpPr>
          <p:cNvPr id="20" name="Text Box 13"/>
          <p:cNvSpPr txBox="1">
            <a:spLocks noChangeArrowheads="1"/>
          </p:cNvSpPr>
          <p:nvPr/>
        </p:nvSpPr>
        <p:spPr bwMode="auto">
          <a:xfrm>
            <a:off x="1783598" y="1751814"/>
            <a:ext cx="2013693" cy="1015663"/>
          </a:xfrm>
          <a:prstGeom prst="rect">
            <a:avLst/>
          </a:prstGeom>
          <a:noFill/>
          <a:ln w="9525">
            <a:noFill/>
            <a:miter lim="800000"/>
            <a:headEnd/>
            <a:tailEnd/>
          </a:ln>
        </p:spPr>
        <p:txBody>
          <a:bodyPr wrap="non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Wind speed, </a:t>
            </a:r>
            <a:r>
              <a:rPr lang="en-US" sz="2000" i="1" dirty="0">
                <a:latin typeface="Verdana" panose="020B0604030504040204" pitchFamily="34" charset="0"/>
                <a:ea typeface="Verdana" panose="020B0604030504040204" pitchFamily="34" charset="0"/>
                <a:cs typeface="Verdana" panose="020B0604030504040204" pitchFamily="34" charset="0"/>
              </a:rPr>
              <a:t>v</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Air density, </a:t>
            </a:r>
            <a:r>
              <a:rPr lang="en-US" sz="2000" i="1" dirty="0">
                <a:latin typeface="Verdana" panose="020B0604030504040204" pitchFamily="34" charset="0"/>
                <a:ea typeface="Verdana" panose="020B0604030504040204" pitchFamily="34" charset="0"/>
                <a:cs typeface="Verdana" panose="020B0604030504040204" pitchFamily="34" charset="0"/>
              </a:rPr>
              <a:t>r</a:t>
            </a:r>
          </a:p>
        </p:txBody>
      </p:sp>
      <p:sp>
        <p:nvSpPr>
          <p:cNvPr id="21" name="Text Box 16"/>
          <p:cNvSpPr txBox="1">
            <a:spLocks noChangeArrowheads="1"/>
          </p:cNvSpPr>
          <p:nvPr/>
        </p:nvSpPr>
        <p:spPr bwMode="auto">
          <a:xfrm>
            <a:off x="2973433" y="3938655"/>
            <a:ext cx="6222663" cy="846386"/>
          </a:xfrm>
          <a:prstGeom prst="rect">
            <a:avLst/>
          </a:prstGeom>
          <a:noFill/>
          <a:ln w="9525">
            <a:noFill/>
            <a:miter lim="800000"/>
            <a:headEnd/>
            <a:tailEnd/>
          </a:ln>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power in wind			P  =  (½)(r)(A)(v</a:t>
            </a:r>
            <a:r>
              <a:rPr lang="en-US" sz="2000" baseline="30000" dirty="0">
                <a:latin typeface="Verdana" panose="020B0604030504040204" pitchFamily="34" charset="0"/>
                <a:ea typeface="Verdana" panose="020B0604030504040204" pitchFamily="34" charset="0"/>
                <a:cs typeface="Verdana" panose="020B0604030504040204" pitchFamily="34" charset="0"/>
              </a:rPr>
              <a:t>3</a:t>
            </a:r>
            <a:r>
              <a:rPr lang="en-US" sz="2000" dirty="0">
                <a:latin typeface="Verdana" panose="020B0604030504040204" pitchFamily="34" charset="0"/>
                <a:ea typeface="Verdana" panose="020B0604030504040204" pitchFamily="34" charset="0"/>
                <a:cs typeface="Verdana" panose="020B0604030504040204" pitchFamily="34" charset="0"/>
              </a:rPr>
              <a:t>)</a:t>
            </a:r>
            <a:endParaRPr lang="en-US" sz="2000" baseline="30000" dirty="0">
              <a:latin typeface="Verdana" panose="020B0604030504040204" pitchFamily="34" charset="0"/>
              <a:ea typeface="Verdana" panose="020B0604030504040204" pitchFamily="34" charset="0"/>
              <a:cs typeface="Verdana" panose="020B0604030504040204" pitchFamily="34" charset="0"/>
            </a:endParaRPr>
          </a:p>
          <a:p>
            <a:endParaRPr lang="en-US" sz="9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wind turbine power	P  =  (½)(C</a:t>
            </a:r>
            <a:r>
              <a:rPr lang="en-US" sz="2000" baseline="-25000" dirty="0">
                <a:latin typeface="Verdana" panose="020B0604030504040204" pitchFamily="34" charset="0"/>
                <a:ea typeface="Verdana" panose="020B0604030504040204" pitchFamily="34" charset="0"/>
                <a:cs typeface="Verdana" panose="020B0604030504040204" pitchFamily="34" charset="0"/>
              </a:rPr>
              <a:t>p</a:t>
            </a:r>
            <a:r>
              <a:rPr lang="en-US" sz="2000" dirty="0">
                <a:latin typeface="Verdana" panose="020B0604030504040204" pitchFamily="34" charset="0"/>
                <a:ea typeface="Verdana" panose="020B0604030504040204" pitchFamily="34" charset="0"/>
                <a:cs typeface="Verdana" panose="020B0604030504040204" pitchFamily="34" charset="0"/>
              </a:rPr>
              <a:t>)(r)(A)(v</a:t>
            </a:r>
            <a:r>
              <a:rPr lang="en-US" sz="2000" baseline="30000" dirty="0">
                <a:latin typeface="Verdana" panose="020B0604030504040204" pitchFamily="34" charset="0"/>
                <a:ea typeface="Verdana" panose="020B0604030504040204" pitchFamily="34" charset="0"/>
                <a:cs typeface="Verdana" panose="020B0604030504040204" pitchFamily="34" charset="0"/>
              </a:rPr>
              <a:t>3</a:t>
            </a:r>
            <a:r>
              <a:rPr lang="en-US" sz="2000" dirty="0">
                <a:latin typeface="Verdana" panose="020B0604030504040204" pitchFamily="34" charset="0"/>
                <a:ea typeface="Verdana" panose="020B0604030504040204" pitchFamily="34" charset="0"/>
                <a:cs typeface="Verdana" panose="020B0604030504040204" pitchFamily="34" charset="0"/>
              </a:rPr>
              <a:t>)</a:t>
            </a:r>
            <a:endParaRPr lang="en-US" sz="2000" baseline="30000" dirty="0">
              <a:latin typeface="Verdana" panose="020B0604030504040204" pitchFamily="34" charset="0"/>
              <a:ea typeface="Verdana" panose="020B0604030504040204" pitchFamily="34" charset="0"/>
              <a:cs typeface="Verdana" panose="020B0604030504040204" pitchFamily="34" charset="0"/>
            </a:endParaRPr>
          </a:p>
        </p:txBody>
      </p:sp>
      <p:sp>
        <p:nvSpPr>
          <p:cNvPr id="22" name="Rectangle 17"/>
          <p:cNvSpPr>
            <a:spLocks noChangeArrowheads="1"/>
          </p:cNvSpPr>
          <p:nvPr/>
        </p:nvSpPr>
        <p:spPr bwMode="auto">
          <a:xfrm>
            <a:off x="461873" y="5047396"/>
            <a:ext cx="11357092" cy="1323439"/>
          </a:xfrm>
          <a:prstGeom prst="rect">
            <a:avLst/>
          </a:prstGeom>
          <a:noFill/>
          <a:ln w="9525">
            <a:noFill/>
            <a:miter lim="800000"/>
            <a:headEnd/>
            <a:tailEnd/>
          </a:ln>
        </p:spPr>
        <p:txBody>
          <a:bodyPr wrap="square">
            <a:spAutoFit/>
          </a:bodyPr>
          <a:lstStyle/>
          <a:p>
            <a:pPr eaLnBrk="0" hangingPunct="0">
              <a:spcBef>
                <a:spcPct val="50000"/>
              </a:spcBef>
              <a:buClr>
                <a:srgbClr val="FFFF00"/>
              </a:buClr>
              <a:buSzPct val="100000"/>
              <a:defRP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Cp – Power coefficient (efficiency)  </a:t>
            </a:r>
          </a:p>
          <a:p>
            <a:pPr eaLnBrk="0" hangingPunct="0">
              <a:spcBef>
                <a:spcPct val="50000"/>
              </a:spcBef>
              <a:buClr>
                <a:srgbClr val="FFFF00"/>
              </a:buClr>
              <a:buSzPct val="100000"/>
              <a:defRP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Physical Limitation – Betz Law  maximum C</a:t>
            </a:r>
            <a:r>
              <a:rPr lang="en-US" sz="2000" baseline="-25000" dirty="0">
                <a:solidFill>
                  <a:srgbClr val="0432FF"/>
                </a:solidFill>
                <a:latin typeface="Verdana" panose="020B0604030504040204" pitchFamily="34" charset="0"/>
                <a:ea typeface="Verdana" panose="020B0604030504040204" pitchFamily="34" charset="0"/>
                <a:cs typeface="Verdana" panose="020B0604030504040204" pitchFamily="34" charset="0"/>
              </a:rPr>
              <a:t>p</a:t>
            </a: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 =0.59</a:t>
            </a:r>
          </a:p>
          <a:p>
            <a:pPr eaLnBrk="0" hangingPunct="0">
              <a:spcBef>
                <a:spcPct val="50000"/>
              </a:spcBef>
              <a:buClr>
                <a:srgbClr val="FFFF00"/>
              </a:buClr>
              <a:buSzPct val="100000"/>
              <a:defRPr/>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Maximum of 59% of kinetic power in the wind can be converted by a wind machine</a:t>
            </a:r>
          </a:p>
        </p:txBody>
      </p:sp>
      <p:sp>
        <p:nvSpPr>
          <p:cNvPr id="23" name="Right Arrow 22"/>
          <p:cNvSpPr/>
          <p:nvPr/>
        </p:nvSpPr>
        <p:spPr>
          <a:xfrm>
            <a:off x="3871566" y="1687514"/>
            <a:ext cx="1168400" cy="1257300"/>
          </a:xfrm>
          <a:prstGeom prst="right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Verdana" panose="020B0604030504040204" pitchFamily="34" charset="0"/>
            </a:endParaRPr>
          </a:p>
        </p:txBody>
      </p:sp>
      <p:sp>
        <p:nvSpPr>
          <p:cNvPr id="24" name="Rectangle 18"/>
          <p:cNvSpPr>
            <a:spLocks noChangeArrowheads="1"/>
          </p:cNvSpPr>
          <p:nvPr/>
        </p:nvSpPr>
        <p:spPr bwMode="auto">
          <a:xfrm>
            <a:off x="6398976" y="2870202"/>
            <a:ext cx="3836846" cy="707886"/>
          </a:xfrm>
          <a:prstGeom prst="rect">
            <a:avLst/>
          </a:prstGeom>
          <a:noFill/>
          <a:ln w="9525">
            <a:noFill/>
            <a:miter lim="800000"/>
            <a:headEnd/>
            <a:tailEnd/>
          </a:ln>
        </p:spPr>
        <p:txBody>
          <a:bodyPr wrap="square">
            <a:spAutoFit/>
          </a:bodyPr>
          <a:lstStyle/>
          <a:p>
            <a:r>
              <a:rPr lang="en-US" sz="2000" i="1" dirty="0" err="1">
                <a:latin typeface="Verdana" panose="020B0604030504040204" pitchFamily="34" charset="0"/>
                <a:ea typeface="Verdana" panose="020B0604030504040204" pitchFamily="34" charset="0"/>
                <a:cs typeface="Verdana" panose="020B0604030504040204" pitchFamily="34" charset="0"/>
              </a:rPr>
              <a:t>C</a:t>
            </a:r>
            <a:r>
              <a:rPr lang="en-US" sz="2000" i="1" baseline="-25000" dirty="0" err="1">
                <a:latin typeface="Verdana" panose="020B0604030504040204" pitchFamily="34" charset="0"/>
                <a:ea typeface="Verdana" panose="020B0604030504040204" pitchFamily="34" charset="0"/>
                <a:cs typeface="Verdana" panose="020B0604030504040204" pitchFamily="34" charset="0"/>
              </a:rPr>
              <a:t>p</a:t>
            </a:r>
            <a:r>
              <a:rPr lang="en-US" sz="2000" i="1" baseline="-25000" dirty="0">
                <a:latin typeface="Verdana" panose="020B0604030504040204" pitchFamily="34" charset="0"/>
                <a:ea typeface="Verdana" panose="020B0604030504040204" pitchFamily="34" charset="0"/>
                <a:cs typeface="Verdana" panose="020B0604030504040204" pitchFamily="34" charset="0"/>
              </a:rPr>
              <a:t> , </a:t>
            </a:r>
            <a:r>
              <a:rPr lang="en-US" sz="2000" dirty="0">
                <a:latin typeface="Verdana" panose="020B0604030504040204" pitchFamily="34" charset="0"/>
                <a:ea typeface="Verdana" panose="020B0604030504040204" pitchFamily="34" charset="0"/>
                <a:cs typeface="Verdana" panose="020B0604030504040204" pitchFamily="34" charset="0"/>
              </a:rPr>
              <a:t>performance coefficient         </a:t>
            </a:r>
          </a:p>
          <a:p>
            <a:r>
              <a:rPr lang="en-US" sz="2000" dirty="0">
                <a:latin typeface="Verdana" panose="020B0604030504040204" pitchFamily="34" charset="0"/>
                <a:ea typeface="Verdana" panose="020B0604030504040204" pitchFamily="34" charset="0"/>
                <a:cs typeface="Verdana" panose="020B0604030504040204" pitchFamily="34" charset="0"/>
              </a:rPr>
              <a:t>       (efficiency)</a:t>
            </a:r>
          </a:p>
        </p:txBody>
      </p:sp>
      <p:pic>
        <p:nvPicPr>
          <p:cNvPr id="25" name="Picture 24">
            <a:extLst>
              <a:ext uri="{FF2B5EF4-FFF2-40B4-BE49-F238E27FC236}">
                <a16:creationId xmlns:a16="http://schemas.microsoft.com/office/drawing/2014/main" id="{99745BCF-97A5-2C49-95F7-7495726ED059}"/>
              </a:ext>
            </a:extLst>
          </p:cNvPr>
          <p:cNvPicPr>
            <a:picLocks noChangeAspect="1"/>
          </p:cNvPicPr>
          <p:nvPr/>
        </p:nvPicPr>
        <p:blipFill>
          <a:blip r:embed="rId2">
            <a:duotone>
              <a:prstClr val="black"/>
              <a:schemeClr val="accent1">
                <a:tint val="45000"/>
                <a:satMod val="400000"/>
              </a:schemeClr>
            </a:duotone>
          </a:blip>
          <a:stretch>
            <a:fillRect/>
          </a:stretch>
        </p:blipFill>
        <p:spPr>
          <a:xfrm>
            <a:off x="11179116" y="49317"/>
            <a:ext cx="628093" cy="584776"/>
          </a:xfrm>
          <a:prstGeom prst="rect">
            <a:avLst/>
          </a:prstGeom>
        </p:spPr>
      </p:pic>
    </p:spTree>
    <p:extLst>
      <p:ext uri="{BB962C8B-B14F-4D97-AF65-F5344CB8AC3E}">
        <p14:creationId xmlns:p14="http://schemas.microsoft.com/office/powerpoint/2010/main" val="335703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6613"/>
            <a:ext cx="734367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Wind power: scale, height and area</a:t>
            </a:r>
          </a:p>
        </p:txBody>
      </p:sp>
      <p:sp>
        <p:nvSpPr>
          <p:cNvPr id="14" name="TextBox 13"/>
          <p:cNvSpPr txBox="1"/>
          <p:nvPr/>
        </p:nvSpPr>
        <p:spPr>
          <a:xfrm>
            <a:off x="152761" y="5988131"/>
            <a:ext cx="1364776"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15" name="Picture 2" descr="Wind turbine siz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265" y="2671847"/>
            <a:ext cx="10290417" cy="410953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72446" y="709082"/>
            <a:ext cx="9216369" cy="1876732"/>
          </a:xfrm>
          <a:prstGeom prst="rect">
            <a:avLst/>
          </a:prstGeom>
          <a:noFill/>
        </p:spPr>
        <p:txBody>
          <a:bodyPr wrap="none" rtlCol="0">
            <a:spAutoFit/>
          </a:bodyPr>
          <a:lstStyle/>
          <a:p>
            <a:pPr>
              <a:lnSpc>
                <a:spcPct val="150000"/>
              </a:lnSpc>
            </a:pPr>
            <a:r>
              <a:rPr lang="en-US" sz="2000" dirty="0">
                <a:latin typeface="Verdana" panose="020B0604030504040204" pitchFamily="34" charset="0"/>
                <a:ea typeface="Verdana" panose="020B0604030504040204" pitchFamily="34" charset="0"/>
                <a:cs typeface="Verdana" panose="020B0604030504040204" pitchFamily="34" charset="0"/>
              </a:rPr>
              <a:t>Wind power can be effective at many scales and heights, but:</a:t>
            </a:r>
          </a:p>
          <a:p>
            <a:pPr marL="342900" indent="-342900">
              <a:lnSpc>
                <a:spcPct val="15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Wind resources are steadier </a:t>
            </a:r>
            <a:r>
              <a:rPr lang="en-US" sz="2000" b="1" dirty="0">
                <a:latin typeface="Verdana" panose="020B0604030504040204" pitchFamily="34" charset="0"/>
                <a:ea typeface="Verdana" panose="020B0604030504040204" pitchFamily="34" charset="0"/>
                <a:cs typeface="Verdana" panose="020B0604030504040204" pitchFamily="34" charset="0"/>
              </a:rPr>
              <a:t>(more reliable)</a:t>
            </a:r>
            <a:r>
              <a:rPr lang="en-US" sz="2000" dirty="0">
                <a:latin typeface="Verdana" panose="020B0604030504040204" pitchFamily="34" charset="0"/>
                <a:ea typeface="Verdana" panose="020B0604030504040204" pitchFamily="34" charset="0"/>
                <a:cs typeface="Verdana" panose="020B0604030504040204" pitchFamily="34" charset="0"/>
              </a:rPr>
              <a:t> as height increases;</a:t>
            </a:r>
          </a:p>
          <a:p>
            <a:pPr marL="342900" indent="-342900">
              <a:lnSpc>
                <a:spcPct val="15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Larger turbine blades ‘harvest’ a </a:t>
            </a:r>
            <a:r>
              <a:rPr lang="en-US" sz="2000" b="1" dirty="0">
                <a:latin typeface="Verdana" panose="020B0604030504040204" pitchFamily="34" charset="0"/>
                <a:ea typeface="Verdana" panose="020B0604030504040204" pitchFamily="34" charset="0"/>
                <a:cs typeface="Verdana" panose="020B0604030504040204" pitchFamily="34" charset="0"/>
              </a:rPr>
              <a:t>larger area </a:t>
            </a:r>
            <a:r>
              <a:rPr lang="en-US" sz="2000" dirty="0">
                <a:latin typeface="Verdana" panose="020B0604030504040204" pitchFamily="34" charset="0"/>
                <a:ea typeface="Verdana" panose="020B0604030504040204" pitchFamily="34" charset="0"/>
                <a:cs typeface="Verdana" panose="020B0604030504040204" pitchFamily="34" charset="0"/>
              </a:rPr>
              <a:t>and more power; </a:t>
            </a:r>
          </a:p>
          <a:p>
            <a:pPr marL="342900" indent="-342900">
              <a:lnSpc>
                <a:spcPct val="15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Economy of scale so utility-scale </a:t>
            </a:r>
            <a:r>
              <a:rPr lang="en-US" sz="2000" b="1" dirty="0">
                <a:latin typeface="Verdana" panose="020B0604030504040204" pitchFamily="34" charset="0"/>
                <a:ea typeface="Verdana" panose="020B0604030504040204" pitchFamily="34" charset="0"/>
                <a:cs typeface="Verdana" panose="020B0604030504040204" pitchFamily="34" charset="0"/>
              </a:rPr>
              <a:t>most efficient, cost effective</a:t>
            </a:r>
            <a:r>
              <a:rPr lang="en-US" sz="2000" dirty="0">
                <a:latin typeface="Verdana" panose="020B0604030504040204" pitchFamily="34" charset="0"/>
                <a:ea typeface="Verdana" panose="020B0604030504040204" pitchFamily="34" charset="0"/>
                <a:cs typeface="Verdana" panose="020B0604030504040204" pitchFamily="34" charset="0"/>
              </a:rPr>
              <a:t>.</a:t>
            </a:r>
          </a:p>
        </p:txBody>
      </p:sp>
      <p:pic>
        <p:nvPicPr>
          <p:cNvPr id="9" name="Picture 8">
            <a:extLst>
              <a:ext uri="{FF2B5EF4-FFF2-40B4-BE49-F238E27FC236}">
                <a16:creationId xmlns:a16="http://schemas.microsoft.com/office/drawing/2014/main" id="{FDCBADB1-929C-A74A-8DB0-1F788C98F7A9}"/>
              </a:ext>
            </a:extLst>
          </p:cNvPr>
          <p:cNvPicPr>
            <a:picLocks noChangeAspect="1"/>
          </p:cNvPicPr>
          <p:nvPr/>
        </p:nvPicPr>
        <p:blipFill>
          <a:blip r:embed="rId3">
            <a:duotone>
              <a:prstClr val="black"/>
              <a:schemeClr val="accent1">
                <a:tint val="45000"/>
                <a:satMod val="400000"/>
              </a:schemeClr>
            </a:duotone>
          </a:blip>
          <a:stretch>
            <a:fillRect/>
          </a:stretch>
        </p:blipFill>
        <p:spPr>
          <a:xfrm>
            <a:off x="11127347" y="49317"/>
            <a:ext cx="628093" cy="584776"/>
          </a:xfrm>
          <a:prstGeom prst="rect">
            <a:avLst/>
          </a:prstGeom>
        </p:spPr>
      </p:pic>
    </p:spTree>
    <p:extLst>
      <p:ext uri="{BB962C8B-B14F-4D97-AF65-F5344CB8AC3E}">
        <p14:creationId xmlns:p14="http://schemas.microsoft.com/office/powerpoint/2010/main" val="4162986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415049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The Bernoulli effect</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10" name="TextBox 9"/>
          <p:cNvSpPr txBox="1"/>
          <p:nvPr/>
        </p:nvSpPr>
        <p:spPr>
          <a:xfrm>
            <a:off x="228600" y="6473610"/>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sp>
        <p:nvSpPr>
          <p:cNvPr id="21" name="Text Box 3"/>
          <p:cNvSpPr txBox="1">
            <a:spLocks noChangeArrowheads="1"/>
          </p:cNvSpPr>
          <p:nvPr/>
        </p:nvSpPr>
        <p:spPr bwMode="auto">
          <a:xfrm>
            <a:off x="240932" y="731326"/>
            <a:ext cx="11653692"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The </a:t>
            </a:r>
            <a:r>
              <a:rPr lang="en-US" altLang="en-US" sz="2000" b="1" dirty="0">
                <a:latin typeface="Verdana" panose="020B0604030504040204" pitchFamily="34" charset="0"/>
                <a:ea typeface="Verdana" panose="020B0604030504040204" pitchFamily="34" charset="0"/>
                <a:cs typeface="Verdana" panose="020B0604030504040204" pitchFamily="34" charset="0"/>
              </a:rPr>
              <a:t>Bernoulli effect </a:t>
            </a:r>
            <a:r>
              <a:rPr lang="en-US" altLang="en-US" sz="2000" dirty="0">
                <a:latin typeface="Verdana" panose="020B0604030504040204" pitchFamily="34" charset="0"/>
                <a:ea typeface="Verdana" panose="020B0604030504040204" pitchFamily="34" charset="0"/>
                <a:cs typeface="Verdana" panose="020B0604030504040204" pitchFamily="34" charset="0"/>
              </a:rPr>
              <a:t>can be maximized by adjusting the shape and contours of an object and optimizing its attack angle relative to the air stream.</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Increasing ‘suction’ lifts or moves the object vertically relative to the air stream.</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The faster the object moves, the greater the effect.</a:t>
            </a:r>
          </a:p>
        </p:txBody>
      </p:sp>
      <p:pic>
        <p:nvPicPr>
          <p:cNvPr id="3" name="Picture 2" descr="Scanbot Dec 7, 2017 9.18 AM - 1.pdf"/>
          <p:cNvPicPr>
            <a:picLocks noChangeAspect="1"/>
          </p:cNvPicPr>
          <p:nvPr/>
        </p:nvPicPr>
        <p:blipFill rotWithShape="1">
          <a:blip r:embed="rId2">
            <a:extLst>
              <a:ext uri="{28A0092B-C50C-407E-A947-70E740481C1C}">
                <a14:useLocalDpi xmlns:a14="http://schemas.microsoft.com/office/drawing/2010/main" val="0"/>
              </a:ext>
            </a:extLst>
          </a:blip>
          <a:srcRect l="4902" t="27160" r="2517" b="18518"/>
          <a:stretch/>
        </p:blipFill>
        <p:spPr>
          <a:xfrm>
            <a:off x="3885012" y="2039861"/>
            <a:ext cx="7938463" cy="4741526"/>
          </a:xfrm>
          <a:prstGeom prst="rect">
            <a:avLst/>
          </a:prstGeom>
        </p:spPr>
      </p:pic>
      <p:pic>
        <p:nvPicPr>
          <p:cNvPr id="6" name="Picture 5" descr="Scanbot Dec 7, 2017 9.18 AM.pdf"/>
          <p:cNvPicPr>
            <a:picLocks noChangeAspect="1"/>
          </p:cNvPicPr>
          <p:nvPr/>
        </p:nvPicPr>
        <p:blipFill rotWithShape="1">
          <a:blip r:embed="rId3">
            <a:extLst>
              <a:ext uri="{28A0092B-C50C-407E-A947-70E740481C1C}">
                <a14:useLocalDpi xmlns:a14="http://schemas.microsoft.com/office/drawing/2010/main" val="0"/>
              </a:ext>
            </a:extLst>
          </a:blip>
          <a:srcRect l="19295" r="13274"/>
          <a:stretch/>
        </p:blipFill>
        <p:spPr>
          <a:xfrm>
            <a:off x="406560" y="2385629"/>
            <a:ext cx="4944382" cy="2268257"/>
          </a:xfrm>
          <a:prstGeom prst="rect">
            <a:avLst/>
          </a:prstGeom>
        </p:spPr>
      </p:pic>
      <p:pic>
        <p:nvPicPr>
          <p:cNvPr id="11" name="Picture 10">
            <a:extLst>
              <a:ext uri="{FF2B5EF4-FFF2-40B4-BE49-F238E27FC236}">
                <a16:creationId xmlns:a16="http://schemas.microsoft.com/office/drawing/2014/main" id="{817AC9FC-B12D-744E-B74E-1124DFA3F760}"/>
              </a:ext>
            </a:extLst>
          </p:cNvPr>
          <p:cNvPicPr>
            <a:picLocks noChangeAspect="1"/>
          </p:cNvPicPr>
          <p:nvPr/>
        </p:nvPicPr>
        <p:blipFill>
          <a:blip r:embed="rId4">
            <a:duotone>
              <a:prstClr val="black"/>
              <a:schemeClr val="accent1">
                <a:tint val="45000"/>
                <a:satMod val="400000"/>
              </a:schemeClr>
            </a:duotone>
          </a:blip>
          <a:stretch>
            <a:fillRect/>
          </a:stretch>
        </p:blipFill>
        <p:spPr>
          <a:xfrm>
            <a:off x="11028991" y="50476"/>
            <a:ext cx="628093" cy="584776"/>
          </a:xfrm>
          <a:prstGeom prst="rect">
            <a:avLst/>
          </a:prstGeom>
        </p:spPr>
      </p:pic>
    </p:spTree>
    <p:extLst>
      <p:ext uri="{BB962C8B-B14F-4D97-AF65-F5344CB8AC3E}">
        <p14:creationId xmlns:p14="http://schemas.microsoft.com/office/powerpoint/2010/main" val="666706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382508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Progressive twist </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10" name="TextBox 9"/>
          <p:cNvSpPr txBox="1"/>
          <p:nvPr/>
        </p:nvSpPr>
        <p:spPr>
          <a:xfrm>
            <a:off x="134963" y="6395256"/>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sp>
        <p:nvSpPr>
          <p:cNvPr id="21" name="Text Box 3"/>
          <p:cNvSpPr txBox="1">
            <a:spLocks noChangeArrowheads="1"/>
          </p:cNvSpPr>
          <p:nvPr/>
        </p:nvSpPr>
        <p:spPr bwMode="auto">
          <a:xfrm>
            <a:off x="225255" y="1201448"/>
            <a:ext cx="3418698" cy="42473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In large wind, everything must be optimized for efficiency:</a:t>
            </a:r>
          </a:p>
          <a:p>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r>
              <a:rPr lang="en-US" altLang="en-US" sz="2000" dirty="0">
                <a:latin typeface="Verdana" panose="020B0604030504040204" pitchFamily="34" charset="0"/>
                <a:ea typeface="Verdana" panose="020B0604030504040204" pitchFamily="34" charset="0"/>
                <a:cs typeface="Verdana" panose="020B0604030504040204" pitchFamily="34" charset="0"/>
              </a:rPr>
              <a:t>Creating a </a:t>
            </a:r>
            <a:r>
              <a:rPr lang="en-US" altLang="en-US" sz="2000" b="1" dirty="0">
                <a:latin typeface="Verdana" panose="020B0604030504040204" pitchFamily="34" charset="0"/>
                <a:ea typeface="Verdana" panose="020B0604030504040204" pitchFamily="34" charset="0"/>
                <a:cs typeface="Verdana" panose="020B0604030504040204" pitchFamily="34" charset="0"/>
              </a:rPr>
              <a:t>progressive twist </a:t>
            </a:r>
            <a:r>
              <a:rPr lang="en-US" altLang="en-US" sz="2000" dirty="0">
                <a:latin typeface="Verdana" panose="020B0604030504040204" pitchFamily="34" charset="0"/>
                <a:ea typeface="Verdana" panose="020B0604030504040204" pitchFamily="34" charset="0"/>
                <a:cs typeface="Verdana" panose="020B0604030504040204" pitchFamily="34" charset="0"/>
              </a:rPr>
              <a:t>along the length of turbine blades allows the blade to maintain a </a:t>
            </a:r>
            <a:r>
              <a:rPr lang="en-US" altLang="en-US" sz="2000" b="1" dirty="0">
                <a:latin typeface="Verdana" panose="020B0604030504040204" pitchFamily="34" charset="0"/>
                <a:ea typeface="Verdana" panose="020B0604030504040204" pitchFamily="34" charset="0"/>
                <a:cs typeface="Verdana" panose="020B0604030504040204" pitchFamily="34" charset="0"/>
              </a:rPr>
              <a:t>constant angle of attack </a:t>
            </a:r>
            <a:r>
              <a:rPr lang="en-US" altLang="en-US" sz="2000" dirty="0">
                <a:latin typeface="Verdana" panose="020B0604030504040204" pitchFamily="34" charset="0"/>
                <a:ea typeface="Verdana" panose="020B0604030504040204" pitchFamily="34" charset="0"/>
                <a:cs typeface="Verdana" panose="020B0604030504040204" pitchFamily="34" charset="0"/>
              </a:rPr>
              <a:t>relative to the decreasing tangential speed of the wind as it travels from blade tip toward the hub.</a:t>
            </a:r>
          </a:p>
        </p:txBody>
      </p:sp>
      <p:pic>
        <p:nvPicPr>
          <p:cNvPr id="3" name="Picture 2" descr="Scanbot Dec 7, 2017 9.19 AM -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8219" y="763785"/>
            <a:ext cx="8105342" cy="6017602"/>
          </a:xfrm>
          <a:prstGeom prst="rect">
            <a:avLst/>
          </a:prstGeom>
        </p:spPr>
      </p:pic>
      <p:pic>
        <p:nvPicPr>
          <p:cNvPr id="9" name="Picture 8">
            <a:extLst>
              <a:ext uri="{FF2B5EF4-FFF2-40B4-BE49-F238E27FC236}">
                <a16:creationId xmlns:a16="http://schemas.microsoft.com/office/drawing/2014/main" id="{946770D9-BAF8-654B-9395-D5CA37195902}"/>
              </a:ext>
            </a:extLst>
          </p:cNvPr>
          <p:cNvPicPr>
            <a:picLocks noChangeAspect="1"/>
          </p:cNvPicPr>
          <p:nvPr/>
        </p:nvPicPr>
        <p:blipFill>
          <a:blip r:embed="rId3">
            <a:duotone>
              <a:prstClr val="black"/>
              <a:schemeClr val="accent1">
                <a:tint val="45000"/>
                <a:satMod val="400000"/>
              </a:schemeClr>
            </a:duotone>
          </a:blip>
          <a:stretch>
            <a:fillRect/>
          </a:stretch>
        </p:blipFill>
        <p:spPr>
          <a:xfrm>
            <a:off x="10933456" y="49317"/>
            <a:ext cx="628093" cy="584776"/>
          </a:xfrm>
          <a:prstGeom prst="rect">
            <a:avLst/>
          </a:prstGeom>
        </p:spPr>
      </p:pic>
    </p:spTree>
    <p:extLst>
      <p:ext uri="{BB962C8B-B14F-4D97-AF65-F5344CB8AC3E}">
        <p14:creationId xmlns:p14="http://schemas.microsoft.com/office/powerpoint/2010/main" val="4060101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285847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HAWT blades</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10" name="TextBox 9"/>
          <p:cNvSpPr txBox="1"/>
          <p:nvPr/>
        </p:nvSpPr>
        <p:spPr>
          <a:xfrm>
            <a:off x="45567" y="6486962"/>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sp>
        <p:nvSpPr>
          <p:cNvPr id="21" name="Text Box 3"/>
          <p:cNvSpPr txBox="1">
            <a:spLocks noChangeArrowheads="1"/>
          </p:cNvSpPr>
          <p:nvPr/>
        </p:nvSpPr>
        <p:spPr bwMode="auto">
          <a:xfrm>
            <a:off x="240933" y="867805"/>
            <a:ext cx="3988164"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A </a:t>
            </a:r>
            <a:r>
              <a:rPr lang="en-US" altLang="en-US" sz="2000" b="1" dirty="0">
                <a:latin typeface="Verdana" panose="020B0604030504040204" pitchFamily="34" charset="0"/>
                <a:ea typeface="Verdana" panose="020B0604030504040204" pitchFamily="34" charset="0"/>
                <a:cs typeface="Verdana" panose="020B0604030504040204" pitchFamily="34" charset="0"/>
              </a:rPr>
              <a:t>yawing mechanism </a:t>
            </a:r>
            <a:r>
              <a:rPr lang="en-US" altLang="en-US" sz="2000" dirty="0">
                <a:latin typeface="Verdana" panose="020B0604030504040204" pitchFamily="34" charset="0"/>
                <a:ea typeface="Verdana" panose="020B0604030504040204" pitchFamily="34" charset="0"/>
                <a:cs typeface="Verdana" panose="020B0604030504040204" pitchFamily="34" charset="0"/>
              </a:rPr>
              <a:t>keeps the horizontal axis of the rotor in line with wind direction.</a:t>
            </a:r>
          </a:p>
        </p:txBody>
      </p:sp>
      <p:sp>
        <p:nvSpPr>
          <p:cNvPr id="9" name="Text Box 3"/>
          <p:cNvSpPr txBox="1">
            <a:spLocks noChangeArrowheads="1"/>
          </p:cNvSpPr>
          <p:nvPr/>
        </p:nvSpPr>
        <p:spPr bwMode="auto">
          <a:xfrm>
            <a:off x="283586" y="2480154"/>
            <a:ext cx="4210744" cy="2862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Turbine performance depends on:</a:t>
            </a:r>
          </a:p>
          <a:p>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altLang="en-US" sz="2000" b="1" dirty="0">
                <a:latin typeface="Verdana" panose="020B0604030504040204" pitchFamily="34" charset="0"/>
                <a:ea typeface="Verdana" panose="020B0604030504040204" pitchFamily="34" charset="0"/>
                <a:cs typeface="Verdana" panose="020B0604030504040204" pitchFamily="34" charset="0"/>
              </a:rPr>
              <a:t>Wind speed</a:t>
            </a:r>
            <a:r>
              <a:rPr lang="en-US" altLang="en-US" sz="2000" dirty="0">
                <a:latin typeface="Verdana" panose="020B0604030504040204" pitchFamily="34" charset="0"/>
                <a:ea typeface="Verdana" panose="020B0604030504040204" pitchFamily="34" charset="0"/>
                <a:cs typeface="Verdana" panose="020B0604030504040204" pitchFamily="34" charset="0"/>
              </a:rPr>
              <a:t>; and</a:t>
            </a:r>
          </a:p>
          <a:p>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altLang="en-US" sz="2000" b="1" dirty="0">
                <a:latin typeface="Verdana" panose="020B0604030504040204" pitchFamily="34" charset="0"/>
                <a:ea typeface="Verdana" panose="020B0604030504040204" pitchFamily="34" charset="0"/>
                <a:cs typeface="Verdana" panose="020B0604030504040204" pitchFamily="34" charset="0"/>
              </a:rPr>
              <a:t>Blade</a:t>
            </a:r>
          </a:p>
          <a:p>
            <a:pPr marL="800100" lvl="1"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Length</a:t>
            </a:r>
          </a:p>
          <a:p>
            <a:pPr marL="800100" lvl="1"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Blade number</a:t>
            </a:r>
          </a:p>
          <a:p>
            <a:pPr marL="800100" lvl="1"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Blade shape and aerodynamic factors</a:t>
            </a:r>
          </a:p>
        </p:txBody>
      </p:sp>
      <p:pic>
        <p:nvPicPr>
          <p:cNvPr id="3" name="Picture 2" descr="Scanbot Dec 7, 2017 9.19 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330" y="781645"/>
            <a:ext cx="7138787" cy="5960350"/>
          </a:xfrm>
          <a:prstGeom prst="rect">
            <a:avLst/>
          </a:prstGeom>
        </p:spPr>
      </p:pic>
      <p:pic>
        <p:nvPicPr>
          <p:cNvPr id="11" name="Picture 10">
            <a:extLst>
              <a:ext uri="{FF2B5EF4-FFF2-40B4-BE49-F238E27FC236}">
                <a16:creationId xmlns:a16="http://schemas.microsoft.com/office/drawing/2014/main" id="{B295EC60-0D83-174B-9FC7-DDE0DB35A142}"/>
              </a:ext>
            </a:extLst>
          </p:cNvPr>
          <p:cNvPicPr>
            <a:picLocks noChangeAspect="1"/>
          </p:cNvPicPr>
          <p:nvPr/>
        </p:nvPicPr>
        <p:blipFill>
          <a:blip r:embed="rId3">
            <a:duotone>
              <a:prstClr val="black"/>
              <a:schemeClr val="accent1">
                <a:tint val="45000"/>
                <a:satMod val="400000"/>
              </a:schemeClr>
            </a:duotone>
          </a:blip>
          <a:stretch>
            <a:fillRect/>
          </a:stretch>
        </p:blipFill>
        <p:spPr>
          <a:xfrm>
            <a:off x="11001695" y="49317"/>
            <a:ext cx="628093" cy="584776"/>
          </a:xfrm>
          <a:prstGeom prst="rect">
            <a:avLst/>
          </a:prstGeom>
        </p:spPr>
      </p:pic>
    </p:spTree>
    <p:extLst>
      <p:ext uri="{BB962C8B-B14F-4D97-AF65-F5344CB8AC3E}">
        <p14:creationId xmlns:p14="http://schemas.microsoft.com/office/powerpoint/2010/main" val="301711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880882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Turbine designs have unique power curves</a:t>
            </a: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86" r="11180" b="13339"/>
          <a:stretch/>
        </p:blipFill>
        <p:spPr bwMode="auto">
          <a:xfrm>
            <a:off x="999948" y="720781"/>
            <a:ext cx="10233904" cy="59431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8600" y="6432006"/>
            <a:ext cx="3281348" cy="307777"/>
          </a:xfrm>
          <a:prstGeom prst="rect">
            <a:avLst/>
          </a:prstGeom>
          <a:solidFill>
            <a:schemeClr val="bg1"/>
          </a:solid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10" name="Picture 9">
            <a:extLst>
              <a:ext uri="{FF2B5EF4-FFF2-40B4-BE49-F238E27FC236}">
                <a16:creationId xmlns:a16="http://schemas.microsoft.com/office/drawing/2014/main" id="{06723C3A-AE30-3641-85AE-9295781D50E2}"/>
              </a:ext>
            </a:extLst>
          </p:cNvPr>
          <p:cNvPicPr>
            <a:picLocks noChangeAspect="1"/>
          </p:cNvPicPr>
          <p:nvPr/>
        </p:nvPicPr>
        <p:blipFill>
          <a:blip r:embed="rId3">
            <a:duotone>
              <a:prstClr val="black"/>
              <a:schemeClr val="accent1">
                <a:tint val="45000"/>
                <a:satMod val="400000"/>
              </a:schemeClr>
            </a:duotone>
          </a:blip>
          <a:stretch>
            <a:fillRect/>
          </a:stretch>
        </p:blipFill>
        <p:spPr>
          <a:xfrm>
            <a:off x="11069934" y="34981"/>
            <a:ext cx="628093" cy="584776"/>
          </a:xfrm>
          <a:prstGeom prst="rect">
            <a:avLst/>
          </a:prstGeom>
        </p:spPr>
      </p:pic>
    </p:spTree>
    <p:extLst>
      <p:ext uri="{BB962C8B-B14F-4D97-AF65-F5344CB8AC3E}">
        <p14:creationId xmlns:p14="http://schemas.microsoft.com/office/powerpoint/2010/main" val="1054300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8076017" cy="523220"/>
          </a:xfrm>
          <a:prstGeom prst="rect">
            <a:avLst/>
          </a:prstGeom>
          <a:noFill/>
        </p:spPr>
        <p:txBody>
          <a:bodyPr wrap="squar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Estimating power production</a:t>
            </a:r>
          </a:p>
        </p:txBody>
      </p:sp>
      <p:sp>
        <p:nvSpPr>
          <p:cNvPr id="2" name="TextBox 1"/>
          <p:cNvSpPr txBox="1"/>
          <p:nvPr/>
        </p:nvSpPr>
        <p:spPr>
          <a:xfrm>
            <a:off x="113968" y="770277"/>
            <a:ext cx="11909709" cy="1169551"/>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If the annual wind speed at a site has been measured, estimated or modeled, a </a:t>
            </a:r>
            <a:r>
              <a:rPr lang="en-US" sz="2000" b="1" dirty="0">
                <a:latin typeface="Verdana" panose="020B0604030504040204" pitchFamily="34" charset="0"/>
                <a:ea typeface="Verdana" panose="020B0604030504040204" pitchFamily="34" charset="0"/>
                <a:cs typeface="Verdana" panose="020B0604030504040204" pitchFamily="34" charset="0"/>
              </a:rPr>
              <a:t>rough estimate of power generation can be made</a:t>
            </a:r>
            <a:r>
              <a:rPr lang="en-US" sz="2000" dirty="0">
                <a:latin typeface="Verdana" panose="020B0604030504040204" pitchFamily="34" charset="0"/>
                <a:ea typeface="Verdana" panose="020B0604030504040204" pitchFamily="34" charset="0"/>
                <a:cs typeface="Verdana" panose="020B0604030504040204" pitchFamily="34" charset="0"/>
              </a:rPr>
              <a:t>:</a:t>
            </a:r>
          </a:p>
          <a:p>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	Annual electricity production = (K)(Vm</a:t>
            </a:r>
            <a:r>
              <a:rPr lang="en-US" sz="2000" baseline="30000" dirty="0">
                <a:latin typeface="Verdana" panose="020B0604030504040204" pitchFamily="34" charset="0"/>
                <a:ea typeface="Verdana" panose="020B0604030504040204" pitchFamily="34" charset="0"/>
                <a:cs typeface="Verdana" panose="020B0604030504040204" pitchFamily="34" charset="0"/>
              </a:rPr>
              <a:t>3</a:t>
            </a:r>
            <a:r>
              <a:rPr lang="en-US" sz="2000" dirty="0">
                <a:latin typeface="Verdana" panose="020B0604030504040204" pitchFamily="34" charset="0"/>
                <a:ea typeface="Verdana" panose="020B0604030504040204" pitchFamily="34" charset="0"/>
                <a:cs typeface="Verdana" panose="020B0604030504040204" pitchFamily="34" charset="0"/>
              </a:rPr>
              <a:t>)(At)(T)</a:t>
            </a:r>
          </a:p>
        </p:txBody>
      </p:sp>
      <p:sp>
        <p:nvSpPr>
          <p:cNvPr id="7" name="TextBox 6"/>
          <p:cNvSpPr txBox="1"/>
          <p:nvPr/>
        </p:nvSpPr>
        <p:spPr>
          <a:xfrm>
            <a:off x="175436" y="6500906"/>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sp>
        <p:nvSpPr>
          <p:cNvPr id="3" name="TextBox 2"/>
          <p:cNvSpPr txBox="1"/>
          <p:nvPr/>
        </p:nvSpPr>
        <p:spPr>
          <a:xfrm>
            <a:off x="4204261" y="2101107"/>
            <a:ext cx="562975" cy="369332"/>
          </a:xfrm>
          <a:prstGeom prst="rect">
            <a:avLst/>
          </a:prstGeom>
          <a:noFill/>
        </p:spPr>
        <p:txBody>
          <a:bodyPr wrap="none" rtlCol="0">
            <a:spAutoFit/>
          </a:bodyPr>
          <a:lstStyle/>
          <a:p>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3.2</a:t>
            </a:r>
          </a:p>
        </p:txBody>
      </p:sp>
      <p:cxnSp>
        <p:nvCxnSpPr>
          <p:cNvPr id="10" name="Straight Arrow Connector 9"/>
          <p:cNvCxnSpPr/>
          <p:nvPr/>
        </p:nvCxnSpPr>
        <p:spPr>
          <a:xfrm flipV="1">
            <a:off x="4718979" y="1939827"/>
            <a:ext cx="219487" cy="25536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159249" y="2465767"/>
            <a:ext cx="3092513" cy="369332"/>
          </a:xfrm>
          <a:prstGeom prst="rect">
            <a:avLst/>
          </a:prstGeom>
          <a:noFill/>
        </p:spPr>
        <p:txBody>
          <a:bodyPr wrap="none" rtlCol="0">
            <a:spAutoFit/>
          </a:bodyPr>
          <a:lstStyle/>
          <a:p>
            <a:pPr algn="ct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annual wind speed (m/s)</a:t>
            </a:r>
          </a:p>
        </p:txBody>
      </p:sp>
      <p:cxnSp>
        <p:nvCxnSpPr>
          <p:cNvPr id="12" name="Straight Arrow Connector 11"/>
          <p:cNvCxnSpPr/>
          <p:nvPr/>
        </p:nvCxnSpPr>
        <p:spPr>
          <a:xfrm flipV="1">
            <a:off x="5353010" y="1880467"/>
            <a:ext cx="0" cy="589972"/>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630684" y="2041842"/>
            <a:ext cx="2122697" cy="369332"/>
          </a:xfrm>
          <a:prstGeom prst="rect">
            <a:avLst/>
          </a:prstGeom>
          <a:noFill/>
        </p:spPr>
        <p:txBody>
          <a:bodyPr wrap="none" rtlCol="0">
            <a:spAutoFit/>
          </a:bodyPr>
          <a:lstStyle/>
          <a:p>
            <a:pPr algn="ct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swept area (m2)</a:t>
            </a:r>
          </a:p>
        </p:txBody>
      </p:sp>
      <p:cxnSp>
        <p:nvCxnSpPr>
          <p:cNvPr id="16" name="Straight Arrow Connector 15"/>
          <p:cNvCxnSpPr/>
          <p:nvPr/>
        </p:nvCxnSpPr>
        <p:spPr>
          <a:xfrm flipH="1" flipV="1">
            <a:off x="5547141" y="1902380"/>
            <a:ext cx="196067" cy="20936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931305" y="1570495"/>
            <a:ext cx="2109873" cy="369332"/>
          </a:xfrm>
          <a:prstGeom prst="rect">
            <a:avLst/>
          </a:prstGeom>
          <a:noFill/>
        </p:spPr>
        <p:txBody>
          <a:bodyPr wrap="none" rtlCol="0">
            <a:spAutoFit/>
          </a:bodyPr>
          <a:lstStyle/>
          <a:p>
            <a:pPr algn="ct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number turbines</a:t>
            </a:r>
          </a:p>
        </p:txBody>
      </p:sp>
      <p:cxnSp>
        <p:nvCxnSpPr>
          <p:cNvPr id="19" name="Straight Arrow Connector 18"/>
          <p:cNvCxnSpPr/>
          <p:nvPr/>
        </p:nvCxnSpPr>
        <p:spPr>
          <a:xfrm flipH="1" flipV="1">
            <a:off x="6726090" y="1746147"/>
            <a:ext cx="248713" cy="2469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pic>
        <p:nvPicPr>
          <p:cNvPr id="23" name="Picture 22" descr="Scanbot Dec 7, 2017 9.20 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273" y="2894690"/>
            <a:ext cx="5128182" cy="3600087"/>
          </a:xfrm>
          <a:prstGeom prst="rect">
            <a:avLst/>
          </a:prstGeom>
        </p:spPr>
      </p:pic>
      <p:pic>
        <p:nvPicPr>
          <p:cNvPr id="22" name="Picture 21" descr="Scanbot Dec 7, 2017 9.21 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5958" y="2894691"/>
            <a:ext cx="5818917" cy="3600087"/>
          </a:xfrm>
          <a:prstGeom prst="rect">
            <a:avLst/>
          </a:prstGeom>
        </p:spPr>
      </p:pic>
      <p:pic>
        <p:nvPicPr>
          <p:cNvPr id="17" name="Picture 16">
            <a:extLst>
              <a:ext uri="{FF2B5EF4-FFF2-40B4-BE49-F238E27FC236}">
                <a16:creationId xmlns:a16="http://schemas.microsoft.com/office/drawing/2014/main" id="{DC24D718-F934-3442-81A8-E1E3920A55A9}"/>
              </a:ext>
            </a:extLst>
          </p:cNvPr>
          <p:cNvPicPr>
            <a:picLocks noChangeAspect="1"/>
          </p:cNvPicPr>
          <p:nvPr/>
        </p:nvPicPr>
        <p:blipFill>
          <a:blip r:embed="rId4">
            <a:duotone>
              <a:prstClr val="black"/>
              <a:schemeClr val="accent1">
                <a:tint val="45000"/>
                <a:satMod val="400000"/>
              </a:schemeClr>
            </a:duotone>
          </a:blip>
          <a:stretch>
            <a:fillRect/>
          </a:stretch>
        </p:blipFill>
        <p:spPr>
          <a:xfrm>
            <a:off x="10933456" y="38239"/>
            <a:ext cx="628093" cy="584776"/>
          </a:xfrm>
          <a:prstGeom prst="rect">
            <a:avLst/>
          </a:prstGeom>
        </p:spPr>
      </p:pic>
    </p:spTree>
    <p:extLst>
      <p:ext uri="{BB962C8B-B14F-4D97-AF65-F5344CB8AC3E}">
        <p14:creationId xmlns:p14="http://schemas.microsoft.com/office/powerpoint/2010/main" val="240091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4"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894347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Turbine design must be tuned to local wind</a:t>
            </a:r>
          </a:p>
        </p:txBody>
      </p:sp>
      <p:pic>
        <p:nvPicPr>
          <p:cNvPr id="9" name="Picture 11"/>
          <p:cNvPicPr>
            <a:picLocks noChangeAspect="1" noChangeArrowheads="1"/>
          </p:cNvPicPr>
          <p:nvPr/>
        </p:nvPicPr>
        <p:blipFill>
          <a:blip r:embed="rId2" cstate="print"/>
          <a:srcRect/>
          <a:stretch>
            <a:fillRect/>
          </a:stretch>
        </p:blipFill>
        <p:spPr bwMode="auto">
          <a:xfrm>
            <a:off x="1429611" y="1048052"/>
            <a:ext cx="9294807" cy="5637800"/>
          </a:xfrm>
          <a:prstGeom prst="rect">
            <a:avLst/>
          </a:prstGeom>
          <a:noFill/>
          <a:ln w="9525">
            <a:noFill/>
            <a:miter lim="800000"/>
            <a:headEnd/>
            <a:tailEnd/>
          </a:ln>
        </p:spPr>
      </p:pic>
      <p:sp>
        <p:nvSpPr>
          <p:cNvPr id="10" name="Text Box 4"/>
          <p:cNvSpPr txBox="1">
            <a:spLocks noChangeArrowheads="1"/>
          </p:cNvSpPr>
          <p:nvPr/>
        </p:nvSpPr>
        <p:spPr bwMode="auto">
          <a:xfrm>
            <a:off x="4277887" y="6412055"/>
            <a:ext cx="4020652" cy="369332"/>
          </a:xfrm>
          <a:prstGeom prst="rect">
            <a:avLst/>
          </a:prstGeom>
          <a:solidFill>
            <a:srgbClr val="FFFFFF"/>
          </a:solidFill>
          <a:ln w="9525">
            <a:noFill/>
            <a:miter lim="800000"/>
            <a:headEnd/>
            <a:tailEnd/>
          </a:ln>
        </p:spPr>
        <p:txBody>
          <a:bodyPr wrap="none">
            <a:spAutoFit/>
          </a:bodyPr>
          <a:lstStyle/>
          <a:p>
            <a:r>
              <a:rPr lang="en-US" dirty="0">
                <a:latin typeface="Verdana" panose="020B0604030504040204" pitchFamily="34" charset="0"/>
              </a:rPr>
              <a:t>Wind Speed (meters per second)</a:t>
            </a:r>
          </a:p>
        </p:txBody>
      </p:sp>
      <p:sp>
        <p:nvSpPr>
          <p:cNvPr id="11" name="Text Box 5"/>
          <p:cNvSpPr txBox="1">
            <a:spLocks noChangeArrowheads="1"/>
          </p:cNvSpPr>
          <p:nvPr/>
        </p:nvSpPr>
        <p:spPr bwMode="auto">
          <a:xfrm>
            <a:off x="4205786" y="1048052"/>
            <a:ext cx="6771405" cy="646331"/>
          </a:xfrm>
          <a:prstGeom prst="rect">
            <a:avLst/>
          </a:prstGeom>
          <a:solidFill>
            <a:schemeClr val="bg1"/>
          </a:solidFill>
          <a:ln w="9525">
            <a:noFill/>
            <a:miter lim="800000"/>
            <a:headEnd/>
            <a:tailEnd/>
          </a:ln>
        </p:spPr>
        <p:txBody>
          <a:bodyPr wrap="none">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South Hero, VT  2006-2007</a:t>
            </a:r>
          </a:p>
          <a:p>
            <a:r>
              <a:rPr lang="en-US" b="1" dirty="0">
                <a:latin typeface="Verdana" panose="020B0604030504040204" pitchFamily="34" charset="0"/>
                <a:ea typeface="Verdana" panose="020B0604030504040204" pitchFamily="34" charset="0"/>
                <a:cs typeface="Verdana" panose="020B0604030504040204" pitchFamily="34" charset="0"/>
              </a:rPr>
              <a:t>Average wind speed at 30 m is 4.4 m/s = 9.8 mph</a:t>
            </a:r>
          </a:p>
        </p:txBody>
      </p:sp>
      <p:sp>
        <p:nvSpPr>
          <p:cNvPr id="12" name="Text Box 3"/>
          <p:cNvSpPr txBox="1">
            <a:spLocks noChangeArrowheads="1"/>
          </p:cNvSpPr>
          <p:nvPr/>
        </p:nvSpPr>
        <p:spPr bwMode="auto">
          <a:xfrm rot="16200000">
            <a:off x="17205" y="3530557"/>
            <a:ext cx="2824812" cy="369332"/>
          </a:xfrm>
          <a:prstGeom prst="rect">
            <a:avLst/>
          </a:prstGeom>
          <a:solidFill>
            <a:srgbClr val="FFFFFF"/>
          </a:solidFill>
          <a:ln w="9525">
            <a:noFill/>
            <a:miter lim="800000"/>
            <a:headEnd/>
            <a:tailEnd/>
          </a:ln>
        </p:spPr>
        <p:txBody>
          <a:bodyPr wrap="none">
            <a:spAutoFit/>
          </a:bodyPr>
          <a:lstStyle/>
          <a:p>
            <a:r>
              <a:rPr lang="en-US" dirty="0">
                <a:latin typeface="Verdana" panose="020B0604030504040204" pitchFamily="34" charset="0"/>
              </a:rPr>
              <a:t>Frequency (% of time)</a:t>
            </a:r>
          </a:p>
        </p:txBody>
      </p:sp>
      <p:pic>
        <p:nvPicPr>
          <p:cNvPr id="13" name="Picture 12">
            <a:extLst>
              <a:ext uri="{FF2B5EF4-FFF2-40B4-BE49-F238E27FC236}">
                <a16:creationId xmlns:a16="http://schemas.microsoft.com/office/drawing/2014/main" id="{9A8B629B-734F-3F40-B21B-C11284222E0B}"/>
              </a:ext>
            </a:extLst>
          </p:cNvPr>
          <p:cNvPicPr>
            <a:picLocks noChangeAspect="1"/>
          </p:cNvPicPr>
          <p:nvPr/>
        </p:nvPicPr>
        <p:blipFill>
          <a:blip r:embed="rId3">
            <a:duotone>
              <a:prstClr val="black"/>
              <a:schemeClr val="accent1">
                <a:tint val="45000"/>
                <a:satMod val="400000"/>
              </a:schemeClr>
            </a:duotone>
          </a:blip>
          <a:stretch>
            <a:fillRect/>
          </a:stretch>
        </p:blipFill>
        <p:spPr>
          <a:xfrm>
            <a:off x="11001695" y="37530"/>
            <a:ext cx="628093" cy="584776"/>
          </a:xfrm>
          <a:prstGeom prst="rect">
            <a:avLst/>
          </a:prstGeom>
        </p:spPr>
      </p:pic>
    </p:spTree>
    <p:extLst>
      <p:ext uri="{BB962C8B-B14F-4D97-AF65-F5344CB8AC3E}">
        <p14:creationId xmlns:p14="http://schemas.microsoft.com/office/powerpoint/2010/main" val="65452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6613"/>
            <a:ext cx="887454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Power curve should be a match for the site</a:t>
            </a:r>
          </a:p>
        </p:txBody>
      </p:sp>
      <p:pic>
        <p:nvPicPr>
          <p:cNvPr id="11" name="Picture 10"/>
          <p:cNvPicPr>
            <a:picLocks noChangeAspect="1" noChangeArrowheads="1"/>
          </p:cNvPicPr>
          <p:nvPr/>
        </p:nvPicPr>
        <p:blipFill>
          <a:blip r:embed="rId2" cstate="print"/>
          <a:srcRect/>
          <a:stretch>
            <a:fillRect/>
          </a:stretch>
        </p:blipFill>
        <p:spPr bwMode="auto">
          <a:xfrm>
            <a:off x="1801495" y="1156738"/>
            <a:ext cx="8650712" cy="5767814"/>
          </a:xfrm>
          <a:prstGeom prst="rect">
            <a:avLst/>
          </a:prstGeom>
          <a:noFill/>
          <a:ln w="9525">
            <a:noFill/>
            <a:miter lim="800000"/>
            <a:headEnd/>
            <a:tailEnd/>
          </a:ln>
        </p:spPr>
      </p:pic>
      <p:sp>
        <p:nvSpPr>
          <p:cNvPr id="2" name="TextBox 1"/>
          <p:cNvSpPr txBox="1"/>
          <p:nvPr/>
        </p:nvSpPr>
        <p:spPr>
          <a:xfrm>
            <a:off x="223154" y="770276"/>
            <a:ext cx="6120393" cy="400110"/>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Power curve for a </a:t>
            </a:r>
            <a:r>
              <a:rPr lang="en-US" sz="2000" b="1" dirty="0" err="1">
                <a:latin typeface="Verdana" panose="020B0604030504040204" pitchFamily="34" charset="0"/>
                <a:ea typeface="Verdana" panose="020B0604030504040204" pitchFamily="34" charset="0"/>
                <a:cs typeface="Verdana" panose="020B0604030504040204" pitchFamily="34" charset="0"/>
              </a:rPr>
              <a:t>Bergey</a:t>
            </a:r>
            <a:r>
              <a:rPr lang="en-US" sz="2000" b="1" dirty="0">
                <a:latin typeface="Verdana" panose="020B0604030504040204" pitchFamily="34" charset="0"/>
                <a:ea typeface="Verdana" panose="020B0604030504040204" pitchFamily="34" charset="0"/>
                <a:cs typeface="Verdana" panose="020B0604030504040204" pitchFamily="34" charset="0"/>
              </a:rPr>
              <a:t> XL1</a:t>
            </a:r>
            <a:r>
              <a:rPr lang="en-US" sz="2000" dirty="0">
                <a:latin typeface="Verdana" panose="020B0604030504040204" pitchFamily="34" charset="0"/>
                <a:ea typeface="Verdana" panose="020B0604030504040204" pitchFamily="34" charset="0"/>
                <a:cs typeface="Verdana" panose="020B0604030504040204" pitchFamily="34" charset="0"/>
              </a:rPr>
              <a:t>, rated at 1 kW</a:t>
            </a:r>
          </a:p>
        </p:txBody>
      </p:sp>
      <p:pic>
        <p:nvPicPr>
          <p:cNvPr id="7" name="Picture 6">
            <a:extLst>
              <a:ext uri="{FF2B5EF4-FFF2-40B4-BE49-F238E27FC236}">
                <a16:creationId xmlns:a16="http://schemas.microsoft.com/office/drawing/2014/main" id="{0DFCC1F8-6674-994F-97BC-00B1C50FF955}"/>
              </a:ext>
            </a:extLst>
          </p:cNvPr>
          <p:cNvPicPr>
            <a:picLocks noChangeAspect="1"/>
          </p:cNvPicPr>
          <p:nvPr/>
        </p:nvPicPr>
        <p:blipFill>
          <a:blip r:embed="rId3">
            <a:duotone>
              <a:prstClr val="black"/>
              <a:schemeClr val="accent1">
                <a:tint val="45000"/>
                <a:satMod val="400000"/>
              </a:schemeClr>
            </a:duotone>
          </a:blip>
          <a:stretch>
            <a:fillRect/>
          </a:stretch>
        </p:blipFill>
        <p:spPr>
          <a:xfrm>
            <a:off x="11124525" y="40030"/>
            <a:ext cx="628093" cy="584776"/>
          </a:xfrm>
          <a:prstGeom prst="rect">
            <a:avLst/>
          </a:prstGeom>
        </p:spPr>
      </p:pic>
      <p:sp>
        <p:nvSpPr>
          <p:cNvPr id="3" name="Down Arrow 2">
            <a:extLst>
              <a:ext uri="{FF2B5EF4-FFF2-40B4-BE49-F238E27FC236}">
                <a16:creationId xmlns:a16="http://schemas.microsoft.com/office/drawing/2014/main" id="{F8A05E92-A38A-2A4C-9A72-DCA01735576C}"/>
              </a:ext>
            </a:extLst>
          </p:cNvPr>
          <p:cNvSpPr/>
          <p:nvPr/>
        </p:nvSpPr>
        <p:spPr>
          <a:xfrm>
            <a:off x="5133701" y="2965269"/>
            <a:ext cx="391886" cy="1123405"/>
          </a:xfrm>
          <a:prstGeom prst="down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52E0B2-2123-494E-A448-DA4EFE7F9435}"/>
              </a:ext>
            </a:extLst>
          </p:cNvPr>
          <p:cNvSpPr txBox="1"/>
          <p:nvPr/>
        </p:nvSpPr>
        <p:spPr>
          <a:xfrm>
            <a:off x="3593963" y="2257383"/>
            <a:ext cx="2532888" cy="707886"/>
          </a:xfrm>
          <a:prstGeom prst="rect">
            <a:avLst/>
          </a:prstGeom>
          <a:solidFill>
            <a:schemeClr val="bg1"/>
          </a:solidFill>
        </p:spPr>
        <p:txBody>
          <a:bodyPr wrap="square" rtlCol="0">
            <a:spAutoFit/>
          </a:bodyPr>
          <a:lstStyle/>
          <a:p>
            <a:pPr algn="ctr"/>
            <a:r>
              <a:rPr lang="en-US" sz="2000" b="1" dirty="0">
                <a:solidFill>
                  <a:srgbClr val="0432FF"/>
                </a:solidFill>
                <a:latin typeface="Verdana" panose="020B0604030504040204" pitchFamily="34" charset="0"/>
                <a:ea typeface="Verdana" panose="020B0604030504040204" pitchFamily="34" charset="0"/>
                <a:cs typeface="Verdana" panose="020B0604030504040204" pitchFamily="34" charset="0"/>
              </a:rPr>
              <a:t>South Hero: </a:t>
            </a:r>
            <a:b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not a great match</a:t>
            </a:r>
          </a:p>
        </p:txBody>
      </p:sp>
    </p:spTree>
    <p:extLst>
      <p:ext uri="{BB962C8B-B14F-4D97-AF65-F5344CB8AC3E}">
        <p14:creationId xmlns:p14="http://schemas.microsoft.com/office/powerpoint/2010/main" val="821234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9797"/>
            <a:ext cx="785984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Vermont: an early wind power leader!</a:t>
            </a:r>
          </a:p>
        </p:txBody>
      </p:sp>
      <p:sp>
        <p:nvSpPr>
          <p:cNvPr id="20" name="Text Box 3"/>
          <p:cNvSpPr txBox="1">
            <a:spLocks noChangeArrowheads="1"/>
          </p:cNvSpPr>
          <p:nvPr/>
        </p:nvSpPr>
        <p:spPr bwMode="auto">
          <a:xfrm>
            <a:off x="310881" y="743737"/>
            <a:ext cx="5419766"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b="1" dirty="0">
                <a:latin typeface="Verdana" panose="020B0604030504040204" pitchFamily="34" charset="0"/>
                <a:ea typeface="Verdana" panose="020B0604030504040204" pitchFamily="34" charset="0"/>
                <a:cs typeface="Verdana" panose="020B0604030504040204" pitchFamily="34" charset="0"/>
              </a:rPr>
              <a:t>1941: Rutland VT, Grandpa’s Knob</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1.25 MW Smith Putman Turbine</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First grid-connected turbine in U.S.</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World’s first MW-scale wind turbine</a:t>
            </a:r>
          </a:p>
        </p:txBody>
      </p:sp>
      <p:pic>
        <p:nvPicPr>
          <p:cNvPr id="22" name="Picture 4" descr="http://www.wind-works.org/cms/typo3temp/pics/SmithPutnammontage-100x600x700_1a0e65267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819937"/>
            <a:ext cx="4450079" cy="5597584"/>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 descr="http://www.heiner-doerner-windenergie.de/putnam3.gif"/>
          <p:cNvPicPr>
            <a:picLocks noChangeAspect="1" noChangeArrowheads="1"/>
          </p:cNvPicPr>
          <p:nvPr/>
        </p:nvPicPr>
        <p:blipFill rotWithShape="1">
          <a:blip r:embed="rId3">
            <a:extLst>
              <a:ext uri="{28A0092B-C50C-407E-A947-70E740481C1C}">
                <a14:useLocalDpi xmlns:a14="http://schemas.microsoft.com/office/drawing/2010/main" val="0"/>
              </a:ext>
            </a:extLst>
          </a:blip>
          <a:srcRect b="4708"/>
          <a:stretch/>
        </p:blipFill>
        <p:spPr bwMode="auto">
          <a:xfrm>
            <a:off x="158480" y="2099416"/>
            <a:ext cx="6952333" cy="460462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627941" y="6441980"/>
            <a:ext cx="5497018" cy="307777"/>
          </a:xfrm>
          <a:prstGeom prst="rect">
            <a:avLst/>
          </a:prstGeom>
          <a:noFill/>
        </p:spPr>
        <p:txBody>
          <a:bodyPr wrap="none" rtlCol="0">
            <a:spAutoFit/>
          </a:bodyPr>
          <a:lstStyle/>
          <a:p>
            <a:r>
              <a:rPr lang="en-US" sz="1400" dirty="0">
                <a:latin typeface="Verdana" panose="020B0604030504040204" pitchFamily="34" charset="0"/>
              </a:rPr>
              <a:t>https://</a:t>
            </a:r>
            <a:r>
              <a:rPr lang="en-US" sz="1400" dirty="0" err="1">
                <a:latin typeface="Verdana" panose="020B0604030504040204" pitchFamily="34" charset="0"/>
              </a:rPr>
              <a:t>en.wikipedia.org</a:t>
            </a:r>
            <a:r>
              <a:rPr lang="en-US" sz="1400" dirty="0">
                <a:latin typeface="Verdana" panose="020B0604030504040204" pitchFamily="34" charset="0"/>
              </a:rPr>
              <a:t>/wiki/Smith-</a:t>
            </a:r>
            <a:r>
              <a:rPr lang="en-US" sz="1400" dirty="0" err="1">
                <a:latin typeface="Verdana" panose="020B0604030504040204" pitchFamily="34" charset="0"/>
              </a:rPr>
              <a:t>Putnam_wind_turbine</a:t>
            </a:r>
            <a:endParaRPr lang="en-US" sz="1400" dirty="0">
              <a:latin typeface="Verdana" panose="020B0604030504040204" pitchFamily="34" charset="0"/>
            </a:endParaRPr>
          </a:p>
        </p:txBody>
      </p:sp>
      <p:pic>
        <p:nvPicPr>
          <p:cNvPr id="9" name="Picture 8">
            <a:extLst>
              <a:ext uri="{FF2B5EF4-FFF2-40B4-BE49-F238E27FC236}">
                <a16:creationId xmlns:a16="http://schemas.microsoft.com/office/drawing/2014/main" id="{24859844-3B3E-2E43-A0F8-2CEBCA9929BF}"/>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49316"/>
            <a:ext cx="628093" cy="584776"/>
          </a:xfrm>
          <a:prstGeom prst="rect">
            <a:avLst/>
          </a:prstGeom>
        </p:spPr>
      </p:pic>
    </p:spTree>
    <p:extLst>
      <p:ext uri="{BB962C8B-B14F-4D97-AF65-F5344CB8AC3E}">
        <p14:creationId xmlns:p14="http://schemas.microsoft.com/office/powerpoint/2010/main" val="996523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4"/>
            <a:ext cx="724910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Aligning power curves, wind speed</a:t>
            </a:r>
          </a:p>
        </p:txBody>
      </p:sp>
      <p:pic>
        <p:nvPicPr>
          <p:cNvPr id="13" name="Picture 2"/>
          <p:cNvPicPr>
            <a:picLocks noChangeAspect="1" noChangeArrowheads="1"/>
          </p:cNvPicPr>
          <p:nvPr/>
        </p:nvPicPr>
        <p:blipFill>
          <a:blip r:embed="rId2" cstate="print"/>
          <a:srcRect/>
          <a:stretch>
            <a:fillRect/>
          </a:stretch>
        </p:blipFill>
        <p:spPr bwMode="auto">
          <a:xfrm>
            <a:off x="2436806" y="839483"/>
            <a:ext cx="4230688" cy="2819400"/>
          </a:xfrm>
          <a:prstGeom prst="rect">
            <a:avLst/>
          </a:prstGeom>
          <a:noFill/>
          <a:ln w="9525">
            <a:noFill/>
            <a:miter lim="800000"/>
            <a:headEnd/>
            <a:tailEnd/>
          </a:ln>
        </p:spPr>
      </p:pic>
      <p:pic>
        <p:nvPicPr>
          <p:cNvPr id="14" name="Picture 11"/>
          <p:cNvPicPr>
            <a:picLocks noChangeAspect="1" noChangeArrowheads="1"/>
          </p:cNvPicPr>
          <p:nvPr/>
        </p:nvPicPr>
        <p:blipFill>
          <a:blip r:embed="rId3" cstate="print"/>
          <a:srcRect/>
          <a:stretch>
            <a:fillRect/>
          </a:stretch>
        </p:blipFill>
        <p:spPr bwMode="auto">
          <a:xfrm>
            <a:off x="2660645" y="3700158"/>
            <a:ext cx="3984625" cy="3046412"/>
          </a:xfrm>
          <a:prstGeom prst="rect">
            <a:avLst/>
          </a:prstGeom>
          <a:noFill/>
          <a:ln w="9525">
            <a:noFill/>
            <a:miter lim="800000"/>
            <a:headEnd/>
            <a:tailEnd/>
          </a:ln>
        </p:spPr>
      </p:pic>
      <p:sp>
        <p:nvSpPr>
          <p:cNvPr id="15" name="Rectangle 14"/>
          <p:cNvSpPr/>
          <p:nvPr/>
        </p:nvSpPr>
        <p:spPr>
          <a:xfrm>
            <a:off x="3946519" y="906159"/>
            <a:ext cx="95250" cy="5603875"/>
          </a:xfrm>
          <a:prstGeom prst="rect">
            <a:avLst/>
          </a:prstGeom>
          <a:solidFill>
            <a:srgbClr val="CCECFF">
              <a:alpha val="34118"/>
            </a:srgb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Verdana" panose="020B0604030504040204" pitchFamily="34" charset="0"/>
            </a:endParaRPr>
          </a:p>
        </p:txBody>
      </p:sp>
      <p:sp>
        <p:nvSpPr>
          <p:cNvPr id="16" name="Rectangle 6"/>
          <p:cNvSpPr>
            <a:spLocks noChangeArrowheads="1"/>
          </p:cNvSpPr>
          <p:nvPr/>
        </p:nvSpPr>
        <p:spPr bwMode="auto">
          <a:xfrm>
            <a:off x="228601" y="880858"/>
            <a:ext cx="1976823" cy="307777"/>
          </a:xfrm>
          <a:prstGeom prst="rect">
            <a:avLst/>
          </a:prstGeom>
          <a:noFill/>
          <a:ln w="9525">
            <a:noFill/>
            <a:miter lim="800000"/>
            <a:headEnd/>
            <a:tailEnd/>
          </a:ln>
        </p:spPr>
        <p:txBody>
          <a:bodyPr wrap="none" tIns="0" bIns="0" anchor="ctr">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power curve</a:t>
            </a:r>
          </a:p>
        </p:txBody>
      </p:sp>
      <p:sp>
        <p:nvSpPr>
          <p:cNvPr id="17" name="Rectangle 6"/>
          <p:cNvSpPr>
            <a:spLocks noChangeArrowheads="1"/>
          </p:cNvSpPr>
          <p:nvPr/>
        </p:nvSpPr>
        <p:spPr bwMode="auto">
          <a:xfrm>
            <a:off x="321326" y="3642007"/>
            <a:ext cx="2500060" cy="615553"/>
          </a:xfrm>
          <a:prstGeom prst="rect">
            <a:avLst/>
          </a:prstGeom>
          <a:noFill/>
          <a:ln w="9525">
            <a:noFill/>
            <a:miter lim="800000"/>
            <a:headEnd/>
            <a:tailEnd/>
          </a:ln>
        </p:spPr>
        <p:txBody>
          <a:bodyPr wrap="square" tIns="0" bIns="0" anchor="ctr">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wind speed distribution</a:t>
            </a:r>
          </a:p>
        </p:txBody>
      </p:sp>
      <p:cxnSp>
        <p:nvCxnSpPr>
          <p:cNvPr id="18" name="Straight Arrow Connector 17"/>
          <p:cNvCxnSpPr>
            <a:endCxn id="20" idx="1"/>
          </p:cNvCxnSpPr>
          <p:nvPr/>
        </p:nvCxnSpPr>
        <p:spPr>
          <a:xfrm flipV="1">
            <a:off x="4160831" y="5542452"/>
            <a:ext cx="839788"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 Box 3"/>
          <p:cNvSpPr txBox="1">
            <a:spLocks noChangeArrowheads="1"/>
          </p:cNvSpPr>
          <p:nvPr/>
        </p:nvSpPr>
        <p:spPr bwMode="auto">
          <a:xfrm rot="16200000">
            <a:off x="1861706" y="4989615"/>
            <a:ext cx="1204176" cy="276999"/>
          </a:xfrm>
          <a:prstGeom prst="rect">
            <a:avLst/>
          </a:prstGeom>
          <a:noFill/>
          <a:ln w="9525">
            <a:noFill/>
            <a:miter lim="800000"/>
            <a:headEnd/>
            <a:tailEnd/>
          </a:ln>
        </p:spPr>
        <p:txBody>
          <a:bodyPr wrap="none">
            <a:spAutoFit/>
          </a:bodyPr>
          <a:lstStyle/>
          <a:p>
            <a:r>
              <a:rPr lang="en-US" sz="1200" dirty="0">
                <a:latin typeface="Verdana" panose="020B0604030504040204" pitchFamily="34" charset="0"/>
              </a:rPr>
              <a:t>Frequency %</a:t>
            </a:r>
          </a:p>
        </p:txBody>
      </p:sp>
      <p:sp>
        <p:nvSpPr>
          <p:cNvPr id="20" name="Rectangle 6"/>
          <p:cNvSpPr>
            <a:spLocks noChangeArrowheads="1"/>
          </p:cNvSpPr>
          <p:nvPr/>
        </p:nvSpPr>
        <p:spPr bwMode="auto">
          <a:xfrm>
            <a:off x="5000620" y="5403953"/>
            <a:ext cx="1939955" cy="276999"/>
          </a:xfrm>
          <a:prstGeom prst="rect">
            <a:avLst/>
          </a:prstGeom>
          <a:noFill/>
          <a:ln w="9525">
            <a:noFill/>
            <a:miter lim="800000"/>
            <a:headEnd/>
            <a:tailEnd/>
          </a:ln>
        </p:spPr>
        <p:txBody>
          <a:bodyPr wrap="none" tIns="0" bIns="0" anchor="ctr">
            <a:spAutoFit/>
          </a:bodyPr>
          <a:lstStyle/>
          <a:p>
            <a:r>
              <a:rPr lang="en-US" dirty="0">
                <a:latin typeface="Verdana" panose="020B0604030504040204" pitchFamily="34" charset="0"/>
              </a:rPr>
              <a:t>5% of the time</a:t>
            </a:r>
          </a:p>
        </p:txBody>
      </p:sp>
      <p:cxnSp>
        <p:nvCxnSpPr>
          <p:cNvPr id="21" name="Straight Arrow Connector 20"/>
          <p:cNvCxnSpPr/>
          <p:nvPr/>
        </p:nvCxnSpPr>
        <p:spPr>
          <a:xfrm flipV="1">
            <a:off x="3998907" y="2976259"/>
            <a:ext cx="803275"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6"/>
          <p:cNvSpPr>
            <a:spLocks noChangeArrowheads="1"/>
          </p:cNvSpPr>
          <p:nvPr/>
        </p:nvSpPr>
        <p:spPr bwMode="auto">
          <a:xfrm>
            <a:off x="4824407" y="2840140"/>
            <a:ext cx="1008609" cy="276999"/>
          </a:xfrm>
          <a:prstGeom prst="rect">
            <a:avLst/>
          </a:prstGeom>
          <a:solidFill>
            <a:schemeClr val="bg1"/>
          </a:solidFill>
          <a:ln w="9525">
            <a:noFill/>
            <a:miter lim="800000"/>
            <a:headEnd/>
            <a:tailEnd/>
          </a:ln>
        </p:spPr>
        <p:txBody>
          <a:bodyPr wrap="none" tIns="0" bIns="0" anchor="ctr">
            <a:spAutoFit/>
          </a:bodyPr>
          <a:lstStyle/>
          <a:p>
            <a:r>
              <a:rPr lang="en-US" dirty="0">
                <a:latin typeface="Verdana" panose="020B0604030504040204" pitchFamily="34" charset="0"/>
              </a:rPr>
              <a:t>1.5 kW</a:t>
            </a:r>
          </a:p>
        </p:txBody>
      </p:sp>
      <p:sp>
        <p:nvSpPr>
          <p:cNvPr id="23" name="Rectangle 17"/>
          <p:cNvSpPr>
            <a:spLocks noChangeArrowheads="1"/>
          </p:cNvSpPr>
          <p:nvPr/>
        </p:nvSpPr>
        <p:spPr bwMode="auto">
          <a:xfrm>
            <a:off x="6618281" y="940331"/>
            <a:ext cx="2254257" cy="400110"/>
          </a:xfrm>
          <a:prstGeom prst="rect">
            <a:avLst/>
          </a:prstGeom>
          <a:solidFill>
            <a:schemeClr val="bg1"/>
          </a:solidFill>
          <a:ln w="9525">
            <a:noFill/>
            <a:miter lim="800000"/>
            <a:headEnd/>
            <a:tailEnd/>
          </a:ln>
        </p:spPr>
        <p:txBody>
          <a:bodyPr wrap="square">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10 kW </a:t>
            </a:r>
            <a:r>
              <a:rPr lang="en-US" sz="2000" b="1" dirty="0" err="1">
                <a:latin typeface="Verdana" panose="020B0604030504040204" pitchFamily="34" charset="0"/>
                <a:ea typeface="Verdana" panose="020B0604030504040204" pitchFamily="34" charset="0"/>
                <a:cs typeface="Verdana" panose="020B0604030504040204" pitchFamily="34" charset="0"/>
              </a:rPr>
              <a:t>Bergey</a:t>
            </a:r>
            <a:endParaRPr lang="en-US" sz="2000" b="1" dirty="0">
              <a:latin typeface="Verdana" panose="020B0604030504040204" pitchFamily="34" charset="0"/>
              <a:ea typeface="Verdana" panose="020B0604030504040204" pitchFamily="34" charset="0"/>
              <a:cs typeface="Verdana" panose="020B0604030504040204" pitchFamily="34" charset="0"/>
            </a:endParaRPr>
          </a:p>
        </p:txBody>
      </p:sp>
      <p:sp>
        <p:nvSpPr>
          <p:cNvPr id="24" name="Rectangle 18"/>
          <p:cNvSpPr>
            <a:spLocks noChangeArrowheads="1"/>
          </p:cNvSpPr>
          <p:nvPr/>
        </p:nvSpPr>
        <p:spPr bwMode="auto">
          <a:xfrm>
            <a:off x="6686545" y="3811283"/>
            <a:ext cx="2185993" cy="707886"/>
          </a:xfrm>
          <a:prstGeom prst="rect">
            <a:avLst/>
          </a:prstGeom>
          <a:noFill/>
          <a:ln w="9525">
            <a:noFill/>
            <a:miter lim="800000"/>
            <a:headEnd/>
            <a:tailEnd/>
          </a:ln>
        </p:spPr>
        <p:txBody>
          <a:bodyPr wrap="square">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South Hero, VT</a:t>
            </a:r>
          </a:p>
        </p:txBody>
      </p:sp>
      <p:sp>
        <p:nvSpPr>
          <p:cNvPr id="25" name="TextBox 24"/>
          <p:cNvSpPr txBox="1"/>
          <p:nvPr/>
        </p:nvSpPr>
        <p:spPr>
          <a:xfrm>
            <a:off x="7344811" y="4921252"/>
            <a:ext cx="4310375" cy="1323439"/>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5% of the hours in a year = 0.05 x 8760 </a:t>
            </a:r>
            <a:r>
              <a:rPr lang="en-US" sz="2000" dirty="0" err="1">
                <a:latin typeface="Verdana" panose="020B0604030504040204" pitchFamily="34" charset="0"/>
                <a:cs typeface="Verdana" panose="020B0604030504040204" pitchFamily="34" charset="0"/>
              </a:rPr>
              <a:t>hr</a:t>
            </a:r>
            <a:r>
              <a:rPr lang="en-US" sz="2000" dirty="0">
                <a:latin typeface="Verdana" panose="020B0604030504040204" pitchFamily="34" charset="0"/>
                <a:cs typeface="Verdana" panose="020B0604030504040204" pitchFamily="34" charset="0"/>
              </a:rPr>
              <a:t> = 438 </a:t>
            </a:r>
            <a:r>
              <a:rPr lang="en-US" sz="2000" dirty="0" err="1">
                <a:latin typeface="Verdana" panose="020B0604030504040204" pitchFamily="34" charset="0"/>
                <a:cs typeface="Verdana" panose="020B0604030504040204" pitchFamily="34" charset="0"/>
              </a:rPr>
              <a:t>hrs</a:t>
            </a:r>
            <a:endParaRPr lang="en-US" sz="2000" dirty="0">
              <a:latin typeface="Verdana" panose="020B0604030504040204" pitchFamily="34" charset="0"/>
              <a:cs typeface="Verdana" panose="020B0604030504040204" pitchFamily="34" charset="0"/>
            </a:endParaRPr>
          </a:p>
          <a:p>
            <a:endParaRPr lang="en-US" sz="2000" dirty="0">
              <a:latin typeface="Verdana" panose="020B0604030504040204" pitchFamily="34" charset="0"/>
              <a:cs typeface="Verdana" panose="020B0604030504040204" pitchFamily="34" charset="0"/>
            </a:endParaRPr>
          </a:p>
          <a:p>
            <a:r>
              <a:rPr lang="en-US" sz="2000" dirty="0">
                <a:latin typeface="Verdana" panose="020B0604030504040204" pitchFamily="34" charset="0"/>
                <a:cs typeface="Verdana" panose="020B0604030504040204" pitchFamily="34" charset="0"/>
              </a:rPr>
              <a:t>438 </a:t>
            </a:r>
            <a:r>
              <a:rPr lang="en-US" sz="2000" dirty="0" err="1">
                <a:latin typeface="Verdana" panose="020B0604030504040204" pitchFamily="34" charset="0"/>
                <a:cs typeface="Verdana" panose="020B0604030504040204" pitchFamily="34" charset="0"/>
              </a:rPr>
              <a:t>hr</a:t>
            </a:r>
            <a:r>
              <a:rPr lang="en-US" sz="2000" dirty="0">
                <a:latin typeface="Verdana" panose="020B0604030504040204" pitchFamily="34" charset="0"/>
                <a:cs typeface="Verdana" panose="020B0604030504040204" pitchFamily="34" charset="0"/>
              </a:rPr>
              <a:t> x 1.5 kW = 657 kWh</a:t>
            </a:r>
          </a:p>
        </p:txBody>
      </p:sp>
      <p:pic>
        <p:nvPicPr>
          <p:cNvPr id="26" name="Picture 25">
            <a:extLst>
              <a:ext uri="{FF2B5EF4-FFF2-40B4-BE49-F238E27FC236}">
                <a16:creationId xmlns:a16="http://schemas.microsoft.com/office/drawing/2014/main" id="{1F012D49-3CB2-F24B-8B87-AFD6BD18B115}"/>
              </a:ext>
            </a:extLst>
          </p:cNvPr>
          <p:cNvPicPr>
            <a:picLocks noChangeAspect="1"/>
          </p:cNvPicPr>
          <p:nvPr/>
        </p:nvPicPr>
        <p:blipFill>
          <a:blip r:embed="rId4">
            <a:duotone>
              <a:prstClr val="black"/>
              <a:schemeClr val="accent1">
                <a:tint val="45000"/>
                <a:satMod val="400000"/>
              </a:schemeClr>
            </a:duotone>
          </a:blip>
          <a:stretch>
            <a:fillRect/>
          </a:stretch>
        </p:blipFill>
        <p:spPr>
          <a:xfrm>
            <a:off x="11028990" y="45836"/>
            <a:ext cx="628093" cy="584776"/>
          </a:xfrm>
          <a:prstGeom prst="rect">
            <a:avLst/>
          </a:prstGeom>
        </p:spPr>
      </p:pic>
    </p:spTree>
    <p:extLst>
      <p:ext uri="{BB962C8B-B14F-4D97-AF65-F5344CB8AC3E}">
        <p14:creationId xmlns:p14="http://schemas.microsoft.com/office/powerpoint/2010/main" val="326157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daviddarling.info/images/wind_turbine_siting.gif"/>
          <p:cNvPicPr>
            <a:picLocks noChangeAspect="1" noChangeArrowheads="1"/>
          </p:cNvPicPr>
          <p:nvPr/>
        </p:nvPicPr>
        <p:blipFill>
          <a:blip r:embed="rId2" cstate="print"/>
          <a:srcRect/>
          <a:stretch>
            <a:fillRect/>
          </a:stretch>
        </p:blipFill>
        <p:spPr bwMode="auto">
          <a:xfrm>
            <a:off x="5198247" y="743476"/>
            <a:ext cx="6034637" cy="2955115"/>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5688776" y="3499376"/>
            <a:ext cx="5589588" cy="3330575"/>
          </a:xfrm>
          <a:prstGeom prst="rect">
            <a:avLst/>
          </a:prstGeom>
          <a:noFill/>
          <a:ln w="9525">
            <a:noFill/>
            <a:miter lim="800000"/>
            <a:headEnd/>
            <a:tailEnd/>
          </a:ln>
        </p:spPr>
      </p:pic>
      <p:sp>
        <p:nvSpPr>
          <p:cNvPr id="4" name="Rectangle 3"/>
          <p:cNvSpPr/>
          <p:nvPr/>
        </p:nvSpPr>
        <p:spPr>
          <a:xfrm>
            <a:off x="0" y="-16092"/>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sz="1600" dirty="0">
              <a:solidFill>
                <a:prstClr val="black"/>
              </a:solidFill>
              <a:latin typeface="Verdana" panose="020B0604030504040204" pitchFamily="34" charset="0"/>
            </a:endParaRPr>
          </a:p>
        </p:txBody>
      </p:sp>
      <p:sp>
        <p:nvSpPr>
          <p:cNvPr id="5" name="TextBox 4"/>
          <p:cNvSpPr txBox="1"/>
          <p:nvPr/>
        </p:nvSpPr>
        <p:spPr>
          <a:xfrm>
            <a:off x="228600" y="74169"/>
            <a:ext cx="1020664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Siting, turbulence and height affect power output</a:t>
            </a:r>
          </a:p>
        </p:txBody>
      </p:sp>
      <p:sp>
        <p:nvSpPr>
          <p:cNvPr id="13" name="Rectangle 7"/>
          <p:cNvSpPr>
            <a:spLocks noChangeArrowheads="1"/>
          </p:cNvSpPr>
          <p:nvPr/>
        </p:nvSpPr>
        <p:spPr bwMode="auto">
          <a:xfrm>
            <a:off x="223595" y="6509608"/>
            <a:ext cx="1019253" cy="307777"/>
          </a:xfrm>
          <a:prstGeom prst="rect">
            <a:avLst/>
          </a:prstGeom>
          <a:noFill/>
          <a:ln w="9525">
            <a:noFill/>
            <a:miter lim="800000"/>
            <a:headEnd/>
            <a:tailEnd/>
          </a:ln>
        </p:spPr>
        <p:txBody>
          <a:bodyPr wrap="none">
            <a:spAutoFit/>
          </a:bodyPr>
          <a:lstStyle/>
          <a:p>
            <a:r>
              <a:rPr lang="en-US" sz="1400" dirty="0">
                <a:latin typeface="Verdana" panose="020B0604030504040204" pitchFamily="34" charset="0"/>
                <a:cs typeface="Verdana" panose="020B0604030504040204" pitchFamily="34" charset="0"/>
              </a:rPr>
              <a:t>US D.O.E</a:t>
            </a:r>
          </a:p>
        </p:txBody>
      </p:sp>
      <p:sp>
        <p:nvSpPr>
          <p:cNvPr id="10" name="Rectangle 7"/>
          <p:cNvSpPr>
            <a:spLocks noChangeArrowheads="1"/>
          </p:cNvSpPr>
          <p:nvPr/>
        </p:nvSpPr>
        <p:spPr bwMode="auto">
          <a:xfrm>
            <a:off x="228600" y="2055857"/>
            <a:ext cx="4575411" cy="3477875"/>
          </a:xfrm>
          <a:prstGeom prst="rect">
            <a:avLst/>
          </a:prstGeom>
          <a:noFill/>
          <a:ln w="9525">
            <a:noFill/>
            <a:miter lim="800000"/>
            <a:headEnd/>
            <a:tailEnd/>
          </a:ln>
        </p:spPr>
        <p:txBody>
          <a:bodyPr wrap="square" anchor="ctr">
            <a:spAutoFit/>
          </a:bodyPr>
          <a:lstStyle/>
          <a:p>
            <a:pPr eaLnBrk="0" hangingPunct="0"/>
            <a:r>
              <a:rPr lang="en-US" sz="2000" b="1" dirty="0">
                <a:latin typeface="Verdana" panose="020B0604030504040204" pitchFamily="34" charset="0"/>
                <a:ea typeface="Verdana" panose="020B0604030504040204" pitchFamily="34" charset="0"/>
                <a:cs typeface="Verdana" panose="020B0604030504040204" pitchFamily="34" charset="0"/>
              </a:rPr>
              <a:t>Turbulence intensity</a:t>
            </a:r>
            <a:r>
              <a:rPr lang="en-US" sz="2000" dirty="0">
                <a:latin typeface="Verdana" panose="020B0604030504040204" pitchFamily="34" charset="0"/>
                <a:ea typeface="Verdana" panose="020B0604030504040204" pitchFamily="34" charset="0"/>
                <a:cs typeface="Verdana" panose="020B0604030504040204" pitchFamily="34" charset="0"/>
              </a:rPr>
              <a:t>: the </a:t>
            </a:r>
            <a:r>
              <a:rPr lang="en-US" sz="2000" u="sng" dirty="0">
                <a:latin typeface="Verdana" panose="020B0604030504040204" pitchFamily="34" charset="0"/>
                <a:ea typeface="Verdana" panose="020B0604030504040204" pitchFamily="34" charset="0"/>
                <a:cs typeface="Verdana" panose="020B0604030504040204" pitchFamily="34" charset="0"/>
              </a:rPr>
              <a:t>standard deviation </a:t>
            </a:r>
            <a:r>
              <a:rPr lang="en-US" sz="2000" dirty="0">
                <a:latin typeface="Verdana" panose="020B0604030504040204" pitchFamily="34" charset="0"/>
                <a:ea typeface="Verdana" panose="020B0604030504040204" pitchFamily="34" charset="0"/>
                <a:cs typeface="Verdana" panose="020B0604030504040204" pitchFamily="34" charset="0"/>
              </a:rPr>
              <a:t>of wind speed divided by the </a:t>
            </a:r>
            <a:r>
              <a:rPr lang="en-US" sz="2000" u="sng" dirty="0">
                <a:latin typeface="Verdana" panose="020B0604030504040204" pitchFamily="34" charset="0"/>
                <a:ea typeface="Verdana" panose="020B0604030504040204" pitchFamily="34" charset="0"/>
                <a:cs typeface="Verdana" panose="020B0604030504040204" pitchFamily="34" charset="0"/>
              </a:rPr>
              <a:t>mean</a:t>
            </a:r>
            <a:r>
              <a:rPr lang="en-US" sz="2000" dirty="0">
                <a:latin typeface="Verdana" panose="020B0604030504040204" pitchFamily="34" charset="0"/>
                <a:ea typeface="Verdana" panose="020B0604030504040204" pitchFamily="34" charset="0"/>
                <a:cs typeface="Verdana" panose="020B0604030504040204" pitchFamily="34" charset="0"/>
              </a:rPr>
              <a:t> wind speed. </a:t>
            </a:r>
          </a:p>
          <a:p>
            <a:pPr eaLnBrk="0" hangingPunct="0"/>
            <a:endParaRPr lang="en-US" sz="2000" dirty="0">
              <a:latin typeface="Verdana" panose="020B0604030504040204" pitchFamily="34" charset="0"/>
              <a:ea typeface="Verdana" panose="020B0604030504040204" pitchFamily="34" charset="0"/>
              <a:cs typeface="Verdana" panose="020B0604030504040204" pitchFamily="34" charset="0"/>
            </a:endParaRPr>
          </a:p>
          <a:p>
            <a:pPr eaLnBrk="0" hangingPunct="0"/>
            <a:r>
              <a:rPr lang="en-US" sz="2000" dirty="0">
                <a:latin typeface="Verdana" panose="020B0604030504040204" pitchFamily="34" charset="0"/>
                <a:ea typeface="Verdana" panose="020B0604030504040204" pitchFamily="34" charset="0"/>
                <a:cs typeface="Verdana" panose="020B0604030504040204" pitchFamily="34" charset="0"/>
              </a:rPr>
              <a:t>This value allows for an overall assessment of a site’s turbulence. </a:t>
            </a:r>
          </a:p>
          <a:p>
            <a:pPr eaLnBrk="0" hangingPunct="0"/>
            <a:endParaRPr lang="en-US" sz="2000" dirty="0">
              <a:latin typeface="Verdana" panose="020B0604030504040204" pitchFamily="34" charset="0"/>
              <a:ea typeface="Verdana" panose="020B0604030504040204" pitchFamily="34" charset="0"/>
              <a:cs typeface="Verdana" panose="020B0604030504040204" pitchFamily="34" charset="0"/>
            </a:endParaRPr>
          </a:p>
          <a:p>
            <a:pPr eaLnBrk="0" hangingPunct="0"/>
            <a:r>
              <a:rPr lang="en-US" sz="2000" dirty="0">
                <a:latin typeface="Verdana" panose="020B0604030504040204" pitchFamily="34" charset="0"/>
                <a:ea typeface="Verdana" panose="020B0604030504040204" pitchFamily="34" charset="0"/>
                <a:cs typeface="Verdana" panose="020B0604030504040204" pitchFamily="34" charset="0"/>
              </a:rPr>
              <a:t>Low levels indicated by values less than or equal to 0.10, moderate levels to 0.25, and high levels greater than 0.25.</a:t>
            </a:r>
          </a:p>
        </p:txBody>
      </p:sp>
      <p:pic>
        <p:nvPicPr>
          <p:cNvPr id="11" name="Picture 10">
            <a:extLst>
              <a:ext uri="{FF2B5EF4-FFF2-40B4-BE49-F238E27FC236}">
                <a16:creationId xmlns:a16="http://schemas.microsoft.com/office/drawing/2014/main" id="{F48560A8-1A97-9246-A86F-84C6550F3ECD}"/>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7" y="12613"/>
            <a:ext cx="628093" cy="584776"/>
          </a:xfrm>
          <a:prstGeom prst="rect">
            <a:avLst/>
          </a:prstGeom>
        </p:spPr>
      </p:pic>
    </p:spTree>
    <p:extLst>
      <p:ext uri="{BB962C8B-B14F-4D97-AF65-F5344CB8AC3E}">
        <p14:creationId xmlns:p14="http://schemas.microsoft.com/office/powerpoint/2010/main" val="105892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2" y="-20265"/>
            <a:ext cx="12196071"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sz="1600" dirty="0">
              <a:solidFill>
                <a:prstClr val="black"/>
              </a:solidFill>
              <a:latin typeface="Verdana" panose="020B0604030504040204" pitchFamily="34" charset="0"/>
            </a:endParaRPr>
          </a:p>
        </p:txBody>
      </p:sp>
      <p:sp>
        <p:nvSpPr>
          <p:cNvPr id="5" name="TextBox 4"/>
          <p:cNvSpPr txBox="1"/>
          <p:nvPr/>
        </p:nvSpPr>
        <p:spPr>
          <a:xfrm>
            <a:off x="247277" y="62965"/>
            <a:ext cx="691407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Small wind: installation is critical</a:t>
            </a:r>
          </a:p>
        </p:txBody>
      </p:sp>
      <p:pic>
        <p:nvPicPr>
          <p:cNvPr id="9" name="Picture 2"/>
          <p:cNvPicPr>
            <a:picLocks noChangeAspect="1" noChangeArrowheads="1"/>
          </p:cNvPicPr>
          <p:nvPr/>
        </p:nvPicPr>
        <p:blipFill>
          <a:blip r:embed="rId2" cstate="print"/>
          <a:srcRect/>
          <a:stretch>
            <a:fillRect/>
          </a:stretch>
        </p:blipFill>
        <p:spPr bwMode="auto">
          <a:xfrm>
            <a:off x="7094559" y="733550"/>
            <a:ext cx="4642520" cy="6103771"/>
          </a:xfrm>
          <a:prstGeom prst="rect">
            <a:avLst/>
          </a:prstGeom>
          <a:noFill/>
          <a:ln w="9525">
            <a:noFill/>
            <a:miter lim="800000"/>
            <a:headEnd/>
            <a:tailEnd/>
          </a:ln>
        </p:spPr>
      </p:pic>
      <p:pic>
        <p:nvPicPr>
          <p:cNvPr id="10" name="Picture 5"/>
          <p:cNvPicPr>
            <a:picLocks noChangeAspect="1" noChangeArrowheads="1"/>
          </p:cNvPicPr>
          <p:nvPr/>
        </p:nvPicPr>
        <p:blipFill>
          <a:blip r:embed="rId3" cstate="print"/>
          <a:srcRect/>
          <a:stretch>
            <a:fillRect/>
          </a:stretch>
        </p:blipFill>
        <p:spPr bwMode="auto">
          <a:xfrm>
            <a:off x="259308" y="1065380"/>
            <a:ext cx="6753365" cy="5450196"/>
          </a:xfrm>
          <a:prstGeom prst="rect">
            <a:avLst/>
          </a:prstGeom>
          <a:noFill/>
          <a:ln w="9525">
            <a:noFill/>
            <a:miter lim="800000"/>
            <a:headEnd/>
            <a:tailEnd/>
          </a:ln>
        </p:spPr>
      </p:pic>
      <p:pic>
        <p:nvPicPr>
          <p:cNvPr id="12" name="Picture 11">
            <a:extLst>
              <a:ext uri="{FF2B5EF4-FFF2-40B4-BE49-F238E27FC236}">
                <a16:creationId xmlns:a16="http://schemas.microsoft.com/office/drawing/2014/main" id="{D273A923-847E-014C-A7C4-570D909E094E}"/>
              </a:ext>
            </a:extLst>
          </p:cNvPr>
          <p:cNvPicPr>
            <a:picLocks noChangeAspect="1"/>
          </p:cNvPicPr>
          <p:nvPr/>
        </p:nvPicPr>
        <p:blipFill>
          <a:blip r:embed="rId4">
            <a:duotone>
              <a:prstClr val="black"/>
              <a:schemeClr val="accent1">
                <a:tint val="45000"/>
                <a:satMod val="400000"/>
              </a:schemeClr>
            </a:duotone>
          </a:blip>
          <a:stretch>
            <a:fillRect/>
          </a:stretch>
        </p:blipFill>
        <p:spPr>
          <a:xfrm>
            <a:off x="11115904" y="49316"/>
            <a:ext cx="628093" cy="584776"/>
          </a:xfrm>
          <a:prstGeom prst="rect">
            <a:avLst/>
          </a:prstGeom>
        </p:spPr>
      </p:pic>
    </p:spTree>
    <p:extLst>
      <p:ext uri="{BB962C8B-B14F-4D97-AF65-F5344CB8AC3E}">
        <p14:creationId xmlns:p14="http://schemas.microsoft.com/office/powerpoint/2010/main" val="2166631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2965"/>
            <a:ext cx="508664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10. Wind energy</a:t>
            </a:r>
          </a:p>
        </p:txBody>
      </p:sp>
      <p:sp>
        <p:nvSpPr>
          <p:cNvPr id="8" name="TextBox 7"/>
          <p:cNvSpPr txBox="1"/>
          <p:nvPr/>
        </p:nvSpPr>
        <p:spPr>
          <a:xfrm>
            <a:off x="1993142" y="3167390"/>
            <a:ext cx="8205715" cy="523220"/>
          </a:xfrm>
          <a:prstGeom prst="rect">
            <a:avLst/>
          </a:prstGeom>
          <a:noFill/>
        </p:spPr>
        <p:txBody>
          <a:bodyPr wrap="square" rtlCol="0">
            <a:spAutoFit/>
          </a:bodyPr>
          <a:lstStyle/>
          <a:p>
            <a:pPr lvl="1"/>
            <a:r>
              <a:rPr lang="en-US" sz="2800" b="1" dirty="0">
                <a:latin typeface="Verdana" panose="020B0604030504040204" pitchFamily="34" charset="0"/>
                <a:ea typeface="Verdana" panose="020B0604030504040204" pitchFamily="34" charset="0"/>
                <a:cs typeface="Verdana" panose="020B0604030504040204" pitchFamily="34" charset="0"/>
              </a:rPr>
              <a:t>10.5: Economics of wind power</a:t>
            </a:r>
          </a:p>
        </p:txBody>
      </p:sp>
      <p:sp>
        <p:nvSpPr>
          <p:cNvPr id="7" name="TextBox 6"/>
          <p:cNvSpPr txBox="1"/>
          <p:nvPr/>
        </p:nvSpPr>
        <p:spPr>
          <a:xfrm>
            <a:off x="8799242" y="6501753"/>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9" name="Picture 8">
            <a:extLst>
              <a:ext uri="{FF2B5EF4-FFF2-40B4-BE49-F238E27FC236}">
                <a16:creationId xmlns:a16="http://schemas.microsoft.com/office/drawing/2014/main" id="{3848BB3F-931E-9648-AF29-173C6D90A8E3}"/>
              </a:ext>
            </a:extLst>
          </p:cNvPr>
          <p:cNvPicPr>
            <a:picLocks noChangeAspect="1"/>
          </p:cNvPicPr>
          <p:nvPr/>
        </p:nvPicPr>
        <p:blipFill>
          <a:blip r:embed="rId2">
            <a:duotone>
              <a:prstClr val="black"/>
              <a:schemeClr val="accent1">
                <a:tint val="45000"/>
                <a:satMod val="400000"/>
              </a:schemeClr>
            </a:duotone>
          </a:blip>
          <a:stretch>
            <a:fillRect/>
          </a:stretch>
        </p:blipFill>
        <p:spPr>
          <a:xfrm>
            <a:off x="11110877" y="48470"/>
            <a:ext cx="628093" cy="584776"/>
          </a:xfrm>
          <a:prstGeom prst="rect">
            <a:avLst/>
          </a:prstGeom>
        </p:spPr>
      </p:pic>
    </p:spTree>
    <p:extLst>
      <p:ext uri="{BB962C8B-B14F-4D97-AF65-F5344CB8AC3E}">
        <p14:creationId xmlns:p14="http://schemas.microsoft.com/office/powerpoint/2010/main" val="84041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628569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Wind is the hottest form of RE</a:t>
            </a:r>
          </a:p>
        </p:txBody>
      </p:sp>
      <p:sp>
        <p:nvSpPr>
          <p:cNvPr id="21" name="Text Box 3"/>
          <p:cNvSpPr txBox="1">
            <a:spLocks noChangeArrowheads="1"/>
          </p:cNvSpPr>
          <p:nvPr/>
        </p:nvSpPr>
        <p:spPr bwMode="auto">
          <a:xfrm>
            <a:off x="228600" y="2915940"/>
            <a:ext cx="4423072"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Corporate customers prefer wind to solar when meeting renewable energy standards.</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23" name="Text Box 3"/>
          <p:cNvSpPr txBox="1">
            <a:spLocks noChangeArrowheads="1"/>
          </p:cNvSpPr>
          <p:nvPr/>
        </p:nvSpPr>
        <p:spPr bwMode="auto">
          <a:xfrm>
            <a:off x="564347" y="4395644"/>
            <a:ext cx="907695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endParaRPr lang="en-US" altLang="en-US" sz="2000" dirty="0">
              <a:latin typeface="Verdana" panose="020B0604030504040204" pitchFamily="34" charset="0"/>
              <a:cs typeface="Verdana" panose="020B0604030504040204" pitchFamily="34" charset="0"/>
            </a:endParaRPr>
          </a:p>
        </p:txBody>
      </p:sp>
      <p:sp>
        <p:nvSpPr>
          <p:cNvPr id="7" name="TextBox 6"/>
          <p:cNvSpPr txBox="1"/>
          <p:nvPr/>
        </p:nvSpPr>
        <p:spPr>
          <a:xfrm>
            <a:off x="228600" y="5770186"/>
            <a:ext cx="4657299" cy="954107"/>
          </a:xfrm>
          <a:prstGeom prst="rect">
            <a:avLst/>
          </a:prstGeom>
          <a:noFill/>
        </p:spPr>
        <p:txBody>
          <a:bodyPr wrap="square" rtlCol="0">
            <a:spAutoFit/>
          </a:bodyPr>
          <a:lstStyle/>
          <a:p>
            <a:r>
              <a:rPr lang="en-US" sz="1400" dirty="0">
                <a:latin typeface="Verdana" panose="020B0604030504040204" pitchFamily="34" charset="0"/>
                <a:hlinkClick r:id="rId2"/>
              </a:rPr>
              <a:t>https://www.theguardian.com/sustainable-business/2016/dec/21/</a:t>
            </a:r>
            <a:endParaRPr lang="en-US" sz="1400" dirty="0">
              <a:latin typeface="Verdana" panose="020B0604030504040204" pitchFamily="34" charset="0"/>
            </a:endParaRPr>
          </a:p>
          <a:p>
            <a:r>
              <a:rPr lang="en-US" sz="1400" dirty="0">
                <a:latin typeface="Verdana" panose="020B0604030504040204" pitchFamily="34" charset="0"/>
              </a:rPr>
              <a:t>solar-wind-energy-renewables-</a:t>
            </a:r>
            <a:r>
              <a:rPr lang="en-US" sz="1400" dirty="0" err="1">
                <a:latin typeface="Verdana" panose="020B0604030504040204" pitchFamily="34" charset="0"/>
              </a:rPr>
              <a:t>google</a:t>
            </a:r>
            <a:r>
              <a:rPr lang="en-US" sz="1400" dirty="0">
                <a:latin typeface="Verdana" panose="020B0604030504040204" pitchFamily="34" charset="0"/>
              </a:rPr>
              <a:t>-</a:t>
            </a:r>
            <a:r>
              <a:rPr lang="en-US" sz="1400" dirty="0" err="1">
                <a:latin typeface="Verdana" panose="020B0604030504040204" pitchFamily="34" charset="0"/>
              </a:rPr>
              <a:t>microsoft</a:t>
            </a:r>
            <a:r>
              <a:rPr lang="en-US" sz="1400" dirty="0">
                <a:latin typeface="Verdana" panose="020B0604030504040204" pitchFamily="34" charset="0"/>
              </a:rPr>
              <a:t>-amazon</a:t>
            </a:r>
          </a:p>
        </p:txBody>
      </p:sp>
      <p:pic>
        <p:nvPicPr>
          <p:cNvPr id="3" name="Picture 2" descr="Screen Shot 2017-12-03 at 8.59.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877" y="735117"/>
            <a:ext cx="6515675" cy="6071424"/>
          </a:xfrm>
          <a:prstGeom prst="rect">
            <a:avLst/>
          </a:prstGeom>
        </p:spPr>
      </p:pic>
      <p:pic>
        <p:nvPicPr>
          <p:cNvPr id="10" name="Picture 9">
            <a:extLst>
              <a:ext uri="{FF2B5EF4-FFF2-40B4-BE49-F238E27FC236}">
                <a16:creationId xmlns:a16="http://schemas.microsoft.com/office/drawing/2014/main" id="{E7C45F50-CDE7-9B4E-9328-1C755F782D4D}"/>
              </a:ext>
            </a:extLst>
          </p:cNvPr>
          <p:cNvPicPr>
            <a:picLocks noChangeAspect="1"/>
          </p:cNvPicPr>
          <p:nvPr/>
        </p:nvPicPr>
        <p:blipFill>
          <a:blip r:embed="rId4">
            <a:duotone>
              <a:prstClr val="black"/>
              <a:schemeClr val="accent1">
                <a:tint val="45000"/>
                <a:satMod val="400000"/>
              </a:schemeClr>
            </a:duotone>
          </a:blip>
          <a:stretch>
            <a:fillRect/>
          </a:stretch>
        </p:blipFill>
        <p:spPr>
          <a:xfrm>
            <a:off x="11056286" y="49317"/>
            <a:ext cx="628093" cy="584776"/>
          </a:xfrm>
          <a:prstGeom prst="rect">
            <a:avLst/>
          </a:prstGeom>
        </p:spPr>
      </p:pic>
    </p:spTree>
    <p:extLst>
      <p:ext uri="{BB962C8B-B14F-4D97-AF65-F5344CB8AC3E}">
        <p14:creationId xmlns:p14="http://schemas.microsoft.com/office/powerpoint/2010/main" val="2721085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6613"/>
            <a:ext cx="5139548"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Wind is cost competitive</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23" name="Text Box 3"/>
          <p:cNvSpPr txBox="1">
            <a:spLocks noChangeArrowheads="1"/>
          </p:cNvSpPr>
          <p:nvPr/>
        </p:nvSpPr>
        <p:spPr bwMode="auto">
          <a:xfrm>
            <a:off x="564347" y="4395644"/>
            <a:ext cx="907695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endParaRPr lang="en-US" altLang="en-US" sz="2000" dirty="0">
              <a:latin typeface="Verdana" panose="020B0604030504040204" pitchFamily="34" charset="0"/>
              <a:cs typeface="Verdana" panose="020B0604030504040204" pitchFamily="34" charset="0"/>
            </a:endParaRPr>
          </a:p>
        </p:txBody>
      </p:sp>
      <p:sp>
        <p:nvSpPr>
          <p:cNvPr id="7" name="TextBox 6"/>
          <p:cNvSpPr txBox="1"/>
          <p:nvPr/>
        </p:nvSpPr>
        <p:spPr>
          <a:xfrm>
            <a:off x="119527" y="4103731"/>
            <a:ext cx="1073624" cy="2677656"/>
          </a:xfrm>
          <a:prstGeom prst="rect">
            <a:avLst/>
          </a:prstGeom>
          <a:noFill/>
        </p:spPr>
        <p:txBody>
          <a:bodyPr wrap="square" rtlCol="0">
            <a:spAutoFit/>
          </a:bodyPr>
          <a:lstStyle/>
          <a:p>
            <a:r>
              <a:rPr lang="en-US" sz="1400" dirty="0">
                <a:latin typeface="Verdana" panose="020B0604030504040204" pitchFamily="34" charset="0"/>
              </a:rPr>
              <a:t>https://</a:t>
            </a:r>
            <a:r>
              <a:rPr lang="en-US" sz="1400" dirty="0" err="1">
                <a:latin typeface="Verdana" panose="020B0604030504040204" pitchFamily="34" charset="0"/>
              </a:rPr>
              <a:t>www.lazard.com</a:t>
            </a:r>
            <a:r>
              <a:rPr lang="en-US" sz="1400" dirty="0">
                <a:latin typeface="Verdana" panose="020B0604030504040204" pitchFamily="34" charset="0"/>
              </a:rPr>
              <a:t>/media/450784/lazards-levelized-cost-of-energy-version-120-vfinal.pdf</a:t>
            </a:r>
          </a:p>
        </p:txBody>
      </p:sp>
      <p:pic>
        <p:nvPicPr>
          <p:cNvPr id="10" name="Picture 9">
            <a:extLst>
              <a:ext uri="{FF2B5EF4-FFF2-40B4-BE49-F238E27FC236}">
                <a16:creationId xmlns:a16="http://schemas.microsoft.com/office/drawing/2014/main" id="{63967355-DB40-134E-A78D-590E8FDCA62A}"/>
              </a:ext>
            </a:extLst>
          </p:cNvPr>
          <p:cNvPicPr>
            <a:picLocks noChangeAspect="1"/>
          </p:cNvPicPr>
          <p:nvPr/>
        </p:nvPicPr>
        <p:blipFill>
          <a:blip r:embed="rId2">
            <a:duotone>
              <a:prstClr val="black"/>
              <a:schemeClr val="accent1">
                <a:tint val="45000"/>
                <a:satMod val="400000"/>
              </a:schemeClr>
            </a:duotone>
          </a:blip>
          <a:stretch>
            <a:fillRect/>
          </a:stretch>
        </p:blipFill>
        <p:spPr>
          <a:xfrm>
            <a:off x="11097229" y="45520"/>
            <a:ext cx="628093" cy="584776"/>
          </a:xfrm>
          <a:prstGeom prst="rect">
            <a:avLst/>
          </a:prstGeom>
        </p:spPr>
      </p:pic>
      <p:pic>
        <p:nvPicPr>
          <p:cNvPr id="8" name="Picture 7" descr="Chart, timeline&#10;&#10;Description automatically generated">
            <a:extLst>
              <a:ext uri="{FF2B5EF4-FFF2-40B4-BE49-F238E27FC236}">
                <a16:creationId xmlns:a16="http://schemas.microsoft.com/office/drawing/2014/main" id="{43A6236C-48DE-6640-8511-1B6450311998}"/>
              </a:ext>
            </a:extLst>
          </p:cNvPr>
          <p:cNvPicPr>
            <a:picLocks noChangeAspect="1"/>
          </p:cNvPicPr>
          <p:nvPr/>
        </p:nvPicPr>
        <p:blipFill>
          <a:blip r:embed="rId3"/>
          <a:stretch>
            <a:fillRect/>
          </a:stretch>
        </p:blipFill>
        <p:spPr>
          <a:xfrm>
            <a:off x="1323833" y="705590"/>
            <a:ext cx="10780724" cy="6152409"/>
          </a:xfrm>
          <a:prstGeom prst="rect">
            <a:avLst/>
          </a:prstGeom>
        </p:spPr>
      </p:pic>
      <p:sp>
        <p:nvSpPr>
          <p:cNvPr id="9" name="Oval 8">
            <a:extLst>
              <a:ext uri="{FF2B5EF4-FFF2-40B4-BE49-F238E27FC236}">
                <a16:creationId xmlns:a16="http://schemas.microsoft.com/office/drawing/2014/main" id="{741BEF0A-199F-BF45-A83D-E3C6B2EFBC3B}"/>
              </a:ext>
            </a:extLst>
          </p:cNvPr>
          <p:cNvSpPr/>
          <p:nvPr/>
        </p:nvSpPr>
        <p:spPr>
          <a:xfrm>
            <a:off x="4899546" y="4381996"/>
            <a:ext cx="2470245" cy="544846"/>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5EED080-831B-BC42-9370-3BDBE1E0DFC9}"/>
              </a:ext>
            </a:extLst>
          </p:cNvPr>
          <p:cNvSpPr txBox="1"/>
          <p:nvPr/>
        </p:nvSpPr>
        <p:spPr>
          <a:xfrm>
            <a:off x="7907324" y="4103731"/>
            <a:ext cx="2178802" cy="400110"/>
          </a:xfrm>
          <a:prstGeom prst="rect">
            <a:avLst/>
          </a:prstGeom>
          <a:noFill/>
        </p:spPr>
        <p:txBody>
          <a:bodyPr wrap="none" rtlCol="0">
            <a:spAutoFit/>
          </a:bodyPr>
          <a:lstStyle/>
          <a:p>
            <a:r>
              <a:rPr lang="en-US" sz="2000" b="1" dirty="0">
                <a:solidFill>
                  <a:srgbClr val="0432FF"/>
                </a:solidFill>
                <a:latin typeface="Verdana" panose="020B0604030504040204" pitchFamily="34" charset="0"/>
                <a:ea typeface="Verdana" panose="020B0604030504040204" pitchFamily="34" charset="0"/>
                <a:cs typeface="Verdana" panose="020B0604030504040204" pitchFamily="34" charset="0"/>
              </a:rPr>
              <a:t>offshore wind</a:t>
            </a:r>
          </a:p>
        </p:txBody>
      </p:sp>
      <p:cxnSp>
        <p:nvCxnSpPr>
          <p:cNvPr id="20" name="Straight Arrow Connector 19">
            <a:extLst>
              <a:ext uri="{FF2B5EF4-FFF2-40B4-BE49-F238E27FC236}">
                <a16:creationId xmlns:a16="http://schemas.microsoft.com/office/drawing/2014/main" id="{9B2003F4-32A6-D641-B31B-7D8CD0DF7E4B}"/>
              </a:ext>
            </a:extLst>
          </p:cNvPr>
          <p:cNvCxnSpPr>
            <a:cxnSpLocks/>
          </p:cNvCxnSpPr>
          <p:nvPr/>
        </p:nvCxnSpPr>
        <p:spPr>
          <a:xfrm flipH="1">
            <a:off x="6880889" y="4395644"/>
            <a:ext cx="1092989" cy="180265"/>
          </a:xfrm>
          <a:prstGeom prst="straightConnector1">
            <a:avLst/>
          </a:prstGeom>
          <a:ln w="38100">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3091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6613"/>
            <a:ext cx="9985426"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Wind’s cost has fallen and that should continue</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23" name="Text Box 3"/>
          <p:cNvSpPr txBox="1">
            <a:spLocks noChangeArrowheads="1"/>
          </p:cNvSpPr>
          <p:nvPr/>
        </p:nvSpPr>
        <p:spPr bwMode="auto">
          <a:xfrm>
            <a:off x="564347" y="4395644"/>
            <a:ext cx="907695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endParaRPr lang="en-US" altLang="en-US" sz="2000" dirty="0">
              <a:latin typeface="Verdana" panose="020B0604030504040204" pitchFamily="34" charset="0"/>
              <a:cs typeface="Verdana" panose="020B0604030504040204" pitchFamily="34" charset="0"/>
            </a:endParaRPr>
          </a:p>
        </p:txBody>
      </p:sp>
      <p:sp>
        <p:nvSpPr>
          <p:cNvPr id="7" name="TextBox 6"/>
          <p:cNvSpPr txBox="1"/>
          <p:nvPr/>
        </p:nvSpPr>
        <p:spPr>
          <a:xfrm>
            <a:off x="10892376" y="4542044"/>
            <a:ext cx="1299624" cy="2246769"/>
          </a:xfrm>
          <a:prstGeom prst="rect">
            <a:avLst/>
          </a:prstGeom>
          <a:noFill/>
        </p:spPr>
        <p:txBody>
          <a:bodyPr wrap="square" rtlCol="0">
            <a:spAutoFit/>
          </a:bodyPr>
          <a:lstStyle/>
          <a:p>
            <a:r>
              <a:rPr lang="en-US" sz="1400" dirty="0">
                <a:latin typeface="Verdana" panose="020B0604030504040204" pitchFamily="34" charset="0"/>
                <a:hlinkClick r:id="rId2"/>
              </a:rPr>
              <a:t>https://www.irena.org/-/media/Files/IRENA/Agency/Publication/2019/Oct/IRENA_Future_of_wind_2019.pdf</a:t>
            </a:r>
            <a:r>
              <a:rPr lang="en-US" sz="1400" dirty="0">
                <a:latin typeface="Verdana" panose="020B0604030504040204" pitchFamily="34" charset="0"/>
              </a:rPr>
              <a:t> </a:t>
            </a:r>
          </a:p>
        </p:txBody>
      </p:sp>
      <p:pic>
        <p:nvPicPr>
          <p:cNvPr id="10" name="Picture 9">
            <a:extLst>
              <a:ext uri="{FF2B5EF4-FFF2-40B4-BE49-F238E27FC236}">
                <a16:creationId xmlns:a16="http://schemas.microsoft.com/office/drawing/2014/main" id="{63967355-DB40-134E-A78D-590E8FDCA62A}"/>
              </a:ext>
            </a:extLst>
          </p:cNvPr>
          <p:cNvPicPr>
            <a:picLocks noChangeAspect="1"/>
          </p:cNvPicPr>
          <p:nvPr/>
        </p:nvPicPr>
        <p:blipFill>
          <a:blip r:embed="rId3">
            <a:duotone>
              <a:prstClr val="black"/>
              <a:schemeClr val="accent1">
                <a:tint val="45000"/>
                <a:satMod val="400000"/>
              </a:schemeClr>
            </a:duotone>
          </a:blip>
          <a:stretch>
            <a:fillRect/>
          </a:stretch>
        </p:blipFill>
        <p:spPr>
          <a:xfrm>
            <a:off x="11097229" y="45520"/>
            <a:ext cx="628093" cy="584776"/>
          </a:xfrm>
          <a:prstGeom prst="rect">
            <a:avLst/>
          </a:prstGeom>
        </p:spPr>
      </p:pic>
      <p:pic>
        <p:nvPicPr>
          <p:cNvPr id="6" name="Picture 5" descr="Chart&#10;&#10;Description automatically generated">
            <a:extLst>
              <a:ext uri="{FF2B5EF4-FFF2-40B4-BE49-F238E27FC236}">
                <a16:creationId xmlns:a16="http://schemas.microsoft.com/office/drawing/2014/main" id="{85997BD2-3F3C-A748-9AEA-06D45CBC8AB0}"/>
              </a:ext>
            </a:extLst>
          </p:cNvPr>
          <p:cNvPicPr>
            <a:picLocks noChangeAspect="1"/>
          </p:cNvPicPr>
          <p:nvPr/>
        </p:nvPicPr>
        <p:blipFill>
          <a:blip r:embed="rId4"/>
          <a:stretch>
            <a:fillRect/>
          </a:stretch>
        </p:blipFill>
        <p:spPr>
          <a:xfrm>
            <a:off x="106473" y="762413"/>
            <a:ext cx="10871200" cy="5969000"/>
          </a:xfrm>
          <a:prstGeom prst="rect">
            <a:avLst/>
          </a:prstGeom>
        </p:spPr>
      </p:pic>
    </p:spTree>
    <p:extLst>
      <p:ext uri="{BB962C8B-B14F-4D97-AF65-F5344CB8AC3E}">
        <p14:creationId xmlns:p14="http://schemas.microsoft.com/office/powerpoint/2010/main" val="2520568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6613"/>
            <a:ext cx="9557425"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Offshore wind’s cost has fallen more modestly</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23" name="Text Box 3"/>
          <p:cNvSpPr txBox="1">
            <a:spLocks noChangeArrowheads="1"/>
          </p:cNvSpPr>
          <p:nvPr/>
        </p:nvSpPr>
        <p:spPr bwMode="auto">
          <a:xfrm>
            <a:off x="564347" y="4395644"/>
            <a:ext cx="907695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endParaRPr lang="en-US" altLang="en-US" sz="2000" dirty="0">
              <a:latin typeface="Verdana" panose="020B0604030504040204" pitchFamily="34" charset="0"/>
              <a:cs typeface="Verdana" panose="020B0604030504040204" pitchFamily="34" charset="0"/>
            </a:endParaRPr>
          </a:p>
        </p:txBody>
      </p:sp>
      <p:sp>
        <p:nvSpPr>
          <p:cNvPr id="7" name="TextBox 6"/>
          <p:cNvSpPr txBox="1"/>
          <p:nvPr/>
        </p:nvSpPr>
        <p:spPr>
          <a:xfrm>
            <a:off x="10892376" y="4542044"/>
            <a:ext cx="1299624" cy="2246769"/>
          </a:xfrm>
          <a:prstGeom prst="rect">
            <a:avLst/>
          </a:prstGeom>
          <a:noFill/>
        </p:spPr>
        <p:txBody>
          <a:bodyPr wrap="square" rtlCol="0">
            <a:spAutoFit/>
          </a:bodyPr>
          <a:lstStyle/>
          <a:p>
            <a:r>
              <a:rPr lang="en-US" sz="1400" dirty="0">
                <a:latin typeface="Verdana" panose="020B0604030504040204" pitchFamily="34" charset="0"/>
                <a:hlinkClick r:id="rId2"/>
              </a:rPr>
              <a:t>https://www.irena.org/-/media/Files/IRENA/Agency/Publication/2019/Oct/IRENA_Future_of_wind_2019.pdf</a:t>
            </a:r>
            <a:r>
              <a:rPr lang="en-US" sz="1400" dirty="0">
                <a:latin typeface="Verdana" panose="020B0604030504040204" pitchFamily="34" charset="0"/>
              </a:rPr>
              <a:t> </a:t>
            </a:r>
          </a:p>
        </p:txBody>
      </p:sp>
      <p:pic>
        <p:nvPicPr>
          <p:cNvPr id="10" name="Picture 9">
            <a:extLst>
              <a:ext uri="{FF2B5EF4-FFF2-40B4-BE49-F238E27FC236}">
                <a16:creationId xmlns:a16="http://schemas.microsoft.com/office/drawing/2014/main" id="{63967355-DB40-134E-A78D-590E8FDCA62A}"/>
              </a:ext>
            </a:extLst>
          </p:cNvPr>
          <p:cNvPicPr>
            <a:picLocks noChangeAspect="1"/>
          </p:cNvPicPr>
          <p:nvPr/>
        </p:nvPicPr>
        <p:blipFill>
          <a:blip r:embed="rId3">
            <a:duotone>
              <a:prstClr val="black"/>
              <a:schemeClr val="accent1">
                <a:tint val="45000"/>
                <a:satMod val="400000"/>
              </a:schemeClr>
            </a:duotone>
          </a:blip>
          <a:stretch>
            <a:fillRect/>
          </a:stretch>
        </p:blipFill>
        <p:spPr>
          <a:xfrm>
            <a:off x="11097229" y="45520"/>
            <a:ext cx="628093" cy="584776"/>
          </a:xfrm>
          <a:prstGeom prst="rect">
            <a:avLst/>
          </a:prstGeom>
        </p:spPr>
      </p:pic>
      <p:pic>
        <p:nvPicPr>
          <p:cNvPr id="8" name="Picture 7" descr="Chart, waterfall chart&#10;&#10;Description automatically generated">
            <a:extLst>
              <a:ext uri="{FF2B5EF4-FFF2-40B4-BE49-F238E27FC236}">
                <a16:creationId xmlns:a16="http://schemas.microsoft.com/office/drawing/2014/main" id="{663A77E4-9566-8948-80A0-2CBD3185B876}"/>
              </a:ext>
            </a:extLst>
          </p:cNvPr>
          <p:cNvPicPr>
            <a:picLocks noChangeAspect="1"/>
          </p:cNvPicPr>
          <p:nvPr/>
        </p:nvPicPr>
        <p:blipFill>
          <a:blip r:embed="rId4"/>
          <a:stretch>
            <a:fillRect/>
          </a:stretch>
        </p:blipFill>
        <p:spPr>
          <a:xfrm>
            <a:off x="132521" y="904461"/>
            <a:ext cx="10694504" cy="5800699"/>
          </a:xfrm>
          <a:prstGeom prst="rect">
            <a:avLst/>
          </a:prstGeom>
        </p:spPr>
      </p:pic>
    </p:spTree>
    <p:extLst>
      <p:ext uri="{BB962C8B-B14F-4D97-AF65-F5344CB8AC3E}">
        <p14:creationId xmlns:p14="http://schemas.microsoft.com/office/powerpoint/2010/main" val="24956511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6613"/>
            <a:ext cx="9055684"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2050: offshore wind should beat fossil fuels</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23" name="Text Box 3"/>
          <p:cNvSpPr txBox="1">
            <a:spLocks noChangeArrowheads="1"/>
          </p:cNvSpPr>
          <p:nvPr/>
        </p:nvSpPr>
        <p:spPr bwMode="auto">
          <a:xfrm>
            <a:off x="564347" y="4395644"/>
            <a:ext cx="907695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endParaRPr lang="en-US" altLang="en-US" sz="2000" dirty="0">
              <a:latin typeface="Verdana" panose="020B0604030504040204" pitchFamily="34" charset="0"/>
              <a:cs typeface="Verdana" panose="020B0604030504040204" pitchFamily="34" charset="0"/>
            </a:endParaRPr>
          </a:p>
        </p:txBody>
      </p:sp>
      <p:sp>
        <p:nvSpPr>
          <p:cNvPr id="7" name="TextBox 6"/>
          <p:cNvSpPr txBox="1"/>
          <p:nvPr/>
        </p:nvSpPr>
        <p:spPr>
          <a:xfrm>
            <a:off x="10892376" y="4542044"/>
            <a:ext cx="1299624" cy="2246769"/>
          </a:xfrm>
          <a:prstGeom prst="rect">
            <a:avLst/>
          </a:prstGeom>
          <a:noFill/>
        </p:spPr>
        <p:txBody>
          <a:bodyPr wrap="square" rtlCol="0">
            <a:spAutoFit/>
          </a:bodyPr>
          <a:lstStyle/>
          <a:p>
            <a:r>
              <a:rPr lang="en-US" sz="1400" dirty="0">
                <a:latin typeface="Verdana" panose="020B0604030504040204" pitchFamily="34" charset="0"/>
                <a:hlinkClick r:id="rId2"/>
              </a:rPr>
              <a:t>https://www.irena.org/-/media/Files/IRENA/Agency/Publication/2019/Oct/IRENA_Future_of_wind_2019.pdf</a:t>
            </a:r>
            <a:r>
              <a:rPr lang="en-US" sz="1400" dirty="0">
                <a:latin typeface="Verdana" panose="020B0604030504040204" pitchFamily="34" charset="0"/>
              </a:rPr>
              <a:t> </a:t>
            </a:r>
          </a:p>
        </p:txBody>
      </p:sp>
      <p:pic>
        <p:nvPicPr>
          <p:cNvPr id="10" name="Picture 9">
            <a:extLst>
              <a:ext uri="{FF2B5EF4-FFF2-40B4-BE49-F238E27FC236}">
                <a16:creationId xmlns:a16="http://schemas.microsoft.com/office/drawing/2014/main" id="{63967355-DB40-134E-A78D-590E8FDCA62A}"/>
              </a:ext>
            </a:extLst>
          </p:cNvPr>
          <p:cNvPicPr>
            <a:picLocks noChangeAspect="1"/>
          </p:cNvPicPr>
          <p:nvPr/>
        </p:nvPicPr>
        <p:blipFill>
          <a:blip r:embed="rId3">
            <a:duotone>
              <a:prstClr val="black"/>
              <a:schemeClr val="accent1">
                <a:tint val="45000"/>
                <a:satMod val="400000"/>
              </a:schemeClr>
            </a:duotone>
          </a:blip>
          <a:stretch>
            <a:fillRect/>
          </a:stretch>
        </p:blipFill>
        <p:spPr>
          <a:xfrm>
            <a:off x="11097229" y="45520"/>
            <a:ext cx="628093" cy="584776"/>
          </a:xfrm>
          <a:prstGeom prst="rect">
            <a:avLst/>
          </a:prstGeom>
        </p:spPr>
      </p:pic>
      <p:pic>
        <p:nvPicPr>
          <p:cNvPr id="6" name="Picture 5" descr="Chart, waterfall chart&#10;&#10;Description automatically generated">
            <a:extLst>
              <a:ext uri="{FF2B5EF4-FFF2-40B4-BE49-F238E27FC236}">
                <a16:creationId xmlns:a16="http://schemas.microsoft.com/office/drawing/2014/main" id="{B4F71F46-791E-F146-B79B-DE6610DD2357}"/>
              </a:ext>
            </a:extLst>
          </p:cNvPr>
          <p:cNvPicPr>
            <a:picLocks noChangeAspect="1"/>
          </p:cNvPicPr>
          <p:nvPr/>
        </p:nvPicPr>
        <p:blipFill>
          <a:blip r:embed="rId4"/>
          <a:stretch>
            <a:fillRect/>
          </a:stretch>
        </p:blipFill>
        <p:spPr>
          <a:xfrm>
            <a:off x="71946" y="738808"/>
            <a:ext cx="10791398" cy="5993296"/>
          </a:xfrm>
          <a:prstGeom prst="rect">
            <a:avLst/>
          </a:prstGeom>
        </p:spPr>
      </p:pic>
    </p:spTree>
    <p:extLst>
      <p:ext uri="{BB962C8B-B14F-4D97-AF65-F5344CB8AC3E}">
        <p14:creationId xmlns:p14="http://schemas.microsoft.com/office/powerpoint/2010/main" val="2011146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508664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10. Wind energy</a:t>
            </a:r>
          </a:p>
        </p:txBody>
      </p:sp>
      <p:sp>
        <p:nvSpPr>
          <p:cNvPr id="8" name="TextBox 7"/>
          <p:cNvSpPr txBox="1"/>
          <p:nvPr/>
        </p:nvSpPr>
        <p:spPr>
          <a:xfrm>
            <a:off x="2508069" y="3167390"/>
            <a:ext cx="7445828" cy="523220"/>
          </a:xfrm>
          <a:prstGeom prst="rect">
            <a:avLst/>
          </a:prstGeom>
          <a:noFill/>
        </p:spPr>
        <p:txBody>
          <a:bodyPr wrap="square" rtlCol="0">
            <a:spAutoFit/>
          </a:bodyPr>
          <a:lstStyle/>
          <a:p>
            <a:pPr lvl="1"/>
            <a:r>
              <a:rPr lang="en-US" sz="2800" b="1" dirty="0">
                <a:latin typeface="Verdana" panose="020B0604030504040204" pitchFamily="34" charset="0"/>
                <a:ea typeface="Verdana" panose="020B0604030504040204" pitchFamily="34" charset="0"/>
                <a:cs typeface="Verdana" panose="020B0604030504040204" pitchFamily="34" charset="0"/>
              </a:rPr>
              <a:t>10.6: Onshore wind project scale</a:t>
            </a:r>
          </a:p>
        </p:txBody>
      </p:sp>
      <p:sp>
        <p:nvSpPr>
          <p:cNvPr id="7" name="TextBox 6"/>
          <p:cNvSpPr txBox="1"/>
          <p:nvPr/>
        </p:nvSpPr>
        <p:spPr>
          <a:xfrm>
            <a:off x="8787679" y="6392818"/>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9" name="Picture 8">
            <a:extLst>
              <a:ext uri="{FF2B5EF4-FFF2-40B4-BE49-F238E27FC236}">
                <a16:creationId xmlns:a16="http://schemas.microsoft.com/office/drawing/2014/main" id="{22077002-DEAD-E44F-8EEE-80F8D6159A37}"/>
              </a:ext>
            </a:extLst>
          </p:cNvPr>
          <p:cNvPicPr>
            <a:picLocks noChangeAspect="1"/>
          </p:cNvPicPr>
          <p:nvPr/>
        </p:nvPicPr>
        <p:blipFill>
          <a:blip r:embed="rId2">
            <a:duotone>
              <a:prstClr val="black"/>
              <a:schemeClr val="accent1">
                <a:tint val="45000"/>
                <a:satMod val="400000"/>
              </a:schemeClr>
            </a:duotone>
          </a:blip>
          <a:stretch>
            <a:fillRect/>
          </a:stretch>
        </p:blipFill>
        <p:spPr>
          <a:xfrm>
            <a:off x="11192764" y="45835"/>
            <a:ext cx="628093" cy="584776"/>
          </a:xfrm>
          <a:prstGeom prst="rect">
            <a:avLst/>
          </a:prstGeom>
        </p:spPr>
      </p:pic>
    </p:spTree>
    <p:extLst>
      <p:ext uri="{BB962C8B-B14F-4D97-AF65-F5344CB8AC3E}">
        <p14:creationId xmlns:p14="http://schemas.microsoft.com/office/powerpoint/2010/main" val="2040302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9797"/>
            <a:ext cx="3542958"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Wind milestones</a:t>
            </a:r>
          </a:p>
        </p:txBody>
      </p:sp>
      <p:sp>
        <p:nvSpPr>
          <p:cNvPr id="20" name="TextBox 19"/>
          <p:cNvSpPr txBox="1"/>
          <p:nvPr/>
        </p:nvSpPr>
        <p:spPr>
          <a:xfrm>
            <a:off x="228600" y="5916077"/>
            <a:ext cx="2514599" cy="830997"/>
          </a:xfrm>
          <a:prstGeom prst="rect">
            <a:avLst/>
          </a:prstGeom>
          <a:noFill/>
        </p:spPr>
        <p:txBody>
          <a:bodyPr wrap="square" rtlCol="0">
            <a:spAutoFit/>
          </a:bodyPr>
          <a:lstStyle/>
          <a:p>
            <a:r>
              <a:rPr lang="en-US" sz="1200" dirty="0">
                <a:latin typeface="Verdana" panose="020B0604030504040204" pitchFamily="34" charset="0"/>
                <a:cs typeface="Verdana" panose="020B0604030504040204" pitchFamily="34" charset="0"/>
                <a:hlinkClick r:id="rId2"/>
              </a:rPr>
              <a:t>https://www.irena.org/-/media/Files/IRENA/Agency/Publication/2019/Oct/IRENA_Future_of_wind_2019.pdf</a:t>
            </a:r>
            <a:r>
              <a:rPr lang="en-US" sz="1200" dirty="0">
                <a:latin typeface="Verdana" panose="020B0604030504040204" pitchFamily="34" charset="0"/>
                <a:cs typeface="Verdana" panose="020B0604030504040204" pitchFamily="34" charset="0"/>
              </a:rPr>
              <a:t> </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23" name="Text Box 3"/>
          <p:cNvSpPr txBox="1">
            <a:spLocks noChangeArrowheads="1"/>
          </p:cNvSpPr>
          <p:nvPr/>
        </p:nvSpPr>
        <p:spPr bwMode="auto">
          <a:xfrm>
            <a:off x="564347" y="4395644"/>
            <a:ext cx="907695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endParaRPr lang="en-US" altLang="en-US" sz="2000" dirty="0">
              <a:latin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5B3FFAB9-8747-BD47-82DE-23A8307E52C8}"/>
              </a:ext>
            </a:extLst>
          </p:cNvPr>
          <p:cNvPicPr>
            <a:picLocks noChangeAspect="1"/>
          </p:cNvPicPr>
          <p:nvPr/>
        </p:nvPicPr>
        <p:blipFill>
          <a:blip r:embed="rId3">
            <a:duotone>
              <a:prstClr val="black"/>
              <a:schemeClr val="accent1">
                <a:tint val="45000"/>
                <a:satMod val="400000"/>
              </a:schemeClr>
            </a:duotone>
          </a:blip>
          <a:stretch>
            <a:fillRect/>
          </a:stretch>
        </p:blipFill>
        <p:spPr>
          <a:xfrm>
            <a:off x="11291278" y="51434"/>
            <a:ext cx="628093" cy="584776"/>
          </a:xfrm>
          <a:prstGeom prst="rect">
            <a:avLst/>
          </a:prstGeom>
        </p:spPr>
      </p:pic>
      <p:pic>
        <p:nvPicPr>
          <p:cNvPr id="6" name="Picture 5" descr="A picture containing timeline&#10;&#10;Description automatically generated">
            <a:extLst>
              <a:ext uri="{FF2B5EF4-FFF2-40B4-BE49-F238E27FC236}">
                <a16:creationId xmlns:a16="http://schemas.microsoft.com/office/drawing/2014/main" id="{761CC8DF-EB63-844E-84AD-3C66C79B99DB}"/>
              </a:ext>
            </a:extLst>
          </p:cNvPr>
          <p:cNvPicPr>
            <a:picLocks noChangeAspect="1"/>
          </p:cNvPicPr>
          <p:nvPr/>
        </p:nvPicPr>
        <p:blipFill rotWithShape="1">
          <a:blip r:embed="rId4"/>
          <a:srcRect l="-40666" t="-622" r="-2012" b="197"/>
          <a:stretch/>
        </p:blipFill>
        <p:spPr>
          <a:xfrm>
            <a:off x="1941690" y="0"/>
            <a:ext cx="9076959" cy="6874818"/>
          </a:xfrm>
          <a:prstGeom prst="rect">
            <a:avLst/>
          </a:prstGeom>
        </p:spPr>
      </p:pic>
    </p:spTree>
    <p:extLst>
      <p:ext uri="{BB962C8B-B14F-4D97-AF65-F5344CB8AC3E}">
        <p14:creationId xmlns:p14="http://schemas.microsoft.com/office/powerpoint/2010/main" val="2445923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390683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Wind power: scale</a:t>
            </a:r>
          </a:p>
        </p:txBody>
      </p:sp>
      <p:pic>
        <p:nvPicPr>
          <p:cNvPr id="7" name="Picture 9" descr="XL"/>
          <p:cNvPicPr>
            <a:picLocks noChangeAspect="1" noChangeArrowheads="1"/>
          </p:cNvPicPr>
          <p:nvPr/>
        </p:nvPicPr>
        <p:blipFill>
          <a:blip r:embed="rId2" cstate="print"/>
          <a:srcRect/>
          <a:stretch>
            <a:fillRect/>
          </a:stretch>
        </p:blipFill>
        <p:spPr bwMode="auto">
          <a:xfrm>
            <a:off x="8143220" y="1603231"/>
            <a:ext cx="3757633" cy="4758344"/>
          </a:xfrm>
          <a:prstGeom prst="rect">
            <a:avLst/>
          </a:prstGeom>
          <a:noFill/>
          <a:ln w="9525">
            <a:noFill/>
            <a:miter lim="800000"/>
            <a:headEnd/>
            <a:tailEnd/>
          </a:ln>
        </p:spPr>
      </p:pic>
      <p:sp>
        <p:nvSpPr>
          <p:cNvPr id="9" name="Text Box 10"/>
          <p:cNvSpPr txBox="1">
            <a:spLocks noChangeArrowheads="1"/>
          </p:cNvSpPr>
          <p:nvPr/>
        </p:nvSpPr>
        <p:spPr bwMode="auto">
          <a:xfrm>
            <a:off x="853234" y="888890"/>
            <a:ext cx="2473882" cy="707886"/>
          </a:xfrm>
          <a:prstGeom prst="rect">
            <a:avLst/>
          </a:prstGeom>
          <a:noFill/>
          <a:ln w="9525">
            <a:noFill/>
            <a:miter lim="800000"/>
            <a:headEnd/>
            <a:tailEnd/>
          </a:ln>
        </p:spPr>
        <p:txBody>
          <a:bodyPr wrap="none">
            <a:spAutoFit/>
          </a:bodyPr>
          <a:lstStyle/>
          <a:p>
            <a:pPr algn="ctr">
              <a:defRPr/>
            </a:pPr>
            <a:r>
              <a:rPr lang="en-US" sz="2000" dirty="0">
                <a:latin typeface="Verdana" panose="020B0604030504040204" pitchFamily="34" charset="0"/>
                <a:ea typeface="Verdana" panose="020B0604030504040204" pitchFamily="34" charset="0"/>
                <a:cs typeface="Verdana" panose="020B0604030504040204" pitchFamily="34" charset="0"/>
              </a:rPr>
              <a:t>Utility-scale wind </a:t>
            </a:r>
          </a:p>
          <a:p>
            <a:pPr algn="ctr">
              <a:defRPr/>
            </a:pPr>
            <a:r>
              <a:rPr lang="en-US" sz="2000" b="1" dirty="0">
                <a:latin typeface="Verdana" panose="020B0604030504040204" pitchFamily="34" charset="0"/>
                <a:ea typeface="Verdana" panose="020B0604030504040204" pitchFamily="34" charset="0"/>
                <a:cs typeface="Verdana" panose="020B0604030504040204" pitchFamily="34" charset="0"/>
              </a:rPr>
              <a:t>&gt; 1 MW</a:t>
            </a:r>
          </a:p>
        </p:txBody>
      </p:sp>
      <p:sp>
        <p:nvSpPr>
          <p:cNvPr id="10" name="Text Box 11"/>
          <p:cNvSpPr txBox="1">
            <a:spLocks noChangeArrowheads="1"/>
          </p:cNvSpPr>
          <p:nvPr/>
        </p:nvSpPr>
        <p:spPr bwMode="auto">
          <a:xfrm>
            <a:off x="9240479" y="888890"/>
            <a:ext cx="1645001" cy="707886"/>
          </a:xfrm>
          <a:prstGeom prst="rect">
            <a:avLst/>
          </a:prstGeom>
          <a:noFill/>
          <a:ln w="9525">
            <a:noFill/>
            <a:miter lim="800000"/>
            <a:headEnd/>
            <a:tailEnd/>
          </a:ln>
        </p:spPr>
        <p:txBody>
          <a:bodyPr wrap="none">
            <a:spAutoFit/>
          </a:bodyPr>
          <a:lstStyle/>
          <a:p>
            <a:pPr algn="ctr">
              <a:defRPr/>
            </a:pPr>
            <a:r>
              <a:rPr lang="en-US" sz="2000" dirty="0">
                <a:latin typeface="Verdana" panose="020B0604030504040204" pitchFamily="34" charset="0"/>
                <a:ea typeface="Verdana" panose="020B0604030504040204" pitchFamily="34" charset="0"/>
                <a:cs typeface="Verdana" panose="020B0604030504040204" pitchFamily="34" charset="0"/>
              </a:rPr>
              <a:t>small wind </a:t>
            </a:r>
          </a:p>
          <a:p>
            <a:pPr algn="ctr">
              <a:defRPr/>
            </a:pPr>
            <a:r>
              <a:rPr lang="en-US" sz="2000" b="1" dirty="0">
                <a:latin typeface="Verdana" panose="020B0604030504040204" pitchFamily="34" charset="0"/>
                <a:ea typeface="Verdana" panose="020B0604030504040204" pitchFamily="34" charset="0"/>
                <a:cs typeface="Verdana" panose="020B0604030504040204" pitchFamily="34" charset="0"/>
              </a:rPr>
              <a:t>1-10 kW</a:t>
            </a:r>
          </a:p>
        </p:txBody>
      </p:sp>
      <p:pic>
        <p:nvPicPr>
          <p:cNvPr id="11" name="Picture 11" descr="http://www.nrel.gov/wind/images/photo_11246.jpg"/>
          <p:cNvPicPr>
            <a:picLocks noChangeAspect="1" noChangeArrowheads="1"/>
          </p:cNvPicPr>
          <p:nvPr/>
        </p:nvPicPr>
        <p:blipFill>
          <a:blip r:embed="rId3" cstate="print"/>
          <a:srcRect/>
          <a:stretch>
            <a:fillRect/>
          </a:stretch>
        </p:blipFill>
        <p:spPr bwMode="auto">
          <a:xfrm>
            <a:off x="4050041" y="1596881"/>
            <a:ext cx="3804024" cy="4762761"/>
          </a:xfrm>
          <a:prstGeom prst="rect">
            <a:avLst/>
          </a:prstGeom>
          <a:noFill/>
          <a:ln w="9525">
            <a:noFill/>
            <a:miter lim="800000"/>
            <a:headEnd/>
            <a:tailEnd/>
          </a:ln>
        </p:spPr>
      </p:pic>
      <p:pic>
        <p:nvPicPr>
          <p:cNvPr id="12" name="Picture 13" descr="http://www.naftc.wvu.edu/naftc%20enews/November%2005/images/wind%20energy,%20doe%20nrel,%20sandia%20national%20laboratories.jpg"/>
          <p:cNvPicPr>
            <a:picLocks noChangeAspect="1" noChangeArrowheads="1"/>
          </p:cNvPicPr>
          <p:nvPr/>
        </p:nvPicPr>
        <p:blipFill>
          <a:blip r:embed="rId4" cstate="print"/>
          <a:srcRect/>
          <a:stretch>
            <a:fillRect/>
          </a:stretch>
        </p:blipFill>
        <p:spPr bwMode="auto">
          <a:xfrm>
            <a:off x="335743" y="1614343"/>
            <a:ext cx="3399765" cy="4736253"/>
          </a:xfrm>
          <a:prstGeom prst="rect">
            <a:avLst/>
          </a:prstGeom>
          <a:noFill/>
          <a:ln w="9525">
            <a:noFill/>
            <a:miter lim="800000"/>
            <a:headEnd/>
            <a:tailEnd/>
          </a:ln>
        </p:spPr>
      </p:pic>
      <p:sp>
        <p:nvSpPr>
          <p:cNvPr id="13" name="Text Box 10"/>
          <p:cNvSpPr txBox="1">
            <a:spLocks noChangeArrowheads="1"/>
          </p:cNvSpPr>
          <p:nvPr/>
        </p:nvSpPr>
        <p:spPr bwMode="auto">
          <a:xfrm>
            <a:off x="4714442" y="888890"/>
            <a:ext cx="2557111" cy="707886"/>
          </a:xfrm>
          <a:prstGeom prst="rect">
            <a:avLst/>
          </a:prstGeom>
          <a:noFill/>
          <a:ln w="9525">
            <a:noFill/>
            <a:miter lim="800000"/>
            <a:headEnd/>
            <a:tailEnd/>
          </a:ln>
        </p:spPr>
        <p:txBody>
          <a:bodyPr wrap="none">
            <a:spAutoFit/>
          </a:bodyPr>
          <a:lstStyle/>
          <a:p>
            <a:pPr algn="ctr">
              <a:defRPr/>
            </a:pPr>
            <a:r>
              <a:rPr lang="en-US" sz="2000" dirty="0">
                <a:latin typeface="Verdana" panose="020B0604030504040204" pitchFamily="34" charset="0"/>
                <a:ea typeface="Verdana" panose="020B0604030504040204" pitchFamily="34" charset="0"/>
                <a:cs typeface="Verdana" panose="020B0604030504040204" pitchFamily="34" charset="0"/>
              </a:rPr>
              <a:t>community wind </a:t>
            </a:r>
          </a:p>
          <a:p>
            <a:pPr algn="ctr">
              <a:defRPr/>
            </a:pPr>
            <a:r>
              <a:rPr lang="en-US" sz="2000" b="1" dirty="0">
                <a:latin typeface="Verdana" panose="020B0604030504040204" pitchFamily="34" charset="0"/>
                <a:ea typeface="Verdana" panose="020B0604030504040204" pitchFamily="34" charset="0"/>
                <a:cs typeface="Verdana" panose="020B0604030504040204" pitchFamily="34" charset="0"/>
              </a:rPr>
              <a:t>50 kW – 500 kW</a:t>
            </a:r>
          </a:p>
        </p:txBody>
      </p:sp>
      <p:sp>
        <p:nvSpPr>
          <p:cNvPr id="14" name="TextBox 13"/>
          <p:cNvSpPr txBox="1"/>
          <p:nvPr/>
        </p:nvSpPr>
        <p:spPr>
          <a:xfrm>
            <a:off x="8758299" y="6446314"/>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15" name="Picture 14">
            <a:extLst>
              <a:ext uri="{FF2B5EF4-FFF2-40B4-BE49-F238E27FC236}">
                <a16:creationId xmlns:a16="http://schemas.microsoft.com/office/drawing/2014/main" id="{09A5EB76-ED57-E142-BC37-2AD51F9ECA9D}"/>
              </a:ext>
            </a:extLst>
          </p:cNvPr>
          <p:cNvPicPr>
            <a:picLocks noChangeAspect="1"/>
          </p:cNvPicPr>
          <p:nvPr/>
        </p:nvPicPr>
        <p:blipFill>
          <a:blip r:embed="rId5">
            <a:duotone>
              <a:prstClr val="black"/>
              <a:schemeClr val="accent1">
                <a:tint val="45000"/>
                <a:satMod val="400000"/>
              </a:schemeClr>
            </a:duotone>
          </a:blip>
          <a:stretch>
            <a:fillRect/>
          </a:stretch>
        </p:blipFill>
        <p:spPr>
          <a:xfrm>
            <a:off x="10947104" y="49317"/>
            <a:ext cx="628093" cy="584776"/>
          </a:xfrm>
          <a:prstGeom prst="rect">
            <a:avLst/>
          </a:prstGeom>
        </p:spPr>
      </p:pic>
    </p:spTree>
    <p:extLst>
      <p:ext uri="{BB962C8B-B14F-4D97-AF65-F5344CB8AC3E}">
        <p14:creationId xmlns:p14="http://schemas.microsoft.com/office/powerpoint/2010/main" val="377645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9551013"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Turbine capacity and size: projected increases</a:t>
            </a:r>
          </a:p>
        </p:txBody>
      </p:sp>
      <p:pic>
        <p:nvPicPr>
          <p:cNvPr id="9" name="Picture 8">
            <a:extLst>
              <a:ext uri="{FF2B5EF4-FFF2-40B4-BE49-F238E27FC236}">
                <a16:creationId xmlns:a16="http://schemas.microsoft.com/office/drawing/2014/main" id="{946F8B05-9512-9C4C-85D3-745DC346F767}"/>
              </a:ext>
            </a:extLst>
          </p:cNvPr>
          <p:cNvPicPr>
            <a:picLocks noChangeAspect="1"/>
          </p:cNvPicPr>
          <p:nvPr/>
        </p:nvPicPr>
        <p:blipFill>
          <a:blip r:embed="rId2">
            <a:duotone>
              <a:prstClr val="black"/>
              <a:schemeClr val="accent1">
                <a:tint val="45000"/>
                <a:satMod val="400000"/>
              </a:schemeClr>
            </a:duotone>
          </a:blip>
          <a:stretch>
            <a:fillRect/>
          </a:stretch>
        </p:blipFill>
        <p:spPr>
          <a:xfrm>
            <a:off x="11083581" y="45835"/>
            <a:ext cx="628093" cy="584776"/>
          </a:xfrm>
          <a:prstGeom prst="rect">
            <a:avLst/>
          </a:prstGeom>
        </p:spPr>
      </p:pic>
      <p:sp>
        <p:nvSpPr>
          <p:cNvPr id="10" name="TextBox 9">
            <a:extLst>
              <a:ext uri="{FF2B5EF4-FFF2-40B4-BE49-F238E27FC236}">
                <a16:creationId xmlns:a16="http://schemas.microsoft.com/office/drawing/2014/main" id="{EA144BFD-8AB5-3740-BCF4-057A461A54A2}"/>
              </a:ext>
            </a:extLst>
          </p:cNvPr>
          <p:cNvSpPr txBox="1"/>
          <p:nvPr/>
        </p:nvSpPr>
        <p:spPr>
          <a:xfrm>
            <a:off x="228600" y="6528213"/>
            <a:ext cx="9963240" cy="307777"/>
          </a:xfrm>
          <a:prstGeom prst="rect">
            <a:avLst/>
          </a:prstGeom>
          <a:noFill/>
        </p:spPr>
        <p:txBody>
          <a:bodyPr wrap="none" rtlCol="0">
            <a:spAutoFit/>
          </a:bodyPr>
          <a:lstStyle/>
          <a:p>
            <a:pPr algn="r"/>
            <a:r>
              <a:rPr lang="en-US" sz="1400" dirty="0">
                <a:latin typeface="Verdana" panose="020B0604030504040204" pitchFamily="34" charset="0"/>
                <a:cs typeface="Verdana" panose="020B0604030504040204" pitchFamily="34" charset="0"/>
                <a:hlinkClick r:id="rId3"/>
              </a:rPr>
              <a:t>https://www.irena.org/-/media/Files/IRENA/Agency/Publication/2019/Oct/IRENA_Future_of_wind_2019.pdf</a:t>
            </a:r>
            <a:r>
              <a:rPr lang="en-US" sz="1400" dirty="0">
                <a:latin typeface="Verdana" panose="020B0604030504040204" pitchFamily="34" charset="0"/>
                <a:cs typeface="Verdana" panose="020B0604030504040204" pitchFamily="34" charset="0"/>
              </a:rPr>
              <a:t> </a:t>
            </a:r>
          </a:p>
        </p:txBody>
      </p:sp>
      <p:pic>
        <p:nvPicPr>
          <p:cNvPr id="6" name="Picture 5" descr="Chart&#10;&#10;Description automatically generated">
            <a:extLst>
              <a:ext uri="{FF2B5EF4-FFF2-40B4-BE49-F238E27FC236}">
                <a16:creationId xmlns:a16="http://schemas.microsoft.com/office/drawing/2014/main" id="{608F4FC5-986D-9449-8A73-A64E46DF0785}"/>
              </a:ext>
            </a:extLst>
          </p:cNvPr>
          <p:cNvPicPr>
            <a:picLocks noChangeAspect="1"/>
          </p:cNvPicPr>
          <p:nvPr/>
        </p:nvPicPr>
        <p:blipFill>
          <a:blip r:embed="rId4"/>
          <a:stretch>
            <a:fillRect/>
          </a:stretch>
        </p:blipFill>
        <p:spPr>
          <a:xfrm>
            <a:off x="0" y="1557130"/>
            <a:ext cx="12192000" cy="4874473"/>
          </a:xfrm>
          <a:prstGeom prst="rect">
            <a:avLst/>
          </a:prstGeom>
        </p:spPr>
      </p:pic>
      <p:sp>
        <p:nvSpPr>
          <p:cNvPr id="11" name="TextBox 10">
            <a:extLst>
              <a:ext uri="{FF2B5EF4-FFF2-40B4-BE49-F238E27FC236}">
                <a16:creationId xmlns:a16="http://schemas.microsoft.com/office/drawing/2014/main" id="{D28995E9-CBD3-6345-A1A8-282D758CEA58}"/>
              </a:ext>
            </a:extLst>
          </p:cNvPr>
          <p:cNvSpPr txBox="1"/>
          <p:nvPr/>
        </p:nvSpPr>
        <p:spPr>
          <a:xfrm>
            <a:off x="342300" y="752634"/>
            <a:ext cx="11637665"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As turbine size rises, </a:t>
            </a:r>
            <a:r>
              <a:rPr lang="en-US" sz="2000" b="1" dirty="0">
                <a:latin typeface="Verdana" panose="020B0604030504040204" pitchFamily="34" charset="0"/>
                <a:ea typeface="Verdana" panose="020B0604030504040204" pitchFamily="34" charset="0"/>
                <a:cs typeface="Verdana" panose="020B0604030504040204" pitchFamily="34" charset="0"/>
              </a:rPr>
              <a:t>capital and operational costs </a:t>
            </a:r>
            <a:r>
              <a:rPr lang="en-US" sz="2000" dirty="0">
                <a:latin typeface="Verdana" panose="020B0604030504040204" pitchFamily="34" charset="0"/>
                <a:ea typeface="Verdana" panose="020B0604030504040204" pitchFamily="34" charset="0"/>
                <a:cs typeface="Verdana" panose="020B0604030504040204" pitchFamily="34" charset="0"/>
              </a:rPr>
              <a:t>should continue to decrease and power production should rise.</a:t>
            </a:r>
          </a:p>
        </p:txBody>
      </p:sp>
      <p:sp>
        <p:nvSpPr>
          <p:cNvPr id="13" name="Rounded Rectangular Callout 12">
            <a:extLst>
              <a:ext uri="{FF2B5EF4-FFF2-40B4-BE49-F238E27FC236}">
                <a16:creationId xmlns:a16="http://schemas.microsoft.com/office/drawing/2014/main" id="{21F4D3A6-1E11-004D-B19A-B2C2C760D754}"/>
              </a:ext>
            </a:extLst>
          </p:cNvPr>
          <p:cNvSpPr/>
          <p:nvPr/>
        </p:nvSpPr>
        <p:spPr>
          <a:xfrm>
            <a:off x="893073" y="3771267"/>
            <a:ext cx="2007475" cy="590620"/>
          </a:xfrm>
          <a:prstGeom prst="wedgeRoundRectCallout">
            <a:avLst>
              <a:gd name="adj1" fmla="val -16433"/>
              <a:gd name="adj2" fmla="val 146663"/>
              <a:gd name="adj3" fmla="val 16667"/>
            </a:avLst>
          </a:prstGeom>
          <a:solidFill>
            <a:schemeClr val="bg1"/>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solidFill>
                  <a:srgbClr val="0432FF"/>
                </a:solidFill>
                <a:latin typeface="Verdana" panose="020B0604030504040204" pitchFamily="34" charset="0"/>
                <a:ea typeface="Verdana" panose="020B0604030504040204" pitchFamily="34" charset="0"/>
                <a:cs typeface="Verdana" panose="020B0604030504040204" pitchFamily="34" charset="0"/>
              </a:rPr>
              <a:t>utility scale</a:t>
            </a:r>
            <a:endPar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6209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8283037"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Scale of utility/commercial wind farms?</a:t>
            </a:r>
          </a:p>
        </p:txBody>
      </p:sp>
      <p:pic>
        <p:nvPicPr>
          <p:cNvPr id="9" name="Picture 8">
            <a:extLst>
              <a:ext uri="{FF2B5EF4-FFF2-40B4-BE49-F238E27FC236}">
                <a16:creationId xmlns:a16="http://schemas.microsoft.com/office/drawing/2014/main" id="{946F8B05-9512-9C4C-85D3-745DC346F767}"/>
              </a:ext>
            </a:extLst>
          </p:cNvPr>
          <p:cNvPicPr>
            <a:picLocks noChangeAspect="1"/>
          </p:cNvPicPr>
          <p:nvPr/>
        </p:nvPicPr>
        <p:blipFill>
          <a:blip r:embed="rId2">
            <a:duotone>
              <a:prstClr val="black"/>
              <a:schemeClr val="accent1">
                <a:tint val="45000"/>
                <a:satMod val="400000"/>
              </a:schemeClr>
            </a:duotone>
          </a:blip>
          <a:stretch>
            <a:fillRect/>
          </a:stretch>
        </p:blipFill>
        <p:spPr>
          <a:xfrm>
            <a:off x="11083581" y="45835"/>
            <a:ext cx="628093" cy="584776"/>
          </a:xfrm>
          <a:prstGeom prst="rect">
            <a:avLst/>
          </a:prstGeom>
        </p:spPr>
      </p:pic>
      <p:sp>
        <p:nvSpPr>
          <p:cNvPr id="10" name="TextBox 9">
            <a:extLst>
              <a:ext uri="{FF2B5EF4-FFF2-40B4-BE49-F238E27FC236}">
                <a16:creationId xmlns:a16="http://schemas.microsoft.com/office/drawing/2014/main" id="{EA144BFD-8AB5-3740-BCF4-057A461A54A2}"/>
              </a:ext>
            </a:extLst>
          </p:cNvPr>
          <p:cNvSpPr txBox="1"/>
          <p:nvPr/>
        </p:nvSpPr>
        <p:spPr>
          <a:xfrm>
            <a:off x="228600" y="6528213"/>
            <a:ext cx="9963240" cy="307777"/>
          </a:xfrm>
          <a:prstGeom prst="rect">
            <a:avLst/>
          </a:prstGeom>
          <a:noFill/>
        </p:spPr>
        <p:txBody>
          <a:bodyPr wrap="none" rtlCol="0">
            <a:spAutoFit/>
          </a:bodyPr>
          <a:lstStyle/>
          <a:p>
            <a:pPr algn="r"/>
            <a:r>
              <a:rPr lang="en-US" sz="1400" dirty="0">
                <a:latin typeface="Verdana" panose="020B0604030504040204" pitchFamily="34" charset="0"/>
                <a:cs typeface="Verdana" panose="020B0604030504040204" pitchFamily="34" charset="0"/>
                <a:hlinkClick r:id="rId3"/>
              </a:rPr>
              <a:t>https://www.irena.org/-/media/Files/IRENA/Agency/Publication/2019/Oct/IRENA_Future_of_wind_2019.pdf</a:t>
            </a:r>
            <a:r>
              <a:rPr lang="en-US" sz="1400" dirty="0">
                <a:latin typeface="Verdana" panose="020B0604030504040204" pitchFamily="34" charset="0"/>
                <a:cs typeface="Verdana" panose="020B0604030504040204" pitchFamily="34" charset="0"/>
              </a:rPr>
              <a:t> </a:t>
            </a:r>
          </a:p>
        </p:txBody>
      </p:sp>
      <p:sp>
        <p:nvSpPr>
          <p:cNvPr id="11" name="TextBox 10">
            <a:extLst>
              <a:ext uri="{FF2B5EF4-FFF2-40B4-BE49-F238E27FC236}">
                <a16:creationId xmlns:a16="http://schemas.microsoft.com/office/drawing/2014/main" id="{D28995E9-CBD3-6345-A1A8-282D758CEA58}"/>
              </a:ext>
            </a:extLst>
          </p:cNvPr>
          <p:cNvSpPr txBox="1"/>
          <p:nvPr/>
        </p:nvSpPr>
        <p:spPr>
          <a:xfrm>
            <a:off x="342300" y="752634"/>
            <a:ext cx="11637665" cy="707886"/>
          </a:xfrm>
          <a:prstGeom prst="rect">
            <a:avLst/>
          </a:prstGeom>
          <a:solidFill>
            <a:schemeClr val="bg1"/>
          </a:solid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Wind farms </a:t>
            </a:r>
            <a:r>
              <a:rPr lang="en-US" sz="2000" b="1" dirty="0">
                <a:latin typeface="Verdana" panose="020B0604030504040204" pitchFamily="34" charset="0"/>
                <a:ea typeface="Verdana" panose="020B0604030504040204" pitchFamily="34" charset="0"/>
                <a:cs typeface="Verdana" panose="020B0604030504040204" pitchFamily="34" charset="0"/>
              </a:rPr>
              <a:t>vary dramatically </a:t>
            </a:r>
            <a:r>
              <a:rPr lang="en-US" sz="2000" dirty="0">
                <a:latin typeface="Verdana" panose="020B0604030504040204" pitchFamily="34" charset="0"/>
                <a:ea typeface="Verdana" panose="020B0604030504040204" pitchFamily="34" charset="0"/>
                <a:cs typeface="Verdana" panose="020B0604030504040204" pitchFamily="34" charset="0"/>
              </a:rPr>
              <a:t>in size. The largest are sited on non-arable land in remote areas.</a:t>
            </a:r>
          </a:p>
        </p:txBody>
      </p:sp>
      <p:sp>
        <p:nvSpPr>
          <p:cNvPr id="12" name="TextBox 11">
            <a:extLst>
              <a:ext uri="{FF2B5EF4-FFF2-40B4-BE49-F238E27FC236}">
                <a16:creationId xmlns:a16="http://schemas.microsoft.com/office/drawing/2014/main" id="{88473EDA-9CAE-8A4E-8160-3935F716245E}"/>
              </a:ext>
            </a:extLst>
          </p:cNvPr>
          <p:cNvSpPr txBox="1"/>
          <p:nvPr/>
        </p:nvSpPr>
        <p:spPr>
          <a:xfrm>
            <a:off x="342300" y="1662680"/>
            <a:ext cx="11637665" cy="1631216"/>
          </a:xfrm>
          <a:prstGeom prst="rect">
            <a:avLst/>
          </a:prstGeom>
          <a:solidFill>
            <a:schemeClr val="bg1"/>
          </a:solid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Biggest planned onshore wind farm: Gansu Wind, Inner Mongolia, China</a:t>
            </a:r>
          </a:p>
          <a:p>
            <a:pPr marL="342900" indent="-342900">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20 GW planned capacity</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7,000 turbines</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2010: 3,500 turbines; 5 GW</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non—arable land</a:t>
            </a:r>
          </a:p>
        </p:txBody>
      </p:sp>
      <p:sp>
        <p:nvSpPr>
          <p:cNvPr id="14" name="TextBox 13">
            <a:extLst>
              <a:ext uri="{FF2B5EF4-FFF2-40B4-BE49-F238E27FC236}">
                <a16:creationId xmlns:a16="http://schemas.microsoft.com/office/drawing/2014/main" id="{BE46FF3E-FDC0-5C45-BB67-3BD86720AC89}"/>
              </a:ext>
            </a:extLst>
          </p:cNvPr>
          <p:cNvSpPr txBox="1"/>
          <p:nvPr/>
        </p:nvSpPr>
        <p:spPr>
          <a:xfrm>
            <a:off x="342299" y="3624630"/>
            <a:ext cx="11637665" cy="1323439"/>
          </a:xfrm>
          <a:prstGeom prst="rect">
            <a:avLst/>
          </a:prstGeom>
          <a:solidFill>
            <a:schemeClr val="bg1"/>
          </a:solid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Biggest in US: Alta Wind Energy Centre (Mohave Wind farm), Tehachapi, CA</a:t>
            </a:r>
          </a:p>
          <a:p>
            <a:pPr marL="342900" indent="-342900">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1,550 MW planned capacity</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600 turbines</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3,200 acres (non-arable)</a:t>
            </a:r>
          </a:p>
        </p:txBody>
      </p:sp>
      <p:sp>
        <p:nvSpPr>
          <p:cNvPr id="15" name="TextBox 14">
            <a:extLst>
              <a:ext uri="{FF2B5EF4-FFF2-40B4-BE49-F238E27FC236}">
                <a16:creationId xmlns:a16="http://schemas.microsoft.com/office/drawing/2014/main" id="{5B725B37-2732-6842-8CD3-32E089022DEB}"/>
              </a:ext>
            </a:extLst>
          </p:cNvPr>
          <p:cNvSpPr txBox="1"/>
          <p:nvPr/>
        </p:nvSpPr>
        <p:spPr>
          <a:xfrm>
            <a:off x="342298" y="5318084"/>
            <a:ext cx="11637665" cy="707886"/>
          </a:xfrm>
          <a:prstGeom prst="rect">
            <a:avLst/>
          </a:prstGeom>
          <a:solidFill>
            <a:schemeClr val="bg1"/>
          </a:solid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Small commercial scale wind?</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See Vermont (</a:t>
            </a:r>
            <a:r>
              <a:rPr lang="en-US" sz="2000" b="1" dirty="0">
                <a:latin typeface="Verdana" panose="020B0604030504040204" pitchFamily="34" charset="0"/>
                <a:ea typeface="Verdana" panose="020B0604030504040204" pitchFamily="34" charset="0"/>
                <a:cs typeface="Verdana" panose="020B0604030504040204" pitchFamily="34" charset="0"/>
              </a:rPr>
              <a:t>6 MW </a:t>
            </a:r>
            <a:r>
              <a:rPr lang="en-US" sz="2000" dirty="0">
                <a:latin typeface="Verdana" panose="020B0604030504040204" pitchFamily="34" charset="0"/>
                <a:ea typeface="Verdana" panose="020B0604030504040204" pitchFamily="34" charset="0"/>
                <a:cs typeface="Verdana" panose="020B0604030504040204" pitchFamily="34" charset="0"/>
              </a:rPr>
              <a:t>smallest project)</a:t>
            </a:r>
          </a:p>
        </p:txBody>
      </p:sp>
      <p:sp>
        <p:nvSpPr>
          <p:cNvPr id="3" name="Down Arrow 2">
            <a:extLst>
              <a:ext uri="{FF2B5EF4-FFF2-40B4-BE49-F238E27FC236}">
                <a16:creationId xmlns:a16="http://schemas.microsoft.com/office/drawing/2014/main" id="{AF414656-E98D-A34B-8A92-124B807F996C}"/>
              </a:ext>
            </a:extLst>
          </p:cNvPr>
          <p:cNvSpPr/>
          <p:nvPr/>
        </p:nvSpPr>
        <p:spPr>
          <a:xfrm>
            <a:off x="10191840" y="1528591"/>
            <a:ext cx="1227908" cy="498172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4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497604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Wind power in Vermont</a:t>
            </a:r>
          </a:p>
        </p:txBody>
      </p:sp>
      <p:pic>
        <p:nvPicPr>
          <p:cNvPr id="6" name="Picture 2"/>
          <p:cNvPicPr>
            <a:picLocks noChangeAspect="1" noChangeArrowheads="1"/>
          </p:cNvPicPr>
          <p:nvPr/>
        </p:nvPicPr>
        <p:blipFill>
          <a:blip r:embed="rId2" cstate="print"/>
          <a:srcRect/>
          <a:stretch>
            <a:fillRect/>
          </a:stretch>
        </p:blipFill>
        <p:spPr bwMode="auto">
          <a:xfrm>
            <a:off x="3742187" y="735760"/>
            <a:ext cx="8084798" cy="6089242"/>
          </a:xfrm>
          <a:prstGeom prst="rect">
            <a:avLst/>
          </a:prstGeom>
          <a:noFill/>
          <a:ln w="9525">
            <a:noFill/>
            <a:miter lim="800000"/>
            <a:headEnd/>
            <a:tailEnd/>
          </a:ln>
        </p:spPr>
      </p:pic>
      <p:pic>
        <p:nvPicPr>
          <p:cNvPr id="7" name="Picture 6">
            <a:extLst>
              <a:ext uri="{FF2B5EF4-FFF2-40B4-BE49-F238E27FC236}">
                <a16:creationId xmlns:a16="http://schemas.microsoft.com/office/drawing/2014/main" id="{8355AB14-B6D3-2148-85F8-3000915DB328}"/>
              </a:ext>
            </a:extLst>
          </p:cNvPr>
          <p:cNvPicPr>
            <a:picLocks noChangeAspect="1"/>
          </p:cNvPicPr>
          <p:nvPr/>
        </p:nvPicPr>
        <p:blipFill>
          <a:blip r:embed="rId3">
            <a:duotone>
              <a:prstClr val="black"/>
              <a:schemeClr val="accent1">
                <a:tint val="45000"/>
                <a:satMod val="400000"/>
              </a:schemeClr>
            </a:duotone>
          </a:blip>
          <a:stretch>
            <a:fillRect/>
          </a:stretch>
        </p:blipFill>
        <p:spPr>
          <a:xfrm>
            <a:off x="10960752" y="49317"/>
            <a:ext cx="628093" cy="584776"/>
          </a:xfrm>
          <a:prstGeom prst="rect">
            <a:avLst/>
          </a:prstGeom>
        </p:spPr>
      </p:pic>
      <p:sp>
        <p:nvSpPr>
          <p:cNvPr id="8" name="Rounded Rectangular Callout 7">
            <a:extLst>
              <a:ext uri="{FF2B5EF4-FFF2-40B4-BE49-F238E27FC236}">
                <a16:creationId xmlns:a16="http://schemas.microsoft.com/office/drawing/2014/main" id="{3A99BBA8-78C4-0E4F-83A3-3ECB491B8EEA}"/>
              </a:ext>
            </a:extLst>
          </p:cNvPr>
          <p:cNvSpPr/>
          <p:nvPr/>
        </p:nvSpPr>
        <p:spPr>
          <a:xfrm>
            <a:off x="228600" y="5044799"/>
            <a:ext cx="2671948" cy="1392652"/>
          </a:xfrm>
          <a:prstGeom prst="wedgeRoundRectCallout">
            <a:avLst>
              <a:gd name="adj1" fmla="val 132189"/>
              <a:gd name="adj2" fmla="val 15601"/>
              <a:gd name="adj3" fmla="val 16667"/>
            </a:avLst>
          </a:prstGeom>
          <a:solidFill>
            <a:schemeClr val="bg1"/>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solidFill>
                  <a:srgbClr val="0432FF"/>
                </a:solidFill>
                <a:latin typeface="Verdana" panose="020B0604030504040204" pitchFamily="34" charset="0"/>
                <a:ea typeface="Verdana" panose="020B0604030504040204" pitchFamily="34" charset="0"/>
                <a:cs typeface="Verdana" panose="020B0604030504040204" pitchFamily="34" charset="0"/>
              </a:rPr>
              <a:t>Searsburg:</a:t>
            </a:r>
          </a:p>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11 x 550 kW</a:t>
            </a:r>
          </a:p>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6 MW total</a:t>
            </a:r>
          </a:p>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1,600 households</a:t>
            </a:r>
          </a:p>
        </p:txBody>
      </p:sp>
      <p:sp>
        <p:nvSpPr>
          <p:cNvPr id="9" name="Rounded Rectangular Callout 8">
            <a:extLst>
              <a:ext uri="{FF2B5EF4-FFF2-40B4-BE49-F238E27FC236}">
                <a16:creationId xmlns:a16="http://schemas.microsoft.com/office/drawing/2014/main" id="{40A14C92-21AA-8C4D-ACB3-12D9CB53CCBC}"/>
              </a:ext>
            </a:extLst>
          </p:cNvPr>
          <p:cNvSpPr/>
          <p:nvPr/>
        </p:nvSpPr>
        <p:spPr>
          <a:xfrm>
            <a:off x="228600" y="899519"/>
            <a:ext cx="2671948" cy="1392652"/>
          </a:xfrm>
          <a:prstGeom prst="wedgeRoundRectCallout">
            <a:avLst>
              <a:gd name="adj1" fmla="val 166900"/>
              <a:gd name="adj2" fmla="val 40927"/>
              <a:gd name="adj3" fmla="val 16667"/>
            </a:avLst>
          </a:prstGeom>
          <a:solidFill>
            <a:schemeClr val="bg1"/>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solidFill>
                  <a:srgbClr val="0432FF"/>
                </a:solidFill>
                <a:latin typeface="Verdana" panose="020B0604030504040204" pitchFamily="34" charset="0"/>
                <a:ea typeface="Verdana" panose="020B0604030504040204" pitchFamily="34" charset="0"/>
                <a:cs typeface="Verdana" panose="020B0604030504040204" pitchFamily="34" charset="0"/>
              </a:rPr>
              <a:t>Georgia Mtn:</a:t>
            </a:r>
          </a:p>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4 x 2.75 MW</a:t>
            </a:r>
          </a:p>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11 MW total</a:t>
            </a:r>
          </a:p>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4,200 households</a:t>
            </a:r>
          </a:p>
        </p:txBody>
      </p:sp>
      <p:sp>
        <p:nvSpPr>
          <p:cNvPr id="10" name="Rounded Rectangular Callout 9">
            <a:extLst>
              <a:ext uri="{FF2B5EF4-FFF2-40B4-BE49-F238E27FC236}">
                <a16:creationId xmlns:a16="http://schemas.microsoft.com/office/drawing/2014/main" id="{BF9B08F6-5517-7147-A455-876EA79E2D6C}"/>
              </a:ext>
            </a:extLst>
          </p:cNvPr>
          <p:cNvSpPr/>
          <p:nvPr/>
        </p:nvSpPr>
        <p:spPr>
          <a:xfrm>
            <a:off x="264822" y="3352461"/>
            <a:ext cx="2939143" cy="1392652"/>
          </a:xfrm>
          <a:prstGeom prst="wedgeRoundRectCallout">
            <a:avLst>
              <a:gd name="adj1" fmla="val 106634"/>
              <a:gd name="adj2" fmla="val 130974"/>
              <a:gd name="adj3" fmla="val 16667"/>
            </a:avLst>
          </a:prstGeom>
          <a:solidFill>
            <a:schemeClr val="bg1"/>
          </a:solidFill>
          <a:ln>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solidFill>
                  <a:srgbClr val="0432FF"/>
                </a:solidFill>
                <a:latin typeface="Verdana" panose="020B0604030504040204" pitchFamily="34" charset="0"/>
                <a:ea typeface="Verdana" panose="020B0604030504040204" pitchFamily="34" charset="0"/>
                <a:cs typeface="Verdana" panose="020B0604030504040204" pitchFamily="34" charset="0"/>
              </a:rPr>
              <a:t>Kingdom:</a:t>
            </a:r>
          </a:p>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21 x 3 MW</a:t>
            </a:r>
          </a:p>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63 MW total</a:t>
            </a:r>
          </a:p>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20,000 households</a:t>
            </a:r>
          </a:p>
        </p:txBody>
      </p:sp>
    </p:spTree>
    <p:extLst>
      <p:ext uri="{BB962C8B-B14F-4D97-AF65-F5344CB8AC3E}">
        <p14:creationId xmlns:p14="http://schemas.microsoft.com/office/powerpoint/2010/main" val="4636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6613"/>
            <a:ext cx="809869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Can VAWT increase wind farm density?</a:t>
            </a:r>
          </a:p>
        </p:txBody>
      </p:sp>
      <p:sp>
        <p:nvSpPr>
          <p:cNvPr id="9" name="Rectangle 8"/>
          <p:cNvSpPr/>
          <p:nvPr/>
        </p:nvSpPr>
        <p:spPr>
          <a:xfrm>
            <a:off x="228600" y="831903"/>
            <a:ext cx="11963400" cy="1015663"/>
          </a:xfrm>
          <a:prstGeom prst="rect">
            <a:avLst/>
          </a:prstGeom>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Some propose </a:t>
            </a:r>
            <a:r>
              <a:rPr lang="en-US" sz="2000" b="1" dirty="0">
                <a:latin typeface="Verdana" panose="020B0604030504040204" pitchFamily="34" charset="0"/>
                <a:ea typeface="Verdana" panose="020B0604030504040204" pitchFamily="34" charset="0"/>
                <a:cs typeface="Verdana" panose="020B0604030504040204" pitchFamily="34" charset="0"/>
              </a:rPr>
              <a:t>adding rows of shorter vertical-axis wind turbines (VAWT)</a:t>
            </a:r>
            <a:r>
              <a:rPr lang="en-US" sz="2000" dirty="0">
                <a:latin typeface="Verdana" panose="020B0604030504040204" pitchFamily="34" charset="0"/>
                <a:ea typeface="Verdana" panose="020B0604030504040204" pitchFamily="34" charset="0"/>
                <a:cs typeface="Verdana" panose="020B0604030504040204" pitchFamily="34" charset="0"/>
              </a:rPr>
              <a:t> beneath massive conventional, horizontal-axis turbines (HAWT)in wind farms in arid, non-agricultural areas.</a:t>
            </a:r>
            <a:endParaRPr lang="en-CA" sz="2000"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6EBCA8EA-AE2A-2A43-81C6-26E56F666CF0}"/>
              </a:ext>
            </a:extLst>
          </p:cNvPr>
          <p:cNvPicPr>
            <a:picLocks noChangeAspect="1"/>
          </p:cNvPicPr>
          <p:nvPr/>
        </p:nvPicPr>
        <p:blipFill>
          <a:blip r:embed="rId2">
            <a:duotone>
              <a:prstClr val="black"/>
              <a:schemeClr val="accent1">
                <a:tint val="45000"/>
                <a:satMod val="400000"/>
              </a:schemeClr>
            </a:duotone>
          </a:blip>
          <a:stretch>
            <a:fillRect/>
          </a:stretch>
        </p:blipFill>
        <p:spPr>
          <a:xfrm>
            <a:off x="11028991" y="42112"/>
            <a:ext cx="628093" cy="584776"/>
          </a:xfrm>
          <a:prstGeom prst="rect">
            <a:avLst/>
          </a:prstGeom>
        </p:spPr>
      </p:pic>
      <p:pic>
        <p:nvPicPr>
          <p:cNvPr id="3" name="Picture 2" descr="A picture containing chart&#10;&#10;Description automatically generated">
            <a:extLst>
              <a:ext uri="{FF2B5EF4-FFF2-40B4-BE49-F238E27FC236}">
                <a16:creationId xmlns:a16="http://schemas.microsoft.com/office/drawing/2014/main" id="{D2962F92-35F2-DC49-974D-E3D9EF373E29}"/>
              </a:ext>
            </a:extLst>
          </p:cNvPr>
          <p:cNvPicPr>
            <a:picLocks noChangeAspect="1"/>
          </p:cNvPicPr>
          <p:nvPr/>
        </p:nvPicPr>
        <p:blipFill>
          <a:blip r:embed="rId3"/>
          <a:stretch>
            <a:fillRect/>
          </a:stretch>
        </p:blipFill>
        <p:spPr>
          <a:xfrm>
            <a:off x="79512" y="2185439"/>
            <a:ext cx="12065000" cy="4648200"/>
          </a:xfrm>
          <a:prstGeom prst="rect">
            <a:avLst/>
          </a:prstGeom>
        </p:spPr>
      </p:pic>
      <p:sp>
        <p:nvSpPr>
          <p:cNvPr id="7" name="TextBox 6">
            <a:extLst>
              <a:ext uri="{FF2B5EF4-FFF2-40B4-BE49-F238E27FC236}">
                <a16:creationId xmlns:a16="http://schemas.microsoft.com/office/drawing/2014/main" id="{42EBB921-8637-054D-B069-85D05F8287A7}"/>
              </a:ext>
            </a:extLst>
          </p:cNvPr>
          <p:cNvSpPr txBox="1"/>
          <p:nvPr/>
        </p:nvSpPr>
        <p:spPr>
          <a:xfrm rot="10800000" flipV="1">
            <a:off x="10790661" y="2305464"/>
            <a:ext cx="1104751" cy="2031325"/>
          </a:xfrm>
          <a:prstGeom prst="rect">
            <a:avLst/>
          </a:prstGeom>
          <a:noFill/>
        </p:spPr>
        <p:txBody>
          <a:bodyPr wrap="square" rtlCol="0">
            <a:spAutoFit/>
          </a:bodyPr>
          <a:lstStyle/>
          <a:p>
            <a:r>
              <a:rPr lang="en-US" sz="1400" dirty="0">
                <a:hlinkClick r:id="rId4"/>
              </a:rPr>
              <a:t>https://www.windpowerengineering.com/harvest-plentiful-low-level-winds-existing-wind-farms/</a:t>
            </a:r>
            <a:r>
              <a:rPr lang="en-US" sz="1400" dirty="0"/>
              <a:t> </a:t>
            </a:r>
          </a:p>
        </p:txBody>
      </p:sp>
      <p:sp>
        <p:nvSpPr>
          <p:cNvPr id="10" name="Rectangle 9">
            <a:extLst>
              <a:ext uri="{FF2B5EF4-FFF2-40B4-BE49-F238E27FC236}">
                <a16:creationId xmlns:a16="http://schemas.microsoft.com/office/drawing/2014/main" id="{D7F4CF89-02C7-1048-8EBE-7E86F488C3A0}"/>
              </a:ext>
            </a:extLst>
          </p:cNvPr>
          <p:cNvSpPr/>
          <p:nvPr/>
        </p:nvSpPr>
        <p:spPr>
          <a:xfrm>
            <a:off x="228600" y="1841542"/>
            <a:ext cx="11963400" cy="400110"/>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Proposal could add 150 – 200 MW of VAWT to a 32-MW wind farm.</a:t>
            </a:r>
            <a:endParaRPr lang="en-CA"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6091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508664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10. Wind energy</a:t>
            </a:r>
          </a:p>
        </p:txBody>
      </p:sp>
      <p:sp>
        <p:nvSpPr>
          <p:cNvPr id="8" name="TextBox 7"/>
          <p:cNvSpPr txBox="1"/>
          <p:nvPr/>
        </p:nvSpPr>
        <p:spPr>
          <a:xfrm>
            <a:off x="1357967" y="3167390"/>
            <a:ext cx="9275199" cy="523220"/>
          </a:xfrm>
          <a:prstGeom prst="rect">
            <a:avLst/>
          </a:prstGeom>
          <a:noFill/>
        </p:spPr>
        <p:txBody>
          <a:bodyPr wrap="square" rtlCol="0">
            <a:spAutoFit/>
          </a:bodyPr>
          <a:lstStyle/>
          <a:p>
            <a:pPr lvl="1"/>
            <a:r>
              <a:rPr lang="en-US" sz="2800" b="1" dirty="0">
                <a:latin typeface="Verdana" panose="020B0604030504040204" pitchFamily="34" charset="0"/>
                <a:ea typeface="Verdana" panose="020B0604030504040204" pitchFamily="34" charset="0"/>
                <a:cs typeface="Verdana" panose="020B0604030504040204" pitchFamily="34" charset="0"/>
              </a:rPr>
              <a:t>10.7: Offshore wind, the real powerhouse</a:t>
            </a:r>
          </a:p>
        </p:txBody>
      </p:sp>
      <p:sp>
        <p:nvSpPr>
          <p:cNvPr id="7" name="TextBox 6"/>
          <p:cNvSpPr txBox="1"/>
          <p:nvPr/>
        </p:nvSpPr>
        <p:spPr>
          <a:xfrm>
            <a:off x="8690060" y="6392817"/>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9" name="Picture 8">
            <a:extLst>
              <a:ext uri="{FF2B5EF4-FFF2-40B4-BE49-F238E27FC236}">
                <a16:creationId xmlns:a16="http://schemas.microsoft.com/office/drawing/2014/main" id="{8864C016-A13E-F747-A902-17F3E8F930F0}"/>
              </a:ext>
            </a:extLst>
          </p:cNvPr>
          <p:cNvPicPr>
            <a:picLocks noChangeAspect="1"/>
          </p:cNvPicPr>
          <p:nvPr/>
        </p:nvPicPr>
        <p:blipFill>
          <a:blip r:embed="rId2">
            <a:duotone>
              <a:prstClr val="black"/>
              <a:schemeClr val="accent1">
                <a:tint val="45000"/>
                <a:satMod val="400000"/>
              </a:schemeClr>
            </a:duotone>
          </a:blip>
          <a:stretch>
            <a:fillRect/>
          </a:stretch>
        </p:blipFill>
        <p:spPr>
          <a:xfrm>
            <a:off x="10988048" y="49317"/>
            <a:ext cx="628093" cy="584776"/>
          </a:xfrm>
          <a:prstGeom prst="rect">
            <a:avLst/>
          </a:prstGeom>
        </p:spPr>
      </p:pic>
    </p:spTree>
    <p:extLst>
      <p:ext uri="{BB962C8B-B14F-4D97-AF65-F5344CB8AC3E}">
        <p14:creationId xmlns:p14="http://schemas.microsoft.com/office/powerpoint/2010/main" val="1275156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261"/>
            <a:ext cx="703910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Block Island Wind (Rhode Island)</a:t>
            </a:r>
          </a:p>
        </p:txBody>
      </p:sp>
      <p:sp>
        <p:nvSpPr>
          <p:cNvPr id="11" name="Text Box 5"/>
          <p:cNvSpPr txBox="1">
            <a:spLocks noChangeArrowheads="1"/>
          </p:cNvSpPr>
          <p:nvPr/>
        </p:nvSpPr>
        <p:spPr bwMode="auto">
          <a:xfrm>
            <a:off x="228600" y="758669"/>
            <a:ext cx="11549417" cy="4401205"/>
          </a:xfrm>
          <a:prstGeom prst="rect">
            <a:avLst/>
          </a:prstGeom>
          <a:solidFill>
            <a:schemeClr val="bg1"/>
          </a:solidFill>
          <a:ln w="9525">
            <a:noFill/>
            <a:miter lim="800000"/>
            <a:headEnd/>
            <a:tailEnd/>
          </a:ln>
        </p:spPr>
        <p:txBody>
          <a:bodyPr wrap="square">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First offshore wind farm in the US</a:t>
            </a:r>
            <a:r>
              <a:rPr lang="en-US" sz="2000" dirty="0">
                <a:latin typeface="Verdana" panose="020B0604030504040204" pitchFamily="34" charset="0"/>
                <a:ea typeface="Verdana" panose="020B0604030504040204" pitchFamily="34" charset="0"/>
                <a:cs typeface="Verdana" panose="020B0604030504040204" pitchFamily="34" charset="0"/>
              </a:rPr>
              <a:t>, 3.8 miles off Block Island</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Operations began in December of 2016</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5 turbines with total </a:t>
            </a:r>
            <a:r>
              <a:rPr lang="en-US" sz="2000" b="1" dirty="0">
                <a:latin typeface="Verdana" panose="020B0604030504040204" pitchFamily="34" charset="0"/>
                <a:ea typeface="Verdana" panose="020B0604030504040204" pitchFamily="34" charset="0"/>
                <a:cs typeface="Verdana" panose="020B0604030504040204" pitchFamily="34" charset="0"/>
              </a:rPr>
              <a:t>30 MW capacity </a:t>
            </a:r>
            <a:r>
              <a:rPr lang="en-US" sz="2000" dirty="0">
                <a:latin typeface="Verdana" panose="020B0604030504040204" pitchFamily="34" charset="0"/>
                <a:ea typeface="Verdana" panose="020B0604030504040204" pitchFamily="34" charset="0"/>
                <a:cs typeface="Verdana" panose="020B0604030504040204" pitchFamily="34" charset="0"/>
              </a:rPr>
              <a:t>(125,000 MW/year)</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Includes a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wildlife tracking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station operated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by US Fish &amp;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Wildlife, URI &amp;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UMass </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Power sold to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National Grid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for $0.244/kWh</a:t>
            </a:r>
          </a:p>
        </p:txBody>
      </p:sp>
      <p:sp>
        <p:nvSpPr>
          <p:cNvPr id="2" name="TextBox 1"/>
          <p:cNvSpPr txBox="1"/>
          <p:nvPr/>
        </p:nvSpPr>
        <p:spPr>
          <a:xfrm>
            <a:off x="123568" y="6209730"/>
            <a:ext cx="2687872" cy="523220"/>
          </a:xfrm>
          <a:prstGeom prst="rect">
            <a:avLst/>
          </a:prstGeom>
          <a:noFill/>
        </p:spPr>
        <p:txBody>
          <a:bodyPr wrap="square" rtlCol="0">
            <a:spAutoFit/>
          </a:bodyPr>
          <a:lstStyle/>
          <a:p>
            <a:r>
              <a:rPr lang="en-US" sz="1400" dirty="0">
                <a:latin typeface="Verdana" panose="020B0604030504040204" pitchFamily="34" charset="0"/>
              </a:rPr>
              <a:t>http://</a:t>
            </a:r>
            <a:r>
              <a:rPr lang="en-US" sz="1400" dirty="0" err="1">
                <a:latin typeface="Verdana" panose="020B0604030504040204" pitchFamily="34" charset="0"/>
              </a:rPr>
              <a:t>dwwind.com</a:t>
            </a:r>
            <a:r>
              <a:rPr lang="en-US" sz="1400" dirty="0">
                <a:latin typeface="Verdana" panose="020B0604030504040204" pitchFamily="34" charset="0"/>
              </a:rPr>
              <a:t>/project/block-island-wind-farm/</a:t>
            </a:r>
          </a:p>
        </p:txBody>
      </p:sp>
      <p:pic>
        <p:nvPicPr>
          <p:cNvPr id="6" name="Picture 5" descr="sunrise-60-550x375.jpg"/>
          <p:cNvPicPr>
            <a:picLocks noChangeAspect="1"/>
          </p:cNvPicPr>
          <p:nvPr/>
        </p:nvPicPr>
        <p:blipFill rotWithShape="1">
          <a:blip r:embed="rId2">
            <a:extLst>
              <a:ext uri="{28A0092B-C50C-407E-A947-70E740481C1C}">
                <a14:useLocalDpi xmlns:a14="http://schemas.microsoft.com/office/drawing/2010/main" val="0"/>
              </a:ext>
            </a:extLst>
          </a:blip>
          <a:srcRect b="23961"/>
          <a:stretch/>
        </p:blipFill>
        <p:spPr>
          <a:xfrm>
            <a:off x="3248167" y="2194905"/>
            <a:ext cx="8820266" cy="4572834"/>
          </a:xfrm>
          <a:prstGeom prst="rect">
            <a:avLst/>
          </a:prstGeom>
        </p:spPr>
      </p:pic>
      <p:pic>
        <p:nvPicPr>
          <p:cNvPr id="9" name="Picture 8">
            <a:extLst>
              <a:ext uri="{FF2B5EF4-FFF2-40B4-BE49-F238E27FC236}">
                <a16:creationId xmlns:a16="http://schemas.microsoft.com/office/drawing/2014/main" id="{6699AAAF-DECD-B047-A247-96231755D79F}"/>
              </a:ext>
            </a:extLst>
          </p:cNvPr>
          <p:cNvPicPr>
            <a:picLocks noChangeAspect="1"/>
          </p:cNvPicPr>
          <p:nvPr/>
        </p:nvPicPr>
        <p:blipFill>
          <a:blip r:embed="rId3">
            <a:duotone>
              <a:prstClr val="black"/>
              <a:schemeClr val="accent1">
                <a:tint val="45000"/>
                <a:satMod val="400000"/>
              </a:schemeClr>
            </a:duotone>
          </a:blip>
          <a:stretch>
            <a:fillRect/>
          </a:stretch>
        </p:blipFill>
        <p:spPr>
          <a:xfrm>
            <a:off x="11001695" y="50512"/>
            <a:ext cx="628093" cy="584776"/>
          </a:xfrm>
          <a:prstGeom prst="rect">
            <a:avLst/>
          </a:prstGeom>
        </p:spPr>
      </p:pic>
    </p:spTree>
    <p:extLst>
      <p:ext uri="{BB962C8B-B14F-4D97-AF65-F5344CB8AC3E}">
        <p14:creationId xmlns:p14="http://schemas.microsoft.com/office/powerpoint/2010/main" val="2489365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261"/>
            <a:ext cx="921758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Floating wind is where the real potential lies</a:t>
            </a:r>
          </a:p>
        </p:txBody>
      </p:sp>
      <p:pic>
        <p:nvPicPr>
          <p:cNvPr id="9" name="Picture 8">
            <a:extLst>
              <a:ext uri="{FF2B5EF4-FFF2-40B4-BE49-F238E27FC236}">
                <a16:creationId xmlns:a16="http://schemas.microsoft.com/office/drawing/2014/main" id="{55AA2294-E69D-3B49-9388-BBA896D671ED}"/>
              </a:ext>
            </a:extLst>
          </p:cNvPr>
          <p:cNvPicPr>
            <a:picLocks noChangeAspect="1"/>
          </p:cNvPicPr>
          <p:nvPr/>
        </p:nvPicPr>
        <p:blipFill>
          <a:blip r:embed="rId2">
            <a:duotone>
              <a:prstClr val="black"/>
              <a:schemeClr val="accent1">
                <a:tint val="45000"/>
                <a:satMod val="400000"/>
              </a:schemeClr>
            </a:duotone>
          </a:blip>
          <a:stretch>
            <a:fillRect/>
          </a:stretch>
        </p:blipFill>
        <p:spPr>
          <a:xfrm>
            <a:off x="11179116" y="49317"/>
            <a:ext cx="628093" cy="584776"/>
          </a:xfrm>
          <a:prstGeom prst="rect">
            <a:avLst/>
          </a:prstGeom>
        </p:spPr>
      </p:pic>
      <p:sp>
        <p:nvSpPr>
          <p:cNvPr id="2" name="TextBox 1"/>
          <p:cNvSpPr txBox="1"/>
          <p:nvPr/>
        </p:nvSpPr>
        <p:spPr>
          <a:xfrm>
            <a:off x="556593" y="6542720"/>
            <a:ext cx="11502887" cy="276999"/>
          </a:xfrm>
          <a:prstGeom prst="rect">
            <a:avLst/>
          </a:prstGeom>
          <a:noFill/>
        </p:spPr>
        <p:txBody>
          <a:bodyPr wrap="square" rtlCol="0">
            <a:spAutoFit/>
          </a:bodyPr>
          <a:lstStyle/>
          <a:p>
            <a:pPr algn="r"/>
            <a:r>
              <a:rPr lang="en-US" sz="1200" dirty="0">
                <a:latin typeface="Verdana" panose="020B0604030504040204" pitchFamily="34" charset="0"/>
                <a:hlinkClick r:id="rId3"/>
              </a:rPr>
              <a:t>https://www.irena.org/-/media/Files/IRENA/Agency/Publication/2019/Oct/IRENA_Future_of_wind_2019.pdf</a:t>
            </a:r>
            <a:r>
              <a:rPr lang="en-US" sz="1200" dirty="0">
                <a:latin typeface="Verdana" panose="020B0604030504040204" pitchFamily="34" charset="0"/>
              </a:rPr>
              <a:t> </a:t>
            </a:r>
          </a:p>
        </p:txBody>
      </p:sp>
      <p:pic>
        <p:nvPicPr>
          <p:cNvPr id="7" name="Picture 6" descr="A picture containing person, clock&#10;&#10;Description automatically generated">
            <a:extLst>
              <a:ext uri="{FF2B5EF4-FFF2-40B4-BE49-F238E27FC236}">
                <a16:creationId xmlns:a16="http://schemas.microsoft.com/office/drawing/2014/main" id="{01FC606E-2E29-3B41-A6AD-FDA27A80CCC2}"/>
              </a:ext>
            </a:extLst>
          </p:cNvPr>
          <p:cNvPicPr>
            <a:picLocks noChangeAspect="1"/>
          </p:cNvPicPr>
          <p:nvPr/>
        </p:nvPicPr>
        <p:blipFill>
          <a:blip r:embed="rId4"/>
          <a:stretch>
            <a:fillRect/>
          </a:stretch>
        </p:blipFill>
        <p:spPr>
          <a:xfrm>
            <a:off x="2678479" y="768627"/>
            <a:ext cx="9471287" cy="5724939"/>
          </a:xfrm>
          <a:prstGeom prst="rect">
            <a:avLst/>
          </a:prstGeom>
        </p:spPr>
      </p:pic>
      <p:pic>
        <p:nvPicPr>
          <p:cNvPr id="10" name="Picture 9" descr="Table&#10;&#10;Description automatically generated">
            <a:extLst>
              <a:ext uri="{FF2B5EF4-FFF2-40B4-BE49-F238E27FC236}">
                <a16:creationId xmlns:a16="http://schemas.microsoft.com/office/drawing/2014/main" id="{8A06018B-42F6-6648-8F81-CDC4236CE3C4}"/>
              </a:ext>
            </a:extLst>
          </p:cNvPr>
          <p:cNvPicPr>
            <a:picLocks noChangeAspect="1"/>
          </p:cNvPicPr>
          <p:nvPr/>
        </p:nvPicPr>
        <p:blipFill>
          <a:blip r:embed="rId5"/>
          <a:stretch>
            <a:fillRect/>
          </a:stretch>
        </p:blipFill>
        <p:spPr>
          <a:xfrm>
            <a:off x="81992" y="3970332"/>
            <a:ext cx="6226044" cy="2119040"/>
          </a:xfrm>
          <a:prstGeom prst="rect">
            <a:avLst/>
          </a:prstGeom>
        </p:spPr>
      </p:pic>
    </p:spTree>
    <p:extLst>
      <p:ext uri="{BB962C8B-B14F-4D97-AF65-F5344CB8AC3E}">
        <p14:creationId xmlns:p14="http://schemas.microsoft.com/office/powerpoint/2010/main" val="3153673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261"/>
            <a:ext cx="7377341" cy="523220"/>
          </a:xfrm>
          <a:prstGeom prst="rect">
            <a:avLst/>
          </a:prstGeom>
          <a:noFill/>
        </p:spPr>
        <p:txBody>
          <a:bodyPr wrap="none" rtlCol="0">
            <a:spAutoFit/>
          </a:bodyPr>
          <a:lstStyle/>
          <a:p>
            <a:pPr defTabSz="914400"/>
            <a:r>
              <a:rPr lang="en-US" sz="2800" b="1" dirty="0" err="1">
                <a:solidFill>
                  <a:prstClr val="white"/>
                </a:solidFill>
                <a:latin typeface="Verdana" panose="020B0604030504040204" pitchFamily="34" charset="0"/>
                <a:ea typeface="Verdana" panose="020B0604030504040204" pitchFamily="34" charset="0"/>
                <a:cs typeface="Verdana" panose="020B0604030504040204" pitchFamily="34" charset="0"/>
              </a:rPr>
              <a:t>Hywind</a:t>
            </a:r>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 Scotland: deep ocean </a:t>
            </a:r>
            <a:r>
              <a:rPr lang="en-US" sz="2400" b="1" dirty="0">
                <a:solidFill>
                  <a:prstClr val="white"/>
                </a:solidFill>
                <a:latin typeface="Verdana" panose="020B0604030504040204" pitchFamily="34" charset="0"/>
                <a:ea typeface="Verdana" panose="020B0604030504040204" pitchFamily="34" charset="0"/>
                <a:cs typeface="Verdana" panose="020B0604030504040204" pitchFamily="34" charset="0"/>
              </a:rPr>
              <a:t>wind</a:t>
            </a:r>
            <a:endPar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136480" y="4063408"/>
            <a:ext cx="1241944" cy="2677656"/>
          </a:xfrm>
          <a:prstGeom prst="rect">
            <a:avLst/>
          </a:prstGeom>
          <a:noFill/>
        </p:spPr>
        <p:txBody>
          <a:bodyPr wrap="square" rtlCol="0">
            <a:spAutoFit/>
          </a:bodyPr>
          <a:lstStyle/>
          <a:p>
            <a:r>
              <a:rPr lang="en-US" sz="1400" dirty="0">
                <a:latin typeface="Verdana" panose="020B0604030504040204" pitchFamily="34" charset="0"/>
                <a:hlinkClick r:id="rId2"/>
              </a:rPr>
              <a:t>https://www.statoil.com/en/what-we-do/new-energy-solutions/our-offshore-wind-projects.html</a:t>
            </a:r>
            <a:r>
              <a:rPr lang="en-US" sz="1400" dirty="0">
                <a:latin typeface="Verdana" panose="020B0604030504040204" pitchFamily="34" charset="0"/>
              </a:rPr>
              <a:t> </a:t>
            </a:r>
          </a:p>
        </p:txBody>
      </p:sp>
      <p:sp>
        <p:nvSpPr>
          <p:cNvPr id="14" name="Text Box 5"/>
          <p:cNvSpPr txBox="1">
            <a:spLocks noChangeArrowheads="1"/>
          </p:cNvSpPr>
          <p:nvPr/>
        </p:nvSpPr>
        <p:spPr bwMode="auto">
          <a:xfrm>
            <a:off x="125422" y="774171"/>
            <a:ext cx="11789073" cy="1785104"/>
          </a:xfrm>
          <a:prstGeom prst="rect">
            <a:avLst/>
          </a:prstGeom>
          <a:solidFill>
            <a:schemeClr val="bg1"/>
          </a:solidFill>
          <a:ln w="9525">
            <a:noFill/>
            <a:miter lim="800000"/>
            <a:headEnd/>
            <a:tailEnd/>
          </a:ln>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2017, Project of Statoil (since renamed to Equinor)</a:t>
            </a:r>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sz="1000" dirty="0">
                <a:latin typeface="Verdana" panose="020B0604030504040204" pitchFamily="34" charset="0"/>
                <a:ea typeface="Verdana" panose="020B0604030504040204" pitchFamily="34" charset="0"/>
                <a:cs typeface="Verdana" panose="020B0604030504040204" pitchFamily="34" charset="0"/>
              </a:rPr>
              <a:t> </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25 km (16 miles) off </a:t>
            </a:r>
            <a:r>
              <a:rPr lang="en-US" sz="2000" dirty="0" err="1">
                <a:latin typeface="Verdana" panose="020B0604030504040204" pitchFamily="34" charset="0"/>
                <a:ea typeface="Verdana" panose="020B0604030504040204" pitchFamily="34" charset="0"/>
                <a:cs typeface="Verdana" panose="020B0604030504040204" pitchFamily="34" charset="0"/>
              </a:rPr>
              <a:t>Peterhead</a:t>
            </a:r>
            <a:r>
              <a:rPr lang="en-US" sz="2000" dirty="0">
                <a:latin typeface="Verdana" panose="020B0604030504040204" pitchFamily="34" charset="0"/>
                <a:ea typeface="Verdana" panose="020B0604030504040204" pitchFamily="34" charset="0"/>
                <a:cs typeface="Verdana" panose="020B0604030504040204" pitchFamily="34" charset="0"/>
              </a:rPr>
              <a:t> in </a:t>
            </a:r>
            <a:r>
              <a:rPr lang="en-US" sz="2000" dirty="0" err="1">
                <a:latin typeface="Verdana" panose="020B0604030504040204" pitchFamily="34" charset="0"/>
                <a:ea typeface="Verdana" panose="020B0604030504040204" pitchFamily="34" charset="0"/>
                <a:cs typeface="Verdana" panose="020B0604030504040204" pitchFamily="34" charset="0"/>
              </a:rPr>
              <a:t>Aberdeenshire</a:t>
            </a:r>
            <a:r>
              <a:rPr lang="en-US" sz="2000" dirty="0">
                <a:latin typeface="Verdana" panose="020B0604030504040204" pitchFamily="34" charset="0"/>
                <a:ea typeface="Verdana" panose="020B0604030504040204" pitchFamily="34" charset="0"/>
                <a:cs typeface="Verdana" panose="020B0604030504040204" pitchFamily="34" charset="0"/>
              </a:rPr>
              <a:t>, Scotland at Buchan Deep</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5 floating turbines</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30 MW installed capacity (power for ~ 20,000 households)</a:t>
            </a:r>
          </a:p>
        </p:txBody>
      </p:sp>
      <p:pic>
        <p:nvPicPr>
          <p:cNvPr id="6" name="Picture 5" descr="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550" y="2647647"/>
            <a:ext cx="10188851" cy="4186982"/>
          </a:xfrm>
          <a:prstGeom prst="rect">
            <a:avLst/>
          </a:prstGeom>
        </p:spPr>
      </p:pic>
      <p:pic>
        <p:nvPicPr>
          <p:cNvPr id="9" name="Picture 8">
            <a:extLst>
              <a:ext uri="{FF2B5EF4-FFF2-40B4-BE49-F238E27FC236}">
                <a16:creationId xmlns:a16="http://schemas.microsoft.com/office/drawing/2014/main" id="{55AA2294-E69D-3B49-9388-BBA896D671ED}"/>
              </a:ext>
            </a:extLst>
          </p:cNvPr>
          <p:cNvPicPr>
            <a:picLocks noChangeAspect="1"/>
          </p:cNvPicPr>
          <p:nvPr/>
        </p:nvPicPr>
        <p:blipFill>
          <a:blip r:embed="rId4">
            <a:duotone>
              <a:prstClr val="black"/>
              <a:schemeClr val="accent1">
                <a:tint val="45000"/>
                <a:satMod val="400000"/>
              </a:schemeClr>
            </a:duotone>
          </a:blip>
          <a:stretch>
            <a:fillRect/>
          </a:stretch>
        </p:blipFill>
        <p:spPr>
          <a:xfrm>
            <a:off x="11179116" y="49317"/>
            <a:ext cx="628093" cy="584776"/>
          </a:xfrm>
          <a:prstGeom prst="rect">
            <a:avLst/>
          </a:prstGeom>
        </p:spPr>
      </p:pic>
    </p:spTree>
    <p:extLst>
      <p:ext uri="{BB962C8B-B14F-4D97-AF65-F5344CB8AC3E}">
        <p14:creationId xmlns:p14="http://schemas.microsoft.com/office/powerpoint/2010/main" val="17982908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261"/>
            <a:ext cx="795602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Equinor’s deep ocean wind technology</a:t>
            </a:r>
          </a:p>
        </p:txBody>
      </p:sp>
      <p:sp>
        <p:nvSpPr>
          <p:cNvPr id="2" name="TextBox 1"/>
          <p:cNvSpPr txBox="1"/>
          <p:nvPr/>
        </p:nvSpPr>
        <p:spPr>
          <a:xfrm>
            <a:off x="125422" y="4702925"/>
            <a:ext cx="972256" cy="2031325"/>
          </a:xfrm>
          <a:prstGeom prst="rect">
            <a:avLst/>
          </a:prstGeom>
          <a:noFill/>
        </p:spPr>
        <p:txBody>
          <a:bodyPr wrap="square" rtlCol="0">
            <a:spAutoFit/>
          </a:bodyPr>
          <a:lstStyle/>
          <a:p>
            <a:r>
              <a:rPr lang="en-US" sz="1400" dirty="0">
                <a:latin typeface="Verdana" panose="020B0604030504040204" pitchFamily="34" charset="0"/>
                <a:hlinkClick r:id="rId2"/>
              </a:rPr>
              <a:t>https://www.equinor.com/en/what-we-do/floating-wind.html</a:t>
            </a:r>
            <a:r>
              <a:rPr lang="en-US" sz="1400" dirty="0">
                <a:latin typeface="Verdana" panose="020B0604030504040204" pitchFamily="34" charset="0"/>
              </a:rPr>
              <a:t> </a:t>
            </a:r>
          </a:p>
        </p:txBody>
      </p:sp>
      <p:pic>
        <p:nvPicPr>
          <p:cNvPr id="9" name="Picture 8">
            <a:extLst>
              <a:ext uri="{FF2B5EF4-FFF2-40B4-BE49-F238E27FC236}">
                <a16:creationId xmlns:a16="http://schemas.microsoft.com/office/drawing/2014/main" id="{55AA2294-E69D-3B49-9388-BBA896D671ED}"/>
              </a:ext>
            </a:extLst>
          </p:cNvPr>
          <p:cNvPicPr>
            <a:picLocks noChangeAspect="1"/>
          </p:cNvPicPr>
          <p:nvPr/>
        </p:nvPicPr>
        <p:blipFill>
          <a:blip r:embed="rId3">
            <a:duotone>
              <a:prstClr val="black"/>
              <a:schemeClr val="accent1">
                <a:tint val="45000"/>
                <a:satMod val="400000"/>
              </a:schemeClr>
            </a:duotone>
          </a:blip>
          <a:stretch>
            <a:fillRect/>
          </a:stretch>
        </p:blipFill>
        <p:spPr>
          <a:xfrm>
            <a:off x="11179116" y="49317"/>
            <a:ext cx="628093" cy="584776"/>
          </a:xfrm>
          <a:prstGeom prst="rect">
            <a:avLst/>
          </a:prstGeom>
        </p:spPr>
      </p:pic>
      <p:pic>
        <p:nvPicPr>
          <p:cNvPr id="7" name="Picture 6" descr="Diagram&#10;&#10;Description automatically generated">
            <a:extLst>
              <a:ext uri="{FF2B5EF4-FFF2-40B4-BE49-F238E27FC236}">
                <a16:creationId xmlns:a16="http://schemas.microsoft.com/office/drawing/2014/main" id="{58C90188-E5F9-464B-8EDE-48E86F6919D3}"/>
              </a:ext>
            </a:extLst>
          </p:cNvPr>
          <p:cNvPicPr>
            <a:picLocks noChangeAspect="1"/>
          </p:cNvPicPr>
          <p:nvPr/>
        </p:nvPicPr>
        <p:blipFill>
          <a:blip r:embed="rId4"/>
          <a:stretch>
            <a:fillRect/>
          </a:stretch>
        </p:blipFill>
        <p:spPr>
          <a:xfrm>
            <a:off x="1097678" y="776061"/>
            <a:ext cx="11031480" cy="5965003"/>
          </a:xfrm>
          <a:prstGeom prst="rect">
            <a:avLst/>
          </a:prstGeom>
        </p:spPr>
      </p:pic>
    </p:spTree>
    <p:extLst>
      <p:ext uri="{BB962C8B-B14F-4D97-AF65-F5344CB8AC3E}">
        <p14:creationId xmlns:p14="http://schemas.microsoft.com/office/powerpoint/2010/main" val="3365765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9797"/>
            <a:ext cx="4889480"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Global wind milestones</a:t>
            </a:r>
          </a:p>
        </p:txBody>
      </p:sp>
      <p:sp>
        <p:nvSpPr>
          <p:cNvPr id="20" name="TextBox 19"/>
          <p:cNvSpPr txBox="1"/>
          <p:nvPr/>
        </p:nvSpPr>
        <p:spPr>
          <a:xfrm>
            <a:off x="228600" y="5916077"/>
            <a:ext cx="2514599" cy="830997"/>
          </a:xfrm>
          <a:prstGeom prst="rect">
            <a:avLst/>
          </a:prstGeom>
          <a:noFill/>
        </p:spPr>
        <p:txBody>
          <a:bodyPr wrap="square" rtlCol="0">
            <a:spAutoFit/>
          </a:bodyPr>
          <a:lstStyle/>
          <a:p>
            <a:r>
              <a:rPr lang="en-US" sz="1200" dirty="0">
                <a:latin typeface="Verdana" panose="020B0604030504040204" pitchFamily="34" charset="0"/>
                <a:cs typeface="Verdana" panose="020B0604030504040204" pitchFamily="34" charset="0"/>
                <a:hlinkClick r:id="rId2"/>
              </a:rPr>
              <a:t>https://www.irena.org/-/media/Files/IRENA/Agency/Publication/2019/Oct/IRENA_Future_of_wind_2019.pdf</a:t>
            </a:r>
            <a:r>
              <a:rPr lang="en-US" sz="1200" dirty="0">
                <a:latin typeface="Verdana" panose="020B0604030504040204" pitchFamily="34" charset="0"/>
                <a:cs typeface="Verdana" panose="020B0604030504040204" pitchFamily="34" charset="0"/>
              </a:rPr>
              <a:t> </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23" name="Text Box 3"/>
          <p:cNvSpPr txBox="1">
            <a:spLocks noChangeArrowheads="1"/>
          </p:cNvSpPr>
          <p:nvPr/>
        </p:nvSpPr>
        <p:spPr bwMode="auto">
          <a:xfrm>
            <a:off x="564347" y="4395644"/>
            <a:ext cx="907695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endParaRPr lang="en-US" altLang="en-US" sz="2000" dirty="0">
              <a:latin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5B3FFAB9-8747-BD47-82DE-23A8307E52C8}"/>
              </a:ext>
            </a:extLst>
          </p:cNvPr>
          <p:cNvPicPr>
            <a:picLocks noChangeAspect="1"/>
          </p:cNvPicPr>
          <p:nvPr/>
        </p:nvPicPr>
        <p:blipFill>
          <a:blip r:embed="rId3">
            <a:duotone>
              <a:prstClr val="black"/>
              <a:schemeClr val="accent1">
                <a:tint val="45000"/>
                <a:satMod val="400000"/>
              </a:schemeClr>
            </a:duotone>
          </a:blip>
          <a:stretch>
            <a:fillRect/>
          </a:stretch>
        </p:blipFill>
        <p:spPr>
          <a:xfrm>
            <a:off x="11291278" y="51434"/>
            <a:ext cx="628093" cy="584776"/>
          </a:xfrm>
          <a:prstGeom prst="rect">
            <a:avLst/>
          </a:prstGeom>
        </p:spPr>
      </p:pic>
      <p:pic>
        <p:nvPicPr>
          <p:cNvPr id="6" name="Picture 5" descr="A picture containing timeline&#10;&#10;Description automatically generated">
            <a:extLst>
              <a:ext uri="{FF2B5EF4-FFF2-40B4-BE49-F238E27FC236}">
                <a16:creationId xmlns:a16="http://schemas.microsoft.com/office/drawing/2014/main" id="{761CC8DF-EB63-844E-84AD-3C66C79B99DB}"/>
              </a:ext>
            </a:extLst>
          </p:cNvPr>
          <p:cNvPicPr>
            <a:picLocks noChangeAspect="1"/>
          </p:cNvPicPr>
          <p:nvPr/>
        </p:nvPicPr>
        <p:blipFill rotWithShape="1">
          <a:blip r:embed="rId4"/>
          <a:srcRect b="45246"/>
          <a:stretch/>
        </p:blipFill>
        <p:spPr>
          <a:xfrm>
            <a:off x="100582" y="709318"/>
            <a:ext cx="8579592" cy="5054940"/>
          </a:xfrm>
          <a:prstGeom prst="rect">
            <a:avLst/>
          </a:prstGeom>
        </p:spPr>
      </p:pic>
      <p:pic>
        <p:nvPicPr>
          <p:cNvPr id="14" name="Picture 13" descr="A picture containing timeline&#10;&#10;Description automatically generated">
            <a:extLst>
              <a:ext uri="{FF2B5EF4-FFF2-40B4-BE49-F238E27FC236}">
                <a16:creationId xmlns:a16="http://schemas.microsoft.com/office/drawing/2014/main" id="{9BAFA426-411C-3943-ADD3-441D10A66C33}"/>
              </a:ext>
            </a:extLst>
          </p:cNvPr>
          <p:cNvPicPr>
            <a:picLocks noChangeAspect="1"/>
          </p:cNvPicPr>
          <p:nvPr/>
        </p:nvPicPr>
        <p:blipFill rotWithShape="1">
          <a:blip r:embed="rId4"/>
          <a:srcRect t="54579"/>
          <a:stretch/>
        </p:blipFill>
        <p:spPr>
          <a:xfrm>
            <a:off x="3935896" y="2743015"/>
            <a:ext cx="8256104" cy="4035188"/>
          </a:xfrm>
          <a:prstGeom prst="rect">
            <a:avLst/>
          </a:prstGeom>
        </p:spPr>
      </p:pic>
    </p:spTree>
    <p:extLst>
      <p:ext uri="{BB962C8B-B14F-4D97-AF65-F5344CB8AC3E}">
        <p14:creationId xmlns:p14="http://schemas.microsoft.com/office/powerpoint/2010/main" val="227501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261"/>
            <a:ext cx="965039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Equinor’s next project? Powering oil with wind</a:t>
            </a:r>
          </a:p>
        </p:txBody>
      </p:sp>
      <p:sp>
        <p:nvSpPr>
          <p:cNvPr id="2" name="TextBox 1"/>
          <p:cNvSpPr txBox="1"/>
          <p:nvPr/>
        </p:nvSpPr>
        <p:spPr>
          <a:xfrm>
            <a:off x="125422" y="6211030"/>
            <a:ext cx="3780372" cy="523220"/>
          </a:xfrm>
          <a:prstGeom prst="rect">
            <a:avLst/>
          </a:prstGeom>
          <a:noFill/>
        </p:spPr>
        <p:txBody>
          <a:bodyPr wrap="square" rtlCol="0">
            <a:spAutoFit/>
          </a:bodyPr>
          <a:lstStyle/>
          <a:p>
            <a:r>
              <a:rPr lang="en-US" sz="1400" dirty="0">
                <a:latin typeface="Verdana" panose="020B0604030504040204" pitchFamily="34" charset="0"/>
                <a:hlinkClick r:id="rId2"/>
              </a:rPr>
              <a:t>https://www.equinor.com/en/what-we-do/floating-wind.html</a:t>
            </a:r>
            <a:r>
              <a:rPr lang="en-US" sz="1400" dirty="0">
                <a:latin typeface="Verdana" panose="020B0604030504040204" pitchFamily="34" charset="0"/>
              </a:rPr>
              <a:t> </a:t>
            </a:r>
          </a:p>
        </p:txBody>
      </p:sp>
      <p:pic>
        <p:nvPicPr>
          <p:cNvPr id="9" name="Picture 8">
            <a:extLst>
              <a:ext uri="{FF2B5EF4-FFF2-40B4-BE49-F238E27FC236}">
                <a16:creationId xmlns:a16="http://schemas.microsoft.com/office/drawing/2014/main" id="{55AA2294-E69D-3B49-9388-BBA896D671ED}"/>
              </a:ext>
            </a:extLst>
          </p:cNvPr>
          <p:cNvPicPr>
            <a:picLocks noChangeAspect="1"/>
          </p:cNvPicPr>
          <p:nvPr/>
        </p:nvPicPr>
        <p:blipFill>
          <a:blip r:embed="rId3">
            <a:duotone>
              <a:prstClr val="black"/>
              <a:schemeClr val="accent1">
                <a:tint val="45000"/>
                <a:satMod val="400000"/>
              </a:schemeClr>
            </a:duotone>
          </a:blip>
          <a:stretch>
            <a:fillRect/>
          </a:stretch>
        </p:blipFill>
        <p:spPr>
          <a:xfrm>
            <a:off x="11179116" y="49317"/>
            <a:ext cx="628093" cy="584776"/>
          </a:xfrm>
          <a:prstGeom prst="rect">
            <a:avLst/>
          </a:prstGeom>
        </p:spPr>
      </p:pic>
      <p:pic>
        <p:nvPicPr>
          <p:cNvPr id="3" name="Picture 2">
            <a:extLst>
              <a:ext uri="{FF2B5EF4-FFF2-40B4-BE49-F238E27FC236}">
                <a16:creationId xmlns:a16="http://schemas.microsoft.com/office/drawing/2014/main" id="{0B4E751F-D774-EA4C-82C4-CF59E2B1E32A}"/>
              </a:ext>
            </a:extLst>
          </p:cNvPr>
          <p:cNvPicPr>
            <a:picLocks noChangeAspect="1"/>
          </p:cNvPicPr>
          <p:nvPr/>
        </p:nvPicPr>
        <p:blipFill>
          <a:blip r:embed="rId4"/>
          <a:stretch>
            <a:fillRect/>
          </a:stretch>
        </p:blipFill>
        <p:spPr>
          <a:xfrm>
            <a:off x="4069369" y="2246927"/>
            <a:ext cx="7997209" cy="4487323"/>
          </a:xfrm>
          <a:prstGeom prst="rect">
            <a:avLst/>
          </a:prstGeom>
        </p:spPr>
      </p:pic>
      <p:sp>
        <p:nvSpPr>
          <p:cNvPr id="8" name="Text Box 5">
            <a:extLst>
              <a:ext uri="{FF2B5EF4-FFF2-40B4-BE49-F238E27FC236}">
                <a16:creationId xmlns:a16="http://schemas.microsoft.com/office/drawing/2014/main" id="{84EFE339-C239-8241-8E8D-8D45E1F123CB}"/>
              </a:ext>
            </a:extLst>
          </p:cNvPr>
          <p:cNvSpPr txBox="1">
            <a:spLocks noChangeArrowheads="1"/>
          </p:cNvSpPr>
          <p:nvPr/>
        </p:nvSpPr>
        <p:spPr bwMode="auto">
          <a:xfrm>
            <a:off x="125422" y="774171"/>
            <a:ext cx="11789073" cy="1015663"/>
          </a:xfrm>
          <a:prstGeom prst="rect">
            <a:avLst/>
          </a:prstGeom>
          <a:solidFill>
            <a:schemeClr val="bg1"/>
          </a:solidFill>
          <a:ln w="9525">
            <a:noFill/>
            <a:miter lim="800000"/>
            <a:headEnd/>
            <a:tailEnd/>
          </a:ln>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Equinor evolved from Norway’s state oil company, Statoil. While they are using Norway’s </a:t>
            </a:r>
            <a:r>
              <a:rPr lang="en-US" sz="2000" b="1" dirty="0">
                <a:latin typeface="Verdana" panose="020B0604030504040204" pitchFamily="34" charset="0"/>
                <a:ea typeface="Verdana" panose="020B0604030504040204" pitchFamily="34" charset="0"/>
                <a:cs typeface="Verdana" panose="020B0604030504040204" pitchFamily="34" charset="0"/>
              </a:rPr>
              <a:t>sovereign wealth fund </a:t>
            </a:r>
            <a:r>
              <a:rPr lang="en-US" sz="2000" dirty="0">
                <a:latin typeface="Verdana" panose="020B0604030504040204" pitchFamily="34" charset="0"/>
                <a:ea typeface="Verdana" panose="020B0604030504040204" pitchFamily="34" charset="0"/>
                <a:cs typeface="Verdana" panose="020B0604030504040204" pitchFamily="34" charset="0"/>
              </a:rPr>
              <a:t>to move into </a:t>
            </a:r>
            <a:r>
              <a:rPr lang="en-US" sz="2000" b="1" dirty="0">
                <a:latin typeface="Verdana" panose="020B0604030504040204" pitchFamily="34" charset="0"/>
                <a:ea typeface="Verdana" panose="020B0604030504040204" pitchFamily="34" charset="0"/>
                <a:cs typeface="Verdana" panose="020B0604030504040204" pitchFamily="34" charset="0"/>
              </a:rPr>
              <a:t>renewables</a:t>
            </a:r>
            <a:r>
              <a:rPr lang="en-US" sz="2000" dirty="0">
                <a:latin typeface="Verdana" panose="020B0604030504040204" pitchFamily="34" charset="0"/>
                <a:ea typeface="Verdana" panose="020B0604030504040204" pitchFamily="34" charset="0"/>
                <a:cs typeface="Verdana" panose="020B0604030504040204" pitchFamily="34" charset="0"/>
              </a:rPr>
              <a:t>, particularly deep ocean wind, they </a:t>
            </a:r>
            <a:r>
              <a:rPr lang="en-US" sz="2000" b="1" dirty="0">
                <a:latin typeface="Verdana" panose="020B0604030504040204" pitchFamily="34" charset="0"/>
                <a:ea typeface="Verdana" panose="020B0604030504040204" pitchFamily="34" charset="0"/>
                <a:cs typeface="Verdana" panose="020B0604030504040204" pitchFamily="34" charset="0"/>
              </a:rPr>
              <a:t>aren’t abandoning fossil fuels</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10" name="Text Box 5">
            <a:extLst>
              <a:ext uri="{FF2B5EF4-FFF2-40B4-BE49-F238E27FC236}">
                <a16:creationId xmlns:a16="http://schemas.microsoft.com/office/drawing/2014/main" id="{D7C83431-7092-8B44-9A6F-4B236D03D7A5}"/>
              </a:ext>
            </a:extLst>
          </p:cNvPr>
          <p:cNvSpPr txBox="1">
            <a:spLocks noChangeArrowheads="1"/>
          </p:cNvSpPr>
          <p:nvPr/>
        </p:nvSpPr>
        <p:spPr bwMode="auto">
          <a:xfrm>
            <a:off x="203998" y="2297221"/>
            <a:ext cx="3701796" cy="3785652"/>
          </a:xfrm>
          <a:prstGeom prst="rect">
            <a:avLst/>
          </a:prstGeom>
          <a:solidFill>
            <a:schemeClr val="bg1"/>
          </a:solidFill>
          <a:ln w="9525">
            <a:noFill/>
            <a:miter lim="800000"/>
            <a:headEnd/>
            <a:tailEnd/>
          </a:ln>
        </p:spPr>
        <p:txBody>
          <a:bodyPr wrap="square">
            <a:spAutoFit/>
          </a:bodyPr>
          <a:lstStyle/>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Test project for further development</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140 km (87 miles) out</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11 floating turbines to produce 88 MW</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33% of the energy needed for 5 oil platforms</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200,000 tons of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emissions avoided</a:t>
            </a:r>
          </a:p>
        </p:txBody>
      </p:sp>
    </p:spTree>
    <p:extLst>
      <p:ext uri="{BB962C8B-B14F-4D97-AF65-F5344CB8AC3E}">
        <p14:creationId xmlns:p14="http://schemas.microsoft.com/office/powerpoint/2010/main" val="155357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261"/>
            <a:ext cx="957345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Offshore turbines are expected to grow in size</a:t>
            </a:r>
          </a:p>
        </p:txBody>
      </p:sp>
      <p:pic>
        <p:nvPicPr>
          <p:cNvPr id="9" name="Picture 8">
            <a:extLst>
              <a:ext uri="{FF2B5EF4-FFF2-40B4-BE49-F238E27FC236}">
                <a16:creationId xmlns:a16="http://schemas.microsoft.com/office/drawing/2014/main" id="{55AA2294-E69D-3B49-9388-BBA896D671ED}"/>
              </a:ext>
            </a:extLst>
          </p:cNvPr>
          <p:cNvPicPr>
            <a:picLocks noChangeAspect="1"/>
          </p:cNvPicPr>
          <p:nvPr/>
        </p:nvPicPr>
        <p:blipFill>
          <a:blip r:embed="rId2">
            <a:duotone>
              <a:prstClr val="black"/>
              <a:schemeClr val="accent1">
                <a:tint val="45000"/>
                <a:satMod val="400000"/>
              </a:schemeClr>
            </a:duotone>
          </a:blip>
          <a:stretch>
            <a:fillRect/>
          </a:stretch>
        </p:blipFill>
        <p:spPr>
          <a:xfrm>
            <a:off x="11179116" y="49317"/>
            <a:ext cx="628093" cy="584776"/>
          </a:xfrm>
          <a:prstGeom prst="rect">
            <a:avLst/>
          </a:prstGeom>
        </p:spPr>
      </p:pic>
      <p:sp>
        <p:nvSpPr>
          <p:cNvPr id="2" name="TextBox 1"/>
          <p:cNvSpPr txBox="1"/>
          <p:nvPr/>
        </p:nvSpPr>
        <p:spPr>
          <a:xfrm>
            <a:off x="556593" y="6489712"/>
            <a:ext cx="11502887" cy="276999"/>
          </a:xfrm>
          <a:prstGeom prst="rect">
            <a:avLst/>
          </a:prstGeom>
          <a:noFill/>
        </p:spPr>
        <p:txBody>
          <a:bodyPr wrap="square" rtlCol="0">
            <a:spAutoFit/>
          </a:bodyPr>
          <a:lstStyle/>
          <a:p>
            <a:pPr algn="r"/>
            <a:r>
              <a:rPr lang="en-US" sz="1200" dirty="0">
                <a:latin typeface="Verdana" panose="020B0604030504040204" pitchFamily="34" charset="0"/>
                <a:hlinkClick r:id="rId3"/>
              </a:rPr>
              <a:t>https://www.irena.org/-/media/Files/IRENA/Agency/Publication/2019/Oct/IRENA_Future_of_wind_2019.pdf</a:t>
            </a:r>
            <a:r>
              <a:rPr lang="en-US" sz="1200" dirty="0">
                <a:latin typeface="Verdana" panose="020B0604030504040204" pitchFamily="34" charset="0"/>
              </a:rPr>
              <a:t> </a:t>
            </a:r>
          </a:p>
        </p:txBody>
      </p:sp>
      <p:pic>
        <p:nvPicPr>
          <p:cNvPr id="6" name="Picture 5" descr="Chart&#10;&#10;Description automatically generated">
            <a:extLst>
              <a:ext uri="{FF2B5EF4-FFF2-40B4-BE49-F238E27FC236}">
                <a16:creationId xmlns:a16="http://schemas.microsoft.com/office/drawing/2014/main" id="{FEDBB273-6AE8-6D44-8150-083F9F7CE8A2}"/>
              </a:ext>
            </a:extLst>
          </p:cNvPr>
          <p:cNvPicPr>
            <a:picLocks noChangeAspect="1"/>
          </p:cNvPicPr>
          <p:nvPr/>
        </p:nvPicPr>
        <p:blipFill>
          <a:blip r:embed="rId4"/>
          <a:stretch>
            <a:fillRect/>
          </a:stretch>
        </p:blipFill>
        <p:spPr>
          <a:xfrm>
            <a:off x="0" y="722995"/>
            <a:ext cx="12192000" cy="5703554"/>
          </a:xfrm>
          <a:prstGeom prst="rect">
            <a:avLst/>
          </a:prstGeom>
        </p:spPr>
      </p:pic>
    </p:spTree>
    <p:extLst>
      <p:ext uri="{BB962C8B-B14F-4D97-AF65-F5344CB8AC3E}">
        <p14:creationId xmlns:p14="http://schemas.microsoft.com/office/powerpoint/2010/main" val="8662034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6866"/>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39747"/>
            <a:ext cx="1081257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Deep ocean wind is looked to as the big powerhouse</a:t>
            </a:r>
          </a:p>
        </p:txBody>
      </p:sp>
      <p:sp>
        <p:nvSpPr>
          <p:cNvPr id="2" name="TextBox 1"/>
          <p:cNvSpPr txBox="1"/>
          <p:nvPr/>
        </p:nvSpPr>
        <p:spPr>
          <a:xfrm>
            <a:off x="202146" y="6007229"/>
            <a:ext cx="6951976" cy="738664"/>
          </a:xfrm>
          <a:prstGeom prst="rect">
            <a:avLst/>
          </a:prstGeom>
          <a:noFill/>
        </p:spPr>
        <p:txBody>
          <a:bodyPr wrap="square" rtlCol="0">
            <a:spAutoFit/>
          </a:bodyPr>
          <a:lstStyle/>
          <a:p>
            <a:r>
              <a:rPr lang="en-US" sz="1400" dirty="0">
                <a:latin typeface="Verdana" panose="020B0604030504040204" pitchFamily="34" charset="0"/>
                <a:hlinkClick r:id="rId2"/>
              </a:rPr>
              <a:t>https://www.theguardian.com/environment/2017/oct/15/wild-is-the-wind-the-resource-that-could-power-the-world</a:t>
            </a:r>
            <a:endParaRPr lang="en-US" sz="1400" dirty="0">
              <a:latin typeface="Verdana" panose="020B0604030504040204" pitchFamily="34" charset="0"/>
            </a:endParaRPr>
          </a:p>
          <a:p>
            <a:r>
              <a:rPr lang="en-US" sz="1400" dirty="0">
                <a:latin typeface="Verdana" panose="020B0604030504040204" pitchFamily="34" charset="0"/>
                <a:hlinkClick r:id="rId3"/>
              </a:rPr>
              <a:t>http://www.pnas.org/content/114/43/11338.full.pdf?with-ds=yes</a:t>
            </a:r>
            <a:r>
              <a:rPr lang="en-US" sz="1400" dirty="0">
                <a:latin typeface="Verdana" panose="020B0604030504040204" pitchFamily="34" charset="0"/>
              </a:rPr>
              <a:t> </a:t>
            </a:r>
          </a:p>
        </p:txBody>
      </p:sp>
      <p:sp>
        <p:nvSpPr>
          <p:cNvPr id="14" name="Text Box 5"/>
          <p:cNvSpPr txBox="1">
            <a:spLocks noChangeArrowheads="1"/>
          </p:cNvSpPr>
          <p:nvPr/>
        </p:nvSpPr>
        <p:spPr bwMode="auto">
          <a:xfrm>
            <a:off x="426310" y="1579629"/>
            <a:ext cx="6663520" cy="2739211"/>
          </a:xfrm>
          <a:prstGeom prst="rect">
            <a:avLst/>
          </a:prstGeom>
          <a:solidFill>
            <a:schemeClr val="bg1"/>
          </a:solidFill>
          <a:ln w="9525">
            <a:noFill/>
            <a:miter lim="800000"/>
            <a:headEnd/>
            <a:tailEnd/>
          </a:ln>
        </p:spPr>
        <p:txBody>
          <a:bodyPr wrap="square">
            <a:spAutoFit/>
          </a:bodyPr>
          <a:lstStyle/>
          <a:p>
            <a:r>
              <a:rPr lang="en-US" i="1" dirty="0">
                <a:latin typeface="Verdana" panose="020B0604030504040204" pitchFamily="34" charset="0"/>
                <a:ea typeface="Verdana" panose="020B0604030504040204" pitchFamily="34" charset="0"/>
                <a:cs typeface="Verdana" panose="020B0604030504040204" pitchFamily="34" charset="0"/>
              </a:rPr>
              <a:t>“Nevertheless, even in the relative calm of summer, the upper geophysical limit on sustained wind power in the North Atlantic alone could be sufficient to supply all of Europe’s electricity. </a:t>
            </a:r>
          </a:p>
          <a:p>
            <a:endParaRPr lang="en-US" b="1" i="1" dirty="0">
              <a:latin typeface="Verdana" panose="020B0604030504040204" pitchFamily="34" charset="0"/>
              <a:ea typeface="Verdana" panose="020B0604030504040204" pitchFamily="34" charset="0"/>
              <a:cs typeface="Verdana" panose="020B0604030504040204" pitchFamily="34" charset="0"/>
            </a:endParaRPr>
          </a:p>
          <a:p>
            <a:r>
              <a:rPr lang="en-US" b="1" i="1" dirty="0">
                <a:latin typeface="Verdana" panose="020B0604030504040204" pitchFamily="34" charset="0"/>
                <a:ea typeface="Verdana" panose="020B0604030504040204" pitchFamily="34" charset="0"/>
                <a:cs typeface="Verdana" panose="020B0604030504040204" pitchFamily="34" charset="0"/>
              </a:rPr>
              <a:t>On an annual mean basis, the wind power available in the North Atlantic could be sufficient to power the world.”  </a:t>
            </a:r>
            <a:r>
              <a:rPr lang="en-US" i="1" dirty="0">
                <a:latin typeface="Verdana" panose="020B0604030504040204" pitchFamily="34" charset="0"/>
                <a:ea typeface="Verdana" panose="020B0604030504040204" pitchFamily="34" charset="0"/>
                <a:cs typeface="Verdana" panose="020B0604030504040204" pitchFamily="34" charset="0"/>
              </a:rPr>
              <a:t>			</a:t>
            </a:r>
          </a:p>
          <a:p>
            <a:r>
              <a:rPr lang="en-US" sz="1000" i="1" dirty="0">
                <a:latin typeface="Verdana" panose="020B0604030504040204" pitchFamily="34" charset="0"/>
                <a:ea typeface="Verdana" panose="020B0604030504040204" pitchFamily="34" charset="0"/>
                <a:cs typeface="Verdana" panose="020B0604030504040204" pitchFamily="34" charset="0"/>
              </a:rPr>
              <a:t>					</a:t>
            </a:r>
          </a:p>
          <a:p>
            <a:r>
              <a:rPr lang="en-US" i="1" dirty="0">
                <a:latin typeface="Verdana" panose="020B0604030504040204" pitchFamily="34" charset="0"/>
                <a:ea typeface="Verdana" panose="020B0604030504040204" pitchFamily="34" charset="0"/>
                <a:cs typeface="Verdana" panose="020B0604030504040204" pitchFamily="34" charset="0"/>
              </a:rPr>
              <a:t>							- Posner &amp; </a:t>
            </a:r>
            <a:r>
              <a:rPr lang="en-US" i="1" dirty="0" err="1">
                <a:latin typeface="Verdana" panose="020B0604030504040204" pitchFamily="34" charset="0"/>
                <a:ea typeface="Verdana" panose="020B0604030504040204" pitchFamily="34" charset="0"/>
                <a:cs typeface="Verdana" panose="020B0604030504040204" pitchFamily="34" charset="0"/>
              </a:rPr>
              <a:t>Caldeira</a:t>
            </a:r>
            <a:r>
              <a:rPr lang="en-US" i="1" dirty="0">
                <a:latin typeface="Verdana" panose="020B0604030504040204" pitchFamily="34" charset="0"/>
                <a:ea typeface="Verdana" panose="020B0604030504040204" pitchFamily="34" charset="0"/>
                <a:cs typeface="Verdana" panose="020B0604030504040204" pitchFamily="34" charset="0"/>
              </a:rPr>
              <a:t> (2017)</a:t>
            </a:r>
          </a:p>
        </p:txBody>
      </p:sp>
      <p:pic>
        <p:nvPicPr>
          <p:cNvPr id="3" name="Picture 2" descr="Screen Shot 2017-12-04 at 9.32.3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3690" y="686992"/>
            <a:ext cx="4392979" cy="6206359"/>
          </a:xfrm>
          <a:prstGeom prst="rect">
            <a:avLst/>
          </a:prstGeom>
        </p:spPr>
      </p:pic>
      <p:pic>
        <p:nvPicPr>
          <p:cNvPr id="10" name="Picture 9">
            <a:extLst>
              <a:ext uri="{FF2B5EF4-FFF2-40B4-BE49-F238E27FC236}">
                <a16:creationId xmlns:a16="http://schemas.microsoft.com/office/drawing/2014/main" id="{26966236-92F7-894A-97EB-0358015D3CFA}"/>
              </a:ext>
            </a:extLst>
          </p:cNvPr>
          <p:cNvPicPr>
            <a:picLocks noChangeAspect="1"/>
          </p:cNvPicPr>
          <p:nvPr/>
        </p:nvPicPr>
        <p:blipFill>
          <a:blip r:embed="rId5">
            <a:duotone>
              <a:prstClr val="black"/>
              <a:schemeClr val="accent1">
                <a:tint val="45000"/>
                <a:satMod val="400000"/>
              </a:schemeClr>
            </a:duotone>
          </a:blip>
          <a:stretch>
            <a:fillRect/>
          </a:stretch>
        </p:blipFill>
        <p:spPr>
          <a:xfrm>
            <a:off x="11179116" y="12451"/>
            <a:ext cx="628093" cy="584776"/>
          </a:xfrm>
          <a:prstGeom prst="rect">
            <a:avLst/>
          </a:prstGeom>
        </p:spPr>
      </p:pic>
    </p:spTree>
    <p:extLst>
      <p:ext uri="{BB962C8B-B14F-4D97-AF65-F5344CB8AC3E}">
        <p14:creationId xmlns:p14="http://schemas.microsoft.com/office/powerpoint/2010/main" val="86721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261"/>
            <a:ext cx="994535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What developments would boost offshore wind?</a:t>
            </a:r>
          </a:p>
        </p:txBody>
      </p:sp>
      <p:pic>
        <p:nvPicPr>
          <p:cNvPr id="9" name="Picture 8">
            <a:extLst>
              <a:ext uri="{FF2B5EF4-FFF2-40B4-BE49-F238E27FC236}">
                <a16:creationId xmlns:a16="http://schemas.microsoft.com/office/drawing/2014/main" id="{55AA2294-E69D-3B49-9388-BBA896D671ED}"/>
              </a:ext>
            </a:extLst>
          </p:cNvPr>
          <p:cNvPicPr>
            <a:picLocks noChangeAspect="1"/>
          </p:cNvPicPr>
          <p:nvPr/>
        </p:nvPicPr>
        <p:blipFill>
          <a:blip r:embed="rId2">
            <a:duotone>
              <a:prstClr val="black"/>
              <a:schemeClr val="accent1">
                <a:tint val="45000"/>
                <a:satMod val="400000"/>
              </a:schemeClr>
            </a:duotone>
          </a:blip>
          <a:stretch>
            <a:fillRect/>
          </a:stretch>
        </p:blipFill>
        <p:spPr>
          <a:xfrm>
            <a:off x="11179116" y="49317"/>
            <a:ext cx="628093" cy="584776"/>
          </a:xfrm>
          <a:prstGeom prst="rect">
            <a:avLst/>
          </a:prstGeom>
        </p:spPr>
      </p:pic>
      <p:pic>
        <p:nvPicPr>
          <p:cNvPr id="7" name="Picture 6" descr="Timeline&#10;&#10;Description automatically generated">
            <a:extLst>
              <a:ext uri="{FF2B5EF4-FFF2-40B4-BE49-F238E27FC236}">
                <a16:creationId xmlns:a16="http://schemas.microsoft.com/office/drawing/2014/main" id="{E7573530-CCCE-6C47-9BCF-AFBB71EDCE34}"/>
              </a:ext>
            </a:extLst>
          </p:cNvPr>
          <p:cNvPicPr>
            <a:picLocks noChangeAspect="1"/>
          </p:cNvPicPr>
          <p:nvPr/>
        </p:nvPicPr>
        <p:blipFill>
          <a:blip r:embed="rId3"/>
          <a:stretch>
            <a:fillRect/>
          </a:stretch>
        </p:blipFill>
        <p:spPr>
          <a:xfrm>
            <a:off x="331303" y="739347"/>
            <a:ext cx="11476383" cy="6069336"/>
          </a:xfrm>
          <a:prstGeom prst="rect">
            <a:avLst/>
          </a:prstGeom>
        </p:spPr>
      </p:pic>
      <p:sp>
        <p:nvSpPr>
          <p:cNvPr id="2" name="TextBox 1"/>
          <p:cNvSpPr txBox="1"/>
          <p:nvPr/>
        </p:nvSpPr>
        <p:spPr>
          <a:xfrm>
            <a:off x="8401878" y="6158409"/>
            <a:ext cx="3790122" cy="646331"/>
          </a:xfrm>
          <a:prstGeom prst="rect">
            <a:avLst/>
          </a:prstGeom>
          <a:noFill/>
        </p:spPr>
        <p:txBody>
          <a:bodyPr wrap="square" rtlCol="0">
            <a:spAutoFit/>
          </a:bodyPr>
          <a:lstStyle/>
          <a:p>
            <a:r>
              <a:rPr lang="en-US" sz="1200" dirty="0">
                <a:latin typeface="Verdana" panose="020B0604030504040204" pitchFamily="34" charset="0"/>
                <a:hlinkClick r:id="rId4"/>
              </a:rPr>
              <a:t>https://www.irena.org/-/media/Files/IRENA/Agency/Publication/2019/Oct/IRENA_Future_of_wind_2019.pdf</a:t>
            </a:r>
            <a:r>
              <a:rPr lang="en-US" sz="1200" dirty="0">
                <a:latin typeface="Verdana" panose="020B0604030504040204" pitchFamily="34" charset="0"/>
              </a:rPr>
              <a:t> </a:t>
            </a:r>
          </a:p>
        </p:txBody>
      </p:sp>
    </p:spTree>
    <p:extLst>
      <p:ext uri="{BB962C8B-B14F-4D97-AF65-F5344CB8AC3E}">
        <p14:creationId xmlns:p14="http://schemas.microsoft.com/office/powerpoint/2010/main" val="15231913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508664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10. Wind energy</a:t>
            </a:r>
          </a:p>
        </p:txBody>
      </p:sp>
      <p:sp>
        <p:nvSpPr>
          <p:cNvPr id="8" name="TextBox 7"/>
          <p:cNvSpPr txBox="1"/>
          <p:nvPr/>
        </p:nvSpPr>
        <p:spPr>
          <a:xfrm>
            <a:off x="2320441" y="3167390"/>
            <a:ext cx="7551117" cy="523220"/>
          </a:xfrm>
          <a:prstGeom prst="rect">
            <a:avLst/>
          </a:prstGeom>
          <a:noFill/>
        </p:spPr>
        <p:txBody>
          <a:bodyPr wrap="square" rtlCol="0">
            <a:spAutoFit/>
          </a:bodyPr>
          <a:lstStyle/>
          <a:p>
            <a:pPr lvl="1"/>
            <a:r>
              <a:rPr lang="en-US" sz="2800" b="1" dirty="0">
                <a:latin typeface="Verdana" panose="020B0604030504040204" pitchFamily="34" charset="0"/>
                <a:ea typeface="Verdana" panose="020B0604030504040204" pitchFamily="34" charset="0"/>
                <a:cs typeface="Verdana" panose="020B0604030504040204" pitchFamily="34" charset="0"/>
              </a:rPr>
              <a:t>10.8: Downsides of wind power</a:t>
            </a:r>
          </a:p>
        </p:txBody>
      </p:sp>
      <p:sp>
        <p:nvSpPr>
          <p:cNvPr id="7" name="TextBox 6"/>
          <p:cNvSpPr txBox="1"/>
          <p:nvPr/>
        </p:nvSpPr>
        <p:spPr>
          <a:xfrm>
            <a:off x="8785594" y="6392817"/>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9" name="Picture 8">
            <a:extLst>
              <a:ext uri="{FF2B5EF4-FFF2-40B4-BE49-F238E27FC236}">
                <a16:creationId xmlns:a16="http://schemas.microsoft.com/office/drawing/2014/main" id="{BC3C443F-A8B2-374D-8CF6-9360BB4DE766}"/>
              </a:ext>
            </a:extLst>
          </p:cNvPr>
          <p:cNvPicPr>
            <a:picLocks noChangeAspect="1"/>
          </p:cNvPicPr>
          <p:nvPr/>
        </p:nvPicPr>
        <p:blipFill>
          <a:blip r:embed="rId2">
            <a:duotone>
              <a:prstClr val="black"/>
              <a:schemeClr val="accent1">
                <a:tint val="45000"/>
                <a:satMod val="400000"/>
              </a:schemeClr>
            </a:duotone>
          </a:blip>
          <a:stretch>
            <a:fillRect/>
          </a:stretch>
        </p:blipFill>
        <p:spPr>
          <a:xfrm>
            <a:off x="11042639" y="49316"/>
            <a:ext cx="628093" cy="584776"/>
          </a:xfrm>
          <a:prstGeom prst="rect">
            <a:avLst/>
          </a:prstGeom>
        </p:spPr>
      </p:pic>
    </p:spTree>
    <p:extLst>
      <p:ext uri="{BB962C8B-B14F-4D97-AF65-F5344CB8AC3E}">
        <p14:creationId xmlns:p14="http://schemas.microsoft.com/office/powerpoint/2010/main" val="1920996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6613"/>
            <a:ext cx="654538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Barriers to the growth of wind?</a:t>
            </a:r>
          </a:p>
        </p:txBody>
      </p:sp>
      <p:pic>
        <p:nvPicPr>
          <p:cNvPr id="6" name="Picture 5">
            <a:extLst>
              <a:ext uri="{FF2B5EF4-FFF2-40B4-BE49-F238E27FC236}">
                <a16:creationId xmlns:a16="http://schemas.microsoft.com/office/drawing/2014/main" id="{6EBCA8EA-AE2A-2A43-81C6-26E56F666CF0}"/>
              </a:ext>
            </a:extLst>
          </p:cNvPr>
          <p:cNvPicPr>
            <a:picLocks noChangeAspect="1"/>
          </p:cNvPicPr>
          <p:nvPr/>
        </p:nvPicPr>
        <p:blipFill>
          <a:blip r:embed="rId2">
            <a:duotone>
              <a:prstClr val="black"/>
              <a:schemeClr val="accent1">
                <a:tint val="45000"/>
                <a:satMod val="400000"/>
              </a:schemeClr>
            </a:duotone>
          </a:blip>
          <a:stretch>
            <a:fillRect/>
          </a:stretch>
        </p:blipFill>
        <p:spPr>
          <a:xfrm>
            <a:off x="11028991" y="42112"/>
            <a:ext cx="628093" cy="584776"/>
          </a:xfrm>
          <a:prstGeom prst="rect">
            <a:avLst/>
          </a:prstGeom>
        </p:spPr>
      </p:pic>
      <p:pic>
        <p:nvPicPr>
          <p:cNvPr id="3" name="Picture 2" descr="Diagram&#10;&#10;Description automatically generated">
            <a:extLst>
              <a:ext uri="{FF2B5EF4-FFF2-40B4-BE49-F238E27FC236}">
                <a16:creationId xmlns:a16="http://schemas.microsoft.com/office/drawing/2014/main" id="{69E541AF-FDD7-0240-BD42-C56547501198}"/>
              </a:ext>
            </a:extLst>
          </p:cNvPr>
          <p:cNvPicPr>
            <a:picLocks noChangeAspect="1"/>
          </p:cNvPicPr>
          <p:nvPr/>
        </p:nvPicPr>
        <p:blipFill rotWithShape="1">
          <a:blip r:embed="rId3"/>
          <a:srcRect t="14610"/>
          <a:stretch/>
        </p:blipFill>
        <p:spPr>
          <a:xfrm>
            <a:off x="97737" y="785516"/>
            <a:ext cx="12013995" cy="5713512"/>
          </a:xfrm>
          <a:prstGeom prst="rect">
            <a:avLst/>
          </a:prstGeom>
        </p:spPr>
      </p:pic>
      <p:sp>
        <p:nvSpPr>
          <p:cNvPr id="8" name="TextBox 7">
            <a:extLst>
              <a:ext uri="{FF2B5EF4-FFF2-40B4-BE49-F238E27FC236}">
                <a16:creationId xmlns:a16="http://schemas.microsoft.com/office/drawing/2014/main" id="{DC18BA71-5436-BE43-A224-5608989152CE}"/>
              </a:ext>
            </a:extLst>
          </p:cNvPr>
          <p:cNvSpPr txBox="1"/>
          <p:nvPr/>
        </p:nvSpPr>
        <p:spPr>
          <a:xfrm>
            <a:off x="556593" y="6542720"/>
            <a:ext cx="11502887" cy="276999"/>
          </a:xfrm>
          <a:prstGeom prst="rect">
            <a:avLst/>
          </a:prstGeom>
          <a:noFill/>
        </p:spPr>
        <p:txBody>
          <a:bodyPr wrap="square" rtlCol="0">
            <a:spAutoFit/>
          </a:bodyPr>
          <a:lstStyle/>
          <a:p>
            <a:pPr algn="r"/>
            <a:r>
              <a:rPr lang="en-US" sz="1200" dirty="0">
                <a:latin typeface="Verdana" panose="020B0604030504040204" pitchFamily="34" charset="0"/>
                <a:hlinkClick r:id="rId4"/>
              </a:rPr>
              <a:t>https://www.irena.org/-/media/Files/IRENA/Agency/Publication/2019/Oct/IRENA_Future_of_wind_2019.pdf</a:t>
            </a:r>
            <a:r>
              <a:rPr lang="en-US" sz="1200" dirty="0">
                <a:latin typeface="Verdana" panose="020B0604030504040204" pitchFamily="34" charset="0"/>
              </a:rPr>
              <a:t> </a:t>
            </a:r>
          </a:p>
        </p:txBody>
      </p:sp>
      <p:sp>
        <p:nvSpPr>
          <p:cNvPr id="2" name="Rectangle 1">
            <a:extLst>
              <a:ext uri="{FF2B5EF4-FFF2-40B4-BE49-F238E27FC236}">
                <a16:creationId xmlns:a16="http://schemas.microsoft.com/office/drawing/2014/main" id="{2C577700-E8C6-DB49-9F98-16634092C040}"/>
              </a:ext>
            </a:extLst>
          </p:cNvPr>
          <p:cNvSpPr/>
          <p:nvPr/>
        </p:nvSpPr>
        <p:spPr>
          <a:xfrm>
            <a:off x="8328454" y="785516"/>
            <a:ext cx="3620530" cy="26434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9D1832-2003-3D40-A26D-9E0A7B83C987}"/>
              </a:ext>
            </a:extLst>
          </p:cNvPr>
          <p:cNvSpPr/>
          <p:nvPr/>
        </p:nvSpPr>
        <p:spPr>
          <a:xfrm>
            <a:off x="8328454" y="3642272"/>
            <a:ext cx="3620530" cy="26434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5A0647-ADFD-0348-B0A7-06027D39733B}"/>
              </a:ext>
            </a:extLst>
          </p:cNvPr>
          <p:cNvSpPr/>
          <p:nvPr/>
        </p:nvSpPr>
        <p:spPr>
          <a:xfrm>
            <a:off x="228601" y="3855544"/>
            <a:ext cx="2984156" cy="26434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07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261"/>
            <a:ext cx="625042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Environmental effects of wind</a:t>
            </a:r>
          </a:p>
        </p:txBody>
      </p:sp>
      <p:sp>
        <p:nvSpPr>
          <p:cNvPr id="9" name="Rectangle 8"/>
          <p:cNvSpPr/>
          <p:nvPr/>
        </p:nvSpPr>
        <p:spPr>
          <a:xfrm>
            <a:off x="228601" y="733160"/>
            <a:ext cx="11726838" cy="4708981"/>
          </a:xfrm>
          <a:prstGeom prst="rect">
            <a:avLst/>
          </a:prstGeom>
        </p:spPr>
        <p:txBody>
          <a:bodyPr wrap="square">
            <a:spAutoFit/>
          </a:bodyPr>
          <a:lstStyle/>
          <a:p>
            <a:pPr marL="514350" indent="-514350">
              <a:buAutoNum type="arabicPeriod"/>
            </a:pPr>
            <a:r>
              <a:rPr lang="en-CA" sz="2000" b="1" dirty="0">
                <a:latin typeface="Verdana" panose="020B0604030504040204" pitchFamily="34" charset="0"/>
                <a:ea typeface="Verdana" panose="020B0604030504040204" pitchFamily="34" charset="0"/>
                <a:cs typeface="Verdana" panose="020B0604030504040204" pitchFamily="34" charset="0"/>
              </a:rPr>
              <a:t>Noise:</a:t>
            </a:r>
            <a:r>
              <a:rPr lang="en-CA" sz="2000" dirty="0">
                <a:latin typeface="Verdana" panose="020B0604030504040204" pitchFamily="34" charset="0"/>
                <a:ea typeface="Verdana" panose="020B0604030504040204" pitchFamily="34" charset="0"/>
                <a:cs typeface="Verdana" panose="020B0604030504040204" pitchFamily="34" charset="0"/>
              </a:rPr>
              <a:t> is a local concern for residents living within a kilometer or so of the wind turbine. </a:t>
            </a:r>
            <a:r>
              <a:rPr lang="en-CA" sz="2000" u="sng" dirty="0">
                <a:latin typeface="Verdana" panose="020B0604030504040204" pitchFamily="34" charset="0"/>
                <a:ea typeface="Verdana" panose="020B0604030504040204" pitchFamily="34" charset="0"/>
                <a:cs typeface="Verdana" panose="020B0604030504040204" pitchFamily="34" charset="0"/>
              </a:rPr>
              <a:t>Infrasonic sound </a:t>
            </a:r>
            <a:r>
              <a:rPr lang="en-CA" sz="2000" dirty="0">
                <a:latin typeface="Verdana" panose="020B0604030504040204" pitchFamily="34" charset="0"/>
                <a:ea typeface="Verdana" panose="020B0604030504040204" pitchFamily="34" charset="0"/>
                <a:cs typeface="Verdana" panose="020B0604030504040204" pitchFamily="34" charset="0"/>
              </a:rPr>
              <a:t>has been raised as an issue.</a:t>
            </a:r>
          </a:p>
          <a:p>
            <a:endParaRPr lang="en-CA" sz="1000" dirty="0">
              <a:latin typeface="Verdana" panose="020B0604030504040204" pitchFamily="34" charset="0"/>
              <a:ea typeface="Verdana" panose="020B0604030504040204" pitchFamily="34" charset="0"/>
              <a:cs typeface="Verdana" panose="020B0604030504040204" pitchFamily="34" charset="0"/>
            </a:endParaRP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517525" indent="-508000"/>
            <a:r>
              <a:rPr lang="en-CA" sz="2000" b="1" dirty="0">
                <a:latin typeface="Verdana" panose="020B0604030504040204" pitchFamily="34" charset="0"/>
                <a:ea typeface="Verdana" panose="020B0604030504040204" pitchFamily="34" charset="0"/>
                <a:cs typeface="Verdana" panose="020B0604030504040204" pitchFamily="34" charset="0"/>
              </a:rPr>
              <a:t>2. </a:t>
            </a:r>
            <a:r>
              <a:rPr lang="en-CA" sz="2000" dirty="0">
                <a:latin typeface="Verdana" panose="020B0604030504040204" pitchFamily="34" charset="0"/>
                <a:ea typeface="Verdana" panose="020B0604030504040204" pitchFamily="34" charset="0"/>
                <a:cs typeface="Verdana" panose="020B0604030504040204" pitchFamily="34" charset="0"/>
              </a:rPr>
              <a:t>	Effect on </a:t>
            </a:r>
            <a:r>
              <a:rPr lang="en-CA" sz="2000" b="1" dirty="0">
                <a:latin typeface="Verdana" panose="020B0604030504040204" pitchFamily="34" charset="0"/>
                <a:ea typeface="Verdana" panose="020B0604030504040204" pitchFamily="34" charset="0"/>
                <a:cs typeface="Verdana" panose="020B0604030504040204" pitchFamily="34" charset="0"/>
              </a:rPr>
              <a:t>wildlife</a:t>
            </a:r>
            <a:endParaRPr lang="en-CA" sz="1000" dirty="0">
              <a:latin typeface="Verdana" panose="020B0604030504040204" pitchFamily="34" charset="0"/>
              <a:ea typeface="Verdana" panose="020B0604030504040204" pitchFamily="34" charset="0"/>
              <a:cs typeface="Verdana" panose="020B0604030504040204" pitchFamily="34" charset="0"/>
            </a:endParaRPr>
          </a:p>
          <a:p>
            <a:pPr marL="514350" indent="-504825">
              <a:buFontTx/>
              <a:buAutoNum type="arabicPeriod"/>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514350" indent="-504825">
              <a:buFontTx/>
              <a:buAutoNum type="arabicPeriod"/>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514350" indent="-504825"/>
            <a:r>
              <a:rPr lang="en-CA" sz="2000" b="1" dirty="0">
                <a:latin typeface="Verdana" panose="020B0604030504040204" pitchFamily="34" charset="0"/>
                <a:ea typeface="Verdana" panose="020B0604030504040204" pitchFamily="34" charset="0"/>
                <a:cs typeface="Verdana" panose="020B0604030504040204" pitchFamily="34" charset="0"/>
              </a:rPr>
              <a:t>3. Effect on land use</a:t>
            </a:r>
            <a:endParaRPr lang="en-CA" sz="1000" dirty="0">
              <a:latin typeface="Verdana" panose="020B0604030504040204" pitchFamily="34" charset="0"/>
              <a:ea typeface="Verdana" panose="020B0604030504040204" pitchFamily="34" charset="0"/>
              <a:cs typeface="Verdana" panose="020B0604030504040204" pitchFamily="34" charset="0"/>
            </a:endParaRPr>
          </a:p>
          <a:p>
            <a:pPr marL="514350" indent="-504825">
              <a:buFontTx/>
              <a:buAutoNum type="arabicPeriod"/>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514350" indent="-504825">
              <a:buFontTx/>
              <a:buAutoNum type="arabicPeriod"/>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514350" indent="-504825"/>
            <a:r>
              <a:rPr lang="en-CA" sz="2000" b="1" dirty="0">
                <a:latin typeface="Verdana" panose="020B0604030504040204" pitchFamily="34" charset="0"/>
                <a:ea typeface="Verdana" panose="020B0604030504040204" pitchFamily="34" charset="0"/>
                <a:cs typeface="Verdana" panose="020B0604030504040204" pitchFamily="34" charset="0"/>
              </a:rPr>
              <a:t>4. Aesthetics:</a:t>
            </a:r>
            <a:r>
              <a:rPr lang="en-CA" sz="2000" dirty="0">
                <a:latin typeface="Verdana" panose="020B0604030504040204" pitchFamily="34" charset="0"/>
                <a:ea typeface="Verdana" panose="020B0604030504040204" pitchFamily="34" charset="0"/>
                <a:cs typeface="Verdana" panose="020B0604030504040204" pitchFamily="34" charset="0"/>
              </a:rPr>
              <a:t> a concern associated with virtually all energy production methods.</a:t>
            </a:r>
          </a:p>
          <a:p>
            <a:pPr marL="514350" indent="-504825">
              <a:buFontTx/>
              <a:buAutoNum type="arabicPeriod"/>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514350" indent="-504825">
              <a:buFontTx/>
              <a:buAutoNum type="arabicPeriod"/>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514350" indent="-504825"/>
            <a:r>
              <a:rPr lang="en-CA" sz="2000" b="1" dirty="0">
                <a:latin typeface="Verdana" panose="020B0604030504040204" pitchFamily="34" charset="0"/>
                <a:ea typeface="Verdana" panose="020B0604030504040204" pitchFamily="34" charset="0"/>
                <a:cs typeface="Verdana" panose="020B0604030504040204" pitchFamily="34" charset="0"/>
              </a:rPr>
              <a:t>5. Accidents:</a:t>
            </a:r>
            <a:r>
              <a:rPr lang="en-CA" sz="2000" dirty="0">
                <a:latin typeface="Verdana" panose="020B0604030504040204" pitchFamily="34" charset="0"/>
                <a:ea typeface="Verdana" panose="020B0604030504040204" pitchFamily="34" charset="0"/>
                <a:cs typeface="Verdana" panose="020B0604030504040204" pitchFamily="34" charset="0"/>
              </a:rPr>
              <a:t> can result from turbine failure  e.g. generator fires, tower collapse or blade breakage (or a combination of these). </a:t>
            </a:r>
          </a:p>
          <a:p>
            <a:pPr marL="514350" indent="-504825"/>
            <a:endParaRPr lang="en-CA" sz="2000" dirty="0">
              <a:latin typeface="Verdana" panose="020B0604030504040204" pitchFamily="34" charset="0"/>
              <a:ea typeface="Verdana" panose="020B0604030504040204" pitchFamily="34" charset="0"/>
              <a:cs typeface="Verdana" panose="020B0604030504040204" pitchFamily="34" charset="0"/>
            </a:endParaRPr>
          </a:p>
          <a:p>
            <a:pPr marL="514350" indent="-504825"/>
            <a:r>
              <a:rPr lang="en-CA" sz="2000" b="1" dirty="0">
                <a:latin typeface="Verdana" panose="020B0604030504040204" pitchFamily="34" charset="0"/>
                <a:ea typeface="Verdana" panose="020B0604030504040204" pitchFamily="34" charset="0"/>
                <a:cs typeface="Verdana" panose="020B0604030504040204" pitchFamily="34" charset="0"/>
              </a:rPr>
              <a:t>6. Carbon footprint: </a:t>
            </a:r>
            <a:r>
              <a:rPr lang="en-CA" sz="2000" dirty="0">
                <a:latin typeface="Verdana" panose="020B0604030504040204" pitchFamily="34" charset="0"/>
                <a:ea typeface="Verdana" panose="020B0604030504040204" pitchFamily="34" charset="0"/>
                <a:cs typeface="Verdana" panose="020B0604030504040204" pitchFamily="34" charset="0"/>
              </a:rPr>
              <a:t>Is it really zero?</a:t>
            </a:r>
          </a:p>
          <a:p>
            <a:pPr marL="514350" indent="-504825"/>
            <a:endParaRPr lang="en-CA" sz="2000" dirty="0">
              <a:latin typeface="Verdana" panose="020B0604030504040204" pitchFamily="34" charset="0"/>
              <a:ea typeface="Verdana" panose="020B0604030504040204" pitchFamily="34" charset="0"/>
              <a:cs typeface="Verdana" panose="020B0604030504040204" pitchFamily="34" charset="0"/>
            </a:endParaRPr>
          </a:p>
          <a:p>
            <a:pPr marL="514350" indent="-504825"/>
            <a:r>
              <a:rPr lang="en-CA" sz="2000" b="1" dirty="0">
                <a:latin typeface="Verdana" panose="020B0604030504040204" pitchFamily="34" charset="0"/>
                <a:ea typeface="Verdana" panose="020B0604030504040204" pitchFamily="34" charset="0"/>
                <a:cs typeface="Verdana" panose="020B0604030504040204" pitchFamily="34" charset="0"/>
              </a:rPr>
              <a:t>7. </a:t>
            </a:r>
            <a:r>
              <a:rPr lang="en-CA" sz="2000" dirty="0">
                <a:latin typeface="Verdana" panose="020B0604030504040204" pitchFamily="34" charset="0"/>
                <a:ea typeface="Verdana" panose="020B0604030504040204" pitchFamily="34" charset="0"/>
                <a:cs typeface="Verdana" panose="020B0604030504040204" pitchFamily="34" charset="0"/>
              </a:rPr>
              <a:t>What about </a:t>
            </a:r>
            <a:r>
              <a:rPr lang="en-CA" sz="2000" b="1" dirty="0">
                <a:latin typeface="Verdana" panose="020B0604030504040204" pitchFamily="34" charset="0"/>
                <a:ea typeface="Verdana" panose="020B0604030504040204" pitchFamily="34" charset="0"/>
                <a:cs typeface="Verdana" panose="020B0604030504040204" pitchFamily="34" charset="0"/>
              </a:rPr>
              <a:t>waste and recycling</a:t>
            </a:r>
            <a:r>
              <a:rPr lang="en-CA" sz="2000" dirty="0">
                <a:latin typeface="Verdana" panose="020B0604030504040204" pitchFamily="34" charset="0"/>
                <a:ea typeface="Verdana" panose="020B0604030504040204" pitchFamily="34" charset="0"/>
                <a:cs typeface="Verdana" panose="020B0604030504040204" pitchFamily="34" charset="0"/>
              </a:rPr>
              <a:t>?</a:t>
            </a:r>
          </a:p>
        </p:txBody>
      </p:sp>
      <p:sp>
        <p:nvSpPr>
          <p:cNvPr id="7" name="TextBox 6"/>
          <p:cNvSpPr txBox="1"/>
          <p:nvPr/>
        </p:nvSpPr>
        <p:spPr>
          <a:xfrm>
            <a:off x="1965332" y="6244519"/>
            <a:ext cx="9990107" cy="523220"/>
          </a:xfrm>
          <a:prstGeom prst="rect">
            <a:avLst/>
          </a:prstGeom>
          <a:noFill/>
        </p:spPr>
        <p:txBody>
          <a:bodyPr wrap="none" rtlCol="0">
            <a:spAutoFit/>
          </a:bodyPr>
          <a:lstStyle/>
          <a:p>
            <a:pPr algn="r"/>
            <a:r>
              <a:rPr lang="en-US" sz="1400" dirty="0">
                <a:latin typeface="Verdana" panose="020B0604030504040204" pitchFamily="34" charset="0"/>
                <a:cs typeface="Verdana" panose="020B0604030504040204" pitchFamily="34" charset="0"/>
              </a:rPr>
              <a:t>Renewable Energy, 2/e, Chapter 7</a:t>
            </a:r>
          </a:p>
          <a:p>
            <a:pPr algn="r"/>
            <a:r>
              <a:rPr lang="en-US" sz="1400" dirty="0">
                <a:latin typeface="Verdana" panose="020B0604030504040204" pitchFamily="34" charset="0"/>
                <a:cs typeface="Verdana" panose="020B0604030504040204" pitchFamily="34" charset="0"/>
              </a:rPr>
              <a:t>http://</a:t>
            </a:r>
            <a:r>
              <a:rPr lang="en-US" sz="1400" dirty="0" err="1">
                <a:latin typeface="Verdana" panose="020B0604030504040204" pitchFamily="34" charset="0"/>
                <a:cs typeface="Verdana" panose="020B0604030504040204" pitchFamily="34" charset="0"/>
              </a:rPr>
              <a:t>www.ucsusa.org</a:t>
            </a:r>
            <a:r>
              <a:rPr lang="en-US" sz="1400" dirty="0">
                <a:latin typeface="Verdana" panose="020B0604030504040204" pitchFamily="34" charset="0"/>
                <a:cs typeface="Verdana" panose="020B0604030504040204" pitchFamily="34" charset="0"/>
              </a:rPr>
              <a:t>/clean-energy/renewable-energy/environmental-impacts-wind-power#.</a:t>
            </a:r>
            <a:r>
              <a:rPr lang="en-US" sz="1400" dirty="0" err="1">
                <a:latin typeface="Verdana" panose="020B0604030504040204" pitchFamily="34" charset="0"/>
                <a:cs typeface="Verdana" panose="020B0604030504040204" pitchFamily="34" charset="0"/>
              </a:rPr>
              <a:t>WiWxvbQ-eHo</a:t>
            </a:r>
            <a:endParaRPr lang="en-US" sz="1400" dirty="0">
              <a:latin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D1618C06-A92D-7841-AFE0-3032A26F8350}"/>
              </a:ext>
            </a:extLst>
          </p:cNvPr>
          <p:cNvPicPr>
            <a:picLocks noChangeAspect="1"/>
          </p:cNvPicPr>
          <p:nvPr/>
        </p:nvPicPr>
        <p:blipFill>
          <a:blip r:embed="rId2">
            <a:duotone>
              <a:prstClr val="black"/>
              <a:schemeClr val="accent1">
                <a:tint val="45000"/>
                <a:satMod val="400000"/>
              </a:schemeClr>
            </a:duotone>
          </a:blip>
          <a:stretch>
            <a:fillRect/>
          </a:stretch>
        </p:blipFill>
        <p:spPr>
          <a:xfrm>
            <a:off x="10878865" y="49317"/>
            <a:ext cx="628093" cy="584776"/>
          </a:xfrm>
          <a:prstGeom prst="rect">
            <a:avLst/>
          </a:prstGeom>
        </p:spPr>
      </p:pic>
    </p:spTree>
    <p:extLst>
      <p:ext uri="{BB962C8B-B14F-4D97-AF65-F5344CB8AC3E}">
        <p14:creationId xmlns:p14="http://schemas.microsoft.com/office/powerpoint/2010/main" val="2592817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261"/>
            <a:ext cx="402065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Effects on wildlife?</a:t>
            </a:r>
          </a:p>
        </p:txBody>
      </p:sp>
      <p:sp>
        <p:nvSpPr>
          <p:cNvPr id="9" name="Rectangle 8"/>
          <p:cNvSpPr/>
          <p:nvPr/>
        </p:nvSpPr>
        <p:spPr>
          <a:xfrm>
            <a:off x="228601" y="801400"/>
            <a:ext cx="11726838" cy="1169551"/>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In operation, wind turbines can </a:t>
            </a:r>
            <a:r>
              <a:rPr lang="en-CA" sz="2000" b="1" dirty="0">
                <a:latin typeface="Verdana" panose="020B0604030504040204" pitchFamily="34" charset="0"/>
                <a:ea typeface="Verdana" panose="020B0604030504040204" pitchFamily="34" charset="0"/>
                <a:cs typeface="Verdana" panose="020B0604030504040204" pitchFamily="34" charset="0"/>
              </a:rPr>
              <a:t>kill birds </a:t>
            </a:r>
            <a:r>
              <a:rPr lang="en-CA" sz="2000" dirty="0">
                <a:latin typeface="Verdana" panose="020B0604030504040204" pitchFamily="34" charset="0"/>
                <a:ea typeface="Verdana" panose="020B0604030504040204" pitchFamily="34" charset="0"/>
                <a:cs typeface="Verdana" panose="020B0604030504040204" pitchFamily="34" charset="0"/>
              </a:rPr>
              <a:t>that fly through them.</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2020 2-year Danish study found that 99.9% of geese and cranes took </a:t>
            </a:r>
            <a:r>
              <a:rPr lang="en-CA" sz="2000" b="1" dirty="0">
                <a:latin typeface="Verdana" panose="020B0604030504040204" pitchFamily="34" charset="0"/>
                <a:ea typeface="Verdana" panose="020B0604030504040204" pitchFamily="34" charset="0"/>
                <a:cs typeface="Verdana" panose="020B0604030504040204" pitchFamily="34" charset="0"/>
              </a:rPr>
              <a:t>evasive action</a:t>
            </a:r>
            <a:r>
              <a:rPr lang="en-CA" sz="2000" dirty="0">
                <a:latin typeface="Verdana" panose="020B0604030504040204" pitchFamily="34" charset="0"/>
                <a:ea typeface="Verdana" panose="020B0604030504040204" pitchFamily="34" charset="0"/>
                <a:cs typeface="Verdana" panose="020B0604030504040204" pitchFamily="34" charset="0"/>
              </a:rPr>
              <a:t>.</a:t>
            </a:r>
          </a:p>
          <a:p>
            <a:pPr marL="800100" lvl="1"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The study’s wind farm is located in a nature reserve with high bird populations.</a:t>
            </a:r>
          </a:p>
        </p:txBody>
      </p:sp>
      <p:sp>
        <p:nvSpPr>
          <p:cNvPr id="7" name="TextBox 6"/>
          <p:cNvSpPr txBox="1"/>
          <p:nvPr/>
        </p:nvSpPr>
        <p:spPr>
          <a:xfrm>
            <a:off x="130630" y="5238670"/>
            <a:ext cx="6583678" cy="1569660"/>
          </a:xfrm>
          <a:prstGeom prst="rect">
            <a:avLst/>
          </a:prstGeom>
          <a:noFill/>
        </p:spPr>
        <p:txBody>
          <a:bodyPr wrap="square" rtlCol="0">
            <a:spAutoFit/>
          </a:bodyPr>
          <a:lstStyle/>
          <a:p>
            <a:r>
              <a:rPr lang="en-US" sz="1200" dirty="0">
                <a:latin typeface="Verdana" panose="020B0604030504040204" pitchFamily="34" charset="0"/>
                <a:cs typeface="Verdana" panose="020B0604030504040204" pitchFamily="34" charset="0"/>
              </a:rPr>
              <a:t>NREL</a:t>
            </a:r>
          </a:p>
          <a:p>
            <a:r>
              <a:rPr lang="en-US" sz="1200" dirty="0">
                <a:latin typeface="Verdana" panose="020B0604030504040204" pitchFamily="34" charset="0"/>
                <a:cs typeface="Verdana" panose="020B0604030504040204" pitchFamily="34" charset="0"/>
              </a:rPr>
              <a:t>https://</a:t>
            </a:r>
            <a:r>
              <a:rPr lang="en-US" sz="1200" dirty="0" err="1">
                <a:latin typeface="Verdana" panose="020B0604030504040204" pitchFamily="34" charset="0"/>
                <a:cs typeface="Verdana" panose="020B0604030504040204" pitchFamily="34" charset="0"/>
              </a:rPr>
              <a:t>arstechnica.com</a:t>
            </a:r>
            <a:r>
              <a:rPr lang="en-US" sz="1200" dirty="0">
                <a:latin typeface="Verdana" panose="020B0604030504040204" pitchFamily="34" charset="0"/>
                <a:cs typeface="Verdana" panose="020B0604030504040204" pitchFamily="34" charset="0"/>
              </a:rPr>
              <a:t>/science/2020/08/black-paint-on-wind-turbines-helps-prevent-bird-massacres/#:~:text=According%20to%20a%20study%20conducted,the%20number%20of%20bird%20deaths</a:t>
            </a:r>
          </a:p>
          <a:p>
            <a:r>
              <a:rPr lang="en-US" sz="1200" dirty="0">
                <a:latin typeface="Verdana" panose="020B0604030504040204" pitchFamily="34" charset="0"/>
                <a:cs typeface="Verdana" panose="020B0604030504040204" pitchFamily="34" charset="0"/>
              </a:rPr>
              <a:t>https://</a:t>
            </a:r>
            <a:r>
              <a:rPr lang="en-US" sz="1200" dirty="0" err="1">
                <a:latin typeface="Verdana" panose="020B0604030504040204" pitchFamily="34" charset="0"/>
                <a:cs typeface="Verdana" panose="020B0604030504040204" pitchFamily="34" charset="0"/>
              </a:rPr>
              <a:t>group.vattenfall.com</a:t>
            </a:r>
            <a:r>
              <a:rPr lang="en-US" sz="1200" dirty="0">
                <a:latin typeface="Verdana" panose="020B0604030504040204" pitchFamily="34" charset="0"/>
                <a:cs typeface="Verdana" panose="020B0604030504040204" pitchFamily="34" charset="0"/>
              </a:rPr>
              <a:t>/</a:t>
            </a:r>
            <a:r>
              <a:rPr lang="en-US" sz="1200" dirty="0" err="1">
                <a:latin typeface="Verdana" panose="020B0604030504040204" pitchFamily="34" charset="0"/>
                <a:cs typeface="Verdana" panose="020B0604030504040204" pitchFamily="34" charset="0"/>
              </a:rPr>
              <a:t>contentassets</a:t>
            </a:r>
            <a:r>
              <a:rPr lang="en-US" sz="1200" dirty="0">
                <a:latin typeface="Verdana" panose="020B0604030504040204" pitchFamily="34" charset="0"/>
                <a:cs typeface="Verdana" panose="020B0604030504040204" pitchFamily="34" charset="0"/>
              </a:rPr>
              <a:t>/36627206e80942949cf3f5e1ab2a7601/klim-vindmollepark_monitering-af-kollisioner_endelig-rapport_resume_160120.pdf</a:t>
            </a:r>
          </a:p>
        </p:txBody>
      </p:sp>
      <p:pic>
        <p:nvPicPr>
          <p:cNvPr id="10" name="Picture 9">
            <a:extLst>
              <a:ext uri="{FF2B5EF4-FFF2-40B4-BE49-F238E27FC236}">
                <a16:creationId xmlns:a16="http://schemas.microsoft.com/office/drawing/2014/main" id="{D1618C06-A92D-7841-AFE0-3032A26F8350}"/>
              </a:ext>
            </a:extLst>
          </p:cNvPr>
          <p:cNvPicPr>
            <a:picLocks noChangeAspect="1"/>
          </p:cNvPicPr>
          <p:nvPr/>
        </p:nvPicPr>
        <p:blipFill>
          <a:blip r:embed="rId2">
            <a:duotone>
              <a:prstClr val="black"/>
              <a:schemeClr val="accent1">
                <a:tint val="45000"/>
                <a:satMod val="400000"/>
              </a:schemeClr>
            </a:duotone>
          </a:blip>
          <a:stretch>
            <a:fillRect/>
          </a:stretch>
        </p:blipFill>
        <p:spPr>
          <a:xfrm>
            <a:off x="10878865" y="49317"/>
            <a:ext cx="628093" cy="584776"/>
          </a:xfrm>
          <a:prstGeom prst="rect">
            <a:avLst/>
          </a:prstGeom>
        </p:spPr>
      </p:pic>
      <p:sp>
        <p:nvSpPr>
          <p:cNvPr id="13" name="Rectangle 12">
            <a:extLst>
              <a:ext uri="{FF2B5EF4-FFF2-40B4-BE49-F238E27FC236}">
                <a16:creationId xmlns:a16="http://schemas.microsoft.com/office/drawing/2014/main" id="{1A3627BE-C0F2-C947-BC9A-669E9FE99148}"/>
              </a:ext>
            </a:extLst>
          </p:cNvPr>
          <p:cNvSpPr/>
          <p:nvPr/>
        </p:nvSpPr>
        <p:spPr>
          <a:xfrm>
            <a:off x="804082" y="2057737"/>
            <a:ext cx="11151357" cy="1015663"/>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Estimates of wind power kills are 20,000 – 573,000 bird kills per year.</a:t>
            </a:r>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Oil fields: 1 million /year</a:t>
            </a:r>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Building like skyscrapers: 1 billion / year </a:t>
            </a:r>
          </a:p>
        </p:txBody>
      </p:sp>
      <p:sp>
        <p:nvSpPr>
          <p:cNvPr id="14" name="Rectangle 13">
            <a:extLst>
              <a:ext uri="{FF2B5EF4-FFF2-40B4-BE49-F238E27FC236}">
                <a16:creationId xmlns:a16="http://schemas.microsoft.com/office/drawing/2014/main" id="{82CD1888-C2C7-584D-88B0-47494E1E31E8}"/>
              </a:ext>
            </a:extLst>
          </p:cNvPr>
          <p:cNvSpPr/>
          <p:nvPr/>
        </p:nvSpPr>
        <p:spPr>
          <a:xfrm>
            <a:off x="248184" y="3220409"/>
            <a:ext cx="6360182" cy="2092881"/>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Ridge-top</a:t>
            </a:r>
            <a:r>
              <a:rPr lang="en-CA" sz="2000" dirty="0">
                <a:latin typeface="Verdana" panose="020B0604030504040204" pitchFamily="34" charset="0"/>
                <a:ea typeface="Verdana" panose="020B0604030504040204" pitchFamily="34" charset="0"/>
                <a:cs typeface="Verdana" panose="020B0604030504040204" pitchFamily="34" charset="0"/>
              </a:rPr>
              <a:t> wind installations can degrade a rare and special habitat for animals like bear and moose or birds like the hermit thrush.</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Roads to construction sites fragment large habitat blocks and can lead to more development.</a:t>
            </a:r>
          </a:p>
        </p:txBody>
      </p:sp>
      <p:pic>
        <p:nvPicPr>
          <p:cNvPr id="2" name="Picture 1">
            <a:extLst>
              <a:ext uri="{FF2B5EF4-FFF2-40B4-BE49-F238E27FC236}">
                <a16:creationId xmlns:a16="http://schemas.microsoft.com/office/drawing/2014/main" id="{3EAEB814-8A6E-2747-BA82-5E33DF390D2C}"/>
              </a:ext>
            </a:extLst>
          </p:cNvPr>
          <p:cNvPicPr>
            <a:picLocks noChangeAspect="1"/>
          </p:cNvPicPr>
          <p:nvPr/>
        </p:nvPicPr>
        <p:blipFill>
          <a:blip r:embed="rId3"/>
          <a:stretch>
            <a:fillRect/>
          </a:stretch>
        </p:blipFill>
        <p:spPr>
          <a:xfrm>
            <a:off x="6714308" y="3653712"/>
            <a:ext cx="5376091" cy="3024051"/>
          </a:xfrm>
          <a:prstGeom prst="rect">
            <a:avLst/>
          </a:prstGeom>
        </p:spPr>
      </p:pic>
      <p:sp>
        <p:nvSpPr>
          <p:cNvPr id="3" name="TextBox 2">
            <a:extLst>
              <a:ext uri="{FF2B5EF4-FFF2-40B4-BE49-F238E27FC236}">
                <a16:creationId xmlns:a16="http://schemas.microsoft.com/office/drawing/2014/main" id="{1AD192A2-FB11-5246-BDEF-634A8BC2EBB8}"/>
              </a:ext>
            </a:extLst>
          </p:cNvPr>
          <p:cNvSpPr txBox="1"/>
          <p:nvPr/>
        </p:nvSpPr>
        <p:spPr>
          <a:xfrm>
            <a:off x="6858003" y="3371169"/>
            <a:ext cx="5165197" cy="369332"/>
          </a:xfrm>
          <a:prstGeom prst="rect">
            <a:avLst/>
          </a:prstGeom>
          <a:solidFill>
            <a:schemeClr val="bg1"/>
          </a:solidFill>
        </p:spPr>
        <p:txBody>
          <a:bodyPr wrap="non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1 black blade cuts bird deaths by 70%</a:t>
            </a:r>
          </a:p>
        </p:txBody>
      </p:sp>
    </p:spTree>
    <p:extLst>
      <p:ext uri="{BB962C8B-B14F-4D97-AF65-F5344CB8AC3E}">
        <p14:creationId xmlns:p14="http://schemas.microsoft.com/office/powerpoint/2010/main" val="15581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A77128-21D3-6C47-8CDA-194A8CA3F886}"/>
              </a:ext>
            </a:extLst>
          </p:cNvPr>
          <p:cNvPicPr>
            <a:picLocks noChangeAspect="1"/>
          </p:cNvPicPr>
          <p:nvPr/>
        </p:nvPicPr>
        <p:blipFill rotWithShape="1">
          <a:blip r:embed="rId2"/>
          <a:srcRect t="14303" b="25605"/>
          <a:stretch/>
        </p:blipFill>
        <p:spPr>
          <a:xfrm>
            <a:off x="4872253" y="1166386"/>
            <a:ext cx="7132789" cy="5587705"/>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261"/>
            <a:ext cx="518924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Wind’s carbon footprint?</a:t>
            </a:r>
          </a:p>
        </p:txBody>
      </p:sp>
      <p:sp>
        <p:nvSpPr>
          <p:cNvPr id="9" name="Rectangle 8"/>
          <p:cNvSpPr/>
          <p:nvPr/>
        </p:nvSpPr>
        <p:spPr>
          <a:xfrm>
            <a:off x="228601" y="733160"/>
            <a:ext cx="11726838" cy="400110"/>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In operation, </a:t>
            </a:r>
            <a:r>
              <a:rPr lang="en-CA" sz="2000" dirty="0">
                <a:latin typeface="Verdana" panose="020B0604030504040204" pitchFamily="34" charset="0"/>
                <a:ea typeface="Verdana" panose="020B0604030504040204" pitchFamily="34" charset="0"/>
                <a:cs typeface="Verdana" panose="020B0604030504040204" pitchFamily="34" charset="0"/>
              </a:rPr>
              <a:t>wind turbines emit no carbon while producing power.</a:t>
            </a:r>
          </a:p>
        </p:txBody>
      </p:sp>
      <p:sp>
        <p:nvSpPr>
          <p:cNvPr id="7" name="TextBox 6"/>
          <p:cNvSpPr txBox="1"/>
          <p:nvPr/>
        </p:nvSpPr>
        <p:spPr>
          <a:xfrm>
            <a:off x="228600" y="6059257"/>
            <a:ext cx="657552" cy="307777"/>
          </a:xfrm>
          <a:prstGeom prst="rect">
            <a:avLst/>
          </a:prstGeom>
          <a:noFill/>
        </p:spPr>
        <p:txBody>
          <a:bodyPr wrap="none" rtlCol="0">
            <a:spAutoFit/>
          </a:bodyPr>
          <a:lstStyle/>
          <a:p>
            <a:pPr algn="r"/>
            <a:r>
              <a:rPr lang="en-US" sz="1400" dirty="0">
                <a:latin typeface="Verdana" panose="020B0604030504040204" pitchFamily="34" charset="0"/>
                <a:cs typeface="Verdana" panose="020B0604030504040204" pitchFamily="34" charset="0"/>
              </a:rPr>
              <a:t>NREL</a:t>
            </a:r>
          </a:p>
        </p:txBody>
      </p:sp>
      <p:pic>
        <p:nvPicPr>
          <p:cNvPr id="10" name="Picture 9">
            <a:extLst>
              <a:ext uri="{FF2B5EF4-FFF2-40B4-BE49-F238E27FC236}">
                <a16:creationId xmlns:a16="http://schemas.microsoft.com/office/drawing/2014/main" id="{D1618C06-A92D-7841-AFE0-3032A26F8350}"/>
              </a:ext>
            </a:extLst>
          </p:cNvPr>
          <p:cNvPicPr>
            <a:picLocks noChangeAspect="1"/>
          </p:cNvPicPr>
          <p:nvPr/>
        </p:nvPicPr>
        <p:blipFill>
          <a:blip r:embed="rId3">
            <a:duotone>
              <a:prstClr val="black"/>
              <a:schemeClr val="accent1">
                <a:tint val="45000"/>
                <a:satMod val="400000"/>
              </a:schemeClr>
            </a:duotone>
          </a:blip>
          <a:stretch>
            <a:fillRect/>
          </a:stretch>
        </p:blipFill>
        <p:spPr>
          <a:xfrm>
            <a:off x="10878865" y="49317"/>
            <a:ext cx="628093" cy="584776"/>
          </a:xfrm>
          <a:prstGeom prst="rect">
            <a:avLst/>
          </a:prstGeom>
        </p:spPr>
      </p:pic>
      <p:sp>
        <p:nvSpPr>
          <p:cNvPr id="8" name="Rectangle 7">
            <a:extLst>
              <a:ext uri="{FF2B5EF4-FFF2-40B4-BE49-F238E27FC236}">
                <a16:creationId xmlns:a16="http://schemas.microsoft.com/office/drawing/2014/main" id="{CDFA9F4B-5C0C-A64F-BF8A-73A6C4487C14}"/>
              </a:ext>
            </a:extLst>
          </p:cNvPr>
          <p:cNvSpPr/>
          <p:nvPr/>
        </p:nvSpPr>
        <p:spPr>
          <a:xfrm>
            <a:off x="228601" y="1335936"/>
            <a:ext cx="5032068" cy="2246769"/>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Of course, </a:t>
            </a:r>
            <a:r>
              <a:rPr lang="en-CA" sz="2000" b="1" dirty="0">
                <a:latin typeface="Verdana" panose="020B0604030504040204" pitchFamily="34" charset="0"/>
                <a:ea typeface="Verdana" panose="020B0604030504040204" pitchFamily="34" charset="0"/>
                <a:cs typeface="Verdana" panose="020B0604030504040204" pitchFamily="34" charset="0"/>
              </a:rPr>
              <a:t>production and disposal </a:t>
            </a:r>
            <a:r>
              <a:rPr lang="en-CA" sz="2000" dirty="0">
                <a:latin typeface="Verdana" panose="020B0604030504040204" pitchFamily="34" charset="0"/>
                <a:ea typeface="Verdana" panose="020B0604030504040204" pitchFamily="34" charset="0"/>
                <a:cs typeface="Verdana" panose="020B0604030504040204" pitchFamily="34" charset="0"/>
              </a:rPr>
              <a:t>of wind power equipment does have a carbon footprint.</a:t>
            </a:r>
          </a:p>
          <a:p>
            <a:endParaRPr lang="en-CA" sz="2000"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90X less than coal</a:t>
            </a:r>
          </a:p>
          <a:p>
            <a:pPr marL="800100" lvl="1" indent="-342900">
              <a:buFont typeface="Arial" panose="020B0604020202020204" pitchFamily="34" charset="0"/>
              <a:buChar char="•"/>
            </a:pPr>
            <a:endParaRPr lang="en-CA" sz="2000"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40X less than NG</a:t>
            </a:r>
          </a:p>
        </p:txBody>
      </p:sp>
      <p:pic>
        <p:nvPicPr>
          <p:cNvPr id="14" name="Picture 13">
            <a:extLst>
              <a:ext uri="{FF2B5EF4-FFF2-40B4-BE49-F238E27FC236}">
                <a16:creationId xmlns:a16="http://schemas.microsoft.com/office/drawing/2014/main" id="{5749B37B-BB65-DC4C-A327-F5B29B68B256}"/>
              </a:ext>
            </a:extLst>
          </p:cNvPr>
          <p:cNvPicPr>
            <a:picLocks noChangeAspect="1"/>
          </p:cNvPicPr>
          <p:nvPr/>
        </p:nvPicPr>
        <p:blipFill rotWithShape="1">
          <a:blip r:embed="rId2"/>
          <a:srcRect t="80633" b="12676"/>
          <a:stretch/>
        </p:blipFill>
        <p:spPr>
          <a:xfrm>
            <a:off x="0" y="6377093"/>
            <a:ext cx="5260669" cy="458886"/>
          </a:xfrm>
          <a:prstGeom prst="rect">
            <a:avLst/>
          </a:prstGeom>
        </p:spPr>
      </p:pic>
      <p:sp>
        <p:nvSpPr>
          <p:cNvPr id="3" name="TextBox 2">
            <a:extLst>
              <a:ext uri="{FF2B5EF4-FFF2-40B4-BE49-F238E27FC236}">
                <a16:creationId xmlns:a16="http://schemas.microsoft.com/office/drawing/2014/main" id="{D4D2BF9F-5BC1-0548-8791-94F7A8CF0EFB}"/>
              </a:ext>
            </a:extLst>
          </p:cNvPr>
          <p:cNvSpPr txBox="1"/>
          <p:nvPr/>
        </p:nvSpPr>
        <p:spPr>
          <a:xfrm>
            <a:off x="9144000" y="6472467"/>
            <a:ext cx="1194558" cy="338554"/>
          </a:xfrm>
          <a:prstGeom prst="rect">
            <a:avLst/>
          </a:prstGeom>
          <a:noFill/>
        </p:spPr>
        <p:txBody>
          <a:bodyPr wrap="non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g CO</a:t>
            </a:r>
            <a:r>
              <a:rPr lang="en-US" sz="1600" baseline="-25000" dirty="0">
                <a:latin typeface="Verdana" panose="020B0604030504040204" pitchFamily="34" charset="0"/>
                <a:ea typeface="Verdana" panose="020B0604030504040204" pitchFamily="34" charset="0"/>
                <a:cs typeface="Verdana" panose="020B0604030504040204" pitchFamily="34" charset="0"/>
              </a:rPr>
              <a:t>2</a:t>
            </a:r>
            <a:r>
              <a:rPr lang="en-US" sz="1600" dirty="0">
                <a:latin typeface="Verdana" panose="020B0604030504040204" pitchFamily="34" charset="0"/>
                <a:ea typeface="Verdana" panose="020B0604030504040204" pitchFamily="34" charset="0"/>
                <a:cs typeface="Verdana" panose="020B0604030504040204" pitchFamily="34" charset="0"/>
              </a:rPr>
              <a:t>/kW</a:t>
            </a:r>
          </a:p>
        </p:txBody>
      </p:sp>
    </p:spTree>
    <p:extLst>
      <p:ext uri="{BB962C8B-B14F-4D97-AF65-F5344CB8AC3E}">
        <p14:creationId xmlns:p14="http://schemas.microsoft.com/office/powerpoint/2010/main" val="25664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6613"/>
            <a:ext cx="199445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Land use</a:t>
            </a:r>
          </a:p>
        </p:txBody>
      </p:sp>
      <p:sp>
        <p:nvSpPr>
          <p:cNvPr id="9" name="Rectangle 8"/>
          <p:cNvSpPr/>
          <p:nvPr/>
        </p:nvSpPr>
        <p:spPr>
          <a:xfrm>
            <a:off x="101009" y="786325"/>
            <a:ext cx="7259786" cy="1323439"/>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Wind turbines require more land per MW than solar energy:</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Wind: 30 – 141 acres / MW</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Solar PV: ~8 acres / MW</a:t>
            </a:r>
          </a:p>
        </p:txBody>
      </p:sp>
      <p:sp>
        <p:nvSpPr>
          <p:cNvPr id="7" name="TextBox 6"/>
          <p:cNvSpPr txBox="1"/>
          <p:nvPr/>
        </p:nvSpPr>
        <p:spPr>
          <a:xfrm>
            <a:off x="34662" y="6046141"/>
            <a:ext cx="7126980"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Renewable Energy, 2/e, Chapter 7</a:t>
            </a:r>
          </a:p>
          <a:p>
            <a:r>
              <a:rPr lang="en-US" sz="1400" dirty="0">
                <a:latin typeface="Verdana" panose="020B0604030504040204" pitchFamily="34" charset="0"/>
                <a:cs typeface="Verdana" panose="020B0604030504040204" pitchFamily="34" charset="0"/>
              </a:rPr>
              <a:t>http://</a:t>
            </a:r>
            <a:r>
              <a:rPr lang="en-US" sz="1400" dirty="0" err="1">
                <a:latin typeface="Verdana" panose="020B0604030504040204" pitchFamily="34" charset="0"/>
                <a:cs typeface="Verdana" panose="020B0604030504040204" pitchFamily="34" charset="0"/>
              </a:rPr>
              <a:t>www.ucsusa.org</a:t>
            </a:r>
            <a:r>
              <a:rPr lang="en-US" sz="1400" dirty="0">
                <a:latin typeface="Verdana" panose="020B0604030504040204" pitchFamily="34" charset="0"/>
                <a:cs typeface="Verdana" panose="020B0604030504040204" pitchFamily="34" charset="0"/>
              </a:rPr>
              <a:t>/clean-energy/renewable-energy/environmental-impacts-wind-power#.</a:t>
            </a:r>
            <a:r>
              <a:rPr lang="en-US" sz="1400" dirty="0" err="1">
                <a:latin typeface="Verdana" panose="020B0604030504040204" pitchFamily="34" charset="0"/>
                <a:cs typeface="Verdana" panose="020B0604030504040204" pitchFamily="34" charset="0"/>
              </a:rPr>
              <a:t>WiWxvbQ-eHo</a:t>
            </a:r>
            <a:endParaRPr lang="en-US" sz="1400" dirty="0">
              <a:latin typeface="Verdana" panose="020B0604030504040204" pitchFamily="34" charset="0"/>
              <a:cs typeface="Verdana" panose="020B0604030504040204" pitchFamily="34" charset="0"/>
            </a:endParaRPr>
          </a:p>
        </p:txBody>
      </p:sp>
      <p:sp>
        <p:nvSpPr>
          <p:cNvPr id="10" name="Rectangle 9"/>
          <p:cNvSpPr/>
          <p:nvPr/>
        </p:nvSpPr>
        <p:spPr>
          <a:xfrm>
            <a:off x="101008" y="2371869"/>
            <a:ext cx="7126980" cy="3477875"/>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Wind’s footprint is large </a:t>
            </a:r>
            <a:r>
              <a:rPr lang="en-CA" sz="2000" dirty="0">
                <a:latin typeface="Verdana" panose="020B0604030504040204" pitchFamily="34" charset="0"/>
                <a:ea typeface="Verdana" panose="020B0604030504040204" pitchFamily="34" charset="0"/>
                <a:cs typeface="Verdana" panose="020B0604030504040204" pitchFamily="34" charset="0"/>
              </a:rPr>
              <a:t>(more so on flat land) because turbines need to be separated by 5-10 rotor diameters. </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&lt;1 acre / MW for the turbine.</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&lt;3.5 acres / MW disturbed in installation.</a:t>
            </a:r>
          </a:p>
          <a:p>
            <a:pPr lvl="1"/>
            <a:r>
              <a:rPr lang="en-CA" sz="1000" dirty="0">
                <a:latin typeface="Verdana" panose="020B0604030504040204" pitchFamily="34" charset="0"/>
                <a:ea typeface="Verdana" panose="020B0604030504040204" pitchFamily="34" charset="0"/>
                <a:cs typeface="Verdana" panose="020B0604030504040204" pitchFamily="34" charset="0"/>
              </a:rPr>
              <a:t> </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‘Free’ land within the wind farm can be used for other purposes:</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Agriculture, transportation, recreation</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More resilient farm income and rural communities</a:t>
            </a:r>
          </a:p>
        </p:txBody>
      </p:sp>
      <p:pic>
        <p:nvPicPr>
          <p:cNvPr id="2" name="Picture 1" descr="Screen Shot 2017-12-04 at 6.37.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794" y="757136"/>
            <a:ext cx="4540059" cy="6063778"/>
          </a:xfrm>
          <a:prstGeom prst="rect">
            <a:avLst/>
          </a:prstGeom>
        </p:spPr>
      </p:pic>
      <p:pic>
        <p:nvPicPr>
          <p:cNvPr id="11" name="Picture 10">
            <a:extLst>
              <a:ext uri="{FF2B5EF4-FFF2-40B4-BE49-F238E27FC236}">
                <a16:creationId xmlns:a16="http://schemas.microsoft.com/office/drawing/2014/main" id="{475966CD-7582-874B-AA96-6F340AF95F5E}"/>
              </a:ext>
            </a:extLst>
          </p:cNvPr>
          <p:cNvPicPr>
            <a:picLocks noChangeAspect="1"/>
          </p:cNvPicPr>
          <p:nvPr/>
        </p:nvPicPr>
        <p:blipFill>
          <a:blip r:embed="rId3">
            <a:duotone>
              <a:prstClr val="black"/>
              <a:schemeClr val="accent1">
                <a:tint val="45000"/>
                <a:satMod val="400000"/>
              </a:schemeClr>
            </a:duotone>
          </a:blip>
          <a:stretch>
            <a:fillRect/>
          </a:stretch>
        </p:blipFill>
        <p:spPr>
          <a:xfrm>
            <a:off x="11028991" y="49316"/>
            <a:ext cx="628093" cy="584776"/>
          </a:xfrm>
          <a:prstGeom prst="rect">
            <a:avLst/>
          </a:prstGeom>
        </p:spPr>
      </p:pic>
    </p:spTree>
    <p:extLst>
      <p:ext uri="{BB962C8B-B14F-4D97-AF65-F5344CB8AC3E}">
        <p14:creationId xmlns:p14="http://schemas.microsoft.com/office/powerpoint/2010/main" val="59082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9797"/>
            <a:ext cx="6837128"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Global onshore wind deployment</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23" name="Text Box 3"/>
          <p:cNvSpPr txBox="1">
            <a:spLocks noChangeArrowheads="1"/>
          </p:cNvSpPr>
          <p:nvPr/>
        </p:nvSpPr>
        <p:spPr bwMode="auto">
          <a:xfrm>
            <a:off x="564347" y="4395644"/>
            <a:ext cx="907695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endParaRPr lang="en-US" altLang="en-US" sz="2000" dirty="0">
              <a:latin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5B3FFAB9-8747-BD47-82DE-23A8307E52C8}"/>
              </a:ext>
            </a:extLst>
          </p:cNvPr>
          <p:cNvPicPr>
            <a:picLocks noChangeAspect="1"/>
          </p:cNvPicPr>
          <p:nvPr/>
        </p:nvPicPr>
        <p:blipFill>
          <a:blip r:embed="rId2">
            <a:duotone>
              <a:prstClr val="black"/>
              <a:schemeClr val="accent1">
                <a:tint val="45000"/>
                <a:satMod val="400000"/>
              </a:schemeClr>
            </a:duotone>
          </a:blip>
          <a:stretch>
            <a:fillRect/>
          </a:stretch>
        </p:blipFill>
        <p:spPr>
          <a:xfrm>
            <a:off x="11291278" y="51434"/>
            <a:ext cx="628093" cy="584776"/>
          </a:xfrm>
          <a:prstGeom prst="rect">
            <a:avLst/>
          </a:prstGeom>
        </p:spPr>
      </p:pic>
      <p:sp>
        <p:nvSpPr>
          <p:cNvPr id="13" name="TextBox 12">
            <a:extLst>
              <a:ext uri="{FF2B5EF4-FFF2-40B4-BE49-F238E27FC236}">
                <a16:creationId xmlns:a16="http://schemas.microsoft.com/office/drawing/2014/main" id="{9B8228D5-3B8F-A644-BB63-D2245C9E2500}"/>
              </a:ext>
            </a:extLst>
          </p:cNvPr>
          <p:cNvSpPr txBox="1"/>
          <p:nvPr/>
        </p:nvSpPr>
        <p:spPr>
          <a:xfrm>
            <a:off x="9620856" y="5639133"/>
            <a:ext cx="2359003" cy="1169551"/>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https://www.irena.org/-/media/Files/IRENA/Agency/Publication/2019/Oct/IRENA_Future_of_wind_2019.pdf</a:t>
            </a:r>
            <a:r>
              <a:rPr lang="en-US" sz="1400" dirty="0">
                <a:latin typeface="Verdana" panose="020B0604030504040204" pitchFamily="34" charset="0"/>
                <a:cs typeface="Verdana" panose="020B0604030504040204" pitchFamily="34" charset="0"/>
              </a:rPr>
              <a:t> </a:t>
            </a:r>
          </a:p>
        </p:txBody>
      </p:sp>
      <p:pic>
        <p:nvPicPr>
          <p:cNvPr id="8" name="Picture 7" descr="Map&#10;&#10;Description automatically generated">
            <a:extLst>
              <a:ext uri="{FF2B5EF4-FFF2-40B4-BE49-F238E27FC236}">
                <a16:creationId xmlns:a16="http://schemas.microsoft.com/office/drawing/2014/main" id="{09ED54B6-62DC-F443-9CD5-95610FE4085B}"/>
              </a:ext>
            </a:extLst>
          </p:cNvPr>
          <p:cNvPicPr>
            <a:picLocks noChangeAspect="1"/>
          </p:cNvPicPr>
          <p:nvPr/>
        </p:nvPicPr>
        <p:blipFill>
          <a:blip r:embed="rId4"/>
          <a:stretch>
            <a:fillRect/>
          </a:stretch>
        </p:blipFill>
        <p:spPr>
          <a:xfrm>
            <a:off x="188375" y="682814"/>
            <a:ext cx="9370307" cy="6175186"/>
          </a:xfrm>
          <a:prstGeom prst="rect">
            <a:avLst/>
          </a:prstGeom>
        </p:spPr>
      </p:pic>
      <p:sp>
        <p:nvSpPr>
          <p:cNvPr id="16" name="Text Box 3">
            <a:extLst>
              <a:ext uri="{FF2B5EF4-FFF2-40B4-BE49-F238E27FC236}">
                <a16:creationId xmlns:a16="http://schemas.microsoft.com/office/drawing/2014/main" id="{120DF5A4-86B0-4842-8FD5-F1BDC6EB1BF8}"/>
              </a:ext>
            </a:extLst>
          </p:cNvPr>
          <p:cNvSpPr txBox="1">
            <a:spLocks noChangeArrowheads="1"/>
          </p:cNvSpPr>
          <p:nvPr/>
        </p:nvSpPr>
        <p:spPr bwMode="auto">
          <a:xfrm>
            <a:off x="8892209" y="3584469"/>
            <a:ext cx="2849217"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000" dirty="0">
                <a:latin typeface="Verdana" panose="020B0604030504040204" pitchFamily="34" charset="0"/>
                <a:ea typeface="Verdana" panose="020B0604030504040204" pitchFamily="34" charset="0"/>
                <a:cs typeface="Verdana" panose="020B0604030504040204" pitchFamily="34" charset="0"/>
              </a:rPr>
              <a:t>Global total 542 GW (2019)</a:t>
            </a:r>
          </a:p>
        </p:txBody>
      </p:sp>
    </p:spTree>
    <p:extLst>
      <p:ext uri="{BB962C8B-B14F-4D97-AF65-F5344CB8AC3E}">
        <p14:creationId xmlns:p14="http://schemas.microsoft.com/office/powerpoint/2010/main" val="6280205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263"/>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64998"/>
            <a:ext cx="716253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Do turbines increase crop growth?</a:t>
            </a:r>
          </a:p>
        </p:txBody>
      </p:sp>
      <p:sp>
        <p:nvSpPr>
          <p:cNvPr id="9" name="Rectangle 8"/>
          <p:cNvSpPr/>
          <p:nvPr/>
        </p:nvSpPr>
        <p:spPr>
          <a:xfrm>
            <a:off x="228601" y="761062"/>
            <a:ext cx="11644951" cy="707886"/>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Agricultural researchers are </a:t>
            </a:r>
            <a:r>
              <a:rPr lang="en-CA" sz="2000" b="1" dirty="0">
                <a:latin typeface="Verdana" panose="020B0604030504040204" pitchFamily="34" charset="0"/>
                <a:ea typeface="Verdana" panose="020B0604030504040204" pitchFamily="34" charset="0"/>
                <a:cs typeface="Verdana" panose="020B0604030504040204" pitchFamily="34" charset="0"/>
              </a:rPr>
              <a:t>studying co-farming of wind and crops </a:t>
            </a:r>
            <a:r>
              <a:rPr lang="en-CA" sz="2000" dirty="0">
                <a:latin typeface="Verdana" panose="020B0604030504040204" pitchFamily="34" charset="0"/>
                <a:ea typeface="Verdana" panose="020B0604030504040204" pitchFamily="34" charset="0"/>
                <a:cs typeface="Verdana" panose="020B0604030504040204" pitchFamily="34" charset="0"/>
              </a:rPr>
              <a:t>in the Midwest to determine whether the presence of turbines affects crops.</a:t>
            </a:r>
          </a:p>
        </p:txBody>
      </p:sp>
      <p:sp>
        <p:nvSpPr>
          <p:cNvPr id="7" name="TextBox 6"/>
          <p:cNvSpPr txBox="1"/>
          <p:nvPr/>
        </p:nvSpPr>
        <p:spPr>
          <a:xfrm>
            <a:off x="34660" y="5213240"/>
            <a:ext cx="4496397" cy="1600438"/>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http://www.noaanews.noaa.gov/stories2011/images/vattenfall-image_300.jpg</a:t>
            </a:r>
            <a:endParaRPr lang="en-US" sz="1400" dirty="0">
              <a:latin typeface="Verdana" panose="020B0604030504040204" pitchFamily="34" charset="0"/>
              <a:cs typeface="Verdana" panose="020B0604030504040204" pitchFamily="34" charset="0"/>
            </a:endParaRPr>
          </a:p>
          <a:p>
            <a:r>
              <a:rPr lang="en-US" sz="1400" dirty="0">
                <a:latin typeface="Verdana" panose="020B0604030504040204" pitchFamily="34" charset="0"/>
                <a:cs typeface="Verdana" panose="020B0604030504040204" pitchFamily="34" charset="0"/>
                <a:hlinkClick r:id="rId3"/>
              </a:rPr>
              <a:t>https://news.nationalgeographic.com/news/energy/2011/12/111219-wind-turbines-help-crops-on-farms/</a:t>
            </a:r>
            <a:r>
              <a:rPr lang="en-US" sz="1400" dirty="0">
                <a:latin typeface="Verdana" panose="020B0604030504040204" pitchFamily="34" charset="0"/>
                <a:cs typeface="Verdana" panose="020B0604030504040204" pitchFamily="34" charset="0"/>
              </a:rPr>
              <a:t> </a:t>
            </a:r>
          </a:p>
          <a:p>
            <a:r>
              <a:rPr lang="en-US" sz="1400" dirty="0">
                <a:latin typeface="Verdana" panose="020B0604030504040204" pitchFamily="34" charset="0"/>
                <a:cs typeface="Verdana" panose="020B0604030504040204" pitchFamily="34" charset="0"/>
                <a:hlinkClick r:id="rId4"/>
              </a:rPr>
              <a:t>https://ace.illinois.edu/sites/ace.illinois.edu/files/JMP_V6_upload_V2_0.pdf</a:t>
            </a:r>
            <a:r>
              <a:rPr lang="en-US" sz="1400" dirty="0">
                <a:latin typeface="Verdana" panose="020B0604030504040204" pitchFamily="34" charset="0"/>
                <a:cs typeface="Verdana" panose="020B0604030504040204" pitchFamily="34" charset="0"/>
              </a:rPr>
              <a:t> </a:t>
            </a:r>
          </a:p>
        </p:txBody>
      </p:sp>
      <p:pic>
        <p:nvPicPr>
          <p:cNvPr id="3" name="Picture 2" descr="Screen Shot 2017-12-04 at 7.03.58 PM.png"/>
          <p:cNvPicPr>
            <a:picLocks noChangeAspect="1"/>
          </p:cNvPicPr>
          <p:nvPr/>
        </p:nvPicPr>
        <p:blipFill rotWithShape="1">
          <a:blip r:embed="rId5">
            <a:extLst>
              <a:ext uri="{28A0092B-C50C-407E-A947-70E740481C1C}">
                <a14:useLocalDpi xmlns:a14="http://schemas.microsoft.com/office/drawing/2010/main" val="0"/>
              </a:ext>
            </a:extLst>
          </a:blip>
          <a:srcRect t="14703" b="9200"/>
          <a:stretch/>
        </p:blipFill>
        <p:spPr>
          <a:xfrm>
            <a:off x="4681613" y="2587495"/>
            <a:ext cx="7242185" cy="4085760"/>
          </a:xfrm>
          <a:prstGeom prst="rect">
            <a:avLst/>
          </a:prstGeom>
        </p:spPr>
      </p:pic>
      <p:sp>
        <p:nvSpPr>
          <p:cNvPr id="11" name="Rectangle 10"/>
          <p:cNvSpPr/>
          <p:nvPr/>
        </p:nvSpPr>
        <p:spPr>
          <a:xfrm>
            <a:off x="268202" y="1602104"/>
            <a:ext cx="11644951" cy="3631763"/>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There is reason to think that wind power might help crops: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Turbines create wakes, or movement and mixing of air.</a:t>
            </a:r>
          </a:p>
          <a:p>
            <a:endParaRPr lang="en-CA" sz="1000" b="1" dirty="0">
              <a:latin typeface="Verdana" panose="020B0604030504040204" pitchFamily="34" charset="0"/>
              <a:ea typeface="Verdana" panose="020B0604030504040204" pitchFamily="34" charset="0"/>
              <a:cs typeface="Verdana" panose="020B0604030504040204" pitchFamily="34" charset="0"/>
            </a:endParaRPr>
          </a:p>
          <a:p>
            <a:r>
              <a:rPr lang="en-CA" sz="2000" b="1" u="sng" dirty="0">
                <a:latin typeface="Verdana" panose="020B0604030504040204" pitchFamily="34" charset="0"/>
                <a:ea typeface="Verdana" panose="020B0604030504040204" pitchFamily="34" charset="0"/>
                <a:cs typeface="Verdana" panose="020B0604030504040204" pitchFamily="34" charset="0"/>
              </a:rPr>
              <a:t>Wakes may</a:t>
            </a:r>
            <a:r>
              <a:rPr lang="en-CA" sz="2000" b="1"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Push consistent CO</a:t>
            </a:r>
            <a:r>
              <a:rPr lang="en-CA" sz="2000" baseline="-25000" dirty="0">
                <a:latin typeface="Verdana" panose="020B0604030504040204" pitchFamily="34" charset="0"/>
                <a:ea typeface="Verdana" panose="020B0604030504040204" pitchFamily="34" charset="0"/>
                <a:cs typeface="Verdana" panose="020B0604030504040204" pitchFamily="34" charset="0"/>
              </a:rPr>
              <a:t>2</a:t>
            </a:r>
            <a:r>
              <a:rPr lang="en-CA" sz="2000" dirty="0">
                <a:latin typeface="Verdana" panose="020B0604030504040204" pitchFamily="34" charset="0"/>
                <a:ea typeface="Verdana" panose="020B0604030504040204" pitchFamily="34" charset="0"/>
                <a:cs typeface="Verdana" panose="020B0604030504040204" pitchFamily="34" charset="0"/>
              </a:rPr>
              <a:t> to crops;</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Dry humid air or dew, </a:t>
            </a:r>
            <a:br>
              <a:rPr lang="en-CA" sz="2000" dirty="0">
                <a:latin typeface="Verdana" panose="020B0604030504040204" pitchFamily="34" charset="0"/>
                <a:ea typeface="Verdana" panose="020B0604030504040204" pitchFamily="34" charset="0"/>
                <a:cs typeface="Verdana" panose="020B0604030504040204" pitchFamily="34" charset="0"/>
              </a:rPr>
            </a:br>
            <a:r>
              <a:rPr lang="en-CA" sz="2000" dirty="0">
                <a:latin typeface="Verdana" panose="020B0604030504040204" pitchFamily="34" charset="0"/>
                <a:ea typeface="Verdana" panose="020B0604030504040204" pitchFamily="34" charset="0"/>
                <a:cs typeface="Verdana" panose="020B0604030504040204" pitchFamily="34" charset="0"/>
              </a:rPr>
              <a:t>discouraging fungi and </a:t>
            </a:r>
            <a:br>
              <a:rPr lang="en-CA" sz="2000" dirty="0">
                <a:latin typeface="Verdana" panose="020B0604030504040204" pitchFamily="34" charset="0"/>
                <a:ea typeface="Verdana" panose="020B0604030504040204" pitchFamily="34" charset="0"/>
                <a:cs typeface="Verdana" panose="020B0604030504040204" pitchFamily="34" charset="0"/>
              </a:rPr>
            </a:br>
            <a:r>
              <a:rPr lang="en-CA" sz="2000" dirty="0">
                <a:latin typeface="Verdana" panose="020B0604030504040204" pitchFamily="34" charset="0"/>
                <a:ea typeface="Verdana" panose="020B0604030504040204" pitchFamily="34" charset="0"/>
                <a:cs typeface="Verdana" panose="020B0604030504040204" pitchFamily="34" charset="0"/>
              </a:rPr>
              <a:t>pests;</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Cooler daytime; and</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Warmer night time </a:t>
            </a:r>
            <a:br>
              <a:rPr lang="en-CA" sz="2000" dirty="0">
                <a:latin typeface="Verdana" panose="020B0604030504040204" pitchFamily="34" charset="0"/>
                <a:ea typeface="Verdana" panose="020B0604030504040204" pitchFamily="34" charset="0"/>
                <a:cs typeface="Verdana" panose="020B0604030504040204" pitchFamily="34" charset="0"/>
              </a:rPr>
            </a:br>
            <a:r>
              <a:rPr lang="en-CA" sz="2000" dirty="0">
                <a:latin typeface="Verdana" panose="020B0604030504040204" pitchFamily="34" charset="0"/>
                <a:ea typeface="Verdana" panose="020B0604030504040204" pitchFamily="34" charset="0"/>
                <a:cs typeface="Verdana" panose="020B0604030504040204" pitchFamily="34" charset="0"/>
              </a:rPr>
              <a:t>temperature.</a:t>
            </a:r>
          </a:p>
        </p:txBody>
      </p:sp>
      <p:pic>
        <p:nvPicPr>
          <p:cNvPr id="10" name="Picture 9">
            <a:extLst>
              <a:ext uri="{FF2B5EF4-FFF2-40B4-BE49-F238E27FC236}">
                <a16:creationId xmlns:a16="http://schemas.microsoft.com/office/drawing/2014/main" id="{F5D4A075-B15F-2442-9B03-EB4B6546D221}"/>
              </a:ext>
            </a:extLst>
          </p:cNvPr>
          <p:cNvPicPr>
            <a:picLocks noChangeAspect="1"/>
          </p:cNvPicPr>
          <p:nvPr/>
        </p:nvPicPr>
        <p:blipFill>
          <a:blip r:embed="rId6">
            <a:duotone>
              <a:prstClr val="black"/>
              <a:schemeClr val="accent1">
                <a:tint val="45000"/>
                <a:satMod val="400000"/>
              </a:schemeClr>
            </a:duotone>
          </a:blip>
          <a:stretch>
            <a:fillRect/>
          </a:stretch>
        </p:blipFill>
        <p:spPr>
          <a:xfrm>
            <a:off x="11138173" y="24054"/>
            <a:ext cx="628093" cy="584776"/>
          </a:xfrm>
          <a:prstGeom prst="rect">
            <a:avLst/>
          </a:prstGeom>
        </p:spPr>
      </p:pic>
    </p:spTree>
    <p:extLst>
      <p:ext uri="{BB962C8B-B14F-4D97-AF65-F5344CB8AC3E}">
        <p14:creationId xmlns:p14="http://schemas.microsoft.com/office/powerpoint/2010/main" val="186146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517000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Not all farmers like wind</a:t>
            </a:r>
          </a:p>
        </p:txBody>
      </p:sp>
      <p:sp>
        <p:nvSpPr>
          <p:cNvPr id="9" name="Rectangle 8"/>
          <p:cNvSpPr/>
          <p:nvPr/>
        </p:nvSpPr>
        <p:spPr>
          <a:xfrm>
            <a:off x="228601" y="828856"/>
            <a:ext cx="11604008" cy="1323439"/>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In Iowa </a:t>
            </a:r>
            <a:r>
              <a:rPr lang="en-CA" sz="2000" u="sng" dirty="0">
                <a:latin typeface="Verdana" panose="020B0604030504040204" pitchFamily="34" charset="0"/>
                <a:ea typeface="Verdana" panose="020B0604030504040204" pitchFamily="34" charset="0"/>
                <a:cs typeface="Verdana" panose="020B0604030504040204" pitchFamily="34" charset="0"/>
              </a:rPr>
              <a:t>wind produces 36% of electricity </a:t>
            </a:r>
            <a:r>
              <a:rPr lang="en-CA" sz="2000" dirty="0">
                <a:latin typeface="Verdana" panose="020B0604030504040204" pitchFamily="34" charset="0"/>
                <a:ea typeface="Verdana" panose="020B0604030504040204" pitchFamily="34" charset="0"/>
                <a:cs typeface="Verdana" panose="020B0604030504040204" pitchFamily="34" charset="0"/>
              </a:rPr>
              <a:t>and it’s still growing. Many farmers are affected, and </a:t>
            </a:r>
            <a:r>
              <a:rPr lang="en-CA" sz="2000" b="1" dirty="0">
                <a:latin typeface="Verdana" panose="020B0604030504040204" pitchFamily="34" charset="0"/>
                <a:ea typeface="Verdana" panose="020B0604030504040204" pitchFamily="34" charset="0"/>
                <a:cs typeface="Verdana" panose="020B0604030504040204" pitchFamily="34" charset="0"/>
              </a:rPr>
              <a:t>some aren’t happy</a:t>
            </a:r>
            <a:r>
              <a:rPr lang="en-CA" sz="2000" dirty="0">
                <a:latin typeface="Verdana" panose="020B0604030504040204" pitchFamily="34" charset="0"/>
                <a:ea typeface="Verdana" panose="020B0604030504040204" pitchFamily="34" charset="0"/>
                <a:cs typeface="Verdana" panose="020B0604030504040204" pitchFamily="34" charset="0"/>
              </a:rPr>
              <a:t>. The unhappy tend to be:</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Neighbours of wind farms; or</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Tenant farmers with wind.</a:t>
            </a:r>
          </a:p>
        </p:txBody>
      </p:sp>
      <p:sp>
        <p:nvSpPr>
          <p:cNvPr id="7" name="TextBox 6"/>
          <p:cNvSpPr txBox="1"/>
          <p:nvPr/>
        </p:nvSpPr>
        <p:spPr>
          <a:xfrm>
            <a:off x="34660" y="6280188"/>
            <a:ext cx="12157340"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http://</a:t>
            </a:r>
            <a:r>
              <a:rPr lang="en-US" sz="1400" dirty="0" err="1">
                <a:latin typeface="Verdana" panose="020B0604030504040204" pitchFamily="34" charset="0"/>
                <a:cs typeface="Verdana" panose="020B0604030504040204" pitchFamily="34" charset="0"/>
              </a:rPr>
              <a:t>www.slate.com</a:t>
            </a:r>
            <a:r>
              <a:rPr lang="en-US" sz="1400" dirty="0">
                <a:latin typeface="Verdana" panose="020B0604030504040204" pitchFamily="34" charset="0"/>
                <a:cs typeface="Verdana" panose="020B0604030504040204" pitchFamily="34" charset="0"/>
              </a:rPr>
              <a:t>/articles/technology/</a:t>
            </a:r>
            <a:r>
              <a:rPr lang="en-US" sz="1400" dirty="0" err="1">
                <a:latin typeface="Verdana" panose="020B0604030504040204" pitchFamily="34" charset="0"/>
                <a:cs typeface="Verdana" panose="020B0604030504040204" pitchFamily="34" charset="0"/>
              </a:rPr>
              <a:t>future_tense</a:t>
            </a:r>
            <a:r>
              <a:rPr lang="en-US" sz="1400" dirty="0">
                <a:latin typeface="Verdana" panose="020B0604030504040204" pitchFamily="34" charset="0"/>
                <a:cs typeface="Verdana" panose="020B0604030504040204" pitchFamily="34" charset="0"/>
              </a:rPr>
              <a:t>/2017/08/</a:t>
            </a:r>
            <a:r>
              <a:rPr lang="en-US" sz="1400" dirty="0" err="1">
                <a:latin typeface="Verdana" panose="020B0604030504040204" pitchFamily="34" charset="0"/>
                <a:cs typeface="Verdana" panose="020B0604030504040204" pitchFamily="34" charset="0"/>
              </a:rPr>
              <a:t>why_farmers_in_iowa_hope_wind_energy_will_blow_over.html</a:t>
            </a:r>
            <a:endParaRPr lang="en-US" sz="1400" dirty="0">
              <a:latin typeface="Verdana" panose="020B0604030504040204" pitchFamily="34" charset="0"/>
              <a:cs typeface="Verdana" panose="020B0604030504040204" pitchFamily="34" charset="0"/>
            </a:endParaRPr>
          </a:p>
        </p:txBody>
      </p:sp>
      <p:sp>
        <p:nvSpPr>
          <p:cNvPr id="10" name="Rectangle 9"/>
          <p:cNvSpPr/>
          <p:nvPr/>
        </p:nvSpPr>
        <p:spPr>
          <a:xfrm>
            <a:off x="228601" y="3460501"/>
            <a:ext cx="11604008" cy="2554545"/>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Complaints?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Heavy equipment brought in to install turbines breaks drainage tiles, damaging crops or making it hard to crop.</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Towers interfere with crop dusting.</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Worry about catastrophic turbine failure</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Wind turbine syndrome</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Wind operators seem more like overlords then neighbours.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Easements restrict what can be done on farms and properties.</a:t>
            </a:r>
          </a:p>
        </p:txBody>
      </p:sp>
      <p:sp>
        <p:nvSpPr>
          <p:cNvPr id="12" name="Rectangle 11"/>
          <p:cNvSpPr/>
          <p:nvPr/>
        </p:nvSpPr>
        <p:spPr>
          <a:xfrm>
            <a:off x="784656" y="2417437"/>
            <a:ext cx="8705334" cy="707886"/>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In Iowa, 97% of wind is owned by utilities and large developers.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Only 3% is community wind.</a:t>
            </a:r>
          </a:p>
        </p:txBody>
      </p:sp>
      <p:pic>
        <p:nvPicPr>
          <p:cNvPr id="11" name="Picture 10">
            <a:extLst>
              <a:ext uri="{FF2B5EF4-FFF2-40B4-BE49-F238E27FC236}">
                <a16:creationId xmlns:a16="http://schemas.microsoft.com/office/drawing/2014/main" id="{E0EF8145-6F53-0C4B-85EB-40E6C2E4B8B9}"/>
              </a:ext>
            </a:extLst>
          </p:cNvPr>
          <p:cNvPicPr>
            <a:picLocks noChangeAspect="1"/>
          </p:cNvPicPr>
          <p:nvPr/>
        </p:nvPicPr>
        <p:blipFill>
          <a:blip r:embed="rId2">
            <a:duotone>
              <a:prstClr val="black"/>
              <a:schemeClr val="accent1">
                <a:tint val="45000"/>
                <a:satMod val="400000"/>
              </a:schemeClr>
            </a:duotone>
          </a:blip>
          <a:stretch>
            <a:fillRect/>
          </a:stretch>
        </p:blipFill>
        <p:spPr>
          <a:xfrm>
            <a:off x="10865217" y="49316"/>
            <a:ext cx="628093" cy="584776"/>
          </a:xfrm>
          <a:prstGeom prst="rect">
            <a:avLst/>
          </a:prstGeom>
        </p:spPr>
      </p:pic>
    </p:spTree>
    <p:extLst>
      <p:ext uri="{BB962C8B-B14F-4D97-AF65-F5344CB8AC3E}">
        <p14:creationId xmlns:p14="http://schemas.microsoft.com/office/powerpoint/2010/main" val="140790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96" y="0"/>
            <a:ext cx="12182904"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37697" y="76613"/>
            <a:ext cx="664316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Wind does affect (local) climate</a:t>
            </a:r>
          </a:p>
        </p:txBody>
      </p:sp>
      <p:sp>
        <p:nvSpPr>
          <p:cNvPr id="9" name="Rectangle 8"/>
          <p:cNvSpPr/>
          <p:nvPr/>
        </p:nvSpPr>
        <p:spPr>
          <a:xfrm>
            <a:off x="237697" y="2106355"/>
            <a:ext cx="11676799" cy="707886"/>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Direct measurement </a:t>
            </a:r>
            <a:r>
              <a:rPr lang="en-CA" sz="2000" dirty="0">
                <a:latin typeface="Verdana" panose="020B0604030504040204" pitchFamily="34" charset="0"/>
                <a:ea typeface="Verdana" panose="020B0604030504040204" pitchFamily="34" charset="0"/>
                <a:cs typeface="Verdana" panose="020B0604030504040204" pitchFamily="34" charset="0"/>
              </a:rPr>
              <a:t>of temperatures </a:t>
            </a:r>
            <a:r>
              <a:rPr lang="en-CA" sz="2000" u="sng" dirty="0">
                <a:latin typeface="Verdana" panose="020B0604030504040204" pitchFamily="34" charset="0"/>
                <a:ea typeface="Verdana" panose="020B0604030504040204" pitchFamily="34" charset="0"/>
                <a:cs typeface="Verdana" panose="020B0604030504040204" pitchFamily="34" charset="0"/>
              </a:rPr>
              <a:t>within</a:t>
            </a:r>
            <a:r>
              <a:rPr lang="en-CA" sz="2000" dirty="0">
                <a:latin typeface="Verdana" panose="020B0604030504040204" pitchFamily="34" charset="0"/>
                <a:ea typeface="Verdana" panose="020B0604030504040204" pitchFamily="34" charset="0"/>
                <a:cs typeface="Verdana" panose="020B0604030504040204" pitchFamily="34" charset="0"/>
              </a:rPr>
              <a:t> a large Texan wind farm showed a </a:t>
            </a:r>
            <a:r>
              <a:rPr lang="en-CA" sz="2000" u="sng" dirty="0">
                <a:latin typeface="Verdana" panose="020B0604030504040204" pitchFamily="34" charset="0"/>
                <a:ea typeface="Verdana" panose="020B0604030504040204" pitchFamily="34" charset="0"/>
                <a:cs typeface="Verdana" panose="020B0604030504040204" pitchFamily="34" charset="0"/>
              </a:rPr>
              <a:t>0.5° increase in night-time temperatures</a:t>
            </a:r>
            <a:r>
              <a:rPr lang="en-CA" sz="2000" dirty="0">
                <a:latin typeface="Verdana" panose="020B0604030504040204" pitchFamily="34" charset="0"/>
                <a:ea typeface="Verdana" panose="020B0604030504040204" pitchFamily="34" charset="0"/>
                <a:cs typeface="Verdana" panose="020B0604030504040204" pitchFamily="34" charset="0"/>
              </a:rPr>
              <a:t>.</a:t>
            </a:r>
          </a:p>
        </p:txBody>
      </p:sp>
      <p:sp>
        <p:nvSpPr>
          <p:cNvPr id="7" name="TextBox 6"/>
          <p:cNvSpPr txBox="1"/>
          <p:nvPr/>
        </p:nvSpPr>
        <p:spPr>
          <a:xfrm>
            <a:off x="74551" y="6468349"/>
            <a:ext cx="10587257" cy="307777"/>
          </a:xfrm>
          <a:prstGeom prst="rect">
            <a:avLst/>
          </a:prstGeom>
          <a:noFill/>
        </p:spPr>
        <p:txBody>
          <a:bodyPr wrap="none" rtlCol="0">
            <a:spAutoFit/>
          </a:bodyPr>
          <a:lstStyle/>
          <a:p>
            <a:r>
              <a:rPr lang="en-US" sz="1400" dirty="0" err="1">
                <a:latin typeface="Verdana" panose="020B0604030504040204" pitchFamily="34" charset="0"/>
                <a:cs typeface="Verdana" panose="020B0604030504040204" pitchFamily="34" charset="0"/>
              </a:rPr>
              <a:t>theconversation.com</a:t>
            </a:r>
            <a:r>
              <a:rPr lang="en-US" sz="1400" dirty="0">
                <a:latin typeface="Verdana" panose="020B0604030504040204" pitchFamily="34" charset="0"/>
                <a:cs typeface="Verdana" panose="020B0604030504040204" pitchFamily="34" charset="0"/>
              </a:rPr>
              <a:t>/wind-power-affects-climate-cooling-and-warming-regions-around-farms-studies-claim-22988</a:t>
            </a:r>
          </a:p>
        </p:txBody>
      </p:sp>
      <p:sp>
        <p:nvSpPr>
          <p:cNvPr id="10" name="Rectangle 9"/>
          <p:cNvSpPr/>
          <p:nvPr/>
        </p:nvSpPr>
        <p:spPr>
          <a:xfrm>
            <a:off x="237697" y="728226"/>
            <a:ext cx="11676799" cy="1169551"/>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Both direct evidence and models suggest that large wind farms have slight effects on local, and to some extent, regional climate. </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The effects appear to be </a:t>
            </a:r>
            <a:r>
              <a:rPr lang="en-CA" sz="2000" b="1" dirty="0">
                <a:latin typeface="Verdana" panose="020B0604030504040204" pitchFamily="34" charset="0"/>
                <a:ea typeface="Verdana" panose="020B0604030504040204" pitchFamily="34" charset="0"/>
                <a:cs typeface="Verdana" panose="020B0604030504040204" pitchFamily="34" charset="0"/>
              </a:rPr>
              <a:t>tiny in comparison to GGC</a:t>
            </a:r>
            <a:r>
              <a:rPr lang="en-CA" sz="2000" dirty="0">
                <a:latin typeface="Verdana" panose="020B0604030504040204" pitchFamily="34" charset="0"/>
                <a:ea typeface="Verdana" panose="020B0604030504040204" pitchFamily="34" charset="0"/>
                <a:cs typeface="Verdana" panose="020B0604030504040204" pitchFamily="34" charset="0"/>
              </a:rPr>
              <a:t>.</a:t>
            </a:r>
          </a:p>
        </p:txBody>
      </p:sp>
      <p:sp>
        <p:nvSpPr>
          <p:cNvPr id="12" name="Rectangle 11"/>
          <p:cNvSpPr/>
          <p:nvPr/>
        </p:nvSpPr>
        <p:spPr>
          <a:xfrm>
            <a:off x="264673" y="3034879"/>
            <a:ext cx="11676799" cy="2246769"/>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Several modeling studies </a:t>
            </a:r>
            <a:r>
              <a:rPr lang="en-CA" sz="2000" dirty="0">
                <a:latin typeface="Verdana" panose="020B0604030504040204" pitchFamily="34" charset="0"/>
                <a:ea typeface="Verdana" panose="020B0604030504040204" pitchFamily="34" charset="0"/>
                <a:cs typeface="Verdana" panose="020B0604030504040204" pitchFamily="34" charset="0"/>
              </a:rPr>
              <a:t>of large wind farms have come to similar conclusions.</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Models were run many times both with &amp; without wind farms.</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Wind farms caused winds to divide &amp; flow around the wind farm. This diversion caused:</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about 0.5° temperature increases (to the north) and deceases (to the south); and</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A few percent changes in precipitation.</a:t>
            </a:r>
          </a:p>
        </p:txBody>
      </p:sp>
      <p:sp>
        <p:nvSpPr>
          <p:cNvPr id="13" name="Rectangle 12"/>
          <p:cNvSpPr/>
          <p:nvPr/>
        </p:nvSpPr>
        <p:spPr>
          <a:xfrm>
            <a:off x="237697" y="5654374"/>
            <a:ext cx="11676799" cy="707886"/>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Q: What mix of sustainable energy technologies will cause the least change to   </a:t>
            </a:r>
            <a:br>
              <a:rPr lang="en-CA" sz="2000" b="1" dirty="0">
                <a:latin typeface="Verdana" panose="020B0604030504040204" pitchFamily="34" charset="0"/>
                <a:ea typeface="Verdana" panose="020B0604030504040204" pitchFamily="34" charset="0"/>
                <a:cs typeface="Verdana" panose="020B0604030504040204" pitchFamily="34" charset="0"/>
              </a:rPr>
            </a:br>
            <a:r>
              <a:rPr lang="en-CA" sz="2000" b="1" dirty="0">
                <a:latin typeface="Verdana" panose="020B0604030504040204" pitchFamily="34" charset="0"/>
                <a:ea typeface="Verdana" panose="020B0604030504040204" pitchFamily="34" charset="0"/>
                <a:cs typeface="Verdana" panose="020B0604030504040204" pitchFamily="34" charset="0"/>
              </a:rPr>
              <a:t>      our climate?</a:t>
            </a:r>
          </a:p>
        </p:txBody>
      </p:sp>
      <p:pic>
        <p:nvPicPr>
          <p:cNvPr id="11" name="Picture 10">
            <a:extLst>
              <a:ext uri="{FF2B5EF4-FFF2-40B4-BE49-F238E27FC236}">
                <a16:creationId xmlns:a16="http://schemas.microsoft.com/office/drawing/2014/main" id="{FD0C8E2F-B107-094F-ACF9-0442D32EBF47}"/>
              </a:ext>
            </a:extLst>
          </p:cNvPr>
          <p:cNvPicPr>
            <a:picLocks noChangeAspect="1"/>
          </p:cNvPicPr>
          <p:nvPr/>
        </p:nvPicPr>
        <p:blipFill>
          <a:blip r:embed="rId2">
            <a:duotone>
              <a:prstClr val="black"/>
              <a:schemeClr val="accent1">
                <a:tint val="45000"/>
                <a:satMod val="400000"/>
              </a:schemeClr>
            </a:duotone>
          </a:blip>
          <a:stretch>
            <a:fillRect/>
          </a:stretch>
        </p:blipFill>
        <p:spPr>
          <a:xfrm>
            <a:off x="11065382" y="49316"/>
            <a:ext cx="628093" cy="584776"/>
          </a:xfrm>
          <a:prstGeom prst="rect">
            <a:avLst/>
          </a:prstGeom>
        </p:spPr>
      </p:pic>
    </p:spTree>
    <p:extLst>
      <p:ext uri="{BB962C8B-B14F-4D97-AF65-F5344CB8AC3E}">
        <p14:creationId xmlns:p14="http://schemas.microsoft.com/office/powerpoint/2010/main" val="199447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6613"/>
            <a:ext cx="690605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Offshore wind effects on oceans?</a:t>
            </a:r>
          </a:p>
        </p:txBody>
      </p:sp>
      <p:sp>
        <p:nvSpPr>
          <p:cNvPr id="9" name="Rectangle 8"/>
          <p:cNvSpPr/>
          <p:nvPr/>
        </p:nvSpPr>
        <p:spPr>
          <a:xfrm>
            <a:off x="228601" y="786324"/>
            <a:ext cx="11713190" cy="400110"/>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The bases of offshore wind have the most immediate impact on </a:t>
            </a:r>
            <a:r>
              <a:rPr lang="en-CA" sz="2000" b="1" dirty="0">
                <a:latin typeface="Verdana" panose="020B0604030504040204" pitchFamily="34" charset="0"/>
                <a:ea typeface="Verdana" panose="020B0604030504040204" pitchFamily="34" charset="0"/>
                <a:cs typeface="Verdana" panose="020B0604030504040204" pitchFamily="34" charset="0"/>
              </a:rPr>
              <a:t>ocean ecosystems</a:t>
            </a:r>
            <a:r>
              <a:rPr lang="en-CA" sz="2000" dirty="0">
                <a:latin typeface="Verdana" panose="020B0604030504040204" pitchFamily="34" charset="0"/>
                <a:ea typeface="Verdana" panose="020B0604030504040204" pitchFamily="34" charset="0"/>
                <a:cs typeface="Verdana" panose="020B0604030504040204" pitchFamily="34" charset="0"/>
              </a:rPr>
              <a:t>.</a:t>
            </a:r>
          </a:p>
        </p:txBody>
      </p:sp>
      <p:sp>
        <p:nvSpPr>
          <p:cNvPr id="7" name="TextBox 6"/>
          <p:cNvSpPr txBox="1"/>
          <p:nvPr/>
        </p:nvSpPr>
        <p:spPr>
          <a:xfrm>
            <a:off x="112489" y="6470381"/>
            <a:ext cx="1044189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www.technologyreview.com</a:t>
            </a:r>
            <a:r>
              <a:rPr lang="en-US" sz="1400" dirty="0">
                <a:latin typeface="Verdana" panose="020B0604030504040204" pitchFamily="34" charset="0"/>
                <a:cs typeface="Verdana" panose="020B0604030504040204" pitchFamily="34" charset="0"/>
              </a:rPr>
              <a:t>/s/608930/first-evidence-that-offshore-wind-farms-are-changing-the-oceans/</a:t>
            </a:r>
          </a:p>
        </p:txBody>
      </p:sp>
      <p:sp>
        <p:nvSpPr>
          <p:cNvPr id="11" name="Rectangle 10"/>
          <p:cNvSpPr/>
          <p:nvPr/>
        </p:nvSpPr>
        <p:spPr>
          <a:xfrm>
            <a:off x="268202" y="1408243"/>
            <a:ext cx="11550759" cy="1323439"/>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German researchers have shown </a:t>
            </a:r>
            <a:r>
              <a:rPr lang="en-CA" sz="2000" b="1" dirty="0">
                <a:latin typeface="Verdana" panose="020B0604030504040204" pitchFamily="34" charset="0"/>
                <a:ea typeface="Verdana" panose="020B0604030504040204" pitchFamily="34" charset="0"/>
                <a:cs typeface="Verdana" panose="020B0604030504040204" pitchFamily="34" charset="0"/>
              </a:rPr>
              <a:t>beneficial impacts </a:t>
            </a:r>
            <a:r>
              <a:rPr lang="en-CA" sz="2000" dirty="0">
                <a:latin typeface="Verdana" panose="020B0604030504040204" pitchFamily="34" charset="0"/>
                <a:ea typeface="Verdana" panose="020B0604030504040204" pitchFamily="34" charset="0"/>
                <a:cs typeface="Verdana" panose="020B0604030504040204" pitchFamily="34" charset="0"/>
              </a:rPr>
              <a:t>on marine ecosystems.</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One tower can support the growth of 4 tonnes of </a:t>
            </a:r>
            <a:r>
              <a:rPr lang="en-CA" sz="2000" b="1" dirty="0">
                <a:latin typeface="Verdana" panose="020B0604030504040204" pitchFamily="34" charset="0"/>
                <a:ea typeface="Verdana" panose="020B0604030504040204" pitchFamily="34" charset="0"/>
                <a:cs typeface="Verdana" panose="020B0604030504040204" pitchFamily="34" charset="0"/>
              </a:rPr>
              <a:t>blue mussels which filter water.</a:t>
            </a:r>
          </a:p>
          <a:p>
            <a:endParaRPr lang="en-CA" sz="1000" b="1"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Wind towers introduce a population of mussels (~20% of coastal populations) at sea</a:t>
            </a:r>
          </a:p>
        </p:txBody>
      </p:sp>
      <p:sp>
        <p:nvSpPr>
          <p:cNvPr id="10" name="Rectangle 9"/>
          <p:cNvSpPr/>
          <p:nvPr/>
        </p:nvSpPr>
        <p:spPr>
          <a:xfrm>
            <a:off x="268203" y="3115141"/>
            <a:ext cx="5354676" cy="3293209"/>
          </a:xfrm>
          <a:prstGeom prst="rect">
            <a:avLst/>
          </a:prstGeom>
        </p:spPr>
        <p:txBody>
          <a:bodyPr wrap="square">
            <a:spAutoFit/>
          </a:bodyPr>
          <a:lstStyle/>
          <a:p>
            <a:r>
              <a:rPr lang="en-CA" sz="2000" u="sng" dirty="0">
                <a:latin typeface="Verdana" panose="020B0604030504040204" pitchFamily="34" charset="0"/>
                <a:ea typeface="Verdana" panose="020B0604030504040204" pitchFamily="34" charset="0"/>
                <a:cs typeface="Verdana" panose="020B0604030504040204" pitchFamily="34" charset="0"/>
              </a:rPr>
              <a:t>Longer-term results</a:t>
            </a:r>
            <a:r>
              <a:rPr lang="en-CA" sz="2000" dirty="0">
                <a:latin typeface="Verdana" panose="020B0604030504040204" pitchFamily="34" charset="0"/>
                <a:ea typeface="Verdana" panose="020B0604030504040204" pitchFamily="34" charset="0"/>
                <a:cs typeface="Verdana" panose="020B0604030504040204" pitchFamily="34" charset="0"/>
              </a:rPr>
              <a:t>?</a:t>
            </a:r>
            <a:endParaRPr lang="en-CA" sz="800" dirty="0">
              <a:latin typeface="Verdana" panose="020B0604030504040204" pitchFamily="34" charset="0"/>
              <a:ea typeface="Verdana" panose="020B0604030504040204" pitchFamily="34" charset="0"/>
              <a:cs typeface="Verdana" panose="020B0604030504040204" pitchFamily="34" charset="0"/>
            </a:endParaRPr>
          </a:p>
          <a:p>
            <a:r>
              <a:rPr lang="en-CA" sz="800" dirty="0">
                <a:latin typeface="Verdana" panose="020B0604030504040204" pitchFamily="34" charset="0"/>
                <a:ea typeface="Verdana" panose="020B0604030504040204" pitchFamily="34" charset="0"/>
                <a:cs typeface="Verdana" panose="020B0604030504040204" pitchFamily="34" charset="0"/>
              </a:rPr>
              <a:t> </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Mussels will </a:t>
            </a:r>
            <a:r>
              <a:rPr lang="en-CA" sz="2000" b="1" dirty="0">
                <a:latin typeface="Verdana" panose="020B0604030504040204" pitchFamily="34" charset="0"/>
                <a:ea typeface="Verdana" panose="020B0604030504040204" pitchFamily="34" charset="0"/>
                <a:cs typeface="Verdana" panose="020B0604030504040204" pitchFamily="34" charset="0"/>
              </a:rPr>
              <a:t>concentrate nutrients </a:t>
            </a:r>
            <a:r>
              <a:rPr lang="en-CA" sz="2000" dirty="0">
                <a:latin typeface="Verdana" panose="020B0604030504040204" pitchFamily="34" charset="0"/>
                <a:ea typeface="Verdana" panose="020B0604030504040204" pitchFamily="34" charset="0"/>
                <a:cs typeface="Verdana" panose="020B0604030504040204" pitchFamily="34" charset="0"/>
              </a:rPr>
              <a:t>and provide a foundation for a more </a:t>
            </a:r>
            <a:r>
              <a:rPr lang="en-CA" sz="2000" b="1" dirty="0">
                <a:latin typeface="Verdana" panose="020B0604030504040204" pitchFamily="34" charset="0"/>
                <a:ea typeface="Verdana" panose="020B0604030504040204" pitchFamily="34" charset="0"/>
                <a:cs typeface="Verdana" panose="020B0604030504040204" pitchFamily="34" charset="0"/>
              </a:rPr>
              <a:t>complex ecosystem</a:t>
            </a:r>
            <a:r>
              <a:rPr lang="en-CA" sz="2000" dirty="0">
                <a:latin typeface="Verdana" panose="020B0604030504040204" pitchFamily="34" charset="0"/>
                <a:ea typeface="Verdana" panose="020B0604030504040204" pitchFamily="34" charset="0"/>
                <a:cs typeface="Verdana" panose="020B0604030504040204" pitchFamily="34" charset="0"/>
              </a:rPr>
              <a:t>.</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Towers ‘</a:t>
            </a:r>
            <a:r>
              <a:rPr lang="en-CA" sz="2000" b="1" dirty="0">
                <a:latin typeface="Verdana" panose="020B0604030504040204" pitchFamily="34" charset="0"/>
                <a:ea typeface="Verdana" panose="020B0604030504040204" pitchFamily="34" charset="0"/>
                <a:cs typeface="Verdana" panose="020B0604030504040204" pitchFamily="34" charset="0"/>
              </a:rPr>
              <a:t>protect</a:t>
            </a:r>
            <a:r>
              <a:rPr lang="en-CA" sz="2000" dirty="0">
                <a:latin typeface="Verdana" panose="020B0604030504040204" pitchFamily="34" charset="0"/>
                <a:ea typeface="Verdana" panose="020B0604030504040204" pitchFamily="34" charset="0"/>
                <a:cs typeface="Verdana" panose="020B0604030504040204" pitchFamily="34" charset="0"/>
              </a:rPr>
              <a:t>’ their locales from drag fishing.</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But, ‘new’ biodiverse ecosystems may provide habitat for </a:t>
            </a:r>
            <a:r>
              <a:rPr lang="en-CA" sz="2000" b="1" dirty="0">
                <a:latin typeface="Verdana" panose="020B0604030504040204" pitchFamily="34" charset="0"/>
                <a:ea typeface="Verdana" panose="020B0604030504040204" pitchFamily="34" charset="0"/>
                <a:cs typeface="Verdana" panose="020B0604030504040204" pitchFamily="34" charset="0"/>
              </a:rPr>
              <a:t>alien species</a:t>
            </a:r>
            <a:r>
              <a:rPr lang="en-CA" sz="2000" dirty="0">
                <a:latin typeface="Verdana" panose="020B0604030504040204" pitchFamily="34" charset="0"/>
                <a:ea typeface="Verdana" panose="020B0604030504040204" pitchFamily="34" charset="0"/>
                <a:cs typeface="Verdana" panose="020B0604030504040204" pitchFamily="34" charset="0"/>
              </a:rPr>
              <a:t>.</a:t>
            </a:r>
          </a:p>
        </p:txBody>
      </p:sp>
      <p:pic>
        <p:nvPicPr>
          <p:cNvPr id="12" name="Picture 11">
            <a:extLst>
              <a:ext uri="{FF2B5EF4-FFF2-40B4-BE49-F238E27FC236}">
                <a16:creationId xmlns:a16="http://schemas.microsoft.com/office/drawing/2014/main" id="{AE115C37-CF96-A448-8DB4-0A10E7D4CFE1}"/>
              </a:ext>
            </a:extLst>
          </p:cNvPr>
          <p:cNvPicPr>
            <a:picLocks noChangeAspect="1"/>
          </p:cNvPicPr>
          <p:nvPr/>
        </p:nvPicPr>
        <p:blipFill>
          <a:blip r:embed="rId2">
            <a:duotone>
              <a:prstClr val="black"/>
              <a:schemeClr val="accent1">
                <a:tint val="45000"/>
                <a:satMod val="400000"/>
              </a:schemeClr>
            </a:duotone>
          </a:blip>
          <a:stretch>
            <a:fillRect/>
          </a:stretch>
        </p:blipFill>
        <p:spPr>
          <a:xfrm>
            <a:off x="11083581" y="49316"/>
            <a:ext cx="628093" cy="584776"/>
          </a:xfrm>
          <a:prstGeom prst="rect">
            <a:avLst/>
          </a:prstGeom>
        </p:spPr>
      </p:pic>
      <p:pic>
        <p:nvPicPr>
          <p:cNvPr id="2" name="Picture 1">
            <a:extLst>
              <a:ext uri="{FF2B5EF4-FFF2-40B4-BE49-F238E27FC236}">
                <a16:creationId xmlns:a16="http://schemas.microsoft.com/office/drawing/2014/main" id="{6ACDAE94-0AD0-8B4B-A3B1-9E3869DFB888}"/>
              </a:ext>
            </a:extLst>
          </p:cNvPr>
          <p:cNvPicPr>
            <a:picLocks noChangeAspect="1"/>
          </p:cNvPicPr>
          <p:nvPr/>
        </p:nvPicPr>
        <p:blipFill>
          <a:blip r:embed="rId3"/>
          <a:stretch>
            <a:fillRect/>
          </a:stretch>
        </p:blipFill>
        <p:spPr>
          <a:xfrm>
            <a:off x="5674293" y="3211322"/>
            <a:ext cx="6340284" cy="3170142"/>
          </a:xfrm>
          <a:prstGeom prst="rect">
            <a:avLst/>
          </a:prstGeom>
        </p:spPr>
      </p:pic>
    </p:spTree>
    <p:extLst>
      <p:ext uri="{BB962C8B-B14F-4D97-AF65-F5344CB8AC3E}">
        <p14:creationId xmlns:p14="http://schemas.microsoft.com/office/powerpoint/2010/main" val="99483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6613"/>
            <a:ext cx="442140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Wind’s waste stream</a:t>
            </a:r>
          </a:p>
        </p:txBody>
      </p:sp>
      <p:pic>
        <p:nvPicPr>
          <p:cNvPr id="6" name="Picture 5">
            <a:extLst>
              <a:ext uri="{FF2B5EF4-FFF2-40B4-BE49-F238E27FC236}">
                <a16:creationId xmlns:a16="http://schemas.microsoft.com/office/drawing/2014/main" id="{6EBCA8EA-AE2A-2A43-81C6-26E56F666CF0}"/>
              </a:ext>
            </a:extLst>
          </p:cNvPr>
          <p:cNvPicPr>
            <a:picLocks noChangeAspect="1"/>
          </p:cNvPicPr>
          <p:nvPr/>
        </p:nvPicPr>
        <p:blipFill>
          <a:blip r:embed="rId2">
            <a:duotone>
              <a:prstClr val="black"/>
              <a:schemeClr val="accent1">
                <a:tint val="45000"/>
                <a:satMod val="400000"/>
              </a:schemeClr>
            </a:duotone>
          </a:blip>
          <a:stretch>
            <a:fillRect/>
          </a:stretch>
        </p:blipFill>
        <p:spPr>
          <a:xfrm>
            <a:off x="11028991" y="42112"/>
            <a:ext cx="628093" cy="584776"/>
          </a:xfrm>
          <a:prstGeom prst="rect">
            <a:avLst/>
          </a:prstGeom>
        </p:spPr>
      </p:pic>
      <p:sp>
        <p:nvSpPr>
          <p:cNvPr id="8" name="TextBox 7">
            <a:extLst>
              <a:ext uri="{FF2B5EF4-FFF2-40B4-BE49-F238E27FC236}">
                <a16:creationId xmlns:a16="http://schemas.microsoft.com/office/drawing/2014/main" id="{DC18BA71-5436-BE43-A224-5608989152CE}"/>
              </a:ext>
            </a:extLst>
          </p:cNvPr>
          <p:cNvSpPr txBox="1"/>
          <p:nvPr/>
        </p:nvSpPr>
        <p:spPr>
          <a:xfrm>
            <a:off x="0" y="5531517"/>
            <a:ext cx="4465984" cy="1015663"/>
          </a:xfrm>
          <a:prstGeom prst="rect">
            <a:avLst/>
          </a:prstGeom>
          <a:noFill/>
        </p:spPr>
        <p:txBody>
          <a:bodyPr wrap="square" rtlCol="0">
            <a:spAutoFit/>
          </a:bodyPr>
          <a:lstStyle/>
          <a:p>
            <a:r>
              <a:rPr lang="en-US" sz="1200" dirty="0">
                <a:latin typeface="Verdana" panose="020B0604030504040204" pitchFamily="34" charset="0"/>
                <a:hlinkClick r:id="rId3"/>
              </a:rPr>
              <a:t>https://www.wind-watch.org/news/wp-content/uploads/2020/05/28085540-8294057-image-a-4_1588793478933.jpg</a:t>
            </a:r>
          </a:p>
          <a:p>
            <a:r>
              <a:rPr lang="en-US" sz="1200" dirty="0">
                <a:latin typeface="Verdana" panose="020B0604030504040204" pitchFamily="34" charset="0"/>
                <a:hlinkClick r:id="rId4"/>
              </a:rPr>
              <a:t>https://www.npr.org/2019/09/10/759376113/unfurling-the-waste-problem-caused-by-wind-energy</a:t>
            </a:r>
            <a:r>
              <a:rPr lang="en-US" sz="1200" dirty="0">
                <a:latin typeface="Verdana" panose="020B0604030504040204" pitchFamily="34" charset="0"/>
              </a:rPr>
              <a:t> </a:t>
            </a:r>
          </a:p>
        </p:txBody>
      </p:sp>
      <p:sp>
        <p:nvSpPr>
          <p:cNvPr id="7" name="Rectangle 6">
            <a:extLst>
              <a:ext uri="{FF2B5EF4-FFF2-40B4-BE49-F238E27FC236}">
                <a16:creationId xmlns:a16="http://schemas.microsoft.com/office/drawing/2014/main" id="{9162F8A0-D855-7C4B-8381-FCE7A56E23C7}"/>
              </a:ext>
            </a:extLst>
          </p:cNvPr>
          <p:cNvSpPr/>
          <p:nvPr/>
        </p:nvSpPr>
        <p:spPr>
          <a:xfrm>
            <a:off x="228601" y="818651"/>
            <a:ext cx="3866322" cy="2554545"/>
          </a:xfrm>
          <a:prstGeom prst="rect">
            <a:avLst/>
          </a:prstGeom>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While about </a:t>
            </a:r>
            <a:r>
              <a:rPr lang="en-US" sz="2000" b="1" dirty="0">
                <a:latin typeface="Verdana" panose="020B0604030504040204" pitchFamily="34" charset="0"/>
                <a:ea typeface="Verdana" panose="020B0604030504040204" pitchFamily="34" charset="0"/>
                <a:cs typeface="Verdana" panose="020B0604030504040204" pitchFamily="34" charset="0"/>
              </a:rPr>
              <a:t>85 – 90% of a wind turbine’s mass </a:t>
            </a:r>
            <a:r>
              <a:rPr lang="en-US" sz="2000" dirty="0">
                <a:latin typeface="Verdana" panose="020B0604030504040204" pitchFamily="34" charset="0"/>
                <a:ea typeface="Verdana" panose="020B0604030504040204" pitchFamily="34" charset="0"/>
                <a:cs typeface="Verdana" panose="020B0604030504040204" pitchFamily="34" charset="0"/>
              </a:rPr>
              <a:t>can be recycled (steel, copper), the </a:t>
            </a:r>
            <a:r>
              <a:rPr lang="en-US" sz="2000" b="1" dirty="0">
                <a:latin typeface="Verdana" panose="020B0604030504040204" pitchFamily="34" charset="0"/>
                <a:ea typeface="Verdana" panose="020B0604030504040204" pitchFamily="34" charset="0"/>
                <a:cs typeface="Verdana" panose="020B0604030504040204" pitchFamily="34" charset="0"/>
              </a:rPr>
              <a:t>blades</a:t>
            </a:r>
            <a:r>
              <a:rPr lang="en-US" sz="2000" dirty="0">
                <a:latin typeface="Verdana" panose="020B0604030504040204" pitchFamily="34" charset="0"/>
                <a:ea typeface="Verdana" panose="020B0604030504040204" pitchFamily="34" charset="0"/>
                <a:cs typeface="Verdana" panose="020B0604030504040204" pitchFamily="34" charset="0"/>
              </a:rPr>
              <a:t> are made of mixed composite materials (resin and fiberglass) and present a huge recycling challenge.</a:t>
            </a:r>
            <a:endParaRPr lang="en-CA" sz="2000" dirty="0">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EBF083D2-C0EF-5248-A220-373AA034F7B6}"/>
              </a:ext>
            </a:extLst>
          </p:cNvPr>
          <p:cNvPicPr>
            <a:picLocks noChangeAspect="1"/>
          </p:cNvPicPr>
          <p:nvPr/>
        </p:nvPicPr>
        <p:blipFill>
          <a:blip r:embed="rId5"/>
          <a:stretch>
            <a:fillRect/>
          </a:stretch>
        </p:blipFill>
        <p:spPr>
          <a:xfrm>
            <a:off x="4281874" y="818651"/>
            <a:ext cx="7808312" cy="5873209"/>
          </a:xfrm>
          <a:prstGeom prst="rect">
            <a:avLst/>
          </a:prstGeom>
        </p:spPr>
      </p:pic>
      <p:sp>
        <p:nvSpPr>
          <p:cNvPr id="13" name="Rectangle 12">
            <a:extLst>
              <a:ext uri="{FF2B5EF4-FFF2-40B4-BE49-F238E27FC236}">
                <a16:creationId xmlns:a16="http://schemas.microsoft.com/office/drawing/2014/main" id="{82D3448E-7E1A-0C43-8D97-375F121C2FC2}"/>
              </a:ext>
            </a:extLst>
          </p:cNvPr>
          <p:cNvSpPr/>
          <p:nvPr/>
        </p:nvSpPr>
        <p:spPr>
          <a:xfrm>
            <a:off x="282058" y="4053235"/>
            <a:ext cx="3548280" cy="1015663"/>
          </a:xfrm>
          <a:prstGeom prst="rect">
            <a:avLst/>
          </a:prstGeom>
        </p:spPr>
        <p:txBody>
          <a:bodyPr wrap="square">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720,000 tons of blades must be recycled over the next 20 years</a:t>
            </a:r>
          </a:p>
        </p:txBody>
      </p:sp>
    </p:spTree>
    <p:extLst>
      <p:ext uri="{BB962C8B-B14F-4D97-AF65-F5344CB8AC3E}">
        <p14:creationId xmlns:p14="http://schemas.microsoft.com/office/powerpoint/2010/main" val="255000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6613"/>
            <a:ext cx="797205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Recycling and next-gen blade material</a:t>
            </a:r>
          </a:p>
        </p:txBody>
      </p:sp>
      <p:pic>
        <p:nvPicPr>
          <p:cNvPr id="6" name="Picture 5">
            <a:extLst>
              <a:ext uri="{FF2B5EF4-FFF2-40B4-BE49-F238E27FC236}">
                <a16:creationId xmlns:a16="http://schemas.microsoft.com/office/drawing/2014/main" id="{6EBCA8EA-AE2A-2A43-81C6-26E56F666CF0}"/>
              </a:ext>
            </a:extLst>
          </p:cNvPr>
          <p:cNvPicPr>
            <a:picLocks noChangeAspect="1"/>
          </p:cNvPicPr>
          <p:nvPr/>
        </p:nvPicPr>
        <p:blipFill>
          <a:blip r:embed="rId2">
            <a:duotone>
              <a:prstClr val="black"/>
              <a:schemeClr val="accent1">
                <a:tint val="45000"/>
                <a:satMod val="400000"/>
              </a:schemeClr>
            </a:duotone>
          </a:blip>
          <a:stretch>
            <a:fillRect/>
          </a:stretch>
        </p:blipFill>
        <p:spPr>
          <a:xfrm>
            <a:off x="11028991" y="42112"/>
            <a:ext cx="628093" cy="584776"/>
          </a:xfrm>
          <a:prstGeom prst="rect">
            <a:avLst/>
          </a:prstGeom>
        </p:spPr>
      </p:pic>
      <p:sp>
        <p:nvSpPr>
          <p:cNvPr id="8" name="TextBox 7">
            <a:extLst>
              <a:ext uri="{FF2B5EF4-FFF2-40B4-BE49-F238E27FC236}">
                <a16:creationId xmlns:a16="http://schemas.microsoft.com/office/drawing/2014/main" id="{DC18BA71-5436-BE43-A224-5608989152CE}"/>
              </a:ext>
            </a:extLst>
          </p:cNvPr>
          <p:cNvSpPr txBox="1"/>
          <p:nvPr/>
        </p:nvSpPr>
        <p:spPr>
          <a:xfrm>
            <a:off x="556593" y="6198165"/>
            <a:ext cx="11502887" cy="646331"/>
          </a:xfrm>
          <a:prstGeom prst="rect">
            <a:avLst/>
          </a:prstGeom>
          <a:noFill/>
        </p:spPr>
        <p:txBody>
          <a:bodyPr wrap="square" rtlCol="0">
            <a:spAutoFit/>
          </a:bodyPr>
          <a:lstStyle/>
          <a:p>
            <a:pPr algn="r"/>
            <a:r>
              <a:rPr lang="en-US" sz="1200" dirty="0">
                <a:latin typeface="Verdana" panose="020B0604030504040204" pitchFamily="34" charset="0"/>
                <a:hlinkClick r:id="rId3"/>
              </a:rPr>
              <a:t>https://energypost.eu/recyclable-wind-turbine-blades-thermoplastic-next-generation/</a:t>
            </a:r>
          </a:p>
          <a:p>
            <a:pPr algn="r"/>
            <a:r>
              <a:rPr lang="en-US" sz="1200" dirty="0">
                <a:latin typeface="Verdana" panose="020B0604030504040204" pitchFamily="34" charset="0"/>
                <a:hlinkClick r:id="rId3"/>
              </a:rPr>
              <a:t>https://www.evwind.es/2020/05/26/strategies-for-the-recycling-of-wind-turbine-blades/74876</a:t>
            </a:r>
            <a:endParaRPr lang="en-US" sz="1200" dirty="0">
              <a:latin typeface="Verdana" panose="020B0604030504040204" pitchFamily="34" charset="0"/>
            </a:endParaRPr>
          </a:p>
          <a:p>
            <a:pPr algn="r"/>
            <a:r>
              <a:rPr lang="en-US" sz="1200" dirty="0">
                <a:latin typeface="Verdana" panose="020B0604030504040204" pitchFamily="34" charset="0"/>
                <a:hlinkClick r:id="rId4"/>
              </a:rPr>
              <a:t>https://www.npr.org/2019/09/10/759376113/unfurling-the-waste-problem-caused-by-wind-energy</a:t>
            </a:r>
            <a:r>
              <a:rPr lang="en-US" sz="1200" dirty="0">
                <a:latin typeface="Verdana" panose="020B0604030504040204" pitchFamily="34" charset="0"/>
              </a:rPr>
              <a:t> </a:t>
            </a:r>
          </a:p>
        </p:txBody>
      </p:sp>
      <p:sp>
        <p:nvSpPr>
          <p:cNvPr id="9" name="Rectangle 8">
            <a:extLst>
              <a:ext uri="{FF2B5EF4-FFF2-40B4-BE49-F238E27FC236}">
                <a16:creationId xmlns:a16="http://schemas.microsoft.com/office/drawing/2014/main" id="{6E137007-721B-5B4E-B038-6AF7A33DECC5}"/>
              </a:ext>
            </a:extLst>
          </p:cNvPr>
          <p:cNvSpPr/>
          <p:nvPr/>
        </p:nvSpPr>
        <p:spPr>
          <a:xfrm>
            <a:off x="228600" y="863928"/>
            <a:ext cx="11830879" cy="1938992"/>
          </a:xfrm>
          <a:prstGeom prst="rect">
            <a:avLst/>
          </a:prstGeom>
        </p:spPr>
        <p:txBody>
          <a:bodyPr wrap="square">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Today:</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Blades are landfilled; </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Blades are crushed and used as fuel in cement plants in place of fossil fuels; or</a:t>
            </a:r>
          </a:p>
          <a:p>
            <a:pPr marL="342900" indent="-342900">
              <a:buFont typeface="Arial" panose="020B0604020202020204" pitchFamily="34" charset="0"/>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Crushed, processed and used a component of recycled </a:t>
            </a:r>
            <a:r>
              <a:rPr lang="en-US" sz="2000" dirty="0" err="1">
                <a:latin typeface="Verdana" panose="020B0604030504040204" pitchFamily="34" charset="0"/>
                <a:ea typeface="Verdana" panose="020B0604030504040204" pitchFamily="34" charset="0"/>
                <a:cs typeface="Verdana" panose="020B0604030504040204" pitchFamily="34" charset="0"/>
              </a:rPr>
              <a:t>EcoPoly</a:t>
            </a:r>
            <a:r>
              <a:rPr lang="en-US" sz="2000" dirty="0">
                <a:latin typeface="Verdana" panose="020B0604030504040204" pitchFamily="34" charset="0"/>
                <a:ea typeface="Verdana" panose="020B0604030504040204" pitchFamily="34" charset="0"/>
                <a:cs typeface="Verdana" panose="020B0604030504040204" pitchFamily="34" charset="0"/>
              </a:rPr>
              <a:t> pellets for manufacturing.</a:t>
            </a:r>
            <a:endParaRPr lang="en-CA" sz="2000"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a:extLst>
              <a:ext uri="{FF2B5EF4-FFF2-40B4-BE49-F238E27FC236}">
                <a16:creationId xmlns:a16="http://schemas.microsoft.com/office/drawing/2014/main" id="{3AD1941C-B61E-B840-A74D-4AF524B355B8}"/>
              </a:ext>
            </a:extLst>
          </p:cNvPr>
          <p:cNvSpPr/>
          <p:nvPr/>
        </p:nvSpPr>
        <p:spPr>
          <a:xfrm>
            <a:off x="228601" y="3169363"/>
            <a:ext cx="11871779" cy="2708434"/>
          </a:xfrm>
          <a:prstGeom prst="rect">
            <a:avLst/>
          </a:prstGeom>
        </p:spPr>
        <p:txBody>
          <a:bodyPr wrap="square">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Solutions?</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Enact policy that requires blade recycling;</a:t>
            </a:r>
          </a:p>
          <a:p>
            <a:pPr marL="342900" indent="-342900">
              <a:buFont typeface="Arial" panose="020B0604020202020204" pitchFamily="34" charset="0"/>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Scale-up recycling and provide incentives to make it pay; and</a:t>
            </a:r>
          </a:p>
          <a:p>
            <a:pPr marL="342900" indent="-342900">
              <a:buFont typeface="Arial" panose="020B0604020202020204" pitchFamily="34" charset="0"/>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Fund and require materials science R&amp;D to create blades that are easier to recycle into new blades or other RE infrastructure.</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NREL: working on </a:t>
            </a:r>
            <a:r>
              <a:rPr lang="en-US" sz="2000" b="1" dirty="0">
                <a:latin typeface="Verdana" panose="020B0604030504040204" pitchFamily="34" charset="0"/>
                <a:ea typeface="Verdana" panose="020B0604030504040204" pitchFamily="34" charset="0"/>
                <a:cs typeface="Verdana" panose="020B0604030504040204" pitchFamily="34" charset="0"/>
              </a:rPr>
              <a:t>next-gen thermoplastic blades </a:t>
            </a:r>
            <a:r>
              <a:rPr lang="en-US" sz="2000" dirty="0">
                <a:latin typeface="Verdana" panose="020B0604030504040204" pitchFamily="34" charset="0"/>
                <a:ea typeface="Verdana" panose="020B0604030504040204" pitchFamily="34" charset="0"/>
                <a:cs typeface="Verdana" panose="020B0604030504040204" pitchFamily="34" charset="0"/>
              </a:rPr>
              <a:t>which can be recycled by heating</a:t>
            </a:r>
            <a:endParaRPr lang="en-CA"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2534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508664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10. Wind energy</a:t>
            </a:r>
          </a:p>
        </p:txBody>
      </p:sp>
      <p:sp>
        <p:nvSpPr>
          <p:cNvPr id="8" name="TextBox 7"/>
          <p:cNvSpPr txBox="1"/>
          <p:nvPr/>
        </p:nvSpPr>
        <p:spPr>
          <a:xfrm>
            <a:off x="1302836" y="3167390"/>
            <a:ext cx="9739803" cy="523220"/>
          </a:xfrm>
          <a:prstGeom prst="rect">
            <a:avLst/>
          </a:prstGeom>
          <a:noFill/>
        </p:spPr>
        <p:txBody>
          <a:bodyPr wrap="square" rtlCol="0">
            <a:spAutoFit/>
          </a:bodyPr>
          <a:lstStyle/>
          <a:p>
            <a:pPr lvl="1"/>
            <a:r>
              <a:rPr lang="en-US" sz="2800" b="1" dirty="0">
                <a:latin typeface="Verdana" panose="020B0604030504040204" pitchFamily="34" charset="0"/>
                <a:ea typeface="Verdana" panose="020B0604030504040204" pitchFamily="34" charset="0"/>
                <a:cs typeface="Verdana" panose="020B0604030504040204" pitchFamily="34" charset="0"/>
              </a:rPr>
              <a:t>10.9: Public attitudes towards wind power?</a:t>
            </a:r>
          </a:p>
        </p:txBody>
      </p:sp>
      <p:sp>
        <p:nvSpPr>
          <p:cNvPr id="7" name="TextBox 6"/>
          <p:cNvSpPr txBox="1"/>
          <p:nvPr/>
        </p:nvSpPr>
        <p:spPr>
          <a:xfrm>
            <a:off x="8785594" y="6392817"/>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9" name="Picture 8">
            <a:extLst>
              <a:ext uri="{FF2B5EF4-FFF2-40B4-BE49-F238E27FC236}">
                <a16:creationId xmlns:a16="http://schemas.microsoft.com/office/drawing/2014/main" id="{BC3C443F-A8B2-374D-8CF6-9360BB4DE766}"/>
              </a:ext>
            </a:extLst>
          </p:cNvPr>
          <p:cNvPicPr>
            <a:picLocks noChangeAspect="1"/>
          </p:cNvPicPr>
          <p:nvPr/>
        </p:nvPicPr>
        <p:blipFill>
          <a:blip r:embed="rId2">
            <a:duotone>
              <a:prstClr val="black"/>
              <a:schemeClr val="accent1">
                <a:tint val="45000"/>
                <a:satMod val="400000"/>
              </a:schemeClr>
            </a:duotone>
          </a:blip>
          <a:stretch>
            <a:fillRect/>
          </a:stretch>
        </p:blipFill>
        <p:spPr>
          <a:xfrm>
            <a:off x="11042639" y="49316"/>
            <a:ext cx="628093" cy="584776"/>
          </a:xfrm>
          <a:prstGeom prst="rect">
            <a:avLst/>
          </a:prstGeom>
        </p:spPr>
      </p:pic>
    </p:spTree>
    <p:extLst>
      <p:ext uri="{BB962C8B-B14F-4D97-AF65-F5344CB8AC3E}">
        <p14:creationId xmlns:p14="http://schemas.microsoft.com/office/powerpoint/2010/main" val="24601315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823013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Most Americans favor more wind power</a:t>
            </a:r>
          </a:p>
        </p:txBody>
      </p:sp>
      <p:sp>
        <p:nvSpPr>
          <p:cNvPr id="3" name="TextBox 2"/>
          <p:cNvSpPr txBox="1"/>
          <p:nvPr/>
        </p:nvSpPr>
        <p:spPr>
          <a:xfrm>
            <a:off x="96981" y="6243898"/>
            <a:ext cx="4641273"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https://pv-magazine-usa.com/2019/11/26/92-percent-of-americans-want-moar-solar-power/</a:t>
            </a:r>
            <a:endParaRPr lang="en-US" sz="1400" dirty="0">
              <a:latin typeface="Verdana" panose="020B0604030504040204" pitchFamily="34" charset="0"/>
              <a:cs typeface="Verdana" panose="020B0604030504040204" pitchFamily="34" charset="0"/>
            </a:endParaRPr>
          </a:p>
        </p:txBody>
      </p:sp>
      <p:sp>
        <p:nvSpPr>
          <p:cNvPr id="2" name="TextBox 1"/>
          <p:cNvSpPr txBox="1"/>
          <p:nvPr/>
        </p:nvSpPr>
        <p:spPr>
          <a:xfrm>
            <a:off x="227611" y="2721245"/>
            <a:ext cx="4772891" cy="163121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While Americans can have pretty NIMBY attitudes towards many things the vast majority favor increased use of solar and wind power.</a:t>
            </a:r>
          </a:p>
        </p:txBody>
      </p:sp>
      <p:pic>
        <p:nvPicPr>
          <p:cNvPr id="9" name="Picture 8">
            <a:extLst>
              <a:ext uri="{FF2B5EF4-FFF2-40B4-BE49-F238E27FC236}">
                <a16:creationId xmlns:a16="http://schemas.microsoft.com/office/drawing/2014/main" id="{24E4B47E-A627-9641-89E1-954A52E71758}"/>
              </a:ext>
            </a:extLst>
          </p:cNvPr>
          <p:cNvPicPr>
            <a:picLocks noChangeAspect="1"/>
          </p:cNvPicPr>
          <p:nvPr/>
        </p:nvPicPr>
        <p:blipFill>
          <a:blip r:embed="rId3">
            <a:duotone>
              <a:prstClr val="black"/>
              <a:schemeClr val="accent1">
                <a:tint val="45000"/>
                <a:satMod val="400000"/>
              </a:schemeClr>
            </a:duotone>
          </a:blip>
          <a:stretch>
            <a:fillRect/>
          </a:stretch>
        </p:blipFill>
        <p:spPr>
          <a:xfrm>
            <a:off x="11152685" y="50512"/>
            <a:ext cx="628093" cy="584776"/>
          </a:xfrm>
          <a:prstGeom prst="rect">
            <a:avLst/>
          </a:prstGeom>
        </p:spPr>
      </p:pic>
      <p:pic>
        <p:nvPicPr>
          <p:cNvPr id="6" name="Picture 5">
            <a:extLst>
              <a:ext uri="{FF2B5EF4-FFF2-40B4-BE49-F238E27FC236}">
                <a16:creationId xmlns:a16="http://schemas.microsoft.com/office/drawing/2014/main" id="{C74DA1B8-2F36-E648-B959-B7B55C6F0C75}"/>
              </a:ext>
            </a:extLst>
          </p:cNvPr>
          <p:cNvPicPr>
            <a:picLocks noChangeAspect="1"/>
          </p:cNvPicPr>
          <p:nvPr/>
        </p:nvPicPr>
        <p:blipFill>
          <a:blip r:embed="rId4"/>
          <a:stretch>
            <a:fillRect/>
          </a:stretch>
        </p:blipFill>
        <p:spPr>
          <a:xfrm>
            <a:off x="4904509" y="720014"/>
            <a:ext cx="7190510" cy="6123918"/>
          </a:xfrm>
          <a:prstGeom prst="rect">
            <a:avLst/>
          </a:prstGeom>
        </p:spPr>
      </p:pic>
      <p:sp>
        <p:nvSpPr>
          <p:cNvPr id="7" name="Oval 6">
            <a:extLst>
              <a:ext uri="{FF2B5EF4-FFF2-40B4-BE49-F238E27FC236}">
                <a16:creationId xmlns:a16="http://schemas.microsoft.com/office/drawing/2014/main" id="{F40BC387-DBF4-C543-B9B3-2A39BC0FF097}"/>
              </a:ext>
            </a:extLst>
          </p:cNvPr>
          <p:cNvSpPr/>
          <p:nvPr/>
        </p:nvSpPr>
        <p:spPr>
          <a:xfrm>
            <a:off x="11351622" y="3008021"/>
            <a:ext cx="665019" cy="62345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6898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2965"/>
            <a:ext cx="700865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Vermont’s attitude to wind power</a:t>
            </a:r>
          </a:p>
        </p:txBody>
      </p:sp>
      <p:sp>
        <p:nvSpPr>
          <p:cNvPr id="6" name="Rectangle 5"/>
          <p:cNvSpPr/>
          <p:nvPr/>
        </p:nvSpPr>
        <p:spPr>
          <a:xfrm>
            <a:off x="255577" y="769117"/>
            <a:ext cx="11781748" cy="1938992"/>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Solar is popular </a:t>
            </a:r>
            <a:r>
              <a:rPr lang="en-CA" sz="2000" dirty="0">
                <a:latin typeface="Verdana" panose="020B0604030504040204" pitchFamily="34" charset="0"/>
                <a:ea typeface="Verdana" panose="020B0604030504040204" pitchFamily="34" charset="0"/>
                <a:cs typeface="Verdana" panose="020B0604030504040204" pitchFamily="34" charset="0"/>
              </a:rPr>
              <a:t>and </a:t>
            </a:r>
            <a:r>
              <a:rPr lang="en-CA" sz="2000" u="sng" dirty="0">
                <a:latin typeface="Verdana" panose="020B0604030504040204" pitchFamily="34" charset="0"/>
                <a:ea typeface="Verdana" panose="020B0604030504040204" pitchFamily="34" charset="0"/>
                <a:cs typeface="Verdana" panose="020B0604030504040204" pitchFamily="34" charset="0"/>
              </a:rPr>
              <a:t>only the largest projects are opposed </a:t>
            </a:r>
            <a:r>
              <a:rPr lang="en-CA" sz="2000" dirty="0">
                <a:latin typeface="Verdana" panose="020B0604030504040204" pitchFamily="34" charset="0"/>
                <a:ea typeface="Verdana" panose="020B0604030504040204" pitchFamily="34" charset="0"/>
                <a:cs typeface="Verdana" panose="020B0604030504040204" pitchFamily="34" charset="0"/>
              </a:rPr>
              <a:t>on the grounds that they look large and industrial &amp; may occupy agricultural lands.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A 2016 survey showed that 75% of Vermonters want more solar in their communities.</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Democrats: 		87%</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Independents: 	67%</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Republicans: 		56%</a:t>
            </a:r>
          </a:p>
        </p:txBody>
      </p:sp>
      <p:sp>
        <p:nvSpPr>
          <p:cNvPr id="2" name="TextBox 1"/>
          <p:cNvSpPr txBox="1"/>
          <p:nvPr/>
        </p:nvSpPr>
        <p:spPr>
          <a:xfrm>
            <a:off x="109746" y="6309784"/>
            <a:ext cx="10914078" cy="461665"/>
          </a:xfrm>
          <a:prstGeom prst="rect">
            <a:avLst/>
          </a:prstGeom>
          <a:noFill/>
        </p:spPr>
        <p:txBody>
          <a:bodyPr wrap="none" rtlCol="0">
            <a:spAutoFit/>
          </a:bodyPr>
          <a:lstStyle/>
          <a:p>
            <a:r>
              <a:rPr lang="en-US" sz="1200" dirty="0">
                <a:latin typeface="Verdana" panose="020B0604030504040204" pitchFamily="34" charset="0"/>
                <a:hlinkClick r:id="rId2"/>
              </a:rPr>
              <a:t>vtdigger.org/2016/02/19/survey-shows-75-percent-of-vermonters-want-more-solar/</a:t>
            </a:r>
            <a:endParaRPr lang="en-US" sz="1200" dirty="0">
              <a:latin typeface="Verdana" panose="020B0604030504040204" pitchFamily="34" charset="0"/>
            </a:endParaRPr>
          </a:p>
          <a:p>
            <a:r>
              <a:rPr lang="en-US" sz="1200" dirty="0" err="1">
                <a:latin typeface="Verdana" panose="020B0604030504040204" pitchFamily="34" charset="0"/>
              </a:rPr>
              <a:t>www.castleton.edu</a:t>
            </a:r>
            <a:r>
              <a:rPr lang="en-US" sz="1200" dirty="0">
                <a:latin typeface="Verdana" panose="020B0604030504040204" pitchFamily="34" charset="0"/>
              </a:rPr>
              <a:t>/about-</a:t>
            </a:r>
            <a:r>
              <a:rPr lang="en-US" sz="1200" dirty="0" err="1">
                <a:latin typeface="Verdana" panose="020B0604030504040204" pitchFamily="34" charset="0"/>
              </a:rPr>
              <a:t>castleton</a:t>
            </a:r>
            <a:r>
              <a:rPr lang="en-US" sz="1200" dirty="0">
                <a:latin typeface="Verdana" panose="020B0604030504040204" pitchFamily="34" charset="0"/>
              </a:rPr>
              <a:t>/the-</a:t>
            </a:r>
            <a:r>
              <a:rPr lang="en-US" sz="1200" dirty="0" err="1">
                <a:latin typeface="Verdana" panose="020B0604030504040204" pitchFamily="34" charset="0"/>
              </a:rPr>
              <a:t>castleton</a:t>
            </a:r>
            <a:r>
              <a:rPr lang="en-US" sz="1200" dirty="0">
                <a:latin typeface="Verdana" panose="020B0604030504040204" pitchFamily="34" charset="0"/>
              </a:rPr>
              <a:t>-polling-institute/poll-results/</a:t>
            </a:r>
            <a:r>
              <a:rPr lang="en-US" sz="1200" dirty="0" err="1">
                <a:latin typeface="Verdana" panose="020B0604030504040204" pitchFamily="34" charset="0"/>
              </a:rPr>
              <a:t>castleton</a:t>
            </a:r>
            <a:r>
              <a:rPr lang="en-US" sz="1200" dirty="0">
                <a:latin typeface="Verdana" panose="020B0604030504040204" pitchFamily="34" charset="0"/>
              </a:rPr>
              <a:t>-poll-examines-</a:t>
            </a:r>
            <a:r>
              <a:rPr lang="en-US" sz="1200" dirty="0" err="1">
                <a:latin typeface="Verdana" panose="020B0604030504040204" pitchFamily="34" charset="0"/>
              </a:rPr>
              <a:t>vermonters</a:t>
            </a:r>
            <a:r>
              <a:rPr lang="en-US" sz="1200" dirty="0">
                <a:latin typeface="Verdana" panose="020B0604030504040204" pitchFamily="34" charset="0"/>
              </a:rPr>
              <a:t>-views-on-wind-power/</a:t>
            </a:r>
          </a:p>
        </p:txBody>
      </p:sp>
      <p:sp>
        <p:nvSpPr>
          <p:cNvPr id="10" name="Rectangle 9"/>
          <p:cNvSpPr/>
          <p:nvPr/>
        </p:nvSpPr>
        <p:spPr>
          <a:xfrm>
            <a:off x="255577" y="3009520"/>
            <a:ext cx="11781748" cy="3170099"/>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Wind is a bit less popular.</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A 2013 survey showed that 66% of Vermonters support ridgeline wind development. Support was age dependent:</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18 - 34: 			73%</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35 - 54: 			68%</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55 </a:t>
            </a:r>
            <a:r>
              <a:rPr lang="en-CA" sz="2000" dirty="0">
                <a:latin typeface="Verdana" panose="020B0604030504040204" pitchFamily="34" charset="0"/>
                <a:ea typeface="Verdana" panose="020B0604030504040204" pitchFamily="34" charset="0"/>
                <a:cs typeface="Verdana" panose="020B0604030504040204" pitchFamily="34" charset="0"/>
                <a:sym typeface="Wingdings"/>
              </a:rPr>
              <a:t></a:t>
            </a:r>
            <a:r>
              <a:rPr lang="en-CA" sz="2000" dirty="0">
                <a:latin typeface="Verdana" panose="020B0604030504040204" pitchFamily="34" charset="0"/>
                <a:ea typeface="Verdana" panose="020B0604030504040204" pitchFamily="34" charset="0"/>
                <a:cs typeface="Verdana" panose="020B0604030504040204" pitchFamily="34" charset="0"/>
              </a:rPr>
              <a:t> : 				61%</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Support for </a:t>
            </a:r>
            <a:r>
              <a:rPr lang="en-CA" sz="2000" u="sng" dirty="0">
                <a:latin typeface="Verdana" panose="020B0604030504040204" pitchFamily="34" charset="0"/>
                <a:ea typeface="Verdana" panose="020B0604030504040204" pitchFamily="34" charset="0"/>
                <a:cs typeface="Verdana" panose="020B0604030504040204" pitchFamily="34" charset="0"/>
              </a:rPr>
              <a:t>government subsidies for RE</a:t>
            </a:r>
            <a:r>
              <a:rPr lang="en-CA" sz="2000" dirty="0">
                <a:latin typeface="Verdana" panose="020B0604030504040204" pitchFamily="34" charset="0"/>
                <a:ea typeface="Verdana" panose="020B0604030504040204" pitchFamily="34" charset="0"/>
                <a:cs typeface="Verdana" panose="020B0604030504040204" pitchFamily="34" charset="0"/>
              </a:rPr>
              <a:t> split politically:</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Democrats:			77%	</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Independents:		67%</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Republicans:		49%</a:t>
            </a:r>
          </a:p>
        </p:txBody>
      </p:sp>
      <p:pic>
        <p:nvPicPr>
          <p:cNvPr id="9" name="Picture 8">
            <a:extLst>
              <a:ext uri="{FF2B5EF4-FFF2-40B4-BE49-F238E27FC236}">
                <a16:creationId xmlns:a16="http://schemas.microsoft.com/office/drawing/2014/main" id="{FF4AEDE8-D500-D34B-B46A-AE2908731831}"/>
              </a:ext>
            </a:extLst>
          </p:cNvPr>
          <p:cNvPicPr>
            <a:picLocks noChangeAspect="1"/>
          </p:cNvPicPr>
          <p:nvPr/>
        </p:nvPicPr>
        <p:blipFill>
          <a:blip r:embed="rId3">
            <a:duotone>
              <a:prstClr val="black"/>
              <a:schemeClr val="accent1">
                <a:tint val="45000"/>
                <a:satMod val="400000"/>
              </a:schemeClr>
            </a:duotone>
          </a:blip>
          <a:stretch>
            <a:fillRect/>
          </a:stretch>
        </p:blipFill>
        <p:spPr>
          <a:xfrm>
            <a:off x="10968878" y="49317"/>
            <a:ext cx="628093" cy="584776"/>
          </a:xfrm>
          <a:prstGeom prst="rect">
            <a:avLst/>
          </a:prstGeom>
        </p:spPr>
      </p:pic>
    </p:spTree>
    <p:extLst>
      <p:ext uri="{BB962C8B-B14F-4D97-AF65-F5344CB8AC3E}">
        <p14:creationId xmlns:p14="http://schemas.microsoft.com/office/powerpoint/2010/main" val="149031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623119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Vermont: Who should decide?</a:t>
            </a:r>
          </a:p>
        </p:txBody>
      </p:sp>
      <p:sp>
        <p:nvSpPr>
          <p:cNvPr id="6" name="Rectangle 5"/>
          <p:cNvSpPr/>
          <p:nvPr/>
        </p:nvSpPr>
        <p:spPr>
          <a:xfrm>
            <a:off x="255577" y="769117"/>
            <a:ext cx="11612394" cy="1323439"/>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A Vermont Public Radio poll asked </a:t>
            </a:r>
            <a:r>
              <a:rPr lang="en-CA" sz="2000" b="1" dirty="0">
                <a:latin typeface="Verdana" panose="020B0604030504040204" pitchFamily="34" charset="0"/>
                <a:ea typeface="Verdana" panose="020B0604030504040204" pitchFamily="34" charset="0"/>
                <a:cs typeface="Verdana" panose="020B0604030504040204" pitchFamily="34" charset="0"/>
              </a:rPr>
              <a:t>who should make decisions about large wind power development</a:t>
            </a:r>
            <a:r>
              <a:rPr lang="en-CA" sz="2000" dirty="0">
                <a:latin typeface="Verdana" panose="020B0604030504040204" pitchFamily="34" charset="0"/>
                <a:ea typeface="Verdana" panose="020B0604030504040204" pitchFamily="34" charset="0"/>
                <a:cs typeface="Verdana" panose="020B0604030504040204" pitchFamily="34" charset="0"/>
              </a:rPr>
              <a:t>.</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67% trust the Public Service Board (PSB)</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12% say that the PSB should have final say on locating turbines</a:t>
            </a:r>
          </a:p>
        </p:txBody>
      </p:sp>
      <p:sp>
        <p:nvSpPr>
          <p:cNvPr id="2" name="TextBox 1"/>
          <p:cNvSpPr txBox="1"/>
          <p:nvPr/>
        </p:nvSpPr>
        <p:spPr>
          <a:xfrm>
            <a:off x="109746" y="6499400"/>
            <a:ext cx="9436558" cy="307777"/>
          </a:xfrm>
          <a:prstGeom prst="rect">
            <a:avLst/>
          </a:prstGeom>
          <a:noFill/>
        </p:spPr>
        <p:txBody>
          <a:bodyPr wrap="none" rtlCol="0">
            <a:spAutoFit/>
          </a:bodyPr>
          <a:lstStyle/>
          <a:p>
            <a:r>
              <a:rPr lang="en-US" sz="1400" dirty="0">
                <a:latin typeface="Verdana" panose="020B0604030504040204" pitchFamily="34" charset="0"/>
              </a:rPr>
              <a:t>http://</a:t>
            </a:r>
            <a:r>
              <a:rPr lang="en-US" sz="1400" dirty="0" err="1">
                <a:latin typeface="Verdana" panose="020B0604030504040204" pitchFamily="34" charset="0"/>
              </a:rPr>
              <a:t>digital.vpr.net</a:t>
            </a:r>
            <a:r>
              <a:rPr lang="en-US" sz="1400" dirty="0">
                <a:latin typeface="Verdana" panose="020B0604030504040204" pitchFamily="34" charset="0"/>
              </a:rPr>
              <a:t>/post/vpr-poll-large-scale-wind-vermonters-are-split-over-local-control#stream/0</a:t>
            </a:r>
          </a:p>
        </p:txBody>
      </p:sp>
      <p:sp>
        <p:nvSpPr>
          <p:cNvPr id="9" name="Rectangle 8"/>
          <p:cNvSpPr/>
          <p:nvPr/>
        </p:nvSpPr>
        <p:spPr>
          <a:xfrm>
            <a:off x="255577" y="2257164"/>
            <a:ext cx="11372099" cy="400110"/>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Is that </a:t>
            </a:r>
            <a:r>
              <a:rPr lang="en-CA" sz="2000" u="sng" dirty="0">
                <a:latin typeface="Verdana" panose="020B0604030504040204" pitchFamily="34" charset="0"/>
                <a:ea typeface="Verdana" panose="020B0604030504040204" pitchFamily="34" charset="0"/>
                <a:cs typeface="Verdana" panose="020B0604030504040204" pitchFamily="34" charset="0"/>
              </a:rPr>
              <a:t>contradictory</a:t>
            </a:r>
            <a:r>
              <a:rPr lang="en-CA" sz="2000" dirty="0">
                <a:latin typeface="Verdana" panose="020B0604030504040204" pitchFamily="34" charset="0"/>
                <a:ea typeface="Verdana" panose="020B0604030504040204" pitchFamily="34" charset="0"/>
                <a:cs typeface="Verdana" panose="020B0604030504040204" pitchFamily="34" charset="0"/>
              </a:rPr>
              <a:t>? Not necessarily</a:t>
            </a:r>
            <a:r>
              <a:rPr lang="is-IS" sz="2000" dirty="0">
                <a:latin typeface="Verdana" panose="020B0604030504040204" pitchFamily="34" charset="0"/>
                <a:ea typeface="Verdana" panose="020B0604030504040204" pitchFamily="34" charset="0"/>
                <a:cs typeface="Verdana" panose="020B0604030504040204" pitchFamily="34" charset="0"/>
              </a:rPr>
              <a:t>….</a:t>
            </a:r>
            <a:endParaRPr lang="en-CA" sz="2000" dirty="0">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1951630" y="2722087"/>
            <a:ext cx="9691724" cy="1015663"/>
          </a:xfrm>
          <a:prstGeom prst="rect">
            <a:avLst/>
          </a:prstGeom>
        </p:spPr>
        <p:txBody>
          <a:bodyPr wrap="square">
            <a:spAutoFit/>
          </a:bodyPr>
          <a:lstStyle/>
          <a:p>
            <a:r>
              <a:rPr lang="en-CA" sz="2000" i="1" dirty="0">
                <a:latin typeface="Verdana" panose="020B0604030504040204" pitchFamily="34" charset="0"/>
                <a:ea typeface="Verdana" panose="020B0604030504040204" pitchFamily="34" charset="0"/>
                <a:cs typeface="Verdana" panose="020B0604030504040204" pitchFamily="34" charset="0"/>
              </a:rPr>
              <a:t>"It's just that their preference would be to have the decisions more local. Vermonters tend to think very well of their state government. But if you look there, they prefer the local to the state.”   - Rich Clark, pollster</a:t>
            </a:r>
          </a:p>
        </p:txBody>
      </p:sp>
      <p:sp>
        <p:nvSpPr>
          <p:cNvPr id="12" name="Rectangle 11"/>
          <p:cNvSpPr/>
          <p:nvPr/>
        </p:nvSpPr>
        <p:spPr>
          <a:xfrm>
            <a:off x="355355" y="3940485"/>
            <a:ext cx="11372099" cy="1015663"/>
          </a:xfrm>
          <a:prstGeom prst="rect">
            <a:avLst/>
          </a:prstGeom>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So </a:t>
            </a:r>
            <a:r>
              <a:rPr lang="en-US" sz="2000" u="sng" dirty="0">
                <a:latin typeface="Verdana" panose="020B0604030504040204" pitchFamily="34" charset="0"/>
                <a:ea typeface="Verdana" panose="020B0604030504040204" pitchFamily="34" charset="0"/>
                <a:cs typeface="Verdana" panose="020B0604030504040204" pitchFamily="34" charset="0"/>
              </a:rPr>
              <a:t>who should </a:t>
            </a:r>
            <a:r>
              <a:rPr lang="en-US" sz="2000" dirty="0">
                <a:latin typeface="Verdana" panose="020B0604030504040204" pitchFamily="34" charset="0"/>
                <a:ea typeface="Verdana" panose="020B0604030504040204" pitchFamily="34" charset="0"/>
                <a:cs typeface="Verdana" panose="020B0604030504040204" pitchFamily="34" charset="0"/>
              </a:rPr>
              <a:t>make the final decision?</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39% say landowners should decide</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34% say communities should vote</a:t>
            </a:r>
            <a:endParaRPr lang="en-CA" sz="20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5514768" y="4246400"/>
            <a:ext cx="3612014" cy="400110"/>
          </a:xfrm>
          <a:prstGeom prst="rect">
            <a:avLst/>
          </a:prstGeom>
          <a:noFill/>
        </p:spPr>
        <p:txBody>
          <a:bodyPr wrap="none" rtlCol="0">
            <a:spAutoFit/>
          </a:bodyPr>
          <a:lstStyle/>
          <a:p>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sym typeface="Wingdings"/>
              </a:rPr>
              <a:t> But </a:t>
            </a:r>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59% of Republicans</a:t>
            </a:r>
          </a:p>
        </p:txBody>
      </p:sp>
      <p:sp>
        <p:nvSpPr>
          <p:cNvPr id="13" name="TextBox 12"/>
          <p:cNvSpPr txBox="1"/>
          <p:nvPr/>
        </p:nvSpPr>
        <p:spPr>
          <a:xfrm>
            <a:off x="5546124" y="4556037"/>
            <a:ext cx="3655168" cy="400110"/>
          </a:xfrm>
          <a:prstGeom prst="rect">
            <a:avLst/>
          </a:prstGeom>
          <a:noFill/>
        </p:spPr>
        <p:txBody>
          <a:bodyPr wrap="none" rtlCol="0">
            <a:spAutoFit/>
          </a:bodyPr>
          <a:lstStyle/>
          <a:p>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sym typeface="Wingdings"/>
              </a:rPr>
              <a:t> But 42</a:t>
            </a:r>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 of ‘left leaning’</a:t>
            </a:r>
          </a:p>
        </p:txBody>
      </p:sp>
      <p:sp>
        <p:nvSpPr>
          <p:cNvPr id="14" name="Rectangle 13"/>
          <p:cNvSpPr/>
          <p:nvPr/>
        </p:nvSpPr>
        <p:spPr>
          <a:xfrm>
            <a:off x="378623" y="5304464"/>
            <a:ext cx="11372099" cy="1015663"/>
          </a:xfrm>
          <a:prstGeom prst="rect">
            <a:avLst/>
          </a:prstGeom>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PSB support </a:t>
            </a:r>
            <a:r>
              <a:rPr lang="en-US" sz="2000" u="sng" dirty="0">
                <a:latin typeface="Verdana" panose="020B0604030504040204" pitchFamily="34" charset="0"/>
                <a:ea typeface="Verdana" panose="020B0604030504040204" pitchFamily="34" charset="0"/>
                <a:cs typeface="Verdana" panose="020B0604030504040204" pitchFamily="34" charset="0"/>
              </a:rPr>
              <a:t>depends on location and likelihood </a:t>
            </a:r>
            <a:r>
              <a:rPr lang="en-US" sz="2000" dirty="0">
                <a:latin typeface="Verdana" panose="020B0604030504040204" pitchFamily="34" charset="0"/>
                <a:ea typeface="Verdana" panose="020B0604030504040204" pitchFamily="34" charset="0"/>
                <a:cs typeface="Verdana" panose="020B0604030504040204" pitchFamily="34" charset="0"/>
              </a:rPr>
              <a:t>of local big wind.</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Chittenden county more strongly supports PSB (local wind not likely)</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Southern Vermont (large wind target) supports the PSB less.</a:t>
            </a:r>
            <a:endParaRPr lang="en-CA" sz="20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012059BC-8F0D-7141-980E-273F66CFD427}"/>
              </a:ext>
            </a:extLst>
          </p:cNvPr>
          <p:cNvPicPr>
            <a:picLocks noChangeAspect="1"/>
          </p:cNvPicPr>
          <p:nvPr/>
        </p:nvPicPr>
        <p:blipFill>
          <a:blip r:embed="rId2">
            <a:duotone>
              <a:prstClr val="black"/>
              <a:schemeClr val="accent1">
                <a:tint val="45000"/>
                <a:satMod val="400000"/>
              </a:schemeClr>
            </a:duotone>
          </a:blip>
          <a:stretch>
            <a:fillRect/>
          </a:stretch>
        </p:blipFill>
        <p:spPr>
          <a:xfrm>
            <a:off x="10988047" y="49316"/>
            <a:ext cx="628093" cy="584776"/>
          </a:xfrm>
          <a:prstGeom prst="rect">
            <a:avLst/>
          </a:prstGeom>
        </p:spPr>
      </p:pic>
    </p:spTree>
    <p:extLst>
      <p:ext uri="{BB962C8B-B14F-4D97-AF65-F5344CB8AC3E}">
        <p14:creationId xmlns:p14="http://schemas.microsoft.com/office/powerpoint/2010/main" val="99307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3"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9797"/>
            <a:ext cx="6885218"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Global offshore wind deployment</a:t>
            </a:r>
          </a:p>
        </p:txBody>
      </p:sp>
      <p:sp>
        <p:nvSpPr>
          <p:cNvPr id="2" name="TextBox 1"/>
          <p:cNvSpPr txBox="1"/>
          <p:nvPr/>
        </p:nvSpPr>
        <p:spPr>
          <a:xfrm>
            <a:off x="13348228" y="3057582"/>
            <a:ext cx="184666" cy="369332"/>
          </a:xfrm>
          <a:prstGeom prst="rect">
            <a:avLst/>
          </a:prstGeom>
          <a:noFill/>
        </p:spPr>
        <p:txBody>
          <a:bodyPr wrap="none" rtlCol="0">
            <a:spAutoFit/>
          </a:bodyPr>
          <a:lstStyle/>
          <a:p>
            <a:endParaRPr lang="en-US" dirty="0">
              <a:latin typeface="Verdana" panose="020B0604030504040204" pitchFamily="34" charset="0"/>
            </a:endParaRPr>
          </a:p>
        </p:txBody>
      </p:sp>
      <p:sp>
        <p:nvSpPr>
          <p:cNvPr id="23" name="Text Box 3"/>
          <p:cNvSpPr txBox="1">
            <a:spLocks noChangeArrowheads="1"/>
          </p:cNvSpPr>
          <p:nvPr/>
        </p:nvSpPr>
        <p:spPr bwMode="auto">
          <a:xfrm>
            <a:off x="564347" y="4395644"/>
            <a:ext cx="907695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endParaRPr lang="en-US" altLang="en-US" sz="2000" dirty="0">
              <a:latin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5B3FFAB9-8747-BD47-82DE-23A8307E52C8}"/>
              </a:ext>
            </a:extLst>
          </p:cNvPr>
          <p:cNvPicPr>
            <a:picLocks noChangeAspect="1"/>
          </p:cNvPicPr>
          <p:nvPr/>
        </p:nvPicPr>
        <p:blipFill>
          <a:blip r:embed="rId2">
            <a:duotone>
              <a:prstClr val="black"/>
              <a:schemeClr val="accent1">
                <a:tint val="45000"/>
                <a:satMod val="400000"/>
              </a:schemeClr>
            </a:duotone>
          </a:blip>
          <a:stretch>
            <a:fillRect/>
          </a:stretch>
        </p:blipFill>
        <p:spPr>
          <a:xfrm>
            <a:off x="11291278" y="51434"/>
            <a:ext cx="628093" cy="584776"/>
          </a:xfrm>
          <a:prstGeom prst="rect">
            <a:avLst/>
          </a:prstGeom>
        </p:spPr>
      </p:pic>
      <p:sp>
        <p:nvSpPr>
          <p:cNvPr id="13" name="TextBox 12">
            <a:extLst>
              <a:ext uri="{FF2B5EF4-FFF2-40B4-BE49-F238E27FC236}">
                <a16:creationId xmlns:a16="http://schemas.microsoft.com/office/drawing/2014/main" id="{9B8228D5-3B8F-A644-BB63-D2245C9E2500}"/>
              </a:ext>
            </a:extLst>
          </p:cNvPr>
          <p:cNvSpPr txBox="1"/>
          <p:nvPr/>
        </p:nvSpPr>
        <p:spPr>
          <a:xfrm>
            <a:off x="9620856" y="5639133"/>
            <a:ext cx="2359003" cy="1169551"/>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https://www.irena.org/-/media/Files/IRENA/Agency/Publication/2019/Oct/IRENA_Future_of_wind_2019.pdf</a:t>
            </a:r>
            <a:r>
              <a:rPr lang="en-US" sz="1400" dirty="0">
                <a:latin typeface="Verdana" panose="020B0604030504040204" pitchFamily="34" charset="0"/>
                <a:cs typeface="Verdana" panose="020B0604030504040204" pitchFamily="34" charset="0"/>
              </a:rPr>
              <a:t> </a:t>
            </a:r>
          </a:p>
        </p:txBody>
      </p:sp>
      <p:pic>
        <p:nvPicPr>
          <p:cNvPr id="7" name="Picture 6" descr="Map&#10;&#10;Description automatically generated">
            <a:extLst>
              <a:ext uri="{FF2B5EF4-FFF2-40B4-BE49-F238E27FC236}">
                <a16:creationId xmlns:a16="http://schemas.microsoft.com/office/drawing/2014/main" id="{0BF6A842-A925-B64A-8020-ECDB80A6C217}"/>
              </a:ext>
            </a:extLst>
          </p:cNvPr>
          <p:cNvPicPr>
            <a:picLocks noChangeAspect="1"/>
          </p:cNvPicPr>
          <p:nvPr/>
        </p:nvPicPr>
        <p:blipFill>
          <a:blip r:embed="rId4"/>
          <a:stretch>
            <a:fillRect/>
          </a:stretch>
        </p:blipFill>
        <p:spPr>
          <a:xfrm>
            <a:off x="323569" y="711048"/>
            <a:ext cx="9254529" cy="6144768"/>
          </a:xfrm>
          <a:prstGeom prst="rect">
            <a:avLst/>
          </a:prstGeom>
        </p:spPr>
      </p:pic>
      <p:sp>
        <p:nvSpPr>
          <p:cNvPr id="15" name="Text Box 3">
            <a:extLst>
              <a:ext uri="{FF2B5EF4-FFF2-40B4-BE49-F238E27FC236}">
                <a16:creationId xmlns:a16="http://schemas.microsoft.com/office/drawing/2014/main" id="{BF0025A8-2885-D049-8C18-68BBA374D94D}"/>
              </a:ext>
            </a:extLst>
          </p:cNvPr>
          <p:cNvSpPr txBox="1">
            <a:spLocks noChangeArrowheads="1"/>
          </p:cNvSpPr>
          <p:nvPr/>
        </p:nvSpPr>
        <p:spPr bwMode="auto">
          <a:xfrm>
            <a:off x="9055094" y="3584469"/>
            <a:ext cx="2686332"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000" dirty="0">
                <a:latin typeface="Verdana" panose="020B0604030504040204" pitchFamily="34" charset="0"/>
                <a:ea typeface="Verdana" panose="020B0604030504040204" pitchFamily="34" charset="0"/>
                <a:cs typeface="Verdana" panose="020B0604030504040204" pitchFamily="34" charset="0"/>
              </a:rPr>
              <a:t>Global total 23 GW (2019)</a:t>
            </a:r>
          </a:p>
        </p:txBody>
      </p:sp>
    </p:spTree>
    <p:extLst>
      <p:ext uri="{BB962C8B-B14F-4D97-AF65-F5344CB8AC3E}">
        <p14:creationId xmlns:p14="http://schemas.microsoft.com/office/powerpoint/2010/main" val="21725929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626966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Wind stirs passion in Vermont</a:t>
            </a:r>
          </a:p>
        </p:txBody>
      </p:sp>
      <p:sp>
        <p:nvSpPr>
          <p:cNvPr id="6" name="Rectangle 5"/>
          <p:cNvSpPr/>
          <p:nvPr/>
        </p:nvSpPr>
        <p:spPr>
          <a:xfrm>
            <a:off x="255577" y="803870"/>
            <a:ext cx="11648448" cy="707886"/>
          </a:xfrm>
          <a:prstGeom prst="rect">
            <a:avLst/>
          </a:prstGeom>
        </p:spPr>
        <p:txBody>
          <a:bodyPr wrap="square">
            <a:spAutoFit/>
          </a:bodyPr>
          <a:lstStyle/>
          <a:p>
            <a:r>
              <a:rPr lang="en-CA" sz="2000" i="1" dirty="0">
                <a:latin typeface="Verdana" panose="020B0604030504040204" pitchFamily="34" charset="0"/>
                <a:ea typeface="Verdana" panose="020B0604030504040204" pitchFamily="34" charset="0"/>
                <a:cs typeface="Verdana" panose="020B0604030504040204" pitchFamily="34" charset="0"/>
              </a:rPr>
              <a:t>‘People who hate wind power in Vermont really hate wind power. That is a statement I will ask you to remember.’</a:t>
            </a:r>
          </a:p>
        </p:txBody>
      </p:sp>
      <p:sp>
        <p:nvSpPr>
          <p:cNvPr id="2" name="TextBox 1"/>
          <p:cNvSpPr txBox="1"/>
          <p:nvPr/>
        </p:nvSpPr>
        <p:spPr>
          <a:xfrm>
            <a:off x="109747" y="6499400"/>
            <a:ext cx="6362063" cy="307777"/>
          </a:xfrm>
          <a:prstGeom prst="rect">
            <a:avLst/>
          </a:prstGeom>
          <a:noFill/>
        </p:spPr>
        <p:txBody>
          <a:bodyPr wrap="none" rtlCol="0">
            <a:spAutoFit/>
          </a:bodyPr>
          <a:lstStyle/>
          <a:p>
            <a:r>
              <a:rPr lang="en-US" sz="1400" dirty="0">
                <a:latin typeface="Verdana" panose="020B0604030504040204" pitchFamily="34" charset="0"/>
              </a:rPr>
              <a:t>https://</a:t>
            </a:r>
            <a:r>
              <a:rPr lang="en-US" sz="1400" dirty="0" err="1">
                <a:latin typeface="Verdana" panose="020B0604030504040204" pitchFamily="34" charset="0"/>
              </a:rPr>
              <a:t>cleantechnica.com</a:t>
            </a:r>
            <a:r>
              <a:rPr lang="en-US" sz="1400" dirty="0">
                <a:latin typeface="Verdana" panose="020B0604030504040204" pitchFamily="34" charset="0"/>
              </a:rPr>
              <a:t>/2017/05/24/</a:t>
            </a:r>
            <a:r>
              <a:rPr lang="en-US" sz="1400" dirty="0" err="1">
                <a:latin typeface="Verdana" panose="020B0604030504040204" pitchFamily="34" charset="0"/>
              </a:rPr>
              <a:t>whats</a:t>
            </a:r>
            <a:r>
              <a:rPr lang="en-US" sz="1400" dirty="0">
                <a:latin typeface="Verdana" panose="020B0604030504040204" pitchFamily="34" charset="0"/>
              </a:rPr>
              <a:t>-wind-power-</a:t>
            </a:r>
            <a:r>
              <a:rPr lang="en-US" sz="1400" dirty="0" err="1">
                <a:latin typeface="Verdana" panose="020B0604030504040204" pitchFamily="34" charset="0"/>
              </a:rPr>
              <a:t>vermont</a:t>
            </a:r>
            <a:r>
              <a:rPr lang="en-US" sz="1400" dirty="0">
                <a:latin typeface="Verdana" panose="020B0604030504040204" pitchFamily="34" charset="0"/>
              </a:rPr>
              <a:t>/</a:t>
            </a:r>
          </a:p>
        </p:txBody>
      </p:sp>
      <p:sp>
        <p:nvSpPr>
          <p:cNvPr id="15" name="Rectangle 14"/>
          <p:cNvSpPr/>
          <p:nvPr/>
        </p:nvSpPr>
        <p:spPr>
          <a:xfrm>
            <a:off x="306991" y="4390795"/>
            <a:ext cx="11648448" cy="1938992"/>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August 2015: </a:t>
            </a:r>
            <a:r>
              <a:rPr lang="en-CA" sz="2000" dirty="0" err="1">
                <a:latin typeface="Verdana" panose="020B0604030504040204" pitchFamily="34" charset="0"/>
                <a:ea typeface="Verdana" panose="020B0604030504040204" pitchFamily="34" charset="0"/>
                <a:cs typeface="Verdana" panose="020B0604030504040204" pitchFamily="34" charset="0"/>
              </a:rPr>
              <a:t>Pownal</a:t>
            </a:r>
            <a:r>
              <a:rPr lang="en-CA" sz="2000" dirty="0">
                <a:latin typeface="Verdana" panose="020B0604030504040204" pitchFamily="34" charset="0"/>
                <a:ea typeface="Verdana" panose="020B0604030504040204" pitchFamily="34" charset="0"/>
                <a:cs typeface="Verdana" panose="020B0604030504040204" pitchFamily="34" charset="0"/>
              </a:rPr>
              <a:t> fire department planed a 150-kW solar array, sited on on a 5-acre brownfield, to power a pumping station.</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30 people ‘stormed’ the a project meeting demanding records.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They were concerned that the arrays would leach toxins into water.</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Ironically, it was soon discovered that all wells in </a:t>
            </a:r>
            <a:r>
              <a:rPr lang="en-CA" sz="2000" dirty="0" err="1">
                <a:latin typeface="Verdana" panose="020B0604030504040204" pitchFamily="34" charset="0"/>
                <a:ea typeface="Verdana" panose="020B0604030504040204" pitchFamily="34" charset="0"/>
                <a:cs typeface="Verdana" panose="020B0604030504040204" pitchFamily="34" charset="0"/>
              </a:rPr>
              <a:t>Pownal</a:t>
            </a:r>
            <a:r>
              <a:rPr lang="en-CA" sz="2000" dirty="0">
                <a:latin typeface="Verdana" panose="020B0604030504040204" pitchFamily="34" charset="0"/>
                <a:ea typeface="Verdana" panose="020B0604030504040204" pitchFamily="34" charset="0"/>
                <a:cs typeface="Verdana" panose="020B0604030504040204" pitchFamily="34" charset="0"/>
              </a:rPr>
              <a:t> were contaminated</a:t>
            </a:r>
            <a:r>
              <a:rPr lang="is-IS" sz="2000" dirty="0">
                <a:latin typeface="Verdana" panose="020B0604030504040204" pitchFamily="34" charset="0"/>
                <a:ea typeface="Verdana" panose="020B0604030504040204" pitchFamily="34" charset="0"/>
                <a:cs typeface="Verdana" panose="020B0604030504040204" pitchFamily="34" charset="0"/>
              </a:rPr>
              <a:t>… with PFOA from manufacture of coated wire.</a:t>
            </a:r>
            <a:endParaRPr lang="en-CA" sz="2000" dirty="0">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p:cNvSpPr/>
          <p:nvPr/>
        </p:nvSpPr>
        <p:spPr>
          <a:xfrm>
            <a:off x="306990" y="1828689"/>
            <a:ext cx="3350609" cy="2246769"/>
          </a:xfrm>
          <a:prstGeom prst="rect">
            <a:avLst/>
          </a:prstGeom>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 woman broke into the property of a wind developer (caught on camera) and left a deer’s head at the gate. The developer saw this as a threat.</a:t>
            </a:r>
            <a:endParaRPr lang="en-CA" sz="2000" dirty="0">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93B86251-5DA7-2B40-B592-E68E27AB3DC1}"/>
              </a:ext>
            </a:extLst>
          </p:cNvPr>
          <p:cNvPicPr>
            <a:picLocks noChangeAspect="1"/>
          </p:cNvPicPr>
          <p:nvPr/>
        </p:nvPicPr>
        <p:blipFill>
          <a:blip r:embed="rId2">
            <a:duotone>
              <a:prstClr val="black"/>
              <a:schemeClr val="accent1">
                <a:tint val="45000"/>
                <a:satMod val="400000"/>
              </a:schemeClr>
            </a:duotone>
          </a:blip>
          <a:stretch>
            <a:fillRect/>
          </a:stretch>
        </p:blipFill>
        <p:spPr>
          <a:xfrm>
            <a:off x="10960752" y="49317"/>
            <a:ext cx="628093" cy="584776"/>
          </a:xfrm>
          <a:prstGeom prst="rect">
            <a:avLst/>
          </a:prstGeom>
        </p:spPr>
      </p:pic>
      <p:pic>
        <p:nvPicPr>
          <p:cNvPr id="3" name="Picture 2">
            <a:extLst>
              <a:ext uri="{FF2B5EF4-FFF2-40B4-BE49-F238E27FC236}">
                <a16:creationId xmlns:a16="http://schemas.microsoft.com/office/drawing/2014/main" id="{8C3469B4-FCB2-2744-992C-6970F2EA4494}"/>
              </a:ext>
            </a:extLst>
          </p:cNvPr>
          <p:cNvPicPr>
            <a:picLocks noChangeAspect="1"/>
          </p:cNvPicPr>
          <p:nvPr/>
        </p:nvPicPr>
        <p:blipFill>
          <a:blip r:embed="rId3"/>
          <a:stretch>
            <a:fillRect/>
          </a:stretch>
        </p:blipFill>
        <p:spPr>
          <a:xfrm>
            <a:off x="4483463" y="1429800"/>
            <a:ext cx="4978403" cy="2875028"/>
          </a:xfrm>
          <a:prstGeom prst="rect">
            <a:avLst/>
          </a:prstGeom>
        </p:spPr>
      </p:pic>
      <p:sp>
        <p:nvSpPr>
          <p:cNvPr id="7" name="TextBox 6">
            <a:extLst>
              <a:ext uri="{FF2B5EF4-FFF2-40B4-BE49-F238E27FC236}">
                <a16:creationId xmlns:a16="http://schemas.microsoft.com/office/drawing/2014/main" id="{F8DD3B13-F455-6E42-A0E9-74D517541518}"/>
              </a:ext>
            </a:extLst>
          </p:cNvPr>
          <p:cNvSpPr txBox="1"/>
          <p:nvPr/>
        </p:nvSpPr>
        <p:spPr>
          <a:xfrm>
            <a:off x="9118709" y="2189693"/>
            <a:ext cx="2836730" cy="1323439"/>
          </a:xfrm>
          <a:prstGeom prst="rect">
            <a:avLst/>
          </a:prstGeom>
          <a:solidFill>
            <a:schemeClr val="bg1"/>
          </a:solidFill>
        </p:spPr>
        <p:txBody>
          <a:bodyPr wrap="square" rtlCol="0">
            <a:spAutoFit/>
          </a:bodyPr>
          <a:lstStyle/>
          <a:p>
            <a:r>
              <a:rPr lang="en-US" sz="2000" i="1" dirty="0">
                <a:latin typeface="Verdana" panose="020B0604030504040204" pitchFamily="34" charset="0"/>
                <a:ea typeface="Verdana" panose="020B0604030504040204" pitchFamily="34" charset="0"/>
                <a:cs typeface="Verdana" panose="020B0604030504040204" pitchFamily="34" charset="0"/>
              </a:rPr>
              <a:t>‘Deer wind developer, we hate you, with a burning passion."</a:t>
            </a:r>
          </a:p>
        </p:txBody>
      </p:sp>
    </p:spTree>
    <p:extLst>
      <p:ext uri="{BB962C8B-B14F-4D97-AF65-F5344CB8AC3E}">
        <p14:creationId xmlns:p14="http://schemas.microsoft.com/office/powerpoint/2010/main" val="119646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2965"/>
            <a:ext cx="715292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Causation: turbines or opponents?</a:t>
            </a:r>
          </a:p>
        </p:txBody>
      </p:sp>
      <p:sp>
        <p:nvSpPr>
          <p:cNvPr id="6" name="Rectangle 5"/>
          <p:cNvSpPr/>
          <p:nvPr/>
        </p:nvSpPr>
        <p:spPr>
          <a:xfrm>
            <a:off x="255577" y="769116"/>
            <a:ext cx="11672566" cy="707886"/>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Studies of the effects of wind turbines on </a:t>
            </a:r>
            <a:r>
              <a:rPr lang="en-CA" sz="2000" b="1" dirty="0">
                <a:latin typeface="Verdana" panose="020B0604030504040204" pitchFamily="34" charset="0"/>
                <a:ea typeface="Verdana" panose="020B0604030504040204" pitchFamily="34" charset="0"/>
                <a:cs typeface="Verdana" panose="020B0604030504040204" pitchFamily="34" charset="0"/>
              </a:rPr>
              <a:t>human health </a:t>
            </a:r>
            <a:r>
              <a:rPr lang="en-CA" sz="2000" dirty="0">
                <a:latin typeface="Verdana" panose="020B0604030504040204" pitchFamily="34" charset="0"/>
                <a:ea typeface="Verdana" panose="020B0604030504040204" pitchFamily="34" charset="0"/>
                <a:cs typeface="Verdana" panose="020B0604030504040204" pitchFamily="34" charset="0"/>
              </a:rPr>
              <a:t>have not conclusively shown an effect. More and better work is needed.</a:t>
            </a:r>
          </a:p>
        </p:txBody>
      </p:sp>
      <p:sp>
        <p:nvSpPr>
          <p:cNvPr id="2" name="TextBox 1"/>
          <p:cNvSpPr txBox="1"/>
          <p:nvPr/>
        </p:nvSpPr>
        <p:spPr>
          <a:xfrm>
            <a:off x="109747" y="6295559"/>
            <a:ext cx="6374887" cy="523220"/>
          </a:xfrm>
          <a:prstGeom prst="rect">
            <a:avLst/>
          </a:prstGeom>
          <a:noFill/>
        </p:spPr>
        <p:txBody>
          <a:bodyPr wrap="none" rtlCol="0">
            <a:spAutoFit/>
          </a:bodyPr>
          <a:lstStyle/>
          <a:p>
            <a:r>
              <a:rPr lang="en-US" sz="1400" dirty="0">
                <a:latin typeface="Verdana" panose="020B0604030504040204" pitchFamily="34" charset="0"/>
                <a:hlinkClick r:id="rId2"/>
              </a:rPr>
              <a:t>https://cleantechnica.com/2017/05/24/whats-wind-power-vermont/</a:t>
            </a:r>
            <a:endParaRPr lang="en-US" sz="1400" dirty="0">
              <a:latin typeface="Verdana" panose="020B0604030504040204" pitchFamily="34" charset="0"/>
            </a:endParaRPr>
          </a:p>
          <a:p>
            <a:r>
              <a:rPr lang="en-US" sz="1400" dirty="0">
                <a:latin typeface="Verdana" panose="020B0604030504040204" pitchFamily="34" charset="0"/>
              </a:rPr>
              <a:t>http://</a:t>
            </a:r>
            <a:r>
              <a:rPr lang="en-US" sz="1400" dirty="0" err="1">
                <a:latin typeface="Verdana" panose="020B0604030504040204" pitchFamily="34" charset="0"/>
              </a:rPr>
              <a:t>psycnet.apa.org</a:t>
            </a:r>
            <a:r>
              <a:rPr lang="en-US" sz="1400" dirty="0">
                <a:latin typeface="Verdana" panose="020B0604030504040204" pitchFamily="34" charset="0"/>
              </a:rPr>
              <a:t>/record/2013-07740-001</a:t>
            </a:r>
          </a:p>
        </p:txBody>
      </p:sp>
      <p:sp>
        <p:nvSpPr>
          <p:cNvPr id="10" name="Rectangle 9"/>
          <p:cNvSpPr/>
          <p:nvPr/>
        </p:nvSpPr>
        <p:spPr>
          <a:xfrm>
            <a:off x="255577" y="1686687"/>
            <a:ext cx="11672566" cy="707886"/>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However, several studies </a:t>
            </a:r>
            <a:r>
              <a:rPr lang="en-CA" sz="2000" b="1" dirty="0">
                <a:latin typeface="Verdana" panose="020B0604030504040204" pitchFamily="34" charset="0"/>
                <a:ea typeface="Verdana" panose="020B0604030504040204" pitchFamily="34" charset="0"/>
                <a:cs typeface="Verdana" panose="020B0604030504040204" pitchFamily="34" charset="0"/>
              </a:rPr>
              <a:t>suggest that worry and anxiety about the possible health effects of wind can cause human health problems</a:t>
            </a:r>
            <a:r>
              <a:rPr lang="en-CA" sz="2000" dirty="0">
                <a:latin typeface="Verdana" panose="020B0604030504040204" pitchFamily="34" charset="0"/>
                <a:ea typeface="Verdana" panose="020B0604030504040204" pitchFamily="34" charset="0"/>
                <a:cs typeface="Verdana" panose="020B0604030504040204" pitchFamily="34" charset="0"/>
              </a:rPr>
              <a:t>.</a:t>
            </a:r>
          </a:p>
        </p:txBody>
      </p:sp>
      <p:sp>
        <p:nvSpPr>
          <p:cNvPr id="11" name="Rectangle 10"/>
          <p:cNvSpPr/>
          <p:nvPr/>
        </p:nvSpPr>
        <p:spPr>
          <a:xfrm>
            <a:off x="255577" y="2647271"/>
            <a:ext cx="11672566" cy="3477875"/>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Example:</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Sham-controlled, double-blind study of 54</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Exposed to 10’ of infrasound or sham infrasound</a:t>
            </a:r>
            <a:r>
              <a:rPr lang="is-IS"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is-IS" sz="2000"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A</a:t>
            </a:r>
            <a:r>
              <a:rPr lang="is-IS" sz="2000" dirty="0">
                <a:latin typeface="Verdana" panose="020B0604030504040204" pitchFamily="34" charset="0"/>
                <a:ea typeface="Verdana" panose="020B0604030504040204" pitchFamily="34" charset="0"/>
                <a:cs typeface="Verdana" panose="020B0604030504040204" pitchFamily="34" charset="0"/>
              </a:rPr>
              <a:t>fter exposure to audio or internet presentations that suggested infrasound was either safe or hazardous</a:t>
            </a:r>
          </a:p>
          <a:p>
            <a:pPr marL="342900" indent="-342900">
              <a:buFont typeface="Arial"/>
              <a:buChar char="•"/>
            </a:pPr>
            <a:r>
              <a:rPr lang="is-IS" sz="2000" b="1" dirty="0">
                <a:latin typeface="Verdana" panose="020B0604030504040204" pitchFamily="34" charset="0"/>
                <a:ea typeface="Verdana" panose="020B0604030504040204" pitchFamily="34" charset="0"/>
                <a:cs typeface="Verdana" panose="020B0604030504040204" pitchFamily="34" charset="0"/>
              </a:rPr>
              <a:t>Results: </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Those who were exposed to materials that suggested infrasound was dangerous experienced more frequent and intense symptoms when exposed to either infrasound or sham infrasound.</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Those told that infrasound was not hazardous did not experience symptoms after exposure to infrasound or sham infrasound.</a:t>
            </a:r>
          </a:p>
        </p:txBody>
      </p:sp>
      <p:pic>
        <p:nvPicPr>
          <p:cNvPr id="9" name="Picture 8">
            <a:extLst>
              <a:ext uri="{FF2B5EF4-FFF2-40B4-BE49-F238E27FC236}">
                <a16:creationId xmlns:a16="http://schemas.microsoft.com/office/drawing/2014/main" id="{982961C3-B134-B848-9F57-B1BCFE49158D}"/>
              </a:ext>
            </a:extLst>
          </p:cNvPr>
          <p:cNvPicPr>
            <a:picLocks noChangeAspect="1"/>
          </p:cNvPicPr>
          <p:nvPr/>
        </p:nvPicPr>
        <p:blipFill>
          <a:blip r:embed="rId3">
            <a:duotone>
              <a:prstClr val="black"/>
              <a:schemeClr val="accent1">
                <a:tint val="45000"/>
                <a:satMod val="400000"/>
              </a:schemeClr>
            </a:duotone>
          </a:blip>
          <a:stretch>
            <a:fillRect/>
          </a:stretch>
        </p:blipFill>
        <p:spPr>
          <a:xfrm>
            <a:off x="11110877" y="35416"/>
            <a:ext cx="628093" cy="584776"/>
          </a:xfrm>
          <a:prstGeom prst="rect">
            <a:avLst/>
          </a:prstGeom>
        </p:spPr>
      </p:pic>
    </p:spTree>
    <p:extLst>
      <p:ext uri="{BB962C8B-B14F-4D97-AF65-F5344CB8AC3E}">
        <p14:creationId xmlns:p14="http://schemas.microsoft.com/office/powerpoint/2010/main" val="117973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6613"/>
            <a:ext cx="664156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Utilities aren’t buying new wind</a:t>
            </a:r>
          </a:p>
        </p:txBody>
      </p:sp>
      <p:sp>
        <p:nvSpPr>
          <p:cNvPr id="6" name="Rectangle 5"/>
          <p:cNvSpPr/>
          <p:nvPr/>
        </p:nvSpPr>
        <p:spPr>
          <a:xfrm>
            <a:off x="255577" y="851005"/>
            <a:ext cx="11675743" cy="707886"/>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In 2015 - 2017, Vermont’s utilities, Green Mountain Power (GMP) and Vermont Electric Cooperative </a:t>
            </a:r>
            <a:r>
              <a:rPr lang="en-CA" sz="2000" b="1" dirty="0">
                <a:latin typeface="Verdana" panose="020B0604030504040204" pitchFamily="34" charset="0"/>
                <a:ea typeface="Verdana" panose="020B0604030504040204" pitchFamily="34" charset="0"/>
                <a:cs typeface="Verdana" panose="020B0604030504040204" pitchFamily="34" charset="0"/>
              </a:rPr>
              <a:t>declined to sign contracts for new wind power </a:t>
            </a:r>
            <a:r>
              <a:rPr lang="en-CA" sz="2000" dirty="0">
                <a:latin typeface="Verdana" panose="020B0604030504040204" pitchFamily="34" charset="0"/>
                <a:ea typeface="Verdana" panose="020B0604030504040204" pitchFamily="34" charset="0"/>
                <a:cs typeface="Verdana" panose="020B0604030504040204" pitchFamily="34" charset="0"/>
              </a:rPr>
              <a:t>developments.</a:t>
            </a:r>
          </a:p>
        </p:txBody>
      </p:sp>
      <p:sp>
        <p:nvSpPr>
          <p:cNvPr id="2" name="TextBox 1"/>
          <p:cNvSpPr txBox="1"/>
          <p:nvPr/>
        </p:nvSpPr>
        <p:spPr>
          <a:xfrm>
            <a:off x="109746" y="6295559"/>
            <a:ext cx="10864000" cy="523220"/>
          </a:xfrm>
          <a:prstGeom prst="rect">
            <a:avLst/>
          </a:prstGeom>
          <a:noFill/>
        </p:spPr>
        <p:txBody>
          <a:bodyPr wrap="none" rtlCol="0">
            <a:spAutoFit/>
          </a:bodyPr>
          <a:lstStyle/>
          <a:p>
            <a:r>
              <a:rPr lang="en-US" sz="1400" dirty="0">
                <a:latin typeface="Verdana" panose="020B0604030504040204" pitchFamily="34" charset="0"/>
                <a:hlinkClick r:id="rId2"/>
              </a:rPr>
              <a:t>www.sevendaysvt.com/vermont/power-struggle-vermont-utilities-dont-want-new-wind-energy/Content?oid=2933555</a:t>
            </a:r>
            <a:endParaRPr lang="en-US" sz="1400" dirty="0">
              <a:latin typeface="Verdana" panose="020B0604030504040204" pitchFamily="34" charset="0"/>
            </a:endParaRPr>
          </a:p>
          <a:p>
            <a:r>
              <a:rPr lang="en-US" sz="1400" dirty="0" err="1">
                <a:latin typeface="Verdana" panose="020B0604030504040204" pitchFamily="34" charset="0"/>
              </a:rPr>
              <a:t>www.wind-watch.org</a:t>
            </a:r>
            <a:r>
              <a:rPr lang="en-US" sz="1400" dirty="0">
                <a:latin typeface="Verdana" panose="020B0604030504040204" pitchFamily="34" charset="0"/>
              </a:rPr>
              <a:t>/news/2017/03/01/kidder-hill-wind-</a:t>
            </a:r>
            <a:r>
              <a:rPr lang="en-US" sz="1400" dirty="0" err="1">
                <a:latin typeface="Verdana" panose="020B0604030504040204" pitchFamily="34" charset="0"/>
              </a:rPr>
              <a:t>gmp</a:t>
            </a:r>
            <a:r>
              <a:rPr lang="en-US" sz="1400" dirty="0">
                <a:latin typeface="Verdana" panose="020B0604030504040204" pitchFamily="34" charset="0"/>
              </a:rPr>
              <a:t>-</a:t>
            </a:r>
            <a:r>
              <a:rPr lang="en-US" sz="1400" dirty="0" err="1">
                <a:latin typeface="Verdana" panose="020B0604030504040204" pitchFamily="34" charset="0"/>
              </a:rPr>
              <a:t>vec</a:t>
            </a:r>
            <a:r>
              <a:rPr lang="en-US" sz="1400" dirty="0">
                <a:latin typeface="Verdana" panose="020B0604030504040204" pitchFamily="34" charset="0"/>
              </a:rPr>
              <a:t>-</a:t>
            </a:r>
            <a:r>
              <a:rPr lang="en-US" sz="1400" dirty="0" err="1">
                <a:latin typeface="Verdana" panose="020B0604030504040204" pitchFamily="34" charset="0"/>
              </a:rPr>
              <a:t>dont</a:t>
            </a:r>
            <a:r>
              <a:rPr lang="en-US" sz="1400" dirty="0">
                <a:latin typeface="Verdana" panose="020B0604030504040204" pitchFamily="34" charset="0"/>
              </a:rPr>
              <a:t>-want-wind-power-now/</a:t>
            </a:r>
          </a:p>
        </p:txBody>
      </p:sp>
      <p:sp>
        <p:nvSpPr>
          <p:cNvPr id="9" name="Rectangle 8"/>
          <p:cNvSpPr/>
          <p:nvPr/>
        </p:nvSpPr>
        <p:spPr>
          <a:xfrm>
            <a:off x="318289" y="1937179"/>
            <a:ext cx="11675743" cy="2400657"/>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Why?</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Felt they had enough wind in their power portfolios, and enough energy for customers.</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Focused on small-scale generation close to need.</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Buying more Vermont wind would force them to buy less from Hydro Quebec, a less expensive source.</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Perhaps unwilling to take on projects with local opposition?</a:t>
            </a:r>
          </a:p>
        </p:txBody>
      </p:sp>
      <p:sp>
        <p:nvSpPr>
          <p:cNvPr id="10" name="Rectangle 9"/>
          <p:cNvSpPr/>
          <p:nvPr/>
        </p:nvSpPr>
        <p:spPr>
          <a:xfrm>
            <a:off x="306991" y="4841498"/>
            <a:ext cx="11675743" cy="1015663"/>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Developers may resort to </a:t>
            </a:r>
            <a:r>
              <a:rPr lang="en-CA" sz="2000" b="1" dirty="0">
                <a:latin typeface="Verdana" panose="020B0604030504040204" pitchFamily="34" charset="0"/>
                <a:ea typeface="Verdana" panose="020B0604030504040204" pitchFamily="34" charset="0"/>
                <a:cs typeface="Verdana" panose="020B0604030504040204" pitchFamily="34" charset="0"/>
              </a:rPr>
              <a:t>PURPA</a:t>
            </a:r>
            <a:r>
              <a:rPr lang="en-CA" sz="2000" dirty="0">
                <a:latin typeface="Verdana" panose="020B0604030504040204" pitchFamily="34" charset="0"/>
                <a:ea typeface="Verdana" panose="020B0604030504040204" pitchFamily="34" charset="0"/>
                <a:cs typeface="Verdana" panose="020B0604030504040204" pitchFamily="34" charset="0"/>
              </a:rPr>
              <a:t>, the federal Public Utilities Regulatory Act, which requires utilities to buy power from qualified developers at long-term contracts equal to prices the utility would pay elsewhere.</a:t>
            </a:r>
          </a:p>
        </p:txBody>
      </p:sp>
      <p:pic>
        <p:nvPicPr>
          <p:cNvPr id="11" name="Picture 10">
            <a:extLst>
              <a:ext uri="{FF2B5EF4-FFF2-40B4-BE49-F238E27FC236}">
                <a16:creationId xmlns:a16="http://schemas.microsoft.com/office/drawing/2014/main" id="{756B737D-E063-8643-A63F-641065AE88C4}"/>
              </a:ext>
            </a:extLst>
          </p:cNvPr>
          <p:cNvPicPr>
            <a:picLocks noChangeAspect="1"/>
          </p:cNvPicPr>
          <p:nvPr/>
        </p:nvPicPr>
        <p:blipFill>
          <a:blip r:embed="rId3">
            <a:duotone>
              <a:prstClr val="black"/>
              <a:schemeClr val="accent1">
                <a:tint val="45000"/>
                <a:satMod val="400000"/>
              </a:schemeClr>
            </a:duotone>
          </a:blip>
          <a:stretch>
            <a:fillRect/>
          </a:stretch>
        </p:blipFill>
        <p:spPr>
          <a:xfrm>
            <a:off x="11037899" y="49317"/>
            <a:ext cx="628093" cy="584776"/>
          </a:xfrm>
          <a:prstGeom prst="rect">
            <a:avLst/>
          </a:prstGeom>
        </p:spPr>
      </p:pic>
    </p:spTree>
    <p:extLst>
      <p:ext uri="{BB962C8B-B14F-4D97-AF65-F5344CB8AC3E}">
        <p14:creationId xmlns:p14="http://schemas.microsoft.com/office/powerpoint/2010/main" val="6893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900759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Small wind? </a:t>
            </a:r>
            <a:r>
              <a:rPr lang="en-US" sz="2800" b="1" dirty="0" err="1">
                <a:solidFill>
                  <a:prstClr val="white"/>
                </a:solidFill>
                <a:latin typeface="Verdana" panose="020B0604030504040204" pitchFamily="34" charset="0"/>
                <a:ea typeface="Verdana" panose="020B0604030504040204" pitchFamily="34" charset="0"/>
                <a:cs typeface="Verdana" panose="020B0604030504040204" pitchFamily="34" charset="0"/>
              </a:rPr>
              <a:t>Starwind</a:t>
            </a:r>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 turbines (Dorset, VT)</a:t>
            </a:r>
          </a:p>
        </p:txBody>
      </p:sp>
      <p:pic>
        <p:nvPicPr>
          <p:cNvPr id="7" name="Picture 4" descr="http://starwindturbines.com/images/730_EXP-36-1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404" y="777702"/>
            <a:ext cx="4215737" cy="5930907"/>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descr="http://starwindturbines.com/images/367_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6717" y="3554569"/>
            <a:ext cx="4197499" cy="315100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172572" y="827523"/>
            <a:ext cx="6883321" cy="2246769"/>
          </a:xfrm>
          <a:prstGeom prst="rect">
            <a:avLst/>
          </a:prstGeom>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Can small wind overcome opposition in Vermont?</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b="1" dirty="0">
                <a:latin typeface="Verdana" panose="020B0604030504040204" pitchFamily="34" charset="0"/>
                <a:ea typeface="Verdana" panose="020B0604030504040204" pitchFamily="34" charset="0"/>
                <a:cs typeface="Verdana" panose="020B0604030504040204" pitchFamily="34" charset="0"/>
              </a:rPr>
              <a:t>SWT 12, 24, &amp; 36 kW models </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full feathering articulating blades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low noise </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efficient low-wind performance</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hydraulic wind turbine tower</a:t>
            </a:r>
          </a:p>
        </p:txBody>
      </p:sp>
      <p:pic>
        <p:nvPicPr>
          <p:cNvPr id="11" name="Picture 10">
            <a:extLst>
              <a:ext uri="{FF2B5EF4-FFF2-40B4-BE49-F238E27FC236}">
                <a16:creationId xmlns:a16="http://schemas.microsoft.com/office/drawing/2014/main" id="{BD8EA98B-92BE-1B46-A2C8-BB9D96C8E6B2}"/>
              </a:ext>
            </a:extLst>
          </p:cNvPr>
          <p:cNvPicPr>
            <a:picLocks noChangeAspect="1"/>
          </p:cNvPicPr>
          <p:nvPr/>
        </p:nvPicPr>
        <p:blipFill>
          <a:blip r:embed="rId4">
            <a:duotone>
              <a:prstClr val="black"/>
              <a:schemeClr val="accent1">
                <a:tint val="45000"/>
                <a:satMod val="400000"/>
              </a:schemeClr>
            </a:duotone>
          </a:blip>
          <a:stretch>
            <a:fillRect/>
          </a:stretch>
        </p:blipFill>
        <p:spPr>
          <a:xfrm>
            <a:off x="10988048" y="49317"/>
            <a:ext cx="628093" cy="584776"/>
          </a:xfrm>
          <a:prstGeom prst="rect">
            <a:avLst/>
          </a:prstGeom>
        </p:spPr>
      </p:pic>
    </p:spTree>
    <p:extLst>
      <p:ext uri="{BB962C8B-B14F-4D97-AF65-F5344CB8AC3E}">
        <p14:creationId xmlns:p14="http://schemas.microsoft.com/office/powerpoint/2010/main" val="6496648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6613"/>
            <a:ext cx="687079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Offshore controversy: Cape Wind</a:t>
            </a:r>
          </a:p>
        </p:txBody>
      </p:sp>
      <p:sp>
        <p:nvSpPr>
          <p:cNvPr id="10" name="Rectangle 9"/>
          <p:cNvSpPr/>
          <p:nvPr/>
        </p:nvSpPr>
        <p:spPr>
          <a:xfrm>
            <a:off x="172572" y="827523"/>
            <a:ext cx="11727691" cy="1323439"/>
          </a:xfrm>
          <a:prstGeom prst="rect">
            <a:avLst/>
          </a:prstGeom>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 </a:t>
            </a:r>
            <a:r>
              <a:rPr lang="en-US" sz="2000" b="1" dirty="0">
                <a:latin typeface="Verdana" panose="020B0604030504040204" pitchFamily="34" charset="0"/>
                <a:ea typeface="Verdana" panose="020B0604030504040204" pitchFamily="34" charset="0"/>
                <a:cs typeface="Verdana" panose="020B0604030504040204" pitchFamily="34" charset="0"/>
              </a:rPr>
              <a:t>Cape Wind </a:t>
            </a:r>
            <a:r>
              <a:rPr lang="en-US" sz="2000" dirty="0">
                <a:latin typeface="Verdana" panose="020B0604030504040204" pitchFamily="34" charset="0"/>
                <a:ea typeface="Verdana" panose="020B0604030504040204" pitchFamily="34" charset="0"/>
                <a:cs typeface="Verdana" panose="020B0604030504040204" pitchFamily="34" charset="0"/>
              </a:rPr>
              <a:t>project was one of the first offshore wind projects proposes in the US.</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130 turbines at 3.6 MW each</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486 MW potential</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$2.6 b</a:t>
            </a:r>
          </a:p>
        </p:txBody>
      </p:sp>
      <p:pic>
        <p:nvPicPr>
          <p:cNvPr id="11" name="Picture 10">
            <a:extLst>
              <a:ext uri="{FF2B5EF4-FFF2-40B4-BE49-F238E27FC236}">
                <a16:creationId xmlns:a16="http://schemas.microsoft.com/office/drawing/2014/main" id="{BD8EA98B-92BE-1B46-A2C8-BB9D96C8E6B2}"/>
              </a:ext>
            </a:extLst>
          </p:cNvPr>
          <p:cNvPicPr>
            <a:picLocks noChangeAspect="1"/>
          </p:cNvPicPr>
          <p:nvPr/>
        </p:nvPicPr>
        <p:blipFill>
          <a:blip r:embed="rId2">
            <a:duotone>
              <a:prstClr val="black"/>
              <a:schemeClr val="accent1">
                <a:tint val="45000"/>
                <a:satMod val="400000"/>
              </a:schemeClr>
            </a:duotone>
          </a:blip>
          <a:stretch>
            <a:fillRect/>
          </a:stretch>
        </p:blipFill>
        <p:spPr>
          <a:xfrm>
            <a:off x="10988048" y="49317"/>
            <a:ext cx="628093" cy="584776"/>
          </a:xfrm>
          <a:prstGeom prst="rect">
            <a:avLst/>
          </a:prstGeom>
        </p:spPr>
      </p:pic>
      <p:sp>
        <p:nvSpPr>
          <p:cNvPr id="2" name="TextBox 1">
            <a:extLst>
              <a:ext uri="{FF2B5EF4-FFF2-40B4-BE49-F238E27FC236}">
                <a16:creationId xmlns:a16="http://schemas.microsoft.com/office/drawing/2014/main" id="{FE9101FA-29FF-BC45-A5FB-22F1EB1037D0}"/>
              </a:ext>
            </a:extLst>
          </p:cNvPr>
          <p:cNvSpPr txBox="1"/>
          <p:nvPr/>
        </p:nvSpPr>
        <p:spPr>
          <a:xfrm>
            <a:off x="8954382" y="6420724"/>
            <a:ext cx="3237618" cy="307777"/>
          </a:xfrm>
          <a:prstGeom prst="rect">
            <a:avLst/>
          </a:prstGeom>
          <a:noFill/>
        </p:spPr>
        <p:txBody>
          <a:bodyPr wrap="none" rtlCol="0">
            <a:spAutoFit/>
          </a:bodyPr>
          <a:lstStyle/>
          <a:p>
            <a:r>
              <a:rPr lang="en-US" sz="1400" dirty="0"/>
              <a:t>https://</a:t>
            </a:r>
            <a:r>
              <a:rPr lang="en-US" sz="1400" dirty="0" err="1"/>
              <a:t>en.wikipedia.org</a:t>
            </a:r>
            <a:r>
              <a:rPr lang="en-US" sz="1400" dirty="0"/>
              <a:t>/wiki/</a:t>
            </a:r>
            <a:r>
              <a:rPr lang="en-US" sz="1400" dirty="0" err="1"/>
              <a:t>Cape_Wind</a:t>
            </a:r>
            <a:endParaRPr lang="en-US" sz="1400" dirty="0"/>
          </a:p>
        </p:txBody>
      </p:sp>
      <p:pic>
        <p:nvPicPr>
          <p:cNvPr id="1026" name="Picture 2" descr="capecod">
            <a:extLst>
              <a:ext uri="{FF2B5EF4-FFF2-40B4-BE49-F238E27FC236}">
                <a16:creationId xmlns:a16="http://schemas.microsoft.com/office/drawing/2014/main" id="{34E1FD80-06D1-3B46-A30D-ED6F89B5E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184" y="1286220"/>
            <a:ext cx="6245744" cy="435120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A5B62BA-9A38-3244-BA35-7608AEEAEF1A}"/>
              </a:ext>
            </a:extLst>
          </p:cNvPr>
          <p:cNvSpPr/>
          <p:nvPr/>
        </p:nvSpPr>
        <p:spPr>
          <a:xfrm>
            <a:off x="228600" y="2270858"/>
            <a:ext cx="5867399" cy="707886"/>
          </a:xfrm>
          <a:prstGeom prst="rect">
            <a:avLst/>
          </a:prstGeom>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State, local and federal approvals were a struggle but were obtained 2005 – 2011.</a:t>
            </a:r>
          </a:p>
        </p:txBody>
      </p:sp>
      <p:sp>
        <p:nvSpPr>
          <p:cNvPr id="13" name="Rectangle 12">
            <a:extLst>
              <a:ext uri="{FF2B5EF4-FFF2-40B4-BE49-F238E27FC236}">
                <a16:creationId xmlns:a16="http://schemas.microsoft.com/office/drawing/2014/main" id="{2ED49EBE-D537-1A47-B334-E641A44EAF8C}"/>
              </a:ext>
            </a:extLst>
          </p:cNvPr>
          <p:cNvSpPr/>
          <p:nvPr/>
        </p:nvSpPr>
        <p:spPr>
          <a:xfrm>
            <a:off x="228600" y="3098640"/>
            <a:ext cx="5349240" cy="2246769"/>
          </a:xfrm>
          <a:prstGeom prst="rect">
            <a:avLst/>
          </a:prstGeom>
        </p:spPr>
        <p:txBody>
          <a:bodyPr wrap="square">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Controversy</a:t>
            </a:r>
            <a:r>
              <a:rPr lang="en-US" sz="2000" dirty="0">
                <a:latin typeface="Verdana" panose="020B0604030504040204" pitchFamily="34" charset="0"/>
                <a:ea typeface="Verdana" panose="020B0604030504040204" pitchFamily="34" charset="0"/>
                <a:cs typeface="Verdana" panose="020B0604030504040204" pitchFamily="34" charset="0"/>
              </a:rPr>
              <a:t> involved aesthetics and environmental impact. Opposition:</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Walter Cronkite (changed his mind)</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Ted, Robert Kennedy Jr. (not Joe Jr.) </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John Kerry</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Mitt Romney</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Bill Koch</a:t>
            </a:r>
          </a:p>
        </p:txBody>
      </p:sp>
      <p:sp>
        <p:nvSpPr>
          <p:cNvPr id="14" name="Rectangle 13">
            <a:extLst>
              <a:ext uri="{FF2B5EF4-FFF2-40B4-BE49-F238E27FC236}">
                <a16:creationId xmlns:a16="http://schemas.microsoft.com/office/drawing/2014/main" id="{91CE39FF-5902-3849-AA2F-65F251714E6F}"/>
              </a:ext>
            </a:extLst>
          </p:cNvPr>
          <p:cNvSpPr/>
          <p:nvPr/>
        </p:nvSpPr>
        <p:spPr>
          <a:xfrm>
            <a:off x="228599" y="5574999"/>
            <a:ext cx="11671663" cy="707886"/>
          </a:xfrm>
          <a:prstGeom prst="rect">
            <a:avLst/>
          </a:prstGeom>
          <a:solidFill>
            <a:schemeClr val="bg1"/>
          </a:solidFill>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Some argued that opposition… involves </a:t>
            </a:r>
            <a:r>
              <a:rPr lang="en-US" sz="2000" b="1" dirty="0">
                <a:latin typeface="Verdana" panose="020B0604030504040204" pitchFamily="34" charset="0"/>
                <a:ea typeface="Verdana" panose="020B0604030504040204" pitchFamily="34" charset="0"/>
                <a:cs typeface="Verdana" panose="020B0604030504040204" pitchFamily="34" charset="0"/>
              </a:rPr>
              <a:t>a powerful, privileged minority imposing their will on the majority.</a:t>
            </a:r>
            <a:r>
              <a:rPr lang="en-US" sz="2000" dirty="0">
                <a:latin typeface="Verdana" panose="020B0604030504040204" pitchFamily="34" charset="0"/>
                <a:ea typeface="Verdana" panose="020B0604030504040204" pitchFamily="34" charset="0"/>
                <a:cs typeface="Verdana" panose="020B0604030504040204" pitchFamily="34" charset="0"/>
              </a:rPr>
              <a:t> As a whole MA and even sometimes the cape were in favor.</a:t>
            </a:r>
          </a:p>
        </p:txBody>
      </p:sp>
      <p:sp>
        <p:nvSpPr>
          <p:cNvPr id="15" name="Rectangle 14">
            <a:extLst>
              <a:ext uri="{FF2B5EF4-FFF2-40B4-BE49-F238E27FC236}">
                <a16:creationId xmlns:a16="http://schemas.microsoft.com/office/drawing/2014/main" id="{8F3C0CB3-D644-AB40-ABC3-D6FFA24D2174}"/>
              </a:ext>
            </a:extLst>
          </p:cNvPr>
          <p:cNvSpPr/>
          <p:nvPr/>
        </p:nvSpPr>
        <p:spPr>
          <a:xfrm>
            <a:off x="200585" y="6364823"/>
            <a:ext cx="11671663" cy="400110"/>
          </a:xfrm>
          <a:prstGeom prst="rect">
            <a:avLst/>
          </a:prstGeom>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Funding had been secured but fell through due to opposition.</a:t>
            </a:r>
          </a:p>
        </p:txBody>
      </p:sp>
    </p:spTree>
    <p:extLst>
      <p:ext uri="{BB962C8B-B14F-4D97-AF65-F5344CB8AC3E}">
        <p14:creationId xmlns:p14="http://schemas.microsoft.com/office/powerpoint/2010/main" val="253468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49317"/>
            <a:ext cx="578235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10. Wind energy</a:t>
            </a:r>
          </a:p>
        </p:txBody>
      </p:sp>
      <p:sp>
        <p:nvSpPr>
          <p:cNvPr id="8" name="TextBox 7"/>
          <p:cNvSpPr txBox="1"/>
          <p:nvPr/>
        </p:nvSpPr>
        <p:spPr>
          <a:xfrm>
            <a:off x="2268443" y="2951946"/>
            <a:ext cx="7485017" cy="954107"/>
          </a:xfrm>
          <a:prstGeom prst="rect">
            <a:avLst/>
          </a:prstGeom>
          <a:noFill/>
        </p:spPr>
        <p:txBody>
          <a:bodyPr wrap="square" rtlCol="0">
            <a:spAutoFit/>
          </a:bodyPr>
          <a:lstStyle/>
          <a:p>
            <a:pPr lvl="1" algn="ctr"/>
            <a:r>
              <a:rPr lang="en-US" sz="2800" b="1" dirty="0">
                <a:latin typeface="Verdana" panose="020B0604030504040204" pitchFamily="34" charset="0"/>
                <a:ea typeface="Verdana" panose="020B0604030504040204" pitchFamily="34" charset="0"/>
                <a:cs typeface="Verdana" panose="020B0604030504040204" pitchFamily="34" charset="0"/>
              </a:rPr>
              <a:t>10.10: What role might wind play </a:t>
            </a:r>
            <a:br>
              <a:rPr lang="en-US" sz="2800" b="1" dirty="0">
                <a:latin typeface="Verdana" panose="020B0604030504040204" pitchFamily="34" charset="0"/>
                <a:ea typeface="Verdana" panose="020B0604030504040204" pitchFamily="34" charset="0"/>
                <a:cs typeface="Verdana" panose="020B0604030504040204" pitchFamily="34" charset="0"/>
              </a:rPr>
            </a:br>
            <a:r>
              <a:rPr lang="en-US" sz="2800" b="1" dirty="0">
                <a:latin typeface="Verdana" panose="020B0604030504040204" pitchFamily="34" charset="0"/>
                <a:ea typeface="Verdana" panose="020B0604030504040204" pitchFamily="34" charset="0"/>
                <a:cs typeface="Verdana" panose="020B0604030504040204" pitchFamily="34" charset="0"/>
              </a:rPr>
              <a:t>in energy system transition?</a:t>
            </a:r>
          </a:p>
        </p:txBody>
      </p:sp>
      <p:sp>
        <p:nvSpPr>
          <p:cNvPr id="7" name="TextBox 6"/>
          <p:cNvSpPr txBox="1"/>
          <p:nvPr/>
        </p:nvSpPr>
        <p:spPr>
          <a:xfrm>
            <a:off x="8910652" y="6500906"/>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9" name="Picture 8">
            <a:extLst>
              <a:ext uri="{FF2B5EF4-FFF2-40B4-BE49-F238E27FC236}">
                <a16:creationId xmlns:a16="http://schemas.microsoft.com/office/drawing/2014/main" id="{261087C5-9128-E04B-9F05-D52D78F141B4}"/>
              </a:ext>
            </a:extLst>
          </p:cNvPr>
          <p:cNvPicPr>
            <a:picLocks noChangeAspect="1"/>
          </p:cNvPicPr>
          <p:nvPr/>
        </p:nvPicPr>
        <p:blipFill>
          <a:blip r:embed="rId2">
            <a:duotone>
              <a:prstClr val="black"/>
              <a:schemeClr val="accent1">
                <a:tint val="45000"/>
                <a:satMod val="400000"/>
              </a:schemeClr>
            </a:duotone>
          </a:blip>
          <a:stretch>
            <a:fillRect/>
          </a:stretch>
        </p:blipFill>
        <p:spPr>
          <a:xfrm>
            <a:off x="11123538" y="49317"/>
            <a:ext cx="628093" cy="584776"/>
          </a:xfrm>
          <a:prstGeom prst="rect">
            <a:avLst/>
          </a:prstGeom>
        </p:spPr>
      </p:pic>
    </p:spTree>
    <p:extLst>
      <p:ext uri="{BB962C8B-B14F-4D97-AF65-F5344CB8AC3E}">
        <p14:creationId xmlns:p14="http://schemas.microsoft.com/office/powerpoint/2010/main" val="4948429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9797"/>
            <a:ext cx="7983276"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The potential of wind to mitigate GCC?</a:t>
            </a:r>
          </a:p>
        </p:txBody>
      </p:sp>
      <p:pic>
        <p:nvPicPr>
          <p:cNvPr id="7" name="Picture 6">
            <a:extLst>
              <a:ext uri="{FF2B5EF4-FFF2-40B4-BE49-F238E27FC236}">
                <a16:creationId xmlns:a16="http://schemas.microsoft.com/office/drawing/2014/main" id="{D2BBB7A4-6B8A-A946-B6D8-4DFF94F3D149}"/>
              </a:ext>
            </a:extLst>
          </p:cNvPr>
          <p:cNvPicPr>
            <a:picLocks noChangeAspect="1"/>
          </p:cNvPicPr>
          <p:nvPr/>
        </p:nvPicPr>
        <p:blipFill>
          <a:blip r:embed="rId2">
            <a:duotone>
              <a:prstClr val="black"/>
              <a:schemeClr val="accent1">
                <a:tint val="45000"/>
                <a:satMod val="400000"/>
              </a:schemeClr>
            </a:duotone>
          </a:blip>
          <a:stretch>
            <a:fillRect/>
          </a:stretch>
        </p:blipFill>
        <p:spPr>
          <a:xfrm>
            <a:off x="11157507" y="49316"/>
            <a:ext cx="628093" cy="584776"/>
          </a:xfrm>
          <a:prstGeom prst="rect">
            <a:avLst/>
          </a:prstGeom>
        </p:spPr>
      </p:pic>
      <p:pic>
        <p:nvPicPr>
          <p:cNvPr id="8" name="Picture 7" descr="Chart, bar chart&#10;&#10;Description automatically generated">
            <a:extLst>
              <a:ext uri="{FF2B5EF4-FFF2-40B4-BE49-F238E27FC236}">
                <a16:creationId xmlns:a16="http://schemas.microsoft.com/office/drawing/2014/main" id="{4973AEB9-29BD-BC4C-A7B3-CB25951E5068}"/>
              </a:ext>
            </a:extLst>
          </p:cNvPr>
          <p:cNvPicPr>
            <a:picLocks noChangeAspect="1"/>
          </p:cNvPicPr>
          <p:nvPr/>
        </p:nvPicPr>
        <p:blipFill>
          <a:blip r:embed="rId3"/>
          <a:stretch>
            <a:fillRect/>
          </a:stretch>
        </p:blipFill>
        <p:spPr>
          <a:xfrm>
            <a:off x="424174" y="1466296"/>
            <a:ext cx="11262309" cy="5358572"/>
          </a:xfrm>
          <a:prstGeom prst="rect">
            <a:avLst/>
          </a:prstGeom>
        </p:spPr>
      </p:pic>
      <p:sp>
        <p:nvSpPr>
          <p:cNvPr id="2" name="TextBox 1"/>
          <p:cNvSpPr txBox="1"/>
          <p:nvPr/>
        </p:nvSpPr>
        <p:spPr>
          <a:xfrm>
            <a:off x="9620856" y="5639133"/>
            <a:ext cx="2359003" cy="1169551"/>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4"/>
              </a:rPr>
              <a:t>https://www.irena.org/-/media/Files/IRENA/Agency/Publication/2019/Oct/IRENA_Future_of_wind_2019.pdf</a:t>
            </a:r>
            <a:r>
              <a:rPr lang="en-US" sz="1400" dirty="0">
                <a:latin typeface="Verdana" panose="020B0604030504040204" pitchFamily="34" charset="0"/>
                <a:cs typeface="Verdana" panose="020B0604030504040204" pitchFamily="34" charset="0"/>
              </a:rPr>
              <a:t> </a:t>
            </a:r>
          </a:p>
        </p:txBody>
      </p:sp>
      <p:sp>
        <p:nvSpPr>
          <p:cNvPr id="9" name="Text Box 3">
            <a:extLst>
              <a:ext uri="{FF2B5EF4-FFF2-40B4-BE49-F238E27FC236}">
                <a16:creationId xmlns:a16="http://schemas.microsoft.com/office/drawing/2014/main" id="{33C523E3-03CD-474C-8B3A-4DC99FB0E7BD}"/>
              </a:ext>
            </a:extLst>
          </p:cNvPr>
          <p:cNvSpPr txBox="1">
            <a:spLocks noChangeArrowheads="1"/>
          </p:cNvSpPr>
          <p:nvPr/>
        </p:nvSpPr>
        <p:spPr bwMode="auto">
          <a:xfrm>
            <a:off x="241969" y="793876"/>
            <a:ext cx="11596639"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Some argue that wind could displace </a:t>
            </a:r>
            <a:r>
              <a:rPr lang="en-US" altLang="en-US" sz="2000" b="1" dirty="0">
                <a:latin typeface="Verdana" panose="020B0604030504040204" pitchFamily="34" charset="0"/>
                <a:ea typeface="Verdana" panose="020B0604030504040204" pitchFamily="34" charset="0"/>
                <a:cs typeface="Verdana" panose="020B0604030504040204" pitchFamily="34" charset="0"/>
              </a:rPr>
              <a:t>27% of current global carbon </a:t>
            </a:r>
            <a:r>
              <a:rPr lang="en-US" altLang="en-US" sz="2000" dirty="0">
                <a:latin typeface="Verdana" panose="020B0604030504040204" pitchFamily="34" charset="0"/>
                <a:ea typeface="Verdana" panose="020B0604030504040204" pitchFamily="34" charset="0"/>
                <a:cs typeface="Verdana" panose="020B0604030504040204" pitchFamily="34" charset="0"/>
              </a:rPr>
              <a:t>emissions.</a:t>
            </a:r>
          </a:p>
          <a:p>
            <a:pPr marL="342900" indent="-342900">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	Requires 6,000 GW of wind power (up from out current 500 GW)</a:t>
            </a:r>
          </a:p>
        </p:txBody>
      </p:sp>
    </p:spTree>
    <p:extLst>
      <p:ext uri="{BB962C8B-B14F-4D97-AF65-F5344CB8AC3E}">
        <p14:creationId xmlns:p14="http://schemas.microsoft.com/office/powerpoint/2010/main" val="19557249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9797"/>
            <a:ext cx="9890849"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Onshore deployment would have to increase X5</a:t>
            </a:r>
          </a:p>
        </p:txBody>
      </p:sp>
      <p:pic>
        <p:nvPicPr>
          <p:cNvPr id="7" name="Picture 6">
            <a:extLst>
              <a:ext uri="{FF2B5EF4-FFF2-40B4-BE49-F238E27FC236}">
                <a16:creationId xmlns:a16="http://schemas.microsoft.com/office/drawing/2014/main" id="{D2BBB7A4-6B8A-A946-B6D8-4DFF94F3D149}"/>
              </a:ext>
            </a:extLst>
          </p:cNvPr>
          <p:cNvPicPr>
            <a:picLocks noChangeAspect="1"/>
          </p:cNvPicPr>
          <p:nvPr/>
        </p:nvPicPr>
        <p:blipFill>
          <a:blip r:embed="rId2">
            <a:duotone>
              <a:prstClr val="black"/>
              <a:schemeClr val="accent1">
                <a:tint val="45000"/>
                <a:satMod val="400000"/>
              </a:schemeClr>
            </a:duotone>
          </a:blip>
          <a:stretch>
            <a:fillRect/>
          </a:stretch>
        </p:blipFill>
        <p:spPr>
          <a:xfrm>
            <a:off x="11157507" y="49316"/>
            <a:ext cx="628093" cy="584776"/>
          </a:xfrm>
          <a:prstGeom prst="rect">
            <a:avLst/>
          </a:prstGeom>
        </p:spPr>
      </p:pic>
      <p:sp>
        <p:nvSpPr>
          <p:cNvPr id="2" name="TextBox 1"/>
          <p:cNvSpPr txBox="1"/>
          <p:nvPr/>
        </p:nvSpPr>
        <p:spPr>
          <a:xfrm>
            <a:off x="2173358" y="6426811"/>
            <a:ext cx="11569042"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https://www.irena.org/-/media/Files/IRENA/Agency/Publication/2019/Oct/IRENA_Future_of_wind_2019.pdf</a:t>
            </a:r>
            <a:r>
              <a:rPr lang="en-US" sz="1400" dirty="0">
                <a:latin typeface="Verdana" panose="020B0604030504040204" pitchFamily="34" charset="0"/>
                <a:cs typeface="Verdana" panose="020B0604030504040204" pitchFamily="34" charset="0"/>
              </a:rPr>
              <a:t> </a:t>
            </a:r>
          </a:p>
        </p:txBody>
      </p:sp>
      <p:pic>
        <p:nvPicPr>
          <p:cNvPr id="6" name="Picture 5" descr="Chart, bar chart, histogram&#10;&#10;Description automatically generated">
            <a:extLst>
              <a:ext uri="{FF2B5EF4-FFF2-40B4-BE49-F238E27FC236}">
                <a16:creationId xmlns:a16="http://schemas.microsoft.com/office/drawing/2014/main" id="{6500E446-228E-F442-ADC4-F4A0FF7C94EA}"/>
              </a:ext>
            </a:extLst>
          </p:cNvPr>
          <p:cNvPicPr>
            <a:picLocks noChangeAspect="1"/>
          </p:cNvPicPr>
          <p:nvPr/>
        </p:nvPicPr>
        <p:blipFill>
          <a:blip r:embed="rId4"/>
          <a:stretch>
            <a:fillRect/>
          </a:stretch>
        </p:blipFill>
        <p:spPr>
          <a:xfrm>
            <a:off x="596290" y="735822"/>
            <a:ext cx="10845800" cy="5664200"/>
          </a:xfrm>
          <a:prstGeom prst="rect">
            <a:avLst/>
          </a:prstGeom>
        </p:spPr>
      </p:pic>
    </p:spTree>
    <p:extLst>
      <p:ext uri="{BB962C8B-B14F-4D97-AF65-F5344CB8AC3E}">
        <p14:creationId xmlns:p14="http://schemas.microsoft.com/office/powerpoint/2010/main" val="12445447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9797"/>
            <a:ext cx="10474342"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Offshore deployment would increase exponentially</a:t>
            </a:r>
          </a:p>
        </p:txBody>
      </p:sp>
      <p:pic>
        <p:nvPicPr>
          <p:cNvPr id="7" name="Picture 6">
            <a:extLst>
              <a:ext uri="{FF2B5EF4-FFF2-40B4-BE49-F238E27FC236}">
                <a16:creationId xmlns:a16="http://schemas.microsoft.com/office/drawing/2014/main" id="{D2BBB7A4-6B8A-A946-B6D8-4DFF94F3D149}"/>
              </a:ext>
            </a:extLst>
          </p:cNvPr>
          <p:cNvPicPr>
            <a:picLocks noChangeAspect="1"/>
          </p:cNvPicPr>
          <p:nvPr/>
        </p:nvPicPr>
        <p:blipFill>
          <a:blip r:embed="rId2">
            <a:duotone>
              <a:prstClr val="black"/>
              <a:schemeClr val="accent1">
                <a:tint val="45000"/>
                <a:satMod val="400000"/>
              </a:schemeClr>
            </a:duotone>
          </a:blip>
          <a:stretch>
            <a:fillRect/>
          </a:stretch>
        </p:blipFill>
        <p:spPr>
          <a:xfrm>
            <a:off x="11157507" y="49316"/>
            <a:ext cx="628093" cy="584776"/>
          </a:xfrm>
          <a:prstGeom prst="rect">
            <a:avLst/>
          </a:prstGeom>
        </p:spPr>
      </p:pic>
      <p:sp>
        <p:nvSpPr>
          <p:cNvPr id="2" name="TextBox 1"/>
          <p:cNvSpPr txBox="1"/>
          <p:nvPr/>
        </p:nvSpPr>
        <p:spPr>
          <a:xfrm>
            <a:off x="228601" y="5645830"/>
            <a:ext cx="3433813"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https://www.irena.org/-/media/Files/IRENA/Agency/Publication/2019/Oct/IRENA_Future_of_wind_2019.pdf</a:t>
            </a:r>
            <a:r>
              <a:rPr lang="en-US" sz="1400" dirty="0">
                <a:latin typeface="Verdana" panose="020B0604030504040204" pitchFamily="34" charset="0"/>
                <a:cs typeface="Verdana" panose="020B0604030504040204" pitchFamily="34" charset="0"/>
              </a:rPr>
              <a:t> </a:t>
            </a:r>
          </a:p>
        </p:txBody>
      </p:sp>
      <p:sp>
        <p:nvSpPr>
          <p:cNvPr id="9" name="Text Box 3">
            <a:extLst>
              <a:ext uri="{FF2B5EF4-FFF2-40B4-BE49-F238E27FC236}">
                <a16:creationId xmlns:a16="http://schemas.microsoft.com/office/drawing/2014/main" id="{D0CD7CB4-5885-524A-8B8B-ABA3E70C925D}"/>
              </a:ext>
            </a:extLst>
          </p:cNvPr>
          <p:cNvSpPr txBox="1">
            <a:spLocks noChangeArrowheads="1"/>
          </p:cNvSpPr>
          <p:nvPr/>
        </p:nvSpPr>
        <p:spPr bwMode="auto">
          <a:xfrm>
            <a:off x="310573" y="1009953"/>
            <a:ext cx="2845186"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To meet energy goals, offshore wind would have to increase:</a:t>
            </a:r>
          </a:p>
          <a:p>
            <a:endParaRPr lang="en-US" altLang="en-US" sz="2000" b="1"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altLang="en-US" sz="2000" b="1" dirty="0">
                <a:latin typeface="Verdana" panose="020B0604030504040204" pitchFamily="34" charset="0"/>
                <a:ea typeface="Verdana" panose="020B0604030504040204" pitchFamily="34" charset="0"/>
                <a:cs typeface="Verdana" panose="020B0604030504040204" pitchFamily="34" charset="0"/>
              </a:rPr>
              <a:t>6X</a:t>
            </a:r>
            <a:r>
              <a:rPr lang="en-US" altLang="en-US" sz="2000" dirty="0">
                <a:latin typeface="Verdana" panose="020B0604030504040204" pitchFamily="34" charset="0"/>
                <a:ea typeface="Verdana" panose="020B0604030504040204" pitchFamily="34" charset="0"/>
                <a:cs typeface="Verdana" panose="020B0604030504040204" pitchFamily="34" charset="0"/>
              </a:rPr>
              <a:t> by 2030 </a:t>
            </a:r>
          </a:p>
          <a:p>
            <a:pPr marL="342900" indent="-342900">
              <a:buFont typeface="Arial" panose="020B0604020202020204" pitchFamily="34" charset="0"/>
              <a:buChar char="•"/>
            </a:pPr>
            <a:endParaRPr lang="en-US" alt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altLang="en-US" sz="2000" b="1" dirty="0">
                <a:latin typeface="Verdana" panose="020B0604030504040204" pitchFamily="34" charset="0"/>
                <a:ea typeface="Verdana" panose="020B0604030504040204" pitchFamily="34" charset="0"/>
                <a:cs typeface="Verdana" panose="020B0604030504040204" pitchFamily="34" charset="0"/>
              </a:rPr>
              <a:t>10X </a:t>
            </a:r>
            <a:r>
              <a:rPr lang="en-US" altLang="en-US" sz="2000" dirty="0">
                <a:latin typeface="Verdana" panose="020B0604030504040204" pitchFamily="34" charset="0"/>
                <a:ea typeface="Verdana" panose="020B0604030504040204" pitchFamily="34" charset="0"/>
                <a:cs typeface="Verdana" panose="020B0604030504040204" pitchFamily="34" charset="0"/>
              </a:rPr>
              <a:t>by</a:t>
            </a:r>
            <a:r>
              <a:rPr lang="en-US" altLang="en-US" sz="2000" b="1" dirty="0">
                <a:latin typeface="Verdana" panose="020B0604030504040204" pitchFamily="34" charset="0"/>
                <a:ea typeface="Verdana" panose="020B0604030504040204" pitchFamily="34" charset="0"/>
                <a:cs typeface="Verdana" panose="020B0604030504040204" pitchFamily="34" charset="0"/>
              </a:rPr>
              <a:t> </a:t>
            </a:r>
            <a:r>
              <a:rPr lang="en-US" altLang="en-US" sz="2000" dirty="0">
                <a:latin typeface="Verdana" panose="020B0604030504040204" pitchFamily="34" charset="0"/>
                <a:ea typeface="Verdana" panose="020B0604030504040204" pitchFamily="34" charset="0"/>
                <a:cs typeface="Verdana" panose="020B0604030504040204" pitchFamily="34" charset="0"/>
              </a:rPr>
              <a:t>2050.</a:t>
            </a:r>
          </a:p>
        </p:txBody>
      </p:sp>
      <p:pic>
        <p:nvPicPr>
          <p:cNvPr id="11" name="Picture 10" descr="Chart&#10;&#10;Description automatically generated">
            <a:extLst>
              <a:ext uri="{FF2B5EF4-FFF2-40B4-BE49-F238E27FC236}">
                <a16:creationId xmlns:a16="http://schemas.microsoft.com/office/drawing/2014/main" id="{C4BB9C89-AD87-334C-BE26-D07B3F2AF3CC}"/>
              </a:ext>
            </a:extLst>
          </p:cNvPr>
          <p:cNvPicPr>
            <a:picLocks noChangeAspect="1"/>
          </p:cNvPicPr>
          <p:nvPr/>
        </p:nvPicPr>
        <p:blipFill>
          <a:blip r:embed="rId4"/>
          <a:stretch>
            <a:fillRect/>
          </a:stretch>
        </p:blipFill>
        <p:spPr>
          <a:xfrm>
            <a:off x="3189846" y="735116"/>
            <a:ext cx="8922642" cy="6033812"/>
          </a:xfrm>
          <a:prstGeom prst="rect">
            <a:avLst/>
          </a:prstGeom>
        </p:spPr>
      </p:pic>
    </p:spTree>
    <p:extLst>
      <p:ext uri="{BB962C8B-B14F-4D97-AF65-F5344CB8AC3E}">
        <p14:creationId xmlns:p14="http://schemas.microsoft.com/office/powerpoint/2010/main" val="1001607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9797"/>
            <a:ext cx="9151864"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Investments in wind would also have to rise</a:t>
            </a:r>
          </a:p>
        </p:txBody>
      </p:sp>
      <p:pic>
        <p:nvPicPr>
          <p:cNvPr id="7" name="Picture 6">
            <a:extLst>
              <a:ext uri="{FF2B5EF4-FFF2-40B4-BE49-F238E27FC236}">
                <a16:creationId xmlns:a16="http://schemas.microsoft.com/office/drawing/2014/main" id="{D2BBB7A4-6B8A-A946-B6D8-4DFF94F3D149}"/>
              </a:ext>
            </a:extLst>
          </p:cNvPr>
          <p:cNvPicPr>
            <a:picLocks noChangeAspect="1"/>
          </p:cNvPicPr>
          <p:nvPr/>
        </p:nvPicPr>
        <p:blipFill>
          <a:blip r:embed="rId2">
            <a:duotone>
              <a:prstClr val="black"/>
              <a:schemeClr val="accent1">
                <a:tint val="45000"/>
                <a:satMod val="400000"/>
              </a:schemeClr>
            </a:duotone>
          </a:blip>
          <a:stretch>
            <a:fillRect/>
          </a:stretch>
        </p:blipFill>
        <p:spPr>
          <a:xfrm>
            <a:off x="11157507" y="49316"/>
            <a:ext cx="628093" cy="584776"/>
          </a:xfrm>
          <a:prstGeom prst="rect">
            <a:avLst/>
          </a:prstGeom>
        </p:spPr>
      </p:pic>
      <p:pic>
        <p:nvPicPr>
          <p:cNvPr id="8" name="Picture 7" descr="Map&#10;&#10;Description automatically generated">
            <a:extLst>
              <a:ext uri="{FF2B5EF4-FFF2-40B4-BE49-F238E27FC236}">
                <a16:creationId xmlns:a16="http://schemas.microsoft.com/office/drawing/2014/main" id="{2D1D20EF-B583-0942-88D2-CD1A7DC03AC8}"/>
              </a:ext>
            </a:extLst>
          </p:cNvPr>
          <p:cNvPicPr>
            <a:picLocks noChangeAspect="1"/>
          </p:cNvPicPr>
          <p:nvPr/>
        </p:nvPicPr>
        <p:blipFill>
          <a:blip r:embed="rId3"/>
          <a:stretch>
            <a:fillRect/>
          </a:stretch>
        </p:blipFill>
        <p:spPr>
          <a:xfrm>
            <a:off x="370114" y="735116"/>
            <a:ext cx="9399794" cy="6122884"/>
          </a:xfrm>
          <a:prstGeom prst="rect">
            <a:avLst/>
          </a:prstGeom>
        </p:spPr>
      </p:pic>
      <p:sp>
        <p:nvSpPr>
          <p:cNvPr id="2" name="TextBox 1"/>
          <p:cNvSpPr txBox="1"/>
          <p:nvPr/>
        </p:nvSpPr>
        <p:spPr>
          <a:xfrm rot="10800000" flipV="1">
            <a:off x="9512985" y="5538108"/>
            <a:ext cx="2612752" cy="1169551"/>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4"/>
              </a:rPr>
              <a:t>https://www.irena.org/-/media/Files/IRENA/Agency/Publication/2019/Oct/IRENA_Future_of_wind_2019.pdf</a:t>
            </a:r>
            <a:r>
              <a:rPr lang="en-US" sz="1400" dirty="0">
                <a:latin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598749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11-23 at 1.46.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13" y="536287"/>
            <a:ext cx="8175955" cy="6321714"/>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9797"/>
            <a:ext cx="6236003"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Wind power in Vermont today</a:t>
            </a:r>
          </a:p>
        </p:txBody>
      </p:sp>
      <p:sp>
        <p:nvSpPr>
          <p:cNvPr id="2" name="TextBox 1"/>
          <p:cNvSpPr txBox="1"/>
          <p:nvPr/>
        </p:nvSpPr>
        <p:spPr>
          <a:xfrm>
            <a:off x="11465640" y="6500907"/>
            <a:ext cx="639919"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2012</a:t>
            </a:r>
          </a:p>
        </p:txBody>
      </p:sp>
      <p:pic>
        <p:nvPicPr>
          <p:cNvPr id="7" name="Picture 6">
            <a:extLst>
              <a:ext uri="{FF2B5EF4-FFF2-40B4-BE49-F238E27FC236}">
                <a16:creationId xmlns:a16="http://schemas.microsoft.com/office/drawing/2014/main" id="{D2BBB7A4-6B8A-A946-B6D8-4DFF94F3D149}"/>
              </a:ext>
            </a:extLst>
          </p:cNvPr>
          <p:cNvPicPr>
            <a:picLocks noChangeAspect="1"/>
          </p:cNvPicPr>
          <p:nvPr/>
        </p:nvPicPr>
        <p:blipFill>
          <a:blip r:embed="rId3">
            <a:duotone>
              <a:prstClr val="black"/>
              <a:schemeClr val="accent1">
                <a:tint val="45000"/>
                <a:satMod val="400000"/>
              </a:schemeClr>
            </a:duotone>
          </a:blip>
          <a:stretch>
            <a:fillRect/>
          </a:stretch>
        </p:blipFill>
        <p:spPr>
          <a:xfrm>
            <a:off x="11157507" y="49316"/>
            <a:ext cx="628093" cy="584776"/>
          </a:xfrm>
          <a:prstGeom prst="rect">
            <a:avLst/>
          </a:prstGeom>
        </p:spPr>
      </p:pic>
      <p:sp>
        <p:nvSpPr>
          <p:cNvPr id="6" name="TextBox 5">
            <a:extLst>
              <a:ext uri="{FF2B5EF4-FFF2-40B4-BE49-F238E27FC236}">
                <a16:creationId xmlns:a16="http://schemas.microsoft.com/office/drawing/2014/main" id="{E191854D-A374-3643-AFD7-297E8A6A5C69}"/>
              </a:ext>
            </a:extLst>
          </p:cNvPr>
          <p:cNvSpPr txBox="1"/>
          <p:nvPr/>
        </p:nvSpPr>
        <p:spPr>
          <a:xfrm>
            <a:off x="8566656" y="1097279"/>
            <a:ext cx="3533903"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149 MW of wind power</a:t>
            </a:r>
          </a:p>
          <a:p>
            <a:r>
              <a:rPr lang="en-US" sz="2000" dirty="0">
                <a:latin typeface="Verdana" panose="020B0604030504040204" pitchFamily="34" charset="0"/>
                <a:ea typeface="Verdana" panose="020B0604030504040204" pitchFamily="34" charset="0"/>
                <a:cs typeface="Verdana" panose="020B0604030504040204" pitchFamily="34" charset="0"/>
              </a:rPr>
              <a:t>(vs. 335 MW of solar)</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5 – 6 million MW theoretical capacity</a:t>
            </a:r>
          </a:p>
        </p:txBody>
      </p:sp>
      <p:sp>
        <p:nvSpPr>
          <p:cNvPr id="8" name="TextBox 7">
            <a:extLst>
              <a:ext uri="{FF2B5EF4-FFF2-40B4-BE49-F238E27FC236}">
                <a16:creationId xmlns:a16="http://schemas.microsoft.com/office/drawing/2014/main" id="{1D219204-F8AE-0243-A242-87C6CB280A73}"/>
              </a:ext>
            </a:extLst>
          </p:cNvPr>
          <p:cNvSpPr txBox="1"/>
          <p:nvPr/>
        </p:nvSpPr>
        <p:spPr>
          <a:xfrm>
            <a:off x="8566656" y="2826860"/>
            <a:ext cx="3346669"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There are </a:t>
            </a:r>
            <a:r>
              <a:rPr lang="en-US" sz="2000" b="1" dirty="0">
                <a:latin typeface="Verdana" panose="020B0604030504040204" pitchFamily="34" charset="0"/>
                <a:ea typeface="Verdana" panose="020B0604030504040204" pitchFamily="34" charset="0"/>
                <a:cs typeface="Verdana" panose="020B0604030504040204" pitchFamily="34" charset="0"/>
              </a:rPr>
              <a:t>no large-scale </a:t>
            </a:r>
            <a:r>
              <a:rPr lang="en-US" sz="2000" dirty="0">
                <a:latin typeface="Verdana" panose="020B0604030504040204" pitchFamily="34" charset="0"/>
                <a:ea typeface="Verdana" panose="020B0604030504040204" pitchFamily="34" charset="0"/>
                <a:cs typeface="Verdana" panose="020B0604030504040204" pitchFamily="34" charset="0"/>
              </a:rPr>
              <a:t>wind projects in serious planning or development.</a:t>
            </a:r>
          </a:p>
        </p:txBody>
      </p:sp>
      <p:sp>
        <p:nvSpPr>
          <p:cNvPr id="9" name="TextBox 8">
            <a:extLst>
              <a:ext uri="{FF2B5EF4-FFF2-40B4-BE49-F238E27FC236}">
                <a16:creationId xmlns:a16="http://schemas.microsoft.com/office/drawing/2014/main" id="{840AB399-8417-2741-867C-60DD0F66880F}"/>
              </a:ext>
            </a:extLst>
          </p:cNvPr>
          <p:cNvSpPr txBox="1"/>
          <p:nvPr/>
        </p:nvSpPr>
        <p:spPr>
          <a:xfrm>
            <a:off x="8566656" y="4504194"/>
            <a:ext cx="3346669"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Current state government (2020) </a:t>
            </a:r>
            <a:r>
              <a:rPr lang="en-US" sz="2000" b="1" dirty="0">
                <a:latin typeface="Verdana" panose="020B0604030504040204" pitchFamily="34" charset="0"/>
                <a:ea typeface="Verdana" panose="020B0604030504040204" pitchFamily="34" charset="0"/>
                <a:cs typeface="Verdana" panose="020B0604030504040204" pitchFamily="34" charset="0"/>
              </a:rPr>
              <a:t>favors a moratorium </a:t>
            </a:r>
            <a:r>
              <a:rPr lang="en-US" sz="2000" dirty="0">
                <a:latin typeface="Verdana" panose="020B0604030504040204" pitchFamily="34" charset="0"/>
                <a:ea typeface="Verdana" panose="020B0604030504040204" pitchFamily="34" charset="0"/>
                <a:cs typeface="Verdana" panose="020B0604030504040204" pitchFamily="34" charset="0"/>
              </a:rPr>
              <a:t>on big wind.</a:t>
            </a:r>
          </a:p>
        </p:txBody>
      </p:sp>
    </p:spTree>
    <p:extLst>
      <p:ext uri="{BB962C8B-B14F-4D97-AF65-F5344CB8AC3E}">
        <p14:creationId xmlns:p14="http://schemas.microsoft.com/office/powerpoint/2010/main" val="281014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9797"/>
            <a:ext cx="9267281"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Non-wind investments would also be needed</a:t>
            </a:r>
          </a:p>
        </p:txBody>
      </p:sp>
      <p:pic>
        <p:nvPicPr>
          <p:cNvPr id="7" name="Picture 6">
            <a:extLst>
              <a:ext uri="{FF2B5EF4-FFF2-40B4-BE49-F238E27FC236}">
                <a16:creationId xmlns:a16="http://schemas.microsoft.com/office/drawing/2014/main" id="{D2BBB7A4-6B8A-A946-B6D8-4DFF94F3D149}"/>
              </a:ext>
            </a:extLst>
          </p:cNvPr>
          <p:cNvPicPr>
            <a:picLocks noChangeAspect="1"/>
          </p:cNvPicPr>
          <p:nvPr/>
        </p:nvPicPr>
        <p:blipFill>
          <a:blip r:embed="rId2">
            <a:duotone>
              <a:prstClr val="black"/>
              <a:schemeClr val="accent1">
                <a:tint val="45000"/>
                <a:satMod val="400000"/>
              </a:schemeClr>
            </a:duotone>
          </a:blip>
          <a:stretch>
            <a:fillRect/>
          </a:stretch>
        </p:blipFill>
        <p:spPr>
          <a:xfrm>
            <a:off x="11157507" y="49316"/>
            <a:ext cx="628093" cy="584776"/>
          </a:xfrm>
          <a:prstGeom prst="rect">
            <a:avLst/>
          </a:prstGeom>
        </p:spPr>
      </p:pic>
      <p:sp>
        <p:nvSpPr>
          <p:cNvPr id="2" name="TextBox 1"/>
          <p:cNvSpPr txBox="1"/>
          <p:nvPr/>
        </p:nvSpPr>
        <p:spPr>
          <a:xfrm rot="10800000" flipV="1">
            <a:off x="2107096" y="6470426"/>
            <a:ext cx="10972798"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https://www.irena.org/-/media/Files/IRENA/Agency/Publication/2019/Oct/IRENA_Future_of_wind_2019.pdf</a:t>
            </a:r>
            <a:r>
              <a:rPr lang="en-US" sz="1400" dirty="0">
                <a:latin typeface="Verdana" panose="020B0604030504040204" pitchFamily="34" charset="0"/>
                <a:cs typeface="Verdana" panose="020B0604030504040204" pitchFamily="34" charset="0"/>
              </a:rPr>
              <a:t> </a:t>
            </a:r>
          </a:p>
        </p:txBody>
      </p:sp>
      <p:pic>
        <p:nvPicPr>
          <p:cNvPr id="6" name="Picture 5" descr="Chart, waterfall chart&#10;&#10;Description automatically generated">
            <a:extLst>
              <a:ext uri="{FF2B5EF4-FFF2-40B4-BE49-F238E27FC236}">
                <a16:creationId xmlns:a16="http://schemas.microsoft.com/office/drawing/2014/main" id="{E8BFF556-503A-6146-9547-D095E92443DF}"/>
              </a:ext>
            </a:extLst>
          </p:cNvPr>
          <p:cNvPicPr>
            <a:picLocks noChangeAspect="1"/>
          </p:cNvPicPr>
          <p:nvPr/>
        </p:nvPicPr>
        <p:blipFill>
          <a:blip r:embed="rId4"/>
          <a:stretch>
            <a:fillRect/>
          </a:stretch>
        </p:blipFill>
        <p:spPr>
          <a:xfrm>
            <a:off x="384673" y="796046"/>
            <a:ext cx="11476021" cy="5366594"/>
          </a:xfrm>
          <a:prstGeom prst="rect">
            <a:avLst/>
          </a:prstGeom>
        </p:spPr>
      </p:pic>
    </p:spTree>
    <p:extLst>
      <p:ext uri="{BB962C8B-B14F-4D97-AF65-F5344CB8AC3E}">
        <p14:creationId xmlns:p14="http://schemas.microsoft.com/office/powerpoint/2010/main" val="41445526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9797"/>
            <a:ext cx="9813905"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Redesigned power system to integrate more RE</a:t>
            </a:r>
          </a:p>
        </p:txBody>
      </p:sp>
      <p:pic>
        <p:nvPicPr>
          <p:cNvPr id="7" name="Picture 6">
            <a:extLst>
              <a:ext uri="{FF2B5EF4-FFF2-40B4-BE49-F238E27FC236}">
                <a16:creationId xmlns:a16="http://schemas.microsoft.com/office/drawing/2014/main" id="{D2BBB7A4-6B8A-A946-B6D8-4DFF94F3D149}"/>
              </a:ext>
            </a:extLst>
          </p:cNvPr>
          <p:cNvPicPr>
            <a:picLocks noChangeAspect="1"/>
          </p:cNvPicPr>
          <p:nvPr/>
        </p:nvPicPr>
        <p:blipFill>
          <a:blip r:embed="rId2">
            <a:duotone>
              <a:prstClr val="black"/>
              <a:schemeClr val="accent1">
                <a:tint val="45000"/>
                <a:satMod val="400000"/>
              </a:schemeClr>
            </a:duotone>
          </a:blip>
          <a:stretch>
            <a:fillRect/>
          </a:stretch>
        </p:blipFill>
        <p:spPr>
          <a:xfrm>
            <a:off x="11157507" y="49316"/>
            <a:ext cx="628093" cy="584776"/>
          </a:xfrm>
          <a:prstGeom prst="rect">
            <a:avLst/>
          </a:prstGeom>
        </p:spPr>
      </p:pic>
      <p:sp>
        <p:nvSpPr>
          <p:cNvPr id="2" name="TextBox 1"/>
          <p:cNvSpPr txBox="1"/>
          <p:nvPr/>
        </p:nvSpPr>
        <p:spPr>
          <a:xfrm rot="10800000" flipV="1">
            <a:off x="9170501" y="5759467"/>
            <a:ext cx="2835967" cy="95410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https://www.irena.org/-/media/Files/IRENA/Agency/Publication/2019/Oct/IRENA_Future_of_wind_2019.pdf</a:t>
            </a:r>
            <a:r>
              <a:rPr lang="en-US" sz="1400" dirty="0">
                <a:latin typeface="Verdana" panose="020B0604030504040204" pitchFamily="34" charset="0"/>
                <a:cs typeface="Verdana" panose="020B0604030504040204" pitchFamily="34" charset="0"/>
              </a:rPr>
              <a:t> </a:t>
            </a:r>
          </a:p>
        </p:txBody>
      </p:sp>
      <p:pic>
        <p:nvPicPr>
          <p:cNvPr id="8" name="Picture 7" descr="Diagram&#10;&#10;Description automatically generated">
            <a:extLst>
              <a:ext uri="{FF2B5EF4-FFF2-40B4-BE49-F238E27FC236}">
                <a16:creationId xmlns:a16="http://schemas.microsoft.com/office/drawing/2014/main" id="{A8C72B68-6FC1-5C4B-A8B2-214FB0A42BEE}"/>
              </a:ext>
            </a:extLst>
          </p:cNvPr>
          <p:cNvPicPr>
            <a:picLocks noChangeAspect="1"/>
          </p:cNvPicPr>
          <p:nvPr/>
        </p:nvPicPr>
        <p:blipFill>
          <a:blip r:embed="rId4"/>
          <a:stretch>
            <a:fillRect/>
          </a:stretch>
        </p:blipFill>
        <p:spPr>
          <a:xfrm>
            <a:off x="397565" y="730417"/>
            <a:ext cx="8585476" cy="6127583"/>
          </a:xfrm>
          <a:prstGeom prst="rect">
            <a:avLst/>
          </a:prstGeom>
        </p:spPr>
      </p:pic>
    </p:spTree>
    <p:extLst>
      <p:ext uri="{BB962C8B-B14F-4D97-AF65-F5344CB8AC3E}">
        <p14:creationId xmlns:p14="http://schemas.microsoft.com/office/powerpoint/2010/main" val="7178825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49317"/>
            <a:ext cx="578235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10. Wind energy</a:t>
            </a:r>
          </a:p>
        </p:txBody>
      </p:sp>
      <p:sp>
        <p:nvSpPr>
          <p:cNvPr id="8" name="TextBox 7"/>
          <p:cNvSpPr txBox="1"/>
          <p:nvPr/>
        </p:nvSpPr>
        <p:spPr>
          <a:xfrm>
            <a:off x="4464372" y="3022772"/>
            <a:ext cx="3428999" cy="584775"/>
          </a:xfrm>
          <a:prstGeom prst="rect">
            <a:avLst/>
          </a:prstGeom>
          <a:noFill/>
        </p:spPr>
        <p:txBody>
          <a:bodyPr wrap="square" rtlCol="0">
            <a:spAutoFit/>
          </a:bodyPr>
          <a:lstStyle/>
          <a:p>
            <a:pPr lvl="1" algn="ctr"/>
            <a:r>
              <a:rPr lang="en-US" sz="3200" b="1" i="1" dirty="0">
                <a:latin typeface="Verdana" panose="020B0604030504040204" pitchFamily="34" charset="0"/>
                <a:ea typeface="Verdana" panose="020B0604030504040204" pitchFamily="34" charset="0"/>
                <a:cs typeface="Verdana" panose="020B0604030504040204" pitchFamily="34" charset="0"/>
              </a:rPr>
              <a:t>Summary</a:t>
            </a:r>
          </a:p>
        </p:txBody>
      </p:sp>
      <p:sp>
        <p:nvSpPr>
          <p:cNvPr id="7" name="TextBox 6"/>
          <p:cNvSpPr txBox="1"/>
          <p:nvPr/>
        </p:nvSpPr>
        <p:spPr>
          <a:xfrm>
            <a:off x="8785595" y="6507029"/>
            <a:ext cx="328134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Renewable Energy, 2/e, Chapter 7</a:t>
            </a:r>
          </a:p>
        </p:txBody>
      </p:sp>
      <p:pic>
        <p:nvPicPr>
          <p:cNvPr id="9" name="Picture 8">
            <a:extLst>
              <a:ext uri="{FF2B5EF4-FFF2-40B4-BE49-F238E27FC236}">
                <a16:creationId xmlns:a16="http://schemas.microsoft.com/office/drawing/2014/main" id="{3D62C159-DFBC-544F-8B2C-BDF955CE2A7B}"/>
              </a:ext>
            </a:extLst>
          </p:cNvPr>
          <p:cNvPicPr>
            <a:picLocks noChangeAspect="1"/>
          </p:cNvPicPr>
          <p:nvPr/>
        </p:nvPicPr>
        <p:blipFill>
          <a:blip r:embed="rId2">
            <a:duotone>
              <a:prstClr val="black"/>
              <a:schemeClr val="accent1">
                <a:tint val="45000"/>
                <a:satMod val="400000"/>
              </a:schemeClr>
            </a:duotone>
          </a:blip>
          <a:stretch>
            <a:fillRect/>
          </a:stretch>
        </p:blipFill>
        <p:spPr>
          <a:xfrm>
            <a:off x="11001695" y="43194"/>
            <a:ext cx="628093" cy="584776"/>
          </a:xfrm>
          <a:prstGeom prst="rect">
            <a:avLst/>
          </a:prstGeom>
        </p:spPr>
      </p:pic>
    </p:spTree>
    <p:extLst>
      <p:ext uri="{BB962C8B-B14F-4D97-AF65-F5344CB8AC3E}">
        <p14:creationId xmlns:p14="http://schemas.microsoft.com/office/powerpoint/2010/main" val="30891142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6613"/>
            <a:ext cx="461697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Wind power summary</a:t>
            </a:r>
          </a:p>
        </p:txBody>
      </p:sp>
      <p:sp>
        <p:nvSpPr>
          <p:cNvPr id="9" name="Rectangle 8"/>
          <p:cNvSpPr/>
          <p:nvPr/>
        </p:nvSpPr>
        <p:spPr>
          <a:xfrm>
            <a:off x="228600" y="937919"/>
            <a:ext cx="11963400" cy="4093428"/>
          </a:xfrm>
          <a:prstGeom prst="rect">
            <a:avLst/>
          </a:prstGeom>
        </p:spPr>
        <p:txBody>
          <a:bodyPr wrap="square">
            <a:spAutoFit/>
          </a:bodyPr>
          <a:lstStyle/>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Wind turbines extract energy from moving air and convert it into electrical energy</a:t>
            </a:r>
          </a:p>
          <a:p>
            <a:pPr marL="342900" indent="-342900">
              <a:buFont typeface="Arial" panose="020B0604020202020204" pitchFamily="34" charset="0"/>
              <a:buChar char="•"/>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Power from system is proportional to wind speed (to v</a:t>
            </a:r>
            <a:r>
              <a:rPr lang="en-US" sz="2000" baseline="30000" dirty="0">
                <a:latin typeface="Verdana" panose="020B0604030504040204" pitchFamily="34" charset="0"/>
                <a:ea typeface="Verdana" panose="020B0604030504040204" pitchFamily="34" charset="0"/>
                <a:cs typeface="Verdana" panose="020B0604030504040204" pitchFamily="34" charset="0"/>
              </a:rPr>
              <a:t>3</a:t>
            </a:r>
            <a:r>
              <a:rPr lang="en-US"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panose="020B0604020202020204" pitchFamily="34" charset="0"/>
              <a:buChar char="•"/>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Different wind turbine geometries have different efficiencies </a:t>
            </a:r>
          </a:p>
          <a:p>
            <a:pPr marL="342900" indent="-342900">
              <a:buFont typeface="Arial" panose="020B0604020202020204" pitchFamily="34" charset="0"/>
              <a:buChar char="•"/>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Available wind energy depends on location</a:t>
            </a:r>
          </a:p>
          <a:p>
            <a:pPr marL="342900" indent="-342900">
              <a:buFont typeface="Arial" panose="020B0604020202020204" pitchFamily="34" charset="0"/>
              <a:buChar char="•"/>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Wind power systems can be residential, community, or utility scale</a:t>
            </a:r>
          </a:p>
          <a:p>
            <a:pPr marL="342900" indent="-342900">
              <a:buFont typeface="Arial" panose="020B0604020202020204" pitchFamily="34" charset="0"/>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Large differences in the smaller and larger systems</a:t>
            </a:r>
          </a:p>
          <a:p>
            <a:pPr marL="342900" indent="-342900">
              <a:buFont typeface="Arial" panose="020B0604020202020204" pitchFamily="34" charset="0"/>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Wind metrology is critical for site assessment – months or years</a:t>
            </a:r>
          </a:p>
          <a:p>
            <a:pPr marL="342900" indent="-342900">
              <a:buFont typeface="Arial" panose="020B0604020202020204" pitchFamily="34" charset="0"/>
              <a:buChar char="•"/>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Generally available wind energy increases with altitude and distance offshore</a:t>
            </a:r>
          </a:p>
          <a:p>
            <a:pPr marL="342900" indent="-342900">
              <a:buFont typeface="Arial" panose="020B0604020202020204" pitchFamily="34" charset="0"/>
              <a:buChar char="•"/>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Wind farms combine numerous turbines placed to optimize power production</a:t>
            </a:r>
          </a:p>
        </p:txBody>
      </p:sp>
      <p:pic>
        <p:nvPicPr>
          <p:cNvPr id="6" name="Picture 5">
            <a:extLst>
              <a:ext uri="{FF2B5EF4-FFF2-40B4-BE49-F238E27FC236}">
                <a16:creationId xmlns:a16="http://schemas.microsoft.com/office/drawing/2014/main" id="{6EBCA8EA-AE2A-2A43-81C6-26E56F666CF0}"/>
              </a:ext>
            </a:extLst>
          </p:cNvPr>
          <p:cNvPicPr>
            <a:picLocks noChangeAspect="1"/>
          </p:cNvPicPr>
          <p:nvPr/>
        </p:nvPicPr>
        <p:blipFill>
          <a:blip r:embed="rId2">
            <a:duotone>
              <a:prstClr val="black"/>
              <a:schemeClr val="accent1">
                <a:tint val="45000"/>
                <a:satMod val="400000"/>
              </a:schemeClr>
            </a:duotone>
          </a:blip>
          <a:stretch>
            <a:fillRect/>
          </a:stretch>
        </p:blipFill>
        <p:spPr>
          <a:xfrm>
            <a:off x="11028991" y="42112"/>
            <a:ext cx="628093" cy="584776"/>
          </a:xfrm>
          <a:prstGeom prst="rect">
            <a:avLst/>
          </a:prstGeom>
        </p:spPr>
      </p:pic>
    </p:spTree>
    <p:extLst>
      <p:ext uri="{BB962C8B-B14F-4D97-AF65-F5344CB8AC3E}">
        <p14:creationId xmlns:p14="http://schemas.microsoft.com/office/powerpoint/2010/main" val="300959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10105</TotalTime>
  <Words>5869</Words>
  <Application>Microsoft Macintosh PowerPoint</Application>
  <PresentationFormat>Widescreen</PresentationFormat>
  <Paragraphs>641</Paragraphs>
  <Slides>93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93</vt:i4>
      </vt:variant>
    </vt:vector>
  </HeadingPairs>
  <TitlesOfParts>
    <vt:vector size="97" baseType="lpstr">
      <vt:lpstr>Arial</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Richmond-Hall</dc:creator>
  <cp:lastModifiedBy>Joan Richmond-Hall</cp:lastModifiedBy>
  <cp:revision>678</cp:revision>
  <cp:lastPrinted>2020-10-25T19:21:26Z</cp:lastPrinted>
  <dcterms:created xsi:type="dcterms:W3CDTF">2017-11-23T18:16:55Z</dcterms:created>
  <dcterms:modified xsi:type="dcterms:W3CDTF">2020-10-25T21:52:38Z</dcterms:modified>
</cp:coreProperties>
</file>