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111"/>
  </p:handoutMasterIdLst>
  <p:sldIdLst>
    <p:sldId id="257" r:id="rId2"/>
    <p:sldId id="258" r:id="rId3"/>
    <p:sldId id="270" r:id="rId4"/>
    <p:sldId id="261" r:id="rId5"/>
    <p:sldId id="262" r:id="rId6"/>
    <p:sldId id="284" r:id="rId7"/>
    <p:sldId id="264" r:id="rId8"/>
    <p:sldId id="265" r:id="rId9"/>
    <p:sldId id="266" r:id="rId10"/>
    <p:sldId id="267" r:id="rId11"/>
    <p:sldId id="268" r:id="rId12"/>
    <p:sldId id="288" r:id="rId13"/>
    <p:sldId id="293" r:id="rId14"/>
    <p:sldId id="409" r:id="rId15"/>
    <p:sldId id="294" r:id="rId16"/>
    <p:sldId id="296" r:id="rId17"/>
    <p:sldId id="295" r:id="rId18"/>
    <p:sldId id="297" r:id="rId19"/>
    <p:sldId id="301" r:id="rId20"/>
    <p:sldId id="316" r:id="rId21"/>
    <p:sldId id="317" r:id="rId22"/>
    <p:sldId id="359" r:id="rId23"/>
    <p:sldId id="306" r:id="rId24"/>
    <p:sldId id="373" r:id="rId25"/>
    <p:sldId id="308" r:id="rId26"/>
    <p:sldId id="415" r:id="rId27"/>
    <p:sldId id="342" r:id="rId28"/>
    <p:sldId id="341" r:id="rId29"/>
    <p:sldId id="271" r:id="rId30"/>
    <p:sldId id="310" r:id="rId31"/>
    <p:sldId id="320" r:id="rId32"/>
    <p:sldId id="321" r:id="rId33"/>
    <p:sldId id="339" r:id="rId34"/>
    <p:sldId id="344" r:id="rId35"/>
    <p:sldId id="417" r:id="rId36"/>
    <p:sldId id="299" r:id="rId37"/>
    <p:sldId id="410" r:id="rId38"/>
    <p:sldId id="412" r:id="rId39"/>
    <p:sldId id="413" r:id="rId40"/>
    <p:sldId id="403" r:id="rId41"/>
    <p:sldId id="404" r:id="rId42"/>
    <p:sldId id="405" r:id="rId43"/>
    <p:sldId id="406" r:id="rId44"/>
    <p:sldId id="407" r:id="rId45"/>
    <p:sldId id="408" r:id="rId46"/>
    <p:sldId id="389" r:id="rId47"/>
    <p:sldId id="418" r:id="rId48"/>
    <p:sldId id="383" r:id="rId49"/>
    <p:sldId id="388" r:id="rId50"/>
    <p:sldId id="399" r:id="rId51"/>
    <p:sldId id="400" r:id="rId52"/>
    <p:sldId id="401" r:id="rId53"/>
    <p:sldId id="402" r:id="rId54"/>
    <p:sldId id="347" r:id="rId55"/>
    <p:sldId id="419" r:id="rId56"/>
    <p:sldId id="337" r:id="rId57"/>
    <p:sldId id="393" r:id="rId58"/>
    <p:sldId id="348" r:id="rId59"/>
    <p:sldId id="385" r:id="rId60"/>
    <p:sldId id="390" r:id="rId61"/>
    <p:sldId id="396" r:id="rId62"/>
    <p:sldId id="414" r:id="rId63"/>
    <p:sldId id="394" r:id="rId64"/>
    <p:sldId id="391" r:id="rId65"/>
    <p:sldId id="392" r:id="rId66"/>
    <p:sldId id="395" r:id="rId67"/>
    <p:sldId id="364" r:id="rId68"/>
    <p:sldId id="366" r:id="rId69"/>
    <p:sldId id="368" r:id="rId70"/>
    <p:sldId id="370" r:id="rId71"/>
    <p:sldId id="369" r:id="rId72"/>
    <p:sldId id="365" r:id="rId73"/>
    <p:sldId id="371" r:id="rId74"/>
    <p:sldId id="372" r:id="rId75"/>
    <p:sldId id="367" r:id="rId76"/>
    <p:sldId id="322" r:id="rId77"/>
    <p:sldId id="346" r:id="rId78"/>
    <p:sldId id="318" r:id="rId79"/>
    <p:sldId id="324" r:id="rId80"/>
    <p:sldId id="325" r:id="rId81"/>
    <p:sldId id="326" r:id="rId82"/>
    <p:sldId id="327" r:id="rId83"/>
    <p:sldId id="328" r:id="rId84"/>
    <p:sldId id="329" r:id="rId85"/>
    <p:sldId id="286" r:id="rId86"/>
    <p:sldId id="363" r:id="rId87"/>
    <p:sldId id="374" r:id="rId88"/>
    <p:sldId id="375" r:id="rId89"/>
    <p:sldId id="376" r:id="rId90"/>
    <p:sldId id="377" r:id="rId91"/>
    <p:sldId id="378" r:id="rId92"/>
    <p:sldId id="379" r:id="rId93"/>
    <p:sldId id="349" r:id="rId94"/>
    <p:sldId id="350" r:id="rId95"/>
    <p:sldId id="351" r:id="rId96"/>
    <p:sldId id="352" r:id="rId97"/>
    <p:sldId id="353" r:id="rId98"/>
    <p:sldId id="354" r:id="rId99"/>
    <p:sldId id="355" r:id="rId100"/>
    <p:sldId id="356" r:id="rId101"/>
    <p:sldId id="357" r:id="rId102"/>
    <p:sldId id="358" r:id="rId103"/>
    <p:sldId id="397" r:id="rId104"/>
    <p:sldId id="380" r:id="rId105"/>
    <p:sldId id="416" r:id="rId106"/>
    <p:sldId id="259" r:id="rId107"/>
    <p:sldId id="285" r:id="rId108"/>
    <p:sldId id="260" r:id="rId109"/>
    <p:sldId id="343" r:id="rId1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p:clrMru>
    <a:srgbClr val="0432FF"/>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90" autoAdjust="0"/>
    <p:restoredTop sz="97891" autoAdjust="0"/>
  </p:normalViewPr>
  <p:slideViewPr>
    <p:cSldViewPr snapToGrid="0" snapToObjects="1">
      <p:cViewPr>
        <p:scale>
          <a:sx n="98" d="100"/>
          <a:sy n="98" d="100"/>
        </p:scale>
        <p:origin x="584" y="656"/>
      </p:cViewPr>
      <p:guideLst>
        <p:guide orient="horz" pos="2160"/>
        <p:guide pos="3840"/>
      </p:guideLst>
    </p:cSldViewPr>
  </p:slideViewPr>
  <p:notesTextViewPr>
    <p:cViewPr>
      <p:scale>
        <a:sx n="100" d="100"/>
        <a:sy n="100" d="100"/>
      </p:scale>
      <p:origin x="0" y="0"/>
    </p:cViewPr>
  </p:notesTextViewPr>
  <p:sorterViewPr>
    <p:cViewPr>
      <p:scale>
        <a:sx n="188" d="100"/>
        <a:sy n="188" d="100"/>
      </p:scale>
      <p:origin x="0" y="469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Verdana" panose="020B060403050404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428E6A-F315-7A4B-A87E-F04A62F65A59}" type="datetimeFigureOut">
              <a:rPr lang="en-US" smtClean="0">
                <a:latin typeface="Verdana" panose="020B0604030504040204" pitchFamily="34" charset="0"/>
              </a:rPr>
              <a:t>10/31/20</a:t>
            </a:fld>
            <a:endParaRPr lang="en-US" dirty="0">
              <a:latin typeface="Verdana" panose="020B060403050404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Verdana" panose="020B060403050404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8FB32B8-9556-4843-8303-5B0D5B55650D}" type="slidenum">
              <a:rPr lang="en-US" smtClean="0">
                <a:latin typeface="Verdana" panose="020B0604030504040204" pitchFamily="34" charset="0"/>
              </a:rPr>
              <a:t>‹#›</a:t>
            </a:fld>
            <a:endParaRPr lang="en-US" dirty="0">
              <a:latin typeface="Verdana" panose="020B0604030504040204" pitchFamily="34" charset="0"/>
            </a:endParaRPr>
          </a:p>
        </p:txBody>
      </p:sp>
    </p:spTree>
    <p:extLst>
      <p:ext uri="{BB962C8B-B14F-4D97-AF65-F5344CB8AC3E}">
        <p14:creationId xmlns:p14="http://schemas.microsoft.com/office/powerpoint/2010/main" val="87156100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58140DC-D93F-EF40-BCF6-C444BEFC2CEC}" type="datetimeFigureOut">
              <a:rPr lang="en-US" smtClean="0"/>
              <a:t>10/31/20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17367-679C-9E45-85F7-518F18A20E7C}" type="slidenum">
              <a:rPr lang="en-US" smtClean="0"/>
              <a:t>‹#›</a:t>
            </a:fld>
            <a:endParaRPr lang="en-US"/>
          </a:p>
        </p:txBody>
      </p:sp>
    </p:spTree>
    <p:extLst>
      <p:ext uri="{BB962C8B-B14F-4D97-AF65-F5344CB8AC3E}">
        <p14:creationId xmlns:p14="http://schemas.microsoft.com/office/powerpoint/2010/main" val="3649224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8140DC-D93F-EF40-BCF6-C444BEFC2CEC}" type="datetimeFigureOut">
              <a:rPr lang="en-US" smtClean="0"/>
              <a:t>10/31/20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17367-679C-9E45-85F7-518F18A20E7C}" type="slidenum">
              <a:rPr lang="en-US" smtClean="0"/>
              <a:t>‹#›</a:t>
            </a:fld>
            <a:endParaRPr lang="en-US"/>
          </a:p>
        </p:txBody>
      </p:sp>
    </p:spTree>
    <p:extLst>
      <p:ext uri="{BB962C8B-B14F-4D97-AF65-F5344CB8AC3E}">
        <p14:creationId xmlns:p14="http://schemas.microsoft.com/office/powerpoint/2010/main" val="3758700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8140DC-D93F-EF40-BCF6-C444BEFC2CEC}" type="datetimeFigureOut">
              <a:rPr lang="en-US" smtClean="0"/>
              <a:t>10/31/20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17367-679C-9E45-85F7-518F18A20E7C}" type="slidenum">
              <a:rPr lang="en-US" smtClean="0"/>
              <a:t>‹#›</a:t>
            </a:fld>
            <a:endParaRPr lang="en-US"/>
          </a:p>
        </p:txBody>
      </p:sp>
    </p:spTree>
    <p:extLst>
      <p:ext uri="{BB962C8B-B14F-4D97-AF65-F5344CB8AC3E}">
        <p14:creationId xmlns:p14="http://schemas.microsoft.com/office/powerpoint/2010/main" val="4112066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8140DC-D93F-EF40-BCF6-C444BEFC2CEC}" type="datetimeFigureOut">
              <a:rPr lang="en-US" smtClean="0"/>
              <a:t>10/31/20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17367-679C-9E45-85F7-518F18A20E7C}" type="slidenum">
              <a:rPr lang="en-US" smtClean="0"/>
              <a:t>‹#›</a:t>
            </a:fld>
            <a:endParaRPr lang="en-US"/>
          </a:p>
        </p:txBody>
      </p:sp>
    </p:spTree>
    <p:extLst>
      <p:ext uri="{BB962C8B-B14F-4D97-AF65-F5344CB8AC3E}">
        <p14:creationId xmlns:p14="http://schemas.microsoft.com/office/powerpoint/2010/main" val="2817139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8140DC-D93F-EF40-BCF6-C444BEFC2CEC}" type="datetimeFigureOut">
              <a:rPr lang="en-US" smtClean="0"/>
              <a:t>10/31/20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17367-679C-9E45-85F7-518F18A20E7C}" type="slidenum">
              <a:rPr lang="en-US" smtClean="0"/>
              <a:t>‹#›</a:t>
            </a:fld>
            <a:endParaRPr lang="en-US"/>
          </a:p>
        </p:txBody>
      </p:sp>
    </p:spTree>
    <p:extLst>
      <p:ext uri="{BB962C8B-B14F-4D97-AF65-F5344CB8AC3E}">
        <p14:creationId xmlns:p14="http://schemas.microsoft.com/office/powerpoint/2010/main" val="2175534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8140DC-D93F-EF40-BCF6-C444BEFC2CEC}" type="datetimeFigureOut">
              <a:rPr lang="en-US" smtClean="0"/>
              <a:t>10/31/20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417367-679C-9E45-85F7-518F18A20E7C}" type="slidenum">
              <a:rPr lang="en-US" smtClean="0"/>
              <a:t>‹#›</a:t>
            </a:fld>
            <a:endParaRPr lang="en-US"/>
          </a:p>
        </p:txBody>
      </p:sp>
    </p:spTree>
    <p:extLst>
      <p:ext uri="{BB962C8B-B14F-4D97-AF65-F5344CB8AC3E}">
        <p14:creationId xmlns:p14="http://schemas.microsoft.com/office/powerpoint/2010/main" val="3175831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8140DC-D93F-EF40-BCF6-C444BEFC2CEC}" type="datetimeFigureOut">
              <a:rPr lang="en-US" smtClean="0"/>
              <a:t>10/31/20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417367-679C-9E45-85F7-518F18A20E7C}" type="slidenum">
              <a:rPr lang="en-US" smtClean="0"/>
              <a:t>‹#›</a:t>
            </a:fld>
            <a:endParaRPr lang="en-US"/>
          </a:p>
        </p:txBody>
      </p:sp>
    </p:spTree>
    <p:extLst>
      <p:ext uri="{BB962C8B-B14F-4D97-AF65-F5344CB8AC3E}">
        <p14:creationId xmlns:p14="http://schemas.microsoft.com/office/powerpoint/2010/main" val="887066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8140DC-D93F-EF40-BCF6-C444BEFC2CEC}" type="datetimeFigureOut">
              <a:rPr lang="en-US" smtClean="0"/>
              <a:t>10/31/20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417367-679C-9E45-85F7-518F18A20E7C}" type="slidenum">
              <a:rPr lang="en-US" smtClean="0"/>
              <a:t>‹#›</a:t>
            </a:fld>
            <a:endParaRPr lang="en-US"/>
          </a:p>
        </p:txBody>
      </p:sp>
    </p:spTree>
    <p:extLst>
      <p:ext uri="{BB962C8B-B14F-4D97-AF65-F5344CB8AC3E}">
        <p14:creationId xmlns:p14="http://schemas.microsoft.com/office/powerpoint/2010/main" val="1991322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8140DC-D93F-EF40-BCF6-C444BEFC2CEC}" type="datetimeFigureOut">
              <a:rPr lang="en-US" smtClean="0"/>
              <a:t>10/31/20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417367-679C-9E45-85F7-518F18A20E7C}" type="slidenum">
              <a:rPr lang="en-US" smtClean="0"/>
              <a:t>‹#›</a:t>
            </a:fld>
            <a:endParaRPr lang="en-US"/>
          </a:p>
        </p:txBody>
      </p:sp>
    </p:spTree>
    <p:extLst>
      <p:ext uri="{BB962C8B-B14F-4D97-AF65-F5344CB8AC3E}">
        <p14:creationId xmlns:p14="http://schemas.microsoft.com/office/powerpoint/2010/main" val="303170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8140DC-D93F-EF40-BCF6-C444BEFC2CEC}" type="datetimeFigureOut">
              <a:rPr lang="en-US" smtClean="0"/>
              <a:t>10/31/20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417367-679C-9E45-85F7-518F18A20E7C}" type="slidenum">
              <a:rPr lang="en-US" smtClean="0"/>
              <a:t>‹#›</a:t>
            </a:fld>
            <a:endParaRPr lang="en-US"/>
          </a:p>
        </p:txBody>
      </p:sp>
    </p:spTree>
    <p:extLst>
      <p:ext uri="{BB962C8B-B14F-4D97-AF65-F5344CB8AC3E}">
        <p14:creationId xmlns:p14="http://schemas.microsoft.com/office/powerpoint/2010/main" val="1576885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8140DC-D93F-EF40-BCF6-C444BEFC2CEC}" type="datetimeFigureOut">
              <a:rPr lang="en-US" smtClean="0"/>
              <a:t>10/31/20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417367-679C-9E45-85F7-518F18A20E7C}" type="slidenum">
              <a:rPr lang="en-US" smtClean="0"/>
              <a:t>‹#›</a:t>
            </a:fld>
            <a:endParaRPr lang="en-US"/>
          </a:p>
        </p:txBody>
      </p:sp>
    </p:spTree>
    <p:extLst>
      <p:ext uri="{BB962C8B-B14F-4D97-AF65-F5344CB8AC3E}">
        <p14:creationId xmlns:p14="http://schemas.microsoft.com/office/powerpoint/2010/main" val="4161621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Verdana" panose="020B0604030504040204" pitchFamily="34" charset="0"/>
              </a:defRPr>
            </a:lvl1pPr>
          </a:lstStyle>
          <a:p>
            <a:fld id="{258140DC-D93F-EF40-BCF6-C444BEFC2CEC}" type="datetimeFigureOut">
              <a:rPr lang="en-US" smtClean="0"/>
              <a:pPr/>
              <a:t>10/31/20</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b="0" i="0">
                <a:solidFill>
                  <a:schemeClr val="tx1">
                    <a:tint val="75000"/>
                  </a:schemeClr>
                </a:solidFill>
                <a:latin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b="0" i="0">
                <a:solidFill>
                  <a:schemeClr val="tx1">
                    <a:tint val="75000"/>
                  </a:schemeClr>
                </a:solidFill>
                <a:latin typeface="Verdana" panose="020B0604030504040204" pitchFamily="34" charset="0"/>
              </a:defRPr>
            </a:lvl1pPr>
          </a:lstStyle>
          <a:p>
            <a:fld id="{C6417367-679C-9E45-85F7-518F18A20E7C}" type="slidenum">
              <a:rPr lang="en-US" smtClean="0"/>
              <a:pPr/>
              <a:t>‹#›</a:t>
            </a:fld>
            <a:endParaRPr lang="en-US" dirty="0"/>
          </a:p>
        </p:txBody>
      </p:sp>
    </p:spTree>
    <p:extLst>
      <p:ext uri="{BB962C8B-B14F-4D97-AF65-F5344CB8AC3E}">
        <p14:creationId xmlns:p14="http://schemas.microsoft.com/office/powerpoint/2010/main" val="531384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0" i="0" kern="1200">
          <a:solidFill>
            <a:schemeClr val="tx1"/>
          </a:solidFill>
          <a:latin typeface="Verdana" panose="020B0604030504040204" pitchFamily="34"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Verdana" panose="020B0604030504040204" pitchFamily="34"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Verdana" panose="020B060403050404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Verdana" panose="020B060403050404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Verdana" panose="020B060403050404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Verdana" panose="020B060403050404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hyperlink" Target="http://discovermagazine.com/2015/july-aug/26-power-stash"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hyperlink" Target="http://discovermagazine.com/2015/july-aug/26-power-stash"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2.xml.rels><?xml version="1.0" encoding="UTF-8" standalone="yes"?>
<Relationships xmlns="http://schemas.openxmlformats.org/package/2006/relationships"><Relationship Id="rId3" Type="http://schemas.openxmlformats.org/officeDocument/2006/relationships/hyperlink" Target="https://www.technologyreview.com/s/530331/germany-and-canada-are" TargetMode="External"/><Relationship Id="rId2" Type="http://schemas.openxmlformats.org/officeDocument/2006/relationships/hyperlink" Target="https://en.wikipedia.org/wiki/Power-to-gas"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73.jpg"/><Relationship Id="rId4" Type="http://schemas.openxmlformats.org/officeDocument/2006/relationships/image" Target="../media/image72.jpg"/></Relationships>
</file>

<file path=ppt/slides/_rels/slide10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1.xml"/><Relationship Id="rId1" Type="http://schemas.openxmlformats.org/officeDocument/2006/relationships/video" Target="https://www.youtube.com/embed/H6GNPtPzHMk?feature=oembed" TargetMode="External"/><Relationship Id="rId4" Type="http://schemas.openxmlformats.org/officeDocument/2006/relationships/image" Target="../media/image1.png"/></Relationships>
</file>

<file path=ppt/slides/_rels/slide10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1.xml"/><Relationship Id="rId1" Type="http://schemas.openxmlformats.org/officeDocument/2006/relationships/video" Target="https://www.youtube.com/embed/EoTVtB-cSps?feature=oembed" TargetMode="External"/><Relationship Id="rId4" Type="http://schemas.openxmlformats.org/officeDocument/2006/relationships/image" Target="../media/image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folkestonejack.files.wordpress.com/2013/09/pdhu_12.jpg"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www.volund.dk/Waste_to_Energy/References/ARC_Amager_Bakke_Copenhage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ideo" Target="https://www.youtube.com/embed/QykwWs3L1W8?feature=oembed" TargetMode="Externa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en.wikipedia.org/wiki/High-voltage_direct_current"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vox.com/energy-and-environment/2020/6/20/21293952/renewable-energy-power-national-grid-transmission-microgrids"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vox.com/energy-and-environment/2020/6/20/21293952/renewable-energy-power-national-grid-transmission-microgrids"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hyperlink" Target="https://www.vox.com/energy-and-environment/2020/6/20/21293952/renewable-energy-power-national-grid-transmission-microgrids"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hyperlink" Target="https://www.vox.com/energy-and-environment/2020/6/20/21293952/renewable-energy-power-national-grid-transmission-microgrids"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s://www.vox.com/energy-and-environment/2020/6/20/21293952/renewable-energy-power-national-grid-transmission-microgrids"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3" Type="http://schemas.openxmlformats.org/officeDocument/2006/relationships/hyperlink" Target="https://www.vox.com/energy-and-environment/2020/6/20/21293952/renewable-energy-power-national-grid-transmission-microgrids"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3" Type="http://schemas.openxmlformats.org/officeDocument/2006/relationships/hyperlink" Target="https://www.vox.com/energy-and-environment/2020/6/20/21293952/renewable-energy-power-national-grid-transmission-microgrids"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www.wired.com/story/real-challenge-green-new-deal-isnt-politics/" TargetMode="External"/><Relationship Id="rId4" Type="http://schemas.openxmlformats.org/officeDocument/2006/relationships/hyperlink" Target="https://www.vox.com/podcasts/2020/8/27/21403184/saul-griffith-ezra-klein-show-solve-climate-change-green-new-deal-rewiring-america"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vox.com/energy-and-environment/2020/6/20/21293952/renewable-energy-power-national-grid-transmission-microgrids" TargetMode="Externa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vox.com/energy-and-environment/2020/6/20/21293952/renewable-energy-power-national-grid-transmission-microgrids" TargetMode="Externa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3" Type="http://schemas.openxmlformats.org/officeDocument/2006/relationships/hyperlink" Target="https://www.vox.com/energy-and-environment/2020/6/20/21293952/renewable-energy-power-national-grid-transmission-microgrids" TargetMode="External"/><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vox.com/energy-and-environment/2020/6/20/21293952/renewable-energy-power-national-grid-transmission-microgrids" TargetMode="Externa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vox.com/energy-and-environment/2020/6/20/21293952/renewable-energy-power-national-grid-transmission-microgrids" TargetMode="Externa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vox.com/2016/3/12/11210818/denmark-energy-policies"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danskenergi.dk/sites/danskenergi.dk/files/media/dokumenter/2017-11/DSO_Magazine_210x297_ENG_V10.pdf"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hyperlink" Target="https://www.vox.com/2016/3/12/11210818/denmark-energy-policies"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ideo" Target="https://www.youtube.com/embed/J-j5NYD-DFw?feature=oembed" TargetMode="External"/><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e360.yale.edu/features/forget-the-naysayers-the-grid-is-increasingly-ready-for-renewable-energy" TargetMode="Externa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https://insights.abnamro.nl/en/2019/04/german-spot-electricity-prices-went-negative/" TargetMode="External"/><Relationship Id="rId2" Type="http://schemas.openxmlformats.org/officeDocument/2006/relationships/hyperlink" Target="https://www.forbes.com/sites/davidblackmon/2020/09/30/renewables-wont-save-us-if-the-electric-grid-is-not-ready/?sh=40ffd1737abf" TargetMode="Externa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heatlantic.com/politics/archive/2020/08/how-trump-appointees-short-circuited-grid-modernization/615433/"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dworld.com/grid-innovations/generation-and-renewables/article/20972778/challenges-of-an-evolving-electric-grid"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dworld.com/grid-innovations/generation-and-renewables/article/20972778/challenges-of-an-evolving-electric-grid" TargetMode="Externa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dworld.com/grid-innovations/generation-and-renewables/article/20972778/challenges-of-an-evolving-electric-grid" TargetMode="Externa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reentechmedia.com/articles/read/green-mountain-power-kept-1100-homes-lit-up-during-storm-outage" TargetMode="Externa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gmp.maps.arcgis.com/apps/Viewer/index.html?appid=546100cc60c34e8eb659023ea8ae03f3"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gmp.maps.arcgis.com/apps/Viewer/index.html?appid=546100cc60c34e8eb659023ea8ae03f3"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energy.gov/articles/war-currents-ac-vs-dc-power"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emf"/><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emf"/><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gmp.maps.arcgis.com/apps/Viewer/index.html?appid=546100cc60c34e8eb659023ea8ae03f3"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emf"/><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em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gmp.maps.arcgis.com/apps/Viewer/index.html?appid=546100cc60c34e8eb659023ea8ae03f3"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hyperlink" Target="http://discovermagazine.com/2015/july-aug/26-power-stash"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5.xml.rels><?xml version="1.0" encoding="UTF-8" standalone="yes"?>
<Relationships xmlns="http://schemas.openxmlformats.org/package/2006/relationships"><Relationship Id="rId3" Type="http://schemas.openxmlformats.org/officeDocument/2006/relationships/hyperlink" Target="http://discovermagazine.com/2015/july-aug/26-power-stash" TargetMode="External"/><Relationship Id="rId2" Type="http://schemas.openxmlformats.org/officeDocument/2006/relationships/image" Target="../media/image65.jp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discovermagazine.com/2015/july-aug/26-power-stash"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hyperlink" Target="http://discovermagazine.com/2015/july-aug/26-power-stash"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hyperlink" Target="http://discovermagazine.com/2015/july-aug/26-power-stash"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1215"/>
            <a:ext cx="935384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SSC 2030: Energy Systems and Sustainability</a:t>
            </a:r>
          </a:p>
        </p:txBody>
      </p:sp>
      <p:sp>
        <p:nvSpPr>
          <p:cNvPr id="8" name="TextBox 7"/>
          <p:cNvSpPr txBox="1"/>
          <p:nvPr/>
        </p:nvSpPr>
        <p:spPr>
          <a:xfrm>
            <a:off x="592136" y="811515"/>
            <a:ext cx="10936135" cy="5822107"/>
          </a:xfrm>
          <a:prstGeom prst="rect">
            <a:avLst/>
          </a:prstGeom>
          <a:noFill/>
        </p:spPr>
        <p:txBody>
          <a:bodyPr wrap="none" rtlCol="0">
            <a:spAutoFit/>
          </a:bodyPr>
          <a:lstStyle/>
          <a:p>
            <a:pPr>
              <a:lnSpc>
                <a:spcPct val="150000"/>
              </a:lnSpc>
            </a:pPr>
            <a:r>
              <a:rPr lang="en-US" sz="2800" b="1" dirty="0">
                <a:latin typeface="Verdana" panose="020B0604030504040204" pitchFamily="34" charset="0"/>
                <a:cs typeface="Verdana" panose="020B0604030504040204" pitchFamily="34" charset="0"/>
              </a:rPr>
              <a:t>Module 11. Electricity, grids and storage</a:t>
            </a:r>
          </a:p>
          <a:p>
            <a:pPr>
              <a:lnSpc>
                <a:spcPct val="150000"/>
              </a:lnSpc>
            </a:pPr>
            <a:r>
              <a:rPr lang="en-US" sz="2800" b="1" dirty="0">
                <a:latin typeface="Verdana" panose="020B0604030504040204" pitchFamily="34" charset="0"/>
                <a:cs typeface="Verdana" panose="020B0604030504040204" pitchFamily="34" charset="0"/>
              </a:rPr>
              <a:t>11.1: </a:t>
            </a:r>
            <a:r>
              <a:rPr lang="en-US" sz="2800" dirty="0">
                <a:latin typeface="Verdana" panose="020B0604030504040204" pitchFamily="34" charset="0"/>
                <a:cs typeface="Verdana" panose="020B0604030504040204" pitchFamily="34" charset="0"/>
              </a:rPr>
              <a:t>Development of electricity in the 19</a:t>
            </a:r>
            <a:r>
              <a:rPr lang="en-US" sz="2800" baseline="30000" dirty="0">
                <a:latin typeface="Verdana" panose="020B0604030504040204" pitchFamily="34" charset="0"/>
                <a:cs typeface="Verdana" panose="020B0604030504040204" pitchFamily="34" charset="0"/>
              </a:rPr>
              <a:t>th</a:t>
            </a:r>
            <a:r>
              <a:rPr lang="en-US" sz="2800" dirty="0">
                <a:latin typeface="Verdana" panose="020B0604030504040204" pitchFamily="34" charset="0"/>
                <a:cs typeface="Verdana" panose="020B0604030504040204" pitchFamily="34" charset="0"/>
              </a:rPr>
              <a:t> century</a:t>
            </a:r>
          </a:p>
          <a:p>
            <a:pPr>
              <a:lnSpc>
                <a:spcPct val="150000"/>
              </a:lnSpc>
            </a:pPr>
            <a:r>
              <a:rPr lang="en-US" sz="2800" b="1" dirty="0">
                <a:latin typeface="Verdana" panose="020B0604030504040204" pitchFamily="34" charset="0"/>
                <a:cs typeface="Verdana" panose="020B0604030504040204" pitchFamily="34" charset="0"/>
              </a:rPr>
              <a:t>11.2: </a:t>
            </a:r>
            <a:r>
              <a:rPr lang="en-US" sz="2800" dirty="0">
                <a:latin typeface="Verdana" panose="020B0604030504040204" pitchFamily="34" charset="0"/>
                <a:cs typeface="Verdana" panose="020B0604030504040204" pitchFamily="34" charset="0"/>
              </a:rPr>
              <a:t>Electrify everything (transportation, heating)</a:t>
            </a:r>
          </a:p>
          <a:p>
            <a:pPr>
              <a:lnSpc>
                <a:spcPct val="150000"/>
              </a:lnSpc>
            </a:pPr>
            <a:r>
              <a:rPr lang="en-US" sz="2800" b="1" dirty="0">
                <a:latin typeface="Verdana" panose="020B0604030504040204" pitchFamily="34" charset="0"/>
                <a:cs typeface="Verdana" panose="020B0604030504040204" pitchFamily="34" charset="0"/>
              </a:rPr>
              <a:t>11.3: </a:t>
            </a:r>
            <a:r>
              <a:rPr lang="en-US" sz="2800" dirty="0">
                <a:latin typeface="Verdana" panose="020B0604030504040204" pitchFamily="34" charset="0"/>
                <a:cs typeface="Verdana" panose="020B0604030504040204" pitchFamily="34" charset="0"/>
              </a:rPr>
              <a:t>Current transmission and distribution; </a:t>
            </a:r>
          </a:p>
          <a:p>
            <a:pPr>
              <a:lnSpc>
                <a:spcPct val="150000"/>
              </a:lnSpc>
            </a:pPr>
            <a:r>
              <a:rPr lang="en-US" sz="2800" b="1" dirty="0">
                <a:latin typeface="Verdana" panose="020B0604030504040204" pitchFamily="34" charset="0"/>
                <a:cs typeface="Verdana" panose="020B0604030504040204" pitchFamily="34" charset="0"/>
              </a:rPr>
              <a:t>11.4: </a:t>
            </a:r>
            <a:r>
              <a:rPr lang="en-US" sz="2800" dirty="0">
                <a:latin typeface="Verdana" panose="020B0604030504040204" pitchFamily="34" charset="0"/>
                <a:cs typeface="Verdana" panose="020B0604030504040204" pitchFamily="34" charset="0"/>
              </a:rPr>
              <a:t>Modernizing the grid – integrated </a:t>
            </a:r>
            <a:r>
              <a:rPr lang="en-US" sz="2800" dirty="0" err="1">
                <a:latin typeface="Verdana" panose="020B0604030504040204" pitchFamily="34" charset="0"/>
                <a:cs typeface="Verdana" panose="020B0604030504040204" pitchFamily="34" charset="0"/>
              </a:rPr>
              <a:t>macrogrid</a:t>
            </a:r>
            <a:endParaRPr lang="en-US" sz="2800" dirty="0">
              <a:latin typeface="Verdana" panose="020B0604030504040204" pitchFamily="34" charset="0"/>
              <a:cs typeface="Verdana" panose="020B0604030504040204" pitchFamily="34" charset="0"/>
            </a:endParaRPr>
          </a:p>
          <a:p>
            <a:pPr>
              <a:lnSpc>
                <a:spcPct val="150000"/>
              </a:lnSpc>
            </a:pPr>
            <a:r>
              <a:rPr lang="en-US" sz="2800" b="1" dirty="0">
                <a:latin typeface="Verdana" panose="020B0604030504040204" pitchFamily="34" charset="0"/>
                <a:cs typeface="Verdana" panose="020B0604030504040204" pitchFamily="34" charset="0"/>
              </a:rPr>
              <a:t>11.5: </a:t>
            </a:r>
            <a:r>
              <a:rPr lang="en-US" sz="2800" dirty="0">
                <a:latin typeface="Verdana" panose="020B0604030504040204" pitchFamily="34" charset="0"/>
                <a:cs typeface="Verdana" panose="020B0604030504040204" pitchFamily="34" charset="0"/>
              </a:rPr>
              <a:t>Modernizing the grid – smart microgrids</a:t>
            </a:r>
          </a:p>
          <a:p>
            <a:pPr>
              <a:lnSpc>
                <a:spcPct val="150000"/>
              </a:lnSpc>
            </a:pPr>
            <a:r>
              <a:rPr lang="en-US" sz="2800" b="1" dirty="0">
                <a:latin typeface="Verdana" panose="020B0604030504040204" pitchFamily="34" charset="0"/>
                <a:cs typeface="Verdana" panose="020B0604030504040204" pitchFamily="34" charset="0"/>
              </a:rPr>
              <a:t>11.6: </a:t>
            </a:r>
            <a:r>
              <a:rPr lang="en-US" sz="2800" dirty="0">
                <a:latin typeface="Verdana" panose="020B0604030504040204" pitchFamily="34" charset="0"/>
                <a:cs typeface="Verdana" panose="020B0604030504040204" pitchFamily="34" charset="0"/>
              </a:rPr>
              <a:t>Modernizing the grid – Denmark vs. US vs. Vermont </a:t>
            </a:r>
          </a:p>
          <a:p>
            <a:pPr>
              <a:lnSpc>
                <a:spcPct val="150000"/>
              </a:lnSpc>
            </a:pPr>
            <a:r>
              <a:rPr lang="en-US" sz="2800" b="1" dirty="0">
                <a:latin typeface="Verdana" panose="020B0604030504040204" pitchFamily="34" charset="0"/>
                <a:cs typeface="Verdana" panose="020B0604030504040204" pitchFamily="34" charset="0"/>
              </a:rPr>
              <a:t>11.7: </a:t>
            </a:r>
            <a:r>
              <a:rPr lang="en-US" sz="2800" dirty="0">
                <a:latin typeface="Verdana" panose="020B0604030504040204" pitchFamily="34" charset="0"/>
                <a:cs typeface="Verdana" panose="020B0604030504040204" pitchFamily="34" charset="0"/>
              </a:rPr>
              <a:t>Global electricity generation</a:t>
            </a:r>
          </a:p>
          <a:p>
            <a:pPr>
              <a:lnSpc>
                <a:spcPct val="150000"/>
              </a:lnSpc>
            </a:pPr>
            <a:r>
              <a:rPr lang="en-US" sz="2800" b="1" dirty="0">
                <a:latin typeface="Verdana" panose="020B0604030504040204" pitchFamily="34" charset="0"/>
                <a:cs typeface="Verdana" panose="020B0604030504040204" pitchFamily="34" charset="0"/>
              </a:rPr>
              <a:t>11.8: </a:t>
            </a:r>
            <a:r>
              <a:rPr lang="en-US" sz="2800" dirty="0">
                <a:latin typeface="Verdana" panose="020B0604030504040204" pitchFamily="34" charset="0"/>
                <a:cs typeface="Verdana" panose="020B0604030504040204" pitchFamily="34" charset="0"/>
              </a:rPr>
              <a:t>Electricity storage – the holy grail for intermittent RE</a:t>
            </a:r>
          </a:p>
        </p:txBody>
      </p:sp>
      <p:pic>
        <p:nvPicPr>
          <p:cNvPr id="7" name="Picture 6">
            <a:extLst>
              <a:ext uri="{FF2B5EF4-FFF2-40B4-BE49-F238E27FC236}">
                <a16:creationId xmlns:a16="http://schemas.microsoft.com/office/drawing/2014/main" id="{9BC9DC4D-22DF-D748-9163-EB154497C87A}"/>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258998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8505"/>
            <a:ext cx="529503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Three-phase power: uses</a:t>
            </a:r>
          </a:p>
        </p:txBody>
      </p:sp>
      <p:sp>
        <p:nvSpPr>
          <p:cNvPr id="6" name="TextBox 5"/>
          <p:cNvSpPr txBox="1"/>
          <p:nvPr/>
        </p:nvSpPr>
        <p:spPr>
          <a:xfrm>
            <a:off x="319659" y="894173"/>
            <a:ext cx="8569919" cy="1949252"/>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Three-phase power is used for </a:t>
            </a:r>
            <a:r>
              <a:rPr lang="en-US" sz="2000" b="1" dirty="0">
                <a:latin typeface="Verdana" panose="020B0604030504040204" pitchFamily="34" charset="0"/>
                <a:cs typeface="Verdana" panose="020B0604030504040204" pitchFamily="34" charset="0"/>
              </a:rPr>
              <a:t>‘heavy’ </a:t>
            </a:r>
            <a:r>
              <a:rPr lang="en-US" sz="2000" dirty="0">
                <a:latin typeface="Verdana" panose="020B0604030504040204" pitchFamily="34" charset="0"/>
                <a:cs typeface="Verdana" panose="020B0604030504040204" pitchFamily="34" charset="0"/>
              </a:rPr>
              <a:t>uses of electricity:</a:t>
            </a:r>
          </a:p>
          <a:p>
            <a:pPr>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Long-distance transmission of electricity;</a:t>
            </a:r>
          </a:p>
          <a:p>
            <a:pPr marL="342900" indent="-342900">
              <a:lnSpc>
                <a:spcPct val="110000"/>
              </a:lnSpc>
              <a:buFont typeface="Arial"/>
              <a:buChar char="•"/>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Industrial motors;</a:t>
            </a:r>
          </a:p>
          <a:p>
            <a:pPr marL="342900" indent="-342900">
              <a:lnSpc>
                <a:spcPct val="110000"/>
              </a:lnSpc>
              <a:buFont typeface="Arial"/>
              <a:buChar char="•"/>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Some household uses</a:t>
            </a:r>
          </a:p>
        </p:txBody>
      </p:sp>
      <p:sp>
        <p:nvSpPr>
          <p:cNvPr id="3" name="TextBox 2"/>
          <p:cNvSpPr txBox="1"/>
          <p:nvPr/>
        </p:nvSpPr>
        <p:spPr>
          <a:xfrm>
            <a:off x="226652" y="6204855"/>
            <a:ext cx="3535451"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pic>
        <p:nvPicPr>
          <p:cNvPr id="7" name="Picture 6"/>
          <p:cNvPicPr>
            <a:picLocks noChangeAspect="1"/>
          </p:cNvPicPr>
          <p:nvPr/>
        </p:nvPicPr>
        <p:blipFill>
          <a:blip r:embed="rId2"/>
          <a:stretch>
            <a:fillRect/>
          </a:stretch>
        </p:blipFill>
        <p:spPr>
          <a:xfrm>
            <a:off x="4102069" y="2011680"/>
            <a:ext cx="7863279" cy="4708689"/>
          </a:xfrm>
          <a:prstGeom prst="rect">
            <a:avLst/>
          </a:prstGeom>
        </p:spPr>
      </p:pic>
      <p:pic>
        <p:nvPicPr>
          <p:cNvPr id="9" name="Picture 8">
            <a:extLst>
              <a:ext uri="{FF2B5EF4-FFF2-40B4-BE49-F238E27FC236}">
                <a16:creationId xmlns:a16="http://schemas.microsoft.com/office/drawing/2014/main" id="{117D1C85-AE95-EF4A-B913-BC5A0382A82A}"/>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31339166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88506"/>
            <a:ext cx="4073551"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Molten salt storage</a:t>
            </a:r>
          </a:p>
        </p:txBody>
      </p:sp>
      <p:sp>
        <p:nvSpPr>
          <p:cNvPr id="3" name="TextBox 2"/>
          <p:cNvSpPr txBox="1"/>
          <p:nvPr/>
        </p:nvSpPr>
        <p:spPr>
          <a:xfrm>
            <a:off x="101600" y="6244043"/>
            <a:ext cx="4313646"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http://discovermagazine.com/2015/july-aug/26-power-stash</a:t>
            </a:r>
            <a:r>
              <a:rPr lang="en-US" sz="1400" dirty="0">
                <a:latin typeface="Verdana" panose="020B0604030504040204" pitchFamily="34" charset="0"/>
                <a:cs typeface="Verdana" panose="020B0604030504040204" pitchFamily="34" charset="0"/>
              </a:rPr>
              <a:t> </a:t>
            </a:r>
          </a:p>
        </p:txBody>
      </p:sp>
      <p:sp>
        <p:nvSpPr>
          <p:cNvPr id="9" name="TextBox 8"/>
          <p:cNvSpPr txBox="1"/>
          <p:nvPr/>
        </p:nvSpPr>
        <p:spPr>
          <a:xfrm>
            <a:off x="228600" y="1943036"/>
            <a:ext cx="4204997" cy="861774"/>
          </a:xfrm>
          <a:prstGeom prst="rect">
            <a:avLst/>
          </a:prstGeom>
          <a:solidFill>
            <a:srgbClr val="FFFFFF"/>
          </a:solidFill>
        </p:spPr>
        <p:txBody>
          <a:bodyPr wrap="none" rtlCol="0">
            <a:spAutoFit/>
          </a:bodyPr>
          <a:lstStyle/>
          <a:p>
            <a:r>
              <a:rPr lang="en-US" sz="2000" b="1" dirty="0">
                <a:latin typeface="Verdana" panose="020B0604030504040204" pitchFamily="34" charset="0"/>
                <a:cs typeface="Verdana" panose="020B0604030504040204" pitchFamily="34" charset="0"/>
              </a:rPr>
              <a:t>Pros: </a:t>
            </a:r>
            <a:r>
              <a:rPr lang="en-US" sz="2000" dirty="0">
                <a:latin typeface="Verdana" panose="020B0604030504040204" pitchFamily="34" charset="0"/>
                <a:cs typeface="Verdana" panose="020B0604030504040204" pitchFamily="34" charset="0"/>
              </a:rPr>
              <a:t>Proven and in use.</a:t>
            </a:r>
          </a:p>
          <a:p>
            <a:endParaRPr lang="en-US" sz="1000" dirty="0">
              <a:latin typeface="Verdana" panose="020B0604030504040204" pitchFamily="34" charset="0"/>
              <a:cs typeface="Verdana" panose="020B0604030504040204" pitchFamily="34" charset="0"/>
            </a:endParaRPr>
          </a:p>
          <a:p>
            <a:r>
              <a:rPr lang="en-US" sz="2000" b="1" dirty="0">
                <a:latin typeface="Verdana" panose="020B0604030504040204" pitchFamily="34" charset="0"/>
                <a:cs typeface="Verdana" panose="020B0604030504040204" pitchFamily="34" charset="0"/>
              </a:rPr>
              <a:t>Cons: </a:t>
            </a:r>
            <a:r>
              <a:rPr lang="en-US" sz="2000" dirty="0">
                <a:latin typeface="Verdana" panose="020B0604030504040204" pitchFamily="34" charset="0"/>
                <a:cs typeface="Verdana" panose="020B0604030504040204" pitchFamily="34" charset="0"/>
              </a:rPr>
              <a:t>Space needed for tanks.</a:t>
            </a:r>
            <a:endParaRPr lang="en-US" sz="2000" u="sng" dirty="0">
              <a:latin typeface="Verdana" panose="020B0604030504040204" pitchFamily="34" charset="0"/>
              <a:cs typeface="Verdana" panose="020B0604030504040204" pitchFamily="34" charset="0"/>
            </a:endParaRPr>
          </a:p>
        </p:txBody>
      </p:sp>
      <p:sp>
        <p:nvSpPr>
          <p:cNvPr id="2" name="TextBox 1"/>
          <p:cNvSpPr txBox="1"/>
          <p:nvPr/>
        </p:nvSpPr>
        <p:spPr>
          <a:xfrm>
            <a:off x="228601" y="842212"/>
            <a:ext cx="11658599" cy="1015663"/>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At low demand, mirrors focus sunlight on tanks of molten salt, heating them to nearly 1,000 F. When demand rises, the salt’s heat is used to produce steam, driving turbines to make electricity.</a:t>
            </a:r>
          </a:p>
        </p:txBody>
      </p:sp>
      <p:pic>
        <p:nvPicPr>
          <p:cNvPr id="7" name="Picture 6" descr="molten-salt-storage.jpg"/>
          <p:cNvPicPr>
            <a:picLocks noChangeAspect="1"/>
          </p:cNvPicPr>
          <p:nvPr/>
        </p:nvPicPr>
        <p:blipFill rotWithShape="1">
          <a:blip r:embed="rId3">
            <a:extLst>
              <a:ext uri="{28A0092B-C50C-407E-A947-70E740481C1C}">
                <a14:useLocalDpi xmlns:a14="http://schemas.microsoft.com/office/drawing/2010/main" val="0"/>
              </a:ext>
            </a:extLst>
          </a:blip>
          <a:srcRect l="4628" t="3597" r="1902" b="5101"/>
          <a:stretch/>
        </p:blipFill>
        <p:spPr>
          <a:xfrm>
            <a:off x="4493492" y="2638697"/>
            <a:ext cx="7485236" cy="4078242"/>
          </a:xfrm>
          <a:prstGeom prst="rect">
            <a:avLst/>
          </a:prstGeom>
        </p:spPr>
      </p:pic>
      <p:pic>
        <p:nvPicPr>
          <p:cNvPr id="10" name="Picture 9">
            <a:extLst>
              <a:ext uri="{FF2B5EF4-FFF2-40B4-BE49-F238E27FC236}">
                <a16:creationId xmlns:a16="http://schemas.microsoft.com/office/drawing/2014/main" id="{0310412F-0A30-D249-A0F6-AAB5CCF952AA}"/>
              </a:ext>
            </a:extLst>
          </p:cNvPr>
          <p:cNvPicPr>
            <a:picLocks noChangeAspect="1"/>
          </p:cNvPicPr>
          <p:nvPr/>
        </p:nvPicPr>
        <p:blipFill>
          <a:blip r:embed="rId4">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5669321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8505"/>
            <a:ext cx="5024132"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Thermal energy storage</a:t>
            </a:r>
          </a:p>
        </p:txBody>
      </p:sp>
      <p:sp>
        <p:nvSpPr>
          <p:cNvPr id="3" name="TextBox 2"/>
          <p:cNvSpPr txBox="1"/>
          <p:nvPr/>
        </p:nvSpPr>
        <p:spPr>
          <a:xfrm>
            <a:off x="106519" y="6021976"/>
            <a:ext cx="2884875" cy="738664"/>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http://discovermagazine.com/2015/july-aug/26-power-stash</a:t>
            </a:r>
            <a:r>
              <a:rPr lang="en-US" sz="1400" dirty="0">
                <a:latin typeface="Verdana" panose="020B0604030504040204" pitchFamily="34" charset="0"/>
                <a:cs typeface="Verdana" panose="020B0604030504040204" pitchFamily="34" charset="0"/>
              </a:rPr>
              <a:t> </a:t>
            </a:r>
          </a:p>
        </p:txBody>
      </p:sp>
      <p:sp>
        <p:nvSpPr>
          <p:cNvPr id="9" name="TextBox 8"/>
          <p:cNvSpPr txBox="1"/>
          <p:nvPr/>
        </p:nvSpPr>
        <p:spPr>
          <a:xfrm>
            <a:off x="228601" y="1376965"/>
            <a:ext cx="6965946" cy="1169551"/>
          </a:xfrm>
          <a:prstGeom prst="rect">
            <a:avLst/>
          </a:prstGeom>
          <a:solidFill>
            <a:srgbClr val="FFFFFF"/>
          </a:solidFill>
        </p:spPr>
        <p:txBody>
          <a:bodyPr wrap="none" rtlCol="0">
            <a:spAutoFit/>
          </a:bodyPr>
          <a:lstStyle/>
          <a:p>
            <a:endParaRPr lang="en-US" sz="2000" dirty="0">
              <a:latin typeface="Verdana" panose="020B0604030504040204" pitchFamily="34" charset="0"/>
              <a:cs typeface="Verdana" panose="020B0604030504040204" pitchFamily="34" charset="0"/>
            </a:endParaRPr>
          </a:p>
          <a:p>
            <a:r>
              <a:rPr lang="en-US" sz="2000" u="sng" dirty="0">
                <a:latin typeface="Verdana" panose="020B0604030504040204" pitchFamily="34" charset="0"/>
                <a:cs typeface="Verdana" panose="020B0604030504040204" pitchFamily="34" charset="0"/>
              </a:rPr>
              <a:t>Pros</a:t>
            </a:r>
            <a:r>
              <a:rPr lang="en-US" sz="2000" dirty="0">
                <a:latin typeface="Verdana" panose="020B0604030504040204" pitchFamily="34" charset="0"/>
                <a:cs typeface="Verdana" panose="020B0604030504040204" pitchFamily="34" charset="0"/>
              </a:rPr>
              <a:t>: Simple, cheap, reliable</a:t>
            </a:r>
          </a:p>
          <a:p>
            <a:endParaRPr lang="en-US" sz="1000" dirty="0">
              <a:latin typeface="Verdana" panose="020B0604030504040204" pitchFamily="34" charset="0"/>
              <a:cs typeface="Verdana" panose="020B0604030504040204" pitchFamily="34" charset="0"/>
            </a:endParaRPr>
          </a:p>
          <a:p>
            <a:r>
              <a:rPr lang="en-US" sz="2000" u="sng" dirty="0">
                <a:latin typeface="Verdana" panose="020B0604030504040204" pitchFamily="34" charset="0"/>
                <a:cs typeface="Verdana" panose="020B0604030504040204" pitchFamily="34" charset="0"/>
              </a:rPr>
              <a:t>Cons</a:t>
            </a:r>
            <a:r>
              <a:rPr lang="en-US" sz="2000" dirty="0">
                <a:latin typeface="Verdana" panose="020B0604030504040204" pitchFamily="34" charset="0"/>
                <a:cs typeface="Verdana" panose="020B0604030504040204" pitchFamily="34" charset="0"/>
              </a:rPr>
              <a:t>: Cools but does not heat or produce electricity</a:t>
            </a:r>
            <a:endParaRPr lang="en-US" sz="2000" u="sng" dirty="0">
              <a:latin typeface="Verdana" panose="020B0604030504040204" pitchFamily="34" charset="0"/>
              <a:cs typeface="Verdana" panose="020B0604030504040204" pitchFamily="34" charset="0"/>
            </a:endParaRPr>
          </a:p>
        </p:txBody>
      </p:sp>
      <p:sp>
        <p:nvSpPr>
          <p:cNvPr id="2" name="TextBox 1"/>
          <p:cNvSpPr txBox="1"/>
          <p:nvPr/>
        </p:nvSpPr>
        <p:spPr>
          <a:xfrm>
            <a:off x="228601" y="842210"/>
            <a:ext cx="8706393" cy="707886"/>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At low demand, electricity is used to freeze or cool tanks of liquid. When demand rises, the cold water is used for cooling</a:t>
            </a:r>
          </a:p>
        </p:txBody>
      </p:sp>
      <p:pic>
        <p:nvPicPr>
          <p:cNvPr id="6" name="Picture 5" descr="thermal-energy-storage.jpg"/>
          <p:cNvPicPr>
            <a:picLocks noChangeAspect="1"/>
          </p:cNvPicPr>
          <p:nvPr/>
        </p:nvPicPr>
        <p:blipFill rotWithShape="1">
          <a:blip r:embed="rId3">
            <a:extLst>
              <a:ext uri="{28A0092B-C50C-407E-A947-70E740481C1C}">
                <a14:useLocalDpi xmlns:a14="http://schemas.microsoft.com/office/drawing/2010/main" val="0"/>
              </a:ext>
            </a:extLst>
          </a:blip>
          <a:srcRect l="2500" t="13067" r="3974" b="5131"/>
          <a:stretch/>
        </p:blipFill>
        <p:spPr>
          <a:xfrm>
            <a:off x="2878412" y="2638697"/>
            <a:ext cx="9207069" cy="4117043"/>
          </a:xfrm>
          <a:prstGeom prst="rect">
            <a:avLst/>
          </a:prstGeom>
        </p:spPr>
      </p:pic>
      <p:pic>
        <p:nvPicPr>
          <p:cNvPr id="10" name="Picture 9">
            <a:extLst>
              <a:ext uri="{FF2B5EF4-FFF2-40B4-BE49-F238E27FC236}">
                <a16:creationId xmlns:a16="http://schemas.microsoft.com/office/drawing/2014/main" id="{B113E2C6-1367-7F4F-9485-BF887237E526}"/>
              </a:ext>
            </a:extLst>
          </p:cNvPr>
          <p:cNvPicPr>
            <a:picLocks noChangeAspect="1"/>
          </p:cNvPicPr>
          <p:nvPr/>
        </p:nvPicPr>
        <p:blipFill>
          <a:blip r:embed="rId4">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37014418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7098418"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Hydrolysis to create hydrogen gas</a:t>
            </a:r>
          </a:p>
        </p:txBody>
      </p:sp>
      <p:sp>
        <p:nvSpPr>
          <p:cNvPr id="3" name="TextBox 2"/>
          <p:cNvSpPr txBox="1"/>
          <p:nvPr/>
        </p:nvSpPr>
        <p:spPr>
          <a:xfrm>
            <a:off x="9705703" y="4929230"/>
            <a:ext cx="2363564" cy="1815882"/>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https://en.wikipedia.org/wiki/Power-to-gas</a:t>
            </a:r>
            <a:endParaRPr lang="en-US" sz="1400" dirty="0">
              <a:latin typeface="Verdana" panose="020B0604030504040204" pitchFamily="34" charset="0"/>
              <a:cs typeface="Verdana" panose="020B0604030504040204" pitchFamily="34" charset="0"/>
            </a:endParaRPr>
          </a:p>
          <a:p>
            <a:r>
              <a:rPr lang="en-US" sz="1400" dirty="0">
                <a:latin typeface="Verdana" panose="020B0604030504040204" pitchFamily="34" charset="0"/>
                <a:cs typeface="Verdana" panose="020B0604030504040204" pitchFamily="34" charset="0"/>
                <a:hlinkClick r:id="rId3"/>
              </a:rPr>
              <a:t>https://www.technologyreview.com/s/530331/germany-and-canada-are</a:t>
            </a:r>
            <a:endParaRPr lang="en-US" sz="1400" dirty="0">
              <a:latin typeface="Verdana" panose="020B0604030504040204" pitchFamily="34" charset="0"/>
              <a:cs typeface="Verdana" panose="020B0604030504040204" pitchFamily="34" charset="0"/>
            </a:endParaRPr>
          </a:p>
          <a:p>
            <a:r>
              <a:rPr lang="en-US" sz="1400" dirty="0">
                <a:latin typeface="Verdana" panose="020B0604030504040204" pitchFamily="34" charset="0"/>
                <a:cs typeface="Verdana" panose="020B0604030504040204" pitchFamily="34" charset="0"/>
              </a:rPr>
              <a:t>-building-water-splitters-to-store-renewable-energy/  </a:t>
            </a:r>
          </a:p>
        </p:txBody>
      </p:sp>
      <p:sp>
        <p:nvSpPr>
          <p:cNvPr id="9" name="TextBox 8"/>
          <p:cNvSpPr txBox="1"/>
          <p:nvPr/>
        </p:nvSpPr>
        <p:spPr>
          <a:xfrm>
            <a:off x="246262" y="1904730"/>
            <a:ext cx="6505307" cy="1169551"/>
          </a:xfrm>
          <a:prstGeom prst="rect">
            <a:avLst/>
          </a:prstGeom>
          <a:solidFill>
            <a:srgbClr val="FFFFFF"/>
          </a:solidFill>
        </p:spPr>
        <p:txBody>
          <a:bodyPr wrap="none" rtlCol="0">
            <a:spAutoFit/>
          </a:bodyPr>
          <a:lstStyle/>
          <a:p>
            <a:r>
              <a:rPr lang="en-US" sz="2000" b="1" dirty="0">
                <a:latin typeface="Verdana" panose="020B0604030504040204" pitchFamily="34" charset="0"/>
                <a:cs typeface="Verdana" panose="020B0604030504040204" pitchFamily="34" charset="0"/>
              </a:rPr>
              <a:t>Pros: </a:t>
            </a:r>
            <a:r>
              <a:rPr lang="en-US" sz="2000" dirty="0">
                <a:latin typeface="Verdana" panose="020B0604030504040204" pitchFamily="34" charset="0"/>
                <a:cs typeface="Verdana" panose="020B0604030504040204" pitchFamily="34" charset="0"/>
              </a:rPr>
              <a:t>Simple, cheap, reliable</a:t>
            </a:r>
          </a:p>
          <a:p>
            <a:endParaRPr lang="en-US" sz="1000" dirty="0">
              <a:latin typeface="Verdana" panose="020B0604030504040204" pitchFamily="34" charset="0"/>
              <a:cs typeface="Verdana" panose="020B0604030504040204" pitchFamily="34" charset="0"/>
            </a:endParaRPr>
          </a:p>
          <a:p>
            <a:r>
              <a:rPr lang="en-US" sz="2000" b="1" dirty="0">
                <a:latin typeface="Verdana" panose="020B0604030504040204" pitchFamily="34" charset="0"/>
                <a:cs typeface="Verdana" panose="020B0604030504040204" pitchFamily="34" charset="0"/>
              </a:rPr>
              <a:t>Cons: </a:t>
            </a:r>
            <a:r>
              <a:rPr lang="en-US" sz="2000" dirty="0">
                <a:latin typeface="Verdana" panose="020B0604030504040204" pitchFamily="34" charset="0"/>
                <a:cs typeface="Verdana" panose="020B0604030504040204" pitchFamily="34" charset="0"/>
              </a:rPr>
              <a:t>The gas is small and can be hard to store.</a:t>
            </a:r>
          </a:p>
          <a:p>
            <a:pPr marL="1257300" lvl="2"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Fuel cells not yet economic.</a:t>
            </a:r>
            <a:endParaRPr lang="en-US" sz="2000" u="sng" dirty="0">
              <a:latin typeface="Verdana" panose="020B0604030504040204" pitchFamily="34" charset="0"/>
              <a:cs typeface="Verdana" panose="020B0604030504040204" pitchFamily="34" charset="0"/>
            </a:endParaRPr>
          </a:p>
        </p:txBody>
      </p:sp>
      <p:sp>
        <p:nvSpPr>
          <p:cNvPr id="2" name="TextBox 1"/>
          <p:cNvSpPr txBox="1"/>
          <p:nvPr/>
        </p:nvSpPr>
        <p:spPr>
          <a:xfrm>
            <a:off x="228601" y="842211"/>
            <a:ext cx="11861798" cy="1015663"/>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At low demand, electricity is used for hydrolysis, breaking water into hydrogen and oxygen gases. Hydrogen gas is then used to power a fuel and produce electricity or transported in NG lines and combusted.</a:t>
            </a:r>
          </a:p>
        </p:txBody>
      </p:sp>
      <p:pic>
        <p:nvPicPr>
          <p:cNvPr id="7" name="Picture 6" descr="Power_to_Gas_HGas.jpg"/>
          <p:cNvPicPr>
            <a:picLocks noChangeAspect="1"/>
          </p:cNvPicPr>
          <p:nvPr/>
        </p:nvPicPr>
        <p:blipFill rotWithShape="1">
          <a:blip r:embed="rId4">
            <a:extLst>
              <a:ext uri="{28A0092B-C50C-407E-A947-70E740481C1C}">
                <a14:useLocalDpi xmlns:a14="http://schemas.microsoft.com/office/drawing/2010/main" val="0"/>
              </a:ext>
            </a:extLst>
          </a:blip>
          <a:srcRect t="21345" b="12281"/>
          <a:stretch/>
        </p:blipFill>
        <p:spPr>
          <a:xfrm>
            <a:off x="4220148" y="3181161"/>
            <a:ext cx="5366850" cy="3562208"/>
          </a:xfrm>
          <a:prstGeom prst="rect">
            <a:avLst/>
          </a:prstGeom>
        </p:spPr>
      </p:pic>
      <p:sp>
        <p:nvSpPr>
          <p:cNvPr id="10" name="TextBox 9"/>
          <p:cNvSpPr txBox="1"/>
          <p:nvPr/>
        </p:nvSpPr>
        <p:spPr>
          <a:xfrm>
            <a:off x="4996941" y="6425151"/>
            <a:ext cx="3972819" cy="369332"/>
          </a:xfrm>
          <a:prstGeom prst="rect">
            <a:avLst/>
          </a:prstGeom>
          <a:solidFill>
            <a:srgbClr val="FFFFFF"/>
          </a:solidFill>
        </p:spPr>
        <p:txBody>
          <a:bodyPr wrap="none" rtlCol="0">
            <a:spAutoFit/>
          </a:bodyPr>
          <a:lstStyle/>
          <a:p>
            <a:r>
              <a:rPr lang="en-US" dirty="0">
                <a:latin typeface="Verdana" panose="020B0604030504040204" pitchFamily="34" charset="0"/>
              </a:rPr>
              <a:t>Containerized power to gas unit.</a:t>
            </a:r>
          </a:p>
        </p:txBody>
      </p:sp>
      <p:pic>
        <p:nvPicPr>
          <p:cNvPr id="12" name="Picture 11" descr="hydrogenicsx299.jpg"/>
          <p:cNvPicPr>
            <a:picLocks noChangeAspect="1"/>
          </p:cNvPicPr>
          <p:nvPr/>
        </p:nvPicPr>
        <p:blipFill rotWithShape="1">
          <a:blip r:embed="rId5">
            <a:extLst>
              <a:ext uri="{28A0092B-C50C-407E-A947-70E740481C1C}">
                <a14:useLocalDpi xmlns:a14="http://schemas.microsoft.com/office/drawing/2010/main" val="0"/>
              </a:ext>
            </a:extLst>
          </a:blip>
          <a:srcRect b="15939"/>
          <a:stretch/>
        </p:blipFill>
        <p:spPr>
          <a:xfrm>
            <a:off x="418738" y="3637650"/>
            <a:ext cx="3635346" cy="3055903"/>
          </a:xfrm>
          <a:prstGeom prst="rect">
            <a:avLst/>
          </a:prstGeom>
        </p:spPr>
      </p:pic>
      <p:pic>
        <p:nvPicPr>
          <p:cNvPr id="11" name="Picture 10">
            <a:extLst>
              <a:ext uri="{FF2B5EF4-FFF2-40B4-BE49-F238E27FC236}">
                <a16:creationId xmlns:a16="http://schemas.microsoft.com/office/drawing/2014/main" id="{0F05D943-AD48-CD4B-84E4-BB4441FC1611}"/>
              </a:ext>
            </a:extLst>
          </p:cNvPr>
          <p:cNvPicPr>
            <a:picLocks noChangeAspect="1"/>
          </p:cNvPicPr>
          <p:nvPr/>
        </p:nvPicPr>
        <p:blipFill>
          <a:blip r:embed="rId6">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35709369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5266185"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Graphene supercapacitor</a:t>
            </a:r>
          </a:p>
        </p:txBody>
      </p:sp>
      <p:sp>
        <p:nvSpPr>
          <p:cNvPr id="9" name="TextBox 8"/>
          <p:cNvSpPr txBox="1"/>
          <p:nvPr/>
        </p:nvSpPr>
        <p:spPr>
          <a:xfrm>
            <a:off x="246262" y="1904730"/>
            <a:ext cx="6505307" cy="1169551"/>
          </a:xfrm>
          <a:prstGeom prst="rect">
            <a:avLst/>
          </a:prstGeom>
          <a:solidFill>
            <a:srgbClr val="FFFFFF"/>
          </a:solidFill>
        </p:spPr>
        <p:txBody>
          <a:bodyPr wrap="none" rtlCol="0">
            <a:spAutoFit/>
          </a:bodyPr>
          <a:lstStyle/>
          <a:p>
            <a:r>
              <a:rPr lang="en-US" sz="2000" b="1" dirty="0">
                <a:latin typeface="Verdana" panose="020B0604030504040204" pitchFamily="34" charset="0"/>
                <a:cs typeface="Verdana" panose="020B0604030504040204" pitchFamily="34" charset="0"/>
              </a:rPr>
              <a:t>Pros: </a:t>
            </a:r>
            <a:r>
              <a:rPr lang="en-US" sz="2000" dirty="0">
                <a:latin typeface="Verdana" panose="020B0604030504040204" pitchFamily="34" charset="0"/>
                <a:cs typeface="Verdana" panose="020B0604030504040204" pitchFamily="34" charset="0"/>
              </a:rPr>
              <a:t>Simple, cheap, reliable</a:t>
            </a:r>
          </a:p>
          <a:p>
            <a:endParaRPr lang="en-US" sz="1000" dirty="0">
              <a:latin typeface="Verdana" panose="020B0604030504040204" pitchFamily="34" charset="0"/>
              <a:cs typeface="Verdana" panose="020B0604030504040204" pitchFamily="34" charset="0"/>
            </a:endParaRPr>
          </a:p>
          <a:p>
            <a:r>
              <a:rPr lang="en-US" sz="2000" b="1" dirty="0">
                <a:latin typeface="Verdana" panose="020B0604030504040204" pitchFamily="34" charset="0"/>
                <a:cs typeface="Verdana" panose="020B0604030504040204" pitchFamily="34" charset="0"/>
              </a:rPr>
              <a:t>Cons: </a:t>
            </a:r>
            <a:r>
              <a:rPr lang="en-US" sz="2000" dirty="0">
                <a:latin typeface="Verdana" panose="020B0604030504040204" pitchFamily="34" charset="0"/>
                <a:cs typeface="Verdana" panose="020B0604030504040204" pitchFamily="34" charset="0"/>
              </a:rPr>
              <a:t>The gas is small and can be hard to store.</a:t>
            </a:r>
          </a:p>
          <a:p>
            <a:pPr marL="1257300" lvl="2"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Fuel cells not yet economic.</a:t>
            </a:r>
            <a:endParaRPr lang="en-US" sz="2000" u="sng" dirty="0">
              <a:latin typeface="Verdana" panose="020B0604030504040204" pitchFamily="34" charset="0"/>
              <a:cs typeface="Verdana" panose="020B0604030504040204" pitchFamily="34" charset="0"/>
            </a:endParaRPr>
          </a:p>
        </p:txBody>
      </p:sp>
      <p:sp>
        <p:nvSpPr>
          <p:cNvPr id="2" name="TextBox 1"/>
          <p:cNvSpPr txBox="1"/>
          <p:nvPr/>
        </p:nvSpPr>
        <p:spPr>
          <a:xfrm>
            <a:off x="228601" y="842211"/>
            <a:ext cx="11861798" cy="1015663"/>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At low demand, electricity is used for hydrolysis, breaking water into hydrogen and oxygen gases. Hydrogen gas is then used to power a fuel and produce electricity or transported in NG lines and combusted.</a:t>
            </a:r>
          </a:p>
        </p:txBody>
      </p:sp>
      <p:pic>
        <p:nvPicPr>
          <p:cNvPr id="6" name="Online Media 5" descr="What is a graphene supercapacitor?">
            <a:hlinkClick r:id="" action="ppaction://media"/>
            <a:extLst>
              <a:ext uri="{FF2B5EF4-FFF2-40B4-BE49-F238E27FC236}">
                <a16:creationId xmlns:a16="http://schemas.microsoft.com/office/drawing/2014/main" id="{82F73537-B59B-5D40-9B8B-4710EB409882}"/>
              </a:ext>
            </a:extLst>
          </p:cNvPr>
          <p:cNvPicPr>
            <a:picLocks noRot="1" noChangeAspect="1"/>
          </p:cNvPicPr>
          <p:nvPr>
            <a:videoFile r:link="rId1"/>
          </p:nvPr>
        </p:nvPicPr>
        <p:blipFill>
          <a:blip r:embed="rId3"/>
          <a:stretch>
            <a:fillRect/>
          </a:stretch>
        </p:blipFill>
        <p:spPr>
          <a:xfrm>
            <a:off x="2695303" y="3353558"/>
            <a:ext cx="6096000" cy="3429000"/>
          </a:xfrm>
          <a:prstGeom prst="rect">
            <a:avLst/>
          </a:prstGeom>
        </p:spPr>
      </p:pic>
      <p:pic>
        <p:nvPicPr>
          <p:cNvPr id="11" name="Picture 10">
            <a:extLst>
              <a:ext uri="{FF2B5EF4-FFF2-40B4-BE49-F238E27FC236}">
                <a16:creationId xmlns:a16="http://schemas.microsoft.com/office/drawing/2014/main" id="{5AA36687-A775-EC49-B516-D6D35A6067B2}"/>
              </a:ext>
            </a:extLst>
          </p:cNvPr>
          <p:cNvPicPr>
            <a:picLocks noChangeAspect="1"/>
          </p:cNvPicPr>
          <p:nvPr/>
        </p:nvPicPr>
        <p:blipFill>
          <a:blip r:embed="rId4">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72793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6215163"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The future of energy storage?</a:t>
            </a:r>
          </a:p>
        </p:txBody>
      </p:sp>
      <p:pic>
        <p:nvPicPr>
          <p:cNvPr id="6" name="Online Media 5" descr="The Future Of Energy Storage Beyond Lithium Ion">
            <a:hlinkClick r:id="" action="ppaction://media"/>
            <a:extLst>
              <a:ext uri="{FF2B5EF4-FFF2-40B4-BE49-F238E27FC236}">
                <a16:creationId xmlns:a16="http://schemas.microsoft.com/office/drawing/2014/main" id="{D62D42DA-B048-D343-A23D-9D11206755DA}"/>
              </a:ext>
            </a:extLst>
          </p:cNvPr>
          <p:cNvPicPr>
            <a:picLocks noRot="1" noChangeAspect="1"/>
          </p:cNvPicPr>
          <p:nvPr>
            <a:videoFile r:link="rId1"/>
          </p:nvPr>
        </p:nvPicPr>
        <p:blipFill>
          <a:blip r:embed="rId3"/>
          <a:stretch>
            <a:fillRect/>
          </a:stretch>
        </p:blipFill>
        <p:spPr>
          <a:xfrm>
            <a:off x="736273" y="761242"/>
            <a:ext cx="10637991" cy="5983870"/>
          </a:xfrm>
          <a:prstGeom prst="rect">
            <a:avLst/>
          </a:prstGeom>
        </p:spPr>
      </p:pic>
      <p:pic>
        <p:nvPicPr>
          <p:cNvPr id="11" name="Picture 10">
            <a:extLst>
              <a:ext uri="{FF2B5EF4-FFF2-40B4-BE49-F238E27FC236}">
                <a16:creationId xmlns:a16="http://schemas.microsoft.com/office/drawing/2014/main" id="{B6134375-6B15-C44A-A6EF-E5F4589944CB}"/>
              </a:ext>
            </a:extLst>
          </p:cNvPr>
          <p:cNvPicPr>
            <a:picLocks noChangeAspect="1"/>
          </p:cNvPicPr>
          <p:nvPr/>
        </p:nvPicPr>
        <p:blipFill>
          <a:blip r:embed="rId4">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413255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1D1CE-4222-F340-B159-A8EF40F40F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7470124-8363-A64F-BF41-8A2027EF4C7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040202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0582"/>
            <a:ext cx="7939994" cy="523220"/>
          </a:xfrm>
          <a:prstGeom prst="rect">
            <a:avLst/>
          </a:prstGeom>
          <a:noFill/>
        </p:spPr>
        <p:txBody>
          <a:bodyPr wrap="none" rtlCol="0">
            <a:spAutoFit/>
          </a:bodyPr>
          <a:lstStyle/>
          <a:p>
            <a:pPr defTabSz="914400"/>
            <a:r>
              <a:rPr lang="en-US" sz="2800" b="1" dirty="0">
                <a:solidFill>
                  <a:srgbClr val="0432FF"/>
                </a:solidFill>
                <a:latin typeface="Verdana" panose="020B0604030504040204" pitchFamily="34" charset="0"/>
                <a:ea typeface="Verdana" panose="020B0604030504040204" pitchFamily="34" charset="0"/>
                <a:cs typeface="Verdana" panose="020B0604030504040204" pitchFamily="34" charset="0"/>
              </a:rPr>
              <a:t>Batteries and ‘chemical’ electricity (1)</a:t>
            </a:r>
          </a:p>
        </p:txBody>
      </p:sp>
      <p:sp>
        <p:nvSpPr>
          <p:cNvPr id="6" name="TextBox 5"/>
          <p:cNvSpPr txBox="1"/>
          <p:nvPr/>
        </p:nvSpPr>
        <p:spPr>
          <a:xfrm>
            <a:off x="319659" y="894173"/>
            <a:ext cx="11748294" cy="1441420"/>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Sir Humphry Davy (1778-1829)</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Described the basic properties of a </a:t>
            </a:r>
            <a:r>
              <a:rPr lang="en-US" sz="2000" b="1" dirty="0">
                <a:latin typeface="Verdana" panose="020B0604030504040204" pitchFamily="34" charset="0"/>
                <a:cs typeface="Verdana" panose="020B0604030504040204" pitchFamily="34" charset="0"/>
              </a:rPr>
              <a:t>battery</a:t>
            </a:r>
            <a:r>
              <a:rPr lang="en-US" sz="2000" dirty="0">
                <a:latin typeface="Verdana" panose="020B0604030504040204" pitchFamily="34" charset="0"/>
                <a:cs typeface="Verdana" panose="020B0604030504040204" pitchFamily="34" charset="0"/>
              </a:rPr>
              <a:t>.</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Voltage would occur between two ‘dissimilar’ metals connected by wire and dipped in an electrolytic solution.</a:t>
            </a:r>
          </a:p>
        </p:txBody>
      </p:sp>
      <p:sp>
        <p:nvSpPr>
          <p:cNvPr id="3" name="TextBox 2"/>
          <p:cNvSpPr txBox="1"/>
          <p:nvPr/>
        </p:nvSpPr>
        <p:spPr>
          <a:xfrm>
            <a:off x="7380426" y="6433166"/>
            <a:ext cx="4811574"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9 </a:t>
            </a:r>
          </a:p>
        </p:txBody>
      </p:sp>
      <p:sp>
        <p:nvSpPr>
          <p:cNvPr id="7" name="TextBox 6"/>
          <p:cNvSpPr txBox="1"/>
          <p:nvPr/>
        </p:nvSpPr>
        <p:spPr>
          <a:xfrm>
            <a:off x="319659" y="2635013"/>
            <a:ext cx="11397420" cy="1753622"/>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Used a 2000-cell battery to power a </a:t>
            </a:r>
            <a:r>
              <a:rPr lang="en-US" sz="2000" b="1" dirty="0">
                <a:latin typeface="Verdana" panose="020B0604030504040204" pitchFamily="34" charset="0"/>
                <a:cs typeface="Verdana" panose="020B0604030504040204" pitchFamily="34" charset="0"/>
              </a:rPr>
              <a:t>carbon arc lamp</a:t>
            </a:r>
            <a:r>
              <a:rPr lang="en-US" sz="2000" dirty="0">
                <a:latin typeface="Verdana" panose="020B0604030504040204" pitchFamily="34" charset="0"/>
                <a:cs typeface="Verdana" panose="020B0604030504040204" pitchFamily="34" charset="0"/>
              </a:rPr>
              <a:t>: long spark arcs between two carbon electrodes in proximity.</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A stream of white-hot carbon particles carries the stream of electrons between electrodes.</a:t>
            </a:r>
          </a:p>
          <a:p>
            <a:pPr marL="1257300" lvl="2" indent="-342900">
              <a:lnSpc>
                <a:spcPct val="110000"/>
              </a:lnSpc>
              <a:buFont typeface="Arial"/>
              <a:buChar char="•"/>
            </a:pPr>
            <a:r>
              <a:rPr lang="en-US" sz="2000" dirty="0">
                <a:latin typeface="Verdana" panose="020B0604030504040204" pitchFamily="34" charset="0"/>
                <a:cs typeface="Verdana" panose="020B0604030504040204" pitchFamily="34" charset="0"/>
              </a:rPr>
              <a:t>Later evolved into the fluorescent tube</a:t>
            </a:r>
          </a:p>
        </p:txBody>
      </p:sp>
      <p:sp>
        <p:nvSpPr>
          <p:cNvPr id="9" name="TextBox 8"/>
          <p:cNvSpPr txBox="1"/>
          <p:nvPr/>
        </p:nvSpPr>
        <p:spPr>
          <a:xfrm>
            <a:off x="319659" y="4687901"/>
            <a:ext cx="11552682" cy="737959"/>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Worked with electrolysis to </a:t>
            </a:r>
            <a:r>
              <a:rPr lang="en-US" sz="2000" b="1" dirty="0">
                <a:latin typeface="Verdana" panose="020B0604030504040204" pitchFamily="34" charset="0"/>
                <a:cs typeface="Verdana" panose="020B0604030504040204" pitchFamily="34" charset="0"/>
              </a:rPr>
              <a:t>smelt metals </a:t>
            </a:r>
            <a:r>
              <a:rPr lang="en-US" sz="2000" dirty="0">
                <a:latin typeface="Verdana" panose="020B0604030504040204" pitchFamily="34" charset="0"/>
                <a:cs typeface="Verdana" panose="020B0604030504040204" pitchFamily="34" charset="0"/>
              </a:rPr>
              <a:t>directly, making pure metals from dilute solutions of salt</a:t>
            </a:r>
          </a:p>
        </p:txBody>
      </p:sp>
      <p:pic>
        <p:nvPicPr>
          <p:cNvPr id="10" name="Picture 9">
            <a:extLst>
              <a:ext uri="{FF2B5EF4-FFF2-40B4-BE49-F238E27FC236}">
                <a16:creationId xmlns:a16="http://schemas.microsoft.com/office/drawing/2014/main" id="{C6785613-A2AD-6342-9E73-DD9053DFAB92}"/>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343335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0582"/>
            <a:ext cx="7939994" cy="523220"/>
          </a:xfrm>
          <a:prstGeom prst="rect">
            <a:avLst/>
          </a:prstGeom>
          <a:noFill/>
        </p:spPr>
        <p:txBody>
          <a:bodyPr wrap="none" rtlCol="0">
            <a:spAutoFit/>
          </a:bodyPr>
          <a:lstStyle/>
          <a:p>
            <a:pPr defTabSz="914400"/>
            <a:r>
              <a:rPr lang="en-US" sz="2800" b="1" dirty="0">
                <a:solidFill>
                  <a:srgbClr val="0432FF"/>
                </a:solidFill>
                <a:latin typeface="Verdana" panose="020B0604030504040204" pitchFamily="34" charset="0"/>
                <a:ea typeface="Verdana" panose="020B0604030504040204" pitchFamily="34" charset="0"/>
                <a:cs typeface="Verdana" panose="020B0604030504040204" pitchFamily="34" charset="0"/>
              </a:rPr>
              <a:t>Batteries and ‘chemical’ electricity (2)</a:t>
            </a:r>
          </a:p>
        </p:txBody>
      </p:sp>
      <p:sp>
        <p:nvSpPr>
          <p:cNvPr id="6" name="TextBox 5"/>
          <p:cNvSpPr txBox="1"/>
          <p:nvPr/>
        </p:nvSpPr>
        <p:spPr>
          <a:xfrm>
            <a:off x="319659" y="894174"/>
            <a:ext cx="11621913" cy="1415067"/>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More advanced </a:t>
            </a:r>
            <a:r>
              <a:rPr lang="en-US" sz="2000" b="1" dirty="0">
                <a:latin typeface="Verdana" panose="020B0604030504040204" pitchFamily="34" charset="0"/>
                <a:cs typeface="Verdana" panose="020B0604030504040204" pitchFamily="34" charset="0"/>
              </a:rPr>
              <a:t>primary cell battery designs </a:t>
            </a:r>
            <a:r>
              <a:rPr lang="en-US" sz="2000" dirty="0">
                <a:latin typeface="Verdana" panose="020B0604030504040204" pitchFamily="34" charset="0"/>
                <a:cs typeface="Verdana" panose="020B0604030504040204" pitchFamily="34" charset="0"/>
              </a:rPr>
              <a:t>(non-rechargeable):</a:t>
            </a:r>
          </a:p>
          <a:p>
            <a:pPr>
              <a:lnSpc>
                <a:spcPct val="110000"/>
              </a:lnSpc>
            </a:pPr>
            <a:endParaRPr lang="en-US" sz="2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1839 William Grove: Zn / </a:t>
            </a:r>
            <a:r>
              <a:rPr lang="en-US" sz="2000" dirty="0" err="1">
                <a:latin typeface="Verdana" panose="020B0604030504040204" pitchFamily="34" charset="0"/>
                <a:cs typeface="Verdana" panose="020B0604030504040204" pitchFamily="34" charset="0"/>
              </a:rPr>
              <a:t>Pt</a:t>
            </a:r>
            <a:r>
              <a:rPr lang="en-US" sz="2000" dirty="0">
                <a:latin typeface="Verdana" panose="020B0604030504040204" pitchFamily="34" charset="0"/>
                <a:cs typeface="Verdana" panose="020B0604030504040204" pitchFamily="34" charset="0"/>
              </a:rPr>
              <a:t> battery using acid solutions as electrolytes.</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Developed commercially and powered the telegraph</a:t>
            </a:r>
          </a:p>
        </p:txBody>
      </p:sp>
      <p:sp>
        <p:nvSpPr>
          <p:cNvPr id="3" name="TextBox 2"/>
          <p:cNvSpPr txBox="1"/>
          <p:nvPr/>
        </p:nvSpPr>
        <p:spPr>
          <a:xfrm>
            <a:off x="7391256" y="6479641"/>
            <a:ext cx="4811574"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9 </a:t>
            </a:r>
          </a:p>
        </p:txBody>
      </p:sp>
      <p:sp>
        <p:nvSpPr>
          <p:cNvPr id="7" name="TextBox 6"/>
          <p:cNvSpPr txBox="1"/>
          <p:nvPr/>
        </p:nvSpPr>
        <p:spPr>
          <a:xfrm>
            <a:off x="350084" y="2577722"/>
            <a:ext cx="11621913" cy="1102866"/>
          </a:xfrm>
          <a:prstGeom prst="rect">
            <a:avLst/>
          </a:prstGeom>
          <a:noFill/>
        </p:spPr>
        <p:txBody>
          <a:bodyPr wrap="square" rtlCol="0">
            <a:spAutoFit/>
          </a:bodyPr>
          <a:lstStyle/>
          <a:p>
            <a:pPr lvl="1">
              <a:lnSpc>
                <a:spcPct val="110000"/>
              </a:lnSpc>
            </a:pPr>
            <a:endParaRPr lang="en-US" sz="2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Grove also developed a H / O ‘gas battery’ (aka fuel cell) though he didn’t try to commercialize it.</a:t>
            </a:r>
          </a:p>
        </p:txBody>
      </p:sp>
      <p:sp>
        <p:nvSpPr>
          <p:cNvPr id="9" name="TextBox 8"/>
          <p:cNvSpPr txBox="1"/>
          <p:nvPr/>
        </p:nvSpPr>
        <p:spPr>
          <a:xfrm>
            <a:off x="446040" y="4041710"/>
            <a:ext cx="11621913" cy="737959"/>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1868 Georges </a:t>
            </a:r>
            <a:r>
              <a:rPr lang="en-US" sz="2000" dirty="0" err="1">
                <a:latin typeface="Verdana" panose="020B0604030504040204" pitchFamily="34" charset="0"/>
                <a:cs typeface="Verdana" panose="020B0604030504040204" pitchFamily="34" charset="0"/>
              </a:rPr>
              <a:t>Leclanché</a:t>
            </a:r>
            <a:r>
              <a:rPr lang="en-US" sz="2000" dirty="0">
                <a:latin typeface="Verdana" panose="020B0604030504040204" pitchFamily="34" charset="0"/>
                <a:cs typeface="Verdana" panose="020B0604030504040204" pitchFamily="34" charset="0"/>
              </a:rPr>
              <a:t> developed a Zn / C dry cells battery that became widely used as alkaline batteries were in the 20</a:t>
            </a:r>
            <a:r>
              <a:rPr lang="en-US" sz="2000" baseline="30000" dirty="0">
                <a:latin typeface="Verdana" panose="020B0604030504040204" pitchFamily="34" charset="0"/>
                <a:cs typeface="Verdana" panose="020B0604030504040204" pitchFamily="34" charset="0"/>
              </a:rPr>
              <a:t>th</a:t>
            </a:r>
            <a:r>
              <a:rPr lang="en-US" sz="2000" dirty="0">
                <a:latin typeface="Verdana" panose="020B0604030504040204" pitchFamily="34" charset="0"/>
                <a:cs typeface="Verdana" panose="020B0604030504040204" pitchFamily="34" charset="0"/>
              </a:rPr>
              <a:t> century</a:t>
            </a:r>
          </a:p>
        </p:txBody>
      </p:sp>
      <p:pic>
        <p:nvPicPr>
          <p:cNvPr id="10" name="Picture 9">
            <a:extLst>
              <a:ext uri="{FF2B5EF4-FFF2-40B4-BE49-F238E27FC236}">
                <a16:creationId xmlns:a16="http://schemas.microsoft.com/office/drawing/2014/main" id="{8BFD5A0C-D087-3843-B3F4-098D258DCA28}"/>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108692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875"/>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61191"/>
            <a:ext cx="9150262" cy="523220"/>
          </a:xfrm>
          <a:prstGeom prst="rect">
            <a:avLst/>
          </a:prstGeom>
          <a:noFill/>
        </p:spPr>
        <p:txBody>
          <a:bodyPr wrap="none" rtlCol="0">
            <a:spAutoFit/>
          </a:bodyPr>
          <a:lstStyle/>
          <a:p>
            <a:pPr defTabSz="914400"/>
            <a:r>
              <a:rPr lang="en-US" sz="2800" b="1" dirty="0">
                <a:solidFill>
                  <a:srgbClr val="0432FF"/>
                </a:solidFill>
                <a:latin typeface="Verdana" panose="020B0604030504040204" pitchFamily="34" charset="0"/>
                <a:ea typeface="Verdana" panose="020B0604030504040204" pitchFamily="34" charset="0"/>
                <a:cs typeface="Verdana" panose="020B0604030504040204" pitchFamily="34" charset="0"/>
              </a:rPr>
              <a:t>Electromagnetism and production of current</a:t>
            </a:r>
          </a:p>
        </p:txBody>
      </p:sp>
      <p:sp>
        <p:nvSpPr>
          <p:cNvPr id="6" name="TextBox 5"/>
          <p:cNvSpPr txBox="1"/>
          <p:nvPr/>
        </p:nvSpPr>
        <p:spPr>
          <a:xfrm>
            <a:off x="319659" y="882299"/>
            <a:ext cx="11564175" cy="2430730"/>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1820: Andre-Marie Ampere founded the science of </a:t>
            </a:r>
            <a:r>
              <a:rPr lang="en-US" sz="2000" b="1" dirty="0">
                <a:latin typeface="Verdana" panose="020B0604030504040204" pitchFamily="34" charset="0"/>
                <a:cs typeface="Verdana" panose="020B0604030504040204" pitchFamily="34" charset="0"/>
              </a:rPr>
              <a:t>electromagnetism</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When a wire carrying a current is placed parallel to a second conducting wire, a force is exerted between the wires.</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He called the force the </a:t>
            </a:r>
            <a:r>
              <a:rPr lang="en-US" sz="2000" dirty="0" err="1">
                <a:latin typeface="Verdana" panose="020B0604030504040204" pitchFamily="34" charset="0"/>
                <a:cs typeface="Verdana" panose="020B0604030504040204" pitchFamily="34" charset="0"/>
              </a:rPr>
              <a:t>ampère</a:t>
            </a:r>
            <a:r>
              <a:rPr lang="en-US" sz="2000" dirty="0">
                <a:latin typeface="Verdana" panose="020B0604030504040204" pitchFamily="34" charset="0"/>
                <a:cs typeface="Verdana" panose="020B0604030504040204" pitchFamily="34" charset="0"/>
              </a:rPr>
              <a:t> (aka amp).</a:t>
            </a:r>
          </a:p>
          <a:p>
            <a:pPr marL="800100" lvl="1" indent="-342900">
              <a:lnSpc>
                <a:spcPct val="110000"/>
              </a:lnSpc>
              <a:buFont typeface="Arial"/>
              <a:buChar char="•"/>
            </a:pPr>
            <a:endParaRPr lang="en-US" sz="2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Electromagnets could be made by using iron as the core of a coil of copper wire.</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Used to attract or repel other magnets and cause motive force.</a:t>
            </a:r>
          </a:p>
        </p:txBody>
      </p:sp>
      <p:sp>
        <p:nvSpPr>
          <p:cNvPr id="3" name="TextBox 2"/>
          <p:cNvSpPr txBox="1"/>
          <p:nvPr/>
        </p:nvSpPr>
        <p:spPr>
          <a:xfrm>
            <a:off x="7380426" y="6489032"/>
            <a:ext cx="4811574"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9 </a:t>
            </a:r>
          </a:p>
        </p:txBody>
      </p:sp>
      <p:sp>
        <p:nvSpPr>
          <p:cNvPr id="9" name="TextBox 8"/>
          <p:cNvSpPr txBox="1"/>
          <p:nvPr/>
        </p:nvSpPr>
        <p:spPr>
          <a:xfrm>
            <a:off x="319659" y="3782337"/>
            <a:ext cx="11564175" cy="1753622"/>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1831: Michael Faraday showed that movement of a magnet through a coil of wire produced amps, a </a:t>
            </a:r>
            <a:r>
              <a:rPr lang="en-US" sz="2000" b="1" dirty="0">
                <a:latin typeface="Verdana" panose="020B0604030504040204" pitchFamily="34" charset="0"/>
                <a:cs typeface="Verdana" panose="020B0604030504040204" pitchFamily="34" charset="0"/>
              </a:rPr>
              <a:t>current or flow of electricity</a:t>
            </a:r>
            <a:r>
              <a:rPr lang="en-US" sz="2000" dirty="0">
                <a:latin typeface="Verdana" panose="020B0604030504040204" pitchFamily="34" charset="0"/>
                <a:cs typeface="Verdana" panose="020B0604030504040204" pitchFamily="34" charset="0"/>
              </a:rPr>
              <a:t>.</a:t>
            </a:r>
          </a:p>
          <a:p>
            <a:pPr>
              <a:lnSpc>
                <a:spcPct val="110000"/>
              </a:lnSpc>
            </a:pPr>
            <a:endParaRPr lang="en-US" sz="2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Developed the </a:t>
            </a:r>
            <a:r>
              <a:rPr lang="en-US" sz="2000" b="1" dirty="0">
                <a:latin typeface="Verdana" panose="020B0604030504040204" pitchFamily="34" charset="0"/>
                <a:cs typeface="Verdana" panose="020B0604030504040204" pitchFamily="34" charset="0"/>
              </a:rPr>
              <a:t>dynamo</a:t>
            </a:r>
            <a:r>
              <a:rPr lang="en-US" sz="2000" dirty="0">
                <a:latin typeface="Verdana" panose="020B0604030504040204" pitchFamily="34" charset="0"/>
                <a:cs typeface="Verdana" panose="020B0604030504040204" pitchFamily="34" charset="0"/>
              </a:rPr>
              <a:t> (generator) that produced continuous electric current by moving a coil of wire in a magnetic field.</a:t>
            </a:r>
          </a:p>
        </p:txBody>
      </p:sp>
      <p:pic>
        <p:nvPicPr>
          <p:cNvPr id="10" name="Picture 9">
            <a:extLst>
              <a:ext uri="{FF2B5EF4-FFF2-40B4-BE49-F238E27FC236}">
                <a16:creationId xmlns:a16="http://schemas.microsoft.com/office/drawing/2014/main" id="{0C5D3B6D-1819-1A44-8CCA-A616DF969FFF}"/>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25388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nitedStatesPowerGr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738" y="1136823"/>
            <a:ext cx="8690429" cy="5694944"/>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4541628" cy="523220"/>
          </a:xfrm>
          <a:prstGeom prst="rect">
            <a:avLst/>
          </a:prstGeom>
          <a:noFill/>
        </p:spPr>
        <p:txBody>
          <a:bodyPr wrap="none" rtlCol="0">
            <a:spAutoFit/>
          </a:bodyPr>
          <a:lstStyle/>
          <a:p>
            <a:pPr defTabSz="914400"/>
            <a:r>
              <a:rPr lang="en-US" sz="2800" b="1" dirty="0">
                <a:solidFill>
                  <a:srgbClr val="0432FF"/>
                </a:solidFill>
                <a:latin typeface="Verdana" panose="020B0604030504040204" pitchFamily="34" charset="0"/>
                <a:ea typeface="Verdana" panose="020B0604030504040204" pitchFamily="34" charset="0"/>
                <a:cs typeface="Verdana" panose="020B0604030504040204" pitchFamily="34" charset="0"/>
              </a:rPr>
              <a:t>US transmission lines</a:t>
            </a:r>
          </a:p>
        </p:txBody>
      </p:sp>
      <p:sp>
        <p:nvSpPr>
          <p:cNvPr id="6" name="TextBox 5"/>
          <p:cNvSpPr txBox="1"/>
          <p:nvPr/>
        </p:nvSpPr>
        <p:spPr>
          <a:xfrm>
            <a:off x="319657" y="815795"/>
            <a:ext cx="11463039" cy="399405"/>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The US grid consists of a web of transmission lines with a range of voltages.</a:t>
            </a:r>
            <a:endParaRPr lang="en-US" sz="2000" dirty="0">
              <a:solidFill>
                <a:srgbClr val="0000FF"/>
              </a:solidFill>
              <a:latin typeface="Verdana" panose="020B0604030504040204" pitchFamily="34" charset="0"/>
              <a:cs typeface="Verdana" panose="020B0604030504040204" pitchFamily="34" charset="0"/>
            </a:endParaRPr>
          </a:p>
        </p:txBody>
      </p:sp>
      <p:sp>
        <p:nvSpPr>
          <p:cNvPr id="3" name="TextBox 2"/>
          <p:cNvSpPr txBox="1"/>
          <p:nvPr/>
        </p:nvSpPr>
        <p:spPr>
          <a:xfrm>
            <a:off x="10128972" y="6029142"/>
            <a:ext cx="1941110" cy="738664"/>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pic>
        <p:nvPicPr>
          <p:cNvPr id="10" name="Picture 9" descr="UnitedStatesPowerGrid.jpg"/>
          <p:cNvPicPr>
            <a:picLocks noChangeAspect="1"/>
          </p:cNvPicPr>
          <p:nvPr/>
        </p:nvPicPr>
        <p:blipFill rotWithShape="1">
          <a:blip r:embed="rId2">
            <a:extLst>
              <a:ext uri="{28A0092B-C50C-407E-A947-70E740481C1C}">
                <a14:useLocalDpi xmlns:a14="http://schemas.microsoft.com/office/drawing/2010/main" val="0"/>
              </a:ext>
            </a:extLst>
          </a:blip>
          <a:srcRect l="23631" t="84092" r="69486"/>
          <a:stretch/>
        </p:blipFill>
        <p:spPr>
          <a:xfrm>
            <a:off x="10151813" y="3429000"/>
            <a:ext cx="1103928" cy="1672096"/>
          </a:xfrm>
          <a:prstGeom prst="rect">
            <a:avLst/>
          </a:prstGeom>
        </p:spPr>
      </p:pic>
      <p:pic>
        <p:nvPicPr>
          <p:cNvPr id="9" name="Picture 8">
            <a:extLst>
              <a:ext uri="{FF2B5EF4-FFF2-40B4-BE49-F238E27FC236}">
                <a16:creationId xmlns:a16="http://schemas.microsoft.com/office/drawing/2014/main" id="{E51BC81C-D018-4544-8DCC-1146852620A1}"/>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1810793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88505"/>
            <a:ext cx="610615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Transformers change voltage</a:t>
            </a:r>
          </a:p>
        </p:txBody>
      </p:sp>
      <p:sp>
        <p:nvSpPr>
          <p:cNvPr id="6" name="TextBox 5"/>
          <p:cNvSpPr txBox="1"/>
          <p:nvPr/>
        </p:nvSpPr>
        <p:spPr>
          <a:xfrm>
            <a:off x="319659" y="894173"/>
            <a:ext cx="8723376" cy="2600007"/>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Transformer: </a:t>
            </a:r>
            <a:r>
              <a:rPr lang="en-US" sz="2000" i="1" dirty="0">
                <a:latin typeface="Verdana" panose="020B0604030504040204" pitchFamily="34" charset="0"/>
                <a:cs typeface="Verdana" panose="020B0604030504040204" pitchFamily="34" charset="0"/>
              </a:rPr>
              <a:t>an electrical device that transfers energy between two or more circuits through electromagnetic induction</a:t>
            </a:r>
          </a:p>
          <a:p>
            <a:pPr>
              <a:lnSpc>
                <a:spcPct val="110000"/>
              </a:lnSpc>
            </a:pPr>
            <a:endParaRPr lang="en-US" sz="1000" i="1"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Transformers have two sets of ‘windings’.</a:t>
            </a:r>
          </a:p>
          <a:p>
            <a:pPr marL="342900" indent="-342900">
              <a:lnSpc>
                <a:spcPct val="110000"/>
              </a:lnSpc>
              <a:buFont typeface="Arial"/>
              <a:buChar char="•"/>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A magnetic field in one set of windings produces voltage in the second set of windings.</a:t>
            </a:r>
          </a:p>
          <a:p>
            <a:pPr marL="342900" indent="-342900">
              <a:lnSpc>
                <a:spcPct val="110000"/>
              </a:lnSpc>
              <a:buFont typeface="Arial"/>
              <a:buChar char="•"/>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Voltage is ‘stepped’ up or down.</a:t>
            </a:r>
          </a:p>
        </p:txBody>
      </p:sp>
      <p:sp>
        <p:nvSpPr>
          <p:cNvPr id="3" name="TextBox 2"/>
          <p:cNvSpPr txBox="1"/>
          <p:nvPr/>
        </p:nvSpPr>
        <p:spPr>
          <a:xfrm>
            <a:off x="135872" y="6499754"/>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pic>
        <p:nvPicPr>
          <p:cNvPr id="2" name="Picture 1"/>
          <p:cNvPicPr>
            <a:picLocks noChangeAspect="1"/>
          </p:cNvPicPr>
          <p:nvPr/>
        </p:nvPicPr>
        <p:blipFill>
          <a:blip r:embed="rId2"/>
          <a:stretch>
            <a:fillRect/>
          </a:stretch>
        </p:blipFill>
        <p:spPr>
          <a:xfrm>
            <a:off x="9380017" y="829954"/>
            <a:ext cx="2657709" cy="5951451"/>
          </a:xfrm>
          <a:prstGeom prst="rect">
            <a:avLst/>
          </a:prstGeom>
        </p:spPr>
      </p:pic>
      <p:sp>
        <p:nvSpPr>
          <p:cNvPr id="9" name="TextBox 8"/>
          <p:cNvSpPr txBox="1"/>
          <p:nvPr/>
        </p:nvSpPr>
        <p:spPr>
          <a:xfrm>
            <a:off x="1741720" y="3911446"/>
            <a:ext cx="6185644" cy="2457083"/>
          </a:xfrm>
          <a:prstGeom prst="rect">
            <a:avLst/>
          </a:prstGeom>
          <a:noFill/>
        </p:spPr>
        <p:txBody>
          <a:bodyPr wrap="square" rtlCol="0">
            <a:spAutoFit/>
          </a:bodyPr>
          <a:lstStyle/>
          <a:p>
            <a:pPr>
              <a:lnSpc>
                <a:spcPct val="110000"/>
              </a:lnSpc>
            </a:pPr>
            <a:r>
              <a:rPr lang="en-US" sz="2000" u="sng" dirty="0" err="1">
                <a:latin typeface="Verdana" panose="020B0604030504040204" pitchFamily="34" charset="0"/>
                <a:cs typeface="Verdana" panose="020B0604030504040204" pitchFamily="34" charset="0"/>
              </a:rPr>
              <a:t>Vs</a:t>
            </a:r>
            <a:r>
              <a:rPr lang="en-US" sz="2000" dirty="0">
                <a:latin typeface="Verdana" panose="020B0604030504040204" pitchFamily="34" charset="0"/>
                <a:cs typeface="Verdana" panose="020B0604030504040204" pitchFamily="34" charset="0"/>
              </a:rPr>
              <a:t>  =  </a:t>
            </a:r>
            <a:r>
              <a:rPr lang="en-US" sz="2000" u="sng" dirty="0">
                <a:latin typeface="Verdana" panose="020B0604030504040204" pitchFamily="34" charset="0"/>
                <a:cs typeface="Verdana" panose="020B0604030504040204" pitchFamily="34" charset="0"/>
              </a:rPr>
              <a:t>Ns</a:t>
            </a:r>
          </a:p>
          <a:p>
            <a:pPr>
              <a:lnSpc>
                <a:spcPct val="110000"/>
              </a:lnSpc>
            </a:pPr>
            <a:r>
              <a:rPr lang="en-US" sz="2000" dirty="0" err="1">
                <a:latin typeface="Verdana" panose="020B0604030504040204" pitchFamily="34" charset="0"/>
                <a:cs typeface="Verdana" panose="020B0604030504040204" pitchFamily="34" charset="0"/>
              </a:rPr>
              <a:t>Vp</a:t>
            </a:r>
            <a:r>
              <a:rPr lang="en-US" sz="2000" dirty="0">
                <a:latin typeface="Verdana" panose="020B0604030504040204" pitchFamily="34" charset="0"/>
                <a:cs typeface="Verdana" panose="020B0604030504040204" pitchFamily="34" charset="0"/>
              </a:rPr>
              <a:t>      </a:t>
            </a:r>
            <a:r>
              <a:rPr lang="en-US" sz="2000" dirty="0" err="1">
                <a:latin typeface="Verdana" panose="020B0604030504040204" pitchFamily="34" charset="0"/>
                <a:cs typeface="Verdana" panose="020B0604030504040204" pitchFamily="34" charset="0"/>
              </a:rPr>
              <a:t>Np</a:t>
            </a:r>
            <a:endParaRPr lang="en-US" sz="2000" dirty="0">
              <a:latin typeface="Verdana" panose="020B0604030504040204" pitchFamily="34" charset="0"/>
              <a:cs typeface="Verdana" panose="020B0604030504040204" pitchFamily="34" charset="0"/>
            </a:endParaRPr>
          </a:p>
          <a:p>
            <a:pPr>
              <a:lnSpc>
                <a:spcPct val="110000"/>
              </a:lnSpc>
            </a:pPr>
            <a:endParaRPr lang="en-US" sz="2000" dirty="0">
              <a:latin typeface="Verdana" panose="020B0604030504040204" pitchFamily="34" charset="0"/>
              <a:cs typeface="Verdana" panose="020B0604030504040204" pitchFamily="34" charset="0"/>
            </a:endParaRPr>
          </a:p>
          <a:p>
            <a:pPr>
              <a:lnSpc>
                <a:spcPct val="110000"/>
              </a:lnSpc>
            </a:pPr>
            <a:r>
              <a:rPr lang="en-US" sz="2000" dirty="0" err="1">
                <a:latin typeface="Verdana" panose="020B0604030504040204" pitchFamily="34" charset="0"/>
                <a:cs typeface="Verdana" panose="020B0604030504040204" pitchFamily="34" charset="0"/>
              </a:rPr>
              <a:t>Vs</a:t>
            </a:r>
            <a:r>
              <a:rPr lang="en-US" sz="2000" dirty="0">
                <a:latin typeface="Verdana" panose="020B0604030504040204" pitchFamily="34" charset="0"/>
                <a:cs typeface="Verdana" panose="020B0604030504040204" pitchFamily="34" charset="0"/>
              </a:rPr>
              <a:t> = voltage in secondary windings</a:t>
            </a:r>
          </a:p>
          <a:p>
            <a:pPr>
              <a:lnSpc>
                <a:spcPct val="110000"/>
              </a:lnSpc>
            </a:pPr>
            <a:r>
              <a:rPr lang="en-US" sz="2000" dirty="0">
                <a:latin typeface="Verdana" panose="020B0604030504040204" pitchFamily="34" charset="0"/>
                <a:cs typeface="Verdana" panose="020B0604030504040204" pitchFamily="34" charset="0"/>
              </a:rPr>
              <a:t>Ns = number turns in secondary windings</a:t>
            </a:r>
          </a:p>
          <a:p>
            <a:pPr>
              <a:lnSpc>
                <a:spcPct val="110000"/>
              </a:lnSpc>
            </a:pPr>
            <a:r>
              <a:rPr lang="en-US" sz="2000" dirty="0" err="1">
                <a:latin typeface="Verdana" panose="020B0604030504040204" pitchFamily="34" charset="0"/>
                <a:cs typeface="Verdana" panose="020B0604030504040204" pitchFamily="34" charset="0"/>
              </a:rPr>
              <a:t>Vp</a:t>
            </a:r>
            <a:r>
              <a:rPr lang="en-US" sz="2000" dirty="0">
                <a:latin typeface="Verdana" panose="020B0604030504040204" pitchFamily="34" charset="0"/>
                <a:cs typeface="Verdana" panose="020B0604030504040204" pitchFamily="34" charset="0"/>
              </a:rPr>
              <a:t> = voltage in primary windings</a:t>
            </a:r>
          </a:p>
          <a:p>
            <a:pPr>
              <a:lnSpc>
                <a:spcPct val="110000"/>
              </a:lnSpc>
            </a:pPr>
            <a:r>
              <a:rPr lang="en-US" sz="2000" dirty="0" err="1">
                <a:latin typeface="Verdana" panose="020B0604030504040204" pitchFamily="34" charset="0"/>
                <a:cs typeface="Verdana" panose="020B0604030504040204" pitchFamily="34" charset="0"/>
              </a:rPr>
              <a:t>Np</a:t>
            </a:r>
            <a:r>
              <a:rPr lang="en-US" sz="2000" dirty="0">
                <a:latin typeface="Verdana" panose="020B0604030504040204" pitchFamily="34" charset="0"/>
                <a:cs typeface="Verdana" panose="020B0604030504040204" pitchFamily="34" charset="0"/>
              </a:rPr>
              <a:t> = number of turns in primary windings</a:t>
            </a:r>
          </a:p>
        </p:txBody>
      </p:sp>
      <p:pic>
        <p:nvPicPr>
          <p:cNvPr id="10" name="Picture 9">
            <a:extLst>
              <a:ext uri="{FF2B5EF4-FFF2-40B4-BE49-F238E27FC236}">
                <a16:creationId xmlns:a16="http://schemas.microsoft.com/office/drawing/2014/main" id="{A10CC17F-82C4-B546-B8A9-8E520ACB3DE0}"/>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25290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9629559"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Transformers play a critical role in distribution</a:t>
            </a:r>
          </a:p>
        </p:txBody>
      </p:sp>
      <p:sp>
        <p:nvSpPr>
          <p:cNvPr id="6" name="TextBox 5"/>
          <p:cNvSpPr txBox="1"/>
          <p:nvPr/>
        </p:nvSpPr>
        <p:spPr>
          <a:xfrm>
            <a:off x="319659" y="894174"/>
            <a:ext cx="11527930" cy="737959"/>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Transmission of electricity is more efficient and less expensive at higher voltages: </a:t>
            </a:r>
            <a:r>
              <a:rPr lang="en-US" sz="2000" dirty="0">
                <a:latin typeface="Verdana" panose="020B0604030504040204" pitchFamily="34" charset="0"/>
                <a:cs typeface="Verdana" panose="020B0604030504040204" pitchFamily="34" charset="0"/>
              </a:rPr>
              <a:t>smaller wire is needed and loss still leaves useful power. </a:t>
            </a:r>
          </a:p>
        </p:txBody>
      </p:sp>
      <p:sp>
        <p:nvSpPr>
          <p:cNvPr id="3" name="TextBox 2"/>
          <p:cNvSpPr txBox="1"/>
          <p:nvPr/>
        </p:nvSpPr>
        <p:spPr>
          <a:xfrm>
            <a:off x="7316485" y="6459052"/>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sp>
        <p:nvSpPr>
          <p:cNvPr id="10" name="TextBox 9"/>
          <p:cNvSpPr txBox="1"/>
          <p:nvPr/>
        </p:nvSpPr>
        <p:spPr>
          <a:xfrm>
            <a:off x="355904" y="2111333"/>
            <a:ext cx="11527930" cy="1441420"/>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DC power </a:t>
            </a:r>
            <a:r>
              <a:rPr lang="en-US" sz="2000" dirty="0">
                <a:latin typeface="Verdana" panose="020B0604030504040204" pitchFamily="34" charset="0"/>
                <a:cs typeface="Verdana" panose="020B0604030504040204" pitchFamily="34" charset="0"/>
              </a:rPr>
              <a:t>can’t be stepped up and down, so must be transmitted at the voltage needed by the end user.</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This would take a very thick cable.</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Distance of transmission limited to about 2 km.</a:t>
            </a:r>
          </a:p>
        </p:txBody>
      </p:sp>
      <p:sp>
        <p:nvSpPr>
          <p:cNvPr id="11" name="TextBox 10"/>
          <p:cNvSpPr txBox="1"/>
          <p:nvPr/>
        </p:nvSpPr>
        <p:spPr>
          <a:xfrm>
            <a:off x="355904" y="3914161"/>
            <a:ext cx="11527930" cy="1770549"/>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AC power can be stepped up and down with transformers so it can be </a:t>
            </a:r>
            <a:r>
              <a:rPr lang="en-US" sz="2000" b="1" dirty="0">
                <a:latin typeface="Verdana" panose="020B0604030504040204" pitchFamily="34" charset="0"/>
                <a:cs typeface="Verdana" panose="020B0604030504040204" pitchFamily="34" charset="0"/>
              </a:rPr>
              <a:t>distributed at </a:t>
            </a:r>
            <a:r>
              <a:rPr lang="en-US" sz="2000" b="1" u="sng" dirty="0">
                <a:latin typeface="Verdana" panose="020B0604030504040204" pitchFamily="34" charset="0"/>
                <a:cs typeface="Verdana" panose="020B0604030504040204" pitchFamily="34" charset="0"/>
              </a:rPr>
              <a:t>&gt;</a:t>
            </a:r>
            <a:r>
              <a:rPr lang="en-US" sz="2000" b="1" dirty="0">
                <a:latin typeface="Verdana" panose="020B0604030504040204" pitchFamily="34" charset="0"/>
                <a:cs typeface="Verdana" panose="020B0604030504040204" pitchFamily="34" charset="0"/>
              </a:rPr>
              <a:t> 400 kV</a:t>
            </a:r>
            <a:r>
              <a:rPr lang="en-US" sz="2000" dirty="0">
                <a:latin typeface="Verdana" panose="020B0604030504040204" pitchFamily="34" charset="0"/>
                <a:cs typeface="Verdana" panose="020B0604030504040204" pitchFamily="34" charset="0"/>
              </a:rPr>
              <a:t> more efficiently and only stepped down at the point of use.</a:t>
            </a:r>
          </a:p>
          <a:p>
            <a:pPr>
              <a:lnSpc>
                <a:spcPct val="110000"/>
              </a:lnSpc>
            </a:pPr>
            <a:endParaRPr lang="en-US" sz="11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US: overhead transmission at 220 kV; underground at 132 kV</a:t>
            </a:r>
          </a:p>
          <a:p>
            <a:pPr marL="342900" indent="-342900">
              <a:lnSpc>
                <a:spcPct val="110000"/>
              </a:lnSpc>
              <a:buFont typeface="Arial"/>
              <a:buChar char="•"/>
            </a:pPr>
            <a:endParaRPr lang="en-US" sz="1000" dirty="0">
              <a:latin typeface="Verdana" panose="020B0604030504040204" pitchFamily="34" charset="0"/>
              <a:cs typeface="Verdana" panose="020B0604030504040204" pitchFamily="34" charset="0"/>
            </a:endParaRP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Very long-distance transmission uses 800 kV or more</a:t>
            </a:r>
          </a:p>
        </p:txBody>
      </p:sp>
      <p:pic>
        <p:nvPicPr>
          <p:cNvPr id="9" name="Picture 8">
            <a:extLst>
              <a:ext uri="{FF2B5EF4-FFF2-40B4-BE49-F238E27FC236}">
                <a16:creationId xmlns:a16="http://schemas.microsoft.com/office/drawing/2014/main" id="{0CDEE4EF-0D14-6A49-86BB-7618174B79BB}"/>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352991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834395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11. Electricity, grids and storage</a:t>
            </a:r>
          </a:p>
        </p:txBody>
      </p:sp>
      <p:sp>
        <p:nvSpPr>
          <p:cNvPr id="8" name="TextBox 7"/>
          <p:cNvSpPr txBox="1"/>
          <p:nvPr/>
        </p:nvSpPr>
        <p:spPr>
          <a:xfrm>
            <a:off x="2737889" y="2951946"/>
            <a:ext cx="6716221" cy="954107"/>
          </a:xfrm>
          <a:prstGeom prst="rect">
            <a:avLst/>
          </a:prstGeom>
          <a:noFill/>
        </p:spPr>
        <p:txBody>
          <a:bodyPr wrap="square" rtlCol="0">
            <a:spAutoFit/>
          </a:bodyPr>
          <a:lstStyle/>
          <a:p>
            <a:pPr lvl="1" algn="ctr"/>
            <a:r>
              <a:rPr lang="en-US" sz="2800" b="1" dirty="0">
                <a:latin typeface="Verdana" panose="020B0604030504040204" pitchFamily="34" charset="0"/>
                <a:cs typeface="Verdana" panose="020B0604030504040204" pitchFamily="34" charset="0"/>
              </a:rPr>
              <a:t>11.2: Electrify everything     </a:t>
            </a:r>
            <a:r>
              <a:rPr lang="en-US" sz="2800" dirty="0">
                <a:latin typeface="Verdana" panose="020B0604030504040204" pitchFamily="34" charset="0"/>
                <a:cs typeface="Verdana" panose="020B0604030504040204" pitchFamily="34" charset="0"/>
              </a:rPr>
              <a:t>(transportation, heat)</a:t>
            </a:r>
          </a:p>
        </p:txBody>
      </p:sp>
      <p:pic>
        <p:nvPicPr>
          <p:cNvPr id="7" name="Picture 6">
            <a:extLst>
              <a:ext uri="{FF2B5EF4-FFF2-40B4-BE49-F238E27FC236}">
                <a16:creationId xmlns:a16="http://schemas.microsoft.com/office/drawing/2014/main" id="{FC88E4F5-1D9D-714E-96CD-F2908315951D}"/>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3735826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88505"/>
            <a:ext cx="1036854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Electrifying everything: we’ll need far more power</a:t>
            </a:r>
          </a:p>
        </p:txBody>
      </p:sp>
      <p:sp>
        <p:nvSpPr>
          <p:cNvPr id="11" name="TextBox 10"/>
          <p:cNvSpPr txBox="1"/>
          <p:nvPr/>
        </p:nvSpPr>
        <p:spPr>
          <a:xfrm>
            <a:off x="-352698" y="6446739"/>
            <a:ext cx="2143297" cy="307777"/>
          </a:xfrm>
          <a:prstGeom prst="rect">
            <a:avLst/>
          </a:prstGeom>
          <a:noFill/>
        </p:spPr>
        <p:txBody>
          <a:bodyPr wrap="square" rtlCol="0">
            <a:spAutoFit/>
          </a:bodyPr>
          <a:lstStyle/>
          <a:p>
            <a:pPr algn="r"/>
            <a:r>
              <a:rPr lang="en-US" sz="1400" dirty="0">
                <a:latin typeface="Verdana" panose="020B0604030504040204" pitchFamily="34" charset="0"/>
                <a:cs typeface="Verdana" panose="020B0604030504040204" pitchFamily="34" charset="0"/>
              </a:rPr>
              <a:t>Rewiring America</a:t>
            </a:r>
          </a:p>
        </p:txBody>
      </p:sp>
      <p:sp>
        <p:nvSpPr>
          <p:cNvPr id="7" name="TextBox 6"/>
          <p:cNvSpPr txBox="1"/>
          <p:nvPr/>
        </p:nvSpPr>
        <p:spPr>
          <a:xfrm>
            <a:off x="319658" y="828858"/>
            <a:ext cx="11564176" cy="737959"/>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Saul Griffith’s ‘Rewiring America’ plan shows how much electricity we’ll have to generate and move.</a:t>
            </a:r>
          </a:p>
        </p:txBody>
      </p:sp>
      <p:pic>
        <p:nvPicPr>
          <p:cNvPr id="9" name="Picture 8">
            <a:extLst>
              <a:ext uri="{FF2B5EF4-FFF2-40B4-BE49-F238E27FC236}">
                <a16:creationId xmlns:a16="http://schemas.microsoft.com/office/drawing/2014/main" id="{26A51FA8-E0EC-8944-96AC-7B090D533079}"/>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pic>
        <p:nvPicPr>
          <p:cNvPr id="2" name="Picture 1">
            <a:extLst>
              <a:ext uri="{FF2B5EF4-FFF2-40B4-BE49-F238E27FC236}">
                <a16:creationId xmlns:a16="http://schemas.microsoft.com/office/drawing/2014/main" id="{2D2D1D10-2AE8-1340-BB7F-81CAC0C67FC6}"/>
              </a:ext>
            </a:extLst>
          </p:cNvPr>
          <p:cNvPicPr>
            <a:picLocks noChangeAspect="1"/>
          </p:cNvPicPr>
          <p:nvPr/>
        </p:nvPicPr>
        <p:blipFill>
          <a:blip r:embed="rId3"/>
          <a:stretch>
            <a:fillRect/>
          </a:stretch>
        </p:blipFill>
        <p:spPr>
          <a:xfrm>
            <a:off x="3117519" y="1449977"/>
            <a:ext cx="8968791" cy="5319518"/>
          </a:xfrm>
          <a:prstGeom prst="rect">
            <a:avLst/>
          </a:prstGeom>
        </p:spPr>
      </p:pic>
      <p:sp>
        <p:nvSpPr>
          <p:cNvPr id="3" name="Rounded Rectangular Callout 2">
            <a:extLst>
              <a:ext uri="{FF2B5EF4-FFF2-40B4-BE49-F238E27FC236}">
                <a16:creationId xmlns:a16="http://schemas.microsoft.com/office/drawing/2014/main" id="{4C26EE94-26FA-F849-A0B9-F05195CCBCF7}"/>
              </a:ext>
            </a:extLst>
          </p:cNvPr>
          <p:cNvSpPr/>
          <p:nvPr/>
        </p:nvSpPr>
        <p:spPr>
          <a:xfrm>
            <a:off x="228600" y="3258971"/>
            <a:ext cx="2797673" cy="1043200"/>
          </a:xfrm>
          <a:prstGeom prst="wedgeRoundRectCallout">
            <a:avLst>
              <a:gd name="adj1" fmla="val 113640"/>
              <a:gd name="adj2" fmla="val 58743"/>
              <a:gd name="adj3" fmla="val 16667"/>
            </a:avLst>
          </a:prstGeom>
          <a:noFill/>
          <a:ln w="28575">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biggest new loads:</a:t>
            </a:r>
          </a:p>
          <a:p>
            <a:pPr marL="342900" indent="-342900">
              <a:buFont typeface="Arial" panose="020B0604020202020204" pitchFamily="34" charset="0"/>
              <a:buChar char="•"/>
            </a:pP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transportation</a:t>
            </a:r>
          </a:p>
          <a:p>
            <a:pPr marL="342900" indent="-342900">
              <a:buFont typeface="Arial" panose="020B0604020202020204" pitchFamily="34" charset="0"/>
              <a:buChar char="•"/>
            </a:pP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heating</a:t>
            </a:r>
          </a:p>
        </p:txBody>
      </p:sp>
      <p:sp>
        <p:nvSpPr>
          <p:cNvPr id="12" name="Rounded Rectangular Callout 11">
            <a:extLst>
              <a:ext uri="{FF2B5EF4-FFF2-40B4-BE49-F238E27FC236}">
                <a16:creationId xmlns:a16="http://schemas.microsoft.com/office/drawing/2014/main" id="{59E85D6F-D1B3-EF47-B49D-4FA9FA8C7587}"/>
              </a:ext>
            </a:extLst>
          </p:cNvPr>
          <p:cNvSpPr/>
          <p:nvPr/>
        </p:nvSpPr>
        <p:spPr>
          <a:xfrm>
            <a:off x="224244" y="3241552"/>
            <a:ext cx="2797673" cy="1043200"/>
          </a:xfrm>
          <a:prstGeom prst="wedgeRoundRectCallout">
            <a:avLst>
              <a:gd name="adj1" fmla="val 116442"/>
              <a:gd name="adj2" fmla="val -36424"/>
              <a:gd name="adj3" fmla="val 16667"/>
            </a:avLst>
          </a:prstGeom>
          <a:solidFill>
            <a:schemeClr val="bg1"/>
          </a:solidFill>
          <a:ln w="28575">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biggest new loads:</a:t>
            </a:r>
          </a:p>
          <a:p>
            <a:pPr marL="342900" indent="-342900">
              <a:buFont typeface="Arial" panose="020B0604020202020204" pitchFamily="34" charset="0"/>
              <a:buChar char="•"/>
            </a:pP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transportation</a:t>
            </a:r>
          </a:p>
          <a:p>
            <a:pPr marL="342900" indent="-342900">
              <a:buFont typeface="Arial" panose="020B0604020202020204" pitchFamily="34" charset="0"/>
              <a:buChar char="•"/>
            </a:pP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heating</a:t>
            </a:r>
          </a:p>
        </p:txBody>
      </p:sp>
      <p:sp>
        <p:nvSpPr>
          <p:cNvPr id="13" name="Rounded Rectangular Callout 12">
            <a:extLst>
              <a:ext uri="{FF2B5EF4-FFF2-40B4-BE49-F238E27FC236}">
                <a16:creationId xmlns:a16="http://schemas.microsoft.com/office/drawing/2014/main" id="{A49E4BAE-6E85-994B-B29B-785ACBCFF838}"/>
              </a:ext>
            </a:extLst>
          </p:cNvPr>
          <p:cNvSpPr/>
          <p:nvPr/>
        </p:nvSpPr>
        <p:spPr>
          <a:xfrm>
            <a:off x="219888" y="3241552"/>
            <a:ext cx="2797673" cy="1043200"/>
          </a:xfrm>
          <a:prstGeom prst="wedgeRoundRectCallout">
            <a:avLst>
              <a:gd name="adj1" fmla="val 113174"/>
              <a:gd name="adj2" fmla="val 120100"/>
              <a:gd name="adj3" fmla="val 16667"/>
            </a:avLst>
          </a:prstGeom>
          <a:solidFill>
            <a:schemeClr val="bg1"/>
          </a:solidFill>
          <a:ln w="28575">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biggest new loads:</a:t>
            </a:r>
          </a:p>
          <a:p>
            <a:pPr marL="342900" indent="-342900">
              <a:buFont typeface="Arial" panose="020B0604020202020204" pitchFamily="34" charset="0"/>
              <a:buChar char="•"/>
            </a:pP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transportation</a:t>
            </a:r>
          </a:p>
          <a:p>
            <a:pPr marL="342900" indent="-342900">
              <a:buFont typeface="Arial" panose="020B0604020202020204" pitchFamily="34" charset="0"/>
              <a:buChar char="•"/>
            </a:pP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heating</a:t>
            </a:r>
          </a:p>
        </p:txBody>
      </p:sp>
    </p:spTree>
    <p:extLst>
      <p:ext uri="{BB962C8B-B14F-4D97-AF65-F5344CB8AC3E}">
        <p14:creationId xmlns:p14="http://schemas.microsoft.com/office/powerpoint/2010/main" val="25084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8505"/>
            <a:ext cx="778770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Electric transportation: electric trams</a:t>
            </a:r>
          </a:p>
        </p:txBody>
      </p:sp>
      <p:sp>
        <p:nvSpPr>
          <p:cNvPr id="6" name="TextBox 5"/>
          <p:cNvSpPr txBox="1"/>
          <p:nvPr/>
        </p:nvSpPr>
        <p:spPr>
          <a:xfrm>
            <a:off x="319657" y="789670"/>
            <a:ext cx="11698171" cy="1415067"/>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The first electric supply systems (grids) were built to supply lighting. But while lighting was used mainly at night, electricity had to be generated all day in order to serve the system.</a:t>
            </a:r>
          </a:p>
          <a:p>
            <a:pPr marL="342900" indent="-342900">
              <a:lnSpc>
                <a:spcPct val="110000"/>
              </a:lnSpc>
              <a:buFont typeface="Arial"/>
              <a:buChar char="•"/>
            </a:pPr>
            <a:r>
              <a:rPr lang="en-US" sz="2000" b="1" dirty="0">
                <a:latin typeface="Verdana" panose="020B0604030504040204" pitchFamily="34" charset="0"/>
                <a:cs typeface="Verdana" panose="020B0604030504040204" pitchFamily="34" charset="0"/>
              </a:rPr>
              <a:t>What to do with electricity produced during daylight hours?</a:t>
            </a:r>
          </a:p>
        </p:txBody>
      </p:sp>
      <p:sp>
        <p:nvSpPr>
          <p:cNvPr id="3" name="TextBox 2"/>
          <p:cNvSpPr txBox="1"/>
          <p:nvPr/>
        </p:nvSpPr>
        <p:spPr>
          <a:xfrm>
            <a:off x="127743" y="6225086"/>
            <a:ext cx="3105685"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sp>
        <p:nvSpPr>
          <p:cNvPr id="9" name="TextBox 8"/>
          <p:cNvSpPr txBox="1"/>
          <p:nvPr/>
        </p:nvSpPr>
        <p:spPr>
          <a:xfrm>
            <a:off x="319657" y="2318725"/>
            <a:ext cx="11698171" cy="1415067"/>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Transportation in cities!</a:t>
            </a:r>
          </a:p>
          <a:p>
            <a:pPr>
              <a:lnSpc>
                <a:spcPct val="110000"/>
              </a:lnSpc>
            </a:pPr>
            <a:r>
              <a:rPr lang="en-US" sz="2000" dirty="0">
                <a:latin typeface="Verdana" panose="020B0604030504040204" pitchFamily="34" charset="0"/>
                <a:cs typeface="Verdana" panose="020B0604030504040204" pitchFamily="34" charset="0"/>
              </a:rPr>
              <a:t>Electric transportation cut down on horse pollution.</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Horse-draw trams were electrified in the 1880s through early 1914.</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Petro-fueled buses have replaced some electric systems.</a:t>
            </a:r>
          </a:p>
        </p:txBody>
      </p:sp>
      <p:pic>
        <p:nvPicPr>
          <p:cNvPr id="10" name="Picture 9" descr="Scanbot Oct 30, 2017 6.58 PM.pdf"/>
          <p:cNvPicPr>
            <a:picLocks noChangeAspect="1"/>
          </p:cNvPicPr>
          <p:nvPr/>
        </p:nvPicPr>
        <p:blipFill rotWithShape="1">
          <a:blip r:embed="rId2">
            <a:extLst>
              <a:ext uri="{28A0092B-C50C-407E-A947-70E740481C1C}">
                <a14:useLocalDpi xmlns:a14="http://schemas.microsoft.com/office/drawing/2010/main" val="0"/>
              </a:ext>
            </a:extLst>
          </a:blip>
          <a:srcRect t="16667" b="34774"/>
          <a:stretch/>
        </p:blipFill>
        <p:spPr>
          <a:xfrm>
            <a:off x="4428307" y="3776061"/>
            <a:ext cx="7557572" cy="2998662"/>
          </a:xfrm>
          <a:prstGeom prst="rect">
            <a:avLst/>
          </a:prstGeom>
        </p:spPr>
      </p:pic>
      <p:pic>
        <p:nvPicPr>
          <p:cNvPr id="11" name="Picture 10">
            <a:extLst>
              <a:ext uri="{FF2B5EF4-FFF2-40B4-BE49-F238E27FC236}">
                <a16:creationId xmlns:a16="http://schemas.microsoft.com/office/drawing/2014/main" id="{BF035C14-5B7D-474F-B4BA-5073A1D62692}"/>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76348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297870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Electric trains</a:t>
            </a:r>
          </a:p>
        </p:txBody>
      </p:sp>
      <p:sp>
        <p:nvSpPr>
          <p:cNvPr id="6" name="TextBox 5"/>
          <p:cNvSpPr txBox="1"/>
          <p:nvPr/>
        </p:nvSpPr>
        <p:spPr>
          <a:xfrm>
            <a:off x="319658" y="802733"/>
            <a:ext cx="7073919" cy="1437381"/>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Mains electricity and powerful electric motors allowed trains to be run </a:t>
            </a:r>
            <a:r>
              <a:rPr lang="en-US" sz="2000" b="1" dirty="0">
                <a:latin typeface="Verdana" panose="020B0604030504040204" pitchFamily="34" charset="0"/>
                <a:cs typeface="Verdana" panose="020B0604030504040204" pitchFamily="34" charset="0"/>
              </a:rPr>
              <a:t>underground</a:t>
            </a:r>
            <a:r>
              <a:rPr lang="en-US" sz="2000" dirty="0">
                <a:latin typeface="Verdana" panose="020B0604030504040204" pitchFamily="34" charset="0"/>
                <a:cs typeface="Verdana" panose="020B0604030504040204" pitchFamily="34" charset="0"/>
              </a:rPr>
              <a:t> where coal and steam emissions would be impossible.</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Chunnel is a good example.</a:t>
            </a:r>
          </a:p>
        </p:txBody>
      </p:sp>
      <p:pic>
        <p:nvPicPr>
          <p:cNvPr id="10" name="Picture 9" descr="472px-Course_Channeltunnel_en.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0740" y="2265606"/>
            <a:ext cx="4773711" cy="3914039"/>
          </a:xfrm>
          <a:prstGeom prst="rect">
            <a:avLst/>
          </a:prstGeom>
        </p:spPr>
      </p:pic>
      <p:pic>
        <p:nvPicPr>
          <p:cNvPr id="11" name="Picture 10" descr="1024px-Channel_Tunnel_NR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6380" y="828859"/>
            <a:ext cx="4389816" cy="5851659"/>
          </a:xfrm>
          <a:prstGeom prst="rect">
            <a:avLst/>
          </a:prstGeom>
        </p:spPr>
      </p:pic>
      <p:sp>
        <p:nvSpPr>
          <p:cNvPr id="12" name="TextBox 11"/>
          <p:cNvSpPr txBox="1"/>
          <p:nvPr/>
        </p:nvSpPr>
        <p:spPr>
          <a:xfrm>
            <a:off x="4205488" y="5871228"/>
            <a:ext cx="774571" cy="369332"/>
          </a:xfrm>
          <a:prstGeom prst="rect">
            <a:avLst/>
          </a:prstGeom>
          <a:noFill/>
        </p:spPr>
        <p:txBody>
          <a:bodyPr wrap="none" rtlCol="0">
            <a:spAutoFit/>
          </a:bodyPr>
          <a:lstStyle/>
          <a:p>
            <a:r>
              <a:rPr lang="en-US" dirty="0">
                <a:solidFill>
                  <a:schemeClr val="bg1"/>
                </a:solidFill>
                <a:latin typeface="Verdana" panose="020B0604030504040204" pitchFamily="34" charset="0"/>
              </a:rPr>
              <a:t>1856</a:t>
            </a:r>
          </a:p>
        </p:txBody>
      </p:sp>
      <p:pic>
        <p:nvPicPr>
          <p:cNvPr id="7" name="Picture 6" descr="Channel_Tunnel_1856_idea_from_Gamond_1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532" y="4164618"/>
            <a:ext cx="3507759" cy="2544244"/>
          </a:xfrm>
          <a:prstGeom prst="rect">
            <a:avLst/>
          </a:prstGeom>
        </p:spPr>
      </p:pic>
      <p:sp>
        <p:nvSpPr>
          <p:cNvPr id="3" name="TextBox 2"/>
          <p:cNvSpPr txBox="1"/>
          <p:nvPr/>
        </p:nvSpPr>
        <p:spPr>
          <a:xfrm>
            <a:off x="7637418" y="6453968"/>
            <a:ext cx="4334969" cy="307777"/>
          </a:xfrm>
          <a:prstGeom prst="rect">
            <a:avLst/>
          </a:prstGeom>
          <a:solidFill>
            <a:schemeClr val="bg1"/>
          </a:solidFill>
        </p:spPr>
        <p:txBody>
          <a:bodyPr wrap="none" rtlCol="0">
            <a:spAutoFit/>
          </a:bodyPr>
          <a:lstStyle/>
          <a:p>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en.wikipedia.org</a:t>
            </a:r>
            <a:r>
              <a:rPr lang="en-US" sz="1400" dirty="0">
                <a:latin typeface="Verdana" panose="020B0604030504040204" pitchFamily="34" charset="0"/>
                <a:cs typeface="Verdana" panose="020B0604030504040204" pitchFamily="34" charset="0"/>
              </a:rPr>
              <a:t>/wiki/</a:t>
            </a:r>
            <a:r>
              <a:rPr lang="en-US" sz="1400" dirty="0" err="1">
                <a:latin typeface="Verdana" panose="020B0604030504040204" pitchFamily="34" charset="0"/>
                <a:cs typeface="Verdana" panose="020B0604030504040204" pitchFamily="34" charset="0"/>
              </a:rPr>
              <a:t>Channel_Tunnel</a:t>
            </a:r>
            <a:endParaRPr lang="en-US" sz="1400" dirty="0">
              <a:latin typeface="Verdana" panose="020B0604030504040204" pitchFamily="34" charset="0"/>
              <a:cs typeface="Verdana" panose="020B0604030504040204" pitchFamily="34" charset="0"/>
            </a:endParaRPr>
          </a:p>
        </p:txBody>
      </p:sp>
      <p:pic>
        <p:nvPicPr>
          <p:cNvPr id="13" name="Picture 12">
            <a:extLst>
              <a:ext uri="{FF2B5EF4-FFF2-40B4-BE49-F238E27FC236}">
                <a16:creationId xmlns:a16="http://schemas.microsoft.com/office/drawing/2014/main" id="{E41024DD-DC01-194D-84FD-DFF7130C4568}"/>
              </a:ext>
            </a:extLst>
          </p:cNvPr>
          <p:cNvPicPr>
            <a:picLocks noChangeAspect="1"/>
          </p:cNvPicPr>
          <p:nvPr/>
        </p:nvPicPr>
        <p:blipFill>
          <a:blip r:embed="rId5">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228731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537038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Battery-powered vehicles</a:t>
            </a:r>
          </a:p>
        </p:txBody>
      </p:sp>
      <p:sp>
        <p:nvSpPr>
          <p:cNvPr id="6" name="TextBox 5"/>
          <p:cNvSpPr txBox="1"/>
          <p:nvPr/>
        </p:nvSpPr>
        <p:spPr>
          <a:xfrm>
            <a:off x="319657" y="894174"/>
            <a:ext cx="11872343" cy="1753622"/>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1899: </a:t>
            </a:r>
            <a:r>
              <a:rPr lang="en-US" sz="2000" dirty="0" err="1">
                <a:latin typeface="Verdana" panose="020B0604030504040204" pitchFamily="34" charset="0"/>
                <a:cs typeface="Verdana" panose="020B0604030504040204" pitchFamily="34" charset="0"/>
              </a:rPr>
              <a:t>Jenztzy</a:t>
            </a:r>
            <a:r>
              <a:rPr lang="en-US" sz="2000" dirty="0">
                <a:latin typeface="Verdana" panose="020B0604030504040204" pitchFamily="34" charset="0"/>
                <a:cs typeface="Verdana" panose="020B0604030504040204" pitchFamily="34" charset="0"/>
              </a:rPr>
              <a:t> created a 1.5 </a:t>
            </a:r>
            <a:r>
              <a:rPr lang="en-US" sz="2000" dirty="0" err="1">
                <a:latin typeface="Verdana" panose="020B0604030504040204" pitchFamily="34" charset="0"/>
                <a:cs typeface="Verdana" panose="020B0604030504040204" pitchFamily="34" charset="0"/>
              </a:rPr>
              <a:t>tonne</a:t>
            </a:r>
            <a:r>
              <a:rPr lang="en-US" sz="2000" dirty="0">
                <a:latin typeface="Verdana" panose="020B0604030504040204" pitchFamily="34" charset="0"/>
                <a:cs typeface="Verdana" panose="020B0604030504040204" pitchFamily="34" charset="0"/>
              </a:rPr>
              <a:t> car powered by a 50 kW motor and lead-acid batteries</a:t>
            </a:r>
          </a:p>
          <a:p>
            <a:pPr>
              <a:lnSpc>
                <a:spcPct val="110000"/>
              </a:lnSpc>
            </a:pPr>
            <a:endParaRPr lang="en-US" sz="1000" dirty="0">
              <a:latin typeface="Verdana" panose="020B0604030504040204" pitchFamily="34" charset="0"/>
              <a:cs typeface="Verdana" panose="020B0604030504040204" pitchFamily="34" charset="0"/>
            </a:endParaRPr>
          </a:p>
          <a:p>
            <a:pPr>
              <a:lnSpc>
                <a:spcPct val="110000"/>
              </a:lnSpc>
            </a:pPr>
            <a:r>
              <a:rPr lang="en-US" sz="2000" b="1" dirty="0">
                <a:latin typeface="Verdana" panose="020B0604030504040204" pitchFamily="34" charset="0"/>
                <a:cs typeface="Verdana" panose="020B0604030504040204" pitchFamily="34" charset="0"/>
              </a:rPr>
              <a:t>1900-20: </a:t>
            </a:r>
            <a:r>
              <a:rPr lang="en-US" sz="2000" dirty="0">
                <a:latin typeface="Verdana" panose="020B0604030504040204" pitchFamily="34" charset="0"/>
                <a:cs typeface="Verdana" panose="020B0604030504040204" pitchFamily="34" charset="0"/>
              </a:rPr>
              <a:t>Battery-electric buses and taxis</a:t>
            </a:r>
          </a:p>
          <a:p>
            <a:pPr>
              <a:lnSpc>
                <a:spcPct val="110000"/>
              </a:lnSpc>
            </a:pPr>
            <a:endParaRPr lang="en-US" sz="1000" dirty="0">
              <a:latin typeface="Verdana" panose="020B0604030504040204" pitchFamily="34" charset="0"/>
              <a:cs typeface="Verdana" panose="020B0604030504040204" pitchFamily="34" charset="0"/>
            </a:endParaRPr>
          </a:p>
          <a:p>
            <a:pPr>
              <a:lnSpc>
                <a:spcPct val="110000"/>
              </a:lnSpc>
            </a:pPr>
            <a:r>
              <a:rPr lang="en-US" sz="2000" b="1" dirty="0">
                <a:latin typeface="Verdana" panose="020B0604030504040204" pitchFamily="34" charset="0"/>
                <a:cs typeface="Verdana" panose="020B0604030504040204" pitchFamily="34" charset="0"/>
              </a:rPr>
              <a:t>Recently: </a:t>
            </a:r>
            <a:r>
              <a:rPr lang="en-US" sz="2000" dirty="0">
                <a:latin typeface="Verdana" panose="020B0604030504040204" pitchFamily="34" charset="0"/>
                <a:cs typeface="Verdana" panose="020B0604030504040204" pitchFamily="34" charset="0"/>
              </a:rPr>
              <a:t>improvements in magnets, motor / generators, batteries and regenerative braking have created the modern electric or hybrid vehicle.</a:t>
            </a:r>
          </a:p>
        </p:txBody>
      </p:sp>
      <p:pic>
        <p:nvPicPr>
          <p:cNvPr id="11" name="Picture 10" descr="Scanbot Oct 30, 2017 6.59 PM.pdf"/>
          <p:cNvPicPr>
            <a:picLocks noChangeAspect="1"/>
          </p:cNvPicPr>
          <p:nvPr/>
        </p:nvPicPr>
        <p:blipFill rotWithShape="1">
          <a:blip r:embed="rId2">
            <a:extLst>
              <a:ext uri="{28A0092B-C50C-407E-A947-70E740481C1C}">
                <a14:useLocalDpi xmlns:a14="http://schemas.microsoft.com/office/drawing/2010/main" val="0"/>
              </a:ext>
            </a:extLst>
          </a:blip>
          <a:srcRect r="58456" b="9053"/>
          <a:stretch/>
        </p:blipFill>
        <p:spPr>
          <a:xfrm rot="5400000">
            <a:off x="4237944" y="-989691"/>
            <a:ext cx="3869029" cy="11408341"/>
          </a:xfrm>
          <a:prstGeom prst="rect">
            <a:avLst/>
          </a:prstGeom>
        </p:spPr>
      </p:pic>
      <p:pic>
        <p:nvPicPr>
          <p:cNvPr id="9" name="Picture 8">
            <a:extLst>
              <a:ext uri="{FF2B5EF4-FFF2-40B4-BE49-F238E27FC236}">
                <a16:creationId xmlns:a16="http://schemas.microsoft.com/office/drawing/2014/main" id="{C74F0435-C950-1844-AB7B-F53B12B7123E}"/>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
        <p:nvSpPr>
          <p:cNvPr id="3" name="TextBox 2"/>
          <p:cNvSpPr txBox="1"/>
          <p:nvPr/>
        </p:nvSpPr>
        <p:spPr>
          <a:xfrm>
            <a:off x="7311181" y="6473628"/>
            <a:ext cx="4749057" cy="307777"/>
          </a:xfrm>
          <a:prstGeom prst="rect">
            <a:avLst/>
          </a:prstGeom>
          <a:solidFill>
            <a:schemeClr val="bg1"/>
          </a:solid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spTree>
    <p:extLst>
      <p:ext uri="{BB962C8B-B14F-4D97-AF65-F5344CB8AC3E}">
        <p14:creationId xmlns:p14="http://schemas.microsoft.com/office/powerpoint/2010/main" val="3261087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445186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Lithium-ion batteries</a:t>
            </a:r>
          </a:p>
        </p:txBody>
      </p:sp>
      <p:sp>
        <p:nvSpPr>
          <p:cNvPr id="3" name="TextBox 2"/>
          <p:cNvSpPr txBox="1"/>
          <p:nvPr/>
        </p:nvSpPr>
        <p:spPr>
          <a:xfrm>
            <a:off x="149700" y="5559999"/>
            <a:ext cx="2267748" cy="1200329"/>
          </a:xfrm>
          <a:prstGeom prst="rect">
            <a:avLst/>
          </a:prstGeom>
          <a:noFill/>
        </p:spPr>
        <p:txBody>
          <a:bodyPr wrap="square" rtlCol="0">
            <a:spAutoFit/>
          </a:bodyPr>
          <a:lstStyle/>
          <a:p>
            <a:r>
              <a:rPr lang="en-US" sz="1200" dirty="0">
                <a:latin typeface="Verdana" panose="020B0604030504040204" pitchFamily="34" charset="0"/>
                <a:cs typeface="Verdana" panose="020B0604030504040204" pitchFamily="34" charset="0"/>
              </a:rPr>
              <a:t>https://</a:t>
            </a:r>
            <a:r>
              <a:rPr lang="en-US" sz="1200" dirty="0" err="1">
                <a:latin typeface="Verdana" panose="020B0604030504040204" pitchFamily="34" charset="0"/>
                <a:cs typeface="Verdana" panose="020B0604030504040204" pitchFamily="34" charset="0"/>
              </a:rPr>
              <a:t>evannex.com</a:t>
            </a:r>
            <a:r>
              <a:rPr lang="en-US" sz="1200" dirty="0">
                <a:latin typeface="Verdana" panose="020B0604030504040204" pitchFamily="34" charset="0"/>
                <a:cs typeface="Verdana" panose="020B0604030504040204" pitchFamily="34" charset="0"/>
              </a:rPr>
              <a:t>/blogs/news/making-batteries-better-</a:t>
            </a:r>
            <a:br>
              <a:rPr lang="en-US" sz="1200" dirty="0">
                <a:latin typeface="Verdana" panose="020B0604030504040204" pitchFamily="34" charset="0"/>
                <a:cs typeface="Verdana" panose="020B0604030504040204" pitchFamily="34" charset="0"/>
              </a:rPr>
            </a:br>
            <a:r>
              <a:rPr lang="en-US" sz="1200" dirty="0">
                <a:latin typeface="Verdana" panose="020B0604030504040204" pitchFamily="34" charset="0"/>
                <a:cs typeface="Verdana" panose="020B0604030504040204" pitchFamily="34" charset="0"/>
              </a:rPr>
              <a:t>how-tesla-could-improve-electric-vehicle-lithium-ion-battery-technology</a:t>
            </a:r>
          </a:p>
        </p:txBody>
      </p:sp>
      <p:pic>
        <p:nvPicPr>
          <p:cNvPr id="7" name="Picture 6" descr="Screen Shot 2017-10-29 at 12.16.50 PM.png"/>
          <p:cNvPicPr>
            <a:picLocks noChangeAspect="1"/>
          </p:cNvPicPr>
          <p:nvPr/>
        </p:nvPicPr>
        <p:blipFill rotWithShape="1">
          <a:blip r:embed="rId2">
            <a:extLst>
              <a:ext uri="{28A0092B-C50C-407E-A947-70E740481C1C}">
                <a14:useLocalDpi xmlns:a14="http://schemas.microsoft.com/office/drawing/2010/main" val="0"/>
              </a:ext>
            </a:extLst>
          </a:blip>
          <a:srcRect t="7402" b="7252"/>
          <a:stretch/>
        </p:blipFill>
        <p:spPr>
          <a:xfrm>
            <a:off x="228601" y="718454"/>
            <a:ext cx="7812308" cy="3510985"/>
          </a:xfrm>
          <a:prstGeom prst="rect">
            <a:avLst/>
          </a:prstGeom>
        </p:spPr>
      </p:pic>
      <p:pic>
        <p:nvPicPr>
          <p:cNvPr id="9" name="Picture 8" descr="Screen Shot 2017-10-29 at 12.16.58 PM.png"/>
          <p:cNvPicPr>
            <a:picLocks noChangeAspect="1"/>
          </p:cNvPicPr>
          <p:nvPr/>
        </p:nvPicPr>
        <p:blipFill rotWithShape="1">
          <a:blip r:embed="rId3">
            <a:extLst>
              <a:ext uri="{28A0092B-C50C-407E-A947-70E740481C1C}">
                <a14:useLocalDpi xmlns:a14="http://schemas.microsoft.com/office/drawing/2010/main" val="0"/>
              </a:ext>
            </a:extLst>
          </a:blip>
          <a:srcRect t="9417" b="9595"/>
          <a:stretch/>
        </p:blipFill>
        <p:spPr>
          <a:xfrm>
            <a:off x="3372984" y="4101737"/>
            <a:ext cx="8669316" cy="2658591"/>
          </a:xfrm>
          <a:prstGeom prst="rect">
            <a:avLst/>
          </a:prstGeom>
        </p:spPr>
      </p:pic>
      <p:pic>
        <p:nvPicPr>
          <p:cNvPr id="10" name="Picture 9">
            <a:extLst>
              <a:ext uri="{FF2B5EF4-FFF2-40B4-BE49-F238E27FC236}">
                <a16:creationId xmlns:a16="http://schemas.microsoft.com/office/drawing/2014/main" id="{FCA2B3E9-9E10-DA41-99C4-6BF27C66B790}"/>
              </a:ext>
            </a:extLst>
          </p:cNvPr>
          <p:cNvPicPr>
            <a:picLocks noChangeAspect="1"/>
          </p:cNvPicPr>
          <p:nvPr/>
        </p:nvPicPr>
        <p:blipFill>
          <a:blip r:embed="rId4">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3707996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8505"/>
            <a:ext cx="490070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Hybrid electric vehicles</a:t>
            </a:r>
          </a:p>
        </p:txBody>
      </p:sp>
      <p:sp>
        <p:nvSpPr>
          <p:cNvPr id="11" name="TextBox 10"/>
          <p:cNvSpPr txBox="1"/>
          <p:nvPr/>
        </p:nvSpPr>
        <p:spPr>
          <a:xfrm>
            <a:off x="29320" y="6461718"/>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sp>
        <p:nvSpPr>
          <p:cNvPr id="7" name="TextBox 6"/>
          <p:cNvSpPr txBox="1"/>
          <p:nvPr/>
        </p:nvSpPr>
        <p:spPr>
          <a:xfrm>
            <a:off x="319658" y="894174"/>
            <a:ext cx="11552684" cy="1076513"/>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The idea of petro engines with electric transmission </a:t>
            </a:r>
            <a:r>
              <a:rPr lang="en-US" sz="2000" b="1" dirty="0">
                <a:latin typeface="Verdana" panose="020B0604030504040204" pitchFamily="34" charset="0"/>
                <a:cs typeface="Verdana" panose="020B0604030504040204" pitchFamily="34" charset="0"/>
              </a:rPr>
              <a:t>isn’t new</a:t>
            </a:r>
            <a:r>
              <a:rPr lang="en-US" sz="2000" dirty="0">
                <a:latin typeface="Verdana" panose="020B0604030504040204" pitchFamily="34" charset="0"/>
                <a:cs typeface="Verdana" panose="020B0604030504040204" pitchFamily="34" charset="0"/>
              </a:rPr>
              <a:t>: </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1890s: French railways used steam-electric system in the 1890s.</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1905: diesel-electric buses</a:t>
            </a:r>
          </a:p>
        </p:txBody>
      </p:sp>
      <p:sp>
        <p:nvSpPr>
          <p:cNvPr id="9" name="TextBox 8"/>
          <p:cNvSpPr txBox="1"/>
          <p:nvPr/>
        </p:nvSpPr>
        <p:spPr>
          <a:xfrm>
            <a:off x="319657" y="2093587"/>
            <a:ext cx="10587829" cy="1415067"/>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Toyota </a:t>
            </a:r>
            <a:r>
              <a:rPr lang="en-US" sz="2000" dirty="0" err="1">
                <a:latin typeface="Verdana" panose="020B0604030504040204" pitchFamily="34" charset="0"/>
                <a:cs typeface="Verdana" panose="020B0604030504040204" pitchFamily="34" charset="0"/>
              </a:rPr>
              <a:t>Prius</a:t>
            </a:r>
            <a:r>
              <a:rPr lang="en-US" sz="2000" dirty="0">
                <a:latin typeface="Verdana" panose="020B0604030504040204" pitchFamily="34" charset="0"/>
                <a:cs typeface="Verdana" panose="020B0604030504040204" pitchFamily="34" charset="0"/>
              </a:rPr>
              <a:t> uses </a:t>
            </a:r>
            <a:r>
              <a:rPr lang="en-US" sz="2000" b="1" dirty="0">
                <a:latin typeface="Verdana" panose="020B0604030504040204" pitchFamily="34" charset="0"/>
                <a:cs typeface="Verdana" panose="020B0604030504040204" pitchFamily="34" charset="0"/>
              </a:rPr>
              <a:t>parallel-hybrid drive </a:t>
            </a:r>
            <a:r>
              <a:rPr lang="en-US" sz="2000" dirty="0">
                <a:latin typeface="Verdana" panose="020B0604030504040204" pitchFamily="34" charset="0"/>
                <a:cs typeface="Verdana" panose="020B0604030504040204" pitchFamily="34" charset="0"/>
              </a:rPr>
              <a:t>(either or both motors), 58 mpg:</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1.8-L engine</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60-kW motor</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regenerative breaking</a:t>
            </a:r>
          </a:p>
        </p:txBody>
      </p:sp>
      <p:sp>
        <p:nvSpPr>
          <p:cNvPr id="3" name="TextBox 2"/>
          <p:cNvSpPr txBox="1"/>
          <p:nvPr/>
        </p:nvSpPr>
        <p:spPr>
          <a:xfrm>
            <a:off x="2392948" y="2827120"/>
            <a:ext cx="1896673" cy="369332"/>
          </a:xfrm>
          <a:prstGeom prst="rect">
            <a:avLst/>
          </a:prstGeom>
          <a:noFill/>
        </p:spPr>
        <p:txBody>
          <a:bodyPr wrap="none" rtlCol="0">
            <a:spAutoFit/>
          </a:bodyPr>
          <a:lstStyle/>
          <a:p>
            <a:r>
              <a:rPr lang="en-US" dirty="0">
                <a:solidFill>
                  <a:srgbClr val="0000FF"/>
                </a:solidFill>
                <a:latin typeface="Verdana" panose="020B0604030504040204" pitchFamily="34" charset="0"/>
              </a:rPr>
              <a:t>@ slow speeds</a:t>
            </a:r>
          </a:p>
        </p:txBody>
      </p:sp>
      <p:sp>
        <p:nvSpPr>
          <p:cNvPr id="13" name="TextBox 12"/>
          <p:cNvSpPr txBox="1"/>
          <p:nvPr/>
        </p:nvSpPr>
        <p:spPr>
          <a:xfrm>
            <a:off x="2392948" y="2486995"/>
            <a:ext cx="4363695" cy="369332"/>
          </a:xfrm>
          <a:prstGeom prst="rect">
            <a:avLst/>
          </a:prstGeom>
          <a:noFill/>
        </p:spPr>
        <p:txBody>
          <a:bodyPr wrap="none" rtlCol="0">
            <a:spAutoFit/>
          </a:bodyPr>
          <a:lstStyle/>
          <a:p>
            <a:r>
              <a:rPr lang="en-US" dirty="0">
                <a:solidFill>
                  <a:srgbClr val="0000FF"/>
                </a:solidFill>
                <a:latin typeface="Verdana" panose="020B0604030504040204" pitchFamily="34" charset="0"/>
              </a:rPr>
              <a:t>@ higher speeds; recharges battery</a:t>
            </a:r>
          </a:p>
        </p:txBody>
      </p:sp>
      <p:sp>
        <p:nvSpPr>
          <p:cNvPr id="14" name="TextBox 13"/>
          <p:cNvSpPr txBox="1"/>
          <p:nvPr/>
        </p:nvSpPr>
        <p:spPr>
          <a:xfrm>
            <a:off x="528079" y="4306546"/>
            <a:ext cx="5839132" cy="1076513"/>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Plug-in hybrids </a:t>
            </a:r>
            <a:r>
              <a:rPr lang="en-US" sz="2000" dirty="0">
                <a:latin typeface="Verdana" panose="020B0604030504040204" pitchFamily="34" charset="0"/>
                <a:cs typeface="Verdana" panose="020B0604030504040204" pitchFamily="34" charset="0"/>
              </a:rPr>
              <a:t>get most of their power from the grid.</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Petro increases range.</a:t>
            </a:r>
          </a:p>
        </p:txBody>
      </p:sp>
      <p:pic>
        <p:nvPicPr>
          <p:cNvPr id="6" name="Picture 5" descr="Scanbot Oct 30, 2017 7.01 PM.pdf"/>
          <p:cNvPicPr>
            <a:picLocks noChangeAspect="1"/>
          </p:cNvPicPr>
          <p:nvPr/>
        </p:nvPicPr>
        <p:blipFill rotWithShape="1">
          <a:blip r:embed="rId2">
            <a:extLst>
              <a:ext uri="{28A0092B-C50C-407E-A947-70E740481C1C}">
                <a14:useLocalDpi xmlns:a14="http://schemas.microsoft.com/office/drawing/2010/main" val="0"/>
              </a:ext>
            </a:extLst>
          </a:blip>
          <a:srcRect l="21914" t="33177" r="31944" b="22634"/>
          <a:stretch/>
        </p:blipFill>
        <p:spPr>
          <a:xfrm>
            <a:off x="6635931" y="2912627"/>
            <a:ext cx="5407458" cy="3864353"/>
          </a:xfrm>
          <a:prstGeom prst="rect">
            <a:avLst/>
          </a:prstGeom>
        </p:spPr>
      </p:pic>
      <p:pic>
        <p:nvPicPr>
          <p:cNvPr id="12" name="Picture 11">
            <a:extLst>
              <a:ext uri="{FF2B5EF4-FFF2-40B4-BE49-F238E27FC236}">
                <a16:creationId xmlns:a16="http://schemas.microsoft.com/office/drawing/2014/main" id="{D6EBD31D-2D28-034C-A45D-52F9D34E4B2F}"/>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63213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0582"/>
            <a:ext cx="834395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11. Electricity, grids and storage</a:t>
            </a:r>
          </a:p>
        </p:txBody>
      </p:sp>
      <p:sp>
        <p:nvSpPr>
          <p:cNvPr id="8" name="TextBox 7"/>
          <p:cNvSpPr txBox="1"/>
          <p:nvPr/>
        </p:nvSpPr>
        <p:spPr>
          <a:xfrm>
            <a:off x="483325" y="3060545"/>
            <a:ext cx="11051177" cy="523220"/>
          </a:xfrm>
          <a:prstGeom prst="rect">
            <a:avLst/>
          </a:prstGeom>
          <a:noFill/>
        </p:spPr>
        <p:txBody>
          <a:bodyPr wrap="square" rtlCol="0">
            <a:spAutoFit/>
          </a:bodyPr>
          <a:lstStyle/>
          <a:p>
            <a:pPr lvl="1"/>
            <a:r>
              <a:rPr lang="en-US" sz="2800" b="1" dirty="0">
                <a:latin typeface="Verdana" panose="020B0604030504040204" pitchFamily="34" charset="0"/>
                <a:cs typeface="Verdana" panose="020B0604030504040204" pitchFamily="34" charset="0"/>
              </a:rPr>
              <a:t>11.1: Development of electricity in the 19</a:t>
            </a:r>
            <a:r>
              <a:rPr lang="en-US" sz="2800" b="1" baseline="30000" dirty="0">
                <a:latin typeface="Verdana" panose="020B0604030504040204" pitchFamily="34" charset="0"/>
                <a:cs typeface="Verdana" panose="020B0604030504040204" pitchFamily="34" charset="0"/>
              </a:rPr>
              <a:t>th</a:t>
            </a:r>
            <a:r>
              <a:rPr lang="en-US" sz="2800" b="1" dirty="0">
                <a:latin typeface="Verdana" panose="020B0604030504040204" pitchFamily="34" charset="0"/>
                <a:cs typeface="Verdana" panose="020B0604030504040204" pitchFamily="34" charset="0"/>
              </a:rPr>
              <a:t> century</a:t>
            </a:r>
          </a:p>
        </p:txBody>
      </p:sp>
      <p:pic>
        <p:nvPicPr>
          <p:cNvPr id="7" name="Picture 6">
            <a:extLst>
              <a:ext uri="{FF2B5EF4-FFF2-40B4-BE49-F238E27FC236}">
                <a16:creationId xmlns:a16="http://schemas.microsoft.com/office/drawing/2014/main" id="{CB4217A8-CE79-894E-AA70-B3D6462AE885}"/>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3005293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49316"/>
            <a:ext cx="6555000" cy="584775"/>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Combined</a:t>
            </a:r>
            <a:r>
              <a:rPr lang="en-US" sz="3200" dirty="0">
                <a:solidFill>
                  <a:schemeClr val="bg1"/>
                </a:solidFill>
                <a:latin typeface="Avenir Heavy"/>
                <a:cs typeface="Avenir Heavy"/>
              </a:rPr>
              <a:t> heat and power (CHP)</a:t>
            </a:r>
          </a:p>
        </p:txBody>
      </p:sp>
      <p:sp>
        <p:nvSpPr>
          <p:cNvPr id="6" name="TextBox 5"/>
          <p:cNvSpPr txBox="1"/>
          <p:nvPr/>
        </p:nvSpPr>
        <p:spPr>
          <a:xfrm>
            <a:off x="292921" y="813965"/>
            <a:ext cx="11650999" cy="1076513"/>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CHP (combined heat and power) plants make electricity like other generating stations, </a:t>
            </a:r>
            <a:r>
              <a:rPr lang="en-US" sz="2000" b="1" dirty="0">
                <a:latin typeface="Verdana" panose="020B0604030504040204" pitchFamily="34" charset="0"/>
                <a:cs typeface="Verdana" panose="020B0604030504040204" pitchFamily="34" charset="0"/>
              </a:rPr>
              <a:t>but also use their waste heat</a:t>
            </a:r>
            <a:r>
              <a:rPr lang="en-US" sz="2000" dirty="0">
                <a:latin typeface="Verdana" panose="020B0604030504040204" pitchFamily="34" charset="0"/>
                <a:cs typeface="Verdana" panose="020B0604030504040204" pitchFamily="34" charset="0"/>
              </a:rPr>
              <a:t>, dramatically </a:t>
            </a:r>
            <a:r>
              <a:rPr lang="en-US" sz="2000" b="1" dirty="0">
                <a:latin typeface="Verdana" panose="020B0604030504040204" pitchFamily="34" charset="0"/>
                <a:cs typeface="Verdana" panose="020B0604030504040204" pitchFamily="34" charset="0"/>
              </a:rPr>
              <a:t>increasing their efficiency to ~80%</a:t>
            </a:r>
            <a:r>
              <a:rPr lang="en-US" sz="2000" dirty="0">
                <a:latin typeface="Verdana" panose="020B0604030504040204" pitchFamily="34" charset="0"/>
                <a:cs typeface="Verdana" panose="020B0604030504040204" pitchFamily="34" charset="0"/>
              </a:rPr>
              <a:t>.</a:t>
            </a:r>
          </a:p>
          <a:p>
            <a:pPr marL="342900" indent="-342900">
              <a:lnSpc>
                <a:spcPct val="110000"/>
              </a:lnSpc>
              <a:buFont typeface="Arial"/>
              <a:buChar char="•"/>
            </a:pPr>
            <a:r>
              <a:rPr lang="en-US" sz="2000" u="sng" dirty="0" err="1">
                <a:latin typeface="Verdana" panose="020B0604030504040204" pitchFamily="34" charset="0"/>
                <a:cs typeface="Verdana" panose="020B0604030504040204" pitchFamily="34" charset="0"/>
              </a:rPr>
              <a:t>Autoproducers</a:t>
            </a:r>
            <a:r>
              <a:rPr lang="en-US" sz="2000" dirty="0">
                <a:latin typeface="Verdana" panose="020B0604030504040204" pitchFamily="34" charset="0"/>
                <a:cs typeface="Verdana" panose="020B0604030504040204" pitchFamily="34" charset="0"/>
              </a:rPr>
              <a:t> are plants that make their electricity.</a:t>
            </a:r>
          </a:p>
        </p:txBody>
      </p:sp>
      <p:sp>
        <p:nvSpPr>
          <p:cNvPr id="10" name="TextBox 9"/>
          <p:cNvSpPr txBox="1"/>
          <p:nvPr/>
        </p:nvSpPr>
        <p:spPr>
          <a:xfrm>
            <a:off x="103425" y="6487844"/>
            <a:ext cx="4545475"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&amp; Sustainability, 2/e, Chapter 9</a:t>
            </a:r>
          </a:p>
        </p:txBody>
      </p:sp>
      <p:sp>
        <p:nvSpPr>
          <p:cNvPr id="9" name="TextBox 8"/>
          <p:cNvSpPr txBox="1"/>
          <p:nvPr/>
        </p:nvSpPr>
        <p:spPr>
          <a:xfrm>
            <a:off x="809757" y="2055385"/>
            <a:ext cx="7423204" cy="399405"/>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2009: UK had 5500 MW of CHP, mostly industrial.</a:t>
            </a:r>
          </a:p>
        </p:txBody>
      </p:sp>
      <p:sp>
        <p:nvSpPr>
          <p:cNvPr id="11" name="TextBox 10"/>
          <p:cNvSpPr txBox="1"/>
          <p:nvPr/>
        </p:nvSpPr>
        <p:spPr>
          <a:xfrm>
            <a:off x="292921" y="2534285"/>
            <a:ext cx="11896560" cy="737959"/>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Small-scale CHP are usually between 100 kW – 1 MW and powered by NG.</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Large institutions: hotels, hospitals, schools..</a:t>
            </a:r>
          </a:p>
        </p:txBody>
      </p:sp>
      <p:pic>
        <p:nvPicPr>
          <p:cNvPr id="7" name="Picture 6" descr="Scanbot Oct 30, 2017 7.07 PM.pdf"/>
          <p:cNvPicPr>
            <a:picLocks noChangeAspect="1"/>
          </p:cNvPicPr>
          <p:nvPr/>
        </p:nvPicPr>
        <p:blipFill rotWithShape="1">
          <a:blip r:embed="rId2">
            <a:extLst>
              <a:ext uri="{28A0092B-C50C-407E-A947-70E740481C1C}">
                <a14:useLocalDpi xmlns:a14="http://schemas.microsoft.com/office/drawing/2010/main" val="0"/>
              </a:ext>
            </a:extLst>
          </a:blip>
          <a:srcRect l="5556" r="7454" b="17960"/>
          <a:stretch/>
        </p:blipFill>
        <p:spPr>
          <a:xfrm>
            <a:off x="460322" y="3409402"/>
            <a:ext cx="11628253" cy="3032365"/>
          </a:xfrm>
          <a:prstGeom prst="rect">
            <a:avLst/>
          </a:prstGeom>
        </p:spPr>
      </p:pic>
      <p:pic>
        <p:nvPicPr>
          <p:cNvPr id="12" name="Picture 11">
            <a:extLst>
              <a:ext uri="{FF2B5EF4-FFF2-40B4-BE49-F238E27FC236}">
                <a16:creationId xmlns:a16="http://schemas.microsoft.com/office/drawing/2014/main" id="{AB131B94-37DD-854F-A4E7-D27E6E00E9D1}"/>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375336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8372805"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Large-scale CHP and community heating</a:t>
            </a:r>
          </a:p>
        </p:txBody>
      </p:sp>
      <p:sp>
        <p:nvSpPr>
          <p:cNvPr id="6" name="TextBox 5"/>
          <p:cNvSpPr txBox="1"/>
          <p:nvPr/>
        </p:nvSpPr>
        <p:spPr>
          <a:xfrm>
            <a:off x="292922" y="813965"/>
            <a:ext cx="11803284" cy="1441420"/>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Larger-scale CHP can produce </a:t>
            </a:r>
            <a:r>
              <a:rPr lang="en-US" sz="2000" b="1" dirty="0">
                <a:latin typeface="Verdana" panose="020B0604030504040204" pitchFamily="34" charset="0"/>
                <a:cs typeface="Verdana" panose="020B0604030504040204" pitchFamily="34" charset="0"/>
              </a:rPr>
              <a:t>enough heat for a community of buildings</a:t>
            </a:r>
            <a:r>
              <a:rPr lang="en-US" sz="2000" dirty="0">
                <a:latin typeface="Verdana" panose="020B0604030504040204" pitchFamily="34" charset="0"/>
                <a:cs typeface="Verdana" panose="020B0604030504040204" pitchFamily="34" charset="0"/>
              </a:rPr>
              <a:t>. Heat is distributed as:</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Low-pressure steam at </a:t>
            </a:r>
            <a:r>
              <a:rPr lang="en-US" sz="2000" u="sng" dirty="0">
                <a:latin typeface="Verdana" panose="020B0604030504040204" pitchFamily="34" charset="0"/>
                <a:cs typeface="Verdana" panose="020B0604030504040204" pitchFamily="34" charset="0"/>
              </a:rPr>
              <a:t>&lt;</a:t>
            </a:r>
            <a:r>
              <a:rPr lang="en-US" sz="2000" dirty="0">
                <a:latin typeface="Verdana" panose="020B0604030504040204" pitchFamily="34" charset="0"/>
                <a:cs typeface="Verdana" panose="020B0604030504040204" pitchFamily="34" charset="0"/>
              </a:rPr>
              <a:t> 50°C; or</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Hot water at 85-95°C.</a:t>
            </a:r>
          </a:p>
        </p:txBody>
      </p:sp>
      <p:sp>
        <p:nvSpPr>
          <p:cNvPr id="10" name="TextBox 9"/>
          <p:cNvSpPr txBox="1"/>
          <p:nvPr/>
        </p:nvSpPr>
        <p:spPr>
          <a:xfrm>
            <a:off x="130271" y="6225162"/>
            <a:ext cx="6479535"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9</a:t>
            </a:r>
          </a:p>
          <a:p>
            <a:r>
              <a:rPr lang="en-US" sz="1400" dirty="0">
                <a:latin typeface="Verdana" panose="020B0604030504040204" pitchFamily="34" charset="0"/>
                <a:cs typeface="Verdana" panose="020B0604030504040204" pitchFamily="34" charset="0"/>
                <a:hlinkClick r:id="rId2"/>
              </a:rPr>
              <a:t>https://folkestonejack.files.wordpress.com/2013/09/pdhu_12.jpg</a:t>
            </a:r>
            <a:r>
              <a:rPr lang="en-US" sz="1400" dirty="0">
                <a:latin typeface="Verdana" panose="020B0604030504040204" pitchFamily="34" charset="0"/>
                <a:cs typeface="Verdana" panose="020B0604030504040204" pitchFamily="34" charset="0"/>
              </a:rPr>
              <a:t> </a:t>
            </a:r>
          </a:p>
        </p:txBody>
      </p:sp>
      <p:sp>
        <p:nvSpPr>
          <p:cNvPr id="12" name="TextBox 11"/>
          <p:cNvSpPr txBox="1"/>
          <p:nvPr/>
        </p:nvSpPr>
        <p:spPr>
          <a:xfrm>
            <a:off x="268703" y="2373995"/>
            <a:ext cx="7868337" cy="1415067"/>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This type of district-heating is widely used in </a:t>
            </a:r>
            <a:r>
              <a:rPr lang="en-US" sz="2000" b="1" dirty="0">
                <a:latin typeface="Verdana" panose="020B0604030504040204" pitchFamily="34" charset="0"/>
                <a:cs typeface="Verdana" panose="020B0604030504040204" pitchFamily="34" charset="0"/>
              </a:rPr>
              <a:t>Scandinavia</a:t>
            </a:r>
            <a:r>
              <a:rPr lang="en-US" sz="2000" dirty="0">
                <a:latin typeface="Verdana" panose="020B0604030504040204" pitchFamily="34" charset="0"/>
                <a:cs typeface="Verdana" panose="020B0604030504040204" pitchFamily="34" charset="0"/>
              </a:rPr>
              <a:t>, currently less so in the UK.</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2002 study: CHP district heat could produce 18 GW heat 5 million UK homes, 2.5 GW in London alone.</a:t>
            </a:r>
          </a:p>
        </p:txBody>
      </p:sp>
      <p:sp>
        <p:nvSpPr>
          <p:cNvPr id="13" name="TextBox 12"/>
          <p:cNvSpPr txBox="1"/>
          <p:nvPr/>
        </p:nvSpPr>
        <p:spPr>
          <a:xfrm>
            <a:off x="268703" y="4030718"/>
            <a:ext cx="7718223" cy="1415067"/>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The Pimlico District Heating system, London (1951)</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Today powered by a 3.1 MW NG CHP plant.</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3000 residences and 50 commercial customers.</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‘Accumulator’ tank holds 1-days worth of heat.</a:t>
            </a:r>
          </a:p>
        </p:txBody>
      </p:sp>
      <p:pic>
        <p:nvPicPr>
          <p:cNvPr id="2" name="Picture 1" descr="pdhu_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7041" y="1227909"/>
            <a:ext cx="3786256" cy="5520473"/>
          </a:xfrm>
          <a:prstGeom prst="rect">
            <a:avLst/>
          </a:prstGeom>
        </p:spPr>
      </p:pic>
      <p:pic>
        <p:nvPicPr>
          <p:cNvPr id="11" name="Picture 10">
            <a:extLst>
              <a:ext uri="{FF2B5EF4-FFF2-40B4-BE49-F238E27FC236}">
                <a16:creationId xmlns:a16="http://schemas.microsoft.com/office/drawing/2014/main" id="{D5596484-FF91-9547-B266-BE08FD6E3CCF}"/>
              </a:ext>
            </a:extLst>
          </p:cNvPr>
          <p:cNvPicPr>
            <a:picLocks noChangeAspect="1"/>
          </p:cNvPicPr>
          <p:nvPr/>
        </p:nvPicPr>
        <p:blipFill>
          <a:blip r:embed="rId4">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35686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5652509"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Denmark’s large-scale CHP</a:t>
            </a:r>
          </a:p>
        </p:txBody>
      </p:sp>
      <p:sp>
        <p:nvSpPr>
          <p:cNvPr id="6" name="TextBox 5"/>
          <p:cNvSpPr txBox="1"/>
          <p:nvPr/>
        </p:nvSpPr>
        <p:spPr>
          <a:xfrm>
            <a:off x="292921" y="813966"/>
            <a:ext cx="11790221" cy="1076513"/>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Copenhagen’s </a:t>
            </a:r>
            <a:r>
              <a:rPr lang="en-US" sz="2000" dirty="0" err="1">
                <a:latin typeface="Verdana" panose="020B0604030504040204" pitchFamily="34" charset="0"/>
                <a:cs typeface="Verdana" panose="020B0604030504040204" pitchFamily="34" charset="0"/>
              </a:rPr>
              <a:t>Avedore</a:t>
            </a:r>
            <a:r>
              <a:rPr lang="en-US" sz="2000" dirty="0">
                <a:latin typeface="Verdana" panose="020B0604030504040204" pitchFamily="34" charset="0"/>
                <a:cs typeface="Verdana" panose="020B0604030504040204" pitchFamily="34" charset="0"/>
              </a:rPr>
              <a:t> plants provide electricity and district heating.</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Newest is biomass waste only and will </a:t>
            </a:r>
            <a:r>
              <a:rPr lang="en-US" sz="2000" b="1" dirty="0">
                <a:latin typeface="Verdana" panose="020B0604030504040204" pitchFamily="34" charset="0"/>
                <a:cs typeface="Verdana" panose="020B0604030504040204" pitchFamily="34" charset="0"/>
              </a:rPr>
              <a:t>heat 60,000 homes</a:t>
            </a:r>
            <a:r>
              <a:rPr lang="is-IS" sz="2000" b="1" dirty="0">
                <a:latin typeface="Verdana" panose="020B0604030504040204" pitchFamily="34" charset="0"/>
                <a:cs typeface="Verdana" panose="020B0604030504040204" pitchFamily="34" charset="0"/>
              </a:rPr>
              <a:t>….</a:t>
            </a:r>
          </a:p>
          <a:p>
            <a:pPr marL="342900" indent="-342900">
              <a:lnSpc>
                <a:spcPct val="110000"/>
              </a:lnSpc>
              <a:buFont typeface="Arial"/>
              <a:buChar char="•"/>
            </a:pPr>
            <a:r>
              <a:rPr lang="is-IS" sz="2000" dirty="0">
                <a:latin typeface="Verdana" panose="020B0604030504040204" pitchFamily="34" charset="0"/>
                <a:cs typeface="Verdana" panose="020B0604030504040204" pitchFamily="34" charset="0"/>
              </a:rPr>
              <a:t>...And provide a ski slope in winter.</a:t>
            </a:r>
            <a:endParaRPr lang="en-US" sz="2000" dirty="0">
              <a:latin typeface="Verdana" panose="020B0604030504040204" pitchFamily="34" charset="0"/>
              <a:cs typeface="Verdana" panose="020B0604030504040204" pitchFamily="34" charset="0"/>
            </a:endParaRPr>
          </a:p>
        </p:txBody>
      </p:sp>
      <p:pic>
        <p:nvPicPr>
          <p:cNvPr id="3" name="Picture 2" descr="Amager Bakke - ARC BIG EarlySpr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662" y="2188464"/>
            <a:ext cx="9224921" cy="4578915"/>
          </a:xfrm>
          <a:prstGeom prst="rect">
            <a:avLst/>
          </a:prstGeom>
        </p:spPr>
      </p:pic>
      <p:pic>
        <p:nvPicPr>
          <p:cNvPr id="7" name="Picture 6" descr="Amager Bakke - winter activiti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5917" y="1593670"/>
            <a:ext cx="4430235" cy="3133384"/>
          </a:xfrm>
          <a:prstGeom prst="rect">
            <a:avLst/>
          </a:prstGeom>
        </p:spPr>
      </p:pic>
      <p:sp>
        <p:nvSpPr>
          <p:cNvPr id="10" name="TextBox 9"/>
          <p:cNvSpPr txBox="1"/>
          <p:nvPr/>
        </p:nvSpPr>
        <p:spPr>
          <a:xfrm flipH="1">
            <a:off x="9800152" y="5775214"/>
            <a:ext cx="2282990" cy="95410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4"/>
              </a:rPr>
              <a:t>http://www.volund.dk/Waste_to_Energy/References/ARC_Amager_Bakke_Copenhagen</a:t>
            </a:r>
            <a:endParaRPr lang="en-US" sz="1400" dirty="0">
              <a:latin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id="{679257AD-69A9-3946-ABC7-26FE879AE0B8}"/>
              </a:ext>
            </a:extLst>
          </p:cNvPr>
          <p:cNvPicPr>
            <a:picLocks noChangeAspect="1"/>
          </p:cNvPicPr>
          <p:nvPr/>
        </p:nvPicPr>
        <p:blipFill>
          <a:blip r:embed="rId5">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2724485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anbot Oct 30, 2017 7.04 P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2534" y="774306"/>
            <a:ext cx="6406625" cy="5995190"/>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8505"/>
            <a:ext cx="646202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Heat pumps (refrigerant cycle)</a:t>
            </a:r>
          </a:p>
        </p:txBody>
      </p:sp>
      <p:sp>
        <p:nvSpPr>
          <p:cNvPr id="11" name="TextBox 10"/>
          <p:cNvSpPr txBox="1"/>
          <p:nvPr/>
        </p:nvSpPr>
        <p:spPr>
          <a:xfrm>
            <a:off x="10204180" y="6046882"/>
            <a:ext cx="1946366" cy="738664"/>
          </a:xfrm>
          <a:prstGeom prst="rect">
            <a:avLst/>
          </a:prstGeom>
          <a:solidFill>
            <a:schemeClr val="bg1"/>
          </a:solid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sp>
        <p:nvSpPr>
          <p:cNvPr id="10" name="TextBox 9"/>
          <p:cNvSpPr txBox="1"/>
          <p:nvPr/>
        </p:nvSpPr>
        <p:spPr>
          <a:xfrm>
            <a:off x="319658" y="747126"/>
            <a:ext cx="6120331" cy="1415067"/>
          </a:xfrm>
          <a:prstGeom prst="rect">
            <a:avLst/>
          </a:prstGeom>
          <a:solidFill>
            <a:schemeClr val="bg1"/>
          </a:solid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The refrigeration cycle takes heat from cooler region and moves it to warmer regions using work / energy. Refrigerants (isobutane) have </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low boiling points (-12°C).</a:t>
            </a:r>
          </a:p>
        </p:txBody>
      </p:sp>
      <p:sp>
        <p:nvSpPr>
          <p:cNvPr id="13" name="Rounded Rectangular Callout 12"/>
          <p:cNvSpPr/>
          <p:nvPr/>
        </p:nvSpPr>
        <p:spPr>
          <a:xfrm>
            <a:off x="122842" y="6165358"/>
            <a:ext cx="5611320" cy="606887"/>
          </a:xfrm>
          <a:prstGeom prst="wedgeRoundRectCallout">
            <a:avLst>
              <a:gd name="adj1" fmla="val 79676"/>
              <a:gd name="adj2" fmla="val -38994"/>
              <a:gd name="adj3" fmla="val 16667"/>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10000"/>
              </a:lnSpc>
            </a:pPr>
            <a:r>
              <a:rPr lang="en-US" dirty="0">
                <a:solidFill>
                  <a:srgbClr val="0000FF"/>
                </a:solidFill>
                <a:latin typeface="Verdana" panose="020B0604030504040204" pitchFamily="34" charset="0"/>
                <a:cs typeface="Verdana" panose="020B0604030504040204" pitchFamily="34" charset="0"/>
              </a:rPr>
              <a:t>1. Low-pressure refrigerant is compressed by a compressor (doing work).</a:t>
            </a:r>
          </a:p>
        </p:txBody>
      </p:sp>
      <p:pic>
        <p:nvPicPr>
          <p:cNvPr id="9" name="Picture 8">
            <a:extLst>
              <a:ext uri="{FF2B5EF4-FFF2-40B4-BE49-F238E27FC236}">
                <a16:creationId xmlns:a16="http://schemas.microsoft.com/office/drawing/2014/main" id="{718A8596-87E7-E545-9657-A1606D00254F}"/>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
        <p:nvSpPr>
          <p:cNvPr id="12" name="Rounded Rectangular Callout 11">
            <a:extLst>
              <a:ext uri="{FF2B5EF4-FFF2-40B4-BE49-F238E27FC236}">
                <a16:creationId xmlns:a16="http://schemas.microsoft.com/office/drawing/2014/main" id="{B6403016-A007-D748-83B2-939F19346FF8}"/>
              </a:ext>
            </a:extLst>
          </p:cNvPr>
          <p:cNvSpPr/>
          <p:nvPr/>
        </p:nvSpPr>
        <p:spPr>
          <a:xfrm>
            <a:off x="116050" y="4756009"/>
            <a:ext cx="5611321" cy="1292650"/>
          </a:xfrm>
          <a:prstGeom prst="wedgeRoundRectCallout">
            <a:avLst>
              <a:gd name="adj1" fmla="val 70467"/>
              <a:gd name="adj2" fmla="val -61743"/>
              <a:gd name="adj3" fmla="val 16667"/>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10000"/>
              </a:lnSpc>
            </a:pPr>
            <a:r>
              <a:rPr lang="en-US" dirty="0">
                <a:solidFill>
                  <a:srgbClr val="0000FF"/>
                </a:solidFill>
                <a:latin typeface="Verdana" panose="020B0604030504040204" pitchFamily="34" charset="0"/>
                <a:cs typeface="Verdana" panose="020B0604030504040204" pitchFamily="34" charset="0"/>
              </a:rPr>
              <a:t>2. Rising pressure increases the refrigerant’s boiling point to above room temperature causing the gas to condense to liquid in the condenser.</a:t>
            </a:r>
          </a:p>
        </p:txBody>
      </p:sp>
      <p:sp>
        <p:nvSpPr>
          <p:cNvPr id="14" name="Rounded Rectangular Callout 13">
            <a:extLst>
              <a:ext uri="{FF2B5EF4-FFF2-40B4-BE49-F238E27FC236}">
                <a16:creationId xmlns:a16="http://schemas.microsoft.com/office/drawing/2014/main" id="{869CCDAF-E63D-D947-86B5-A1E31682A8FA}"/>
              </a:ext>
            </a:extLst>
          </p:cNvPr>
          <p:cNvSpPr/>
          <p:nvPr/>
        </p:nvSpPr>
        <p:spPr>
          <a:xfrm>
            <a:off x="122842" y="3663966"/>
            <a:ext cx="5611320" cy="982475"/>
          </a:xfrm>
          <a:prstGeom prst="wedgeRoundRectCallout">
            <a:avLst>
              <a:gd name="adj1" fmla="val 70755"/>
              <a:gd name="adj2" fmla="val -19545"/>
              <a:gd name="adj3" fmla="val 16667"/>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10000"/>
              </a:lnSpc>
            </a:pPr>
            <a:r>
              <a:rPr lang="en-US" dirty="0">
                <a:solidFill>
                  <a:srgbClr val="0000FF"/>
                </a:solidFill>
                <a:latin typeface="Verdana" panose="020B0604030504040204" pitchFamily="34" charset="0"/>
                <a:cs typeface="Verdana" panose="020B0604030504040204" pitchFamily="34" charset="0"/>
              </a:rPr>
              <a:t>3. As condensation occurs, the latent heat of vaporization is released, heating the space around the condenser.</a:t>
            </a:r>
          </a:p>
        </p:txBody>
      </p:sp>
      <p:sp>
        <p:nvSpPr>
          <p:cNvPr id="15" name="Rounded Rectangular Callout 14">
            <a:extLst>
              <a:ext uri="{FF2B5EF4-FFF2-40B4-BE49-F238E27FC236}">
                <a16:creationId xmlns:a16="http://schemas.microsoft.com/office/drawing/2014/main" id="{8DE6C715-8D7A-4844-AE21-10195BCB45BC}"/>
              </a:ext>
            </a:extLst>
          </p:cNvPr>
          <p:cNvSpPr/>
          <p:nvPr/>
        </p:nvSpPr>
        <p:spPr>
          <a:xfrm>
            <a:off x="131551" y="2253757"/>
            <a:ext cx="5530983" cy="1305705"/>
          </a:xfrm>
          <a:prstGeom prst="wedgeRoundRectCallout">
            <a:avLst>
              <a:gd name="adj1" fmla="val 98121"/>
              <a:gd name="adj2" fmla="val -74652"/>
              <a:gd name="adj3" fmla="val 16667"/>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10000"/>
              </a:lnSpc>
            </a:pPr>
            <a:r>
              <a:rPr lang="en-US" dirty="0">
                <a:solidFill>
                  <a:srgbClr val="0000FF"/>
                </a:solidFill>
                <a:latin typeface="Verdana" panose="020B0604030504040204" pitchFamily="34" charset="0"/>
                <a:cs typeface="Verdana" panose="020B0604030504040204" pitchFamily="34" charset="0"/>
              </a:rPr>
              <a:t>4. Condensed liquid refrigerant is forced into a spray by the throttle and moved into the evaporator where heat causes the liquid to evaporate into a gas, absorbing heat.</a:t>
            </a:r>
          </a:p>
        </p:txBody>
      </p:sp>
    </p:spTree>
    <p:extLst>
      <p:ext uri="{BB962C8B-B14F-4D97-AF65-F5344CB8AC3E}">
        <p14:creationId xmlns:p14="http://schemas.microsoft.com/office/powerpoint/2010/main" val="120844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8505"/>
            <a:ext cx="472276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How heat pumps work</a:t>
            </a:r>
          </a:p>
        </p:txBody>
      </p:sp>
      <p:pic>
        <p:nvPicPr>
          <p:cNvPr id="9" name="Picture 8">
            <a:extLst>
              <a:ext uri="{FF2B5EF4-FFF2-40B4-BE49-F238E27FC236}">
                <a16:creationId xmlns:a16="http://schemas.microsoft.com/office/drawing/2014/main" id="{718A8596-87E7-E545-9657-A1606D00254F}"/>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pic>
        <p:nvPicPr>
          <p:cNvPr id="2" name="Online Media 1" descr="Heat Pumps Explained - How Heat Pumps Work HVAC">
            <a:hlinkClick r:id="" action="ppaction://media"/>
            <a:extLst>
              <a:ext uri="{FF2B5EF4-FFF2-40B4-BE49-F238E27FC236}">
                <a16:creationId xmlns:a16="http://schemas.microsoft.com/office/drawing/2014/main" id="{B6F9FA47-8E97-2948-9CEE-21E501351951}"/>
              </a:ext>
            </a:extLst>
          </p:cNvPr>
          <p:cNvPicPr>
            <a:picLocks noRot="1" noChangeAspect="1"/>
          </p:cNvPicPr>
          <p:nvPr>
            <a:videoFile r:link="rId1"/>
          </p:nvPr>
        </p:nvPicPr>
        <p:blipFill>
          <a:blip r:embed="rId4"/>
          <a:stretch>
            <a:fillRect/>
          </a:stretch>
        </p:blipFill>
        <p:spPr>
          <a:xfrm>
            <a:off x="852875" y="813494"/>
            <a:ext cx="10472333" cy="5890687"/>
          </a:xfrm>
          <a:prstGeom prst="rect">
            <a:avLst/>
          </a:prstGeom>
        </p:spPr>
      </p:pic>
    </p:spTree>
    <p:extLst>
      <p:ext uri="{BB962C8B-B14F-4D97-AF65-F5344CB8AC3E}">
        <p14:creationId xmlns:p14="http://schemas.microsoft.com/office/powerpoint/2010/main" val="281108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624401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COP: efficiency of heat pumps</a:t>
            </a:r>
          </a:p>
        </p:txBody>
      </p:sp>
      <p:sp>
        <p:nvSpPr>
          <p:cNvPr id="11" name="TextBox 10"/>
          <p:cNvSpPr txBox="1"/>
          <p:nvPr/>
        </p:nvSpPr>
        <p:spPr>
          <a:xfrm>
            <a:off x="137372" y="6472539"/>
            <a:ext cx="538961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en.wikipedia.org</a:t>
            </a:r>
            <a:r>
              <a:rPr lang="en-US" sz="1400" dirty="0">
                <a:latin typeface="Verdana" panose="020B0604030504040204" pitchFamily="34" charset="0"/>
                <a:cs typeface="Verdana" panose="020B0604030504040204" pitchFamily="34" charset="0"/>
              </a:rPr>
              <a:t>/wiki/</a:t>
            </a:r>
            <a:r>
              <a:rPr lang="en-US" sz="1400" dirty="0" err="1">
                <a:latin typeface="Verdana" panose="020B0604030504040204" pitchFamily="34" charset="0"/>
                <a:cs typeface="Verdana" panose="020B0604030504040204" pitchFamily="34" charset="0"/>
              </a:rPr>
              <a:t>Coefficient_of_performance</a:t>
            </a:r>
            <a:endParaRPr lang="en-US" sz="1400" dirty="0">
              <a:latin typeface="Verdana" panose="020B0604030504040204" pitchFamily="34" charset="0"/>
              <a:cs typeface="Verdana" panose="020B0604030504040204" pitchFamily="34" charset="0"/>
            </a:endParaRPr>
          </a:p>
        </p:txBody>
      </p:sp>
      <p:sp>
        <p:nvSpPr>
          <p:cNvPr id="10" name="TextBox 9"/>
          <p:cNvSpPr txBox="1"/>
          <p:nvPr/>
        </p:nvSpPr>
        <p:spPr>
          <a:xfrm>
            <a:off x="271537" y="747126"/>
            <a:ext cx="11785479" cy="1610697"/>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The </a:t>
            </a:r>
            <a:r>
              <a:rPr lang="en-US" sz="2000" b="1" dirty="0">
                <a:latin typeface="Verdana" panose="020B0604030504040204" pitchFamily="34" charset="0"/>
                <a:cs typeface="Verdana" panose="020B0604030504040204" pitchFamily="34" charset="0"/>
              </a:rPr>
              <a:t>COP (coefficient of performance) </a:t>
            </a:r>
            <a:r>
              <a:rPr lang="en-US" sz="2000" dirty="0">
                <a:latin typeface="Verdana" panose="020B0604030504040204" pitchFamily="34" charset="0"/>
                <a:cs typeface="Verdana" panose="020B0604030504040204" pitchFamily="34" charset="0"/>
              </a:rPr>
              <a:t>of refrigerant cycles measures the efficiency of heat transfer devices</a:t>
            </a:r>
          </a:p>
          <a:p>
            <a:pPr>
              <a:lnSpc>
                <a:spcPct val="110000"/>
              </a:lnSpc>
            </a:pPr>
            <a:endParaRPr lang="en-US" sz="1000" dirty="0">
              <a:latin typeface="Verdana" panose="020B0604030504040204" pitchFamily="34" charset="0"/>
              <a:cs typeface="Verdana" panose="020B0604030504040204" pitchFamily="34" charset="0"/>
            </a:endParaRPr>
          </a:p>
          <a:p>
            <a:pPr>
              <a:lnSpc>
                <a:spcPct val="110000"/>
              </a:lnSpc>
            </a:pPr>
            <a:r>
              <a:rPr lang="en-US" sz="2000" dirty="0">
                <a:latin typeface="Verdana" panose="020B0604030504040204" pitchFamily="34" charset="0"/>
                <a:cs typeface="Verdana" panose="020B0604030504040204" pitchFamily="34" charset="0"/>
              </a:rPr>
              <a:t>	COP = </a:t>
            </a:r>
            <a:r>
              <a:rPr lang="en-US" sz="2000" u="sng" dirty="0">
                <a:latin typeface="Verdana" panose="020B0604030504040204" pitchFamily="34" charset="0"/>
                <a:cs typeface="Verdana" panose="020B0604030504040204" pitchFamily="34" charset="0"/>
              </a:rPr>
              <a:t>Q</a:t>
            </a:r>
            <a:r>
              <a:rPr lang="en-US" sz="2000" u="sng" baseline="-25000" dirty="0">
                <a:latin typeface="Verdana" panose="020B0604030504040204" pitchFamily="34" charset="0"/>
                <a:cs typeface="Verdana" panose="020B0604030504040204" pitchFamily="34" charset="0"/>
              </a:rPr>
              <a:t>2</a:t>
            </a:r>
            <a:endParaRPr lang="en-US" sz="2000" dirty="0">
              <a:latin typeface="Verdana" panose="020B0604030504040204" pitchFamily="34" charset="0"/>
              <a:cs typeface="Verdana" panose="020B0604030504040204" pitchFamily="34" charset="0"/>
            </a:endParaRPr>
          </a:p>
          <a:p>
            <a:pPr>
              <a:lnSpc>
                <a:spcPct val="110000"/>
              </a:lnSpc>
            </a:pPr>
            <a:r>
              <a:rPr lang="en-US" sz="2000" dirty="0">
                <a:latin typeface="Verdana" panose="020B0604030504040204" pitchFamily="34" charset="0"/>
                <a:cs typeface="Verdana" panose="020B0604030504040204" pitchFamily="34" charset="0"/>
              </a:rPr>
              <a:t>		     W</a:t>
            </a:r>
          </a:p>
        </p:txBody>
      </p:sp>
      <p:sp>
        <p:nvSpPr>
          <p:cNvPr id="6" name="TextBox 5"/>
          <p:cNvSpPr txBox="1"/>
          <p:nvPr/>
        </p:nvSpPr>
        <p:spPr>
          <a:xfrm>
            <a:off x="2179053" y="1577465"/>
            <a:ext cx="2795958" cy="369332"/>
          </a:xfrm>
          <a:prstGeom prst="rect">
            <a:avLst/>
          </a:prstGeom>
          <a:noFill/>
        </p:spPr>
        <p:txBody>
          <a:bodyPr wrap="none" rtlCol="0">
            <a:spAutoFit/>
          </a:bodyPr>
          <a:lstStyle/>
          <a:p>
            <a:r>
              <a:rPr lang="en-US" dirty="0">
                <a:solidFill>
                  <a:srgbClr val="0000FF"/>
                </a:solidFill>
                <a:latin typeface="Verdana" panose="020B0604030504040204" pitchFamily="34" charset="0"/>
              </a:rPr>
              <a:t>maximum flow of heat</a:t>
            </a:r>
          </a:p>
        </p:txBody>
      </p:sp>
      <p:sp>
        <p:nvSpPr>
          <p:cNvPr id="14" name="TextBox 13"/>
          <p:cNvSpPr txBox="1"/>
          <p:nvPr/>
        </p:nvSpPr>
        <p:spPr>
          <a:xfrm>
            <a:off x="2192422" y="1966783"/>
            <a:ext cx="3334567" cy="369332"/>
          </a:xfrm>
          <a:prstGeom prst="rect">
            <a:avLst/>
          </a:prstGeom>
          <a:noFill/>
        </p:spPr>
        <p:txBody>
          <a:bodyPr wrap="none" rtlCol="0">
            <a:spAutoFit/>
          </a:bodyPr>
          <a:lstStyle/>
          <a:p>
            <a:r>
              <a:rPr lang="en-US" dirty="0">
                <a:solidFill>
                  <a:srgbClr val="0000FF"/>
                </a:solidFill>
                <a:latin typeface="Verdana" panose="020B0604030504040204" pitchFamily="34" charset="0"/>
              </a:rPr>
              <a:t>work (electric power input)</a:t>
            </a:r>
          </a:p>
        </p:txBody>
      </p:sp>
      <p:sp>
        <p:nvSpPr>
          <p:cNvPr id="15" name="TextBox 14"/>
          <p:cNvSpPr txBox="1"/>
          <p:nvPr/>
        </p:nvSpPr>
        <p:spPr>
          <a:xfrm>
            <a:off x="271538" y="2546605"/>
            <a:ext cx="11093148" cy="737959"/>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	</a:t>
            </a:r>
            <a:r>
              <a:rPr lang="en-US" sz="2000" dirty="0" err="1">
                <a:latin typeface="Verdana" panose="020B0604030504040204" pitchFamily="34" charset="0"/>
                <a:cs typeface="Verdana" panose="020B0604030504040204" pitchFamily="34" charset="0"/>
              </a:rPr>
              <a:t>COP</a:t>
            </a:r>
            <a:r>
              <a:rPr lang="en-US" sz="2000" baseline="-25000" dirty="0" err="1">
                <a:latin typeface="Verdana" panose="020B0604030504040204" pitchFamily="34" charset="0"/>
                <a:cs typeface="Verdana" panose="020B0604030504040204" pitchFamily="34" charset="0"/>
              </a:rPr>
              <a:t>max</a:t>
            </a:r>
            <a:r>
              <a:rPr lang="en-US" sz="2000" dirty="0">
                <a:latin typeface="Verdana" panose="020B0604030504040204" pitchFamily="34" charset="0"/>
                <a:cs typeface="Verdana" panose="020B0604030504040204" pitchFamily="34" charset="0"/>
              </a:rPr>
              <a:t> =     ____</a:t>
            </a:r>
            <a:r>
              <a:rPr lang="en-US" sz="2000" u="sng" dirty="0">
                <a:latin typeface="Verdana" panose="020B0604030504040204" pitchFamily="34" charset="0"/>
                <a:cs typeface="Verdana" panose="020B0604030504040204" pitchFamily="34" charset="0"/>
              </a:rPr>
              <a:t>T</a:t>
            </a:r>
            <a:r>
              <a:rPr lang="en-US" sz="2000" u="sng" baseline="-25000" dirty="0">
                <a:latin typeface="Verdana" panose="020B0604030504040204" pitchFamily="34" charset="0"/>
                <a:cs typeface="Verdana" panose="020B0604030504040204" pitchFamily="34" charset="0"/>
              </a:rPr>
              <a:t>hot</a:t>
            </a:r>
            <a:r>
              <a:rPr lang="en-US" sz="2000" u="sng" dirty="0">
                <a:latin typeface="Verdana" panose="020B0604030504040204" pitchFamily="34" charset="0"/>
                <a:cs typeface="Verdana" panose="020B0604030504040204" pitchFamily="34" charset="0"/>
              </a:rPr>
              <a:t>_  </a:t>
            </a:r>
            <a:r>
              <a:rPr lang="en-US" sz="2000" dirty="0">
                <a:latin typeface="Verdana" panose="020B0604030504040204" pitchFamily="34" charset="0"/>
                <a:cs typeface="Verdana" panose="020B0604030504040204" pitchFamily="34" charset="0"/>
              </a:rPr>
              <a:t>	  where temperature is Kelvin </a:t>
            </a:r>
          </a:p>
          <a:p>
            <a:pPr>
              <a:lnSpc>
                <a:spcPct val="110000"/>
              </a:lnSpc>
            </a:pPr>
            <a:r>
              <a:rPr lang="en-US" sz="2000" dirty="0">
                <a:latin typeface="Verdana" panose="020B0604030504040204" pitchFamily="34" charset="0"/>
                <a:cs typeface="Verdana" panose="020B0604030504040204" pitchFamily="34" charset="0"/>
              </a:rPr>
              <a:t>		      		</a:t>
            </a:r>
            <a:r>
              <a:rPr lang="en-US" sz="2000" dirty="0" err="1">
                <a:latin typeface="Verdana" panose="020B0604030504040204" pitchFamily="34" charset="0"/>
                <a:cs typeface="Verdana" panose="020B0604030504040204" pitchFamily="34" charset="0"/>
              </a:rPr>
              <a:t>T</a:t>
            </a:r>
            <a:r>
              <a:rPr lang="en-US" sz="2000" baseline="-25000" dirty="0" err="1">
                <a:latin typeface="Verdana" panose="020B0604030504040204" pitchFamily="34" charset="0"/>
                <a:cs typeface="Verdana" panose="020B0604030504040204" pitchFamily="34" charset="0"/>
              </a:rPr>
              <a:t>hot</a:t>
            </a:r>
            <a:r>
              <a:rPr lang="en-US" sz="2000" dirty="0">
                <a:latin typeface="Verdana" panose="020B0604030504040204" pitchFamily="34" charset="0"/>
                <a:cs typeface="Verdana" panose="020B0604030504040204" pitchFamily="34" charset="0"/>
              </a:rPr>
              <a:t> – </a:t>
            </a:r>
            <a:r>
              <a:rPr lang="en-US" sz="2000" dirty="0" err="1">
                <a:latin typeface="Verdana" panose="020B0604030504040204" pitchFamily="34" charset="0"/>
                <a:cs typeface="Verdana" panose="020B0604030504040204" pitchFamily="34" charset="0"/>
              </a:rPr>
              <a:t>T</a:t>
            </a:r>
            <a:r>
              <a:rPr lang="en-US" sz="2000" baseline="-25000" dirty="0" err="1">
                <a:latin typeface="Verdana" panose="020B0604030504040204" pitchFamily="34" charset="0"/>
                <a:cs typeface="Verdana" panose="020B0604030504040204" pitchFamily="34" charset="0"/>
              </a:rPr>
              <a:t>cold</a:t>
            </a:r>
            <a:endParaRPr lang="en-US" sz="2000" baseline="-25000" dirty="0">
              <a:latin typeface="Verdana" panose="020B0604030504040204" pitchFamily="34" charset="0"/>
              <a:cs typeface="Verdana" panose="020B0604030504040204" pitchFamily="34" charset="0"/>
            </a:endParaRPr>
          </a:p>
        </p:txBody>
      </p:sp>
      <p:sp>
        <p:nvSpPr>
          <p:cNvPr id="16" name="TextBox 15"/>
          <p:cNvSpPr txBox="1"/>
          <p:nvPr/>
        </p:nvSpPr>
        <p:spPr>
          <a:xfrm>
            <a:off x="271537" y="4077341"/>
            <a:ext cx="5084234" cy="1102866"/>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European testing uses these values:</a:t>
            </a:r>
          </a:p>
          <a:p>
            <a:pPr marL="342900" indent="-342900">
              <a:lnSpc>
                <a:spcPct val="110000"/>
              </a:lnSpc>
              <a:buFont typeface="Arial"/>
              <a:buChar char="•"/>
            </a:pPr>
            <a:r>
              <a:rPr lang="en-US" sz="2000" dirty="0" err="1">
                <a:latin typeface="Verdana" panose="020B0604030504040204" pitchFamily="34" charset="0"/>
                <a:cs typeface="Verdana" panose="020B0604030504040204" pitchFamily="34" charset="0"/>
              </a:rPr>
              <a:t>T</a:t>
            </a:r>
            <a:r>
              <a:rPr lang="en-US" sz="2000" baseline="-25000" dirty="0" err="1">
                <a:latin typeface="Verdana" panose="020B0604030504040204" pitchFamily="34" charset="0"/>
                <a:cs typeface="Verdana" panose="020B0604030504040204" pitchFamily="34" charset="0"/>
              </a:rPr>
              <a:t>hot</a:t>
            </a:r>
            <a:r>
              <a:rPr lang="en-US" sz="2000" dirty="0">
                <a:latin typeface="Verdana" panose="020B0604030504040204" pitchFamily="34" charset="0"/>
                <a:cs typeface="Verdana" panose="020B0604030504040204" pitchFamily="34" charset="0"/>
              </a:rPr>
              <a:t> = 35°C (95°F or 308°K)</a:t>
            </a:r>
          </a:p>
          <a:p>
            <a:pPr marL="342900" indent="-342900">
              <a:lnSpc>
                <a:spcPct val="110000"/>
              </a:lnSpc>
              <a:buFont typeface="Arial"/>
              <a:buChar char="•"/>
            </a:pPr>
            <a:r>
              <a:rPr lang="en-US" sz="2000" dirty="0" err="1">
                <a:latin typeface="Verdana" panose="020B0604030504040204" pitchFamily="34" charset="0"/>
                <a:cs typeface="Verdana" panose="020B0604030504040204" pitchFamily="34" charset="0"/>
              </a:rPr>
              <a:t>T</a:t>
            </a:r>
            <a:r>
              <a:rPr lang="en-US" sz="2000" baseline="-25000" dirty="0" err="1">
                <a:latin typeface="Verdana" panose="020B0604030504040204" pitchFamily="34" charset="0"/>
                <a:cs typeface="Verdana" panose="020B0604030504040204" pitchFamily="34" charset="0"/>
              </a:rPr>
              <a:t>cold</a:t>
            </a:r>
            <a:r>
              <a:rPr lang="en-US" sz="2000" dirty="0">
                <a:latin typeface="Verdana" panose="020B0604030504040204" pitchFamily="34" charset="0"/>
                <a:cs typeface="Verdana" panose="020B0604030504040204" pitchFamily="34" charset="0"/>
              </a:rPr>
              <a:t> = 0°C  (32°F or 273°K)</a:t>
            </a:r>
          </a:p>
        </p:txBody>
      </p:sp>
      <p:sp>
        <p:nvSpPr>
          <p:cNvPr id="17" name="TextBox 16"/>
          <p:cNvSpPr txBox="1"/>
          <p:nvPr/>
        </p:nvSpPr>
        <p:spPr>
          <a:xfrm>
            <a:off x="5865231" y="4077341"/>
            <a:ext cx="5499455" cy="737959"/>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	</a:t>
            </a:r>
            <a:r>
              <a:rPr lang="en-US" sz="2000" dirty="0" err="1">
                <a:latin typeface="Verdana" panose="020B0604030504040204" pitchFamily="34" charset="0"/>
                <a:cs typeface="Verdana" panose="020B0604030504040204" pitchFamily="34" charset="0"/>
              </a:rPr>
              <a:t>COP</a:t>
            </a:r>
            <a:r>
              <a:rPr lang="en-US" sz="2000" baseline="-25000" dirty="0" err="1">
                <a:latin typeface="Verdana" panose="020B0604030504040204" pitchFamily="34" charset="0"/>
                <a:cs typeface="Verdana" panose="020B0604030504040204" pitchFamily="34" charset="0"/>
              </a:rPr>
              <a:t>max</a:t>
            </a:r>
            <a:r>
              <a:rPr lang="en-US" sz="2000" dirty="0">
                <a:latin typeface="Verdana" panose="020B0604030504040204" pitchFamily="34" charset="0"/>
                <a:cs typeface="Verdana" panose="020B0604030504040204" pitchFamily="34" charset="0"/>
              </a:rPr>
              <a:t> =     </a:t>
            </a:r>
            <a:r>
              <a:rPr lang="en-US" sz="2000" u="sng" dirty="0">
                <a:latin typeface="Verdana" panose="020B0604030504040204" pitchFamily="34" charset="0"/>
                <a:cs typeface="Verdana" panose="020B0604030504040204" pitchFamily="34" charset="0"/>
              </a:rPr>
              <a:t>___308_  </a:t>
            </a:r>
            <a:r>
              <a:rPr lang="en-US" sz="2000" dirty="0">
                <a:latin typeface="Verdana" panose="020B0604030504040204" pitchFamily="34" charset="0"/>
                <a:cs typeface="Verdana" panose="020B0604030504040204" pitchFamily="34" charset="0"/>
              </a:rPr>
              <a:t>  = 8.8 </a:t>
            </a:r>
          </a:p>
          <a:p>
            <a:pPr>
              <a:lnSpc>
                <a:spcPct val="110000"/>
              </a:lnSpc>
            </a:pPr>
            <a:r>
              <a:rPr lang="en-US" sz="2000" dirty="0">
                <a:latin typeface="Verdana" panose="020B0604030504040204" pitchFamily="34" charset="0"/>
                <a:cs typeface="Verdana" panose="020B0604030504040204" pitchFamily="34" charset="0"/>
              </a:rPr>
              <a:t>		      	  (308 - 273)</a:t>
            </a:r>
            <a:endParaRPr lang="en-US" sz="2000" baseline="-25000" dirty="0">
              <a:latin typeface="Verdana" panose="020B0604030504040204" pitchFamily="34" charset="0"/>
              <a:cs typeface="Verdana" panose="020B0604030504040204" pitchFamily="34" charset="0"/>
            </a:endParaRPr>
          </a:p>
        </p:txBody>
      </p:sp>
      <p:sp>
        <p:nvSpPr>
          <p:cNvPr id="18" name="TextBox 17"/>
          <p:cNvSpPr txBox="1"/>
          <p:nvPr/>
        </p:nvSpPr>
        <p:spPr>
          <a:xfrm>
            <a:off x="5640371" y="5264503"/>
            <a:ext cx="6416645" cy="1102866"/>
          </a:xfrm>
          <a:prstGeom prst="rect">
            <a:avLst/>
          </a:prstGeom>
          <a:noFill/>
        </p:spPr>
        <p:txBody>
          <a:bodyPr wrap="square" rtlCol="0">
            <a:spAutoFit/>
          </a:bodyPr>
          <a:lstStyle/>
          <a:p>
            <a:pPr>
              <a:lnSpc>
                <a:spcPct val="110000"/>
              </a:lnSpc>
            </a:pPr>
            <a:r>
              <a:rPr lang="en-US" sz="2000" u="sng" dirty="0">
                <a:latin typeface="Verdana" panose="020B0604030504040204" pitchFamily="34" charset="0"/>
                <a:cs typeface="Verdana" panose="020B0604030504040204" pitchFamily="34" charset="0"/>
              </a:rPr>
              <a:t>In practice</a:t>
            </a:r>
            <a:r>
              <a:rPr lang="en-US" sz="2000" dirty="0">
                <a:latin typeface="Verdana" panose="020B0604030504040204" pitchFamily="34" charset="0"/>
                <a:cs typeface="Verdana" panose="020B0604030504040204" pitchFamily="34" charset="0"/>
              </a:rPr>
              <a:t>, maximal COP is about 4.5.</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In extreme cold, COP is reduced to about 1.</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Annual averages are about 3.5.</a:t>
            </a:r>
          </a:p>
        </p:txBody>
      </p:sp>
      <p:pic>
        <p:nvPicPr>
          <p:cNvPr id="19" name="Picture 18">
            <a:extLst>
              <a:ext uri="{FF2B5EF4-FFF2-40B4-BE49-F238E27FC236}">
                <a16:creationId xmlns:a16="http://schemas.microsoft.com/office/drawing/2014/main" id="{583EE759-2429-7840-B93F-7E21E4810026}"/>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51982"/>
            <a:ext cx="628093" cy="584776"/>
          </a:xfrm>
          <a:prstGeom prst="rect">
            <a:avLst/>
          </a:prstGeom>
        </p:spPr>
      </p:pic>
    </p:spTree>
    <p:extLst>
      <p:ext uri="{BB962C8B-B14F-4D97-AF65-F5344CB8AC3E}">
        <p14:creationId xmlns:p14="http://schemas.microsoft.com/office/powerpoint/2010/main" val="368484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834395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11. Electricity, grids and storage</a:t>
            </a:r>
          </a:p>
        </p:txBody>
      </p:sp>
      <p:sp>
        <p:nvSpPr>
          <p:cNvPr id="8" name="TextBox 7"/>
          <p:cNvSpPr txBox="1"/>
          <p:nvPr/>
        </p:nvSpPr>
        <p:spPr>
          <a:xfrm>
            <a:off x="475605" y="3167390"/>
            <a:ext cx="11408229" cy="523220"/>
          </a:xfrm>
          <a:prstGeom prst="rect">
            <a:avLst/>
          </a:prstGeom>
          <a:noFill/>
        </p:spPr>
        <p:txBody>
          <a:bodyPr wrap="square" rtlCol="0">
            <a:spAutoFit/>
          </a:bodyPr>
          <a:lstStyle/>
          <a:p>
            <a:pPr lvl="1"/>
            <a:r>
              <a:rPr lang="en-US" sz="2800" b="1" dirty="0">
                <a:latin typeface="Verdana" panose="020B0604030504040204" pitchFamily="34" charset="0"/>
                <a:cs typeface="Verdana" panose="020B0604030504040204" pitchFamily="34" charset="0"/>
              </a:rPr>
              <a:t>11.3: Current electric transmission and distribution</a:t>
            </a:r>
          </a:p>
        </p:txBody>
      </p:sp>
      <p:pic>
        <p:nvPicPr>
          <p:cNvPr id="7" name="Picture 6">
            <a:extLst>
              <a:ext uri="{FF2B5EF4-FFF2-40B4-BE49-F238E27FC236}">
                <a16:creationId xmlns:a16="http://schemas.microsoft.com/office/drawing/2014/main" id="{5401BAE1-0C2D-9E44-B688-D5BA7F7E3A19}"/>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731022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605005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Transmission vs. distribution</a:t>
            </a:r>
          </a:p>
        </p:txBody>
      </p:sp>
      <p:sp>
        <p:nvSpPr>
          <p:cNvPr id="6" name="TextBox 5"/>
          <p:cNvSpPr txBox="1"/>
          <p:nvPr/>
        </p:nvSpPr>
        <p:spPr>
          <a:xfrm>
            <a:off x="319657" y="894173"/>
            <a:ext cx="11763485" cy="1753622"/>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Transmission lines: </a:t>
            </a:r>
            <a:r>
              <a:rPr lang="en-US" sz="2000" i="1" dirty="0">
                <a:latin typeface="Verdana" panose="020B0604030504040204" pitchFamily="34" charset="0"/>
                <a:cs typeface="Verdana" panose="020B0604030504040204" pitchFamily="34" charset="0"/>
              </a:rPr>
              <a:t>use high voltage to minimize electrical loss</a:t>
            </a:r>
          </a:p>
          <a:p>
            <a:pPr>
              <a:lnSpc>
                <a:spcPct val="110000"/>
              </a:lnSpc>
            </a:pPr>
            <a:endParaRPr lang="en-US" sz="1000" u="sng" dirty="0">
              <a:latin typeface="Verdana" panose="020B0604030504040204" pitchFamily="34" charset="0"/>
              <a:cs typeface="Verdana" panose="020B0604030504040204" pitchFamily="34" charset="0"/>
            </a:endParaRPr>
          </a:p>
          <a:p>
            <a:pPr>
              <a:lnSpc>
                <a:spcPct val="110000"/>
              </a:lnSpc>
            </a:pPr>
            <a:r>
              <a:rPr lang="en-US" sz="2000" b="1" dirty="0">
                <a:latin typeface="Verdana" panose="020B0604030504040204" pitchFamily="34" charset="0"/>
                <a:cs typeface="Verdana" panose="020B0604030504040204" pitchFamily="34" charset="0"/>
              </a:rPr>
              <a:t>Distribution lines: </a:t>
            </a:r>
            <a:r>
              <a:rPr lang="en-US" sz="2000" i="1" dirty="0">
                <a:latin typeface="Verdana" panose="020B0604030504040204" pitchFamily="34" charset="0"/>
                <a:cs typeface="Verdana" panose="020B0604030504040204" pitchFamily="34" charset="0"/>
              </a:rPr>
              <a:t>use lower voltage since power loss is less of an issue</a:t>
            </a:r>
          </a:p>
          <a:p>
            <a:pPr>
              <a:lnSpc>
                <a:spcPct val="110000"/>
              </a:lnSpc>
            </a:pPr>
            <a:endParaRPr lang="en-US" sz="1000" b="1" dirty="0">
              <a:latin typeface="Verdana" panose="020B0604030504040204" pitchFamily="34" charset="0"/>
              <a:cs typeface="Verdana" panose="020B0604030504040204" pitchFamily="34" charset="0"/>
            </a:endParaRPr>
          </a:p>
          <a:p>
            <a:pPr>
              <a:lnSpc>
                <a:spcPct val="110000"/>
              </a:lnSpc>
            </a:pPr>
            <a:r>
              <a:rPr lang="en-US" sz="2000" b="1" dirty="0">
                <a:latin typeface="Verdana" panose="020B0604030504040204" pitchFamily="34" charset="0"/>
                <a:cs typeface="Verdana" panose="020B0604030504040204" pitchFamily="34" charset="0"/>
              </a:rPr>
              <a:t>Sub-stations: </a:t>
            </a:r>
            <a:r>
              <a:rPr lang="en-US" sz="2000" dirty="0">
                <a:latin typeface="Verdana" panose="020B0604030504040204" pitchFamily="34" charset="0"/>
                <a:cs typeface="Verdana" panose="020B0604030504040204" pitchFamily="34" charset="0"/>
              </a:rPr>
              <a:t>use transformers to step down voltage where transmission lines meet distribution lines</a:t>
            </a:r>
          </a:p>
        </p:txBody>
      </p:sp>
      <p:sp>
        <p:nvSpPr>
          <p:cNvPr id="3" name="TextBox 2"/>
          <p:cNvSpPr txBox="1"/>
          <p:nvPr/>
        </p:nvSpPr>
        <p:spPr>
          <a:xfrm>
            <a:off x="126605" y="6473628"/>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pic>
        <p:nvPicPr>
          <p:cNvPr id="7" name="Picture 6"/>
          <p:cNvPicPr>
            <a:picLocks noChangeAspect="1"/>
          </p:cNvPicPr>
          <p:nvPr/>
        </p:nvPicPr>
        <p:blipFill>
          <a:blip r:embed="rId2"/>
          <a:stretch>
            <a:fillRect/>
          </a:stretch>
        </p:blipFill>
        <p:spPr>
          <a:xfrm>
            <a:off x="6802501" y="2304143"/>
            <a:ext cx="5069840" cy="4477262"/>
          </a:xfrm>
          <a:prstGeom prst="rect">
            <a:avLst/>
          </a:prstGeom>
        </p:spPr>
      </p:pic>
      <p:sp>
        <p:nvSpPr>
          <p:cNvPr id="10" name="TextBox 9"/>
          <p:cNvSpPr txBox="1"/>
          <p:nvPr/>
        </p:nvSpPr>
        <p:spPr>
          <a:xfrm>
            <a:off x="701936" y="3886238"/>
            <a:ext cx="5499463" cy="1076513"/>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Additional transformers on distribution lines step power down to the 120 V or 240 V needed for household use.</a:t>
            </a:r>
            <a:endParaRPr lang="en-US" sz="2000" dirty="0">
              <a:solidFill>
                <a:srgbClr val="0000FF"/>
              </a:solidFill>
              <a:latin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id="{BA518B7B-BFEA-D448-8C06-55FE1B5DA078}"/>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341684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9575057"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Transmission loss increases with decreasing V</a:t>
            </a:r>
          </a:p>
        </p:txBody>
      </p:sp>
      <p:sp>
        <p:nvSpPr>
          <p:cNvPr id="6" name="TextBox 5"/>
          <p:cNvSpPr txBox="1"/>
          <p:nvPr/>
        </p:nvSpPr>
        <p:spPr>
          <a:xfrm>
            <a:off x="319658" y="841921"/>
            <a:ext cx="8443342" cy="1102866"/>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Consider a power plant producing (P) of 50 MW (50 E6 W).</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What is the current transmitted at a voltage of 25,000 V?</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What is the current transmitted at 400,000 V?</a:t>
            </a:r>
          </a:p>
        </p:txBody>
      </p:sp>
      <p:sp>
        <p:nvSpPr>
          <p:cNvPr id="3" name="TextBox 2"/>
          <p:cNvSpPr txBox="1"/>
          <p:nvPr/>
        </p:nvSpPr>
        <p:spPr>
          <a:xfrm>
            <a:off x="7350365" y="6408314"/>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sp>
        <p:nvSpPr>
          <p:cNvPr id="11" name="TextBox 10"/>
          <p:cNvSpPr txBox="1"/>
          <p:nvPr/>
        </p:nvSpPr>
        <p:spPr>
          <a:xfrm>
            <a:off x="472058" y="2171628"/>
            <a:ext cx="8443342" cy="1102866"/>
          </a:xfrm>
          <a:prstGeom prst="rect">
            <a:avLst/>
          </a:prstGeom>
          <a:noFill/>
        </p:spPr>
        <p:txBody>
          <a:bodyPr wrap="square" rtlCol="0">
            <a:spAutoFit/>
          </a:bodyPr>
          <a:lstStyle/>
          <a:p>
            <a:pPr>
              <a:lnSpc>
                <a:spcPct val="110000"/>
              </a:lnSpc>
            </a:pPr>
            <a:r>
              <a:rPr lang="en-US" sz="2000" dirty="0">
                <a:solidFill>
                  <a:srgbClr val="0000FF"/>
                </a:solidFill>
                <a:latin typeface="Verdana" panose="020B0604030504040204" pitchFamily="34" charset="0"/>
                <a:cs typeface="Verdana" panose="020B0604030504040204" pitchFamily="34" charset="0"/>
              </a:rPr>
              <a:t>I = P/V = 50 E6 W / 25,000 V = 2,000 A</a:t>
            </a:r>
          </a:p>
          <a:p>
            <a:pPr>
              <a:lnSpc>
                <a:spcPct val="110000"/>
              </a:lnSpc>
            </a:pPr>
            <a:endParaRPr lang="en-US" sz="2000" dirty="0">
              <a:solidFill>
                <a:srgbClr val="0000FF"/>
              </a:solidFill>
              <a:latin typeface="Verdana" panose="020B0604030504040204" pitchFamily="34" charset="0"/>
              <a:cs typeface="Verdana" panose="020B0604030504040204" pitchFamily="34" charset="0"/>
            </a:endParaRPr>
          </a:p>
          <a:p>
            <a:pPr>
              <a:lnSpc>
                <a:spcPct val="110000"/>
              </a:lnSpc>
            </a:pPr>
            <a:r>
              <a:rPr lang="en-US" sz="2000" dirty="0">
                <a:solidFill>
                  <a:srgbClr val="0000FF"/>
                </a:solidFill>
                <a:latin typeface="Verdana" panose="020B0604030504040204" pitchFamily="34" charset="0"/>
                <a:cs typeface="Verdana" panose="020B0604030504040204" pitchFamily="34" charset="0"/>
              </a:rPr>
              <a:t>I = P/V = 50 E6 W / 400,000 V = 125 A</a:t>
            </a:r>
          </a:p>
        </p:txBody>
      </p:sp>
      <p:pic>
        <p:nvPicPr>
          <p:cNvPr id="9" name="Picture 8">
            <a:extLst>
              <a:ext uri="{FF2B5EF4-FFF2-40B4-BE49-F238E27FC236}">
                <a16:creationId xmlns:a16="http://schemas.microsoft.com/office/drawing/2014/main" id="{61AA376B-105A-9046-89C6-62D67F993D00}"/>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176412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8220520"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UK grid evolution: competition vs. scale</a:t>
            </a:r>
          </a:p>
        </p:txBody>
      </p:sp>
      <p:sp>
        <p:nvSpPr>
          <p:cNvPr id="6" name="TextBox 5"/>
          <p:cNvSpPr txBox="1"/>
          <p:nvPr/>
        </p:nvSpPr>
        <p:spPr>
          <a:xfrm>
            <a:off x="292922" y="813966"/>
            <a:ext cx="11615130" cy="1415067"/>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Early electric generating stations were </a:t>
            </a:r>
            <a:r>
              <a:rPr lang="en-US" sz="2000" b="1" dirty="0">
                <a:latin typeface="Verdana" panose="020B0604030504040204" pitchFamily="34" charset="0"/>
                <a:cs typeface="Verdana" panose="020B0604030504040204" pitchFamily="34" charset="0"/>
              </a:rPr>
              <a:t>small and local </a:t>
            </a:r>
            <a:r>
              <a:rPr lang="en-US" sz="2000" dirty="0">
                <a:latin typeface="Verdana" panose="020B0604030504040204" pitchFamily="34" charset="0"/>
                <a:cs typeface="Verdana" panose="020B0604030504040204" pitchFamily="34" charset="0"/>
              </a:rPr>
              <a:t>as  DC power limited their distance from consumers. </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Municipally owned and operated</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Laissez-faire capitalism caused lack of standardization or combination</a:t>
            </a:r>
          </a:p>
        </p:txBody>
      </p:sp>
      <p:sp>
        <p:nvSpPr>
          <p:cNvPr id="3" name="TextBox 2"/>
          <p:cNvSpPr txBox="1"/>
          <p:nvPr/>
        </p:nvSpPr>
        <p:spPr>
          <a:xfrm>
            <a:off x="7351502" y="6456837"/>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sp>
        <p:nvSpPr>
          <p:cNvPr id="9" name="TextBox 8"/>
          <p:cNvSpPr txBox="1"/>
          <p:nvPr/>
        </p:nvSpPr>
        <p:spPr>
          <a:xfrm>
            <a:off x="268704" y="2564797"/>
            <a:ext cx="11615130" cy="3619965"/>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In the UK, </a:t>
            </a:r>
            <a:r>
              <a:rPr lang="en-US" sz="2000" u="sng" dirty="0">
                <a:latin typeface="Verdana" panose="020B0604030504040204" pitchFamily="34" charset="0"/>
                <a:cs typeface="Verdana" panose="020B0604030504040204" pitchFamily="34" charset="0"/>
              </a:rPr>
              <a:t>WWI</a:t>
            </a:r>
            <a:r>
              <a:rPr lang="en-US" sz="2000" dirty="0">
                <a:latin typeface="Verdana" panose="020B0604030504040204" pitchFamily="34" charset="0"/>
                <a:cs typeface="Verdana" panose="020B0604030504040204" pitchFamily="34" charset="0"/>
              </a:rPr>
              <a:t> caused the nation to realize the system was a crazy quilt that was </a:t>
            </a:r>
            <a:r>
              <a:rPr lang="en-US" sz="2000" b="1" dirty="0">
                <a:latin typeface="Verdana" panose="020B0604030504040204" pitchFamily="34" charset="0"/>
                <a:cs typeface="Verdana" panose="020B0604030504040204" pitchFamily="34" charset="0"/>
              </a:rPr>
              <a:t>difficult to expand quickly </a:t>
            </a:r>
            <a:r>
              <a:rPr lang="en-US" sz="2000" dirty="0">
                <a:latin typeface="Verdana" panose="020B0604030504040204" pitchFamily="34" charset="0"/>
                <a:cs typeface="Verdana" panose="020B0604030504040204" pitchFamily="34" charset="0"/>
              </a:rPr>
              <a:t>in response to the needs of war.</a:t>
            </a:r>
          </a:p>
          <a:p>
            <a:pPr>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1926: UK created a </a:t>
            </a:r>
            <a:r>
              <a:rPr lang="en-US" sz="2000" b="1" dirty="0">
                <a:latin typeface="Verdana" panose="020B0604030504040204" pitchFamily="34" charset="0"/>
                <a:cs typeface="Verdana" panose="020B0604030504040204" pitchFamily="34" charset="0"/>
              </a:rPr>
              <a:t>National Grid</a:t>
            </a:r>
            <a:r>
              <a:rPr lang="en-US" sz="2000" dirty="0">
                <a:latin typeface="Verdana" panose="020B0604030504040204" pitchFamily="34" charset="0"/>
                <a:cs typeface="Verdana" panose="020B0604030504040204" pitchFamily="34" charset="0"/>
              </a:rPr>
              <a:t>:</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Connected existing grids</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Specified power output (50 Hz) and centralized control</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Stations were still privately owned, though the small and inefficient were closed.</a:t>
            </a:r>
          </a:p>
          <a:p>
            <a:pPr lvl="1">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In 1947, after </a:t>
            </a:r>
            <a:r>
              <a:rPr lang="en-US" sz="2000" u="sng" dirty="0">
                <a:latin typeface="Verdana" panose="020B0604030504040204" pitchFamily="34" charset="0"/>
                <a:cs typeface="Verdana" panose="020B0604030504040204" pitchFamily="34" charset="0"/>
              </a:rPr>
              <a:t>WWII</a:t>
            </a:r>
            <a:r>
              <a:rPr lang="en-US" sz="2000" dirty="0">
                <a:latin typeface="Verdana" panose="020B0604030504040204" pitchFamily="34" charset="0"/>
                <a:cs typeface="Verdana" panose="020B0604030504040204" pitchFamily="34" charset="0"/>
              </a:rPr>
              <a:t>, utilities were nationalized.</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230 V standard was adopted</a:t>
            </a:r>
          </a:p>
          <a:p>
            <a:pPr lvl="1">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1950: 60 MW station standard </a:t>
            </a:r>
            <a:r>
              <a:rPr lang="en-US" sz="2000" dirty="0">
                <a:latin typeface="Verdana" panose="020B0604030504040204" pitchFamily="34" charset="0"/>
                <a:cs typeface="Verdana" panose="020B0604030504040204" pitchFamily="34" charset="0"/>
                <a:sym typeface="Wingdings"/>
              </a:rPr>
              <a:t>  1970: 600 MW stations</a:t>
            </a:r>
            <a:endParaRPr lang="en-US" sz="2000" dirty="0">
              <a:latin typeface="Verdana" panose="020B0604030504040204" pitchFamily="34" charset="0"/>
              <a:cs typeface="Verdana" panose="020B0604030504040204" pitchFamily="34" charset="0"/>
            </a:endParaRPr>
          </a:p>
        </p:txBody>
      </p:sp>
      <p:pic>
        <p:nvPicPr>
          <p:cNvPr id="10" name="Picture 9">
            <a:extLst>
              <a:ext uri="{FF2B5EF4-FFF2-40B4-BE49-F238E27FC236}">
                <a16:creationId xmlns:a16="http://schemas.microsoft.com/office/drawing/2014/main" id="{4CDBA377-472D-2B47-BF0F-19CA2BFE6617}"/>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401642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72948" y="2214425"/>
            <a:ext cx="3951757" cy="4604656"/>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3066"/>
            <a:ext cx="692048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Electrical energy - a quick review</a:t>
            </a:r>
          </a:p>
        </p:txBody>
      </p:sp>
      <p:sp>
        <p:nvSpPr>
          <p:cNvPr id="6" name="TextBox 5"/>
          <p:cNvSpPr txBox="1"/>
          <p:nvPr/>
        </p:nvSpPr>
        <p:spPr>
          <a:xfrm>
            <a:off x="319658" y="894173"/>
            <a:ext cx="11564175" cy="2769284"/>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Current: </a:t>
            </a:r>
            <a:r>
              <a:rPr lang="en-US" sz="2000" i="1" dirty="0">
                <a:latin typeface="Verdana" panose="020B0604030504040204" pitchFamily="34" charset="0"/>
                <a:cs typeface="Verdana" panose="020B0604030504040204" pitchFamily="34" charset="0"/>
              </a:rPr>
              <a:t>flow of electrons (Amp, A; I)</a:t>
            </a:r>
          </a:p>
          <a:p>
            <a:pPr>
              <a:lnSpc>
                <a:spcPct val="110000"/>
              </a:lnSpc>
            </a:pPr>
            <a:endParaRPr lang="en-US" sz="2000" dirty="0">
              <a:latin typeface="Verdana" panose="020B0604030504040204" pitchFamily="34" charset="0"/>
              <a:cs typeface="Verdana" panose="020B0604030504040204" pitchFamily="34" charset="0"/>
            </a:endParaRPr>
          </a:p>
          <a:p>
            <a:pPr>
              <a:lnSpc>
                <a:spcPct val="110000"/>
              </a:lnSpc>
            </a:pPr>
            <a:r>
              <a:rPr lang="en-US" sz="2000" b="1" dirty="0">
                <a:latin typeface="Verdana" panose="020B0604030504040204" pitchFamily="34" charset="0"/>
                <a:cs typeface="Verdana" panose="020B0604030504040204" pitchFamily="34" charset="0"/>
              </a:rPr>
              <a:t>Voltage: </a:t>
            </a:r>
            <a:r>
              <a:rPr lang="en-US" sz="2000" i="1" dirty="0">
                <a:latin typeface="Verdana" panose="020B0604030504040204" pitchFamily="34" charset="0"/>
                <a:cs typeface="Verdana" panose="020B0604030504040204" pitchFamily="34" charset="0"/>
              </a:rPr>
              <a:t>electrical pressure (Volts, V)</a:t>
            </a:r>
          </a:p>
          <a:p>
            <a:pPr>
              <a:lnSpc>
                <a:spcPct val="110000"/>
              </a:lnSpc>
            </a:pPr>
            <a:endParaRPr lang="en-US" sz="2000" dirty="0">
              <a:latin typeface="Verdana" panose="020B0604030504040204" pitchFamily="34" charset="0"/>
              <a:cs typeface="Verdana" panose="020B0604030504040204" pitchFamily="34" charset="0"/>
            </a:endParaRPr>
          </a:p>
          <a:p>
            <a:pPr>
              <a:lnSpc>
                <a:spcPct val="110000"/>
              </a:lnSpc>
            </a:pPr>
            <a:r>
              <a:rPr lang="en-US" sz="2000" b="1" dirty="0">
                <a:latin typeface="Verdana" panose="020B0604030504040204" pitchFamily="34" charset="0"/>
                <a:cs typeface="Verdana" panose="020B0604030504040204" pitchFamily="34" charset="0"/>
              </a:rPr>
              <a:t>Resistance: </a:t>
            </a:r>
            <a:r>
              <a:rPr lang="en-US" sz="2000" i="1" dirty="0">
                <a:latin typeface="Verdana" panose="020B0604030504040204" pitchFamily="34" charset="0"/>
                <a:cs typeface="Verdana" panose="020B0604030504040204" pitchFamily="34" charset="0"/>
              </a:rPr>
              <a:t>acts like friction, slows flow (Ohms, </a:t>
            </a:r>
            <a:r>
              <a:rPr lang="en-US" sz="2000" i="1" dirty="0" err="1">
                <a:latin typeface="Verdana" panose="020B0604030504040204" pitchFamily="34" charset="0"/>
                <a:cs typeface="Verdana" panose="020B0604030504040204" pitchFamily="34" charset="0"/>
              </a:rPr>
              <a:t>Ω</a:t>
            </a:r>
            <a:r>
              <a:rPr lang="en-US" sz="2000" i="1" dirty="0">
                <a:latin typeface="Verdana" panose="020B0604030504040204" pitchFamily="34" charset="0"/>
                <a:cs typeface="Verdana" panose="020B0604030504040204" pitchFamily="34" charset="0"/>
              </a:rPr>
              <a:t>; R)</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Property of electric material or device.</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Governs how much current will flow when a voltage is applied.</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Transmission wire has resistance.</a:t>
            </a:r>
          </a:p>
        </p:txBody>
      </p:sp>
      <p:sp>
        <p:nvSpPr>
          <p:cNvPr id="3" name="TextBox 2"/>
          <p:cNvSpPr txBox="1"/>
          <p:nvPr/>
        </p:nvSpPr>
        <p:spPr>
          <a:xfrm>
            <a:off x="10651" y="6477157"/>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sp>
        <p:nvSpPr>
          <p:cNvPr id="9" name="TextBox 8"/>
          <p:cNvSpPr txBox="1"/>
          <p:nvPr/>
        </p:nvSpPr>
        <p:spPr>
          <a:xfrm>
            <a:off x="2828390" y="4048459"/>
            <a:ext cx="4439309" cy="1753622"/>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V = (I)(R)</a:t>
            </a:r>
          </a:p>
          <a:p>
            <a:pPr>
              <a:lnSpc>
                <a:spcPct val="110000"/>
              </a:lnSpc>
            </a:pPr>
            <a:endParaRPr lang="en-US" sz="2000" dirty="0">
              <a:latin typeface="Verdana" panose="020B0604030504040204" pitchFamily="34" charset="0"/>
              <a:cs typeface="Verdana" panose="020B0604030504040204" pitchFamily="34" charset="0"/>
            </a:endParaRPr>
          </a:p>
          <a:p>
            <a:pPr>
              <a:lnSpc>
                <a:spcPct val="110000"/>
              </a:lnSpc>
            </a:pPr>
            <a:r>
              <a:rPr lang="en-US" sz="2000" dirty="0">
                <a:latin typeface="Verdana" panose="020B0604030504040204" pitchFamily="34" charset="0"/>
                <a:cs typeface="Verdana" panose="020B0604030504040204" pitchFamily="34" charset="0"/>
              </a:rPr>
              <a:t>I = V/R</a:t>
            </a:r>
          </a:p>
          <a:p>
            <a:pPr>
              <a:lnSpc>
                <a:spcPct val="110000"/>
              </a:lnSpc>
            </a:pPr>
            <a:endParaRPr lang="en-US" sz="2000" dirty="0">
              <a:latin typeface="Verdana" panose="020B0604030504040204" pitchFamily="34" charset="0"/>
              <a:cs typeface="Verdana" panose="020B0604030504040204" pitchFamily="34" charset="0"/>
            </a:endParaRPr>
          </a:p>
          <a:p>
            <a:pPr>
              <a:lnSpc>
                <a:spcPct val="110000"/>
              </a:lnSpc>
            </a:pPr>
            <a:r>
              <a:rPr lang="en-US" sz="2000" dirty="0">
                <a:latin typeface="Verdana" panose="020B0604030504040204" pitchFamily="34" charset="0"/>
                <a:cs typeface="Verdana" panose="020B0604030504040204" pitchFamily="34" charset="0"/>
              </a:rPr>
              <a:t>power (P) = (V)(I) = I</a:t>
            </a:r>
            <a:r>
              <a:rPr lang="en-US" sz="2000" baseline="30000" dirty="0">
                <a:latin typeface="Verdana" panose="020B0604030504040204" pitchFamily="34" charset="0"/>
                <a:cs typeface="Verdana" panose="020B0604030504040204" pitchFamily="34" charset="0"/>
              </a:rPr>
              <a:t>2</a:t>
            </a:r>
            <a:r>
              <a:rPr lang="en-US" sz="2000" dirty="0">
                <a:latin typeface="Verdana" panose="020B0604030504040204" pitchFamily="34" charset="0"/>
                <a:cs typeface="Verdana" panose="020B0604030504040204" pitchFamily="34" charset="0"/>
              </a:rPr>
              <a:t>R</a:t>
            </a:r>
          </a:p>
        </p:txBody>
      </p:sp>
      <p:pic>
        <p:nvPicPr>
          <p:cNvPr id="10" name="Picture 9">
            <a:extLst>
              <a:ext uri="{FF2B5EF4-FFF2-40B4-BE49-F238E27FC236}">
                <a16:creationId xmlns:a16="http://schemas.microsoft.com/office/drawing/2014/main" id="{9DF0B8A6-B7AA-2749-9446-CE0BBC61FBEF}"/>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246979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9567043"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In response, the UK National Grid was created</a:t>
            </a:r>
          </a:p>
        </p:txBody>
      </p:sp>
      <p:sp>
        <p:nvSpPr>
          <p:cNvPr id="6" name="TextBox 5"/>
          <p:cNvSpPr txBox="1"/>
          <p:nvPr/>
        </p:nvSpPr>
        <p:spPr>
          <a:xfrm>
            <a:off x="319658" y="894173"/>
            <a:ext cx="11564176" cy="1076513"/>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In 1926 the concept of the UK’s National Grid was formalized with specifications:</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AC only</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50 Hz</a:t>
            </a:r>
          </a:p>
        </p:txBody>
      </p:sp>
      <p:sp>
        <p:nvSpPr>
          <p:cNvPr id="3" name="TextBox 2"/>
          <p:cNvSpPr txBox="1"/>
          <p:nvPr/>
        </p:nvSpPr>
        <p:spPr>
          <a:xfrm>
            <a:off x="100479" y="6474781"/>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sp>
        <p:nvSpPr>
          <p:cNvPr id="2" name="TextBox 1"/>
          <p:cNvSpPr txBox="1"/>
          <p:nvPr/>
        </p:nvSpPr>
        <p:spPr>
          <a:xfrm>
            <a:off x="2909039" y="1512439"/>
            <a:ext cx="8089886" cy="369332"/>
          </a:xfrm>
          <a:prstGeom prst="rect">
            <a:avLst/>
          </a:prstGeom>
          <a:noFill/>
        </p:spPr>
        <p:txBody>
          <a:bodyPr wrap="square" rtlCol="0">
            <a:spAutoFit/>
          </a:bodyPr>
          <a:lstStyle/>
          <a:p>
            <a:r>
              <a:rPr lang="en-US" dirty="0">
                <a:solidFill>
                  <a:srgbClr val="0000FF"/>
                </a:solidFill>
                <a:latin typeface="Verdana" panose="020B0604030504040204" pitchFamily="34" charset="0"/>
              </a:rPr>
              <a:t>The last DC supply in London wasn’t </a:t>
            </a:r>
            <a:r>
              <a:rPr lang="en-US" dirty="0" err="1">
                <a:solidFill>
                  <a:srgbClr val="0000FF"/>
                </a:solidFill>
                <a:latin typeface="Verdana" panose="020B0604030504040204" pitchFamily="34" charset="0"/>
              </a:rPr>
              <a:t>disconected</a:t>
            </a:r>
            <a:r>
              <a:rPr lang="en-US" dirty="0">
                <a:solidFill>
                  <a:srgbClr val="0000FF"/>
                </a:solidFill>
                <a:latin typeface="Verdana" panose="020B0604030504040204" pitchFamily="34" charset="0"/>
              </a:rPr>
              <a:t> until 1962.</a:t>
            </a:r>
          </a:p>
        </p:txBody>
      </p:sp>
      <p:sp>
        <p:nvSpPr>
          <p:cNvPr id="11" name="TextBox 10"/>
          <p:cNvSpPr txBox="1"/>
          <p:nvPr/>
        </p:nvSpPr>
        <p:spPr>
          <a:xfrm>
            <a:off x="346394" y="2335593"/>
            <a:ext cx="11018292" cy="1102866"/>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There was </a:t>
            </a:r>
            <a:r>
              <a:rPr lang="en-US" sz="2000" b="1" dirty="0">
                <a:latin typeface="Verdana" panose="020B0604030504040204" pitchFamily="34" charset="0"/>
                <a:cs typeface="Verdana" panose="020B0604030504040204" pitchFamily="34" charset="0"/>
              </a:rPr>
              <a:t>resistance</a:t>
            </a:r>
            <a:r>
              <a:rPr lang="en-US" sz="2000" dirty="0">
                <a:latin typeface="Verdana" panose="020B0604030504040204" pitchFamily="34" charset="0"/>
                <a:cs typeface="Verdana" panose="020B0604030504040204" pitchFamily="34" charset="0"/>
              </a:rPr>
              <a:t> to:</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Centralized (aka governmental) control;</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Placement of high voltage lines &amp; towers</a:t>
            </a:r>
          </a:p>
        </p:txBody>
      </p:sp>
      <p:sp>
        <p:nvSpPr>
          <p:cNvPr id="12" name="TextBox 11"/>
          <p:cNvSpPr txBox="1"/>
          <p:nvPr/>
        </p:nvSpPr>
        <p:spPr>
          <a:xfrm>
            <a:off x="359762" y="3825906"/>
            <a:ext cx="11409872" cy="1753622"/>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While a large, interconnected grid supplies resilient power supply, </a:t>
            </a:r>
            <a:r>
              <a:rPr lang="en-US" sz="2000" b="1" dirty="0">
                <a:latin typeface="Verdana" panose="020B0604030504040204" pitchFamily="34" charset="0"/>
                <a:cs typeface="Verdana" panose="020B0604030504040204" pitchFamily="34" charset="0"/>
              </a:rPr>
              <a:t>problems can be as widespread as supply</a:t>
            </a:r>
            <a:r>
              <a:rPr lang="en-US" sz="2000" dirty="0">
                <a:latin typeface="Verdana" panose="020B0604030504040204" pitchFamily="34" charset="0"/>
                <a:cs typeface="Verdana" panose="020B0604030504040204" pitchFamily="34" charset="0"/>
              </a:rPr>
              <a:t>.</a:t>
            </a:r>
          </a:p>
          <a:p>
            <a:pPr marL="342900" indent="-342900">
              <a:lnSpc>
                <a:spcPct val="110000"/>
              </a:lnSpc>
              <a:buFont typeface="Arial"/>
              <a:buChar char="•"/>
            </a:pPr>
            <a:r>
              <a:rPr lang="en-US" sz="2000" b="1" dirty="0">
                <a:latin typeface="Verdana" panose="020B0604030504040204" pitchFamily="34" charset="0"/>
                <a:cs typeface="Verdana" panose="020B0604030504040204" pitchFamily="34" charset="0"/>
              </a:rPr>
              <a:t>Blackouts</a:t>
            </a:r>
            <a:r>
              <a:rPr lang="en-US" sz="2000" dirty="0">
                <a:latin typeface="Verdana" panose="020B0604030504040204" pitchFamily="34" charset="0"/>
                <a:cs typeface="Verdana" panose="020B0604030504040204" pitchFamily="34" charset="0"/>
              </a:rPr>
              <a:t> have occurred in the UK, NY City, Auckland NZ for several weeks.</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And suppliers are not always producers.</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Southern England (London) imports electricity from the north.</a:t>
            </a:r>
          </a:p>
        </p:txBody>
      </p:sp>
      <p:pic>
        <p:nvPicPr>
          <p:cNvPr id="10" name="Picture 9">
            <a:extLst>
              <a:ext uri="{FF2B5EF4-FFF2-40B4-BE49-F238E27FC236}">
                <a16:creationId xmlns:a16="http://schemas.microsoft.com/office/drawing/2014/main" id="{8FFDAC5F-37C7-3A47-B22C-2F15D4D8E7FD}"/>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261172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anbot Oct 30, 2017 7.08 PM.pdf"/>
          <p:cNvPicPr>
            <a:picLocks noChangeAspect="1"/>
          </p:cNvPicPr>
          <p:nvPr/>
        </p:nvPicPr>
        <p:blipFill rotWithShape="1">
          <a:blip r:embed="rId2">
            <a:extLst>
              <a:ext uri="{28A0092B-C50C-407E-A947-70E740481C1C}">
                <a14:useLocalDpi xmlns:a14="http://schemas.microsoft.com/office/drawing/2010/main" val="0"/>
              </a:ext>
            </a:extLst>
          </a:blip>
          <a:srcRect b="9978"/>
          <a:stretch/>
        </p:blipFill>
        <p:spPr>
          <a:xfrm>
            <a:off x="2801043" y="3065474"/>
            <a:ext cx="9151874" cy="3245525"/>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6561412"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UK: upgraded to the ‘</a:t>
            </a:r>
            <a:r>
              <a:rPr lang="en-US" sz="2800" b="1" dirty="0" err="1">
                <a:solidFill>
                  <a:schemeClr val="bg1"/>
                </a:solidFill>
                <a:latin typeface="Verdana" panose="020B0604030504040204" pitchFamily="34" charset="0"/>
                <a:ea typeface="Verdana" panose="020B0604030504040204" pitchFamily="34" charset="0"/>
                <a:cs typeface="Verdana" panose="020B0604030504040204" pitchFamily="34" charset="0"/>
              </a:rPr>
              <a:t>supergrid</a:t>
            </a:r>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6" name="TextBox 5"/>
          <p:cNvSpPr txBox="1"/>
          <p:nvPr/>
        </p:nvSpPr>
        <p:spPr>
          <a:xfrm>
            <a:off x="319658" y="894174"/>
            <a:ext cx="8443342" cy="399405"/>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UK electric demand increased X8 between 1926 and 1950.</a:t>
            </a:r>
          </a:p>
        </p:txBody>
      </p:sp>
      <p:sp>
        <p:nvSpPr>
          <p:cNvPr id="3" name="TextBox 2"/>
          <p:cNvSpPr txBox="1"/>
          <p:nvPr/>
        </p:nvSpPr>
        <p:spPr>
          <a:xfrm>
            <a:off x="172811" y="6043894"/>
            <a:ext cx="2531199" cy="738664"/>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sp>
        <p:nvSpPr>
          <p:cNvPr id="9" name="TextBox 8"/>
          <p:cNvSpPr txBox="1"/>
          <p:nvPr/>
        </p:nvSpPr>
        <p:spPr>
          <a:xfrm>
            <a:off x="319658" y="1435274"/>
            <a:ext cx="11564176" cy="1415067"/>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Construction on a new </a:t>
            </a:r>
            <a:r>
              <a:rPr lang="en-US" sz="2000" b="1" dirty="0" err="1">
                <a:latin typeface="Verdana" panose="020B0604030504040204" pitchFamily="34" charset="0"/>
                <a:cs typeface="Verdana" panose="020B0604030504040204" pitchFamily="34" charset="0"/>
              </a:rPr>
              <a:t>supergrid</a:t>
            </a:r>
            <a:r>
              <a:rPr lang="en-US" sz="2000" dirty="0">
                <a:latin typeface="Verdana" panose="020B0604030504040204" pitchFamily="34" charset="0"/>
                <a:cs typeface="Verdana" panose="020B0604030504040204" pitchFamily="34" charset="0"/>
              </a:rPr>
              <a:t> carrying a voltage of 275 kW (upgradable to 400 kV) was begun in 1964.</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42-m towers</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Much thicker transmission lines</a:t>
            </a:r>
          </a:p>
        </p:txBody>
      </p:sp>
      <p:pic>
        <p:nvPicPr>
          <p:cNvPr id="10" name="Picture 9">
            <a:extLst>
              <a:ext uri="{FF2B5EF4-FFF2-40B4-BE49-F238E27FC236}">
                <a16:creationId xmlns:a16="http://schemas.microsoft.com/office/drawing/2014/main" id="{CF4EE3C6-DFAD-8D49-A874-9E1F212F42EF}"/>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
        <p:nvSpPr>
          <p:cNvPr id="12" name="TextBox 11">
            <a:extLst>
              <a:ext uri="{FF2B5EF4-FFF2-40B4-BE49-F238E27FC236}">
                <a16:creationId xmlns:a16="http://schemas.microsoft.com/office/drawing/2014/main" id="{612E8060-24BC-7B47-8812-DA96191F5D94}"/>
              </a:ext>
            </a:extLst>
          </p:cNvPr>
          <p:cNvSpPr txBox="1"/>
          <p:nvPr/>
        </p:nvSpPr>
        <p:spPr>
          <a:xfrm>
            <a:off x="375676" y="3101305"/>
            <a:ext cx="2302209" cy="2769284"/>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Putting lines underground solves many objections but is up to </a:t>
            </a:r>
            <a:r>
              <a:rPr lang="en-US" sz="2000" b="1" dirty="0">
                <a:latin typeface="Verdana" panose="020B0604030504040204" pitchFamily="34" charset="0"/>
                <a:cs typeface="Verdana" panose="020B0604030504040204" pitchFamily="34" charset="0"/>
              </a:rPr>
              <a:t>20 times as expensive </a:t>
            </a:r>
            <a:r>
              <a:rPr lang="en-US" sz="2000" dirty="0">
                <a:latin typeface="Verdana" panose="020B0604030504040204" pitchFamily="34" charset="0"/>
                <a:cs typeface="Verdana" panose="020B0604030504040204" pitchFamily="34" charset="0"/>
              </a:rPr>
              <a:t>as overhead lines.</a:t>
            </a:r>
          </a:p>
        </p:txBody>
      </p:sp>
    </p:spTree>
    <p:extLst>
      <p:ext uri="{BB962C8B-B14F-4D97-AF65-F5344CB8AC3E}">
        <p14:creationId xmlns:p14="http://schemas.microsoft.com/office/powerpoint/2010/main" val="267029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10259540"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UK today: part of an international distributed grid</a:t>
            </a:r>
          </a:p>
        </p:txBody>
      </p:sp>
      <p:sp>
        <p:nvSpPr>
          <p:cNvPr id="3" name="TextBox 2"/>
          <p:cNvSpPr txBox="1"/>
          <p:nvPr/>
        </p:nvSpPr>
        <p:spPr>
          <a:xfrm>
            <a:off x="7484939" y="6405540"/>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pic>
        <p:nvPicPr>
          <p:cNvPr id="10" name="Picture 9" descr="Scanbot Oct 30, 2017 7.08 PM - 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455" y="693856"/>
            <a:ext cx="6023390" cy="6121811"/>
          </a:xfrm>
          <a:prstGeom prst="rect">
            <a:avLst/>
          </a:prstGeom>
        </p:spPr>
      </p:pic>
      <p:sp>
        <p:nvSpPr>
          <p:cNvPr id="7" name="Rounded Rectangular Callout 6"/>
          <p:cNvSpPr/>
          <p:nvPr/>
        </p:nvSpPr>
        <p:spPr>
          <a:xfrm>
            <a:off x="8111737" y="4892257"/>
            <a:ext cx="3495460" cy="1060022"/>
          </a:xfrm>
          <a:prstGeom prst="wedgeRoundRectCallout">
            <a:avLst>
              <a:gd name="adj1" fmla="val -92477"/>
              <a:gd name="adj2" fmla="val 55899"/>
              <a:gd name="adj3" fmla="val 16667"/>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FF"/>
                </a:solidFill>
                <a:latin typeface="Verdana" panose="020B0604030504040204" pitchFamily="34" charset="0"/>
              </a:rPr>
              <a:t>Replaced in 1986 with 2000 MW cable that imports 3% of UK power.</a:t>
            </a:r>
          </a:p>
        </p:txBody>
      </p:sp>
      <p:pic>
        <p:nvPicPr>
          <p:cNvPr id="9" name="Picture 8">
            <a:extLst>
              <a:ext uri="{FF2B5EF4-FFF2-40B4-BE49-F238E27FC236}">
                <a16:creationId xmlns:a16="http://schemas.microsoft.com/office/drawing/2014/main" id="{DD70CBF9-28D8-D749-B6E5-166E7805EA02}"/>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3267014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7250703" cy="523220"/>
          </a:xfrm>
          <a:prstGeom prst="rect">
            <a:avLst/>
          </a:prstGeom>
          <a:noFill/>
        </p:spPr>
        <p:txBody>
          <a:bodyPr wrap="none" rtlCol="0">
            <a:spAutoFit/>
          </a:bodyPr>
          <a:lstStyle/>
          <a:p>
            <a:pPr defTabSz="914400"/>
            <a:r>
              <a:rPr lang="en-US" sz="2800" b="1" dirty="0">
                <a:solidFill>
                  <a:srgbClr val="FFFFFF"/>
                </a:solidFill>
                <a:latin typeface="Verdana" panose="020B0604030504040204" pitchFamily="34" charset="0"/>
                <a:ea typeface="Verdana" panose="020B0604030504040204" pitchFamily="34" charset="0"/>
                <a:cs typeface="Verdana" panose="020B0604030504040204" pitchFamily="34" charset="0"/>
              </a:rPr>
              <a:t>HVDC: long-distance without ‘taps’</a:t>
            </a:r>
          </a:p>
        </p:txBody>
      </p:sp>
      <p:sp>
        <p:nvSpPr>
          <p:cNvPr id="3" name="TextBox 2"/>
          <p:cNvSpPr txBox="1"/>
          <p:nvPr/>
        </p:nvSpPr>
        <p:spPr>
          <a:xfrm>
            <a:off x="161760" y="6222633"/>
            <a:ext cx="5499904" cy="523220"/>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9</a:t>
            </a:r>
          </a:p>
          <a:p>
            <a:r>
              <a:rPr lang="en-US" sz="1400" dirty="0">
                <a:latin typeface="Verdana" panose="020B0604030504040204" pitchFamily="34" charset="0"/>
                <a:cs typeface="Verdana" panose="020B0604030504040204" pitchFamily="34" charset="0"/>
                <a:hlinkClick r:id="rId2"/>
              </a:rPr>
              <a:t>https://en.wikipedia.org/wiki/High-voltage_direct_current</a:t>
            </a:r>
            <a:r>
              <a:rPr lang="en-US" sz="1400" dirty="0">
                <a:latin typeface="Verdana" panose="020B0604030504040204" pitchFamily="34" charset="0"/>
                <a:cs typeface="Verdana" panose="020B0604030504040204" pitchFamily="34" charset="0"/>
              </a:rPr>
              <a:t> </a:t>
            </a:r>
          </a:p>
        </p:txBody>
      </p:sp>
      <p:sp>
        <p:nvSpPr>
          <p:cNvPr id="12" name="TextBox 11"/>
          <p:cNvSpPr txBox="1"/>
          <p:nvPr/>
        </p:nvSpPr>
        <p:spPr>
          <a:xfrm>
            <a:off x="228602" y="854307"/>
            <a:ext cx="6577147" cy="3784947"/>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HVDC (high-voltage direct current) is now (and increasingly) used for moving power between asynchronous grids.</a:t>
            </a:r>
          </a:p>
          <a:p>
            <a:pPr>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Cost can be lower then for AC transmission</a:t>
            </a:r>
          </a:p>
          <a:p>
            <a:pPr>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Losses can be lower</a:t>
            </a:r>
          </a:p>
          <a:p>
            <a:pPr>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Used in Europe and South America</a:t>
            </a:r>
          </a:p>
          <a:p>
            <a:pPr>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Most often when the generator and user are separated by long distance and there are no ‘taps’ between the generator and user.</a:t>
            </a:r>
          </a:p>
        </p:txBody>
      </p:sp>
      <p:pic>
        <p:nvPicPr>
          <p:cNvPr id="2" name="Picture 1" descr="560px-HVDC_Europe.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776" y="761242"/>
            <a:ext cx="4865814" cy="5995379"/>
          </a:xfrm>
          <a:prstGeom prst="rect">
            <a:avLst/>
          </a:prstGeom>
        </p:spPr>
      </p:pic>
      <p:cxnSp>
        <p:nvCxnSpPr>
          <p:cNvPr id="9" name="Straight Connector 8"/>
          <p:cNvCxnSpPr/>
          <p:nvPr/>
        </p:nvCxnSpPr>
        <p:spPr>
          <a:xfrm>
            <a:off x="2825019" y="4997945"/>
            <a:ext cx="788737" cy="1336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825019" y="5390977"/>
            <a:ext cx="788737" cy="13369"/>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825019" y="5784009"/>
            <a:ext cx="788737" cy="13369"/>
          </a:xfrm>
          <a:prstGeom prst="line">
            <a:avLst/>
          </a:prstGeom>
          <a:ln>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747438" y="4826647"/>
            <a:ext cx="1186543" cy="400110"/>
          </a:xfrm>
          <a:prstGeom prst="rect">
            <a:avLst/>
          </a:prstGeom>
          <a:noFill/>
        </p:spPr>
        <p:txBody>
          <a:bodyPr wrap="none" rtlCol="0">
            <a:spAutoFit/>
          </a:bodyPr>
          <a:lstStyle/>
          <a:p>
            <a:r>
              <a:rPr lang="en-US" sz="2000" dirty="0">
                <a:latin typeface="Verdana" panose="020B0604030504040204" pitchFamily="34" charset="0"/>
              </a:rPr>
              <a:t>existing</a:t>
            </a:r>
          </a:p>
        </p:txBody>
      </p:sp>
      <p:sp>
        <p:nvSpPr>
          <p:cNvPr id="16" name="TextBox 15"/>
          <p:cNvSpPr txBox="1"/>
          <p:nvPr/>
        </p:nvSpPr>
        <p:spPr>
          <a:xfrm>
            <a:off x="3747439" y="5206310"/>
            <a:ext cx="2597186" cy="400110"/>
          </a:xfrm>
          <a:prstGeom prst="rect">
            <a:avLst/>
          </a:prstGeom>
          <a:noFill/>
        </p:spPr>
        <p:txBody>
          <a:bodyPr wrap="none" rtlCol="0">
            <a:spAutoFit/>
          </a:bodyPr>
          <a:lstStyle/>
          <a:p>
            <a:r>
              <a:rPr lang="en-US" sz="2000" dirty="0">
                <a:latin typeface="Verdana" panose="020B0604030504040204" pitchFamily="34" charset="0"/>
              </a:rPr>
              <a:t>under construction</a:t>
            </a:r>
          </a:p>
        </p:txBody>
      </p:sp>
      <p:sp>
        <p:nvSpPr>
          <p:cNvPr id="17" name="TextBox 16"/>
          <p:cNvSpPr txBox="1"/>
          <p:nvPr/>
        </p:nvSpPr>
        <p:spPr>
          <a:xfrm>
            <a:off x="3747438" y="5585973"/>
            <a:ext cx="1370888" cy="400110"/>
          </a:xfrm>
          <a:prstGeom prst="rect">
            <a:avLst/>
          </a:prstGeom>
          <a:noFill/>
        </p:spPr>
        <p:txBody>
          <a:bodyPr wrap="none" rtlCol="0">
            <a:spAutoFit/>
          </a:bodyPr>
          <a:lstStyle/>
          <a:p>
            <a:r>
              <a:rPr lang="en-US" sz="2000" dirty="0">
                <a:latin typeface="Verdana" panose="020B0604030504040204" pitchFamily="34" charset="0"/>
              </a:rPr>
              <a:t>proposed</a:t>
            </a:r>
          </a:p>
        </p:txBody>
      </p:sp>
      <p:sp>
        <p:nvSpPr>
          <p:cNvPr id="18" name="TextBox 17"/>
          <p:cNvSpPr txBox="1"/>
          <p:nvPr/>
        </p:nvSpPr>
        <p:spPr>
          <a:xfrm>
            <a:off x="481266" y="5185863"/>
            <a:ext cx="2234907" cy="400110"/>
          </a:xfrm>
          <a:prstGeom prst="rect">
            <a:avLst/>
          </a:prstGeom>
          <a:noFill/>
        </p:spPr>
        <p:txBody>
          <a:bodyPr wrap="none" rtlCol="0">
            <a:spAutoFit/>
          </a:bodyPr>
          <a:lstStyle/>
          <a:p>
            <a:r>
              <a:rPr lang="en-US" sz="2000" dirty="0">
                <a:latin typeface="Verdana" panose="020B0604030504040204" pitchFamily="34" charset="0"/>
              </a:rPr>
              <a:t>European HVDC</a:t>
            </a:r>
          </a:p>
        </p:txBody>
      </p:sp>
      <p:pic>
        <p:nvPicPr>
          <p:cNvPr id="19" name="Picture 18">
            <a:extLst>
              <a:ext uri="{FF2B5EF4-FFF2-40B4-BE49-F238E27FC236}">
                <a16:creationId xmlns:a16="http://schemas.microsoft.com/office/drawing/2014/main" id="{9B74EAB4-82E2-954A-8F9A-719D8EFB70E9}"/>
              </a:ext>
            </a:extLst>
          </p:cNvPr>
          <p:cNvPicPr>
            <a:picLocks noChangeAspect="1"/>
          </p:cNvPicPr>
          <p:nvPr/>
        </p:nvPicPr>
        <p:blipFill>
          <a:blip r:embed="rId4">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4080839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8505"/>
            <a:ext cx="1062181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US grid is three slightly interconnected power grids</a:t>
            </a:r>
          </a:p>
        </p:txBody>
      </p:sp>
      <p:sp>
        <p:nvSpPr>
          <p:cNvPr id="9" name="TextBox 8"/>
          <p:cNvSpPr txBox="1"/>
          <p:nvPr/>
        </p:nvSpPr>
        <p:spPr>
          <a:xfrm>
            <a:off x="228601" y="944124"/>
            <a:ext cx="3847008" cy="1015663"/>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The three US grids operate almost </a:t>
            </a:r>
            <a:r>
              <a:rPr lang="en-US" sz="2000" b="1" dirty="0">
                <a:latin typeface="Verdana" panose="020B0604030504040204" pitchFamily="34" charset="0"/>
                <a:cs typeface="Verdana" panose="020B0604030504040204" pitchFamily="34" charset="0"/>
              </a:rPr>
              <a:t>independently</a:t>
            </a:r>
            <a:r>
              <a:rPr lang="en-US" sz="2000" dirty="0">
                <a:latin typeface="Verdana" panose="020B0604030504040204" pitchFamily="34" charset="0"/>
                <a:cs typeface="Verdana" panose="020B0604030504040204" pitchFamily="34" charset="0"/>
              </a:rPr>
              <a:t> and </a:t>
            </a:r>
            <a:r>
              <a:rPr lang="en-US" sz="2000" b="1" dirty="0">
                <a:latin typeface="Verdana" panose="020B0604030504040204" pitchFamily="34" charset="0"/>
                <a:cs typeface="Verdana" panose="020B0604030504040204" pitchFamily="34" charset="0"/>
              </a:rPr>
              <a:t>share very little power</a:t>
            </a:r>
            <a:r>
              <a:rPr lang="en-US" sz="2000" dirty="0">
                <a:latin typeface="Verdana" panose="020B0604030504040204" pitchFamily="34" charset="0"/>
                <a:cs typeface="Verdana" panose="020B0604030504040204" pitchFamily="34" charset="0"/>
              </a:rPr>
              <a:t>.</a:t>
            </a:r>
          </a:p>
        </p:txBody>
      </p:sp>
      <p:pic>
        <p:nvPicPr>
          <p:cNvPr id="10" name="Picture 9">
            <a:extLst>
              <a:ext uri="{FF2B5EF4-FFF2-40B4-BE49-F238E27FC236}">
                <a16:creationId xmlns:a16="http://schemas.microsoft.com/office/drawing/2014/main" id="{96DF7B41-9317-C84E-B349-B6F858CAAD88}"/>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pic>
        <p:nvPicPr>
          <p:cNvPr id="15362" name="Picture 2" descr="three US interconnections">
            <a:extLst>
              <a:ext uri="{FF2B5EF4-FFF2-40B4-BE49-F238E27FC236}">
                <a16:creationId xmlns:a16="http://schemas.microsoft.com/office/drawing/2014/main" id="{3BC08DB0-58BD-694A-A9EA-8821BCC92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5609" y="810263"/>
            <a:ext cx="7795863" cy="59829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12039C-04D1-004E-9BD2-29F03ADD601A}"/>
              </a:ext>
            </a:extLst>
          </p:cNvPr>
          <p:cNvSpPr txBox="1"/>
          <p:nvPr/>
        </p:nvSpPr>
        <p:spPr>
          <a:xfrm>
            <a:off x="98457" y="5938498"/>
            <a:ext cx="5206882" cy="830997"/>
          </a:xfrm>
          <a:prstGeom prst="rect">
            <a:avLst/>
          </a:prstGeom>
          <a:noFill/>
        </p:spPr>
        <p:txBody>
          <a:bodyPr wrap="square" rtlCol="0">
            <a:spAutoFit/>
          </a:bodyPr>
          <a:lstStyle/>
          <a:p>
            <a:r>
              <a:rPr lang="en-US" sz="1600" dirty="0">
                <a:hlinkClick r:id="rId4"/>
              </a:rPr>
              <a:t>https://www.vox.com/energy-and-environment/2020/6/20/21293952/renewable-energy-power-national-grid-transmission-microgrids</a:t>
            </a:r>
            <a:r>
              <a:rPr lang="en-US" sz="1600" dirty="0"/>
              <a:t> </a:t>
            </a:r>
          </a:p>
        </p:txBody>
      </p:sp>
      <p:sp>
        <p:nvSpPr>
          <p:cNvPr id="12" name="TextBox 11">
            <a:extLst>
              <a:ext uri="{FF2B5EF4-FFF2-40B4-BE49-F238E27FC236}">
                <a16:creationId xmlns:a16="http://schemas.microsoft.com/office/drawing/2014/main" id="{6159AD95-0D66-374E-9F71-D1D65E968768}"/>
              </a:ext>
            </a:extLst>
          </p:cNvPr>
          <p:cNvSpPr txBox="1"/>
          <p:nvPr/>
        </p:nvSpPr>
        <p:spPr>
          <a:xfrm>
            <a:off x="228601" y="2179718"/>
            <a:ext cx="3219993"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So the abundant wind energy produced in Texas is hard to move to other regions.</a:t>
            </a:r>
          </a:p>
        </p:txBody>
      </p:sp>
      <p:sp>
        <p:nvSpPr>
          <p:cNvPr id="13" name="TextBox 12">
            <a:extLst>
              <a:ext uri="{FF2B5EF4-FFF2-40B4-BE49-F238E27FC236}">
                <a16:creationId xmlns:a16="http://schemas.microsoft.com/office/drawing/2014/main" id="{CA38831A-8E23-7A42-B89B-44539511C4D2}"/>
              </a:ext>
            </a:extLst>
          </p:cNvPr>
          <p:cNvSpPr txBox="1"/>
          <p:nvPr/>
        </p:nvSpPr>
        <p:spPr>
          <a:xfrm>
            <a:off x="228600" y="3997590"/>
            <a:ext cx="3219993"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A truly </a:t>
            </a:r>
            <a:r>
              <a:rPr lang="en-US" sz="2000" b="1" dirty="0">
                <a:latin typeface="Verdana" panose="020B0604030504040204" pitchFamily="34" charset="0"/>
                <a:cs typeface="Verdana" panose="020B0604030504040204" pitchFamily="34" charset="0"/>
              </a:rPr>
              <a:t>integrated</a:t>
            </a:r>
            <a:r>
              <a:rPr lang="en-US" sz="2000" dirty="0">
                <a:latin typeface="Verdana" panose="020B0604030504040204" pitchFamily="34" charset="0"/>
                <a:cs typeface="Verdana" panose="020B0604030504040204" pitchFamily="34" charset="0"/>
              </a:rPr>
              <a:t> </a:t>
            </a:r>
            <a:r>
              <a:rPr lang="en-US" sz="2000" b="1" dirty="0">
                <a:latin typeface="Verdana" panose="020B0604030504040204" pitchFamily="34" charset="0"/>
                <a:cs typeface="Verdana" panose="020B0604030504040204" pitchFamily="34" charset="0"/>
              </a:rPr>
              <a:t>macro-grid</a:t>
            </a:r>
            <a:r>
              <a:rPr lang="en-US" sz="2000" dirty="0">
                <a:latin typeface="Verdana" panose="020B0604030504040204" pitchFamily="34" charset="0"/>
                <a:cs typeface="Verdana" panose="020B0604030504040204" pitchFamily="34" charset="0"/>
              </a:rPr>
              <a:t> is needed to transform our energy system.</a:t>
            </a:r>
          </a:p>
        </p:txBody>
      </p:sp>
      <p:sp>
        <p:nvSpPr>
          <p:cNvPr id="3" name="TextBox 2">
            <a:extLst>
              <a:ext uri="{FF2B5EF4-FFF2-40B4-BE49-F238E27FC236}">
                <a16:creationId xmlns:a16="http://schemas.microsoft.com/office/drawing/2014/main" id="{BD366828-3703-8A40-B3F3-CD109E9124A4}"/>
              </a:ext>
            </a:extLst>
          </p:cNvPr>
          <p:cNvSpPr txBox="1"/>
          <p:nvPr/>
        </p:nvSpPr>
        <p:spPr>
          <a:xfrm>
            <a:off x="6030685" y="1371601"/>
            <a:ext cx="1319592" cy="400110"/>
          </a:xfrm>
          <a:prstGeom prst="rect">
            <a:avLst/>
          </a:prstGeom>
          <a:noFill/>
        </p:spPr>
        <p:txBody>
          <a:bodyPr wrap="none" rtlCol="0">
            <a:spAutoFit/>
          </a:bodyPr>
          <a:lstStyle/>
          <a:p>
            <a:r>
              <a:rPr lang="en-US" sz="2000" b="1" dirty="0">
                <a:solidFill>
                  <a:srgbClr val="0432FF"/>
                </a:solidFill>
                <a:latin typeface="Verdana" panose="020B0604030504040204" pitchFamily="34" charset="0"/>
                <a:ea typeface="Verdana" panose="020B0604030504040204" pitchFamily="34" charset="0"/>
                <a:cs typeface="Verdana" panose="020B0604030504040204" pitchFamily="34" charset="0"/>
              </a:rPr>
              <a:t>950 GW</a:t>
            </a:r>
          </a:p>
        </p:txBody>
      </p:sp>
      <p:cxnSp>
        <p:nvCxnSpPr>
          <p:cNvPr id="8" name="Straight Arrow Connector 7">
            <a:extLst>
              <a:ext uri="{FF2B5EF4-FFF2-40B4-BE49-F238E27FC236}">
                <a16:creationId xmlns:a16="http://schemas.microsoft.com/office/drawing/2014/main" id="{0ABFD97C-8D45-8248-AF05-AD2A79FD0775}"/>
              </a:ext>
            </a:extLst>
          </p:cNvPr>
          <p:cNvCxnSpPr/>
          <p:nvPr/>
        </p:nvCxnSpPr>
        <p:spPr>
          <a:xfrm flipH="1">
            <a:off x="5421086" y="1698171"/>
            <a:ext cx="674914" cy="862149"/>
          </a:xfrm>
          <a:prstGeom prst="straightConnector1">
            <a:avLst/>
          </a:prstGeom>
          <a:ln w="38100">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83D539FF-53B6-AF46-A85F-DBC8DB10D260}"/>
              </a:ext>
            </a:extLst>
          </p:cNvPr>
          <p:cNvCxnSpPr>
            <a:cxnSpLocks/>
          </p:cNvCxnSpPr>
          <p:nvPr/>
        </p:nvCxnSpPr>
        <p:spPr>
          <a:xfrm>
            <a:off x="7252059" y="1698171"/>
            <a:ext cx="670558" cy="1067314"/>
          </a:xfrm>
          <a:prstGeom prst="straightConnector1">
            <a:avLst/>
          </a:prstGeom>
          <a:ln w="38100">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0512C2EA-2305-774A-B82B-A782DABFD4FE}"/>
              </a:ext>
            </a:extLst>
          </p:cNvPr>
          <p:cNvCxnSpPr/>
          <p:nvPr/>
        </p:nvCxnSpPr>
        <p:spPr>
          <a:xfrm>
            <a:off x="6171537" y="3429000"/>
            <a:ext cx="1037887" cy="0"/>
          </a:xfrm>
          <a:prstGeom prst="straightConnector1">
            <a:avLst/>
          </a:prstGeom>
          <a:ln w="38100">
            <a:solidFill>
              <a:srgbClr val="0432F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66D5A819-6740-6440-92F8-77E3F8DEB938}"/>
              </a:ext>
            </a:extLst>
          </p:cNvPr>
          <p:cNvSpPr txBox="1"/>
          <p:nvPr/>
        </p:nvSpPr>
        <p:spPr>
          <a:xfrm>
            <a:off x="6040907" y="2989701"/>
            <a:ext cx="954107" cy="400110"/>
          </a:xfrm>
          <a:prstGeom prst="rect">
            <a:avLst/>
          </a:prstGeom>
          <a:solidFill>
            <a:schemeClr val="bg1"/>
          </a:solidFill>
        </p:spPr>
        <p:txBody>
          <a:bodyPr wrap="none" rtlCol="0">
            <a:spAutoFit/>
          </a:bodyPr>
          <a:lstStyle/>
          <a:p>
            <a:r>
              <a:rPr lang="en-US" sz="2000" b="1" dirty="0">
                <a:solidFill>
                  <a:srgbClr val="0432FF"/>
                </a:solidFill>
                <a:latin typeface="Verdana" panose="020B0604030504040204" pitchFamily="34" charset="0"/>
                <a:ea typeface="Verdana" panose="020B0604030504040204" pitchFamily="34" charset="0"/>
                <a:cs typeface="Verdana" panose="020B0604030504040204" pitchFamily="34" charset="0"/>
              </a:rPr>
              <a:t>1 GW</a:t>
            </a:r>
          </a:p>
        </p:txBody>
      </p:sp>
      <p:sp>
        <p:nvSpPr>
          <p:cNvPr id="18" name="Oval 17">
            <a:extLst>
              <a:ext uri="{FF2B5EF4-FFF2-40B4-BE49-F238E27FC236}">
                <a16:creationId xmlns:a16="http://schemas.microsoft.com/office/drawing/2014/main" id="{B9039D67-41E1-4E48-B720-1364C655939D}"/>
              </a:ext>
            </a:extLst>
          </p:cNvPr>
          <p:cNvSpPr/>
          <p:nvPr/>
        </p:nvSpPr>
        <p:spPr>
          <a:xfrm>
            <a:off x="22858" y="3605350"/>
            <a:ext cx="3569427" cy="2033674"/>
          </a:xfrm>
          <a:prstGeom prst="ellipse">
            <a:avLst/>
          </a:prstGeom>
          <a:noFill/>
          <a:ln w="381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455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834395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11. Electricity, grids and storage</a:t>
            </a:r>
          </a:p>
        </p:txBody>
      </p:sp>
      <p:sp>
        <p:nvSpPr>
          <p:cNvPr id="8" name="TextBox 7"/>
          <p:cNvSpPr txBox="1"/>
          <p:nvPr/>
        </p:nvSpPr>
        <p:spPr>
          <a:xfrm>
            <a:off x="2978696" y="2875002"/>
            <a:ext cx="6234607" cy="1107996"/>
          </a:xfrm>
          <a:prstGeom prst="rect">
            <a:avLst/>
          </a:prstGeom>
          <a:noFill/>
        </p:spPr>
        <p:txBody>
          <a:bodyPr wrap="square" rtlCol="0">
            <a:spAutoFit/>
          </a:bodyPr>
          <a:lstStyle/>
          <a:p>
            <a:pPr lvl="1" algn="ctr"/>
            <a:r>
              <a:rPr lang="en-US" sz="2800" b="1" dirty="0">
                <a:latin typeface="Verdana" panose="020B0604030504040204" pitchFamily="34" charset="0"/>
                <a:cs typeface="Verdana" panose="020B0604030504040204" pitchFamily="34" charset="0"/>
              </a:rPr>
              <a:t>11.4: Modernizing the grid</a:t>
            </a:r>
          </a:p>
          <a:p>
            <a:pPr lvl="1" algn="ctr"/>
            <a:r>
              <a:rPr lang="en-US" sz="1000" b="1" dirty="0">
                <a:latin typeface="Verdana" panose="020B0604030504040204" pitchFamily="34" charset="0"/>
                <a:cs typeface="Verdana" panose="020B0604030504040204" pitchFamily="34" charset="0"/>
              </a:rPr>
              <a:t> </a:t>
            </a:r>
            <a:br>
              <a:rPr lang="en-US" sz="2800" b="1" dirty="0">
                <a:latin typeface="Verdana" panose="020B0604030504040204" pitchFamily="34" charset="0"/>
                <a:cs typeface="Verdana" panose="020B0604030504040204" pitchFamily="34" charset="0"/>
              </a:rPr>
            </a:br>
            <a:r>
              <a:rPr lang="en-US" sz="2800" b="1" dirty="0">
                <a:latin typeface="Verdana" panose="020B0604030504040204" pitchFamily="34" charset="0"/>
                <a:cs typeface="Verdana" panose="020B0604030504040204" pitchFamily="34" charset="0"/>
              </a:rPr>
              <a:t>An integrated </a:t>
            </a:r>
            <a:r>
              <a:rPr lang="en-US" sz="2800" b="1" dirty="0" err="1">
                <a:latin typeface="Verdana" panose="020B0604030504040204" pitchFamily="34" charset="0"/>
                <a:cs typeface="Verdana" panose="020B0604030504040204" pitchFamily="34" charset="0"/>
              </a:rPr>
              <a:t>macrogrid</a:t>
            </a:r>
            <a:endParaRPr lang="en-US" sz="2800" b="1" dirty="0">
              <a:latin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id="{5401BAE1-0C2D-9E44-B688-D5BA7F7E3A19}"/>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2041954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88505"/>
            <a:ext cx="911980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’Rewiring America’: acceleration on steroids</a:t>
            </a:r>
          </a:p>
        </p:txBody>
      </p:sp>
      <p:sp>
        <p:nvSpPr>
          <p:cNvPr id="11" name="TextBox 10"/>
          <p:cNvSpPr txBox="1"/>
          <p:nvPr/>
        </p:nvSpPr>
        <p:spPr>
          <a:xfrm>
            <a:off x="91440" y="6461718"/>
            <a:ext cx="1854925" cy="30777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Rewilding America</a:t>
            </a:r>
          </a:p>
        </p:txBody>
      </p:sp>
      <p:sp>
        <p:nvSpPr>
          <p:cNvPr id="7" name="TextBox 6"/>
          <p:cNvSpPr txBox="1"/>
          <p:nvPr/>
        </p:nvSpPr>
        <p:spPr>
          <a:xfrm>
            <a:off x="319658" y="828858"/>
            <a:ext cx="11564176" cy="737959"/>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Saul Griffith’s </a:t>
            </a:r>
            <a:r>
              <a:rPr lang="en-US" sz="2000" dirty="0">
                <a:latin typeface="Verdana" panose="020B0604030504040204" pitchFamily="34" charset="0"/>
                <a:cs typeface="Verdana" panose="020B0604030504040204" pitchFamily="34" charset="0"/>
              </a:rPr>
              <a:t>plan to ‘electrify everything’ would require </a:t>
            </a:r>
            <a:r>
              <a:rPr lang="en-US" sz="2000" b="1" dirty="0">
                <a:latin typeface="Verdana" panose="020B0604030504040204" pitchFamily="34" charset="0"/>
                <a:cs typeface="Verdana" panose="020B0604030504040204" pitchFamily="34" charset="0"/>
              </a:rPr>
              <a:t>increasing electric generation four-fold</a:t>
            </a:r>
            <a:r>
              <a:rPr lang="en-US" sz="2000" dirty="0">
                <a:latin typeface="Verdana" panose="020B0604030504040204" pitchFamily="34" charset="0"/>
                <a:cs typeface="Verdana" panose="020B0604030504040204" pitchFamily="34" charset="0"/>
              </a:rPr>
              <a:t> and doing so with ‘grid neutrality’.</a:t>
            </a:r>
            <a:endParaRPr lang="en-US" sz="2000" b="1" dirty="0">
              <a:latin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id="{26A51FA8-E0EC-8944-96AC-7B090D533079}"/>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
        <p:nvSpPr>
          <p:cNvPr id="12" name="TextBox 11">
            <a:extLst>
              <a:ext uri="{FF2B5EF4-FFF2-40B4-BE49-F238E27FC236}">
                <a16:creationId xmlns:a16="http://schemas.microsoft.com/office/drawing/2014/main" id="{16002D19-976D-6C45-8366-B14C353E68B3}"/>
              </a:ext>
            </a:extLst>
          </p:cNvPr>
          <p:cNvSpPr txBox="1"/>
          <p:nvPr/>
        </p:nvSpPr>
        <p:spPr>
          <a:xfrm>
            <a:off x="313912" y="1908217"/>
            <a:ext cx="11564176" cy="399405"/>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Grid-neutrality: </a:t>
            </a:r>
            <a:r>
              <a:rPr lang="en-US" sz="2000" dirty="0">
                <a:latin typeface="Verdana" panose="020B0604030504040204" pitchFamily="34" charset="0"/>
                <a:cs typeface="Verdana" panose="020B0604030504040204" pitchFamily="34" charset="0"/>
              </a:rPr>
              <a:t>treating all producers and consumers of electricity with equity. </a:t>
            </a:r>
            <a:endParaRPr lang="en-US" sz="2000" b="1" dirty="0">
              <a:latin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44C17752-3858-5045-B712-F38439246636}"/>
              </a:ext>
            </a:extLst>
          </p:cNvPr>
          <p:cNvSpPr txBox="1"/>
          <p:nvPr/>
        </p:nvSpPr>
        <p:spPr>
          <a:xfrm>
            <a:off x="718862" y="2259430"/>
            <a:ext cx="10841768" cy="1076513"/>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We’ll need a huge grid that doesn’t give anyone special advantages.</a:t>
            </a: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Distributed batteries will make the grid more robust.</a:t>
            </a: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Going off-grid doesn’t contribute to a more robust and resilient community grid.</a:t>
            </a:r>
          </a:p>
        </p:txBody>
      </p:sp>
      <p:sp>
        <p:nvSpPr>
          <p:cNvPr id="14" name="TextBox 13">
            <a:extLst>
              <a:ext uri="{FF2B5EF4-FFF2-40B4-BE49-F238E27FC236}">
                <a16:creationId xmlns:a16="http://schemas.microsoft.com/office/drawing/2014/main" id="{2F5D286D-8734-0D40-B336-785A367BC827}"/>
              </a:ext>
            </a:extLst>
          </p:cNvPr>
          <p:cNvSpPr txBox="1"/>
          <p:nvPr/>
        </p:nvSpPr>
        <p:spPr>
          <a:xfrm>
            <a:off x="1328685" y="3797456"/>
            <a:ext cx="10336445" cy="2430730"/>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“We earlier found out we are going to need 1500–1800GW of electricity to power America carbon–free, and that we can get the majority of it from renewables. It is worth reminding yourself that this means generating and delivering 3–4 times as much</a:t>
            </a:r>
          </a:p>
          <a:p>
            <a:pPr>
              <a:lnSpc>
                <a:spcPct val="110000"/>
              </a:lnSpc>
            </a:pPr>
            <a:r>
              <a:rPr lang="en-US" sz="2000" dirty="0">
                <a:latin typeface="Verdana" panose="020B0604030504040204" pitchFamily="34" charset="0"/>
                <a:cs typeface="Verdana" panose="020B0604030504040204" pitchFamily="34" charset="0"/>
              </a:rPr>
              <a:t>electricity as we currently do. </a:t>
            </a:r>
          </a:p>
          <a:p>
            <a:pPr>
              <a:lnSpc>
                <a:spcPct val="110000"/>
              </a:lnSpc>
            </a:pPr>
            <a:r>
              <a:rPr lang="en-US" sz="2000" b="1" dirty="0">
                <a:latin typeface="Verdana" panose="020B0604030504040204" pitchFamily="34" charset="0"/>
                <a:cs typeface="Verdana" panose="020B0604030504040204" pitchFamily="34" charset="0"/>
              </a:rPr>
              <a:t>This is not a tune–up of the old grid, this is a demolition and rebuilding with new 21st–century rules and Internet–like technology</a:t>
            </a:r>
            <a:r>
              <a:rPr lang="en-US" sz="2000" dirty="0">
                <a:latin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07937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88505"/>
            <a:ext cx="623119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Balancing demand and supply</a:t>
            </a:r>
          </a:p>
        </p:txBody>
      </p:sp>
      <p:sp>
        <p:nvSpPr>
          <p:cNvPr id="11" name="TextBox 10"/>
          <p:cNvSpPr txBox="1"/>
          <p:nvPr/>
        </p:nvSpPr>
        <p:spPr>
          <a:xfrm>
            <a:off x="91440" y="6461718"/>
            <a:ext cx="1854925" cy="30777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Rewilding America</a:t>
            </a:r>
          </a:p>
        </p:txBody>
      </p:sp>
      <p:sp>
        <p:nvSpPr>
          <p:cNvPr id="7" name="TextBox 6"/>
          <p:cNvSpPr txBox="1"/>
          <p:nvPr/>
        </p:nvSpPr>
        <p:spPr>
          <a:xfrm>
            <a:off x="319658" y="828858"/>
            <a:ext cx="11564176" cy="4631332"/>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To get a feeling for this have a look at </a:t>
            </a:r>
            <a:r>
              <a:rPr lang="en-US" sz="2000" b="1" dirty="0">
                <a:latin typeface="Verdana" panose="020B0604030504040204" pitchFamily="34" charset="0"/>
                <a:cs typeface="Verdana" panose="020B0604030504040204" pitchFamily="34" charset="0"/>
              </a:rPr>
              <a:t>demand within a single home.</a:t>
            </a:r>
          </a:p>
          <a:p>
            <a:pPr>
              <a:lnSpc>
                <a:spcPct val="110000"/>
              </a:lnSpc>
            </a:pPr>
            <a:endParaRPr lang="en-US" sz="1000" b="1" dirty="0">
              <a:latin typeface="Verdana" panose="020B0604030504040204" pitchFamily="34" charset="0"/>
              <a:cs typeface="Verdana" panose="020B0604030504040204" pitchFamily="34" charset="0"/>
            </a:endParaRPr>
          </a:p>
          <a:p>
            <a:pPr marL="342900" indent="-342900">
              <a:lnSpc>
                <a:spcPct val="110000"/>
              </a:lnSpc>
              <a:buFont typeface="Arial" panose="020B0604020202020204" pitchFamily="34" charset="0"/>
              <a:buChar char="•"/>
            </a:pPr>
            <a:r>
              <a:rPr lang="en-US" sz="2000" b="1" dirty="0">
                <a:latin typeface="Verdana" panose="020B0604030504040204" pitchFamily="34" charset="0"/>
                <a:cs typeface="Verdana" panose="020B0604030504040204" pitchFamily="34" charset="0"/>
              </a:rPr>
              <a:t>Demand is periodic </a:t>
            </a:r>
            <a:r>
              <a:rPr lang="en-US" sz="2000" dirty="0">
                <a:latin typeface="Verdana" panose="020B0604030504040204" pitchFamily="34" charset="0"/>
                <a:cs typeface="Verdana" panose="020B0604030504040204" pitchFamily="34" charset="0"/>
              </a:rPr>
              <a:t>and uneven</a:t>
            </a:r>
          </a:p>
          <a:p>
            <a:pPr marL="342900" indent="-342900">
              <a:lnSpc>
                <a:spcPct val="110000"/>
              </a:lnSpc>
              <a:buFont typeface="Arial" panose="020B0604020202020204" pitchFamily="34" charset="0"/>
              <a:buChar char="•"/>
            </a:pPr>
            <a:endParaRPr lang="en-US" sz="2000" dirty="0">
              <a:latin typeface="Verdana" panose="020B0604030504040204" pitchFamily="34" charset="0"/>
              <a:cs typeface="Verdana" panose="020B0604030504040204" pitchFamily="34" charset="0"/>
            </a:endParaRP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Demand </a:t>
            </a:r>
            <a:r>
              <a:rPr lang="en-US" sz="2000" b="1" dirty="0">
                <a:latin typeface="Verdana" panose="020B0604030504040204" pitchFamily="34" charset="0"/>
                <a:cs typeface="Verdana" panose="020B0604030504040204" pitchFamily="34" charset="0"/>
              </a:rPr>
              <a:t>isn’t</a:t>
            </a:r>
            <a:br>
              <a:rPr lang="en-US" sz="2000" b="1" dirty="0">
                <a:latin typeface="Verdana" panose="020B0604030504040204" pitchFamily="34" charset="0"/>
                <a:cs typeface="Verdana" panose="020B0604030504040204" pitchFamily="34" charset="0"/>
              </a:rPr>
            </a:br>
            <a:r>
              <a:rPr lang="en-US" sz="2000" b="1" dirty="0">
                <a:latin typeface="Verdana" panose="020B0604030504040204" pitchFamily="34" charset="0"/>
                <a:cs typeface="Verdana" panose="020B0604030504040204" pitchFamily="34" charset="0"/>
              </a:rPr>
              <a:t>synchronized</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with least</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expensive</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supply, like</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daytime PV.</a:t>
            </a:r>
          </a:p>
          <a:p>
            <a:pPr marL="342900" indent="-342900">
              <a:lnSpc>
                <a:spcPct val="110000"/>
              </a:lnSpc>
              <a:buFont typeface="Arial" panose="020B0604020202020204" pitchFamily="34" charset="0"/>
              <a:buChar char="•"/>
            </a:pPr>
            <a:endParaRPr lang="en-US" sz="2000" dirty="0">
              <a:latin typeface="Verdana" panose="020B0604030504040204" pitchFamily="34" charset="0"/>
              <a:cs typeface="Verdana" panose="020B0604030504040204" pitchFamily="34" charset="0"/>
            </a:endParaRP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More demand</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creates more</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resilient supply.</a:t>
            </a:r>
          </a:p>
        </p:txBody>
      </p:sp>
      <p:pic>
        <p:nvPicPr>
          <p:cNvPr id="9" name="Picture 8">
            <a:extLst>
              <a:ext uri="{FF2B5EF4-FFF2-40B4-BE49-F238E27FC236}">
                <a16:creationId xmlns:a16="http://schemas.microsoft.com/office/drawing/2014/main" id="{26A51FA8-E0EC-8944-96AC-7B090D533079}"/>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pic>
        <p:nvPicPr>
          <p:cNvPr id="3" name="Picture 2">
            <a:extLst>
              <a:ext uri="{FF2B5EF4-FFF2-40B4-BE49-F238E27FC236}">
                <a16:creationId xmlns:a16="http://schemas.microsoft.com/office/drawing/2014/main" id="{217F6064-B7E3-794C-861A-AFE31E588235}"/>
              </a:ext>
            </a:extLst>
          </p:cNvPr>
          <p:cNvPicPr>
            <a:picLocks noChangeAspect="1"/>
          </p:cNvPicPr>
          <p:nvPr/>
        </p:nvPicPr>
        <p:blipFill>
          <a:blip r:embed="rId3"/>
          <a:stretch>
            <a:fillRect/>
          </a:stretch>
        </p:blipFill>
        <p:spPr>
          <a:xfrm>
            <a:off x="2770025" y="1709875"/>
            <a:ext cx="9330535" cy="5059620"/>
          </a:xfrm>
          <a:prstGeom prst="rect">
            <a:avLst/>
          </a:prstGeom>
        </p:spPr>
      </p:pic>
    </p:spTree>
    <p:extLst>
      <p:ext uri="{BB962C8B-B14F-4D97-AF65-F5344CB8AC3E}">
        <p14:creationId xmlns:p14="http://schemas.microsoft.com/office/powerpoint/2010/main" val="2882124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88505"/>
            <a:ext cx="854112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Resilience and reliability through storage</a:t>
            </a:r>
          </a:p>
        </p:txBody>
      </p:sp>
      <p:sp>
        <p:nvSpPr>
          <p:cNvPr id="11" name="TextBox 10"/>
          <p:cNvSpPr txBox="1"/>
          <p:nvPr/>
        </p:nvSpPr>
        <p:spPr>
          <a:xfrm>
            <a:off x="7461450" y="6461718"/>
            <a:ext cx="4624251" cy="307777"/>
          </a:xfrm>
          <a:prstGeom prst="rect">
            <a:avLst/>
          </a:prstGeom>
          <a:noFill/>
        </p:spPr>
        <p:txBody>
          <a:bodyPr wrap="square" rtlCol="0">
            <a:spAutoFit/>
          </a:bodyPr>
          <a:lstStyle/>
          <a:p>
            <a:pPr algn="r"/>
            <a:r>
              <a:rPr lang="en-US" sz="1400" dirty="0">
                <a:latin typeface="Verdana" panose="020B0604030504040204" pitchFamily="34" charset="0"/>
                <a:cs typeface="Verdana" panose="020B0604030504040204" pitchFamily="34" charset="0"/>
              </a:rPr>
              <a:t>Rewilding America</a:t>
            </a:r>
          </a:p>
        </p:txBody>
      </p:sp>
      <p:sp>
        <p:nvSpPr>
          <p:cNvPr id="7" name="TextBox 6"/>
          <p:cNvSpPr txBox="1"/>
          <p:nvPr/>
        </p:nvSpPr>
        <p:spPr>
          <a:xfrm>
            <a:off x="319658" y="828858"/>
            <a:ext cx="11564176" cy="1922899"/>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Our current fossil fuel-based energy system has massive built-in fuel storage.</a:t>
            </a:r>
            <a:endParaRPr lang="en-US" sz="2000" b="1" dirty="0">
              <a:latin typeface="Verdana" panose="020B0604030504040204" pitchFamily="34" charset="0"/>
              <a:cs typeface="Verdana" panose="020B0604030504040204" pitchFamily="34" charset="0"/>
            </a:endParaRPr>
          </a:p>
          <a:p>
            <a:pPr>
              <a:lnSpc>
                <a:spcPct val="110000"/>
              </a:lnSpc>
            </a:pPr>
            <a:endParaRPr lang="en-US" sz="1000" b="1" dirty="0">
              <a:latin typeface="Verdana" panose="020B0604030504040204" pitchFamily="34" charset="0"/>
              <a:cs typeface="Verdana" panose="020B0604030504040204" pitchFamily="34" charset="0"/>
            </a:endParaRP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NG stored in underground caverns.</a:t>
            </a:r>
          </a:p>
          <a:p>
            <a:pPr marL="342900" indent="-342900">
              <a:lnSpc>
                <a:spcPct val="110000"/>
              </a:lnSpc>
              <a:buFont typeface="Arial" panose="020B0604020202020204" pitchFamily="34" charset="0"/>
              <a:buChar char="•"/>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Oil stored in scores of massive tanks.</a:t>
            </a:r>
          </a:p>
          <a:p>
            <a:pPr marL="342900" indent="-342900">
              <a:lnSpc>
                <a:spcPct val="110000"/>
              </a:lnSpc>
              <a:buFont typeface="Arial" panose="020B0604020202020204" pitchFamily="34" charset="0"/>
              <a:buChar char="•"/>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Coal plants with a month of fuel stored in piles.</a:t>
            </a:r>
          </a:p>
        </p:txBody>
      </p:sp>
      <p:pic>
        <p:nvPicPr>
          <p:cNvPr id="9" name="Picture 8">
            <a:extLst>
              <a:ext uri="{FF2B5EF4-FFF2-40B4-BE49-F238E27FC236}">
                <a16:creationId xmlns:a16="http://schemas.microsoft.com/office/drawing/2014/main" id="{26A51FA8-E0EC-8944-96AC-7B090D533079}"/>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
        <p:nvSpPr>
          <p:cNvPr id="8" name="TextBox 7">
            <a:extLst>
              <a:ext uri="{FF2B5EF4-FFF2-40B4-BE49-F238E27FC236}">
                <a16:creationId xmlns:a16="http://schemas.microsoft.com/office/drawing/2014/main" id="{5490461B-BFB0-2447-8F3F-85F46085E3D3}"/>
              </a:ext>
            </a:extLst>
          </p:cNvPr>
          <p:cNvSpPr txBox="1"/>
          <p:nvPr/>
        </p:nvSpPr>
        <p:spPr>
          <a:xfrm>
            <a:off x="319658" y="3063237"/>
            <a:ext cx="11564176" cy="2800062"/>
          </a:xfrm>
          <a:prstGeom prst="rect">
            <a:avLst/>
          </a:prstGeom>
          <a:noFill/>
        </p:spPr>
        <p:txBody>
          <a:bodyPr wrap="square" rtlCol="0">
            <a:spAutoFit/>
          </a:bodyPr>
          <a:lstStyle/>
          <a:p>
            <a:pPr>
              <a:lnSpc>
                <a:spcPct val="150000"/>
              </a:lnSpc>
            </a:pPr>
            <a:r>
              <a:rPr lang="en-US" sz="2000" b="1" dirty="0">
                <a:latin typeface="Verdana" panose="020B0604030504040204" pitchFamily="34" charset="0"/>
                <a:cs typeface="Verdana" panose="020B0604030504040204" pitchFamily="34" charset="0"/>
              </a:rPr>
              <a:t>Storing electricity is more challenging, but it’s possible.</a:t>
            </a:r>
          </a:p>
          <a:p>
            <a:pPr marL="342900" indent="-342900">
              <a:lnSpc>
                <a:spcPct val="15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Chemical batteries</a:t>
            </a:r>
          </a:p>
          <a:p>
            <a:pPr marL="342900" indent="-342900">
              <a:lnSpc>
                <a:spcPct val="15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Batteries of electric cars</a:t>
            </a:r>
          </a:p>
          <a:p>
            <a:pPr marL="342900" indent="-342900">
              <a:lnSpc>
                <a:spcPct val="15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Thermal energy storage</a:t>
            </a:r>
          </a:p>
          <a:p>
            <a:pPr marL="342900" indent="-342900">
              <a:lnSpc>
                <a:spcPct val="15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Pumped hydro (95% of our current storage)</a:t>
            </a:r>
          </a:p>
          <a:p>
            <a:pPr marL="342900" indent="-342900">
              <a:lnSpc>
                <a:spcPct val="15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Bio-energy (wood and waste streams) to bridge seasonal gaps</a:t>
            </a:r>
          </a:p>
        </p:txBody>
      </p:sp>
      <p:sp>
        <p:nvSpPr>
          <p:cNvPr id="2" name="Rounded Rectangular Callout 1">
            <a:extLst>
              <a:ext uri="{FF2B5EF4-FFF2-40B4-BE49-F238E27FC236}">
                <a16:creationId xmlns:a16="http://schemas.microsoft.com/office/drawing/2014/main" id="{735C96CF-C640-5D44-9563-2F5802BD2632}"/>
              </a:ext>
            </a:extLst>
          </p:cNvPr>
          <p:cNvSpPr/>
          <p:nvPr/>
        </p:nvSpPr>
        <p:spPr>
          <a:xfrm>
            <a:off x="7674811" y="2025431"/>
            <a:ext cx="4197531" cy="1009403"/>
          </a:xfrm>
          <a:prstGeom prst="wedgeRoundRectCallout">
            <a:avLst>
              <a:gd name="adj1" fmla="val -140541"/>
              <a:gd name="adj2" fmla="val 169136"/>
              <a:gd name="adj3" fmla="val 16667"/>
            </a:avLst>
          </a:prstGeom>
          <a:noFill/>
          <a:ln w="19050">
            <a:solidFill>
              <a:srgbClr val="66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250 million cars could store 20 </a:t>
            </a:r>
            <a:r>
              <a:rPr lang="en-US" sz="2000" dirty="0" err="1">
                <a:solidFill>
                  <a:srgbClr val="0432FF"/>
                </a:solidFill>
                <a:latin typeface="Verdana" panose="020B0604030504040204" pitchFamily="34" charset="0"/>
                <a:ea typeface="Verdana" panose="020B0604030504040204" pitchFamily="34" charset="0"/>
                <a:cs typeface="Verdana" panose="020B0604030504040204" pitchFamily="34" charset="0"/>
              </a:rPr>
              <a:t>TWh</a:t>
            </a:r>
            <a:endPar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endParaRPr>
          </a:p>
          <a:p>
            <a:pPr marL="285750" indent="-285750" algn="ctr">
              <a:buFont typeface="Arial" panose="020B0604020202020204" pitchFamily="34" charset="0"/>
              <a:buChar char="•"/>
            </a:pP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Balance daily fluctuations</a:t>
            </a:r>
          </a:p>
        </p:txBody>
      </p:sp>
      <p:sp>
        <p:nvSpPr>
          <p:cNvPr id="10" name="Rounded Rectangular Callout 9">
            <a:extLst>
              <a:ext uri="{FF2B5EF4-FFF2-40B4-BE49-F238E27FC236}">
                <a16:creationId xmlns:a16="http://schemas.microsoft.com/office/drawing/2014/main" id="{8E5A1226-8183-DF42-92C0-A2BAA2B67284}"/>
              </a:ext>
            </a:extLst>
          </p:cNvPr>
          <p:cNvSpPr/>
          <p:nvPr/>
        </p:nvSpPr>
        <p:spPr>
          <a:xfrm>
            <a:off x="4153989" y="4166561"/>
            <a:ext cx="7842067" cy="758379"/>
          </a:xfrm>
          <a:prstGeom prst="wedgeRoundRectCallout">
            <a:avLst>
              <a:gd name="adj1" fmla="val -53712"/>
              <a:gd name="adj2" fmla="val 24615"/>
              <a:gd name="adj3" fmla="val 16667"/>
            </a:avLst>
          </a:prstGeom>
          <a:noFill/>
          <a:ln w="19050">
            <a:solidFill>
              <a:srgbClr val="66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Heat water, chill freezers when energy is abundant, cheap</a:t>
            </a:r>
          </a:p>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3 </a:t>
            </a:r>
            <a:r>
              <a:rPr lang="en-US" sz="2000" dirty="0" err="1">
                <a:solidFill>
                  <a:srgbClr val="0432FF"/>
                </a:solidFill>
                <a:latin typeface="Verdana" panose="020B0604030504040204" pitchFamily="34" charset="0"/>
                <a:ea typeface="Verdana" panose="020B0604030504040204" pitchFamily="34" charset="0"/>
                <a:cs typeface="Verdana" panose="020B0604030504040204" pitchFamily="34" charset="0"/>
              </a:rPr>
              <a:t>TWh</a:t>
            </a: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 nationally</a:t>
            </a:r>
          </a:p>
        </p:txBody>
      </p:sp>
      <p:sp>
        <p:nvSpPr>
          <p:cNvPr id="12" name="TextBox 11">
            <a:extLst>
              <a:ext uri="{FF2B5EF4-FFF2-40B4-BE49-F238E27FC236}">
                <a16:creationId xmlns:a16="http://schemas.microsoft.com/office/drawing/2014/main" id="{A1F45577-4604-8547-8D52-153612374552}"/>
              </a:ext>
            </a:extLst>
          </p:cNvPr>
          <p:cNvSpPr txBox="1"/>
          <p:nvPr/>
        </p:nvSpPr>
        <p:spPr>
          <a:xfrm>
            <a:off x="228600" y="6061421"/>
            <a:ext cx="11564176" cy="491738"/>
          </a:xfrm>
          <a:prstGeom prst="rect">
            <a:avLst/>
          </a:prstGeom>
          <a:noFill/>
        </p:spPr>
        <p:txBody>
          <a:bodyPr wrap="square" rtlCol="0">
            <a:spAutoFit/>
          </a:bodyPr>
          <a:lstStyle/>
          <a:p>
            <a:pPr>
              <a:lnSpc>
                <a:spcPct val="150000"/>
              </a:lnSpc>
            </a:pPr>
            <a:r>
              <a:rPr lang="en-US" sz="2000" b="1" dirty="0">
                <a:latin typeface="Verdana" panose="020B0604030504040204" pitchFamily="34" charset="0"/>
                <a:cs typeface="Verdana" panose="020B0604030504040204" pitchFamily="34" charset="0"/>
              </a:rPr>
              <a:t>And build an excess 20% generating capacity!</a:t>
            </a:r>
          </a:p>
        </p:txBody>
      </p:sp>
    </p:spTree>
    <p:extLst>
      <p:ext uri="{BB962C8B-B14F-4D97-AF65-F5344CB8AC3E}">
        <p14:creationId xmlns:p14="http://schemas.microsoft.com/office/powerpoint/2010/main" val="378036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10" grpId="0" animBg="1"/>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88505"/>
            <a:ext cx="852829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Resilience and reliability through sharing</a:t>
            </a:r>
          </a:p>
        </p:txBody>
      </p:sp>
      <p:sp>
        <p:nvSpPr>
          <p:cNvPr id="11" name="TextBox 10"/>
          <p:cNvSpPr txBox="1"/>
          <p:nvPr/>
        </p:nvSpPr>
        <p:spPr>
          <a:xfrm>
            <a:off x="7461450" y="6461718"/>
            <a:ext cx="4624251" cy="307777"/>
          </a:xfrm>
          <a:prstGeom prst="rect">
            <a:avLst/>
          </a:prstGeom>
          <a:noFill/>
        </p:spPr>
        <p:txBody>
          <a:bodyPr wrap="square" rtlCol="0">
            <a:spAutoFit/>
          </a:bodyPr>
          <a:lstStyle/>
          <a:p>
            <a:pPr algn="r"/>
            <a:r>
              <a:rPr lang="en-US" sz="1400" dirty="0">
                <a:latin typeface="Verdana" panose="020B0604030504040204" pitchFamily="34" charset="0"/>
                <a:cs typeface="Verdana" panose="020B0604030504040204" pitchFamily="34" charset="0"/>
              </a:rPr>
              <a:t>Rewilding America</a:t>
            </a:r>
          </a:p>
        </p:txBody>
      </p:sp>
      <p:sp>
        <p:nvSpPr>
          <p:cNvPr id="7" name="TextBox 6"/>
          <p:cNvSpPr txBox="1"/>
          <p:nvPr/>
        </p:nvSpPr>
        <p:spPr>
          <a:xfrm>
            <a:off x="319658" y="828858"/>
            <a:ext cx="11564176" cy="1076513"/>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Community sharing: </a:t>
            </a:r>
            <a:r>
              <a:rPr lang="en-US" sz="2000" dirty="0">
                <a:latin typeface="Verdana" panose="020B0604030504040204" pitchFamily="34" charset="0"/>
                <a:cs typeface="Verdana" panose="020B0604030504040204" pitchFamily="34" charset="0"/>
              </a:rPr>
              <a:t>since households within a community are unlikely to use appliances and electricity at exactly the same time in the same way, the average load of the community is more balanced than any individual load (or demand).</a:t>
            </a:r>
          </a:p>
        </p:txBody>
      </p:sp>
      <p:pic>
        <p:nvPicPr>
          <p:cNvPr id="9" name="Picture 8">
            <a:extLst>
              <a:ext uri="{FF2B5EF4-FFF2-40B4-BE49-F238E27FC236}">
                <a16:creationId xmlns:a16="http://schemas.microsoft.com/office/drawing/2014/main" id="{26A51FA8-E0EC-8944-96AC-7B090D533079}"/>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
        <p:nvSpPr>
          <p:cNvPr id="8" name="TextBox 7">
            <a:extLst>
              <a:ext uri="{FF2B5EF4-FFF2-40B4-BE49-F238E27FC236}">
                <a16:creationId xmlns:a16="http://schemas.microsoft.com/office/drawing/2014/main" id="{5490461B-BFB0-2447-8F3F-85F46085E3D3}"/>
              </a:ext>
            </a:extLst>
          </p:cNvPr>
          <p:cNvSpPr txBox="1"/>
          <p:nvPr/>
        </p:nvSpPr>
        <p:spPr>
          <a:xfrm>
            <a:off x="319658" y="1965953"/>
            <a:ext cx="11564176" cy="1323439"/>
          </a:xfrm>
          <a:prstGeom prst="rect">
            <a:avLst/>
          </a:prstGeom>
          <a:noFill/>
        </p:spPr>
        <p:txBody>
          <a:bodyPr wrap="square" rtlCol="0">
            <a:spAutoFit/>
          </a:bodyPr>
          <a:lstStyle/>
          <a:p>
            <a:r>
              <a:rPr lang="en-US" sz="2000" b="1" dirty="0">
                <a:latin typeface="Verdana" panose="020B0604030504040204" pitchFamily="34" charset="0"/>
                <a:cs typeface="Verdana" panose="020B0604030504040204" pitchFamily="34" charset="0"/>
              </a:rPr>
              <a:t>Long distance sharing </a:t>
            </a:r>
            <a:r>
              <a:rPr lang="en-US" sz="2000" dirty="0">
                <a:latin typeface="Verdana" panose="020B0604030504040204" pitchFamily="34" charset="0"/>
                <a:cs typeface="Verdana" panose="020B0604030504040204" pitchFamily="34" charset="0"/>
              </a:rPr>
              <a:t>of demand and supply via long-distance transmission:</a:t>
            </a:r>
          </a:p>
          <a:p>
            <a:pPr marL="342900"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Placing distributed generation of many many types (wind vs. solar vs. hydro) in each region and time zone makes it likely that sufficient power will be produced to balance the total load.</a:t>
            </a:r>
          </a:p>
        </p:txBody>
      </p:sp>
      <p:sp>
        <p:nvSpPr>
          <p:cNvPr id="13" name="TextBox 12">
            <a:extLst>
              <a:ext uri="{FF2B5EF4-FFF2-40B4-BE49-F238E27FC236}">
                <a16:creationId xmlns:a16="http://schemas.microsoft.com/office/drawing/2014/main" id="{CEAA1D10-4919-4C4A-99B1-69899E48AD64}"/>
              </a:ext>
            </a:extLst>
          </p:cNvPr>
          <p:cNvSpPr txBox="1"/>
          <p:nvPr/>
        </p:nvSpPr>
        <p:spPr>
          <a:xfrm>
            <a:off x="313912" y="5779163"/>
            <a:ext cx="11564176" cy="400110"/>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Verdana" panose="020B0604030504040204" pitchFamily="34" charset="0"/>
                <a:cs typeface="Verdana" panose="020B0604030504040204" pitchFamily="34" charset="0"/>
              </a:rPr>
              <a:t>Baseload power</a:t>
            </a:r>
            <a:r>
              <a:rPr lang="en-US" sz="2000" dirty="0">
                <a:latin typeface="Verdana" panose="020B0604030504040204" pitchFamily="34" charset="0"/>
                <a:cs typeface="Verdana" panose="020B0604030504040204" pitchFamily="34" charset="0"/>
              </a:rPr>
              <a:t>, like nuclear, can fill gaps that still pop up.</a:t>
            </a:r>
          </a:p>
        </p:txBody>
      </p:sp>
      <p:sp>
        <p:nvSpPr>
          <p:cNvPr id="14" name="TextBox 13">
            <a:extLst>
              <a:ext uri="{FF2B5EF4-FFF2-40B4-BE49-F238E27FC236}">
                <a16:creationId xmlns:a16="http://schemas.microsoft.com/office/drawing/2014/main" id="{6FA5052D-549E-FD41-A133-F1E46DFE14A5}"/>
              </a:ext>
            </a:extLst>
          </p:cNvPr>
          <p:cNvSpPr txBox="1"/>
          <p:nvPr/>
        </p:nvSpPr>
        <p:spPr>
          <a:xfrm>
            <a:off x="296493" y="6232011"/>
            <a:ext cx="11564176"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Sharing grid with </a:t>
            </a:r>
            <a:r>
              <a:rPr lang="en-US" sz="2000" b="1" dirty="0">
                <a:latin typeface="Verdana" panose="020B0604030504040204" pitchFamily="34" charset="0"/>
                <a:cs typeface="Verdana" panose="020B0604030504040204" pitchFamily="34" charset="0"/>
              </a:rPr>
              <a:t>Canada and Mexico </a:t>
            </a:r>
            <a:r>
              <a:rPr lang="en-US" sz="2000" dirty="0">
                <a:latin typeface="Verdana" panose="020B0604030504040204" pitchFamily="34" charset="0"/>
                <a:cs typeface="Verdana" panose="020B0604030504040204" pitchFamily="34" charset="0"/>
              </a:rPr>
              <a:t>will create even more resilience.</a:t>
            </a:r>
          </a:p>
        </p:txBody>
      </p:sp>
      <p:pic>
        <p:nvPicPr>
          <p:cNvPr id="16" name="Picture 15" descr="Diagram&#10;&#10;Description automatically generated">
            <a:extLst>
              <a:ext uri="{FF2B5EF4-FFF2-40B4-BE49-F238E27FC236}">
                <a16:creationId xmlns:a16="http://schemas.microsoft.com/office/drawing/2014/main" id="{2EA97D7D-819C-3540-9359-72BD56BC950B}"/>
              </a:ext>
            </a:extLst>
          </p:cNvPr>
          <p:cNvPicPr>
            <a:picLocks noChangeAspect="1"/>
          </p:cNvPicPr>
          <p:nvPr/>
        </p:nvPicPr>
        <p:blipFill rotWithShape="1">
          <a:blip r:embed="rId3"/>
          <a:srcRect l="37895" t="34888" r="44599" b="26847"/>
          <a:stretch/>
        </p:blipFill>
        <p:spPr>
          <a:xfrm>
            <a:off x="1306288" y="3637814"/>
            <a:ext cx="1149531" cy="1399429"/>
          </a:xfrm>
          <a:prstGeom prst="rect">
            <a:avLst/>
          </a:prstGeom>
        </p:spPr>
      </p:pic>
      <p:pic>
        <p:nvPicPr>
          <p:cNvPr id="17" name="Picture 16" descr="Diagram&#10;&#10;Description automatically generated">
            <a:extLst>
              <a:ext uri="{FF2B5EF4-FFF2-40B4-BE49-F238E27FC236}">
                <a16:creationId xmlns:a16="http://schemas.microsoft.com/office/drawing/2014/main" id="{87F5E43F-A60D-424D-972A-2FF61D7C2A5A}"/>
              </a:ext>
            </a:extLst>
          </p:cNvPr>
          <p:cNvPicPr>
            <a:picLocks noChangeAspect="1"/>
          </p:cNvPicPr>
          <p:nvPr/>
        </p:nvPicPr>
        <p:blipFill rotWithShape="1">
          <a:blip r:embed="rId3"/>
          <a:srcRect l="37895" t="34888" r="44599" b="26847"/>
          <a:stretch/>
        </p:blipFill>
        <p:spPr>
          <a:xfrm>
            <a:off x="3718564" y="3289392"/>
            <a:ext cx="1149531" cy="1399429"/>
          </a:xfrm>
          <a:prstGeom prst="rect">
            <a:avLst/>
          </a:prstGeom>
        </p:spPr>
      </p:pic>
      <p:pic>
        <p:nvPicPr>
          <p:cNvPr id="18" name="Picture 17" descr="Diagram&#10;&#10;Description automatically generated">
            <a:extLst>
              <a:ext uri="{FF2B5EF4-FFF2-40B4-BE49-F238E27FC236}">
                <a16:creationId xmlns:a16="http://schemas.microsoft.com/office/drawing/2014/main" id="{F20ABA69-CBC4-DC4E-A87B-187C9FA60F72}"/>
              </a:ext>
            </a:extLst>
          </p:cNvPr>
          <p:cNvPicPr>
            <a:picLocks noChangeAspect="1"/>
          </p:cNvPicPr>
          <p:nvPr/>
        </p:nvPicPr>
        <p:blipFill rotWithShape="1">
          <a:blip r:embed="rId3"/>
          <a:srcRect l="37895" t="34888" r="44599" b="26847"/>
          <a:stretch/>
        </p:blipFill>
        <p:spPr>
          <a:xfrm>
            <a:off x="6261463" y="3659479"/>
            <a:ext cx="1149531" cy="1399429"/>
          </a:xfrm>
          <a:prstGeom prst="rect">
            <a:avLst/>
          </a:prstGeom>
        </p:spPr>
      </p:pic>
      <p:pic>
        <p:nvPicPr>
          <p:cNvPr id="19" name="Picture 18" descr="Diagram&#10;&#10;Description automatically generated">
            <a:extLst>
              <a:ext uri="{FF2B5EF4-FFF2-40B4-BE49-F238E27FC236}">
                <a16:creationId xmlns:a16="http://schemas.microsoft.com/office/drawing/2014/main" id="{A3CF55F6-0CF9-8D4D-94E4-C3C89332458A}"/>
              </a:ext>
            </a:extLst>
          </p:cNvPr>
          <p:cNvPicPr>
            <a:picLocks noChangeAspect="1"/>
          </p:cNvPicPr>
          <p:nvPr/>
        </p:nvPicPr>
        <p:blipFill rotWithShape="1">
          <a:blip r:embed="rId3"/>
          <a:srcRect l="37895" t="34888" r="44599" b="26847"/>
          <a:stretch/>
        </p:blipFill>
        <p:spPr>
          <a:xfrm>
            <a:off x="8921932" y="3349974"/>
            <a:ext cx="1149531" cy="1399429"/>
          </a:xfrm>
          <a:prstGeom prst="rect">
            <a:avLst/>
          </a:prstGeom>
        </p:spPr>
      </p:pic>
      <p:sp>
        <p:nvSpPr>
          <p:cNvPr id="21" name="TextBox 20">
            <a:extLst>
              <a:ext uri="{FF2B5EF4-FFF2-40B4-BE49-F238E27FC236}">
                <a16:creationId xmlns:a16="http://schemas.microsoft.com/office/drawing/2014/main" id="{55B8AE78-8DC3-9546-9EBF-B9ED63638BB4}"/>
              </a:ext>
            </a:extLst>
          </p:cNvPr>
          <p:cNvSpPr txBox="1"/>
          <p:nvPr/>
        </p:nvSpPr>
        <p:spPr>
          <a:xfrm>
            <a:off x="1272004" y="5069649"/>
            <a:ext cx="1157689" cy="338554"/>
          </a:xfrm>
          <a:prstGeom prst="rect">
            <a:avLst/>
          </a:prstGeom>
          <a:noFill/>
        </p:spPr>
        <p:txBody>
          <a:bodyPr wrap="non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California</a:t>
            </a:r>
          </a:p>
        </p:txBody>
      </p:sp>
      <p:sp>
        <p:nvSpPr>
          <p:cNvPr id="22" name="TextBox 21">
            <a:extLst>
              <a:ext uri="{FF2B5EF4-FFF2-40B4-BE49-F238E27FC236}">
                <a16:creationId xmlns:a16="http://schemas.microsoft.com/office/drawing/2014/main" id="{FD2DC9AC-2E2D-B34B-B87B-B601C1E99799}"/>
              </a:ext>
            </a:extLst>
          </p:cNvPr>
          <p:cNvSpPr txBox="1"/>
          <p:nvPr/>
        </p:nvSpPr>
        <p:spPr>
          <a:xfrm>
            <a:off x="3871242" y="4698689"/>
            <a:ext cx="777777" cy="338554"/>
          </a:xfrm>
          <a:prstGeom prst="rect">
            <a:avLst/>
          </a:prstGeom>
          <a:noFill/>
        </p:spPr>
        <p:txBody>
          <a:bodyPr wrap="non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Idaho</a:t>
            </a:r>
          </a:p>
        </p:txBody>
      </p:sp>
      <p:sp>
        <p:nvSpPr>
          <p:cNvPr id="23" name="TextBox 22">
            <a:extLst>
              <a:ext uri="{FF2B5EF4-FFF2-40B4-BE49-F238E27FC236}">
                <a16:creationId xmlns:a16="http://schemas.microsoft.com/office/drawing/2014/main" id="{F0D38DCB-2F6D-1843-9798-F01CDE49BEE6}"/>
              </a:ext>
            </a:extLst>
          </p:cNvPr>
          <p:cNvSpPr txBox="1"/>
          <p:nvPr/>
        </p:nvSpPr>
        <p:spPr>
          <a:xfrm>
            <a:off x="6393730" y="5058908"/>
            <a:ext cx="763735" cy="338554"/>
          </a:xfrm>
          <a:prstGeom prst="rect">
            <a:avLst/>
          </a:prstGeom>
          <a:noFill/>
        </p:spPr>
        <p:txBody>
          <a:bodyPr wrap="non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Texas</a:t>
            </a:r>
          </a:p>
        </p:txBody>
      </p:sp>
      <p:sp>
        <p:nvSpPr>
          <p:cNvPr id="24" name="TextBox 23">
            <a:extLst>
              <a:ext uri="{FF2B5EF4-FFF2-40B4-BE49-F238E27FC236}">
                <a16:creationId xmlns:a16="http://schemas.microsoft.com/office/drawing/2014/main" id="{CC429B28-4707-6246-BAFA-A5D0780D39BC}"/>
              </a:ext>
            </a:extLst>
          </p:cNvPr>
          <p:cNvSpPr txBox="1"/>
          <p:nvPr/>
        </p:nvSpPr>
        <p:spPr>
          <a:xfrm>
            <a:off x="8657364" y="4805613"/>
            <a:ext cx="1678665" cy="338554"/>
          </a:xfrm>
          <a:prstGeom prst="rect">
            <a:avLst/>
          </a:prstGeom>
          <a:noFill/>
        </p:spPr>
        <p:txBody>
          <a:bodyPr wrap="non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North Carolina</a:t>
            </a:r>
          </a:p>
        </p:txBody>
      </p:sp>
      <p:cxnSp>
        <p:nvCxnSpPr>
          <p:cNvPr id="26" name="Straight Arrow Connector 25">
            <a:extLst>
              <a:ext uri="{FF2B5EF4-FFF2-40B4-BE49-F238E27FC236}">
                <a16:creationId xmlns:a16="http://schemas.microsoft.com/office/drawing/2014/main" id="{54C9D771-5088-0B48-8FE2-7B22FEEB1C6D}"/>
              </a:ext>
            </a:extLst>
          </p:cNvPr>
          <p:cNvCxnSpPr/>
          <p:nvPr/>
        </p:nvCxnSpPr>
        <p:spPr>
          <a:xfrm flipV="1">
            <a:off x="2582651" y="4206240"/>
            <a:ext cx="882384" cy="370231"/>
          </a:xfrm>
          <a:prstGeom prst="straightConnector1">
            <a:avLst/>
          </a:prstGeom>
          <a:ln w="38100">
            <a:solidFill>
              <a:schemeClr val="tx2">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BBB297A1-9DA5-734C-B419-C2CB778D5F30}"/>
              </a:ext>
            </a:extLst>
          </p:cNvPr>
          <p:cNvCxnSpPr/>
          <p:nvPr/>
        </p:nvCxnSpPr>
        <p:spPr>
          <a:xfrm flipV="1">
            <a:off x="7725271" y="4075900"/>
            <a:ext cx="882384" cy="370231"/>
          </a:xfrm>
          <a:prstGeom prst="straightConnector1">
            <a:avLst/>
          </a:prstGeom>
          <a:ln w="38100">
            <a:solidFill>
              <a:schemeClr val="tx2">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4009A64C-8EB0-4F4C-A03B-26BCC8BC26DC}"/>
              </a:ext>
            </a:extLst>
          </p:cNvPr>
          <p:cNvCxnSpPr>
            <a:cxnSpLocks/>
          </p:cNvCxnSpPr>
          <p:nvPr/>
        </p:nvCxnSpPr>
        <p:spPr>
          <a:xfrm>
            <a:off x="5015093" y="4051446"/>
            <a:ext cx="778858" cy="286082"/>
          </a:xfrm>
          <a:prstGeom prst="straightConnector1">
            <a:avLst/>
          </a:prstGeom>
          <a:ln w="38100">
            <a:solidFill>
              <a:schemeClr val="tx2">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786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21" grpId="0"/>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4941"/>
            <a:ext cx="643317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Electric motors and generators</a:t>
            </a:r>
          </a:p>
        </p:txBody>
      </p:sp>
      <p:sp>
        <p:nvSpPr>
          <p:cNvPr id="3" name="TextBox 2"/>
          <p:cNvSpPr txBox="1"/>
          <p:nvPr/>
        </p:nvSpPr>
        <p:spPr>
          <a:xfrm>
            <a:off x="133080" y="6494038"/>
            <a:ext cx="4811574"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9 </a:t>
            </a:r>
          </a:p>
        </p:txBody>
      </p:sp>
      <p:pic>
        <p:nvPicPr>
          <p:cNvPr id="7" name="Picture 6"/>
          <p:cNvPicPr>
            <a:picLocks noChangeAspect="1"/>
          </p:cNvPicPr>
          <p:nvPr/>
        </p:nvPicPr>
        <p:blipFill rotWithShape="1">
          <a:blip r:embed="rId2"/>
          <a:srcRect b="9256"/>
          <a:stretch/>
        </p:blipFill>
        <p:spPr>
          <a:xfrm>
            <a:off x="5581406" y="2172646"/>
            <a:ext cx="6442246" cy="4600414"/>
          </a:xfrm>
          <a:prstGeom prst="rect">
            <a:avLst/>
          </a:prstGeom>
        </p:spPr>
      </p:pic>
      <p:sp>
        <p:nvSpPr>
          <p:cNvPr id="9" name="TextBox 8"/>
          <p:cNvSpPr txBox="1"/>
          <p:nvPr/>
        </p:nvSpPr>
        <p:spPr>
          <a:xfrm>
            <a:off x="228601" y="851060"/>
            <a:ext cx="11824854" cy="907236"/>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Electric current </a:t>
            </a:r>
            <a:r>
              <a:rPr lang="en-US" sz="2000" dirty="0">
                <a:latin typeface="Verdana" panose="020B0604030504040204" pitchFamily="34" charset="0"/>
                <a:cs typeface="Verdana" panose="020B0604030504040204" pitchFamily="34" charset="0"/>
              </a:rPr>
              <a:t>is induced by the change of the magnetic field in a coil.</a:t>
            </a:r>
          </a:p>
          <a:p>
            <a:pPr>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The crank moves the coil in the field produced by the magnet.</a:t>
            </a:r>
          </a:p>
        </p:txBody>
      </p:sp>
      <p:pic>
        <p:nvPicPr>
          <p:cNvPr id="10" name="Picture 9">
            <a:extLst>
              <a:ext uri="{FF2B5EF4-FFF2-40B4-BE49-F238E27FC236}">
                <a16:creationId xmlns:a16="http://schemas.microsoft.com/office/drawing/2014/main" id="{7D7CC420-2D00-B44B-8334-129A6F5E6209}"/>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
        <p:nvSpPr>
          <p:cNvPr id="11" name="TextBox 10">
            <a:extLst>
              <a:ext uri="{FF2B5EF4-FFF2-40B4-BE49-F238E27FC236}">
                <a16:creationId xmlns:a16="http://schemas.microsoft.com/office/drawing/2014/main" id="{965ACEF3-590D-8349-982F-B945E066E34D}"/>
              </a:ext>
            </a:extLst>
          </p:cNvPr>
          <p:cNvSpPr txBox="1"/>
          <p:nvPr/>
        </p:nvSpPr>
        <p:spPr>
          <a:xfrm>
            <a:off x="228601" y="1923556"/>
            <a:ext cx="11824854" cy="1076513"/>
          </a:xfrm>
          <a:prstGeom prst="rect">
            <a:avLst/>
          </a:prstGeom>
          <a:noFill/>
        </p:spPr>
        <p:txBody>
          <a:bodyPr wrap="square" rtlCol="0">
            <a:spAutoFit/>
          </a:bodyPr>
          <a:lstStyle/>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The metal springs that contact the </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rotating shaft pick up the current </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and allow it to be harvested.</a:t>
            </a:r>
          </a:p>
        </p:txBody>
      </p:sp>
      <p:sp>
        <p:nvSpPr>
          <p:cNvPr id="12" name="TextBox 11">
            <a:extLst>
              <a:ext uri="{FF2B5EF4-FFF2-40B4-BE49-F238E27FC236}">
                <a16:creationId xmlns:a16="http://schemas.microsoft.com/office/drawing/2014/main" id="{A22CD467-10BA-9047-B0FF-9519AA1A96E0}"/>
              </a:ext>
            </a:extLst>
          </p:cNvPr>
          <p:cNvSpPr txBox="1"/>
          <p:nvPr/>
        </p:nvSpPr>
        <p:spPr>
          <a:xfrm>
            <a:off x="228601" y="2981121"/>
            <a:ext cx="11824854" cy="907236"/>
          </a:xfrm>
          <a:prstGeom prst="rect">
            <a:avLst/>
          </a:prstGeom>
          <a:noFill/>
        </p:spPr>
        <p:txBody>
          <a:bodyPr wrap="square" rtlCol="0">
            <a:spAutoFit/>
          </a:bodyPr>
          <a:lstStyle/>
          <a:p>
            <a:pPr>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This device makes alternating </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current (AC).</a:t>
            </a:r>
          </a:p>
        </p:txBody>
      </p:sp>
      <p:sp>
        <p:nvSpPr>
          <p:cNvPr id="13" name="TextBox 12">
            <a:extLst>
              <a:ext uri="{FF2B5EF4-FFF2-40B4-BE49-F238E27FC236}">
                <a16:creationId xmlns:a16="http://schemas.microsoft.com/office/drawing/2014/main" id="{73F49F49-E108-D241-8D87-330C19C73482}"/>
              </a:ext>
            </a:extLst>
          </p:cNvPr>
          <p:cNvSpPr txBox="1"/>
          <p:nvPr/>
        </p:nvSpPr>
        <p:spPr>
          <a:xfrm>
            <a:off x="228601" y="3897818"/>
            <a:ext cx="11824854" cy="907236"/>
          </a:xfrm>
          <a:prstGeom prst="rect">
            <a:avLst/>
          </a:prstGeom>
          <a:noFill/>
        </p:spPr>
        <p:txBody>
          <a:bodyPr wrap="square" rtlCol="0">
            <a:spAutoFit/>
          </a:bodyPr>
          <a:lstStyle/>
          <a:p>
            <a:pPr>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Addition of a commutator allows</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production of direct current (DC).</a:t>
            </a:r>
          </a:p>
        </p:txBody>
      </p:sp>
    </p:spTree>
    <p:extLst>
      <p:ext uri="{BB962C8B-B14F-4D97-AF65-F5344CB8AC3E}">
        <p14:creationId xmlns:p14="http://schemas.microsoft.com/office/powerpoint/2010/main" val="149945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8505"/>
            <a:ext cx="527580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1. Unlocking RE potential</a:t>
            </a:r>
          </a:p>
        </p:txBody>
      </p:sp>
      <p:sp>
        <p:nvSpPr>
          <p:cNvPr id="9" name="TextBox 8"/>
          <p:cNvSpPr txBox="1"/>
          <p:nvPr/>
        </p:nvSpPr>
        <p:spPr>
          <a:xfrm>
            <a:off x="202475" y="1061691"/>
            <a:ext cx="1770018" cy="2246769"/>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Connections will match </a:t>
            </a:r>
            <a:r>
              <a:rPr lang="en-US" sz="2000" b="1" dirty="0">
                <a:latin typeface="Verdana" panose="020B0604030504040204" pitchFamily="34" charset="0"/>
                <a:cs typeface="Verdana" panose="020B0604030504040204" pitchFamily="34" charset="0"/>
              </a:rPr>
              <a:t>RE supply and demand </a:t>
            </a:r>
            <a:r>
              <a:rPr lang="en-US" sz="2000" dirty="0">
                <a:latin typeface="Verdana" panose="020B0604030504040204" pitchFamily="34" charset="0"/>
                <a:cs typeface="Verdana" panose="020B0604030504040204" pitchFamily="34" charset="0"/>
              </a:rPr>
              <a:t>across the US.</a:t>
            </a:r>
          </a:p>
        </p:txBody>
      </p:sp>
      <p:pic>
        <p:nvPicPr>
          <p:cNvPr id="10" name="Picture 9">
            <a:extLst>
              <a:ext uri="{FF2B5EF4-FFF2-40B4-BE49-F238E27FC236}">
                <a16:creationId xmlns:a16="http://schemas.microsoft.com/office/drawing/2014/main" id="{96DF7B41-9317-C84E-B349-B6F858CAAD88}"/>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
        <p:nvSpPr>
          <p:cNvPr id="2" name="TextBox 1">
            <a:extLst>
              <a:ext uri="{FF2B5EF4-FFF2-40B4-BE49-F238E27FC236}">
                <a16:creationId xmlns:a16="http://schemas.microsoft.com/office/drawing/2014/main" id="{EF12039C-04D1-004E-9BD2-29F03ADD601A}"/>
              </a:ext>
            </a:extLst>
          </p:cNvPr>
          <p:cNvSpPr txBox="1"/>
          <p:nvPr/>
        </p:nvSpPr>
        <p:spPr>
          <a:xfrm>
            <a:off x="98457" y="5938498"/>
            <a:ext cx="5206882" cy="830997"/>
          </a:xfrm>
          <a:prstGeom prst="rect">
            <a:avLst/>
          </a:prstGeom>
          <a:noFill/>
        </p:spPr>
        <p:txBody>
          <a:bodyPr wrap="square" rtlCol="0">
            <a:spAutoFit/>
          </a:bodyPr>
          <a:lstStyle/>
          <a:p>
            <a:r>
              <a:rPr lang="en-US" sz="1600" dirty="0">
                <a:hlinkClick r:id="rId3"/>
              </a:rPr>
              <a:t>https://www.vox.com/energy-and-environment/2020/6/20/21293952/renewable-energy-power-national-grid-transmission-microgrids</a:t>
            </a:r>
            <a:r>
              <a:rPr lang="en-US" sz="1600" dirty="0"/>
              <a:t> </a:t>
            </a:r>
          </a:p>
        </p:txBody>
      </p:sp>
      <p:pic>
        <p:nvPicPr>
          <p:cNvPr id="17410" name="Picture 2">
            <a:extLst>
              <a:ext uri="{FF2B5EF4-FFF2-40B4-BE49-F238E27FC236}">
                <a16:creationId xmlns:a16="http://schemas.microsoft.com/office/drawing/2014/main" id="{D6BD9F12-12DD-AC4E-83A6-8B030DBAD4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8619" y="785956"/>
            <a:ext cx="10027512" cy="5941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717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8505"/>
            <a:ext cx="527580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1. Unlocking RE potential</a:t>
            </a:r>
          </a:p>
        </p:txBody>
      </p:sp>
      <p:sp>
        <p:nvSpPr>
          <p:cNvPr id="9" name="TextBox 8"/>
          <p:cNvSpPr txBox="1"/>
          <p:nvPr/>
        </p:nvSpPr>
        <p:spPr>
          <a:xfrm>
            <a:off x="355863" y="774305"/>
            <a:ext cx="11527971" cy="1415067"/>
          </a:xfrm>
          <a:prstGeom prst="rect">
            <a:avLst/>
          </a:prstGeom>
          <a:noFill/>
        </p:spPr>
        <p:txBody>
          <a:bodyPr wrap="square" rtlCol="0">
            <a:spAutoFit/>
          </a:bodyPr>
          <a:lstStyle/>
          <a:p>
            <a:pPr>
              <a:lnSpc>
                <a:spcPct val="150000"/>
              </a:lnSpc>
            </a:pPr>
            <a:r>
              <a:rPr lang="en-US" sz="2000" b="1" dirty="0">
                <a:latin typeface="Verdana" panose="020B0604030504040204" pitchFamily="34" charset="0"/>
                <a:cs typeface="Verdana" panose="020B0604030504040204" pitchFamily="34" charset="0"/>
              </a:rPr>
              <a:t>Example: the Grain Belt Express</a:t>
            </a:r>
          </a:p>
          <a:p>
            <a:pPr marL="342900" indent="-342900">
              <a:lnSpc>
                <a:spcPct val="15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780-mile transmission line to carry 4 GW of RE from Kansas to 1.6 million customers</a:t>
            </a:r>
          </a:p>
          <a:p>
            <a:pPr marL="342900" indent="-342900">
              <a:lnSpc>
                <a:spcPct val="15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Will allow construction of $7 billion of RE projects</a:t>
            </a:r>
          </a:p>
        </p:txBody>
      </p:sp>
      <p:pic>
        <p:nvPicPr>
          <p:cNvPr id="10" name="Picture 9">
            <a:extLst>
              <a:ext uri="{FF2B5EF4-FFF2-40B4-BE49-F238E27FC236}">
                <a16:creationId xmlns:a16="http://schemas.microsoft.com/office/drawing/2014/main" id="{96DF7B41-9317-C84E-B349-B6F858CAAD88}"/>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
        <p:nvSpPr>
          <p:cNvPr id="2" name="TextBox 1">
            <a:extLst>
              <a:ext uri="{FF2B5EF4-FFF2-40B4-BE49-F238E27FC236}">
                <a16:creationId xmlns:a16="http://schemas.microsoft.com/office/drawing/2014/main" id="{EF12039C-04D1-004E-9BD2-29F03ADD601A}"/>
              </a:ext>
            </a:extLst>
          </p:cNvPr>
          <p:cNvSpPr txBox="1"/>
          <p:nvPr/>
        </p:nvSpPr>
        <p:spPr>
          <a:xfrm>
            <a:off x="98457" y="6461015"/>
            <a:ext cx="11785377" cy="338554"/>
          </a:xfrm>
          <a:prstGeom prst="rect">
            <a:avLst/>
          </a:prstGeom>
          <a:noFill/>
        </p:spPr>
        <p:txBody>
          <a:bodyPr wrap="square" rtlCol="0">
            <a:spAutoFit/>
          </a:bodyPr>
          <a:lstStyle/>
          <a:p>
            <a:r>
              <a:rPr lang="en-US" sz="1600" dirty="0">
                <a:hlinkClick r:id="rId3"/>
              </a:rPr>
              <a:t>https://www.vox.com/energy-and-environment/2020/6/20/21293952/renewable-energy-power-national-grid-transmission-microgrids</a:t>
            </a:r>
            <a:r>
              <a:rPr lang="en-US" sz="1600" dirty="0"/>
              <a:t> </a:t>
            </a:r>
          </a:p>
        </p:txBody>
      </p:sp>
      <p:pic>
        <p:nvPicPr>
          <p:cNvPr id="19458" name="Picture 2" descr="The route of the proposed Grain Belt Express high-voltage direct-current (HVDC) transmission line. ">
            <a:extLst>
              <a:ext uri="{FF2B5EF4-FFF2-40B4-BE49-F238E27FC236}">
                <a16:creationId xmlns:a16="http://schemas.microsoft.com/office/drawing/2014/main" id="{EC01C0BF-F3A9-5B47-94D9-A6300DE0C2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3134"/>
          <a:stretch/>
        </p:blipFill>
        <p:spPr bwMode="auto">
          <a:xfrm>
            <a:off x="203311" y="2475084"/>
            <a:ext cx="11785377" cy="317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384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8505"/>
            <a:ext cx="531106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2. Reduce GHG emissions</a:t>
            </a:r>
          </a:p>
        </p:txBody>
      </p:sp>
      <p:sp>
        <p:nvSpPr>
          <p:cNvPr id="9" name="TextBox 8"/>
          <p:cNvSpPr txBox="1"/>
          <p:nvPr/>
        </p:nvSpPr>
        <p:spPr>
          <a:xfrm>
            <a:off x="355863" y="865746"/>
            <a:ext cx="11527971" cy="707886"/>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2016 study showed that energy system transition using existing technologies could </a:t>
            </a:r>
            <a:r>
              <a:rPr lang="en-US" sz="2000" b="1" dirty="0">
                <a:latin typeface="Verdana" panose="020B0604030504040204" pitchFamily="34" charset="0"/>
                <a:cs typeface="Verdana" panose="020B0604030504040204" pitchFamily="34" charset="0"/>
              </a:rPr>
              <a:t>reduce GHG by 80% </a:t>
            </a:r>
            <a:r>
              <a:rPr lang="en-US" sz="2000" dirty="0">
                <a:latin typeface="Verdana" panose="020B0604030504040204" pitchFamily="34" charset="0"/>
                <a:cs typeface="Verdana" panose="020B0604030504040204" pitchFamily="34" charset="0"/>
              </a:rPr>
              <a:t>from 1990 levels by 2030 without increased LCOE</a:t>
            </a:r>
          </a:p>
        </p:txBody>
      </p:sp>
      <p:pic>
        <p:nvPicPr>
          <p:cNvPr id="10" name="Picture 9">
            <a:extLst>
              <a:ext uri="{FF2B5EF4-FFF2-40B4-BE49-F238E27FC236}">
                <a16:creationId xmlns:a16="http://schemas.microsoft.com/office/drawing/2014/main" id="{96DF7B41-9317-C84E-B349-B6F858CAAD88}"/>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
        <p:nvSpPr>
          <p:cNvPr id="2" name="TextBox 1">
            <a:extLst>
              <a:ext uri="{FF2B5EF4-FFF2-40B4-BE49-F238E27FC236}">
                <a16:creationId xmlns:a16="http://schemas.microsoft.com/office/drawing/2014/main" id="{EF12039C-04D1-004E-9BD2-29F03ADD601A}"/>
              </a:ext>
            </a:extLst>
          </p:cNvPr>
          <p:cNvSpPr txBox="1"/>
          <p:nvPr/>
        </p:nvSpPr>
        <p:spPr>
          <a:xfrm>
            <a:off x="98457" y="6461015"/>
            <a:ext cx="11785377" cy="338554"/>
          </a:xfrm>
          <a:prstGeom prst="rect">
            <a:avLst/>
          </a:prstGeom>
          <a:noFill/>
        </p:spPr>
        <p:txBody>
          <a:bodyPr wrap="square" rtlCol="0">
            <a:spAutoFit/>
          </a:bodyPr>
          <a:lstStyle/>
          <a:p>
            <a:r>
              <a:rPr lang="en-US" sz="1600" dirty="0">
                <a:hlinkClick r:id="rId3"/>
              </a:rPr>
              <a:t>https://www.vox.com/energy-and-environment/2020/6/20/21293952/renewable-energy-power-national-grid-transmission-microgrids</a:t>
            </a:r>
            <a:r>
              <a:rPr lang="en-US" sz="1600" dirty="0"/>
              <a:t> </a:t>
            </a:r>
          </a:p>
        </p:txBody>
      </p:sp>
      <p:sp>
        <p:nvSpPr>
          <p:cNvPr id="8" name="TextBox 7">
            <a:extLst>
              <a:ext uri="{FF2B5EF4-FFF2-40B4-BE49-F238E27FC236}">
                <a16:creationId xmlns:a16="http://schemas.microsoft.com/office/drawing/2014/main" id="{CAD61CB7-C313-1D4B-A954-930350D34AC7}"/>
              </a:ext>
            </a:extLst>
          </p:cNvPr>
          <p:cNvSpPr txBox="1"/>
          <p:nvPr/>
        </p:nvSpPr>
        <p:spPr>
          <a:xfrm>
            <a:off x="355863" y="1753578"/>
            <a:ext cx="11527971"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But an interconnected and integrated national grid with high-current DC transmission will be required.</a:t>
            </a:r>
          </a:p>
        </p:txBody>
      </p:sp>
    </p:spTree>
    <p:extLst>
      <p:ext uri="{BB962C8B-B14F-4D97-AF65-F5344CB8AC3E}">
        <p14:creationId xmlns:p14="http://schemas.microsoft.com/office/powerpoint/2010/main" val="37965920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8505"/>
            <a:ext cx="615905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3. Save money for consumers</a:t>
            </a:r>
          </a:p>
        </p:txBody>
      </p:sp>
      <p:sp>
        <p:nvSpPr>
          <p:cNvPr id="9" name="TextBox 8"/>
          <p:cNvSpPr txBox="1"/>
          <p:nvPr/>
        </p:nvSpPr>
        <p:spPr>
          <a:xfrm>
            <a:off x="355863" y="865746"/>
            <a:ext cx="11527971" cy="400110"/>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Consumers would save </a:t>
            </a:r>
            <a:r>
              <a:rPr lang="en-US" sz="2000" b="1" dirty="0">
                <a:latin typeface="Verdana" panose="020B0604030504040204" pitchFamily="34" charset="0"/>
                <a:cs typeface="Verdana" panose="020B0604030504040204" pitchFamily="34" charset="0"/>
              </a:rPr>
              <a:t>$47.2 billion per year </a:t>
            </a:r>
            <a:r>
              <a:rPr lang="en-US" sz="2000" dirty="0">
                <a:latin typeface="Verdana" panose="020B0604030504040204" pitchFamily="34" charset="0"/>
                <a:cs typeface="Verdana" panose="020B0604030504040204" pitchFamily="34" charset="0"/>
              </a:rPr>
              <a:t>in efficiency and lower energy costs.</a:t>
            </a:r>
          </a:p>
        </p:txBody>
      </p:sp>
      <p:pic>
        <p:nvPicPr>
          <p:cNvPr id="10" name="Picture 9">
            <a:extLst>
              <a:ext uri="{FF2B5EF4-FFF2-40B4-BE49-F238E27FC236}">
                <a16:creationId xmlns:a16="http://schemas.microsoft.com/office/drawing/2014/main" id="{96DF7B41-9317-C84E-B349-B6F858CAAD88}"/>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
        <p:nvSpPr>
          <p:cNvPr id="2" name="TextBox 1">
            <a:extLst>
              <a:ext uri="{FF2B5EF4-FFF2-40B4-BE49-F238E27FC236}">
                <a16:creationId xmlns:a16="http://schemas.microsoft.com/office/drawing/2014/main" id="{EF12039C-04D1-004E-9BD2-29F03ADD601A}"/>
              </a:ext>
            </a:extLst>
          </p:cNvPr>
          <p:cNvSpPr txBox="1"/>
          <p:nvPr/>
        </p:nvSpPr>
        <p:spPr>
          <a:xfrm>
            <a:off x="104504" y="4795897"/>
            <a:ext cx="2017725" cy="2062103"/>
          </a:xfrm>
          <a:prstGeom prst="rect">
            <a:avLst/>
          </a:prstGeom>
          <a:noFill/>
        </p:spPr>
        <p:txBody>
          <a:bodyPr wrap="square" rtlCol="0">
            <a:spAutoFit/>
          </a:bodyPr>
          <a:lstStyle/>
          <a:p>
            <a:r>
              <a:rPr lang="en-US" sz="1600" dirty="0">
                <a:hlinkClick r:id="rId3"/>
              </a:rPr>
              <a:t>https://www.vox.com/energy-and-environment/2020/6/20/21293952/renewable-energy-power-national-grid-transmission-microgrids</a:t>
            </a:r>
            <a:r>
              <a:rPr lang="en-US" sz="1600" dirty="0"/>
              <a:t> </a:t>
            </a:r>
          </a:p>
        </p:txBody>
      </p:sp>
      <p:pic>
        <p:nvPicPr>
          <p:cNvPr id="21506" name="Picture 2" descr="Seam Study">
            <a:extLst>
              <a:ext uri="{FF2B5EF4-FFF2-40B4-BE49-F238E27FC236}">
                <a16:creationId xmlns:a16="http://schemas.microsoft.com/office/drawing/2014/main" id="{189630E9-81EF-D24D-A96D-735B1F99FC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6182" y="1427425"/>
            <a:ext cx="9971314" cy="53517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AD61CB7-C313-1D4B-A954-930350D34AC7}"/>
              </a:ext>
            </a:extLst>
          </p:cNvPr>
          <p:cNvSpPr txBox="1"/>
          <p:nvPr/>
        </p:nvSpPr>
        <p:spPr>
          <a:xfrm>
            <a:off x="355863" y="3409421"/>
            <a:ext cx="2295897" cy="1015663"/>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For every $1.00 invested, $2.50 would be saved.</a:t>
            </a:r>
          </a:p>
        </p:txBody>
      </p:sp>
    </p:spTree>
    <p:extLst>
      <p:ext uri="{BB962C8B-B14F-4D97-AF65-F5344CB8AC3E}">
        <p14:creationId xmlns:p14="http://schemas.microsoft.com/office/powerpoint/2010/main" val="3739711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8505"/>
            <a:ext cx="711925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4. Grid reliability will be increased</a:t>
            </a:r>
          </a:p>
        </p:txBody>
      </p:sp>
      <p:sp>
        <p:nvSpPr>
          <p:cNvPr id="9" name="TextBox 8"/>
          <p:cNvSpPr txBox="1"/>
          <p:nvPr/>
        </p:nvSpPr>
        <p:spPr>
          <a:xfrm>
            <a:off x="355864" y="1558077"/>
            <a:ext cx="2335085" cy="2862322"/>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Interconnection helps regions share power resources.</a:t>
            </a:r>
          </a:p>
          <a:p>
            <a:endParaRPr lang="en-US" sz="2000" dirty="0">
              <a:latin typeface="Verdana" panose="020B0604030504040204" pitchFamily="34" charset="0"/>
              <a:cs typeface="Verdana" panose="020B0604030504040204" pitchFamily="34" charset="0"/>
            </a:endParaRPr>
          </a:p>
          <a:p>
            <a:r>
              <a:rPr lang="en-US" sz="2000" dirty="0">
                <a:latin typeface="Verdana" panose="020B0604030504040204" pitchFamily="34" charset="0"/>
                <a:cs typeface="Verdana" panose="020B0604030504040204" pitchFamily="34" charset="0"/>
              </a:rPr>
              <a:t>Already working where interconnection is strong.</a:t>
            </a:r>
          </a:p>
        </p:txBody>
      </p:sp>
      <p:pic>
        <p:nvPicPr>
          <p:cNvPr id="10" name="Picture 9">
            <a:extLst>
              <a:ext uri="{FF2B5EF4-FFF2-40B4-BE49-F238E27FC236}">
                <a16:creationId xmlns:a16="http://schemas.microsoft.com/office/drawing/2014/main" id="{96DF7B41-9317-C84E-B349-B6F858CAAD88}"/>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
        <p:nvSpPr>
          <p:cNvPr id="2" name="TextBox 1">
            <a:extLst>
              <a:ext uri="{FF2B5EF4-FFF2-40B4-BE49-F238E27FC236}">
                <a16:creationId xmlns:a16="http://schemas.microsoft.com/office/drawing/2014/main" id="{EF12039C-04D1-004E-9BD2-29F03ADD601A}"/>
              </a:ext>
            </a:extLst>
          </p:cNvPr>
          <p:cNvSpPr txBox="1"/>
          <p:nvPr/>
        </p:nvSpPr>
        <p:spPr>
          <a:xfrm>
            <a:off x="104504" y="4795897"/>
            <a:ext cx="2017725" cy="2062103"/>
          </a:xfrm>
          <a:prstGeom prst="rect">
            <a:avLst/>
          </a:prstGeom>
          <a:noFill/>
        </p:spPr>
        <p:txBody>
          <a:bodyPr wrap="square" rtlCol="0">
            <a:spAutoFit/>
          </a:bodyPr>
          <a:lstStyle/>
          <a:p>
            <a:r>
              <a:rPr lang="en-US" sz="1600" dirty="0">
                <a:hlinkClick r:id="rId3"/>
              </a:rPr>
              <a:t>https://www.vox.com/energy-and-environment/2020/6/20/21293952/renewable-energy-power-national-grid-transmission-microgrids</a:t>
            </a:r>
            <a:r>
              <a:rPr lang="en-US" sz="1600" dirty="0"/>
              <a:t> </a:t>
            </a:r>
          </a:p>
        </p:txBody>
      </p:sp>
      <p:pic>
        <p:nvPicPr>
          <p:cNvPr id="23554" name="Picture 2" descr="A cost-optimized single electrical power system for the contiguous US.">
            <a:extLst>
              <a:ext uri="{FF2B5EF4-FFF2-40B4-BE49-F238E27FC236}">
                <a16:creationId xmlns:a16="http://schemas.microsoft.com/office/drawing/2014/main" id="{5482024E-DF5F-6847-959B-9CE90FBDF3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1290" y="700230"/>
            <a:ext cx="8776247" cy="6157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7643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8505"/>
            <a:ext cx="317266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5. Job creation</a:t>
            </a:r>
          </a:p>
        </p:txBody>
      </p:sp>
      <p:sp>
        <p:nvSpPr>
          <p:cNvPr id="9" name="TextBox 8"/>
          <p:cNvSpPr txBox="1"/>
          <p:nvPr/>
        </p:nvSpPr>
        <p:spPr>
          <a:xfrm>
            <a:off x="228601" y="865745"/>
            <a:ext cx="11214462" cy="707886"/>
          </a:xfrm>
          <a:prstGeom prst="rect">
            <a:avLst/>
          </a:prstGeom>
          <a:noFill/>
        </p:spPr>
        <p:txBody>
          <a:bodyPr wrap="square" rtlCol="0">
            <a:spAutoFit/>
          </a:bodyPr>
          <a:lstStyle/>
          <a:p>
            <a:r>
              <a:rPr lang="en-US" sz="2000" b="1" dirty="0">
                <a:latin typeface="Verdana" panose="020B0604030504040204" pitchFamily="34" charset="0"/>
                <a:cs typeface="Verdana" panose="020B0604030504040204" pitchFamily="34" charset="0"/>
              </a:rPr>
              <a:t>Thousands</a:t>
            </a:r>
            <a:r>
              <a:rPr lang="en-US" sz="2000" dirty="0">
                <a:latin typeface="Verdana" panose="020B0604030504040204" pitchFamily="34" charset="0"/>
                <a:cs typeface="Verdana" panose="020B0604030504040204" pitchFamily="34" charset="0"/>
              </a:rPr>
              <a:t> of construction and maintenance jobs would be required to build a well-connected national grid.</a:t>
            </a:r>
          </a:p>
        </p:txBody>
      </p:sp>
      <p:pic>
        <p:nvPicPr>
          <p:cNvPr id="10" name="Picture 9">
            <a:extLst>
              <a:ext uri="{FF2B5EF4-FFF2-40B4-BE49-F238E27FC236}">
                <a16:creationId xmlns:a16="http://schemas.microsoft.com/office/drawing/2014/main" id="{96DF7B41-9317-C84E-B349-B6F858CAAD88}"/>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
        <p:nvSpPr>
          <p:cNvPr id="2" name="TextBox 1">
            <a:extLst>
              <a:ext uri="{FF2B5EF4-FFF2-40B4-BE49-F238E27FC236}">
                <a16:creationId xmlns:a16="http://schemas.microsoft.com/office/drawing/2014/main" id="{EF12039C-04D1-004E-9BD2-29F03ADD601A}"/>
              </a:ext>
            </a:extLst>
          </p:cNvPr>
          <p:cNvSpPr txBox="1"/>
          <p:nvPr/>
        </p:nvSpPr>
        <p:spPr>
          <a:xfrm>
            <a:off x="139337" y="6102346"/>
            <a:ext cx="11913325" cy="646331"/>
          </a:xfrm>
          <a:prstGeom prst="rect">
            <a:avLst/>
          </a:prstGeom>
          <a:noFill/>
        </p:spPr>
        <p:txBody>
          <a:bodyPr wrap="squar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hlinkClick r:id="rId3"/>
              </a:rPr>
              <a:t>https://www.vox.com/energy-and-environment/2020/6/20/21293952/renewable-energy-power-national-grid-transmission-microgrids</a:t>
            </a:r>
            <a:endParaRPr lang="en-US" sz="1200" dirty="0">
              <a:latin typeface="Verdana" panose="020B0604030504040204" pitchFamily="34" charset="0"/>
              <a:ea typeface="Verdana" panose="020B0604030504040204" pitchFamily="34" charset="0"/>
              <a:cs typeface="Verdana" panose="020B0604030504040204" pitchFamily="34" charset="0"/>
            </a:endParaRPr>
          </a:p>
          <a:p>
            <a:r>
              <a:rPr lang="en-US" sz="1200" dirty="0">
                <a:latin typeface="Verdana" panose="020B0604030504040204" pitchFamily="34" charset="0"/>
                <a:ea typeface="Verdana" panose="020B0604030504040204" pitchFamily="34" charset="0"/>
                <a:cs typeface="Verdana" panose="020B0604030504040204" pitchFamily="34" charset="0"/>
                <a:hlinkClick r:id="rId4"/>
              </a:rPr>
              <a:t>https://www.vox.com/podcasts/2020/8/27/21403184/saul-griffith-ezra-klein-show-solve-climate-change-green-new-deal-rewiring-america</a:t>
            </a:r>
            <a:endParaRPr lang="en-US" sz="1200" dirty="0">
              <a:latin typeface="Verdana" panose="020B0604030504040204" pitchFamily="34" charset="0"/>
              <a:ea typeface="Verdana" panose="020B0604030504040204" pitchFamily="34" charset="0"/>
              <a:cs typeface="Verdana" panose="020B0604030504040204" pitchFamily="34" charset="0"/>
            </a:endParaRPr>
          </a:p>
          <a:p>
            <a:r>
              <a:rPr lang="en-US" sz="1200" dirty="0">
                <a:latin typeface="Verdana" panose="020B0604030504040204" pitchFamily="34" charset="0"/>
                <a:ea typeface="Verdana" panose="020B0604030504040204" pitchFamily="34" charset="0"/>
                <a:cs typeface="Verdana" panose="020B0604030504040204" pitchFamily="34" charset="0"/>
                <a:hlinkClick r:id="rId5"/>
              </a:rPr>
              <a:t>https://www.wired.com/story/real-challenge-green-new-deal-isnt-politics/</a:t>
            </a:r>
            <a:r>
              <a:rPr lang="en-US" sz="1200" dirty="0">
                <a:latin typeface="Verdana" panose="020B0604030504040204" pitchFamily="34" charset="0"/>
                <a:ea typeface="Verdana" panose="020B0604030504040204" pitchFamily="34" charset="0"/>
                <a:cs typeface="Verdana" panose="020B0604030504040204" pitchFamily="34" charset="0"/>
              </a:rPr>
              <a:t>   </a:t>
            </a:r>
          </a:p>
        </p:txBody>
      </p:sp>
      <p:sp>
        <p:nvSpPr>
          <p:cNvPr id="8" name="TextBox 7">
            <a:extLst>
              <a:ext uri="{FF2B5EF4-FFF2-40B4-BE49-F238E27FC236}">
                <a16:creationId xmlns:a16="http://schemas.microsoft.com/office/drawing/2014/main" id="{549C2162-45D1-2A4C-918D-521EDA98E894}"/>
              </a:ext>
            </a:extLst>
          </p:cNvPr>
          <p:cNvSpPr txBox="1"/>
          <p:nvPr/>
        </p:nvSpPr>
        <p:spPr>
          <a:xfrm>
            <a:off x="228601" y="1759350"/>
            <a:ext cx="11214462" cy="400110"/>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This is slow work and would probably require a </a:t>
            </a:r>
            <a:r>
              <a:rPr lang="en-US" sz="2000" b="1" dirty="0">
                <a:latin typeface="Verdana" panose="020B0604030504040204" pitchFamily="34" charset="0"/>
                <a:cs typeface="Verdana" panose="020B0604030504040204" pitchFamily="34" charset="0"/>
              </a:rPr>
              <a:t>decade</a:t>
            </a:r>
            <a:r>
              <a:rPr lang="en-US" sz="2000" dirty="0">
                <a:latin typeface="Verdana" panose="020B0604030504040204" pitchFamily="34" charset="0"/>
                <a:cs typeface="Verdana" panose="020B0604030504040204" pitchFamily="34" charset="0"/>
              </a:rPr>
              <a:t>.</a:t>
            </a:r>
          </a:p>
        </p:txBody>
      </p:sp>
      <p:sp>
        <p:nvSpPr>
          <p:cNvPr id="11" name="TextBox 10">
            <a:extLst>
              <a:ext uri="{FF2B5EF4-FFF2-40B4-BE49-F238E27FC236}">
                <a16:creationId xmlns:a16="http://schemas.microsoft.com/office/drawing/2014/main" id="{A35F0195-98D2-A34E-B3DD-670B9AF6EAB1}"/>
              </a:ext>
            </a:extLst>
          </p:cNvPr>
          <p:cNvSpPr txBox="1"/>
          <p:nvPr/>
        </p:nvSpPr>
        <p:spPr>
          <a:xfrm>
            <a:off x="228601" y="2385341"/>
            <a:ext cx="11214462" cy="400110"/>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Saul Griffith’s ‘Rewiring America’ plan would create an estimated </a:t>
            </a:r>
            <a:r>
              <a:rPr lang="en-US" sz="2000" b="1" dirty="0">
                <a:latin typeface="Verdana" panose="020B0604030504040204" pitchFamily="34" charset="0"/>
                <a:cs typeface="Verdana" panose="020B0604030504040204" pitchFamily="34" charset="0"/>
              </a:rPr>
              <a:t>25 million jobs</a:t>
            </a:r>
            <a:r>
              <a:rPr lang="en-US" sz="2000" dirty="0">
                <a:latin typeface="Verdana" panose="020B0604030504040204" pitchFamily="34" charset="0"/>
                <a:cs typeface="Verdana" panose="020B0604030504040204" pitchFamily="34" charset="0"/>
              </a:rPr>
              <a:t>.</a:t>
            </a:r>
          </a:p>
        </p:txBody>
      </p:sp>
      <p:sp>
        <p:nvSpPr>
          <p:cNvPr id="12" name="TextBox 11">
            <a:extLst>
              <a:ext uri="{FF2B5EF4-FFF2-40B4-BE49-F238E27FC236}">
                <a16:creationId xmlns:a16="http://schemas.microsoft.com/office/drawing/2014/main" id="{8CE61286-FA56-9C43-81DE-15DA2F3F6A4B}"/>
              </a:ext>
            </a:extLst>
          </p:cNvPr>
          <p:cNvSpPr txBox="1"/>
          <p:nvPr/>
        </p:nvSpPr>
        <p:spPr>
          <a:xfrm>
            <a:off x="810348" y="3508523"/>
            <a:ext cx="10759439" cy="2092176"/>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Even in the complex world of energy policy and politics, placing new transmission lines is a gordian knot. </a:t>
            </a:r>
            <a:r>
              <a:rPr lang="en-US" sz="2000" i="1" dirty="0">
                <a:latin typeface="Verdana" panose="020B0604030504040204" pitchFamily="34" charset="0"/>
                <a:cs typeface="Verdana" panose="020B0604030504040204" pitchFamily="34" charset="0"/>
              </a:rPr>
              <a:t>“The transmission issue is a hybrid of a federal issue and a state issue, which makes it challenging from the standpoint of policy, because you have different jurisdictions for different things,” </a:t>
            </a:r>
            <a:r>
              <a:rPr lang="en-US" sz="2000" dirty="0">
                <a:latin typeface="Verdana" panose="020B0604030504040204" pitchFamily="34" charset="0"/>
                <a:cs typeface="Verdana" panose="020B0604030504040204" pitchFamily="34" charset="0"/>
              </a:rPr>
              <a:t>says David Hurlbut, a policy and economic researcher at the National Renewable Energy Laboratory. </a:t>
            </a:r>
            <a:endParaRPr lang="en-US" sz="2000" dirty="0">
              <a:solidFill>
                <a:srgbClr val="000000"/>
              </a:solidFill>
              <a:latin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244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2832827"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Consider this</a:t>
            </a:r>
          </a:p>
        </p:txBody>
      </p:sp>
      <p:sp>
        <p:nvSpPr>
          <p:cNvPr id="6" name="TextBox 5"/>
          <p:cNvSpPr txBox="1"/>
          <p:nvPr/>
        </p:nvSpPr>
        <p:spPr>
          <a:xfrm>
            <a:off x="319658" y="894174"/>
            <a:ext cx="11658982" cy="1076513"/>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Two European companies are planning massive </a:t>
            </a:r>
            <a:r>
              <a:rPr lang="en-US" sz="2000" b="1" dirty="0">
                <a:latin typeface="Verdana" panose="020B0604030504040204" pitchFamily="34" charset="0"/>
                <a:cs typeface="Verdana" panose="020B0604030504040204" pitchFamily="34" charset="0"/>
              </a:rPr>
              <a:t>underground transmission lines </a:t>
            </a:r>
            <a:r>
              <a:rPr lang="en-US" sz="2000" dirty="0">
                <a:latin typeface="Verdana" panose="020B0604030504040204" pitchFamily="34" charset="0"/>
                <a:cs typeface="Verdana" panose="020B0604030504040204" pitchFamily="34" charset="0"/>
              </a:rPr>
              <a:t>to transmit Iowa wind power to Chicago, a $2.5 billion investment.</a:t>
            </a:r>
          </a:p>
          <a:p>
            <a:pPr marL="800100" lvl="1" indent="-342900">
              <a:lnSpc>
                <a:spcPct val="110000"/>
              </a:lnSpc>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Underground transmission is twice as expensive, so why do it?</a:t>
            </a:r>
          </a:p>
        </p:txBody>
      </p:sp>
      <p:sp>
        <p:nvSpPr>
          <p:cNvPr id="3" name="TextBox 2"/>
          <p:cNvSpPr txBox="1"/>
          <p:nvPr/>
        </p:nvSpPr>
        <p:spPr>
          <a:xfrm>
            <a:off x="5215703" y="6474781"/>
            <a:ext cx="6926704"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www.wired.com</a:t>
            </a:r>
            <a:r>
              <a:rPr lang="en-US" sz="1400" dirty="0">
                <a:latin typeface="Verdana" panose="020B0604030504040204" pitchFamily="34" charset="0"/>
                <a:cs typeface="Verdana" panose="020B0604030504040204" pitchFamily="34" charset="0"/>
              </a:rPr>
              <a:t>/story/real-challenge-green-new-deal-</a:t>
            </a:r>
            <a:r>
              <a:rPr lang="en-US" sz="1400" dirty="0" err="1">
                <a:latin typeface="Verdana" panose="020B0604030504040204" pitchFamily="34" charset="0"/>
                <a:cs typeface="Verdana" panose="020B0604030504040204" pitchFamily="34" charset="0"/>
              </a:rPr>
              <a:t>isnt</a:t>
            </a:r>
            <a:r>
              <a:rPr lang="en-US" sz="1400" dirty="0">
                <a:latin typeface="Verdana" panose="020B0604030504040204" pitchFamily="34" charset="0"/>
                <a:cs typeface="Verdana" panose="020B0604030504040204" pitchFamily="34" charset="0"/>
              </a:rPr>
              <a:t>-politics/</a:t>
            </a:r>
          </a:p>
        </p:txBody>
      </p:sp>
      <p:pic>
        <p:nvPicPr>
          <p:cNvPr id="12" name="Picture 11">
            <a:extLst>
              <a:ext uri="{FF2B5EF4-FFF2-40B4-BE49-F238E27FC236}">
                <a16:creationId xmlns:a16="http://schemas.microsoft.com/office/drawing/2014/main" id="{3B7138D7-AD77-6646-9718-FABA5D207E64}"/>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
        <p:nvSpPr>
          <p:cNvPr id="10" name="TextBox 9">
            <a:extLst>
              <a:ext uri="{FF2B5EF4-FFF2-40B4-BE49-F238E27FC236}">
                <a16:creationId xmlns:a16="http://schemas.microsoft.com/office/drawing/2014/main" id="{75FAC99B-D40B-594B-B311-3CD8476C513A}"/>
              </a:ext>
            </a:extLst>
          </p:cNvPr>
          <p:cNvSpPr txBox="1"/>
          <p:nvPr/>
        </p:nvSpPr>
        <p:spPr>
          <a:xfrm>
            <a:off x="772504" y="2012740"/>
            <a:ext cx="9843245"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Underground transmission avoids NIMBY opposition. Is that significant?</a:t>
            </a:r>
            <a:endParaRPr lang="en-US" sz="2000" dirty="0">
              <a:solidFill>
                <a:srgbClr val="000000"/>
              </a:solidFill>
              <a:latin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09FC7021-3E8C-A640-8705-80F01E1F55CC}"/>
              </a:ext>
            </a:extLst>
          </p:cNvPr>
          <p:cNvSpPr txBox="1"/>
          <p:nvPr/>
        </p:nvSpPr>
        <p:spPr>
          <a:xfrm>
            <a:off x="319658" y="2997184"/>
            <a:ext cx="11658982" cy="1753622"/>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In Wyoming, a billionaire investor wants to build a 3,000 MW wind farm and </a:t>
            </a:r>
            <a:r>
              <a:rPr lang="en-US" sz="2000" b="1" dirty="0">
                <a:latin typeface="Verdana" panose="020B0604030504040204" pitchFamily="34" charset="0"/>
                <a:cs typeface="Verdana" panose="020B0604030504040204" pitchFamily="34" charset="0"/>
              </a:rPr>
              <a:t>overhead transmission lines </a:t>
            </a:r>
            <a:r>
              <a:rPr lang="en-US" sz="2000" dirty="0">
                <a:latin typeface="Verdana" panose="020B0604030504040204" pitchFamily="34" charset="0"/>
                <a:cs typeface="Verdana" panose="020B0604030504040204" pitchFamily="34" charset="0"/>
              </a:rPr>
              <a:t>to sell the power to Las Angeles.</a:t>
            </a:r>
          </a:p>
          <a:p>
            <a:pPr marL="800100" lvl="1" indent="-342900">
              <a:lnSpc>
                <a:spcPct val="110000"/>
              </a:lnSpc>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Funding isn’t an issue.</a:t>
            </a:r>
          </a:p>
          <a:p>
            <a:pPr marL="800100" lvl="1" indent="-342900">
              <a:lnSpc>
                <a:spcPct val="110000"/>
              </a:lnSpc>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But </a:t>
            </a:r>
            <a:r>
              <a:rPr lang="en-US" sz="2000" b="1" dirty="0">
                <a:solidFill>
                  <a:srgbClr val="000000"/>
                </a:solidFill>
                <a:latin typeface="Verdana" panose="020B0604030504040204" pitchFamily="34" charset="0"/>
                <a:cs typeface="Verdana" panose="020B0604030504040204" pitchFamily="34" charset="0"/>
              </a:rPr>
              <a:t>permits</a:t>
            </a:r>
            <a:r>
              <a:rPr lang="en-US" sz="2000" dirty="0">
                <a:solidFill>
                  <a:srgbClr val="000000"/>
                </a:solidFill>
                <a:latin typeface="Verdana" panose="020B0604030504040204" pitchFamily="34" charset="0"/>
                <a:cs typeface="Verdana" panose="020B0604030504040204" pitchFamily="34" charset="0"/>
              </a:rPr>
              <a:t> to build transmission across intervening states have been pursued for 10 years to date and not all permits have been secured.</a:t>
            </a:r>
          </a:p>
        </p:txBody>
      </p:sp>
    </p:spTree>
    <p:extLst>
      <p:ext uri="{BB962C8B-B14F-4D97-AF65-F5344CB8AC3E}">
        <p14:creationId xmlns:p14="http://schemas.microsoft.com/office/powerpoint/2010/main" val="73414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834395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11. Electricity, grids and storage</a:t>
            </a:r>
          </a:p>
        </p:txBody>
      </p:sp>
      <p:sp>
        <p:nvSpPr>
          <p:cNvPr id="8" name="TextBox 7"/>
          <p:cNvSpPr txBox="1"/>
          <p:nvPr/>
        </p:nvSpPr>
        <p:spPr>
          <a:xfrm>
            <a:off x="3017885" y="2875002"/>
            <a:ext cx="6156230" cy="1107996"/>
          </a:xfrm>
          <a:prstGeom prst="rect">
            <a:avLst/>
          </a:prstGeom>
          <a:noFill/>
        </p:spPr>
        <p:txBody>
          <a:bodyPr wrap="square" rtlCol="0">
            <a:spAutoFit/>
          </a:bodyPr>
          <a:lstStyle/>
          <a:p>
            <a:pPr lvl="1" algn="ctr"/>
            <a:r>
              <a:rPr lang="en-US" sz="2800" b="1" dirty="0">
                <a:latin typeface="Verdana" panose="020B0604030504040204" pitchFamily="34" charset="0"/>
                <a:cs typeface="Verdana" panose="020B0604030504040204" pitchFamily="34" charset="0"/>
              </a:rPr>
              <a:t>11.5: Modernizing the grid</a:t>
            </a:r>
          </a:p>
          <a:p>
            <a:pPr lvl="1" algn="ctr"/>
            <a:r>
              <a:rPr lang="en-US" sz="1000" b="1" dirty="0">
                <a:latin typeface="Verdana" panose="020B0604030504040204" pitchFamily="34" charset="0"/>
                <a:cs typeface="Verdana" panose="020B0604030504040204" pitchFamily="34" charset="0"/>
              </a:rPr>
              <a:t> </a:t>
            </a:r>
            <a:br>
              <a:rPr lang="en-US" sz="2800" b="1" dirty="0">
                <a:latin typeface="Verdana" panose="020B0604030504040204" pitchFamily="34" charset="0"/>
                <a:cs typeface="Verdana" panose="020B0604030504040204" pitchFamily="34" charset="0"/>
              </a:rPr>
            </a:br>
            <a:r>
              <a:rPr lang="en-US" sz="2800" b="1" dirty="0">
                <a:latin typeface="Verdana" panose="020B0604030504040204" pitchFamily="34" charset="0"/>
                <a:cs typeface="Verdana" panose="020B0604030504040204" pitchFamily="34" charset="0"/>
              </a:rPr>
              <a:t>Smart microgrids</a:t>
            </a:r>
          </a:p>
        </p:txBody>
      </p:sp>
      <p:pic>
        <p:nvPicPr>
          <p:cNvPr id="7" name="Picture 6">
            <a:extLst>
              <a:ext uri="{FF2B5EF4-FFF2-40B4-BE49-F238E27FC236}">
                <a16:creationId xmlns:a16="http://schemas.microsoft.com/office/drawing/2014/main" id="{5401BAE1-0C2D-9E44-B688-D5BA7F7E3A19}"/>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26954962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A51FD7-FDAA-194E-8FC8-A9D2B7F70AB3}"/>
              </a:ext>
            </a:extLst>
          </p:cNvPr>
          <p:cNvPicPr>
            <a:picLocks noChangeAspect="1"/>
          </p:cNvPicPr>
          <p:nvPr/>
        </p:nvPicPr>
        <p:blipFill>
          <a:blip r:embed="rId2"/>
          <a:stretch>
            <a:fillRect/>
          </a:stretch>
        </p:blipFill>
        <p:spPr>
          <a:xfrm>
            <a:off x="3522993" y="1384879"/>
            <a:ext cx="8421960" cy="5489119"/>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4376519"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Modernizing the grid</a:t>
            </a:r>
          </a:p>
        </p:txBody>
      </p:sp>
      <p:sp>
        <p:nvSpPr>
          <p:cNvPr id="9" name="TextBox 8"/>
          <p:cNvSpPr txBox="1"/>
          <p:nvPr/>
        </p:nvSpPr>
        <p:spPr>
          <a:xfrm>
            <a:off x="319657" y="720389"/>
            <a:ext cx="11737359" cy="737959"/>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The US grid is centralized. Decentralized or - better yet – distributed grids are more efficient, resilient and able to integrate renewable energy and energy storage.</a:t>
            </a:r>
          </a:p>
        </p:txBody>
      </p:sp>
      <p:pic>
        <p:nvPicPr>
          <p:cNvPr id="10" name="Picture 9">
            <a:extLst>
              <a:ext uri="{FF2B5EF4-FFF2-40B4-BE49-F238E27FC236}">
                <a16:creationId xmlns:a16="http://schemas.microsoft.com/office/drawing/2014/main" id="{BF3D03AA-25DB-A44D-B8DD-DBF46D987988}"/>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
        <p:nvSpPr>
          <p:cNvPr id="7" name="Rounded Rectangular Callout 6">
            <a:extLst>
              <a:ext uri="{FF2B5EF4-FFF2-40B4-BE49-F238E27FC236}">
                <a16:creationId xmlns:a16="http://schemas.microsoft.com/office/drawing/2014/main" id="{8C8ABB1A-8E00-9D49-830E-6E57B596876C}"/>
              </a:ext>
            </a:extLst>
          </p:cNvPr>
          <p:cNvSpPr/>
          <p:nvPr/>
        </p:nvSpPr>
        <p:spPr>
          <a:xfrm>
            <a:off x="66904" y="2869067"/>
            <a:ext cx="3557312" cy="1844855"/>
          </a:xfrm>
          <a:prstGeom prst="wedgeRoundRectCallout">
            <a:avLst>
              <a:gd name="adj1" fmla="val 81067"/>
              <a:gd name="adj2" fmla="val 6599"/>
              <a:gd name="adj3" fmla="val 16667"/>
            </a:avLst>
          </a:prstGeom>
          <a:noFill/>
          <a:ln w="381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central generating plants</a:t>
            </a:r>
            <a:b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b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		(hub)</a:t>
            </a:r>
          </a:p>
          <a:p>
            <a:pPr marL="285750" indent="-285750">
              <a:buFont typeface="Arial" panose="020B0604020202020204" pitchFamily="34" charset="0"/>
              <a:buChar char="•"/>
            </a:pP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located near fuel…</a:t>
            </a:r>
          </a:p>
          <a:p>
            <a:pPr marL="285750" indent="-285750">
              <a:buFont typeface="Arial" panose="020B0604020202020204" pitchFamily="34" charset="0"/>
              <a:buChar char="•"/>
            </a:pP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…and cooling water</a:t>
            </a:r>
          </a:p>
          <a:p>
            <a:pPr marL="285750" indent="-285750">
              <a:buFont typeface="Arial" panose="020B0604020202020204" pitchFamily="34" charset="0"/>
              <a:buChar char="•"/>
            </a:pP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West: coal mines</a:t>
            </a:r>
          </a:p>
          <a:p>
            <a:pPr marL="285750" indent="-285750">
              <a:buFont typeface="Arial" panose="020B0604020202020204" pitchFamily="34" charset="0"/>
              <a:buChar char="•"/>
            </a:pP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NW: hydropower</a:t>
            </a:r>
          </a:p>
        </p:txBody>
      </p:sp>
      <p:sp>
        <p:nvSpPr>
          <p:cNvPr id="12" name="Rounded Rectangular Callout 11">
            <a:extLst>
              <a:ext uri="{FF2B5EF4-FFF2-40B4-BE49-F238E27FC236}">
                <a16:creationId xmlns:a16="http://schemas.microsoft.com/office/drawing/2014/main" id="{E764F5E4-B72B-4E40-9A3C-5978E00AC61C}"/>
              </a:ext>
            </a:extLst>
          </p:cNvPr>
          <p:cNvSpPr/>
          <p:nvPr/>
        </p:nvSpPr>
        <p:spPr>
          <a:xfrm>
            <a:off x="997182" y="1731618"/>
            <a:ext cx="1508648" cy="646613"/>
          </a:xfrm>
          <a:prstGeom prst="wedgeRoundRectCallout">
            <a:avLst>
              <a:gd name="adj1" fmla="val 137011"/>
              <a:gd name="adj2" fmla="val -22207"/>
              <a:gd name="adj3" fmla="val 16667"/>
            </a:avLst>
          </a:prstGeom>
          <a:noFill/>
          <a:ln w="381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big users</a:t>
            </a:r>
          </a:p>
          <a:p>
            <a:pPr algn="ct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(spokes)</a:t>
            </a:r>
          </a:p>
        </p:txBody>
      </p:sp>
    </p:spTree>
    <p:extLst>
      <p:ext uri="{BB962C8B-B14F-4D97-AF65-F5344CB8AC3E}">
        <p14:creationId xmlns:p14="http://schemas.microsoft.com/office/powerpoint/2010/main" val="372709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436369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What is a microgrid?</a:t>
            </a:r>
          </a:p>
        </p:txBody>
      </p:sp>
      <p:sp>
        <p:nvSpPr>
          <p:cNvPr id="3" name="TextBox 2"/>
          <p:cNvSpPr txBox="1"/>
          <p:nvPr/>
        </p:nvSpPr>
        <p:spPr>
          <a:xfrm>
            <a:off x="111035" y="6009194"/>
            <a:ext cx="5035731" cy="738664"/>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https://www.vox.com/energy-and-environment/2020/6/20/21293952/renewable-energy-power-national-grid-transmission-microgrids</a:t>
            </a:r>
            <a:r>
              <a:rPr lang="en-US" sz="1400" dirty="0">
                <a:latin typeface="Verdana" panose="020B0604030504040204" pitchFamily="34" charset="0"/>
                <a:cs typeface="Verdana" panose="020B0604030504040204" pitchFamily="34" charset="0"/>
              </a:rPr>
              <a:t> </a:t>
            </a:r>
          </a:p>
        </p:txBody>
      </p:sp>
      <p:pic>
        <p:nvPicPr>
          <p:cNvPr id="8" name="Picture 7">
            <a:extLst>
              <a:ext uri="{FF2B5EF4-FFF2-40B4-BE49-F238E27FC236}">
                <a16:creationId xmlns:a16="http://schemas.microsoft.com/office/drawing/2014/main" id="{BD37ACD2-CBA4-3446-91D3-88A94F21CDB4}"/>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
        <p:nvSpPr>
          <p:cNvPr id="11" name="TextBox 10">
            <a:extLst>
              <a:ext uri="{FF2B5EF4-FFF2-40B4-BE49-F238E27FC236}">
                <a16:creationId xmlns:a16="http://schemas.microsoft.com/office/drawing/2014/main" id="{69E2D0E1-DE54-F549-8554-0611DDE5AD8E}"/>
              </a:ext>
            </a:extLst>
          </p:cNvPr>
          <p:cNvSpPr txBox="1"/>
          <p:nvPr/>
        </p:nvSpPr>
        <p:spPr>
          <a:xfrm>
            <a:off x="266509" y="953310"/>
            <a:ext cx="4880257" cy="1753622"/>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Microgrids: </a:t>
            </a:r>
            <a:r>
              <a:rPr lang="en-US" sz="2000" i="1" dirty="0">
                <a:latin typeface="Verdana" panose="020B0604030504040204" pitchFamily="34" charset="0"/>
                <a:cs typeface="Verdana" panose="020B0604030504040204" pitchFamily="34" charset="0"/>
              </a:rPr>
              <a:t>small grids that connect a college campus, a business, or even a house, allowing it to act as a semi-independent island within the larger grid</a:t>
            </a:r>
            <a:r>
              <a:rPr lang="en-US" sz="2000" dirty="0">
                <a:latin typeface="Verdana" panose="020B0604030504040204" pitchFamily="34" charset="0"/>
                <a:cs typeface="Verdana" panose="020B0604030504040204" pitchFamily="34" charset="0"/>
              </a:rPr>
              <a:t> </a:t>
            </a:r>
          </a:p>
        </p:txBody>
      </p:sp>
      <p:pic>
        <p:nvPicPr>
          <p:cNvPr id="6146" name="Picture 2">
            <a:extLst>
              <a:ext uri="{FF2B5EF4-FFF2-40B4-BE49-F238E27FC236}">
                <a16:creationId xmlns:a16="http://schemas.microsoft.com/office/drawing/2014/main" id="{9497709F-E508-E848-AB12-4E6A2EE192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378" b="5714"/>
          <a:stretch/>
        </p:blipFill>
        <p:spPr bwMode="auto">
          <a:xfrm>
            <a:off x="5036384" y="848806"/>
            <a:ext cx="7044581" cy="59676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BF8C29F-CF05-4140-8803-EE88B55DD822}"/>
              </a:ext>
            </a:extLst>
          </p:cNvPr>
          <p:cNvSpPr txBox="1"/>
          <p:nvPr/>
        </p:nvSpPr>
        <p:spPr>
          <a:xfrm>
            <a:off x="266509" y="2935704"/>
            <a:ext cx="4880257" cy="2430730"/>
          </a:xfrm>
          <a:prstGeom prst="rect">
            <a:avLst/>
          </a:prstGeom>
          <a:noFill/>
        </p:spPr>
        <p:txBody>
          <a:bodyPr wrap="square" rtlCol="0">
            <a:spAutoFit/>
          </a:bodyPr>
          <a:lstStyle/>
          <a:p>
            <a:pPr>
              <a:lnSpc>
                <a:spcPct val="110000"/>
              </a:lnSpc>
            </a:pPr>
            <a:endParaRPr lang="en-US" sz="2000" dirty="0">
              <a:latin typeface="Verdana" panose="020B0604030504040204" pitchFamily="34" charset="0"/>
              <a:cs typeface="Verdana" panose="020B0604030504040204" pitchFamily="34" charset="0"/>
            </a:endParaRP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Microgrids help support the growth of distributed energy, with power generation, storage, and management taking place on the customer side of the power meter.</a:t>
            </a:r>
            <a:endParaRPr lang="en-US" sz="2000" dirty="0">
              <a:solidFill>
                <a:srgbClr val="000000"/>
              </a:solidFill>
              <a:latin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3976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3066"/>
            <a:ext cx="447750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Generator vs. motor?</a:t>
            </a:r>
          </a:p>
        </p:txBody>
      </p:sp>
      <p:sp>
        <p:nvSpPr>
          <p:cNvPr id="6" name="TextBox 5"/>
          <p:cNvSpPr txBox="1"/>
          <p:nvPr/>
        </p:nvSpPr>
        <p:spPr>
          <a:xfrm>
            <a:off x="319659" y="1402157"/>
            <a:ext cx="11754175" cy="764312"/>
          </a:xfrm>
          <a:prstGeom prst="rect">
            <a:avLst/>
          </a:prstGeom>
          <a:noFill/>
        </p:spPr>
        <p:txBody>
          <a:bodyPr wrap="square" rtlCol="0">
            <a:spAutoFit/>
          </a:bodyPr>
          <a:lstStyle/>
          <a:p>
            <a:pPr marL="1428750" indent="-1428750">
              <a:lnSpc>
                <a:spcPct val="110000"/>
              </a:lnSpc>
            </a:pPr>
            <a:r>
              <a:rPr lang="en-US" sz="2000" b="1" dirty="0">
                <a:latin typeface="Verdana" panose="020B0604030504040204" pitchFamily="34" charset="0"/>
                <a:cs typeface="Verdana" panose="020B0604030504040204" pitchFamily="34" charset="0"/>
              </a:rPr>
              <a:t>Generator: </a:t>
            </a:r>
            <a:r>
              <a:rPr lang="en-US" sz="2000" i="1" dirty="0">
                <a:latin typeface="Verdana" panose="020B0604030504040204" pitchFamily="34" charset="0"/>
                <a:cs typeface="Verdana" panose="020B0604030504040204" pitchFamily="34" charset="0"/>
              </a:rPr>
              <a:t>rotating coils of wire through a magnetic field induces a current in the wire, producing electricity</a:t>
            </a:r>
          </a:p>
        </p:txBody>
      </p:sp>
      <p:sp>
        <p:nvSpPr>
          <p:cNvPr id="3" name="TextBox 2"/>
          <p:cNvSpPr txBox="1"/>
          <p:nvPr/>
        </p:nvSpPr>
        <p:spPr>
          <a:xfrm>
            <a:off x="61567" y="6477157"/>
            <a:ext cx="4811574"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9 </a:t>
            </a:r>
          </a:p>
        </p:txBody>
      </p:sp>
      <p:sp>
        <p:nvSpPr>
          <p:cNvPr id="10" name="TextBox 9"/>
          <p:cNvSpPr txBox="1"/>
          <p:nvPr/>
        </p:nvSpPr>
        <p:spPr>
          <a:xfrm>
            <a:off x="319659" y="2231104"/>
            <a:ext cx="11754175" cy="764312"/>
          </a:xfrm>
          <a:prstGeom prst="rect">
            <a:avLst/>
          </a:prstGeom>
          <a:noFill/>
        </p:spPr>
        <p:txBody>
          <a:bodyPr wrap="square" rtlCol="0">
            <a:spAutoFit/>
          </a:bodyPr>
          <a:lstStyle/>
          <a:p>
            <a:pPr marL="1428750" indent="-1428750">
              <a:lnSpc>
                <a:spcPct val="110000"/>
              </a:lnSpc>
            </a:pPr>
            <a:r>
              <a:rPr lang="en-US" sz="2000" b="1" dirty="0">
                <a:latin typeface="Verdana" panose="020B0604030504040204" pitchFamily="34" charset="0"/>
                <a:cs typeface="Verdana" panose="020B0604030504040204" pitchFamily="34" charset="0"/>
              </a:rPr>
              <a:t>Motor: </a:t>
            </a:r>
            <a:r>
              <a:rPr lang="en-US" sz="2000" i="1" dirty="0">
                <a:latin typeface="Verdana" panose="020B0604030504040204" pitchFamily="34" charset="0"/>
                <a:cs typeface="Verdana" panose="020B0604030504040204" pitchFamily="34" charset="0"/>
              </a:rPr>
              <a:t>running a current through a wire produces forces that can cause rotation, or mechanical motion, thus work</a:t>
            </a:r>
          </a:p>
        </p:txBody>
      </p:sp>
      <p:pic>
        <p:nvPicPr>
          <p:cNvPr id="2" name="Picture 1"/>
          <p:cNvPicPr>
            <a:picLocks noChangeAspect="1"/>
          </p:cNvPicPr>
          <p:nvPr/>
        </p:nvPicPr>
        <p:blipFill>
          <a:blip r:embed="rId2"/>
          <a:stretch>
            <a:fillRect/>
          </a:stretch>
        </p:blipFill>
        <p:spPr>
          <a:xfrm>
            <a:off x="6317673" y="2790472"/>
            <a:ext cx="5756161" cy="3957360"/>
          </a:xfrm>
          <a:prstGeom prst="rect">
            <a:avLst/>
          </a:prstGeom>
        </p:spPr>
      </p:pic>
      <p:sp>
        <p:nvSpPr>
          <p:cNvPr id="9" name="TextBox 8"/>
          <p:cNvSpPr txBox="1"/>
          <p:nvPr/>
        </p:nvSpPr>
        <p:spPr>
          <a:xfrm>
            <a:off x="319659" y="836482"/>
            <a:ext cx="8569919" cy="399405"/>
          </a:xfrm>
          <a:prstGeom prst="rect">
            <a:avLst/>
          </a:prstGeom>
          <a:noFill/>
        </p:spPr>
        <p:txBody>
          <a:bodyPr wrap="square" rtlCol="0">
            <a:spAutoFit/>
          </a:bodyPr>
          <a:lstStyle/>
          <a:p>
            <a:pPr marL="1428750" indent="-1428750">
              <a:lnSpc>
                <a:spcPct val="110000"/>
              </a:lnSpc>
            </a:pPr>
            <a:r>
              <a:rPr lang="en-US" sz="2000" dirty="0">
                <a:latin typeface="Verdana" panose="020B0604030504040204" pitchFamily="34" charset="0"/>
                <a:cs typeface="Verdana" panose="020B0604030504040204" pitchFamily="34" charset="0"/>
              </a:rPr>
              <a:t>What’s the difference between a </a:t>
            </a:r>
            <a:r>
              <a:rPr lang="en-US" sz="2000" b="1" dirty="0">
                <a:latin typeface="Verdana" panose="020B0604030504040204" pitchFamily="34" charset="0"/>
                <a:cs typeface="Verdana" panose="020B0604030504040204" pitchFamily="34" charset="0"/>
              </a:rPr>
              <a:t>generator</a:t>
            </a:r>
            <a:r>
              <a:rPr lang="en-US" sz="2000" dirty="0">
                <a:latin typeface="Verdana" panose="020B0604030504040204" pitchFamily="34" charset="0"/>
                <a:cs typeface="Verdana" panose="020B0604030504040204" pitchFamily="34" charset="0"/>
              </a:rPr>
              <a:t> and a </a:t>
            </a:r>
            <a:r>
              <a:rPr lang="en-US" sz="2000" b="1" dirty="0">
                <a:latin typeface="Verdana" panose="020B0604030504040204" pitchFamily="34" charset="0"/>
                <a:cs typeface="Verdana" panose="020B0604030504040204" pitchFamily="34" charset="0"/>
              </a:rPr>
              <a:t>motor</a:t>
            </a:r>
            <a:r>
              <a:rPr lang="en-US" sz="2000" dirty="0">
                <a:latin typeface="Verdana" panose="020B0604030504040204" pitchFamily="34" charset="0"/>
                <a:cs typeface="Verdana" panose="020B0604030504040204" pitchFamily="34" charset="0"/>
              </a:rPr>
              <a:t>?</a:t>
            </a:r>
          </a:p>
        </p:txBody>
      </p:sp>
      <p:pic>
        <p:nvPicPr>
          <p:cNvPr id="11" name="Picture 10">
            <a:extLst>
              <a:ext uri="{FF2B5EF4-FFF2-40B4-BE49-F238E27FC236}">
                <a16:creationId xmlns:a16="http://schemas.microsoft.com/office/drawing/2014/main" id="{0D24132D-9F48-324D-AA26-8B2DFAED6E04}"/>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
        <p:nvSpPr>
          <p:cNvPr id="12" name="TextBox 11">
            <a:extLst>
              <a:ext uri="{FF2B5EF4-FFF2-40B4-BE49-F238E27FC236}">
                <a16:creationId xmlns:a16="http://schemas.microsoft.com/office/drawing/2014/main" id="{16315423-D701-4148-AAFF-2104761B0B93}"/>
              </a:ext>
            </a:extLst>
          </p:cNvPr>
          <p:cNvSpPr txBox="1"/>
          <p:nvPr/>
        </p:nvSpPr>
        <p:spPr>
          <a:xfrm>
            <a:off x="1041925" y="4322552"/>
            <a:ext cx="4553483" cy="737959"/>
          </a:xfrm>
          <a:prstGeom prst="rect">
            <a:avLst/>
          </a:prstGeom>
          <a:noFill/>
        </p:spPr>
        <p:txBody>
          <a:bodyPr wrap="square" rtlCol="0">
            <a:spAutoFit/>
          </a:bodyPr>
          <a:lstStyle/>
          <a:p>
            <a:pPr marL="11113">
              <a:lnSpc>
                <a:spcPct val="110000"/>
              </a:lnSpc>
            </a:pPr>
            <a:r>
              <a:rPr lang="en-US" sz="2000" dirty="0">
                <a:latin typeface="Verdana" panose="020B0604030504040204" pitchFamily="34" charset="0"/>
                <a:cs typeface="Verdana" panose="020B0604030504040204" pitchFamily="34" charset="0"/>
              </a:rPr>
              <a:t>So generators produce electricity while motors do work.</a:t>
            </a:r>
          </a:p>
        </p:txBody>
      </p:sp>
      <p:sp>
        <p:nvSpPr>
          <p:cNvPr id="13" name="TextBox 12">
            <a:extLst>
              <a:ext uri="{FF2B5EF4-FFF2-40B4-BE49-F238E27FC236}">
                <a16:creationId xmlns:a16="http://schemas.microsoft.com/office/drawing/2014/main" id="{42107C81-F889-084D-9B73-BD9813070DBA}"/>
              </a:ext>
            </a:extLst>
          </p:cNvPr>
          <p:cNvSpPr txBox="1"/>
          <p:nvPr/>
        </p:nvSpPr>
        <p:spPr>
          <a:xfrm>
            <a:off x="10192451" y="3392656"/>
            <a:ext cx="1691379" cy="399405"/>
          </a:xfrm>
          <a:prstGeom prst="rect">
            <a:avLst/>
          </a:prstGeom>
          <a:noFill/>
        </p:spPr>
        <p:txBody>
          <a:bodyPr wrap="square" rtlCol="0">
            <a:spAutoFit/>
          </a:bodyPr>
          <a:lstStyle/>
          <a:p>
            <a:pPr marL="11113">
              <a:lnSpc>
                <a:spcPct val="110000"/>
              </a:lnSpc>
            </a:pPr>
            <a:r>
              <a:rPr lang="en-US" sz="2000" b="1" i="1" dirty="0">
                <a:latin typeface="Verdana" panose="020B0604030504040204" pitchFamily="34" charset="0"/>
                <a:cs typeface="Verdana" panose="020B0604030504040204" pitchFamily="34" charset="0"/>
              </a:rPr>
              <a:t>generator</a:t>
            </a:r>
          </a:p>
        </p:txBody>
      </p:sp>
    </p:spTree>
    <p:extLst>
      <p:ext uri="{BB962C8B-B14F-4D97-AF65-F5344CB8AC3E}">
        <p14:creationId xmlns:p14="http://schemas.microsoft.com/office/powerpoint/2010/main" val="381386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1016656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Microgrids can spring up where large grids aren’t</a:t>
            </a:r>
          </a:p>
        </p:txBody>
      </p:sp>
      <p:sp>
        <p:nvSpPr>
          <p:cNvPr id="3" name="TextBox 2"/>
          <p:cNvSpPr txBox="1"/>
          <p:nvPr/>
        </p:nvSpPr>
        <p:spPr>
          <a:xfrm>
            <a:off x="111035" y="6009194"/>
            <a:ext cx="5035731" cy="738664"/>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https://www.vox.com/energy-and-environment/2020/6/20/21293952/renewable-energy-power-national-grid-transmission-microgrids</a:t>
            </a:r>
            <a:r>
              <a:rPr lang="en-US" sz="1400" dirty="0">
                <a:latin typeface="Verdana" panose="020B0604030504040204" pitchFamily="34" charset="0"/>
                <a:cs typeface="Verdana" panose="020B0604030504040204" pitchFamily="34" charset="0"/>
              </a:rPr>
              <a:t> </a:t>
            </a:r>
          </a:p>
        </p:txBody>
      </p:sp>
      <p:pic>
        <p:nvPicPr>
          <p:cNvPr id="8" name="Picture 7">
            <a:extLst>
              <a:ext uri="{FF2B5EF4-FFF2-40B4-BE49-F238E27FC236}">
                <a16:creationId xmlns:a16="http://schemas.microsoft.com/office/drawing/2014/main" id="{BD37ACD2-CBA4-3446-91D3-88A94F21CDB4}"/>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
        <p:nvSpPr>
          <p:cNvPr id="11" name="TextBox 10">
            <a:extLst>
              <a:ext uri="{FF2B5EF4-FFF2-40B4-BE49-F238E27FC236}">
                <a16:creationId xmlns:a16="http://schemas.microsoft.com/office/drawing/2014/main" id="{69E2D0E1-DE54-F549-8554-0611DDE5AD8E}"/>
              </a:ext>
            </a:extLst>
          </p:cNvPr>
          <p:cNvSpPr txBox="1"/>
          <p:nvPr/>
        </p:nvSpPr>
        <p:spPr>
          <a:xfrm>
            <a:off x="266509" y="953310"/>
            <a:ext cx="11617325" cy="1415067"/>
          </a:xfrm>
          <a:prstGeom prst="rect">
            <a:avLst/>
          </a:prstGeom>
          <a:noFill/>
        </p:spPr>
        <p:txBody>
          <a:bodyPr wrap="square" rtlCol="0">
            <a:spAutoFit/>
          </a:bodyPr>
          <a:lstStyle/>
          <a:p>
            <a:pPr>
              <a:lnSpc>
                <a:spcPct val="150000"/>
              </a:lnSpc>
            </a:pPr>
            <a:r>
              <a:rPr lang="en-US" sz="2000" b="1" dirty="0">
                <a:latin typeface="Verdana" panose="020B0604030504040204" pitchFamily="34" charset="0"/>
                <a:cs typeface="Verdana" panose="020B0604030504040204" pitchFamily="34" charset="0"/>
              </a:rPr>
              <a:t>Uses for isolated microgrids?</a:t>
            </a:r>
          </a:p>
          <a:p>
            <a:pPr marL="342900" indent="-342900">
              <a:lnSpc>
                <a:spcPct val="150000"/>
              </a:lnSpc>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Rural areas not connected to a larger grid</a:t>
            </a:r>
          </a:p>
          <a:p>
            <a:pPr marL="342900" indent="-342900">
              <a:lnSpc>
                <a:spcPct val="150000"/>
              </a:lnSpc>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Islands</a:t>
            </a:r>
          </a:p>
        </p:txBody>
      </p:sp>
      <p:pic>
        <p:nvPicPr>
          <p:cNvPr id="8194" name="Picture 2">
            <a:extLst>
              <a:ext uri="{FF2B5EF4-FFF2-40B4-BE49-F238E27FC236}">
                <a16:creationId xmlns:a16="http://schemas.microsoft.com/office/drawing/2014/main" id="{3AACF902-99F3-3E45-9651-7790B8FD53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081" b="20606"/>
          <a:stretch/>
        </p:blipFill>
        <p:spPr bwMode="auto">
          <a:xfrm>
            <a:off x="0" y="3187336"/>
            <a:ext cx="12192000" cy="2821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792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98E596-116F-3841-B740-01DCD1838A81}"/>
              </a:ext>
            </a:extLst>
          </p:cNvPr>
          <p:cNvGrpSpPr/>
          <p:nvPr/>
        </p:nvGrpSpPr>
        <p:grpSpPr>
          <a:xfrm>
            <a:off x="6570619" y="587830"/>
            <a:ext cx="5243505" cy="6126480"/>
            <a:chOff x="7885105" y="916222"/>
            <a:chExt cx="3759200" cy="4208494"/>
          </a:xfrm>
        </p:grpSpPr>
        <p:pic>
          <p:nvPicPr>
            <p:cNvPr id="10242" name="Picture 2">
              <a:extLst>
                <a:ext uri="{FF2B5EF4-FFF2-40B4-BE49-F238E27FC236}">
                  <a16:creationId xmlns:a16="http://schemas.microsoft.com/office/drawing/2014/main" id="{D0AFAE94-4A80-B149-8E0B-4F3D2D1165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1524"/>
            <a:stretch/>
          </p:blipFill>
          <p:spPr bwMode="auto">
            <a:xfrm>
              <a:off x="7885105" y="3857619"/>
              <a:ext cx="3759200" cy="12670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313458F9-34BB-8147-972C-CAE74365DB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7651"/>
            <a:stretch/>
          </p:blipFill>
          <p:spPr bwMode="auto">
            <a:xfrm>
              <a:off x="7885105" y="916222"/>
              <a:ext cx="3759200" cy="290430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830708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Connected microgrids provide resilience</a:t>
            </a:r>
          </a:p>
        </p:txBody>
      </p:sp>
      <p:sp>
        <p:nvSpPr>
          <p:cNvPr id="3" name="TextBox 2"/>
          <p:cNvSpPr txBox="1"/>
          <p:nvPr/>
        </p:nvSpPr>
        <p:spPr>
          <a:xfrm>
            <a:off x="111035" y="6009194"/>
            <a:ext cx="5035731" cy="738664"/>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3"/>
              </a:rPr>
              <a:t>https://www.vox.com/energy-and-environment/2020/6/20/21293952/renewable-energy-power-national-grid-transmission-microgrids</a:t>
            </a:r>
            <a:r>
              <a:rPr lang="en-US" sz="1400" dirty="0">
                <a:latin typeface="Verdana" panose="020B0604030504040204" pitchFamily="34" charset="0"/>
                <a:cs typeface="Verdana" panose="020B0604030504040204" pitchFamily="34" charset="0"/>
              </a:rPr>
              <a:t> </a:t>
            </a:r>
          </a:p>
        </p:txBody>
      </p:sp>
      <p:pic>
        <p:nvPicPr>
          <p:cNvPr id="8" name="Picture 7">
            <a:extLst>
              <a:ext uri="{FF2B5EF4-FFF2-40B4-BE49-F238E27FC236}">
                <a16:creationId xmlns:a16="http://schemas.microsoft.com/office/drawing/2014/main" id="{BD37ACD2-CBA4-3446-91D3-88A94F21CDB4}"/>
              </a:ext>
            </a:extLst>
          </p:cNvPr>
          <p:cNvPicPr>
            <a:picLocks noChangeAspect="1"/>
          </p:cNvPicPr>
          <p:nvPr/>
        </p:nvPicPr>
        <p:blipFill>
          <a:blip r:embed="rId4">
            <a:duotone>
              <a:prstClr val="black"/>
              <a:schemeClr val="accent1">
                <a:tint val="45000"/>
                <a:satMod val="400000"/>
              </a:schemeClr>
            </a:duotone>
          </a:blip>
          <a:stretch>
            <a:fillRect/>
          </a:stretch>
        </p:blipFill>
        <p:spPr>
          <a:xfrm>
            <a:off x="11255741" y="38919"/>
            <a:ext cx="628093" cy="584776"/>
          </a:xfrm>
          <a:prstGeom prst="rect">
            <a:avLst/>
          </a:prstGeom>
        </p:spPr>
      </p:pic>
      <p:sp>
        <p:nvSpPr>
          <p:cNvPr id="11" name="TextBox 10">
            <a:extLst>
              <a:ext uri="{FF2B5EF4-FFF2-40B4-BE49-F238E27FC236}">
                <a16:creationId xmlns:a16="http://schemas.microsoft.com/office/drawing/2014/main" id="{69E2D0E1-DE54-F549-8554-0611DDE5AD8E}"/>
              </a:ext>
            </a:extLst>
          </p:cNvPr>
          <p:cNvSpPr txBox="1"/>
          <p:nvPr/>
        </p:nvSpPr>
        <p:spPr>
          <a:xfrm>
            <a:off x="305698" y="1684830"/>
            <a:ext cx="5926234" cy="3785652"/>
          </a:xfrm>
          <a:prstGeom prst="rect">
            <a:avLst/>
          </a:prstGeom>
          <a:noFill/>
        </p:spPr>
        <p:txBody>
          <a:bodyPr wrap="square" rtlCol="0">
            <a:spAutoFit/>
          </a:bodyPr>
          <a:lstStyle/>
          <a:p>
            <a:r>
              <a:rPr lang="en-US" sz="2000" b="1" dirty="0">
                <a:latin typeface="Verdana" panose="020B0604030504040204" pitchFamily="34" charset="0"/>
                <a:cs typeface="Verdana" panose="020B0604030504040204" pitchFamily="34" charset="0"/>
              </a:rPr>
              <a:t>Uses for connected microgrids?</a:t>
            </a:r>
          </a:p>
          <a:p>
            <a:endParaRPr lang="en-US" sz="2000" b="1" dirty="0">
              <a:latin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Energy insurance for institutions that can’t lose power:</a:t>
            </a:r>
          </a:p>
          <a:p>
            <a:pPr marL="800100" lvl="1" indent="-342900">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Hospitals, emergency shelters, etc.</a:t>
            </a:r>
          </a:p>
          <a:p>
            <a:pPr marL="800100" lvl="1" indent="-342900">
              <a:buFont typeface="Arial" panose="020B0604020202020204" pitchFamily="34" charset="0"/>
              <a:buChar char="•"/>
            </a:pPr>
            <a:endParaRPr lang="en-US" sz="2000" dirty="0">
              <a:solidFill>
                <a:srgbClr val="000000"/>
              </a:solidFill>
              <a:latin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 Users who can produce their own power during times of peak demand, reducing pressure on the rest of the grid</a:t>
            </a:r>
          </a:p>
          <a:p>
            <a:pPr marL="342900" indent="-342900">
              <a:buFont typeface="Arial" panose="020B0604020202020204" pitchFamily="34" charset="0"/>
              <a:buChar char="•"/>
            </a:pPr>
            <a:endParaRPr lang="en-US" sz="2000" dirty="0">
              <a:solidFill>
                <a:srgbClr val="000000"/>
              </a:solidFill>
              <a:latin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CHP allows microgrids to produce heat and power</a:t>
            </a:r>
          </a:p>
        </p:txBody>
      </p:sp>
    </p:spTree>
    <p:extLst>
      <p:ext uri="{BB962C8B-B14F-4D97-AF65-F5344CB8AC3E}">
        <p14:creationId xmlns:p14="http://schemas.microsoft.com/office/powerpoint/2010/main" val="4063062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806342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Next? Green and integrated microgrids</a:t>
            </a:r>
          </a:p>
        </p:txBody>
      </p:sp>
      <p:sp>
        <p:nvSpPr>
          <p:cNvPr id="3" name="TextBox 2"/>
          <p:cNvSpPr txBox="1"/>
          <p:nvPr/>
        </p:nvSpPr>
        <p:spPr>
          <a:xfrm>
            <a:off x="111035" y="5006472"/>
            <a:ext cx="2579914" cy="1600438"/>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https://www.vox.com/energy-and-environment/2020/6/20/21293952/renewable-energy-power-national-grid-transmission-microgrids</a:t>
            </a:r>
            <a:r>
              <a:rPr lang="en-US" sz="1400" dirty="0">
                <a:latin typeface="Verdana" panose="020B0604030504040204" pitchFamily="34" charset="0"/>
                <a:cs typeface="Verdana" panose="020B0604030504040204" pitchFamily="34" charset="0"/>
              </a:rPr>
              <a:t> </a:t>
            </a:r>
          </a:p>
        </p:txBody>
      </p:sp>
      <p:pic>
        <p:nvPicPr>
          <p:cNvPr id="8" name="Picture 7">
            <a:extLst>
              <a:ext uri="{FF2B5EF4-FFF2-40B4-BE49-F238E27FC236}">
                <a16:creationId xmlns:a16="http://schemas.microsoft.com/office/drawing/2014/main" id="{BD37ACD2-CBA4-3446-91D3-88A94F21CDB4}"/>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
        <p:nvSpPr>
          <p:cNvPr id="11" name="TextBox 10">
            <a:extLst>
              <a:ext uri="{FF2B5EF4-FFF2-40B4-BE49-F238E27FC236}">
                <a16:creationId xmlns:a16="http://schemas.microsoft.com/office/drawing/2014/main" id="{69E2D0E1-DE54-F549-8554-0611DDE5AD8E}"/>
              </a:ext>
            </a:extLst>
          </p:cNvPr>
          <p:cNvSpPr txBox="1"/>
          <p:nvPr/>
        </p:nvSpPr>
        <p:spPr>
          <a:xfrm>
            <a:off x="266510" y="861869"/>
            <a:ext cx="11617324"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Smart: communicate with the big grid for most efficient use; AI or machine learning</a:t>
            </a:r>
          </a:p>
          <a:p>
            <a:pPr lvl="1"/>
            <a:endParaRPr lang="en-US" sz="1000" dirty="0">
              <a:solidFill>
                <a:srgbClr val="000000"/>
              </a:solidFill>
              <a:latin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Low-carbon fuels and operation; CHP where heat is needed</a:t>
            </a:r>
          </a:p>
          <a:p>
            <a:pPr marL="342900" indent="-342900">
              <a:buFont typeface="Arial" panose="020B0604020202020204" pitchFamily="34" charset="0"/>
              <a:buChar char="•"/>
            </a:pPr>
            <a:endParaRPr lang="en-US" sz="1000" dirty="0">
              <a:solidFill>
                <a:srgbClr val="000000"/>
              </a:solidFill>
              <a:latin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Integrated storage for intermittent RE and to lower grid demand</a:t>
            </a:r>
          </a:p>
        </p:txBody>
      </p:sp>
      <p:pic>
        <p:nvPicPr>
          <p:cNvPr id="12290" name="Picture 2" descr="microgrid controls">
            <a:extLst>
              <a:ext uri="{FF2B5EF4-FFF2-40B4-BE49-F238E27FC236}">
                <a16:creationId xmlns:a16="http://schemas.microsoft.com/office/drawing/2014/main" id="{D62EE066-BFCC-5F46-A40E-A069ABC008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729" b="12377"/>
          <a:stretch/>
        </p:blipFill>
        <p:spPr bwMode="auto">
          <a:xfrm>
            <a:off x="2849879" y="2202060"/>
            <a:ext cx="9231086" cy="4551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160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990367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Grids within grids to create a large, flexible grid</a:t>
            </a:r>
          </a:p>
        </p:txBody>
      </p:sp>
      <p:sp>
        <p:nvSpPr>
          <p:cNvPr id="3" name="TextBox 2"/>
          <p:cNvSpPr txBox="1"/>
          <p:nvPr/>
        </p:nvSpPr>
        <p:spPr>
          <a:xfrm>
            <a:off x="111035" y="6286633"/>
            <a:ext cx="11969930"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https://www.vox.com/energy-and-environment/2020/6/20/21293952/renewable-energy-power-national-grid-transmission-microgrids</a:t>
            </a:r>
            <a:r>
              <a:rPr lang="en-US" sz="1400" dirty="0">
                <a:latin typeface="Verdana" panose="020B0604030504040204" pitchFamily="34" charset="0"/>
                <a:cs typeface="Verdana" panose="020B0604030504040204" pitchFamily="34" charset="0"/>
              </a:rPr>
              <a:t> </a:t>
            </a:r>
          </a:p>
        </p:txBody>
      </p:sp>
      <p:pic>
        <p:nvPicPr>
          <p:cNvPr id="8" name="Picture 7">
            <a:extLst>
              <a:ext uri="{FF2B5EF4-FFF2-40B4-BE49-F238E27FC236}">
                <a16:creationId xmlns:a16="http://schemas.microsoft.com/office/drawing/2014/main" id="{BD37ACD2-CBA4-3446-91D3-88A94F21CDB4}"/>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pic>
        <p:nvPicPr>
          <p:cNvPr id="14338" name="Picture 2">
            <a:extLst>
              <a:ext uri="{FF2B5EF4-FFF2-40B4-BE49-F238E27FC236}">
                <a16:creationId xmlns:a16="http://schemas.microsoft.com/office/drawing/2014/main" id="{38CBE35A-371A-0D44-A4F1-549311CF67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476" b="50000"/>
          <a:stretch/>
        </p:blipFill>
        <p:spPr bwMode="auto">
          <a:xfrm>
            <a:off x="-15279" y="2181497"/>
            <a:ext cx="6103639" cy="40494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7571D591-A8C8-224E-8D03-FAF25B1972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634"/>
          <a:stretch/>
        </p:blipFill>
        <p:spPr bwMode="auto">
          <a:xfrm>
            <a:off x="6200605" y="1928726"/>
            <a:ext cx="5958737" cy="43022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E0225ED-658D-D44B-92E6-9E7C95CFBA4C}"/>
              </a:ext>
            </a:extLst>
          </p:cNvPr>
          <p:cNvSpPr txBox="1"/>
          <p:nvPr/>
        </p:nvSpPr>
        <p:spPr>
          <a:xfrm>
            <a:off x="266510" y="796554"/>
            <a:ext cx="11617324" cy="1015663"/>
          </a:xfrm>
          <a:prstGeom prst="rect">
            <a:avLst/>
          </a:prstGeom>
          <a:noFill/>
        </p:spPr>
        <p:txBody>
          <a:bodyPr wrap="square" rtlCol="0">
            <a:spAutoFit/>
          </a:bodyPr>
          <a:lstStyle/>
          <a:p>
            <a:r>
              <a:rPr lang="en-US" sz="2000" dirty="0">
                <a:solidFill>
                  <a:srgbClr val="000000"/>
                </a:solidFill>
                <a:latin typeface="Verdana" panose="020B0604030504040204" pitchFamily="34" charset="0"/>
                <a:cs typeface="Verdana" panose="020B0604030504040204" pitchFamily="34" charset="0"/>
              </a:rPr>
              <a:t>…even a grid that is someday composed of networked microgrids. This kind of </a:t>
            </a:r>
            <a:r>
              <a:rPr lang="en-US" sz="2000" b="1" dirty="0">
                <a:solidFill>
                  <a:srgbClr val="000000"/>
                </a:solidFill>
                <a:latin typeface="Verdana" panose="020B0604030504040204" pitchFamily="34" charset="0"/>
                <a:cs typeface="Verdana" panose="020B0604030504040204" pitchFamily="34" charset="0"/>
              </a:rPr>
              <a:t>“modular architecture,”</a:t>
            </a:r>
            <a:r>
              <a:rPr lang="en-US" sz="2000" dirty="0">
                <a:solidFill>
                  <a:srgbClr val="000000"/>
                </a:solidFill>
                <a:latin typeface="Verdana" panose="020B0604030504040204" pitchFamily="34" charset="0"/>
                <a:cs typeface="Verdana" panose="020B0604030504040204" pitchFamily="34" charset="0"/>
              </a:rPr>
              <a:t> with multiple semi-autonomous nodes operating in parallel, is more secure and efficient than a centralized system with a few, large points of failure.</a:t>
            </a:r>
          </a:p>
        </p:txBody>
      </p:sp>
    </p:spTree>
    <p:extLst>
      <p:ext uri="{BB962C8B-B14F-4D97-AF65-F5344CB8AC3E}">
        <p14:creationId xmlns:p14="http://schemas.microsoft.com/office/powerpoint/2010/main" val="9537871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254268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Smart grids</a:t>
            </a:r>
          </a:p>
        </p:txBody>
      </p:sp>
      <p:pic>
        <p:nvPicPr>
          <p:cNvPr id="9" name="Picture 8" descr="energienet-dk-smart-gri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2834" y="835192"/>
            <a:ext cx="9011578" cy="6036882"/>
          </a:xfrm>
          <a:prstGeom prst="rect">
            <a:avLst/>
          </a:prstGeom>
        </p:spPr>
      </p:pic>
      <p:sp>
        <p:nvSpPr>
          <p:cNvPr id="6" name="TextBox 5"/>
          <p:cNvSpPr txBox="1"/>
          <p:nvPr/>
        </p:nvSpPr>
        <p:spPr>
          <a:xfrm>
            <a:off x="319657" y="894174"/>
            <a:ext cx="3024433" cy="3784947"/>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Smart grid</a:t>
            </a:r>
            <a:r>
              <a:rPr lang="en-US" sz="2000" dirty="0">
                <a:latin typeface="Verdana" panose="020B0604030504040204" pitchFamily="34" charset="0"/>
                <a:cs typeface="Verdana" panose="020B0604030504040204" pitchFamily="34" charset="0"/>
              </a:rPr>
              <a:t>: uses two-way energy data collection and </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communication;</a:t>
            </a:r>
            <a:br>
              <a:rPr lang="en-US" sz="2000" dirty="0">
                <a:latin typeface="Verdana" panose="020B0604030504040204" pitchFamily="34" charset="0"/>
                <a:cs typeface="Verdana" panose="020B0604030504040204" pitchFamily="34" charset="0"/>
              </a:rPr>
            </a:br>
            <a:endParaRPr lang="en-US" sz="2000" dirty="0">
              <a:latin typeface="Verdana" panose="020B0604030504040204" pitchFamily="34" charset="0"/>
              <a:cs typeface="Verdana" panose="020B0604030504040204" pitchFamily="34" charset="0"/>
            </a:endParaRPr>
          </a:p>
          <a:p>
            <a:pPr>
              <a:lnSpc>
                <a:spcPct val="110000"/>
              </a:lnSpc>
            </a:pPr>
            <a:r>
              <a:rPr lang="en-US" sz="2000" dirty="0">
                <a:latin typeface="Verdana" panose="020B0604030504040204" pitchFamily="34" charset="0"/>
                <a:cs typeface="Verdana" panose="020B0604030504040204" pitchFamily="34" charset="0"/>
              </a:rPr>
              <a:t>Acts as a virtual </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power plant by </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controlling supply</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and matching</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and adjusting</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demand. </a:t>
            </a:r>
          </a:p>
        </p:txBody>
      </p:sp>
      <p:pic>
        <p:nvPicPr>
          <p:cNvPr id="10" name="Picture 9">
            <a:extLst>
              <a:ext uri="{FF2B5EF4-FFF2-40B4-BE49-F238E27FC236}">
                <a16:creationId xmlns:a16="http://schemas.microsoft.com/office/drawing/2014/main" id="{50022205-B53D-0149-AA03-184000C12432}"/>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
        <p:nvSpPr>
          <p:cNvPr id="3" name="TextBox 2"/>
          <p:cNvSpPr txBox="1"/>
          <p:nvPr/>
        </p:nvSpPr>
        <p:spPr>
          <a:xfrm>
            <a:off x="104504" y="6440295"/>
            <a:ext cx="4976949" cy="30777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spTree>
    <p:extLst>
      <p:ext uri="{BB962C8B-B14F-4D97-AF65-F5344CB8AC3E}">
        <p14:creationId xmlns:p14="http://schemas.microsoft.com/office/powerpoint/2010/main" val="1215728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834395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11. Electricity, grids and storage</a:t>
            </a:r>
          </a:p>
        </p:txBody>
      </p:sp>
      <p:sp>
        <p:nvSpPr>
          <p:cNvPr id="8" name="TextBox 7"/>
          <p:cNvSpPr txBox="1"/>
          <p:nvPr/>
        </p:nvSpPr>
        <p:spPr>
          <a:xfrm>
            <a:off x="2756627" y="2875002"/>
            <a:ext cx="6678745" cy="1107996"/>
          </a:xfrm>
          <a:prstGeom prst="rect">
            <a:avLst/>
          </a:prstGeom>
          <a:noFill/>
        </p:spPr>
        <p:txBody>
          <a:bodyPr wrap="square" rtlCol="0">
            <a:spAutoFit/>
          </a:bodyPr>
          <a:lstStyle/>
          <a:p>
            <a:pPr lvl="1" algn="ctr"/>
            <a:r>
              <a:rPr lang="en-US" sz="2800" b="1" dirty="0">
                <a:latin typeface="Verdana" panose="020B0604030504040204" pitchFamily="34" charset="0"/>
                <a:cs typeface="Verdana" panose="020B0604030504040204" pitchFamily="34" charset="0"/>
              </a:rPr>
              <a:t>11.6: Modernizing the grid</a:t>
            </a:r>
          </a:p>
          <a:p>
            <a:pPr lvl="1" algn="ctr"/>
            <a:r>
              <a:rPr lang="en-US" sz="1000" b="1" dirty="0">
                <a:latin typeface="Verdana" panose="020B0604030504040204" pitchFamily="34" charset="0"/>
                <a:cs typeface="Verdana" panose="020B0604030504040204" pitchFamily="34" charset="0"/>
              </a:rPr>
              <a:t> </a:t>
            </a:r>
            <a:br>
              <a:rPr lang="en-US" sz="2800" b="1" dirty="0">
                <a:latin typeface="Verdana" panose="020B0604030504040204" pitchFamily="34" charset="0"/>
                <a:cs typeface="Verdana" panose="020B0604030504040204" pitchFamily="34" charset="0"/>
              </a:rPr>
            </a:br>
            <a:r>
              <a:rPr lang="en-US" sz="2800" b="1" dirty="0">
                <a:latin typeface="Verdana" panose="020B0604030504040204" pitchFamily="34" charset="0"/>
                <a:cs typeface="Verdana" panose="020B0604030504040204" pitchFamily="34" charset="0"/>
              </a:rPr>
              <a:t>Denmark vs. US vs. Vermont</a:t>
            </a:r>
          </a:p>
        </p:txBody>
      </p:sp>
      <p:pic>
        <p:nvPicPr>
          <p:cNvPr id="7" name="Picture 6">
            <a:extLst>
              <a:ext uri="{FF2B5EF4-FFF2-40B4-BE49-F238E27FC236}">
                <a16:creationId xmlns:a16="http://schemas.microsoft.com/office/drawing/2014/main" id="{5401BAE1-0C2D-9E44-B688-D5BA7F7E3A19}"/>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1488438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6101350"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Demark goes distributed grid</a:t>
            </a:r>
          </a:p>
        </p:txBody>
      </p:sp>
      <p:sp>
        <p:nvSpPr>
          <p:cNvPr id="3" name="TextBox 2"/>
          <p:cNvSpPr txBox="1"/>
          <p:nvPr/>
        </p:nvSpPr>
        <p:spPr>
          <a:xfrm>
            <a:off x="9948610" y="5756238"/>
            <a:ext cx="2108406" cy="95410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https://www.vox.com/2016/3/12/11210818/denmark-energy-policies</a:t>
            </a:r>
            <a:r>
              <a:rPr lang="en-US" sz="1400" dirty="0">
                <a:latin typeface="Verdana" panose="020B0604030504040204" pitchFamily="34" charset="0"/>
                <a:cs typeface="Verdana" panose="020B0604030504040204" pitchFamily="34" charset="0"/>
              </a:rPr>
              <a:t> </a:t>
            </a:r>
          </a:p>
        </p:txBody>
      </p:sp>
      <p:pic>
        <p:nvPicPr>
          <p:cNvPr id="6" name="Picture 5" descr="energinet-dk-distributed-g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93" y="1194429"/>
            <a:ext cx="9216228" cy="5415374"/>
          </a:xfrm>
          <a:prstGeom prst="rect">
            <a:avLst/>
          </a:prstGeom>
        </p:spPr>
      </p:pic>
      <p:sp>
        <p:nvSpPr>
          <p:cNvPr id="9" name="TextBox 8"/>
          <p:cNvSpPr txBox="1"/>
          <p:nvPr/>
        </p:nvSpPr>
        <p:spPr>
          <a:xfrm>
            <a:off x="319657" y="720389"/>
            <a:ext cx="11737359" cy="399405"/>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Denmark’s energy supply is highly distributed, yet the most reliable in Europe</a:t>
            </a:r>
            <a:endParaRPr lang="en-US" sz="2000" u="sng" dirty="0">
              <a:latin typeface="Verdana" panose="020B0604030504040204" pitchFamily="34" charset="0"/>
              <a:cs typeface="Verdana" panose="020B0604030504040204" pitchFamily="34" charset="0"/>
            </a:endParaRPr>
          </a:p>
        </p:txBody>
      </p:sp>
      <p:pic>
        <p:nvPicPr>
          <p:cNvPr id="10" name="Picture 9">
            <a:extLst>
              <a:ext uri="{FF2B5EF4-FFF2-40B4-BE49-F238E27FC236}">
                <a16:creationId xmlns:a16="http://schemas.microsoft.com/office/drawing/2014/main" id="{BF3D03AA-25DB-A44D-B8DD-DBF46D987988}"/>
              </a:ext>
            </a:extLst>
          </p:cNvPr>
          <p:cNvPicPr>
            <a:picLocks noChangeAspect="1"/>
          </p:cNvPicPr>
          <p:nvPr/>
        </p:nvPicPr>
        <p:blipFill>
          <a:blip r:embed="rId4">
            <a:duotone>
              <a:prstClr val="black"/>
              <a:schemeClr val="accent1">
                <a:tint val="45000"/>
                <a:satMod val="400000"/>
              </a:schemeClr>
            </a:duotone>
          </a:blip>
          <a:stretch>
            <a:fillRect/>
          </a:stretch>
        </p:blipFill>
        <p:spPr>
          <a:xfrm>
            <a:off x="11255741" y="38919"/>
            <a:ext cx="628093" cy="584776"/>
          </a:xfrm>
          <a:prstGeom prst="rect">
            <a:avLst/>
          </a:prstGeom>
        </p:spPr>
      </p:pic>
      <p:sp>
        <p:nvSpPr>
          <p:cNvPr id="11" name="TextBox 10">
            <a:extLst>
              <a:ext uri="{FF2B5EF4-FFF2-40B4-BE49-F238E27FC236}">
                <a16:creationId xmlns:a16="http://schemas.microsoft.com/office/drawing/2014/main" id="{1EA76404-CF1D-3B43-9DC3-F71E9B2CE3E7}"/>
              </a:ext>
            </a:extLst>
          </p:cNvPr>
          <p:cNvSpPr txBox="1"/>
          <p:nvPr/>
        </p:nvSpPr>
        <p:spPr>
          <a:xfrm>
            <a:off x="9909421" y="3094837"/>
            <a:ext cx="2053428" cy="1076513"/>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Ten times as reliable as the US grid.</a:t>
            </a:r>
          </a:p>
        </p:txBody>
      </p:sp>
    </p:spTree>
    <p:extLst>
      <p:ext uri="{BB962C8B-B14F-4D97-AF65-F5344CB8AC3E}">
        <p14:creationId xmlns:p14="http://schemas.microsoft.com/office/powerpoint/2010/main" val="33613090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3276859"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Denmark’s grid</a:t>
            </a:r>
          </a:p>
        </p:txBody>
      </p:sp>
      <p:sp>
        <p:nvSpPr>
          <p:cNvPr id="3" name="TextBox 2"/>
          <p:cNvSpPr txBox="1"/>
          <p:nvPr/>
        </p:nvSpPr>
        <p:spPr>
          <a:xfrm>
            <a:off x="55418" y="6383255"/>
            <a:ext cx="11828416" cy="30777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https://www.danskenergi.dk/sites/danskenergi.dk/files/media/dokumenter/2017-11/DSO_Magazine_210x297_ENG_V10.pdf</a:t>
            </a:r>
            <a:r>
              <a:rPr lang="en-US" sz="1400" dirty="0">
                <a:latin typeface="Verdana" panose="020B0604030504040204" pitchFamily="34" charset="0"/>
                <a:cs typeface="Verdana" panose="020B0604030504040204" pitchFamily="34" charset="0"/>
              </a:rPr>
              <a:t> </a:t>
            </a:r>
          </a:p>
        </p:txBody>
      </p:sp>
      <p:sp>
        <p:nvSpPr>
          <p:cNvPr id="9" name="TextBox 8"/>
          <p:cNvSpPr txBox="1"/>
          <p:nvPr/>
        </p:nvSpPr>
        <p:spPr>
          <a:xfrm>
            <a:off x="319657" y="720389"/>
            <a:ext cx="11737359" cy="3723392"/>
          </a:xfrm>
          <a:prstGeom prst="rect">
            <a:avLst/>
          </a:prstGeom>
          <a:noFill/>
        </p:spPr>
        <p:txBody>
          <a:bodyPr wrap="square" rtlCol="0">
            <a:spAutoFit/>
          </a:bodyPr>
          <a:lstStyle/>
          <a:p>
            <a:pPr>
              <a:lnSpc>
                <a:spcPct val="150000"/>
              </a:lnSpc>
            </a:pPr>
            <a:r>
              <a:rPr lang="en-US" sz="2000" b="1" dirty="0">
                <a:latin typeface="Verdana" panose="020B0604030504040204" pitchFamily="34" charset="0"/>
                <a:cs typeface="Verdana" panose="020B0604030504040204" pitchFamily="34" charset="0"/>
              </a:rPr>
              <a:t>Fun facts about Denmark’s smart and distributed grid</a:t>
            </a:r>
          </a:p>
          <a:p>
            <a:pPr marL="342900" indent="-342900">
              <a:lnSpc>
                <a:spcPct val="15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166,000 km of distribution lines (four times around the globe)</a:t>
            </a:r>
          </a:p>
          <a:p>
            <a:pPr marL="342900" indent="-342900">
              <a:lnSpc>
                <a:spcPct val="15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3.25 million meters and customer relationships</a:t>
            </a:r>
          </a:p>
          <a:p>
            <a:pPr marL="342900" indent="-342900">
              <a:lnSpc>
                <a:spcPct val="15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800,000 cable cabinets</a:t>
            </a:r>
          </a:p>
          <a:p>
            <a:pPr marL="342900" indent="-342900">
              <a:lnSpc>
                <a:spcPct val="15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70,000 transformers</a:t>
            </a:r>
          </a:p>
          <a:p>
            <a:pPr marL="342900" indent="-342900">
              <a:lnSpc>
                <a:spcPct val="15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14% of household energy bills cover distribution</a:t>
            </a:r>
          </a:p>
          <a:p>
            <a:pPr marL="342900" indent="-342900">
              <a:lnSpc>
                <a:spcPct val="15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57% go to the government</a:t>
            </a:r>
          </a:p>
          <a:p>
            <a:pPr marL="342900" indent="-342900">
              <a:lnSpc>
                <a:spcPct val="15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Operating costs have fallen 40% over the last decade</a:t>
            </a:r>
          </a:p>
        </p:txBody>
      </p:sp>
      <p:pic>
        <p:nvPicPr>
          <p:cNvPr id="10" name="Picture 9">
            <a:extLst>
              <a:ext uri="{FF2B5EF4-FFF2-40B4-BE49-F238E27FC236}">
                <a16:creationId xmlns:a16="http://schemas.microsoft.com/office/drawing/2014/main" id="{BF3D03AA-25DB-A44D-B8DD-DBF46D987988}"/>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
        <p:nvSpPr>
          <p:cNvPr id="2" name="Rounded Rectangular Callout 1">
            <a:extLst>
              <a:ext uri="{FF2B5EF4-FFF2-40B4-BE49-F238E27FC236}">
                <a16:creationId xmlns:a16="http://schemas.microsoft.com/office/drawing/2014/main" id="{4A403C7B-20B3-5746-8548-39DF534C0E51}"/>
              </a:ext>
            </a:extLst>
          </p:cNvPr>
          <p:cNvSpPr/>
          <p:nvPr/>
        </p:nvSpPr>
        <p:spPr>
          <a:xfrm>
            <a:off x="5762487" y="4525363"/>
            <a:ext cx="6294529" cy="1776310"/>
          </a:xfrm>
          <a:prstGeom prst="wedgeRoundRectCallout">
            <a:avLst>
              <a:gd name="adj1" fmla="val -114013"/>
              <a:gd name="adj2" fmla="val -214743"/>
              <a:gd name="adj3" fmla="val 16667"/>
            </a:avLst>
          </a:prstGeom>
          <a:noFill/>
          <a:ln>
            <a:solidFill>
              <a:srgbClr val="66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US system is 9,170,000 km</a:t>
            </a:r>
          </a:p>
          <a:p>
            <a:pPr marL="285750" indent="-285750">
              <a:buFont typeface="Arial" panose="020B0604020202020204" pitchFamily="34" charset="0"/>
              <a:buChar char="•"/>
            </a:pP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US is 228 X larger than Denmark</a:t>
            </a:r>
          </a:p>
          <a:p>
            <a:pPr marL="285750" indent="-285750">
              <a:buFont typeface="Arial" panose="020B0604020202020204" pitchFamily="34" charset="0"/>
              <a:buChar char="•"/>
            </a:pP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If as large, Denmark would have 37,800,000 km of grid</a:t>
            </a:r>
          </a:p>
          <a:p>
            <a:pPr marL="285750" indent="-285750">
              <a:buFont typeface="Arial" panose="020B0604020202020204" pitchFamily="34" charset="0"/>
              <a:buChar char="•"/>
            </a:pP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So, Denmark’s grid is 4X as dense as ours.</a:t>
            </a:r>
          </a:p>
        </p:txBody>
      </p:sp>
      <p:sp>
        <p:nvSpPr>
          <p:cNvPr id="12" name="TextBox 11">
            <a:extLst>
              <a:ext uri="{FF2B5EF4-FFF2-40B4-BE49-F238E27FC236}">
                <a16:creationId xmlns:a16="http://schemas.microsoft.com/office/drawing/2014/main" id="{54D91497-1FC8-4342-9A00-FB57FB63E62B}"/>
              </a:ext>
            </a:extLst>
          </p:cNvPr>
          <p:cNvSpPr txBox="1"/>
          <p:nvPr/>
        </p:nvSpPr>
        <p:spPr>
          <a:xfrm>
            <a:off x="672355" y="4905686"/>
            <a:ext cx="4539726" cy="1015663"/>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Denmark’s electricity transitioned from </a:t>
            </a:r>
            <a:r>
              <a:rPr lang="en-US" sz="2000" b="1" dirty="0">
                <a:latin typeface="Verdana" panose="020B0604030504040204" pitchFamily="34" charset="0"/>
                <a:cs typeface="Verdana" panose="020B0604030504040204" pitchFamily="34" charset="0"/>
              </a:rPr>
              <a:t>100% coal </a:t>
            </a:r>
            <a:r>
              <a:rPr lang="en-US" sz="2000" dirty="0">
                <a:latin typeface="Verdana" panose="020B0604030504040204" pitchFamily="34" charset="0"/>
                <a:cs typeface="Verdana" panose="020B0604030504040204" pitchFamily="34" charset="0"/>
              </a:rPr>
              <a:t>to </a:t>
            </a:r>
            <a:r>
              <a:rPr lang="en-US" sz="2000" b="1" dirty="0">
                <a:latin typeface="Verdana" panose="020B0604030504040204" pitchFamily="34" charset="0"/>
                <a:cs typeface="Verdana" panose="020B0604030504040204" pitchFamily="34" charset="0"/>
              </a:rPr>
              <a:t>56% RE </a:t>
            </a:r>
            <a:r>
              <a:rPr lang="en-US" sz="2000" dirty="0">
                <a:latin typeface="Verdana" panose="020B0604030504040204" pitchFamily="34" charset="0"/>
                <a:cs typeface="Verdana" panose="020B0604030504040204" pitchFamily="34" charset="0"/>
              </a:rPr>
              <a:t>in 30 years. </a:t>
            </a:r>
          </a:p>
        </p:txBody>
      </p:sp>
    </p:spTree>
    <p:extLst>
      <p:ext uri="{BB962C8B-B14F-4D97-AF65-F5344CB8AC3E}">
        <p14:creationId xmlns:p14="http://schemas.microsoft.com/office/powerpoint/2010/main" val="343548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860684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Denmark’s smart and interconnected grid</a:t>
            </a:r>
          </a:p>
        </p:txBody>
      </p:sp>
      <p:sp>
        <p:nvSpPr>
          <p:cNvPr id="3" name="TextBox 2"/>
          <p:cNvSpPr txBox="1"/>
          <p:nvPr/>
        </p:nvSpPr>
        <p:spPr>
          <a:xfrm>
            <a:off x="208533" y="5786970"/>
            <a:ext cx="2304731" cy="95410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https://www.vox.com/2016/3/12/11210818/denmark-energy-policies</a:t>
            </a:r>
            <a:r>
              <a:rPr lang="en-US" sz="1400" dirty="0">
                <a:latin typeface="Verdana" panose="020B0604030504040204" pitchFamily="34" charset="0"/>
                <a:cs typeface="Verdana" panose="020B0604030504040204" pitchFamily="34" charset="0"/>
              </a:rPr>
              <a:t> </a:t>
            </a:r>
          </a:p>
        </p:txBody>
      </p:sp>
      <p:pic>
        <p:nvPicPr>
          <p:cNvPr id="7" name="Picture 6" descr="energie-dk-gri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2022" y="818732"/>
            <a:ext cx="7217047" cy="5963826"/>
          </a:xfrm>
          <a:prstGeom prst="rect">
            <a:avLst/>
          </a:prstGeom>
        </p:spPr>
      </p:pic>
      <p:sp>
        <p:nvSpPr>
          <p:cNvPr id="6" name="TextBox 5"/>
          <p:cNvSpPr txBox="1"/>
          <p:nvPr/>
        </p:nvSpPr>
        <p:spPr>
          <a:xfrm>
            <a:off x="319659" y="894173"/>
            <a:ext cx="3795141" cy="3446393"/>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Demark </a:t>
            </a:r>
            <a:r>
              <a:rPr lang="en-US" sz="2000" b="1" dirty="0">
                <a:latin typeface="Verdana" panose="020B0604030504040204" pitchFamily="34" charset="0"/>
                <a:cs typeface="Verdana" panose="020B0604030504040204" pitchFamily="34" charset="0"/>
              </a:rPr>
              <a:t>exports</a:t>
            </a:r>
            <a:r>
              <a:rPr lang="en-US" sz="2000" dirty="0">
                <a:latin typeface="Verdana" panose="020B0604030504040204" pitchFamily="34" charset="0"/>
                <a:cs typeface="Verdana" panose="020B0604030504040204" pitchFamily="34" charset="0"/>
              </a:rPr>
              <a:t> when the wind blows.</a:t>
            </a:r>
          </a:p>
          <a:p>
            <a:pPr>
              <a:lnSpc>
                <a:spcPct val="110000"/>
              </a:lnSpc>
            </a:pPr>
            <a:endParaRPr lang="en-US" sz="2000" dirty="0">
              <a:latin typeface="Verdana" panose="020B0604030504040204" pitchFamily="34" charset="0"/>
              <a:cs typeface="Verdana" panose="020B0604030504040204" pitchFamily="34" charset="0"/>
            </a:endParaRPr>
          </a:p>
          <a:p>
            <a:pPr>
              <a:lnSpc>
                <a:spcPct val="110000"/>
              </a:lnSpc>
            </a:pPr>
            <a:endParaRPr lang="en-US" sz="2000" dirty="0">
              <a:latin typeface="Verdana" panose="020B0604030504040204" pitchFamily="34" charset="0"/>
              <a:cs typeface="Verdana" panose="020B0604030504040204" pitchFamily="34" charset="0"/>
            </a:endParaRPr>
          </a:p>
          <a:p>
            <a:pPr>
              <a:lnSpc>
                <a:spcPct val="110000"/>
              </a:lnSpc>
            </a:pPr>
            <a:r>
              <a:rPr lang="en-US" sz="2000" dirty="0">
                <a:latin typeface="Verdana" panose="020B0604030504040204" pitchFamily="34" charset="0"/>
                <a:cs typeface="Verdana" panose="020B0604030504040204" pitchFamily="34" charset="0"/>
              </a:rPr>
              <a:t>And </a:t>
            </a:r>
            <a:r>
              <a:rPr lang="en-US" sz="2000" b="1" dirty="0">
                <a:latin typeface="Verdana" panose="020B0604030504040204" pitchFamily="34" charset="0"/>
                <a:cs typeface="Verdana" panose="020B0604030504040204" pitchFamily="34" charset="0"/>
              </a:rPr>
              <a:t>imports</a:t>
            </a:r>
            <a:r>
              <a:rPr lang="en-US" sz="2000" dirty="0">
                <a:latin typeface="Verdana" panose="020B0604030504040204" pitchFamily="34" charset="0"/>
                <a:cs typeface="Verdana" panose="020B0604030504040204" pitchFamily="34" charset="0"/>
              </a:rPr>
              <a:t> hydro when the wind is still.</a:t>
            </a:r>
          </a:p>
          <a:p>
            <a:pPr>
              <a:lnSpc>
                <a:spcPct val="110000"/>
              </a:lnSpc>
            </a:pPr>
            <a:endParaRPr lang="en-US" sz="2000" dirty="0">
              <a:latin typeface="Verdana" panose="020B0604030504040204" pitchFamily="34" charset="0"/>
              <a:cs typeface="Verdana" panose="020B0604030504040204" pitchFamily="34" charset="0"/>
            </a:endParaRPr>
          </a:p>
          <a:p>
            <a:pPr>
              <a:lnSpc>
                <a:spcPct val="110000"/>
              </a:lnSpc>
            </a:pPr>
            <a:endParaRPr lang="en-US" sz="2000" dirty="0">
              <a:latin typeface="Verdana" panose="020B0604030504040204" pitchFamily="34" charset="0"/>
              <a:cs typeface="Verdana" panose="020B0604030504040204" pitchFamily="34" charset="0"/>
            </a:endParaRPr>
          </a:p>
          <a:p>
            <a:pPr>
              <a:lnSpc>
                <a:spcPct val="110000"/>
              </a:lnSpc>
            </a:pPr>
            <a:r>
              <a:rPr lang="en-US" sz="2000" dirty="0">
                <a:latin typeface="Verdana" panose="020B0604030504040204" pitchFamily="34" charset="0"/>
                <a:cs typeface="Verdana" panose="020B0604030504040204" pitchFamily="34" charset="0"/>
              </a:rPr>
              <a:t>Timing and communication</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are critical.</a:t>
            </a:r>
          </a:p>
        </p:txBody>
      </p:sp>
      <p:pic>
        <p:nvPicPr>
          <p:cNvPr id="9" name="Picture 8">
            <a:extLst>
              <a:ext uri="{FF2B5EF4-FFF2-40B4-BE49-F238E27FC236}">
                <a16:creationId xmlns:a16="http://schemas.microsoft.com/office/drawing/2014/main" id="{E9741CB7-4556-B24D-BD70-69B88DBECDF1}"/>
              </a:ext>
            </a:extLst>
          </p:cNvPr>
          <p:cNvPicPr>
            <a:picLocks noChangeAspect="1"/>
          </p:cNvPicPr>
          <p:nvPr/>
        </p:nvPicPr>
        <p:blipFill>
          <a:blip r:embed="rId4">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22434956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1103218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A closer look at Denmark’s smart and distributed grid</a:t>
            </a:r>
          </a:p>
        </p:txBody>
      </p:sp>
      <p:pic>
        <p:nvPicPr>
          <p:cNvPr id="9" name="Picture 8">
            <a:extLst>
              <a:ext uri="{FF2B5EF4-FFF2-40B4-BE49-F238E27FC236}">
                <a16:creationId xmlns:a16="http://schemas.microsoft.com/office/drawing/2014/main" id="{E9741CB7-4556-B24D-BD70-69B88DBECDF1}"/>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pic>
        <p:nvPicPr>
          <p:cNvPr id="2" name="Online Media 1" descr="Smart Grid Denmark">
            <a:hlinkClick r:id="" action="ppaction://media"/>
            <a:extLst>
              <a:ext uri="{FF2B5EF4-FFF2-40B4-BE49-F238E27FC236}">
                <a16:creationId xmlns:a16="http://schemas.microsoft.com/office/drawing/2014/main" id="{0456C336-FBFF-1A4F-B9FD-8671C8AA8D6A}"/>
              </a:ext>
            </a:extLst>
          </p:cNvPr>
          <p:cNvPicPr>
            <a:picLocks noRot="1" noChangeAspect="1"/>
          </p:cNvPicPr>
          <p:nvPr>
            <a:videoFile r:link="rId1"/>
          </p:nvPr>
        </p:nvPicPr>
        <p:blipFill>
          <a:blip r:embed="rId4"/>
          <a:stretch>
            <a:fillRect/>
          </a:stretch>
        </p:blipFill>
        <p:spPr>
          <a:xfrm>
            <a:off x="813387" y="761242"/>
            <a:ext cx="10704562" cy="6021316"/>
          </a:xfrm>
          <a:prstGeom prst="rect">
            <a:avLst/>
          </a:prstGeom>
        </p:spPr>
      </p:pic>
    </p:spTree>
    <p:extLst>
      <p:ext uri="{BB962C8B-B14F-4D97-AF65-F5344CB8AC3E}">
        <p14:creationId xmlns:p14="http://schemas.microsoft.com/office/powerpoint/2010/main" val="108253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3066"/>
            <a:ext cx="349166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Mains electricity</a:t>
            </a:r>
          </a:p>
        </p:txBody>
      </p:sp>
      <p:sp>
        <p:nvSpPr>
          <p:cNvPr id="6" name="TextBox 5"/>
          <p:cNvSpPr txBox="1"/>
          <p:nvPr/>
        </p:nvSpPr>
        <p:spPr>
          <a:xfrm>
            <a:off x="319659" y="894174"/>
            <a:ext cx="11564175" cy="1753622"/>
          </a:xfrm>
          <a:prstGeom prst="rect">
            <a:avLst/>
          </a:prstGeom>
          <a:noFill/>
        </p:spPr>
        <p:txBody>
          <a:bodyPr wrap="square" rtlCol="0">
            <a:spAutoFit/>
          </a:bodyPr>
          <a:lstStyle/>
          <a:p>
            <a:pPr marL="1428750" indent="-1428750">
              <a:lnSpc>
                <a:spcPct val="110000"/>
              </a:lnSpc>
            </a:pPr>
            <a:r>
              <a:rPr lang="en-US" sz="2000" dirty="0">
                <a:latin typeface="Verdana" panose="020B0604030504040204" pitchFamily="34" charset="0"/>
                <a:cs typeface="Verdana" panose="020B0604030504040204" pitchFamily="34" charset="0"/>
              </a:rPr>
              <a:t>Thomas Edison developed:</a:t>
            </a:r>
          </a:p>
          <a:p>
            <a:pPr marL="1428750" indent="-1428750">
              <a:lnSpc>
                <a:spcPct val="110000"/>
              </a:lnSpc>
            </a:pPr>
            <a:endParaRPr lang="en-US" sz="1000" dirty="0">
              <a:latin typeface="Verdana" panose="020B0604030504040204" pitchFamily="34" charset="0"/>
              <a:cs typeface="Verdana" panose="020B0604030504040204" pitchFamily="34" charset="0"/>
            </a:endParaRPr>
          </a:p>
          <a:p>
            <a:pPr marL="285750" indent="-222250">
              <a:lnSpc>
                <a:spcPct val="110000"/>
              </a:lnSpc>
              <a:buFont typeface="Arial"/>
              <a:buChar char="•"/>
            </a:pPr>
            <a:r>
              <a:rPr lang="en-US" sz="2000" dirty="0">
                <a:latin typeface="Verdana" panose="020B0604030504040204" pitchFamily="34" charset="0"/>
                <a:cs typeface="Verdana" panose="020B0604030504040204" pitchFamily="34" charset="0"/>
              </a:rPr>
              <a:t>The electric light bulb; and</a:t>
            </a:r>
          </a:p>
          <a:p>
            <a:pPr marL="63500">
              <a:lnSpc>
                <a:spcPct val="110000"/>
              </a:lnSpc>
            </a:pPr>
            <a:endParaRPr lang="en-US" sz="1000" dirty="0">
              <a:latin typeface="Verdana" panose="020B0604030504040204" pitchFamily="34" charset="0"/>
              <a:cs typeface="Verdana" panose="020B0604030504040204" pitchFamily="34" charset="0"/>
            </a:endParaRPr>
          </a:p>
          <a:p>
            <a:pPr marL="285750" indent="-222250">
              <a:lnSpc>
                <a:spcPct val="110000"/>
              </a:lnSpc>
              <a:buFont typeface="Arial"/>
              <a:buChar char="•"/>
            </a:pPr>
            <a:r>
              <a:rPr lang="en-US" sz="2000" dirty="0">
                <a:latin typeface="Verdana" panose="020B0604030504040204" pitchFamily="34" charset="0"/>
                <a:cs typeface="Verdana" panose="020B0604030504040204" pitchFamily="34" charset="0"/>
              </a:rPr>
              <a:t>Steam-powered </a:t>
            </a:r>
            <a:r>
              <a:rPr lang="en-US" sz="2000" b="1" dirty="0">
                <a:latin typeface="Verdana" panose="020B0604030504040204" pitchFamily="34" charset="0"/>
                <a:cs typeface="Verdana" panose="020B0604030504040204" pitchFamily="34" charset="0"/>
              </a:rPr>
              <a:t>dynamos</a:t>
            </a:r>
            <a:r>
              <a:rPr lang="en-US" sz="2000" dirty="0">
                <a:latin typeface="Verdana" panose="020B0604030504040204" pitchFamily="34" charset="0"/>
                <a:cs typeface="Verdana" panose="020B0604030504040204" pitchFamily="34" charset="0"/>
              </a:rPr>
              <a:t> capable of converting mechanical energy into electrical energy.</a:t>
            </a:r>
          </a:p>
        </p:txBody>
      </p:sp>
      <p:sp>
        <p:nvSpPr>
          <p:cNvPr id="3" name="TextBox 2"/>
          <p:cNvSpPr txBox="1"/>
          <p:nvPr/>
        </p:nvSpPr>
        <p:spPr>
          <a:xfrm>
            <a:off x="86592" y="6459105"/>
            <a:ext cx="4811574"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9 </a:t>
            </a:r>
          </a:p>
        </p:txBody>
      </p:sp>
      <p:pic>
        <p:nvPicPr>
          <p:cNvPr id="7" name="Picture 6"/>
          <p:cNvPicPr>
            <a:picLocks noChangeAspect="1"/>
          </p:cNvPicPr>
          <p:nvPr/>
        </p:nvPicPr>
        <p:blipFill>
          <a:blip r:embed="rId2"/>
          <a:stretch>
            <a:fillRect/>
          </a:stretch>
        </p:blipFill>
        <p:spPr>
          <a:xfrm>
            <a:off x="4898166" y="2633857"/>
            <a:ext cx="7095163" cy="4121951"/>
          </a:xfrm>
          <a:prstGeom prst="rect">
            <a:avLst/>
          </a:prstGeom>
        </p:spPr>
      </p:pic>
      <p:sp>
        <p:nvSpPr>
          <p:cNvPr id="11" name="TextBox 10"/>
          <p:cNvSpPr txBox="1"/>
          <p:nvPr/>
        </p:nvSpPr>
        <p:spPr>
          <a:xfrm>
            <a:off x="319658" y="2959621"/>
            <a:ext cx="4264217" cy="2769284"/>
          </a:xfrm>
          <a:prstGeom prst="rect">
            <a:avLst/>
          </a:prstGeom>
          <a:noFill/>
        </p:spPr>
        <p:txBody>
          <a:bodyPr wrap="square" rtlCol="0">
            <a:spAutoFit/>
          </a:bodyPr>
          <a:lstStyle/>
          <a:p>
            <a:pPr marL="63500">
              <a:lnSpc>
                <a:spcPct val="110000"/>
              </a:lnSpc>
            </a:pPr>
            <a:r>
              <a:rPr lang="en-US" sz="2000" b="1" dirty="0">
                <a:latin typeface="Verdana" panose="020B0604030504040204" pitchFamily="34" charset="0"/>
                <a:cs typeface="Verdana" panose="020B0604030504040204" pitchFamily="34" charset="0"/>
              </a:rPr>
              <a:t>Mains electricity: </a:t>
            </a:r>
            <a:r>
              <a:rPr lang="en-US" sz="2000" i="1" dirty="0">
                <a:latin typeface="Verdana" panose="020B0604030504040204" pitchFamily="34" charset="0"/>
                <a:cs typeface="Verdana" panose="020B0604030504040204" pitchFamily="34" charset="0"/>
              </a:rPr>
              <a:t>the general purpose electric supply</a:t>
            </a:r>
          </a:p>
          <a:p>
            <a:pPr marL="63500">
              <a:lnSpc>
                <a:spcPct val="110000"/>
              </a:lnSpc>
            </a:pPr>
            <a:endParaRPr lang="en-US" sz="2000" dirty="0">
              <a:latin typeface="Verdana" panose="020B0604030504040204" pitchFamily="34" charset="0"/>
              <a:cs typeface="Verdana" panose="020B0604030504040204" pitchFamily="34" charset="0"/>
            </a:endParaRPr>
          </a:p>
          <a:p>
            <a:pPr marL="63500">
              <a:lnSpc>
                <a:spcPct val="110000"/>
              </a:lnSpc>
            </a:pPr>
            <a:r>
              <a:rPr lang="en-US" sz="2000" dirty="0">
                <a:latin typeface="Verdana" panose="020B0604030504040204" pitchFamily="34" charset="0"/>
                <a:cs typeface="Verdana" panose="020B0604030504040204" pitchFamily="34" charset="0"/>
              </a:rPr>
              <a:t>Edison set up the </a:t>
            </a:r>
            <a:r>
              <a:rPr lang="en-US" sz="2000" b="1" dirty="0">
                <a:latin typeface="Verdana" panose="020B0604030504040204" pitchFamily="34" charset="0"/>
                <a:cs typeface="Verdana" panose="020B0604030504040204" pitchFamily="34" charset="0"/>
              </a:rPr>
              <a:t>first power distribution system </a:t>
            </a:r>
            <a:r>
              <a:rPr lang="en-US" sz="2000" dirty="0">
                <a:latin typeface="Verdana" panose="020B0604030504040204" pitchFamily="34" charset="0"/>
                <a:cs typeface="Verdana" panose="020B0604030504040204" pitchFamily="34" charset="0"/>
              </a:rPr>
              <a:t>using DC current.</a:t>
            </a:r>
          </a:p>
          <a:p>
            <a:pPr marL="406400" indent="-342900">
              <a:lnSpc>
                <a:spcPct val="110000"/>
              </a:lnSpc>
              <a:buFont typeface="Arial"/>
              <a:buChar char="•"/>
            </a:pPr>
            <a:r>
              <a:rPr lang="en-US" sz="2000" dirty="0">
                <a:latin typeface="Verdana" panose="020B0604030504040204" pitchFamily="34" charset="0"/>
                <a:cs typeface="Verdana" panose="020B0604030504040204" pitchFamily="34" charset="0"/>
              </a:rPr>
              <a:t>Used batteries to meet peak power demand.</a:t>
            </a:r>
          </a:p>
        </p:txBody>
      </p:sp>
      <p:pic>
        <p:nvPicPr>
          <p:cNvPr id="9" name="Picture 8">
            <a:extLst>
              <a:ext uri="{FF2B5EF4-FFF2-40B4-BE49-F238E27FC236}">
                <a16:creationId xmlns:a16="http://schemas.microsoft.com/office/drawing/2014/main" id="{38B0DDDB-8D52-6248-B00B-B96B612DF56D}"/>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280765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568296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Can the US grid handle RE?</a:t>
            </a:r>
          </a:p>
        </p:txBody>
      </p:sp>
      <p:sp>
        <p:nvSpPr>
          <p:cNvPr id="3" name="TextBox 2"/>
          <p:cNvSpPr txBox="1"/>
          <p:nvPr/>
        </p:nvSpPr>
        <p:spPr>
          <a:xfrm>
            <a:off x="152163" y="6422529"/>
            <a:ext cx="11887673" cy="30777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https://e360.yale.edu/features/forget-the-naysayers-the-grid-is-increasingly-ready-for-renewable-energy</a:t>
            </a:r>
            <a:r>
              <a:rPr lang="en-US" sz="1400" dirty="0">
                <a:latin typeface="Verdana" panose="020B0604030504040204" pitchFamily="34" charset="0"/>
                <a:cs typeface="Verdana" panose="020B0604030504040204" pitchFamily="34" charset="0"/>
              </a:rPr>
              <a:t> </a:t>
            </a:r>
          </a:p>
        </p:txBody>
      </p:sp>
      <p:sp>
        <p:nvSpPr>
          <p:cNvPr id="6" name="TextBox 5"/>
          <p:cNvSpPr txBox="1"/>
          <p:nvPr/>
        </p:nvSpPr>
        <p:spPr>
          <a:xfrm>
            <a:off x="319659" y="789669"/>
            <a:ext cx="11564175" cy="737959"/>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A two-year study by the DOE (2012) found that RE could supply up to </a:t>
            </a:r>
            <a:r>
              <a:rPr lang="en-US" sz="2000" b="1" dirty="0">
                <a:latin typeface="Verdana" panose="020B0604030504040204" pitchFamily="34" charset="0"/>
                <a:cs typeface="Verdana" panose="020B0604030504040204" pitchFamily="34" charset="0"/>
              </a:rPr>
              <a:t>80%</a:t>
            </a:r>
            <a:r>
              <a:rPr lang="en-US" sz="2000" dirty="0">
                <a:latin typeface="Verdana" panose="020B0604030504040204" pitchFamily="34" charset="0"/>
                <a:cs typeface="Verdana" panose="020B0604030504040204" pitchFamily="34" charset="0"/>
              </a:rPr>
              <a:t> of US energy reliably with a </a:t>
            </a:r>
            <a:r>
              <a:rPr lang="en-US" sz="2000" b="1" dirty="0">
                <a:latin typeface="Verdana" panose="020B0604030504040204" pitchFamily="34" charset="0"/>
                <a:cs typeface="Verdana" panose="020B0604030504040204" pitchFamily="34" charset="0"/>
              </a:rPr>
              <a:t>properly managed grid</a:t>
            </a:r>
            <a:r>
              <a:rPr lang="en-US" sz="2000" dirty="0">
                <a:latin typeface="Verdana" panose="020B0604030504040204" pitchFamily="34" charset="0"/>
                <a:cs typeface="Verdana" panose="020B0604030504040204" pitchFamily="34" charset="0"/>
              </a:rPr>
              <a:t>.</a:t>
            </a:r>
          </a:p>
        </p:txBody>
      </p:sp>
      <p:pic>
        <p:nvPicPr>
          <p:cNvPr id="9" name="Picture 8">
            <a:extLst>
              <a:ext uri="{FF2B5EF4-FFF2-40B4-BE49-F238E27FC236}">
                <a16:creationId xmlns:a16="http://schemas.microsoft.com/office/drawing/2014/main" id="{E9741CB7-4556-B24D-BD70-69B88DBECDF1}"/>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
        <p:nvSpPr>
          <p:cNvPr id="8" name="TextBox 7">
            <a:extLst>
              <a:ext uri="{FF2B5EF4-FFF2-40B4-BE49-F238E27FC236}">
                <a16:creationId xmlns:a16="http://schemas.microsoft.com/office/drawing/2014/main" id="{B465AC48-E784-7342-86A4-534851489D48}"/>
              </a:ext>
            </a:extLst>
          </p:cNvPr>
          <p:cNvSpPr txBox="1"/>
          <p:nvPr/>
        </p:nvSpPr>
        <p:spPr>
          <a:xfrm>
            <a:off x="319659" y="1840505"/>
            <a:ext cx="11564175" cy="3261727"/>
          </a:xfrm>
          <a:prstGeom prst="rect">
            <a:avLst/>
          </a:prstGeom>
          <a:noFill/>
        </p:spPr>
        <p:txBody>
          <a:bodyPr wrap="square" rtlCol="0">
            <a:spAutoFit/>
          </a:bodyPr>
          <a:lstStyle/>
          <a:p>
            <a:pPr>
              <a:lnSpc>
                <a:spcPct val="150000"/>
              </a:lnSpc>
            </a:pPr>
            <a:r>
              <a:rPr lang="en-US" sz="2000" b="1" dirty="0">
                <a:latin typeface="Verdana" panose="020B0604030504040204" pitchFamily="34" charset="0"/>
                <a:cs typeface="Verdana" panose="020B0604030504040204" pitchFamily="34" charset="0"/>
              </a:rPr>
              <a:t>Changes needed?</a:t>
            </a:r>
          </a:p>
          <a:p>
            <a:pPr marL="342900" indent="-342900">
              <a:lnSpc>
                <a:spcPct val="15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Connect regional grids to broaden sources</a:t>
            </a:r>
          </a:p>
          <a:p>
            <a:pPr marL="342900" indent="-342900">
              <a:lnSpc>
                <a:spcPct val="15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More transmission lines</a:t>
            </a:r>
          </a:p>
          <a:p>
            <a:pPr marL="342900" indent="-342900">
              <a:lnSpc>
                <a:spcPct val="15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More electricity storage</a:t>
            </a:r>
          </a:p>
          <a:p>
            <a:pPr marL="800100" lvl="1" indent="-342900">
              <a:lnSpc>
                <a:spcPct val="15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At least a 5X expansion in battery use by 2050</a:t>
            </a:r>
          </a:p>
          <a:p>
            <a:pPr marL="342900" indent="-342900">
              <a:lnSpc>
                <a:spcPct val="15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A smart grid that shifts use (demand) to times of high supply</a:t>
            </a:r>
          </a:p>
          <a:p>
            <a:pPr marL="342900" indent="-342900">
              <a:lnSpc>
                <a:spcPct val="15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Utility strategies and policies need to adapt to allow transition</a:t>
            </a:r>
          </a:p>
        </p:txBody>
      </p:sp>
      <p:sp>
        <p:nvSpPr>
          <p:cNvPr id="15" name="TextBox 14">
            <a:extLst>
              <a:ext uri="{FF2B5EF4-FFF2-40B4-BE49-F238E27FC236}">
                <a16:creationId xmlns:a16="http://schemas.microsoft.com/office/drawing/2014/main" id="{87FED1F4-7C8E-E44E-881A-80FB49FEDCAB}"/>
              </a:ext>
            </a:extLst>
          </p:cNvPr>
          <p:cNvSpPr txBox="1"/>
          <p:nvPr/>
        </p:nvSpPr>
        <p:spPr>
          <a:xfrm>
            <a:off x="319659" y="5590371"/>
            <a:ext cx="11564175" cy="707886"/>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Former Energy Secretary Rick Perry’s 60-day study concluded that RE is degrading the reliability of the US grid and our energy supply. </a:t>
            </a:r>
          </a:p>
        </p:txBody>
      </p:sp>
    </p:spTree>
    <p:extLst>
      <p:ext uri="{BB962C8B-B14F-4D97-AF65-F5344CB8AC3E}">
        <p14:creationId xmlns:p14="http://schemas.microsoft.com/office/powerpoint/2010/main" val="423819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938430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What happens when RE outmatches the grid?</a:t>
            </a:r>
          </a:p>
        </p:txBody>
      </p:sp>
      <p:sp>
        <p:nvSpPr>
          <p:cNvPr id="3" name="TextBox 2"/>
          <p:cNvSpPr txBox="1"/>
          <p:nvPr/>
        </p:nvSpPr>
        <p:spPr>
          <a:xfrm>
            <a:off x="152163" y="6030639"/>
            <a:ext cx="11564175" cy="738664"/>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https://www.forbes.com/sites/davidblackmon/2020/09/30/renewables-wont-save-us-if-the-electric-grid-is-not-ready/?sh=40ffd1737abf</a:t>
            </a:r>
            <a:r>
              <a:rPr lang="en-US" sz="1400" dirty="0">
                <a:latin typeface="Verdana" panose="020B0604030504040204" pitchFamily="34" charset="0"/>
                <a:cs typeface="Verdana" panose="020B0604030504040204" pitchFamily="34" charset="0"/>
              </a:rPr>
              <a:t> </a:t>
            </a:r>
          </a:p>
          <a:p>
            <a:r>
              <a:rPr lang="en-US" sz="1400" dirty="0">
                <a:latin typeface="Verdana" panose="020B0604030504040204" pitchFamily="34" charset="0"/>
                <a:cs typeface="Verdana" panose="020B0604030504040204" pitchFamily="34" charset="0"/>
                <a:hlinkClick r:id="rId3"/>
              </a:rPr>
              <a:t>https://insights.abnamro.nl/en/2019/04/german-spot-electricity-prices-went-negative/</a:t>
            </a:r>
            <a:r>
              <a:rPr lang="en-US" sz="1400" dirty="0">
                <a:latin typeface="Verdana" panose="020B0604030504040204" pitchFamily="34" charset="0"/>
                <a:cs typeface="Verdana" panose="020B0604030504040204" pitchFamily="34" charset="0"/>
              </a:rPr>
              <a:t> </a:t>
            </a:r>
          </a:p>
        </p:txBody>
      </p:sp>
      <p:sp>
        <p:nvSpPr>
          <p:cNvPr id="6" name="TextBox 5"/>
          <p:cNvSpPr txBox="1"/>
          <p:nvPr/>
        </p:nvSpPr>
        <p:spPr>
          <a:xfrm>
            <a:off x="319659" y="789669"/>
            <a:ext cx="11564175" cy="737959"/>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Germany has aggressively created RE energy systems and is working to upgrade its grid, but modernizing the grid is lagging behind a bit.</a:t>
            </a:r>
          </a:p>
        </p:txBody>
      </p:sp>
      <p:pic>
        <p:nvPicPr>
          <p:cNvPr id="9" name="Picture 8">
            <a:extLst>
              <a:ext uri="{FF2B5EF4-FFF2-40B4-BE49-F238E27FC236}">
                <a16:creationId xmlns:a16="http://schemas.microsoft.com/office/drawing/2014/main" id="{E9741CB7-4556-B24D-BD70-69B88DBECDF1}"/>
              </a:ext>
            </a:extLst>
          </p:cNvPr>
          <p:cNvPicPr>
            <a:picLocks noChangeAspect="1"/>
          </p:cNvPicPr>
          <p:nvPr/>
        </p:nvPicPr>
        <p:blipFill>
          <a:blip r:embed="rId4">
            <a:duotone>
              <a:prstClr val="black"/>
              <a:schemeClr val="accent1">
                <a:tint val="45000"/>
                <a:satMod val="400000"/>
              </a:schemeClr>
            </a:duotone>
          </a:blip>
          <a:stretch>
            <a:fillRect/>
          </a:stretch>
        </p:blipFill>
        <p:spPr>
          <a:xfrm>
            <a:off x="11255741" y="38919"/>
            <a:ext cx="628093" cy="584776"/>
          </a:xfrm>
          <a:prstGeom prst="rect">
            <a:avLst/>
          </a:prstGeom>
        </p:spPr>
      </p:pic>
      <p:sp>
        <p:nvSpPr>
          <p:cNvPr id="8" name="TextBox 7">
            <a:extLst>
              <a:ext uri="{FF2B5EF4-FFF2-40B4-BE49-F238E27FC236}">
                <a16:creationId xmlns:a16="http://schemas.microsoft.com/office/drawing/2014/main" id="{B465AC48-E784-7342-86A4-534851489D48}"/>
              </a:ext>
            </a:extLst>
          </p:cNvPr>
          <p:cNvSpPr txBox="1"/>
          <p:nvPr/>
        </p:nvSpPr>
        <p:spPr>
          <a:xfrm>
            <a:off x="319660" y="1892757"/>
            <a:ext cx="7256797" cy="3170099"/>
          </a:xfrm>
          <a:prstGeom prst="rect">
            <a:avLst/>
          </a:prstGeom>
          <a:noFill/>
        </p:spPr>
        <p:txBody>
          <a:bodyPr wrap="square" rtlCol="0">
            <a:spAutoFit/>
          </a:bodyPr>
          <a:lstStyle/>
          <a:p>
            <a:r>
              <a:rPr lang="en-US" sz="2000" b="1" dirty="0">
                <a:latin typeface="Verdana" panose="020B0604030504040204" pitchFamily="34" charset="0"/>
                <a:cs typeface="Verdana" panose="020B0604030504040204" pitchFamily="34" charset="0"/>
              </a:rPr>
              <a:t>Winter 2019</a:t>
            </a:r>
          </a:p>
          <a:p>
            <a:pPr marL="342900"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Awesome offshore wind resources produced record amounts of electricity</a:t>
            </a:r>
          </a:p>
          <a:p>
            <a:pPr marL="342900"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Grid couldn’t move this power to demand in Southern Germany</a:t>
            </a:r>
          </a:p>
          <a:p>
            <a:pPr marL="342900"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This caused a local excess of power</a:t>
            </a:r>
          </a:p>
          <a:p>
            <a:pPr marL="800100" lvl="1"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Negative energy prices</a:t>
            </a:r>
          </a:p>
          <a:p>
            <a:pPr marL="1257300" lvl="2"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Pay consumers to use extra electricity</a:t>
            </a:r>
          </a:p>
          <a:p>
            <a:pPr marL="800100" lvl="1"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Neighboring generators had to stop production to avoid overwhelming the grid</a:t>
            </a:r>
          </a:p>
        </p:txBody>
      </p:sp>
      <p:sp>
        <p:nvSpPr>
          <p:cNvPr id="10" name="TextBox 9">
            <a:extLst>
              <a:ext uri="{FF2B5EF4-FFF2-40B4-BE49-F238E27FC236}">
                <a16:creationId xmlns:a16="http://schemas.microsoft.com/office/drawing/2014/main" id="{569CBEF4-47A5-734A-A2F2-23D40D8F6DC5}"/>
              </a:ext>
            </a:extLst>
          </p:cNvPr>
          <p:cNvSpPr txBox="1"/>
          <p:nvPr/>
        </p:nvSpPr>
        <p:spPr>
          <a:xfrm>
            <a:off x="313912" y="5269609"/>
            <a:ext cx="11564175" cy="707886"/>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We can avoid this, but only if we don’t ignore the need to update the grid </a:t>
            </a:r>
            <a:r>
              <a:rPr lang="en-US" sz="2000" b="1" dirty="0">
                <a:latin typeface="Verdana" panose="020B0604030504040204" pitchFamily="34" charset="0"/>
                <a:cs typeface="Verdana" panose="020B0604030504040204" pitchFamily="34" charset="0"/>
              </a:rPr>
              <a:t>in coordination</a:t>
            </a:r>
            <a:r>
              <a:rPr lang="en-US" sz="2000" dirty="0">
                <a:latin typeface="Verdana" panose="020B0604030504040204" pitchFamily="34" charset="0"/>
                <a:cs typeface="Verdana" panose="020B0604030504040204" pitchFamily="34" charset="0"/>
              </a:rPr>
              <a:t> with transitioning energy generation.</a:t>
            </a:r>
          </a:p>
        </p:txBody>
      </p:sp>
      <p:pic>
        <p:nvPicPr>
          <p:cNvPr id="11" name="Picture 10">
            <a:extLst>
              <a:ext uri="{FF2B5EF4-FFF2-40B4-BE49-F238E27FC236}">
                <a16:creationId xmlns:a16="http://schemas.microsoft.com/office/drawing/2014/main" id="{E1E8AD84-777E-EE49-8741-49AE1CA3CE26}"/>
              </a:ext>
            </a:extLst>
          </p:cNvPr>
          <p:cNvPicPr>
            <a:picLocks noChangeAspect="1"/>
          </p:cNvPicPr>
          <p:nvPr/>
        </p:nvPicPr>
        <p:blipFill>
          <a:blip r:embed="rId5"/>
          <a:stretch>
            <a:fillRect/>
          </a:stretch>
        </p:blipFill>
        <p:spPr>
          <a:xfrm>
            <a:off x="7576457" y="2121417"/>
            <a:ext cx="4335824" cy="2980256"/>
          </a:xfrm>
          <a:prstGeom prst="rect">
            <a:avLst/>
          </a:prstGeom>
        </p:spPr>
      </p:pic>
    </p:spTree>
    <p:extLst>
      <p:ext uri="{BB962C8B-B14F-4D97-AF65-F5344CB8AC3E}">
        <p14:creationId xmlns:p14="http://schemas.microsoft.com/office/powerpoint/2010/main" val="276902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1042625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Current state of US grid expansion modernization?</a:t>
            </a:r>
          </a:p>
        </p:txBody>
      </p:sp>
      <p:sp>
        <p:nvSpPr>
          <p:cNvPr id="9" name="TextBox 8"/>
          <p:cNvSpPr txBox="1"/>
          <p:nvPr/>
        </p:nvSpPr>
        <p:spPr>
          <a:xfrm>
            <a:off x="255815" y="6192857"/>
            <a:ext cx="6145650"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https://www.theatlantic.com/politics/archive/2020/08/how-trump-appointees-short-circuited-grid-modernization/615433/</a:t>
            </a:r>
            <a:r>
              <a:rPr lang="en-US" sz="1400" dirty="0">
                <a:latin typeface="Verdana" panose="020B0604030504040204" pitchFamily="34" charset="0"/>
                <a:cs typeface="Verdana" panose="020B0604030504040204" pitchFamily="34" charset="0"/>
              </a:rPr>
              <a:t> </a:t>
            </a:r>
          </a:p>
        </p:txBody>
      </p:sp>
      <p:sp>
        <p:nvSpPr>
          <p:cNvPr id="36" name="TextBox 35"/>
          <p:cNvSpPr txBox="1"/>
          <p:nvPr/>
        </p:nvSpPr>
        <p:spPr>
          <a:xfrm>
            <a:off x="190500" y="775789"/>
            <a:ext cx="12001499" cy="1323439"/>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14 August 2018, NREL presented the $1.6 million </a:t>
            </a:r>
            <a:r>
              <a:rPr lang="en-US" sz="2000" b="1" dirty="0">
                <a:latin typeface="Verdana" panose="020B0604030504040204" pitchFamily="34" charset="0"/>
                <a:cs typeface="Verdana" panose="020B0604030504040204" pitchFamily="34" charset="0"/>
              </a:rPr>
              <a:t>Interconnection Seams Study</a:t>
            </a:r>
            <a:r>
              <a:rPr lang="en-US" sz="2000" dirty="0">
                <a:latin typeface="Verdana" panose="020B0604030504040204" pitchFamily="34" charset="0"/>
                <a:cs typeface="Verdana" panose="020B0604030504040204" pitchFamily="34" charset="0"/>
              </a:rPr>
              <a:t> showing that improved connection between the US eastern and western grids would (1) allow expansion of RE, (2) lower reliance on coal, (3) help mitigate GCC, and (4) save consumers billions of dollars.</a:t>
            </a:r>
          </a:p>
        </p:txBody>
      </p:sp>
      <p:sp>
        <p:nvSpPr>
          <p:cNvPr id="26" name="TextBox 25">
            <a:extLst>
              <a:ext uri="{FF2B5EF4-FFF2-40B4-BE49-F238E27FC236}">
                <a16:creationId xmlns:a16="http://schemas.microsoft.com/office/drawing/2014/main" id="{EBDB2A29-B9CF-E242-8A10-ADE7E86D7DF3}"/>
              </a:ext>
            </a:extLst>
          </p:cNvPr>
          <p:cNvSpPr txBox="1"/>
          <p:nvPr/>
        </p:nvSpPr>
        <p:spPr>
          <a:xfrm>
            <a:off x="190501" y="2153249"/>
            <a:ext cx="12001499"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That day, WH appointee at US DOE’s Office of Electricity e-mailed DOE HQ that the Seams study was anti-coal. </a:t>
            </a:r>
          </a:p>
        </p:txBody>
      </p:sp>
      <p:sp>
        <p:nvSpPr>
          <p:cNvPr id="29" name="TextBox 28">
            <a:extLst>
              <a:ext uri="{FF2B5EF4-FFF2-40B4-BE49-F238E27FC236}">
                <a16:creationId xmlns:a16="http://schemas.microsoft.com/office/drawing/2014/main" id="{B0C8B912-D6A1-A74C-BF6A-0D4BC4739B2F}"/>
              </a:ext>
            </a:extLst>
          </p:cNvPr>
          <p:cNvSpPr txBox="1"/>
          <p:nvPr/>
        </p:nvSpPr>
        <p:spPr>
          <a:xfrm>
            <a:off x="228600" y="2961673"/>
            <a:ext cx="12001499"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22 August 2018, internal DOE firestorm resulted, as evidenced by 900 pages of documents and e-mails.</a:t>
            </a:r>
          </a:p>
          <a:p>
            <a:pPr marL="800100" lvl="1"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Reached the second-in-command to the Secretary of Energy.</a:t>
            </a:r>
          </a:p>
        </p:txBody>
      </p:sp>
      <p:sp>
        <p:nvSpPr>
          <p:cNvPr id="31" name="TextBox 30">
            <a:extLst>
              <a:ext uri="{FF2B5EF4-FFF2-40B4-BE49-F238E27FC236}">
                <a16:creationId xmlns:a16="http://schemas.microsoft.com/office/drawing/2014/main" id="{3BF2CDD0-4A72-004E-BF20-EF27B70FF90F}"/>
              </a:ext>
            </a:extLst>
          </p:cNvPr>
          <p:cNvSpPr txBox="1"/>
          <p:nvPr/>
        </p:nvSpPr>
        <p:spPr>
          <a:xfrm>
            <a:off x="228600" y="4077874"/>
            <a:ext cx="12001499"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The NREL scientists who did the Seams study were grounded and forbidden to discuss the study.</a:t>
            </a:r>
          </a:p>
          <a:p>
            <a:pPr marL="800100" lvl="1"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Information was pulled from the website and publication blocked.</a:t>
            </a:r>
          </a:p>
          <a:p>
            <a:pPr marL="800100" lvl="1"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Even before the block the study was severely edited.</a:t>
            </a:r>
          </a:p>
        </p:txBody>
      </p:sp>
      <p:sp>
        <p:nvSpPr>
          <p:cNvPr id="32" name="TextBox 31">
            <a:extLst>
              <a:ext uri="{FF2B5EF4-FFF2-40B4-BE49-F238E27FC236}">
                <a16:creationId xmlns:a16="http://schemas.microsoft.com/office/drawing/2014/main" id="{D378A561-9DC9-4A46-8047-A8BFBDE8C4C4}"/>
              </a:ext>
            </a:extLst>
          </p:cNvPr>
          <p:cNvSpPr txBox="1"/>
          <p:nvPr/>
        </p:nvSpPr>
        <p:spPr>
          <a:xfrm>
            <a:off x="228599" y="5599876"/>
            <a:ext cx="12001499" cy="400110"/>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The story was only revealed by Freedom of Information Act requests.</a:t>
            </a:r>
          </a:p>
        </p:txBody>
      </p:sp>
      <p:pic>
        <p:nvPicPr>
          <p:cNvPr id="33" name="Picture 32">
            <a:extLst>
              <a:ext uri="{FF2B5EF4-FFF2-40B4-BE49-F238E27FC236}">
                <a16:creationId xmlns:a16="http://schemas.microsoft.com/office/drawing/2014/main" id="{B91D9E1B-8397-B745-AEE4-BB1C84BFE87D}"/>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254995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1" grpId="0"/>
      <p:bldP spid="3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716895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Challenges to New England’s grid?</a:t>
            </a:r>
          </a:p>
        </p:txBody>
      </p:sp>
      <p:sp>
        <p:nvSpPr>
          <p:cNvPr id="3" name="TextBox 2"/>
          <p:cNvSpPr txBox="1"/>
          <p:nvPr/>
        </p:nvSpPr>
        <p:spPr>
          <a:xfrm>
            <a:off x="152163" y="6422529"/>
            <a:ext cx="11887673" cy="30777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https://www.tdworld.com/grid-innovations/generation-and-renewables/article/20972778/challenges-of-an-evolving-electric-grid</a:t>
            </a:r>
            <a:r>
              <a:rPr lang="en-US" sz="1400" dirty="0">
                <a:latin typeface="Verdana" panose="020B0604030504040204" pitchFamily="34" charset="0"/>
                <a:cs typeface="Verdana" panose="020B0604030504040204" pitchFamily="34" charset="0"/>
              </a:rPr>
              <a:t> </a:t>
            </a:r>
          </a:p>
        </p:txBody>
      </p:sp>
      <p:sp>
        <p:nvSpPr>
          <p:cNvPr id="6" name="TextBox 5"/>
          <p:cNvSpPr txBox="1"/>
          <p:nvPr/>
        </p:nvSpPr>
        <p:spPr>
          <a:xfrm>
            <a:off x="319659" y="789669"/>
            <a:ext cx="11564175" cy="737959"/>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New England’s grid is operated by ISO New England which coordinates demand and supply across the region. Our regional grid faces a number of challenges.</a:t>
            </a:r>
          </a:p>
        </p:txBody>
      </p:sp>
      <p:pic>
        <p:nvPicPr>
          <p:cNvPr id="9" name="Picture 8">
            <a:extLst>
              <a:ext uri="{FF2B5EF4-FFF2-40B4-BE49-F238E27FC236}">
                <a16:creationId xmlns:a16="http://schemas.microsoft.com/office/drawing/2014/main" id="{E9741CB7-4556-B24D-BD70-69B88DBECDF1}"/>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
        <p:nvSpPr>
          <p:cNvPr id="8" name="TextBox 7">
            <a:extLst>
              <a:ext uri="{FF2B5EF4-FFF2-40B4-BE49-F238E27FC236}">
                <a16:creationId xmlns:a16="http://schemas.microsoft.com/office/drawing/2014/main" id="{B465AC48-E784-7342-86A4-534851489D48}"/>
              </a:ext>
            </a:extLst>
          </p:cNvPr>
          <p:cNvSpPr txBox="1"/>
          <p:nvPr/>
        </p:nvSpPr>
        <p:spPr>
          <a:xfrm>
            <a:off x="319659" y="1631497"/>
            <a:ext cx="11564175" cy="1076513"/>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b="1" dirty="0">
                <a:latin typeface="Verdana" panose="020B0604030504040204" pitchFamily="34" charset="0"/>
                <a:cs typeface="Verdana" panose="020B0604030504040204" pitchFamily="34" charset="0"/>
              </a:rPr>
              <a:t>Reliance on NG to meet peak demand </a:t>
            </a:r>
            <a:r>
              <a:rPr lang="en-US" sz="2000" dirty="0">
                <a:latin typeface="Verdana" panose="020B0604030504040204" pitchFamily="34" charset="0"/>
                <a:cs typeface="Verdana" panose="020B0604030504040204" pitchFamily="34" charset="0"/>
              </a:rPr>
              <a:t>(67% in 2017)</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NG is brought into NE by ship and some pipeline, limiting supply. During the winter heating demand for NG surges competing for electric generation.</a:t>
            </a:r>
          </a:p>
        </p:txBody>
      </p:sp>
      <p:sp>
        <p:nvSpPr>
          <p:cNvPr id="10" name="TextBox 9">
            <a:extLst>
              <a:ext uri="{FF2B5EF4-FFF2-40B4-BE49-F238E27FC236}">
                <a16:creationId xmlns:a16="http://schemas.microsoft.com/office/drawing/2014/main" id="{295E2B7B-F2C0-F74E-A359-AFE6A7DEE8E2}"/>
              </a:ext>
            </a:extLst>
          </p:cNvPr>
          <p:cNvSpPr txBox="1"/>
          <p:nvPr/>
        </p:nvSpPr>
        <p:spPr>
          <a:xfrm>
            <a:off x="319659" y="2808957"/>
            <a:ext cx="11564175" cy="1076513"/>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b="1" dirty="0">
                <a:latin typeface="Verdana" panose="020B0604030504040204" pitchFamily="34" charset="0"/>
                <a:cs typeface="Verdana" panose="020B0604030504040204" pitchFamily="34" charset="0"/>
              </a:rPr>
              <a:t>Increasing integration of rapidly increasing RE</a:t>
            </a:r>
            <a:br>
              <a:rPr lang="en-US" sz="2000" b="1"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RE requires transmission from distributed producers, advanced weather forecasting and smart meters to match demand and supply.</a:t>
            </a:r>
          </a:p>
        </p:txBody>
      </p:sp>
      <p:sp>
        <p:nvSpPr>
          <p:cNvPr id="11" name="TextBox 10">
            <a:extLst>
              <a:ext uri="{FF2B5EF4-FFF2-40B4-BE49-F238E27FC236}">
                <a16:creationId xmlns:a16="http://schemas.microsoft.com/office/drawing/2014/main" id="{3A0AA85A-3FD3-E24F-9B95-AF5E1C2ED8AC}"/>
              </a:ext>
            </a:extLst>
          </p:cNvPr>
          <p:cNvSpPr txBox="1"/>
          <p:nvPr/>
        </p:nvSpPr>
        <p:spPr>
          <a:xfrm>
            <a:off x="319659" y="4025609"/>
            <a:ext cx="11564175"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b="1" dirty="0">
                <a:latin typeface="Verdana" panose="020B0604030504040204" pitchFamily="34" charset="0"/>
                <a:cs typeface="Verdana" panose="020B0604030504040204" pitchFamily="34" charset="0"/>
              </a:rPr>
              <a:t>Changing daily load: t</a:t>
            </a:r>
            <a:r>
              <a:rPr lang="en-US" sz="2000" dirty="0">
                <a:latin typeface="Verdana" panose="020B0604030504040204" pitchFamily="34" charset="0"/>
                <a:cs typeface="Verdana" panose="020B0604030504040204" pitchFamily="34" charset="0"/>
              </a:rPr>
              <a:t>he duck curve!</a:t>
            </a:r>
          </a:p>
        </p:txBody>
      </p:sp>
      <p:sp>
        <p:nvSpPr>
          <p:cNvPr id="12" name="TextBox 11">
            <a:extLst>
              <a:ext uri="{FF2B5EF4-FFF2-40B4-BE49-F238E27FC236}">
                <a16:creationId xmlns:a16="http://schemas.microsoft.com/office/drawing/2014/main" id="{18441E26-6D2E-C744-B87F-6B63D43A74C2}"/>
              </a:ext>
            </a:extLst>
          </p:cNvPr>
          <p:cNvSpPr txBox="1"/>
          <p:nvPr/>
        </p:nvSpPr>
        <p:spPr>
          <a:xfrm>
            <a:off x="319659" y="4589759"/>
            <a:ext cx="11564175"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b="1" dirty="0">
                <a:latin typeface="Verdana" panose="020B0604030504040204" pitchFamily="34" charset="0"/>
                <a:cs typeface="Verdana" panose="020B0604030504040204" pitchFamily="34" charset="0"/>
              </a:rPr>
              <a:t>Voltage control </a:t>
            </a:r>
            <a:r>
              <a:rPr lang="en-US" sz="2000" dirty="0">
                <a:latin typeface="Verdana" panose="020B0604030504040204" pitchFamily="34" charset="0"/>
                <a:cs typeface="Verdana" panose="020B0604030504040204" pitchFamily="34" charset="0"/>
              </a:rPr>
              <a:t>for power quality control; technological solutions must be deployed</a:t>
            </a:r>
          </a:p>
        </p:txBody>
      </p:sp>
      <p:sp>
        <p:nvSpPr>
          <p:cNvPr id="13" name="TextBox 12">
            <a:extLst>
              <a:ext uri="{FF2B5EF4-FFF2-40B4-BE49-F238E27FC236}">
                <a16:creationId xmlns:a16="http://schemas.microsoft.com/office/drawing/2014/main" id="{09579C11-0393-6E44-BD85-15BCD07A2B01}"/>
              </a:ext>
            </a:extLst>
          </p:cNvPr>
          <p:cNvSpPr txBox="1"/>
          <p:nvPr/>
        </p:nvSpPr>
        <p:spPr>
          <a:xfrm>
            <a:off x="313911" y="5136160"/>
            <a:ext cx="11564175"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b="1" dirty="0">
                <a:latin typeface="Verdana" panose="020B0604030504040204" pitchFamily="34" charset="0"/>
                <a:cs typeface="Verdana" panose="020B0604030504040204" pitchFamily="34" charset="0"/>
              </a:rPr>
              <a:t>Evolution of storage: </a:t>
            </a:r>
            <a:r>
              <a:rPr lang="en-US" sz="2000" dirty="0">
                <a:latin typeface="Verdana" panose="020B0604030504040204" pitchFamily="34" charset="0"/>
                <a:cs typeface="Verdana" panose="020B0604030504040204" pitchFamily="34" charset="0"/>
              </a:rPr>
              <a:t>utility-scale and residential distributed batteries</a:t>
            </a:r>
          </a:p>
        </p:txBody>
      </p:sp>
      <p:sp>
        <p:nvSpPr>
          <p:cNvPr id="14" name="TextBox 13">
            <a:extLst>
              <a:ext uri="{FF2B5EF4-FFF2-40B4-BE49-F238E27FC236}">
                <a16:creationId xmlns:a16="http://schemas.microsoft.com/office/drawing/2014/main" id="{F1719A44-2B0D-2242-9FE8-1BB1E6751CC0}"/>
              </a:ext>
            </a:extLst>
          </p:cNvPr>
          <p:cNvSpPr txBox="1"/>
          <p:nvPr/>
        </p:nvSpPr>
        <p:spPr>
          <a:xfrm>
            <a:off x="308163" y="5682559"/>
            <a:ext cx="11564175"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b="1" dirty="0">
                <a:latin typeface="Verdana" panose="020B0604030504040204" pitchFamily="34" charset="0"/>
                <a:cs typeface="Verdana" panose="020B0604030504040204" pitchFamily="34" charset="0"/>
              </a:rPr>
              <a:t>Future electric loads are likely to grow</a:t>
            </a:r>
            <a:r>
              <a:rPr lang="en-US" sz="2000" dirty="0">
                <a:latin typeface="Verdana" panose="020B0604030504040204" pitchFamily="34" charset="0"/>
                <a:cs typeface="Verdana" panose="020B0604030504040204" pitchFamily="34" charset="0"/>
              </a:rPr>
              <a:t> as we electrify heating and transportation</a:t>
            </a:r>
          </a:p>
        </p:txBody>
      </p:sp>
    </p:spTree>
    <p:extLst>
      <p:ext uri="{BB962C8B-B14F-4D97-AF65-F5344CB8AC3E}">
        <p14:creationId xmlns:p14="http://schemas.microsoft.com/office/powerpoint/2010/main" val="13642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991489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New England’s load curve keep getting ‘duckier’</a:t>
            </a:r>
          </a:p>
        </p:txBody>
      </p:sp>
      <p:sp>
        <p:nvSpPr>
          <p:cNvPr id="3" name="TextBox 2"/>
          <p:cNvSpPr txBox="1"/>
          <p:nvPr/>
        </p:nvSpPr>
        <p:spPr>
          <a:xfrm>
            <a:off x="78377" y="4940928"/>
            <a:ext cx="2072099" cy="1815882"/>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https://www.tdworld.com/grid-innovations/generation-and-renewables/article/20972778/challenges-of-an-evolving-electric-grid</a:t>
            </a:r>
            <a:r>
              <a:rPr lang="en-US" sz="1400" dirty="0">
                <a:latin typeface="Verdana" panose="020B0604030504040204" pitchFamily="34" charset="0"/>
                <a:cs typeface="Verdana" panose="020B0604030504040204" pitchFamily="34" charset="0"/>
              </a:rPr>
              <a:t> </a:t>
            </a:r>
          </a:p>
        </p:txBody>
      </p:sp>
      <p:pic>
        <p:nvPicPr>
          <p:cNvPr id="9" name="Picture 8">
            <a:extLst>
              <a:ext uri="{FF2B5EF4-FFF2-40B4-BE49-F238E27FC236}">
                <a16:creationId xmlns:a16="http://schemas.microsoft.com/office/drawing/2014/main" id="{E9741CB7-4556-B24D-BD70-69B88DBECDF1}"/>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pic>
        <p:nvPicPr>
          <p:cNvPr id="1026" name="Picture 2" descr="Tdworld Com Sites Tdworld com Files Fig3 5">
            <a:extLst>
              <a:ext uri="{FF2B5EF4-FFF2-40B4-BE49-F238E27FC236}">
                <a16:creationId xmlns:a16="http://schemas.microsoft.com/office/drawing/2014/main" id="{9970CA42-D457-BA43-B551-31B43D8213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29"/>
          <a:stretch/>
        </p:blipFill>
        <p:spPr bwMode="auto">
          <a:xfrm>
            <a:off x="2072099" y="724719"/>
            <a:ext cx="9967737" cy="6158862"/>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a:extLst>
              <a:ext uri="{FF2B5EF4-FFF2-40B4-BE49-F238E27FC236}">
                <a16:creationId xmlns:a16="http://schemas.microsoft.com/office/drawing/2014/main" id="{33DC8594-4A99-F642-AE90-057CD53FBC83}"/>
              </a:ext>
            </a:extLst>
          </p:cNvPr>
          <p:cNvSpPr/>
          <p:nvPr/>
        </p:nvSpPr>
        <p:spPr>
          <a:xfrm>
            <a:off x="313673" y="1404398"/>
            <a:ext cx="1523130" cy="453422"/>
          </a:xfrm>
          <a:prstGeom prst="wedgeRoundRectCallout">
            <a:avLst>
              <a:gd name="adj1" fmla="val 369389"/>
              <a:gd name="adj2" fmla="val 307381"/>
              <a:gd name="adj3" fmla="val 16667"/>
            </a:avLst>
          </a:prstGeom>
          <a:solidFill>
            <a:schemeClr val="bg1"/>
          </a:solidFill>
          <a:ln>
            <a:solidFill>
              <a:srgbClr val="66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Apr 2015</a:t>
            </a:r>
          </a:p>
        </p:txBody>
      </p:sp>
      <p:sp>
        <p:nvSpPr>
          <p:cNvPr id="15" name="Rounded Rectangular Callout 14">
            <a:extLst>
              <a:ext uri="{FF2B5EF4-FFF2-40B4-BE49-F238E27FC236}">
                <a16:creationId xmlns:a16="http://schemas.microsoft.com/office/drawing/2014/main" id="{0175E15E-36BF-E14A-8A94-895EC41E8B91}"/>
              </a:ext>
            </a:extLst>
          </p:cNvPr>
          <p:cNvSpPr/>
          <p:nvPr/>
        </p:nvSpPr>
        <p:spPr>
          <a:xfrm>
            <a:off x="313673" y="2189988"/>
            <a:ext cx="1523130" cy="453422"/>
          </a:xfrm>
          <a:prstGeom prst="wedgeRoundRectCallout">
            <a:avLst>
              <a:gd name="adj1" fmla="val 391688"/>
              <a:gd name="adj2" fmla="val 275690"/>
              <a:gd name="adj3" fmla="val 16667"/>
            </a:avLst>
          </a:prstGeom>
          <a:solidFill>
            <a:schemeClr val="bg1"/>
          </a:solidFill>
          <a:ln>
            <a:solidFill>
              <a:srgbClr val="66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Apr 2016</a:t>
            </a:r>
          </a:p>
        </p:txBody>
      </p:sp>
      <p:sp>
        <p:nvSpPr>
          <p:cNvPr id="16" name="Rounded Rectangular Callout 15">
            <a:extLst>
              <a:ext uri="{FF2B5EF4-FFF2-40B4-BE49-F238E27FC236}">
                <a16:creationId xmlns:a16="http://schemas.microsoft.com/office/drawing/2014/main" id="{E71B05E6-304F-9F43-A88F-73C7BAC25B80}"/>
              </a:ext>
            </a:extLst>
          </p:cNvPr>
          <p:cNvSpPr/>
          <p:nvPr/>
        </p:nvSpPr>
        <p:spPr>
          <a:xfrm>
            <a:off x="313673" y="2975578"/>
            <a:ext cx="1523130" cy="453422"/>
          </a:xfrm>
          <a:prstGeom prst="wedgeRoundRectCallout">
            <a:avLst>
              <a:gd name="adj1" fmla="val 353952"/>
              <a:gd name="adj2" fmla="val 218072"/>
              <a:gd name="adj3" fmla="val 16667"/>
            </a:avLst>
          </a:prstGeom>
          <a:solidFill>
            <a:schemeClr val="bg1"/>
          </a:solidFill>
          <a:ln>
            <a:solidFill>
              <a:srgbClr val="66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Apr 2017</a:t>
            </a:r>
          </a:p>
        </p:txBody>
      </p:sp>
    </p:spTree>
    <p:extLst>
      <p:ext uri="{BB962C8B-B14F-4D97-AF65-F5344CB8AC3E}">
        <p14:creationId xmlns:p14="http://schemas.microsoft.com/office/powerpoint/2010/main" val="187868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982031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The answer? Batteries … happening in Vermont</a:t>
            </a:r>
          </a:p>
        </p:txBody>
      </p:sp>
      <p:sp>
        <p:nvSpPr>
          <p:cNvPr id="3" name="TextBox 2"/>
          <p:cNvSpPr txBox="1"/>
          <p:nvPr/>
        </p:nvSpPr>
        <p:spPr>
          <a:xfrm>
            <a:off x="315308" y="6173881"/>
            <a:ext cx="6618514"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https://www.tdworld.com/grid-innovations/generation-and-renewables/article/20972778/challenges-of-an-evolving-electric-grid</a:t>
            </a:r>
            <a:r>
              <a:rPr lang="en-US" sz="1400" dirty="0">
                <a:latin typeface="Verdana" panose="020B0604030504040204" pitchFamily="34" charset="0"/>
                <a:cs typeface="Verdana" panose="020B0604030504040204" pitchFamily="34" charset="0"/>
              </a:rPr>
              <a:t> </a:t>
            </a:r>
          </a:p>
        </p:txBody>
      </p:sp>
      <p:pic>
        <p:nvPicPr>
          <p:cNvPr id="9" name="Picture 8">
            <a:extLst>
              <a:ext uri="{FF2B5EF4-FFF2-40B4-BE49-F238E27FC236}">
                <a16:creationId xmlns:a16="http://schemas.microsoft.com/office/drawing/2014/main" id="{E9741CB7-4556-B24D-BD70-69B88DBECDF1}"/>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
        <p:nvSpPr>
          <p:cNvPr id="2" name="Rounded Rectangular Callout 1">
            <a:extLst>
              <a:ext uri="{FF2B5EF4-FFF2-40B4-BE49-F238E27FC236}">
                <a16:creationId xmlns:a16="http://schemas.microsoft.com/office/drawing/2014/main" id="{33DC8594-4A99-F642-AE90-057CD53FBC83}"/>
              </a:ext>
            </a:extLst>
          </p:cNvPr>
          <p:cNvSpPr/>
          <p:nvPr/>
        </p:nvSpPr>
        <p:spPr>
          <a:xfrm>
            <a:off x="6359361" y="786871"/>
            <a:ext cx="2508213" cy="1004081"/>
          </a:xfrm>
          <a:prstGeom prst="wedgeRoundRectCallout">
            <a:avLst>
              <a:gd name="adj1" fmla="val -82005"/>
              <a:gd name="adj2" fmla="val 202002"/>
              <a:gd name="adj3" fmla="val 16667"/>
            </a:avLst>
          </a:prstGeom>
          <a:solidFill>
            <a:schemeClr val="bg1"/>
          </a:solidFill>
          <a:ln>
            <a:solidFill>
              <a:srgbClr val="66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Stafford Hill solar</a:t>
            </a:r>
          </a:p>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Rutland, VT </a:t>
            </a:r>
            <a:b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4 MW battery</a:t>
            </a:r>
          </a:p>
        </p:txBody>
      </p:sp>
      <p:pic>
        <p:nvPicPr>
          <p:cNvPr id="3074" name="Picture 2" descr="Tdworld Com Sites Tdworld com Files Fig5 3">
            <a:extLst>
              <a:ext uri="{FF2B5EF4-FFF2-40B4-BE49-F238E27FC236}">
                <a16:creationId xmlns:a16="http://schemas.microsoft.com/office/drawing/2014/main" id="{3CC36C5D-1371-064E-98B7-BDEC61AFDC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77" r="18068"/>
          <a:stretch/>
        </p:blipFill>
        <p:spPr bwMode="auto">
          <a:xfrm>
            <a:off x="354333" y="761242"/>
            <a:ext cx="5571662" cy="53371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dworld Com Sites Tdworld com Files Fig6 1">
            <a:extLst>
              <a:ext uri="{FF2B5EF4-FFF2-40B4-BE49-F238E27FC236}">
                <a16:creationId xmlns:a16="http://schemas.microsoft.com/office/drawing/2014/main" id="{145E5482-C29D-2A44-8920-39FDFD9439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4360"/>
          <a:stretch/>
        </p:blipFill>
        <p:spPr bwMode="auto">
          <a:xfrm>
            <a:off x="7080069" y="3013780"/>
            <a:ext cx="4859382" cy="3608000"/>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ular Callout 11">
            <a:extLst>
              <a:ext uri="{FF2B5EF4-FFF2-40B4-BE49-F238E27FC236}">
                <a16:creationId xmlns:a16="http://schemas.microsoft.com/office/drawing/2014/main" id="{024699A3-24F0-C74B-B725-B00465BC8D8C}"/>
              </a:ext>
            </a:extLst>
          </p:cNvPr>
          <p:cNvSpPr/>
          <p:nvPr/>
        </p:nvSpPr>
        <p:spPr>
          <a:xfrm>
            <a:off x="9049482" y="1846523"/>
            <a:ext cx="2280194" cy="829819"/>
          </a:xfrm>
          <a:prstGeom prst="wedgeRoundRectCallout">
            <a:avLst>
              <a:gd name="adj1" fmla="val -51798"/>
              <a:gd name="adj2" fmla="val 213242"/>
              <a:gd name="adj3" fmla="val 16667"/>
            </a:avLst>
          </a:prstGeom>
          <a:solidFill>
            <a:schemeClr val="bg1"/>
          </a:solidFill>
          <a:ln>
            <a:solidFill>
              <a:srgbClr val="66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Tesla Powerwall</a:t>
            </a:r>
            <a:b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 battery</a:t>
            </a:r>
          </a:p>
        </p:txBody>
      </p:sp>
    </p:spTree>
    <p:extLst>
      <p:ext uri="{BB962C8B-B14F-4D97-AF65-F5344CB8AC3E}">
        <p14:creationId xmlns:p14="http://schemas.microsoft.com/office/powerpoint/2010/main" val="23216582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923361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Battery storage in Vermont: benefits already</a:t>
            </a:r>
          </a:p>
        </p:txBody>
      </p:sp>
      <p:sp>
        <p:nvSpPr>
          <p:cNvPr id="3" name="TextBox 2"/>
          <p:cNvSpPr txBox="1"/>
          <p:nvPr/>
        </p:nvSpPr>
        <p:spPr>
          <a:xfrm>
            <a:off x="228601" y="5938749"/>
            <a:ext cx="4037180" cy="738664"/>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https://www.greentechmedia.com/articles/read/green-mountain-power-kept-1100-homes-lit-up-during-storm-outage</a:t>
            </a:r>
            <a:r>
              <a:rPr lang="en-US" sz="1400" dirty="0">
                <a:latin typeface="Verdana" panose="020B0604030504040204" pitchFamily="34" charset="0"/>
                <a:cs typeface="Verdana" panose="020B0604030504040204" pitchFamily="34" charset="0"/>
              </a:rPr>
              <a:t> </a:t>
            </a:r>
          </a:p>
        </p:txBody>
      </p:sp>
      <p:pic>
        <p:nvPicPr>
          <p:cNvPr id="9" name="Picture 8">
            <a:extLst>
              <a:ext uri="{FF2B5EF4-FFF2-40B4-BE49-F238E27FC236}">
                <a16:creationId xmlns:a16="http://schemas.microsoft.com/office/drawing/2014/main" id="{E9741CB7-4556-B24D-BD70-69B88DBECDF1}"/>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
        <p:nvSpPr>
          <p:cNvPr id="10" name="TextBox 9">
            <a:extLst>
              <a:ext uri="{FF2B5EF4-FFF2-40B4-BE49-F238E27FC236}">
                <a16:creationId xmlns:a16="http://schemas.microsoft.com/office/drawing/2014/main" id="{FBEC7142-469A-0548-A6D2-60FE0DD626F1}"/>
              </a:ext>
            </a:extLst>
          </p:cNvPr>
          <p:cNvSpPr txBox="1"/>
          <p:nvPr/>
        </p:nvSpPr>
        <p:spPr>
          <a:xfrm>
            <a:off x="319659" y="789669"/>
            <a:ext cx="11564175" cy="737959"/>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Halloween 2019: a </a:t>
            </a:r>
            <a:r>
              <a:rPr lang="en-US" sz="2000" b="1" dirty="0">
                <a:latin typeface="Verdana" panose="020B0604030504040204" pitchFamily="34" charset="0"/>
                <a:cs typeface="Verdana" panose="020B0604030504040204" pitchFamily="34" charset="0"/>
              </a:rPr>
              <a:t>huge rain and windstorm </a:t>
            </a:r>
            <a:r>
              <a:rPr lang="en-US" sz="2000" dirty="0">
                <a:latin typeface="Verdana" panose="020B0604030504040204" pitchFamily="34" charset="0"/>
                <a:cs typeface="Verdana" panose="020B0604030504040204" pitchFamily="34" charset="0"/>
              </a:rPr>
              <a:t>struck Vermont and left 115,000 customers without power.</a:t>
            </a:r>
          </a:p>
        </p:txBody>
      </p:sp>
      <p:sp>
        <p:nvSpPr>
          <p:cNvPr id="11" name="TextBox 10">
            <a:extLst>
              <a:ext uri="{FF2B5EF4-FFF2-40B4-BE49-F238E27FC236}">
                <a16:creationId xmlns:a16="http://schemas.microsoft.com/office/drawing/2014/main" id="{4808AAA6-CC44-2546-8141-4F0C8A0781FF}"/>
              </a:ext>
            </a:extLst>
          </p:cNvPr>
          <p:cNvSpPr txBox="1"/>
          <p:nvPr/>
        </p:nvSpPr>
        <p:spPr>
          <a:xfrm>
            <a:off x="319659" y="1722938"/>
            <a:ext cx="11564175" cy="1076513"/>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But </a:t>
            </a:r>
            <a:r>
              <a:rPr lang="en-US" sz="2000" b="1" dirty="0">
                <a:latin typeface="Verdana" panose="020B0604030504040204" pitchFamily="34" charset="0"/>
                <a:cs typeface="Verdana" panose="020B0604030504040204" pitchFamily="34" charset="0"/>
              </a:rPr>
              <a:t>1,100 customers </a:t>
            </a:r>
            <a:r>
              <a:rPr lang="en-US" sz="2000" dirty="0">
                <a:latin typeface="Verdana" panose="020B0604030504040204" pitchFamily="34" charset="0"/>
                <a:cs typeface="Verdana" panose="020B0604030504040204" pitchFamily="34" charset="0"/>
              </a:rPr>
              <a:t>didn’t go without power due to their home battery systems.</a:t>
            </a: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Average 9-hour coverage</a:t>
            </a: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Longest was 82 hours.</a:t>
            </a:r>
          </a:p>
        </p:txBody>
      </p:sp>
      <p:sp>
        <p:nvSpPr>
          <p:cNvPr id="13" name="TextBox 12">
            <a:extLst>
              <a:ext uri="{FF2B5EF4-FFF2-40B4-BE49-F238E27FC236}">
                <a16:creationId xmlns:a16="http://schemas.microsoft.com/office/drawing/2014/main" id="{4BB20AE7-9C7E-A843-BB8C-6AF3401BD31B}"/>
              </a:ext>
            </a:extLst>
          </p:cNvPr>
          <p:cNvSpPr txBox="1"/>
          <p:nvPr/>
        </p:nvSpPr>
        <p:spPr>
          <a:xfrm>
            <a:off x="319660" y="2983025"/>
            <a:ext cx="5527584" cy="2092176"/>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Home batteries </a:t>
            </a:r>
            <a:r>
              <a:rPr lang="en-US" sz="2000" b="1" dirty="0">
                <a:latin typeface="Verdana" panose="020B0604030504040204" pitchFamily="34" charset="0"/>
                <a:cs typeface="Verdana" panose="020B0604030504040204" pitchFamily="34" charset="0"/>
              </a:rPr>
              <a:t>saved GMP money:</a:t>
            </a:r>
            <a:endParaRPr lang="en-US" sz="2000" dirty="0">
              <a:latin typeface="Verdana" panose="020B0604030504040204" pitchFamily="34" charset="0"/>
              <a:cs typeface="Verdana" panose="020B0604030504040204" pitchFamily="34" charset="0"/>
            </a:endParaRP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$600,000 in 2018 in avoided peaking charges from ISO NE</a:t>
            </a: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$900,000 in a single hour in 2019 as battery capacity had increased to 10 MW</a:t>
            </a:r>
          </a:p>
        </p:txBody>
      </p:sp>
      <p:pic>
        <p:nvPicPr>
          <p:cNvPr id="5122" name="Picture 2" descr="A Powerwall in a Colchester, Vermont home. (Credit: Green Mountain Power)">
            <a:extLst>
              <a:ext uri="{FF2B5EF4-FFF2-40B4-BE49-F238E27FC236}">
                <a16:creationId xmlns:a16="http://schemas.microsoft.com/office/drawing/2014/main" id="{3E346FFC-4C22-8C46-B181-B55456358B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6001" y="3030582"/>
            <a:ext cx="6307697" cy="3674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2173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704712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Vermont’s power distribution grid</a:t>
            </a:r>
          </a:p>
        </p:txBody>
      </p:sp>
      <p:sp>
        <p:nvSpPr>
          <p:cNvPr id="3" name="TextBox 2"/>
          <p:cNvSpPr txBox="1"/>
          <p:nvPr/>
        </p:nvSpPr>
        <p:spPr>
          <a:xfrm>
            <a:off x="10711542" y="4940361"/>
            <a:ext cx="1399816" cy="1815882"/>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http://gmp.maps.arcgis.com/apps/Viewer/index.html?appid=546100cc60c34e8eb659023ea8ae03f3</a:t>
            </a:r>
            <a:r>
              <a:rPr lang="en-US" sz="1400" dirty="0">
                <a:latin typeface="Verdana" panose="020B0604030504040204" pitchFamily="34" charset="0"/>
                <a:cs typeface="Verdana" panose="020B0604030504040204" pitchFamily="34" charset="0"/>
              </a:rPr>
              <a:t> </a:t>
            </a:r>
          </a:p>
        </p:txBody>
      </p:sp>
      <p:pic>
        <p:nvPicPr>
          <p:cNvPr id="10" name="Picture 9" descr="Screen Shot 2017-11-02 at 9.09.1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95" y="761242"/>
            <a:ext cx="10314774" cy="6021315"/>
          </a:xfrm>
          <a:prstGeom prst="rect">
            <a:avLst/>
          </a:prstGeom>
        </p:spPr>
      </p:pic>
      <p:pic>
        <p:nvPicPr>
          <p:cNvPr id="7" name="Picture 6">
            <a:extLst>
              <a:ext uri="{FF2B5EF4-FFF2-40B4-BE49-F238E27FC236}">
                <a16:creationId xmlns:a16="http://schemas.microsoft.com/office/drawing/2014/main" id="{6A5BFD13-37D7-2949-BB3D-75DBBB3531D3}"/>
              </a:ext>
            </a:extLst>
          </p:cNvPr>
          <p:cNvPicPr>
            <a:picLocks noChangeAspect="1"/>
          </p:cNvPicPr>
          <p:nvPr/>
        </p:nvPicPr>
        <p:blipFill>
          <a:blip r:embed="rId4">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27479970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531908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Microgrid ready sections</a:t>
            </a:r>
          </a:p>
        </p:txBody>
      </p:sp>
      <p:sp>
        <p:nvSpPr>
          <p:cNvPr id="3" name="TextBox 2"/>
          <p:cNvSpPr txBox="1"/>
          <p:nvPr/>
        </p:nvSpPr>
        <p:spPr>
          <a:xfrm>
            <a:off x="10685417" y="5003199"/>
            <a:ext cx="1411754" cy="1815882"/>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http://gmp.maps.arcgis.com/apps/Viewer/index.html?appid=546100cc60c34e8eb659023ea8ae03f3</a:t>
            </a:r>
            <a:r>
              <a:rPr lang="en-US" sz="1400" dirty="0">
                <a:latin typeface="Verdana" panose="020B0604030504040204" pitchFamily="34" charset="0"/>
                <a:cs typeface="Verdana" panose="020B0604030504040204" pitchFamily="34" charset="0"/>
              </a:rPr>
              <a:t> </a:t>
            </a:r>
          </a:p>
        </p:txBody>
      </p:sp>
      <p:pic>
        <p:nvPicPr>
          <p:cNvPr id="2" name="Picture 1" descr="Screen Shot 2017-11-02 at 9.10.5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08" y="761242"/>
            <a:ext cx="10347226" cy="6021316"/>
          </a:xfrm>
          <a:prstGeom prst="rect">
            <a:avLst/>
          </a:prstGeom>
        </p:spPr>
      </p:pic>
      <p:pic>
        <p:nvPicPr>
          <p:cNvPr id="7" name="Picture 6">
            <a:extLst>
              <a:ext uri="{FF2B5EF4-FFF2-40B4-BE49-F238E27FC236}">
                <a16:creationId xmlns:a16="http://schemas.microsoft.com/office/drawing/2014/main" id="{D69BDD73-3C29-E742-99D4-CCCF18F72596}"/>
              </a:ext>
            </a:extLst>
          </p:cNvPr>
          <p:cNvPicPr>
            <a:picLocks noChangeAspect="1"/>
          </p:cNvPicPr>
          <p:nvPr/>
        </p:nvPicPr>
        <p:blipFill>
          <a:blip r:embed="rId4">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20234629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895629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Old grid: power flows ‘downhill’ to the user</a:t>
            </a:r>
          </a:p>
        </p:txBody>
      </p:sp>
      <p:sp>
        <p:nvSpPr>
          <p:cNvPr id="84" name="TextBox 83"/>
          <p:cNvSpPr txBox="1"/>
          <p:nvPr/>
        </p:nvSpPr>
        <p:spPr>
          <a:xfrm>
            <a:off x="190500" y="736601"/>
            <a:ext cx="10843033" cy="1530484"/>
          </a:xfrm>
          <a:prstGeom prst="rect">
            <a:avLst/>
          </a:prstGeom>
          <a:noFill/>
        </p:spPr>
        <p:txBody>
          <a:bodyPr wrap="none" rtlCol="0">
            <a:spAutoFit/>
          </a:bodyPr>
          <a:lstStyle/>
          <a:p>
            <a:pPr>
              <a:lnSpc>
                <a:spcPct val="120000"/>
              </a:lnSpc>
            </a:pPr>
            <a:r>
              <a:rPr lang="en-US" sz="2000" dirty="0">
                <a:latin typeface="Verdana" panose="020B0604030504040204" pitchFamily="34" charset="0"/>
                <a:cs typeface="Verdana" panose="020B0604030504040204" pitchFamily="34" charset="0"/>
              </a:rPr>
              <a:t>Think of each small grid as centered on one substation.</a:t>
            </a:r>
          </a:p>
          <a:p>
            <a:pPr marL="285750" indent="-285750">
              <a:lnSpc>
                <a:spcPct val="120000"/>
              </a:lnSpc>
              <a:buFont typeface="Arial"/>
              <a:buChar char="•"/>
            </a:pPr>
            <a:r>
              <a:rPr lang="en-US" sz="2000" dirty="0">
                <a:latin typeface="Verdana" panose="020B0604030504040204" pitchFamily="34" charset="0"/>
                <a:cs typeface="Verdana" panose="020B0604030504040204" pitchFamily="34" charset="0"/>
              </a:rPr>
              <a:t>The substation supplies power to users with loads.</a:t>
            </a:r>
          </a:p>
          <a:p>
            <a:pPr marL="285750" indent="-285750">
              <a:lnSpc>
                <a:spcPct val="120000"/>
              </a:lnSpc>
              <a:buFont typeface="Arial"/>
              <a:buChar char="•"/>
            </a:pPr>
            <a:r>
              <a:rPr lang="en-US" sz="2000" dirty="0">
                <a:latin typeface="Verdana" panose="020B0604030504040204" pitchFamily="34" charset="0"/>
                <a:cs typeface="Verdana" panose="020B0604030504040204" pitchFamily="34" charset="0"/>
              </a:rPr>
              <a:t>Transformers step power down to 120 V for users.</a:t>
            </a:r>
          </a:p>
          <a:p>
            <a:pPr marL="285750" indent="-285750">
              <a:lnSpc>
                <a:spcPct val="120000"/>
              </a:lnSpc>
              <a:buFont typeface="Arial"/>
              <a:buChar char="•"/>
            </a:pPr>
            <a:r>
              <a:rPr lang="en-US" sz="2000" b="1" dirty="0">
                <a:latin typeface="Verdana" panose="020B0604030504040204" pitchFamily="34" charset="0"/>
                <a:cs typeface="Verdana" panose="020B0604030504040204" pitchFamily="34" charset="0"/>
              </a:rPr>
              <a:t>Power only flows outward (or downhill) from the generator to the user.</a:t>
            </a:r>
          </a:p>
        </p:txBody>
      </p:sp>
      <p:pic>
        <p:nvPicPr>
          <p:cNvPr id="76" name="Picture 75">
            <a:extLst>
              <a:ext uri="{FF2B5EF4-FFF2-40B4-BE49-F238E27FC236}">
                <a16:creationId xmlns:a16="http://schemas.microsoft.com/office/drawing/2014/main" id="{7C156707-E5E9-3741-956B-C296285D6BB9}"/>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pic>
        <p:nvPicPr>
          <p:cNvPr id="3" name="Picture 2">
            <a:extLst>
              <a:ext uri="{FF2B5EF4-FFF2-40B4-BE49-F238E27FC236}">
                <a16:creationId xmlns:a16="http://schemas.microsoft.com/office/drawing/2014/main" id="{96DB730C-5B56-C241-8328-8F76A757FA11}"/>
              </a:ext>
            </a:extLst>
          </p:cNvPr>
          <p:cNvPicPr>
            <a:picLocks noChangeAspect="1"/>
          </p:cNvPicPr>
          <p:nvPr/>
        </p:nvPicPr>
        <p:blipFill>
          <a:blip r:embed="rId3"/>
          <a:stretch>
            <a:fillRect/>
          </a:stretch>
        </p:blipFill>
        <p:spPr>
          <a:xfrm>
            <a:off x="1045034" y="2370138"/>
            <a:ext cx="9818680" cy="4451349"/>
          </a:xfrm>
          <a:prstGeom prst="rect">
            <a:avLst/>
          </a:prstGeom>
        </p:spPr>
      </p:pic>
    </p:spTree>
    <p:extLst>
      <p:ext uri="{BB962C8B-B14F-4D97-AF65-F5344CB8AC3E}">
        <p14:creationId xmlns:p14="http://schemas.microsoft.com/office/powerpoint/2010/main" val="4202787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978825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Alternating current (AC) vs. direct current (DC)</a:t>
            </a:r>
          </a:p>
        </p:txBody>
      </p:sp>
      <p:sp>
        <p:nvSpPr>
          <p:cNvPr id="6" name="TextBox 5"/>
          <p:cNvSpPr txBox="1"/>
          <p:nvPr/>
        </p:nvSpPr>
        <p:spPr>
          <a:xfrm>
            <a:off x="319659" y="894173"/>
            <a:ext cx="11564175" cy="2600007"/>
          </a:xfrm>
          <a:prstGeom prst="rect">
            <a:avLst/>
          </a:prstGeom>
          <a:noFill/>
        </p:spPr>
        <p:txBody>
          <a:bodyPr wrap="square" rtlCol="0">
            <a:spAutoFit/>
          </a:bodyPr>
          <a:lstStyle/>
          <a:p>
            <a:pPr marL="1428750" indent="-1428750">
              <a:lnSpc>
                <a:spcPct val="110000"/>
              </a:lnSpc>
            </a:pPr>
            <a:r>
              <a:rPr lang="en-US" sz="2000" b="1" dirty="0">
                <a:latin typeface="Verdana" panose="020B0604030504040204" pitchFamily="34" charset="0"/>
                <a:cs typeface="Verdana" panose="020B0604030504040204" pitchFamily="34" charset="0"/>
              </a:rPr>
              <a:t>Direct current: </a:t>
            </a:r>
            <a:r>
              <a:rPr lang="en-US" sz="2000" i="1" dirty="0">
                <a:latin typeface="Verdana" panose="020B0604030504040204" pitchFamily="34" charset="0"/>
                <a:cs typeface="Verdana" panose="020B0604030504040204" pitchFamily="34" charset="0"/>
              </a:rPr>
              <a:t>current that runs continually in a single direction</a:t>
            </a:r>
          </a:p>
          <a:p>
            <a:pPr marL="679450" lvl="1" indent="-222250">
              <a:lnSpc>
                <a:spcPct val="110000"/>
              </a:lnSpc>
              <a:buFont typeface="Arial"/>
              <a:buChar char="•"/>
            </a:pPr>
            <a:r>
              <a:rPr lang="en-US" sz="2000" u="sng" dirty="0">
                <a:latin typeface="Verdana" panose="020B0604030504040204" pitchFamily="34" charset="0"/>
                <a:cs typeface="Verdana" panose="020B0604030504040204" pitchFamily="34" charset="0"/>
              </a:rPr>
              <a:t>Example</a:t>
            </a:r>
            <a:r>
              <a:rPr lang="en-US" sz="2000" dirty="0">
                <a:latin typeface="Verdana" panose="020B0604030504040204" pitchFamily="34" charset="0"/>
                <a:cs typeface="Verdana" panose="020B0604030504040204" pitchFamily="34" charset="0"/>
              </a:rPr>
              <a:t>: from a battery or fuel cell </a:t>
            </a:r>
          </a:p>
          <a:p>
            <a:pPr marL="679450" lvl="1" indent="-222250">
              <a:lnSpc>
                <a:spcPct val="110000"/>
              </a:lnSpc>
              <a:buFont typeface="Arial"/>
              <a:buChar char="•"/>
            </a:pPr>
            <a:r>
              <a:rPr lang="en-US" sz="2000" dirty="0">
                <a:latin typeface="Verdana" panose="020B0604030504040204" pitchFamily="34" charset="0"/>
                <a:cs typeface="Verdana" panose="020B0604030504040204" pitchFamily="34" charset="0"/>
              </a:rPr>
              <a:t>Championed by Edison and the early US standard</a:t>
            </a:r>
          </a:p>
          <a:p>
            <a:pPr marL="679450" lvl="1" indent="-222250">
              <a:lnSpc>
                <a:spcPct val="110000"/>
              </a:lnSpc>
              <a:buFont typeface="Arial"/>
              <a:buChar char="•"/>
            </a:pPr>
            <a:r>
              <a:rPr lang="en-US" sz="2000" dirty="0">
                <a:latin typeface="Verdana" panose="020B0604030504040204" pitchFamily="34" charset="0"/>
                <a:cs typeface="Verdana" panose="020B0604030504040204" pitchFamily="34" charset="0"/>
              </a:rPr>
              <a:t>**Not easily converted to higher and lower voltages</a:t>
            </a:r>
          </a:p>
          <a:p>
            <a:pPr marL="1428750" indent="-1428750">
              <a:lnSpc>
                <a:spcPct val="110000"/>
              </a:lnSpc>
            </a:pPr>
            <a:endParaRPr lang="en-US" sz="1000" dirty="0">
              <a:latin typeface="Verdana" panose="020B0604030504040204" pitchFamily="34" charset="0"/>
              <a:cs typeface="Verdana" panose="020B0604030504040204" pitchFamily="34" charset="0"/>
            </a:endParaRPr>
          </a:p>
          <a:p>
            <a:pPr marL="465138" indent="-465138">
              <a:lnSpc>
                <a:spcPct val="110000"/>
              </a:lnSpc>
            </a:pPr>
            <a:r>
              <a:rPr lang="en-US" sz="2000" b="1" dirty="0">
                <a:latin typeface="Verdana" panose="020B0604030504040204" pitchFamily="34" charset="0"/>
                <a:cs typeface="Verdana" panose="020B0604030504040204" pitchFamily="34" charset="0"/>
              </a:rPr>
              <a:t>Alternating current: </a:t>
            </a:r>
            <a:r>
              <a:rPr lang="en-US" sz="2000" i="1" dirty="0">
                <a:latin typeface="Verdana" panose="020B0604030504040204" pitchFamily="34" charset="0"/>
                <a:cs typeface="Verdana" panose="020B0604030504040204" pitchFamily="34" charset="0"/>
              </a:rPr>
              <a:t>reverses direction a number of times per second; US = 60/s (Hz)</a:t>
            </a:r>
          </a:p>
          <a:p>
            <a:pPr marL="631825" lvl="1" indent="-174625">
              <a:lnSpc>
                <a:spcPct val="110000"/>
              </a:lnSpc>
              <a:buFont typeface="Arial"/>
              <a:buChar char="•"/>
            </a:pPr>
            <a:r>
              <a:rPr lang="en-US" sz="2000" dirty="0">
                <a:latin typeface="Verdana" panose="020B0604030504040204" pitchFamily="34" charset="0"/>
                <a:cs typeface="Verdana" panose="020B0604030504040204" pitchFamily="34" charset="0"/>
              </a:rPr>
              <a:t>Can be converted to different voltages using a transformer.</a:t>
            </a:r>
          </a:p>
          <a:p>
            <a:pPr marL="631825" lvl="1" indent="-174625">
              <a:lnSpc>
                <a:spcPct val="110000"/>
              </a:lnSpc>
              <a:buFont typeface="Arial"/>
              <a:buChar char="•"/>
            </a:pPr>
            <a:r>
              <a:rPr lang="en-US" sz="2000" dirty="0">
                <a:latin typeface="Verdana" panose="020B0604030504040204" pitchFamily="34" charset="0"/>
                <a:cs typeface="Verdana" panose="020B0604030504040204" pitchFamily="34" charset="0"/>
              </a:rPr>
              <a:t>Championed by Nikola Tesla and George Westinghouse</a:t>
            </a:r>
          </a:p>
        </p:txBody>
      </p:sp>
      <p:sp>
        <p:nvSpPr>
          <p:cNvPr id="3" name="TextBox 2"/>
          <p:cNvSpPr txBox="1"/>
          <p:nvPr/>
        </p:nvSpPr>
        <p:spPr>
          <a:xfrm>
            <a:off x="228600" y="5989896"/>
            <a:ext cx="4396034" cy="738664"/>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9; </a:t>
            </a:r>
            <a:r>
              <a:rPr lang="en-US" sz="1400" dirty="0">
                <a:latin typeface="Verdana" panose="020B0604030504040204" pitchFamily="34" charset="0"/>
                <a:cs typeface="Verdana" panose="020B0604030504040204" pitchFamily="34" charset="0"/>
                <a:hlinkClick r:id="rId2"/>
              </a:rPr>
              <a:t>https://energy.gov/articles/war-currents-ac-vs-dc-power</a:t>
            </a:r>
            <a:r>
              <a:rPr lang="en-US" sz="1400" dirty="0">
                <a:latin typeface="Verdana" panose="020B0604030504040204" pitchFamily="34" charset="0"/>
                <a:cs typeface="Verdana" panose="020B0604030504040204" pitchFamily="34" charset="0"/>
              </a:rPr>
              <a:t>   </a:t>
            </a:r>
          </a:p>
        </p:txBody>
      </p:sp>
      <p:pic>
        <p:nvPicPr>
          <p:cNvPr id="2" name="Picture 1"/>
          <p:cNvPicPr>
            <a:picLocks noChangeAspect="1"/>
          </p:cNvPicPr>
          <p:nvPr/>
        </p:nvPicPr>
        <p:blipFill>
          <a:blip r:embed="rId3"/>
          <a:stretch>
            <a:fillRect/>
          </a:stretch>
        </p:blipFill>
        <p:spPr>
          <a:xfrm>
            <a:off x="5368834" y="3983140"/>
            <a:ext cx="6697341" cy="2799418"/>
          </a:xfrm>
          <a:prstGeom prst="rect">
            <a:avLst/>
          </a:prstGeom>
          <a:ln>
            <a:noFill/>
          </a:ln>
        </p:spPr>
      </p:pic>
      <p:sp>
        <p:nvSpPr>
          <p:cNvPr id="9" name="TextBox 8"/>
          <p:cNvSpPr txBox="1"/>
          <p:nvPr/>
        </p:nvSpPr>
        <p:spPr>
          <a:xfrm>
            <a:off x="319658" y="3941657"/>
            <a:ext cx="5049175" cy="1922899"/>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 </a:t>
            </a:r>
            <a:r>
              <a:rPr lang="en-US" sz="2000" b="1" dirty="0">
                <a:latin typeface="Verdana" panose="020B0604030504040204" pitchFamily="34" charset="0"/>
                <a:cs typeface="Verdana" panose="020B0604030504040204" pitchFamily="34" charset="0"/>
              </a:rPr>
              <a:t>‘War of the currents’ </a:t>
            </a:r>
            <a:r>
              <a:rPr lang="en-US" sz="2000" dirty="0">
                <a:latin typeface="Verdana" panose="020B0604030504040204" pitchFamily="34" charset="0"/>
                <a:cs typeface="Verdana" panose="020B0604030504040204" pitchFamily="34" charset="0"/>
              </a:rPr>
              <a:t>in the 1890s.</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AC won.</a:t>
            </a:r>
          </a:p>
          <a:p>
            <a:pPr>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DC is making a comeback for </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more efficient long-distance transmission.</a:t>
            </a:r>
          </a:p>
        </p:txBody>
      </p:sp>
      <p:pic>
        <p:nvPicPr>
          <p:cNvPr id="10" name="Picture 9">
            <a:extLst>
              <a:ext uri="{FF2B5EF4-FFF2-40B4-BE49-F238E27FC236}">
                <a16:creationId xmlns:a16="http://schemas.microsoft.com/office/drawing/2014/main" id="{610427CD-7D9B-BF4D-A935-55C0CD2C6D5B}"/>
              </a:ext>
            </a:extLst>
          </p:cNvPr>
          <p:cNvPicPr>
            <a:picLocks noChangeAspect="1"/>
          </p:cNvPicPr>
          <p:nvPr/>
        </p:nvPicPr>
        <p:blipFill>
          <a:blip r:embed="rId4">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198463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88505"/>
            <a:ext cx="657583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Each area of the grid has a load</a:t>
            </a:r>
          </a:p>
        </p:txBody>
      </p:sp>
      <p:sp>
        <p:nvSpPr>
          <p:cNvPr id="84" name="TextBox 83"/>
          <p:cNvSpPr txBox="1"/>
          <p:nvPr/>
        </p:nvSpPr>
        <p:spPr>
          <a:xfrm>
            <a:off x="190500" y="736601"/>
            <a:ext cx="10241393" cy="791820"/>
          </a:xfrm>
          <a:prstGeom prst="rect">
            <a:avLst/>
          </a:prstGeom>
          <a:noFill/>
        </p:spPr>
        <p:txBody>
          <a:bodyPr wrap="none" rtlCol="0">
            <a:spAutoFit/>
          </a:bodyPr>
          <a:lstStyle/>
          <a:p>
            <a:pPr>
              <a:lnSpc>
                <a:spcPct val="120000"/>
              </a:lnSpc>
            </a:pPr>
            <a:r>
              <a:rPr lang="en-US" sz="2000" dirty="0">
                <a:latin typeface="Verdana" panose="020B0604030504040204" pitchFamily="34" charset="0"/>
                <a:cs typeface="Verdana" panose="020B0604030504040204" pitchFamily="34" charset="0"/>
              </a:rPr>
              <a:t>One spur of the distribution line has a load of 0.5 MW.</a:t>
            </a:r>
          </a:p>
          <a:p>
            <a:pPr marL="285750" indent="-285750">
              <a:lnSpc>
                <a:spcPct val="120000"/>
              </a:lnSpc>
              <a:buFont typeface="Arial"/>
              <a:buChar char="•"/>
            </a:pPr>
            <a:r>
              <a:rPr lang="en-US" sz="2000" dirty="0">
                <a:latin typeface="Verdana" panose="020B0604030504040204" pitchFamily="34" charset="0"/>
                <a:cs typeface="Verdana" panose="020B0604030504040204" pitchFamily="34" charset="0"/>
              </a:rPr>
              <a:t>If the grid serves only to distribute, then it’s easy to understand total need.</a:t>
            </a:r>
          </a:p>
        </p:txBody>
      </p:sp>
      <p:pic>
        <p:nvPicPr>
          <p:cNvPr id="3" name="Picture 2">
            <a:extLst>
              <a:ext uri="{FF2B5EF4-FFF2-40B4-BE49-F238E27FC236}">
                <a16:creationId xmlns:a16="http://schemas.microsoft.com/office/drawing/2014/main" id="{E47B5126-AEB8-4740-85F3-AB5E92A9C93F}"/>
              </a:ext>
            </a:extLst>
          </p:cNvPr>
          <p:cNvPicPr>
            <a:picLocks noChangeAspect="1"/>
          </p:cNvPicPr>
          <p:nvPr/>
        </p:nvPicPr>
        <p:blipFill>
          <a:blip r:embed="rId2"/>
          <a:stretch>
            <a:fillRect/>
          </a:stretch>
        </p:blipFill>
        <p:spPr>
          <a:xfrm>
            <a:off x="997275" y="1773282"/>
            <a:ext cx="10249701" cy="4862649"/>
          </a:xfrm>
          <a:prstGeom prst="rect">
            <a:avLst/>
          </a:prstGeom>
        </p:spPr>
      </p:pic>
      <p:pic>
        <p:nvPicPr>
          <p:cNvPr id="140" name="Picture 139">
            <a:extLst>
              <a:ext uri="{FF2B5EF4-FFF2-40B4-BE49-F238E27FC236}">
                <a16:creationId xmlns:a16="http://schemas.microsoft.com/office/drawing/2014/main" id="{6971FDAA-1527-8543-A5A6-F4D0B0F92B43}"/>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27324202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800411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Renewable energy complicates control</a:t>
            </a:r>
          </a:p>
        </p:txBody>
      </p:sp>
      <p:sp>
        <p:nvSpPr>
          <p:cNvPr id="84" name="TextBox 83"/>
          <p:cNvSpPr txBox="1"/>
          <p:nvPr/>
        </p:nvSpPr>
        <p:spPr>
          <a:xfrm>
            <a:off x="190501" y="736601"/>
            <a:ext cx="11814265" cy="1530484"/>
          </a:xfrm>
          <a:prstGeom prst="rect">
            <a:avLst/>
          </a:prstGeom>
          <a:noFill/>
        </p:spPr>
        <p:txBody>
          <a:bodyPr wrap="square" rtlCol="0">
            <a:spAutoFit/>
          </a:bodyPr>
          <a:lstStyle/>
          <a:p>
            <a:pPr>
              <a:lnSpc>
                <a:spcPct val="120000"/>
              </a:lnSpc>
            </a:pPr>
            <a:r>
              <a:rPr lang="en-US" sz="2000" dirty="0">
                <a:latin typeface="Verdana" panose="020B0604030504040204" pitchFamily="34" charset="0"/>
                <a:cs typeface="Verdana" panose="020B0604030504040204" pitchFamily="34" charset="0"/>
              </a:rPr>
              <a:t>These folks all decide solar is a great idea and install more than they use: 1.0 MW.</a:t>
            </a:r>
          </a:p>
          <a:p>
            <a:pPr marL="285750" indent="-285750">
              <a:lnSpc>
                <a:spcPct val="120000"/>
              </a:lnSpc>
              <a:buFont typeface="Arial"/>
              <a:buChar char="•"/>
            </a:pPr>
            <a:r>
              <a:rPr lang="en-US" sz="2000" dirty="0">
                <a:latin typeface="Verdana" panose="020B0604030504040204" pitchFamily="34" charset="0"/>
                <a:cs typeface="Verdana" panose="020B0604030504040204" pitchFamily="34" charset="0"/>
              </a:rPr>
              <a:t>Is this a problem for the grid?</a:t>
            </a:r>
          </a:p>
          <a:p>
            <a:pPr marL="285750" indent="-285750">
              <a:lnSpc>
                <a:spcPct val="120000"/>
              </a:lnSpc>
              <a:buFont typeface="Arial"/>
              <a:buChar char="•"/>
            </a:pPr>
            <a:r>
              <a:rPr lang="en-US" sz="2000" dirty="0">
                <a:latin typeface="Verdana" panose="020B0604030504040204" pitchFamily="34" charset="0"/>
                <a:cs typeface="Verdana" panose="020B0604030504040204" pitchFamily="34" charset="0"/>
              </a:rPr>
              <a:t>What happens in winter when solar production drops and these consumers need to pull power from the grid?</a:t>
            </a:r>
          </a:p>
        </p:txBody>
      </p:sp>
      <p:pic>
        <p:nvPicPr>
          <p:cNvPr id="11" name="Picture 10">
            <a:extLst>
              <a:ext uri="{FF2B5EF4-FFF2-40B4-BE49-F238E27FC236}">
                <a16:creationId xmlns:a16="http://schemas.microsoft.com/office/drawing/2014/main" id="{2825D73C-3D84-8045-868A-F052F4F2B31A}"/>
              </a:ext>
            </a:extLst>
          </p:cNvPr>
          <p:cNvPicPr>
            <a:picLocks noChangeAspect="1"/>
          </p:cNvPicPr>
          <p:nvPr/>
        </p:nvPicPr>
        <p:blipFill>
          <a:blip r:embed="rId2"/>
          <a:stretch>
            <a:fillRect/>
          </a:stretch>
        </p:blipFill>
        <p:spPr>
          <a:xfrm>
            <a:off x="1201783" y="1953350"/>
            <a:ext cx="9825990" cy="4829208"/>
          </a:xfrm>
          <a:prstGeom prst="rect">
            <a:avLst/>
          </a:prstGeom>
        </p:spPr>
      </p:pic>
      <p:pic>
        <p:nvPicPr>
          <p:cNvPr id="176" name="Picture 175">
            <a:extLst>
              <a:ext uri="{FF2B5EF4-FFF2-40B4-BE49-F238E27FC236}">
                <a16:creationId xmlns:a16="http://schemas.microsoft.com/office/drawing/2014/main" id="{00D5B616-F5FF-9E49-A47C-651B008FE181}"/>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51982"/>
            <a:ext cx="628093" cy="584776"/>
          </a:xfrm>
          <a:prstGeom prst="rect">
            <a:avLst/>
          </a:prstGeom>
        </p:spPr>
      </p:pic>
    </p:spTree>
    <p:extLst>
      <p:ext uri="{BB962C8B-B14F-4D97-AF65-F5344CB8AC3E}">
        <p14:creationId xmlns:p14="http://schemas.microsoft.com/office/powerpoint/2010/main" val="18594440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675216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Mapping renewable installations</a:t>
            </a:r>
          </a:p>
        </p:txBody>
      </p:sp>
      <p:sp>
        <p:nvSpPr>
          <p:cNvPr id="9" name="TextBox 8"/>
          <p:cNvSpPr txBox="1"/>
          <p:nvPr/>
        </p:nvSpPr>
        <p:spPr>
          <a:xfrm>
            <a:off x="10425133" y="5155367"/>
            <a:ext cx="1646711" cy="1600438"/>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http://gmp.maps.arcgis.com/apps/Viewer/index.html?appid=546100cc60c34e8eb659023ea8ae03f3</a:t>
            </a:r>
            <a:r>
              <a:rPr lang="en-US" sz="1400" dirty="0">
                <a:latin typeface="Verdana" panose="020B0604030504040204" pitchFamily="34" charset="0"/>
                <a:cs typeface="Verdana" panose="020B0604030504040204" pitchFamily="34" charset="0"/>
              </a:rPr>
              <a:t> </a:t>
            </a:r>
          </a:p>
        </p:txBody>
      </p:sp>
      <p:pic>
        <p:nvPicPr>
          <p:cNvPr id="7" name="Picture 6" descr="Screen Shot 2017-11-02 at 9.12.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4" y="761242"/>
            <a:ext cx="10359819" cy="6021316"/>
          </a:xfrm>
          <a:prstGeom prst="rect">
            <a:avLst/>
          </a:prstGeom>
        </p:spPr>
      </p:pic>
      <p:pic>
        <p:nvPicPr>
          <p:cNvPr id="10" name="Picture 9">
            <a:extLst>
              <a:ext uri="{FF2B5EF4-FFF2-40B4-BE49-F238E27FC236}">
                <a16:creationId xmlns:a16="http://schemas.microsoft.com/office/drawing/2014/main" id="{D32CDF11-7251-8F4C-B405-29C1B843FE31}"/>
              </a:ext>
            </a:extLst>
          </p:cNvPr>
          <p:cNvPicPr>
            <a:picLocks noChangeAspect="1"/>
          </p:cNvPicPr>
          <p:nvPr/>
        </p:nvPicPr>
        <p:blipFill>
          <a:blip r:embed="rId4">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14648405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745428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Smart technology improves the grid</a:t>
            </a:r>
          </a:p>
        </p:txBody>
      </p:sp>
      <p:sp>
        <p:nvSpPr>
          <p:cNvPr id="129" name="TextBox 128"/>
          <p:cNvSpPr txBox="1"/>
          <p:nvPr/>
        </p:nvSpPr>
        <p:spPr>
          <a:xfrm>
            <a:off x="190499" y="736600"/>
            <a:ext cx="11840391" cy="1530484"/>
          </a:xfrm>
          <a:prstGeom prst="rect">
            <a:avLst/>
          </a:prstGeom>
          <a:noFill/>
        </p:spPr>
        <p:txBody>
          <a:bodyPr wrap="square" rtlCol="0">
            <a:spAutoFit/>
          </a:bodyPr>
          <a:lstStyle/>
          <a:p>
            <a:pPr>
              <a:lnSpc>
                <a:spcPct val="120000"/>
              </a:lnSpc>
            </a:pPr>
            <a:r>
              <a:rPr lang="en-US" sz="2000" dirty="0">
                <a:latin typeface="Verdana" panose="020B0604030504040204" pitchFamily="34" charset="0"/>
                <a:cs typeface="Verdana" panose="020B0604030504040204" pitchFamily="34" charset="0"/>
              </a:rPr>
              <a:t>Smart technology – collection of data about outflow and inflow of power as well as the controls that allow the flow of power to be controlled – could essentially upgrade our existing grid and allow it to work as a micro-grid.</a:t>
            </a:r>
          </a:p>
          <a:p>
            <a:pPr marL="285750" indent="-285750">
              <a:lnSpc>
                <a:spcPct val="120000"/>
              </a:lnSpc>
              <a:buFont typeface="Arial"/>
              <a:buChar char="•"/>
            </a:pPr>
            <a:r>
              <a:rPr lang="en-US" sz="2000" dirty="0">
                <a:latin typeface="Verdana" panose="020B0604030504040204" pitchFamily="34" charset="0"/>
                <a:cs typeface="Verdana" panose="020B0604030504040204" pitchFamily="34" charset="0"/>
              </a:rPr>
              <a:t>DG power could be managed and used by all.</a:t>
            </a:r>
          </a:p>
        </p:txBody>
      </p:sp>
      <p:pic>
        <p:nvPicPr>
          <p:cNvPr id="11" name="Picture 10">
            <a:extLst>
              <a:ext uri="{FF2B5EF4-FFF2-40B4-BE49-F238E27FC236}">
                <a16:creationId xmlns:a16="http://schemas.microsoft.com/office/drawing/2014/main" id="{65E8D178-7E67-6F4E-B2B4-F92728B1DDB6}"/>
              </a:ext>
            </a:extLst>
          </p:cNvPr>
          <p:cNvPicPr>
            <a:picLocks noChangeAspect="1"/>
          </p:cNvPicPr>
          <p:nvPr/>
        </p:nvPicPr>
        <p:blipFill>
          <a:blip r:embed="rId2"/>
          <a:stretch>
            <a:fillRect/>
          </a:stretch>
        </p:blipFill>
        <p:spPr>
          <a:xfrm>
            <a:off x="1547528" y="1978028"/>
            <a:ext cx="9177082" cy="5036724"/>
          </a:xfrm>
          <a:prstGeom prst="rect">
            <a:avLst/>
          </a:prstGeom>
        </p:spPr>
      </p:pic>
      <p:pic>
        <p:nvPicPr>
          <p:cNvPr id="133" name="Picture 132">
            <a:extLst>
              <a:ext uri="{FF2B5EF4-FFF2-40B4-BE49-F238E27FC236}">
                <a16:creationId xmlns:a16="http://schemas.microsoft.com/office/drawing/2014/main" id="{18B4E977-EF88-6646-84BA-F74ED4D090F7}"/>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7841313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595708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Distributed storage does too</a:t>
            </a:r>
          </a:p>
        </p:txBody>
      </p:sp>
      <p:sp>
        <p:nvSpPr>
          <p:cNvPr id="130" name="TextBox 129"/>
          <p:cNvSpPr txBox="1"/>
          <p:nvPr/>
        </p:nvSpPr>
        <p:spPr>
          <a:xfrm>
            <a:off x="190499" y="736601"/>
            <a:ext cx="11775077" cy="1530484"/>
          </a:xfrm>
          <a:prstGeom prst="rect">
            <a:avLst/>
          </a:prstGeom>
          <a:noFill/>
        </p:spPr>
        <p:txBody>
          <a:bodyPr wrap="square" rtlCol="0">
            <a:spAutoFit/>
          </a:bodyPr>
          <a:lstStyle/>
          <a:p>
            <a:pPr>
              <a:lnSpc>
                <a:spcPct val="120000"/>
              </a:lnSpc>
            </a:pPr>
            <a:r>
              <a:rPr lang="en-US" sz="2000" b="1" dirty="0">
                <a:latin typeface="Verdana" panose="020B0604030504040204" pitchFamily="34" charset="0"/>
                <a:cs typeface="Verdana" panose="020B0604030504040204" pitchFamily="34" charset="0"/>
              </a:rPr>
              <a:t>Batteries</a:t>
            </a:r>
            <a:r>
              <a:rPr lang="en-US" sz="2000" dirty="0">
                <a:latin typeface="Verdana" panose="020B0604030504040204" pitchFamily="34" charset="0"/>
                <a:cs typeface="Verdana" panose="020B0604030504040204" pitchFamily="34" charset="0"/>
              </a:rPr>
              <a:t> – like the Tesla </a:t>
            </a:r>
            <a:r>
              <a:rPr lang="en-US" sz="2000" dirty="0" err="1">
                <a:latin typeface="Verdana" panose="020B0604030504040204" pitchFamily="34" charset="0"/>
                <a:cs typeface="Verdana" panose="020B0604030504040204" pitchFamily="34" charset="0"/>
              </a:rPr>
              <a:t>Powerwall</a:t>
            </a:r>
            <a:r>
              <a:rPr lang="en-US" sz="2000" dirty="0">
                <a:latin typeface="Verdana" panose="020B0604030504040204" pitchFamily="34" charset="0"/>
                <a:cs typeface="Verdana" panose="020B0604030504040204" pitchFamily="34" charset="0"/>
              </a:rPr>
              <a:t> – installed by users throughout the grid would allow the grid to store power when consumption is low and then send that power back into the grid as power demand peaks.</a:t>
            </a:r>
          </a:p>
          <a:p>
            <a:pPr marL="285750" indent="-285750">
              <a:lnSpc>
                <a:spcPct val="120000"/>
              </a:lnSpc>
              <a:buFont typeface="Arial"/>
              <a:buChar char="•"/>
            </a:pPr>
            <a:r>
              <a:rPr lang="en-US" sz="2000" dirty="0">
                <a:latin typeface="Verdana" panose="020B0604030504040204" pitchFamily="34" charset="0"/>
                <a:cs typeface="Verdana" panose="020B0604030504040204" pitchFamily="34" charset="0"/>
              </a:rPr>
              <a:t>This could replace the need for additional large, base-load production.</a:t>
            </a:r>
          </a:p>
        </p:txBody>
      </p:sp>
      <p:pic>
        <p:nvPicPr>
          <p:cNvPr id="17" name="Picture 16">
            <a:extLst>
              <a:ext uri="{FF2B5EF4-FFF2-40B4-BE49-F238E27FC236}">
                <a16:creationId xmlns:a16="http://schemas.microsoft.com/office/drawing/2014/main" id="{2287255E-2B48-9B43-9C63-B1B2971F059B}"/>
              </a:ext>
            </a:extLst>
          </p:cNvPr>
          <p:cNvPicPr>
            <a:picLocks noChangeAspect="1"/>
          </p:cNvPicPr>
          <p:nvPr/>
        </p:nvPicPr>
        <p:blipFill>
          <a:blip r:embed="rId2"/>
          <a:stretch>
            <a:fillRect/>
          </a:stretch>
        </p:blipFill>
        <p:spPr>
          <a:xfrm>
            <a:off x="1961062" y="2285866"/>
            <a:ext cx="8191500" cy="4610100"/>
          </a:xfrm>
          <a:prstGeom prst="rect">
            <a:avLst/>
          </a:prstGeom>
        </p:spPr>
      </p:pic>
      <p:pic>
        <p:nvPicPr>
          <p:cNvPr id="140" name="Picture 139">
            <a:extLst>
              <a:ext uri="{FF2B5EF4-FFF2-40B4-BE49-F238E27FC236}">
                <a16:creationId xmlns:a16="http://schemas.microsoft.com/office/drawing/2014/main" id="{BCA3BA20-D85E-DC49-B8F7-088ED2ED3A03}"/>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25697463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259398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Resiliency?!</a:t>
            </a:r>
          </a:p>
        </p:txBody>
      </p:sp>
      <p:sp>
        <p:nvSpPr>
          <p:cNvPr id="9" name="TextBox 8"/>
          <p:cNvSpPr txBox="1"/>
          <p:nvPr/>
        </p:nvSpPr>
        <p:spPr>
          <a:xfrm>
            <a:off x="10515600" y="5174708"/>
            <a:ext cx="1547524" cy="1600438"/>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http://gmp.maps.arcgis.com/apps/Viewer/index.html?appid=546100cc60c34e8eb659023ea8ae03f3</a:t>
            </a:r>
            <a:r>
              <a:rPr lang="en-US" sz="1400" dirty="0">
                <a:latin typeface="Verdana" panose="020B0604030504040204" pitchFamily="34" charset="0"/>
                <a:cs typeface="Verdana" panose="020B0604030504040204" pitchFamily="34" charset="0"/>
              </a:rPr>
              <a:t> </a:t>
            </a:r>
          </a:p>
        </p:txBody>
      </p:sp>
      <p:pic>
        <p:nvPicPr>
          <p:cNvPr id="2" name="Picture 1" descr="Screen Shot 2017-11-02 at 9.20.0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701" y="1155700"/>
            <a:ext cx="9653042" cy="5626858"/>
          </a:xfrm>
          <a:prstGeom prst="rect">
            <a:avLst/>
          </a:prstGeom>
        </p:spPr>
      </p:pic>
      <p:sp>
        <p:nvSpPr>
          <p:cNvPr id="3" name="Oval 2"/>
          <p:cNvSpPr/>
          <p:nvPr/>
        </p:nvSpPr>
        <p:spPr>
          <a:xfrm>
            <a:off x="4291516" y="2266950"/>
            <a:ext cx="635000" cy="673100"/>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0" name="Oval 9"/>
          <p:cNvSpPr/>
          <p:nvPr/>
        </p:nvSpPr>
        <p:spPr>
          <a:xfrm>
            <a:off x="4837616" y="2978150"/>
            <a:ext cx="635000" cy="673100"/>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1" name="Oval 10"/>
          <p:cNvSpPr/>
          <p:nvPr/>
        </p:nvSpPr>
        <p:spPr>
          <a:xfrm>
            <a:off x="4291516" y="4025900"/>
            <a:ext cx="635000" cy="673100"/>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2" name="Oval 11"/>
          <p:cNvSpPr/>
          <p:nvPr/>
        </p:nvSpPr>
        <p:spPr>
          <a:xfrm>
            <a:off x="4837616" y="5549900"/>
            <a:ext cx="635000" cy="673100"/>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3" name="Oval 12"/>
          <p:cNvSpPr/>
          <p:nvPr/>
        </p:nvSpPr>
        <p:spPr>
          <a:xfrm>
            <a:off x="4615366" y="4965700"/>
            <a:ext cx="311150" cy="304800"/>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4" name="Oval 13"/>
          <p:cNvSpPr/>
          <p:nvPr/>
        </p:nvSpPr>
        <p:spPr>
          <a:xfrm>
            <a:off x="4393116" y="4711700"/>
            <a:ext cx="311150" cy="304800"/>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5" name="Oval 14"/>
          <p:cNvSpPr/>
          <p:nvPr/>
        </p:nvSpPr>
        <p:spPr>
          <a:xfrm>
            <a:off x="4526466" y="3225800"/>
            <a:ext cx="311150" cy="304800"/>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6" name="Oval 15"/>
          <p:cNvSpPr/>
          <p:nvPr/>
        </p:nvSpPr>
        <p:spPr>
          <a:xfrm>
            <a:off x="4548691" y="2921000"/>
            <a:ext cx="311150" cy="304800"/>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7" name="Oval 16"/>
          <p:cNvSpPr/>
          <p:nvPr/>
        </p:nvSpPr>
        <p:spPr>
          <a:xfrm>
            <a:off x="4859841" y="2673350"/>
            <a:ext cx="311150" cy="304800"/>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8" name="Oval 17"/>
          <p:cNvSpPr/>
          <p:nvPr/>
        </p:nvSpPr>
        <p:spPr>
          <a:xfrm>
            <a:off x="5170991" y="2425700"/>
            <a:ext cx="311150" cy="304800"/>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9" name="Oval 18"/>
          <p:cNvSpPr/>
          <p:nvPr/>
        </p:nvSpPr>
        <p:spPr>
          <a:xfrm>
            <a:off x="5482141" y="2178050"/>
            <a:ext cx="311150" cy="304800"/>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cxnSp>
        <p:nvCxnSpPr>
          <p:cNvPr id="20" name="Straight Connector 19"/>
          <p:cNvCxnSpPr/>
          <p:nvPr/>
        </p:nvCxnSpPr>
        <p:spPr>
          <a:xfrm>
            <a:off x="4850679" y="2673350"/>
            <a:ext cx="139700" cy="15240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120191" y="2609850"/>
            <a:ext cx="139700" cy="15240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428166" y="2355850"/>
            <a:ext cx="139700" cy="15240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049224" y="2933513"/>
            <a:ext cx="45694" cy="111198"/>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4688392" y="3130550"/>
            <a:ext cx="22225" cy="15240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739192" y="3378200"/>
            <a:ext cx="206374" cy="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618541" y="2863850"/>
            <a:ext cx="139700" cy="15240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799516" y="3136900"/>
            <a:ext cx="120650" cy="7620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90501" y="736600"/>
            <a:ext cx="10826425" cy="400110"/>
          </a:xfrm>
          <a:prstGeom prst="rect">
            <a:avLst/>
          </a:prstGeom>
          <a:noFill/>
        </p:spPr>
        <p:txBody>
          <a:bodyPr wrap="none" rtlCol="0">
            <a:spAutoFit/>
          </a:bodyPr>
          <a:lstStyle/>
          <a:p>
            <a:r>
              <a:rPr lang="en-US" sz="2000" dirty="0">
                <a:latin typeface="Verdana" panose="020B0604030504040204" pitchFamily="34" charset="0"/>
                <a:cs typeface="Verdana" panose="020B0604030504040204" pitchFamily="34" charset="0"/>
              </a:rPr>
              <a:t>Smaller grids can be linked together using transmission lines vs. distribution lines.</a:t>
            </a:r>
          </a:p>
        </p:txBody>
      </p:sp>
      <p:pic>
        <p:nvPicPr>
          <p:cNvPr id="29" name="Picture 28">
            <a:extLst>
              <a:ext uri="{FF2B5EF4-FFF2-40B4-BE49-F238E27FC236}">
                <a16:creationId xmlns:a16="http://schemas.microsoft.com/office/drawing/2014/main" id="{9C161BC1-28CC-7941-B481-3603399E3FCC}"/>
              </a:ext>
            </a:extLst>
          </p:cNvPr>
          <p:cNvPicPr>
            <a:picLocks noChangeAspect="1"/>
          </p:cNvPicPr>
          <p:nvPr/>
        </p:nvPicPr>
        <p:blipFill>
          <a:blip r:embed="rId4">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40020535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834395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11. Electricity, grids and storage</a:t>
            </a:r>
          </a:p>
        </p:txBody>
      </p:sp>
      <p:sp>
        <p:nvSpPr>
          <p:cNvPr id="8" name="TextBox 7"/>
          <p:cNvSpPr txBox="1"/>
          <p:nvPr/>
        </p:nvSpPr>
        <p:spPr>
          <a:xfrm>
            <a:off x="459377" y="2951946"/>
            <a:ext cx="11273246" cy="954107"/>
          </a:xfrm>
          <a:prstGeom prst="rect">
            <a:avLst/>
          </a:prstGeom>
          <a:noFill/>
        </p:spPr>
        <p:txBody>
          <a:bodyPr wrap="square" rtlCol="0">
            <a:spAutoFit/>
          </a:bodyPr>
          <a:lstStyle/>
          <a:p>
            <a:pPr lvl="1" algn="ctr"/>
            <a:r>
              <a:rPr lang="en-US" sz="2800" b="1" dirty="0">
                <a:latin typeface="Verdana" panose="020B0604030504040204" pitchFamily="34" charset="0"/>
                <a:cs typeface="Verdana" panose="020B0604030504040204" pitchFamily="34" charset="0"/>
              </a:rPr>
              <a:t>11.7: Running an electric generation and distribution system</a:t>
            </a:r>
          </a:p>
        </p:txBody>
      </p:sp>
      <p:pic>
        <p:nvPicPr>
          <p:cNvPr id="7" name="Picture 6">
            <a:extLst>
              <a:ext uri="{FF2B5EF4-FFF2-40B4-BE49-F238E27FC236}">
                <a16:creationId xmlns:a16="http://schemas.microsoft.com/office/drawing/2014/main" id="{F41BA68D-F1DC-7343-9A39-996D3671C867}"/>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24175715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394050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Power grid control</a:t>
            </a:r>
          </a:p>
        </p:txBody>
      </p:sp>
      <p:sp>
        <p:nvSpPr>
          <p:cNvPr id="6" name="TextBox 5"/>
          <p:cNvSpPr txBox="1"/>
          <p:nvPr/>
        </p:nvSpPr>
        <p:spPr>
          <a:xfrm>
            <a:off x="319658" y="894174"/>
            <a:ext cx="11482608" cy="399405"/>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Electric generators (power plants) fall into </a:t>
            </a:r>
            <a:r>
              <a:rPr lang="en-US" sz="2000" b="1" dirty="0">
                <a:latin typeface="Verdana" panose="020B0604030504040204" pitchFamily="34" charset="0"/>
                <a:cs typeface="Verdana" panose="020B0604030504040204" pitchFamily="34" charset="0"/>
              </a:rPr>
              <a:t>three functional categories</a:t>
            </a:r>
            <a:r>
              <a:rPr lang="en-US" sz="2000" dirty="0">
                <a:latin typeface="Verdana" panose="020B0604030504040204" pitchFamily="34" charset="0"/>
                <a:cs typeface="Verdana" panose="020B0604030504040204" pitchFamily="34" charset="0"/>
              </a:rPr>
              <a:t>:</a:t>
            </a:r>
          </a:p>
        </p:txBody>
      </p:sp>
      <p:sp>
        <p:nvSpPr>
          <p:cNvPr id="3" name="TextBox 2"/>
          <p:cNvSpPr txBox="1"/>
          <p:nvPr/>
        </p:nvSpPr>
        <p:spPr>
          <a:xfrm>
            <a:off x="100480" y="6442918"/>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sp>
        <p:nvSpPr>
          <p:cNvPr id="9" name="TextBox 8"/>
          <p:cNvSpPr txBox="1"/>
          <p:nvPr/>
        </p:nvSpPr>
        <p:spPr>
          <a:xfrm>
            <a:off x="307975" y="1517307"/>
            <a:ext cx="10103122" cy="399405"/>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1. </a:t>
            </a:r>
            <a:r>
              <a:rPr lang="en-US" sz="2000" b="1" dirty="0">
                <a:latin typeface="Verdana" panose="020B0604030504040204" pitchFamily="34" charset="0"/>
                <a:cs typeface="Verdana" panose="020B0604030504040204" pitchFamily="34" charset="0"/>
              </a:rPr>
              <a:t>Baseload power plants: </a:t>
            </a:r>
            <a:r>
              <a:rPr lang="en-US" sz="2000" i="1" dirty="0">
                <a:latin typeface="Verdana" panose="020B0604030504040204" pitchFamily="34" charset="0"/>
                <a:cs typeface="Verdana" panose="020B0604030504040204" pitchFamily="34" charset="0"/>
              </a:rPr>
              <a:t>run all the time to meet minimum power loads</a:t>
            </a:r>
            <a:endParaRPr lang="en-US" sz="2000" i="1" dirty="0">
              <a:solidFill>
                <a:srgbClr val="000000"/>
              </a:solidFill>
              <a:latin typeface="Verdana" panose="020B0604030504040204" pitchFamily="34" charset="0"/>
              <a:cs typeface="Verdana" panose="020B0604030504040204" pitchFamily="34" charset="0"/>
            </a:endParaRPr>
          </a:p>
        </p:txBody>
      </p:sp>
      <p:sp>
        <p:nvSpPr>
          <p:cNvPr id="11" name="TextBox 10"/>
          <p:cNvSpPr txBox="1"/>
          <p:nvPr/>
        </p:nvSpPr>
        <p:spPr>
          <a:xfrm>
            <a:off x="307974" y="3148394"/>
            <a:ext cx="11735979" cy="399405"/>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2. </a:t>
            </a:r>
            <a:r>
              <a:rPr lang="en-US" sz="2000" b="1" dirty="0">
                <a:latin typeface="Verdana" panose="020B0604030504040204" pitchFamily="34" charset="0"/>
                <a:cs typeface="Verdana" panose="020B0604030504040204" pitchFamily="34" charset="0"/>
              </a:rPr>
              <a:t>Peaking power plants: </a:t>
            </a:r>
            <a:r>
              <a:rPr lang="en-US" sz="2000" i="1" dirty="0">
                <a:latin typeface="Verdana" panose="020B0604030504040204" pitchFamily="34" charset="0"/>
                <a:cs typeface="Verdana" panose="020B0604030504040204" pitchFamily="34" charset="0"/>
              </a:rPr>
              <a:t>run only when needed to meet ‘peak’ (max) power loads</a:t>
            </a:r>
            <a:endParaRPr lang="en-US" sz="2000" i="1" dirty="0">
              <a:solidFill>
                <a:srgbClr val="000000"/>
              </a:solidFill>
              <a:latin typeface="Verdana" panose="020B0604030504040204" pitchFamily="34" charset="0"/>
              <a:cs typeface="Verdana" panose="020B0604030504040204" pitchFamily="34" charset="0"/>
            </a:endParaRPr>
          </a:p>
        </p:txBody>
      </p:sp>
      <p:sp>
        <p:nvSpPr>
          <p:cNvPr id="12" name="TextBox 11"/>
          <p:cNvSpPr txBox="1"/>
          <p:nvPr/>
        </p:nvSpPr>
        <p:spPr>
          <a:xfrm>
            <a:off x="307974" y="5179187"/>
            <a:ext cx="11735979" cy="399405"/>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3. </a:t>
            </a:r>
            <a:r>
              <a:rPr lang="en-US" sz="2000" b="1" dirty="0">
                <a:latin typeface="Verdana" panose="020B0604030504040204" pitchFamily="34" charset="0"/>
                <a:cs typeface="Verdana" panose="020B0604030504040204" pitchFamily="34" charset="0"/>
              </a:rPr>
              <a:t>Intermediate power plants: </a:t>
            </a:r>
            <a:r>
              <a:rPr lang="en-US" sz="2000" i="1" dirty="0">
                <a:latin typeface="Verdana" panose="020B0604030504040204" pitchFamily="34" charset="0"/>
                <a:cs typeface="Verdana" panose="020B0604030504040204" pitchFamily="34" charset="0"/>
              </a:rPr>
              <a:t>run to meet intermediate power loads</a:t>
            </a:r>
            <a:endParaRPr lang="en-US" sz="2000" i="1" dirty="0">
              <a:solidFill>
                <a:srgbClr val="000000"/>
              </a:solidFill>
              <a:latin typeface="Verdana" panose="020B0604030504040204" pitchFamily="34" charset="0"/>
              <a:cs typeface="Verdana" panose="020B0604030504040204" pitchFamily="34" charset="0"/>
            </a:endParaRPr>
          </a:p>
        </p:txBody>
      </p:sp>
      <p:sp>
        <p:nvSpPr>
          <p:cNvPr id="13" name="TextBox 12"/>
          <p:cNvSpPr txBox="1"/>
          <p:nvPr/>
        </p:nvSpPr>
        <p:spPr>
          <a:xfrm>
            <a:off x="630809" y="2022173"/>
            <a:ext cx="11413144" cy="764312"/>
          </a:xfrm>
          <a:prstGeom prst="rect">
            <a:avLst/>
          </a:prstGeom>
          <a:noFill/>
        </p:spPr>
        <p:txBody>
          <a:bodyPr wrap="square" rtlCol="0">
            <a:spAutoFit/>
          </a:bodyPr>
          <a:lstStyle/>
          <a:p>
            <a:pPr marL="342900" indent="-342900">
              <a:lnSpc>
                <a:spcPct val="110000"/>
              </a:lnSpc>
              <a:buFont typeface="Arial"/>
              <a:buChar char="•"/>
            </a:pPr>
            <a:r>
              <a:rPr lang="en-US" sz="2000" u="sng" dirty="0">
                <a:latin typeface="Verdana" panose="020B0604030504040204" pitchFamily="34" charset="0"/>
                <a:cs typeface="Verdana" panose="020B0604030504040204" pitchFamily="34" charset="0"/>
              </a:rPr>
              <a:t>Nuclear plants </a:t>
            </a:r>
            <a:r>
              <a:rPr lang="en-US" sz="2000" dirty="0">
                <a:latin typeface="Verdana" panose="020B0604030504040204" pitchFamily="34" charset="0"/>
                <a:cs typeface="Verdana" panose="020B0604030504040204" pitchFamily="34" charset="0"/>
              </a:rPr>
              <a:t>work well for base-load power since they are most stable at full power output.</a:t>
            </a:r>
          </a:p>
        </p:txBody>
      </p:sp>
      <p:sp>
        <p:nvSpPr>
          <p:cNvPr id="14" name="TextBox 13"/>
          <p:cNvSpPr txBox="1"/>
          <p:nvPr/>
        </p:nvSpPr>
        <p:spPr>
          <a:xfrm>
            <a:off x="630809" y="5611331"/>
            <a:ext cx="10044756" cy="399405"/>
          </a:xfrm>
          <a:prstGeom prst="rect">
            <a:avLst/>
          </a:prstGeom>
          <a:noFill/>
        </p:spPr>
        <p:txBody>
          <a:bodyPr wrap="square" rtlCol="0">
            <a:spAutoFit/>
          </a:bodyPr>
          <a:lstStyle/>
          <a:p>
            <a:pPr marL="342900" indent="-342900">
              <a:lnSpc>
                <a:spcPct val="110000"/>
              </a:lnSpc>
              <a:buFont typeface="Arial"/>
              <a:buChar char="•"/>
            </a:pPr>
            <a:r>
              <a:rPr lang="en-US" sz="2000" u="sng" dirty="0">
                <a:latin typeface="Verdana" panose="020B0604030504040204" pitchFamily="34" charset="0"/>
                <a:cs typeface="Verdana" panose="020B0604030504040204" pitchFamily="34" charset="0"/>
              </a:rPr>
              <a:t>Gas turbines</a:t>
            </a:r>
            <a:r>
              <a:rPr lang="en-US" sz="2000" dirty="0">
                <a:latin typeface="Verdana" panose="020B0604030504040204" pitchFamily="34" charset="0"/>
                <a:cs typeface="Verdana" panose="020B0604030504040204" pitchFamily="34" charset="0"/>
              </a:rPr>
              <a:t> can be tuned to changing power loads.</a:t>
            </a:r>
          </a:p>
        </p:txBody>
      </p:sp>
      <p:sp>
        <p:nvSpPr>
          <p:cNvPr id="15" name="TextBox 14"/>
          <p:cNvSpPr txBox="1"/>
          <p:nvPr/>
        </p:nvSpPr>
        <p:spPr>
          <a:xfrm>
            <a:off x="630809" y="3633808"/>
            <a:ext cx="10044756" cy="1102866"/>
          </a:xfrm>
          <a:prstGeom prst="rect">
            <a:avLst/>
          </a:prstGeom>
          <a:noFill/>
        </p:spPr>
        <p:txBody>
          <a:bodyPr wrap="square" rtlCol="0">
            <a:spAutoFit/>
          </a:bodyPr>
          <a:lstStyle/>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Generally the most expensive</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Often small, older plants using coal or oil</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Gas turbines and hydro can also be used</a:t>
            </a:r>
          </a:p>
        </p:txBody>
      </p:sp>
      <p:pic>
        <p:nvPicPr>
          <p:cNvPr id="16" name="Picture 15">
            <a:extLst>
              <a:ext uri="{FF2B5EF4-FFF2-40B4-BE49-F238E27FC236}">
                <a16:creationId xmlns:a16="http://schemas.microsoft.com/office/drawing/2014/main" id="{DAB4BCC0-80AF-E34B-A2CB-CA28508C0AB9}"/>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179292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6867586"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Four tasks of running the system</a:t>
            </a:r>
          </a:p>
        </p:txBody>
      </p:sp>
      <p:sp>
        <p:nvSpPr>
          <p:cNvPr id="6" name="TextBox 5"/>
          <p:cNvSpPr txBox="1"/>
          <p:nvPr/>
        </p:nvSpPr>
        <p:spPr>
          <a:xfrm>
            <a:off x="319658" y="894173"/>
            <a:ext cx="11776548" cy="4488408"/>
          </a:xfrm>
          <a:prstGeom prst="rect">
            <a:avLst/>
          </a:prstGeom>
          <a:noFill/>
        </p:spPr>
        <p:txBody>
          <a:bodyPr wrap="square" rtlCol="0">
            <a:spAutoFit/>
          </a:bodyPr>
          <a:lstStyle/>
          <a:p>
            <a:pPr marL="457200" indent="-457200">
              <a:lnSpc>
                <a:spcPct val="110000"/>
              </a:lnSpc>
              <a:buAutoNum type="arabicPeriod"/>
            </a:pPr>
            <a:r>
              <a:rPr lang="en-US" sz="2000" b="1" dirty="0">
                <a:latin typeface="Verdana" panose="020B0604030504040204" pitchFamily="34" charset="0"/>
                <a:cs typeface="Verdana" panose="020B0604030504040204" pitchFamily="34" charset="0"/>
              </a:rPr>
              <a:t>Technical control</a:t>
            </a:r>
          </a:p>
          <a:p>
            <a:pPr marL="457200" indent="-457200">
              <a:lnSpc>
                <a:spcPct val="110000"/>
              </a:lnSpc>
              <a:buAutoNum type="arabicPeriod"/>
            </a:pPr>
            <a:endParaRPr lang="en-US" sz="2000" dirty="0">
              <a:latin typeface="Verdana" panose="020B0604030504040204" pitchFamily="34" charset="0"/>
              <a:cs typeface="Verdana" panose="020B0604030504040204" pitchFamily="34" charset="0"/>
            </a:endParaRPr>
          </a:p>
          <a:p>
            <a:pPr marL="457200" indent="-457200">
              <a:lnSpc>
                <a:spcPct val="110000"/>
              </a:lnSpc>
              <a:buAutoNum type="arabicPeriod"/>
            </a:pPr>
            <a:endParaRPr lang="en-US" sz="2000" dirty="0">
              <a:latin typeface="Verdana" panose="020B0604030504040204" pitchFamily="34" charset="0"/>
              <a:cs typeface="Verdana" panose="020B0604030504040204" pitchFamily="34" charset="0"/>
            </a:endParaRPr>
          </a:p>
          <a:p>
            <a:pPr marL="457200" indent="-457200">
              <a:lnSpc>
                <a:spcPct val="110000"/>
              </a:lnSpc>
              <a:buAutoNum type="arabicPeriod"/>
            </a:pPr>
            <a:endParaRPr lang="en-US" sz="2000" dirty="0">
              <a:latin typeface="Verdana" panose="020B0604030504040204" pitchFamily="34" charset="0"/>
              <a:cs typeface="Verdana" panose="020B0604030504040204" pitchFamily="34" charset="0"/>
            </a:endParaRPr>
          </a:p>
          <a:p>
            <a:pPr marL="457200" indent="-457200">
              <a:lnSpc>
                <a:spcPct val="110000"/>
              </a:lnSpc>
              <a:buAutoNum type="arabicPeriod"/>
            </a:pPr>
            <a:r>
              <a:rPr lang="en-US" sz="2000" b="1" dirty="0">
                <a:latin typeface="Verdana" panose="020B0604030504040204" pitchFamily="34" charset="0"/>
                <a:cs typeface="Verdana" panose="020B0604030504040204" pitchFamily="34" charset="0"/>
              </a:rPr>
              <a:t>Matching supply and demand in real time</a:t>
            </a:r>
          </a:p>
          <a:p>
            <a:pPr marL="457200" indent="-457200">
              <a:lnSpc>
                <a:spcPct val="110000"/>
              </a:lnSpc>
              <a:buAutoNum type="arabicPeriod"/>
            </a:pPr>
            <a:endParaRPr lang="en-US" sz="2000" b="1" dirty="0">
              <a:latin typeface="Verdana" panose="020B0604030504040204" pitchFamily="34" charset="0"/>
              <a:cs typeface="Verdana" panose="020B0604030504040204" pitchFamily="34" charset="0"/>
            </a:endParaRPr>
          </a:p>
          <a:p>
            <a:pPr marL="457200" indent="-457200">
              <a:lnSpc>
                <a:spcPct val="110000"/>
              </a:lnSpc>
              <a:buAutoNum type="arabicPeriod"/>
            </a:pPr>
            <a:endParaRPr lang="en-US" sz="2000" dirty="0">
              <a:latin typeface="Verdana" panose="020B0604030504040204" pitchFamily="34" charset="0"/>
              <a:cs typeface="Verdana" panose="020B0604030504040204" pitchFamily="34" charset="0"/>
            </a:endParaRPr>
          </a:p>
          <a:p>
            <a:pPr marL="457200" indent="-457200">
              <a:lnSpc>
                <a:spcPct val="110000"/>
              </a:lnSpc>
              <a:buAutoNum type="arabicPeriod"/>
            </a:pPr>
            <a:endParaRPr lang="en-US" sz="2000" dirty="0">
              <a:latin typeface="Verdana" panose="020B0604030504040204" pitchFamily="34" charset="0"/>
              <a:cs typeface="Verdana" panose="020B0604030504040204" pitchFamily="34" charset="0"/>
            </a:endParaRPr>
          </a:p>
          <a:p>
            <a:pPr marL="457200" indent="-457200">
              <a:lnSpc>
                <a:spcPct val="110000"/>
              </a:lnSpc>
              <a:buAutoNum type="arabicPeriod"/>
            </a:pPr>
            <a:r>
              <a:rPr lang="en-US" sz="2000" b="1" dirty="0">
                <a:latin typeface="Verdana" panose="020B0604030504040204" pitchFamily="34" charset="0"/>
                <a:cs typeface="Verdana" panose="020B0604030504040204" pitchFamily="34" charset="0"/>
              </a:rPr>
              <a:t>Keep the lights on</a:t>
            </a:r>
          </a:p>
          <a:p>
            <a:pPr marL="457200" indent="-457200">
              <a:lnSpc>
                <a:spcPct val="110000"/>
              </a:lnSpc>
              <a:buAutoNum type="arabicPeriod"/>
            </a:pPr>
            <a:endParaRPr lang="en-US" sz="2000" dirty="0">
              <a:latin typeface="Verdana" panose="020B0604030504040204" pitchFamily="34" charset="0"/>
              <a:cs typeface="Verdana" panose="020B0604030504040204" pitchFamily="34" charset="0"/>
            </a:endParaRPr>
          </a:p>
          <a:p>
            <a:pPr marL="457200" indent="-457200">
              <a:lnSpc>
                <a:spcPct val="110000"/>
              </a:lnSpc>
              <a:buAutoNum type="arabicPeriod"/>
            </a:pPr>
            <a:endParaRPr lang="en-US" sz="2000" dirty="0">
              <a:latin typeface="Verdana" panose="020B0604030504040204" pitchFamily="34" charset="0"/>
              <a:cs typeface="Verdana" panose="020B0604030504040204" pitchFamily="34" charset="0"/>
            </a:endParaRPr>
          </a:p>
          <a:p>
            <a:pPr marL="457200" indent="-457200">
              <a:lnSpc>
                <a:spcPct val="110000"/>
              </a:lnSpc>
              <a:buAutoNum type="arabicPeriod"/>
            </a:pPr>
            <a:endParaRPr lang="en-US" sz="2000" dirty="0">
              <a:latin typeface="Verdana" panose="020B0604030504040204" pitchFamily="34" charset="0"/>
              <a:cs typeface="Verdana" panose="020B0604030504040204" pitchFamily="34" charset="0"/>
            </a:endParaRPr>
          </a:p>
          <a:p>
            <a:pPr marL="457200" indent="-457200">
              <a:lnSpc>
                <a:spcPct val="110000"/>
              </a:lnSpc>
              <a:buAutoNum type="arabicPeriod"/>
            </a:pPr>
            <a:r>
              <a:rPr lang="en-US" sz="2000" b="1" dirty="0">
                <a:latin typeface="Verdana" panose="020B0604030504040204" pitchFamily="34" charset="0"/>
                <a:cs typeface="Verdana" panose="020B0604030504040204" pitchFamily="34" charset="0"/>
              </a:rPr>
              <a:t>Optimize</a:t>
            </a:r>
          </a:p>
        </p:txBody>
      </p:sp>
      <p:sp>
        <p:nvSpPr>
          <p:cNvPr id="3" name="TextBox 2"/>
          <p:cNvSpPr txBox="1"/>
          <p:nvPr/>
        </p:nvSpPr>
        <p:spPr>
          <a:xfrm>
            <a:off x="7347149" y="6487853"/>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sp>
        <p:nvSpPr>
          <p:cNvPr id="2" name="TextBox 1"/>
          <p:cNvSpPr txBox="1"/>
          <p:nvPr/>
        </p:nvSpPr>
        <p:spPr>
          <a:xfrm>
            <a:off x="806522" y="1229895"/>
            <a:ext cx="11065820"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Keep voltage and frequency within specified limits.</a:t>
            </a:r>
          </a:p>
          <a:p>
            <a:pPr marL="800100" lvl="1"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Constant adjustment of many connected generators operating in parallel.</a:t>
            </a:r>
          </a:p>
        </p:txBody>
      </p:sp>
      <p:sp>
        <p:nvSpPr>
          <p:cNvPr id="11" name="TextBox 10"/>
          <p:cNvSpPr txBox="1"/>
          <p:nvPr/>
        </p:nvSpPr>
        <p:spPr>
          <a:xfrm>
            <a:off x="798202" y="2610968"/>
            <a:ext cx="8694431" cy="707886"/>
          </a:xfrm>
          <a:prstGeom prst="rect">
            <a:avLst/>
          </a:prstGeom>
          <a:noFill/>
        </p:spPr>
        <p:txBody>
          <a:bodyPr wrap="none" rtlCol="0">
            <a:spAutoFit/>
          </a:bodyPr>
          <a:lstStyle/>
          <a:p>
            <a:pPr marL="342900"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Both locally and across different parts of the country.</a:t>
            </a:r>
          </a:p>
          <a:p>
            <a:pPr marL="342900"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If CHP is involved then heat demands must also be considered.</a:t>
            </a:r>
          </a:p>
        </p:txBody>
      </p:sp>
      <p:sp>
        <p:nvSpPr>
          <p:cNvPr id="12" name="TextBox 11"/>
          <p:cNvSpPr txBox="1"/>
          <p:nvPr/>
        </p:nvSpPr>
        <p:spPr>
          <a:xfrm>
            <a:off x="790491" y="3887538"/>
            <a:ext cx="4557658" cy="707886"/>
          </a:xfrm>
          <a:prstGeom prst="rect">
            <a:avLst/>
          </a:prstGeom>
          <a:noFill/>
        </p:spPr>
        <p:txBody>
          <a:bodyPr wrap="none" rtlCol="0">
            <a:spAutoFit/>
          </a:bodyPr>
          <a:lstStyle/>
          <a:p>
            <a:pPr marL="342900"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Basic operations</a:t>
            </a:r>
          </a:p>
          <a:p>
            <a:pPr marL="342900"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Black start if grid failure occurs</a:t>
            </a:r>
          </a:p>
        </p:txBody>
      </p:sp>
      <p:sp>
        <p:nvSpPr>
          <p:cNvPr id="13" name="TextBox 12"/>
          <p:cNvSpPr txBox="1"/>
          <p:nvPr/>
        </p:nvSpPr>
        <p:spPr>
          <a:xfrm>
            <a:off x="806522" y="5242792"/>
            <a:ext cx="7447716"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Resources</a:t>
            </a:r>
          </a:p>
          <a:p>
            <a:pPr marL="342900"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Operations and maintenance</a:t>
            </a:r>
          </a:p>
          <a:p>
            <a:pPr marL="342900"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Economics</a:t>
            </a:r>
          </a:p>
          <a:p>
            <a:pPr marL="342900"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Externalities like environmental impacts</a:t>
            </a:r>
          </a:p>
        </p:txBody>
      </p:sp>
      <p:pic>
        <p:nvPicPr>
          <p:cNvPr id="14" name="Picture 13">
            <a:extLst>
              <a:ext uri="{FF2B5EF4-FFF2-40B4-BE49-F238E27FC236}">
                <a16:creationId xmlns:a16="http://schemas.microsoft.com/office/drawing/2014/main" id="{5EABD2E8-022D-BB49-8CC6-D514AFE13BB4}"/>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257741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8505"/>
            <a:ext cx="6231193"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Balancing supply and demand</a:t>
            </a:r>
          </a:p>
        </p:txBody>
      </p:sp>
      <p:sp>
        <p:nvSpPr>
          <p:cNvPr id="3" name="TextBox 2"/>
          <p:cNvSpPr txBox="1"/>
          <p:nvPr/>
        </p:nvSpPr>
        <p:spPr>
          <a:xfrm>
            <a:off x="98078" y="6429959"/>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sp>
        <p:nvSpPr>
          <p:cNvPr id="2" name="TextBox 1"/>
          <p:cNvSpPr txBox="1"/>
          <p:nvPr/>
        </p:nvSpPr>
        <p:spPr>
          <a:xfrm>
            <a:off x="256175" y="739542"/>
            <a:ext cx="11709402" cy="1631216"/>
          </a:xfrm>
          <a:prstGeom prst="rect">
            <a:avLst/>
          </a:prstGeom>
          <a:noFill/>
        </p:spPr>
        <p:txBody>
          <a:bodyPr wrap="square" rtlCol="0">
            <a:spAutoFit/>
          </a:bodyPr>
          <a:lstStyle/>
          <a:p>
            <a:r>
              <a:rPr lang="en-US" sz="2000" b="1" dirty="0">
                <a:latin typeface="Verdana" panose="020B0604030504040204" pitchFamily="34" charset="0"/>
                <a:cs typeface="Verdana" panose="020B0604030504040204" pitchFamily="34" charset="0"/>
              </a:rPr>
              <a:t>Given two different types of power generators:</a:t>
            </a:r>
          </a:p>
          <a:p>
            <a:endParaRPr lang="en-US" sz="1000" dirty="0">
              <a:latin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cs typeface="Verdana" panose="020B0604030504040204" pitchFamily="34" charset="0"/>
              </a:rPr>
              <a:t>600 MW coal-fired station is 40% efficient but takes 8 hours to reach maximum output; and is less efficient at less than full load.</a:t>
            </a:r>
          </a:p>
          <a:p>
            <a:pPr marL="342900" indent="-342900">
              <a:buFont typeface="Arial"/>
              <a:buChar char="•"/>
            </a:pPr>
            <a:endParaRPr lang="en-US" sz="1000" dirty="0">
              <a:latin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cs typeface="Verdana" panose="020B0604030504040204" pitchFamily="34" charset="0"/>
              </a:rPr>
              <a:t>30 MW gas turbine station is only 30% efficient but reaches full power in minutes.</a:t>
            </a:r>
          </a:p>
        </p:txBody>
      </p:sp>
      <p:sp>
        <p:nvSpPr>
          <p:cNvPr id="14" name="TextBox 13"/>
          <p:cNvSpPr txBox="1"/>
          <p:nvPr/>
        </p:nvSpPr>
        <p:spPr>
          <a:xfrm>
            <a:off x="283750" y="2913215"/>
            <a:ext cx="5241840" cy="1615827"/>
          </a:xfrm>
          <a:prstGeom prst="rect">
            <a:avLst/>
          </a:prstGeom>
          <a:noFill/>
        </p:spPr>
        <p:txBody>
          <a:bodyPr wrap="square" rtlCol="0">
            <a:spAutoFit/>
          </a:bodyPr>
          <a:lstStyle/>
          <a:p>
            <a:r>
              <a:rPr lang="en-US" sz="2000" b="1" dirty="0">
                <a:latin typeface="Verdana" panose="020B0604030504040204" pitchFamily="34" charset="0"/>
                <a:cs typeface="Verdana" panose="020B0604030504040204" pitchFamily="34" charset="0"/>
              </a:rPr>
              <a:t>And demand that varies with time:</a:t>
            </a:r>
          </a:p>
          <a:p>
            <a:endParaRPr lang="en-US" sz="1000" dirty="0">
              <a:latin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cs typeface="Verdana" panose="020B0604030504040204" pitchFamily="34" charset="0"/>
              </a:rPr>
              <a:t>Demand varies over 24 hours vs. weekday vs. weekend…</a:t>
            </a:r>
          </a:p>
          <a:p>
            <a:endParaRPr lang="en-US" sz="1000" dirty="0">
              <a:latin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cs typeface="Verdana" panose="020B0604030504040204" pitchFamily="34" charset="0"/>
              </a:rPr>
              <a:t>… also varies seasonally.</a:t>
            </a:r>
          </a:p>
        </p:txBody>
      </p:sp>
      <p:pic>
        <p:nvPicPr>
          <p:cNvPr id="9" name="Picture 8" descr="Scanbot Oct 30, 2017 7.09 PM.pdf"/>
          <p:cNvPicPr>
            <a:picLocks noChangeAspect="1"/>
          </p:cNvPicPr>
          <p:nvPr/>
        </p:nvPicPr>
        <p:blipFill rotWithShape="1">
          <a:blip r:embed="rId2">
            <a:extLst>
              <a:ext uri="{28A0092B-C50C-407E-A947-70E740481C1C}">
                <a14:useLocalDpi xmlns:a14="http://schemas.microsoft.com/office/drawing/2010/main" val="0"/>
              </a:ext>
            </a:extLst>
          </a:blip>
          <a:srcRect r="1901" b="10994"/>
          <a:stretch/>
        </p:blipFill>
        <p:spPr>
          <a:xfrm>
            <a:off x="5682342" y="2465795"/>
            <a:ext cx="6341911" cy="4271942"/>
          </a:xfrm>
          <a:prstGeom prst="rect">
            <a:avLst/>
          </a:prstGeom>
        </p:spPr>
      </p:pic>
      <p:pic>
        <p:nvPicPr>
          <p:cNvPr id="10" name="Picture 9">
            <a:extLst>
              <a:ext uri="{FF2B5EF4-FFF2-40B4-BE49-F238E27FC236}">
                <a16:creationId xmlns:a16="http://schemas.microsoft.com/office/drawing/2014/main" id="{64729D4F-5F65-0543-9A0F-DC98E27F7054}"/>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370764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555793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AC and three-phase power</a:t>
            </a:r>
          </a:p>
        </p:txBody>
      </p:sp>
      <p:sp>
        <p:nvSpPr>
          <p:cNvPr id="3" name="TextBox 2"/>
          <p:cNvSpPr txBox="1"/>
          <p:nvPr/>
        </p:nvSpPr>
        <p:spPr>
          <a:xfrm>
            <a:off x="130006" y="6228619"/>
            <a:ext cx="4846943"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9; </a:t>
            </a:r>
          </a:p>
          <a:p>
            <a:r>
              <a:rPr lang="en-US" sz="1400" dirty="0" err="1">
                <a:latin typeface="Verdana" panose="020B0604030504040204" pitchFamily="34" charset="0"/>
                <a:cs typeface="Verdana" panose="020B0604030504040204" pitchFamily="34" charset="0"/>
              </a:rPr>
              <a:t>wikipedia</a:t>
            </a:r>
            <a:endParaRPr lang="en-US" sz="1400" dirty="0">
              <a:latin typeface="Verdana" panose="020B0604030504040204" pitchFamily="34" charset="0"/>
              <a:cs typeface="Verdana" panose="020B0604030504040204" pitchFamily="34" charset="0"/>
            </a:endParaRPr>
          </a:p>
        </p:txBody>
      </p:sp>
      <p:sp>
        <p:nvSpPr>
          <p:cNvPr id="9" name="TextBox 8"/>
          <p:cNvSpPr txBox="1"/>
          <p:nvPr/>
        </p:nvSpPr>
        <p:spPr>
          <a:xfrm>
            <a:off x="319659" y="2658480"/>
            <a:ext cx="4846943" cy="2600007"/>
          </a:xfrm>
          <a:prstGeom prst="rect">
            <a:avLst/>
          </a:prstGeom>
          <a:noFill/>
        </p:spPr>
        <p:txBody>
          <a:bodyPr wrap="square" rtlCol="0">
            <a:spAutoFit/>
          </a:bodyPr>
          <a:lstStyle/>
          <a:p>
            <a:pPr>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Uses less conductor material</a:t>
            </a:r>
          </a:p>
          <a:p>
            <a:pPr marL="342900" indent="-342900">
              <a:lnSpc>
                <a:spcPct val="110000"/>
              </a:lnSpc>
              <a:buFont typeface="Arial"/>
              <a:buChar char="•"/>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Consistent supply of power (average peak)</a:t>
            </a:r>
          </a:p>
          <a:p>
            <a:pPr>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Generated and transmitted at high voltage and then stepped down for local use.</a:t>
            </a:r>
          </a:p>
        </p:txBody>
      </p:sp>
      <p:pic>
        <p:nvPicPr>
          <p:cNvPr id="10" name="Picture 9" descr="3_phase_AC_waveform.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4959" y="1875236"/>
            <a:ext cx="6692537" cy="4982765"/>
          </a:xfrm>
          <a:prstGeom prst="rect">
            <a:avLst/>
          </a:prstGeom>
        </p:spPr>
      </p:pic>
      <p:pic>
        <p:nvPicPr>
          <p:cNvPr id="11" name="Picture 10">
            <a:extLst>
              <a:ext uri="{FF2B5EF4-FFF2-40B4-BE49-F238E27FC236}">
                <a16:creationId xmlns:a16="http://schemas.microsoft.com/office/drawing/2014/main" id="{2AA759A2-519C-9B42-B398-E52DD3203873}"/>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
        <p:nvSpPr>
          <p:cNvPr id="12" name="TextBox 11">
            <a:extLst>
              <a:ext uri="{FF2B5EF4-FFF2-40B4-BE49-F238E27FC236}">
                <a16:creationId xmlns:a16="http://schemas.microsoft.com/office/drawing/2014/main" id="{E86F737D-D134-2A43-8599-BB62332CD175}"/>
              </a:ext>
            </a:extLst>
          </p:cNvPr>
          <p:cNvSpPr txBox="1"/>
          <p:nvPr/>
        </p:nvSpPr>
        <p:spPr>
          <a:xfrm>
            <a:off x="319659" y="851452"/>
            <a:ext cx="11763484" cy="1076513"/>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Three-phase power: </a:t>
            </a:r>
            <a:r>
              <a:rPr lang="en-US" sz="2000" dirty="0">
                <a:latin typeface="Verdana" panose="020B0604030504040204" pitchFamily="34" charset="0"/>
                <a:cs typeface="Verdana" panose="020B0604030504040204" pitchFamily="34" charset="0"/>
              </a:rPr>
              <a:t>a poly-phase power distribution used for AC power generation, transmission and distribution</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Late 1880s</a:t>
            </a:r>
          </a:p>
        </p:txBody>
      </p:sp>
    </p:spTree>
    <p:extLst>
      <p:ext uri="{BB962C8B-B14F-4D97-AF65-F5344CB8AC3E}">
        <p14:creationId xmlns:p14="http://schemas.microsoft.com/office/powerpoint/2010/main" val="203446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6886822"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Using bidding for who runs when</a:t>
            </a:r>
          </a:p>
        </p:txBody>
      </p:sp>
      <p:sp>
        <p:nvSpPr>
          <p:cNvPr id="3" name="TextBox 2"/>
          <p:cNvSpPr txBox="1"/>
          <p:nvPr/>
        </p:nvSpPr>
        <p:spPr>
          <a:xfrm>
            <a:off x="100480" y="6500907"/>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sp>
        <p:nvSpPr>
          <p:cNvPr id="2" name="TextBox 1"/>
          <p:cNvSpPr txBox="1"/>
          <p:nvPr/>
        </p:nvSpPr>
        <p:spPr>
          <a:xfrm>
            <a:off x="228601" y="842210"/>
            <a:ext cx="11935825" cy="1631216"/>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National Grid </a:t>
            </a:r>
            <a:r>
              <a:rPr lang="en-US" sz="2000" b="1" dirty="0">
                <a:latin typeface="Verdana" panose="020B0604030504040204" pitchFamily="34" charset="0"/>
                <a:cs typeface="Verdana" panose="020B0604030504040204" pitchFamily="34" charset="0"/>
              </a:rPr>
              <a:t>computer system continuously projects power need </a:t>
            </a:r>
            <a:r>
              <a:rPr lang="en-US" sz="2000" dirty="0">
                <a:latin typeface="Verdana" panose="020B0604030504040204" pitchFamily="34" charset="0"/>
                <a:cs typeface="Verdana" panose="020B0604030504040204" pitchFamily="34" charset="0"/>
              </a:rPr>
              <a:t>for the next hours or days.</a:t>
            </a:r>
          </a:p>
          <a:p>
            <a:endParaRPr lang="en-US" sz="1000" dirty="0">
              <a:latin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cs typeface="Verdana" panose="020B0604030504040204" pitchFamily="34" charset="0"/>
              </a:rPr>
              <a:t>Computers at each power station then bid to produce that power by offering a price.</a:t>
            </a:r>
          </a:p>
          <a:p>
            <a:endParaRPr lang="en-US" sz="1000" dirty="0">
              <a:latin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cs typeface="Verdana" panose="020B0604030504040204" pitchFamily="34" charset="0"/>
              </a:rPr>
              <a:t>Stations of </a:t>
            </a:r>
            <a:r>
              <a:rPr lang="en-US" sz="2000" u="sng" dirty="0">
                <a:latin typeface="Verdana" panose="020B0604030504040204" pitchFamily="34" charset="0"/>
                <a:cs typeface="Verdana" panose="020B0604030504040204" pitchFamily="34" charset="0"/>
              </a:rPr>
              <a:t>&lt;</a:t>
            </a:r>
            <a:r>
              <a:rPr lang="en-US" sz="2000" dirty="0">
                <a:latin typeface="Verdana" panose="020B0604030504040204" pitchFamily="34" charset="0"/>
                <a:cs typeface="Verdana" panose="020B0604030504040204" pitchFamily="34" charset="0"/>
              </a:rPr>
              <a:t> 1 MW aren’t constrained and receive a constant price.</a:t>
            </a:r>
          </a:p>
        </p:txBody>
      </p:sp>
      <p:sp>
        <p:nvSpPr>
          <p:cNvPr id="9" name="TextBox 8"/>
          <p:cNvSpPr txBox="1"/>
          <p:nvPr/>
        </p:nvSpPr>
        <p:spPr>
          <a:xfrm>
            <a:off x="256176" y="2777872"/>
            <a:ext cx="11578774" cy="3477875"/>
          </a:xfrm>
          <a:prstGeom prst="rect">
            <a:avLst/>
          </a:prstGeom>
          <a:noFill/>
        </p:spPr>
        <p:txBody>
          <a:bodyPr wrap="square" rtlCol="0">
            <a:spAutoFit/>
          </a:bodyPr>
          <a:lstStyle/>
          <a:p>
            <a:r>
              <a:rPr lang="en-US" sz="2000" u="sng" dirty="0">
                <a:latin typeface="Verdana" panose="020B0604030504040204" pitchFamily="34" charset="0"/>
                <a:cs typeface="Verdana" panose="020B0604030504040204" pitchFamily="34" charset="0"/>
              </a:rPr>
              <a:t>Generally</a:t>
            </a:r>
            <a:endParaRPr lang="en-US" sz="2000" dirty="0">
              <a:latin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cs typeface="Verdana" panose="020B0604030504040204" pitchFamily="34" charset="0"/>
              </a:rPr>
              <a:t>Systems with the lowest fuel and operating costs supply </a:t>
            </a:r>
            <a:r>
              <a:rPr lang="en-US" sz="2000" b="1" dirty="0">
                <a:latin typeface="Verdana" panose="020B0604030504040204" pitchFamily="34" charset="0"/>
                <a:cs typeface="Verdana" panose="020B0604030504040204" pitchFamily="34" charset="0"/>
              </a:rPr>
              <a:t>baseload power</a:t>
            </a:r>
            <a:r>
              <a:rPr lang="en-US" sz="2000" dirty="0">
                <a:latin typeface="Verdana" panose="020B0604030504040204" pitchFamily="34" charset="0"/>
                <a:cs typeface="Verdana" panose="020B0604030504040204" pitchFamily="34" charset="0"/>
              </a:rPr>
              <a:t>.</a:t>
            </a:r>
          </a:p>
          <a:p>
            <a:pPr marL="800100" lvl="1" indent="-342900">
              <a:buFont typeface="Arial"/>
              <a:buChar char="•"/>
            </a:pPr>
            <a:r>
              <a:rPr lang="en-US" sz="2000" dirty="0">
                <a:latin typeface="Verdana" panose="020B0604030504040204" pitchFamily="34" charset="0"/>
                <a:cs typeface="Verdana" panose="020B0604030504040204" pitchFamily="34" charset="0"/>
              </a:rPr>
              <a:t>Renewables </a:t>
            </a:r>
          </a:p>
          <a:p>
            <a:pPr lvl="1"/>
            <a:endParaRPr lang="en-US" sz="1000" dirty="0">
              <a:latin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cs typeface="Verdana" panose="020B0604030504040204" pitchFamily="34" charset="0"/>
              </a:rPr>
              <a:t>As </a:t>
            </a:r>
            <a:r>
              <a:rPr lang="en-US" sz="2000" b="1" dirty="0">
                <a:latin typeface="Verdana" panose="020B0604030504040204" pitchFamily="34" charset="0"/>
                <a:cs typeface="Verdana" panose="020B0604030504040204" pitchFamily="34" charset="0"/>
              </a:rPr>
              <a:t>demand rises</a:t>
            </a:r>
            <a:r>
              <a:rPr lang="en-US" sz="2000" dirty="0">
                <a:latin typeface="Verdana" panose="020B0604030504040204" pitchFamily="34" charset="0"/>
                <a:cs typeface="Verdana" panose="020B0604030504040204" pitchFamily="34" charset="0"/>
              </a:rPr>
              <a:t>, systems with higher costs come online and the cost of electricity increases.</a:t>
            </a:r>
          </a:p>
          <a:p>
            <a:pPr marL="800100" lvl="1" indent="-342900">
              <a:buFont typeface="Arial"/>
              <a:buChar char="•"/>
            </a:pPr>
            <a:r>
              <a:rPr lang="en-US" sz="2000" dirty="0">
                <a:latin typeface="Verdana" panose="020B0604030504040204" pitchFamily="34" charset="0"/>
                <a:cs typeface="Verdana" panose="020B0604030504040204" pitchFamily="34" charset="0"/>
              </a:rPr>
              <a:t>Nuclear</a:t>
            </a:r>
          </a:p>
          <a:p>
            <a:pPr marL="800100" lvl="1" indent="-342900">
              <a:buFont typeface="Arial"/>
              <a:buChar char="•"/>
            </a:pPr>
            <a:r>
              <a:rPr lang="en-US" sz="2000" dirty="0">
                <a:latin typeface="Verdana" panose="020B0604030504040204" pitchFamily="34" charset="0"/>
                <a:cs typeface="Verdana" panose="020B0604030504040204" pitchFamily="34" charset="0"/>
              </a:rPr>
              <a:t>Gas and coal</a:t>
            </a:r>
          </a:p>
          <a:p>
            <a:pPr lvl="1"/>
            <a:endParaRPr lang="en-US" sz="1000" dirty="0">
              <a:latin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cs typeface="Verdana" panose="020B0604030504040204" pitchFamily="34" charset="0"/>
              </a:rPr>
              <a:t>Peak demand uses the systems with </a:t>
            </a:r>
            <a:r>
              <a:rPr lang="en-US" sz="2000" b="1" dirty="0">
                <a:latin typeface="Verdana" panose="020B0604030504040204" pitchFamily="34" charset="0"/>
                <a:cs typeface="Verdana" panose="020B0604030504040204" pitchFamily="34" charset="0"/>
              </a:rPr>
              <a:t>most rapid uptime</a:t>
            </a:r>
            <a:r>
              <a:rPr lang="en-US" sz="2000" dirty="0">
                <a:latin typeface="Verdana" panose="020B0604030504040204" pitchFamily="34" charset="0"/>
                <a:cs typeface="Verdana" panose="020B0604030504040204" pitchFamily="34" charset="0"/>
              </a:rPr>
              <a:t>.</a:t>
            </a:r>
          </a:p>
          <a:p>
            <a:pPr marL="800100" lvl="1" indent="-342900">
              <a:buFont typeface="Arial"/>
              <a:buChar char="•"/>
            </a:pPr>
            <a:r>
              <a:rPr lang="en-US" sz="2000" dirty="0">
                <a:latin typeface="Verdana" panose="020B0604030504040204" pitchFamily="34" charset="0"/>
                <a:cs typeface="Verdana" panose="020B0604030504040204" pitchFamily="34" charset="0"/>
              </a:rPr>
              <a:t>Hydro</a:t>
            </a:r>
          </a:p>
          <a:p>
            <a:pPr marL="800100" lvl="1" indent="-342900">
              <a:buFont typeface="Arial"/>
              <a:buChar char="•"/>
            </a:pPr>
            <a:r>
              <a:rPr lang="en-US" sz="2000" dirty="0">
                <a:latin typeface="Verdana" panose="020B0604030504040204" pitchFamily="34" charset="0"/>
                <a:cs typeface="Verdana" panose="020B0604030504040204" pitchFamily="34" charset="0"/>
              </a:rPr>
              <a:t>Gas</a:t>
            </a:r>
          </a:p>
        </p:txBody>
      </p:sp>
      <p:sp>
        <p:nvSpPr>
          <p:cNvPr id="6" name="Rounded Rectangular Callout 5">
            <a:extLst>
              <a:ext uri="{FF2B5EF4-FFF2-40B4-BE49-F238E27FC236}">
                <a16:creationId xmlns:a16="http://schemas.microsoft.com/office/drawing/2014/main" id="{CF27617A-6876-D341-BAA5-C38E13D8570D}"/>
              </a:ext>
            </a:extLst>
          </p:cNvPr>
          <p:cNvSpPr/>
          <p:nvPr/>
        </p:nvSpPr>
        <p:spPr>
          <a:xfrm>
            <a:off x="9427755" y="4933364"/>
            <a:ext cx="2508069" cy="1567543"/>
          </a:xfrm>
          <a:prstGeom prst="wedgeRoundRectCallout">
            <a:avLst>
              <a:gd name="adj1" fmla="val -113541"/>
              <a:gd name="adj2" fmla="val -68333"/>
              <a:gd name="adj3" fmla="val 16667"/>
            </a:avLst>
          </a:prstGeom>
          <a:solidFill>
            <a:schemeClr val="bg1"/>
          </a:solidFill>
          <a:ln w="19050">
            <a:solidFill>
              <a:srgbClr val="6666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solidFill>
                  <a:srgbClr val="0432FF"/>
                </a:solidFill>
                <a:latin typeface="Verdana" panose="020B0604030504040204" pitchFamily="34" charset="0"/>
                <a:ea typeface="Verdana" panose="020B0604030504040204" pitchFamily="34" charset="0"/>
                <a:cs typeface="Verdana" panose="020B0604030504040204" pitchFamily="34" charset="0"/>
              </a:rPr>
              <a:t>Metrics here?</a:t>
            </a:r>
          </a:p>
          <a:p>
            <a:pPr marL="285750" indent="-285750">
              <a:buFont typeface="Arial" panose="020B0604020202020204" pitchFamily="34" charset="0"/>
              <a:buChar char="•"/>
            </a:pP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Cost</a:t>
            </a:r>
          </a:p>
          <a:p>
            <a:pPr marL="285750" indent="-285750">
              <a:buFont typeface="Arial" panose="020B0604020202020204" pitchFamily="34" charset="0"/>
              <a:buChar char="•"/>
            </a:pP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Convenience</a:t>
            </a:r>
          </a:p>
          <a:p>
            <a:endParaRPr lang="en-US" sz="1000" dirty="0">
              <a:solidFill>
                <a:srgbClr val="0432FF"/>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Carbon? GHG?</a:t>
            </a:r>
          </a:p>
        </p:txBody>
      </p:sp>
      <p:pic>
        <p:nvPicPr>
          <p:cNvPr id="10" name="Picture 9">
            <a:extLst>
              <a:ext uri="{FF2B5EF4-FFF2-40B4-BE49-F238E27FC236}">
                <a16:creationId xmlns:a16="http://schemas.microsoft.com/office/drawing/2014/main" id="{DA785020-E050-614A-B1DB-EBB24E737FC8}"/>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87670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2192001"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88505"/>
            <a:ext cx="3122971"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Peak demands</a:t>
            </a:r>
          </a:p>
        </p:txBody>
      </p:sp>
      <p:sp>
        <p:nvSpPr>
          <p:cNvPr id="3" name="TextBox 2"/>
          <p:cNvSpPr txBox="1"/>
          <p:nvPr/>
        </p:nvSpPr>
        <p:spPr>
          <a:xfrm>
            <a:off x="8884122" y="6272853"/>
            <a:ext cx="3203374"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sp>
        <p:nvSpPr>
          <p:cNvPr id="2" name="TextBox 1"/>
          <p:cNvSpPr txBox="1"/>
          <p:nvPr/>
        </p:nvSpPr>
        <p:spPr>
          <a:xfrm>
            <a:off x="228601" y="789959"/>
            <a:ext cx="11802290" cy="707886"/>
          </a:xfrm>
          <a:prstGeom prst="rect">
            <a:avLst/>
          </a:prstGeom>
          <a:noFill/>
        </p:spPr>
        <p:txBody>
          <a:bodyPr wrap="square" rtlCol="0">
            <a:spAutoFit/>
          </a:bodyPr>
          <a:lstStyle/>
          <a:p>
            <a:r>
              <a:rPr lang="en-US" sz="2000" b="1" dirty="0">
                <a:latin typeface="Verdana" panose="020B0604030504040204" pitchFamily="34" charset="0"/>
                <a:cs typeface="Verdana" panose="020B0604030504040204" pitchFamily="34" charset="0"/>
              </a:rPr>
              <a:t>Peak demands are sudden surges in electric demand. </a:t>
            </a:r>
            <a:r>
              <a:rPr lang="en-US" sz="2000" dirty="0">
                <a:latin typeface="Verdana" panose="020B0604030504040204" pitchFamily="34" charset="0"/>
                <a:cs typeface="Verdana" panose="020B0604030504040204" pitchFamily="34" charset="0"/>
              </a:rPr>
              <a:t>Predictable?</a:t>
            </a:r>
          </a:p>
          <a:p>
            <a:pPr marL="342900" indent="-342900">
              <a:buFont typeface="Arial"/>
              <a:buChar char="•"/>
            </a:pPr>
            <a:r>
              <a:rPr lang="en-US" sz="2000" dirty="0">
                <a:latin typeface="Verdana" panose="020B0604030504040204" pitchFamily="34" charset="0"/>
                <a:cs typeface="Verdana" panose="020B0604030504040204" pitchFamily="34" charset="0"/>
              </a:rPr>
              <a:t>TV commercials cause predictable rush for bathrooms and tea kettles.</a:t>
            </a:r>
          </a:p>
        </p:txBody>
      </p:sp>
      <p:sp>
        <p:nvSpPr>
          <p:cNvPr id="10" name="TextBox 9"/>
          <p:cNvSpPr txBox="1"/>
          <p:nvPr/>
        </p:nvSpPr>
        <p:spPr>
          <a:xfrm>
            <a:off x="8882738" y="1826724"/>
            <a:ext cx="3203374" cy="4401205"/>
          </a:xfrm>
          <a:prstGeom prst="rect">
            <a:avLst/>
          </a:prstGeom>
          <a:noFill/>
        </p:spPr>
        <p:txBody>
          <a:bodyPr wrap="square" rtlCol="0">
            <a:spAutoFit/>
          </a:bodyPr>
          <a:lstStyle/>
          <a:p>
            <a:r>
              <a:rPr lang="en-US" sz="2000" b="1" dirty="0">
                <a:latin typeface="Verdana" panose="020B0604030504040204" pitchFamily="34" charset="0"/>
                <a:cs typeface="Verdana" panose="020B0604030504040204" pitchFamily="34" charset="0"/>
              </a:rPr>
              <a:t>Pumped storage </a:t>
            </a:r>
            <a:r>
              <a:rPr lang="en-US" sz="2000" dirty="0">
                <a:latin typeface="Verdana" panose="020B0604030504040204" pitchFamily="34" charset="0"/>
                <a:cs typeface="Verdana" panose="020B0604030504040204" pitchFamily="34" charset="0"/>
              </a:rPr>
              <a:t>can generate huge amounts of electricity at a moment’s notice, though only for a relatively short period of time.</a:t>
            </a:r>
          </a:p>
          <a:p>
            <a:endParaRPr lang="en-US" sz="1000" dirty="0">
              <a:latin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cs typeface="Verdana" panose="020B0604030504040204" pitchFamily="34" charset="0"/>
              </a:rPr>
              <a:t>Perfect for peak.</a:t>
            </a:r>
          </a:p>
          <a:p>
            <a:endParaRPr lang="en-US" sz="1000" dirty="0">
              <a:latin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cs typeface="Verdana" panose="020B0604030504040204" pitchFamily="34" charset="0"/>
              </a:rPr>
              <a:t>UK has three pumped storage plants with combined capacity of 2 GW. </a:t>
            </a:r>
          </a:p>
        </p:txBody>
      </p:sp>
      <p:pic>
        <p:nvPicPr>
          <p:cNvPr id="11" name="Picture 10" descr="Scanbot Oct 30, 2017 7.09 PM - 1.pdf"/>
          <p:cNvPicPr>
            <a:picLocks noChangeAspect="1"/>
          </p:cNvPicPr>
          <p:nvPr/>
        </p:nvPicPr>
        <p:blipFill rotWithShape="1">
          <a:blip r:embed="rId2">
            <a:extLst>
              <a:ext uri="{28A0092B-C50C-407E-A947-70E740481C1C}">
                <a14:useLocalDpi xmlns:a14="http://schemas.microsoft.com/office/drawing/2010/main" val="0"/>
              </a:ext>
            </a:extLst>
          </a:blip>
          <a:srcRect l="2500" t="4167" b="14026"/>
          <a:stretch/>
        </p:blipFill>
        <p:spPr>
          <a:xfrm>
            <a:off x="161109" y="1882471"/>
            <a:ext cx="8538754" cy="4758138"/>
          </a:xfrm>
          <a:prstGeom prst="rect">
            <a:avLst/>
          </a:prstGeom>
        </p:spPr>
      </p:pic>
      <p:pic>
        <p:nvPicPr>
          <p:cNvPr id="9" name="Picture 8">
            <a:extLst>
              <a:ext uri="{FF2B5EF4-FFF2-40B4-BE49-F238E27FC236}">
                <a16:creationId xmlns:a16="http://schemas.microsoft.com/office/drawing/2014/main" id="{0E9C9908-BEBF-8141-BA04-093E8C49B4D5}"/>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22353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88505"/>
            <a:ext cx="6139822"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Renewable energy is variable</a:t>
            </a:r>
          </a:p>
        </p:txBody>
      </p:sp>
      <p:sp>
        <p:nvSpPr>
          <p:cNvPr id="3" name="TextBox 2"/>
          <p:cNvSpPr txBox="1"/>
          <p:nvPr/>
        </p:nvSpPr>
        <p:spPr>
          <a:xfrm>
            <a:off x="7324239" y="6395251"/>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sp>
        <p:nvSpPr>
          <p:cNvPr id="2" name="TextBox 1"/>
          <p:cNvSpPr txBox="1"/>
          <p:nvPr/>
        </p:nvSpPr>
        <p:spPr>
          <a:xfrm>
            <a:off x="228601" y="803021"/>
            <a:ext cx="11736976" cy="1631216"/>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Renewable energy technologies tend to produce power predictably but not continuously, so matching demand and supply can be challenging.</a:t>
            </a:r>
          </a:p>
          <a:p>
            <a:pPr marL="800100" lvl="1" indent="-342900">
              <a:buFont typeface="Arial"/>
              <a:buChar char="•"/>
            </a:pPr>
            <a:r>
              <a:rPr lang="en-US" sz="2000" dirty="0">
                <a:latin typeface="Verdana" panose="020B0604030504040204" pitchFamily="34" charset="0"/>
                <a:cs typeface="Verdana" panose="020B0604030504040204" pitchFamily="34" charset="0"/>
              </a:rPr>
              <a:t>wind</a:t>
            </a:r>
          </a:p>
          <a:p>
            <a:pPr marL="800100" lvl="1" indent="-342900">
              <a:buFont typeface="Arial"/>
              <a:buChar char="•"/>
            </a:pPr>
            <a:r>
              <a:rPr lang="en-US" sz="2000" dirty="0">
                <a:latin typeface="Verdana" panose="020B0604030504040204" pitchFamily="34" charset="0"/>
                <a:cs typeface="Verdana" panose="020B0604030504040204" pitchFamily="34" charset="0"/>
              </a:rPr>
              <a:t>PV</a:t>
            </a:r>
          </a:p>
          <a:p>
            <a:pPr marL="800100" lvl="1" indent="-342900">
              <a:buFont typeface="Arial"/>
              <a:buChar char="•"/>
            </a:pPr>
            <a:r>
              <a:rPr lang="en-US" sz="2000" dirty="0">
                <a:latin typeface="Verdana" panose="020B0604030504040204" pitchFamily="34" charset="0"/>
                <a:cs typeface="Verdana" panose="020B0604030504040204" pitchFamily="34" charset="0"/>
              </a:rPr>
              <a:t>tidal</a:t>
            </a:r>
          </a:p>
        </p:txBody>
      </p:sp>
      <p:sp>
        <p:nvSpPr>
          <p:cNvPr id="10" name="TextBox 9"/>
          <p:cNvSpPr txBox="1"/>
          <p:nvPr/>
        </p:nvSpPr>
        <p:spPr>
          <a:xfrm>
            <a:off x="228601" y="3043843"/>
            <a:ext cx="11736976" cy="2862322"/>
          </a:xfrm>
          <a:prstGeom prst="rect">
            <a:avLst/>
          </a:prstGeom>
          <a:noFill/>
        </p:spPr>
        <p:txBody>
          <a:bodyPr wrap="square" rtlCol="0">
            <a:spAutoFit/>
          </a:bodyPr>
          <a:lstStyle/>
          <a:p>
            <a:r>
              <a:rPr lang="en-US" sz="2000" b="1" dirty="0">
                <a:latin typeface="Verdana" panose="020B0604030504040204" pitchFamily="34" charset="0"/>
                <a:cs typeface="Verdana" panose="020B0604030504040204" pitchFamily="34" charset="0"/>
              </a:rPr>
              <a:t>Strategies?</a:t>
            </a:r>
          </a:p>
          <a:p>
            <a:pPr marL="342900"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Demark produced 19% of electricity by wind in 2009. They fill in with hydropower from Norway and Sweden transmitted by cable.</a:t>
            </a:r>
          </a:p>
          <a:p>
            <a:endParaRPr lang="en-US" sz="1000" dirty="0">
              <a:latin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As the UK develops more wind, they could increase pumped storage and connect to Scandinavia. </a:t>
            </a:r>
          </a:p>
          <a:p>
            <a:endParaRPr lang="en-US" sz="1000" dirty="0">
              <a:latin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Wind tracks from west to east, so connecting across Europe from Ireland through Scandinavia would produce a more resilient system. </a:t>
            </a:r>
          </a:p>
          <a:p>
            <a:pPr marL="800100" lvl="1"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As wind power slows in the west it will be picking up in the east.</a:t>
            </a:r>
          </a:p>
        </p:txBody>
      </p:sp>
      <p:pic>
        <p:nvPicPr>
          <p:cNvPr id="9" name="Picture 8">
            <a:extLst>
              <a:ext uri="{FF2B5EF4-FFF2-40B4-BE49-F238E27FC236}">
                <a16:creationId xmlns:a16="http://schemas.microsoft.com/office/drawing/2014/main" id="{F098773D-E46B-6246-A34A-A20A3DF6DFDC}"/>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228127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4950394"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Smart meters and grids</a:t>
            </a:r>
          </a:p>
        </p:txBody>
      </p:sp>
      <p:sp>
        <p:nvSpPr>
          <p:cNvPr id="3" name="TextBox 2"/>
          <p:cNvSpPr txBox="1"/>
          <p:nvPr/>
        </p:nvSpPr>
        <p:spPr>
          <a:xfrm>
            <a:off x="7350365" y="6447503"/>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sp>
        <p:nvSpPr>
          <p:cNvPr id="2" name="TextBox 1"/>
          <p:cNvSpPr txBox="1"/>
          <p:nvPr/>
        </p:nvSpPr>
        <p:spPr>
          <a:xfrm>
            <a:off x="228601" y="842210"/>
            <a:ext cx="11760893" cy="707886"/>
          </a:xfrm>
          <a:prstGeom prst="rect">
            <a:avLst/>
          </a:prstGeom>
          <a:noFill/>
        </p:spPr>
        <p:txBody>
          <a:bodyPr wrap="square" rtlCol="0">
            <a:spAutoFit/>
          </a:bodyPr>
          <a:lstStyle/>
          <a:p>
            <a:r>
              <a:rPr lang="en-US" sz="2000" b="1" dirty="0">
                <a:latin typeface="Verdana" panose="020B0604030504040204" pitchFamily="34" charset="0"/>
                <a:cs typeface="Verdana" panose="020B0604030504040204" pitchFamily="34" charset="0"/>
              </a:rPr>
              <a:t>Two-way communication </a:t>
            </a:r>
            <a:r>
              <a:rPr lang="en-US" sz="2000" dirty="0">
                <a:latin typeface="Verdana" panose="020B0604030504040204" pitchFamily="34" charset="0"/>
                <a:cs typeface="Verdana" panose="020B0604030504040204" pitchFamily="34" charset="0"/>
              </a:rPr>
              <a:t>between electricity generators and producers makes it easier to match demand and supply.</a:t>
            </a:r>
          </a:p>
        </p:txBody>
      </p:sp>
      <p:sp>
        <p:nvSpPr>
          <p:cNvPr id="9" name="TextBox 8"/>
          <p:cNvSpPr txBox="1"/>
          <p:nvPr/>
        </p:nvSpPr>
        <p:spPr>
          <a:xfrm>
            <a:off x="229439" y="1751969"/>
            <a:ext cx="11760893" cy="1323439"/>
          </a:xfrm>
          <a:prstGeom prst="rect">
            <a:avLst/>
          </a:prstGeom>
          <a:noFill/>
        </p:spPr>
        <p:txBody>
          <a:bodyPr wrap="square" rtlCol="0">
            <a:spAutoFit/>
          </a:bodyPr>
          <a:lstStyle/>
          <a:p>
            <a:r>
              <a:rPr lang="en-US" sz="2000" b="1" dirty="0">
                <a:latin typeface="Verdana" panose="020B0604030504040204" pitchFamily="34" charset="0"/>
                <a:cs typeface="Verdana" panose="020B0604030504040204" pitchFamily="34" charset="0"/>
              </a:rPr>
              <a:t>Energy monitoring:</a:t>
            </a:r>
          </a:p>
          <a:p>
            <a:r>
              <a:rPr lang="en-US" sz="2000" dirty="0">
                <a:latin typeface="Verdana" panose="020B0604030504040204" pitchFamily="34" charset="0"/>
                <a:cs typeface="Verdana" panose="020B0604030504040204" pitchFamily="34" charset="0"/>
              </a:rPr>
              <a:t>Clear general energy use information would allow consumers to understand when they were using, how use relates to rates and to make real-time decisions to change behavior and use.</a:t>
            </a:r>
          </a:p>
        </p:txBody>
      </p:sp>
      <p:sp>
        <p:nvSpPr>
          <p:cNvPr id="11" name="TextBox 10"/>
          <p:cNvSpPr txBox="1"/>
          <p:nvPr/>
        </p:nvSpPr>
        <p:spPr>
          <a:xfrm>
            <a:off x="230277" y="3465577"/>
            <a:ext cx="11760893" cy="1015663"/>
          </a:xfrm>
          <a:prstGeom prst="rect">
            <a:avLst/>
          </a:prstGeom>
          <a:noFill/>
        </p:spPr>
        <p:txBody>
          <a:bodyPr wrap="square" rtlCol="0">
            <a:spAutoFit/>
          </a:bodyPr>
          <a:lstStyle/>
          <a:p>
            <a:r>
              <a:rPr lang="en-US" sz="2000" b="1" dirty="0">
                <a:latin typeface="Verdana" panose="020B0604030504040204" pitchFamily="34" charset="0"/>
                <a:cs typeface="Verdana" panose="020B0604030504040204" pitchFamily="34" charset="0"/>
              </a:rPr>
              <a:t>Peak demand tariffs </a:t>
            </a:r>
            <a:r>
              <a:rPr lang="en-US" sz="2000" dirty="0">
                <a:latin typeface="Verdana" panose="020B0604030504040204" pitchFamily="34" charset="0"/>
                <a:cs typeface="Verdana" panose="020B0604030504040204" pitchFamily="34" charset="0"/>
              </a:rPr>
              <a:t>could then discourage heavy use at peak hours decreasing demand and the need for more generation.</a:t>
            </a:r>
          </a:p>
          <a:p>
            <a:pPr marL="342900" indent="-342900">
              <a:buFont typeface="Arial"/>
              <a:buChar char="•"/>
            </a:pPr>
            <a:r>
              <a:rPr lang="en-US" sz="2000" dirty="0">
                <a:latin typeface="Verdana" panose="020B0604030504040204" pitchFamily="34" charset="0"/>
                <a:cs typeface="Verdana" panose="020B0604030504040204" pitchFamily="34" charset="0"/>
              </a:rPr>
              <a:t>California has reduced peak demand by 13% using monitoring and communication.</a:t>
            </a:r>
          </a:p>
        </p:txBody>
      </p:sp>
      <p:sp>
        <p:nvSpPr>
          <p:cNvPr id="12" name="TextBox 11"/>
          <p:cNvSpPr txBox="1"/>
          <p:nvPr/>
        </p:nvSpPr>
        <p:spPr>
          <a:xfrm>
            <a:off x="217747" y="4900041"/>
            <a:ext cx="11760893" cy="707886"/>
          </a:xfrm>
          <a:prstGeom prst="rect">
            <a:avLst/>
          </a:prstGeom>
          <a:noFill/>
        </p:spPr>
        <p:txBody>
          <a:bodyPr wrap="square" rtlCol="0">
            <a:spAutoFit/>
          </a:bodyPr>
          <a:lstStyle/>
          <a:p>
            <a:r>
              <a:rPr lang="en-US" sz="2000" b="1" dirty="0">
                <a:latin typeface="Verdana" panose="020B0604030504040204" pitchFamily="34" charset="0"/>
                <a:cs typeface="Verdana" panose="020B0604030504040204" pitchFamily="34" charset="0"/>
              </a:rPr>
              <a:t>Remote scheduling </a:t>
            </a:r>
            <a:r>
              <a:rPr lang="en-US" sz="2000" dirty="0">
                <a:latin typeface="Verdana" panose="020B0604030504040204" pitchFamily="34" charset="0"/>
                <a:cs typeface="Verdana" panose="020B0604030504040204" pitchFamily="34" charset="0"/>
              </a:rPr>
              <a:t>of loads involves spreading electric use out over time where possible, avoiding peak use times, loads and costs.</a:t>
            </a:r>
          </a:p>
        </p:txBody>
      </p:sp>
      <p:pic>
        <p:nvPicPr>
          <p:cNvPr id="10" name="Picture 9">
            <a:extLst>
              <a:ext uri="{FF2B5EF4-FFF2-40B4-BE49-F238E27FC236}">
                <a16:creationId xmlns:a16="http://schemas.microsoft.com/office/drawing/2014/main" id="{C12540AA-F9F2-824A-B272-37A3EBE070CE}"/>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338083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p:bldP spid="1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834395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11. Electricity, grids and storage</a:t>
            </a:r>
          </a:p>
        </p:txBody>
      </p:sp>
      <p:sp>
        <p:nvSpPr>
          <p:cNvPr id="8" name="TextBox 7"/>
          <p:cNvSpPr txBox="1"/>
          <p:nvPr/>
        </p:nvSpPr>
        <p:spPr>
          <a:xfrm>
            <a:off x="2130878" y="3167390"/>
            <a:ext cx="7930243" cy="523220"/>
          </a:xfrm>
          <a:prstGeom prst="rect">
            <a:avLst/>
          </a:prstGeom>
          <a:noFill/>
        </p:spPr>
        <p:txBody>
          <a:bodyPr wrap="square" rtlCol="0">
            <a:spAutoFit/>
          </a:bodyPr>
          <a:lstStyle/>
          <a:p>
            <a:pPr lvl="1"/>
            <a:r>
              <a:rPr lang="en-US" sz="2800" b="1" dirty="0">
                <a:latin typeface="Verdana" panose="020B0604030504040204" pitchFamily="34" charset="0"/>
                <a:cs typeface="Verdana" panose="020B0604030504040204" pitchFamily="34" charset="0"/>
              </a:rPr>
              <a:t>11.7: Global electricity generation</a:t>
            </a:r>
          </a:p>
        </p:txBody>
      </p:sp>
      <p:pic>
        <p:nvPicPr>
          <p:cNvPr id="7" name="Picture 6">
            <a:extLst>
              <a:ext uri="{FF2B5EF4-FFF2-40B4-BE49-F238E27FC236}">
                <a16:creationId xmlns:a16="http://schemas.microsoft.com/office/drawing/2014/main" id="{88A59DCF-DB3D-B04B-8E90-1B420D98ACF2}"/>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26383890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848822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Primary energy sources for US electricity</a:t>
            </a:r>
          </a:p>
        </p:txBody>
      </p:sp>
      <p:sp>
        <p:nvSpPr>
          <p:cNvPr id="6" name="TextBox 5"/>
          <p:cNvSpPr txBox="1"/>
          <p:nvPr/>
        </p:nvSpPr>
        <p:spPr>
          <a:xfrm>
            <a:off x="398037" y="792576"/>
            <a:ext cx="8569919" cy="399405"/>
          </a:xfrm>
          <a:prstGeom prst="rect">
            <a:avLst/>
          </a:prstGeom>
          <a:noFill/>
        </p:spPr>
        <p:txBody>
          <a:bodyPr wrap="square" rtlCol="0">
            <a:spAutoFit/>
          </a:bodyPr>
          <a:lstStyle/>
          <a:p>
            <a:pPr marL="1428750" indent="-1428750">
              <a:lnSpc>
                <a:spcPct val="110000"/>
              </a:lnSpc>
            </a:pPr>
            <a:r>
              <a:rPr lang="en-US" sz="2000" dirty="0">
                <a:latin typeface="Verdana" panose="020B0604030504040204" pitchFamily="34" charset="0"/>
                <a:cs typeface="Verdana" panose="020B0604030504040204" pitchFamily="34" charset="0"/>
              </a:rPr>
              <a:t>In 2019, US electricity was generated from these sources:</a:t>
            </a:r>
          </a:p>
        </p:txBody>
      </p:sp>
      <p:sp>
        <p:nvSpPr>
          <p:cNvPr id="3" name="TextBox 2"/>
          <p:cNvSpPr txBox="1"/>
          <p:nvPr/>
        </p:nvSpPr>
        <p:spPr>
          <a:xfrm>
            <a:off x="0" y="6519463"/>
            <a:ext cx="4995791"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www.eia.gov</a:t>
            </a:r>
            <a:r>
              <a:rPr lang="en-US" sz="1400" dirty="0">
                <a:latin typeface="Verdana" panose="020B0604030504040204" pitchFamily="34" charset="0"/>
                <a:cs typeface="Verdana" panose="020B0604030504040204" pitchFamily="34" charset="0"/>
              </a:rPr>
              <a:t>/tools/</a:t>
            </a:r>
            <a:r>
              <a:rPr lang="en-US" sz="1400" dirty="0" err="1">
                <a:latin typeface="Verdana" panose="020B0604030504040204" pitchFamily="34" charset="0"/>
                <a:cs typeface="Verdana" panose="020B0604030504040204" pitchFamily="34" charset="0"/>
              </a:rPr>
              <a:t>faqs</a:t>
            </a:r>
            <a:r>
              <a:rPr lang="en-US" sz="1400" dirty="0">
                <a:latin typeface="Verdana" panose="020B0604030504040204" pitchFamily="34" charset="0"/>
                <a:cs typeface="Verdana" panose="020B0604030504040204" pitchFamily="34" charset="0"/>
              </a:rPr>
              <a:t>/</a:t>
            </a:r>
            <a:r>
              <a:rPr lang="en-US" sz="1400" dirty="0" err="1">
                <a:latin typeface="Verdana" panose="020B0604030504040204" pitchFamily="34" charset="0"/>
                <a:cs typeface="Verdana" panose="020B0604030504040204" pitchFamily="34" charset="0"/>
              </a:rPr>
              <a:t>faq.php?id</a:t>
            </a:r>
            <a:r>
              <a:rPr lang="en-US" sz="1400" dirty="0">
                <a:latin typeface="Verdana" panose="020B0604030504040204" pitchFamily="34" charset="0"/>
                <a:cs typeface="Verdana" panose="020B0604030504040204" pitchFamily="34" charset="0"/>
              </a:rPr>
              <a:t>=427&amp;t=3</a:t>
            </a:r>
          </a:p>
        </p:txBody>
      </p:sp>
      <p:graphicFrame>
        <p:nvGraphicFramePr>
          <p:cNvPr id="2" name="Table 1"/>
          <p:cNvGraphicFramePr>
            <a:graphicFrameLocks noGrp="1"/>
          </p:cNvGraphicFramePr>
          <p:nvPr/>
        </p:nvGraphicFramePr>
        <p:xfrm>
          <a:off x="1755027" y="1272749"/>
          <a:ext cx="8303373" cy="4754880"/>
        </p:xfrm>
        <a:graphic>
          <a:graphicData uri="http://schemas.openxmlformats.org/drawingml/2006/table">
            <a:tbl>
              <a:tblPr firstRow="1" bandRow="1">
                <a:tableStyleId>{2D5ABB26-0587-4C30-8999-92F81FD0307C}</a:tableStyleId>
              </a:tblPr>
              <a:tblGrid>
                <a:gridCol w="3604936">
                  <a:extLst>
                    <a:ext uri="{9D8B030D-6E8A-4147-A177-3AD203B41FA5}">
                      <a16:colId xmlns:a16="http://schemas.microsoft.com/office/drawing/2014/main" val="20000"/>
                    </a:ext>
                  </a:extLst>
                </a:gridCol>
                <a:gridCol w="4698437">
                  <a:extLst>
                    <a:ext uri="{9D8B030D-6E8A-4147-A177-3AD203B41FA5}">
                      <a16:colId xmlns:a16="http://schemas.microsoft.com/office/drawing/2014/main" val="20001"/>
                    </a:ext>
                  </a:extLst>
                </a:gridCol>
              </a:tblGrid>
              <a:tr h="356205">
                <a:tc>
                  <a:txBody>
                    <a:bodyPr/>
                    <a:lstStyle/>
                    <a:p>
                      <a:r>
                        <a:rPr lang="en-US" b="1" i="0" dirty="0">
                          <a:solidFill>
                            <a:schemeClr val="bg1"/>
                          </a:solidFill>
                          <a:latin typeface="Verdana" panose="020B0604030504040204" pitchFamily="34" charset="0"/>
                          <a:ea typeface="Verdana" panose="020B0604030504040204" pitchFamily="34" charset="0"/>
                          <a:cs typeface="Verdana" panose="020B0604030504040204" pitchFamily="34" charset="0"/>
                        </a:rPr>
                        <a:t>energy source</a:t>
                      </a:r>
                      <a:endParaRPr lang="en-US"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solidFill>
                      <a:srgbClr val="6666FF"/>
                    </a:solidFill>
                  </a:tcPr>
                </a:tc>
                <a:tc>
                  <a:txBody>
                    <a:bodyPr/>
                    <a:lstStyle/>
                    <a:p>
                      <a:pPr algn="r"/>
                      <a:r>
                        <a:rPr lang="en-US" b="1" i="0" dirty="0">
                          <a:solidFill>
                            <a:schemeClr val="bg1"/>
                          </a:solidFill>
                          <a:latin typeface="Verdana" panose="020B0604030504040204" pitchFamily="34" charset="0"/>
                          <a:ea typeface="Verdana" panose="020B0604030504040204" pitchFamily="34" charset="0"/>
                          <a:cs typeface="Verdana" panose="020B0604030504040204" pitchFamily="34" charset="0"/>
                        </a:rPr>
                        <a:t>% total US</a:t>
                      </a:r>
                      <a:r>
                        <a:rPr lang="en-US" b="1" baseline="0" dirty="0">
                          <a:solidFill>
                            <a:schemeClr val="bg1"/>
                          </a:solidFill>
                          <a:latin typeface="Verdana" panose="020B0604030504040204" pitchFamily="34" charset="0"/>
                          <a:ea typeface="Verdana" panose="020B0604030504040204" pitchFamily="34" charset="0"/>
                          <a:cs typeface="Verdana" panose="020B0604030504040204" pitchFamily="34" charset="0"/>
                        </a:rPr>
                        <a:t> electric generation</a:t>
                      </a:r>
                      <a:endParaRPr lang="en-US"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solidFill>
                      <a:srgbClr val="6666FF"/>
                    </a:solidFill>
                  </a:tcPr>
                </a:tc>
                <a:extLst>
                  <a:ext uri="{0D108BD9-81ED-4DB2-BD59-A6C34878D82A}">
                    <a16:rowId xmlns:a16="http://schemas.microsoft.com/office/drawing/2014/main" val="10000"/>
                  </a:ext>
                </a:extLst>
              </a:tr>
              <a:tr h="356205">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NG</a:t>
                      </a:r>
                      <a:endParaRPr lang="en-US"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38.4</a:t>
                      </a:r>
                      <a:endParaRPr lang="en-US"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1"/>
                  </a:ext>
                </a:extLst>
              </a:tr>
              <a:tr h="356205">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coal</a:t>
                      </a:r>
                      <a:endParaRPr lang="en-US"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23.5</a:t>
                      </a:r>
                    </a:p>
                  </a:txBody>
                  <a:tcPr/>
                </a:tc>
                <a:extLst>
                  <a:ext uri="{0D108BD9-81ED-4DB2-BD59-A6C34878D82A}">
                    <a16:rowId xmlns:a16="http://schemas.microsoft.com/office/drawing/2014/main" val="10002"/>
                  </a:ext>
                </a:extLst>
              </a:tr>
              <a:tr h="0">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nuclear</a:t>
                      </a:r>
                      <a:endParaRPr lang="en-US"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19.7</a:t>
                      </a:r>
                      <a:endParaRPr lang="en-US"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3"/>
                  </a:ext>
                </a:extLst>
              </a:tr>
              <a:tr h="356205">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renewable</a:t>
                      </a:r>
                      <a:r>
                        <a:rPr lang="en-US" baseline="0" dirty="0">
                          <a:latin typeface="Verdana" panose="020B0604030504040204" pitchFamily="34" charset="0"/>
                          <a:ea typeface="Verdana" panose="020B0604030504040204" pitchFamily="34" charset="0"/>
                          <a:cs typeface="Verdana" panose="020B0604030504040204" pitchFamily="34" charset="0"/>
                        </a:rPr>
                        <a:t> energy</a:t>
                      </a:r>
                      <a:endParaRPr lang="en-US"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17.5</a:t>
                      </a:r>
                      <a:endParaRPr lang="en-US"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4"/>
                  </a:ext>
                </a:extLst>
              </a:tr>
              <a:tr h="356205">
                <a:tc>
                  <a:txBody>
                    <a:bodyPr/>
                    <a:lstStyle/>
                    <a:p>
                      <a:pPr marL="285750" indent="-285750">
                        <a:buFont typeface="Arial"/>
                        <a:buChar char="•"/>
                      </a:pPr>
                      <a:r>
                        <a:rPr lang="en-US" b="0" i="0" dirty="0">
                          <a:latin typeface="Verdana" panose="020B0604030504040204" pitchFamily="34" charset="0"/>
                          <a:ea typeface="Verdana" panose="020B0604030504040204" pitchFamily="34" charset="0"/>
                          <a:cs typeface="Verdana" panose="020B0604030504040204" pitchFamily="34" charset="0"/>
                        </a:rPr>
                        <a:t>hydro                  6.8%</a:t>
                      </a:r>
                      <a:endParaRPr lang="en-US"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endParaRPr lang="en-US" b="0" i="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5"/>
                  </a:ext>
                </a:extLst>
              </a:tr>
              <a:tr h="356205">
                <a:tc>
                  <a:txBody>
                    <a:bodyPr/>
                    <a:lstStyle/>
                    <a:p>
                      <a:pPr marL="285750" indent="-285750">
                        <a:buFont typeface="Arial"/>
                        <a:buChar char="•"/>
                      </a:pPr>
                      <a:r>
                        <a:rPr lang="en-US" b="0" i="0" dirty="0">
                          <a:latin typeface="Verdana" panose="020B0604030504040204" pitchFamily="34" charset="0"/>
                          <a:ea typeface="Verdana" panose="020B0604030504040204" pitchFamily="34" charset="0"/>
                          <a:cs typeface="Verdana" panose="020B0604030504040204" pitchFamily="34" charset="0"/>
                        </a:rPr>
                        <a:t>wind                   7.3%</a:t>
                      </a:r>
                      <a:endParaRPr lang="en-US"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endParaRPr lang="en-US" b="0" i="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6"/>
                  </a:ext>
                </a:extLst>
              </a:tr>
              <a:tr h="356205">
                <a:tc>
                  <a:txBody>
                    <a:bodyPr/>
                    <a:lstStyle/>
                    <a:p>
                      <a:pPr marL="285750" indent="-285750">
                        <a:buFont typeface="Arial"/>
                        <a:buChar char="•"/>
                      </a:pPr>
                      <a:r>
                        <a:rPr lang="en-US" b="0" i="0" dirty="0">
                          <a:latin typeface="Verdana" panose="020B0604030504040204" pitchFamily="34" charset="0"/>
                          <a:ea typeface="Verdana" panose="020B0604030504040204" pitchFamily="34" charset="0"/>
                          <a:cs typeface="Verdana" panose="020B0604030504040204" pitchFamily="34" charset="0"/>
                        </a:rPr>
                        <a:t>biomass              1.4%</a:t>
                      </a:r>
                      <a:endParaRPr lang="en-US"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endParaRPr lang="en-US" b="0" i="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7"/>
                  </a:ext>
                </a:extLst>
              </a:tr>
              <a:tr h="356205">
                <a:tc>
                  <a:txBody>
                    <a:bodyPr/>
                    <a:lstStyle/>
                    <a:p>
                      <a:pPr marL="285750" indent="-285750">
                        <a:buFont typeface="Arial"/>
                        <a:buChar char="•"/>
                      </a:pPr>
                      <a:r>
                        <a:rPr lang="en-US" b="0" i="0" dirty="0">
                          <a:latin typeface="Verdana" panose="020B0604030504040204" pitchFamily="34" charset="0"/>
                          <a:ea typeface="Verdana" panose="020B0604030504040204" pitchFamily="34" charset="0"/>
                          <a:cs typeface="Verdana" panose="020B0604030504040204" pitchFamily="34" charset="0"/>
                        </a:rPr>
                        <a:t>solar                   1.8%</a:t>
                      </a:r>
                      <a:endParaRPr lang="en-US"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endParaRPr lang="en-US" b="0" i="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8"/>
                  </a:ext>
                </a:extLst>
              </a:tr>
              <a:tr h="356205">
                <a:tc>
                  <a:txBody>
                    <a:bodyPr/>
                    <a:lstStyle/>
                    <a:p>
                      <a:pPr marL="285750" indent="-285750">
                        <a:buFont typeface="Arial"/>
                        <a:buChar char="•"/>
                      </a:pPr>
                      <a:r>
                        <a:rPr lang="en-US" b="0" i="0" dirty="0">
                          <a:latin typeface="Verdana" panose="020B0604030504040204" pitchFamily="34" charset="0"/>
                          <a:ea typeface="Verdana" panose="020B0604030504040204" pitchFamily="34" charset="0"/>
                          <a:cs typeface="Verdana" panose="020B0604030504040204" pitchFamily="34" charset="0"/>
                        </a:rPr>
                        <a:t>geothermal      </a:t>
                      </a:r>
                      <a:r>
                        <a:rPr lang="en-US" baseline="0" dirty="0">
                          <a:latin typeface="Verdana" panose="020B0604030504040204" pitchFamily="34" charset="0"/>
                          <a:ea typeface="Verdana" panose="020B0604030504040204" pitchFamily="34" charset="0"/>
                          <a:cs typeface="Verdana" panose="020B0604030504040204" pitchFamily="34" charset="0"/>
                        </a:rPr>
                        <a:t>    0.4%</a:t>
                      </a:r>
                      <a:endParaRPr lang="en-US"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endParaRPr lang="en-US" b="0" i="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9"/>
                  </a:ext>
                </a:extLst>
              </a:tr>
              <a:tr h="356205">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petroleum </a:t>
                      </a:r>
                      <a:endParaRPr lang="en-US"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0.5</a:t>
                      </a:r>
                      <a:endParaRPr lang="en-US"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10"/>
                  </a:ext>
                </a:extLst>
              </a:tr>
              <a:tr h="356205">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other</a:t>
                      </a:r>
                      <a:r>
                        <a:rPr lang="en-US" baseline="0" dirty="0">
                          <a:latin typeface="Verdana" panose="020B0604030504040204" pitchFamily="34" charset="0"/>
                          <a:ea typeface="Verdana" panose="020B0604030504040204" pitchFamily="34" charset="0"/>
                          <a:cs typeface="Verdana" panose="020B0604030504040204" pitchFamily="34" charset="0"/>
                        </a:rPr>
                        <a:t> non-renewable</a:t>
                      </a:r>
                      <a:endParaRPr lang="en-US" dirty="0">
                        <a:latin typeface="Verdana" panose="020B0604030504040204" pitchFamily="34" charset="0"/>
                        <a:ea typeface="Verdana" panose="020B0604030504040204" pitchFamily="34" charset="0"/>
                        <a:cs typeface="Verdana" panose="020B0604030504040204" pitchFamily="34" charset="0"/>
                      </a:endParaRPr>
                    </a:p>
                  </a:txBody>
                  <a:tcPr>
                    <a:lnB w="12700" cap="flat" cmpd="sng" algn="ctr">
                      <a:noFill/>
                      <a:prstDash val="solid"/>
                      <a:round/>
                      <a:headEnd type="none" w="med" len="med"/>
                      <a:tailEnd type="none" w="med" len="med"/>
                    </a:lnB>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0.3</a:t>
                      </a:r>
                      <a:endParaRPr lang="en-US" dirty="0">
                        <a:latin typeface="Verdana" panose="020B0604030504040204" pitchFamily="34" charset="0"/>
                        <a:ea typeface="Verdana" panose="020B0604030504040204" pitchFamily="34" charset="0"/>
                        <a:cs typeface="Verdana" panose="020B0604030504040204" pitchFamily="34" charset="0"/>
                      </a:endParaRPr>
                    </a:p>
                  </a:txBody>
                  <a:tcPr>
                    <a:lnB w="12700" cap="flat" cmpd="sng" algn="ctr">
                      <a:noFill/>
                      <a:prstDash val="solid"/>
                      <a:round/>
                      <a:headEnd type="none" w="med" len="med"/>
                      <a:tailEnd type="none" w="med" len="med"/>
                    </a:lnB>
                  </a:tcPr>
                </a:tc>
                <a:extLst>
                  <a:ext uri="{0D108BD9-81ED-4DB2-BD59-A6C34878D82A}">
                    <a16:rowId xmlns:a16="http://schemas.microsoft.com/office/drawing/2014/main" val="10012"/>
                  </a:ext>
                </a:extLst>
              </a:tr>
              <a:tr h="356205">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pumped</a:t>
                      </a:r>
                      <a:r>
                        <a:rPr lang="en-US" baseline="0" dirty="0">
                          <a:latin typeface="Verdana" panose="020B0604030504040204" pitchFamily="34" charset="0"/>
                          <a:ea typeface="Verdana" panose="020B0604030504040204" pitchFamily="34" charset="0"/>
                          <a:cs typeface="Verdana" panose="020B0604030504040204" pitchFamily="34" charset="0"/>
                        </a:rPr>
                        <a:t> storage hydro</a:t>
                      </a:r>
                      <a:endParaRPr lang="en-US"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-0.1*</a:t>
                      </a:r>
                      <a:endParaRPr lang="en-US" dirty="0">
                        <a:latin typeface="Verdana" panose="020B0604030504040204" pitchFamily="34" charset="0"/>
                        <a:ea typeface="Verdana" panose="020B0604030504040204" pitchFamily="34" charset="0"/>
                        <a:cs typeface="Verdana" panose="020B0604030504040204" pitchFamily="34" charset="0"/>
                      </a:endParaRP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bl>
          </a:graphicData>
        </a:graphic>
      </p:graphicFrame>
      <p:sp>
        <p:nvSpPr>
          <p:cNvPr id="9" name="TextBox 8"/>
          <p:cNvSpPr txBox="1"/>
          <p:nvPr/>
        </p:nvSpPr>
        <p:spPr>
          <a:xfrm>
            <a:off x="4801461" y="6065424"/>
            <a:ext cx="5648825" cy="338554"/>
          </a:xfrm>
          <a:prstGeom prst="rect">
            <a:avLst/>
          </a:prstGeom>
          <a:noFill/>
        </p:spPr>
        <p:txBody>
          <a:bodyPr wrap="square" rtlCol="0">
            <a:spAutoFit/>
          </a:bodyPr>
          <a:lstStyle/>
          <a:p>
            <a:r>
              <a:rPr lang="en-US" sz="1600" dirty="0">
                <a:latin typeface="Verdana" panose="020B0604030504040204" pitchFamily="34" charset="0"/>
              </a:rPr>
              <a:t>* Use more electricity than they produce annually.</a:t>
            </a:r>
          </a:p>
        </p:txBody>
      </p:sp>
      <p:pic>
        <p:nvPicPr>
          <p:cNvPr id="10" name="Picture 9">
            <a:extLst>
              <a:ext uri="{FF2B5EF4-FFF2-40B4-BE49-F238E27FC236}">
                <a16:creationId xmlns:a16="http://schemas.microsoft.com/office/drawing/2014/main" id="{92992314-8722-7E4C-802A-EB8D4C0C8845}"/>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36882892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7656263" cy="523220"/>
          </a:xfrm>
          <a:prstGeom prst="rect">
            <a:avLst/>
          </a:prstGeom>
          <a:noFill/>
        </p:spPr>
        <p:txBody>
          <a:bodyPr wrap="none" rtlCol="0">
            <a:spAutoFit/>
          </a:bodyPr>
          <a:lstStyle/>
          <a:p>
            <a:pPr defTabSz="914400"/>
            <a:r>
              <a:rPr lang="en-US" sz="2800" b="1" dirty="0">
                <a:solidFill>
                  <a:srgbClr val="6666FF"/>
                </a:solidFill>
                <a:latin typeface="Verdana" panose="020B0604030504040204" pitchFamily="34" charset="0"/>
                <a:ea typeface="Verdana" panose="020B0604030504040204" pitchFamily="34" charset="0"/>
                <a:cs typeface="Verdana" panose="020B0604030504040204" pitchFamily="34" charset="0"/>
              </a:rPr>
              <a:t>Comparing sources and consumption</a:t>
            </a:r>
          </a:p>
        </p:txBody>
      </p:sp>
      <p:sp>
        <p:nvSpPr>
          <p:cNvPr id="3" name="TextBox 2"/>
          <p:cNvSpPr txBox="1"/>
          <p:nvPr/>
        </p:nvSpPr>
        <p:spPr>
          <a:xfrm>
            <a:off x="10546081" y="5741221"/>
            <a:ext cx="1645919" cy="95410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pic>
        <p:nvPicPr>
          <p:cNvPr id="14" name="Picture 13" descr="Scanbot Oct 30, 2017 7.10 PM.pdf"/>
          <p:cNvPicPr>
            <a:picLocks noChangeAspect="1"/>
          </p:cNvPicPr>
          <p:nvPr/>
        </p:nvPicPr>
        <p:blipFill rotWithShape="1">
          <a:blip r:embed="rId2">
            <a:extLst>
              <a:ext uri="{28A0092B-C50C-407E-A947-70E740481C1C}">
                <a14:useLocalDpi xmlns:a14="http://schemas.microsoft.com/office/drawing/2010/main" val="0"/>
              </a:ext>
            </a:extLst>
          </a:blip>
          <a:srcRect l="17284" t="33109" r="22191" b="19946"/>
          <a:stretch/>
        </p:blipFill>
        <p:spPr>
          <a:xfrm>
            <a:off x="315411" y="774305"/>
            <a:ext cx="10230164" cy="5921023"/>
          </a:xfrm>
          <a:prstGeom prst="rect">
            <a:avLst/>
          </a:prstGeom>
        </p:spPr>
      </p:pic>
      <p:pic>
        <p:nvPicPr>
          <p:cNvPr id="9" name="Picture 8">
            <a:extLst>
              <a:ext uri="{FF2B5EF4-FFF2-40B4-BE49-F238E27FC236}">
                <a16:creationId xmlns:a16="http://schemas.microsoft.com/office/drawing/2014/main" id="{6A342F83-70D8-4445-9BC3-DDC65FB93BC7}"/>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12931692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7656263"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Comparing sources and consumption</a:t>
            </a:r>
          </a:p>
        </p:txBody>
      </p:sp>
      <p:sp>
        <p:nvSpPr>
          <p:cNvPr id="3" name="TextBox 2"/>
          <p:cNvSpPr txBox="1"/>
          <p:nvPr/>
        </p:nvSpPr>
        <p:spPr>
          <a:xfrm>
            <a:off x="10546081" y="5741221"/>
            <a:ext cx="1645919" cy="95410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pic>
        <p:nvPicPr>
          <p:cNvPr id="14" name="Picture 13" descr="Scanbot Oct 30, 2017 7.10 PM.pdf"/>
          <p:cNvPicPr>
            <a:picLocks noChangeAspect="1"/>
          </p:cNvPicPr>
          <p:nvPr/>
        </p:nvPicPr>
        <p:blipFill rotWithShape="1">
          <a:blip r:embed="rId2">
            <a:extLst>
              <a:ext uri="{28A0092B-C50C-407E-A947-70E740481C1C}">
                <a14:useLocalDpi xmlns:a14="http://schemas.microsoft.com/office/drawing/2010/main" val="0"/>
              </a:ext>
            </a:extLst>
          </a:blip>
          <a:srcRect l="17284" t="33109" r="22191" b="19946"/>
          <a:stretch/>
        </p:blipFill>
        <p:spPr>
          <a:xfrm>
            <a:off x="315411" y="774305"/>
            <a:ext cx="10230164" cy="5921023"/>
          </a:xfrm>
          <a:prstGeom prst="rect">
            <a:avLst/>
          </a:prstGeom>
        </p:spPr>
      </p:pic>
      <p:sp>
        <p:nvSpPr>
          <p:cNvPr id="7" name="Rounded Rectangular Callout 6">
            <a:extLst>
              <a:ext uri="{FF2B5EF4-FFF2-40B4-BE49-F238E27FC236}">
                <a16:creationId xmlns:a16="http://schemas.microsoft.com/office/drawing/2014/main" id="{FD7CBCFF-5068-6640-A01F-DE9D3C57FF85}"/>
              </a:ext>
            </a:extLst>
          </p:cNvPr>
          <p:cNvSpPr/>
          <p:nvPr/>
        </p:nvSpPr>
        <p:spPr>
          <a:xfrm>
            <a:off x="2605343" y="2079592"/>
            <a:ext cx="9023049" cy="2119028"/>
          </a:xfrm>
          <a:prstGeom prst="wedgeRoundRectCallout">
            <a:avLst>
              <a:gd name="adj1" fmla="val -66597"/>
              <a:gd name="adj2" fmla="val -44808"/>
              <a:gd name="adj3" fmla="val 16667"/>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a:solidFill>
                  <a:srgbClr val="0000FF"/>
                </a:solidFill>
                <a:latin typeface="Verdana" panose="020B0604030504040204" pitchFamily="34" charset="0"/>
              </a:rPr>
              <a:t>UK: </a:t>
            </a:r>
          </a:p>
          <a:p>
            <a:pPr marL="285750" indent="-285750">
              <a:buFont typeface="Arial" panose="020B0604020202020204" pitchFamily="34" charset="0"/>
              <a:buChar char="•"/>
            </a:pPr>
            <a:r>
              <a:rPr lang="en-US" dirty="0">
                <a:solidFill>
                  <a:srgbClr val="0000FF"/>
                </a:solidFill>
                <a:latin typeface="Verdana" panose="020B0604030504040204" pitchFamily="34" charset="0"/>
              </a:rPr>
              <a:t>Consumption flat from 1995 – 2009 because of efficiency campaigns.</a:t>
            </a:r>
          </a:p>
          <a:p>
            <a:pPr marL="285750" indent="-285750">
              <a:buFont typeface="Arial" panose="020B0604020202020204" pitchFamily="34" charset="0"/>
              <a:buChar char="•"/>
            </a:pPr>
            <a:r>
              <a:rPr lang="en-US" dirty="0">
                <a:solidFill>
                  <a:srgbClr val="0000FF"/>
                </a:solidFill>
                <a:latin typeface="Verdana" panose="020B0604030504040204" pitchFamily="34" charset="0"/>
              </a:rPr>
              <a:t>Gas rising and replacing coal, but North Sea reserves are running low.</a:t>
            </a:r>
          </a:p>
          <a:p>
            <a:pPr marL="285750" indent="-285750">
              <a:buFont typeface="Arial" panose="020B0604020202020204" pitchFamily="34" charset="0"/>
              <a:buChar char="•"/>
            </a:pPr>
            <a:r>
              <a:rPr lang="en-US" dirty="0">
                <a:solidFill>
                  <a:srgbClr val="0000FF"/>
                </a:solidFill>
                <a:latin typeface="Verdana" panose="020B0604030504040204" pitchFamily="34" charset="0"/>
              </a:rPr>
              <a:t>Nuclear power declining as plants are retired.</a:t>
            </a:r>
          </a:p>
          <a:p>
            <a:pPr marL="285750" indent="-285750">
              <a:buFont typeface="Arial" panose="020B0604020202020204" pitchFamily="34" charset="0"/>
              <a:buChar char="•"/>
            </a:pPr>
            <a:r>
              <a:rPr lang="en-US" dirty="0">
                <a:solidFill>
                  <a:srgbClr val="0000FF"/>
                </a:solidFill>
                <a:latin typeface="Verdana" panose="020B0604030504040204" pitchFamily="34" charset="0"/>
              </a:rPr>
              <a:t>Nuclear by wire as UK imports 3% of power from French nuclear plants.</a:t>
            </a:r>
          </a:p>
          <a:p>
            <a:pPr marL="285750" indent="-285750">
              <a:buFont typeface="Arial" panose="020B0604020202020204" pitchFamily="34" charset="0"/>
              <a:buChar char="•"/>
            </a:pPr>
            <a:r>
              <a:rPr lang="en-US" dirty="0">
                <a:solidFill>
                  <a:srgbClr val="0000FF"/>
                </a:solidFill>
                <a:latin typeface="Verdana" panose="020B0604030504040204" pitchFamily="34" charset="0"/>
              </a:rPr>
              <a:t>Plan to cut 80% of CO2 emissions by 2050. </a:t>
            </a:r>
          </a:p>
          <a:p>
            <a:pPr marL="285750" indent="-285750">
              <a:buFont typeface="Arial" panose="020B0604020202020204" pitchFamily="34" charset="0"/>
              <a:buChar char="•"/>
            </a:pPr>
            <a:r>
              <a:rPr lang="en-US" dirty="0">
                <a:solidFill>
                  <a:srgbClr val="0000FF"/>
                </a:solidFill>
                <a:latin typeface="Verdana" panose="020B0604030504040204" pitchFamily="34" charset="0"/>
              </a:rPr>
              <a:t>30% achieved by 2010.</a:t>
            </a:r>
          </a:p>
        </p:txBody>
      </p:sp>
      <p:pic>
        <p:nvPicPr>
          <p:cNvPr id="8" name="Picture 7">
            <a:extLst>
              <a:ext uri="{FF2B5EF4-FFF2-40B4-BE49-F238E27FC236}">
                <a16:creationId xmlns:a16="http://schemas.microsoft.com/office/drawing/2014/main" id="{75F67F5A-94D4-4241-B4A3-A77111948182}"/>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19423647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7656263"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Comparing sources and consumption</a:t>
            </a:r>
          </a:p>
        </p:txBody>
      </p:sp>
      <p:sp>
        <p:nvSpPr>
          <p:cNvPr id="3" name="TextBox 2"/>
          <p:cNvSpPr txBox="1"/>
          <p:nvPr/>
        </p:nvSpPr>
        <p:spPr>
          <a:xfrm>
            <a:off x="10546081" y="5741221"/>
            <a:ext cx="1645919" cy="95410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pic>
        <p:nvPicPr>
          <p:cNvPr id="14" name="Picture 13" descr="Scanbot Oct 30, 2017 7.10 PM.pdf"/>
          <p:cNvPicPr>
            <a:picLocks noChangeAspect="1"/>
          </p:cNvPicPr>
          <p:nvPr/>
        </p:nvPicPr>
        <p:blipFill rotWithShape="1">
          <a:blip r:embed="rId2">
            <a:extLst>
              <a:ext uri="{28A0092B-C50C-407E-A947-70E740481C1C}">
                <a14:useLocalDpi xmlns:a14="http://schemas.microsoft.com/office/drawing/2010/main" val="0"/>
              </a:ext>
            </a:extLst>
          </a:blip>
          <a:srcRect l="17284" t="33109" r="22191" b="19946"/>
          <a:stretch/>
        </p:blipFill>
        <p:spPr>
          <a:xfrm>
            <a:off x="315411" y="774305"/>
            <a:ext cx="10230164" cy="5921023"/>
          </a:xfrm>
          <a:prstGeom prst="rect">
            <a:avLst/>
          </a:prstGeom>
        </p:spPr>
      </p:pic>
      <p:sp>
        <p:nvSpPr>
          <p:cNvPr id="6" name="Rounded Rectangular Callout 5">
            <a:extLst>
              <a:ext uri="{FF2B5EF4-FFF2-40B4-BE49-F238E27FC236}">
                <a16:creationId xmlns:a16="http://schemas.microsoft.com/office/drawing/2014/main" id="{586B4884-F5A1-4547-8A09-3616B161C3D9}"/>
              </a:ext>
            </a:extLst>
          </p:cNvPr>
          <p:cNvSpPr/>
          <p:nvPr/>
        </p:nvSpPr>
        <p:spPr>
          <a:xfrm>
            <a:off x="3949068" y="2056878"/>
            <a:ext cx="7559310" cy="2482984"/>
          </a:xfrm>
          <a:prstGeom prst="wedgeRoundRectCallout">
            <a:avLst>
              <a:gd name="adj1" fmla="val -85333"/>
              <a:gd name="adj2" fmla="val -29097"/>
              <a:gd name="adj3" fmla="val 16667"/>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a:solidFill>
                  <a:srgbClr val="0000FF"/>
                </a:solidFill>
                <a:latin typeface="Verdana" panose="020B0604030504040204" pitchFamily="34" charset="0"/>
              </a:rPr>
              <a:t>USA: </a:t>
            </a:r>
          </a:p>
          <a:p>
            <a:pPr marL="285750" indent="-285750">
              <a:buFont typeface="Arial" panose="020B0604020202020204" pitchFamily="34" charset="0"/>
              <a:buChar char="•"/>
            </a:pPr>
            <a:r>
              <a:rPr lang="en-US" dirty="0">
                <a:solidFill>
                  <a:srgbClr val="0000FF"/>
                </a:solidFill>
                <a:latin typeface="Verdana" panose="020B0604030504040204" pitchFamily="34" charset="0"/>
              </a:rPr>
              <a:t>Consumption twice that of UK.</a:t>
            </a:r>
          </a:p>
          <a:p>
            <a:pPr marL="285750" indent="-285750">
              <a:buFont typeface="Arial" panose="020B0604020202020204" pitchFamily="34" charset="0"/>
              <a:buChar char="•"/>
            </a:pPr>
            <a:r>
              <a:rPr lang="en-US" dirty="0">
                <a:solidFill>
                  <a:srgbClr val="0000FF"/>
                </a:solidFill>
                <a:latin typeface="Verdana" panose="020B0604030504040204" pitchFamily="34" charset="0"/>
              </a:rPr>
              <a:t>Now 31% from coal (2017).</a:t>
            </a:r>
          </a:p>
          <a:p>
            <a:pPr marL="285750" indent="-285750">
              <a:buFont typeface="Arial" panose="020B0604020202020204" pitchFamily="34" charset="0"/>
              <a:buChar char="•"/>
            </a:pPr>
            <a:r>
              <a:rPr lang="en-US" dirty="0">
                <a:solidFill>
                  <a:srgbClr val="0000FF"/>
                </a:solidFill>
                <a:latin typeface="Verdana" panose="020B0604030504040204" pitchFamily="34" charset="0"/>
              </a:rPr>
              <a:t>Nuclear was 20% but falling as plants retire.</a:t>
            </a:r>
          </a:p>
          <a:p>
            <a:pPr marL="285750" indent="-285750">
              <a:buFont typeface="Arial" panose="020B0604020202020204" pitchFamily="34" charset="0"/>
              <a:buChar char="•"/>
            </a:pPr>
            <a:r>
              <a:rPr lang="en-US" dirty="0">
                <a:solidFill>
                  <a:srgbClr val="0000FF"/>
                </a:solidFill>
                <a:latin typeface="Verdana" panose="020B0604030504040204" pitchFamily="34" charset="0"/>
              </a:rPr>
              <a:t>US and Canada have 25% of world hydro.</a:t>
            </a:r>
          </a:p>
          <a:p>
            <a:pPr marL="285750" indent="-285750">
              <a:buFont typeface="Arial" panose="020B0604020202020204" pitchFamily="34" charset="0"/>
              <a:buChar char="•"/>
            </a:pPr>
            <a:r>
              <a:rPr lang="en-US" dirty="0">
                <a:solidFill>
                  <a:srgbClr val="0000FF"/>
                </a:solidFill>
                <a:latin typeface="Verdana" panose="020B0604030504040204" pitchFamily="34" charset="0"/>
              </a:rPr>
              <a:t>Great potential for RE.</a:t>
            </a:r>
          </a:p>
          <a:p>
            <a:pPr marL="285750" indent="-285750">
              <a:buFont typeface="Arial" panose="020B0604020202020204" pitchFamily="34" charset="0"/>
              <a:buChar char="•"/>
            </a:pPr>
            <a:r>
              <a:rPr lang="en-US" dirty="0">
                <a:solidFill>
                  <a:srgbClr val="0000FF"/>
                </a:solidFill>
                <a:latin typeface="Verdana" panose="020B0604030504040204" pitchFamily="34" charset="0"/>
              </a:rPr>
              <a:t>State control of utilities. </a:t>
            </a:r>
          </a:p>
          <a:p>
            <a:pPr marL="285750" indent="-285750">
              <a:buFont typeface="Arial" panose="020B0604020202020204" pitchFamily="34" charset="0"/>
              <a:buChar char="•"/>
            </a:pPr>
            <a:r>
              <a:rPr lang="en-US" dirty="0">
                <a:solidFill>
                  <a:srgbClr val="0000FF"/>
                </a:solidFill>
                <a:latin typeface="Verdana" panose="020B0604030504040204" pitchFamily="34" charset="0"/>
              </a:rPr>
              <a:t>Grid seen as weak and vulnerable.</a:t>
            </a:r>
          </a:p>
        </p:txBody>
      </p:sp>
      <p:pic>
        <p:nvPicPr>
          <p:cNvPr id="7" name="Picture 6">
            <a:extLst>
              <a:ext uri="{FF2B5EF4-FFF2-40B4-BE49-F238E27FC236}">
                <a16:creationId xmlns:a16="http://schemas.microsoft.com/office/drawing/2014/main" id="{8441237B-CAA7-884F-A819-6A1EB2B8202A}"/>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40403927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7656263"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Comparing sources and consumption</a:t>
            </a:r>
          </a:p>
        </p:txBody>
      </p:sp>
      <p:sp>
        <p:nvSpPr>
          <p:cNvPr id="3" name="TextBox 2"/>
          <p:cNvSpPr txBox="1"/>
          <p:nvPr/>
        </p:nvSpPr>
        <p:spPr>
          <a:xfrm>
            <a:off x="10546081" y="5741221"/>
            <a:ext cx="1645919" cy="95410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pic>
        <p:nvPicPr>
          <p:cNvPr id="14" name="Picture 13" descr="Scanbot Oct 30, 2017 7.10 PM.pdf"/>
          <p:cNvPicPr>
            <a:picLocks noChangeAspect="1"/>
          </p:cNvPicPr>
          <p:nvPr/>
        </p:nvPicPr>
        <p:blipFill rotWithShape="1">
          <a:blip r:embed="rId2">
            <a:extLst>
              <a:ext uri="{28A0092B-C50C-407E-A947-70E740481C1C}">
                <a14:useLocalDpi xmlns:a14="http://schemas.microsoft.com/office/drawing/2010/main" val="0"/>
              </a:ext>
            </a:extLst>
          </a:blip>
          <a:srcRect l="17284" t="33109" r="22191" b="19946"/>
          <a:stretch/>
        </p:blipFill>
        <p:spPr>
          <a:xfrm>
            <a:off x="315411" y="774305"/>
            <a:ext cx="10230164" cy="5921023"/>
          </a:xfrm>
          <a:prstGeom prst="rect">
            <a:avLst/>
          </a:prstGeom>
        </p:spPr>
      </p:pic>
      <p:sp>
        <p:nvSpPr>
          <p:cNvPr id="6" name="Rounded Rectangular Callout 5">
            <a:extLst>
              <a:ext uri="{FF2B5EF4-FFF2-40B4-BE49-F238E27FC236}">
                <a16:creationId xmlns:a16="http://schemas.microsoft.com/office/drawing/2014/main" id="{1EB44F98-6DFB-9D41-8963-936BE9151714}"/>
              </a:ext>
            </a:extLst>
          </p:cNvPr>
          <p:cNvSpPr/>
          <p:nvPr/>
        </p:nvSpPr>
        <p:spPr>
          <a:xfrm>
            <a:off x="3161211" y="2045048"/>
            <a:ext cx="8451668" cy="1865503"/>
          </a:xfrm>
          <a:prstGeom prst="wedgeRoundRectCallout">
            <a:avLst>
              <a:gd name="adj1" fmla="val -68715"/>
              <a:gd name="adj2" fmla="val 27380"/>
              <a:gd name="adj3" fmla="val 16667"/>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a:solidFill>
                  <a:srgbClr val="0000FF"/>
                </a:solidFill>
                <a:latin typeface="Verdana" panose="020B0604030504040204" pitchFamily="34" charset="0"/>
              </a:rPr>
              <a:t>France: </a:t>
            </a:r>
          </a:p>
          <a:p>
            <a:pPr marL="285750" indent="-285750">
              <a:buFont typeface="Arial" panose="020B0604020202020204" pitchFamily="34" charset="0"/>
              <a:buChar char="•"/>
            </a:pPr>
            <a:r>
              <a:rPr lang="en-US" dirty="0">
                <a:solidFill>
                  <a:srgbClr val="0000FF"/>
                </a:solidFill>
                <a:latin typeface="Verdana" panose="020B0604030504040204" pitchFamily="34" charset="0"/>
              </a:rPr>
              <a:t>High consumption for Europe.</a:t>
            </a:r>
          </a:p>
          <a:p>
            <a:pPr marL="285750" indent="-285750">
              <a:buFont typeface="Arial" panose="020B0604020202020204" pitchFamily="34" charset="0"/>
              <a:buChar char="•"/>
            </a:pPr>
            <a:r>
              <a:rPr lang="en-US" dirty="0">
                <a:solidFill>
                  <a:srgbClr val="0000FF"/>
                </a:solidFill>
                <a:latin typeface="Verdana" panose="020B0604030504040204" pitchFamily="34" charset="0"/>
              </a:rPr>
              <a:t>Exports electricity.</a:t>
            </a:r>
          </a:p>
          <a:p>
            <a:pPr marL="285750" indent="-285750">
              <a:buFont typeface="Arial" panose="020B0604020202020204" pitchFamily="34" charset="0"/>
              <a:buChar char="•"/>
            </a:pPr>
            <a:r>
              <a:rPr lang="en-US" dirty="0">
                <a:solidFill>
                  <a:srgbClr val="0000FF"/>
                </a:solidFill>
                <a:latin typeface="Verdana" panose="020B0604030504040204" pitchFamily="34" charset="0"/>
              </a:rPr>
              <a:t>Domestic demand is high since electricity is used for heat.</a:t>
            </a:r>
          </a:p>
          <a:p>
            <a:pPr marL="285750" indent="-285750">
              <a:buFont typeface="Arial" panose="020B0604020202020204" pitchFamily="34" charset="0"/>
              <a:buChar char="•"/>
            </a:pPr>
            <a:r>
              <a:rPr lang="en-US" dirty="0" err="1">
                <a:solidFill>
                  <a:srgbClr val="0000FF"/>
                </a:solidFill>
                <a:latin typeface="Verdana" panose="020B0604030504040204" pitchFamily="34" charset="0"/>
              </a:rPr>
              <a:t>Electricite</a:t>
            </a:r>
            <a:r>
              <a:rPr lang="en-US" dirty="0">
                <a:solidFill>
                  <a:srgbClr val="0000FF"/>
                </a:solidFill>
                <a:latin typeface="Verdana" panose="020B0604030504040204" pitchFamily="34" charset="0"/>
              </a:rPr>
              <a:t> de France is a recently privatized company with vertical integration of production, grid management and distribution.</a:t>
            </a:r>
          </a:p>
        </p:txBody>
      </p:sp>
      <p:pic>
        <p:nvPicPr>
          <p:cNvPr id="7" name="Picture 6">
            <a:extLst>
              <a:ext uri="{FF2B5EF4-FFF2-40B4-BE49-F238E27FC236}">
                <a16:creationId xmlns:a16="http://schemas.microsoft.com/office/drawing/2014/main" id="{9497CD3A-08BF-BB45-83AC-A0D6A6CB9AAD}"/>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1000070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656782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Three-phase power: generation</a:t>
            </a:r>
          </a:p>
        </p:txBody>
      </p:sp>
      <p:sp>
        <p:nvSpPr>
          <p:cNvPr id="6" name="TextBox 5"/>
          <p:cNvSpPr txBox="1"/>
          <p:nvPr/>
        </p:nvSpPr>
        <p:spPr>
          <a:xfrm>
            <a:off x="319659" y="894174"/>
            <a:ext cx="11691941" cy="737959"/>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Alternator: </a:t>
            </a:r>
            <a:r>
              <a:rPr lang="en-US" sz="2000" i="1" dirty="0">
                <a:latin typeface="Verdana" panose="020B0604030504040204" pitchFamily="34" charset="0"/>
                <a:cs typeface="Verdana" panose="020B0604030504040204" pitchFamily="34" charset="0"/>
              </a:rPr>
              <a:t>three coils of wire are placed around a rotating magnet;</a:t>
            </a:r>
          </a:p>
          <a:p>
            <a:pPr>
              <a:lnSpc>
                <a:spcPct val="110000"/>
              </a:lnSpc>
            </a:pPr>
            <a:r>
              <a:rPr lang="en-US" sz="2000" i="1" dirty="0">
                <a:latin typeface="Verdana" panose="020B0604030504040204" pitchFamily="34" charset="0"/>
                <a:cs typeface="Verdana" panose="020B0604030504040204" pitchFamily="34" charset="0"/>
              </a:rPr>
              <a:t> each coil will produce a cycling voltage as the magnet passes it.</a:t>
            </a:r>
          </a:p>
        </p:txBody>
      </p:sp>
      <p:sp>
        <p:nvSpPr>
          <p:cNvPr id="3" name="TextBox 2"/>
          <p:cNvSpPr txBox="1"/>
          <p:nvPr/>
        </p:nvSpPr>
        <p:spPr>
          <a:xfrm>
            <a:off x="59144" y="6257107"/>
            <a:ext cx="3284948"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&amp; Sustainability, 2/e, Chapter 9</a:t>
            </a:r>
          </a:p>
        </p:txBody>
      </p:sp>
      <p:pic>
        <p:nvPicPr>
          <p:cNvPr id="9" name="Picture 8" descr="Scanbot Apr 16, 2017 11.08 PM.pdf"/>
          <p:cNvPicPr>
            <a:picLocks noChangeAspect="1"/>
          </p:cNvPicPr>
          <p:nvPr/>
        </p:nvPicPr>
        <p:blipFill rotWithShape="1">
          <a:blip r:embed="rId2">
            <a:extLst>
              <a:ext uri="{28A0092B-C50C-407E-A947-70E740481C1C}">
                <a14:useLocalDpi xmlns:a14="http://schemas.microsoft.com/office/drawing/2010/main" val="0"/>
              </a:ext>
            </a:extLst>
          </a:blip>
          <a:srcRect l="10290" t="4320" r="4043" b="5268"/>
          <a:stretch/>
        </p:blipFill>
        <p:spPr>
          <a:xfrm>
            <a:off x="3742813" y="1775192"/>
            <a:ext cx="8237918" cy="4939820"/>
          </a:xfrm>
          <a:prstGeom prst="rect">
            <a:avLst/>
          </a:prstGeom>
        </p:spPr>
      </p:pic>
      <p:sp>
        <p:nvSpPr>
          <p:cNvPr id="10" name="TextBox 9">
            <a:extLst>
              <a:ext uri="{FF2B5EF4-FFF2-40B4-BE49-F238E27FC236}">
                <a16:creationId xmlns:a16="http://schemas.microsoft.com/office/drawing/2014/main" id="{D73F0B3B-ED13-8543-BB5D-2F849FBFAE82}"/>
              </a:ext>
            </a:extLst>
          </p:cNvPr>
          <p:cNvSpPr txBox="1"/>
          <p:nvPr/>
        </p:nvSpPr>
        <p:spPr>
          <a:xfrm>
            <a:off x="316766" y="3152448"/>
            <a:ext cx="3171017" cy="1245790"/>
          </a:xfrm>
          <a:prstGeom prst="rect">
            <a:avLst/>
          </a:prstGeom>
          <a:noFill/>
        </p:spPr>
        <p:txBody>
          <a:bodyPr wrap="square" rtlCol="0">
            <a:spAutoFit/>
          </a:bodyPr>
          <a:lstStyle/>
          <a:p>
            <a:pPr>
              <a:lnSpc>
                <a:spcPct val="110000"/>
              </a:lnSpc>
            </a:pPr>
            <a:endParaRPr lang="en-US" sz="1000" i="1" dirty="0">
              <a:latin typeface="Verdana" panose="020B0604030504040204" pitchFamily="34" charset="0"/>
              <a:cs typeface="Verdana" panose="020B0604030504040204" pitchFamily="34" charset="0"/>
            </a:endParaRPr>
          </a:p>
          <a:p>
            <a:pPr>
              <a:lnSpc>
                <a:spcPct val="110000"/>
              </a:lnSpc>
            </a:pPr>
            <a:r>
              <a:rPr lang="en-US" sz="2000" dirty="0">
                <a:latin typeface="Verdana" panose="020B0604030504040204" pitchFamily="34" charset="0"/>
                <a:cs typeface="Verdana" panose="020B0604030504040204" pitchFamily="34" charset="0"/>
              </a:rPr>
              <a:t>The three voltages will be ‘</a:t>
            </a:r>
            <a:r>
              <a:rPr lang="en-US" sz="2000" u="sng" dirty="0">
                <a:latin typeface="Verdana" panose="020B0604030504040204" pitchFamily="34" charset="0"/>
                <a:cs typeface="Verdana" panose="020B0604030504040204" pitchFamily="34" charset="0"/>
              </a:rPr>
              <a:t>out of phase</a:t>
            </a:r>
            <a:r>
              <a:rPr lang="en-US" sz="2000" dirty="0">
                <a:latin typeface="Verdana" panose="020B0604030504040204" pitchFamily="34" charset="0"/>
                <a:cs typeface="Verdana" panose="020B0604030504040204" pitchFamily="34" charset="0"/>
              </a:rPr>
              <a:t>’ with one another.</a:t>
            </a:r>
          </a:p>
        </p:txBody>
      </p:sp>
      <p:pic>
        <p:nvPicPr>
          <p:cNvPr id="11" name="Picture 10">
            <a:extLst>
              <a:ext uri="{FF2B5EF4-FFF2-40B4-BE49-F238E27FC236}">
                <a16:creationId xmlns:a16="http://schemas.microsoft.com/office/drawing/2014/main" id="{4616FB17-1863-B04E-9155-45DB1933F4D7}"/>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4034929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7656263"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Comparing sources and consumption</a:t>
            </a:r>
          </a:p>
        </p:txBody>
      </p:sp>
      <p:sp>
        <p:nvSpPr>
          <p:cNvPr id="3" name="TextBox 2"/>
          <p:cNvSpPr txBox="1"/>
          <p:nvPr/>
        </p:nvSpPr>
        <p:spPr>
          <a:xfrm>
            <a:off x="10546081" y="5741221"/>
            <a:ext cx="1645919" cy="95410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pic>
        <p:nvPicPr>
          <p:cNvPr id="14" name="Picture 13" descr="Scanbot Oct 30, 2017 7.10 PM.pdf"/>
          <p:cNvPicPr>
            <a:picLocks noChangeAspect="1"/>
          </p:cNvPicPr>
          <p:nvPr/>
        </p:nvPicPr>
        <p:blipFill rotWithShape="1">
          <a:blip r:embed="rId2">
            <a:extLst>
              <a:ext uri="{28A0092B-C50C-407E-A947-70E740481C1C}">
                <a14:useLocalDpi xmlns:a14="http://schemas.microsoft.com/office/drawing/2010/main" val="0"/>
              </a:ext>
            </a:extLst>
          </a:blip>
          <a:srcRect l="17284" t="33109" r="22191" b="19946"/>
          <a:stretch/>
        </p:blipFill>
        <p:spPr>
          <a:xfrm>
            <a:off x="315411" y="774305"/>
            <a:ext cx="10230164" cy="5921023"/>
          </a:xfrm>
          <a:prstGeom prst="rect">
            <a:avLst/>
          </a:prstGeom>
        </p:spPr>
      </p:pic>
      <p:sp>
        <p:nvSpPr>
          <p:cNvPr id="6" name="Rounded Rectangular Callout 5">
            <a:extLst>
              <a:ext uri="{FF2B5EF4-FFF2-40B4-BE49-F238E27FC236}">
                <a16:creationId xmlns:a16="http://schemas.microsoft.com/office/drawing/2014/main" id="{4C1E4C78-87F3-394D-B5FB-D55CF4744671}"/>
              </a:ext>
            </a:extLst>
          </p:cNvPr>
          <p:cNvSpPr/>
          <p:nvPr/>
        </p:nvSpPr>
        <p:spPr>
          <a:xfrm>
            <a:off x="2290539" y="1983138"/>
            <a:ext cx="9727290" cy="2996227"/>
          </a:xfrm>
          <a:prstGeom prst="wedgeRoundRectCallout">
            <a:avLst>
              <a:gd name="adj1" fmla="val -54870"/>
              <a:gd name="adj2" fmla="val -13272"/>
              <a:gd name="adj3" fmla="val 16667"/>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a:solidFill>
                  <a:srgbClr val="0000FF"/>
                </a:solidFill>
                <a:latin typeface="Verdana" panose="020B0604030504040204" pitchFamily="34" charset="0"/>
              </a:rPr>
              <a:t>Demark: </a:t>
            </a:r>
          </a:p>
          <a:p>
            <a:pPr marL="285750" indent="-285750">
              <a:buFont typeface="Arial" panose="020B0604020202020204" pitchFamily="34" charset="0"/>
              <a:buChar char="•"/>
            </a:pPr>
            <a:r>
              <a:rPr lang="en-US" dirty="0">
                <a:solidFill>
                  <a:srgbClr val="0000FF"/>
                </a:solidFill>
                <a:latin typeface="Verdana" panose="020B0604030504040204" pitchFamily="34" charset="0"/>
              </a:rPr>
              <a:t>Consumption doubled from 1975 to 2009 but without more primary energy consumption: efficiency.</a:t>
            </a:r>
          </a:p>
          <a:p>
            <a:pPr marL="285750" indent="-285750">
              <a:buFont typeface="Arial" panose="020B0604020202020204" pitchFamily="34" charset="0"/>
              <a:buChar char="•"/>
            </a:pPr>
            <a:r>
              <a:rPr lang="en-US" dirty="0">
                <a:solidFill>
                  <a:srgbClr val="0000FF"/>
                </a:solidFill>
                <a:latin typeface="Verdana" panose="020B0604030504040204" pitchFamily="34" charset="0"/>
              </a:rPr>
              <a:t>Early 1970s electric production was nearly all oil.</a:t>
            </a:r>
          </a:p>
          <a:p>
            <a:pPr marL="285750" indent="-285750">
              <a:buFont typeface="Arial" panose="020B0604020202020204" pitchFamily="34" charset="0"/>
              <a:buChar char="•"/>
            </a:pPr>
            <a:r>
              <a:rPr lang="en-US" dirty="0">
                <a:solidFill>
                  <a:srgbClr val="0000FF"/>
                </a:solidFill>
                <a:latin typeface="Verdana" panose="020B0604030504040204" pitchFamily="34" charset="0"/>
              </a:rPr>
              <a:t>Transitioned to coal and CHP; 53% CHP by 2010.</a:t>
            </a:r>
          </a:p>
          <a:p>
            <a:pPr marL="285750" indent="-285750">
              <a:buFont typeface="Arial" panose="020B0604020202020204" pitchFamily="34" charset="0"/>
              <a:buChar char="•"/>
            </a:pPr>
            <a:r>
              <a:rPr lang="en-US" dirty="0">
                <a:solidFill>
                  <a:srgbClr val="0000FF"/>
                </a:solidFill>
                <a:latin typeface="Verdana" panose="020B0604030504040204" pitchFamily="34" charset="0"/>
              </a:rPr>
              <a:t>North Sea gas used for some CCGT.</a:t>
            </a:r>
          </a:p>
          <a:p>
            <a:pPr marL="285750" indent="-285750">
              <a:buFont typeface="Arial" panose="020B0604020202020204" pitchFamily="34" charset="0"/>
              <a:buChar char="•"/>
            </a:pPr>
            <a:r>
              <a:rPr lang="en-US" dirty="0">
                <a:solidFill>
                  <a:srgbClr val="0000FF"/>
                </a:solidFill>
                <a:latin typeface="Verdana" panose="020B0604030504040204" pitchFamily="34" charset="0"/>
              </a:rPr>
              <a:t>19% wind power</a:t>
            </a:r>
          </a:p>
          <a:p>
            <a:pPr marL="285750" indent="-285750">
              <a:buFont typeface="Arial" panose="020B0604020202020204" pitchFamily="34" charset="0"/>
              <a:buChar char="•"/>
            </a:pPr>
            <a:r>
              <a:rPr lang="en-US" dirty="0">
                <a:solidFill>
                  <a:srgbClr val="0000FF"/>
                </a:solidFill>
                <a:latin typeface="Verdana" panose="020B0604030504040204" pitchFamily="34" charset="0"/>
              </a:rPr>
              <a:t>8% biomass CHP</a:t>
            </a:r>
          </a:p>
          <a:p>
            <a:pPr marL="285750" indent="-285750">
              <a:buFont typeface="Arial" panose="020B0604020202020204" pitchFamily="34" charset="0"/>
              <a:buChar char="•"/>
            </a:pPr>
            <a:r>
              <a:rPr lang="en-US" dirty="0">
                <a:solidFill>
                  <a:srgbClr val="0000FF"/>
                </a:solidFill>
                <a:latin typeface="Verdana" panose="020B0604030504040204" pitchFamily="34" charset="0"/>
              </a:rPr>
              <a:t>Grid links to Norway and Sweden to trade hydro for wind; increase reliability.</a:t>
            </a:r>
          </a:p>
          <a:p>
            <a:pPr marL="285750" indent="-285750">
              <a:buFont typeface="Arial" panose="020B0604020202020204" pitchFamily="34" charset="0"/>
              <a:buChar char="•"/>
            </a:pPr>
            <a:r>
              <a:rPr lang="en-US" dirty="0">
                <a:solidFill>
                  <a:srgbClr val="0000FF"/>
                </a:solidFill>
                <a:latin typeface="Verdana" panose="020B0604030504040204" pitchFamily="34" charset="0"/>
              </a:rPr>
              <a:t>Small municipal and coop structure facilitate CHP.</a:t>
            </a:r>
          </a:p>
        </p:txBody>
      </p:sp>
      <p:pic>
        <p:nvPicPr>
          <p:cNvPr id="7" name="Picture 6">
            <a:extLst>
              <a:ext uri="{FF2B5EF4-FFF2-40B4-BE49-F238E27FC236}">
                <a16:creationId xmlns:a16="http://schemas.microsoft.com/office/drawing/2014/main" id="{22A5DE0B-B234-8041-9302-E88F65B5A757}"/>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14704678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7656263"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Comparing sources and consumption</a:t>
            </a:r>
          </a:p>
        </p:txBody>
      </p:sp>
      <p:sp>
        <p:nvSpPr>
          <p:cNvPr id="3" name="TextBox 2"/>
          <p:cNvSpPr txBox="1"/>
          <p:nvPr/>
        </p:nvSpPr>
        <p:spPr>
          <a:xfrm>
            <a:off x="10546081" y="5741221"/>
            <a:ext cx="1645919" cy="95410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pic>
        <p:nvPicPr>
          <p:cNvPr id="14" name="Picture 13" descr="Scanbot Oct 30, 2017 7.10 PM.pdf"/>
          <p:cNvPicPr>
            <a:picLocks noChangeAspect="1"/>
          </p:cNvPicPr>
          <p:nvPr/>
        </p:nvPicPr>
        <p:blipFill rotWithShape="1">
          <a:blip r:embed="rId2">
            <a:extLst>
              <a:ext uri="{28A0092B-C50C-407E-A947-70E740481C1C}">
                <a14:useLocalDpi xmlns:a14="http://schemas.microsoft.com/office/drawing/2010/main" val="0"/>
              </a:ext>
            </a:extLst>
          </a:blip>
          <a:srcRect l="17284" t="33109" r="22191" b="19946"/>
          <a:stretch/>
        </p:blipFill>
        <p:spPr>
          <a:xfrm>
            <a:off x="315411" y="774305"/>
            <a:ext cx="10230164" cy="5921023"/>
          </a:xfrm>
          <a:prstGeom prst="rect">
            <a:avLst/>
          </a:prstGeom>
        </p:spPr>
      </p:pic>
      <p:sp>
        <p:nvSpPr>
          <p:cNvPr id="6" name="Rounded Rectangular Callout 5">
            <a:extLst>
              <a:ext uri="{FF2B5EF4-FFF2-40B4-BE49-F238E27FC236}">
                <a16:creationId xmlns:a16="http://schemas.microsoft.com/office/drawing/2014/main" id="{D3CEDA50-F78D-B847-B220-7738036DBD45}"/>
              </a:ext>
            </a:extLst>
          </p:cNvPr>
          <p:cNvSpPr/>
          <p:nvPr/>
        </p:nvSpPr>
        <p:spPr>
          <a:xfrm>
            <a:off x="2201206" y="1983138"/>
            <a:ext cx="9803560" cy="2996227"/>
          </a:xfrm>
          <a:prstGeom prst="wedgeRoundRectCallout">
            <a:avLst>
              <a:gd name="adj1" fmla="val -58967"/>
              <a:gd name="adj2" fmla="val 17898"/>
              <a:gd name="adj3" fmla="val 16667"/>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a:solidFill>
                  <a:srgbClr val="0000FF"/>
                </a:solidFill>
                <a:latin typeface="Verdana" panose="020B0604030504040204" pitchFamily="34" charset="0"/>
              </a:rPr>
              <a:t>India: </a:t>
            </a:r>
          </a:p>
          <a:p>
            <a:pPr marL="285750" indent="-285750">
              <a:buFont typeface="Arial" panose="020B0604020202020204" pitchFamily="34" charset="0"/>
              <a:buChar char="•"/>
            </a:pPr>
            <a:r>
              <a:rPr lang="en-US" dirty="0">
                <a:solidFill>
                  <a:srgbClr val="0000FF"/>
                </a:solidFill>
                <a:latin typeface="Verdana" panose="020B0604030504040204" pitchFamily="34" charset="0"/>
              </a:rPr>
              <a:t>Small but growing consumption.</a:t>
            </a:r>
          </a:p>
          <a:p>
            <a:pPr marL="285750" indent="-285750">
              <a:buFont typeface="Arial" panose="020B0604020202020204" pitchFamily="34" charset="0"/>
              <a:buChar char="•"/>
            </a:pPr>
            <a:r>
              <a:rPr lang="en-US" dirty="0">
                <a:solidFill>
                  <a:srgbClr val="0000FF"/>
                </a:solidFill>
                <a:latin typeface="Verdana" panose="020B0604030504040204" pitchFamily="34" charset="0"/>
              </a:rPr>
              <a:t>20% used in agriculture; mainly irrigation.</a:t>
            </a:r>
          </a:p>
          <a:p>
            <a:pPr marL="285750" indent="-285750">
              <a:buFont typeface="Arial" panose="020B0604020202020204" pitchFamily="34" charset="0"/>
              <a:buChar char="•"/>
            </a:pPr>
            <a:r>
              <a:rPr lang="en-US" dirty="0">
                <a:solidFill>
                  <a:srgbClr val="0000FF"/>
                </a:solidFill>
                <a:latin typeface="Verdana" panose="020B0604030504040204" pitchFamily="34" charset="0"/>
              </a:rPr>
              <a:t>Vast grid with 80% of villages having mains power, though 400 m lack power.</a:t>
            </a:r>
          </a:p>
          <a:p>
            <a:pPr marL="285750" indent="-285750">
              <a:buFont typeface="Arial" panose="020B0604020202020204" pitchFamily="34" charset="0"/>
              <a:buChar char="•"/>
            </a:pPr>
            <a:r>
              <a:rPr lang="en-US" dirty="0">
                <a:solidFill>
                  <a:srgbClr val="0000FF"/>
                </a:solidFill>
                <a:latin typeface="Verdana" panose="020B0604030504040204" pitchFamily="34" charset="0"/>
              </a:rPr>
              <a:t>29% distribution losses with some theft.</a:t>
            </a:r>
          </a:p>
          <a:p>
            <a:pPr marL="285750" indent="-285750">
              <a:buFont typeface="Arial" panose="020B0604020202020204" pitchFamily="34" charset="0"/>
              <a:buChar char="•"/>
            </a:pPr>
            <a:r>
              <a:rPr lang="en-US" dirty="0">
                <a:solidFill>
                  <a:srgbClr val="0000FF"/>
                </a:solidFill>
                <a:latin typeface="Verdana" panose="020B0604030504040204" pitchFamily="34" charset="0"/>
              </a:rPr>
              <a:t>16% short of energy supply at peak.</a:t>
            </a:r>
          </a:p>
          <a:p>
            <a:pPr marL="285750" indent="-285750">
              <a:buFont typeface="Arial" panose="020B0604020202020204" pitchFamily="34" charset="0"/>
              <a:buChar char="•"/>
            </a:pPr>
            <a:r>
              <a:rPr lang="en-US" dirty="0">
                <a:solidFill>
                  <a:srgbClr val="0000FF"/>
                </a:solidFill>
                <a:latin typeface="Verdana" panose="020B0604030504040204" pitchFamily="34" charset="0"/>
              </a:rPr>
              <a:t>Nationalized utilities that are in debt.</a:t>
            </a:r>
          </a:p>
          <a:p>
            <a:pPr marL="285750" indent="-285750">
              <a:buFont typeface="Arial" panose="020B0604020202020204" pitchFamily="34" charset="0"/>
              <a:buChar char="•"/>
            </a:pPr>
            <a:r>
              <a:rPr lang="en-US" dirty="0">
                <a:solidFill>
                  <a:srgbClr val="0000FF"/>
                </a:solidFill>
                <a:latin typeface="Verdana" panose="020B0604030504040204" pitchFamily="34" charset="0"/>
              </a:rPr>
              <a:t>Coal for electric production is high ash, producing air pollution.</a:t>
            </a:r>
          </a:p>
          <a:p>
            <a:pPr marL="285750" indent="-285750">
              <a:buFont typeface="Arial" panose="020B0604020202020204" pitchFamily="34" charset="0"/>
              <a:buChar char="•"/>
            </a:pPr>
            <a:r>
              <a:rPr lang="en-US" dirty="0">
                <a:solidFill>
                  <a:srgbClr val="0000FF"/>
                </a:solidFill>
                <a:latin typeface="Verdana" panose="020B0604030504040204" pitchFamily="34" charset="0"/>
              </a:rPr>
              <a:t>Interest in thorium nuclear.</a:t>
            </a:r>
          </a:p>
          <a:p>
            <a:pPr marL="285750" indent="-285750">
              <a:buFont typeface="Arial" panose="020B0604020202020204" pitchFamily="34" charset="0"/>
              <a:buChar char="•"/>
            </a:pPr>
            <a:r>
              <a:rPr lang="en-US" dirty="0">
                <a:solidFill>
                  <a:srgbClr val="0000FF"/>
                </a:solidFill>
                <a:latin typeface="Verdana" panose="020B0604030504040204" pitchFamily="34" charset="0"/>
              </a:rPr>
              <a:t>Renewable, wind, solar, biomass are coming on strong.</a:t>
            </a:r>
          </a:p>
        </p:txBody>
      </p:sp>
      <p:pic>
        <p:nvPicPr>
          <p:cNvPr id="7" name="Picture 6">
            <a:extLst>
              <a:ext uri="{FF2B5EF4-FFF2-40B4-BE49-F238E27FC236}">
                <a16:creationId xmlns:a16="http://schemas.microsoft.com/office/drawing/2014/main" id="{2348B261-4412-BD40-8FC6-2B69335B1A3A}"/>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28378918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7656263"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Comparing sources and consumption</a:t>
            </a:r>
          </a:p>
        </p:txBody>
      </p:sp>
      <p:sp>
        <p:nvSpPr>
          <p:cNvPr id="3" name="TextBox 2"/>
          <p:cNvSpPr txBox="1"/>
          <p:nvPr/>
        </p:nvSpPr>
        <p:spPr>
          <a:xfrm>
            <a:off x="10546081" y="5741221"/>
            <a:ext cx="1645919" cy="95410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9</a:t>
            </a:r>
          </a:p>
        </p:txBody>
      </p:sp>
      <p:pic>
        <p:nvPicPr>
          <p:cNvPr id="14" name="Picture 13" descr="Scanbot Oct 30, 2017 7.10 PM.pdf"/>
          <p:cNvPicPr>
            <a:picLocks noChangeAspect="1"/>
          </p:cNvPicPr>
          <p:nvPr/>
        </p:nvPicPr>
        <p:blipFill rotWithShape="1">
          <a:blip r:embed="rId2">
            <a:extLst>
              <a:ext uri="{28A0092B-C50C-407E-A947-70E740481C1C}">
                <a14:useLocalDpi xmlns:a14="http://schemas.microsoft.com/office/drawing/2010/main" val="0"/>
              </a:ext>
            </a:extLst>
          </a:blip>
          <a:srcRect l="17284" t="33109" r="22191" b="19946"/>
          <a:stretch/>
        </p:blipFill>
        <p:spPr>
          <a:xfrm>
            <a:off x="315411" y="774305"/>
            <a:ext cx="10230164" cy="5921023"/>
          </a:xfrm>
          <a:prstGeom prst="rect">
            <a:avLst/>
          </a:prstGeom>
        </p:spPr>
      </p:pic>
      <p:sp>
        <p:nvSpPr>
          <p:cNvPr id="6" name="Rounded Rectangular Callout 5">
            <a:extLst>
              <a:ext uri="{FF2B5EF4-FFF2-40B4-BE49-F238E27FC236}">
                <a16:creationId xmlns:a16="http://schemas.microsoft.com/office/drawing/2014/main" id="{118A9F80-74B5-944A-9D0D-6CE2926032C0}"/>
              </a:ext>
            </a:extLst>
          </p:cNvPr>
          <p:cNvSpPr/>
          <p:nvPr/>
        </p:nvSpPr>
        <p:spPr>
          <a:xfrm>
            <a:off x="6328829" y="1982619"/>
            <a:ext cx="5427743" cy="2185738"/>
          </a:xfrm>
          <a:prstGeom prst="wedgeRoundRectCallout">
            <a:avLst>
              <a:gd name="adj1" fmla="val -136673"/>
              <a:gd name="adj2" fmla="val 59751"/>
              <a:gd name="adj3" fmla="val 16667"/>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a:solidFill>
                  <a:srgbClr val="0000FF"/>
                </a:solidFill>
                <a:latin typeface="Verdana" panose="020B0604030504040204" pitchFamily="34" charset="0"/>
              </a:rPr>
              <a:t>China: </a:t>
            </a:r>
          </a:p>
          <a:p>
            <a:pPr marL="285750" indent="-285750">
              <a:buFont typeface="Arial" panose="020B0604020202020204" pitchFamily="34" charset="0"/>
              <a:buChar char="•"/>
            </a:pPr>
            <a:r>
              <a:rPr lang="en-US" dirty="0">
                <a:solidFill>
                  <a:srgbClr val="0000FF"/>
                </a:solidFill>
                <a:latin typeface="Verdana" panose="020B0604030504040204" pitchFamily="34" charset="0"/>
              </a:rPr>
              <a:t>Demand rose by 6X from 1990 – 2009.</a:t>
            </a:r>
          </a:p>
          <a:p>
            <a:pPr marL="285750" indent="-285750">
              <a:buFont typeface="Arial" panose="020B0604020202020204" pitchFamily="34" charset="0"/>
              <a:buChar char="•"/>
            </a:pPr>
            <a:r>
              <a:rPr lang="en-US" dirty="0">
                <a:solidFill>
                  <a:srgbClr val="0000FF"/>
                </a:solidFill>
                <a:latin typeface="Verdana" panose="020B0604030504040204" pitchFamily="34" charset="0"/>
              </a:rPr>
              <a:t>Most use still industrial.</a:t>
            </a:r>
          </a:p>
          <a:p>
            <a:pPr marL="285750" indent="-285750">
              <a:buFont typeface="Arial" panose="020B0604020202020204" pitchFamily="34" charset="0"/>
              <a:buChar char="•"/>
            </a:pPr>
            <a:r>
              <a:rPr lang="en-US" dirty="0">
                <a:solidFill>
                  <a:srgbClr val="0000FF"/>
                </a:solidFill>
                <a:latin typeface="Verdana" panose="020B0604030504040204" pitchFamily="34" charset="0"/>
              </a:rPr>
              <a:t>Agriculture uses 3.5%, mainly irrigation.</a:t>
            </a:r>
          </a:p>
          <a:p>
            <a:pPr marL="285750" indent="-285750">
              <a:buFont typeface="Arial" panose="020B0604020202020204" pitchFamily="34" charset="0"/>
              <a:buChar char="•"/>
            </a:pPr>
            <a:r>
              <a:rPr lang="en-US" dirty="0">
                <a:solidFill>
                  <a:srgbClr val="0000FF"/>
                </a:solidFill>
                <a:latin typeface="Verdana" panose="020B0604030504040204" pitchFamily="34" charset="0"/>
              </a:rPr>
              <a:t>Millions still lack access.</a:t>
            </a:r>
          </a:p>
          <a:p>
            <a:pPr marL="285750" indent="-285750">
              <a:buFont typeface="Arial" panose="020B0604020202020204" pitchFamily="34" charset="0"/>
              <a:buChar char="•"/>
            </a:pPr>
            <a:r>
              <a:rPr lang="en-US" dirty="0">
                <a:solidFill>
                  <a:srgbClr val="0000FF"/>
                </a:solidFill>
                <a:latin typeface="Verdana" panose="020B0604030504040204" pitchFamily="34" charset="0"/>
              </a:rPr>
              <a:t>Significant hydropower.</a:t>
            </a:r>
          </a:p>
          <a:p>
            <a:pPr marL="285750" indent="-285750">
              <a:buFont typeface="Arial" panose="020B0604020202020204" pitchFamily="34" charset="0"/>
              <a:buChar char="•"/>
            </a:pPr>
            <a:r>
              <a:rPr lang="en-US" dirty="0">
                <a:solidFill>
                  <a:srgbClr val="0000FF"/>
                </a:solidFill>
                <a:latin typeface="Verdana" panose="020B0604030504040204" pitchFamily="34" charset="0"/>
              </a:rPr>
              <a:t>Strong investment in renewables.</a:t>
            </a:r>
          </a:p>
        </p:txBody>
      </p:sp>
      <p:pic>
        <p:nvPicPr>
          <p:cNvPr id="7" name="Picture 6">
            <a:extLst>
              <a:ext uri="{FF2B5EF4-FFF2-40B4-BE49-F238E27FC236}">
                <a16:creationId xmlns:a16="http://schemas.microsoft.com/office/drawing/2014/main" id="{7FCC6658-74EE-A74D-8FB2-94AF4B556F3E}"/>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37825660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834395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11. Electricity, grids and storage</a:t>
            </a:r>
          </a:p>
        </p:txBody>
      </p:sp>
      <p:sp>
        <p:nvSpPr>
          <p:cNvPr id="8" name="TextBox 7"/>
          <p:cNvSpPr txBox="1"/>
          <p:nvPr/>
        </p:nvSpPr>
        <p:spPr>
          <a:xfrm>
            <a:off x="1717766" y="2951946"/>
            <a:ext cx="8524631" cy="954107"/>
          </a:xfrm>
          <a:prstGeom prst="rect">
            <a:avLst/>
          </a:prstGeom>
          <a:noFill/>
        </p:spPr>
        <p:txBody>
          <a:bodyPr wrap="square" rtlCol="0">
            <a:spAutoFit/>
          </a:bodyPr>
          <a:lstStyle/>
          <a:p>
            <a:pPr lvl="1" algn="ctr"/>
            <a:r>
              <a:rPr lang="en-US" sz="2800" b="1" dirty="0">
                <a:latin typeface="Verdana" panose="020B0604030504040204" pitchFamily="34" charset="0"/>
                <a:cs typeface="Verdana" panose="020B0604030504040204" pitchFamily="34" charset="0"/>
              </a:rPr>
              <a:t>11.8: Electricity storage -  </a:t>
            </a:r>
          </a:p>
          <a:p>
            <a:pPr lvl="1" algn="ctr"/>
            <a:r>
              <a:rPr lang="en-US" sz="2800" b="1" dirty="0">
                <a:latin typeface="Verdana" panose="020B0604030504040204" pitchFamily="34" charset="0"/>
                <a:cs typeface="Verdana" panose="020B0604030504040204" pitchFamily="34" charset="0"/>
              </a:rPr>
              <a:t>a holy grail for intermittent RE</a:t>
            </a:r>
          </a:p>
        </p:txBody>
      </p:sp>
      <p:pic>
        <p:nvPicPr>
          <p:cNvPr id="7" name="Picture 6">
            <a:extLst>
              <a:ext uri="{FF2B5EF4-FFF2-40B4-BE49-F238E27FC236}">
                <a16:creationId xmlns:a16="http://schemas.microsoft.com/office/drawing/2014/main" id="{4FAB1C04-8F1D-2947-B2BE-805411B940E7}"/>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16696276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8505"/>
            <a:ext cx="4540025"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High-speed flywheels</a:t>
            </a:r>
          </a:p>
        </p:txBody>
      </p:sp>
      <p:sp>
        <p:nvSpPr>
          <p:cNvPr id="3" name="TextBox 2"/>
          <p:cNvSpPr txBox="1"/>
          <p:nvPr/>
        </p:nvSpPr>
        <p:spPr>
          <a:xfrm>
            <a:off x="120089" y="6461718"/>
            <a:ext cx="5775620"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hlinkClick r:id="rId2"/>
              </a:rPr>
              <a:t>http://discovermagazine.com/2015/july-aug/26-power-stash</a:t>
            </a:r>
            <a:r>
              <a:rPr lang="en-US" sz="1400" dirty="0">
                <a:latin typeface="Verdana" panose="020B0604030504040204" pitchFamily="34" charset="0"/>
                <a:cs typeface="Verdana" panose="020B0604030504040204" pitchFamily="34" charset="0"/>
              </a:rPr>
              <a:t> </a:t>
            </a:r>
          </a:p>
        </p:txBody>
      </p:sp>
      <p:sp>
        <p:nvSpPr>
          <p:cNvPr id="2" name="TextBox 1"/>
          <p:cNvSpPr txBox="1"/>
          <p:nvPr/>
        </p:nvSpPr>
        <p:spPr>
          <a:xfrm>
            <a:off x="228601" y="842211"/>
            <a:ext cx="8342777" cy="2400657"/>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At low electricity demand, motors accelerate a cylinder (flywheel) spinning in a vacuum-sealed case which </a:t>
            </a:r>
            <a:r>
              <a:rPr lang="en-US" sz="2000" u="sng" dirty="0">
                <a:latin typeface="Verdana" panose="020B0604030504040204" pitchFamily="34" charset="0"/>
                <a:cs typeface="Verdana" panose="020B0604030504040204" pitchFamily="34" charset="0"/>
              </a:rPr>
              <a:t>reduces friction</a:t>
            </a:r>
            <a:r>
              <a:rPr lang="en-US" sz="2000" dirty="0">
                <a:latin typeface="Verdana" panose="020B0604030504040204" pitchFamily="34" charset="0"/>
                <a:cs typeface="Verdana" panose="020B0604030504040204" pitchFamily="34" charset="0"/>
              </a:rPr>
              <a:t>. When demand rises, kinetic energy is quickly converted to electricity.</a:t>
            </a:r>
          </a:p>
          <a:p>
            <a:endParaRPr lang="en-US" sz="2000" dirty="0">
              <a:latin typeface="Verdana" panose="020B0604030504040204" pitchFamily="34" charset="0"/>
              <a:cs typeface="Verdana" panose="020B0604030504040204" pitchFamily="34" charset="0"/>
            </a:endParaRPr>
          </a:p>
          <a:p>
            <a:r>
              <a:rPr lang="en-US" sz="2000" b="1" dirty="0">
                <a:latin typeface="Verdana" panose="020B0604030504040204" pitchFamily="34" charset="0"/>
                <a:cs typeface="Verdana" panose="020B0604030504040204" pitchFamily="34" charset="0"/>
              </a:rPr>
              <a:t>Pros</a:t>
            </a:r>
            <a:r>
              <a:rPr lang="en-US" sz="2000" dirty="0">
                <a:latin typeface="Verdana" panose="020B0604030504040204" pitchFamily="34" charset="0"/>
                <a:cs typeface="Verdana" panose="020B0604030504040204" pitchFamily="34" charset="0"/>
              </a:rPr>
              <a:t>: Nearly instant response to need.</a:t>
            </a:r>
          </a:p>
          <a:p>
            <a:endParaRPr lang="en-US" sz="1000" dirty="0">
              <a:latin typeface="Verdana" panose="020B0604030504040204" pitchFamily="34" charset="0"/>
              <a:cs typeface="Verdana" panose="020B0604030504040204" pitchFamily="34" charset="0"/>
            </a:endParaRPr>
          </a:p>
          <a:p>
            <a:r>
              <a:rPr lang="en-US" sz="2000" b="1" dirty="0">
                <a:latin typeface="Verdana" panose="020B0604030504040204" pitchFamily="34" charset="0"/>
                <a:cs typeface="Verdana" panose="020B0604030504040204" pitchFamily="34" charset="0"/>
              </a:rPr>
              <a:t>Cons: </a:t>
            </a:r>
            <a:r>
              <a:rPr lang="en-US" sz="2000" dirty="0">
                <a:latin typeface="Verdana" panose="020B0604030504040204" pitchFamily="34" charset="0"/>
                <a:cs typeface="Verdana" panose="020B0604030504040204" pitchFamily="34" charset="0"/>
              </a:rPr>
              <a:t>Good for short bursts of power, ~15’.</a:t>
            </a:r>
            <a:endParaRPr lang="en-US" sz="2000" u="sng" dirty="0">
              <a:latin typeface="Verdana" panose="020B0604030504040204" pitchFamily="34" charset="0"/>
              <a:cs typeface="Verdana" panose="020B0604030504040204" pitchFamily="34" charset="0"/>
            </a:endParaRPr>
          </a:p>
        </p:txBody>
      </p:sp>
      <p:pic>
        <p:nvPicPr>
          <p:cNvPr id="7" name="Picture 6" descr="high-speed-flywheel.jpg"/>
          <p:cNvPicPr>
            <a:picLocks noChangeAspect="1"/>
          </p:cNvPicPr>
          <p:nvPr/>
        </p:nvPicPr>
        <p:blipFill rotWithShape="1">
          <a:blip r:embed="rId3">
            <a:extLst>
              <a:ext uri="{28A0092B-C50C-407E-A947-70E740481C1C}">
                <a14:useLocalDpi xmlns:a14="http://schemas.microsoft.com/office/drawing/2010/main" val="0"/>
              </a:ext>
            </a:extLst>
          </a:blip>
          <a:srcRect l="30377" r="19182"/>
          <a:stretch/>
        </p:blipFill>
        <p:spPr>
          <a:xfrm>
            <a:off x="8263244" y="842211"/>
            <a:ext cx="3808667" cy="5832909"/>
          </a:xfrm>
          <a:prstGeom prst="rect">
            <a:avLst/>
          </a:prstGeom>
        </p:spPr>
      </p:pic>
      <p:pic>
        <p:nvPicPr>
          <p:cNvPr id="9" name="Picture 8">
            <a:extLst>
              <a:ext uri="{FF2B5EF4-FFF2-40B4-BE49-F238E27FC236}">
                <a16:creationId xmlns:a16="http://schemas.microsoft.com/office/drawing/2014/main" id="{131CA5A0-837B-A044-9D5C-4A8D4EB253F0}"/>
              </a:ext>
            </a:extLst>
          </p:cNvPr>
          <p:cNvPicPr>
            <a:picLocks noChangeAspect="1"/>
          </p:cNvPicPr>
          <p:nvPr/>
        </p:nvPicPr>
        <p:blipFill>
          <a:blip r:embed="rId4">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18442119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umped-hydr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9487" y="2286792"/>
            <a:ext cx="8037590" cy="4450815"/>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6038833"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Pumped storage hydropower</a:t>
            </a:r>
          </a:p>
        </p:txBody>
      </p:sp>
      <p:sp>
        <p:nvSpPr>
          <p:cNvPr id="3" name="TextBox 2"/>
          <p:cNvSpPr txBox="1"/>
          <p:nvPr/>
        </p:nvSpPr>
        <p:spPr>
          <a:xfrm>
            <a:off x="228600" y="6244044"/>
            <a:ext cx="3964577"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3"/>
              </a:rPr>
              <a:t>http://discovermagazine.com/2015/july-aug/26-power-stash</a:t>
            </a:r>
            <a:r>
              <a:rPr lang="en-US" sz="1400" dirty="0">
                <a:latin typeface="Verdana" panose="020B0604030504040204" pitchFamily="34" charset="0"/>
                <a:cs typeface="Verdana" panose="020B0604030504040204" pitchFamily="34" charset="0"/>
              </a:rPr>
              <a:t> </a:t>
            </a:r>
          </a:p>
        </p:txBody>
      </p:sp>
      <p:sp>
        <p:nvSpPr>
          <p:cNvPr id="9" name="TextBox 8"/>
          <p:cNvSpPr txBox="1"/>
          <p:nvPr/>
        </p:nvSpPr>
        <p:spPr>
          <a:xfrm>
            <a:off x="228602" y="2240987"/>
            <a:ext cx="5545182" cy="1785104"/>
          </a:xfrm>
          <a:prstGeom prst="rect">
            <a:avLst/>
          </a:prstGeom>
          <a:solidFill>
            <a:srgbClr val="FFFFFF"/>
          </a:solidFill>
        </p:spPr>
        <p:txBody>
          <a:bodyPr wrap="square" rtlCol="0">
            <a:spAutoFit/>
          </a:bodyPr>
          <a:lstStyle/>
          <a:p>
            <a:endParaRPr lang="en-US" sz="2000" b="1" dirty="0">
              <a:latin typeface="Verdana" panose="020B0604030504040204" pitchFamily="34" charset="0"/>
              <a:cs typeface="Verdana" panose="020B0604030504040204" pitchFamily="34" charset="0"/>
            </a:endParaRPr>
          </a:p>
          <a:p>
            <a:r>
              <a:rPr lang="en-US" sz="2000" b="1" dirty="0">
                <a:latin typeface="Verdana" panose="020B0604030504040204" pitchFamily="34" charset="0"/>
                <a:cs typeface="Verdana" panose="020B0604030504040204" pitchFamily="34" charset="0"/>
              </a:rPr>
              <a:t>Pros: </a:t>
            </a:r>
            <a:r>
              <a:rPr lang="en-US" sz="2000" dirty="0">
                <a:latin typeface="Verdana" panose="020B0604030504040204" pitchFamily="34" charset="0"/>
                <a:cs typeface="Verdana" panose="020B0604030504040204" pitchFamily="34" charset="0"/>
              </a:rPr>
              <a:t>High capacity (10,000 MWh)</a:t>
            </a:r>
          </a:p>
          <a:p>
            <a:pPr marL="1257300" lvl="2" indent="-342900">
              <a:buFont typeface="Arial"/>
              <a:buChar char="•"/>
            </a:pPr>
            <a:r>
              <a:rPr lang="en-US" sz="2000" dirty="0">
                <a:latin typeface="Verdana" panose="020B0604030504040204" pitchFamily="34" charset="0"/>
                <a:cs typeface="Verdana" panose="020B0604030504040204" pitchFamily="34" charset="0"/>
              </a:rPr>
              <a:t>long-lived infrastructure</a:t>
            </a:r>
          </a:p>
          <a:p>
            <a:endParaRPr lang="en-US" sz="1000" dirty="0">
              <a:latin typeface="Verdana" panose="020B0604030504040204" pitchFamily="34" charset="0"/>
              <a:cs typeface="Verdana" panose="020B0604030504040204" pitchFamily="34" charset="0"/>
            </a:endParaRPr>
          </a:p>
          <a:p>
            <a:r>
              <a:rPr lang="en-US" sz="2000" b="1" dirty="0">
                <a:latin typeface="Verdana" panose="020B0604030504040204" pitchFamily="34" charset="0"/>
                <a:cs typeface="Verdana" panose="020B0604030504040204" pitchFamily="34" charset="0"/>
              </a:rPr>
              <a:t>Cons: </a:t>
            </a:r>
            <a:r>
              <a:rPr lang="en-US" sz="2000" dirty="0">
                <a:latin typeface="Verdana" panose="020B0604030504040204" pitchFamily="34" charset="0"/>
                <a:cs typeface="Verdana" panose="020B0604030504040204" pitchFamily="34" charset="0"/>
              </a:rPr>
              <a:t>Requires the right site.</a:t>
            </a:r>
          </a:p>
          <a:p>
            <a:pPr marL="1257300" lvl="2"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High initial (capital) costs.</a:t>
            </a:r>
            <a:endParaRPr lang="en-US" sz="2000" u="sng" dirty="0">
              <a:latin typeface="Verdana" panose="020B0604030504040204" pitchFamily="34" charset="0"/>
              <a:cs typeface="Verdana" panose="020B0604030504040204" pitchFamily="34" charset="0"/>
            </a:endParaRPr>
          </a:p>
        </p:txBody>
      </p:sp>
      <p:sp>
        <p:nvSpPr>
          <p:cNvPr id="2" name="TextBox 1"/>
          <p:cNvSpPr txBox="1"/>
          <p:nvPr/>
        </p:nvSpPr>
        <p:spPr>
          <a:xfrm>
            <a:off x="228601" y="842210"/>
            <a:ext cx="11734798" cy="1323439"/>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At low electricity demand, huge volumes of water are pumped from a low</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reservoir to an upper one. When demand rises, water is released to flow down through turbines, producing electricity.</a:t>
            </a:r>
          </a:p>
          <a:p>
            <a:pPr marL="342900" indent="-342900">
              <a:buFont typeface="Arial"/>
              <a:buChar char="•"/>
            </a:pPr>
            <a:r>
              <a:rPr lang="en-US" sz="2000" b="1" dirty="0">
                <a:latin typeface="Verdana" panose="020B0604030504040204" pitchFamily="34" charset="0"/>
                <a:cs typeface="Verdana" panose="020B0604030504040204" pitchFamily="34" charset="0"/>
              </a:rPr>
              <a:t>95% of current grid storage</a:t>
            </a:r>
          </a:p>
        </p:txBody>
      </p:sp>
      <p:pic>
        <p:nvPicPr>
          <p:cNvPr id="10" name="Picture 9">
            <a:extLst>
              <a:ext uri="{FF2B5EF4-FFF2-40B4-BE49-F238E27FC236}">
                <a16:creationId xmlns:a16="http://schemas.microsoft.com/office/drawing/2014/main" id="{F91B5B18-CDD5-D641-9879-8D758F54985C}"/>
              </a:ext>
            </a:extLst>
          </p:cNvPr>
          <p:cNvPicPr>
            <a:picLocks noChangeAspect="1"/>
          </p:cNvPicPr>
          <p:nvPr/>
        </p:nvPicPr>
        <p:blipFill>
          <a:blip r:embed="rId4">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37862483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5442"/>
            <a:ext cx="3212739"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Vehicle-to-grid</a:t>
            </a:r>
          </a:p>
        </p:txBody>
      </p:sp>
      <p:sp>
        <p:nvSpPr>
          <p:cNvPr id="3" name="TextBox 2"/>
          <p:cNvSpPr txBox="1"/>
          <p:nvPr/>
        </p:nvSpPr>
        <p:spPr>
          <a:xfrm>
            <a:off x="114558" y="6217918"/>
            <a:ext cx="4888518"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http://discovermagazine.com/2015/july-aug/26-power-stash</a:t>
            </a:r>
            <a:r>
              <a:rPr lang="en-US" sz="1400" dirty="0">
                <a:latin typeface="Verdana" panose="020B0604030504040204" pitchFamily="34" charset="0"/>
                <a:cs typeface="Verdana" panose="020B0604030504040204" pitchFamily="34" charset="0"/>
              </a:rPr>
              <a:t> </a:t>
            </a:r>
          </a:p>
        </p:txBody>
      </p:sp>
      <p:sp>
        <p:nvSpPr>
          <p:cNvPr id="9" name="TextBox 8"/>
          <p:cNvSpPr txBox="1"/>
          <p:nvPr/>
        </p:nvSpPr>
        <p:spPr>
          <a:xfrm>
            <a:off x="228600" y="1992716"/>
            <a:ext cx="6329297" cy="2092881"/>
          </a:xfrm>
          <a:prstGeom prst="rect">
            <a:avLst/>
          </a:prstGeom>
          <a:solidFill>
            <a:srgbClr val="FFFFFF"/>
          </a:solidFill>
        </p:spPr>
        <p:txBody>
          <a:bodyPr wrap="none" rtlCol="0">
            <a:spAutoFit/>
          </a:bodyPr>
          <a:lstStyle/>
          <a:p>
            <a:r>
              <a:rPr lang="en-US" sz="2000" b="1" dirty="0">
                <a:latin typeface="Verdana" panose="020B0604030504040204" pitchFamily="34" charset="0"/>
                <a:cs typeface="Verdana" panose="020B0604030504040204" pitchFamily="34" charset="0"/>
              </a:rPr>
              <a:t>Pros: </a:t>
            </a:r>
            <a:r>
              <a:rPr lang="en-US" sz="2000" dirty="0">
                <a:latin typeface="Verdana" panose="020B0604030504040204" pitchFamily="34" charset="0"/>
                <a:cs typeface="Verdana" panose="020B0604030504040204" pitchFamily="34" charset="0"/>
              </a:rPr>
              <a:t>Double duty use of an existing resource. </a:t>
            </a:r>
          </a:p>
          <a:p>
            <a:pPr marL="1257300" lvl="2"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Owners credited.</a:t>
            </a:r>
          </a:p>
          <a:p>
            <a:endParaRPr lang="en-US" sz="1000" dirty="0">
              <a:latin typeface="Verdana" panose="020B0604030504040204" pitchFamily="34" charset="0"/>
              <a:cs typeface="Verdana" panose="020B0604030504040204" pitchFamily="34" charset="0"/>
            </a:endParaRPr>
          </a:p>
          <a:p>
            <a:r>
              <a:rPr lang="en-US" sz="2000" b="1" dirty="0">
                <a:latin typeface="Verdana" panose="020B0604030504040204" pitchFamily="34" charset="0"/>
                <a:cs typeface="Verdana" panose="020B0604030504040204" pitchFamily="34" charset="0"/>
              </a:rPr>
              <a:t>Cons: </a:t>
            </a:r>
            <a:r>
              <a:rPr lang="en-US" sz="2000" dirty="0">
                <a:latin typeface="Verdana" panose="020B0604030504040204" pitchFamily="34" charset="0"/>
                <a:cs typeface="Verdana" panose="020B0604030504040204" pitchFamily="34" charset="0"/>
              </a:rPr>
              <a:t>Could shorten battery life. </a:t>
            </a:r>
          </a:p>
          <a:p>
            <a:pPr marL="1257300" lvl="2"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Coordination required </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to assure batteries </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maintain enough charge.</a:t>
            </a:r>
            <a:endParaRPr lang="en-US" sz="2000" u="sng" dirty="0">
              <a:latin typeface="Verdana" panose="020B0604030504040204" pitchFamily="34" charset="0"/>
              <a:cs typeface="Verdana" panose="020B0604030504040204" pitchFamily="34" charset="0"/>
            </a:endParaRPr>
          </a:p>
        </p:txBody>
      </p:sp>
      <p:sp>
        <p:nvSpPr>
          <p:cNvPr id="2" name="TextBox 1"/>
          <p:cNvSpPr txBox="1"/>
          <p:nvPr/>
        </p:nvSpPr>
        <p:spPr>
          <a:xfrm>
            <a:off x="228601" y="842211"/>
            <a:ext cx="11541033" cy="1015663"/>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Electric vehicles serve as </a:t>
            </a:r>
            <a:r>
              <a:rPr lang="en-US" sz="2000" b="1" dirty="0">
                <a:latin typeface="Verdana" panose="020B0604030504040204" pitchFamily="34" charset="0"/>
                <a:cs typeface="Verdana" panose="020B0604030504040204" pitchFamily="34" charset="0"/>
              </a:rPr>
              <a:t>distributed batteries </a:t>
            </a:r>
            <a:r>
              <a:rPr lang="en-US" sz="2000" dirty="0">
                <a:latin typeface="Verdana" panose="020B0604030504040204" pitchFamily="34" charset="0"/>
                <a:cs typeface="Verdana" panose="020B0604030504040204" pitchFamily="34" charset="0"/>
              </a:rPr>
              <a:t>for the grid when they are plugged in to recharge. They can store power when demand is low and serve as power sources when demand is high.</a:t>
            </a:r>
          </a:p>
        </p:txBody>
      </p:sp>
      <p:pic>
        <p:nvPicPr>
          <p:cNvPr id="7" name="Picture 6" descr="vehicle-to-gri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3868" y="2677886"/>
            <a:ext cx="6833573" cy="4108686"/>
          </a:xfrm>
          <a:prstGeom prst="rect">
            <a:avLst/>
          </a:prstGeom>
        </p:spPr>
      </p:pic>
      <p:sp>
        <p:nvSpPr>
          <p:cNvPr id="10" name="TextBox 9"/>
          <p:cNvSpPr txBox="1"/>
          <p:nvPr/>
        </p:nvSpPr>
        <p:spPr>
          <a:xfrm>
            <a:off x="398420" y="4550471"/>
            <a:ext cx="4604656" cy="1323439"/>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GMP is offering to install Tesla batteries in customer’s homes at a steep discount for this purpose…</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 without the car.</a:t>
            </a:r>
          </a:p>
        </p:txBody>
      </p:sp>
      <p:pic>
        <p:nvPicPr>
          <p:cNvPr id="11" name="Picture 10">
            <a:extLst>
              <a:ext uri="{FF2B5EF4-FFF2-40B4-BE49-F238E27FC236}">
                <a16:creationId xmlns:a16="http://schemas.microsoft.com/office/drawing/2014/main" id="{60C4AEAD-ABE3-FA46-B048-332BE9412E0C}"/>
              </a:ext>
            </a:extLst>
          </p:cNvPr>
          <p:cNvPicPr>
            <a:picLocks noChangeAspect="1"/>
          </p:cNvPicPr>
          <p:nvPr/>
        </p:nvPicPr>
        <p:blipFill>
          <a:blip r:embed="rId4">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22617012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5442"/>
            <a:ext cx="4129657"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Rail energy storage</a:t>
            </a:r>
          </a:p>
        </p:txBody>
      </p:sp>
      <p:sp>
        <p:nvSpPr>
          <p:cNvPr id="3" name="TextBox 2"/>
          <p:cNvSpPr txBox="1"/>
          <p:nvPr/>
        </p:nvSpPr>
        <p:spPr>
          <a:xfrm>
            <a:off x="121254" y="6199090"/>
            <a:ext cx="3301215"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http://discovermagazine.com/2015/july-aug/26-power-stash</a:t>
            </a:r>
            <a:r>
              <a:rPr lang="en-US" sz="1400" dirty="0">
                <a:latin typeface="Verdana" panose="020B0604030504040204" pitchFamily="34" charset="0"/>
                <a:cs typeface="Verdana" panose="020B0604030504040204" pitchFamily="34" charset="0"/>
              </a:rPr>
              <a:t> </a:t>
            </a:r>
          </a:p>
        </p:txBody>
      </p:sp>
      <p:sp>
        <p:nvSpPr>
          <p:cNvPr id="9" name="TextBox 8"/>
          <p:cNvSpPr txBox="1"/>
          <p:nvPr/>
        </p:nvSpPr>
        <p:spPr>
          <a:xfrm>
            <a:off x="228600" y="1849026"/>
            <a:ext cx="4129657" cy="1169551"/>
          </a:xfrm>
          <a:prstGeom prst="rect">
            <a:avLst/>
          </a:prstGeom>
          <a:solidFill>
            <a:srgbClr val="FFFFFF"/>
          </a:solidFill>
        </p:spPr>
        <p:txBody>
          <a:bodyPr wrap="square" rtlCol="0">
            <a:spAutoFit/>
          </a:bodyPr>
          <a:lstStyle/>
          <a:p>
            <a:r>
              <a:rPr lang="en-US" sz="2000" b="1" dirty="0">
                <a:latin typeface="Verdana" panose="020B0604030504040204" pitchFamily="34" charset="0"/>
                <a:cs typeface="Verdana" panose="020B0604030504040204" pitchFamily="34" charset="0"/>
              </a:rPr>
              <a:t>Pros: </a:t>
            </a:r>
            <a:r>
              <a:rPr lang="en-US" sz="2000" dirty="0">
                <a:latin typeface="Verdana" panose="020B0604030504040204" pitchFamily="34" charset="0"/>
                <a:cs typeface="Verdana" panose="020B0604030504040204" pitchFamily="34" charset="0"/>
              </a:rPr>
              <a:t>Proven, rapid response.</a:t>
            </a:r>
          </a:p>
          <a:p>
            <a:endParaRPr lang="en-US" sz="1000" dirty="0">
              <a:latin typeface="Verdana" panose="020B0604030504040204" pitchFamily="34" charset="0"/>
              <a:cs typeface="Verdana" panose="020B0604030504040204" pitchFamily="34" charset="0"/>
            </a:endParaRPr>
          </a:p>
          <a:p>
            <a:r>
              <a:rPr lang="en-US" sz="2000" b="1" dirty="0">
                <a:latin typeface="Verdana" panose="020B0604030504040204" pitchFamily="34" charset="0"/>
                <a:cs typeface="Verdana" panose="020B0604030504040204" pitchFamily="34" charset="0"/>
              </a:rPr>
              <a:t>Cons: </a:t>
            </a:r>
            <a:r>
              <a:rPr lang="en-US" sz="2000" dirty="0">
                <a:latin typeface="Verdana" panose="020B0604030504040204" pitchFamily="34" charset="0"/>
                <a:cs typeface="Verdana" panose="020B0604030504040204" pitchFamily="34" charset="0"/>
              </a:rPr>
              <a:t>Need the right site and infrastructure.</a:t>
            </a:r>
            <a:endParaRPr lang="en-US" sz="2000" u="sng" dirty="0">
              <a:latin typeface="Verdana" panose="020B0604030504040204" pitchFamily="34" charset="0"/>
              <a:cs typeface="Verdana" panose="020B0604030504040204" pitchFamily="34" charset="0"/>
            </a:endParaRPr>
          </a:p>
        </p:txBody>
      </p:sp>
      <p:sp>
        <p:nvSpPr>
          <p:cNvPr id="2" name="TextBox 1"/>
          <p:cNvSpPr txBox="1"/>
          <p:nvPr/>
        </p:nvSpPr>
        <p:spPr>
          <a:xfrm>
            <a:off x="228601" y="842211"/>
            <a:ext cx="11593285" cy="707886"/>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Electric trains loaded with ballast travel up a hill when demand is low. When demand rises the cars roll down the hill and regenerative braking generates electricity.</a:t>
            </a:r>
          </a:p>
        </p:txBody>
      </p:sp>
      <p:pic>
        <p:nvPicPr>
          <p:cNvPr id="6" name="Picture 5" descr="rail-energy-stor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8257" y="1838119"/>
            <a:ext cx="7605143" cy="4884192"/>
          </a:xfrm>
          <a:prstGeom prst="rect">
            <a:avLst/>
          </a:prstGeom>
        </p:spPr>
      </p:pic>
      <p:pic>
        <p:nvPicPr>
          <p:cNvPr id="10" name="Picture 9">
            <a:extLst>
              <a:ext uri="{FF2B5EF4-FFF2-40B4-BE49-F238E27FC236}">
                <a16:creationId xmlns:a16="http://schemas.microsoft.com/office/drawing/2014/main" id="{1A96A180-E247-034E-AD65-581F7ADCD491}"/>
              </a:ext>
            </a:extLst>
          </p:cNvPr>
          <p:cNvPicPr>
            <a:picLocks noChangeAspect="1"/>
          </p:cNvPicPr>
          <p:nvPr/>
        </p:nvPicPr>
        <p:blipFill>
          <a:blip r:embed="rId4">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15694323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88505"/>
            <a:ext cx="6088526"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Solid electrochemical battery</a:t>
            </a:r>
          </a:p>
        </p:txBody>
      </p:sp>
      <p:sp>
        <p:nvSpPr>
          <p:cNvPr id="3" name="TextBox 2"/>
          <p:cNvSpPr txBox="1"/>
          <p:nvPr/>
        </p:nvSpPr>
        <p:spPr>
          <a:xfrm>
            <a:off x="101600" y="6432656"/>
            <a:ext cx="5713102"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http://</a:t>
            </a:r>
            <a:r>
              <a:rPr lang="en-US" sz="1400" dirty="0" err="1">
                <a:latin typeface="Verdana" panose="020B0604030504040204" pitchFamily="34" charset="0"/>
                <a:cs typeface="Verdana" panose="020B0604030504040204" pitchFamily="34" charset="0"/>
              </a:rPr>
              <a:t>discovermagazine.com</a:t>
            </a:r>
            <a:r>
              <a:rPr lang="en-US" sz="1400" dirty="0">
                <a:latin typeface="Verdana" panose="020B0604030504040204" pitchFamily="34" charset="0"/>
                <a:cs typeface="Verdana" panose="020B0604030504040204" pitchFamily="34" charset="0"/>
              </a:rPr>
              <a:t>/2015/</a:t>
            </a:r>
            <a:r>
              <a:rPr lang="en-US" sz="1400" dirty="0" err="1">
                <a:latin typeface="Verdana" panose="020B0604030504040204" pitchFamily="34" charset="0"/>
                <a:cs typeface="Verdana" panose="020B0604030504040204" pitchFamily="34" charset="0"/>
              </a:rPr>
              <a:t>july-aug</a:t>
            </a:r>
            <a:r>
              <a:rPr lang="en-US" sz="1400" dirty="0">
                <a:latin typeface="Verdana" panose="020B0604030504040204" pitchFamily="34" charset="0"/>
                <a:cs typeface="Verdana" panose="020B0604030504040204" pitchFamily="34" charset="0"/>
              </a:rPr>
              <a:t>/26-power-stash</a:t>
            </a:r>
          </a:p>
        </p:txBody>
      </p:sp>
      <p:sp>
        <p:nvSpPr>
          <p:cNvPr id="9" name="TextBox 8"/>
          <p:cNvSpPr txBox="1"/>
          <p:nvPr/>
        </p:nvSpPr>
        <p:spPr>
          <a:xfrm>
            <a:off x="297545" y="1330996"/>
            <a:ext cx="6769461" cy="1477328"/>
          </a:xfrm>
          <a:prstGeom prst="rect">
            <a:avLst/>
          </a:prstGeom>
          <a:solidFill>
            <a:srgbClr val="FFFFFF"/>
          </a:solidFill>
        </p:spPr>
        <p:txBody>
          <a:bodyPr wrap="square" rtlCol="0">
            <a:spAutoFit/>
          </a:bodyPr>
          <a:lstStyle/>
          <a:p>
            <a:endParaRPr lang="en-US" sz="2000" dirty="0">
              <a:latin typeface="Verdana" panose="020B0604030504040204" pitchFamily="34" charset="0"/>
              <a:cs typeface="Verdana" panose="020B0604030504040204" pitchFamily="34" charset="0"/>
            </a:endParaRPr>
          </a:p>
          <a:p>
            <a:r>
              <a:rPr lang="en-US" sz="2000" b="1" dirty="0">
                <a:latin typeface="Verdana" panose="020B0604030504040204" pitchFamily="34" charset="0"/>
                <a:cs typeface="Verdana" panose="020B0604030504040204" pitchFamily="34" charset="0"/>
              </a:rPr>
              <a:t>Pros: </a:t>
            </a:r>
            <a:r>
              <a:rPr lang="en-US" sz="2000" dirty="0">
                <a:latin typeface="Verdana" panose="020B0604030504040204" pitchFamily="34" charset="0"/>
                <a:cs typeface="Verdana" panose="020B0604030504040204" pitchFamily="34" charset="0"/>
              </a:rPr>
              <a:t>Proven, rapid response, reliable, portable.</a:t>
            </a:r>
          </a:p>
          <a:p>
            <a:endParaRPr lang="en-US" sz="1000" dirty="0">
              <a:latin typeface="Verdana" panose="020B0604030504040204" pitchFamily="34" charset="0"/>
              <a:cs typeface="Verdana" panose="020B0604030504040204" pitchFamily="34" charset="0"/>
            </a:endParaRPr>
          </a:p>
          <a:p>
            <a:r>
              <a:rPr lang="en-US" sz="2000" b="1" dirty="0">
                <a:latin typeface="Verdana" panose="020B0604030504040204" pitchFamily="34" charset="0"/>
                <a:cs typeface="Verdana" panose="020B0604030504040204" pitchFamily="34" charset="0"/>
              </a:rPr>
              <a:t>Cons: </a:t>
            </a:r>
            <a:r>
              <a:rPr lang="en-US" sz="2000" dirty="0">
                <a:latin typeface="Verdana" panose="020B0604030504040204" pitchFamily="34" charset="0"/>
                <a:cs typeface="Verdana" panose="020B0604030504040204" pitchFamily="34" charset="0"/>
              </a:rPr>
              <a:t>Expensive, limited capacity</a:t>
            </a:r>
          </a:p>
          <a:p>
            <a:pPr marL="342900"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Safety issues with fire and hazardous chemicals.</a:t>
            </a:r>
            <a:endParaRPr lang="en-US" sz="2000" u="sng" dirty="0">
              <a:latin typeface="Verdana" panose="020B0604030504040204" pitchFamily="34" charset="0"/>
              <a:cs typeface="Verdana" panose="020B0604030504040204" pitchFamily="34" charset="0"/>
            </a:endParaRPr>
          </a:p>
        </p:txBody>
      </p:sp>
      <p:sp>
        <p:nvSpPr>
          <p:cNvPr id="2" name="TextBox 1"/>
          <p:cNvSpPr txBox="1"/>
          <p:nvPr/>
        </p:nvSpPr>
        <p:spPr>
          <a:xfrm>
            <a:off x="228601" y="842210"/>
            <a:ext cx="11318965" cy="400110"/>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Batteries store and release energy using reduction-oxidation reactions.</a:t>
            </a:r>
          </a:p>
        </p:txBody>
      </p:sp>
      <p:pic>
        <p:nvPicPr>
          <p:cNvPr id="7" name="Picture 6" descr="electrochemical-batteries.jpg"/>
          <p:cNvPicPr>
            <a:picLocks noChangeAspect="1"/>
          </p:cNvPicPr>
          <p:nvPr/>
        </p:nvPicPr>
        <p:blipFill rotWithShape="1">
          <a:blip r:embed="rId2">
            <a:extLst>
              <a:ext uri="{28A0092B-C50C-407E-A947-70E740481C1C}">
                <a14:useLocalDpi xmlns:a14="http://schemas.microsoft.com/office/drawing/2010/main" val="0"/>
              </a:ext>
            </a:extLst>
          </a:blip>
          <a:srcRect l="13118" r="27006" b="7431"/>
          <a:stretch/>
        </p:blipFill>
        <p:spPr>
          <a:xfrm>
            <a:off x="7067006" y="1799802"/>
            <a:ext cx="4993397" cy="4940631"/>
          </a:xfrm>
          <a:prstGeom prst="rect">
            <a:avLst/>
          </a:prstGeom>
        </p:spPr>
      </p:pic>
      <p:pic>
        <p:nvPicPr>
          <p:cNvPr id="10" name="Picture 9">
            <a:extLst>
              <a:ext uri="{FF2B5EF4-FFF2-40B4-BE49-F238E27FC236}">
                <a16:creationId xmlns:a16="http://schemas.microsoft.com/office/drawing/2014/main" id="{5834C794-FB9C-574F-881B-9369A4959842}"/>
              </a:ext>
            </a:extLst>
          </p:cNvPr>
          <p:cNvPicPr>
            <a:picLocks noChangeAspect="1"/>
          </p:cNvPicPr>
          <p:nvPr/>
        </p:nvPicPr>
        <p:blipFill>
          <a:blip r:embed="rId3">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13178131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49316"/>
            <a:ext cx="2943519" cy="584776"/>
          </a:xfrm>
          <a:prstGeom prst="rect">
            <a:avLst/>
          </a:prstGeom>
          <a:noFill/>
        </p:spPr>
        <p:txBody>
          <a:bodyPr wrap="none" rtlCol="0">
            <a:spAutoFit/>
          </a:bodyPr>
          <a:lstStyle/>
          <a:p>
            <a:pPr defTabSz="914400"/>
            <a:r>
              <a:rPr lang="en-US" sz="3200" dirty="0">
                <a:solidFill>
                  <a:schemeClr val="bg1"/>
                </a:solidFill>
                <a:latin typeface="Avenir Heavy"/>
                <a:cs typeface="Avenir Heavy"/>
              </a:rPr>
              <a:t>Flow batteries</a:t>
            </a:r>
          </a:p>
        </p:txBody>
      </p:sp>
      <p:sp>
        <p:nvSpPr>
          <p:cNvPr id="3" name="TextBox 2"/>
          <p:cNvSpPr txBox="1"/>
          <p:nvPr/>
        </p:nvSpPr>
        <p:spPr>
          <a:xfrm>
            <a:off x="101600" y="6173036"/>
            <a:ext cx="4110605"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http://discovermagazine.com/2015/july-aug/26-power-stash</a:t>
            </a:r>
            <a:r>
              <a:rPr lang="en-US" sz="1400" dirty="0">
                <a:latin typeface="Verdana" panose="020B0604030504040204" pitchFamily="34" charset="0"/>
                <a:cs typeface="Verdana" panose="020B0604030504040204" pitchFamily="34" charset="0"/>
              </a:rPr>
              <a:t> </a:t>
            </a:r>
          </a:p>
        </p:txBody>
      </p:sp>
      <p:sp>
        <p:nvSpPr>
          <p:cNvPr id="9" name="TextBox 8"/>
          <p:cNvSpPr txBox="1"/>
          <p:nvPr/>
        </p:nvSpPr>
        <p:spPr>
          <a:xfrm>
            <a:off x="228601" y="1646503"/>
            <a:ext cx="5059398" cy="1169551"/>
          </a:xfrm>
          <a:prstGeom prst="rect">
            <a:avLst/>
          </a:prstGeom>
          <a:solidFill>
            <a:srgbClr val="FFFFFF"/>
          </a:solidFill>
        </p:spPr>
        <p:txBody>
          <a:bodyPr wrap="none" rtlCol="0">
            <a:spAutoFit/>
          </a:bodyPr>
          <a:lstStyle/>
          <a:p>
            <a:r>
              <a:rPr lang="en-US" sz="2000" b="1" dirty="0">
                <a:latin typeface="Verdana" panose="020B0604030504040204" pitchFamily="34" charset="0"/>
                <a:cs typeface="Verdana" panose="020B0604030504040204" pitchFamily="34" charset="0"/>
              </a:rPr>
              <a:t>Pros: </a:t>
            </a:r>
            <a:r>
              <a:rPr lang="en-US" sz="2000" dirty="0">
                <a:latin typeface="Verdana" panose="020B0604030504040204" pitchFamily="34" charset="0"/>
                <a:cs typeface="Verdana" panose="020B0604030504040204" pitchFamily="34" charset="0"/>
              </a:rPr>
              <a:t>Proven, rapid response.</a:t>
            </a:r>
          </a:p>
          <a:p>
            <a:endParaRPr lang="en-US" sz="1000" dirty="0">
              <a:latin typeface="Verdana" panose="020B0604030504040204" pitchFamily="34" charset="0"/>
              <a:cs typeface="Verdana" panose="020B0604030504040204" pitchFamily="34" charset="0"/>
            </a:endParaRPr>
          </a:p>
          <a:p>
            <a:r>
              <a:rPr lang="en-US" sz="2000" b="1" dirty="0">
                <a:latin typeface="Verdana" panose="020B0604030504040204" pitchFamily="34" charset="0"/>
                <a:cs typeface="Verdana" panose="020B0604030504040204" pitchFamily="34" charset="0"/>
              </a:rPr>
              <a:t>Cons: </a:t>
            </a:r>
            <a:r>
              <a:rPr lang="en-US" sz="2000" dirty="0">
                <a:latin typeface="Verdana" panose="020B0604030504040204" pitchFamily="34" charset="0"/>
                <a:cs typeface="Verdana" panose="020B0604030504040204" pitchFamily="34" charset="0"/>
              </a:rPr>
              <a:t>Less reliable than solid state.</a:t>
            </a:r>
          </a:p>
          <a:p>
            <a:pPr marL="1257300" lvl="2" indent="-342900">
              <a:buFont typeface="Arial" panose="020B0604020202020204" pitchFamily="34" charset="0"/>
              <a:buChar char="•"/>
            </a:pPr>
            <a:r>
              <a:rPr lang="en-US" sz="2000" dirty="0">
                <a:latin typeface="Verdana" panose="020B0604030504040204" pitchFamily="34" charset="0"/>
                <a:cs typeface="Verdana" panose="020B0604030504040204" pitchFamily="34" charset="0"/>
              </a:rPr>
              <a:t>Risk of pollution from leaks.</a:t>
            </a:r>
            <a:endParaRPr lang="en-US" sz="2000" u="sng" dirty="0">
              <a:latin typeface="Verdana" panose="020B0604030504040204" pitchFamily="34" charset="0"/>
              <a:cs typeface="Verdana" panose="020B0604030504040204" pitchFamily="34" charset="0"/>
            </a:endParaRPr>
          </a:p>
        </p:txBody>
      </p:sp>
      <p:sp>
        <p:nvSpPr>
          <p:cNvPr id="2" name="TextBox 1"/>
          <p:cNvSpPr txBox="1"/>
          <p:nvPr/>
        </p:nvSpPr>
        <p:spPr>
          <a:xfrm>
            <a:off x="228601" y="842211"/>
            <a:ext cx="11736976" cy="707886"/>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Flow batteries operate on the same principle as solid-state batteries but can store much larger amounts of energy since redox reactants are stored in massive tanks.</a:t>
            </a:r>
          </a:p>
        </p:txBody>
      </p:sp>
      <p:pic>
        <p:nvPicPr>
          <p:cNvPr id="6" name="Picture 5" descr="flow-batteries.jpg"/>
          <p:cNvPicPr>
            <a:picLocks noChangeAspect="1"/>
          </p:cNvPicPr>
          <p:nvPr/>
        </p:nvPicPr>
        <p:blipFill rotWithShape="1">
          <a:blip r:embed="rId3">
            <a:extLst>
              <a:ext uri="{28A0092B-C50C-407E-A947-70E740481C1C}">
                <a14:useLocalDpi xmlns:a14="http://schemas.microsoft.com/office/drawing/2010/main" val="0"/>
              </a:ext>
            </a:extLst>
          </a:blip>
          <a:srcRect t="9655" r="3366" b="8569"/>
          <a:stretch/>
        </p:blipFill>
        <p:spPr>
          <a:xfrm>
            <a:off x="4506687" y="2996958"/>
            <a:ext cx="7583714" cy="3754380"/>
          </a:xfrm>
          <a:prstGeom prst="rect">
            <a:avLst/>
          </a:prstGeom>
        </p:spPr>
      </p:pic>
      <p:sp>
        <p:nvSpPr>
          <p:cNvPr id="10" name="TextBox 9"/>
          <p:cNvSpPr txBox="1"/>
          <p:nvPr/>
        </p:nvSpPr>
        <p:spPr>
          <a:xfrm>
            <a:off x="396081" y="3655854"/>
            <a:ext cx="4110605" cy="1938992"/>
          </a:xfrm>
          <a:prstGeom prst="rect">
            <a:avLst/>
          </a:prstGeom>
          <a:noFill/>
        </p:spPr>
        <p:txBody>
          <a:bodyPr wrap="square" rtlCol="0">
            <a:spAutoFit/>
          </a:bodyPr>
          <a:lstStyle/>
          <a:p>
            <a:r>
              <a:rPr lang="en-US" sz="2000" b="1" dirty="0">
                <a:latin typeface="Verdana" panose="020B0604030504040204" pitchFamily="34" charset="0"/>
              </a:rPr>
              <a:t>Biological molecules </a:t>
            </a:r>
            <a:r>
              <a:rPr lang="en-US" sz="2000" dirty="0">
                <a:latin typeface="Verdana" panose="020B0604030504040204" pitchFamily="34" charset="0"/>
              </a:rPr>
              <a:t>called </a:t>
            </a:r>
            <a:r>
              <a:rPr lang="en-US" sz="2000" dirty="0" err="1">
                <a:latin typeface="Verdana" panose="020B0604030504040204" pitchFamily="34" charset="0"/>
              </a:rPr>
              <a:t>quinones</a:t>
            </a:r>
            <a:r>
              <a:rPr lang="en-US" sz="2000" dirty="0">
                <a:latin typeface="Verdana" panose="020B0604030504040204" pitchFamily="34" charset="0"/>
              </a:rPr>
              <a:t>, used for photosynthetic redox, have been used to create flow batteries.</a:t>
            </a:r>
          </a:p>
          <a:p>
            <a:pPr marL="285750" indent="-285750">
              <a:buFont typeface="Arial" panose="020B0604020202020204" pitchFamily="34" charset="0"/>
              <a:buChar char="•"/>
            </a:pPr>
            <a:r>
              <a:rPr lang="en-US" sz="2000" dirty="0">
                <a:latin typeface="Verdana" panose="020B0604030504040204" pitchFamily="34" charset="0"/>
              </a:rPr>
              <a:t>‘Rhubarb battery’</a:t>
            </a:r>
          </a:p>
        </p:txBody>
      </p:sp>
      <p:pic>
        <p:nvPicPr>
          <p:cNvPr id="11" name="Picture 10">
            <a:extLst>
              <a:ext uri="{FF2B5EF4-FFF2-40B4-BE49-F238E27FC236}">
                <a16:creationId xmlns:a16="http://schemas.microsoft.com/office/drawing/2014/main" id="{E6DC415D-7217-1A42-BE29-B4C53F8CD819}"/>
              </a:ext>
            </a:extLst>
          </p:cNvPr>
          <p:cNvPicPr>
            <a:picLocks noChangeAspect="1"/>
          </p:cNvPicPr>
          <p:nvPr/>
        </p:nvPicPr>
        <p:blipFill>
          <a:blip r:embed="rId4">
            <a:duotone>
              <a:prstClr val="black"/>
              <a:schemeClr val="accent1">
                <a:tint val="45000"/>
                <a:satMod val="400000"/>
              </a:schemeClr>
            </a:duotone>
          </a:blip>
          <a:stretch>
            <a:fillRect/>
          </a:stretch>
        </p:blipFill>
        <p:spPr>
          <a:xfrm>
            <a:off x="11255741" y="38919"/>
            <a:ext cx="628093" cy="584776"/>
          </a:xfrm>
          <a:prstGeom prst="rect">
            <a:avLst/>
          </a:prstGeom>
        </p:spPr>
      </p:pic>
    </p:spTree>
    <p:extLst>
      <p:ext uri="{BB962C8B-B14F-4D97-AF65-F5344CB8AC3E}">
        <p14:creationId xmlns:p14="http://schemas.microsoft.com/office/powerpoint/2010/main" val="16390387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9048</TotalTime>
  <Words>7798</Words>
  <Application>Microsoft Macintosh PowerPoint</Application>
  <PresentationFormat>Widescreen</PresentationFormat>
  <Paragraphs>861</Paragraphs>
  <Slides>109</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109</vt:i4>
      </vt:variant>
    </vt:vector>
  </HeadingPairs>
  <TitlesOfParts>
    <vt:vector size="114" baseType="lpstr">
      <vt:lpstr>Arial</vt:lpstr>
      <vt:lpstr>Avenir Heavy</vt:lpstr>
      <vt:lpstr>Calibri</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 Richmond-Hall</dc:creator>
  <cp:lastModifiedBy>Joan Richmond-Hall</cp:lastModifiedBy>
  <cp:revision>839</cp:revision>
  <cp:lastPrinted>2017-10-31T01:48:49Z</cp:lastPrinted>
  <dcterms:created xsi:type="dcterms:W3CDTF">2017-04-16T16:24:29Z</dcterms:created>
  <dcterms:modified xsi:type="dcterms:W3CDTF">2020-11-02T17:48:36Z</dcterms:modified>
</cp:coreProperties>
</file>