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2"/>
  </p:handoutMasterIdLst>
  <p:sldIdLst>
    <p:sldId id="257" r:id="rId2"/>
    <p:sldId id="258" r:id="rId3"/>
    <p:sldId id="260" r:id="rId4"/>
    <p:sldId id="282" r:id="rId5"/>
    <p:sldId id="281" r:id="rId6"/>
    <p:sldId id="337" r:id="rId7"/>
    <p:sldId id="339" r:id="rId8"/>
    <p:sldId id="338" r:id="rId9"/>
    <p:sldId id="302" r:id="rId10"/>
    <p:sldId id="265" r:id="rId11"/>
    <p:sldId id="261" r:id="rId12"/>
    <p:sldId id="262" r:id="rId13"/>
    <p:sldId id="264" r:id="rId14"/>
    <p:sldId id="263" r:id="rId15"/>
    <p:sldId id="361" r:id="rId16"/>
    <p:sldId id="362" r:id="rId17"/>
    <p:sldId id="363" r:id="rId18"/>
    <p:sldId id="364" r:id="rId19"/>
    <p:sldId id="266" r:id="rId20"/>
    <p:sldId id="303" r:id="rId21"/>
    <p:sldId id="270" r:id="rId22"/>
    <p:sldId id="286" r:id="rId23"/>
    <p:sldId id="271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04" r:id="rId33"/>
    <p:sldId id="285" r:id="rId34"/>
    <p:sldId id="273" r:id="rId35"/>
    <p:sldId id="293" r:id="rId36"/>
    <p:sldId id="348" r:id="rId37"/>
    <p:sldId id="294" r:id="rId38"/>
    <p:sldId id="295" r:id="rId39"/>
    <p:sldId id="296" r:id="rId40"/>
    <p:sldId id="292" r:id="rId41"/>
    <p:sldId id="297" r:id="rId42"/>
    <p:sldId id="299" r:id="rId43"/>
    <p:sldId id="298" r:id="rId44"/>
    <p:sldId id="301" r:id="rId45"/>
    <p:sldId id="300" r:id="rId46"/>
    <p:sldId id="305" r:id="rId47"/>
    <p:sldId id="349" r:id="rId48"/>
    <p:sldId id="275" r:id="rId49"/>
    <p:sldId id="350" r:id="rId50"/>
    <p:sldId id="276" r:id="rId51"/>
    <p:sldId id="351" r:id="rId52"/>
    <p:sldId id="274" r:id="rId53"/>
    <p:sldId id="272" r:id="rId54"/>
    <p:sldId id="352" r:id="rId55"/>
    <p:sldId id="353" r:id="rId56"/>
    <p:sldId id="354" r:id="rId57"/>
    <p:sldId id="355" r:id="rId58"/>
    <p:sldId id="268" r:id="rId59"/>
    <p:sldId id="356" r:id="rId60"/>
    <p:sldId id="357" r:id="rId61"/>
    <p:sldId id="358" r:id="rId62"/>
    <p:sldId id="359" r:id="rId63"/>
    <p:sldId id="360" r:id="rId64"/>
    <p:sldId id="317" r:id="rId65"/>
    <p:sldId id="327" r:id="rId66"/>
    <p:sldId id="329" r:id="rId67"/>
    <p:sldId id="365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clrMru>
    <a:srgbClr val="0432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4"/>
    <p:restoredTop sz="98981" autoAdjust="0"/>
  </p:normalViewPr>
  <p:slideViewPr>
    <p:cSldViewPr snapToGrid="0" snapToObjects="1">
      <p:cViewPr varScale="1">
        <p:scale>
          <a:sx n="124" d="100"/>
          <a:sy n="124" d="100"/>
        </p:scale>
        <p:origin x="11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8ABB-E4DB-4D4B-8BA6-D38686EB1957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F58F-B125-7048-A99F-361A3D6F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C263-75FA-B44C-8AE1-F60A2C2381C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23C8-F81E-594D-9D57-CD1625BE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nergyexplained/?page=us_energy_ho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813" y="903879"/>
            <a:ext cx="70662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 Primary energy forms and uses</a:t>
            </a:r>
            <a:endParaRPr lang="en-US" sz="2400" dirty="0">
              <a:latin typeface="Avenir Medium" panose="02000503020000020003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3.1: </a:t>
            </a:r>
            <a:r>
              <a:rPr lang="en-US" sz="2400" dirty="0">
                <a:latin typeface="Avenir Medium" panose="02000503020000020003" pitchFamily="2" charset="0"/>
              </a:rPr>
              <a:t>Primary energy consumption (</a:t>
            </a:r>
            <a:r>
              <a:rPr lang="en-US" sz="2400" i="1" dirty="0">
                <a:latin typeface="Avenir Medium" panose="02000503020000020003" pitchFamily="2" charset="0"/>
              </a:rPr>
              <a:t>conservation</a:t>
            </a:r>
            <a:r>
              <a:rPr lang="en-US" sz="2400" dirty="0">
                <a:latin typeface="Avenir Medium" panose="02000503020000020003" pitchFamily="2" charset="0"/>
              </a:rPr>
              <a:t>!)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3.2: </a:t>
            </a:r>
            <a:r>
              <a:rPr lang="en-US" sz="2400" dirty="0">
                <a:latin typeface="Avenir Medium" panose="02000503020000020003" pitchFamily="2" charset="0"/>
              </a:rPr>
              <a:t>Units of energy and energy data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3.3: </a:t>
            </a:r>
            <a:r>
              <a:rPr lang="en-US" sz="2400" dirty="0">
                <a:latin typeface="Avenir Medium" panose="02000503020000020003" pitchFamily="2" charset="0"/>
              </a:rPr>
              <a:t>Energy density (aka heat content)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3.4: </a:t>
            </a:r>
            <a:r>
              <a:rPr lang="en-US" sz="2400" dirty="0">
                <a:latin typeface="Avenir Medium" panose="02000503020000020003" pitchFamily="2" charset="0"/>
              </a:rPr>
              <a:t>Global and regional sources of energy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3.5: </a:t>
            </a:r>
            <a:r>
              <a:rPr lang="en-US" sz="2400" dirty="0">
                <a:latin typeface="Avenir Medium" panose="02000503020000020003" pitchFamily="2" charset="0"/>
              </a:rPr>
              <a:t>UK energy use today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3.6: </a:t>
            </a:r>
            <a:r>
              <a:rPr lang="en-US" sz="2400" dirty="0">
                <a:latin typeface="Avenir Medium" panose="02000503020000020003" pitchFamily="2" charset="0"/>
              </a:rPr>
              <a:t>Primary energy: UK vs. Denmark vs. US 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3.7: </a:t>
            </a:r>
            <a:r>
              <a:rPr lang="en-US" sz="2400" dirty="0">
                <a:latin typeface="Avenir Medium" panose="02000503020000020003" pitchFamily="2" charset="0"/>
              </a:rPr>
              <a:t>Primary energy: France vs. India vs. China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3.8: </a:t>
            </a:r>
            <a:r>
              <a:rPr lang="en-US" sz="2400" dirty="0">
                <a:latin typeface="Avenir Medium" panose="02000503020000020003" pitchFamily="2" charset="0"/>
              </a:rPr>
              <a:t>Trends in US energy use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3.9: </a:t>
            </a:r>
            <a:r>
              <a:rPr lang="en-US" sz="2400" dirty="0">
                <a:latin typeface="Avenir Medium" panose="02000503020000020003" pitchFamily="2" charset="0"/>
              </a:rPr>
              <a:t>Vermont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40241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55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Let’s compare everyday fuels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0" y="6481538"/>
            <a:ext cx="498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721" y="837460"/>
            <a:ext cx="655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Comparing everyday amounts of gasoline, oil and coal: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84781"/>
              </p:ext>
            </p:extLst>
          </p:nvPr>
        </p:nvGraphicFramePr>
        <p:xfrm>
          <a:off x="620889" y="1504962"/>
          <a:ext cx="797277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Joule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Btu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Calorie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(kcal)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kWh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Full gas tank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1,570,893,171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1,488,857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375,192,000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Gallon of gas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130,907,764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124,071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31,266,000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*Barrel</a:t>
                      </a:r>
                      <a:r>
                        <a:rPr lang="en-US" baseline="0" dirty="0"/>
                        <a:t> of gas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5,498,126,100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5,211,000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1,313,172,000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*Barrel of crude oil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6,119,580,000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5,800,000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1,461,000,000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Coal, 2000 </a:t>
                      </a:r>
                      <a:r>
                        <a:rPr lang="en-US" dirty="0" err="1"/>
                        <a:t>lb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21,896,490,300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20,753,000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5,299,756,000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6,082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5528" y="5127319"/>
            <a:ext cx="83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Medium"/>
                <a:cs typeface="Avenir Medium"/>
              </a:rPr>
              <a:t>So, it’s clear that we’re going to have to have a basic understanding of units &amp; simple conversion math (‘energy arithmetic’) even in this course.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784" y="4471682"/>
            <a:ext cx="353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1 barrel = 432 US gallons or 159 L </a:t>
            </a:r>
          </a:p>
        </p:txBody>
      </p:sp>
    </p:spTree>
    <p:extLst>
      <p:ext uri="{BB962C8B-B14F-4D97-AF65-F5344CB8AC3E}">
        <p14:creationId xmlns:p14="http://schemas.microsoft.com/office/powerpoint/2010/main" val="429120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23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Units of energy vs.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1583987"/>
            <a:ext cx="112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Energy: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85" y="5115417"/>
            <a:ext cx="104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Power:</a:t>
            </a:r>
            <a:endParaRPr lang="en-US" sz="2000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7522" y="1601407"/>
            <a:ext cx="6794952" cy="3170099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J				Joule</a:t>
            </a:r>
          </a:p>
          <a:p>
            <a:r>
              <a:rPr lang="en-US" sz="2000" dirty="0">
                <a:latin typeface="Avenir Medium"/>
                <a:cs typeface="Avenir Medium"/>
              </a:rPr>
              <a:t>Btu				British thermal unit</a:t>
            </a:r>
          </a:p>
          <a:p>
            <a:r>
              <a:rPr lang="en-US" sz="2000" dirty="0">
                <a:latin typeface="Avenir Medium"/>
                <a:cs typeface="Avenir Medium"/>
              </a:rPr>
              <a:t>kW-hr			kilowatt-hour</a:t>
            </a:r>
          </a:p>
          <a:p>
            <a:r>
              <a:rPr lang="en-US" sz="2000" dirty="0" err="1">
                <a:latin typeface="Avenir Medium"/>
                <a:cs typeface="Avenir Medium"/>
              </a:rPr>
              <a:t>cal</a:t>
            </a:r>
            <a:r>
              <a:rPr lang="en-US" sz="2000" dirty="0">
                <a:latin typeface="Avenir Medium"/>
                <a:cs typeface="Avenir Medium"/>
              </a:rPr>
              <a:t>				calorie</a:t>
            </a:r>
          </a:p>
          <a:p>
            <a:r>
              <a:rPr lang="en-US" sz="2000" dirty="0">
                <a:latin typeface="Avenir Medium"/>
                <a:cs typeface="Avenir Medium"/>
              </a:rPr>
              <a:t>Cal (or kcal)		kilocalorie	</a:t>
            </a:r>
          </a:p>
          <a:p>
            <a:r>
              <a:rPr lang="en-US" sz="2000" dirty="0">
                <a:latin typeface="Avenir Medium"/>
                <a:cs typeface="Avenir Medium"/>
              </a:rPr>
              <a:t>ft-lb			foot-pound</a:t>
            </a:r>
          </a:p>
          <a:p>
            <a:r>
              <a:rPr lang="en-US" sz="2000" dirty="0">
                <a:latin typeface="Avenir Medium"/>
                <a:cs typeface="Avenir Medium"/>
              </a:rPr>
              <a:t>TOE			ton oil equivalent</a:t>
            </a:r>
          </a:p>
          <a:p>
            <a:r>
              <a:rPr lang="en-US" sz="2000" dirty="0">
                <a:latin typeface="Avenir Medium"/>
                <a:cs typeface="Avenir Medium"/>
              </a:rPr>
              <a:t>TCE			ton coal equivalent</a:t>
            </a:r>
          </a:p>
          <a:p>
            <a:r>
              <a:rPr lang="en-US" sz="2000" dirty="0">
                <a:latin typeface="Avenir Medium"/>
                <a:cs typeface="Avenir Medium"/>
              </a:rPr>
              <a:t>Quad			= quadrillion Btu = 1 E15 Btu = 1.056 EJ</a:t>
            </a:r>
          </a:p>
          <a:p>
            <a:r>
              <a:rPr lang="en-US" sz="2000" dirty="0" err="1">
                <a:latin typeface="Avenir Medium"/>
                <a:cs typeface="Avenir Medium"/>
              </a:rPr>
              <a:t>Therm</a:t>
            </a:r>
            <a:r>
              <a:rPr lang="en-US" sz="2000" dirty="0">
                <a:latin typeface="Avenir Medium"/>
                <a:cs typeface="Avenir Medium"/>
              </a:rPr>
              <a:t>			= 100,000 Btu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7522" y="5166487"/>
            <a:ext cx="5725961" cy="707886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				watt</a:t>
            </a:r>
          </a:p>
          <a:p>
            <a:r>
              <a:rPr lang="en-US" sz="2000" dirty="0">
                <a:latin typeface="Avenir Medium"/>
                <a:cs typeface="Avenir Medium"/>
              </a:rPr>
              <a:t>HP				horsepower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721" y="837460"/>
            <a:ext cx="5115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venir Black"/>
                <a:cs typeface="Avenir Black"/>
              </a:rPr>
              <a:t>See: </a:t>
            </a:r>
            <a:r>
              <a:rPr lang="en-US" sz="2000" i="1" dirty="0">
                <a:latin typeface="Avenir Medium"/>
                <a:cs typeface="Avenir Medium"/>
              </a:rPr>
              <a:t>APS physics link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870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561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Scientific notation &amp; metric prefixes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0" y="6481538"/>
            <a:ext cx="498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Scanbot Aug 17, 2017 5.34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9694" r="19195" b="19822"/>
          <a:stretch/>
        </p:blipFill>
        <p:spPr>
          <a:xfrm>
            <a:off x="122760" y="749536"/>
            <a:ext cx="6638374" cy="412706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43900"/>
              </p:ext>
            </p:extLst>
          </p:nvPr>
        </p:nvGraphicFramePr>
        <p:xfrm>
          <a:off x="5480551" y="4040483"/>
          <a:ext cx="3461577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scientific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notation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2 E0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3 E2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3,421.768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3.421768 E3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-53,000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-5.3</a:t>
                      </a:r>
                      <a:r>
                        <a:rPr lang="en-US" sz="1600" baseline="0" dirty="0"/>
                        <a:t> E4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6,720,000,000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6.72 E9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2 E-1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0.00000000751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7.51 E-9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1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73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Often confused</a:t>
            </a:r>
            <a:r>
              <a:rPr lang="is-IS" sz="3200" dirty="0">
                <a:solidFill>
                  <a:prstClr val="white"/>
                </a:solidFill>
                <a:latin typeface="Avenir Heavy"/>
                <a:cs typeface="Avenir Heavy"/>
              </a:rPr>
              <a:t>…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0" y="6481538"/>
            <a:ext cx="498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721" y="837460"/>
            <a:ext cx="6370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Units can be confusing. Here are two frequent issues: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When is a ton a </a:t>
            </a:r>
            <a:r>
              <a:rPr lang="en-US" sz="2000" dirty="0" err="1">
                <a:latin typeface="Avenir Medium"/>
                <a:cs typeface="Avenir Medium"/>
              </a:rPr>
              <a:t>tonne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What’s the difference between m &amp; M?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876"/>
              </p:ext>
            </p:extLst>
          </p:nvPr>
        </p:nvGraphicFramePr>
        <p:xfrm>
          <a:off x="580814" y="2025498"/>
          <a:ext cx="4192903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tonne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1000 kg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2200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 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1016</a:t>
                      </a:r>
                      <a:r>
                        <a:rPr lang="en-US" baseline="0" dirty="0"/>
                        <a:t> 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2240 </a:t>
                      </a:r>
                      <a:r>
                        <a:rPr lang="en-US" dirty="0" err="1"/>
                        <a:t>lb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 1 short 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907</a:t>
                      </a:r>
                      <a:r>
                        <a:rPr lang="en-US" baseline="0" dirty="0"/>
                        <a:t> 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2000 </a:t>
                      </a:r>
                      <a:r>
                        <a:rPr lang="en-US" dirty="0" err="1"/>
                        <a:t>lb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46579"/>
              </p:ext>
            </p:extLst>
          </p:nvPr>
        </p:nvGraphicFramePr>
        <p:xfrm>
          <a:off x="3224837" y="3572991"/>
          <a:ext cx="523763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milli</a:t>
                      </a:r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r>
                        <a:rPr lang="en-US" baseline="0" dirty="0"/>
                        <a:t> E-3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mega-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r>
                        <a:rPr lang="en-US" baseline="0" dirty="0"/>
                        <a:t> E6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Mega-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1 E6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994" y="5028017"/>
            <a:ext cx="6147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And writers are often sloppy:</a:t>
            </a:r>
            <a:endParaRPr lang="is-I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is-IS" sz="2000" dirty="0">
                <a:latin typeface="Avenir Medium"/>
                <a:cs typeface="Avenir Medium"/>
              </a:rPr>
              <a:t>Furnace output in Btu probably means Btu/hour</a:t>
            </a:r>
            <a:r>
              <a:rPr lang="en-US" sz="2000" dirty="0">
                <a:latin typeface="Avenir Medium"/>
                <a:cs typeface="Avenir Medium"/>
              </a:rPr>
              <a:t>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use in kW probably means kWh;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latin typeface="Avenir Medium"/>
                <a:cs typeface="Avenir Medium"/>
              </a:rPr>
              <a:t>MMBtu</a:t>
            </a:r>
            <a:r>
              <a:rPr lang="en-US" sz="2000" dirty="0">
                <a:latin typeface="Avenir Medium"/>
                <a:cs typeface="Avenir Medium"/>
              </a:rPr>
              <a:t> should be interpreted as million Btu.</a:t>
            </a:r>
            <a:endParaRPr lang="is-IS" sz="20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3717" y="2412999"/>
            <a:ext cx="11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imperial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0896" y="2750065"/>
            <a:ext cx="155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standard 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8075" y="2053720"/>
            <a:ext cx="148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>
                <a:solidFill>
                  <a:srgbClr val="0000FF"/>
                </a:solidFill>
              </a:rPr>
              <a:t>metric or SI</a:t>
            </a:r>
          </a:p>
        </p:txBody>
      </p:sp>
    </p:spTree>
    <p:extLst>
      <p:ext uri="{BB962C8B-B14F-4D97-AF65-F5344CB8AC3E}">
        <p14:creationId xmlns:p14="http://schemas.microsoft.com/office/powerpoint/2010/main" val="35077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04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Watts (W) vs. kilowatt-hour (kWh)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0" y="6481538"/>
            <a:ext cx="498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721" y="837460"/>
            <a:ext cx="8550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Watt: </a:t>
            </a:r>
            <a:r>
              <a:rPr lang="en-US" sz="2000" i="1" dirty="0">
                <a:latin typeface="Avenir Medium"/>
                <a:cs typeface="Avenir Medium"/>
              </a:rPr>
              <a:t>the </a:t>
            </a:r>
            <a:r>
              <a:rPr lang="en-US" sz="2000" i="1" u="sng" dirty="0">
                <a:latin typeface="Avenir Medium"/>
                <a:cs typeface="Avenir Medium"/>
              </a:rPr>
              <a:t>rate</a:t>
            </a:r>
            <a:r>
              <a:rPr lang="en-US" sz="2000" i="1" dirty="0">
                <a:latin typeface="Avenir Medium"/>
                <a:cs typeface="Avenir Medium"/>
              </a:rPr>
              <a:t> at which energy is being transformed or converted from    </a:t>
            </a:r>
          </a:p>
          <a:p>
            <a:r>
              <a:rPr lang="en-US" sz="2000" i="1" dirty="0">
                <a:latin typeface="Avenir Medium"/>
                <a:cs typeface="Avenir Medium"/>
              </a:rPr>
              <a:t>           one form to another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unit of </a:t>
            </a:r>
            <a:r>
              <a:rPr lang="en-US" sz="2000" b="1" i="1" u="sng" dirty="0">
                <a:latin typeface="Avenir Black"/>
                <a:cs typeface="Avenir Black"/>
              </a:rPr>
              <a:t>power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one joule per second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837" y="2188891"/>
            <a:ext cx="83656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600 W heater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Transforms energy to heat at a rates of 600 joules each second</a:t>
            </a:r>
          </a:p>
          <a:p>
            <a:endParaRPr lang="en-US" sz="900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Global consumption of 15.9 TW of energy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We convert 15.9 million million joules of primary energy each second to electricity, heat, etc.,.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746" y="3880519"/>
            <a:ext cx="8550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Kilowatt-hour: </a:t>
            </a:r>
            <a:r>
              <a:rPr lang="en-US" sz="2000" i="1" dirty="0">
                <a:latin typeface="Avenir Medium"/>
                <a:cs typeface="Avenir Medium"/>
              </a:rPr>
              <a:t>the </a:t>
            </a:r>
            <a:r>
              <a:rPr lang="en-US" sz="2000" i="1" u="sng" dirty="0">
                <a:latin typeface="Avenir Medium"/>
                <a:cs typeface="Avenir Medium"/>
              </a:rPr>
              <a:t>amount</a:t>
            </a:r>
            <a:r>
              <a:rPr lang="en-US" sz="2000" i="1" dirty="0">
                <a:latin typeface="Avenir Medium"/>
                <a:cs typeface="Avenir Medium"/>
              </a:rPr>
              <a:t> of energy being converted in one hour, at a 				rate of one kilowatt (1 E3 W)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unit of </a:t>
            </a:r>
            <a:r>
              <a:rPr lang="en-US" sz="2000" i="1" u="sng" dirty="0">
                <a:latin typeface="Avenir Black"/>
                <a:cs typeface="Avenir Black"/>
              </a:rPr>
              <a:t>energy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1 kWh = 3.6 MJ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237" y="5169634"/>
            <a:ext cx="836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3 kW clothes dryer used for 40 minutes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Converts 2 kWh of electricity into heat energy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[ =(2/3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hr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)(3 kW) = 2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kWhr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98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0454" y="2595942"/>
            <a:ext cx="5901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Black"/>
              </a:rPr>
              <a:t>3.3: </a:t>
            </a:r>
            <a:r>
              <a:rPr lang="en-US" sz="2400" b="1" dirty="0">
                <a:latin typeface="Avenir Black" panose="02000503020000020003" pitchFamily="2" charset="0"/>
              </a:rPr>
              <a:t>Energy density (aka heat content)</a:t>
            </a:r>
            <a:endParaRPr lang="is-IS" sz="2400" b="1" dirty="0">
              <a:latin typeface="Avenir Black" panose="02000503020000020003" pitchFamily="2" charset="0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203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973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Relative energy densities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812" y="6448029"/>
            <a:ext cx="5921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4; http://</a:t>
            </a:r>
            <a:r>
              <a:rPr lang="en-US" sz="1400" dirty="0" err="1">
                <a:latin typeface="Avenir Medium"/>
                <a:cs typeface="Avenir Medium"/>
              </a:rPr>
              <a:t>xkcd.com</a:t>
            </a:r>
            <a:r>
              <a:rPr lang="en-US" sz="1400" dirty="0">
                <a:latin typeface="Avenir Medium"/>
                <a:cs typeface="Avenir Medium"/>
              </a:rPr>
              <a:t>/1162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8" descr="Log_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2" y="745867"/>
            <a:ext cx="7245319" cy="5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2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910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Chemical energy density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Storing energy is </a:t>
            </a:r>
            <a:r>
              <a:rPr lang="en-US" sz="2000" dirty="0">
                <a:latin typeface="Avenir Black"/>
                <a:cs typeface="Avenir Black"/>
              </a:rPr>
              <a:t>‘expensive’ </a:t>
            </a:r>
            <a:r>
              <a:rPr lang="en-US" sz="2000" dirty="0">
                <a:latin typeface="Avenir Medium"/>
                <a:cs typeface="Avenir Medium"/>
              </a:rPr>
              <a:t>in terms of quantities of chemical or potential energy needed.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585" y="646800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4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8893" y="1896578"/>
          <a:ext cx="3709504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fuel (=chemical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energy)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MJ/kg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hydrogen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</a:t>
                      </a:r>
                      <a:r>
                        <a:rPr lang="en-US" baseline="0" dirty="0"/>
                        <a:t>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ethanol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4388" y="1639215"/>
          <a:ext cx="266042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pounds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 to store 10 gas gallon equivalents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191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6,578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11,440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762,667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81666" y="4904711"/>
          <a:ext cx="30978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lead-acid batteries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at 80c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pumped</a:t>
                      </a:r>
                      <a:r>
                        <a:rPr lang="en-US" baseline="0" dirty="0"/>
                        <a:t> storage (h = 370 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1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HHV vs. LHV heat values?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There are two ‘flavors’ of heat values (or energy densities) for combusted fuels.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1066" y="6468007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4;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66351" y="3550102"/>
          <a:ext cx="3974354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Fuel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HHV (MJ/kg)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LHV</a:t>
                      </a:r>
                    </a:p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(MJ/kg)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hydrogen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141.80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119.96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methane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55.50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propane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44.80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43.40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21.20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178" y="1588011"/>
            <a:ext cx="856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HHV (high heat values) </a:t>
            </a:r>
            <a:r>
              <a:rPr lang="en-US" sz="2000" dirty="0">
                <a:latin typeface="Avenir Medium"/>
                <a:cs typeface="Avenir Medium"/>
              </a:rPr>
              <a:t>used when the steam is condensed after use; condensing steam to water releases additional energy.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Aka HCV or GCV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178" y="2692806"/>
            <a:ext cx="856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LHV (low heat values) </a:t>
            </a:r>
            <a:r>
              <a:rPr lang="en-US" sz="2000" dirty="0">
                <a:latin typeface="Avenir Medium"/>
                <a:cs typeface="Avenir Medium"/>
              </a:rPr>
              <a:t>used when the steam is </a:t>
            </a:r>
            <a:r>
              <a:rPr lang="en-US" sz="2000" u="sng" dirty="0">
                <a:latin typeface="Avenir Medium"/>
                <a:cs typeface="Avenir Medium"/>
              </a:rPr>
              <a:t>not</a:t>
            </a:r>
            <a:r>
              <a:rPr lang="en-US" sz="2000" dirty="0">
                <a:latin typeface="Avenir Medium"/>
                <a:cs typeface="Avenir Medium"/>
              </a:rPr>
              <a:t> condensed after use.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Aka LCV or NCV</a:t>
            </a:r>
          </a:p>
        </p:txBody>
      </p:sp>
    </p:spTree>
    <p:extLst>
      <p:ext uri="{BB962C8B-B14F-4D97-AF65-F5344CB8AC3E}">
        <p14:creationId xmlns:p14="http://schemas.microsoft.com/office/powerpoint/2010/main" val="38350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18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7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Comparing heat contents (energy density)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9502" y="6448114"/>
            <a:ext cx="498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51887"/>
              </p:ext>
            </p:extLst>
          </p:nvPr>
        </p:nvGraphicFramePr>
        <p:xfrm>
          <a:off x="714376" y="758383"/>
          <a:ext cx="3651249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0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Btu/gallon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(gross)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Btu/gallon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(net)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Auto</a:t>
                      </a:r>
                      <a:r>
                        <a:rPr lang="en-US" sz="1400" baseline="0" dirty="0"/>
                        <a:t> gasoline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125,000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115,400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hydrogen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134,200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113,400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Diesel</a:t>
                      </a:r>
                      <a:r>
                        <a:rPr lang="en-US" sz="1400" baseline="0" dirty="0"/>
                        <a:t> fuel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138,700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128,700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biodiesel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126,206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117,093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methanol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64,600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56,560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ethanol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84,600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75,670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gasohol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120,900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112,417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Aviation gas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120,200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112,000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propane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91,300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83,500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butane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103,000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93,000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Jet fuel (</a:t>
                      </a:r>
                      <a:r>
                        <a:rPr lang="en-US" sz="1400" dirty="0" err="1"/>
                        <a:t>naptha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127,500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118,700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Jet fuel (kerosene)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135,000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128,100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Crude</a:t>
                      </a:r>
                      <a:r>
                        <a:rPr lang="en-US" sz="1400" baseline="0" dirty="0"/>
                        <a:t> petroleum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138,100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131,800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Residual fuel</a:t>
                      </a:r>
                      <a:r>
                        <a:rPr lang="en-US" sz="1400" baseline="0" dirty="0"/>
                        <a:t> oil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149,700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138,400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Distillate fuel oil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138,700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131,800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4625" y="-476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15170"/>
              </p:ext>
            </p:extLst>
          </p:nvPr>
        </p:nvGraphicFramePr>
        <p:xfrm>
          <a:off x="4946651" y="758383"/>
          <a:ext cx="3292474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00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Gaseous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</a:rPr>
                        <a:t> &amp; solid fuels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Btu/_____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Natural gas, wet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1,109 Btu/ft3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Natural</a:t>
                      </a:r>
                      <a:r>
                        <a:rPr lang="en-US" sz="1400" baseline="0" dirty="0"/>
                        <a:t> gas, dry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1,027 Btu/ft3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Natural</a:t>
                      </a:r>
                      <a:r>
                        <a:rPr lang="en-US" sz="1400" baseline="0" dirty="0"/>
                        <a:t> gas, compressed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20,551 Btu/</a:t>
                      </a:r>
                      <a:r>
                        <a:rPr lang="en-US" sz="1400" dirty="0" err="1"/>
                        <a:t>lb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Liquid</a:t>
                      </a:r>
                      <a:r>
                        <a:rPr lang="en-US" sz="1400" baseline="0" dirty="0"/>
                        <a:t> natural gas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90,800 Btu/gallon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Anthracite</a:t>
                      </a:r>
                      <a:r>
                        <a:rPr lang="en-US" sz="1400" baseline="0" dirty="0"/>
                        <a:t> coal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21.7 E6 Btu/short 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Lignite/bit</a:t>
                      </a:r>
                      <a:r>
                        <a:rPr lang="en-US" sz="1400" baseline="0" dirty="0"/>
                        <a:t> coal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21.0 E6 Btu/short 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1229" y="4905375"/>
            <a:ext cx="317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/>
              <a:t>Net</a:t>
            </a:r>
            <a:r>
              <a:rPr lang="en-US" sz="1600" i="1" dirty="0"/>
              <a:t> = water’s heat of vaporization is subtracted from gross energy content</a:t>
            </a:r>
          </a:p>
        </p:txBody>
      </p:sp>
    </p:spTree>
    <p:extLst>
      <p:ext uri="{BB962C8B-B14F-4D97-AF65-F5344CB8AC3E}">
        <p14:creationId xmlns:p14="http://schemas.microsoft.com/office/powerpoint/2010/main" val="234132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462" y="1967410"/>
            <a:ext cx="710222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/>
            <a:r>
              <a:rPr lang="en-US" sz="2400" dirty="0">
                <a:latin typeface="Avenir Black"/>
                <a:cs typeface="Avenir Black"/>
              </a:rPr>
              <a:t>3.1: Energy ‘consumption’</a:t>
            </a:r>
            <a:endParaRPr lang="is-IS" sz="2400" dirty="0">
              <a:latin typeface="Avenir Black"/>
              <a:cs typeface="Avenir Black"/>
            </a:endParaRPr>
          </a:p>
          <a:p>
            <a:pPr lvl="1"/>
            <a:endParaRPr lang="is-IS" sz="900" dirty="0">
              <a:latin typeface="Avenir Medium"/>
              <a:cs typeface="Avenir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400" dirty="0">
                <a:latin typeface="Avenir Medium"/>
                <a:cs typeface="Avenir Medium"/>
              </a:rPr>
              <a:t>R</a:t>
            </a:r>
            <a:r>
              <a:rPr lang="en-US" sz="2400" dirty="0">
                <a:latin typeface="Avenir Medium"/>
                <a:cs typeface="Avenir Medium"/>
              </a:rPr>
              <a:t>e</a:t>
            </a:r>
            <a:r>
              <a:rPr lang="is-IS" sz="2400" dirty="0">
                <a:latin typeface="Avenir Medium"/>
                <a:cs typeface="Avenir Medium"/>
              </a:rPr>
              <a:t>member that energy is conserved.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dirty="0">
              <a:latin typeface="Avenir Medium"/>
              <a:cs typeface="Avenir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400" dirty="0">
                <a:latin typeface="Avenir Medium"/>
                <a:cs typeface="Avenir Medium"/>
              </a:rPr>
              <a:t>Humans transfer &amp; transform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400" dirty="0">
              <a:latin typeface="Avenir Medium"/>
              <a:cs typeface="Avenir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400" dirty="0">
                <a:latin typeface="Avenir Medium"/>
                <a:cs typeface="Avenir Medium"/>
              </a:rPr>
              <a:t>Transformation from primary energy to used energy is inefficient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400" dirty="0">
              <a:latin typeface="Avenir Medium"/>
              <a:cs typeface="Avenir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400" dirty="0">
                <a:latin typeface="Avenir Medium"/>
                <a:cs typeface="Avenir Medium"/>
              </a:rPr>
              <a:t>Human energy use has increased through time</a:t>
            </a:r>
            <a:endParaRPr lang="en-US" sz="2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974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5595" y="2171708"/>
            <a:ext cx="6392810" cy="22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3.4: </a:t>
            </a:r>
            <a:r>
              <a:rPr lang="en-US" sz="2400" b="1" dirty="0">
                <a:latin typeface="Avenir Black" panose="02000503020000020003" pitchFamily="2" charset="0"/>
              </a:rPr>
              <a:t>Global and regional sources of energy</a:t>
            </a:r>
            <a:endParaRPr lang="is-IS" sz="2400" b="1" dirty="0">
              <a:latin typeface="Avenir Black" panose="02000503020000020003" pitchFamily="2" charset="0"/>
              <a:cs typeface="Avenir Medium"/>
            </a:endParaRP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Current global use and projections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Energy inequity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Use of renewable energy?</a:t>
            </a:r>
          </a:p>
        </p:txBody>
      </p:sp>
    </p:spTree>
    <p:extLst>
      <p:ext uri="{BB962C8B-B14F-4D97-AF65-F5344CB8AC3E}">
        <p14:creationId xmlns:p14="http://schemas.microsoft.com/office/powerpoint/2010/main" val="305492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trizEnergeticaMundial_perspectiva2013_2040_ENG_tcm11-6314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2" y="743992"/>
            <a:ext cx="8799326" cy="5933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45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Predicted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268" y="6490457"/>
            <a:ext cx="510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repsol.com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5759" y="969260"/>
            <a:ext cx="1324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 quad</a:t>
            </a:r>
          </a:p>
          <a:p>
            <a:r>
              <a:rPr lang="en-US" dirty="0">
                <a:solidFill>
                  <a:srgbClr val="0000FF"/>
                </a:solidFill>
              </a:rPr>
              <a:t>= 1 E15 Btu</a:t>
            </a:r>
          </a:p>
          <a:p>
            <a:r>
              <a:rPr lang="en-US" dirty="0">
                <a:solidFill>
                  <a:srgbClr val="0000FF"/>
                </a:solidFill>
              </a:rPr>
              <a:t>= 1.06 E18 J</a:t>
            </a:r>
          </a:p>
          <a:p>
            <a:r>
              <a:rPr lang="en-US" dirty="0">
                <a:solidFill>
                  <a:srgbClr val="0000FF"/>
                </a:solidFill>
              </a:rPr>
              <a:t>= 25.2 </a:t>
            </a:r>
            <a:r>
              <a:rPr lang="en-US" dirty="0" err="1">
                <a:solidFill>
                  <a:srgbClr val="0000FF"/>
                </a:solidFill>
              </a:rPr>
              <a:t>Mtep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870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14%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469" y="6490457"/>
            <a:ext cx="493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Table 2.3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385" y="791573"/>
            <a:ext cx="857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A small part of the world’s population uses most of its energy resources.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13491"/>
              </p:ext>
            </p:extLst>
          </p:nvPr>
        </p:nvGraphicFramePr>
        <p:xfrm>
          <a:off x="294384" y="1397000"/>
          <a:ext cx="8379906" cy="165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Population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(global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Energy produced (%)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Energy consumed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Primary energy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consumption per capita**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GDP per capita**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Wealthiest*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3903" y="3196344"/>
            <a:ext cx="544512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USA, Canada, Western Europe, Australia, New Zealand, Japan</a:t>
            </a:r>
          </a:p>
          <a:p>
            <a:endParaRPr lang="en-US" sz="700" dirty="0"/>
          </a:p>
          <a:p>
            <a:r>
              <a:rPr lang="en-US" sz="1600" dirty="0"/>
              <a:t>** As a multiple of the global average</a:t>
            </a:r>
          </a:p>
        </p:txBody>
      </p:sp>
    </p:spTree>
    <p:extLst>
      <p:ext uri="{BB962C8B-B14F-4D97-AF65-F5344CB8AC3E}">
        <p14:creationId xmlns:p14="http://schemas.microsoft.com/office/powerpoint/2010/main" val="851811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62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use of renewable energy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469" y="6490457"/>
            <a:ext cx="53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wikiwand.com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8" descr="Total_World_Energy_Consumption_by_Source_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" y="1250444"/>
            <a:ext cx="9144000" cy="45475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385" y="791573"/>
            <a:ext cx="399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Breaking out </a:t>
            </a:r>
            <a:r>
              <a:rPr lang="en-US" sz="2000" dirty="0">
                <a:latin typeface="Avenir Black"/>
                <a:cs typeface="Avenir Black"/>
              </a:rPr>
              <a:t>renewable energy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90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0250" y="2767137"/>
            <a:ext cx="505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>
                <a:latin typeface="Avenir Black"/>
                <a:cs typeface="Avenir Black"/>
              </a:rPr>
              <a:t>3.5: UK energy use today</a:t>
            </a:r>
            <a:endParaRPr lang="is-IS" sz="2800" dirty="0">
              <a:latin typeface="Avenir Black"/>
              <a:cs typeface="Avenir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0443-7CCA-444F-8A83-D58204B9B2AB}"/>
              </a:ext>
            </a:extLst>
          </p:cNvPr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</p:spTree>
    <p:extLst>
      <p:ext uri="{BB962C8B-B14F-4D97-AF65-F5344CB8AC3E}">
        <p14:creationId xmlns:p14="http://schemas.microsoft.com/office/powerpoint/2010/main" val="47840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11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energy use today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UK total primary energy consumption in 2009: </a:t>
            </a:r>
            <a:r>
              <a:rPr lang="en-US" sz="2000" dirty="0">
                <a:latin typeface="Avenir Black"/>
                <a:cs typeface="Avenir Black"/>
              </a:rPr>
              <a:t>9000 PJ</a:t>
            </a:r>
            <a:r>
              <a:rPr lang="en-US" sz="2000" dirty="0">
                <a:latin typeface="Avenir Medium"/>
                <a:cs typeface="Avenir Medium"/>
              </a:rPr>
              <a:t> (9000 E15 J)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UK population was 62 million in 2009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So, per capita energy use: </a:t>
            </a:r>
            <a:r>
              <a:rPr lang="en-US" sz="2000" u="sng" dirty="0">
                <a:latin typeface="Avenir Medium"/>
                <a:cs typeface="Avenir Medium"/>
              </a:rPr>
              <a:t>145 GJ per person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255" y="2537156"/>
            <a:ext cx="8178589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We’re about to dive into some data that demonstrates: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8840 PJ of energy is provided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6021 PJ of energy is delivered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There’s a </a:t>
            </a:r>
            <a:r>
              <a:rPr lang="en-US" sz="2000" u="sng" dirty="0">
                <a:latin typeface="Avenir Medium"/>
                <a:cs typeface="Avenir Medium"/>
              </a:rPr>
              <a:t>discrepancy of 2819 PJ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5% (141 PJ) is used for shipping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95% is lost in conversion &amp; delivery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Electricity generation is only </a:t>
            </a:r>
            <a:r>
              <a:rPr lang="en-US" sz="2000" u="sng" dirty="0">
                <a:latin typeface="Avenir Medium"/>
                <a:cs typeface="Avenir Medium"/>
              </a:rPr>
              <a:t>35% efficient</a:t>
            </a:r>
          </a:p>
        </p:txBody>
      </p:sp>
    </p:spTree>
    <p:extLst>
      <p:ext uri="{BB962C8B-B14F-4D97-AF65-F5344CB8AC3E}">
        <p14:creationId xmlns:p14="http://schemas.microsoft.com/office/powerpoint/2010/main" val="39304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01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primary energy use &amp; consumption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2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8" y="932802"/>
            <a:ext cx="9144000" cy="53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3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29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delivered energy consumption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31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180"/>
            <a:ext cx="9144000" cy="3613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657" y="832447"/>
            <a:ext cx="8178589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Here we can look at the types and amounts of fuels used by each </a:t>
            </a:r>
            <a:r>
              <a:rPr lang="en-US" sz="2000" dirty="0">
                <a:latin typeface="Avenir Black"/>
                <a:cs typeface="Avenir Black"/>
              </a:rPr>
              <a:t>sector</a:t>
            </a:r>
            <a:r>
              <a:rPr lang="en-US" sz="2000" dirty="0">
                <a:latin typeface="Avenir Medium"/>
                <a:cs typeface="Avenir Medium"/>
              </a:rPr>
              <a:t> in the UK.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What stands out to you?</a:t>
            </a:r>
          </a:p>
        </p:txBody>
      </p:sp>
    </p:spTree>
    <p:extLst>
      <p:ext uri="{BB962C8B-B14F-4D97-AF65-F5344CB8AC3E}">
        <p14:creationId xmlns:p14="http://schemas.microsoft.com/office/powerpoint/2010/main" val="115912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78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primary vs. delivered energy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35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10330" b="13336"/>
          <a:stretch/>
        </p:blipFill>
        <p:spPr>
          <a:xfrm>
            <a:off x="26482" y="1128740"/>
            <a:ext cx="9084066" cy="5158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4478" y="2759664"/>
            <a:ext cx="1107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~30%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64748-5769-864F-8A87-F74E4DA07385}"/>
              </a:ext>
            </a:extLst>
          </p:cNvPr>
          <p:cNvSpPr txBox="1"/>
          <p:nvPr/>
        </p:nvSpPr>
        <p:spPr>
          <a:xfrm>
            <a:off x="6386916" y="3142436"/>
            <a:ext cx="1107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~30% loss</a:t>
            </a:r>
          </a:p>
        </p:txBody>
      </p:sp>
    </p:spTree>
    <p:extLst>
      <p:ext uri="{BB962C8B-B14F-4D97-AF65-F5344CB8AC3E}">
        <p14:creationId xmlns:p14="http://schemas.microsoft.com/office/powerpoint/2010/main" val="2550333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37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industrial vs. domestic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0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b="16026"/>
          <a:stretch/>
        </p:blipFill>
        <p:spPr>
          <a:xfrm>
            <a:off x="161568" y="1378978"/>
            <a:ext cx="8915400" cy="373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888" y="1128098"/>
            <a:ext cx="194045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UK industrial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685" y="1124313"/>
            <a:ext cx="191528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UK domestic use</a:t>
            </a:r>
          </a:p>
        </p:txBody>
      </p:sp>
    </p:spTree>
    <p:extLst>
      <p:ext uri="{BB962C8B-B14F-4D97-AF65-F5344CB8AC3E}">
        <p14:creationId xmlns:p14="http://schemas.microsoft.com/office/powerpoint/2010/main" val="319053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64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‘consumption’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7" y="2302329"/>
            <a:ext cx="87718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The 1</a:t>
            </a:r>
            <a:r>
              <a:rPr lang="en-US" sz="2000" baseline="30000" dirty="0">
                <a:latin typeface="Avenir Black"/>
                <a:cs typeface="Avenir Black"/>
              </a:rPr>
              <a:t>st</a:t>
            </a:r>
            <a:r>
              <a:rPr lang="en-US" sz="2000" dirty="0">
                <a:latin typeface="Avenir Black"/>
                <a:cs typeface="Avenir Black"/>
              </a:rPr>
              <a:t> law of thermodynamics: </a:t>
            </a:r>
          </a:p>
          <a:p>
            <a:r>
              <a:rPr lang="en-US" sz="2000" dirty="0">
                <a:latin typeface="Avenir Medium"/>
                <a:cs typeface="Avenir Medium"/>
              </a:rPr>
              <a:t>Energy is neither created nor destroyed, but </a:t>
            </a:r>
            <a:r>
              <a:rPr lang="en-US" sz="2000" dirty="0">
                <a:latin typeface="Avenir Black"/>
                <a:cs typeface="Avenir Black"/>
              </a:rPr>
              <a:t>transformed or transferred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So, the US </a:t>
            </a:r>
            <a:r>
              <a:rPr lang="en-US" sz="2000" u="sng" dirty="0">
                <a:latin typeface="Avenir Medium"/>
                <a:cs typeface="Avenir Medium"/>
              </a:rPr>
              <a:t>transforms</a:t>
            </a:r>
            <a:r>
              <a:rPr lang="en-US" sz="2000" dirty="0">
                <a:latin typeface="Avenir Medium"/>
                <a:cs typeface="Avenir Medium"/>
              </a:rPr>
              <a:t> or </a:t>
            </a:r>
            <a:r>
              <a:rPr lang="en-US" sz="2000" dirty="0">
                <a:latin typeface="Avenir Black"/>
                <a:cs typeface="Avenir Black"/>
              </a:rPr>
              <a:t>converts</a:t>
            </a:r>
            <a:r>
              <a:rPr lang="en-US" sz="2000" dirty="0">
                <a:latin typeface="Avenir Medium"/>
                <a:cs typeface="Avenir Medium"/>
              </a:rPr>
              <a:t> more energy</a:t>
            </a:r>
            <a:r>
              <a:rPr lang="is-IS" sz="2000" dirty="0">
                <a:latin typeface="Avenir Medium"/>
                <a:cs typeface="Avenir Medium"/>
              </a:rPr>
              <a:t>…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We say that, “The US </a:t>
            </a:r>
            <a:r>
              <a:rPr lang="en-US" sz="2000" u="sng" dirty="0">
                <a:latin typeface="Avenir Black"/>
                <a:cs typeface="Avenir Black"/>
              </a:rPr>
              <a:t>consumes</a:t>
            </a:r>
            <a:r>
              <a:rPr lang="en-US" sz="2000" dirty="0">
                <a:latin typeface="Avenir Medium"/>
                <a:cs typeface="Avenir Medium"/>
              </a:rPr>
              <a:t> more energy per capita than any other nation on earth.”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But,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that’s </a:t>
            </a:r>
            <a:r>
              <a:rPr lang="en-US" sz="2000" u="sng" dirty="0">
                <a:latin typeface="Avenir Medium"/>
                <a:cs typeface="Avenir Medium"/>
              </a:rPr>
              <a:t>incorrect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457" y="4332344"/>
            <a:ext cx="81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Combustion:    </a:t>
            </a:r>
            <a:r>
              <a:rPr lang="en-US" sz="2000" dirty="0">
                <a:latin typeface="Avenir Medium"/>
                <a:cs typeface="Avenir Medium"/>
              </a:rPr>
              <a:t>fuel  			     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	heat energy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  <a:sym typeface="Wingdings"/>
              </a:rPr>
              <a:t>electricity  </a:t>
            </a:r>
          </a:p>
          <a:p>
            <a:r>
              <a:rPr lang="en-US" sz="2000" dirty="0">
                <a:latin typeface="Avenir Medium"/>
                <a:cs typeface="Avenir Medium"/>
                <a:sym typeface="Wingdings"/>
              </a:rPr>
              <a:t>			      </a:t>
            </a:r>
            <a:r>
              <a:rPr lang="en-US" sz="2000" i="1" dirty="0">
                <a:latin typeface="Avenir Medium"/>
                <a:cs typeface="Avenir Medium"/>
                <a:sym typeface="Wingdings"/>
              </a:rPr>
              <a:t>chemical energy</a:t>
            </a:r>
            <a:endParaRPr lang="en-US" sz="2000" i="1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457" y="5156235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Hydroelectric:    </a:t>
            </a:r>
            <a:r>
              <a:rPr lang="en-US" sz="2000" dirty="0">
                <a:latin typeface="Avenir Medium"/>
                <a:cs typeface="Avenir Medium"/>
              </a:rPr>
              <a:t>potential energy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kinetic energy   electricity  	</a:t>
            </a:r>
            <a:endParaRPr lang="en-US" sz="2000" i="1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57" y="5832820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Wind power:    </a:t>
            </a:r>
            <a:r>
              <a:rPr lang="en-US" sz="2000" dirty="0">
                <a:latin typeface="Avenir Medium"/>
                <a:cs typeface="Avenir Medium"/>
              </a:rPr>
              <a:t>kinetic energy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electricity  	</a:t>
            </a:r>
            <a:endParaRPr lang="en-US" sz="2000" i="1" dirty="0">
              <a:latin typeface="Avenir Medium"/>
              <a:cs typeface="Avenir Medium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6807" y="4579546"/>
            <a:ext cx="46970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9657" y="3893536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How? For example:</a:t>
            </a:r>
          </a:p>
        </p:txBody>
      </p:sp>
    </p:spTree>
    <p:extLst>
      <p:ext uri="{BB962C8B-B14F-4D97-AF65-F5344CB8AC3E}">
        <p14:creationId xmlns:p14="http://schemas.microsoft.com/office/powerpoint/2010/main" val="1976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65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generation &amp; distribution of electricity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3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0" y="1453593"/>
            <a:ext cx="9144000" cy="3530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9" y="3696791"/>
            <a:ext cx="1198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~10% used</a:t>
            </a:r>
          </a:p>
        </p:txBody>
      </p:sp>
    </p:spTree>
    <p:extLst>
      <p:ext uri="{BB962C8B-B14F-4D97-AF65-F5344CB8AC3E}">
        <p14:creationId xmlns:p14="http://schemas.microsoft.com/office/powerpoint/2010/main" val="384824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97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trends in energy use by sector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Energy use per capita has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only increased by about 50% </a:t>
            </a:r>
            <a:r>
              <a:rPr lang="en-US" sz="2000" dirty="0">
                <a:latin typeface="Avenir Medium"/>
                <a:cs typeface="Avenir Medium"/>
              </a:rPr>
              <a:t>over the last 100 years.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Industry has become more efficient.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Transportation has doubled energy use; more autos.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6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37730" r="7062" b="13553"/>
          <a:stretch/>
        </p:blipFill>
        <p:spPr>
          <a:xfrm>
            <a:off x="193880" y="2367669"/>
            <a:ext cx="8871730" cy="39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1167" y="2182340"/>
            <a:ext cx="6715782" cy="28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3.6: </a:t>
            </a:r>
            <a:r>
              <a:rPr lang="en-US" sz="2400" b="1" dirty="0">
                <a:latin typeface="Avenir Black" panose="02000503020000020003" pitchFamily="2" charset="0"/>
              </a:rPr>
              <a:t>Primary energy: UK vs. Denmark vs. US </a:t>
            </a:r>
            <a:endParaRPr lang="is-IS" sz="2400" b="1" dirty="0">
              <a:latin typeface="Avenir Black" panose="02000503020000020003" pitchFamily="2" charset="0"/>
              <a:cs typeface="Avenir Medium"/>
            </a:endParaRP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What’s self-sufficiency?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UK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Denmark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853564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698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ideal primary energy profile?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469" y="6490457"/>
            <a:ext cx="53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wikiwand.com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What should a country’s (or a region’s or planet’s) primary energy profile look like?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385" y="1580435"/>
            <a:ext cx="861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1.  </a:t>
            </a:r>
            <a:r>
              <a:rPr lang="en-US" sz="2000" dirty="0">
                <a:latin typeface="Avenir Black"/>
                <a:cs typeface="Avenir Black"/>
              </a:rPr>
              <a:t>Self-sufficient: </a:t>
            </a:r>
            <a:r>
              <a:rPr lang="en-US" sz="2000" dirty="0">
                <a:latin typeface="Avenir Medium"/>
                <a:cs typeface="Avenir Medium"/>
              </a:rPr>
              <a:t>a good match between primary energy production &amp; 				consumption.</a:t>
            </a:r>
            <a:br>
              <a:rPr lang="en-US" sz="2000" dirty="0">
                <a:latin typeface="Avenir Medium"/>
                <a:cs typeface="Avenir Medium"/>
              </a:rPr>
            </a:br>
            <a:br>
              <a:rPr lang="en-US" sz="1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	Self-sufficiency (%) =  </a:t>
            </a:r>
            <a:r>
              <a:rPr lang="en-US" sz="2000" u="sng" dirty="0">
                <a:latin typeface="Avenir Medium"/>
                <a:cs typeface="Avenir Medium"/>
              </a:rPr>
              <a:t>primary energy production</a:t>
            </a:r>
            <a:r>
              <a:rPr lang="en-US" sz="2000" dirty="0">
                <a:latin typeface="Avenir Medium"/>
                <a:cs typeface="Avenir Medium"/>
              </a:rPr>
              <a:t>     (100)</a:t>
            </a:r>
            <a:endParaRPr lang="en-US" sz="2000" u="sng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					   primary energy consumption</a:t>
            </a:r>
          </a:p>
        </p:txBody>
      </p:sp>
      <p:sp>
        <p:nvSpPr>
          <p:cNvPr id="2" name="Double Bracket 1"/>
          <p:cNvSpPr/>
          <p:nvPr/>
        </p:nvSpPr>
        <p:spPr>
          <a:xfrm>
            <a:off x="3266617" y="2412846"/>
            <a:ext cx="3408636" cy="647816"/>
          </a:xfrm>
          <a:prstGeom prst="bracketPair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4385" y="3245133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2.  </a:t>
            </a:r>
            <a:r>
              <a:rPr lang="en-US" sz="2000" dirty="0">
                <a:latin typeface="Avenir Black"/>
                <a:cs typeface="Avenir Black"/>
              </a:rPr>
              <a:t>Low-carbon </a:t>
            </a:r>
            <a:r>
              <a:rPr lang="en-US" sz="2000" dirty="0">
                <a:latin typeface="Avenir Medium"/>
                <a:cs typeface="Avenir Medium"/>
              </a:rPr>
              <a:t>&amp; low polluting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385" y="4366802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3.  </a:t>
            </a:r>
            <a:r>
              <a:rPr lang="en-US" sz="2000" dirty="0">
                <a:latin typeface="Avenir Black"/>
                <a:cs typeface="Avenir Black"/>
              </a:rPr>
              <a:t>Sustainable</a:t>
            </a:r>
            <a:r>
              <a:rPr lang="en-US" sz="2000" dirty="0">
                <a:latin typeface="Avenir Medium"/>
                <a:cs typeface="Avenir Medium"/>
              </a:rPr>
              <a:t> &amp; local</a:t>
            </a:r>
          </a:p>
        </p:txBody>
      </p:sp>
    </p:spTree>
    <p:extLst>
      <p:ext uri="{BB962C8B-B14F-4D97-AF65-F5344CB8AC3E}">
        <p14:creationId xmlns:p14="http://schemas.microsoft.com/office/powerpoint/2010/main" val="18986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6.26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/>
        </p:blipFill>
        <p:spPr>
          <a:xfrm>
            <a:off x="0" y="737146"/>
            <a:ext cx="9144000" cy="5505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32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the UK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543622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92" y="68355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476" y="68387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46" y="5319251"/>
            <a:ext cx="7693860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Compared to other industrialized countries: less biomass; little hydro.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When North Sea oil &amp; gas was at its peak (1970-80s) UK was a net oil &amp; NG exporter. Now past peak and importing.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Still consuming residual coal reserves.</a:t>
            </a:r>
          </a:p>
        </p:txBody>
      </p:sp>
    </p:spTree>
    <p:extLst>
      <p:ext uri="{BB962C8B-B14F-4D97-AF65-F5344CB8AC3E}">
        <p14:creationId xmlns:p14="http://schemas.microsoft.com/office/powerpoint/2010/main" val="38251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18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UK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pic>
        <p:nvPicPr>
          <p:cNvPr id="3" name="Picture 2" descr="Scanbot Aug 17, 2017 6.3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130"/>
            <a:ext cx="9144000" cy="4375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385" y="791573"/>
            <a:ext cx="861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This graph of UK primary energy production &amp; use shows how UK production &amp; consumption have determined whether the country is a net importer or exporter.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306" y="4992884"/>
            <a:ext cx="13516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Coal exports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31958" y="4386811"/>
            <a:ext cx="726448" cy="6060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8531" y="4775952"/>
            <a:ext cx="7117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WWII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24383" y="4524782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89554" y="4707311"/>
            <a:ext cx="11181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North Sea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oil &amp; 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519739" y="4456141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V="1">
            <a:off x="7426064" y="4868286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34" y="4822220"/>
            <a:ext cx="10233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depleted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245146" y="4568072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68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40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Influence of energy insecurity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636" y="64579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 </a:t>
            </a:r>
            <a:r>
              <a:rPr lang="en-US" sz="2000" dirty="0">
                <a:latin typeface="Avenir Black"/>
                <a:cs typeface="Avenir Black"/>
              </a:rPr>
              <a:t>UK</a:t>
            </a:r>
            <a:r>
              <a:rPr lang="en-US" sz="2000" dirty="0">
                <a:latin typeface="Avenir Medium"/>
                <a:cs typeface="Avenir Medium"/>
              </a:rPr>
              <a:t> has been fuel secure; first coal, then North Sea oil &amp; gas.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7" y="1322237"/>
            <a:ext cx="8178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However, prior to 1970, </a:t>
            </a:r>
            <a:r>
              <a:rPr lang="en-US" sz="2000" dirty="0">
                <a:latin typeface="Avenir Black"/>
                <a:cs typeface="Avenir Black"/>
              </a:rPr>
              <a:t>Denmark </a:t>
            </a:r>
            <a:r>
              <a:rPr lang="en-US" sz="2000" dirty="0">
                <a:latin typeface="Avenir Medium"/>
                <a:cs typeface="Avenir Medium"/>
              </a:rPr>
              <a:t>imported nearly all its fuel, 95% oil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When oil prices soared in the 1970s &amp; 1980s Demark was forced to act and make changes: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Extreme energy conservation;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Power stations switched from oil to coal;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Expansion of use of CHP (combined use of heat &amp; power);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Favored district heat over individual heating systems;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Requirements for insulation and building standards; &amp;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More renewable energy, particularly wind &amp; biomass.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057" y="4268083"/>
            <a:ext cx="8178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Results</a:t>
            </a:r>
            <a:r>
              <a:rPr lang="en-US" sz="2000" dirty="0">
                <a:latin typeface="Avenir Medium"/>
                <a:cs typeface="Avenir Medium"/>
              </a:rPr>
              <a:t>?  (2007)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use in Denmark has been stable since 1980.</a:t>
            </a:r>
            <a:endParaRPr lang="en-US" sz="2000" u="sng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District heat was used in 60% of homes &amp; made up 12% of delivered energy.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CHP kept waste down to 22% vs. 32% in the UK.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Renewable energy rose to 14%.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Still dependent on oil, particularly for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13257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6.57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9"/>
          <a:stretch/>
        </p:blipFill>
        <p:spPr>
          <a:xfrm>
            <a:off x="14431" y="713440"/>
            <a:ext cx="9144000" cy="5794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42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Denmark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807" y="69798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2115" y="69830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497" y="5030726"/>
            <a:ext cx="7693860" cy="14773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Like UK,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ff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dominate use and production.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Per capita energy use is </a:t>
            </a:r>
            <a:r>
              <a:rPr lang="en-US" b="1" dirty="0">
                <a:solidFill>
                  <a:srgbClr val="0000FF"/>
                </a:solidFill>
                <a:latin typeface="Avenir Medium"/>
                <a:cs typeface="Avenir Medium"/>
              </a:rPr>
              <a:t>very similar the UK &amp;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Denmark.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Unlike the UK, Denmark was self-sufficient in 2009.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Denmark had very little native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ff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energy resources.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Denmark has halved oil consumption since 1970.</a:t>
            </a:r>
          </a:p>
        </p:txBody>
      </p:sp>
    </p:spTree>
    <p:extLst>
      <p:ext uri="{BB962C8B-B14F-4D97-AF65-F5344CB8AC3E}">
        <p14:creationId xmlns:p14="http://schemas.microsoft.com/office/powerpoint/2010/main" val="30360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360"/>
            <a:ext cx="9144000" cy="429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54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Denmark’s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Denmark had little coal, and when they got North Sea oil &amp; NG they made it last.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To Denmark, it’s obvious that the future is RE and conservation.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293" y="5178004"/>
            <a:ext cx="273317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Demark relied on imported </a:t>
            </a:r>
          </a:p>
          <a:p>
            <a:r>
              <a:rPr lang="en-US" dirty="0" err="1">
                <a:solidFill>
                  <a:srgbClr val="0000FF"/>
                </a:solidFill>
              </a:rPr>
              <a:t>ff</a:t>
            </a:r>
            <a:r>
              <a:rPr lang="en-US" dirty="0">
                <a:solidFill>
                  <a:srgbClr val="0000FF"/>
                </a:solidFill>
              </a:rPr>
              <a:t> energy until </a:t>
            </a:r>
            <a:r>
              <a:rPr lang="is-IS" dirty="0">
                <a:solidFill>
                  <a:srgbClr val="0000FF"/>
                </a:solidFill>
              </a:rPr>
              <a:t>….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23638" y="4573210"/>
            <a:ext cx="726448" cy="6060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0427" y="4456141"/>
            <a:ext cx="11181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North Sea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oil &amp; 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00612" y="4204971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00342" y="3485304"/>
            <a:ext cx="700270" cy="9708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10267" y="2256402"/>
            <a:ext cx="258992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 = 14% of production</a:t>
            </a:r>
          </a:p>
          <a:p>
            <a:r>
              <a:rPr lang="en-US" dirty="0">
                <a:solidFill>
                  <a:srgbClr val="0000FF"/>
                </a:solidFill>
              </a:rPr>
              <a:t>      = 20% of consumption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6595" y="2085636"/>
            <a:ext cx="380332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Notice that consumption has remained flat even while production has risen.</a:t>
            </a:r>
          </a:p>
        </p:txBody>
      </p:sp>
    </p:spTree>
    <p:extLst>
      <p:ext uri="{BB962C8B-B14F-4D97-AF65-F5344CB8AC3E}">
        <p14:creationId xmlns:p14="http://schemas.microsoft.com/office/powerpoint/2010/main" val="40301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bot Aug 17, 2017 7.16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4"/>
          <a:stretch/>
        </p:blipFill>
        <p:spPr>
          <a:xfrm>
            <a:off x="12330" y="2085636"/>
            <a:ext cx="9144000" cy="4243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0315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 in Denmark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2008, Denmark had made much greater use of renewable energy than the UK.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249" y="1423680"/>
            <a:ext cx="666814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of heat pumps for space heating has contributed to conservation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fossil fuels and electricity.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50086" y="2070011"/>
            <a:ext cx="276402" cy="1739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7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98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Let’s start with the fuels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7" y="2302329"/>
            <a:ext cx="87718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The 1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law of thermodynamics: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Energy is neither created nor destroyed, but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transformed or transferred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.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Medium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So, the US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transforms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 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converts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 more energy</a:t>
            </a:r>
            <a:r>
              <a:rPr lang="is-I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…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We say that, “The US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consumes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 more energy per capita than any other nation on earth.”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But,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that’s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incorrect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457" y="4332344"/>
            <a:ext cx="81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Combustion:    </a:t>
            </a:r>
            <a:r>
              <a:rPr lang="en-US" sz="2000" dirty="0">
                <a:latin typeface="Avenir Medium"/>
                <a:cs typeface="Avenir Medium"/>
              </a:rPr>
              <a:t>fuel  			     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	heat energy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  <a:sym typeface="Wingdings"/>
              </a:rPr>
              <a:t>electricity  </a:t>
            </a:r>
          </a:p>
          <a:p>
            <a:r>
              <a:rPr lang="en-US" sz="2000" dirty="0">
                <a:latin typeface="Avenir Medium"/>
                <a:cs typeface="Avenir Medium"/>
                <a:sym typeface="Wingdings"/>
              </a:rPr>
              <a:t>			      </a:t>
            </a:r>
            <a:r>
              <a:rPr lang="en-US" sz="2000" i="1" dirty="0">
                <a:latin typeface="Avenir Medium"/>
                <a:cs typeface="Avenir Medium"/>
                <a:sym typeface="Wingdings"/>
              </a:rPr>
              <a:t>chemical energy</a:t>
            </a:r>
            <a:endParaRPr lang="en-US" sz="2000" i="1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457" y="5156235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Hydroelectric: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potential energy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  <a:sym typeface="Wingdings"/>
              </a:rPr>
              <a:t> kinetic energy   electricity  	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57" y="5832820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Wind power: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kinetic energy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  <a:sym typeface="Wingdings"/>
              </a:rPr>
              <a:t>  electricity  	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venir Medium"/>
              <a:cs typeface="Avenir Medium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6807" y="4579546"/>
            <a:ext cx="46970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9657" y="3893536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Medium"/>
                <a:cs typeface="Avenir Medium"/>
              </a:rPr>
              <a:t>How? For example:</a:t>
            </a:r>
          </a:p>
        </p:txBody>
      </p:sp>
      <p:sp>
        <p:nvSpPr>
          <p:cNvPr id="7" name="Oval 6"/>
          <p:cNvSpPr/>
          <p:nvPr/>
        </p:nvSpPr>
        <p:spPr>
          <a:xfrm>
            <a:off x="2372678" y="4093102"/>
            <a:ext cx="1988370" cy="11710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>
            <a:off x="3726106" y="3893536"/>
            <a:ext cx="682846" cy="23176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7885" y="367544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lack"/>
                <a:cs typeface="Avenir Black"/>
              </a:rPr>
              <a:t>Primary energy</a:t>
            </a:r>
          </a:p>
        </p:txBody>
      </p:sp>
    </p:spTree>
    <p:extLst>
      <p:ext uri="{BB962C8B-B14F-4D97-AF65-F5344CB8AC3E}">
        <p14:creationId xmlns:p14="http://schemas.microsoft.com/office/powerpoint/2010/main" val="1738263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2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144310" y="732169"/>
            <a:ext cx="8931966" cy="5761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73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the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92" y="68355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476" y="68387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497" y="4475394"/>
            <a:ext cx="7693860" cy="20313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Note that the US prefers </a:t>
            </a:r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oil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to NG and coal.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The US is a net exporter of coal, mainly to Europe, though coal mining &amp; exporting are falling.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The US is also a net exporter of NG (gas by pipeline, liquid by tanker) to Canada, Mexico, Argentina, Barbados, Brazil, Chile, China, India, Japan, Portugal, Taiwan &amp; the UAE.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Self sufficiency was 61% in 2013.</a:t>
            </a:r>
          </a:p>
        </p:txBody>
      </p:sp>
    </p:spTree>
    <p:extLst>
      <p:ext uri="{BB962C8B-B14F-4D97-AF65-F5344CB8AC3E}">
        <p14:creationId xmlns:p14="http://schemas.microsoft.com/office/powerpoint/2010/main" val="3377634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25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>
          <a:xfrm>
            <a:off x="678269" y="1464671"/>
            <a:ext cx="7784205" cy="5025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73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US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Our consumption has continued to rise.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Recently (not shown here)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has increased exports.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3906" y="5526805"/>
            <a:ext cx="45560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 has been a net energy importer since 1950.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23471" y="5191552"/>
            <a:ext cx="1318129" cy="3352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55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563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 in the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2009, the US produce about 8% of energy with renewable resources.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Ethanol use is a result of government subsidies and the farm lobby.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50086" y="2070011"/>
            <a:ext cx="276402" cy="1739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anbot Aug 17, 2017 7.59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4"/>
          <a:stretch/>
        </p:blipFill>
        <p:spPr>
          <a:xfrm>
            <a:off x="-13093" y="2166302"/>
            <a:ext cx="9144000" cy="3830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E6C871-C5BB-5748-9800-58DD489A88C4}"/>
              </a:ext>
            </a:extLst>
          </p:cNvPr>
          <p:cNvSpPr txBox="1"/>
          <p:nvPr/>
        </p:nvSpPr>
        <p:spPr>
          <a:xfrm>
            <a:off x="323166" y="1503525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2019: RE up to 11% in the US</a:t>
            </a:r>
          </a:p>
        </p:txBody>
      </p:sp>
    </p:spTree>
    <p:extLst>
      <p:ext uri="{BB962C8B-B14F-4D97-AF65-F5344CB8AC3E}">
        <p14:creationId xmlns:p14="http://schemas.microsoft.com/office/powerpoint/2010/main" val="36131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20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predicted net energy exporter: 2017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5342" y="6490457"/>
            <a:ext cx="483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todayinenergy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detail.php?id</a:t>
            </a:r>
            <a:r>
              <a:rPr lang="en-US" sz="1400" dirty="0">
                <a:latin typeface="Avenir Medium"/>
                <a:cs typeface="Avenir Medium"/>
              </a:rPr>
              <a:t>=29433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3906" y="5526805"/>
            <a:ext cx="45560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 has been a net energy importer since 1950.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23471" y="5191552"/>
            <a:ext cx="1318129" cy="3352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7-08-17 at 7.3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" y="735116"/>
            <a:ext cx="8255379" cy="579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7610" y="2239367"/>
            <a:ext cx="3461792" cy="923330"/>
          </a:xfrm>
          <a:prstGeom prst="rect">
            <a:avLst/>
          </a:prstGeom>
          <a:solidFill>
            <a:srgbClr val="FFFFFF"/>
          </a:solidFill>
          <a:ln w="19050"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 panose="02000503020000020003" pitchFamily="2" charset="0"/>
              </a:rPr>
              <a:t>EIA predicts that the US could be energy self-sufficient by 2035.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026D1-0C0F-9641-A420-59FA13BDB611}"/>
              </a:ext>
            </a:extLst>
          </p:cNvPr>
          <p:cNvSpPr txBox="1"/>
          <p:nvPr/>
        </p:nvSpPr>
        <p:spPr>
          <a:xfrm>
            <a:off x="5340745" y="1651955"/>
            <a:ext cx="275428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432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Avenir Medium" panose="02000503020000020003" pitchFamily="2" charset="0"/>
              </a:rPr>
              <a:t>Dec 2018: net oil exporter</a:t>
            </a:r>
          </a:p>
          <a:p>
            <a:r>
              <a:rPr lang="en-US" sz="1600" dirty="0">
                <a:solidFill>
                  <a:srgbClr val="0432FF"/>
                </a:solidFill>
                <a:latin typeface="Avenir Medium" panose="02000503020000020003" pitchFamily="2" charset="0"/>
              </a:rPr>
              <a:t>2019: $12 b in LNG exports</a:t>
            </a:r>
          </a:p>
        </p:txBody>
      </p:sp>
    </p:spTree>
    <p:extLst>
      <p:ext uri="{BB962C8B-B14F-4D97-AF65-F5344CB8AC3E}">
        <p14:creationId xmlns:p14="http://schemas.microsoft.com/office/powerpoint/2010/main" val="8135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03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Recent energy use in the US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1" y="2573868"/>
            <a:ext cx="816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https://www.eia.gov/energyexplained/?page=us_energy_home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801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25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Comparing the UK, Denmark &amp;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Fossil fuel use is similar across the board.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Consumption much higher in the US.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Only Denmark is self-sufficient.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Denmark produces and uses more renewable energy.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50942"/>
              </p:ext>
            </p:extLst>
          </p:nvPr>
        </p:nvGraphicFramePr>
        <p:xfrm>
          <a:off x="615376" y="2719499"/>
          <a:ext cx="798689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Fossil fuels </a:t>
                      </a:r>
                    </a:p>
                    <a:p>
                      <a:pPr algn="ctr"/>
                      <a:r>
                        <a:rPr lang="en-US" sz="1600" dirty="0"/>
                        <a:t>(% primary consumption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Per capita</a:t>
                      </a:r>
                      <a:r>
                        <a:rPr lang="en-US" sz="1600" baseline="0" dirty="0"/>
                        <a:t> use</a:t>
                      </a:r>
                    </a:p>
                    <a:p>
                      <a:pPr algn="ctr"/>
                      <a:r>
                        <a:rPr lang="en-US" sz="1600" baseline="0" dirty="0"/>
                        <a:t>(GJ/year)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Self-sufficiency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</a:t>
                      </a:r>
                    </a:p>
                    <a:p>
                      <a:pPr algn="ctr"/>
                      <a:r>
                        <a:rPr lang="en-US" sz="1600" dirty="0"/>
                        <a:t>(% </a:t>
                      </a:r>
                      <a:r>
                        <a:rPr lang="en-US" sz="1600" dirty="0" err="1"/>
                        <a:t>produc</a:t>
                      </a:r>
                      <a:r>
                        <a:rPr lang="en-US" sz="1600" dirty="0"/>
                        <a:t>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 </a:t>
                      </a:r>
                    </a:p>
                    <a:p>
                      <a:pPr algn="ctr"/>
                      <a:r>
                        <a:rPr lang="en-US" sz="1600" dirty="0"/>
                        <a:t>(%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consump</a:t>
                      </a:r>
                      <a:r>
                        <a:rPr lang="en-US" sz="1600" baseline="0" dirty="0"/>
                        <a:t>.)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Denmark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125.0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03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6736" y="2182340"/>
            <a:ext cx="6875270" cy="28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3.7: </a:t>
            </a:r>
            <a:r>
              <a:rPr lang="en-US" sz="2400" b="1" dirty="0">
                <a:latin typeface="Avenir Black" panose="02000503020000020003" pitchFamily="2" charset="0"/>
              </a:rPr>
              <a:t>Primary energy: France vs. India vs. China</a:t>
            </a:r>
            <a:endParaRPr lang="is-IS" sz="2400" b="1" dirty="0">
              <a:latin typeface="Avenir Black" panose="02000503020000020003" pitchFamily="2" charset="0"/>
              <a:cs typeface="Avenir Medium"/>
            </a:endParaRP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France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India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China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Global future forecast?</a:t>
            </a:r>
          </a:p>
        </p:txBody>
      </p:sp>
    </p:spTree>
    <p:extLst>
      <p:ext uri="{BB962C8B-B14F-4D97-AF65-F5344CB8AC3E}">
        <p14:creationId xmlns:p14="http://schemas.microsoft.com/office/powerpoint/2010/main" val="2929709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3039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&amp; France (1970 – 2008)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636" y="64579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69368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US: </a:t>
            </a:r>
            <a:r>
              <a:rPr lang="en-US" sz="2000" dirty="0">
                <a:latin typeface="Avenir Medium"/>
                <a:cs typeface="Avenir Medium"/>
              </a:rPr>
              <a:t>Per capita energy use is high.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use rose across all energy sectors, averaging 40% increase.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Service sector saw the largest increase.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strike="sngStrike" dirty="0">
                <a:latin typeface="Avenir Medium"/>
                <a:cs typeface="Avenir Medium"/>
              </a:rPr>
              <a:t>50</a:t>
            </a:r>
            <a:r>
              <a:rPr lang="en-US" sz="2000" dirty="0">
                <a:latin typeface="Avenir Medium"/>
                <a:cs typeface="Avenir Medium"/>
              </a:rPr>
              <a:t>% </a:t>
            </a:r>
            <a:r>
              <a:rPr lang="en-US" sz="2000" dirty="0">
                <a:solidFill>
                  <a:srgbClr val="0432FF"/>
                </a:solidFill>
                <a:latin typeface="Avenir Medium"/>
                <a:cs typeface="Avenir Medium"/>
              </a:rPr>
              <a:t>30% </a:t>
            </a:r>
            <a:r>
              <a:rPr lang="en-US" sz="2000" dirty="0">
                <a:latin typeface="Avenir Medium"/>
                <a:cs typeface="Avenir Medium"/>
              </a:rPr>
              <a:t>of electricity is generated with coal.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Coal-fired plants increased three-fold.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Electricity losses (27 EJ) are larger than total production in the UK.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657" y="3430915"/>
            <a:ext cx="8693680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France: </a:t>
            </a:r>
            <a:r>
              <a:rPr lang="en-US" sz="2000" dirty="0">
                <a:latin typeface="Avenir Medium"/>
                <a:cs typeface="Avenir Medium"/>
              </a:rPr>
              <a:t>Per capita energy use is also high.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use rose across all energy sectors: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By 75% to 2005, then decreased slightly.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75% of electricity is generated with nuclear power.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Uses less NG than UK or US.</a:t>
            </a:r>
          </a:p>
        </p:txBody>
      </p:sp>
    </p:spTree>
    <p:extLst>
      <p:ext uri="{BB962C8B-B14F-4D97-AF65-F5344CB8AC3E}">
        <p14:creationId xmlns:p14="http://schemas.microsoft.com/office/powerpoint/2010/main" val="20343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8.22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354204" y="795570"/>
            <a:ext cx="8497995" cy="5525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731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France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28" y="729145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875" y="729466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614" y="4821899"/>
            <a:ext cx="7693860" cy="17543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With few fossil fuel resources, France has become the world leader in producing nuclear energy.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In fact, a 2014 report suggested that France would deplete its fossil fuel resources within one year.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Since nuclear energy can’t be used for transportation and heating, causing France to import large amounts of oil and NG.</a:t>
            </a:r>
          </a:p>
        </p:txBody>
      </p:sp>
    </p:spTree>
    <p:extLst>
      <p:ext uri="{BB962C8B-B14F-4D97-AF65-F5344CB8AC3E}">
        <p14:creationId xmlns:p14="http://schemas.microsoft.com/office/powerpoint/2010/main" val="31854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120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India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636" y="64579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6936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India: </a:t>
            </a:r>
            <a:r>
              <a:rPr lang="en-US" sz="2000" dirty="0">
                <a:latin typeface="Avenir Medium"/>
                <a:cs typeface="Avenir Medium"/>
              </a:rPr>
              <a:t>Overall, per capital energy use is very low, but rising. 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Population is massive.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25% live in cities where energy use is higher and growing quickly.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50% of population (mainly rural) still lack electricity.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is used for electricity </a:t>
            </a:r>
          </a:p>
          <a:p>
            <a:pPr marL="800100" lvl="1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Efficiency is a low 28%</a:t>
            </a:r>
          </a:p>
          <a:p>
            <a:pPr marL="800100" lvl="1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25% of all electric production is lost.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Agriculture uses 25% of all electricity; mainly for irrigation; diesel pumps are also used.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About 25% of primary energy is biofuel / biomass.</a:t>
            </a:r>
          </a:p>
          <a:p>
            <a:pPr marL="342900" indent="-342900" fontAlgn="ctr"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National programs push electrification and use of LNG vs. biomass.</a:t>
            </a:r>
          </a:p>
        </p:txBody>
      </p:sp>
    </p:spTree>
    <p:extLst>
      <p:ext uri="{BB962C8B-B14F-4D97-AF65-F5344CB8AC3E}">
        <p14:creationId xmlns:p14="http://schemas.microsoft.com/office/powerpoint/2010/main" val="264137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08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19" y="806828"/>
            <a:ext cx="6583854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Primary energy: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Total energy content of the energy source.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i="1" dirty="0">
                <a:latin typeface="Avenir Medium"/>
                <a:cs typeface="Avenir Medium"/>
              </a:rPr>
              <a:t>Naturally occurring energy stores or energy carriers.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19" y="3379143"/>
            <a:ext cx="8178589" cy="255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“Energy in the form that it is first accounted for in a statistical energy balance, before any transformation to </a:t>
            </a:r>
            <a:r>
              <a:rPr lang="en-US" sz="2000" u="sng" dirty="0">
                <a:latin typeface="Avenir Medium"/>
                <a:cs typeface="Avenir Medium"/>
              </a:rPr>
              <a:t>secondary</a:t>
            </a:r>
            <a:r>
              <a:rPr lang="en-US" sz="2000" dirty="0">
                <a:latin typeface="Avenir Medium"/>
                <a:cs typeface="Avenir Medium"/>
              </a:rPr>
              <a:t> or </a:t>
            </a:r>
            <a:r>
              <a:rPr lang="en-US" sz="2000" u="sng" dirty="0">
                <a:latin typeface="Avenir Medium"/>
                <a:cs typeface="Avenir Medium"/>
              </a:rPr>
              <a:t>tertiary</a:t>
            </a:r>
            <a:r>
              <a:rPr lang="en-US" sz="2000" dirty="0">
                <a:latin typeface="Avenir Medium"/>
                <a:cs typeface="Avenir Medium"/>
              </a:rPr>
              <a:t> forms of energy. </a:t>
            </a:r>
          </a:p>
          <a:p>
            <a:pPr>
              <a:lnSpc>
                <a:spcPct val="120000"/>
              </a:lnSpc>
            </a:pPr>
            <a:endParaRPr lang="en-US" sz="1100" dirty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u="sng" dirty="0">
                <a:latin typeface="Avenir Medium"/>
                <a:cs typeface="Avenir Medium"/>
              </a:rPr>
              <a:t>For example</a:t>
            </a:r>
            <a:r>
              <a:rPr lang="en-US" sz="2000" dirty="0">
                <a:latin typeface="Avenir Medium"/>
                <a:cs typeface="Avenir Medium"/>
              </a:rPr>
              <a:t>, coal can be converted to synthetic gas, which can be converted to electricity; in this example, coal is </a:t>
            </a:r>
            <a:r>
              <a:rPr lang="en-US" sz="2000" b="1" dirty="0">
                <a:latin typeface="Avenir Medium"/>
                <a:cs typeface="Avenir Medium"/>
              </a:rPr>
              <a:t>primary</a:t>
            </a:r>
            <a:r>
              <a:rPr lang="en-US" sz="2000" dirty="0">
                <a:latin typeface="Avenir Medium"/>
                <a:cs typeface="Avenir Medium"/>
              </a:rPr>
              <a:t> energy, synthetic gas is </a:t>
            </a:r>
            <a:r>
              <a:rPr lang="en-US" sz="2000" b="1" dirty="0">
                <a:latin typeface="Avenir Medium"/>
                <a:cs typeface="Avenir Medium"/>
              </a:rPr>
              <a:t>secondary</a:t>
            </a:r>
            <a:r>
              <a:rPr lang="en-US" sz="2000" dirty="0">
                <a:latin typeface="Avenir Medium"/>
                <a:cs typeface="Avenir Medium"/>
              </a:rPr>
              <a:t> energy, and electricity is </a:t>
            </a:r>
            <a:r>
              <a:rPr lang="en-US" sz="2000" b="1" dirty="0">
                <a:latin typeface="Avenir Medium"/>
                <a:cs typeface="Avenir Medium"/>
              </a:rPr>
              <a:t>tertiary</a:t>
            </a:r>
            <a:r>
              <a:rPr lang="en-US" sz="2000" dirty="0">
                <a:latin typeface="Avenir Medium"/>
                <a:cs typeface="Avenir Medium"/>
              </a:rPr>
              <a:t> energy.”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2702" y="6490457"/>
            <a:ext cx="4497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EIA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019" y="2234468"/>
            <a:ext cx="8236228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Primary energy is the </a:t>
            </a:r>
            <a:r>
              <a:rPr lang="en-US" sz="2000" dirty="0">
                <a:latin typeface="Avenir Black"/>
                <a:cs typeface="Avenir Black"/>
              </a:rPr>
              <a:t>fuel</a:t>
            </a:r>
            <a:r>
              <a:rPr lang="en-US" sz="2000" dirty="0">
                <a:latin typeface="Avenir Medium"/>
                <a:cs typeface="Avenir Medium"/>
              </a:rPr>
              <a:t> that we </a:t>
            </a:r>
            <a:r>
              <a:rPr lang="en-US" sz="2000" dirty="0">
                <a:latin typeface="Avenir Black"/>
                <a:cs typeface="Avenir Black"/>
              </a:rPr>
              <a:t>convert</a:t>
            </a:r>
            <a:r>
              <a:rPr lang="en-US" sz="2000" dirty="0">
                <a:latin typeface="Avenir Medium"/>
                <a:cs typeface="Avenir Medium"/>
              </a:rPr>
              <a:t> to make the electricity, heat or work that we use.</a:t>
            </a:r>
          </a:p>
        </p:txBody>
      </p:sp>
    </p:spTree>
    <p:extLst>
      <p:ext uri="{BB962C8B-B14F-4D97-AF65-F5344CB8AC3E}">
        <p14:creationId xmlns:p14="http://schemas.microsoft.com/office/powerpoint/2010/main" val="7194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8.3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9"/>
          <a:stretch/>
        </p:blipFill>
        <p:spPr>
          <a:xfrm>
            <a:off x="2032" y="823803"/>
            <a:ext cx="9144000" cy="5610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24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India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839" y="693856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7999" y="693856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614" y="5272594"/>
            <a:ext cx="7693860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2</a:t>
            </a:r>
            <a:r>
              <a:rPr lang="en-US" baseline="30000" dirty="0">
                <a:solidFill>
                  <a:srgbClr val="0000FF"/>
                </a:solidFill>
                <a:latin typeface="Avenir Medium"/>
                <a:cs typeface="Avenir Medium"/>
              </a:rPr>
              <a:t>nd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largest population; 4</a:t>
            </a:r>
            <a:r>
              <a:rPr lang="en-US" baseline="30000" dirty="0">
                <a:solidFill>
                  <a:srgbClr val="0000FF"/>
                </a:solidFill>
                <a:latin typeface="Avenir Medium"/>
                <a:cs typeface="Avenir Medium"/>
              </a:rPr>
              <a:t>th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largest consumer of energy.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Dependent on native biomass &amp; coal.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India has large reserves of coal, but quality is so low that they import better coal.</a:t>
            </a:r>
          </a:p>
        </p:txBody>
      </p:sp>
    </p:spTree>
    <p:extLst>
      <p:ext uri="{BB962C8B-B14F-4D97-AF65-F5344CB8AC3E}">
        <p14:creationId xmlns:p14="http://schemas.microsoft.com/office/powerpoint/2010/main" val="22275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263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China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636" y="64579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693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China: </a:t>
            </a:r>
            <a:r>
              <a:rPr lang="en-US" sz="2000" dirty="0">
                <a:latin typeface="Avenir Medium"/>
                <a:cs typeface="Avenir Medium"/>
              </a:rPr>
              <a:t>Energy use low but rising.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Population is massive: rose to 1.3 billion by 2006, 80% live in cities.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2005, biomass still made up 20% of primary energy, and 50% of domestic fuel.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From 1980 – 2006, primary energy use increased three-fold, and GDP increased 10-fold.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From 1952 – 1978, energy / GDP ratio tripled, then fell with efficiency.</a:t>
            </a:r>
          </a:p>
          <a:p>
            <a:pPr lvl="1"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Industrial energy use is massive &amp; rose 4-fold from 1980 – 2006. 80% of all new energy use is industrial. Industry consumes 70% of all electricity, most generated from coal. (100 years of coal are left.)</a:t>
            </a:r>
          </a:p>
          <a:p>
            <a:pPr marL="800100" lvl="1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2006, China produced many global goods: 50% of cement &amp; glass; 35% of steel; 28% of aluminum.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Agriculture uses 3.5% of all electricity, mainly pumping deep wells.</a:t>
            </a:r>
          </a:p>
          <a:p>
            <a:pPr fontAlgn="ctr"/>
            <a:endParaRPr lang="en-US" sz="1000" dirty="0">
              <a:latin typeface="Avenir Medium"/>
              <a:cs typeface="Avenir Medium"/>
            </a:endParaRPr>
          </a:p>
          <a:p>
            <a:pPr marL="342900" indent="-342900" fontAlgn="ctr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Transportation is up from 0.8 to 5 EJ, nearly all petroleum.</a:t>
            </a:r>
          </a:p>
        </p:txBody>
      </p:sp>
    </p:spTree>
    <p:extLst>
      <p:ext uri="{BB962C8B-B14F-4D97-AF65-F5344CB8AC3E}">
        <p14:creationId xmlns:p14="http://schemas.microsoft.com/office/powerpoint/2010/main" val="1130270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bot Aug 17, 2017 8.38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3"/>
          <a:stretch/>
        </p:blipFill>
        <p:spPr>
          <a:xfrm>
            <a:off x="383508" y="755333"/>
            <a:ext cx="8548458" cy="5656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679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China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7376" y="693856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3446" y="738439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614" y="4991762"/>
            <a:ext cx="7609776" cy="1477328"/>
          </a:xfrm>
          <a:prstGeom prst="rect">
            <a:avLst/>
          </a:prstGeom>
          <a:solidFill>
            <a:srgbClr val="FFFFFF">
              <a:alpha val="8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China’s rapid industrialization and development during the 20</a:t>
            </a:r>
            <a:r>
              <a:rPr lang="en-US" baseline="30000" dirty="0">
                <a:solidFill>
                  <a:srgbClr val="0000FF"/>
                </a:solidFill>
                <a:latin typeface="Avenir Medium"/>
                <a:cs typeface="Avenir Medium"/>
              </a:rPr>
              <a:t>th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century</a:t>
            </a:r>
          </a:p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is driving increased coal production.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Coal is our largest remaining fossil fuel reserve.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And reserves are found in Asia.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Recently, China has massively deployed RE.</a:t>
            </a:r>
          </a:p>
        </p:txBody>
      </p:sp>
    </p:spTree>
    <p:extLst>
      <p:ext uri="{BB962C8B-B14F-4D97-AF65-F5344CB8AC3E}">
        <p14:creationId xmlns:p14="http://schemas.microsoft.com/office/powerpoint/2010/main" val="959918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6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How is this changing?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854" y="6490457"/>
            <a:ext cx="796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http://</a:t>
            </a:r>
            <a:r>
              <a:rPr lang="en-US" sz="1200" dirty="0" err="1">
                <a:latin typeface="Avenir Medium"/>
                <a:cs typeface="Avenir Medium"/>
              </a:rPr>
              <a:t>www.eco-business.com</a:t>
            </a:r>
            <a:r>
              <a:rPr lang="en-US" sz="1200" dirty="0">
                <a:latin typeface="Avenir Medium"/>
                <a:cs typeface="Avenir Medium"/>
              </a:rPr>
              <a:t>/news/seven-charts-show-new-renewables-outpacing-rising-demand-for-first-time/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iea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87"/>
            <a:ext cx="9144000" cy="5049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885" y="806828"/>
            <a:ext cx="7976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Investment</a:t>
            </a:r>
            <a:r>
              <a:rPr lang="en-US" sz="2000" dirty="0">
                <a:latin typeface="Avenir Medium"/>
                <a:cs typeface="Avenir Medium"/>
              </a:rPr>
              <a:t> in </a:t>
            </a:r>
            <a:r>
              <a:rPr lang="en-US" sz="2000" u="sng" dirty="0">
                <a:latin typeface="Avenir Medium"/>
                <a:cs typeface="Avenir Medium"/>
              </a:rPr>
              <a:t>electric</a:t>
            </a:r>
            <a:r>
              <a:rPr lang="en-US" sz="2000" dirty="0">
                <a:latin typeface="Avenir Medium"/>
                <a:cs typeface="Avenir Medium"/>
              </a:rPr>
              <a:t> generation and networks for 2015 (IEA data). </a:t>
            </a:r>
          </a:p>
        </p:txBody>
      </p:sp>
    </p:spTree>
    <p:extLst>
      <p:ext uri="{BB962C8B-B14F-4D97-AF65-F5344CB8AC3E}">
        <p14:creationId xmlns:p14="http://schemas.microsoft.com/office/powerpoint/2010/main" val="1265300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0971" y="1772947"/>
            <a:ext cx="6411686" cy="392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lvl="1" indent="-387350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3.8: Trends in US energy use</a:t>
            </a:r>
          </a:p>
          <a:p>
            <a:pPr marL="387350" lvl="1" indent="-387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 panose="02000503020000020003" pitchFamily="2" charset="0"/>
                <a:cs typeface="Avenir Black"/>
              </a:rPr>
              <a:t>Some increases in use and in efficiency</a:t>
            </a:r>
          </a:p>
          <a:p>
            <a:pPr marL="387350" lvl="1" indent="-387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 panose="02000503020000020003" pitchFamily="2" charset="0"/>
                <a:cs typeface="Avenir Black"/>
              </a:rPr>
              <a:t>Gains in efficiency lost to increased</a:t>
            </a:r>
            <a:br>
              <a:rPr lang="en-US" sz="2400" dirty="0">
                <a:latin typeface="Avenir Medium" panose="02000503020000020003" pitchFamily="2" charset="0"/>
                <a:cs typeface="Avenir Black"/>
              </a:rPr>
            </a:br>
            <a:r>
              <a:rPr lang="en-US" sz="2400" dirty="0">
                <a:latin typeface="Avenir Medium" panose="02000503020000020003" pitchFamily="2" charset="0"/>
                <a:cs typeface="Avenir Black"/>
              </a:rPr>
              <a:t>use for electronics</a:t>
            </a:r>
          </a:p>
          <a:p>
            <a:pPr marL="387350" lvl="1" indent="-387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 panose="02000503020000020003" pitchFamily="2" charset="0"/>
                <a:cs typeface="Avenir Black"/>
              </a:rPr>
              <a:t>Heating may be returning to electricity</a:t>
            </a:r>
          </a:p>
          <a:p>
            <a:pPr marL="387350" lvl="1" indent="-387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 panose="02000503020000020003" pitchFamily="2" charset="0"/>
                <a:cs typeface="Avenir Black"/>
              </a:rPr>
              <a:t>Manufacturing has become more efficient</a:t>
            </a:r>
          </a:p>
          <a:p>
            <a:pPr marL="387350" lvl="1" indent="-387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 panose="02000503020000020003" pitchFamily="2" charset="0"/>
                <a:cs typeface="Avenir Black"/>
              </a:rPr>
              <a:t>Transportation is a huge FF user</a:t>
            </a:r>
            <a:endParaRPr lang="is-IS" sz="2400" dirty="0">
              <a:latin typeface="Avenir Medium" panose="02000503020000020003" pitchFamily="2" charset="0"/>
              <a:cs typeface="Avenir Blac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745B9-028C-1740-B3AD-063CA1DD395F}"/>
              </a:ext>
            </a:extLst>
          </p:cNvPr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</p:spTree>
    <p:extLst>
      <p:ext uri="{BB962C8B-B14F-4D97-AF65-F5344CB8AC3E}">
        <p14:creationId xmlns:p14="http://schemas.microsoft.com/office/powerpoint/2010/main" val="1505418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18 at 9.5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860"/>
            <a:ext cx="9144000" cy="35785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355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Growth of consumption by sector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5024" y="6457986"/>
            <a:ext cx="499367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totalenergy</a:t>
            </a:r>
            <a:r>
              <a:rPr lang="en-US" sz="1400" dirty="0">
                <a:latin typeface="Avenir Medium"/>
                <a:cs typeface="Avenir Medium"/>
              </a:rPr>
              <a:t>/data/annual/</a:t>
            </a:r>
            <a:r>
              <a:rPr lang="en-US" sz="1400" dirty="0" err="1">
                <a:latin typeface="Avenir Medium"/>
                <a:cs typeface="Avenir Medium"/>
              </a:rPr>
              <a:t>pdf</a:t>
            </a:r>
            <a:r>
              <a:rPr lang="en-US" sz="1400" dirty="0">
                <a:latin typeface="Avenir Medium"/>
                <a:cs typeface="Avenir Medium"/>
              </a:rPr>
              <a:t>/sec2.pdf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6" name="Oval 5"/>
          <p:cNvSpPr/>
          <p:nvPr/>
        </p:nvSpPr>
        <p:spPr>
          <a:xfrm>
            <a:off x="1724548" y="3575020"/>
            <a:ext cx="1222858" cy="9721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178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Not surprisingly, energy use most sectors has increased since WWII.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Why does industrial use seem to be leveling off more than other uses?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What was going on with industrial use in the late 1970s, early 1980s?</a:t>
            </a:r>
          </a:p>
        </p:txBody>
      </p:sp>
    </p:spTree>
    <p:extLst>
      <p:ext uri="{BB962C8B-B14F-4D97-AF65-F5344CB8AC3E}">
        <p14:creationId xmlns:p14="http://schemas.microsoft.com/office/powerpoint/2010/main" val="855788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487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But efficiency evolves as well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Energy use / $GDP is a measure of a nation’s energy efficiency </a:t>
            </a:r>
            <a:r>
              <a:rPr lang="en-US" sz="2000" b="1" u="sng" dirty="0">
                <a:latin typeface="Avenir Black"/>
                <a:cs typeface="Avenir Black"/>
              </a:rPr>
              <a:t>or</a:t>
            </a:r>
            <a:r>
              <a:rPr lang="en-US" sz="2000" dirty="0">
                <a:latin typeface="Avenir Medium"/>
                <a:cs typeface="Avenir Medium"/>
              </a:rPr>
              <a:t> of the nature of the nation’s economy.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2" descr="http://www.washingtonpost.com/blogs/wonkblog/files/2013/03/ERP-energy-intens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698193"/>
            <a:ext cx="5867284" cy="479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980" y="6430648"/>
            <a:ext cx="47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168" y="2226624"/>
            <a:ext cx="3098053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the 1990s, the US was manufacturing less than China, but increasing energy costs and scarcity were causing the Chinese economy to become more efficient.</a:t>
            </a:r>
          </a:p>
        </p:txBody>
      </p:sp>
    </p:spTree>
    <p:extLst>
      <p:ext uri="{BB962C8B-B14F-4D97-AF65-F5344CB8AC3E}">
        <p14:creationId xmlns:p14="http://schemas.microsoft.com/office/powerpoint/2010/main" val="2361822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757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Evolution of lighting technologies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1718" y="6457986"/>
            <a:ext cx="5376799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www.led-evolution.com</a:t>
            </a:r>
            <a:r>
              <a:rPr lang="en-US" sz="1400" dirty="0">
                <a:latin typeface="Avenir Medium"/>
                <a:cs typeface="Avenir Medium"/>
              </a:rPr>
              <a:t>/Technology/benefits-of-</a:t>
            </a:r>
            <a:r>
              <a:rPr lang="en-US" sz="1400" dirty="0" err="1">
                <a:latin typeface="Avenir Medium"/>
                <a:cs typeface="Avenir Medium"/>
              </a:rPr>
              <a:t>LED.html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57" y="832447"/>
            <a:ext cx="858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Lighting technology continues to become more </a:t>
            </a:r>
            <a:r>
              <a:rPr lang="en-US" sz="2000" u="sng" dirty="0">
                <a:latin typeface="Avenir Medium"/>
                <a:cs typeface="Avenir Medium"/>
              </a:rPr>
              <a:t>energy efficient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9" name="Picture 2" descr="http://www.digikey.com/es/articles/techzone/2012/aug/~/media/Images/Article%20Library/TechZone%20Articles/2012/August/Solar-Powered%20HB-LED%20Street%20Lighting/article-2012august-solar-powered-hb-led-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6" y="1286320"/>
            <a:ext cx="7162800" cy="5118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17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123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Domestic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0448" y="6457986"/>
            <a:ext cx="483335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todayinenergy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detail.php?id</a:t>
            </a:r>
            <a:r>
              <a:rPr lang="en-US" sz="1400" dirty="0">
                <a:latin typeface="Avenir Medium"/>
                <a:cs typeface="Avenir Medium"/>
              </a:rPr>
              <a:t>=10271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7" y="832447"/>
            <a:ext cx="858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Energy use in homes hasn’t changed dramatically, but </a:t>
            </a:r>
            <a:r>
              <a:rPr lang="en-US" sz="2000" u="sng" dirty="0">
                <a:latin typeface="Avenir Medium"/>
                <a:cs typeface="Avenir Medium"/>
              </a:rPr>
              <a:t>use has shifted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Efficiency</a:t>
            </a:r>
            <a:r>
              <a:rPr lang="en-US" sz="2000" dirty="0">
                <a:latin typeface="Avenir Medium"/>
                <a:cs typeface="Avenir Medium"/>
              </a:rPr>
              <a:t> has increased, lowering energy use for heating and cooling.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But energy use for ‘electronics’ has increased.</a:t>
            </a:r>
          </a:p>
        </p:txBody>
      </p:sp>
      <p:pic>
        <p:nvPicPr>
          <p:cNvPr id="18" name="Picture 2" descr="http://www.eia.gov/todayinenergy/images/2013.03.07/end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3509"/>
            <a:ext cx="8382000" cy="433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97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401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Heating fuels have also changed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0058" y="6457986"/>
            <a:ext cx="170460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Efficiency Vermont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7" y="832447"/>
            <a:ext cx="8585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Heating fuels have changed</a:t>
            </a:r>
            <a:r>
              <a:rPr lang="is-IS" sz="2000" dirty="0">
                <a:latin typeface="Avenir Medium"/>
                <a:cs typeface="Avenir Medium"/>
              </a:rPr>
              <a:t>… and </a:t>
            </a:r>
            <a:r>
              <a:rPr lang="is-IS" sz="2000" u="sng" dirty="0">
                <a:latin typeface="Avenir Medium"/>
                <a:cs typeface="Avenir Medium"/>
              </a:rPr>
              <a:t>changed back</a:t>
            </a:r>
            <a:r>
              <a:rPr lang="is-IS" sz="2000" dirty="0">
                <a:latin typeface="Avenir Medium"/>
                <a:cs typeface="Avenir Medium"/>
              </a:rPr>
              <a:t>!</a:t>
            </a:r>
          </a:p>
          <a:p>
            <a:endParaRPr lang="is-IS" sz="1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w</a:t>
            </a:r>
            <a:r>
              <a:rPr lang="is-IS" sz="2000" dirty="0">
                <a:latin typeface="Avenir Medium"/>
                <a:cs typeface="Avenir Medium"/>
              </a:rPr>
              <a:t>ood </a:t>
            </a:r>
            <a:r>
              <a:rPr lang="is-IS" sz="2000" dirty="0">
                <a:latin typeface="Avenir Medium"/>
                <a:cs typeface="Avenir Medium"/>
                <a:sym typeface="Wingdings"/>
              </a:rPr>
              <a:t> coal  oil  electricity  natural gas  (RE) electricity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10" name="Picture 2" descr="https://www.efficiencyvermont.com/images/blog/2015-01-20/heatpump-simple-illustration_v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80" y="2647986"/>
            <a:ext cx="7387809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152929">
            <a:off x="407556" y="1846862"/>
            <a:ext cx="102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antiquity</a:t>
            </a:r>
          </a:p>
        </p:txBody>
      </p:sp>
      <p:sp>
        <p:nvSpPr>
          <p:cNvPr id="12" name="TextBox 11"/>
          <p:cNvSpPr txBox="1"/>
          <p:nvPr/>
        </p:nvSpPr>
        <p:spPr>
          <a:xfrm rot="19152929">
            <a:off x="1128846" y="1909582"/>
            <a:ext cx="129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1700 - 1900</a:t>
            </a:r>
          </a:p>
        </p:txBody>
      </p:sp>
      <p:sp>
        <p:nvSpPr>
          <p:cNvPr id="14" name="TextBox 13"/>
          <p:cNvSpPr txBox="1"/>
          <p:nvPr/>
        </p:nvSpPr>
        <p:spPr>
          <a:xfrm rot="19152929">
            <a:off x="2345386" y="1784142"/>
            <a:ext cx="77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1900 -</a:t>
            </a:r>
          </a:p>
        </p:txBody>
      </p:sp>
      <p:sp>
        <p:nvSpPr>
          <p:cNvPr id="15" name="TextBox 14"/>
          <p:cNvSpPr txBox="1"/>
          <p:nvPr/>
        </p:nvSpPr>
        <p:spPr>
          <a:xfrm rot="19152929">
            <a:off x="3468467" y="1768462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1970s</a:t>
            </a:r>
          </a:p>
        </p:txBody>
      </p:sp>
      <p:sp>
        <p:nvSpPr>
          <p:cNvPr id="16" name="TextBox 15"/>
          <p:cNvSpPr txBox="1"/>
          <p:nvPr/>
        </p:nvSpPr>
        <p:spPr>
          <a:xfrm rot="19152929">
            <a:off x="4779075" y="1752782"/>
            <a:ext cx="77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1920 -</a:t>
            </a:r>
          </a:p>
        </p:txBody>
      </p:sp>
      <p:sp>
        <p:nvSpPr>
          <p:cNvPr id="17" name="TextBox 16"/>
          <p:cNvSpPr txBox="1"/>
          <p:nvPr/>
        </p:nvSpPr>
        <p:spPr>
          <a:xfrm rot="19152929">
            <a:off x="6906158" y="1737102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11834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995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Conversion of primary to useful 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Transformation</a:t>
            </a:r>
            <a:r>
              <a:rPr lang="en-US" sz="2000" dirty="0">
                <a:latin typeface="Avenir Medium"/>
                <a:cs typeface="Avenir Medium"/>
              </a:rPr>
              <a:t> of energy, from one form to another, and </a:t>
            </a:r>
            <a:r>
              <a:rPr lang="en-US" sz="2000" dirty="0">
                <a:latin typeface="Avenir Black"/>
                <a:cs typeface="Avenir Black"/>
              </a:rPr>
              <a:t>transfer</a:t>
            </a:r>
            <a:r>
              <a:rPr lang="en-US" sz="2000" dirty="0">
                <a:latin typeface="Avenir Medium"/>
                <a:cs typeface="Avenir Medium"/>
              </a:rPr>
              <a:t> of energy from generator to user, both result in losses.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Overall, this process is </a:t>
            </a:r>
            <a:r>
              <a:rPr lang="en-US" sz="2000" dirty="0">
                <a:latin typeface="Avenir Black"/>
                <a:cs typeface="Avenir Black"/>
              </a:rPr>
              <a:t>inefficient</a:t>
            </a:r>
            <a:r>
              <a:rPr lang="en-US" sz="2000" dirty="0">
                <a:latin typeface="Avenir Medium"/>
                <a:cs typeface="Avenir Medium"/>
              </a:rPr>
              <a:t>, particularly for electricity.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Scanbot Aug 18, 2017 9.11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>
          <a:xfrm>
            <a:off x="12330" y="2397672"/>
            <a:ext cx="9144000" cy="3137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F7536-E089-8740-AE04-719FEC6BAB59}"/>
              </a:ext>
            </a:extLst>
          </p:cNvPr>
          <p:cNvSpPr txBox="1"/>
          <p:nvPr/>
        </p:nvSpPr>
        <p:spPr>
          <a:xfrm>
            <a:off x="138903" y="5625443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primary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395AF-B994-544F-A8EC-E483DB17BED2}"/>
              </a:ext>
            </a:extLst>
          </p:cNvPr>
          <p:cNvSpPr txBox="1"/>
          <p:nvPr/>
        </p:nvSpPr>
        <p:spPr>
          <a:xfrm>
            <a:off x="1514043" y="5625443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secondary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4D300-0D4E-074F-83E9-130E8B18E7C4}"/>
              </a:ext>
            </a:extLst>
          </p:cNvPr>
          <p:cNvSpPr txBox="1"/>
          <p:nvPr/>
        </p:nvSpPr>
        <p:spPr>
          <a:xfrm>
            <a:off x="3233283" y="5625443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tertiary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C7D8D-BCED-4F4D-AB92-3E249EB6FD0C}"/>
              </a:ext>
            </a:extLst>
          </p:cNvPr>
          <p:cNvSpPr txBox="1"/>
          <p:nvPr/>
        </p:nvSpPr>
        <p:spPr>
          <a:xfrm>
            <a:off x="5102300" y="5625443"/>
            <a:ext cx="1266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delivered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1EBA6-F520-1043-8DDA-F6943440313F}"/>
              </a:ext>
            </a:extLst>
          </p:cNvPr>
          <p:cNvSpPr txBox="1"/>
          <p:nvPr/>
        </p:nvSpPr>
        <p:spPr>
          <a:xfrm>
            <a:off x="7566744" y="562544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used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D0607-A00E-C24B-B592-A571936C77C1}"/>
              </a:ext>
            </a:extLst>
          </p:cNvPr>
          <p:cNvSpPr txBox="1"/>
          <p:nvPr/>
        </p:nvSpPr>
        <p:spPr>
          <a:xfrm>
            <a:off x="7451363" y="5958470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wasted</a:t>
            </a:r>
            <a:endParaRPr lang="en-US" dirty="0">
              <a:latin typeface="Avenir Medium" panose="02000503020000020003" pitchFamily="2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768799C-F993-D04B-97F9-8505F8961C44}"/>
              </a:ext>
            </a:extLst>
          </p:cNvPr>
          <p:cNvSpPr/>
          <p:nvPr/>
        </p:nvSpPr>
        <p:spPr>
          <a:xfrm>
            <a:off x="7333649" y="1922336"/>
            <a:ext cx="1711667" cy="769791"/>
          </a:xfrm>
          <a:prstGeom prst="wedgeRoundRectCallout">
            <a:avLst>
              <a:gd name="adj1" fmla="val 6808"/>
              <a:gd name="adj2" fmla="val 148728"/>
              <a:gd name="adj3" fmla="val 16667"/>
            </a:avLst>
          </a:prstGeom>
          <a:solidFill>
            <a:schemeClr val="bg1"/>
          </a:solidFill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10% used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90% wasted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D193329-C3AE-7740-93A6-347CA89EE66E}"/>
              </a:ext>
            </a:extLst>
          </p:cNvPr>
          <p:cNvSpPr/>
          <p:nvPr/>
        </p:nvSpPr>
        <p:spPr>
          <a:xfrm>
            <a:off x="98684" y="2655710"/>
            <a:ext cx="1556061" cy="699810"/>
          </a:xfrm>
          <a:prstGeom prst="wedgeRoundRectCallout">
            <a:avLst>
              <a:gd name="adj1" fmla="val -22547"/>
              <a:gd name="adj2" fmla="val 153948"/>
              <a:gd name="adj3" fmla="val 16667"/>
            </a:avLst>
          </a:prstGeom>
          <a:solidFill>
            <a:schemeClr val="bg1"/>
          </a:solidFill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2.5% used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in mining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1D3BE20-2F02-394B-8135-5DF322BA139A}"/>
              </a:ext>
            </a:extLst>
          </p:cNvPr>
          <p:cNvSpPr/>
          <p:nvPr/>
        </p:nvSpPr>
        <p:spPr>
          <a:xfrm>
            <a:off x="1651376" y="1915216"/>
            <a:ext cx="1556061" cy="699810"/>
          </a:xfrm>
          <a:prstGeom prst="wedgeRoundRectCallout">
            <a:avLst>
              <a:gd name="adj1" fmla="val -26336"/>
              <a:gd name="adj2" fmla="val 242422"/>
              <a:gd name="adj3" fmla="val 16667"/>
            </a:avLst>
          </a:prstGeom>
          <a:solidFill>
            <a:schemeClr val="bg1"/>
          </a:solidFill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60-70%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waste heat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C8FC3D3A-42FE-674E-9986-9148040715F7}"/>
              </a:ext>
            </a:extLst>
          </p:cNvPr>
          <p:cNvSpPr/>
          <p:nvPr/>
        </p:nvSpPr>
        <p:spPr>
          <a:xfrm>
            <a:off x="3320857" y="1837920"/>
            <a:ext cx="1711667" cy="699810"/>
          </a:xfrm>
          <a:prstGeom prst="wedgeRoundRectCallout">
            <a:avLst>
              <a:gd name="adj1" fmla="val -246"/>
              <a:gd name="adj2" fmla="val 228748"/>
              <a:gd name="adj3" fmla="val 16667"/>
            </a:avLst>
          </a:prstGeom>
          <a:solidFill>
            <a:schemeClr val="bg1"/>
          </a:solidFill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7% loss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  <a:latin typeface="Avenir Medium" panose="02000503020000020003" pitchFamily="2" charset="0"/>
              </a:rPr>
              <a:t>transmission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50E34D-7A96-EB4D-85AB-4AE9D433B572}"/>
              </a:ext>
            </a:extLst>
          </p:cNvPr>
          <p:cNvSpPr/>
          <p:nvPr/>
        </p:nvSpPr>
        <p:spPr>
          <a:xfrm>
            <a:off x="206183" y="4962886"/>
            <a:ext cx="760228" cy="4787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Avenir Medium" panose="02000503020000020003" pitchFamily="2" charset="0"/>
              </a:rPr>
              <a:t>1 GJ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D2B4856-AE83-EA4D-89E2-95B8441244DF}"/>
              </a:ext>
            </a:extLst>
          </p:cNvPr>
          <p:cNvSpPr/>
          <p:nvPr/>
        </p:nvSpPr>
        <p:spPr>
          <a:xfrm>
            <a:off x="6676827" y="4821732"/>
            <a:ext cx="2400141" cy="6371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Avenir Medium" panose="02000503020000020003" pitchFamily="2" charset="0"/>
              </a:rPr>
              <a:t>32 MJ CFL light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Avenir Medium" panose="02000503020000020003" pitchFamily="2" charset="0"/>
              </a:rPr>
              <a:t>948 MJ waste heat</a:t>
            </a:r>
          </a:p>
        </p:txBody>
      </p:sp>
    </p:spTree>
    <p:extLst>
      <p:ext uri="{BB962C8B-B14F-4D97-AF65-F5344CB8AC3E}">
        <p14:creationId xmlns:p14="http://schemas.microsoft.com/office/powerpoint/2010/main" val="11289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5" grpId="0"/>
      <p:bldP spid="9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9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Manufacturing energy use down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9" name="Picture 2" descr="http://www.eia.gov/consumption/manufacturing/reports/2010/images/fig1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9263"/>
            <a:ext cx="7924800" cy="5686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6736598" y="4327330"/>
            <a:ext cx="426853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/consumption/manufacturing/</a:t>
            </a:r>
          </a:p>
        </p:txBody>
      </p:sp>
    </p:spTree>
    <p:extLst>
      <p:ext uri="{BB962C8B-B14F-4D97-AF65-F5344CB8AC3E}">
        <p14:creationId xmlns:p14="http://schemas.microsoft.com/office/powerpoint/2010/main" val="2936364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99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Manufacturing output, not so clearly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1020" y="6491159"/>
            <a:ext cx="69753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EIA: 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/consumption/manufacturing/reports/2014/</a:t>
            </a:r>
            <a:r>
              <a:rPr lang="en-US" sz="1400" dirty="0" err="1">
                <a:latin typeface="Avenir Medium"/>
                <a:cs typeface="Avenir Medium"/>
              </a:rPr>
              <a:t>pre_estimates</a:t>
            </a:r>
            <a:r>
              <a:rPr lang="en-US" sz="1400" dirty="0">
                <a:latin typeface="Avenir Medium"/>
                <a:cs typeface="Avenir Medium"/>
              </a:rPr>
              <a:t>/</a:t>
            </a:r>
          </a:p>
        </p:txBody>
      </p:sp>
      <p:pic>
        <p:nvPicPr>
          <p:cNvPr id="2" name="Picture 1" descr="fig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" y="1007456"/>
            <a:ext cx="8501216" cy="54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8508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Transportation in the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2" descr="http://news.thomasnet.com/~/media/7682560B2D9A4EEF829BAD9BC29746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59" y="987834"/>
            <a:ext cx="7170610" cy="5470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7928" y="6442306"/>
            <a:ext cx="92089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news.thomasnet.com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imt</a:t>
            </a:r>
            <a:r>
              <a:rPr lang="en-US" sz="1400" dirty="0">
                <a:latin typeface="Avenir Medium"/>
                <a:cs typeface="Avenir Medium"/>
              </a:rPr>
              <a:t>/2012/03/12/the-damage-done-gas-addiction-edition-how-detrimental-is-petrol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669" y="1996543"/>
            <a:ext cx="223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 the US, transportation is dominated by the private auto.</a:t>
            </a:r>
          </a:p>
        </p:txBody>
      </p:sp>
    </p:spTree>
    <p:extLst>
      <p:ext uri="{BB962C8B-B14F-4D97-AF65-F5344CB8AC3E}">
        <p14:creationId xmlns:p14="http://schemas.microsoft.com/office/powerpoint/2010/main" val="2376967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83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Commercial services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2398" y="6457986"/>
            <a:ext cx="44276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3; EIA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67" y="2306359"/>
            <a:ext cx="2288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Note that heating &amp; lighting account for 2/3 of all energy use.</a:t>
            </a:r>
          </a:p>
        </p:txBody>
      </p:sp>
      <p:pic>
        <p:nvPicPr>
          <p:cNvPr id="10" name="Picture 2" descr="http://www.elp.com/content/dam/etc/medialib/new-lib/power-grid/2011/may/82679.res/_jcr_content/renditions/pennwell.web.400.3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92" y="905665"/>
            <a:ext cx="6401868" cy="548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91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306" y="1682417"/>
            <a:ext cx="7763168" cy="392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3.9: Vermont </a:t>
            </a:r>
            <a:r>
              <a:rPr lang="en-US" sz="2400">
                <a:latin typeface="Avenir Black"/>
                <a:cs typeface="Avenir Black"/>
              </a:rPr>
              <a:t>energy statistics</a:t>
            </a:r>
            <a:endParaRPr lang="en-US" sz="2400" dirty="0">
              <a:latin typeface="Avenir Black"/>
              <a:cs typeface="Avenir Black"/>
            </a:endParaRP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RE accounts for ~25% of primary energy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Most electricity supply is RE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Transportation and heating are FF dependent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Energy production and consumption are low.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Energy costs are high</a:t>
            </a:r>
          </a:p>
          <a:p>
            <a:pPr marL="9525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i="1" dirty="0">
                <a:latin typeface="Avenir Medium" panose="02000503020000020003" pitchFamily="2" charset="0"/>
                <a:cs typeface="Avenir Black"/>
              </a:rPr>
              <a:t> Vermont‘s Comprehensive Energy Plan is agressive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01F25-4D49-9842-B267-564599F7BD04}"/>
              </a:ext>
            </a:extLst>
          </p:cNvPr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</p:spTree>
    <p:extLst>
      <p:ext uri="{BB962C8B-B14F-4D97-AF65-F5344CB8AC3E}">
        <p14:creationId xmlns:p14="http://schemas.microsoft.com/office/powerpoint/2010/main" val="1190411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99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primary energy use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7" y="758622"/>
            <a:ext cx="8517474" cy="601233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03739" y="1332792"/>
            <a:ext cx="31356" cy="26499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91503" y="3982697"/>
            <a:ext cx="2743592" cy="67423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3444" y="3402540"/>
            <a:ext cx="11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24.8% 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5277" y="4310322"/>
            <a:ext cx="153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71.4%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fossil fuels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3447459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81" y="712492"/>
            <a:ext cx="9239653" cy="5543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99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primary energy use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10728" y="3732362"/>
            <a:ext cx="1668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193,000 </a:t>
            </a:r>
            <a:r>
              <a:rPr lang="en-US" sz="2000" dirty="0" err="1">
                <a:solidFill>
                  <a:srgbClr val="0000FF"/>
                </a:solidFill>
              </a:rPr>
              <a:t>MWh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1134480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032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use by sector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628" y="693856"/>
            <a:ext cx="9172747" cy="5503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</p:spTree>
    <p:extLst>
      <p:ext uri="{BB962C8B-B14F-4D97-AF65-F5344CB8AC3E}">
        <p14:creationId xmlns:p14="http://schemas.microsoft.com/office/powerpoint/2010/main" val="418212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543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stats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532" y="6463808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736954"/>
            <a:ext cx="8853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One in 6 Vermont households uses </a:t>
            </a:r>
            <a:r>
              <a:rPr lang="en-US" sz="2000" dirty="0">
                <a:latin typeface="Avenir Black"/>
                <a:cs typeface="Avenir Black"/>
              </a:rPr>
              <a:t>wood products </a:t>
            </a:r>
            <a:r>
              <a:rPr lang="en-US" sz="2000" dirty="0">
                <a:latin typeface="Avenir Medium"/>
                <a:cs typeface="Avenir Medium"/>
              </a:rPr>
              <a:t>as their primary heating source.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Vermont produces less than 35% of its electricity </a:t>
            </a:r>
            <a:r>
              <a:rPr lang="en-US" sz="2000" dirty="0">
                <a:latin typeface="Avenir Medium"/>
                <a:cs typeface="Avenir Medium"/>
              </a:rPr>
              <a:t>&amp; depends on power from the New England grid and Canada.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2016, nearly all of Vermont's in-state net electricity generation was produced by </a:t>
            </a:r>
            <a:r>
              <a:rPr lang="en-US" sz="2000" dirty="0">
                <a:latin typeface="Avenir Black"/>
                <a:cs typeface="Avenir Black"/>
              </a:rPr>
              <a:t>renewable energy</a:t>
            </a:r>
            <a:r>
              <a:rPr lang="en-US" sz="2000" dirty="0">
                <a:latin typeface="Avenir Medium"/>
                <a:cs typeface="Avenir Medium"/>
              </a:rPr>
              <a:t>, including hydroelectric, biomass, wind, and solar resources.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the years 2011 through 2016, Vermont installed 59.2 megawatts of </a:t>
            </a:r>
            <a:r>
              <a:rPr lang="en-US" sz="2000" dirty="0">
                <a:latin typeface="Avenir Black"/>
                <a:cs typeface="Avenir Black"/>
              </a:rPr>
              <a:t>commercial-scale solar photovoltaic</a:t>
            </a:r>
            <a:r>
              <a:rPr lang="en-US" sz="2000" dirty="0">
                <a:latin typeface="Avenir Medium"/>
                <a:cs typeface="Avenir Medium"/>
              </a:rPr>
              <a:t> capacity, 26.8 megawatts in 2016 alone.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Vermont has enacted </a:t>
            </a:r>
            <a:r>
              <a:rPr lang="en-US" sz="2000" dirty="0">
                <a:latin typeface="Avenir Black"/>
                <a:cs typeface="Avenir Black"/>
              </a:rPr>
              <a:t>the nation's first integrated renewable energy standard </a:t>
            </a:r>
            <a:r>
              <a:rPr lang="en-US" sz="2000" dirty="0">
                <a:latin typeface="Avenir Medium"/>
                <a:cs typeface="Avenir Medium"/>
              </a:rPr>
              <a:t>(RES), which makes utilities responsible both for supplying renewable electricity and for supporting reductions in customers' fossil fuel use.</a:t>
            </a:r>
          </a:p>
        </p:txBody>
      </p:sp>
    </p:spTree>
    <p:extLst>
      <p:ext uri="{BB962C8B-B14F-4D97-AF65-F5344CB8AC3E}">
        <p14:creationId xmlns:p14="http://schemas.microsoft.com/office/powerpoint/2010/main" val="1728548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543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energy stats (2015)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7275874" y="4890677"/>
            <a:ext cx="32403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 State Energy Profiles &amp; Estimates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6938" y="658555"/>
          <a:ext cx="810535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9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value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US ranking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Population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600,000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Labor force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300,000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GDP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$31.1</a:t>
                      </a:r>
                      <a:r>
                        <a:rPr lang="en-US" sz="1800" baseline="0" dirty="0"/>
                        <a:t> billion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  <a:r>
                        <a:rPr lang="en-US" sz="1800" baseline="0" dirty="0"/>
                        <a:t> temperature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44.7 F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Average rainfall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39.1 inches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Per capita income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$50,321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r>
                        <a:rPr lang="en-US" sz="1800" baseline="0" dirty="0"/>
                        <a:t> energy consumption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consumption per capita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211 million</a:t>
                      </a:r>
                      <a:r>
                        <a:rPr lang="en-US" sz="1800" baseline="0" dirty="0"/>
                        <a:t> Btu/year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cost per capita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$4,273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 production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Electricity</a:t>
                      </a:r>
                      <a:r>
                        <a:rPr lang="en-US" sz="1800" baseline="0" dirty="0"/>
                        <a:t> production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RE production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204,000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MWh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RE consumption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24.9% of all energy</a:t>
                      </a:r>
                      <a:r>
                        <a:rPr lang="en-US" sz="1800" baseline="0" dirty="0"/>
                        <a:t> consumption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Electricity costs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Energy</a:t>
                      </a:r>
                      <a:r>
                        <a:rPr lang="en-US" sz="1800" baseline="0" dirty="0"/>
                        <a:t> intensity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8,1000</a:t>
                      </a:r>
                      <a:r>
                        <a:rPr lang="en-US" sz="1800" baseline="0" dirty="0"/>
                        <a:t> Btu/$ GDP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675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  <a:r>
                        <a:rPr lang="en-US" sz="1800" baseline="0" dirty="0"/>
                        <a:t> carbon emissions</a:t>
                      </a:r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 </a:t>
                      </a:r>
                      <a:r>
                        <a:rPr lang="en-US" sz="1800" dirty="0" err="1"/>
                        <a:t>millionn</a:t>
                      </a:r>
                      <a:r>
                        <a:rPr lang="en-US" sz="1800" dirty="0"/>
                        <a:t> metric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tonnes</a:t>
                      </a:r>
                      <a:r>
                        <a:rPr lang="en-US" sz="1800" baseline="0" dirty="0"/>
                        <a:t> CO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72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57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flow maps sources to 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358" y="6475164"/>
            <a:ext cx="96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EIA, 2011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2013US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683600"/>
            <a:ext cx="9144000" cy="60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4895" y="6487503"/>
            <a:ext cx="80734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flowcharts.llnl.gov</a:t>
            </a:r>
            <a:r>
              <a:rPr lang="en-US" sz="1400" dirty="0">
                <a:latin typeface="Avenir Medium"/>
                <a:cs typeface="Avenir Medium"/>
              </a:rPr>
              <a:t>/content/energy/</a:t>
            </a:r>
            <a:r>
              <a:rPr lang="en-US" sz="1400" dirty="0" err="1">
                <a:latin typeface="Avenir Medium"/>
                <a:cs typeface="Avenir Medium"/>
              </a:rPr>
              <a:t>energy_archive</a:t>
            </a:r>
            <a:r>
              <a:rPr lang="en-US" sz="1400" dirty="0">
                <a:latin typeface="Avenir Medium"/>
                <a:cs typeface="Avenir Medium"/>
              </a:rPr>
              <a:t>/energy_flow_2013/2013USEnergy.png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</p:spTree>
    <p:extLst>
      <p:ext uri="{BB962C8B-B14F-4D97-AF65-F5344CB8AC3E}">
        <p14:creationId xmlns:p14="http://schemas.microsoft.com/office/powerpoint/2010/main" val="32614866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68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7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800100" algn="l"/>
              </a:tabLst>
            </a:pP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Vermont Comprehensive Energy Planning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7" name="Picture 6" descr="577171ae0667c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7" b="37183"/>
          <a:stretch/>
        </p:blipFill>
        <p:spPr>
          <a:xfrm>
            <a:off x="-200372" y="678177"/>
            <a:ext cx="7459131" cy="4202352"/>
          </a:xfrm>
          <a:prstGeom prst="rect">
            <a:avLst/>
          </a:prstGeom>
        </p:spPr>
      </p:pic>
      <p:pic>
        <p:nvPicPr>
          <p:cNvPr id="11" name="Picture 10" descr="577171ae0667c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9" b="2201"/>
          <a:stretch/>
        </p:blipFill>
        <p:spPr>
          <a:xfrm>
            <a:off x="1685678" y="3612260"/>
            <a:ext cx="7635263" cy="3245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816456" y="3636000"/>
            <a:ext cx="633737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http://</a:t>
            </a:r>
            <a:r>
              <a:rPr lang="en-US" sz="1200" dirty="0" err="1">
                <a:latin typeface="Avenir Medium"/>
                <a:cs typeface="Avenir Medium"/>
              </a:rPr>
              <a:t>www.vtenergydashboard.org</a:t>
            </a:r>
            <a:r>
              <a:rPr lang="en-US" sz="1200" dirty="0">
                <a:latin typeface="Avenir Medium"/>
                <a:cs typeface="Avenir Medium"/>
              </a:rPr>
              <a:t>/90-by-2050/detail/2016-comprehensive-energy-plan</a:t>
            </a:r>
          </a:p>
        </p:txBody>
      </p:sp>
    </p:spTree>
    <p:extLst>
      <p:ext uri="{BB962C8B-B14F-4D97-AF65-F5344CB8AC3E}">
        <p14:creationId xmlns:p14="http://schemas.microsoft.com/office/powerpoint/2010/main" val="39674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712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use has increased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Why?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New technologies</a:t>
            </a:r>
            <a:r>
              <a:rPr lang="en-US" sz="2000" dirty="0">
                <a:latin typeface="Avenir Medium"/>
                <a:cs typeface="Avenir Medium"/>
              </a:rPr>
              <a:t>: fire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steam  electricity  etc.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  <a:sym typeface="Wingdings"/>
              </a:rPr>
              <a:t>New uses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: ‘services’ include our computers &amp; nifty new devices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  <a:sym typeface="Wingdings"/>
              </a:rPr>
              <a:t>Rapidly growing </a:t>
            </a:r>
            <a:r>
              <a:rPr lang="en-US" sz="2000">
                <a:latin typeface="Avenir Medium"/>
                <a:cs typeface="Avenir Medium"/>
                <a:sym typeface="Wingdings"/>
              </a:rPr>
              <a:t>human population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pic>
        <p:nvPicPr>
          <p:cNvPr id="2" name="Picture 1" descr="Scanbot Aug 18, 2017 9.18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6"/>
          <a:stretch/>
        </p:blipFill>
        <p:spPr>
          <a:xfrm>
            <a:off x="11358" y="2626283"/>
            <a:ext cx="9144000" cy="35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927" y="1905893"/>
            <a:ext cx="6559961" cy="22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3.2: Units of energy and energy data</a:t>
            </a:r>
            <a:endParaRPr lang="is-IS" sz="2400" dirty="0">
              <a:latin typeface="Avenir Medium"/>
              <a:cs typeface="Avenir Medium"/>
            </a:endParaRP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Avenir Medium"/>
                <a:cs typeface="Avenir Medium"/>
              </a:rPr>
              <a:t>Energy is an amount while power is a rate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Units</a:t>
            </a:r>
            <a:r>
              <a:rPr lang="is-IS" sz="2400" dirty="0">
                <a:latin typeface="Avenir Medium"/>
                <a:cs typeface="Avenir Medium"/>
              </a:rPr>
              <a:t>… many different units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latin typeface="Avenir Medium"/>
                <a:cs typeface="Avenir Medium"/>
              </a:rPr>
              <a:t>Heat content: a measure of fuel’s energy</a:t>
            </a:r>
          </a:p>
        </p:txBody>
      </p:sp>
    </p:spTree>
    <p:extLst>
      <p:ext uri="{BB962C8B-B14F-4D97-AF65-F5344CB8AC3E}">
        <p14:creationId xmlns:p14="http://schemas.microsoft.com/office/powerpoint/2010/main" val="30873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4278</Words>
  <Application>Microsoft Macintosh PowerPoint</Application>
  <PresentationFormat>On-screen Show (4:3)</PresentationFormat>
  <Paragraphs>755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Avenir Black</vt:lpstr>
      <vt:lpstr>Avenir Heavy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263</cp:revision>
  <cp:lastPrinted>2019-09-09T02:45:38Z</cp:lastPrinted>
  <dcterms:created xsi:type="dcterms:W3CDTF">2017-03-25T22:16:48Z</dcterms:created>
  <dcterms:modified xsi:type="dcterms:W3CDTF">2019-09-09T02:46:02Z</dcterms:modified>
</cp:coreProperties>
</file>