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95" r:id="rId5"/>
    <p:sldId id="296" r:id="rId6"/>
    <p:sldId id="294" r:id="rId7"/>
    <p:sldId id="298" r:id="rId8"/>
    <p:sldId id="299" r:id="rId9"/>
    <p:sldId id="297" r:id="rId10"/>
    <p:sldId id="260" r:id="rId11"/>
    <p:sldId id="261" r:id="rId12"/>
    <p:sldId id="262" r:id="rId13"/>
    <p:sldId id="304" r:id="rId14"/>
    <p:sldId id="300" r:id="rId15"/>
    <p:sldId id="263" r:id="rId16"/>
    <p:sldId id="302" r:id="rId17"/>
    <p:sldId id="266" r:id="rId18"/>
    <p:sldId id="305" r:id="rId19"/>
    <p:sldId id="303" r:id="rId20"/>
    <p:sldId id="301" r:id="rId21"/>
    <p:sldId id="267" r:id="rId22"/>
    <p:sldId id="306" r:id="rId23"/>
    <p:sldId id="307" r:id="rId24"/>
    <p:sldId id="308" r:id="rId25"/>
    <p:sldId id="309" r:id="rId26"/>
    <p:sldId id="310" r:id="rId27"/>
    <p:sldId id="27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36" r:id="rId37"/>
    <p:sldId id="320" r:id="rId38"/>
    <p:sldId id="340" r:id="rId39"/>
    <p:sldId id="342" r:id="rId40"/>
    <p:sldId id="341" r:id="rId41"/>
    <p:sldId id="321" r:id="rId42"/>
    <p:sldId id="322" r:id="rId43"/>
    <p:sldId id="323" r:id="rId44"/>
    <p:sldId id="337" r:id="rId45"/>
    <p:sldId id="339" r:id="rId46"/>
    <p:sldId id="324" r:id="rId47"/>
    <p:sldId id="274" r:id="rId48"/>
    <p:sldId id="311" r:id="rId49"/>
    <p:sldId id="272" r:id="rId50"/>
    <p:sldId id="326" r:id="rId51"/>
    <p:sldId id="325" r:id="rId52"/>
    <p:sldId id="275" r:id="rId53"/>
    <p:sldId id="327" r:id="rId54"/>
    <p:sldId id="328" r:id="rId55"/>
    <p:sldId id="329" r:id="rId56"/>
    <p:sldId id="330" r:id="rId57"/>
    <p:sldId id="331" r:id="rId58"/>
    <p:sldId id="273" r:id="rId59"/>
    <p:sldId id="332" r:id="rId60"/>
    <p:sldId id="278" r:id="rId61"/>
    <p:sldId id="333" r:id="rId62"/>
    <p:sldId id="334" r:id="rId63"/>
    <p:sldId id="279" r:id="rId64"/>
    <p:sldId id="351" r:id="rId65"/>
    <p:sldId id="350" r:id="rId66"/>
    <p:sldId id="349" r:id="rId67"/>
    <p:sldId id="352" r:id="rId68"/>
    <p:sldId id="353" r:id="rId69"/>
    <p:sldId id="348" r:id="rId70"/>
    <p:sldId id="343" r:id="rId71"/>
    <p:sldId id="287" r:id="rId72"/>
    <p:sldId id="286" r:id="rId73"/>
    <p:sldId id="288" r:id="rId74"/>
    <p:sldId id="344" r:id="rId75"/>
    <p:sldId id="289" r:id="rId76"/>
    <p:sldId id="345" r:id="rId77"/>
    <p:sldId id="346" r:id="rId78"/>
    <p:sldId id="347" r:id="rId79"/>
    <p:sldId id="290" r:id="rId80"/>
    <p:sldId id="291" r:id="rId81"/>
    <p:sldId id="292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06" autoAdjust="0"/>
    <p:restoredTop sz="99830" autoAdjust="0"/>
  </p:normalViewPr>
  <p:slideViewPr>
    <p:cSldViewPr snapToGrid="0" snapToObjects="1">
      <p:cViewPr varScale="1">
        <p:scale>
          <a:sx n="116" d="100"/>
          <a:sy n="116" d="100"/>
        </p:scale>
        <p:origin x="184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23" d="100"/>
        <a:sy n="22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3EDC-04E1-E34C-A5B8-1B8190324E1E}" type="datetimeFigureOut">
              <a:rPr lang="en-US" smtClean="0"/>
              <a:t>9/28/19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4E6-9D9F-4745-8DF5-CD8B69FB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34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3EDC-04E1-E34C-A5B8-1B8190324E1E}" type="datetimeFigureOut">
              <a:rPr lang="en-US" smtClean="0"/>
              <a:t>9/28/19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4E6-9D9F-4745-8DF5-CD8B69FB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2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3EDC-04E1-E34C-A5B8-1B8190324E1E}" type="datetimeFigureOut">
              <a:rPr lang="en-US" smtClean="0"/>
              <a:t>9/28/19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4E6-9D9F-4745-8DF5-CD8B69FB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22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3EDC-04E1-E34C-A5B8-1B8190324E1E}" type="datetimeFigureOut">
              <a:rPr lang="en-US" smtClean="0"/>
              <a:t>9/28/19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4E6-9D9F-4745-8DF5-CD8B69FB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57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3EDC-04E1-E34C-A5B8-1B8190324E1E}" type="datetimeFigureOut">
              <a:rPr lang="en-US" smtClean="0"/>
              <a:t>9/28/19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4E6-9D9F-4745-8DF5-CD8B69FB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18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3EDC-04E1-E34C-A5B8-1B8190324E1E}" type="datetimeFigureOut">
              <a:rPr lang="en-US" smtClean="0"/>
              <a:t>9/28/19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4E6-9D9F-4745-8DF5-CD8B69FB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7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3EDC-04E1-E34C-A5B8-1B8190324E1E}" type="datetimeFigureOut">
              <a:rPr lang="en-US" smtClean="0"/>
              <a:t>9/28/19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4E6-9D9F-4745-8DF5-CD8B69FB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42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3EDC-04E1-E34C-A5B8-1B8190324E1E}" type="datetimeFigureOut">
              <a:rPr lang="en-US" smtClean="0"/>
              <a:t>9/28/19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4E6-9D9F-4745-8DF5-CD8B69FB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17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3EDC-04E1-E34C-A5B8-1B8190324E1E}" type="datetimeFigureOut">
              <a:rPr lang="en-US" smtClean="0"/>
              <a:t>9/28/19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4E6-9D9F-4745-8DF5-CD8B69FB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68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3EDC-04E1-E34C-A5B8-1B8190324E1E}" type="datetimeFigureOut">
              <a:rPr lang="en-US" smtClean="0"/>
              <a:t>9/28/19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4E6-9D9F-4745-8DF5-CD8B69FB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41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3EDC-04E1-E34C-A5B8-1B8190324E1E}" type="datetimeFigureOut">
              <a:rPr lang="en-US" smtClean="0"/>
              <a:t>9/28/19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4E6-9D9F-4745-8DF5-CD8B69FB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1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63EDC-04E1-E34C-A5B8-1B8190324E1E}" type="datetimeFigureOut">
              <a:rPr lang="en-US" smtClean="0"/>
              <a:t>9/28/19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694E6-9D9F-4745-8DF5-CD8B69FB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9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iopscience.iop.org/article/10.1088/1748-9326/7/3/03400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atd.wuthering-heights.co.uk/nuclear/uraniumreserves.htm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Yucca_Mountain_nuclear_waste_repository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hyperlink" Target="https://en.wikipedia.org/wiki/Vitrification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fe-cycle_greenhouse-gas_emissions_of_energy_source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6/Nuclear_dry_storage.jp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hyperlink" Target="http://upload.wikimedia.org/wikipedia/en/8/82/Dry-cask.gif" TargetMode="External"/><Relationship Id="rId4" Type="http://schemas.openxmlformats.org/officeDocument/2006/relationships/image" Target="../media/image55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hyperlink" Target="http://en.wikipedia.org/wiki/File:Deuterium-tritium_fusion.svg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lasers.llnl.gov/science/icf/how-icf-work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84048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SSC 2030: Energy Systems &amp; Sustainability</a:t>
            </a:r>
          </a:p>
        </p:txBody>
      </p:sp>
      <p:pic>
        <p:nvPicPr>
          <p:cNvPr id="6" name="Picture 5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9697" y="959620"/>
            <a:ext cx="5279394" cy="564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Avenir Black"/>
                <a:cs typeface="Avenir Black"/>
              </a:rPr>
              <a:t>6. Nuclear power</a:t>
            </a:r>
          </a:p>
          <a:p>
            <a:pPr>
              <a:lnSpc>
                <a:spcPct val="120000"/>
              </a:lnSpc>
            </a:pPr>
            <a:endParaRPr lang="en-US" sz="1000" dirty="0">
              <a:latin typeface="Avenir Black"/>
              <a:cs typeface="Avenir Black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Avenir Black" panose="02000503020000020003" pitchFamily="2" charset="0"/>
                <a:cs typeface="Avenir Medium"/>
              </a:rPr>
              <a:t>6.1: </a:t>
            </a:r>
            <a:r>
              <a:rPr lang="en-US" sz="2400" dirty="0">
                <a:latin typeface="Avenir Medium"/>
                <a:cs typeface="Avenir Medium"/>
              </a:rPr>
              <a:t>Nuclear power: an introduction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Avenir Black" panose="02000503020000020003" pitchFamily="2" charset="0"/>
                <a:cs typeface="Avenir Medium"/>
              </a:rPr>
              <a:t>6.2: </a:t>
            </a:r>
            <a:r>
              <a:rPr lang="en-US" sz="2400" dirty="0">
                <a:latin typeface="Avenir Medium"/>
                <a:cs typeface="Avenir Medium"/>
              </a:rPr>
              <a:t>Nuclei: a brief summary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Avenir Black" panose="02000503020000020003" pitchFamily="2" charset="0"/>
                <a:cs typeface="Avenir Medium"/>
              </a:rPr>
              <a:t>6.3: </a:t>
            </a:r>
            <a:r>
              <a:rPr lang="en-US" sz="2400" dirty="0">
                <a:latin typeface="Avenir Medium"/>
                <a:cs typeface="Avenir Medium"/>
              </a:rPr>
              <a:t>Radioactivity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Avenir Black" panose="02000503020000020003" pitchFamily="2" charset="0"/>
                <a:cs typeface="Avenir Medium"/>
              </a:rPr>
              <a:t>6.4: </a:t>
            </a:r>
            <a:r>
              <a:rPr lang="en-US" sz="2400" dirty="0">
                <a:latin typeface="Avenir Medium"/>
                <a:cs typeface="Avenir Medium"/>
              </a:rPr>
              <a:t>Nuclear fission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Avenir Black" panose="02000503020000020003" pitchFamily="2" charset="0"/>
                <a:cs typeface="Avenir Medium"/>
              </a:rPr>
              <a:t>6.5: </a:t>
            </a:r>
            <a:r>
              <a:rPr lang="en-US" sz="2400" dirty="0">
                <a:latin typeface="Avenir Medium"/>
                <a:cs typeface="Avenir Medium"/>
              </a:rPr>
              <a:t>Thermal fission reactors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Avenir Black" panose="02000503020000020003" pitchFamily="2" charset="0"/>
                <a:cs typeface="Avenir Medium"/>
              </a:rPr>
              <a:t>6.6: </a:t>
            </a:r>
            <a:r>
              <a:rPr lang="en-US" sz="2400" dirty="0">
                <a:latin typeface="Avenir Medium"/>
                <a:cs typeface="Avenir Medium"/>
              </a:rPr>
              <a:t>Types of thermal fission reactors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Avenir Black" panose="02000503020000020003" pitchFamily="2" charset="0"/>
                <a:cs typeface="Avenir Medium"/>
              </a:rPr>
              <a:t>6.7: </a:t>
            </a:r>
            <a:r>
              <a:rPr lang="en-US" sz="2400" dirty="0">
                <a:latin typeface="Avenir Medium"/>
                <a:cs typeface="Avenir Medium"/>
              </a:rPr>
              <a:t>Nuclear fuel cycles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Avenir Black" panose="02000503020000020003" pitchFamily="2" charset="0"/>
                <a:cs typeface="Avenir Medium"/>
              </a:rPr>
              <a:t>6.8: </a:t>
            </a:r>
            <a:r>
              <a:rPr lang="en-US" sz="2400" dirty="0">
                <a:latin typeface="Avenir Medium"/>
                <a:cs typeface="Avenir Medium"/>
              </a:rPr>
              <a:t>Fast neutron reactors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Avenir Black" panose="02000503020000020003" pitchFamily="2" charset="0"/>
                <a:cs typeface="Avenir Medium"/>
              </a:rPr>
              <a:t>6.9: </a:t>
            </a:r>
            <a:r>
              <a:rPr lang="en-US" sz="2400" dirty="0">
                <a:latin typeface="Avenir Medium"/>
                <a:cs typeface="Avenir Medium"/>
              </a:rPr>
              <a:t>Newer nuclear reactor designs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Avenir Black" panose="02000503020000020003" pitchFamily="2" charset="0"/>
                <a:cs typeface="Avenir Medium"/>
              </a:rPr>
              <a:t>6.10: </a:t>
            </a:r>
            <a:r>
              <a:rPr lang="en-US" sz="2400" dirty="0">
                <a:latin typeface="Avenir Medium"/>
                <a:cs typeface="Avenir Medium"/>
              </a:rPr>
              <a:t>Nuclear power in Vermont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Avenir Black" panose="02000503020000020003" pitchFamily="2" charset="0"/>
                <a:cs typeface="Avenir Medium"/>
              </a:rPr>
              <a:t>6.11: </a:t>
            </a:r>
            <a:r>
              <a:rPr lang="en-US" sz="2400" dirty="0">
                <a:latin typeface="Avenir Medium"/>
                <a:cs typeface="Avenir Medium"/>
              </a:rPr>
              <a:t>Power from fusion</a:t>
            </a:r>
          </a:p>
        </p:txBody>
      </p:sp>
    </p:spTree>
    <p:extLst>
      <p:ext uri="{BB962C8B-B14F-4D97-AF65-F5344CB8AC3E}">
        <p14:creationId xmlns:p14="http://schemas.microsoft.com/office/powerpoint/2010/main" val="2805896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42821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Radioactive elements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894173"/>
            <a:ext cx="8569919" cy="3811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Marie &amp; Pierre Curie </a:t>
            </a:r>
            <a:r>
              <a:rPr lang="en-US" sz="2000" dirty="0">
                <a:latin typeface="Avenir Medium"/>
                <a:cs typeface="Avenir Medium"/>
              </a:rPr>
              <a:t>found two more radioactive elements: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Polonium;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Radium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Avenir Medium"/>
              <a:cs typeface="Avenir Medium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The Curies coined the term radioactivity and isolated large enough amounts of radioactive elements to allow detailed study.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Avenir Medium"/>
              <a:cs typeface="Avenir Medium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Sadly, this extensive exposure to radioactivity for many years ultimately proved fatal.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Avenir Medium"/>
              <a:cs typeface="Avenir Medium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The Nobel Prize was awarded to the Curies and Becquerel in 1903.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1100" y="6448029"/>
            <a:ext cx="4141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 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69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42755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Types of radioactivity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894173"/>
            <a:ext cx="8569919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Higher levels of activity allow radiation to penetrate more materials.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1100" y="6448029"/>
            <a:ext cx="4141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 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pic>
        <p:nvPicPr>
          <p:cNvPr id="7" name="Picture 7" descr="nuclear 1"/>
          <p:cNvPicPr>
            <a:picLocks noChangeAspect="1" noChangeArrowheads="1"/>
          </p:cNvPicPr>
          <p:nvPr/>
        </p:nvPicPr>
        <p:blipFill rotWithShape="1">
          <a:blip r:embed="rId3" cstate="print"/>
          <a:srcRect l="3909" t="8018" r="5777" b="16941"/>
          <a:stretch/>
        </p:blipFill>
        <p:spPr bwMode="auto">
          <a:xfrm>
            <a:off x="531813" y="1412479"/>
            <a:ext cx="8188325" cy="465942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382889" y="2043667"/>
            <a:ext cx="1029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2+ nuclei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4885" y="2788734"/>
            <a:ext cx="117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- electrons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6881" y="3533801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energy w/o mass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08877" y="4278868"/>
            <a:ext cx="103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neutrons</a:t>
            </a:r>
          </a:p>
        </p:txBody>
      </p:sp>
    </p:spTree>
    <p:extLst>
      <p:ext uri="{BB962C8B-B14F-4D97-AF65-F5344CB8AC3E}">
        <p14:creationId xmlns:p14="http://schemas.microsoft.com/office/powerpoint/2010/main" val="1973180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6599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Radioactive decay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894173"/>
            <a:ext cx="8648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lack"/>
                <a:cs typeface="Avenir Black"/>
              </a:rPr>
              <a:t>Rate of decay: </a:t>
            </a:r>
            <a:r>
              <a:rPr lang="en-US" sz="2000" i="1" dirty="0">
                <a:latin typeface="Avenir Medium"/>
                <a:cs typeface="Avenir Medium"/>
              </a:rPr>
              <a:t>rate at which the number of radioactive atoms decreases</a:t>
            </a:r>
            <a:r>
              <a:rPr lang="en-US" sz="2000" dirty="0">
                <a:latin typeface="Avenir Medium"/>
                <a:cs typeface="Avenir Medium"/>
              </a:rPr>
              <a:t>; </a:t>
            </a:r>
            <a:r>
              <a:rPr lang="en-US" sz="2000" i="1" dirty="0">
                <a:latin typeface="Avenir Medium"/>
                <a:cs typeface="Avenir Medium"/>
              </a:rPr>
              <a:t>proportional to the number present at any moment.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82639" y="6499204"/>
            <a:ext cx="4261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 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pic>
        <p:nvPicPr>
          <p:cNvPr id="16" name="Picture 8" descr="nuclear 4"/>
          <p:cNvPicPr>
            <a:picLocks noChangeAspect="1" noChangeArrowheads="1"/>
          </p:cNvPicPr>
          <p:nvPr/>
        </p:nvPicPr>
        <p:blipFill rotWithShape="1">
          <a:blip r:embed="rId3" cstate="print"/>
          <a:srcRect l="4654" t="3107" r="2283" b="13977"/>
          <a:stretch/>
        </p:blipFill>
        <p:spPr bwMode="auto">
          <a:xfrm>
            <a:off x="1119188" y="1924362"/>
            <a:ext cx="6891337" cy="457484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329444" y="1949685"/>
            <a:ext cx="5133030" cy="100181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Avenir Medium"/>
                <a:cs typeface="Avenir Medium"/>
              </a:rPr>
              <a:t>The </a:t>
            </a:r>
            <a:r>
              <a:rPr lang="en-US" dirty="0">
                <a:latin typeface="Avenir Black"/>
                <a:cs typeface="Avenir Black"/>
              </a:rPr>
              <a:t>half-life </a:t>
            </a:r>
            <a:r>
              <a:rPr lang="en-US" dirty="0">
                <a:latin typeface="Avenir Medium"/>
                <a:cs typeface="Avenir Medium"/>
              </a:rPr>
              <a:t>(</a:t>
            </a:r>
            <a:r>
              <a:rPr lang="en-US" i="1" dirty="0">
                <a:latin typeface="Avenir Medium"/>
                <a:cs typeface="Avenir Medium"/>
              </a:rPr>
              <a:t>time for half of the activity to decay</a:t>
            </a:r>
            <a:r>
              <a:rPr lang="en-US" dirty="0">
                <a:latin typeface="Avenir Medium"/>
                <a:cs typeface="Avenir Medium"/>
              </a:rPr>
              <a:t>) of elements involved in nuclear power and nuclear weapons is very long.</a:t>
            </a:r>
          </a:p>
        </p:txBody>
      </p:sp>
    </p:spTree>
    <p:extLst>
      <p:ext uri="{BB962C8B-B14F-4D97-AF65-F5344CB8AC3E}">
        <p14:creationId xmlns:p14="http://schemas.microsoft.com/office/powerpoint/2010/main" val="180193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16837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Half-life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82639" y="6499204"/>
            <a:ext cx="4261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 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962112"/>
            <a:ext cx="8648161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Half-life: </a:t>
            </a:r>
            <a:r>
              <a:rPr lang="en-US" sz="2000" i="1" dirty="0">
                <a:latin typeface="Avenir Medium"/>
                <a:cs typeface="Avenir Medium"/>
              </a:rPr>
              <a:t>the time required for half the sample to decay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152866"/>
              </p:ext>
            </p:extLst>
          </p:nvPr>
        </p:nvGraphicFramePr>
        <p:xfrm>
          <a:off x="580719" y="1735525"/>
          <a:ext cx="7914605" cy="212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3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7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39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Isotope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U-238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U-235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Pu-239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Sr-90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I-131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/>
                        <a:t>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/>
                        <a:t>β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Half-life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4.5 E9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7.0 E8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24,000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8.1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1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12,000 </a:t>
                      </a:r>
                      <a:r>
                        <a:rPr lang="en-US" dirty="0" err="1"/>
                        <a:t>Bq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79,000 </a:t>
                      </a:r>
                      <a:r>
                        <a:rPr lang="en-US" dirty="0" err="1"/>
                        <a:t>Bq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2,300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MBq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5.3 </a:t>
                      </a:r>
                      <a:r>
                        <a:rPr lang="en-US" dirty="0" err="1"/>
                        <a:t>TBq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4,600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TBq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778">
                <a:tc>
                  <a:txBody>
                    <a:bodyPr/>
                    <a:lstStyle/>
                    <a:p>
                      <a:r>
                        <a:rPr lang="en-US" b="1" dirty="0"/>
                        <a:t>10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kBq</a:t>
                      </a:r>
                      <a:endParaRPr lang="en-US" b="1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0.81 g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0.13 g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4.3</a:t>
                      </a:r>
                      <a:r>
                        <a:rPr lang="en-US" baseline="0" dirty="0"/>
                        <a:t> μg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0.0019 </a:t>
                      </a:r>
                      <a:r>
                        <a:rPr lang="en-US" baseline="0" dirty="0"/>
                        <a:t>μg</a:t>
                      </a:r>
                      <a:endParaRPr lang="en-US" dirty="0"/>
                    </a:p>
                    <a:p>
                      <a:pPr algn="r"/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2.2 </a:t>
                      </a:r>
                      <a:r>
                        <a:rPr lang="en-US" dirty="0" err="1"/>
                        <a:t>pg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5202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50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6. Nuclear power</a:t>
            </a:r>
          </a:p>
        </p:txBody>
      </p:sp>
      <p:pic>
        <p:nvPicPr>
          <p:cNvPr id="6" name="Picture 5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2518284"/>
            <a:ext cx="8524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i="1" dirty="0">
                <a:latin typeface="Avenir Black"/>
                <a:cs typeface="Avenir Black"/>
              </a:rPr>
              <a:t>6.4: Nuclear fission</a:t>
            </a:r>
          </a:p>
          <a:p>
            <a:pPr lvl="1" algn="ctr"/>
            <a:endParaRPr lang="en-US" sz="2800" i="1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27166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50321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Playing with radioactivity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70253"/>
            <a:ext cx="8672465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Radioactivity became a tool </a:t>
            </a:r>
            <a:r>
              <a:rPr lang="en-US" sz="2000" dirty="0">
                <a:latin typeface="Avenir Medium"/>
                <a:cs typeface="Avenir Medium"/>
              </a:rPr>
              <a:t>that scientists could use to investigate atoms and atomic structure. Soon physicists were bombarding every known element with radioactive particles or neutrons.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Neutrons had the advantage of neutrality.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4504" y="649480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170" y="2395053"/>
            <a:ext cx="8672465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1930s: Enrico Fermi</a:t>
            </a:r>
            <a:r>
              <a:rPr lang="en-US" sz="2000" dirty="0">
                <a:latin typeface="Avenir Medium"/>
                <a:cs typeface="Avenir Medium"/>
              </a:rPr>
              <a:t> found that bombarding uranium with neutrons caused emission of </a:t>
            </a:r>
            <a:r>
              <a:rPr lang="en-US" sz="2000" dirty="0">
                <a:latin typeface="Lucida Grande"/>
                <a:ea typeface="Lucida Grande"/>
                <a:cs typeface="Lucida Grande"/>
              </a:rPr>
              <a:t>β</a:t>
            </a:r>
            <a:r>
              <a:rPr lang="en-US" sz="2000" dirty="0">
                <a:latin typeface="Avenir Medium"/>
                <a:cs typeface="Avenir Medium"/>
              </a:rPr>
              <a:t>-particles as neutrons were changed into protons. 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This creation of new protons created </a:t>
            </a:r>
            <a:r>
              <a:rPr lang="en-US" sz="2000" u="sng" dirty="0">
                <a:latin typeface="Avenir Medium"/>
                <a:cs typeface="Avenir Medium"/>
              </a:rPr>
              <a:t>heavier elements</a:t>
            </a:r>
            <a:r>
              <a:rPr lang="en-US" sz="2000" dirty="0">
                <a:latin typeface="Avenir Medium"/>
                <a:cs typeface="Avenir Medium"/>
              </a:rPr>
              <a:t>, </a:t>
            </a:r>
            <a:r>
              <a:rPr lang="en-US" sz="2000" dirty="0">
                <a:latin typeface="Avenir Black"/>
                <a:cs typeface="Avenir Black"/>
              </a:rPr>
              <a:t>transuranic </a:t>
            </a:r>
            <a:r>
              <a:rPr lang="en-US" sz="2000" dirty="0" err="1">
                <a:latin typeface="Avenir Black"/>
                <a:cs typeface="Avenir Black"/>
              </a:rPr>
              <a:t>actinoids</a:t>
            </a:r>
            <a:r>
              <a:rPr lang="en-US" sz="2000" dirty="0">
                <a:latin typeface="Avenir Medium"/>
                <a:cs typeface="Avenir Medium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9658" y="4050833"/>
            <a:ext cx="8672465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1938: Otto Hahn </a:t>
            </a:r>
            <a:r>
              <a:rPr lang="en-US" sz="2000" dirty="0">
                <a:latin typeface="Avenir Medium"/>
                <a:cs typeface="Avenir Medium"/>
              </a:rPr>
              <a:t>et al. found that Fermi’s bombardment of uranium had created a smaller element, barium.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Meitner realizes that the unstable uranium nucleus was </a:t>
            </a:r>
            <a:r>
              <a:rPr lang="en-US" sz="2000" u="sng" dirty="0">
                <a:latin typeface="Avenir Medium"/>
                <a:cs typeface="Avenir Medium"/>
              </a:rPr>
              <a:t>split</a:t>
            </a:r>
            <a:r>
              <a:rPr lang="en-US" sz="2000" dirty="0">
                <a:latin typeface="Avenir Medium"/>
                <a:cs typeface="Avenir Medium"/>
              </a:rPr>
              <a:t> by the neutron’s impact: </a:t>
            </a:r>
            <a:r>
              <a:rPr lang="en-US" sz="2000" dirty="0" err="1">
                <a:latin typeface="Avenir Black"/>
                <a:cs typeface="Avenir Black"/>
              </a:rPr>
              <a:t>kernspaltung</a:t>
            </a:r>
            <a:r>
              <a:rPr lang="en-US" sz="2000" dirty="0">
                <a:latin typeface="Avenir Black"/>
                <a:cs typeface="Avenir Black"/>
              </a:rPr>
              <a:t> </a:t>
            </a:r>
            <a:r>
              <a:rPr lang="en-US" sz="2000" dirty="0">
                <a:latin typeface="Avenir Medium"/>
                <a:cs typeface="Avenir Medium"/>
              </a:rPr>
              <a:t>(nuclear fission).</a:t>
            </a:r>
            <a:endParaRPr lang="en-US" sz="2000" u="sng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102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27613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 err="1">
                <a:solidFill>
                  <a:prstClr val="white"/>
                </a:solidFill>
                <a:latin typeface="Avenir Heavy"/>
                <a:cs typeface="Avenir Heavy"/>
              </a:rPr>
              <a:t>Kernspaltung</a:t>
            </a:r>
            <a:endParaRPr lang="en-US" sz="3200" dirty="0">
              <a:solidFill>
                <a:prstClr val="white"/>
              </a:solidFill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658" y="770253"/>
            <a:ext cx="8672465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1939: </a:t>
            </a:r>
            <a:r>
              <a:rPr lang="en-US" sz="2000" dirty="0">
                <a:latin typeface="Avenir Medium"/>
                <a:cs typeface="Avenir Medium"/>
              </a:rPr>
              <a:t>(year that WWII began) Fermi realizes that fission will release free neutrons which will be able to split more atoms, releasing more neutrons </a:t>
            </a:r>
            <a:r>
              <a:rPr lang="en-US" sz="2000" dirty="0">
                <a:latin typeface="Avenir Medium"/>
                <a:cs typeface="Avenir Medium"/>
                <a:sym typeface="Wingdings"/>
              </a:rPr>
              <a:t> rinse, repeat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  <a:sym typeface="Wingdings"/>
              </a:rPr>
              <a:t>This is the nuclear </a:t>
            </a:r>
            <a:r>
              <a:rPr lang="en-US" sz="2000" dirty="0">
                <a:latin typeface="Avenir Black"/>
                <a:cs typeface="Avenir Black"/>
                <a:sym typeface="Wingdings"/>
              </a:rPr>
              <a:t>chain reaction</a:t>
            </a:r>
            <a:r>
              <a:rPr lang="en-US" sz="2000" dirty="0">
                <a:latin typeface="Avenir Medium"/>
                <a:cs typeface="Avenir Medium"/>
                <a:sym typeface="Wingdings"/>
              </a:rPr>
              <a:t>.</a:t>
            </a:r>
            <a:endParaRPr lang="en-US" sz="2000" dirty="0">
              <a:latin typeface="Avenir Medium"/>
              <a:cs typeface="Avenir Medium"/>
            </a:endParaRP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4504" y="649480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2" b="26518"/>
          <a:stretch/>
        </p:blipFill>
        <p:spPr bwMode="auto">
          <a:xfrm>
            <a:off x="319658" y="3666186"/>
            <a:ext cx="8777997" cy="2828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9658" y="2440273"/>
            <a:ext cx="8513897" cy="161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>
                <a:latin typeface="Avenir Black"/>
                <a:cs typeface="Avenir Black"/>
              </a:rPr>
              <a:t>Slow neutron </a:t>
            </a:r>
            <a:r>
              <a:rPr lang="en-US" dirty="0">
                <a:latin typeface="Avenir Medium"/>
                <a:cs typeface="Avenir Medium"/>
              </a:rPr>
              <a:t>strikes U-235 &amp; is absorbed to produce unstable U-236.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U-236 </a:t>
            </a:r>
            <a:r>
              <a:rPr lang="en-US" dirty="0">
                <a:latin typeface="Avenir Black"/>
                <a:cs typeface="Avenir Black"/>
              </a:rPr>
              <a:t>splits (=fission)</a:t>
            </a:r>
            <a:r>
              <a:rPr lang="en-US" dirty="0">
                <a:latin typeface="Avenir Medium"/>
                <a:cs typeface="Avenir Medium"/>
              </a:rPr>
              <a:t>, due to instability &amp; electrostatic repulsion.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Two new radioactive nuclei (&amp; atoms) are produced, along with,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Energy!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More neutrons</a:t>
            </a:r>
          </a:p>
        </p:txBody>
      </p:sp>
    </p:spTree>
    <p:extLst>
      <p:ext uri="{BB962C8B-B14F-4D97-AF65-F5344CB8AC3E}">
        <p14:creationId xmlns:p14="http://schemas.microsoft.com/office/powerpoint/2010/main" val="154355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50104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The fission chain reaction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4255" y="6513511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87"/>
          <a:stretch/>
        </p:blipFill>
        <p:spPr bwMode="auto">
          <a:xfrm>
            <a:off x="479778" y="1934781"/>
            <a:ext cx="8054622" cy="452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799378"/>
            <a:ext cx="8445500" cy="11028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Chain reaction: </a:t>
            </a:r>
            <a:r>
              <a:rPr lang="en-US" sz="2000" dirty="0">
                <a:latin typeface="Avenir Medium"/>
                <a:cs typeface="Avenir Medium"/>
              </a:rPr>
              <a:t>neutrons released by each fission event create new fission reactions.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000" u="sng" dirty="0">
                <a:latin typeface="Avenir Medium"/>
                <a:cs typeface="Avenir Medium"/>
              </a:rPr>
              <a:t>Exponential</a:t>
            </a:r>
            <a:r>
              <a:rPr lang="en-US" sz="2000" dirty="0">
                <a:latin typeface="Avenir Medium"/>
                <a:cs typeface="Avenir Medium"/>
              </a:rPr>
              <a:t> amplification</a:t>
            </a:r>
          </a:p>
        </p:txBody>
      </p:sp>
    </p:spTree>
    <p:extLst>
      <p:ext uri="{BB962C8B-B14F-4D97-AF65-F5344CB8AC3E}">
        <p14:creationId xmlns:p14="http://schemas.microsoft.com/office/powerpoint/2010/main" val="2738480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5130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Fission products?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4255" y="6513511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799378"/>
            <a:ext cx="8445500" cy="14414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U-235 undergoes fission, </a:t>
            </a:r>
            <a:r>
              <a:rPr lang="en-US" sz="2000" dirty="0">
                <a:latin typeface="Avenir Black"/>
                <a:cs typeface="Avenir Black"/>
              </a:rPr>
              <a:t>producing two new nuclei</a:t>
            </a:r>
            <a:r>
              <a:rPr lang="en-US" sz="2000" dirty="0">
                <a:latin typeface="Avenir Medium"/>
                <a:cs typeface="Avenir Medium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If one is barium: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What is the other?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How many ‘surplus’ neutrons are produced?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168900"/>
              </p:ext>
            </p:extLst>
          </p:nvPr>
        </p:nvGraphicFramePr>
        <p:xfrm>
          <a:off x="2501900" y="2400300"/>
          <a:ext cx="3492500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Nucleus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#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protons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# neutrons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U-235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Ba-138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Kr-86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Ba + Kr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132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surplus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11</a:t>
                      </a:r>
                      <a:r>
                        <a:rPr lang="en-US" baseline="0" dirty="0">
                          <a:solidFill>
                            <a:srgbClr val="0000FF"/>
                          </a:solidFill>
                        </a:rPr>
                        <a:t> + 1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0200" y="4837978"/>
            <a:ext cx="8445500" cy="130651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However, the Ba &amp; Kr produced are usually heavy isotopes, with more neutrons than average. This means that fewer of the surplus neutrons are actually free.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Generally 3-4 free neutrons are produced per fission event.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And the Ba &amp; Kr are also </a:t>
            </a:r>
            <a:r>
              <a:rPr lang="en-US" u="sng" dirty="0">
                <a:solidFill>
                  <a:srgbClr val="0000FF"/>
                </a:solidFill>
                <a:latin typeface="Avenir Medium"/>
                <a:cs typeface="Avenir Medium"/>
              </a:rPr>
              <a:t>radioactive</a:t>
            </a: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, emitting </a:t>
            </a:r>
            <a:r>
              <a:rPr lang="en-US" dirty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β-particles.</a:t>
            </a:r>
            <a:endParaRPr lang="en-US" dirty="0">
              <a:solidFill>
                <a:srgbClr val="0000FF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57994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60368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How much energy is released?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70253"/>
            <a:ext cx="8672465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Calculations showed that, on average, fission of one atom of U-235 results in the loss of 0.21 </a:t>
            </a:r>
            <a:r>
              <a:rPr lang="en-US" sz="2000" dirty="0" err="1">
                <a:latin typeface="Avenir Medium"/>
                <a:cs typeface="Avenir Medium"/>
              </a:rPr>
              <a:t>amu</a:t>
            </a:r>
            <a:r>
              <a:rPr lang="en-US" sz="2000" dirty="0">
                <a:latin typeface="Avenir Medium"/>
                <a:cs typeface="Avenir Medium"/>
              </a:rPr>
              <a:t>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4504" y="649480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2238" y="1515178"/>
            <a:ext cx="7713253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E = (m)(</a:t>
            </a:r>
            <a:r>
              <a:rPr lang="en-US" sz="2000" dirty="0" err="1">
                <a:latin typeface="Avenir Medium"/>
                <a:cs typeface="Avenir Medium"/>
              </a:rPr>
              <a:t>amu</a:t>
            </a:r>
            <a:r>
              <a:rPr lang="en-US" sz="2000" dirty="0">
                <a:latin typeface="Avenir Medium"/>
                <a:cs typeface="Avenir Medium"/>
              </a:rPr>
              <a:t>)(931) = (1)(0.21 </a:t>
            </a:r>
            <a:r>
              <a:rPr lang="en-US" sz="2000" dirty="0" err="1">
                <a:latin typeface="Avenir Medium"/>
                <a:cs typeface="Avenir Medium"/>
              </a:rPr>
              <a:t>amu</a:t>
            </a:r>
            <a:r>
              <a:rPr lang="en-US" sz="2000" dirty="0">
                <a:latin typeface="Avenir Medium"/>
                <a:cs typeface="Avenir Medium"/>
              </a:rPr>
              <a:t>)(931) = 200 MeV    [m = atoms]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2249" y="1984906"/>
            <a:ext cx="6102454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E = 200 MeV = 3.2 E-11 J / atom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610" y="2859874"/>
            <a:ext cx="8672465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So how much energy would be released from fission of 1 kg of U-235?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225" y="3254652"/>
            <a:ext cx="7669266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Each atom has a mass of 235 </a:t>
            </a:r>
            <a:r>
              <a:rPr lang="en-US" sz="2000" dirty="0" err="1">
                <a:latin typeface="Avenir Medium"/>
                <a:cs typeface="Avenir Medium"/>
              </a:rPr>
              <a:t>amu</a:t>
            </a:r>
            <a:r>
              <a:rPr lang="en-US" sz="2000" dirty="0">
                <a:latin typeface="Avenir Medium"/>
                <a:cs typeface="Avenir Medium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One </a:t>
            </a:r>
            <a:r>
              <a:rPr lang="en-US" sz="2000" dirty="0" err="1">
                <a:latin typeface="Avenir Medium"/>
                <a:cs typeface="Avenir Medium"/>
              </a:rPr>
              <a:t>amu</a:t>
            </a:r>
            <a:r>
              <a:rPr lang="en-US" sz="2000" dirty="0">
                <a:latin typeface="Avenir Medium"/>
                <a:cs typeface="Avenir Medium"/>
              </a:rPr>
              <a:t> = 1.660 E-27 kg.</a:t>
            </a:r>
          </a:p>
          <a:p>
            <a:pPr>
              <a:lnSpc>
                <a:spcPct val="110000"/>
              </a:lnSpc>
            </a:pPr>
            <a:r>
              <a:rPr lang="en-US" sz="2000" u="sng" dirty="0">
                <a:latin typeface="Avenir Medium"/>
                <a:cs typeface="Avenir Medium"/>
              </a:rPr>
              <a:t>1 kg         1 </a:t>
            </a:r>
            <a:r>
              <a:rPr lang="en-US" sz="2000" u="sng" dirty="0" err="1">
                <a:latin typeface="Avenir Medium"/>
                <a:cs typeface="Avenir Medium"/>
              </a:rPr>
              <a:t>amu</a:t>
            </a:r>
            <a:r>
              <a:rPr lang="en-US" sz="2000" u="sng" dirty="0">
                <a:latin typeface="Avenir Medium"/>
                <a:cs typeface="Avenir Medium"/>
              </a:rPr>
              <a:t>                1 atom  </a:t>
            </a:r>
            <a:r>
              <a:rPr lang="en-US" sz="2000" dirty="0">
                <a:latin typeface="Avenir Medium"/>
                <a:cs typeface="Avenir Medium"/>
              </a:rPr>
              <a:t>  =  2.5 E24 atoms / kg U-235</a:t>
            </a:r>
            <a:endParaRPr lang="en-US" sz="2000" u="sng" dirty="0">
              <a:latin typeface="Avenir Medium"/>
              <a:cs typeface="Avenir Medium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                1.660 E-27 kg    235 </a:t>
            </a:r>
            <a:r>
              <a:rPr lang="en-US" sz="2000" dirty="0" err="1">
                <a:latin typeface="Avenir Medium"/>
                <a:cs typeface="Avenir Medium"/>
              </a:rPr>
              <a:t>amu</a:t>
            </a:r>
            <a:endParaRPr lang="en-US" sz="2000" dirty="0">
              <a:latin typeface="Avenir Medium"/>
              <a:cs typeface="Avenir Mediu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1185" y="4817735"/>
            <a:ext cx="7669266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(2.5 E24 atoms / kg U-235)(3.2 E-11 J / atom) = 80 E12 J / kg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											   = </a:t>
            </a:r>
            <a:r>
              <a:rPr lang="en-US" sz="2000" dirty="0">
                <a:latin typeface="Avenir Black"/>
                <a:cs typeface="Avenir Black"/>
              </a:rPr>
              <a:t>80 TJ / kg U-235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610" y="5831373"/>
            <a:ext cx="8672465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Energy: 1 kg U-235 = 3000 </a:t>
            </a:r>
            <a:r>
              <a:rPr lang="en-US" sz="2000" dirty="0" err="1">
                <a:latin typeface="Avenir Black"/>
                <a:cs typeface="Avenir Black"/>
              </a:rPr>
              <a:t>tonnes</a:t>
            </a:r>
            <a:r>
              <a:rPr lang="en-US" sz="2000" dirty="0">
                <a:latin typeface="Avenir Black"/>
                <a:cs typeface="Avenir Black"/>
              </a:rPr>
              <a:t> of coal</a:t>
            </a:r>
          </a:p>
        </p:txBody>
      </p:sp>
    </p:spTree>
    <p:extLst>
      <p:ext uri="{BB962C8B-B14F-4D97-AF65-F5344CB8AC3E}">
        <p14:creationId xmlns:p14="http://schemas.microsoft.com/office/powerpoint/2010/main" val="123495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50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6. Nuclear power</a:t>
            </a:r>
          </a:p>
        </p:txBody>
      </p:sp>
      <p:pic>
        <p:nvPicPr>
          <p:cNvPr id="6" name="Picture 5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2518284"/>
            <a:ext cx="8524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i="1" dirty="0">
                <a:latin typeface="Avenir Black"/>
                <a:cs typeface="Avenir Black"/>
              </a:rPr>
              <a:t>6.1: Nuclear power introduction</a:t>
            </a:r>
          </a:p>
          <a:p>
            <a:pPr lvl="1" algn="ctr"/>
            <a:endParaRPr lang="en-US" sz="2800" i="1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96212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50400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U-235 must be ‘enriched’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67173"/>
            <a:ext cx="8672465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For every atom of U-235, uranium has 140 atoms of U-238. 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If fission occurs in this </a:t>
            </a:r>
            <a:r>
              <a:rPr lang="en-US" sz="2000" dirty="0" err="1">
                <a:latin typeface="Avenir Medium"/>
                <a:cs typeface="Avenir Medium"/>
              </a:rPr>
              <a:t>unenriched</a:t>
            </a:r>
            <a:r>
              <a:rPr lang="en-US" sz="2000" dirty="0">
                <a:latin typeface="Avenir Medium"/>
                <a:cs typeface="Avenir Medium"/>
              </a:rPr>
              <a:t> uranium, U-238 will absorb most of the freed neutrons but will not undergo fission.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Chain fission won’t occur.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56838"/>
            <a:ext cx="81182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10; https://</a:t>
            </a:r>
            <a:r>
              <a:rPr lang="en-US" sz="1400" dirty="0" err="1">
                <a:latin typeface="Avenir Medium"/>
                <a:cs typeface="Avenir Medium"/>
              </a:rPr>
              <a:t>en.wikipedia.org</a:t>
            </a:r>
            <a:r>
              <a:rPr lang="en-US" sz="1400" dirty="0">
                <a:latin typeface="Avenir Medium"/>
                <a:cs typeface="Avenir Medium"/>
              </a:rPr>
              <a:t>/wiki/</a:t>
            </a:r>
            <a:r>
              <a:rPr lang="en-US" sz="1400" dirty="0" err="1">
                <a:latin typeface="Avenir Medium"/>
                <a:cs typeface="Avenir Medium"/>
              </a:rPr>
              <a:t>Enriched_uranium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658" y="2317678"/>
            <a:ext cx="6043041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To make fission possible, uranium must be 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Black"/>
                <a:cs typeface="Avenir Black"/>
              </a:rPr>
              <a:t>enriched</a:t>
            </a:r>
            <a:r>
              <a:rPr lang="en-US" sz="2000" dirty="0">
                <a:latin typeface="Avenir Medium"/>
                <a:cs typeface="Avenir Medium"/>
              </a:rPr>
              <a:t> for U-235. </a:t>
            </a:r>
          </a:p>
        </p:txBody>
      </p:sp>
      <p:pic>
        <p:nvPicPr>
          <p:cNvPr id="7" name="Picture 6" descr="750px-Uranium_enrichment_proportions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316" y="1579230"/>
            <a:ext cx="1759406" cy="51609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80396" y="208545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&lt;1%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81184" y="3704783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1972" y="5425709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85%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2358" y="3282878"/>
            <a:ext cx="6131941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Creating a </a:t>
            </a:r>
            <a:r>
              <a:rPr lang="en-US" sz="2000" dirty="0">
                <a:latin typeface="Avenir Black"/>
                <a:cs typeface="Avenir Black"/>
              </a:rPr>
              <a:t>critical mass </a:t>
            </a:r>
            <a:r>
              <a:rPr lang="en-US" sz="2000" dirty="0">
                <a:latin typeface="Avenir Medium"/>
                <a:cs typeface="Avenir Medium"/>
              </a:rPr>
              <a:t>of enriched uranium also helps fission to occur, as freed neutrons have a greater chance of causing another fission event when they travel through more uranium.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5059" y="4899619"/>
            <a:ext cx="6017640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Slowing</a:t>
            </a:r>
            <a:r>
              <a:rPr lang="en-US" sz="2000" dirty="0">
                <a:latin typeface="Avenir Medium"/>
                <a:cs typeface="Avenir Medium"/>
              </a:rPr>
              <a:t> the fast neutrons by colliding them with carbon (</a:t>
            </a:r>
            <a:r>
              <a:rPr lang="en-US" sz="2000" dirty="0">
                <a:latin typeface="Avenir Black"/>
                <a:cs typeface="Avenir Black"/>
              </a:rPr>
              <a:t>graphite</a:t>
            </a:r>
            <a:r>
              <a:rPr lang="en-US" sz="2000" dirty="0">
                <a:latin typeface="Avenir Medium"/>
                <a:cs typeface="Avenir Medium"/>
              </a:rPr>
              <a:t>) also increases the chance of more fusion events.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Graphite is a </a:t>
            </a:r>
            <a:r>
              <a:rPr lang="en-US" sz="2000" dirty="0">
                <a:latin typeface="Avenir Black"/>
                <a:cs typeface="Avenir Black"/>
              </a:rPr>
              <a:t>moderator</a:t>
            </a:r>
            <a:r>
              <a:rPr lang="en-US" sz="2000" dirty="0">
                <a:latin typeface="Avenir Medium"/>
                <a:cs typeface="Avenir Medium"/>
              </a:rPr>
              <a:t> of neutron speed.</a:t>
            </a:r>
          </a:p>
        </p:txBody>
      </p:sp>
    </p:spTree>
    <p:extLst>
      <p:ext uri="{BB962C8B-B14F-4D97-AF65-F5344CB8AC3E}">
        <p14:creationId xmlns:p14="http://schemas.microsoft.com/office/powerpoint/2010/main" val="36972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66301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Controlling fission chain reactions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4255" y="6513511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pic>
        <p:nvPicPr>
          <p:cNvPr id="9" name="Picture 11" descr="nuclear 8"/>
          <p:cNvPicPr>
            <a:picLocks noChangeAspect="1" noChangeArrowheads="1"/>
          </p:cNvPicPr>
          <p:nvPr/>
        </p:nvPicPr>
        <p:blipFill rotWithShape="1">
          <a:blip r:embed="rId3" cstate="print"/>
          <a:srcRect l="2634" t="2903" r="1839" b="18692"/>
          <a:stretch/>
        </p:blipFill>
        <p:spPr bwMode="auto">
          <a:xfrm>
            <a:off x="382588" y="1871661"/>
            <a:ext cx="8440737" cy="403383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744744"/>
            <a:ext cx="8750300" cy="11028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Graphite</a:t>
            </a:r>
            <a:r>
              <a:rPr lang="en-US" sz="2000" dirty="0">
                <a:latin typeface="Avenir Medium"/>
                <a:cs typeface="Avenir Medium"/>
              </a:rPr>
              <a:t> is added to the uranium; its carbon atoms don’t undergo fission.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When neutrons hit the carbon atoms they slow &amp; the chain reaction occurs but is </a:t>
            </a:r>
            <a:r>
              <a:rPr lang="en-US" sz="2000" u="sng" dirty="0">
                <a:latin typeface="Avenir Medium"/>
                <a:cs typeface="Avenir Medium"/>
              </a:rPr>
              <a:t>less amplified</a:t>
            </a:r>
            <a:r>
              <a:rPr lang="en-US" sz="2000" dirty="0">
                <a:latin typeface="Avenir Medium"/>
                <a:cs typeface="Avenir Medium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3525" y="5798567"/>
            <a:ext cx="8750300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The slowed neutrons are warmed as kinetic energy is dissipated, so reactors that use moderators are called </a:t>
            </a:r>
            <a:r>
              <a:rPr lang="en-US" sz="2000" dirty="0">
                <a:latin typeface="Avenir Black"/>
                <a:cs typeface="Avenir Black"/>
              </a:rPr>
              <a:t>thermal fission reactors.</a:t>
            </a:r>
            <a:endParaRPr lang="en-US" sz="20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6945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52136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Fission, weapons &amp; power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894173"/>
            <a:ext cx="8672465" cy="3811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1941	</a:t>
            </a:r>
            <a:r>
              <a:rPr lang="en-US" sz="2000" dirty="0">
                <a:latin typeface="Avenir Medium"/>
                <a:cs typeface="Avenir Medium"/>
              </a:rPr>
              <a:t>Enrico Fermi develops a </a:t>
            </a:r>
            <a:r>
              <a:rPr lang="en-US" sz="2000" dirty="0">
                <a:latin typeface="Avenir Black"/>
                <a:cs typeface="Avenir Black"/>
              </a:rPr>
              <a:t>nuclear reactor </a:t>
            </a:r>
            <a:r>
              <a:rPr lang="en-US" sz="2000" dirty="0">
                <a:latin typeface="Avenir Medium"/>
                <a:cs typeface="Avenir Medium"/>
              </a:rPr>
              <a:t>(‘Fermi’s pile) at the 			University of Chicago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Avenir Medium"/>
              <a:cs typeface="Avenir Medium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Oct 1941</a:t>
            </a:r>
            <a:r>
              <a:rPr lang="en-US" sz="2000" dirty="0">
                <a:latin typeface="Avenir Medium"/>
                <a:cs typeface="Avenir Medium"/>
              </a:rPr>
              <a:t>	US President Roosevelt commits huge resources to the 					development of an atomic bomb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Avenir Medium"/>
              <a:cs typeface="Avenir Medium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Dec 1941</a:t>
            </a:r>
            <a:r>
              <a:rPr lang="en-US" sz="2000" dirty="0">
                <a:latin typeface="Avenir Medium"/>
                <a:cs typeface="Avenir Medium"/>
              </a:rPr>
              <a:t>	Japanese attack Pearl Harbor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Avenir Medium"/>
              <a:cs typeface="Avenir Medium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1942</a:t>
            </a:r>
            <a:r>
              <a:rPr lang="en-US" sz="2000" dirty="0">
                <a:latin typeface="Avenir Medium"/>
                <a:cs typeface="Avenir Medium"/>
              </a:rPr>
              <a:t>	Fermi’s team demonstrates controlled chain reaction (fission)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Avenir Medium"/>
              <a:cs typeface="Avenir Medium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1954</a:t>
            </a:r>
            <a:r>
              <a:rPr lang="en-US" sz="2000" dirty="0">
                <a:latin typeface="Avenir Medium"/>
                <a:cs typeface="Avenir Medium"/>
              </a:rPr>
              <a:t>	USSR claims the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		first nuclear power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		plant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pic>
        <p:nvPicPr>
          <p:cNvPr id="2" name="Picture 1" descr="Atompil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53" y="3914282"/>
            <a:ext cx="5486400" cy="284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00" y="6267862"/>
            <a:ext cx="489108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10;</a:t>
            </a:r>
          </a:p>
          <a:p>
            <a:r>
              <a:rPr lang="en-US" sz="1400" dirty="0">
                <a:latin typeface="Avenir Medium"/>
                <a:cs typeface="Avenir Medium"/>
              </a:rPr>
              <a:t>http://</a:t>
            </a:r>
            <a:r>
              <a:rPr lang="en-US" sz="1400" dirty="0" err="1">
                <a:latin typeface="Avenir Medium"/>
                <a:cs typeface="Avenir Medium"/>
              </a:rPr>
              <a:t>static.newworldencyclopedia.org</a:t>
            </a:r>
            <a:r>
              <a:rPr lang="en-US" sz="1400" dirty="0">
                <a:latin typeface="Avenir Medium"/>
                <a:cs typeface="Avenir Medium"/>
              </a:rPr>
              <a:t>/c/c4/</a:t>
            </a:r>
            <a:r>
              <a:rPr lang="en-US" sz="1400" dirty="0" err="1">
                <a:latin typeface="Avenir Medium"/>
                <a:cs typeface="Avenir Medium"/>
              </a:rPr>
              <a:t>Atompile.gif</a:t>
            </a:r>
            <a:r>
              <a:rPr lang="en-US" sz="1400" dirty="0">
                <a:latin typeface="Avenir Medium"/>
                <a:cs typeface="Avenir Medium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20450" y="6451305"/>
            <a:ext cx="20714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venir Medium"/>
                <a:cs typeface="Avenir Medium"/>
              </a:rPr>
              <a:t>Fermi’s nuclear reactor</a:t>
            </a:r>
          </a:p>
        </p:txBody>
      </p:sp>
    </p:spTree>
    <p:extLst>
      <p:ext uri="{BB962C8B-B14F-4D97-AF65-F5344CB8AC3E}">
        <p14:creationId xmlns:p14="http://schemas.microsoft.com/office/powerpoint/2010/main" val="1355990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68259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New elements produced by fission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03673"/>
            <a:ext cx="8672465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Bombardment of natural uranium with neutrons caused </a:t>
            </a:r>
            <a:r>
              <a:rPr lang="en-US" sz="2000" dirty="0">
                <a:latin typeface="Avenir Medium"/>
                <a:ea typeface="Lucida Grande"/>
                <a:cs typeface="Avenir Medium"/>
              </a:rPr>
              <a:t>β-emission converting either one or two neutrons into new protons &amp; creating new elements:</a:t>
            </a:r>
            <a:endParaRPr lang="en-US" sz="2000" dirty="0">
              <a:latin typeface="Avenir Medium"/>
              <a:cs typeface="Avenir Medium"/>
            </a:endParaRPr>
          </a:p>
          <a:p>
            <a:pPr>
              <a:lnSpc>
                <a:spcPct val="110000"/>
              </a:lnSpc>
            </a:pPr>
            <a:endParaRPr lang="en-US" sz="1000" dirty="0">
              <a:latin typeface="Avenir Medium"/>
              <a:ea typeface="Lucida Grande"/>
              <a:cs typeface="Avenir Medium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ea typeface="Lucida Grande"/>
                <a:cs typeface="Avenir Black"/>
              </a:rPr>
              <a:t>93  neptunium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Avenir Black"/>
              <a:ea typeface="Lucida Grande"/>
              <a:cs typeface="Avenir Black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ea typeface="Lucida Grande"/>
                <a:cs typeface="Avenir Black"/>
              </a:rPr>
              <a:t>94  plutonium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2477" y="6531585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9658" y="5174719"/>
            <a:ext cx="8672465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U-239 &amp; Np-239 have short half-lives, but Pu-239 has a longer half-life of 25,000 years &amp; accumulates.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ea typeface="Lucida Grande"/>
                <a:cs typeface="Avenir Medium"/>
              </a:rPr>
              <a:t>U-238 reactors that create Pu-239 are thus called </a:t>
            </a:r>
            <a:r>
              <a:rPr lang="en-US" sz="2000" dirty="0">
                <a:latin typeface="Avenir Black"/>
                <a:ea typeface="Lucida Grande"/>
                <a:cs typeface="Avenir Black"/>
              </a:rPr>
              <a:t>breeder reactors</a:t>
            </a:r>
            <a:r>
              <a:rPr lang="en-US" sz="2000" dirty="0">
                <a:latin typeface="Avenir Medium"/>
                <a:ea typeface="Lucida Grande"/>
                <a:cs typeface="Avenir Medium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ea typeface="Lucida Grande"/>
                <a:cs typeface="Avenir Medium"/>
              </a:rPr>
              <a:t>Breeder reactors use </a:t>
            </a:r>
            <a:r>
              <a:rPr lang="en-US" sz="2000" u="sng" dirty="0">
                <a:latin typeface="Avenir Medium"/>
                <a:ea typeface="Lucida Grande"/>
                <a:cs typeface="Avenir Medium"/>
              </a:rPr>
              <a:t>fast</a:t>
            </a:r>
            <a:r>
              <a:rPr lang="en-US" sz="2000" dirty="0">
                <a:latin typeface="Avenir Medium"/>
                <a:ea typeface="Lucida Grande"/>
                <a:cs typeface="Avenir Medium"/>
              </a:rPr>
              <a:t> (rather than slow) neutrons.</a:t>
            </a:r>
            <a:endParaRPr lang="en-US" sz="2000" dirty="0">
              <a:latin typeface="Avenir Black"/>
              <a:ea typeface="Lucida Grande"/>
              <a:cs typeface="Avenir Black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234723" y="2774434"/>
            <a:ext cx="0" cy="39812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" y="3039723"/>
            <a:ext cx="2237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the 2</a:t>
            </a:r>
            <a:r>
              <a:rPr lang="en-US" baseline="30000" dirty="0">
                <a:solidFill>
                  <a:srgbClr val="0000FF"/>
                </a:solidFill>
              </a:rPr>
              <a:t>nd</a:t>
            </a:r>
            <a:r>
              <a:rPr lang="en-US" dirty="0">
                <a:solidFill>
                  <a:srgbClr val="0000FF"/>
                </a:solidFill>
              </a:rPr>
              <a:t> fissile element</a:t>
            </a:r>
          </a:p>
        </p:txBody>
      </p:sp>
      <p:pic>
        <p:nvPicPr>
          <p:cNvPr id="2" name="Picture 1" descr="Scanbot Nov 8, 2017 8.45 P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24149" r="21554" b="15670"/>
          <a:stretch/>
        </p:blipFill>
        <p:spPr>
          <a:xfrm rot="5400000">
            <a:off x="4247376" y="95441"/>
            <a:ext cx="2916940" cy="647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6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6280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Thorium breeding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03673"/>
            <a:ext cx="8672465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Thorium</a:t>
            </a:r>
            <a:r>
              <a:rPr lang="en-US" sz="2000" dirty="0">
                <a:latin typeface="Avenir Medium"/>
                <a:cs typeface="Avenir Medium"/>
              </a:rPr>
              <a:t> (element 90) exists as the isotope Th-232: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ea typeface="Lucida Grande"/>
                <a:cs typeface="Avenir Medium"/>
              </a:rPr>
              <a:t>Radioactive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ea typeface="Lucida Grande"/>
                <a:cs typeface="Avenir Medium"/>
              </a:rPr>
              <a:t>Long half-life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ea typeface="Lucida Grande"/>
                <a:cs typeface="Avenir Medium"/>
              </a:rPr>
              <a:t>fertile</a:t>
            </a:r>
            <a:endParaRPr lang="en-US" sz="2000" dirty="0">
              <a:latin typeface="Avenir Black"/>
              <a:ea typeface="Lucida Grande"/>
              <a:cs typeface="Avenir Black"/>
            </a:endParaRP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2477" y="6531585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2" name="Oval 1"/>
          <p:cNvSpPr/>
          <p:nvPr/>
        </p:nvSpPr>
        <p:spPr>
          <a:xfrm>
            <a:off x="1841500" y="2933700"/>
            <a:ext cx="1181100" cy="1079500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Th-232</a:t>
            </a:r>
          </a:p>
        </p:txBody>
      </p:sp>
      <p:sp>
        <p:nvSpPr>
          <p:cNvPr id="14" name="Oval 13"/>
          <p:cNvSpPr/>
          <p:nvPr/>
        </p:nvSpPr>
        <p:spPr>
          <a:xfrm>
            <a:off x="3374441" y="2458814"/>
            <a:ext cx="333959" cy="33586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β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308100" y="3530600"/>
            <a:ext cx="4445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200400" y="3505200"/>
            <a:ext cx="4445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721100" y="2933700"/>
            <a:ext cx="1181100" cy="1079500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Pa-233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938171" y="2749550"/>
            <a:ext cx="444500" cy="3683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53212" y="3362666"/>
            <a:ext cx="333959" cy="33586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" name="Oval 20"/>
          <p:cNvSpPr/>
          <p:nvPr/>
        </p:nvSpPr>
        <p:spPr>
          <a:xfrm>
            <a:off x="5116220" y="2319796"/>
            <a:ext cx="333959" cy="33586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β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679950" y="2610532"/>
            <a:ext cx="444500" cy="3683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952477" y="3505200"/>
            <a:ext cx="4445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473177" y="2933700"/>
            <a:ext cx="1181100" cy="1079500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U-233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91200" y="4025900"/>
            <a:ext cx="70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fissile</a:t>
            </a:r>
          </a:p>
        </p:txBody>
      </p:sp>
    </p:spTree>
    <p:extLst>
      <p:ext uri="{BB962C8B-B14F-4D97-AF65-F5344CB8AC3E}">
        <p14:creationId xmlns:p14="http://schemas.microsoft.com/office/powerpoint/2010/main" val="3783120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bot Nov 8, 2017 8.47 P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9"/>
          <a:stretch/>
        </p:blipFill>
        <p:spPr>
          <a:xfrm>
            <a:off x="1826917" y="1369098"/>
            <a:ext cx="6635557" cy="54468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0190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Nuclear power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647229"/>
            <a:ext cx="8672465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All fission processes produce heat as a by-product. The heat can be used to create steam, drive stream turbines &amp; generate electricity.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ea typeface="Lucida Grande"/>
                <a:cs typeface="Avenir Medium"/>
              </a:rPr>
              <a:t>Russia: first reactor in 1954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6869472" y="4608350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</p:spTree>
    <p:extLst>
      <p:ext uri="{BB962C8B-B14F-4D97-AF65-F5344CB8AC3E}">
        <p14:creationId xmlns:p14="http://schemas.microsoft.com/office/powerpoint/2010/main" val="2713293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50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6. Nuclear power</a:t>
            </a:r>
          </a:p>
        </p:txBody>
      </p:sp>
      <p:pic>
        <p:nvPicPr>
          <p:cNvPr id="6" name="Picture 5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2518284"/>
            <a:ext cx="8524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i="1" dirty="0">
                <a:latin typeface="Avenir Black"/>
                <a:cs typeface="Avenir Black"/>
              </a:rPr>
              <a:t>6.5: Thermal fission reactors</a:t>
            </a:r>
          </a:p>
          <a:p>
            <a:pPr lvl="1" algn="ctr"/>
            <a:endParaRPr lang="en-US" sz="2800" i="1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345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4956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u="sng" dirty="0">
                <a:solidFill>
                  <a:prstClr val="white"/>
                </a:solidFill>
                <a:latin typeface="Avenir Heavy"/>
                <a:cs typeface="Avenir Heavy"/>
              </a:rPr>
              <a:t>Thermal</a:t>
            </a:r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 fission reactors?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672465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Nuclear reactors don’t burn fuel, rather their uranium undergoes </a:t>
            </a:r>
            <a:r>
              <a:rPr lang="en-US" sz="2000" u="sng" dirty="0">
                <a:latin typeface="Avenir Medium"/>
                <a:cs typeface="Avenir Medium"/>
              </a:rPr>
              <a:t>fission</a:t>
            </a:r>
            <a:r>
              <a:rPr lang="en-US" sz="2000" dirty="0">
                <a:latin typeface="Avenir Medium"/>
                <a:cs typeface="Avenir Medium"/>
              </a:rPr>
              <a:t> giving off heat in the process. That’s one type of </a:t>
            </a:r>
            <a:r>
              <a:rPr lang="en-US" sz="2000" dirty="0">
                <a:latin typeface="Avenir Black"/>
                <a:cs typeface="Avenir Black"/>
              </a:rPr>
              <a:t>thermal</a:t>
            </a:r>
            <a:r>
              <a:rPr lang="en-US" sz="2000" dirty="0">
                <a:latin typeface="Avenir Medium"/>
                <a:cs typeface="Avenir Medium"/>
              </a:rPr>
              <a:t>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9377" y="649739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135" y="1704152"/>
            <a:ext cx="8672465" cy="1610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There are two basic types of nuclear reactors: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Black"/>
                <a:cs typeface="Avenir Black"/>
              </a:rPr>
              <a:t>Thermal reactors </a:t>
            </a:r>
            <a:r>
              <a:rPr lang="en-US" sz="2000" dirty="0">
                <a:latin typeface="Avenir Medium"/>
                <a:cs typeface="Avenir Medium"/>
              </a:rPr>
              <a:t>use </a:t>
            </a:r>
            <a:r>
              <a:rPr lang="en-US" sz="2000" u="sng" dirty="0">
                <a:latin typeface="Avenir Medium"/>
                <a:cs typeface="Avenir Medium"/>
              </a:rPr>
              <a:t>moderators</a:t>
            </a:r>
            <a:r>
              <a:rPr lang="en-US" sz="2000" dirty="0">
                <a:latin typeface="Avenir Medium"/>
                <a:cs typeface="Avenir Medium"/>
              </a:rPr>
              <a:t> like graphite to slow neutrons &amp; allow controlled chain reactions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The slowed neutrons carry lost energy as heat.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135" y="3596452"/>
            <a:ext cx="8672465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Black"/>
                <a:cs typeface="Avenir Black"/>
              </a:rPr>
              <a:t>Fast neutron reactors</a:t>
            </a:r>
            <a:r>
              <a:rPr lang="en-US" sz="2000" dirty="0">
                <a:latin typeface="Avenir Medium"/>
                <a:cs typeface="Avenir Medium"/>
              </a:rPr>
              <a:t> don’t need moderators so the neutrons aren’t ‘thermalized’.</a:t>
            </a:r>
            <a:endParaRPr lang="en-US" sz="20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6717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71977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u="sng" dirty="0">
                <a:solidFill>
                  <a:prstClr val="white"/>
                </a:solidFill>
                <a:latin typeface="Avenir Heavy"/>
                <a:cs typeface="Avenir Heavy"/>
              </a:rPr>
              <a:t>Thermal</a:t>
            </a:r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 fission reactors: 4 essentials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672465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Avenir Medium"/>
                <a:cs typeface="Avenir Medium"/>
              </a:rPr>
              <a:t>Thermal fission reactors have </a:t>
            </a:r>
            <a:r>
              <a:rPr lang="en-US" sz="2000" u="sng" dirty="0">
                <a:latin typeface="Avenir Medium"/>
                <a:cs typeface="Avenir Medium"/>
              </a:rPr>
              <a:t>four essential components</a:t>
            </a:r>
            <a:r>
              <a:rPr lang="en-US" sz="2000" dirty="0">
                <a:latin typeface="Avenir Medium"/>
                <a:cs typeface="Avenir Medium"/>
              </a:rPr>
              <a:t>: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>
                <a:latin typeface="Avenir Medium"/>
                <a:cs typeface="Avenir Medium"/>
              </a:rPr>
              <a:t>Fuel = uranium;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>
                <a:latin typeface="Avenir Medium"/>
                <a:cs typeface="Avenir Medium"/>
              </a:rPr>
              <a:t>Moderator, usually graphite;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>
                <a:latin typeface="Avenir Medium"/>
                <a:cs typeface="Avenir Medium"/>
              </a:rPr>
              <a:t>Coolant to pick up and transfer heat; &amp;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>
                <a:latin typeface="Avenir Medium"/>
                <a:cs typeface="Avenir Medium"/>
              </a:rPr>
              <a:t>Control system.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9377" y="649739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3" t="7662" r="13284" b="15369"/>
          <a:stretch/>
        </p:blipFill>
        <p:spPr bwMode="auto">
          <a:xfrm>
            <a:off x="1282699" y="3271593"/>
            <a:ext cx="6692901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4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19627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Fuel rods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5258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Medium"/>
                <a:cs typeface="Avenir Medium"/>
              </a:rPr>
              <a:t>Early nuclear plants used </a:t>
            </a:r>
            <a:r>
              <a:rPr lang="en-US" sz="2000" dirty="0">
                <a:latin typeface="Avenir Black"/>
                <a:cs typeface="Avenir Black"/>
              </a:rPr>
              <a:t>natural</a:t>
            </a:r>
            <a:r>
              <a:rPr lang="en-US" sz="2000" dirty="0">
                <a:latin typeface="Avenir Medium"/>
                <a:cs typeface="Avenir Medium"/>
              </a:rPr>
              <a:t> uranium, but recent plants use </a:t>
            </a:r>
            <a:r>
              <a:rPr lang="en-US" sz="2000" dirty="0">
                <a:latin typeface="Avenir Black"/>
                <a:cs typeface="Avenir Black"/>
              </a:rPr>
              <a:t>enriched</a:t>
            </a:r>
            <a:r>
              <a:rPr lang="en-US" sz="2000" dirty="0">
                <a:latin typeface="Avenir Medium"/>
                <a:cs typeface="Avenir Medium"/>
              </a:rPr>
              <a:t> uranium with 2-5% U-235.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Plutonium produced in breeder plants can be reprocessed &amp; used as fuel.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Thorium can also be used as fuel.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0837" y="6295498"/>
            <a:ext cx="689621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10;</a:t>
            </a:r>
          </a:p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i.pinimg.com</a:t>
            </a:r>
            <a:r>
              <a:rPr lang="en-US" sz="1400" dirty="0">
                <a:latin typeface="Avenir Medium"/>
                <a:cs typeface="Avenir Medium"/>
              </a:rPr>
              <a:t>/originals/</a:t>
            </a:r>
            <a:r>
              <a:rPr lang="en-US" sz="1400" dirty="0" err="1">
                <a:latin typeface="Avenir Medium"/>
                <a:cs typeface="Avenir Medium"/>
              </a:rPr>
              <a:t>ae</a:t>
            </a:r>
            <a:r>
              <a:rPr lang="en-US" sz="1400" dirty="0">
                <a:latin typeface="Avenir Medium"/>
                <a:cs typeface="Avenir Medium"/>
              </a:rPr>
              <a:t>/a7/02/aea702d2b7bfdf48ae724853261c2456.jpg</a:t>
            </a:r>
          </a:p>
        </p:txBody>
      </p:sp>
      <p:pic>
        <p:nvPicPr>
          <p:cNvPr id="2" name="Picture 1" descr="aea702d2b7bfdf48ae724853261c24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86" y="738367"/>
            <a:ext cx="3594789" cy="56877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658" y="2853988"/>
            <a:ext cx="5258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lack"/>
                <a:cs typeface="Avenir Black"/>
              </a:rPr>
              <a:t>Uranium oxide </a:t>
            </a:r>
            <a:r>
              <a:rPr lang="en-US" sz="2000" dirty="0">
                <a:latin typeface="Avenir Medium"/>
                <a:cs typeface="Avenir Medium"/>
              </a:rPr>
              <a:t>(UO</a:t>
            </a:r>
            <a:r>
              <a:rPr lang="en-US" sz="2000" baseline="-25000" dirty="0">
                <a:latin typeface="Avenir Medium"/>
                <a:cs typeface="Avenir Medium"/>
              </a:rPr>
              <a:t>2</a:t>
            </a:r>
            <a:r>
              <a:rPr lang="en-US" sz="2000" dirty="0">
                <a:latin typeface="Avenir Medium"/>
                <a:cs typeface="Avenir Medium"/>
              </a:rPr>
              <a:t>) is a hard ceramic that can be formed into pellets.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Pellets are held in metal tubes.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The metal must not absorb neutrons.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9658" y="4473724"/>
            <a:ext cx="5258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Medium"/>
                <a:cs typeface="Avenir Medium"/>
              </a:rPr>
              <a:t>Fuel rods are replaced every 12-18 months.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9658" y="5026234"/>
            <a:ext cx="5258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Medium"/>
                <a:cs typeface="Avenir Medium"/>
              </a:rPr>
              <a:t>100 </a:t>
            </a:r>
            <a:r>
              <a:rPr lang="en-US" sz="2000" dirty="0" err="1">
                <a:latin typeface="Avenir Medium"/>
                <a:cs typeface="Avenir Medium"/>
              </a:rPr>
              <a:t>tonnes</a:t>
            </a:r>
            <a:r>
              <a:rPr lang="en-US" sz="2000" dirty="0">
                <a:latin typeface="Avenir Medium"/>
                <a:cs typeface="Avenir Medium"/>
              </a:rPr>
              <a:t> of fuel per reactor: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2-3 GW of heat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600 – 1000 MW of electricity</a:t>
            </a:r>
          </a:p>
        </p:txBody>
      </p:sp>
    </p:spTree>
    <p:extLst>
      <p:ext uri="{BB962C8B-B14F-4D97-AF65-F5344CB8AC3E}">
        <p14:creationId xmlns:p14="http://schemas.microsoft.com/office/powerpoint/2010/main" val="244225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Use of nuclear to generate electricity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894173"/>
            <a:ext cx="4429269" cy="177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2017: </a:t>
            </a:r>
            <a:r>
              <a:rPr lang="en-US" sz="2000" dirty="0">
                <a:latin typeface="Avenir Medium"/>
                <a:cs typeface="Avenir Medium"/>
              </a:rPr>
              <a:t>Nuclear power generation in: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30 countries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449 reactors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60 new plants under 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construction in 15 countries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7411" y="6529294"/>
            <a:ext cx="831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Nuclear Energy Institute; https://</a:t>
            </a:r>
            <a:r>
              <a:rPr lang="en-US" sz="1400" dirty="0" err="1">
                <a:latin typeface="Avenir Medium"/>
                <a:cs typeface="Avenir Medium"/>
              </a:rPr>
              <a:t>www.nei.org</a:t>
            </a:r>
            <a:r>
              <a:rPr lang="en-US" sz="1400" dirty="0">
                <a:latin typeface="Avenir Medium"/>
                <a:cs typeface="Avenir Medium"/>
              </a:rPr>
              <a:t>/Knowledge-Center/Nuclear-Statistics/World-Statistics 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702479"/>
              </p:ext>
            </p:extLst>
          </p:nvPr>
        </p:nvGraphicFramePr>
        <p:xfrm>
          <a:off x="5024152" y="1050904"/>
          <a:ext cx="3865425" cy="5191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4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Country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nuclear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as % power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Slovakia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Ukraine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Belgium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Hungary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Sweden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Slovenia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Bulgaria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34.4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Armenia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South Korea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30.3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Czech</a:t>
                      </a:r>
                      <a:r>
                        <a:rPr lang="en-US" baseline="0" dirty="0"/>
                        <a:t> Republic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29.4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19658" y="2964895"/>
            <a:ext cx="4429269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Total global nuclear generation: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2,476,671.2 </a:t>
            </a:r>
            <a:r>
              <a:rPr lang="en-US" sz="2000" dirty="0" err="1">
                <a:latin typeface="Avenir Medium"/>
                <a:cs typeface="Avenir Medium"/>
              </a:rPr>
              <a:t>GWh</a:t>
            </a:r>
            <a:endParaRPr lang="en-US" sz="2000" dirty="0">
              <a:latin typeface="Avenir Medium"/>
              <a:cs typeface="Avenir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658" y="4162437"/>
            <a:ext cx="4429269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Total US nuclear generation: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805,327.2 </a:t>
            </a:r>
            <a:r>
              <a:rPr lang="en-US" sz="2000" dirty="0" err="1">
                <a:latin typeface="Avenir Medium"/>
                <a:cs typeface="Avenir Medium"/>
              </a:rPr>
              <a:t>GWh</a:t>
            </a:r>
            <a:endParaRPr lang="en-US" sz="2000" dirty="0">
              <a:latin typeface="Avenir Medium"/>
              <a:cs typeface="Avenir Medium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99 plants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19.7% of national generation</a:t>
            </a:r>
          </a:p>
        </p:txBody>
      </p:sp>
    </p:spTree>
    <p:extLst>
      <p:ext uri="{BB962C8B-B14F-4D97-AF65-F5344CB8AC3E}">
        <p14:creationId xmlns:p14="http://schemas.microsoft.com/office/powerpoint/2010/main" val="83052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rol Rods_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00907"/>
            <a:ext cx="6337300" cy="47728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22586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Moderator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52580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Medium"/>
                <a:cs typeface="Avenir Medium"/>
              </a:rPr>
              <a:t>Three types of </a:t>
            </a:r>
            <a:r>
              <a:rPr lang="en-US" sz="2000" dirty="0">
                <a:latin typeface="Avenir Black"/>
                <a:cs typeface="Avenir Black"/>
              </a:rPr>
              <a:t>moderator</a:t>
            </a:r>
            <a:r>
              <a:rPr lang="en-US" sz="2000" dirty="0">
                <a:latin typeface="Avenir Medium"/>
                <a:cs typeface="Avenir Medium"/>
              </a:rPr>
              <a:t> are common:</a:t>
            </a:r>
          </a:p>
          <a:p>
            <a:endParaRPr lang="en-US" sz="1000" dirty="0">
              <a:latin typeface="Avenir Medium"/>
              <a:cs typeface="Avenir Medium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Light water (H</a:t>
            </a:r>
            <a:r>
              <a:rPr lang="en-US" sz="2000" baseline="-25000" dirty="0">
                <a:latin typeface="Avenir Medium"/>
                <a:cs typeface="Avenir Medium"/>
              </a:rPr>
              <a:t>2</a:t>
            </a:r>
            <a:r>
              <a:rPr lang="en-US" sz="2000" dirty="0">
                <a:latin typeface="Avenir Medium"/>
                <a:cs typeface="Avenir Medium"/>
              </a:rPr>
              <a:t>O)</a:t>
            </a:r>
          </a:p>
          <a:p>
            <a:endParaRPr lang="en-US" sz="1000" dirty="0">
              <a:latin typeface="Avenir Medium"/>
              <a:cs typeface="Avenir Medium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Heavy water (D2O)</a:t>
            </a:r>
          </a:p>
          <a:p>
            <a:endParaRPr lang="en-US" sz="1000" dirty="0">
              <a:latin typeface="Avenir Medium"/>
              <a:cs typeface="Avenir Medium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Graphite (a form of carbon)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2" y="6320898"/>
            <a:ext cx="498397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10;</a:t>
            </a:r>
          </a:p>
          <a:p>
            <a:r>
              <a:rPr lang="en-US" sz="1400" dirty="0">
                <a:latin typeface="Avenir Medium"/>
                <a:cs typeface="Avenir Medium"/>
              </a:rPr>
              <a:t>http://</a:t>
            </a:r>
            <a:r>
              <a:rPr lang="en-US" sz="1400" dirty="0" err="1">
                <a:latin typeface="Avenir Medium"/>
                <a:cs typeface="Avenir Medium"/>
              </a:rPr>
              <a:t>consumedland.com</a:t>
            </a:r>
            <a:r>
              <a:rPr lang="en-US" sz="1400" dirty="0">
                <a:latin typeface="Avenir Medium"/>
                <a:cs typeface="Avenir Medium"/>
              </a:rPr>
              <a:t>/images/Control%20Rods_en.jpg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8558" y="4038600"/>
            <a:ext cx="3172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Medium"/>
                <a:cs typeface="Avenir Medium"/>
              </a:rPr>
              <a:t>Remember that moderators are needed for fission to happen.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486400" y="2425700"/>
            <a:ext cx="939800" cy="325120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00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rol Rods_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3258936"/>
            <a:ext cx="4610100" cy="347206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985000" y="4356099"/>
            <a:ext cx="584200" cy="2129897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54036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Coolants &amp; control systems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5195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Medium"/>
                <a:cs typeface="Avenir Medium"/>
              </a:rPr>
              <a:t>Coolants absorb heat released by decaying fuel pellets &amp; carry the heat to the steam generator.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Black"/>
                <a:cs typeface="Avenir Black"/>
              </a:rPr>
              <a:t>Liquid</a:t>
            </a:r>
            <a:r>
              <a:rPr lang="en-US" sz="2000" dirty="0">
                <a:latin typeface="Avenir Medium"/>
                <a:cs typeface="Avenir Medium"/>
              </a:rPr>
              <a:t> moderators like light &amp; heavy water can also act as the coolant.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Black"/>
                <a:cs typeface="Avenir Black"/>
              </a:rPr>
              <a:t>Gas</a:t>
            </a:r>
            <a:r>
              <a:rPr lang="en-US" sz="2000" dirty="0">
                <a:latin typeface="Avenir Medium"/>
                <a:cs typeface="Avenir Medium"/>
              </a:rPr>
              <a:t> coolants like carbon dioxide can also be used. 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" y="6485997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9658" y="2516952"/>
            <a:ext cx="851954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lack"/>
                <a:cs typeface="Avenir Black"/>
              </a:rPr>
              <a:t>Control rods </a:t>
            </a:r>
            <a:r>
              <a:rPr lang="en-US" sz="2000" dirty="0">
                <a:latin typeface="Avenir Medium"/>
                <a:cs typeface="Avenir Medium"/>
              </a:rPr>
              <a:t>are made of material that absorbs freed neutrons &amp; slow or stop fission from continuing. </a:t>
            </a:r>
          </a:p>
          <a:p>
            <a:endParaRPr lang="en-US" sz="1000" dirty="0">
              <a:latin typeface="Avenir Medium"/>
              <a:cs typeface="Avenir Medium"/>
            </a:endParaRPr>
          </a:p>
          <a:p>
            <a:r>
              <a:rPr lang="en-US" sz="2000" dirty="0">
                <a:latin typeface="Avenir Medium"/>
                <a:cs typeface="Avenir Medium"/>
              </a:rPr>
              <a:t>Good neutron absorbers: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Cadmium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Boron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1" y="4838700"/>
            <a:ext cx="452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Medium"/>
                <a:cs typeface="Avenir Medium"/>
              </a:rPr>
              <a:t>When control rods are inserted between fuel rods fission is dampened or stopped.</a:t>
            </a:r>
          </a:p>
        </p:txBody>
      </p:sp>
    </p:spTree>
    <p:extLst>
      <p:ext uri="{BB962C8B-B14F-4D97-AF65-F5344CB8AC3E}">
        <p14:creationId xmlns:p14="http://schemas.microsoft.com/office/powerpoint/2010/main" val="370496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40457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Nuclear plant safety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519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lack"/>
                <a:cs typeface="Avenir Black"/>
              </a:rPr>
              <a:t>Design</a:t>
            </a:r>
            <a:r>
              <a:rPr lang="en-US" sz="2000" dirty="0">
                <a:latin typeface="Avenir Medium"/>
                <a:cs typeface="Avenir Medium"/>
              </a:rPr>
              <a:t> of a nuclear plant must store &amp; use fuel at the correct densities &amp; must have a </a:t>
            </a:r>
            <a:r>
              <a:rPr lang="en-US" sz="2000" dirty="0">
                <a:latin typeface="Avenir Black"/>
                <a:cs typeface="Avenir Black"/>
              </a:rPr>
              <a:t>robust coolant system </a:t>
            </a:r>
            <a:r>
              <a:rPr lang="en-US" sz="2000" dirty="0">
                <a:latin typeface="Avenir Medium"/>
                <a:cs typeface="Avenir Medium"/>
              </a:rPr>
              <a:t>that will continue to function under the most adverse circumstances.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Lack of cooling can cause the fuel in the reactor core to </a:t>
            </a:r>
            <a:r>
              <a:rPr lang="en-US" sz="2000" dirty="0">
                <a:latin typeface="Avenir Black"/>
                <a:cs typeface="Avenir Black"/>
              </a:rPr>
              <a:t>meltdown</a:t>
            </a:r>
            <a:r>
              <a:rPr lang="en-US" sz="2000" dirty="0">
                <a:latin typeface="Avenir Medium"/>
                <a:cs typeface="Avenir Medium"/>
              </a:rPr>
              <a:t>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" y="6485997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9658" y="2346782"/>
            <a:ext cx="8519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lack"/>
                <a:cs typeface="Avenir Black"/>
              </a:rPr>
              <a:t>Shielding</a:t>
            </a:r>
            <a:r>
              <a:rPr lang="en-US" sz="2000" dirty="0">
                <a:latin typeface="Avenir Medium"/>
                <a:cs typeface="Avenir Medium"/>
              </a:rPr>
              <a:t> is needed to protect operators from radiation in the core.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1E12 times the safe limit.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Safe distance without shielding would be 8 km.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Concrete &amp; steel both absorb gamma radiation.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58" y="3954612"/>
            <a:ext cx="8519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lack"/>
                <a:cs typeface="Avenir Black"/>
              </a:rPr>
              <a:t>Containment </a:t>
            </a:r>
            <a:r>
              <a:rPr lang="en-US" sz="2000" dirty="0">
                <a:latin typeface="Avenir Medium"/>
                <a:cs typeface="Avenir Medium"/>
              </a:rPr>
              <a:t>is needed deal with high pressure &amp; radioactive gases produced in the plant. </a:t>
            </a:r>
          </a:p>
        </p:txBody>
      </p:sp>
    </p:spTree>
    <p:extLst>
      <p:ext uri="{BB962C8B-B14F-4D97-AF65-F5344CB8AC3E}">
        <p14:creationId xmlns:p14="http://schemas.microsoft.com/office/powerpoint/2010/main" val="12759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20546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Accidents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519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Medium"/>
                <a:cs typeface="Avenir Medium"/>
              </a:rPr>
              <a:t>Most accidents result from loss of control of the nuclear chain reaction resulting in too much heat.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" y="6485997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9658" y="1434138"/>
            <a:ext cx="8519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Medium"/>
                <a:cs typeface="Avenir Medium"/>
              </a:rPr>
              <a:t>Water used as moderator or coolant can be turned to steam, react with the zirconium alloy fuel rods &amp; produce </a:t>
            </a:r>
            <a:r>
              <a:rPr lang="en-US" sz="2000" dirty="0">
                <a:latin typeface="Avenir Black"/>
                <a:cs typeface="Avenir Black"/>
              </a:rPr>
              <a:t>explosive hydrogen gas</a:t>
            </a:r>
            <a:r>
              <a:rPr lang="en-US" sz="2000" dirty="0">
                <a:latin typeface="Avenir Medium"/>
                <a:cs typeface="Avenir Medium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9658" y="2243624"/>
            <a:ext cx="85195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lack"/>
                <a:cs typeface="Avenir Black"/>
              </a:rPr>
              <a:t>Loss of cooling </a:t>
            </a:r>
            <a:r>
              <a:rPr lang="en-US" sz="2000" dirty="0">
                <a:latin typeface="Avenir Medium"/>
                <a:cs typeface="Avenir Medium"/>
              </a:rPr>
              <a:t>is a problem even if the fusion chain reaction is stopped because the fuel will </a:t>
            </a:r>
            <a:r>
              <a:rPr lang="en-US" sz="2000" dirty="0">
                <a:latin typeface="Avenir Black"/>
                <a:cs typeface="Avenir Black"/>
              </a:rPr>
              <a:t>continue to decay &amp; produce heat</a:t>
            </a:r>
            <a:r>
              <a:rPr lang="en-US" sz="2000" dirty="0">
                <a:latin typeface="Avenir Medium"/>
                <a:cs typeface="Avenir Medium"/>
              </a:rPr>
              <a:t>. This can melt the fuel which can then escape containment.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Three Mile Island (1979, PA)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Fukushima (2011, Japan)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9658" y="3954810"/>
            <a:ext cx="8519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lack"/>
                <a:cs typeface="Avenir Black"/>
              </a:rPr>
              <a:t>Loss of control </a:t>
            </a:r>
            <a:r>
              <a:rPr lang="en-US" sz="2000" dirty="0">
                <a:latin typeface="Avenir Medium"/>
                <a:cs typeface="Avenir Medium"/>
              </a:rPr>
              <a:t>would allow a runaway fission chain reaction.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Chernobyl (1986, Ukraine)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9658" y="5375692"/>
            <a:ext cx="8519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lack"/>
                <a:cs typeface="Avenir Black"/>
              </a:rPr>
              <a:t>Passive response </a:t>
            </a:r>
            <a:r>
              <a:rPr lang="en-US" sz="2000" dirty="0">
                <a:latin typeface="Avenir Medium"/>
                <a:cs typeface="Avenir Medium"/>
              </a:rPr>
              <a:t>cause plants to safely shutdown if power or coolant systems failed.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Shutdown would be triggered without operator action.</a:t>
            </a:r>
          </a:p>
        </p:txBody>
      </p:sp>
    </p:spTree>
    <p:extLst>
      <p:ext uri="{BB962C8B-B14F-4D97-AF65-F5344CB8AC3E}">
        <p14:creationId xmlns:p14="http://schemas.microsoft.com/office/powerpoint/2010/main" val="360369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50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6. Nuclear power</a:t>
            </a:r>
          </a:p>
        </p:txBody>
      </p:sp>
      <p:pic>
        <p:nvPicPr>
          <p:cNvPr id="6" name="Picture 5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2518284"/>
            <a:ext cx="8524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i="1" dirty="0">
                <a:latin typeface="Avenir Black"/>
                <a:cs typeface="Avenir Black"/>
              </a:rPr>
              <a:t>6.6: Types of thermal fission reactors</a:t>
            </a:r>
          </a:p>
          <a:p>
            <a:pPr lvl="1" algn="ctr"/>
            <a:endParaRPr lang="en-US" sz="2800" i="1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8862383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" r="7120" b="11267"/>
          <a:stretch/>
        </p:blipFill>
        <p:spPr bwMode="auto">
          <a:xfrm>
            <a:off x="4039123" y="1674263"/>
            <a:ext cx="5058875" cy="511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76556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Light water pressurized water reactor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519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Medium"/>
                <a:cs typeface="Avenir Medium"/>
              </a:rPr>
              <a:t>Most nuclear plants are </a:t>
            </a:r>
            <a:r>
              <a:rPr lang="en-US" sz="2000" dirty="0">
                <a:latin typeface="Avenir Black"/>
                <a:cs typeface="Avenir Black"/>
              </a:rPr>
              <a:t>pressurized water reactors (PWRs)</a:t>
            </a:r>
            <a:r>
              <a:rPr lang="en-US" sz="2000" dirty="0">
                <a:latin typeface="Avenir Medium"/>
                <a:cs typeface="Avenir Medium"/>
              </a:rPr>
              <a:t> developed in the US, or </a:t>
            </a:r>
            <a:r>
              <a:rPr lang="en-US" sz="2000" dirty="0">
                <a:latin typeface="Avenir Black"/>
                <a:cs typeface="Avenir Black"/>
              </a:rPr>
              <a:t>water-water-energy-reactors (VVER) </a:t>
            </a:r>
            <a:r>
              <a:rPr lang="en-US" sz="2000" dirty="0">
                <a:latin typeface="Avenir Medium"/>
                <a:cs typeface="Avenir Medium"/>
              </a:rPr>
              <a:t>from Russia.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" y="6485997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9658" y="1458363"/>
            <a:ext cx="37194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lack"/>
                <a:cs typeface="Avenir Black"/>
              </a:rPr>
              <a:t>Core: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100 fuel assemblies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Each 100s of UO</a:t>
            </a:r>
            <a:r>
              <a:rPr lang="en-US" baseline="-25000" dirty="0">
                <a:latin typeface="Avenir Medium"/>
                <a:cs typeface="Avenir Medium"/>
              </a:rPr>
              <a:t>2</a:t>
            </a:r>
            <a:r>
              <a:rPr lang="en-US" dirty="0">
                <a:latin typeface="Avenir Medium"/>
                <a:cs typeface="Avenir Medium"/>
              </a:rPr>
              <a:t> fuel rods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Water coolant/moderator flows through fuel at high pressure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58" y="3007763"/>
            <a:ext cx="37194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lack"/>
                <a:cs typeface="Avenir Black"/>
              </a:rPr>
              <a:t>Boiler: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Heated water (300°C) is pressurized to 100 </a:t>
            </a:r>
            <a:r>
              <a:rPr lang="en-US" dirty="0" err="1">
                <a:latin typeface="Avenir Medium"/>
                <a:cs typeface="Avenir Medium"/>
              </a:rPr>
              <a:t>atm</a:t>
            </a:r>
            <a:r>
              <a:rPr lang="en-US" dirty="0">
                <a:latin typeface="Avenir Medium"/>
                <a:cs typeface="Avenir Medium"/>
              </a:rPr>
              <a:t> to ensure that it remains liquid &amp; can work as coolant.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Heat exchange in the boiler produces steam for electric generation.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6958" y="5312581"/>
            <a:ext cx="3719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lack"/>
                <a:cs typeface="Avenir Black"/>
              </a:rPr>
              <a:t>Containment &amp; safety: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Pressure vessel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Emergency coolant system</a:t>
            </a:r>
          </a:p>
        </p:txBody>
      </p:sp>
    </p:spTree>
    <p:extLst>
      <p:ext uri="{BB962C8B-B14F-4D97-AF65-F5344CB8AC3E}">
        <p14:creationId xmlns:p14="http://schemas.microsoft.com/office/powerpoint/2010/main" val="142524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58849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Failure: Three Mile Island (PA)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9377" y="644800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607679" cy="618117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u="sng" dirty="0">
                <a:latin typeface="Avenir Medium"/>
                <a:cs typeface="Avenir Medium"/>
              </a:rPr>
              <a:t>28 March 1979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A water pump in the cooling system failed (jammed valve) allowing coolant to escape. Operators were confused.</a:t>
            </a:r>
            <a:endParaRPr lang="en-US" sz="1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The reactor overheated.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A small amount of 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radioactive 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material was 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released into the 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atmosphere.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No immediate or 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anticipated health 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effects.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Small but not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statistically 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 err="1">
                <a:latin typeface="Avenir Medium"/>
                <a:cs typeface="Avenir Medium"/>
              </a:rPr>
              <a:t>signficant</a:t>
            </a:r>
            <a:r>
              <a:rPr lang="en-US" sz="2000" dirty="0">
                <a:latin typeface="Avenir Medium"/>
                <a:cs typeface="Avenir Medium"/>
              </a:rPr>
              <a:t> increase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in cancer.</a:t>
            </a:r>
          </a:p>
        </p:txBody>
      </p:sp>
      <p:pic>
        <p:nvPicPr>
          <p:cNvPr id="2" name="Picture 1" descr="1024px-Graphic_TMI-2_Core_End-State_Configuration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59" y="2001328"/>
            <a:ext cx="3121152" cy="4620768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TMI_cleanup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07" y="2584008"/>
            <a:ext cx="3373293" cy="37038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84066" y="6577163"/>
            <a:ext cx="48459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en.wikipedia.org</a:t>
            </a:r>
            <a:r>
              <a:rPr lang="en-US" sz="1400" dirty="0">
                <a:latin typeface="Avenir Medium"/>
                <a:cs typeface="Avenir Medium"/>
              </a:rPr>
              <a:t>/wiki/</a:t>
            </a:r>
            <a:r>
              <a:rPr lang="en-US" sz="1400" dirty="0" err="1">
                <a:latin typeface="Avenir Medium"/>
                <a:cs typeface="Avenir Medium"/>
              </a:rPr>
              <a:t>Three_Mile_Island_accident</a:t>
            </a:r>
            <a:endParaRPr lang="en-US" sz="14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4950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65464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Light water boiling water reactor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519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lack"/>
                <a:cs typeface="Avenir Black"/>
              </a:rPr>
              <a:t>Boiling water reactors (BWRs)</a:t>
            </a:r>
            <a:r>
              <a:rPr lang="en-US" sz="2000" dirty="0">
                <a:latin typeface="Avenir Medium"/>
                <a:cs typeface="Avenir Medium"/>
              </a:rPr>
              <a:t> developed in the US are next most common. Fukushima has BWRs.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6867717" y="4586457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9658" y="1521863"/>
            <a:ext cx="37194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lack"/>
                <a:cs typeface="Avenir Black"/>
              </a:rPr>
              <a:t>Similar to PWR, except: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The water that flows through the fuel rods is allowed to boil to steam which is then used in the turbines.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Turbines are exposed to radioactivity.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Lower cost.</a:t>
            </a:r>
          </a:p>
        </p:txBody>
      </p:sp>
      <p:pic>
        <p:nvPicPr>
          <p:cNvPr id="9" name="Picture 8" descr="Scanbot Nov 8, 2017 8.48 P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0"/>
          <a:stretch/>
        </p:blipFill>
        <p:spPr>
          <a:xfrm>
            <a:off x="4038675" y="2102556"/>
            <a:ext cx="4755472" cy="466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330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52534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Failure: Fukushima (Japan)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9377" y="644800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9" y="738952"/>
            <a:ext cx="8528008" cy="550407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u="sng" dirty="0">
                <a:solidFill>
                  <a:srgbClr val="000000"/>
                </a:solidFill>
                <a:latin typeface="Avenir Medium"/>
                <a:cs typeface="Avenir Medium"/>
              </a:rPr>
              <a:t>11 March 2011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The plants electrical infrastructure was damaged by a tsunami.</a:t>
            </a:r>
            <a:endParaRPr lang="en-US" sz="1000" dirty="0">
              <a:solidFill>
                <a:srgbClr val="000000"/>
              </a:solidFill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Loss of coolant caused reactors to overheat, leading to explosions.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rgbClr val="000000"/>
              </a:solidFill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Radioactive material was released.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Estimated at 10-20% as much as at Chernobyl.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rgbClr val="000000"/>
              </a:solidFill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Long-term health effects have yet to be determined.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rgbClr val="000000"/>
              </a:solidFill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The site is closed.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rgbClr val="000000"/>
              </a:solidFill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Engineers are </a:t>
            </a:r>
            <a:b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</a:b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freezing ground-</a:t>
            </a:r>
            <a:b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</a:b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water to prevent </a:t>
            </a:r>
            <a:b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</a:b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it from running </a:t>
            </a:r>
            <a:b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</a:b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into the </a:t>
            </a:r>
            <a:b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</a:b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sea; not totally</a:t>
            </a:r>
            <a:b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</a:b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successful.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14832"/>
          <a:stretch/>
        </p:blipFill>
        <p:spPr>
          <a:xfrm>
            <a:off x="2968977" y="3266653"/>
            <a:ext cx="6026844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49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52534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Failure: Fukushima (Japan)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55800"/>
            <a:ext cx="92640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venir Medium"/>
                <a:cs typeface="Avenir Medium"/>
              </a:rPr>
              <a:t>https://</a:t>
            </a:r>
            <a:r>
              <a:rPr lang="en-US" sz="1200" dirty="0" err="1">
                <a:latin typeface="Avenir Medium"/>
                <a:cs typeface="Avenir Medium"/>
              </a:rPr>
              <a:t>voices.nationalgeographic.org</a:t>
            </a:r>
            <a:r>
              <a:rPr lang="en-US" sz="1200" dirty="0">
                <a:latin typeface="Avenir Medium"/>
                <a:cs typeface="Avenir Medium"/>
              </a:rPr>
              <a:t>/2017/02/22/after-alarmingly-high-radiation-levels-detected-what-are-the-facts-in-fukushima/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9" y="738952"/>
            <a:ext cx="8528008" cy="228831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Recently, TEPCO has sent robots into one of the Fukushima nuclear plants to assess damage and assess the possibility of cleanup.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venir Medium"/>
                <a:cs typeface="Avenir Medium"/>
              </a:rPr>
              <a:t>High radiation levels have ‘fried’ the robots as quickly as 30’.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venir Medium"/>
                <a:cs typeface="Avenir Medium"/>
              </a:rPr>
              <a:t>This image shows a hole in the floor of the reactor; may have been caused by meltdown of fuel.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venir Medium"/>
                <a:cs typeface="Avenir Medium"/>
              </a:rPr>
              <a:t>Radiation levels are 210 SV/hour: fatal to humans within minutes.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venir Medium"/>
                <a:cs typeface="Avenir Medium"/>
              </a:rPr>
              <a:t>Cleanup is expected to continue for at least 40 years.</a:t>
            </a:r>
          </a:p>
        </p:txBody>
      </p:sp>
      <p:pic>
        <p:nvPicPr>
          <p:cNvPr id="10" name="Picture 9" descr="unnam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5867"/>
            <a:ext cx="9144000" cy="34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78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60893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Time-line of nuclear power 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23783"/>
            <a:ext cx="8569699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While the first nuclear plants were built in the 1950s, implementation really boomed in the </a:t>
            </a:r>
            <a:r>
              <a:rPr lang="en-US" sz="2000" dirty="0">
                <a:latin typeface="Avenir Black"/>
                <a:cs typeface="Avenir Black"/>
              </a:rPr>
              <a:t>1960s &amp; 1970s. </a:t>
            </a:r>
            <a:endParaRPr lang="en-US" sz="2000" dirty="0">
              <a:latin typeface="Avenir Medium"/>
              <a:cs typeface="Avenir Medium"/>
            </a:endParaRP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6873856" y="4633305"/>
            <a:ext cx="4141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9833" y="3443759"/>
            <a:ext cx="8569699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In the 1990s </a:t>
            </a:r>
            <a:r>
              <a:rPr lang="en-US" sz="2000" dirty="0">
                <a:latin typeface="Avenir Black"/>
                <a:cs typeface="Avenir Black"/>
              </a:rPr>
              <a:t>shutdown</a:t>
            </a:r>
            <a:r>
              <a:rPr lang="en-US" sz="2000" dirty="0">
                <a:latin typeface="Avenir Medium"/>
                <a:cs typeface="Avenir Medium"/>
              </a:rPr>
              <a:t> of aging (or problematic) nuclear plants outpaced construction.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8"/>
          <a:stretch/>
        </p:blipFill>
        <p:spPr bwMode="auto">
          <a:xfrm>
            <a:off x="1120702" y="1475886"/>
            <a:ext cx="7501529" cy="204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3"/>
          <a:stretch/>
        </p:blipFill>
        <p:spPr bwMode="auto">
          <a:xfrm>
            <a:off x="2069840" y="4140916"/>
            <a:ext cx="6515100" cy="267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25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4519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Extent of release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552" y="6494634"/>
            <a:ext cx="625832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  <a:hlinkClick r:id="rId3"/>
              </a:rPr>
              <a:t>http://iopscience.iop.org/article/10.1088/1748-9326/7/3/034004</a:t>
            </a:r>
            <a:r>
              <a:rPr lang="en-US" sz="1400" dirty="0">
                <a:latin typeface="Avenir Medium"/>
                <a:cs typeface="Avenir Medium"/>
              </a:rPr>
              <a:t>; </a:t>
            </a:r>
            <a:r>
              <a:rPr lang="en-US" sz="1400" dirty="0" err="1">
                <a:latin typeface="Avenir Medium"/>
                <a:cs typeface="Avenir Medium"/>
              </a:rPr>
              <a:t>wikpedia</a:t>
            </a:r>
            <a:endParaRPr lang="en-US" sz="1400" dirty="0">
              <a:latin typeface="Avenir Medium"/>
              <a:cs typeface="Avenir Medium"/>
            </a:endParaRPr>
          </a:p>
        </p:txBody>
      </p:sp>
      <p:pic>
        <p:nvPicPr>
          <p:cNvPr id="2" name="Picture 1" descr="Towns_evacuated_around_Fukushima_on_April_11th,_20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27" y="851569"/>
            <a:ext cx="3229496" cy="36669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96211" y="891034"/>
            <a:ext cx="4311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Medium"/>
                <a:cs typeface="Avenir Medium"/>
              </a:rPr>
              <a:t>70,000 residents were evacuated</a:t>
            </a:r>
          </a:p>
          <a:p>
            <a:r>
              <a:rPr lang="en-US" sz="2000" dirty="0">
                <a:latin typeface="Avenir Medium"/>
                <a:cs typeface="Avenir Medium"/>
              </a:rPr>
              <a:t>Most will be permanently resettled.</a:t>
            </a:r>
          </a:p>
        </p:txBody>
      </p:sp>
      <p:pic>
        <p:nvPicPr>
          <p:cNvPr id="12" name="Picture 11" descr="Screen Shot 2017-11-05 at 4.49.1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2" y="2780637"/>
            <a:ext cx="6309414" cy="37006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90966" y="4693013"/>
            <a:ext cx="266506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Medium"/>
                <a:cs typeface="Avenir Medium"/>
              </a:rPr>
              <a:t>5-year modeling for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movement of radio-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active contamination.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Arrived WA, USA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at end of 2016.</a:t>
            </a:r>
          </a:p>
        </p:txBody>
      </p:sp>
    </p:spTree>
    <p:extLst>
      <p:ext uri="{BB962C8B-B14F-4D97-AF65-F5344CB8AC3E}">
        <p14:creationId xmlns:p14="http://schemas.microsoft.com/office/powerpoint/2010/main" val="2219667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40141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Gas-cooled reactors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519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lack"/>
                <a:cs typeface="Avenir Black"/>
              </a:rPr>
              <a:t>Gas-cooled reactors </a:t>
            </a:r>
            <a:r>
              <a:rPr lang="en-US" sz="2000" dirty="0">
                <a:latin typeface="Avenir Medium"/>
                <a:cs typeface="Avenir Medium"/>
              </a:rPr>
              <a:t>were</a:t>
            </a:r>
            <a:r>
              <a:rPr lang="en-US" sz="2000" dirty="0">
                <a:latin typeface="Avenir Black"/>
                <a:cs typeface="Avenir Black"/>
              </a:rPr>
              <a:t> </a:t>
            </a:r>
            <a:r>
              <a:rPr lang="en-US" sz="2000" dirty="0">
                <a:latin typeface="Avenir Medium"/>
                <a:cs typeface="Avenir Medium"/>
              </a:rPr>
              <a:t>developed in the UK to use natural uranium.</a:t>
            </a:r>
          </a:p>
          <a:p>
            <a:r>
              <a:rPr lang="en-US" sz="2000" dirty="0" err="1">
                <a:latin typeface="Avenir Medium"/>
                <a:cs typeface="Avenir Medium"/>
              </a:rPr>
              <a:t>Magnox</a:t>
            </a:r>
            <a:r>
              <a:rPr lang="en-US" sz="2000" dirty="0">
                <a:latin typeface="Avenir Medium"/>
                <a:cs typeface="Avenir Medium"/>
              </a:rPr>
              <a:t> reactors: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" y="6485997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9658" y="1521863"/>
            <a:ext cx="37194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Graphite moderator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Carbon dioxide gas cooling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Magnesium alloy clad fuel rods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30% electric production efficiency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9658" y="3210963"/>
            <a:ext cx="37194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lack"/>
                <a:cs typeface="Avenir Black"/>
              </a:rPr>
              <a:t>Core: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Solid graphite with vertical slots for fuel &amp; control rods.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CO</a:t>
            </a:r>
            <a:r>
              <a:rPr lang="en-US" baseline="-25000" dirty="0">
                <a:latin typeface="Avenir Medium"/>
                <a:cs typeface="Avenir Medium"/>
              </a:rPr>
              <a:t>2</a:t>
            </a:r>
            <a:r>
              <a:rPr lang="en-US" dirty="0">
                <a:latin typeface="Avenir Medium"/>
                <a:cs typeface="Avenir Medium"/>
              </a:rPr>
              <a:t> coolant is pumped through the core at 40 atm.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Heat exchangers create steam for turbine.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Heavy concrete containment for cooling gas.</a:t>
            </a:r>
          </a:p>
        </p:txBody>
      </p:sp>
      <p:pic>
        <p:nvPicPr>
          <p:cNvPr id="10" name="Picture 9" descr="Scanbot Nov 8, 2017 8.49 P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9" t="31892" r="9888" b="19136"/>
          <a:stretch/>
        </p:blipFill>
        <p:spPr>
          <a:xfrm>
            <a:off x="3991147" y="1743404"/>
            <a:ext cx="5188968" cy="439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0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42730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Heavy water reactors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519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lack"/>
                <a:cs typeface="Avenir Black"/>
              </a:rPr>
              <a:t>Canadian-deuterium-uranium (CANDU) reactors </a:t>
            </a:r>
            <a:r>
              <a:rPr lang="en-US" sz="2000" dirty="0">
                <a:latin typeface="Avenir Medium"/>
                <a:cs typeface="Avenir Medium"/>
              </a:rPr>
              <a:t>next most common (20).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" y="6485997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9658" y="1445663"/>
            <a:ext cx="37194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Heavy water moderator &amp; coolant at 300°C.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Coolant &amp; moderator are separated.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Low thermal efficiency, but able to use a variety of fuels, including spent PWR fuels &amp; surplus weapons-grade plutonium.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9658" y="4183386"/>
            <a:ext cx="371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Medium"/>
                <a:cs typeface="Avenir Medium"/>
              </a:rPr>
              <a:t>Now called pressurized heavy water reactors.</a:t>
            </a:r>
          </a:p>
        </p:txBody>
      </p:sp>
      <p:pic>
        <p:nvPicPr>
          <p:cNvPr id="11" name="Picture 10" descr="Scanbot Nov 8, 2017 8.52 P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14843" r="31275" b="6271"/>
          <a:stretch/>
        </p:blipFill>
        <p:spPr>
          <a:xfrm>
            <a:off x="3753556" y="1685549"/>
            <a:ext cx="5309332" cy="446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77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0494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RBMK reactors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519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lack"/>
                <a:cs typeface="Avenir Black"/>
              </a:rPr>
              <a:t>High power channel-type reactor (RBMK) </a:t>
            </a:r>
            <a:r>
              <a:rPr lang="en-US" sz="2000" dirty="0">
                <a:latin typeface="Avenir Medium"/>
                <a:cs typeface="Avenir Medium"/>
              </a:rPr>
              <a:t>was developed in Russia.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6848085" y="4573678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9658" y="1092888"/>
            <a:ext cx="371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Graphite moderator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Light water coolant.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9658" y="6218202"/>
            <a:ext cx="789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Medium"/>
                <a:cs typeface="Avenir Medium"/>
              </a:rPr>
              <a:t>Chernobyl used this design.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None are being built but about a dozen are still operating.</a:t>
            </a:r>
          </a:p>
        </p:txBody>
      </p:sp>
      <p:pic>
        <p:nvPicPr>
          <p:cNvPr id="9" name="Picture 8" descr="Scanbot Nov 8, 2017 8.53 P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" t="26543" r="11266" b="35803"/>
          <a:stretch/>
        </p:blipFill>
        <p:spPr>
          <a:xfrm>
            <a:off x="966002" y="1781552"/>
            <a:ext cx="7391542" cy="447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2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68111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Failure: Chernobyl (Ukraine, USSR)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9377" y="6528211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en.wikipedia.org</a:t>
            </a:r>
            <a:r>
              <a:rPr lang="en-US" sz="1400" dirty="0">
                <a:latin typeface="Avenir Medium"/>
                <a:cs typeface="Avenir Medium"/>
              </a:rPr>
              <a:t>/wiki/</a:t>
            </a:r>
            <a:r>
              <a:rPr lang="en-US" sz="1400" dirty="0" err="1">
                <a:latin typeface="Avenir Medium"/>
                <a:cs typeface="Avenir Medium"/>
              </a:rPr>
              <a:t>Chernobyl_disaster</a:t>
            </a:r>
            <a:endParaRPr lang="en-US" sz="1400" dirty="0">
              <a:latin typeface="Avenir Medium"/>
              <a:cs typeface="Avenir Medium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5854" b="4489"/>
          <a:stretch/>
        </p:blipFill>
        <p:spPr>
          <a:xfrm>
            <a:off x="4866304" y="846667"/>
            <a:ext cx="4018957" cy="55590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659" y="738952"/>
            <a:ext cx="4929674" cy="550407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u="sng" dirty="0">
                <a:latin typeface="Avenir Medium"/>
                <a:cs typeface="Avenir Medium"/>
              </a:rPr>
              <a:t>25 April 1986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The reactor became unstable as a result of tests run by the operators.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Overheating caused water to decompose, releasing hydrogen gas which then exploded.</a:t>
            </a:r>
            <a:br>
              <a:rPr lang="en-US" sz="2000" dirty="0">
                <a:latin typeface="Avenir Medium"/>
                <a:cs typeface="Avenir Medium"/>
              </a:rPr>
            </a:br>
            <a:endParaRPr lang="en-US" sz="1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The reactor core caught fire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and melted.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Plumes of radioactivity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spread across Europe.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The site 30 km in 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diameter is 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still closed &amp; will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be for 20,000 years.</a:t>
            </a:r>
          </a:p>
        </p:txBody>
      </p:sp>
      <p:pic>
        <p:nvPicPr>
          <p:cNvPr id="2" name="Picture 1" descr="fruin11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726" y="4238252"/>
            <a:ext cx="3053688" cy="227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1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4519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Extent of release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14843"/>
            <a:ext cx="157425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Wikipedia &amp; BBC</a:t>
            </a:r>
          </a:p>
        </p:txBody>
      </p:sp>
      <p:pic>
        <p:nvPicPr>
          <p:cNvPr id="2" name="Picture 1" descr="chernobyldeposi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93857"/>
            <a:ext cx="4680061" cy="4290056"/>
          </a:xfrm>
          <a:prstGeom prst="rect">
            <a:avLst/>
          </a:prstGeom>
        </p:spPr>
      </p:pic>
      <p:pic>
        <p:nvPicPr>
          <p:cNvPr id="9" name="Picture 8" descr="Chernobyl Plum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894" y="3830517"/>
            <a:ext cx="4612105" cy="2992103"/>
          </a:xfrm>
          <a:prstGeom prst="rect">
            <a:avLst/>
          </a:prstGeom>
        </p:spPr>
      </p:pic>
      <p:pic>
        <p:nvPicPr>
          <p:cNvPr id="10" name="Picture 9" descr="700px-Chernobyl_radiation_map_1996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99" y="815473"/>
            <a:ext cx="5501177" cy="580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6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50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6. Nuclear power</a:t>
            </a:r>
          </a:p>
        </p:txBody>
      </p:sp>
      <p:pic>
        <p:nvPicPr>
          <p:cNvPr id="6" name="Picture 5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2518284"/>
            <a:ext cx="8524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i="1" dirty="0">
                <a:latin typeface="Avenir Black"/>
                <a:cs typeface="Avenir Black"/>
              </a:rPr>
              <a:t>6.7: Nuclear fuel cycles</a:t>
            </a:r>
          </a:p>
          <a:p>
            <a:pPr lvl="1" algn="ctr"/>
            <a:endParaRPr lang="en-US" sz="2800" i="1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45405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2598" r="2000" b="10220"/>
          <a:stretch/>
        </p:blipFill>
        <p:spPr bwMode="auto">
          <a:xfrm>
            <a:off x="2654300" y="1495003"/>
            <a:ext cx="61341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9658" y="738952"/>
            <a:ext cx="3491811" cy="1779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5828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Nuclear fuel cycle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379842" cy="177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To assess nuclear power we must examine the entire nuclear fuel </a:t>
            </a:r>
            <a:r>
              <a:rPr lang="en-US" sz="2000" dirty="0">
                <a:latin typeface="Avenir Black"/>
                <a:cs typeface="Avenir Black"/>
              </a:rPr>
              <a:t>cycle</a:t>
            </a:r>
            <a:r>
              <a:rPr lang="en-US" sz="2000" dirty="0">
                <a:latin typeface="Avenir Medium"/>
                <a:cs typeface="Avenir Medium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Mining &amp; extraction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Enrichment &amp; fabrication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Reaction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Dealing with spent fuel. 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9377" y="644800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</p:spTree>
    <p:extLst>
      <p:ext uri="{BB962C8B-B14F-4D97-AF65-F5344CB8AC3E}">
        <p14:creationId xmlns:p14="http://schemas.microsoft.com/office/powerpoint/2010/main" val="3335356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5131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Uranium reserves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672465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u="sng" dirty="0">
                <a:latin typeface="Avenir Medium"/>
                <a:cs typeface="Avenir Medium"/>
              </a:rPr>
              <a:t>Global distribution</a:t>
            </a:r>
            <a:r>
              <a:rPr lang="en-US" sz="2000" dirty="0">
                <a:latin typeface="Avenir Medium"/>
                <a:cs typeface="Avenir Medium"/>
              </a:rPr>
              <a:t> of uranium reserves is pretty widespread.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9377" y="6306893"/>
            <a:ext cx="419152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10;</a:t>
            </a:r>
          </a:p>
          <a:p>
            <a:r>
              <a:rPr lang="en-US" sz="1400" dirty="0">
                <a:hlinkClick r:id="rId3"/>
              </a:rPr>
              <a:t>watd.wuthering-heights.co.uk</a:t>
            </a:r>
            <a:endParaRPr lang="en-US" sz="1400" dirty="0"/>
          </a:p>
        </p:txBody>
      </p:sp>
      <p:pic>
        <p:nvPicPr>
          <p:cNvPr id="10" name="Picture 2" descr="Map of uranium reserv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421627"/>
            <a:ext cx="7903115" cy="4800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808510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55887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Uranium reserves quantified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827852"/>
            <a:ext cx="2742453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Known global  recoverable reserves.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9377" y="644800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pic>
        <p:nvPicPr>
          <p:cNvPr id="9" name="Picture 3" descr="nuclear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000" y="738952"/>
            <a:ext cx="5840903" cy="570905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6147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50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6. Nuclear power</a:t>
            </a:r>
          </a:p>
        </p:txBody>
      </p:sp>
      <p:pic>
        <p:nvPicPr>
          <p:cNvPr id="6" name="Picture 5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2518284"/>
            <a:ext cx="8524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i="1" dirty="0">
                <a:latin typeface="Avenir Black"/>
                <a:cs typeface="Avenir Black"/>
              </a:rPr>
              <a:t>6.2: Nuclei - a brief summary</a:t>
            </a:r>
          </a:p>
          <a:p>
            <a:pPr lvl="1" algn="ctr"/>
            <a:endParaRPr lang="en-US" sz="2800" i="1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928727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5710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Uranium mining &amp; extraction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379842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Uranium ore </a:t>
            </a:r>
            <a:r>
              <a:rPr lang="en-US" sz="2000" dirty="0">
                <a:latin typeface="Avenir Medium"/>
                <a:cs typeface="Avenir Medium"/>
              </a:rPr>
              <a:t>is a mixture of uranium oxides, U</a:t>
            </a:r>
            <a:r>
              <a:rPr lang="en-US" sz="2000" baseline="-25000" dirty="0">
                <a:latin typeface="Avenir Medium"/>
                <a:cs typeface="Avenir Medium"/>
              </a:rPr>
              <a:t>3</a:t>
            </a:r>
            <a:r>
              <a:rPr lang="en-US" sz="2000" dirty="0">
                <a:latin typeface="Avenir Medium"/>
                <a:cs typeface="Avenir Medium"/>
              </a:rPr>
              <a:t>O</a:t>
            </a:r>
            <a:r>
              <a:rPr lang="en-US" sz="2000" baseline="-25000" dirty="0">
                <a:latin typeface="Avenir Medium"/>
                <a:cs typeface="Avenir Medium"/>
              </a:rPr>
              <a:t>8</a:t>
            </a:r>
            <a:r>
              <a:rPr lang="en-US" sz="2000" dirty="0">
                <a:latin typeface="Avenir Medium"/>
                <a:cs typeface="Avenir Medium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High-grad ore: a few percent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Low-grade ore: one part per thousand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9377" y="644800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6958" y="2014404"/>
            <a:ext cx="4969623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Processed U</a:t>
            </a:r>
            <a:r>
              <a:rPr lang="en-US" sz="2000" baseline="-25000" dirty="0">
                <a:latin typeface="Avenir Medium"/>
                <a:cs typeface="Avenir Medium"/>
              </a:rPr>
              <a:t>3</a:t>
            </a:r>
            <a:r>
              <a:rPr lang="en-US" sz="2000" dirty="0">
                <a:latin typeface="Avenir Medium"/>
                <a:cs typeface="Avenir Medium"/>
              </a:rPr>
              <a:t>O</a:t>
            </a:r>
            <a:r>
              <a:rPr lang="en-US" sz="2000" baseline="-25000" dirty="0">
                <a:latin typeface="Avenir Medium"/>
                <a:cs typeface="Avenir Medium"/>
              </a:rPr>
              <a:t>8</a:t>
            </a:r>
            <a:r>
              <a:rPr lang="en-US" sz="2000" dirty="0">
                <a:latin typeface="Avenir Medium"/>
                <a:cs typeface="Avenir Medium"/>
              </a:rPr>
              <a:t> is a yellow powder 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called </a:t>
            </a:r>
            <a:r>
              <a:rPr lang="en-US" sz="2000" dirty="0">
                <a:latin typeface="Avenir Black"/>
                <a:cs typeface="Avenir Black"/>
              </a:rPr>
              <a:t>yellowcake.</a:t>
            </a:r>
            <a:endParaRPr lang="en-US" sz="2000" dirty="0">
              <a:latin typeface="Avenir Medium"/>
              <a:cs typeface="Avenir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9579" y="4114428"/>
            <a:ext cx="4341459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Tailings</a:t>
            </a:r>
            <a:r>
              <a:rPr lang="en-US" sz="2000" dirty="0">
                <a:latin typeface="Avenir Medium"/>
                <a:cs typeface="Avenir Medium"/>
              </a:rPr>
              <a:t>, the material remaining after extraction of uranium from ore, is radioactive &amp; must be stored to avoid impacting human health.</a:t>
            </a:r>
          </a:p>
        </p:txBody>
      </p:sp>
      <p:pic>
        <p:nvPicPr>
          <p:cNvPr id="2" name="Picture 1" descr="Tailings_dam_from_uranium_processing.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4089996"/>
            <a:ext cx="4105178" cy="26657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7719" y="4318596"/>
            <a:ext cx="24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Uranium tailings ponds</a:t>
            </a:r>
          </a:p>
        </p:txBody>
      </p:sp>
      <p:pic>
        <p:nvPicPr>
          <p:cNvPr id="9" name="Picture 8" descr="Yellowcake_(03010301)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3052" r="11645" b="12833"/>
          <a:stretch/>
        </p:blipFill>
        <p:spPr>
          <a:xfrm>
            <a:off x="5480600" y="1528812"/>
            <a:ext cx="2981873" cy="2403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18609" y="3558444"/>
            <a:ext cx="137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Yellowcake</a:t>
            </a:r>
          </a:p>
        </p:txBody>
      </p:sp>
    </p:spTree>
    <p:extLst>
      <p:ext uri="{BB962C8B-B14F-4D97-AF65-F5344CB8AC3E}">
        <p14:creationId xmlns:p14="http://schemas.microsoft.com/office/powerpoint/2010/main" val="407636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7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66831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Uranium enrichment &amp; fabrication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37984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The only difference between the U-235 &amp; U-238 isotopes is </a:t>
            </a:r>
            <a:r>
              <a:rPr lang="en-US" sz="2000" dirty="0">
                <a:latin typeface="Avenir Black"/>
                <a:cs typeface="Avenir Black"/>
              </a:rPr>
              <a:t>mass.</a:t>
            </a:r>
            <a:endParaRPr lang="en-US" sz="2000" dirty="0">
              <a:latin typeface="Avenir Medium"/>
              <a:cs typeface="Avenir Medium"/>
            </a:endParaRP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9377" y="644800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9658" y="1266310"/>
            <a:ext cx="83798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Avenir Medium"/>
                <a:cs typeface="Avenir Medium"/>
              </a:rPr>
              <a:t>Gas diffusion</a:t>
            </a:r>
            <a:r>
              <a:rPr lang="en-US" sz="2000" dirty="0">
                <a:latin typeface="Avenir Medium"/>
                <a:cs typeface="Avenir Medium"/>
              </a:rPr>
              <a:t>:</a:t>
            </a:r>
          </a:p>
          <a:p>
            <a:r>
              <a:rPr lang="en-US" sz="2000" dirty="0">
                <a:latin typeface="Avenir Medium"/>
                <a:cs typeface="Avenir Medium"/>
              </a:rPr>
              <a:t>Uranium oxide (U</a:t>
            </a:r>
            <a:r>
              <a:rPr lang="en-US" sz="2000" baseline="-25000" dirty="0">
                <a:latin typeface="Avenir Medium"/>
                <a:cs typeface="Avenir Medium"/>
              </a:rPr>
              <a:t>3</a:t>
            </a:r>
            <a:r>
              <a:rPr lang="en-US" sz="2000" dirty="0">
                <a:latin typeface="Avenir Medium"/>
                <a:cs typeface="Avenir Medium"/>
              </a:rPr>
              <a:t>O</a:t>
            </a:r>
            <a:r>
              <a:rPr lang="en-US" sz="2000" baseline="-25000" dirty="0">
                <a:latin typeface="Avenir Medium"/>
                <a:cs typeface="Avenir Medium"/>
              </a:rPr>
              <a:t>8</a:t>
            </a:r>
            <a:r>
              <a:rPr lang="en-US" sz="2000" dirty="0">
                <a:latin typeface="Avenir Medium"/>
                <a:cs typeface="Avenir Medium"/>
              </a:rPr>
              <a:t>) is converted to </a:t>
            </a:r>
            <a:r>
              <a:rPr lang="en-US" sz="2000" dirty="0">
                <a:latin typeface="Avenir Black"/>
                <a:cs typeface="Avenir Black"/>
              </a:rPr>
              <a:t>uranium hexafluoride </a:t>
            </a:r>
            <a:r>
              <a:rPr lang="en-US" sz="2000" dirty="0">
                <a:latin typeface="Avenir Medium"/>
                <a:cs typeface="Avenir Medium"/>
              </a:rPr>
              <a:t>(UF</a:t>
            </a:r>
            <a:r>
              <a:rPr lang="en-US" sz="2000" baseline="-25000" dirty="0">
                <a:latin typeface="Avenir Medium"/>
                <a:cs typeface="Avenir Medium"/>
              </a:rPr>
              <a:t>6</a:t>
            </a:r>
            <a:r>
              <a:rPr lang="en-US" sz="2000" dirty="0">
                <a:latin typeface="Avenir Medium"/>
                <a:cs typeface="Avenir Medium"/>
              </a:rPr>
              <a:t>).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Becomes a gas when heated a bit.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Lighter isotope </a:t>
            </a:r>
            <a:r>
              <a:rPr lang="en-US" sz="2000" dirty="0">
                <a:latin typeface="Avenir Black"/>
                <a:cs typeface="Avenir Black"/>
              </a:rPr>
              <a:t>diffuses</a:t>
            </a:r>
            <a:r>
              <a:rPr lang="en-US" sz="2000" dirty="0">
                <a:latin typeface="Avenir Medium"/>
                <a:cs typeface="Avenir Medium"/>
              </a:rPr>
              <a:t> through a membrane faster.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1000X diffusion increases U-235 by 3-4%.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58" y="2987468"/>
            <a:ext cx="83798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Avenir Medium"/>
                <a:cs typeface="Avenir Medium"/>
              </a:rPr>
              <a:t>Gas centrifuge</a:t>
            </a:r>
            <a:r>
              <a:rPr lang="en-US" sz="2000" dirty="0">
                <a:latin typeface="Avenir Medium"/>
                <a:cs typeface="Avenir Medium"/>
              </a:rPr>
              <a:t>:</a:t>
            </a:r>
          </a:p>
          <a:p>
            <a:r>
              <a:rPr lang="en-US" sz="2000" dirty="0">
                <a:latin typeface="Avenir Medium"/>
                <a:cs typeface="Avenir Medium"/>
              </a:rPr>
              <a:t>Uranium oxide (U</a:t>
            </a:r>
            <a:r>
              <a:rPr lang="en-US" sz="2000" baseline="-25000" dirty="0">
                <a:latin typeface="Avenir Medium"/>
                <a:cs typeface="Avenir Medium"/>
              </a:rPr>
              <a:t>3</a:t>
            </a:r>
            <a:r>
              <a:rPr lang="en-US" sz="2000" dirty="0">
                <a:latin typeface="Avenir Medium"/>
                <a:cs typeface="Avenir Medium"/>
              </a:rPr>
              <a:t>O</a:t>
            </a:r>
            <a:r>
              <a:rPr lang="en-US" sz="2000" baseline="-25000" dirty="0">
                <a:latin typeface="Avenir Medium"/>
                <a:cs typeface="Avenir Medium"/>
              </a:rPr>
              <a:t>8</a:t>
            </a:r>
            <a:r>
              <a:rPr lang="en-US" sz="2000" dirty="0">
                <a:latin typeface="Avenir Medium"/>
                <a:cs typeface="Avenir Medium"/>
              </a:rPr>
              <a:t>) is converted to </a:t>
            </a:r>
            <a:r>
              <a:rPr lang="en-US" sz="2000" dirty="0">
                <a:latin typeface="Avenir Black"/>
                <a:cs typeface="Avenir Black"/>
              </a:rPr>
              <a:t>uranium hexafluoride </a:t>
            </a:r>
            <a:r>
              <a:rPr lang="en-US" sz="2000" dirty="0">
                <a:latin typeface="Avenir Medium"/>
                <a:cs typeface="Avenir Medium"/>
              </a:rPr>
              <a:t>(UF</a:t>
            </a:r>
            <a:r>
              <a:rPr lang="en-US" sz="2000" baseline="-25000" dirty="0">
                <a:latin typeface="Avenir Medium"/>
                <a:cs typeface="Avenir Medium"/>
              </a:rPr>
              <a:t>6</a:t>
            </a:r>
            <a:r>
              <a:rPr lang="en-US" sz="2000" dirty="0">
                <a:latin typeface="Avenir Medium"/>
                <a:cs typeface="Avenir Medium"/>
              </a:rPr>
              <a:t>).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Becomes a gas when heated a bit.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Spun at very high speed in gas centrifuges.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Multiple spins required to separate isotopes, but 50X more energy efficient than gas diffusion.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9658" y="5076926"/>
            <a:ext cx="8379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Medium"/>
                <a:cs typeface="Avenir Medium"/>
              </a:rPr>
              <a:t>In either case, enrichment leaves large amounts (nearly all the starting material) that is depleted in U-235. This material is called </a:t>
            </a:r>
            <a:r>
              <a:rPr lang="en-US" sz="2000" dirty="0">
                <a:latin typeface="Avenir Black"/>
                <a:cs typeface="Avenir Black"/>
              </a:rPr>
              <a:t>depleted uranium</a:t>
            </a:r>
            <a:r>
              <a:rPr lang="en-US" sz="2000" dirty="0">
                <a:latin typeface="Avenir Medium"/>
                <a:cs typeface="Avenir Medium"/>
              </a:rPr>
              <a:t> and must be stored for future use. It’s still radioactive.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Its high density has caused some to be used in artillery.</a:t>
            </a:r>
          </a:p>
        </p:txBody>
      </p:sp>
    </p:spTree>
    <p:extLst>
      <p:ext uri="{BB962C8B-B14F-4D97-AF65-F5344CB8AC3E}">
        <p14:creationId xmlns:p14="http://schemas.microsoft.com/office/powerpoint/2010/main" val="145829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43909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Nuclear fuel assembly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2982342" cy="4826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Pellets fill rods or </a:t>
            </a:r>
            <a:r>
              <a:rPr lang="en-US" sz="2000" dirty="0">
                <a:latin typeface="Avenir Black"/>
                <a:cs typeface="Avenir Black"/>
              </a:rPr>
              <a:t>pins</a:t>
            </a:r>
            <a:r>
              <a:rPr lang="en-US" sz="2000" dirty="0">
                <a:latin typeface="Avenir Medium"/>
                <a:cs typeface="Avenir Medium"/>
              </a:rPr>
              <a:t>.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Avenir Medium"/>
              <a:cs typeface="Avenir Medium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Many pins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create an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Black"/>
                <a:cs typeface="Avenir Black"/>
              </a:rPr>
              <a:t>assembly</a:t>
            </a:r>
            <a:r>
              <a:rPr lang="en-US" sz="2000" dirty="0">
                <a:latin typeface="Avenir Medium"/>
                <a:cs typeface="Avenir Medium"/>
              </a:rPr>
              <a:t>.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Avenir Medium"/>
              <a:cs typeface="Avenir Medium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The </a:t>
            </a:r>
            <a:r>
              <a:rPr lang="en-US" sz="2000" dirty="0">
                <a:latin typeface="Avenir Black"/>
                <a:cs typeface="Avenir Black"/>
              </a:rPr>
              <a:t>core</a:t>
            </a:r>
            <a:r>
              <a:rPr lang="en-US" sz="2000" dirty="0">
                <a:latin typeface="Avenir Medium"/>
                <a:cs typeface="Avenir Medium"/>
              </a:rPr>
              <a:t> is 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a group of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assemblies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with space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for coolant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to circulate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between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them.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9377" y="644800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pic>
        <p:nvPicPr>
          <p:cNvPr id="10" name="Picture 6" descr="nuclear 11"/>
          <p:cNvPicPr>
            <a:picLocks noChangeAspect="1" noChangeArrowheads="1"/>
          </p:cNvPicPr>
          <p:nvPr/>
        </p:nvPicPr>
        <p:blipFill>
          <a:blip r:embed="rId3" cstate="print"/>
          <a:srcRect l="10956" t="2213" r="5522" b="50555"/>
          <a:stretch>
            <a:fillRect/>
          </a:stretch>
        </p:blipFill>
        <p:spPr bwMode="auto">
          <a:xfrm>
            <a:off x="1890889" y="1150599"/>
            <a:ext cx="6966979" cy="53022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81668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21531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Spent fuel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379842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As fission proceeds in fuel rods, fission products &amp; </a:t>
            </a:r>
            <a:r>
              <a:rPr lang="en-US" sz="2000" dirty="0" err="1">
                <a:latin typeface="Avenir Medium"/>
                <a:cs typeface="Avenir Medium"/>
              </a:rPr>
              <a:t>actinoids</a:t>
            </a:r>
            <a:r>
              <a:rPr lang="en-US" sz="2000" dirty="0">
                <a:latin typeface="Avenir Medium"/>
                <a:cs typeface="Avenir Medium"/>
              </a:rPr>
              <a:t> build up  &amp; ‘poison’ the fuel because they lower heat output.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Typically, a fuel assembly functions for </a:t>
            </a:r>
            <a:r>
              <a:rPr lang="en-US" sz="2000" dirty="0">
                <a:latin typeface="Avenir Black"/>
                <a:cs typeface="Avenir Black"/>
              </a:rPr>
              <a:t>3 years</a:t>
            </a:r>
            <a:r>
              <a:rPr lang="en-US" sz="2000" dirty="0">
                <a:latin typeface="Avenir Medium"/>
                <a:cs typeface="Avenir Medium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About 1/3 of assemblies are </a:t>
            </a:r>
            <a:r>
              <a:rPr lang="en-US" sz="2000" dirty="0">
                <a:latin typeface="Avenir Black"/>
                <a:cs typeface="Avenir Black"/>
              </a:rPr>
              <a:t>replaced</a:t>
            </a:r>
            <a:r>
              <a:rPr lang="en-US" sz="2000" dirty="0">
                <a:latin typeface="Avenir Medium"/>
                <a:cs typeface="Avenir Medium"/>
              </a:rPr>
              <a:t> each year.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6851098" y="4576685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pic>
        <p:nvPicPr>
          <p:cNvPr id="7" name="Picture 6" descr="Scanbot Nov 8, 2017 8.54 P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t="29424" r="7406" b="11523"/>
          <a:stretch/>
        </p:blipFill>
        <p:spPr>
          <a:xfrm>
            <a:off x="2050149" y="2250927"/>
            <a:ext cx="5090067" cy="457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108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58537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Spent fuel storage &amp; disposal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379842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Spent fuel is highly radioactive &amp; is therefore stored in </a:t>
            </a:r>
            <a:r>
              <a:rPr lang="en-US" sz="2000" dirty="0">
                <a:latin typeface="Avenir Black"/>
                <a:cs typeface="Avenir Black"/>
              </a:rPr>
              <a:t>pools of water </a:t>
            </a:r>
            <a:r>
              <a:rPr lang="en-US" sz="2000" dirty="0">
                <a:latin typeface="Avenir Medium"/>
                <a:cs typeface="Avenir Medium"/>
              </a:rPr>
              <a:t>with active cooling systems for at least a year.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At Fukushima spent fuel cooling systems failed, causing fuel to heat, produce hydrogen gas, explode and burn.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9377" y="644800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9658" y="2567752"/>
            <a:ext cx="8379842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Direct disposal: </a:t>
            </a:r>
            <a:r>
              <a:rPr lang="en-US" sz="2000" dirty="0">
                <a:latin typeface="Avenir Medium"/>
                <a:cs typeface="Avenir Medium"/>
              </a:rPr>
              <a:t>leaves spent fuel assemblies in pools for 40-50 years.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Avenir Medium"/>
                <a:cs typeface="Avenir Medium"/>
              </a:rPr>
              <a:t>** Needs tens of thousands of years of stable, safe storage.**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9658" y="3952052"/>
            <a:ext cx="8379842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Reprocessing: </a:t>
            </a:r>
            <a:r>
              <a:rPr lang="en-US" sz="2000" dirty="0">
                <a:latin typeface="Avenir Medium"/>
                <a:cs typeface="Avenir Medium"/>
              </a:rPr>
              <a:t>extracts remaining &amp; new fissile elements for reuse.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5 years in cooling tanks.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Chemical separation of uranium, plutonium &amp; waste.</a:t>
            </a:r>
          </a:p>
        </p:txBody>
      </p:sp>
    </p:spTree>
    <p:extLst>
      <p:ext uri="{BB962C8B-B14F-4D97-AF65-F5344CB8AC3E}">
        <p14:creationId xmlns:p14="http://schemas.microsoft.com/office/powerpoint/2010/main" val="223181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clear-fuel-rgb-9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95" y="2206937"/>
            <a:ext cx="7581900" cy="41239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81641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Finland: long-term nuclear storage leader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379842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Finland</a:t>
            </a:r>
            <a:r>
              <a:rPr lang="en-US" sz="2000" dirty="0">
                <a:latin typeface="Avenir Medium"/>
                <a:cs typeface="Avenir Medium"/>
              </a:rPr>
              <a:t> is the world leader in long-term nuclear storage.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They have a plan &amp; are in the 10-year construction phase; $3.9 b.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1,400-feet deep within granite bedrock, back-filled with clay.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Worked hard at community relations.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0601" y="6334780"/>
            <a:ext cx="67733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10;</a:t>
            </a:r>
          </a:p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www.nytimes.com</a:t>
            </a:r>
            <a:r>
              <a:rPr lang="en-US" sz="1400" dirty="0">
                <a:latin typeface="Avenir Medium"/>
                <a:cs typeface="Avenir Medium"/>
              </a:rPr>
              <a:t>/2017/06/09/science/nuclear-reactor-waste-</a:t>
            </a:r>
            <a:r>
              <a:rPr lang="en-US" sz="1400" dirty="0" err="1">
                <a:latin typeface="Avenir Medium"/>
                <a:cs typeface="Avenir Medium"/>
              </a:rPr>
              <a:t>finland.html</a:t>
            </a:r>
            <a:endParaRPr lang="en-US" sz="14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15328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Yucca_proposed_desig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21" y="2046692"/>
            <a:ext cx="3810000" cy="15735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5517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Yucca Mountain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379842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The US has been debating plans to bury our nuclear waste below Yucca Mountain Nevada.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Funding for research about the site and planning ceased in 2011.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As of 2015, the US had 70,000 metric </a:t>
            </a:r>
            <a:r>
              <a:rPr lang="en-US" sz="2000" dirty="0" err="1">
                <a:latin typeface="Avenir Medium"/>
                <a:cs typeface="Avenir Medium"/>
              </a:rPr>
              <a:t>tonnes</a:t>
            </a:r>
            <a:r>
              <a:rPr lang="en-US" sz="2000" dirty="0">
                <a:latin typeface="Avenir Medium"/>
                <a:cs typeface="Avenir Medium"/>
              </a:rPr>
              <a:t> of waste to store.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789" y="6319251"/>
            <a:ext cx="609654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10;</a:t>
            </a:r>
          </a:p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en.wikipedia.org</a:t>
            </a:r>
            <a:r>
              <a:rPr lang="en-US" sz="1400" dirty="0">
                <a:latin typeface="Avenir Medium"/>
                <a:cs typeface="Avenir Medium"/>
              </a:rPr>
              <a:t>/wiki/</a:t>
            </a:r>
            <a:r>
              <a:rPr lang="en-US" sz="1400" dirty="0" err="1">
                <a:latin typeface="Avenir Medium"/>
                <a:cs typeface="Avenir Medium"/>
              </a:rPr>
              <a:t>Yucca_Mountain_nuclear_waste_repository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290" y="2738472"/>
            <a:ext cx="8379842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Pros: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The US really needs a storage site.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Yucca Mountain is in a nuclear test area; already involved.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Yucca Mountain has been extensively studied by geologists.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6290" y="4270112"/>
            <a:ext cx="8379842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Cons: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Yucca Mountain was formed by volcanic activity.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It’s volcanic tuff is fractured and sits above an aquifer.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Nevada has significant seismic activity; 4</a:t>
            </a:r>
            <a:r>
              <a:rPr lang="en-US" sz="2000" baseline="30000" dirty="0">
                <a:latin typeface="Avenir Medium"/>
                <a:cs typeface="Avenir Medium"/>
              </a:rPr>
              <a:t>th</a:t>
            </a:r>
            <a:r>
              <a:rPr lang="en-US" sz="2000" dirty="0">
                <a:latin typeface="Avenir Medium"/>
                <a:cs typeface="Avenir Medium"/>
              </a:rPr>
              <a:t> in the US.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The Bow Ridge fault line is closer to Yucca Mountain than previously thought.</a:t>
            </a:r>
          </a:p>
        </p:txBody>
      </p:sp>
    </p:spTree>
    <p:extLst>
      <p:ext uri="{BB962C8B-B14F-4D97-AF65-F5344CB8AC3E}">
        <p14:creationId xmlns:p14="http://schemas.microsoft.com/office/powerpoint/2010/main" val="181443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73651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Current ‘long-term storage’ in the 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379842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Without an underground storage facility – or the prospect of one in the near future – high level nuclear waste is stored in two ways.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18" y="5904838"/>
            <a:ext cx="6096541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10;</a:t>
            </a:r>
          </a:p>
          <a:p>
            <a:r>
              <a:rPr lang="en-US" sz="1400" dirty="0">
                <a:latin typeface="Avenir Medium"/>
                <a:cs typeface="Avenir Medium"/>
                <a:hlinkClick r:id="rId3"/>
              </a:rPr>
              <a:t>https://en.wikipedia.org/wiki/Yucca_Mountain_nuclear_waste_repository</a:t>
            </a:r>
            <a:endParaRPr lang="en-US" sz="1400" dirty="0">
              <a:latin typeface="Avenir Medium"/>
              <a:cs typeface="Avenir Medium"/>
            </a:endParaRPr>
          </a:p>
          <a:p>
            <a:r>
              <a:rPr lang="en-US" sz="1400" dirty="0">
                <a:latin typeface="Avenir Medium"/>
                <a:cs typeface="Avenir Medium"/>
                <a:hlinkClick r:id="rId4"/>
              </a:rPr>
              <a:t>https://en.wikipedia.org/wiki/Vitrification</a:t>
            </a:r>
            <a:endParaRPr lang="en-US" sz="1400" dirty="0">
              <a:latin typeface="Avenir Medium"/>
              <a:cs typeface="Avenir Medium"/>
            </a:endParaRPr>
          </a:p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en.wikipedia.org</a:t>
            </a:r>
            <a:r>
              <a:rPr lang="en-US" sz="1400" dirty="0">
                <a:latin typeface="Avenir Medium"/>
                <a:cs typeface="Avenir Medium"/>
              </a:rPr>
              <a:t>/wiki/</a:t>
            </a:r>
            <a:r>
              <a:rPr lang="en-US" sz="1400" dirty="0" err="1">
                <a:latin typeface="Avenir Medium"/>
                <a:cs typeface="Avenir Medium"/>
              </a:rPr>
              <a:t>Synroc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658" y="1575456"/>
            <a:ext cx="5388658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Dry cask storage: </a:t>
            </a:r>
            <a:r>
              <a:rPr lang="en-US" sz="2000" dirty="0">
                <a:latin typeface="Avenir Medium"/>
                <a:cs typeface="Avenir Medium"/>
              </a:rPr>
              <a:t>sealed steel &amp; concrete containers.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2009: 22% of US commercial waste.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1990s: repeated problems with bad welds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9658" y="3147200"/>
            <a:ext cx="5829816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err="1">
                <a:latin typeface="Avenir Black"/>
                <a:cs typeface="Avenir Black"/>
              </a:rPr>
              <a:t>Vitrification</a:t>
            </a:r>
            <a:r>
              <a:rPr lang="en-US" sz="2000" dirty="0">
                <a:latin typeface="Avenir Black"/>
                <a:cs typeface="Avenir Black"/>
              </a:rPr>
              <a:t>: </a:t>
            </a:r>
            <a:r>
              <a:rPr lang="en-US" sz="2000" dirty="0">
                <a:latin typeface="Avenir Medium"/>
                <a:cs typeface="Avenir Medium"/>
              </a:rPr>
              <a:t>nuclear waste is melted with glass-forming chemicals to form a stable obsidian-like glass.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Stable &amp; doesn’t leach.</a:t>
            </a:r>
          </a:p>
        </p:txBody>
      </p:sp>
      <p:pic>
        <p:nvPicPr>
          <p:cNvPr id="2" name="Picture 1" descr="Consto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82" y="1466494"/>
            <a:ext cx="3262748" cy="3508067"/>
          </a:xfrm>
          <a:prstGeom prst="rect">
            <a:avLst/>
          </a:prstGeom>
        </p:spPr>
      </p:pic>
      <p:pic>
        <p:nvPicPr>
          <p:cNvPr id="13" name="Picture 12" descr="Image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84" y="4252665"/>
            <a:ext cx="2206716" cy="18834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6394" y="4652083"/>
            <a:ext cx="5829816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err="1">
                <a:latin typeface="Avenir Black"/>
                <a:cs typeface="Avenir Black"/>
              </a:rPr>
              <a:t>Synroc</a:t>
            </a:r>
            <a:r>
              <a:rPr lang="en-US" sz="2000" dirty="0">
                <a:latin typeface="Avenir Black"/>
                <a:cs typeface="Avenir Black"/>
              </a:rPr>
              <a:t>: </a:t>
            </a:r>
            <a:r>
              <a:rPr lang="en-US" sz="2000" dirty="0">
                <a:latin typeface="Avenir Medium"/>
                <a:cs typeface="Avenir Medium"/>
              </a:rPr>
              <a:t>nuclear waste is mixed with elements to form a crystalline powder &amp; compressed into a ceramic.</a:t>
            </a:r>
          </a:p>
        </p:txBody>
      </p:sp>
    </p:spTree>
    <p:extLst>
      <p:ext uri="{BB962C8B-B14F-4D97-AF65-F5344CB8AC3E}">
        <p14:creationId xmlns:p14="http://schemas.microsoft.com/office/powerpoint/2010/main" val="130596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66601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Summary of the nuclear fuel cycle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6837796" y="4589789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pic>
        <p:nvPicPr>
          <p:cNvPr id="10" name="Picture 3" descr="nuclear 14"/>
          <p:cNvPicPr>
            <a:picLocks noChangeAspect="1" noChangeArrowheads="1"/>
          </p:cNvPicPr>
          <p:nvPr/>
        </p:nvPicPr>
        <p:blipFill>
          <a:blip r:embed="rId3" cstate="print"/>
          <a:srcRect l="5360" t="2267" r="6615" b="15590"/>
          <a:stretch>
            <a:fillRect/>
          </a:stretch>
        </p:blipFill>
        <p:spPr bwMode="auto">
          <a:xfrm>
            <a:off x="1644315" y="751761"/>
            <a:ext cx="5706087" cy="606923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47755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50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6. Nuclear power</a:t>
            </a:r>
          </a:p>
        </p:txBody>
      </p:sp>
      <p:pic>
        <p:nvPicPr>
          <p:cNvPr id="6" name="Picture 5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2518284"/>
            <a:ext cx="8524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i="1" dirty="0">
                <a:latin typeface="Avenir Black"/>
                <a:cs typeface="Avenir Black"/>
              </a:rPr>
              <a:t>6.8: Fast neutron reactor</a:t>
            </a:r>
            <a:endParaRPr lang="en-US" sz="2800" i="1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12195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0949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Atoms &amp; nuclei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9290" y="832213"/>
            <a:ext cx="8569919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Atomic nuclei: </a:t>
            </a:r>
            <a:r>
              <a:rPr lang="en-US" sz="2000" i="1" dirty="0">
                <a:latin typeface="Avenir Medium"/>
                <a:cs typeface="Avenir Medium"/>
              </a:rPr>
              <a:t>dense, central conglomeration of protons &amp; neutrons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6762839" y="4513157"/>
            <a:ext cx="4191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10;</a:t>
            </a:r>
          </a:p>
          <a:p>
            <a:r>
              <a:rPr lang="en-US" sz="1400" dirty="0">
                <a:latin typeface="Avenir Medium"/>
                <a:cs typeface="Avenir Medium"/>
              </a:rPr>
              <a:t> https://cdn4.explainthatstuff.com/</a:t>
            </a:r>
            <a:r>
              <a:rPr lang="en-US" sz="1400" dirty="0" err="1">
                <a:latin typeface="Avenir Medium"/>
                <a:cs typeface="Avenir Medium"/>
              </a:rPr>
              <a:t>atom.png</a:t>
            </a:r>
            <a:r>
              <a:rPr lang="en-US" sz="1400" dirty="0">
                <a:latin typeface="Avenir Medium"/>
                <a:cs typeface="Avenir Medium"/>
              </a:rPr>
              <a:t> 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9290" y="1433804"/>
            <a:ext cx="8813054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Protons: </a:t>
            </a:r>
            <a:r>
              <a:rPr lang="en-US" sz="2000" i="1" dirty="0">
                <a:latin typeface="Avenir Medium"/>
                <a:cs typeface="Avenir Medium"/>
              </a:rPr>
              <a:t>heavy, positively charged particles  [# is unique atomic identifier]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9290" y="2066375"/>
            <a:ext cx="8569919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Neutrons: </a:t>
            </a:r>
            <a:r>
              <a:rPr lang="en-US" sz="2000" i="1" dirty="0">
                <a:latin typeface="Avenir Medium"/>
                <a:cs typeface="Avenir Medium"/>
              </a:rPr>
              <a:t>heavy, uncharged particles  [# varies in isotopes]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9290" y="2683455"/>
            <a:ext cx="8569919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Atomic mass: </a:t>
            </a:r>
            <a:r>
              <a:rPr lang="en-US" sz="2000" i="1" dirty="0">
                <a:latin typeface="Avenir Medium"/>
                <a:cs typeface="Avenir Medium"/>
              </a:rPr>
              <a:t>~ sum of protons + neutrons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9290" y="3311693"/>
            <a:ext cx="8569919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Strong atomic force: </a:t>
            </a:r>
            <a:r>
              <a:rPr lang="en-US" sz="2000" i="1" dirty="0">
                <a:latin typeface="Avenir Medium"/>
                <a:cs typeface="Avenir Medium"/>
              </a:rPr>
              <a:t>holds protons &amp; </a:t>
            </a:r>
            <a:br>
              <a:rPr lang="en-US" sz="2000" i="1" dirty="0">
                <a:latin typeface="Avenir Medium"/>
                <a:cs typeface="Avenir Medium"/>
              </a:rPr>
            </a:br>
            <a:r>
              <a:rPr lang="en-US" sz="2000" i="1" dirty="0">
                <a:latin typeface="Avenir Medium"/>
                <a:cs typeface="Avenir Medium"/>
              </a:rPr>
              <a:t>neutrons together in nucleus</a:t>
            </a:r>
          </a:p>
        </p:txBody>
      </p:sp>
      <p:pic>
        <p:nvPicPr>
          <p:cNvPr id="2" name="Picture 1" descr="at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64" y="3187833"/>
            <a:ext cx="3627573" cy="362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739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42874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Fast neutron reactors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9377" y="644800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9" y="738952"/>
            <a:ext cx="8485674" cy="17799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Fast neutron reactors (FNR):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Black"/>
                <a:cs typeface="Avenir Black"/>
              </a:rPr>
              <a:t>Don’t use moderators </a:t>
            </a:r>
            <a:r>
              <a:rPr lang="en-US" sz="2000" dirty="0">
                <a:latin typeface="Avenir Medium"/>
                <a:cs typeface="Avenir Medium"/>
              </a:rPr>
              <a:t>to slow down neutrons. But fast neutron are less efficient at causing fission reactions.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Therefore, FNRs must use fuel which has </a:t>
            </a:r>
            <a:r>
              <a:rPr lang="en-US" sz="2000" dirty="0">
                <a:latin typeface="Avenir Black"/>
                <a:cs typeface="Avenir Black"/>
              </a:rPr>
              <a:t>greater enrichment </a:t>
            </a:r>
            <a:r>
              <a:rPr lang="en-US" sz="2000" dirty="0">
                <a:latin typeface="Avenir Medium"/>
                <a:cs typeface="Avenir Medium"/>
              </a:rPr>
              <a:t>for fissile elements, 10 – 30% vs. 2 - 5%.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9659" y="2692711"/>
            <a:ext cx="8485674" cy="42575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FNRs are much less common than reactors that use moderators.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8704" y="3364751"/>
            <a:ext cx="8485674" cy="14414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Fast </a:t>
            </a:r>
            <a:r>
              <a:rPr lang="en-US" sz="2000" dirty="0">
                <a:latin typeface="Avenir Black"/>
                <a:cs typeface="Avenir Black"/>
              </a:rPr>
              <a:t>breeder</a:t>
            </a:r>
            <a:r>
              <a:rPr lang="en-US" sz="2000" dirty="0">
                <a:latin typeface="Avenir Medium"/>
                <a:cs typeface="Avenir Medium"/>
              </a:rPr>
              <a:t> reactors (FBR) are a form of FNR that are operated to create plutonium or other novel fissile elements.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Reactors designed to use up fissile elements are sometimes called </a:t>
            </a:r>
            <a:r>
              <a:rPr lang="en-US" sz="2000" dirty="0">
                <a:latin typeface="Avenir Black"/>
                <a:cs typeface="Avenir Black"/>
              </a:rPr>
              <a:t>burners</a:t>
            </a:r>
            <a:r>
              <a:rPr lang="en-US" sz="2000" dirty="0">
                <a:latin typeface="Avenir Medium"/>
                <a:cs typeface="Avenir Medium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651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9" b="10208"/>
          <a:stretch/>
        </p:blipFill>
        <p:spPr bwMode="auto">
          <a:xfrm>
            <a:off x="2406272" y="2666251"/>
            <a:ext cx="6766646" cy="41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67286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Liquid metal fast breeder reactors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6886814" y="4608350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9" y="738952"/>
            <a:ext cx="8485674" cy="21185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All FBRs generate more heat, so cooling is a bigger concern.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The fission core of </a:t>
            </a:r>
            <a:r>
              <a:rPr lang="en-US" sz="2000" dirty="0">
                <a:latin typeface="Avenir Black"/>
                <a:cs typeface="Avenir Black"/>
              </a:rPr>
              <a:t>LMFB reactors </a:t>
            </a:r>
            <a:r>
              <a:rPr lang="en-US" sz="2000" dirty="0">
                <a:latin typeface="Avenir Medium"/>
                <a:cs typeface="Avenir Medium"/>
              </a:rPr>
              <a:t>is surrounded by a ‘blanket’ of U-238 in which ‘breeding’</a:t>
            </a:r>
            <a:r>
              <a:rPr lang="is-IS" sz="2000" dirty="0">
                <a:latin typeface="Avenir Medium"/>
                <a:cs typeface="Avenir Medium"/>
              </a:rPr>
              <a:t> </a:t>
            </a:r>
            <a:r>
              <a:rPr lang="en-US" sz="2000" dirty="0">
                <a:latin typeface="Avenir Medium"/>
                <a:cs typeface="Avenir Medium"/>
              </a:rPr>
              <a:t>o</a:t>
            </a:r>
            <a:r>
              <a:rPr lang="is-IS" sz="2000" dirty="0">
                <a:latin typeface="Avenir Medium"/>
                <a:cs typeface="Avenir Medium"/>
              </a:rPr>
              <a:t>ccurs.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is-IS" sz="2000" dirty="0">
                <a:latin typeface="Avenir Black"/>
                <a:cs typeface="Avenir Black"/>
              </a:rPr>
              <a:t>Liquid sodium coolant </a:t>
            </a:r>
            <a:r>
              <a:rPr lang="is-IS" sz="2000" dirty="0">
                <a:latin typeface="Avenir Medium"/>
                <a:cs typeface="Avenir Medium"/>
              </a:rPr>
              <a:t>circulates through the system and transfers heat to create steam.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is-IS" sz="2000" dirty="0">
                <a:latin typeface="Avenir Medium"/>
                <a:cs typeface="Avenir Medium"/>
              </a:rPr>
              <a:t>Sodium is neither a moderator nor an absorber.</a:t>
            </a:r>
            <a:endParaRPr lang="en-US" sz="2000" dirty="0">
              <a:latin typeface="Avenir Medium"/>
              <a:cs typeface="Avenir Medium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5979" y="3515885"/>
            <a:ext cx="235192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lack"/>
                <a:cs typeface="Avenir Black"/>
              </a:rPr>
              <a:t>Safety concerns?</a:t>
            </a:r>
          </a:p>
          <a:p>
            <a:r>
              <a:rPr lang="en-US" sz="2000" dirty="0">
                <a:latin typeface="Avenir Medium"/>
                <a:cs typeface="Avenir Medium"/>
              </a:rPr>
              <a:t>Concentrated fuel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could runaway.</a:t>
            </a:r>
          </a:p>
          <a:p>
            <a:endParaRPr lang="en-US" sz="1000" dirty="0">
              <a:latin typeface="Avenir Medium"/>
              <a:cs typeface="Avenir Medium"/>
            </a:endParaRPr>
          </a:p>
          <a:p>
            <a:r>
              <a:rPr lang="en-US" sz="2000" dirty="0">
                <a:latin typeface="Avenir Medium"/>
                <a:cs typeface="Avenir Medium"/>
              </a:rPr>
              <a:t>Reprocessing is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needed &amp; is 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hazardous.</a:t>
            </a:r>
          </a:p>
          <a:p>
            <a:endParaRPr lang="en-US" sz="1000" dirty="0">
              <a:latin typeface="Avenir Medium"/>
              <a:cs typeface="Avenir Medium"/>
            </a:endParaRPr>
          </a:p>
          <a:p>
            <a:r>
              <a:rPr lang="en-US" sz="2000" dirty="0" err="1">
                <a:latin typeface="Avenir Medium"/>
                <a:cs typeface="Avenir Medium"/>
              </a:rPr>
              <a:t>Pu</a:t>
            </a:r>
            <a:r>
              <a:rPr lang="en-US" sz="2000" dirty="0">
                <a:latin typeface="Avenir Medium"/>
                <a:cs typeface="Avenir Medium"/>
              </a:rPr>
              <a:t> can be used for</a:t>
            </a:r>
            <a:br>
              <a:rPr lang="en-US" sz="2000" dirty="0">
                <a:latin typeface="Avenir Medium"/>
                <a:cs typeface="Avenir Medium"/>
              </a:rPr>
            </a:br>
            <a:r>
              <a:rPr lang="en-US" sz="2000" dirty="0">
                <a:latin typeface="Avenir Medium"/>
                <a:cs typeface="Avenir Medium"/>
              </a:rPr>
              <a:t>weapons.</a:t>
            </a:r>
          </a:p>
        </p:txBody>
      </p:sp>
    </p:spTree>
    <p:extLst>
      <p:ext uri="{BB962C8B-B14F-4D97-AF65-F5344CB8AC3E}">
        <p14:creationId xmlns:p14="http://schemas.microsoft.com/office/powerpoint/2010/main" val="375079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50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6. Nuclear power</a:t>
            </a:r>
          </a:p>
        </p:txBody>
      </p:sp>
      <p:pic>
        <p:nvPicPr>
          <p:cNvPr id="6" name="Picture 5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2518284"/>
            <a:ext cx="8524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i="1" dirty="0">
                <a:latin typeface="Avenir Black"/>
                <a:cs typeface="Avenir Black"/>
              </a:rPr>
              <a:t>6.9: Newer reactor designs</a:t>
            </a:r>
            <a:endParaRPr lang="en-US" sz="2800" i="1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854776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76856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Factors in the decline of nuclear power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1710" y="6546780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9" y="738952"/>
            <a:ext cx="8556872" cy="76431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As we’ve seen, the construction of new nuclear plants slowed in the 1990s. Why?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87334" y="1366768"/>
            <a:ext cx="4389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Both the Thatcher &amp; Regan governments supported the free market vs. government</a:t>
            </a:r>
            <a:br>
              <a:rPr lang="en-US" dirty="0"/>
            </a:br>
            <a:r>
              <a:rPr lang="en-US" dirty="0"/>
              <a:t>backing needed to prop up nuclear in an era of cheap fossil fuels.</a:t>
            </a:r>
          </a:p>
        </p:txBody>
      </p:sp>
      <p:pic>
        <p:nvPicPr>
          <p:cNvPr id="9" name="Picture 8" descr="Scanbot Nov 8, 2017 8.55 P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7"/>
          <a:stretch/>
        </p:blipFill>
        <p:spPr>
          <a:xfrm>
            <a:off x="12330" y="2735369"/>
            <a:ext cx="9144000" cy="383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79128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Costs &amp; CO</a:t>
            </a:r>
            <a:r>
              <a:rPr lang="en-US" sz="3200" baseline="-25000" dirty="0">
                <a:solidFill>
                  <a:prstClr val="white"/>
                </a:solidFill>
                <a:latin typeface="Avenir Heavy"/>
                <a:cs typeface="Avenir Heavy"/>
              </a:rPr>
              <a:t>2</a:t>
            </a:r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 emissions of nuclear power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125" y="6516799"/>
            <a:ext cx="857897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  <a:hlinkClick r:id="rId3"/>
              </a:rPr>
              <a:t>https://en.wikipedia.org/wiki/Life-cycle_greenhouse-gas_emissions_of_energy_sources</a:t>
            </a:r>
            <a:r>
              <a:rPr lang="en-US" sz="1400" dirty="0">
                <a:latin typeface="Avenir Medium"/>
                <a:cs typeface="Avenir Medium"/>
              </a:rPr>
              <a:t>; 2014 IPCC; EIA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9" y="738952"/>
            <a:ext cx="8556872" cy="76431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err="1">
                <a:latin typeface="Avenir Medium"/>
                <a:cs typeface="Avenir Medium"/>
              </a:rPr>
              <a:t>Levelized</a:t>
            </a:r>
            <a:r>
              <a:rPr lang="en-US" sz="2000" dirty="0">
                <a:latin typeface="Avenir Medium"/>
                <a:cs typeface="Avenir Medium"/>
              </a:rPr>
              <a:t> costs of generation from EIA.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Median carbon dioxide values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981195"/>
              </p:ext>
            </p:extLst>
          </p:nvPr>
        </p:nvGraphicFramePr>
        <p:xfrm>
          <a:off x="1231969" y="1797435"/>
          <a:ext cx="6341849" cy="4079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2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3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5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Fuel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LCOE</a:t>
                      </a:r>
                      <a:r>
                        <a:rPr lang="en-US" b="1" baseline="0" dirty="0">
                          <a:solidFill>
                            <a:srgbClr val="FFFFFF"/>
                          </a:solidFill>
                        </a:rPr>
                        <a:t> (</a:t>
                      </a:r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$</a:t>
                      </a:r>
                      <a:r>
                        <a:rPr lang="en-US" b="1" baseline="0" dirty="0">
                          <a:solidFill>
                            <a:srgbClr val="FFFFFF"/>
                          </a:solidFill>
                        </a:rPr>
                        <a:t> / </a:t>
                      </a:r>
                      <a:r>
                        <a:rPr lang="en-US" b="1" baseline="0" dirty="0" err="1">
                          <a:solidFill>
                            <a:srgbClr val="FFFFFF"/>
                          </a:solidFill>
                        </a:rPr>
                        <a:t>MWh</a:t>
                      </a:r>
                      <a:r>
                        <a:rPr lang="en-US" b="1" baseline="0" dirty="0">
                          <a:solidFill>
                            <a:srgbClr val="FFFFFF"/>
                          </a:solidFill>
                        </a:rPr>
                        <a:t>)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Grams CO</a:t>
                      </a:r>
                      <a:r>
                        <a:rPr lang="en-US" b="1" baseline="-25000" dirty="0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 / kWh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Coal (pulverized)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*140.0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NG (CCGT)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biomass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Solar PV (utility)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geothermal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Concentrated</a:t>
                      </a:r>
                      <a:r>
                        <a:rPr lang="en-US" baseline="0" dirty="0"/>
                        <a:t> solar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184.4 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hydropower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Offshore wind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Nuclear,</a:t>
                      </a:r>
                      <a:r>
                        <a:rPr lang="en-US" baseline="0" dirty="0"/>
                        <a:t> advanced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Onshore wind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52.2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45973" y="6052670"/>
            <a:ext cx="8556872" cy="39241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Avenir Medium"/>
                <a:cs typeface="Avenir Medium"/>
              </a:rPr>
              <a:t>*EIA: 2016 </a:t>
            </a:r>
            <a:r>
              <a:rPr lang="en-US" dirty="0" err="1">
                <a:latin typeface="Avenir Medium"/>
                <a:cs typeface="Avenir Medium"/>
              </a:rPr>
              <a:t>levelized</a:t>
            </a:r>
            <a:r>
              <a:rPr lang="en-US" dirty="0">
                <a:latin typeface="Avenir Medium"/>
                <a:cs typeface="Avenir Medium"/>
              </a:rPr>
              <a:t> costs including capital, O&amp;M, transmission, tax credits.</a:t>
            </a:r>
          </a:p>
        </p:txBody>
      </p:sp>
    </p:spTree>
    <p:extLst>
      <p:ext uri="{BB962C8B-B14F-4D97-AF65-F5344CB8AC3E}">
        <p14:creationId xmlns:p14="http://schemas.microsoft.com/office/powerpoint/2010/main" val="37304237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71985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Reducing the costs of nuclear power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9377" y="644800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9" y="738952"/>
            <a:ext cx="8556872" cy="76431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To make nuclear power more competitive capital, operating &amp; maintenance costs must be reduced &amp;safety must be improved.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4879" y="1751772"/>
            <a:ext cx="8556872" cy="192873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Avenir Medium"/>
                <a:cs typeface="Avenir Medium"/>
              </a:rPr>
              <a:t>Design changes may lower costs and improve safety: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Avenir Black"/>
                <a:cs typeface="Avenir Black"/>
              </a:rPr>
              <a:t>Modular</a:t>
            </a:r>
            <a:r>
              <a:rPr lang="en-US" sz="2000" dirty="0">
                <a:latin typeface="Avenir Medium"/>
                <a:cs typeface="Avenir Medium"/>
              </a:rPr>
              <a:t> design for factory construction and testing;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Simplified design with </a:t>
            </a:r>
            <a:r>
              <a:rPr lang="en-US" sz="2000" dirty="0">
                <a:latin typeface="Avenir Black"/>
                <a:cs typeface="Avenir Black"/>
              </a:rPr>
              <a:t>fewer components</a:t>
            </a:r>
            <a:r>
              <a:rPr lang="en-US" sz="2000" dirty="0">
                <a:latin typeface="Avenir Medium"/>
                <a:cs typeface="Avenir Medium"/>
              </a:rPr>
              <a:t>;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Avenir Black"/>
                <a:cs typeface="Avenir Black"/>
              </a:rPr>
              <a:t>Simplified fuel handling </a:t>
            </a:r>
            <a:r>
              <a:rPr lang="en-US" sz="2000" dirty="0">
                <a:latin typeface="Avenir Medium"/>
                <a:cs typeface="Avenir Medium"/>
              </a:rPr>
              <a:t>to reduce O&amp;M costs; &amp;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Increasing operating temperatures for </a:t>
            </a:r>
            <a:r>
              <a:rPr lang="en-US" sz="2000" dirty="0">
                <a:latin typeface="Avenir Black"/>
                <a:cs typeface="Avenir Black"/>
              </a:rPr>
              <a:t>improved efficiency</a:t>
            </a:r>
            <a:r>
              <a:rPr lang="en-US" sz="2000" dirty="0">
                <a:latin typeface="Avenir Medium"/>
                <a:cs typeface="Avenir Medium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551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61886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Shrink it: small modular reactor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659" y="738952"/>
            <a:ext cx="3758452" cy="499624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Example: </a:t>
            </a:r>
            <a:r>
              <a:rPr lang="en-US" sz="2000" dirty="0" err="1">
                <a:latin typeface="Avenir Black"/>
                <a:cs typeface="Avenir Black"/>
              </a:rPr>
              <a:t>NuScale</a:t>
            </a:r>
            <a:r>
              <a:rPr lang="en-US" sz="2000" dirty="0">
                <a:latin typeface="Avenir Black"/>
                <a:cs typeface="Avenir Black"/>
              </a:rPr>
              <a:t> Power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Self-contained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65’ tall, 9’ diameter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Built in factory &amp; shipped to site ready for installation in cooling pool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Passive coolant circulation operates without power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50 </a:t>
            </a:r>
            <a:r>
              <a:rPr lang="en-US" sz="2000" dirty="0" err="1">
                <a:latin typeface="Avenir Medium"/>
                <a:cs typeface="Avenir Medium"/>
              </a:rPr>
              <a:t>MWe</a:t>
            </a:r>
            <a:r>
              <a:rPr lang="en-US" sz="2000" dirty="0">
                <a:latin typeface="Avenir Medium"/>
                <a:cs typeface="Avenir Medium"/>
              </a:rPr>
              <a:t> electrical capacity</a:t>
            </a:r>
          </a:p>
          <a:p>
            <a:pPr>
              <a:lnSpc>
                <a:spcPct val="110000"/>
              </a:lnSpc>
            </a:pPr>
            <a:endParaRPr lang="en-US" sz="1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Cost ~ $5,100 / kW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endParaRPr lang="en-US" sz="2000" dirty="0">
              <a:latin typeface="Avenir Medium"/>
              <a:cs typeface="Avenir Medium"/>
            </a:endParaRPr>
          </a:p>
        </p:txBody>
      </p:sp>
      <p:pic>
        <p:nvPicPr>
          <p:cNvPr id="12" name="Picture 11" descr="nuscale-power-mod-dissec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t="2363" r="9866" b="6701"/>
          <a:stretch/>
        </p:blipFill>
        <p:spPr>
          <a:xfrm>
            <a:off x="4790289" y="738951"/>
            <a:ext cx="4300612" cy="61470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96" y="6545369"/>
            <a:ext cx="53838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http://</a:t>
            </a:r>
            <a:r>
              <a:rPr lang="en-US" sz="1400" dirty="0" err="1">
                <a:latin typeface="Avenir Medium"/>
                <a:cs typeface="Avenir Medium"/>
              </a:rPr>
              <a:t>www.nuscalepower.com</a:t>
            </a:r>
            <a:r>
              <a:rPr lang="en-US" sz="1400" dirty="0">
                <a:latin typeface="Avenir Medium"/>
                <a:cs typeface="Avenir Medium"/>
              </a:rPr>
              <a:t>/our-technology/design-advances</a:t>
            </a:r>
          </a:p>
        </p:txBody>
      </p:sp>
    </p:spTree>
    <p:extLst>
      <p:ext uri="{BB962C8B-B14F-4D97-AF65-F5344CB8AC3E}">
        <p14:creationId xmlns:p14="http://schemas.microsoft.com/office/powerpoint/2010/main" val="30502151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80869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Westinghouse Advanced Passive AP1000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659" y="738952"/>
            <a:ext cx="8556872" cy="11028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In the </a:t>
            </a:r>
            <a:r>
              <a:rPr lang="en-US" sz="2000" dirty="0">
                <a:latin typeface="Avenir Black"/>
                <a:cs typeface="Avenir Black"/>
              </a:rPr>
              <a:t>US</a:t>
            </a:r>
            <a:r>
              <a:rPr lang="en-US" sz="2000" dirty="0">
                <a:latin typeface="Avenir Medium"/>
                <a:cs typeface="Avenir Medium"/>
              </a:rPr>
              <a:t>, four plants of this design were under construction in Georgia &amp; SC. Construction of the SC plants has been halted. The GA plants are under construction with issues.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3820" y="1940582"/>
            <a:ext cx="8556872" cy="76431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China</a:t>
            </a:r>
            <a:r>
              <a:rPr lang="en-US" sz="2000" dirty="0">
                <a:latin typeface="Avenir Medium"/>
                <a:cs typeface="Avenir Medium"/>
              </a:rPr>
              <a:t> has built plants with the AP1000 design at </a:t>
            </a:r>
            <a:r>
              <a:rPr lang="en-US" sz="2000" dirty="0" err="1">
                <a:latin typeface="Avenir Medium"/>
                <a:cs typeface="Avenir Medium"/>
              </a:rPr>
              <a:t>Sanmen</a:t>
            </a:r>
            <a:r>
              <a:rPr lang="en-US" sz="2000" dirty="0">
                <a:latin typeface="Avenir Medium"/>
                <a:cs typeface="Avenir Medium"/>
              </a:rPr>
              <a:t>. Start-up is expected in late 2017.</a:t>
            </a:r>
          </a:p>
        </p:txBody>
      </p:sp>
      <p:pic>
        <p:nvPicPr>
          <p:cNvPr id="2" name="Picture 1" descr="1400x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16" y="2814285"/>
            <a:ext cx="4793565" cy="31945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9659" y="2954424"/>
            <a:ext cx="392013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lack"/>
                <a:cs typeface="Avenir Black"/>
              </a:rPr>
              <a:t>AP1000 features: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Steel secondary containment;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Passive, gravity fed water cooling system;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Simplified design: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35% fewer pumps;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85% fewer control cables;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Also fewer safety system pumps;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Smaller size;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Modular construction.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993" y="6388441"/>
            <a:ext cx="84433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venir Medium"/>
                <a:cs typeface="Avenir Medium"/>
              </a:rPr>
              <a:t>Energy Systems &amp; Sustainability, 2/e, Chapter 11;</a:t>
            </a:r>
          </a:p>
          <a:p>
            <a:r>
              <a:rPr lang="en-US" sz="1200" dirty="0">
                <a:latin typeface="Avenir Medium"/>
                <a:cs typeface="Avenir Medium"/>
              </a:rPr>
              <a:t>https://</a:t>
            </a:r>
            <a:r>
              <a:rPr lang="en-US" sz="1200" dirty="0" err="1">
                <a:latin typeface="Avenir Medium"/>
                <a:cs typeface="Avenir Medium"/>
              </a:rPr>
              <a:t>www.bloomberg.com</a:t>
            </a:r>
            <a:r>
              <a:rPr lang="en-US" sz="1200" dirty="0">
                <a:latin typeface="Avenir Medium"/>
                <a:cs typeface="Avenir Medium"/>
              </a:rPr>
              <a:t>/news/articles/2017-04-26/nuclear-reactor-treasure-seen-buried-in-wreck-of-</a:t>
            </a:r>
            <a:r>
              <a:rPr lang="en-US" sz="1200" dirty="0" err="1">
                <a:latin typeface="Avenir Medium"/>
                <a:cs typeface="Avenir Medium"/>
              </a:rPr>
              <a:t>westinghouse</a:t>
            </a:r>
            <a:endParaRPr lang="en-US" sz="12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87116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73975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Pebble-bed high temperature reactor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658" y="738952"/>
            <a:ext cx="8836671" cy="286386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Pebble-bed reactors </a:t>
            </a:r>
            <a:r>
              <a:rPr lang="en-US" sz="2000" dirty="0">
                <a:latin typeface="Avenir Medium"/>
                <a:cs typeface="Avenir Medium"/>
              </a:rPr>
              <a:t>have radically different fuel handling systems.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Pebbles: 1000s of small kernels of UO</a:t>
            </a:r>
            <a:r>
              <a:rPr lang="en-US" baseline="-25000" dirty="0">
                <a:latin typeface="Avenir Medium"/>
                <a:cs typeface="Avenir Medium"/>
              </a:rPr>
              <a:t>2</a:t>
            </a:r>
            <a:r>
              <a:rPr lang="en-US" dirty="0">
                <a:latin typeface="Avenir Medium"/>
                <a:cs typeface="Avenir Medium"/>
              </a:rPr>
              <a:t> coated with layers of graphite.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Combining many pebbles in a hopper achieves critical mass.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Cooled by pumping high-pressure He through the pebbles.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Operates at 900°C.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Drives a CCGT generation system.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Germany abandoned the design when a </a:t>
            </a:r>
            <a:br>
              <a:rPr lang="en-US" dirty="0">
                <a:latin typeface="Avenir Medium"/>
                <a:cs typeface="Avenir Medium"/>
              </a:rPr>
            </a:br>
            <a:r>
              <a:rPr lang="en-US" dirty="0">
                <a:latin typeface="Avenir Medium"/>
                <a:cs typeface="Avenir Medium"/>
              </a:rPr>
              <a:t>pebble jammed, was damaged &amp; leaked.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China is building pebble-bed reactors.</a:t>
            </a:r>
          </a:p>
        </p:txBody>
      </p:sp>
      <p:pic>
        <p:nvPicPr>
          <p:cNvPr id="11" name="Picture 10" descr="470px-Pebble_bed_reactor_scheme_(English).sv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6" r="9923" b="5825"/>
          <a:stretch/>
        </p:blipFill>
        <p:spPr>
          <a:xfrm>
            <a:off x="5314875" y="2174438"/>
            <a:ext cx="3841455" cy="46835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334780"/>
            <a:ext cx="419152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11;</a:t>
            </a:r>
          </a:p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en.wikipedia.org</a:t>
            </a:r>
            <a:r>
              <a:rPr lang="en-US" sz="1400" dirty="0">
                <a:latin typeface="Avenir Medium"/>
                <a:cs typeface="Avenir Medium"/>
              </a:rPr>
              <a:t>/wiki/Pebble-</a:t>
            </a:r>
            <a:r>
              <a:rPr lang="en-US" sz="1400" dirty="0" err="1">
                <a:latin typeface="Avenir Medium"/>
                <a:cs typeface="Avenir Medium"/>
              </a:rPr>
              <a:t>bed_reactor</a:t>
            </a:r>
            <a:endParaRPr lang="en-US" sz="1400" dirty="0">
              <a:latin typeface="Avenir Medium"/>
              <a:cs typeface="Avenir Medium"/>
            </a:endParaRPr>
          </a:p>
        </p:txBody>
      </p:sp>
      <p:pic>
        <p:nvPicPr>
          <p:cNvPr id="2" name="Picture 1" descr="Scanbot Nov 8, 2017 8.56 PM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t="31707" r="14575" b="32304"/>
          <a:stretch/>
        </p:blipFill>
        <p:spPr>
          <a:xfrm>
            <a:off x="726718" y="3602812"/>
            <a:ext cx="4451595" cy="273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40305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Molten-salt reactors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0796" y="6328152"/>
            <a:ext cx="419152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11;</a:t>
            </a:r>
          </a:p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en.wikipedia.org</a:t>
            </a:r>
            <a:r>
              <a:rPr lang="en-US" sz="1400" dirty="0">
                <a:latin typeface="Avenir Medium"/>
                <a:cs typeface="Avenir Medium"/>
              </a:rPr>
              <a:t>/wiki/</a:t>
            </a:r>
            <a:r>
              <a:rPr lang="en-US" sz="1400" dirty="0" err="1">
                <a:latin typeface="Avenir Medium"/>
                <a:cs typeface="Avenir Medium"/>
              </a:rPr>
              <a:t>Molten_salt_reactor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681115" cy="76431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Molten-salt reactors </a:t>
            </a:r>
            <a:r>
              <a:rPr lang="en-US" sz="2000" dirty="0">
                <a:latin typeface="Avenir Medium"/>
                <a:cs typeface="Avenir Medium"/>
              </a:rPr>
              <a:t>use a radically different design in which the coolant – which may be the fuel itself – is a molten salt.</a:t>
            </a:r>
          </a:p>
        </p:txBody>
      </p:sp>
      <p:pic>
        <p:nvPicPr>
          <p:cNvPr id="7" name="Picture 6" descr="600px-Molten_Salt_Reactor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117" y="1615270"/>
            <a:ext cx="6426656" cy="47128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388" y="1891386"/>
            <a:ext cx="2833570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lack"/>
                <a:cs typeface="Avenir Black"/>
              </a:rPr>
              <a:t>Advantages: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High temp &amp;</a:t>
            </a:r>
            <a:br>
              <a:rPr lang="en-US" dirty="0">
                <a:latin typeface="Avenir Medium"/>
                <a:cs typeface="Avenir Medium"/>
              </a:rPr>
            </a:br>
            <a:r>
              <a:rPr lang="en-US" dirty="0">
                <a:latin typeface="Avenir Medium"/>
                <a:cs typeface="Avenir Medium"/>
              </a:rPr>
              <a:t>thermal efficiency.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Liquid UF4 is</a:t>
            </a:r>
            <a:br>
              <a:rPr lang="en-US" dirty="0">
                <a:latin typeface="Avenir Medium"/>
                <a:cs typeface="Avenir Medium"/>
              </a:rPr>
            </a:br>
            <a:r>
              <a:rPr lang="en-US" dirty="0">
                <a:latin typeface="Avenir Medium"/>
                <a:cs typeface="Avenir Medium"/>
              </a:rPr>
              <a:t>dissolved in coolant.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Circulation through</a:t>
            </a:r>
            <a:br>
              <a:rPr lang="en-US" dirty="0">
                <a:latin typeface="Avenir Medium"/>
                <a:cs typeface="Avenir Medium"/>
              </a:rPr>
            </a:br>
            <a:r>
              <a:rPr lang="en-US" dirty="0">
                <a:latin typeface="Avenir Medium"/>
                <a:cs typeface="Avenir Medium"/>
              </a:rPr>
              <a:t>graphite core</a:t>
            </a:r>
            <a:br>
              <a:rPr lang="en-US" dirty="0">
                <a:latin typeface="Avenir Medium"/>
                <a:cs typeface="Avenir Medium"/>
              </a:rPr>
            </a:br>
            <a:r>
              <a:rPr lang="en-US" dirty="0">
                <a:latin typeface="Avenir Medium"/>
                <a:cs typeface="Avenir Medium"/>
              </a:rPr>
              <a:t>causes criticality.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venir Medium"/>
              <a:cs typeface="Avenir Medium"/>
            </a:endParaRPr>
          </a:p>
          <a:p>
            <a:r>
              <a:rPr lang="en-US" dirty="0">
                <a:latin typeface="Avenir Black"/>
                <a:cs typeface="Avenir Black"/>
              </a:rPr>
              <a:t>Safety: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Loss of coolant is </a:t>
            </a:r>
            <a:br>
              <a:rPr lang="en-US" dirty="0">
                <a:latin typeface="Avenir Medium"/>
                <a:cs typeface="Avenir Medium"/>
              </a:rPr>
            </a:br>
            <a:r>
              <a:rPr lang="en-US" dirty="0">
                <a:latin typeface="Avenir Medium"/>
                <a:cs typeface="Avenir Medium"/>
              </a:rPr>
              <a:t>loss of fuel, so</a:t>
            </a:r>
            <a:br>
              <a:rPr lang="en-US" dirty="0">
                <a:latin typeface="Avenir Medium"/>
                <a:cs typeface="Avenir Medium"/>
              </a:rPr>
            </a:br>
            <a:r>
              <a:rPr lang="en-US" dirty="0">
                <a:latin typeface="Avenir Medium"/>
                <a:cs typeface="Avenir Medium"/>
              </a:rPr>
              <a:t>stops criticality.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Medium"/>
                <a:cs typeface="Avenir Medium"/>
              </a:rPr>
              <a:t>Overheating melts</a:t>
            </a:r>
            <a:br>
              <a:rPr lang="en-US" dirty="0">
                <a:latin typeface="Avenir Medium"/>
                <a:cs typeface="Avenir Medium"/>
              </a:rPr>
            </a:br>
            <a:r>
              <a:rPr lang="en-US" dirty="0">
                <a:latin typeface="Avenir Medium"/>
                <a:cs typeface="Avenir Medium"/>
              </a:rPr>
              <a:t>a safety plug, draining</a:t>
            </a:r>
            <a:br>
              <a:rPr lang="en-US" dirty="0">
                <a:latin typeface="Avenir Medium"/>
                <a:cs typeface="Avenir Medium"/>
              </a:rPr>
            </a:br>
            <a:r>
              <a:rPr lang="en-US" dirty="0">
                <a:latin typeface="Avenir Medium"/>
                <a:cs typeface="Avenir Medium"/>
              </a:rPr>
              <a:t>fuel into water cooling</a:t>
            </a:r>
            <a:br>
              <a:rPr lang="en-US" dirty="0">
                <a:latin typeface="Avenir Medium"/>
                <a:cs typeface="Avenir Medium"/>
              </a:rPr>
            </a:br>
            <a:r>
              <a:rPr lang="en-US" dirty="0">
                <a:latin typeface="Avenir Medium"/>
                <a:cs typeface="Avenir Medium"/>
              </a:rPr>
              <a:t>pond, solidifying fuel.</a:t>
            </a:r>
          </a:p>
        </p:txBody>
      </p:sp>
    </p:spTree>
    <p:extLst>
      <p:ext uri="{BB962C8B-B14F-4D97-AF65-F5344CB8AC3E}">
        <p14:creationId xmlns:p14="http://schemas.microsoft.com/office/powerpoint/2010/main" val="404869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50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6. Nuclear power</a:t>
            </a:r>
          </a:p>
        </p:txBody>
      </p:sp>
      <p:pic>
        <p:nvPicPr>
          <p:cNvPr id="6" name="Picture 5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2518284"/>
            <a:ext cx="8524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i="1" dirty="0">
                <a:latin typeface="Avenir Black"/>
                <a:cs typeface="Avenir Black"/>
              </a:rPr>
              <a:t>6.3: Radioactivity</a:t>
            </a:r>
          </a:p>
          <a:p>
            <a:pPr lvl="1" algn="ctr"/>
            <a:endParaRPr lang="en-US" sz="2800" i="1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29096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50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6. Nuclear power</a:t>
            </a:r>
          </a:p>
        </p:txBody>
      </p:sp>
      <p:pic>
        <p:nvPicPr>
          <p:cNvPr id="6" name="Picture 5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2518284"/>
            <a:ext cx="8524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i="1" dirty="0">
                <a:latin typeface="Avenir Black"/>
                <a:cs typeface="Avenir Black"/>
              </a:rPr>
              <a:t>6.10: Nuclear power in Vermont</a:t>
            </a:r>
            <a:endParaRPr lang="en-US" sz="2800" i="1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827261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59453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Vermont Yankee nuclear plant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9377" y="644800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527584"/>
              </p:ext>
            </p:extLst>
          </p:nvPr>
        </p:nvGraphicFramePr>
        <p:xfrm>
          <a:off x="228600" y="819939"/>
          <a:ext cx="6544356" cy="4485187"/>
        </p:xfrm>
        <a:graphic>
          <a:graphicData uri="http://schemas.openxmlformats.org/drawingml/2006/table">
            <a:tbl>
              <a:tblPr/>
              <a:tblGrid>
                <a:gridCol w="3272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2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81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Data</a:t>
                      </a:r>
                    </a:p>
                  </a:txBody>
                  <a:tcPr marL="81280" marR="81280" marT="40640" marB="4064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815">
                <a:tc>
                  <a:txBody>
                    <a:bodyPr/>
                    <a:lstStyle/>
                    <a:p>
                      <a:r>
                        <a:rPr lang="en-US" sz="1600"/>
                        <a:t>Location</a:t>
                      </a:r>
                    </a:p>
                  </a:txBody>
                  <a:tcPr marL="81280" marR="81280" marT="40640" marB="4064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FA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>
                          <a:hlinkClick r:id="" action="ppaction://hlinkfile"/>
                        </a:rPr>
                        <a:t>Vernon, VT</a:t>
                      </a:r>
                      <a:endParaRPr lang="en-US" sz="1600"/>
                    </a:p>
                  </a:txBody>
                  <a:tcPr marL="81280" marR="81280" marT="40640" marB="4064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815">
                <a:tc>
                  <a:txBody>
                    <a:bodyPr/>
                    <a:lstStyle/>
                    <a:p>
                      <a:r>
                        <a:rPr lang="en-US" sz="1600"/>
                        <a:t>Operator</a:t>
                      </a:r>
                    </a:p>
                  </a:txBody>
                  <a:tcPr marL="81280" marR="81280" marT="40640" marB="4064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FA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>
                          <a:hlinkClick r:id="" action="ppaction://hlinkfile"/>
                        </a:rPr>
                        <a:t>Entergy</a:t>
                      </a:r>
                      <a:endParaRPr lang="en-US" sz="1600"/>
                    </a:p>
                  </a:txBody>
                  <a:tcPr marL="81280" marR="81280" marT="40640" marB="4064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815">
                <a:tc>
                  <a:txBody>
                    <a:bodyPr/>
                    <a:lstStyle/>
                    <a:p>
                      <a:r>
                        <a:rPr lang="en-US" sz="1600"/>
                        <a:t>Start of commercial operation</a:t>
                      </a:r>
                    </a:p>
                  </a:txBody>
                  <a:tcPr marL="81280" marR="81280" marT="40640" marB="4064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FA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>
                          <a:hlinkClick r:id="" action="ppaction://hlinkfile"/>
                        </a:rPr>
                        <a:t>February 28</a:t>
                      </a:r>
                      <a:r>
                        <a:rPr lang="en-US" sz="1600"/>
                        <a:t>, </a:t>
                      </a:r>
                      <a:r>
                        <a:rPr lang="en-US" sz="1600">
                          <a:hlinkClick r:id="" action="ppaction://hlinkfile"/>
                        </a:rPr>
                        <a:t>1973</a:t>
                      </a:r>
                      <a:endParaRPr lang="en-US" sz="1600"/>
                    </a:p>
                  </a:txBody>
                  <a:tcPr marL="81280" marR="81280" marT="40640" marB="4064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81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Reactors</a:t>
                      </a:r>
                    </a:p>
                  </a:txBody>
                  <a:tcPr marL="81280" marR="81280" marT="40640" marB="4064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815">
                <a:tc>
                  <a:txBody>
                    <a:bodyPr/>
                    <a:lstStyle/>
                    <a:p>
                      <a:r>
                        <a:rPr lang="en-US" sz="1600"/>
                        <a:t>Reactor supplier</a:t>
                      </a:r>
                    </a:p>
                  </a:txBody>
                  <a:tcPr marL="81280" marR="81280" marT="40640" marB="4064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FA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>
                          <a:hlinkClick r:id="" action="ppaction://hlinkfile"/>
                        </a:rPr>
                        <a:t>General Electric</a:t>
                      </a:r>
                      <a:endParaRPr lang="en-US" sz="1600"/>
                    </a:p>
                  </a:txBody>
                  <a:tcPr marL="81280" marR="81280" marT="40640" marB="4064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815">
                <a:tc>
                  <a:txBody>
                    <a:bodyPr/>
                    <a:lstStyle/>
                    <a:p>
                      <a:r>
                        <a:rPr lang="en-US" sz="1600"/>
                        <a:t>Reactor type</a:t>
                      </a:r>
                    </a:p>
                  </a:txBody>
                  <a:tcPr marL="81280" marR="81280" marT="40640" marB="4064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FA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 dirty="0">
                          <a:hlinkClick r:id="" action="ppaction://hlinkfile"/>
                        </a:rPr>
                        <a:t>BWR-4</a:t>
                      </a:r>
                      <a:endParaRPr lang="en-US" sz="1600" dirty="0"/>
                    </a:p>
                  </a:txBody>
                  <a:tcPr marL="81280" marR="81280" marT="40640" marB="4064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81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/>
                        <a:t>Power</a:t>
                      </a:r>
                    </a:p>
                  </a:txBody>
                  <a:tcPr marL="81280" marR="81280" marT="40640" marB="4064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815">
                <a:tc>
                  <a:txBody>
                    <a:bodyPr/>
                    <a:lstStyle/>
                    <a:p>
                      <a:r>
                        <a:rPr lang="en-US" sz="1600"/>
                        <a:t>Capacity</a:t>
                      </a:r>
                    </a:p>
                  </a:txBody>
                  <a:tcPr marL="81280" marR="81280" marT="40640" marB="4064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FA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/>
                        <a:t>620 MW</a:t>
                      </a:r>
                    </a:p>
                  </a:txBody>
                  <a:tcPr marL="81280" marR="81280" marT="40640" marB="4064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7926">
                <a:tc>
                  <a:txBody>
                    <a:bodyPr/>
                    <a:lstStyle/>
                    <a:p>
                      <a:r>
                        <a:rPr lang="en-US" sz="1600"/>
                        <a:t>Total power generation in 2007</a:t>
                      </a:r>
                    </a:p>
                  </a:txBody>
                  <a:tcPr marL="81280" marR="81280" marT="40640" marB="4064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FA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 dirty="0"/>
                        <a:t>4,703 </a:t>
                      </a:r>
                      <a:r>
                        <a:rPr lang="en-US" sz="1600" dirty="0" err="1"/>
                        <a:t>GW·h</a:t>
                      </a:r>
                      <a:endParaRPr lang="en-US" sz="1600" dirty="0"/>
                    </a:p>
                  </a:txBody>
                  <a:tcPr marL="81280" marR="81280" marT="40640" marB="4064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7926">
                <a:tc>
                  <a:txBody>
                    <a:bodyPr/>
                    <a:lstStyle/>
                    <a:p>
                      <a:r>
                        <a:rPr lang="en-US" sz="1600" dirty="0"/>
                        <a:t>Average annual generation (last 5 yrs)</a:t>
                      </a:r>
                    </a:p>
                  </a:txBody>
                  <a:tcPr marL="81280" marR="81280" marT="40640" marB="4064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FA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 dirty="0"/>
                        <a:t>4,436 </a:t>
                      </a:r>
                      <a:r>
                        <a:rPr lang="en-US" sz="1600" dirty="0" err="1"/>
                        <a:t>GW·h</a:t>
                      </a:r>
                      <a:endParaRPr lang="en-US" sz="1600" dirty="0"/>
                    </a:p>
                  </a:txBody>
                  <a:tcPr marL="81280" marR="81280" marT="40640" marB="4064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" name="Picture 1" descr="Vermont_Yankee_Nuclear_Power_Pla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377" y="3135413"/>
            <a:ext cx="4191523" cy="33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168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59453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Vermont Yankee nuclear plant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09608" y="6448003"/>
            <a:ext cx="15953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venir Medium"/>
                <a:cs typeface="Avenir Medium"/>
              </a:rPr>
              <a:t>www.eia.doe.gov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659" y="738952"/>
            <a:ext cx="8528008" cy="76431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Vermont Yankee </a:t>
            </a:r>
            <a:r>
              <a:rPr lang="en-US" sz="2000" dirty="0">
                <a:latin typeface="Avenir Medium"/>
                <a:cs typeface="Avenir Medium"/>
              </a:rPr>
              <a:t>occupies a 125-acre site in Vernon, VT (Windham County)</a:t>
            </a:r>
            <a:endParaRPr lang="en-US" sz="2000" dirty="0">
              <a:solidFill>
                <a:srgbClr val="0000FF"/>
              </a:solidFill>
              <a:latin typeface="Avenir Medium"/>
              <a:cs typeface="Avenir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784" y="1750378"/>
            <a:ext cx="8528008" cy="21185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u="sng" dirty="0">
                <a:latin typeface="Avenir Medium"/>
                <a:cs typeface="Avenir Medium"/>
              </a:rPr>
              <a:t>September 2003</a:t>
            </a:r>
            <a:r>
              <a:rPr lang="en-US" sz="2000" dirty="0">
                <a:latin typeface="Avenir Medium"/>
                <a:cs typeface="Avenir Medium"/>
              </a:rPr>
              <a:t>:</a:t>
            </a:r>
            <a:r>
              <a:rPr lang="en-US" sz="2000" dirty="0">
                <a:latin typeface="Avenir Black"/>
                <a:cs typeface="Avenir Black"/>
              </a:rPr>
              <a:t> </a:t>
            </a:r>
            <a:r>
              <a:rPr lang="en-US" sz="2000" dirty="0">
                <a:latin typeface="Avenir Medium"/>
                <a:cs typeface="Avenir Medium"/>
              </a:rPr>
              <a:t>Entergy Nuclear Operations, the owner, submitted an application to the Nuclear Regulatory Commission (NRC) to </a:t>
            </a:r>
            <a:r>
              <a:rPr lang="en-US" sz="2000" dirty="0">
                <a:latin typeface="Avenir Black"/>
                <a:cs typeface="Avenir Black"/>
              </a:rPr>
              <a:t>increase the plant’s maximum power level by 20%</a:t>
            </a:r>
            <a:r>
              <a:rPr lang="en-US" sz="2000" dirty="0">
                <a:latin typeface="Avenir Medium"/>
                <a:cs typeface="Avenir Medium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There were questions and objections.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The plant was nearing the end of its licensing period.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And it needed to be refueled to increase power.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5244" y="4309632"/>
            <a:ext cx="8528008" cy="42575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u="sng" dirty="0">
                <a:latin typeface="Avenir Medium"/>
                <a:cs typeface="Avenir Medium"/>
              </a:rPr>
              <a:t>January 2007</a:t>
            </a:r>
            <a:r>
              <a:rPr lang="en-US" sz="2000" dirty="0">
                <a:latin typeface="Avenir Medium"/>
                <a:cs typeface="Avenir Medium"/>
              </a:rPr>
              <a:t>:</a:t>
            </a:r>
            <a:r>
              <a:rPr lang="en-US" sz="2000" dirty="0">
                <a:latin typeface="Avenir Black"/>
                <a:cs typeface="Avenir Black"/>
              </a:rPr>
              <a:t> </a:t>
            </a:r>
            <a:r>
              <a:rPr lang="en-US" sz="2000" dirty="0">
                <a:latin typeface="Avenir Medium"/>
                <a:cs typeface="Avenir Medium"/>
              </a:rPr>
              <a:t>Entergy applied for a 20-year license extension.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704" y="5287841"/>
            <a:ext cx="8528008" cy="42575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u="sng" dirty="0">
                <a:latin typeface="Avenir Medium"/>
                <a:cs typeface="Avenir Medium"/>
              </a:rPr>
              <a:t>2014</a:t>
            </a:r>
            <a:r>
              <a:rPr lang="en-US" sz="2000" dirty="0">
                <a:latin typeface="Avenir Medium"/>
                <a:cs typeface="Avenir Medium"/>
              </a:rPr>
              <a:t>:</a:t>
            </a:r>
            <a:r>
              <a:rPr lang="en-US" sz="2000" dirty="0">
                <a:latin typeface="Avenir Black"/>
                <a:cs typeface="Avenir Black"/>
              </a:rPr>
              <a:t> </a:t>
            </a:r>
            <a:r>
              <a:rPr lang="en-US" sz="2000" dirty="0">
                <a:latin typeface="Avenir Medium"/>
                <a:cs typeface="Avenir Medium"/>
              </a:rPr>
              <a:t>Vermont Yankee closed</a:t>
            </a:r>
            <a:r>
              <a:rPr lang="is-IS" sz="2000" dirty="0">
                <a:latin typeface="Avenir Medium"/>
                <a:cs typeface="Avenir Medium"/>
              </a:rPr>
              <a:t>… decomissioning dates uncertain</a:t>
            </a:r>
            <a:endParaRPr lang="en-US" sz="20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9597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66732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Dry cask storage of nuclear waste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09608" y="6448003"/>
            <a:ext cx="15953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venir Medium"/>
                <a:cs typeface="Avenir Medium"/>
              </a:rPr>
              <a:t>www.eia.doe.gov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659" y="738952"/>
            <a:ext cx="8528008" cy="17799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Nuclear waste at Vermont Yankee is stored on site in </a:t>
            </a:r>
            <a:r>
              <a:rPr lang="en-US" sz="2000" dirty="0">
                <a:solidFill>
                  <a:srgbClr val="000000"/>
                </a:solidFill>
                <a:latin typeface="Avenir Black"/>
                <a:cs typeface="Avenir Black"/>
              </a:rPr>
              <a:t>‘dry casks’</a:t>
            </a: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Spent fuel is placed in a canister &amp; flooded with inert gas.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The steel cylinder is bolted / welded shut.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Cylinders are surrounded by additional steel, concrete or other material to shield humans from radiation.</a:t>
            </a:r>
          </a:p>
        </p:txBody>
      </p:sp>
      <p:pic>
        <p:nvPicPr>
          <p:cNvPr id="16" name="Picture 4" descr="File:Nuclear dry storag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833" y="2613209"/>
            <a:ext cx="5831699" cy="368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File:Dry-cask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7222" y="2157597"/>
            <a:ext cx="3212286" cy="433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91042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50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6. Nuclear power</a:t>
            </a:r>
          </a:p>
        </p:txBody>
      </p:sp>
      <p:pic>
        <p:nvPicPr>
          <p:cNvPr id="6" name="Picture 5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2518284"/>
            <a:ext cx="8524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i="1" dirty="0">
                <a:latin typeface="Avenir Black"/>
                <a:cs typeface="Avenir Black"/>
              </a:rPr>
              <a:t>6.11: Power from fusion</a:t>
            </a:r>
            <a:endParaRPr lang="en-US" sz="2800" i="1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618135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1023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What is fusion?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09608" y="6448003"/>
            <a:ext cx="15953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venir Medium"/>
                <a:cs typeface="Avenir Medium"/>
              </a:rPr>
              <a:t>www.eia.doe.gov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659" y="738952"/>
            <a:ext cx="8528008" cy="17799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Fusion of two isotopes of hydrogen, deuterium (</a:t>
            </a:r>
            <a:r>
              <a:rPr lang="en-US" sz="2000" baseline="30000" dirty="0">
                <a:solidFill>
                  <a:srgbClr val="000000"/>
                </a:solidFill>
                <a:latin typeface="Avenir Medium"/>
                <a:cs typeface="Avenir Medium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H) and tritium (</a:t>
            </a:r>
            <a:r>
              <a:rPr lang="en-US" sz="2000" baseline="30000" dirty="0">
                <a:solidFill>
                  <a:srgbClr val="000000"/>
                </a:solidFill>
                <a:latin typeface="Avenir Medium"/>
                <a:cs typeface="Avenir Medium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H), creates helium-4.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A neutron is freed.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Black"/>
                <a:cs typeface="Avenir Black"/>
              </a:rPr>
              <a:t>17.59 MeV of energy </a:t>
            </a: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is released when matter is converted to energy according to E = mc</a:t>
            </a:r>
            <a:r>
              <a:rPr lang="en-US" sz="2000" baseline="30000" dirty="0">
                <a:solidFill>
                  <a:srgbClr val="000000"/>
                </a:solidFill>
                <a:latin typeface="Avenir Medium"/>
                <a:cs typeface="Avenir Medium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27"/>
          <a:stretch/>
        </p:blipFill>
        <p:spPr bwMode="auto">
          <a:xfrm>
            <a:off x="3031983" y="3746579"/>
            <a:ext cx="6003697" cy="166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99377" y="644800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pic>
        <p:nvPicPr>
          <p:cNvPr id="13" name="Picture 2" descr="http://upload.wikimedia.org/wikipedia/commons/thumb/3/3b/Deuterium-tritium_fusion.svg/180px-Deuterium-tritium_fusion.svg.png">
            <a:hlinkClick r:id="rId4" tooltip="Fusion of deuterium with tritium creating helium-4, freeing a neutron, and releasing 17.59 MeV of energy by conversion of mass in accord with E=mc2.[1]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454" y="2915323"/>
            <a:ext cx="2930647" cy="338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02729" y="2747342"/>
            <a:ext cx="5763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lack"/>
                <a:cs typeface="Avenir Black"/>
              </a:rPr>
              <a:t>Fusion powers the sun</a:t>
            </a:r>
            <a:r>
              <a:rPr lang="en-US" sz="2000" dirty="0">
                <a:latin typeface="Avenir Medium"/>
                <a:cs typeface="Avenir Medium"/>
              </a:rPr>
              <a:t>, &amp; thus is the ultimate source of power for life on our planet.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71754" y="5468540"/>
            <a:ext cx="576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Medium"/>
                <a:cs typeface="Avenir Medium"/>
              </a:rPr>
              <a:t>Products are not radioactive or hazardous.</a:t>
            </a:r>
          </a:p>
        </p:txBody>
      </p:sp>
    </p:spTree>
    <p:extLst>
      <p:ext uri="{BB962C8B-B14F-4D97-AF65-F5344CB8AC3E}">
        <p14:creationId xmlns:p14="http://schemas.microsoft.com/office/powerpoint/2010/main" val="199793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51475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Energy released by fusion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09608" y="6448003"/>
            <a:ext cx="15953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venir Medium"/>
                <a:cs typeface="Avenir Medium"/>
              </a:rPr>
              <a:t>www.eia.doe.gov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659" y="738952"/>
            <a:ext cx="8528008" cy="76431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How much energy is released when one atom of deuterium fuses with one atom of tritium to create an atom of helium and a neutron?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99377" y="644800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805080"/>
              </p:ext>
            </p:extLst>
          </p:nvPr>
        </p:nvGraphicFramePr>
        <p:xfrm>
          <a:off x="2393752" y="1602526"/>
          <a:ext cx="4453461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7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5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particle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mass (atomic mass units)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deuterium</a:t>
                      </a:r>
                      <a:r>
                        <a:rPr lang="en-US" baseline="0" dirty="0"/>
                        <a:t> atom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2.0136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tritium atom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3.0155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helium atom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4.0015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neutron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1.0087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93752" y="3658519"/>
            <a:ext cx="3853251" cy="86177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aseline="30000" dirty="0">
                <a:latin typeface="Avenir Black"/>
                <a:cs typeface="Avenir Black"/>
              </a:rPr>
              <a:t>   2</a:t>
            </a:r>
            <a:r>
              <a:rPr lang="en-US" dirty="0">
                <a:latin typeface="Avenir Black"/>
                <a:cs typeface="Avenir Black"/>
              </a:rPr>
              <a:t>H    +    </a:t>
            </a:r>
            <a:r>
              <a:rPr lang="en-US" baseline="30000" dirty="0">
                <a:latin typeface="Avenir Black"/>
                <a:cs typeface="Avenir Black"/>
              </a:rPr>
              <a:t>3</a:t>
            </a:r>
            <a:r>
              <a:rPr lang="en-US" dirty="0">
                <a:latin typeface="Avenir Black"/>
                <a:cs typeface="Avenir Black"/>
              </a:rPr>
              <a:t>H     </a:t>
            </a:r>
            <a:r>
              <a:rPr lang="en-US" dirty="0">
                <a:latin typeface="Avenir Black"/>
                <a:cs typeface="Avenir Black"/>
                <a:sym typeface="Wingdings"/>
              </a:rPr>
              <a:t>     </a:t>
            </a:r>
            <a:r>
              <a:rPr lang="en-US" baseline="30000" dirty="0">
                <a:latin typeface="Avenir Black"/>
                <a:cs typeface="Avenir Black"/>
                <a:sym typeface="Wingdings"/>
              </a:rPr>
              <a:t>4</a:t>
            </a:r>
            <a:r>
              <a:rPr lang="en-US" dirty="0">
                <a:latin typeface="Avenir Black"/>
                <a:cs typeface="Avenir Black"/>
                <a:sym typeface="Wingdings"/>
              </a:rPr>
              <a:t>He  +  1 n</a:t>
            </a:r>
          </a:p>
          <a:p>
            <a:r>
              <a:rPr lang="en-US" sz="1600" dirty="0">
                <a:latin typeface="Avenir Medium"/>
                <a:cs typeface="Avenir Medium"/>
                <a:sym typeface="Wingdings"/>
              </a:rPr>
              <a:t>2.0136 + 3.0155        4.0015 + 1.0087</a:t>
            </a:r>
          </a:p>
          <a:p>
            <a:r>
              <a:rPr lang="en-US" sz="1600" dirty="0">
                <a:latin typeface="Avenir Medium"/>
                <a:cs typeface="Avenir Medium"/>
                <a:sym typeface="Wingdings"/>
              </a:rPr>
              <a:t>        5.0291                      5.0102</a:t>
            </a:r>
            <a:endParaRPr lang="en-US" sz="1600" dirty="0">
              <a:latin typeface="Avenir Medium"/>
              <a:cs typeface="Avenir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9908" y="4154127"/>
            <a:ext cx="1979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Medium"/>
                <a:cs typeface="Avenir Medium"/>
              </a:rPr>
              <a:t>Loss of 0.0189 </a:t>
            </a:r>
            <a:r>
              <a:rPr lang="en-US" sz="1600" dirty="0" err="1">
                <a:latin typeface="Avenir Medium"/>
                <a:cs typeface="Avenir Medium"/>
              </a:rPr>
              <a:t>amu</a:t>
            </a:r>
            <a:endParaRPr lang="en-US" sz="1600" dirty="0">
              <a:latin typeface="Avenir Medium"/>
              <a:cs typeface="Avenir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352" y="4692851"/>
            <a:ext cx="8647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Medium"/>
                <a:cs typeface="Avenir Medium"/>
              </a:rPr>
              <a:t>Energy = (0.0189 </a:t>
            </a:r>
            <a:r>
              <a:rPr lang="en-US" sz="2000" dirty="0" err="1">
                <a:latin typeface="Avenir Medium"/>
                <a:cs typeface="Avenir Medium"/>
              </a:rPr>
              <a:t>amu</a:t>
            </a:r>
            <a:r>
              <a:rPr lang="en-US" sz="2000" dirty="0">
                <a:latin typeface="Avenir Medium"/>
                <a:cs typeface="Avenir Medium"/>
              </a:rPr>
              <a:t>)(931 MeV/</a:t>
            </a:r>
            <a:r>
              <a:rPr lang="en-US" sz="2000" dirty="0" err="1">
                <a:latin typeface="Avenir Medium"/>
                <a:cs typeface="Avenir Medium"/>
              </a:rPr>
              <a:t>amu</a:t>
            </a:r>
            <a:r>
              <a:rPr lang="en-US" sz="2000" dirty="0">
                <a:latin typeface="Avenir Medium"/>
                <a:cs typeface="Avenir Medium"/>
              </a:rPr>
              <a:t>) = 17.6 MeV </a:t>
            </a:r>
            <a:r>
              <a:rPr lang="en-US" sz="2000" dirty="0">
                <a:latin typeface="Avenir Medium"/>
                <a:cs typeface="Avenir Medium"/>
                <a:sym typeface="Wingdings"/>
              </a:rPr>
              <a:t> 2.82 E-12 J / event</a:t>
            </a:r>
            <a:endParaRPr lang="en-US" sz="2000" dirty="0">
              <a:latin typeface="Avenir Medium"/>
              <a:cs typeface="Avenir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352" y="5383441"/>
            <a:ext cx="6944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lack"/>
                <a:cs typeface="Avenir Black"/>
              </a:rPr>
              <a:t>Fusion of 2 kg of deuterium &amp; 3 kg of tritium </a:t>
            </a:r>
            <a:r>
              <a:rPr lang="en-US" sz="2000" dirty="0">
                <a:latin typeface="Avenir Black"/>
                <a:cs typeface="Avenir Black"/>
                <a:sym typeface="Wingdings"/>
              </a:rPr>
              <a:t>  350 TJ</a:t>
            </a:r>
            <a:endParaRPr lang="en-US" sz="20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85206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1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29500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Fuel for fusion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09608" y="6448003"/>
            <a:ext cx="15953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venir Medium"/>
                <a:cs typeface="Avenir Medium"/>
              </a:rPr>
              <a:t>www.eia.doe.gov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659" y="738952"/>
            <a:ext cx="8528008" cy="76431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Avenir Black"/>
                <a:cs typeface="Avenir Black"/>
              </a:rPr>
              <a:t>Deuterium</a:t>
            </a: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 occurs naturally at a very low abundance and can be extracted from large volumes of water.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99377" y="644800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7269" y="1697082"/>
            <a:ext cx="8528008" cy="11028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Avenir Black"/>
                <a:cs typeface="Avenir Black"/>
              </a:rPr>
              <a:t>Tritium </a:t>
            </a: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is a radioactive isotope with a relatively short half-life of 12 years.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Produced by bombarding Li-6. </a:t>
            </a:r>
          </a:p>
        </p:txBody>
      </p:sp>
      <p:pic>
        <p:nvPicPr>
          <p:cNvPr id="10" name="Picture 9" descr="Scanbot Nov 8, 2017 8.57 P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 t="37037" r="9812" b="44347"/>
          <a:stretch/>
        </p:blipFill>
        <p:spPr>
          <a:xfrm>
            <a:off x="613714" y="3166065"/>
            <a:ext cx="8008127" cy="254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050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36948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Barriers to fusion?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09608" y="6448003"/>
            <a:ext cx="15953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venir Medium"/>
                <a:cs typeface="Avenir Medium"/>
              </a:rPr>
              <a:t>www.eia.doe.gov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659" y="738952"/>
            <a:ext cx="8528008" cy="42575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So if fusion is a better idea than fission, why aren’t we using it now?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99377" y="6448003"/>
            <a:ext cx="41915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7269" y="1443580"/>
            <a:ext cx="8528008" cy="31341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It takes an </a:t>
            </a:r>
            <a:r>
              <a:rPr lang="en-US" sz="2000" dirty="0">
                <a:solidFill>
                  <a:srgbClr val="000000"/>
                </a:solidFill>
                <a:latin typeface="Avenir Black"/>
                <a:cs typeface="Avenir Black"/>
              </a:rPr>
              <a:t>enormous amount of energy</a:t>
            </a: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 to fuse two positively charged nuclei and initiate the fusion process.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rgbClr val="000000"/>
              </a:solidFill>
              <a:latin typeface="Avenir Medium"/>
              <a:cs typeface="Avenir Medium"/>
            </a:endParaRPr>
          </a:p>
          <a:p>
            <a:pPr>
              <a:lnSpc>
                <a:spcPct val="110000"/>
              </a:lnSpc>
            </a:pPr>
            <a:endParaRPr lang="en-US" sz="1000" dirty="0">
              <a:solidFill>
                <a:srgbClr val="000000"/>
              </a:solidFill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Speed?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rgbClr val="000000"/>
              </a:solidFill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Heating atoms will increase their speed, but change their physical state to plasma.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rgbClr val="000000"/>
              </a:solidFill>
              <a:latin typeface="Avenir Medium"/>
              <a:cs typeface="Avenir Medium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How can plasma – the physical state of the sun – be contained?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And stabilized?</a:t>
            </a:r>
          </a:p>
        </p:txBody>
      </p:sp>
    </p:spTree>
    <p:extLst>
      <p:ext uri="{BB962C8B-B14F-4D97-AF65-F5344CB8AC3E}">
        <p14:creationId xmlns:p14="http://schemas.microsoft.com/office/powerpoint/2010/main" val="100354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18774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 err="1">
                <a:solidFill>
                  <a:prstClr val="white"/>
                </a:solidFill>
                <a:latin typeface="Avenir Heavy"/>
                <a:cs typeface="Avenir Heavy"/>
              </a:rPr>
              <a:t>Tokamak</a:t>
            </a:r>
            <a:endParaRPr lang="en-US" sz="3200" dirty="0">
              <a:solidFill>
                <a:prstClr val="white"/>
              </a:solidFill>
              <a:latin typeface="Avenir Heavy"/>
              <a:cs typeface="Avenir Heavy"/>
            </a:endParaRP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09608" y="6448003"/>
            <a:ext cx="15953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venir Medium"/>
                <a:cs typeface="Avenir Medium"/>
              </a:rPr>
              <a:t>www.eia.doe.gov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659" y="738952"/>
            <a:ext cx="8528008" cy="245708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err="1">
                <a:solidFill>
                  <a:srgbClr val="000000"/>
                </a:solidFill>
                <a:latin typeface="Avenir Black"/>
                <a:cs typeface="Avenir Black"/>
              </a:rPr>
              <a:t>Tokamak</a:t>
            </a:r>
            <a:r>
              <a:rPr lang="en-US" sz="2000" dirty="0">
                <a:solidFill>
                  <a:srgbClr val="000000"/>
                </a:solidFill>
                <a:latin typeface="Avenir Black"/>
                <a:cs typeface="Avenir Black"/>
              </a:rPr>
              <a:t>: </a:t>
            </a: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a machine that uses magnetic fields to contain plasma in a torus, or doughnut shaped space.</a:t>
            </a:r>
          </a:p>
          <a:p>
            <a:pPr>
              <a:lnSpc>
                <a:spcPct val="110000"/>
              </a:lnSpc>
            </a:pPr>
            <a:endParaRPr lang="en-US" sz="2000" dirty="0">
              <a:solidFill>
                <a:srgbClr val="000000"/>
              </a:solidFill>
              <a:latin typeface="Avenir Medium"/>
              <a:cs typeface="Avenir Medium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Breakthrough at MIT?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Adding small amounts of </a:t>
            </a:r>
            <a:b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</a:br>
            <a:r>
              <a:rPr lang="en-US" sz="2000" baseline="30000" dirty="0">
                <a:solidFill>
                  <a:srgbClr val="000000"/>
                </a:solidFill>
                <a:latin typeface="Avenir Medium"/>
                <a:cs typeface="Avenir Medium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-He seems to stabilize</a:t>
            </a:r>
            <a:b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</a:b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plasma &amp; increase efficiency.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8" y="6359560"/>
            <a:ext cx="918508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</a:t>
            </a:r>
          </a:p>
          <a:p>
            <a:r>
              <a:rPr lang="en-US" sz="1400" dirty="0">
                <a:latin typeface="Avenir Medium"/>
                <a:cs typeface="Avenir Medium"/>
              </a:rPr>
              <a:t>http://</a:t>
            </a:r>
            <a:r>
              <a:rPr lang="en-US" sz="1400" dirty="0" err="1">
                <a:latin typeface="Avenir Medium"/>
                <a:cs typeface="Avenir Medium"/>
              </a:rPr>
              <a:t>www.popularmechanics.com</a:t>
            </a:r>
            <a:r>
              <a:rPr lang="en-US" sz="1400" dirty="0">
                <a:latin typeface="Avenir Medium"/>
                <a:cs typeface="Avenir Medium"/>
              </a:rPr>
              <a:t>/science/energy/a27961/</a:t>
            </a:r>
            <a:r>
              <a:rPr lang="en-US" sz="1400" dirty="0" err="1">
                <a:latin typeface="Avenir Medium"/>
                <a:cs typeface="Avenir Medium"/>
              </a:rPr>
              <a:t>mit</a:t>
            </a:r>
            <a:r>
              <a:rPr lang="en-US" sz="1400" dirty="0">
                <a:latin typeface="Avenir Medium"/>
                <a:cs typeface="Avenir Medium"/>
              </a:rPr>
              <a:t>-nuclear-fusion-experiment-increases-efficiency/</a:t>
            </a:r>
          </a:p>
        </p:txBody>
      </p:sp>
      <p:pic>
        <p:nvPicPr>
          <p:cNvPr id="11" name="Picture 3" descr="nuclear 17"/>
          <p:cNvPicPr>
            <a:picLocks noChangeAspect="1" noChangeArrowheads="1"/>
          </p:cNvPicPr>
          <p:nvPr/>
        </p:nvPicPr>
        <p:blipFill rotWithShape="1">
          <a:blip r:embed="rId3" cstate="print"/>
          <a:srcRect l="3363" t="4143" r="6809" b="14027"/>
          <a:stretch/>
        </p:blipFill>
        <p:spPr bwMode="auto">
          <a:xfrm>
            <a:off x="212725" y="3550393"/>
            <a:ext cx="5214937" cy="273886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" name="Picture 1" descr="1503930674-1476810124-fus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919" y="1529407"/>
            <a:ext cx="4857748" cy="3238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1447" y="4767906"/>
            <a:ext cx="2296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/>
              <a:t>Alcator</a:t>
            </a:r>
            <a:r>
              <a:rPr lang="en-US" b="1" i="1" dirty="0"/>
              <a:t> C-Mod @ MIT</a:t>
            </a:r>
          </a:p>
        </p:txBody>
      </p:sp>
    </p:spTree>
    <p:extLst>
      <p:ext uri="{BB962C8B-B14F-4D97-AF65-F5344CB8AC3E}">
        <p14:creationId xmlns:p14="http://schemas.microsoft.com/office/powerpoint/2010/main" val="1994578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61606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Heavy elements &amp; radioactivity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38952"/>
            <a:ext cx="8569919" cy="177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The light elements in the upper four rows (or periods) of the periodic table have roughly equal numbers of protons &amp; neutrons.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But </a:t>
            </a:r>
            <a:r>
              <a:rPr lang="en-US" sz="2000" dirty="0">
                <a:latin typeface="Avenir Black"/>
                <a:cs typeface="Avenir Black"/>
              </a:rPr>
              <a:t>heavier elements </a:t>
            </a:r>
            <a:r>
              <a:rPr lang="en-US" sz="2000" dirty="0">
                <a:latin typeface="Avenir Medium"/>
                <a:cs typeface="Avenir Medium"/>
              </a:rPr>
              <a:t>found in lower rows have </a:t>
            </a:r>
            <a:r>
              <a:rPr lang="en-US" sz="2000" u="sng" dirty="0">
                <a:latin typeface="Avenir Medium"/>
                <a:cs typeface="Avenir Medium"/>
              </a:rPr>
              <a:t>far more neutrons </a:t>
            </a:r>
            <a:r>
              <a:rPr lang="en-US" sz="2000" dirty="0">
                <a:latin typeface="Avenir Medium"/>
                <a:cs typeface="Avenir Medium"/>
              </a:rPr>
              <a:t>than protons.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err="1">
                <a:latin typeface="Avenir Medium"/>
                <a:cs typeface="Avenir Medium"/>
              </a:rPr>
              <a:t>zB</a:t>
            </a:r>
            <a:r>
              <a:rPr lang="en-US" sz="2000" dirty="0">
                <a:latin typeface="Avenir Medium"/>
                <a:cs typeface="Avenir Medium"/>
              </a:rPr>
              <a:t>: Mercury (Hg) has 80 protons but 120 neutrons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6919306" y="4633305"/>
            <a:ext cx="4141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 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658" y="2678776"/>
            <a:ext cx="8569919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The additional neutrons may add strong nuclear force needed to hold the large number of protons together (fighting repulsive force).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But beyond bismuth (Bi, 92) </a:t>
            </a:r>
            <a:r>
              <a:rPr lang="en-US" sz="2000" dirty="0">
                <a:latin typeface="Avenir Black"/>
                <a:cs typeface="Avenir Black"/>
              </a:rPr>
              <a:t>nuclei become unstable</a:t>
            </a:r>
            <a:r>
              <a:rPr lang="en-US" sz="2000" dirty="0">
                <a:latin typeface="Avenir Medium"/>
                <a:cs typeface="Avenir Medium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9658" y="3937040"/>
            <a:ext cx="8569919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Elements beyond bismuth are </a:t>
            </a:r>
            <a:r>
              <a:rPr lang="en-US" sz="2000" dirty="0">
                <a:latin typeface="Avenir Black"/>
                <a:cs typeface="Avenir Black"/>
              </a:rPr>
              <a:t>radioactive: </a:t>
            </a:r>
            <a:r>
              <a:rPr lang="en-US" sz="2000" i="1" dirty="0">
                <a:latin typeface="Avenir Medium"/>
                <a:cs typeface="Avenir Medium"/>
              </a:rPr>
              <a:t>their nuclei emit high energy charged particles &amp; thus become different elements </a:t>
            </a:r>
            <a:r>
              <a:rPr lang="en-US" sz="2000" dirty="0">
                <a:latin typeface="Avenir Medium"/>
                <a:cs typeface="Avenir Medium"/>
              </a:rPr>
              <a:t> </a:t>
            </a:r>
          </a:p>
        </p:txBody>
      </p:sp>
      <p:pic>
        <p:nvPicPr>
          <p:cNvPr id="7" name="Picture 6" descr="Scanbot Nov 8, 2017 9.30 P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5" t="4763" r="10957" b="17694"/>
          <a:stretch/>
        </p:blipFill>
        <p:spPr>
          <a:xfrm>
            <a:off x="2173111" y="4728399"/>
            <a:ext cx="5009443" cy="208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7078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Inertial </a:t>
            </a:r>
            <a:r>
              <a:rPr lang="en-US" sz="3200" dirty="0" err="1">
                <a:solidFill>
                  <a:prstClr val="white"/>
                </a:solidFill>
                <a:latin typeface="Avenir Heavy"/>
                <a:cs typeface="Avenir Heavy"/>
              </a:rPr>
              <a:t>petawatt</a:t>
            </a:r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 laser confinement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659" y="738952"/>
            <a:ext cx="8528008" cy="11028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Avenir Black"/>
                <a:cs typeface="Avenir Black"/>
              </a:rPr>
              <a:t>Inertial confinement fusion (ICF): </a:t>
            </a: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fusion fuel is placed in a sphere which is held in a </a:t>
            </a:r>
            <a:r>
              <a:rPr lang="en-US" sz="2000" dirty="0" err="1">
                <a:solidFill>
                  <a:srgbClr val="000000"/>
                </a:solidFill>
                <a:latin typeface="Avenir Black"/>
                <a:cs typeface="Avenir Black"/>
              </a:rPr>
              <a:t>hohlraum</a:t>
            </a: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 (hollow area) &amp; then bombarded with many, many </a:t>
            </a:r>
            <a:r>
              <a:rPr lang="en-US" sz="2000" dirty="0">
                <a:solidFill>
                  <a:srgbClr val="000000"/>
                </a:solidFill>
                <a:latin typeface="Avenir Black"/>
                <a:cs typeface="Avenir Black"/>
              </a:rPr>
              <a:t>laser beams</a:t>
            </a: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22806" y="3770285"/>
            <a:ext cx="382352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https://lasers.llnl.gov/science/icf/how-icf-works</a:t>
            </a:r>
            <a:endParaRPr lang="en-US" sz="1400" dirty="0"/>
          </a:p>
          <a:p>
            <a:r>
              <a:rPr lang="en-US" sz="1400" dirty="0"/>
              <a:t>https://</a:t>
            </a:r>
            <a:r>
              <a:rPr lang="en-US" sz="1400" dirty="0" err="1"/>
              <a:t>www.youtube.com</a:t>
            </a:r>
            <a:r>
              <a:rPr lang="en-US" sz="1400" dirty="0"/>
              <a:t>/</a:t>
            </a:r>
            <a:r>
              <a:rPr lang="en-US" sz="1400" dirty="0" err="1"/>
              <a:t>watch?v</a:t>
            </a:r>
            <a:r>
              <a:rPr lang="en-US" sz="1400" dirty="0"/>
              <a:t>=yixhyPN0r3g</a:t>
            </a:r>
          </a:p>
        </p:txBody>
      </p:sp>
      <p:pic>
        <p:nvPicPr>
          <p:cNvPr id="6" name="Picture 5" descr="indirect-driv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83"/>
          <a:stretch/>
        </p:blipFill>
        <p:spPr>
          <a:xfrm>
            <a:off x="228600" y="1841818"/>
            <a:ext cx="4127500" cy="2564495"/>
          </a:xfrm>
          <a:prstGeom prst="rect">
            <a:avLst/>
          </a:prstGeom>
        </p:spPr>
      </p:pic>
      <p:pic>
        <p:nvPicPr>
          <p:cNvPr id="13" name="Picture 12" descr="indirect-driv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9"/>
          <a:stretch/>
        </p:blipFill>
        <p:spPr>
          <a:xfrm>
            <a:off x="2661334" y="4293505"/>
            <a:ext cx="6384992" cy="2564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46625" y="2206625"/>
            <a:ext cx="4101042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The laser beams compact &amp; heat the fusion fuel</a:t>
            </a:r>
            <a:r>
              <a:rPr lang="is-IS" sz="2000" dirty="0">
                <a:solidFill>
                  <a:srgbClr val="000000"/>
                </a:solidFill>
                <a:latin typeface="Avenir Medium"/>
                <a:cs typeface="Avenir Medium"/>
              </a:rPr>
              <a:t>…</a:t>
            </a:r>
          </a:p>
          <a:p>
            <a:pPr>
              <a:lnSpc>
                <a:spcPct val="110000"/>
              </a:lnSpc>
            </a:pPr>
            <a:r>
              <a:rPr lang="is-IS" sz="2000" dirty="0">
                <a:solidFill>
                  <a:srgbClr val="000000"/>
                </a:solidFill>
                <a:latin typeface="Avenir Medium"/>
                <a:cs typeface="Avenir Medium"/>
              </a:rPr>
              <a:t>... </a:t>
            </a: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c</a:t>
            </a:r>
            <a:r>
              <a:rPr lang="is-IS" sz="2000" dirty="0">
                <a:solidFill>
                  <a:srgbClr val="000000"/>
                </a:solidFill>
                <a:latin typeface="Avenir Medium"/>
                <a:cs typeface="Avenir Medium"/>
              </a:rPr>
              <a:t>reating a shock wave which causes fusion to begin</a:t>
            </a: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70429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50568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Magnetized target fusion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659" y="738952"/>
            <a:ext cx="8528008" cy="31341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Avenir Black"/>
                <a:cs typeface="Avenir Black"/>
              </a:rPr>
              <a:t>Magnetized target fusion: </a:t>
            </a: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fusion fuel is confined by a </a:t>
            </a:r>
            <a:r>
              <a:rPr lang="en-US" sz="2000" dirty="0">
                <a:solidFill>
                  <a:srgbClr val="000000"/>
                </a:solidFill>
                <a:latin typeface="Avenir Black"/>
                <a:cs typeface="Avenir Black"/>
              </a:rPr>
              <a:t>magnetic field </a:t>
            </a: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while heated to plasma-producing temperatures. Then </a:t>
            </a:r>
            <a:r>
              <a:rPr lang="en-US" sz="2000" dirty="0">
                <a:solidFill>
                  <a:srgbClr val="000000"/>
                </a:solidFill>
                <a:latin typeface="Avenir Black"/>
                <a:cs typeface="Avenir Black"/>
              </a:rPr>
              <a:t>pistons</a:t>
            </a: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 are used to quickly squeeze the plasma, increasing density and initiating fusion.</a:t>
            </a:r>
          </a:p>
          <a:p>
            <a:pPr>
              <a:lnSpc>
                <a:spcPct val="110000"/>
              </a:lnSpc>
            </a:pPr>
            <a:endParaRPr lang="en-US" sz="2000" dirty="0">
              <a:solidFill>
                <a:srgbClr val="000000"/>
              </a:solidFill>
              <a:latin typeface="Avenir Medium"/>
              <a:cs typeface="Avenir Medium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Pistons</a:t>
            </a:r>
            <a:b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</a:b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synchronize</a:t>
            </a:r>
            <a:b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</a:b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to create </a:t>
            </a:r>
            <a:b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</a:b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repeated</a:t>
            </a:r>
            <a:b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</a:br>
            <a:r>
              <a:rPr lang="en-US" sz="2000" dirty="0">
                <a:solidFill>
                  <a:srgbClr val="000000"/>
                </a:solidFill>
                <a:latin typeface="Avenir Medium"/>
                <a:cs typeface="Avenir Medium"/>
              </a:rPr>
              <a:t>‘hammering’.</a:t>
            </a:r>
          </a:p>
        </p:txBody>
      </p:sp>
      <p:pic>
        <p:nvPicPr>
          <p:cNvPr id="11" name="Picture 4" descr="http://static1.squarespace.com/static/54a2e4c1e4b043bf83114773/5592fccbe4b05a0812a3c86b/5592fcfde4b05a0812a3d504/1435696381834/general-fusion.jpg?format=orig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4" y="2071173"/>
            <a:ext cx="6629605" cy="437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6346748"/>
            <a:ext cx="419152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10; </a:t>
            </a:r>
          </a:p>
          <a:p>
            <a:r>
              <a:rPr lang="en-US" sz="1400" dirty="0"/>
              <a:t>https://</a:t>
            </a:r>
            <a:r>
              <a:rPr lang="en-US" sz="1400" dirty="0" err="1"/>
              <a:t>youtube</a:t>
            </a:r>
            <a:r>
              <a:rPr lang="en-US" sz="1400" dirty="0"/>
              <a:t>/b-LCfx9v4YQ</a:t>
            </a:r>
          </a:p>
        </p:txBody>
      </p:sp>
    </p:spTree>
    <p:extLst>
      <p:ext uri="{BB962C8B-B14F-4D97-AF65-F5344CB8AC3E}">
        <p14:creationId xmlns:p14="http://schemas.microsoft.com/office/powerpoint/2010/main" val="2033251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316"/>
            <a:ext cx="56428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Avenir Heavy"/>
                <a:cs typeface="Avenir Heavy"/>
              </a:rPr>
              <a:t>Radioactivity: caught on film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894173"/>
            <a:ext cx="8569919" cy="177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Black"/>
                <a:cs typeface="Avenir Black"/>
              </a:rPr>
              <a:t>Henry Becquerel </a:t>
            </a:r>
            <a:r>
              <a:rPr lang="en-US" sz="2000" dirty="0">
                <a:latin typeface="Avenir Medium"/>
                <a:cs typeface="Avenir Medium"/>
              </a:rPr>
              <a:t>described radioactivity in 1896.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He found that </a:t>
            </a:r>
            <a:r>
              <a:rPr lang="en-US" sz="2000" u="sng" dirty="0">
                <a:latin typeface="Avenir Medium"/>
                <a:cs typeface="Avenir Medium"/>
              </a:rPr>
              <a:t>uranium salts</a:t>
            </a:r>
            <a:r>
              <a:rPr lang="en-US" sz="2000" dirty="0">
                <a:latin typeface="Avenir Medium"/>
                <a:cs typeface="Avenir Medium"/>
              </a:rPr>
              <a:t> exposed a photographic plate (caused it to blacken) when the plate was completely protected from light.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The energy (radioactivity) given off by the uranium acted like light.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Uranium emits beta radiation.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1100" y="6448029"/>
            <a:ext cx="4141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10 </a:t>
            </a:r>
          </a:p>
        </p:txBody>
      </p:sp>
      <p:pic>
        <p:nvPicPr>
          <p:cNvPr id="8" name="Picture 7" descr="ecological-energy-plug-symbol-with-cord-and-a-leaf_318-62261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74" y="0"/>
            <a:ext cx="693856" cy="693856"/>
          </a:xfrm>
          <a:prstGeom prst="rect">
            <a:avLst/>
          </a:prstGeom>
        </p:spPr>
      </p:pic>
      <p:pic>
        <p:nvPicPr>
          <p:cNvPr id="7" name="Picture 2" descr="Becquerel's p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38" y="2895777"/>
            <a:ext cx="4795062" cy="386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81565" y="2942247"/>
            <a:ext cx="3608012" cy="2457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venir Medium"/>
                <a:cs typeface="Avenir Medium"/>
              </a:rPr>
              <a:t>Each element has its own </a:t>
            </a:r>
            <a:r>
              <a:rPr lang="en-US" sz="2000" u="sng" dirty="0">
                <a:latin typeface="Avenir Medium"/>
                <a:cs typeface="Avenir Medium"/>
              </a:rPr>
              <a:t>characteristic</a:t>
            </a:r>
            <a:r>
              <a:rPr lang="en-US" sz="2000" dirty="0">
                <a:latin typeface="Avenir Medium"/>
                <a:cs typeface="Avenir Medium"/>
              </a:rPr>
              <a:t> type of  radioactivity.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Avenir Medium"/>
              <a:cs typeface="Avenir Medium"/>
            </a:endParaRPr>
          </a:p>
          <a:p>
            <a:pPr>
              <a:lnSpc>
                <a:spcPct val="110000"/>
              </a:lnSpc>
            </a:pPr>
            <a:r>
              <a:rPr lang="en-US" sz="2000" u="sng" dirty="0">
                <a:latin typeface="Avenir Medium"/>
                <a:cs typeface="Avenir Medium"/>
              </a:rPr>
              <a:t>Physical &amp; chemical changes </a:t>
            </a:r>
            <a:r>
              <a:rPr lang="en-US" sz="2000" dirty="0">
                <a:latin typeface="Avenir Medium"/>
                <a:cs typeface="Avenir Medium"/>
              </a:rPr>
              <a:t>to a radioactive element have no effect on its radioactivity. </a:t>
            </a:r>
          </a:p>
        </p:txBody>
      </p:sp>
    </p:spTree>
    <p:extLst>
      <p:ext uri="{BB962C8B-B14F-4D97-AF65-F5344CB8AC3E}">
        <p14:creationId xmlns:p14="http://schemas.microsoft.com/office/powerpoint/2010/main" val="878561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6455</TotalTime>
  <Words>5612</Words>
  <Application>Microsoft Macintosh PowerPoint</Application>
  <PresentationFormat>On-screen Show (4:3)</PresentationFormat>
  <Paragraphs>768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Arial</vt:lpstr>
      <vt:lpstr>Avenir Black</vt:lpstr>
      <vt:lpstr>Avenir Heavy</vt:lpstr>
      <vt:lpstr>Avenir Medium</vt:lpstr>
      <vt:lpstr>Calibri</vt:lpstr>
      <vt:lpstr>Lucida Grande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Richmond-Hall</dc:creator>
  <cp:lastModifiedBy>Joan Richmond-Hall</cp:lastModifiedBy>
  <cp:revision>351</cp:revision>
  <cp:lastPrinted>2019-09-29T14:39:39Z</cp:lastPrinted>
  <dcterms:created xsi:type="dcterms:W3CDTF">2017-04-16T22:05:10Z</dcterms:created>
  <dcterms:modified xsi:type="dcterms:W3CDTF">2019-09-29T14:49:08Z</dcterms:modified>
</cp:coreProperties>
</file>