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7" r:id="rId2"/>
    <p:sldId id="258" r:id="rId3"/>
    <p:sldId id="259" r:id="rId4"/>
    <p:sldId id="376" r:id="rId5"/>
    <p:sldId id="382" r:id="rId6"/>
    <p:sldId id="377" r:id="rId7"/>
    <p:sldId id="378" r:id="rId8"/>
    <p:sldId id="380" r:id="rId9"/>
    <p:sldId id="381" r:id="rId10"/>
    <p:sldId id="379" r:id="rId11"/>
    <p:sldId id="296" r:id="rId12"/>
    <p:sldId id="294" r:id="rId13"/>
    <p:sldId id="299" r:id="rId14"/>
    <p:sldId id="297" r:id="rId15"/>
    <p:sldId id="260" r:id="rId16"/>
    <p:sldId id="261" r:id="rId17"/>
    <p:sldId id="262" r:id="rId18"/>
    <p:sldId id="304" r:id="rId19"/>
    <p:sldId id="300" r:id="rId20"/>
    <p:sldId id="263" r:id="rId21"/>
    <p:sldId id="306" r:id="rId22"/>
    <p:sldId id="302" r:id="rId23"/>
    <p:sldId id="266" r:id="rId24"/>
    <p:sldId id="305" r:id="rId25"/>
    <p:sldId id="303" r:id="rId26"/>
    <p:sldId id="301" r:id="rId27"/>
    <p:sldId id="267" r:id="rId28"/>
    <p:sldId id="307" r:id="rId29"/>
    <p:sldId id="371" r:id="rId30"/>
    <p:sldId id="310" r:id="rId31"/>
    <p:sldId id="309" r:id="rId32"/>
    <p:sldId id="271" r:id="rId33"/>
    <p:sldId id="312" r:id="rId34"/>
    <p:sldId id="313" r:id="rId35"/>
    <p:sldId id="314" r:id="rId36"/>
    <p:sldId id="315" r:id="rId37"/>
    <p:sldId id="316" r:id="rId38"/>
    <p:sldId id="317" r:id="rId39"/>
    <p:sldId id="318" r:id="rId40"/>
    <p:sldId id="319" r:id="rId41"/>
    <p:sldId id="336" r:id="rId42"/>
    <p:sldId id="320" r:id="rId43"/>
    <p:sldId id="340" r:id="rId44"/>
    <p:sldId id="389" r:id="rId45"/>
    <p:sldId id="390" r:id="rId46"/>
    <p:sldId id="342" r:id="rId47"/>
    <p:sldId id="341" r:id="rId48"/>
    <p:sldId id="321" r:id="rId49"/>
    <p:sldId id="322" r:id="rId50"/>
    <p:sldId id="323" r:id="rId51"/>
    <p:sldId id="337" r:id="rId52"/>
    <p:sldId id="339" r:id="rId53"/>
    <p:sldId id="391" r:id="rId54"/>
    <p:sldId id="324" r:id="rId55"/>
    <p:sldId id="274" r:id="rId56"/>
    <p:sldId id="311" r:id="rId57"/>
    <p:sldId id="272" r:id="rId58"/>
    <p:sldId id="326" r:id="rId59"/>
    <p:sldId id="325" r:id="rId60"/>
    <p:sldId id="275" r:id="rId61"/>
    <p:sldId id="327" r:id="rId62"/>
    <p:sldId id="328" r:id="rId63"/>
    <p:sldId id="329" r:id="rId64"/>
    <p:sldId id="330" r:id="rId65"/>
    <p:sldId id="331" r:id="rId66"/>
    <p:sldId id="332" r:id="rId67"/>
    <p:sldId id="278" r:id="rId68"/>
    <p:sldId id="333" r:id="rId69"/>
    <p:sldId id="334" r:id="rId70"/>
    <p:sldId id="279" r:id="rId71"/>
    <p:sldId id="383" r:id="rId72"/>
    <p:sldId id="350" r:id="rId73"/>
    <p:sldId id="349" r:id="rId74"/>
    <p:sldId id="384" r:id="rId75"/>
    <p:sldId id="386" r:id="rId76"/>
    <p:sldId id="385" r:id="rId77"/>
    <p:sldId id="352" r:id="rId78"/>
    <p:sldId id="353" r:id="rId79"/>
    <p:sldId id="348" r:id="rId80"/>
    <p:sldId id="387" r:id="rId81"/>
    <p:sldId id="370" r:id="rId82"/>
    <p:sldId id="355" r:id="rId83"/>
    <p:sldId id="359" r:id="rId84"/>
    <p:sldId id="368" r:id="rId85"/>
    <p:sldId id="360" r:id="rId86"/>
    <p:sldId id="362" r:id="rId87"/>
    <p:sldId id="363" r:id="rId88"/>
    <p:sldId id="364" r:id="rId89"/>
    <p:sldId id="365" r:id="rId90"/>
    <p:sldId id="361" r:id="rId91"/>
    <p:sldId id="366" r:id="rId92"/>
    <p:sldId id="367" r:id="rId93"/>
    <p:sldId id="373" r:id="rId94"/>
    <p:sldId id="374" r:id="rId95"/>
    <p:sldId id="375" r:id="rId96"/>
    <p:sldId id="343" r:id="rId97"/>
    <p:sldId id="287" r:id="rId98"/>
    <p:sldId id="286" r:id="rId99"/>
    <p:sldId id="288" r:id="rId100"/>
    <p:sldId id="372" r:id="rId101"/>
    <p:sldId id="344" r:id="rId102"/>
    <p:sldId id="289" r:id="rId103"/>
    <p:sldId id="345" r:id="rId104"/>
    <p:sldId id="346" r:id="rId105"/>
    <p:sldId id="347" r:id="rId106"/>
    <p:sldId id="290" r:id="rId107"/>
    <p:sldId id="291" r:id="rId108"/>
    <p:sldId id="292" r:id="rId109"/>
    <p:sldId id="356" r:id="rId110"/>
    <p:sldId id="388"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80" autoAdjust="0"/>
    <p:restoredTop sz="99830" autoAdjust="0"/>
  </p:normalViewPr>
  <p:slideViewPr>
    <p:cSldViewPr snapToGrid="0" snapToObjects="1">
      <p:cViewPr>
        <p:scale>
          <a:sx n="93" d="100"/>
          <a:sy n="93" d="100"/>
        </p:scale>
        <p:origin x="264" y="1448"/>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663EDC-04E1-E34C-A5B8-1B8190324E1E}" type="datetimeFigureOut">
              <a:rPr lang="en-US" smtClean="0"/>
              <a:t>9/26/20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407805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63EDC-04E1-E34C-A5B8-1B8190324E1E}" type="datetimeFigureOut">
              <a:rPr lang="en-US" smtClean="0"/>
              <a:t>9/26/20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63138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63EDC-04E1-E34C-A5B8-1B8190324E1E}" type="datetimeFigureOut">
              <a:rPr lang="en-US" smtClean="0"/>
              <a:t>9/26/20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107662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663EDC-04E1-E34C-A5B8-1B8190324E1E}" type="datetimeFigureOut">
              <a:rPr lang="en-US" smtClean="0"/>
              <a:t>9/26/20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20361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63EDC-04E1-E34C-A5B8-1B8190324E1E}" type="datetimeFigureOut">
              <a:rPr lang="en-US" smtClean="0"/>
              <a:t>9/26/20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235711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663EDC-04E1-E34C-A5B8-1B8190324E1E}" type="datetimeFigureOut">
              <a:rPr lang="en-US" smtClean="0"/>
              <a:t>9/26/20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894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663EDC-04E1-E34C-A5B8-1B8190324E1E}" type="datetimeFigureOut">
              <a:rPr lang="en-US" smtClean="0"/>
              <a:t>9/26/20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37932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663EDC-04E1-E34C-A5B8-1B8190324E1E}" type="datetimeFigureOut">
              <a:rPr lang="en-US" smtClean="0"/>
              <a:t>9/26/20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50417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63EDC-04E1-E34C-A5B8-1B8190324E1E}" type="datetimeFigureOut">
              <a:rPr lang="en-US" smtClean="0"/>
              <a:t>9/26/20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538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663EDC-04E1-E34C-A5B8-1B8190324E1E}" type="datetimeFigureOut">
              <a:rPr lang="en-US" smtClean="0"/>
              <a:t>9/26/20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186368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663EDC-04E1-E34C-A5B8-1B8190324E1E}" type="datetimeFigureOut">
              <a:rPr lang="en-US" smtClean="0"/>
              <a:t>9/26/20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694E6-9D9F-4745-8DF5-CD8B69FB7D8F}" type="slidenum">
              <a:rPr lang="en-US" smtClean="0"/>
              <a:t>‹#›</a:t>
            </a:fld>
            <a:endParaRPr lang="en-US"/>
          </a:p>
        </p:txBody>
      </p:sp>
    </p:spTree>
    <p:extLst>
      <p:ext uri="{BB962C8B-B14F-4D97-AF65-F5344CB8AC3E}">
        <p14:creationId xmlns:p14="http://schemas.microsoft.com/office/powerpoint/2010/main" val="384938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663EDC-04E1-E34C-A5B8-1B8190324E1E}" type="datetimeFigureOut">
              <a:rPr lang="en-US" smtClean="0"/>
              <a:pPr/>
              <a:t>9/26/20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694E6-9D9F-4745-8DF5-CD8B69FB7D8F}" type="slidenum">
              <a:rPr lang="en-US" smtClean="0"/>
              <a:pPr/>
              <a:t>‹#›</a:t>
            </a:fld>
            <a:endParaRPr lang="en-US"/>
          </a:p>
        </p:txBody>
      </p:sp>
    </p:spTree>
    <p:extLst>
      <p:ext uri="{BB962C8B-B14F-4D97-AF65-F5344CB8AC3E}">
        <p14:creationId xmlns:p14="http://schemas.microsoft.com/office/powerpoint/2010/main" val="3806410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en.wikipedia.org/wiki/File:Deuterium-tritium_fusion.svg" TargetMode="External"/><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3.png"/></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lasers.llnl.gov/science/icf/how-icf-works"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hyperlink" Target="https://youtube/b-LCfx9v4YQ" TargetMode="External"/><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pnas.org/content/115/28/7184"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eforum.org/agenda/2019/11/countries-that-have-the-most-nuclear-power-alternative-energy-electricity-climate-chan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sj.com/articles/SB10001424052702304887904576395580035481822#:~:text=in%20a%20global%20campaign%20to,in%20charge%20of%20design%20changes.&amp;text=At%20that%20time%2C%20barely%20two,its%20own%20nuclear%2Dpower%20plants" TargetMode="External"/><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4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voices.nationalgeographic.org/2017/02/22/after-alarmingly-high-radiation-levels-detected-what-are-the-facts-in-fukushima/"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iopscience.iop.org/article/10.1088/1748-9326/7/3/034004"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gif"/><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watd.wuthering-heights.co.uk/nuclear/uraniumreserves.ht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nytimes.com/2017/06/09/science/nuclear-reactor-waste-finland.html" TargetMode="External"/><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hyperlink" Target="https://en.wikipedia.org/wiki/Yucca_Mountain_nuclear_waste_repository" TargetMode="External"/><Relationship Id="rId2" Type="http://schemas.openxmlformats.org/officeDocument/2006/relationships/image" Target="../media/image51.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Vitrification" TargetMode="External"/><Relationship Id="rId2" Type="http://schemas.openxmlformats.org/officeDocument/2006/relationships/hyperlink" Target="https://en.wikipedia.org/wiki/Yucca_Mountain_nuclear_waste_repository"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jpg"/></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en.wikipedia.org/wiki/Life-cycle_greenhouse-gas_emissions_of_energy_sources" TargetMode="External"/><Relationship Id="rId2" Type="http://schemas.openxmlformats.org/officeDocument/2006/relationships/hyperlink" Target="https://www.lazard.com/media/451086/lazards-levelized-cost-of-energy-version-130-vf.pdf" TargetMode="External"/><Relationship Id="rId1" Type="http://schemas.openxmlformats.org/officeDocument/2006/relationships/slideLayout" Target="../slideLayouts/slideLayout1.xml"/><Relationship Id="rId5" Type="http://schemas.openxmlformats.org/officeDocument/2006/relationships/image" Target="../media/image56.tiff"/><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eastidahonews.com/2019/08/a-comprehensive-look-at-the-nuscale-small-modular-reactor-project/" TargetMode="External"/><Relationship Id="rId2" Type="http://schemas.openxmlformats.org/officeDocument/2006/relationships/hyperlink" Target="http://www.nuscalepower.com/our-technology/design-advances" TargetMode="External"/><Relationship Id="rId1" Type="http://schemas.openxmlformats.org/officeDocument/2006/relationships/slideLayout" Target="../slideLayouts/slideLayout1.xml"/><Relationship Id="rId5" Type="http://schemas.openxmlformats.org/officeDocument/2006/relationships/image" Target="../media/image58.tiff"/><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360.yale.edu/features/when-it-comes-to-nuclear-power-could-smaller-be-better"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bbc.com/news/world-europe-49446235" TargetMode="External"/><Relationship Id="rId2" Type="http://schemas.openxmlformats.org/officeDocument/2006/relationships/hyperlink" Target="https://e360.yale.edu/features/when-it-comes-to-nuclear-power-could-smaller-be-better" TargetMode="Externa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tiff"/><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hyperlink" Target="https://www.bloomberg.com/news/articles/2017-04-26/nuclear-reactor-treasure-seen-buried-in-wreck-of-westinghouse" TargetMode="External"/><Relationship Id="rId2" Type="http://schemas.openxmlformats.org/officeDocument/2006/relationships/image" Target="../media/image61.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Pebble-bed_reactor" TargetMode="External"/><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3.jpe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en.wikipedia.org/wiki/Molten_salt_reacto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hyperlink" Target="https://spectrum.ieee.org/tech-history/heroic-failures/the-forgotten-history-of-small-nuclear-reactors" TargetMode="External"/><Relationship Id="rId2" Type="http://schemas.openxmlformats.org/officeDocument/2006/relationships/hyperlink" Target="https://e360.yale.edu/features/when-it-comes-to-nuclear-power-could-smaller-be-bett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bs.org/wgbh/pages/frontline/shows/reaction/readings/french.html"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bs.org/wgbh/pages/frontline/shows/reaction/readings/french.html"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rbonbrief.org/mapped-the-worlds-nuclear-power-plants#:~:text=In%20terms%20of%20generating%20capacity,China%2C%20Russia%20and%20South%20Korea"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bs.org/wgbh/pages/frontline/shows/reaction/readings/french.html"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Nuclear_power_in_France"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www.technologyreview.com/2019/10/16/65172/why-france-is-eyeing-nuclear-power-again/" TargetMode="External"/><Relationship Id="rId2" Type="http://schemas.openxmlformats.org/officeDocument/2006/relationships/hyperlink" Target="https://bellona.org/news/nuclear-issues/2020-03-france-begins-winding-down-its-reliance-on-nuclear-pow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nn.com/2019/09/13/business/china-nuclear-climate-intl-hnk/index.html" TargetMode="Externa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echnologyreview.com/2018/12/12/138271/chinas-losing-its-taste-for-nuclear-power-thats-bad-news/"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upload.wikimedia.org/wikipedia/commons/3/36/Nuclear_dry_storage.jpg"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hyperlink" Target="http://upload.wikimedia.org/wikipedia/en/8/82/Dry-cask.gi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79"/>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Verdana" panose="020B0604030504040204" pitchFamily="34" charset="0"/>
            </a:endParaRPr>
          </a:p>
        </p:txBody>
      </p:sp>
      <p:sp>
        <p:nvSpPr>
          <p:cNvPr id="5" name="TextBox 4"/>
          <p:cNvSpPr txBox="1"/>
          <p:nvPr/>
        </p:nvSpPr>
        <p:spPr>
          <a:xfrm>
            <a:off x="228601" y="99423"/>
            <a:ext cx="935384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SSC 2030: Energy Systems and Sustainability</a:t>
            </a:r>
          </a:p>
        </p:txBody>
      </p:sp>
      <p:sp>
        <p:nvSpPr>
          <p:cNvPr id="8" name="TextBox 7"/>
          <p:cNvSpPr txBox="1"/>
          <p:nvPr/>
        </p:nvSpPr>
        <p:spPr>
          <a:xfrm>
            <a:off x="2705818" y="1006193"/>
            <a:ext cx="6657015" cy="5363712"/>
          </a:xfrm>
          <a:prstGeom prst="rect">
            <a:avLst/>
          </a:prstGeom>
          <a:noFill/>
        </p:spPr>
        <p:txBody>
          <a:bodyPr wrap="none" rtlCol="0">
            <a:spAutoFit/>
          </a:bodyPr>
          <a:lstStyle/>
          <a:p>
            <a:pPr>
              <a:lnSpc>
                <a:spcPct val="120000"/>
              </a:lnSpc>
            </a:pPr>
            <a:r>
              <a:rPr lang="en-US" sz="2400" b="1" dirty="0">
                <a:latin typeface="Verdana" panose="020B0604030504040204" pitchFamily="34" charset="0"/>
                <a:cs typeface="Verdana" panose="020B0604030504040204" pitchFamily="34" charset="0"/>
              </a:rPr>
              <a:t>Module 6. Nuclear power</a:t>
            </a:r>
          </a:p>
          <a:p>
            <a:pPr>
              <a:lnSpc>
                <a:spcPct val="120000"/>
              </a:lnSpc>
            </a:pPr>
            <a:r>
              <a:rPr lang="en-US" sz="2400" b="1" dirty="0">
                <a:latin typeface="Verdana" panose="020B0604030504040204" pitchFamily="34" charset="0"/>
                <a:cs typeface="Verdana" panose="020B0604030504040204" pitchFamily="34" charset="0"/>
              </a:rPr>
              <a:t>6.1: </a:t>
            </a:r>
            <a:r>
              <a:rPr lang="en-US" sz="2400" dirty="0">
                <a:latin typeface="Verdana" panose="020B0604030504040204" pitchFamily="34" charset="0"/>
                <a:cs typeface="Verdana" panose="020B0604030504040204" pitchFamily="34" charset="0"/>
              </a:rPr>
              <a:t>Nuclear power: an introduction</a:t>
            </a:r>
          </a:p>
          <a:p>
            <a:pPr>
              <a:lnSpc>
                <a:spcPct val="120000"/>
              </a:lnSpc>
            </a:pPr>
            <a:r>
              <a:rPr lang="en-US" sz="2400" b="1" dirty="0">
                <a:latin typeface="Verdana" panose="020B0604030504040204" pitchFamily="34" charset="0"/>
                <a:cs typeface="Verdana" panose="020B0604030504040204" pitchFamily="34" charset="0"/>
              </a:rPr>
              <a:t>6.2: </a:t>
            </a:r>
            <a:r>
              <a:rPr lang="en-US" sz="2400" dirty="0">
                <a:latin typeface="Verdana" panose="020B0604030504040204" pitchFamily="34" charset="0"/>
                <a:cs typeface="Verdana" panose="020B0604030504040204" pitchFamily="34" charset="0"/>
              </a:rPr>
              <a:t>Atoms, nuclei and radioactivity</a:t>
            </a:r>
          </a:p>
          <a:p>
            <a:pPr>
              <a:lnSpc>
                <a:spcPct val="120000"/>
              </a:lnSpc>
            </a:pPr>
            <a:r>
              <a:rPr lang="en-US" sz="2400" b="1" dirty="0">
                <a:latin typeface="Verdana" panose="020B0604030504040204" pitchFamily="34" charset="0"/>
                <a:cs typeface="Verdana" panose="020B0604030504040204" pitchFamily="34" charset="0"/>
              </a:rPr>
              <a:t>6.3: </a:t>
            </a:r>
            <a:r>
              <a:rPr lang="en-US" sz="2400" dirty="0">
                <a:latin typeface="Verdana" panose="020B0604030504040204" pitchFamily="34" charset="0"/>
                <a:cs typeface="Verdana" panose="020B0604030504040204" pitchFamily="34" charset="0"/>
              </a:rPr>
              <a:t>Nuclear fission</a:t>
            </a:r>
          </a:p>
          <a:p>
            <a:pPr>
              <a:lnSpc>
                <a:spcPct val="120000"/>
              </a:lnSpc>
            </a:pPr>
            <a:r>
              <a:rPr lang="en-US" sz="2400" b="1" dirty="0">
                <a:latin typeface="Verdana" panose="020B0604030504040204" pitchFamily="34" charset="0"/>
                <a:cs typeface="Verdana" panose="020B0604030504040204" pitchFamily="34" charset="0"/>
              </a:rPr>
              <a:t>6.4: </a:t>
            </a:r>
            <a:r>
              <a:rPr lang="en-US" sz="2400" dirty="0">
                <a:latin typeface="Verdana" panose="020B0604030504040204" pitchFamily="34" charset="0"/>
                <a:cs typeface="Verdana" panose="020B0604030504040204" pitchFamily="34" charset="0"/>
              </a:rPr>
              <a:t>Thermal fission reactors</a:t>
            </a:r>
          </a:p>
          <a:p>
            <a:pPr>
              <a:lnSpc>
                <a:spcPct val="120000"/>
              </a:lnSpc>
            </a:pPr>
            <a:r>
              <a:rPr lang="en-US" sz="2400" b="1" dirty="0">
                <a:latin typeface="Verdana" panose="020B0604030504040204" pitchFamily="34" charset="0"/>
                <a:cs typeface="Verdana" panose="020B0604030504040204" pitchFamily="34" charset="0"/>
              </a:rPr>
              <a:t>6.5: </a:t>
            </a:r>
            <a:r>
              <a:rPr lang="en-US" sz="2400" dirty="0">
                <a:latin typeface="Verdana" panose="020B0604030504040204" pitchFamily="34" charset="0"/>
                <a:cs typeface="Verdana" panose="020B0604030504040204" pitchFamily="34" charset="0"/>
              </a:rPr>
              <a:t>Types of thermal fission reactors</a:t>
            </a:r>
          </a:p>
          <a:p>
            <a:pPr>
              <a:lnSpc>
                <a:spcPct val="120000"/>
              </a:lnSpc>
            </a:pPr>
            <a:r>
              <a:rPr lang="en-US" sz="2400" b="1" dirty="0">
                <a:latin typeface="Verdana" panose="020B0604030504040204" pitchFamily="34" charset="0"/>
                <a:cs typeface="Verdana" panose="020B0604030504040204" pitchFamily="34" charset="0"/>
              </a:rPr>
              <a:t>6.6: </a:t>
            </a:r>
            <a:r>
              <a:rPr lang="en-US" sz="2400" dirty="0">
                <a:latin typeface="Verdana" panose="020B0604030504040204" pitchFamily="34" charset="0"/>
                <a:cs typeface="Verdana" panose="020B0604030504040204" pitchFamily="34" charset="0"/>
              </a:rPr>
              <a:t>Nuclear fuel cycles</a:t>
            </a:r>
          </a:p>
          <a:p>
            <a:pPr>
              <a:lnSpc>
                <a:spcPct val="120000"/>
              </a:lnSpc>
            </a:pPr>
            <a:r>
              <a:rPr lang="en-US" sz="2400" b="1" dirty="0">
                <a:latin typeface="Verdana" panose="020B0604030504040204" pitchFamily="34" charset="0"/>
                <a:cs typeface="Verdana" panose="020B0604030504040204" pitchFamily="34" charset="0"/>
              </a:rPr>
              <a:t>6.7: </a:t>
            </a:r>
            <a:r>
              <a:rPr lang="en-US" sz="2400" dirty="0">
                <a:latin typeface="Verdana" panose="020B0604030504040204" pitchFamily="34" charset="0"/>
                <a:cs typeface="Verdana" panose="020B0604030504040204" pitchFamily="34" charset="0"/>
              </a:rPr>
              <a:t>Fast neutron reactors</a:t>
            </a:r>
          </a:p>
          <a:p>
            <a:pPr>
              <a:lnSpc>
                <a:spcPct val="120000"/>
              </a:lnSpc>
            </a:pPr>
            <a:r>
              <a:rPr lang="en-US" sz="2400" b="1" dirty="0">
                <a:latin typeface="Verdana" panose="020B0604030504040204" pitchFamily="34" charset="0"/>
                <a:cs typeface="Verdana" panose="020B0604030504040204" pitchFamily="34" charset="0"/>
              </a:rPr>
              <a:t>6.8: </a:t>
            </a:r>
            <a:r>
              <a:rPr lang="en-US" sz="2400" dirty="0">
                <a:latin typeface="Verdana" panose="020B0604030504040204" pitchFamily="34" charset="0"/>
                <a:cs typeface="Verdana" panose="020B0604030504040204" pitchFamily="34" charset="0"/>
              </a:rPr>
              <a:t>Newer nuclear reactor designs</a:t>
            </a:r>
          </a:p>
          <a:p>
            <a:pPr>
              <a:lnSpc>
                <a:spcPct val="120000"/>
              </a:lnSpc>
            </a:pPr>
            <a:r>
              <a:rPr lang="en-US" sz="2400" b="1" dirty="0">
                <a:latin typeface="Verdana" panose="020B0604030504040204" pitchFamily="34" charset="0"/>
                <a:cs typeface="Verdana" panose="020B0604030504040204" pitchFamily="34" charset="0"/>
              </a:rPr>
              <a:t>6.9: </a:t>
            </a:r>
            <a:r>
              <a:rPr lang="en-US" sz="2400" dirty="0">
                <a:latin typeface="Verdana" panose="020B0604030504040204" pitchFamily="34" charset="0"/>
                <a:cs typeface="Verdana" panose="020B0604030504040204" pitchFamily="34" charset="0"/>
              </a:rPr>
              <a:t>Nuclear power in France (and China)</a:t>
            </a:r>
          </a:p>
          <a:p>
            <a:pPr>
              <a:lnSpc>
                <a:spcPct val="120000"/>
              </a:lnSpc>
            </a:pPr>
            <a:r>
              <a:rPr lang="en-US" sz="2400" b="1" dirty="0">
                <a:latin typeface="Verdana" panose="020B0604030504040204" pitchFamily="34" charset="0"/>
                <a:cs typeface="Verdana" panose="020B0604030504040204" pitchFamily="34" charset="0"/>
              </a:rPr>
              <a:t>6.10: </a:t>
            </a:r>
            <a:r>
              <a:rPr lang="en-US" sz="2400" dirty="0">
                <a:latin typeface="Verdana" panose="020B0604030504040204" pitchFamily="34" charset="0"/>
                <a:cs typeface="Verdana" panose="020B0604030504040204" pitchFamily="34" charset="0"/>
              </a:rPr>
              <a:t>Nuclear power in Vermont</a:t>
            </a:r>
          </a:p>
          <a:p>
            <a:pPr>
              <a:lnSpc>
                <a:spcPct val="120000"/>
              </a:lnSpc>
            </a:pPr>
            <a:r>
              <a:rPr lang="en-US" sz="2400" b="1" dirty="0">
                <a:latin typeface="Verdana" panose="020B0604030504040204" pitchFamily="34" charset="0"/>
                <a:cs typeface="Verdana" panose="020B0604030504040204" pitchFamily="34" charset="0"/>
              </a:rPr>
              <a:t>6.11: </a:t>
            </a:r>
            <a:r>
              <a:rPr lang="en-US" sz="2400" dirty="0">
                <a:latin typeface="Verdana" panose="020B0604030504040204" pitchFamily="34" charset="0"/>
                <a:cs typeface="Verdana" panose="020B0604030504040204" pitchFamily="34" charset="0"/>
              </a:rPr>
              <a:t>Power from fusion?</a:t>
            </a:r>
          </a:p>
        </p:txBody>
      </p:sp>
      <p:pic>
        <p:nvPicPr>
          <p:cNvPr id="7" name="Picture 6">
            <a:extLst>
              <a:ext uri="{FF2B5EF4-FFF2-40B4-BE49-F238E27FC236}">
                <a16:creationId xmlns:a16="http://schemas.microsoft.com/office/drawing/2014/main" id="{A571260B-0645-5543-BF3F-062827614E93}"/>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80589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9708107" cy="523220"/>
          </a:xfrm>
          <a:prstGeom prst="rect">
            <a:avLst/>
          </a:prstGeom>
          <a:noFill/>
        </p:spPr>
        <p:txBody>
          <a:bodyPr wrap="none" rtlCol="0">
            <a:spAutoFit/>
          </a:bodyPr>
          <a:lstStyle/>
          <a:p>
            <a:r>
              <a:rPr lang="en-US" sz="2800" b="1" err="1">
                <a:solidFill>
                  <a:prstClr val="white"/>
                </a:solidFill>
                <a:latin typeface="Verdana" panose="020B0604030504040204" pitchFamily="34" charset="0"/>
                <a:cs typeface="Verdana" panose="020B0604030504040204" pitchFamily="34" charset="0"/>
              </a:rPr>
              <a:t>Nuclear’s</a:t>
            </a:r>
            <a:r>
              <a:rPr lang="en-US" sz="2800" b="1">
                <a:solidFill>
                  <a:prstClr val="white"/>
                </a:solidFill>
                <a:latin typeface="Verdana" panose="020B0604030504040204" pitchFamily="34" charset="0"/>
                <a:cs typeface="Verdana" panose="020B0604030504040204" pitchFamily="34" charset="0"/>
              </a:rPr>
              <a:t> share of global electricity as dropped</a:t>
            </a:r>
          </a:p>
        </p:txBody>
      </p:sp>
      <p:sp>
        <p:nvSpPr>
          <p:cNvPr id="3" name="TextBox 2"/>
          <p:cNvSpPr txBox="1"/>
          <p:nvPr/>
        </p:nvSpPr>
        <p:spPr>
          <a:xfrm>
            <a:off x="112395" y="6286593"/>
            <a:ext cx="11747096"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9" name="Picture 8" descr="Chart&#10;&#10;Description automatically generated">
            <a:extLst>
              <a:ext uri="{FF2B5EF4-FFF2-40B4-BE49-F238E27FC236}">
                <a16:creationId xmlns:a16="http://schemas.microsoft.com/office/drawing/2014/main" id="{C9DD67A4-9389-B647-BB18-BF300993F98E}"/>
              </a:ext>
            </a:extLst>
          </p:cNvPr>
          <p:cNvPicPr>
            <a:picLocks noChangeAspect="1"/>
          </p:cNvPicPr>
          <p:nvPr/>
        </p:nvPicPr>
        <p:blipFill>
          <a:blip r:embed="rId4"/>
          <a:stretch>
            <a:fillRect/>
          </a:stretch>
        </p:blipFill>
        <p:spPr>
          <a:xfrm>
            <a:off x="329463" y="760517"/>
            <a:ext cx="11536074" cy="5487430"/>
          </a:xfrm>
          <a:prstGeom prst="rect">
            <a:avLst/>
          </a:prstGeom>
        </p:spPr>
      </p:pic>
    </p:spTree>
    <p:extLst>
      <p:ext uri="{BB962C8B-B14F-4D97-AF65-F5344CB8AC3E}">
        <p14:creationId xmlns:p14="http://schemas.microsoft.com/office/powerpoint/2010/main" val="39284364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6128601"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Dry casks at Vermont Yankee</a:t>
            </a:r>
          </a:p>
        </p:txBody>
      </p:sp>
      <p:sp>
        <p:nvSpPr>
          <p:cNvPr id="3" name="TextBox 2"/>
          <p:cNvSpPr txBox="1"/>
          <p:nvPr/>
        </p:nvSpPr>
        <p:spPr>
          <a:xfrm>
            <a:off x="75307" y="6408177"/>
            <a:ext cx="13612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Google maps</a:t>
            </a:r>
          </a:p>
        </p:txBody>
      </p:sp>
      <p:pic>
        <p:nvPicPr>
          <p:cNvPr id="10" name="Picture 9">
            <a:extLst>
              <a:ext uri="{FF2B5EF4-FFF2-40B4-BE49-F238E27FC236}">
                <a16:creationId xmlns:a16="http://schemas.microsoft.com/office/drawing/2014/main" id="{6935A735-F829-644C-B183-0282861C978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6" name="Picture 5" descr="A circuit board&#10;&#10;Description automatically generated">
            <a:extLst>
              <a:ext uri="{FF2B5EF4-FFF2-40B4-BE49-F238E27FC236}">
                <a16:creationId xmlns:a16="http://schemas.microsoft.com/office/drawing/2014/main" id="{73A04387-864D-F44E-A12C-B37C461EF214}"/>
              </a:ext>
            </a:extLst>
          </p:cNvPr>
          <p:cNvPicPr>
            <a:picLocks noChangeAspect="1"/>
          </p:cNvPicPr>
          <p:nvPr/>
        </p:nvPicPr>
        <p:blipFill>
          <a:blip r:embed="rId3"/>
          <a:stretch>
            <a:fillRect/>
          </a:stretch>
        </p:blipFill>
        <p:spPr>
          <a:xfrm>
            <a:off x="1537851" y="702082"/>
            <a:ext cx="9132629" cy="6155918"/>
          </a:xfrm>
          <a:prstGeom prst="rect">
            <a:avLst/>
          </a:prstGeom>
        </p:spPr>
      </p:pic>
      <p:sp>
        <p:nvSpPr>
          <p:cNvPr id="7" name="Rounded Rectangle 6">
            <a:extLst>
              <a:ext uri="{FF2B5EF4-FFF2-40B4-BE49-F238E27FC236}">
                <a16:creationId xmlns:a16="http://schemas.microsoft.com/office/drawing/2014/main" id="{A3F8CB4C-D5C8-534E-9B4C-40FBC684AC9D}"/>
              </a:ext>
            </a:extLst>
          </p:cNvPr>
          <p:cNvSpPr/>
          <p:nvPr/>
        </p:nvSpPr>
        <p:spPr>
          <a:xfrm>
            <a:off x="3435927" y="776682"/>
            <a:ext cx="2327564" cy="1370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7894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3041074" y="3167390"/>
            <a:ext cx="5867399"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6.11: Power from fusion ?</a:t>
            </a:r>
          </a:p>
        </p:txBody>
      </p:sp>
      <p:pic>
        <p:nvPicPr>
          <p:cNvPr id="7" name="Picture 6">
            <a:extLst>
              <a:ext uri="{FF2B5EF4-FFF2-40B4-BE49-F238E27FC236}">
                <a16:creationId xmlns:a16="http://schemas.microsoft.com/office/drawing/2014/main" id="{F8CA561A-1889-8744-A48E-A8FD034F1B7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261813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330411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What is fusion?</a:t>
            </a:r>
          </a:p>
        </p:txBody>
      </p:sp>
      <p:sp>
        <p:nvSpPr>
          <p:cNvPr id="3" name="TextBox 2"/>
          <p:cNvSpPr txBox="1"/>
          <p:nvPr/>
        </p:nvSpPr>
        <p:spPr>
          <a:xfrm>
            <a:off x="7509608" y="6448004"/>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9" y="738953"/>
            <a:ext cx="11498268" cy="1076513"/>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Fusion of two isotopes of hydrogen, deuterium (</a:t>
            </a:r>
            <a:r>
              <a:rPr lang="en-US" sz="2000" baseline="30000" dirty="0">
                <a:solidFill>
                  <a:srgbClr val="000000"/>
                </a:solidFill>
                <a:latin typeface="Verdana" panose="020B0604030504040204" pitchFamily="34" charset="0"/>
                <a:cs typeface="Verdana" panose="020B0604030504040204" pitchFamily="34" charset="0"/>
              </a:rPr>
              <a:t>2</a:t>
            </a:r>
            <a:r>
              <a:rPr lang="en-US" sz="2000" dirty="0">
                <a:solidFill>
                  <a:srgbClr val="000000"/>
                </a:solidFill>
                <a:latin typeface="Verdana" panose="020B0604030504040204" pitchFamily="34" charset="0"/>
                <a:cs typeface="Verdana" panose="020B0604030504040204" pitchFamily="34" charset="0"/>
              </a:rPr>
              <a:t>H) and tritium (</a:t>
            </a:r>
            <a:r>
              <a:rPr lang="en-US" sz="2000" baseline="30000" dirty="0">
                <a:solidFill>
                  <a:srgbClr val="000000"/>
                </a:solidFill>
                <a:latin typeface="Verdana" panose="020B0604030504040204" pitchFamily="34" charset="0"/>
                <a:cs typeface="Verdana" panose="020B0604030504040204" pitchFamily="34" charset="0"/>
              </a:rPr>
              <a:t>3</a:t>
            </a:r>
            <a:r>
              <a:rPr lang="en-US" sz="2000" dirty="0">
                <a:solidFill>
                  <a:srgbClr val="000000"/>
                </a:solidFill>
                <a:latin typeface="Verdana" panose="020B0604030504040204" pitchFamily="34" charset="0"/>
                <a:cs typeface="Verdana" panose="020B0604030504040204" pitchFamily="34" charset="0"/>
              </a:rPr>
              <a:t>H), creates helium-4.</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A neutron is freed.</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17.59 MeV of energy is released when matter is converted to energy: E = mc</a:t>
            </a:r>
            <a:r>
              <a:rPr lang="en-US" sz="2000" baseline="30000" dirty="0">
                <a:solidFill>
                  <a:srgbClr val="000000"/>
                </a:solidFill>
                <a:latin typeface="Verdana" panose="020B0604030504040204" pitchFamily="34" charset="0"/>
                <a:cs typeface="Verdana" panose="020B0604030504040204" pitchFamily="34" charset="0"/>
              </a:rPr>
              <a:t>2</a:t>
            </a:r>
            <a:r>
              <a:rPr lang="en-US" sz="2000" dirty="0">
                <a:solidFill>
                  <a:srgbClr val="000000"/>
                </a:solidFill>
                <a:latin typeface="Verdana" panose="020B0604030504040204" pitchFamily="34" charset="0"/>
                <a:cs typeface="Verdana" panose="020B0604030504040204" pitchFamily="34" charset="0"/>
              </a:rPr>
              <a:t>.</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75" r="8302" b="27227"/>
          <a:stretch/>
        </p:blipFill>
        <p:spPr bwMode="auto">
          <a:xfrm>
            <a:off x="4465461" y="3044765"/>
            <a:ext cx="7274252" cy="2513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7100529" y="6412081"/>
            <a:ext cx="4862870" cy="307777"/>
          </a:xfrm>
          <a:prstGeom prst="rect">
            <a:avLst/>
          </a:prstGeom>
          <a:solidFill>
            <a:schemeClr val="bg1"/>
          </a:solidFill>
        </p:spPr>
        <p:txBody>
          <a:bodyPr wrap="none" rtlCol="0">
            <a:spAutoFit/>
          </a:bodyPr>
          <a:lstStyle/>
          <a:p>
            <a:pPr algn="r"/>
            <a:r>
              <a:rPr lang="en-US" sz="1400">
                <a:latin typeface="Verdana" panose="020B0604030504040204" pitchFamily="34" charset="0"/>
                <a:cs typeface="Verdana" panose="020B0604030504040204" pitchFamily="34" charset="0"/>
              </a:rPr>
              <a:t>Energy Systems and Sustainability, 2/e, Chapter 10</a:t>
            </a:r>
          </a:p>
        </p:txBody>
      </p:sp>
      <p:pic>
        <p:nvPicPr>
          <p:cNvPr id="13" name="Picture 2" descr="http://upload.wikimedia.org/wikipedia/commons/thumb/3/3b/Deuterium-tritium_fusion.svg/180px-Deuterium-tritium_fusion.svg.png">
            <a:hlinkClick r:id="rId3" tooltip="Fusion of deuterium with tritium creating helium-4, freeing a neutron, and releasing 17.59 MeV of energy by conversion of mass in accord with E=mc2.[1]"/>
          </p:cNvPr>
          <p:cNvPicPr>
            <a:picLocks noChangeAspect="1" noChangeArrowheads="1"/>
          </p:cNvPicPr>
          <p:nvPr/>
        </p:nvPicPr>
        <p:blipFill>
          <a:blip r:embed="rId4" cstate="print"/>
          <a:srcRect/>
          <a:stretch>
            <a:fillRect/>
          </a:stretch>
        </p:blipFill>
        <p:spPr bwMode="auto">
          <a:xfrm>
            <a:off x="638316" y="2774995"/>
            <a:ext cx="3527679" cy="4075253"/>
          </a:xfrm>
          <a:prstGeom prst="rect">
            <a:avLst/>
          </a:prstGeom>
          <a:noFill/>
          <a:ln w="9525">
            <a:noFill/>
            <a:miter lim="800000"/>
            <a:headEnd/>
            <a:tailEnd/>
          </a:ln>
        </p:spPr>
      </p:pic>
      <p:sp>
        <p:nvSpPr>
          <p:cNvPr id="2" name="TextBox 1"/>
          <p:cNvSpPr txBox="1"/>
          <p:nvPr/>
        </p:nvSpPr>
        <p:spPr>
          <a:xfrm>
            <a:off x="327951" y="1935558"/>
            <a:ext cx="11411762" cy="400110"/>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Verdana" panose="020B0604030504040204" pitchFamily="34" charset="0"/>
                <a:cs typeface="Verdana" panose="020B0604030504040204" pitchFamily="34" charset="0"/>
              </a:rPr>
              <a:t>Fusion powers the sun</a:t>
            </a:r>
            <a:r>
              <a:rPr lang="en-US" sz="2000">
                <a:latin typeface="Verdana" panose="020B0604030504040204" pitchFamily="34" charset="0"/>
                <a:cs typeface="Verdana" panose="020B0604030504040204" pitchFamily="34" charset="0"/>
              </a:rPr>
              <a:t>, and thus is the ultimate source of power for our planet.</a:t>
            </a:r>
          </a:p>
        </p:txBody>
      </p:sp>
      <p:sp>
        <p:nvSpPr>
          <p:cNvPr id="11" name="TextBox 10"/>
          <p:cNvSpPr txBox="1"/>
          <p:nvPr/>
        </p:nvSpPr>
        <p:spPr>
          <a:xfrm>
            <a:off x="327951" y="2444654"/>
            <a:ext cx="8222319"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Verdana" panose="020B0604030504040204" pitchFamily="34" charset="0"/>
                <a:cs typeface="Verdana" panose="020B0604030504040204" pitchFamily="34" charset="0"/>
              </a:rPr>
              <a:t>Products are not radioactive or hazardous.</a:t>
            </a:r>
          </a:p>
        </p:txBody>
      </p:sp>
      <p:pic>
        <p:nvPicPr>
          <p:cNvPr id="14" name="Picture 13">
            <a:extLst>
              <a:ext uri="{FF2B5EF4-FFF2-40B4-BE49-F238E27FC236}">
                <a16:creationId xmlns:a16="http://schemas.microsoft.com/office/drawing/2014/main" id="{AB48D5E8-F18D-6944-85E4-E0114A567A3A}"/>
              </a:ext>
            </a:extLst>
          </p:cNvPr>
          <p:cNvPicPr>
            <a:picLocks noChangeAspect="1"/>
          </p:cNvPicPr>
          <p:nvPr/>
        </p:nvPicPr>
        <p:blipFill>
          <a:blip r:embed="rId5">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9793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5416868"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Energy released by fusion</a:t>
            </a:r>
          </a:p>
        </p:txBody>
      </p:sp>
      <p:sp>
        <p:nvSpPr>
          <p:cNvPr id="3" name="TextBox 2"/>
          <p:cNvSpPr txBox="1"/>
          <p:nvPr/>
        </p:nvSpPr>
        <p:spPr>
          <a:xfrm>
            <a:off x="5255127" y="6473195"/>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8" y="738953"/>
            <a:ext cx="11872341" cy="737959"/>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How much energy is released </a:t>
            </a:r>
            <a:r>
              <a:rPr lang="en-US" sz="2000" dirty="0">
                <a:solidFill>
                  <a:srgbClr val="000000"/>
                </a:solidFill>
                <a:latin typeface="Verdana" panose="020B0604030504040204" pitchFamily="34" charset="0"/>
                <a:cs typeface="Verdana" panose="020B0604030504040204" pitchFamily="34" charset="0"/>
              </a:rPr>
              <a:t>when one atom of deuterium fuses with one atom of tritium to create an atom of helium and a neutron?</a:t>
            </a:r>
          </a:p>
        </p:txBody>
      </p:sp>
      <p:sp>
        <p:nvSpPr>
          <p:cNvPr id="12" name="TextBox 11"/>
          <p:cNvSpPr txBox="1"/>
          <p:nvPr/>
        </p:nvSpPr>
        <p:spPr>
          <a:xfrm>
            <a:off x="228601" y="6473196"/>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graphicFrame>
        <p:nvGraphicFramePr>
          <p:cNvPr id="6" name="Table 5"/>
          <p:cNvGraphicFramePr>
            <a:graphicFrameLocks noGrp="1"/>
          </p:cNvGraphicFramePr>
          <p:nvPr>
            <p:extLst>
              <p:ext uri="{D42A27DB-BD31-4B8C-83A1-F6EECF244321}">
                <p14:modId xmlns:p14="http://schemas.microsoft.com/office/powerpoint/2010/main" val="3720092128"/>
              </p:ext>
            </p:extLst>
          </p:nvPr>
        </p:nvGraphicFramePr>
        <p:xfrm>
          <a:off x="1358685" y="1667790"/>
          <a:ext cx="7378516" cy="2091087"/>
        </p:xfrm>
        <a:graphic>
          <a:graphicData uri="http://schemas.openxmlformats.org/drawingml/2006/table">
            <a:tbl>
              <a:tblPr firstRow="1" bandRow="1">
                <a:tableStyleId>{2D5ABB26-0587-4C30-8999-92F81FD0307C}</a:tableStyleId>
              </a:tblPr>
              <a:tblGrid>
                <a:gridCol w="2522585">
                  <a:extLst>
                    <a:ext uri="{9D8B030D-6E8A-4147-A177-3AD203B41FA5}">
                      <a16:colId xmlns:a16="http://schemas.microsoft.com/office/drawing/2014/main" val="20000"/>
                    </a:ext>
                  </a:extLst>
                </a:gridCol>
                <a:gridCol w="4855931">
                  <a:extLst>
                    <a:ext uri="{9D8B030D-6E8A-4147-A177-3AD203B41FA5}">
                      <a16:colId xmlns:a16="http://schemas.microsoft.com/office/drawing/2014/main" val="20001"/>
                    </a:ext>
                  </a:extLst>
                </a:gridCol>
              </a:tblGrid>
              <a:tr h="480542">
                <a:tc>
                  <a:txBody>
                    <a:bodyPr/>
                    <a:lstStyle/>
                    <a:p>
                      <a:r>
                        <a:rPr lang="en-US" sz="2000" b="1" i="0" dirty="0">
                          <a:solidFill>
                            <a:schemeClr val="bg1"/>
                          </a:solidFill>
                          <a:latin typeface="Verdana" panose="020B0604030504040204" pitchFamily="34" charset="0"/>
                          <a:ea typeface="Verdana" panose="020B0604030504040204" pitchFamily="34" charset="0"/>
                          <a:cs typeface="Verdana" panose="020B0604030504040204" pitchFamily="34" charset="0"/>
                        </a:rPr>
                        <a:t>particle</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666FF"/>
                    </a:solidFill>
                  </a:tcPr>
                </a:tc>
                <a:tc>
                  <a:txBody>
                    <a:bodyPr/>
                    <a:lstStyle/>
                    <a:p>
                      <a:pPr algn="r"/>
                      <a:r>
                        <a:rPr lang="en-US" sz="2000" b="1" i="0">
                          <a:solidFill>
                            <a:schemeClr val="bg1"/>
                          </a:solidFill>
                          <a:latin typeface="Verdana" panose="020B0604030504040204" pitchFamily="34" charset="0"/>
                          <a:ea typeface="Verdana" panose="020B0604030504040204" pitchFamily="34" charset="0"/>
                          <a:cs typeface="Verdana" panose="020B0604030504040204" pitchFamily="34" charset="0"/>
                        </a:rPr>
                        <a:t>mass (atomic mass units)</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406108">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deuterium</a:t>
                      </a:r>
                      <a:r>
                        <a:rPr lang="en-US" sz="2000" baseline="0">
                          <a:latin typeface="Verdana" panose="020B0604030504040204" pitchFamily="34" charset="0"/>
                          <a:ea typeface="Verdana" panose="020B0604030504040204" pitchFamily="34" charset="0"/>
                          <a:cs typeface="Verdana" panose="020B0604030504040204" pitchFamily="34" charset="0"/>
                        </a:rPr>
                        <a:t> atom</a:t>
                      </a:r>
                      <a:endParaRPr lang="en-US" sz="200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2.0136</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01479">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tritium atom</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3.0155</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01479">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helium atom</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4.0015</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01479">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neutron</a:t>
                      </a:r>
                    </a:p>
                  </a:txBody>
                  <a:tcPr>
                    <a:lnL w="12700" cap="flat" cmpd="sng" algn="ctr">
                      <a:no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b="0" i="0" dirty="0">
                          <a:latin typeface="Verdana" panose="020B0604030504040204" pitchFamily="34" charset="0"/>
                          <a:ea typeface="Verdana" panose="020B0604030504040204" pitchFamily="34" charset="0"/>
                          <a:cs typeface="Verdana" panose="020B0604030504040204" pitchFamily="34" charset="0"/>
                        </a:rPr>
                        <a:t>1.0087</a:t>
                      </a:r>
                    </a:p>
                  </a:txBody>
                  <a:tcPr>
                    <a:lnL>
                      <a:noFill/>
                    </a:lnL>
                    <a:lnR w="12700" cap="flat" cmpd="sng" algn="ctr">
                      <a:no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 name="TextBox 6"/>
          <p:cNvSpPr txBox="1"/>
          <p:nvPr/>
        </p:nvSpPr>
        <p:spPr>
          <a:xfrm>
            <a:off x="1243824" y="4009077"/>
            <a:ext cx="5052986" cy="954107"/>
          </a:xfrm>
          <a:prstGeom prst="rect">
            <a:avLst/>
          </a:prstGeom>
          <a:noFill/>
          <a:ln>
            <a:noFill/>
          </a:ln>
        </p:spPr>
        <p:txBody>
          <a:bodyPr wrap="none" rtlCol="0">
            <a:spAutoFit/>
          </a:bodyPr>
          <a:lstStyle/>
          <a:p>
            <a:r>
              <a:rPr lang="en-US" sz="2000" baseline="30000" dirty="0">
                <a:latin typeface="Verdana" panose="020B0604030504040204" pitchFamily="34" charset="0"/>
                <a:cs typeface="Verdana" panose="020B0604030504040204" pitchFamily="34" charset="0"/>
              </a:rPr>
              <a:t>   2</a:t>
            </a:r>
            <a:r>
              <a:rPr lang="en-US" sz="2000" dirty="0">
                <a:latin typeface="Verdana" panose="020B0604030504040204" pitchFamily="34" charset="0"/>
                <a:cs typeface="Verdana" panose="020B0604030504040204" pitchFamily="34" charset="0"/>
              </a:rPr>
              <a:t>H    +    </a:t>
            </a:r>
            <a:r>
              <a:rPr lang="en-US" sz="2000" baseline="30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H     	</a:t>
            </a:r>
            <a:r>
              <a:rPr lang="en-US" sz="2000" dirty="0">
                <a:latin typeface="Verdana" panose="020B0604030504040204" pitchFamily="34" charset="0"/>
                <a:cs typeface="Verdana" panose="020B0604030504040204" pitchFamily="34" charset="0"/>
                <a:sym typeface="Wingdings"/>
              </a:rPr>
              <a:t>      </a:t>
            </a:r>
            <a:r>
              <a:rPr lang="en-US" sz="2000" baseline="30000" dirty="0">
                <a:latin typeface="Verdana" panose="020B0604030504040204" pitchFamily="34" charset="0"/>
                <a:cs typeface="Verdana" panose="020B0604030504040204" pitchFamily="34" charset="0"/>
                <a:sym typeface="Wingdings"/>
              </a:rPr>
              <a:t>4</a:t>
            </a:r>
            <a:r>
              <a:rPr lang="en-US" sz="2000" dirty="0">
                <a:latin typeface="Verdana" panose="020B0604030504040204" pitchFamily="34" charset="0"/>
                <a:cs typeface="Verdana" panose="020B0604030504040204" pitchFamily="34" charset="0"/>
                <a:sym typeface="Wingdings"/>
              </a:rPr>
              <a:t>He  +  1 n</a:t>
            </a:r>
          </a:p>
          <a:p>
            <a:r>
              <a:rPr lang="en-US" dirty="0">
                <a:latin typeface="Verdana" panose="020B0604030504040204" pitchFamily="34" charset="0"/>
                <a:cs typeface="Verdana" panose="020B0604030504040204" pitchFamily="34" charset="0"/>
                <a:sym typeface="Wingdings"/>
              </a:rPr>
              <a:t>2.0136 + 3.0155  	    4.0015 + 1.0087</a:t>
            </a:r>
          </a:p>
          <a:p>
            <a:r>
              <a:rPr lang="en-US" dirty="0">
                <a:latin typeface="Verdana" panose="020B0604030504040204" pitchFamily="34" charset="0"/>
                <a:cs typeface="Verdana" panose="020B0604030504040204" pitchFamily="34" charset="0"/>
                <a:sym typeface="Wingdings"/>
              </a:rPr>
              <a:t>        5.0291         	           5.0102</a:t>
            </a:r>
            <a:endParaRPr lang="en-US" dirty="0">
              <a:latin typeface="Verdana" panose="020B0604030504040204" pitchFamily="34" charset="0"/>
              <a:cs typeface="Verdana" panose="020B0604030504040204" pitchFamily="34" charset="0"/>
            </a:endParaRPr>
          </a:p>
        </p:txBody>
      </p:sp>
      <p:sp>
        <p:nvSpPr>
          <p:cNvPr id="11" name="TextBox 10"/>
          <p:cNvSpPr txBox="1"/>
          <p:nvPr/>
        </p:nvSpPr>
        <p:spPr>
          <a:xfrm>
            <a:off x="6479393" y="4593852"/>
            <a:ext cx="2795958" cy="369332"/>
          </a:xfrm>
          <a:prstGeom prst="rect">
            <a:avLst/>
          </a:prstGeom>
          <a:noFill/>
        </p:spPr>
        <p:txBody>
          <a:bodyPr wrap="none" rtlCol="0">
            <a:spAutoFit/>
          </a:bodyPr>
          <a:lstStyle/>
          <a:p>
            <a:r>
              <a:rPr lang="en-US">
                <a:solidFill>
                  <a:srgbClr val="0432FF"/>
                </a:solidFill>
                <a:latin typeface="Verdana" panose="020B0604030504040204" pitchFamily="34" charset="0"/>
                <a:cs typeface="Verdana" panose="020B0604030504040204" pitchFamily="34" charset="0"/>
                <a:sym typeface="Wingdings" pitchFamily="2" charset="2"/>
              </a:rPr>
              <a:t> </a:t>
            </a:r>
            <a:r>
              <a:rPr lang="en-US">
                <a:solidFill>
                  <a:srgbClr val="0432FF"/>
                </a:solidFill>
                <a:latin typeface="Verdana" panose="020B0604030504040204" pitchFamily="34" charset="0"/>
                <a:cs typeface="Verdana" panose="020B0604030504040204" pitchFamily="34" charset="0"/>
              </a:rPr>
              <a:t>loss of 0.0189 amu</a:t>
            </a:r>
          </a:p>
        </p:txBody>
      </p:sp>
      <p:sp>
        <p:nvSpPr>
          <p:cNvPr id="14" name="TextBox 13"/>
          <p:cNvSpPr txBox="1"/>
          <p:nvPr/>
        </p:nvSpPr>
        <p:spPr>
          <a:xfrm>
            <a:off x="414352" y="5122343"/>
            <a:ext cx="9850132" cy="400110"/>
          </a:xfrm>
          <a:prstGeom prst="rect">
            <a:avLst/>
          </a:prstGeom>
          <a:noFill/>
        </p:spPr>
        <p:txBody>
          <a:bodyPr wrap="none" rtlCol="0">
            <a:spAutoFit/>
          </a:bodyPr>
          <a:lstStyle/>
          <a:p>
            <a:r>
              <a:rPr lang="en-US" sz="2000" dirty="0">
                <a:latin typeface="Verdana" panose="020B0604030504040204" pitchFamily="34" charset="0"/>
                <a:cs typeface="Verdana" panose="020B0604030504040204" pitchFamily="34" charset="0"/>
              </a:rPr>
              <a:t>Energy = (0.0189 amu)(931 MeV/amu) = 17.6 MeV </a:t>
            </a:r>
            <a:r>
              <a:rPr lang="en-US" sz="2000" dirty="0">
                <a:latin typeface="Verdana" panose="020B0604030504040204" pitchFamily="34" charset="0"/>
                <a:cs typeface="Verdana" panose="020B0604030504040204" pitchFamily="34" charset="0"/>
                <a:sym typeface="Wingdings"/>
              </a:rPr>
              <a:t> 2.82 E-12 J / event</a:t>
            </a:r>
            <a:endParaRPr lang="en-US" sz="2000" dirty="0">
              <a:latin typeface="Verdana" panose="020B0604030504040204" pitchFamily="34" charset="0"/>
              <a:cs typeface="Verdana" panose="020B0604030504040204" pitchFamily="34" charset="0"/>
            </a:endParaRPr>
          </a:p>
        </p:txBody>
      </p:sp>
      <p:sp>
        <p:nvSpPr>
          <p:cNvPr id="15" name="TextBox 14"/>
          <p:cNvSpPr txBox="1"/>
          <p:nvPr/>
        </p:nvSpPr>
        <p:spPr>
          <a:xfrm>
            <a:off x="424353" y="5812933"/>
            <a:ext cx="8858515" cy="400110"/>
          </a:xfrm>
          <a:prstGeom prst="rect">
            <a:avLst/>
          </a:prstGeom>
          <a:noFill/>
        </p:spPr>
        <p:txBody>
          <a:bodyPr wrap="none" rtlCol="0">
            <a:spAutoFit/>
          </a:bodyPr>
          <a:lstStyle/>
          <a:p>
            <a:r>
              <a:rPr lang="en-US" sz="2000" dirty="0">
                <a:latin typeface="Verdana" panose="020B0604030504040204" pitchFamily="34" charset="0"/>
                <a:cs typeface="Verdana" panose="020B0604030504040204" pitchFamily="34" charset="0"/>
              </a:rPr>
              <a:t>Fusion of 2 kg of deuterium &amp; 3 kg of tritium </a:t>
            </a:r>
            <a:r>
              <a:rPr lang="en-US" sz="2000" dirty="0">
                <a:latin typeface="Verdana" panose="020B0604030504040204" pitchFamily="34" charset="0"/>
                <a:cs typeface="Verdana" panose="020B0604030504040204" pitchFamily="34" charset="0"/>
                <a:sym typeface="Wingdings"/>
              </a:rPr>
              <a:t>  350 TJ = 70 TJ/kg</a:t>
            </a:r>
            <a:endParaRPr lang="en-US" sz="2000" dirty="0">
              <a:latin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79A15DB8-77EE-4040-A71D-7412E430A3E6}"/>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16" name="Rounded Rectangular Callout 15">
            <a:extLst>
              <a:ext uri="{FF2B5EF4-FFF2-40B4-BE49-F238E27FC236}">
                <a16:creationId xmlns:a16="http://schemas.microsoft.com/office/drawing/2014/main" id="{6741268F-A310-2746-8E99-B0763032E59E}"/>
              </a:ext>
            </a:extLst>
          </p:cNvPr>
          <p:cNvSpPr/>
          <p:nvPr/>
        </p:nvSpPr>
        <p:spPr>
          <a:xfrm>
            <a:off x="8892385" y="3036454"/>
            <a:ext cx="3071014" cy="1370913"/>
          </a:xfrm>
          <a:prstGeom prst="wedgeRoundRectCallout">
            <a:avLst>
              <a:gd name="adj1" fmla="val 5343"/>
              <a:gd name="adj2" fmla="val 192344"/>
              <a:gd name="adj3" fmla="val 16667"/>
            </a:avLst>
          </a:prstGeom>
          <a:no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Global primary energy use ~ </a:t>
            </a:r>
            <a:b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5.8 E8 TJ</a:t>
            </a:r>
          </a:p>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 8.29 E6 kg </a:t>
            </a:r>
            <a:r>
              <a:rPr lang="en-US" sz="2000" baseline="30000">
                <a:solidFill>
                  <a:srgbClr val="0432FF"/>
                </a:solidFill>
                <a:latin typeface="Verdana" panose="020B0604030504040204" pitchFamily="34" charset="0"/>
                <a:ea typeface="Verdana" panose="020B0604030504040204" pitchFamily="34" charset="0"/>
                <a:cs typeface="Verdana" panose="020B0604030504040204" pitchFamily="34" charset="0"/>
              </a:rPr>
              <a:t>2</a:t>
            </a: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H, </a:t>
            </a:r>
            <a:r>
              <a:rPr lang="en-US" sz="2000" baseline="30000">
                <a:solidFill>
                  <a:srgbClr val="0432FF"/>
                </a:solidFill>
                <a:latin typeface="Verdana" panose="020B0604030504040204" pitchFamily="34" charset="0"/>
                <a:ea typeface="Verdana" panose="020B0604030504040204" pitchFamily="34" charset="0"/>
                <a:cs typeface="Verdana" panose="020B0604030504040204" pitchFamily="34" charset="0"/>
              </a:rPr>
              <a:t>3</a:t>
            </a: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H</a:t>
            </a:r>
          </a:p>
        </p:txBody>
      </p:sp>
    </p:spTree>
    <p:extLst>
      <p:ext uri="{BB962C8B-B14F-4D97-AF65-F5344CB8AC3E}">
        <p14:creationId xmlns:p14="http://schemas.microsoft.com/office/powerpoint/2010/main" val="8520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14" grpId="0"/>
      <p:bldP spid="14" grpId="1"/>
      <p:bldP spid="15" grpId="0"/>
      <p:bldP spid="15" grpId="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311014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Fuel for fusion</a:t>
            </a:r>
          </a:p>
        </p:txBody>
      </p:sp>
      <p:sp>
        <p:nvSpPr>
          <p:cNvPr id="3" name="TextBox 2"/>
          <p:cNvSpPr txBox="1"/>
          <p:nvPr/>
        </p:nvSpPr>
        <p:spPr>
          <a:xfrm>
            <a:off x="5227557" y="6509062"/>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8" y="738952"/>
            <a:ext cx="11872341" cy="764312"/>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Deuterium</a:t>
            </a:r>
            <a:r>
              <a:rPr lang="en-US" sz="2000">
                <a:solidFill>
                  <a:srgbClr val="000000"/>
                </a:solidFill>
                <a:latin typeface="Verdana" panose="020B0604030504040204" pitchFamily="34" charset="0"/>
                <a:cs typeface="Verdana" panose="020B0604030504040204" pitchFamily="34" charset="0"/>
              </a:rPr>
              <a:t> occurs naturally at a very low abundance and can be extracted from large volumes of water.</a:t>
            </a:r>
          </a:p>
        </p:txBody>
      </p:sp>
      <p:sp>
        <p:nvSpPr>
          <p:cNvPr id="12" name="TextBox 11"/>
          <p:cNvSpPr txBox="1"/>
          <p:nvPr/>
        </p:nvSpPr>
        <p:spPr>
          <a:xfrm>
            <a:off x="119559" y="6509063"/>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13" name="TextBox 12"/>
          <p:cNvSpPr txBox="1"/>
          <p:nvPr/>
        </p:nvSpPr>
        <p:spPr>
          <a:xfrm>
            <a:off x="347268" y="1697082"/>
            <a:ext cx="11872341" cy="1076513"/>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Tritium</a:t>
            </a:r>
            <a:r>
              <a:rPr lang="en-US" sz="2000" dirty="0">
                <a:solidFill>
                  <a:srgbClr val="000000"/>
                </a:solidFill>
                <a:latin typeface="Verdana" panose="020B0604030504040204" pitchFamily="34" charset="0"/>
                <a:cs typeface="Verdana" panose="020B0604030504040204" pitchFamily="34" charset="0"/>
              </a:rPr>
              <a:t> is a radioactive isotope with a relatively short half-life of 12 years.</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Produced by bombarding Li-6. </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So, it’s a product of nuclear reactions.</a:t>
            </a:r>
          </a:p>
        </p:txBody>
      </p:sp>
      <p:pic>
        <p:nvPicPr>
          <p:cNvPr id="10" name="Picture 9" descr="Scanbot Nov 8, 2017 8.57 PM.pdf"/>
          <p:cNvPicPr>
            <a:picLocks noChangeAspect="1"/>
          </p:cNvPicPr>
          <p:nvPr/>
        </p:nvPicPr>
        <p:blipFill rotWithShape="1">
          <a:blip r:embed="rId2">
            <a:extLst>
              <a:ext uri="{28A0092B-C50C-407E-A947-70E740481C1C}">
                <a14:useLocalDpi xmlns:a14="http://schemas.microsoft.com/office/drawing/2010/main" val="0"/>
              </a:ext>
            </a:extLst>
          </a:blip>
          <a:srcRect l="11808" t="37037" r="9812" b="44347"/>
          <a:stretch/>
        </p:blipFill>
        <p:spPr>
          <a:xfrm>
            <a:off x="1436701" y="2930188"/>
            <a:ext cx="10526698" cy="3350581"/>
          </a:xfrm>
          <a:prstGeom prst="rect">
            <a:avLst/>
          </a:prstGeom>
        </p:spPr>
      </p:pic>
      <p:pic>
        <p:nvPicPr>
          <p:cNvPr id="14" name="Picture 13">
            <a:extLst>
              <a:ext uri="{FF2B5EF4-FFF2-40B4-BE49-F238E27FC236}">
                <a16:creationId xmlns:a16="http://schemas.microsoft.com/office/drawing/2014/main" id="{66532F6E-F5FF-8C47-8C04-51505E31E1A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9539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39356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Barriers to fusion?</a:t>
            </a:r>
          </a:p>
        </p:txBody>
      </p:sp>
      <p:sp>
        <p:nvSpPr>
          <p:cNvPr id="3" name="TextBox 2"/>
          <p:cNvSpPr txBox="1"/>
          <p:nvPr/>
        </p:nvSpPr>
        <p:spPr>
          <a:xfrm>
            <a:off x="5227557" y="6439789"/>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8" y="752808"/>
            <a:ext cx="11429095"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So if fusion is a better idea than fission, </a:t>
            </a:r>
            <a:r>
              <a:rPr lang="en-US" sz="2000" b="1">
                <a:solidFill>
                  <a:srgbClr val="000000"/>
                </a:solidFill>
                <a:latin typeface="Verdana" panose="020B0604030504040204" pitchFamily="34" charset="0"/>
                <a:cs typeface="Verdana" panose="020B0604030504040204" pitchFamily="34" charset="0"/>
              </a:rPr>
              <a:t>why aren’t we using it now</a:t>
            </a:r>
            <a:r>
              <a:rPr lang="en-US" sz="2000">
                <a:solidFill>
                  <a:srgbClr val="000000"/>
                </a:solidFill>
                <a:latin typeface="Verdana" panose="020B0604030504040204" pitchFamily="34" charset="0"/>
                <a:cs typeface="Verdana" panose="020B0604030504040204" pitchFamily="34" charset="0"/>
              </a:rPr>
              <a:t>?</a:t>
            </a:r>
          </a:p>
        </p:txBody>
      </p:sp>
      <p:sp>
        <p:nvSpPr>
          <p:cNvPr id="12" name="TextBox 11"/>
          <p:cNvSpPr txBox="1"/>
          <p:nvPr/>
        </p:nvSpPr>
        <p:spPr>
          <a:xfrm>
            <a:off x="119560" y="6439790"/>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10" name="TextBox 9"/>
          <p:cNvSpPr txBox="1"/>
          <p:nvPr/>
        </p:nvSpPr>
        <p:spPr>
          <a:xfrm>
            <a:off x="347268" y="1457435"/>
            <a:ext cx="11429095" cy="2769284"/>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It takes an </a:t>
            </a:r>
            <a:r>
              <a:rPr lang="en-US" sz="2000" b="1" dirty="0">
                <a:solidFill>
                  <a:srgbClr val="000000"/>
                </a:solidFill>
                <a:latin typeface="Verdana" panose="020B0604030504040204" pitchFamily="34" charset="0"/>
                <a:cs typeface="Verdana" panose="020B0604030504040204" pitchFamily="34" charset="0"/>
              </a:rPr>
              <a:t>enormous amount of energy </a:t>
            </a:r>
            <a:r>
              <a:rPr lang="en-US" sz="2000" dirty="0">
                <a:solidFill>
                  <a:srgbClr val="000000"/>
                </a:solidFill>
                <a:latin typeface="Verdana" panose="020B0604030504040204" pitchFamily="34" charset="0"/>
                <a:cs typeface="Verdana" panose="020B0604030504040204" pitchFamily="34" charset="0"/>
              </a:rPr>
              <a:t>to fuse two positively charged nuclei and initiate the fusion process.</a:t>
            </a:r>
          </a:p>
          <a:p>
            <a:pPr>
              <a:lnSpc>
                <a:spcPct val="110000"/>
              </a:lnSpc>
            </a:pPr>
            <a:endParaRPr lang="en-US" sz="1000" dirty="0">
              <a:solidFill>
                <a:srgbClr val="000000"/>
              </a:solidFill>
              <a:latin typeface="Verdana" panose="020B0604030504040204" pitchFamily="34" charset="0"/>
              <a:cs typeface="Verdana" panose="020B0604030504040204" pitchFamily="34" charset="0"/>
            </a:endParaRPr>
          </a:p>
          <a:p>
            <a:pPr>
              <a:lnSpc>
                <a:spcPct val="110000"/>
              </a:lnSpc>
            </a:pPr>
            <a:endParaRPr lang="en-US" sz="1000" dirty="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Speed?</a:t>
            </a:r>
          </a:p>
          <a:p>
            <a:pPr>
              <a:lnSpc>
                <a:spcPct val="110000"/>
              </a:lnSpc>
            </a:pPr>
            <a:endParaRPr lang="en-US" sz="1000" dirty="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Heating atoms will increase their speed, but change their physical state to plasma.</a:t>
            </a:r>
          </a:p>
          <a:p>
            <a:pPr>
              <a:lnSpc>
                <a:spcPct val="110000"/>
              </a:lnSpc>
            </a:pPr>
            <a:endParaRPr lang="en-US" sz="1000" dirty="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How can plasma – the physical state of the sun – be contained?</a:t>
            </a:r>
          </a:p>
          <a:p>
            <a:pPr marL="800100" lvl="1"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And stabilized?</a:t>
            </a:r>
          </a:p>
        </p:txBody>
      </p:sp>
      <p:pic>
        <p:nvPicPr>
          <p:cNvPr id="11" name="Picture 10">
            <a:extLst>
              <a:ext uri="{FF2B5EF4-FFF2-40B4-BE49-F238E27FC236}">
                <a16:creationId xmlns:a16="http://schemas.microsoft.com/office/drawing/2014/main" id="{15BA4620-DD1A-074B-BC29-3F4C8EBAF3F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00354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63172"/>
            <a:ext cx="2018501" cy="523220"/>
          </a:xfrm>
          <a:prstGeom prst="rect">
            <a:avLst/>
          </a:prstGeom>
          <a:noFill/>
        </p:spPr>
        <p:txBody>
          <a:bodyPr wrap="none" rtlCol="0">
            <a:spAutoFit/>
          </a:bodyPr>
          <a:lstStyle/>
          <a:p>
            <a:r>
              <a:rPr lang="en-US" sz="2800" b="1" err="1">
                <a:solidFill>
                  <a:prstClr val="white"/>
                </a:solidFill>
                <a:latin typeface="Verdana" panose="020B0604030504040204" pitchFamily="34" charset="0"/>
                <a:cs typeface="Verdana" panose="020B0604030504040204" pitchFamily="34" charset="0"/>
              </a:rPr>
              <a:t>Tokamak</a:t>
            </a:r>
            <a:endParaRPr lang="en-US" sz="2800" b="1">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7509608" y="6448004"/>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9" y="738953"/>
            <a:ext cx="11428996" cy="2430730"/>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Tokamak: </a:t>
            </a:r>
            <a:r>
              <a:rPr lang="en-US" sz="2000" i="1" dirty="0">
                <a:solidFill>
                  <a:srgbClr val="000000"/>
                </a:solidFill>
                <a:latin typeface="Verdana" panose="020B0604030504040204" pitchFamily="34" charset="0"/>
                <a:cs typeface="Verdana" panose="020B0604030504040204" pitchFamily="34" charset="0"/>
              </a:rPr>
              <a:t>a machine that uses magnetic fields to contain plasma in a torus, or doughnut-shaped space</a:t>
            </a:r>
          </a:p>
          <a:p>
            <a:pPr>
              <a:lnSpc>
                <a:spcPct val="110000"/>
              </a:lnSpc>
            </a:pPr>
            <a:endParaRPr lang="en-US" sz="2000" dirty="0">
              <a:solidFill>
                <a:srgbClr val="000000"/>
              </a:solidFill>
              <a:latin typeface="Verdana" panose="020B0604030504040204" pitchFamily="34" charset="0"/>
              <a:cs typeface="Verdana" panose="020B0604030504040204" pitchFamily="34" charset="0"/>
            </a:endParaRPr>
          </a:p>
          <a:p>
            <a:pPr>
              <a:lnSpc>
                <a:spcPct val="110000"/>
              </a:lnSpc>
            </a:pPr>
            <a:r>
              <a:rPr lang="en-US" sz="2000" b="1" dirty="0">
                <a:solidFill>
                  <a:srgbClr val="000000"/>
                </a:solidFill>
                <a:latin typeface="Verdana" panose="020B0604030504040204" pitchFamily="34" charset="0"/>
                <a:cs typeface="Verdana" panose="020B0604030504040204" pitchFamily="34" charset="0"/>
              </a:rPr>
              <a:t>Breakthrough at MIT?</a:t>
            </a:r>
          </a:p>
          <a:p>
            <a:pPr>
              <a:lnSpc>
                <a:spcPct val="110000"/>
              </a:lnSpc>
            </a:pPr>
            <a:r>
              <a:rPr lang="en-US" sz="2000" dirty="0">
                <a:solidFill>
                  <a:srgbClr val="000000"/>
                </a:solidFill>
                <a:latin typeface="Verdana" panose="020B0604030504040204" pitchFamily="34" charset="0"/>
                <a:cs typeface="Verdana" panose="020B0604030504040204" pitchFamily="34" charset="0"/>
              </a:rPr>
              <a:t>Adding small amounts of </a:t>
            </a:r>
            <a:r>
              <a:rPr lang="en-US" sz="2000" baseline="30000" dirty="0">
                <a:solidFill>
                  <a:srgbClr val="000000"/>
                </a:solidFill>
                <a:latin typeface="Verdana" panose="020B0604030504040204" pitchFamily="34" charset="0"/>
                <a:cs typeface="Verdana" panose="020B0604030504040204" pitchFamily="34" charset="0"/>
              </a:rPr>
              <a:t>3</a:t>
            </a:r>
            <a:r>
              <a:rPr lang="en-US" sz="2000" dirty="0">
                <a:solidFill>
                  <a:srgbClr val="000000"/>
                </a:solidFill>
                <a:latin typeface="Verdana" panose="020B0604030504040204" pitchFamily="34" charset="0"/>
                <a:cs typeface="Verdana" panose="020B0604030504040204" pitchFamily="34" charset="0"/>
              </a:rPr>
              <a:t>-He seems </a:t>
            </a:r>
            <a:br>
              <a:rPr lang="en-US" sz="2000" dirty="0">
                <a:solidFill>
                  <a:srgbClr val="000000"/>
                </a:solidFill>
                <a:latin typeface="Verdana" panose="020B0604030504040204" pitchFamily="34" charset="0"/>
                <a:cs typeface="Verdana" panose="020B0604030504040204" pitchFamily="34" charset="0"/>
              </a:rPr>
            </a:br>
            <a:r>
              <a:rPr lang="en-US" sz="2000" dirty="0">
                <a:solidFill>
                  <a:srgbClr val="000000"/>
                </a:solidFill>
                <a:latin typeface="Verdana" panose="020B0604030504040204" pitchFamily="34" charset="0"/>
                <a:cs typeface="Verdana" panose="020B0604030504040204" pitchFamily="34" charset="0"/>
              </a:rPr>
              <a:t>to stabilize plasma and increase </a:t>
            </a:r>
            <a:br>
              <a:rPr lang="en-US" sz="2000" dirty="0">
                <a:solidFill>
                  <a:srgbClr val="000000"/>
                </a:solidFill>
                <a:latin typeface="Verdana" panose="020B0604030504040204" pitchFamily="34" charset="0"/>
                <a:cs typeface="Verdana" panose="020B0604030504040204" pitchFamily="34" charset="0"/>
              </a:rPr>
            </a:br>
            <a:r>
              <a:rPr lang="en-US" sz="2000" dirty="0">
                <a:solidFill>
                  <a:srgbClr val="000000"/>
                </a:solidFill>
                <a:latin typeface="Verdana" panose="020B0604030504040204" pitchFamily="34" charset="0"/>
                <a:cs typeface="Verdana" panose="020B0604030504040204" pitchFamily="34" charset="0"/>
              </a:rPr>
              <a:t>efficiency.</a:t>
            </a:r>
          </a:p>
        </p:txBody>
      </p:sp>
      <p:sp>
        <p:nvSpPr>
          <p:cNvPr id="12" name="TextBox 11"/>
          <p:cNvSpPr txBox="1"/>
          <p:nvPr/>
        </p:nvSpPr>
        <p:spPr>
          <a:xfrm>
            <a:off x="6539" y="6359560"/>
            <a:ext cx="10345589" cy="523220"/>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rPr>
              <a:t>http://</a:t>
            </a:r>
            <a:r>
              <a:rPr lang="en-US" sz="1400" err="1">
                <a:latin typeface="Verdana" panose="020B0604030504040204" pitchFamily="34" charset="0"/>
                <a:cs typeface="Verdana" panose="020B0604030504040204" pitchFamily="34" charset="0"/>
              </a:rPr>
              <a:t>www.popularmechanics.com</a:t>
            </a:r>
            <a:r>
              <a:rPr lang="en-US" sz="1400">
                <a:latin typeface="Verdana" panose="020B0604030504040204" pitchFamily="34" charset="0"/>
                <a:cs typeface="Verdana" panose="020B0604030504040204" pitchFamily="34" charset="0"/>
              </a:rPr>
              <a:t>/science/energy/a27961/</a:t>
            </a:r>
            <a:r>
              <a:rPr lang="en-US" sz="1400" err="1">
                <a:latin typeface="Verdana" panose="020B0604030504040204" pitchFamily="34" charset="0"/>
                <a:cs typeface="Verdana" panose="020B0604030504040204" pitchFamily="34" charset="0"/>
              </a:rPr>
              <a:t>mit</a:t>
            </a:r>
            <a:r>
              <a:rPr lang="en-US" sz="1400">
                <a:latin typeface="Verdana" panose="020B0604030504040204" pitchFamily="34" charset="0"/>
                <a:cs typeface="Verdana" panose="020B0604030504040204" pitchFamily="34" charset="0"/>
              </a:rPr>
              <a:t>-nuclear-fusion-experiment-increases-efficiency/</a:t>
            </a:r>
          </a:p>
        </p:txBody>
      </p:sp>
      <p:pic>
        <p:nvPicPr>
          <p:cNvPr id="11" name="Picture 3" descr="nuclear 17"/>
          <p:cNvPicPr>
            <a:picLocks noChangeAspect="1" noChangeArrowheads="1"/>
          </p:cNvPicPr>
          <p:nvPr/>
        </p:nvPicPr>
        <p:blipFill rotWithShape="1">
          <a:blip r:embed="rId2" cstate="print"/>
          <a:srcRect l="3363" t="4143" r="6809" b="14027"/>
          <a:stretch/>
        </p:blipFill>
        <p:spPr bwMode="auto">
          <a:xfrm>
            <a:off x="212726" y="3550393"/>
            <a:ext cx="5214937" cy="2738860"/>
          </a:xfrm>
          <a:prstGeom prst="rect">
            <a:avLst/>
          </a:prstGeom>
          <a:noFill/>
          <a:ln w="9525">
            <a:solidFill>
              <a:srgbClr val="FFFFFF"/>
            </a:solidFill>
            <a:miter lim="800000"/>
            <a:headEnd/>
            <a:tailEnd/>
          </a:ln>
        </p:spPr>
      </p:pic>
      <p:pic>
        <p:nvPicPr>
          <p:cNvPr id="2" name="Picture 1" descr="1503930674-1476810124-fu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66" y="1293880"/>
            <a:ext cx="6455033" cy="4303356"/>
          </a:xfrm>
          <a:prstGeom prst="rect">
            <a:avLst/>
          </a:prstGeom>
        </p:spPr>
      </p:pic>
      <p:sp>
        <p:nvSpPr>
          <p:cNvPr id="6" name="TextBox 5"/>
          <p:cNvSpPr txBox="1"/>
          <p:nvPr/>
        </p:nvSpPr>
        <p:spPr>
          <a:xfrm>
            <a:off x="9338038" y="5609066"/>
            <a:ext cx="2641236" cy="369332"/>
          </a:xfrm>
          <a:prstGeom prst="rect">
            <a:avLst/>
          </a:prstGeom>
          <a:noFill/>
        </p:spPr>
        <p:txBody>
          <a:bodyPr wrap="none" rtlCol="0">
            <a:spAutoFit/>
          </a:bodyPr>
          <a:lstStyle/>
          <a:p>
            <a:r>
              <a:rPr lang="en-US" err="1">
                <a:latin typeface="Verdana" panose="020B0604030504040204" pitchFamily="34" charset="0"/>
              </a:rPr>
              <a:t>Alcator</a:t>
            </a:r>
            <a:r>
              <a:rPr lang="en-US">
                <a:latin typeface="Verdana" panose="020B0604030504040204" pitchFamily="34" charset="0"/>
              </a:rPr>
              <a:t> C-Mod @ MIT</a:t>
            </a:r>
          </a:p>
        </p:txBody>
      </p:sp>
      <p:pic>
        <p:nvPicPr>
          <p:cNvPr id="13" name="Picture 12">
            <a:extLst>
              <a:ext uri="{FF2B5EF4-FFF2-40B4-BE49-F238E27FC236}">
                <a16:creationId xmlns:a16="http://schemas.microsoft.com/office/drawing/2014/main" id="{34734CBC-7E2A-FE4F-9220-D31418A8AA53}"/>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94578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740619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Inertial </a:t>
            </a:r>
            <a:r>
              <a:rPr lang="en-US" sz="2800" b="1" err="1">
                <a:solidFill>
                  <a:prstClr val="white"/>
                </a:solidFill>
                <a:latin typeface="Verdana" panose="020B0604030504040204" pitchFamily="34" charset="0"/>
                <a:cs typeface="Verdana" panose="020B0604030504040204" pitchFamily="34" charset="0"/>
              </a:rPr>
              <a:t>petawatt</a:t>
            </a:r>
            <a:r>
              <a:rPr lang="en-US" sz="2800" b="1">
                <a:solidFill>
                  <a:prstClr val="white"/>
                </a:solidFill>
                <a:latin typeface="Verdana" panose="020B0604030504040204" pitchFamily="34" charset="0"/>
                <a:cs typeface="Verdana" panose="020B0604030504040204" pitchFamily="34" charset="0"/>
              </a:rPr>
              <a:t> laser confinement</a:t>
            </a:r>
          </a:p>
        </p:txBody>
      </p:sp>
      <p:sp>
        <p:nvSpPr>
          <p:cNvPr id="9" name="TextBox 8"/>
          <p:cNvSpPr txBox="1"/>
          <p:nvPr/>
        </p:nvSpPr>
        <p:spPr>
          <a:xfrm>
            <a:off x="319659" y="738952"/>
            <a:ext cx="11643740" cy="737959"/>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Inertial confinement fusion (ICF): </a:t>
            </a:r>
            <a:r>
              <a:rPr lang="en-US" sz="2000" i="1">
                <a:solidFill>
                  <a:srgbClr val="000000"/>
                </a:solidFill>
                <a:latin typeface="Verdana" panose="020B0604030504040204" pitchFamily="34" charset="0"/>
                <a:cs typeface="Verdana" panose="020B0604030504040204" pitchFamily="34" charset="0"/>
              </a:rPr>
              <a:t>fusion fuel is placed in a sphere which is held in a </a:t>
            </a:r>
            <a:r>
              <a:rPr lang="en-US" sz="2000" i="1" err="1">
                <a:solidFill>
                  <a:srgbClr val="000000"/>
                </a:solidFill>
                <a:latin typeface="Verdana" panose="020B0604030504040204" pitchFamily="34" charset="0"/>
                <a:cs typeface="Verdana" panose="020B0604030504040204" pitchFamily="34" charset="0"/>
              </a:rPr>
              <a:t>hohlraum</a:t>
            </a:r>
            <a:r>
              <a:rPr lang="en-US" sz="2000" i="1">
                <a:solidFill>
                  <a:srgbClr val="000000"/>
                </a:solidFill>
                <a:latin typeface="Verdana" panose="020B0604030504040204" pitchFamily="34" charset="0"/>
                <a:cs typeface="Verdana" panose="020B0604030504040204" pitchFamily="34" charset="0"/>
              </a:rPr>
              <a:t> (hollow area) and then bombarded with many, many laser beams </a:t>
            </a:r>
          </a:p>
        </p:txBody>
      </p:sp>
      <p:sp>
        <p:nvSpPr>
          <p:cNvPr id="12" name="TextBox 11"/>
          <p:cNvSpPr txBox="1"/>
          <p:nvPr/>
        </p:nvSpPr>
        <p:spPr>
          <a:xfrm>
            <a:off x="142244" y="6146913"/>
            <a:ext cx="5311134" cy="584775"/>
          </a:xfrm>
          <a:prstGeom prst="rect">
            <a:avLst/>
          </a:prstGeom>
          <a:solidFill>
            <a:schemeClr val="bg1"/>
          </a:solidFill>
        </p:spPr>
        <p:txBody>
          <a:bodyPr wrap="none" rtlCol="0">
            <a:spAutoFit/>
          </a:bodyPr>
          <a:lstStyle/>
          <a:p>
            <a:r>
              <a:rPr lang="en-US" sz="1600">
                <a:latin typeface="Verdana" panose="020B0604030504040204" pitchFamily="34" charset="0"/>
                <a:hlinkClick r:id="rId2"/>
              </a:rPr>
              <a:t>https://lasers.llnl.gov/science/icf/how-icf-works</a:t>
            </a:r>
            <a:endParaRPr lang="en-US" sz="1600">
              <a:latin typeface="Verdana" panose="020B0604030504040204" pitchFamily="34" charset="0"/>
            </a:endParaRPr>
          </a:p>
          <a:p>
            <a:r>
              <a:rPr lang="en-US" sz="1600">
                <a:latin typeface="Verdana" panose="020B0604030504040204" pitchFamily="34" charset="0"/>
              </a:rPr>
              <a:t>https://</a:t>
            </a:r>
            <a:r>
              <a:rPr lang="en-US" sz="1600" err="1">
                <a:latin typeface="Verdana" panose="020B0604030504040204" pitchFamily="34" charset="0"/>
              </a:rPr>
              <a:t>www.youtube.com</a:t>
            </a:r>
            <a:r>
              <a:rPr lang="en-US" sz="1600">
                <a:latin typeface="Verdana" panose="020B0604030504040204" pitchFamily="34" charset="0"/>
              </a:rPr>
              <a:t>/</a:t>
            </a:r>
            <a:r>
              <a:rPr lang="en-US" sz="1600" err="1">
                <a:latin typeface="Verdana" panose="020B0604030504040204" pitchFamily="34" charset="0"/>
              </a:rPr>
              <a:t>watch?v</a:t>
            </a:r>
            <a:r>
              <a:rPr lang="en-US" sz="1600">
                <a:latin typeface="Verdana" panose="020B0604030504040204" pitchFamily="34" charset="0"/>
              </a:rPr>
              <a:t>=yixhyPN0r3g</a:t>
            </a:r>
          </a:p>
        </p:txBody>
      </p:sp>
      <p:pic>
        <p:nvPicPr>
          <p:cNvPr id="6" name="Picture 5" descr="indirect-drive.jpg"/>
          <p:cNvPicPr>
            <a:picLocks noChangeAspect="1"/>
          </p:cNvPicPr>
          <p:nvPr/>
        </p:nvPicPr>
        <p:blipFill rotWithShape="1">
          <a:blip r:embed="rId3">
            <a:extLst>
              <a:ext uri="{28A0092B-C50C-407E-A947-70E740481C1C}">
                <a14:useLocalDpi xmlns:a14="http://schemas.microsoft.com/office/drawing/2010/main" val="0"/>
              </a:ext>
            </a:extLst>
          </a:blip>
          <a:srcRect r="60683"/>
          <a:stretch/>
        </p:blipFill>
        <p:spPr>
          <a:xfrm>
            <a:off x="555190" y="1645087"/>
            <a:ext cx="4356651" cy="2706871"/>
          </a:xfrm>
          <a:prstGeom prst="rect">
            <a:avLst/>
          </a:prstGeom>
        </p:spPr>
      </p:pic>
      <p:pic>
        <p:nvPicPr>
          <p:cNvPr id="13" name="Picture 12" descr="indirect-drive.jpg"/>
          <p:cNvPicPr>
            <a:picLocks noChangeAspect="1"/>
          </p:cNvPicPr>
          <p:nvPr/>
        </p:nvPicPr>
        <p:blipFill rotWithShape="1">
          <a:blip r:embed="rId3">
            <a:extLst>
              <a:ext uri="{28A0092B-C50C-407E-A947-70E740481C1C}">
                <a14:useLocalDpi xmlns:a14="http://schemas.microsoft.com/office/drawing/2010/main" val="0"/>
              </a:ext>
            </a:extLst>
          </a:blip>
          <a:srcRect l="39179"/>
          <a:stretch/>
        </p:blipFill>
        <p:spPr>
          <a:xfrm>
            <a:off x="4954136" y="1642890"/>
            <a:ext cx="6739475" cy="2706871"/>
          </a:xfrm>
          <a:prstGeom prst="rect">
            <a:avLst/>
          </a:prstGeom>
        </p:spPr>
      </p:pic>
      <p:sp>
        <p:nvSpPr>
          <p:cNvPr id="7" name="TextBox 6"/>
          <p:cNvSpPr txBox="1"/>
          <p:nvPr/>
        </p:nvSpPr>
        <p:spPr>
          <a:xfrm>
            <a:off x="555190" y="4643130"/>
            <a:ext cx="7743683"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The laser beams compact and heat the fusion fuel</a:t>
            </a:r>
            <a:r>
              <a:rPr lang="is-IS" sz="2000">
                <a:solidFill>
                  <a:srgbClr val="000000"/>
                </a:solidFill>
                <a:latin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r>
              <a:rPr lang="is-IS" sz="2000">
                <a:solidFill>
                  <a:srgbClr val="000000"/>
                </a:solidFill>
                <a:latin typeface="Verdana" panose="020B0604030504040204" pitchFamily="34" charset="0"/>
                <a:cs typeface="Verdana" panose="020B0604030504040204" pitchFamily="34" charset="0"/>
              </a:rPr>
              <a:t>... </a:t>
            </a:r>
            <a:r>
              <a:rPr lang="en-US" sz="2000">
                <a:solidFill>
                  <a:srgbClr val="000000"/>
                </a:solidFill>
                <a:latin typeface="Verdana" panose="020B0604030504040204" pitchFamily="34" charset="0"/>
                <a:cs typeface="Verdana" panose="020B0604030504040204" pitchFamily="34" charset="0"/>
              </a:rPr>
              <a:t>c</a:t>
            </a:r>
            <a:r>
              <a:rPr lang="is-IS" sz="2000">
                <a:solidFill>
                  <a:srgbClr val="000000"/>
                </a:solidFill>
                <a:latin typeface="Verdana" panose="020B0604030504040204" pitchFamily="34" charset="0"/>
                <a:cs typeface="Verdana" panose="020B0604030504040204" pitchFamily="34" charset="0"/>
              </a:rPr>
              <a:t>reating a shock wave which causes fusion to begin</a:t>
            </a:r>
            <a:r>
              <a:rPr lang="en-US" sz="2000">
                <a:solidFill>
                  <a:srgbClr val="000000"/>
                </a:solidFill>
                <a:latin typeface="Verdana" panose="020B0604030504040204" pitchFamily="34" charset="0"/>
                <a:cs typeface="Verdana" panose="020B0604030504040204" pitchFamily="34" charset="0"/>
              </a:rPr>
              <a:t>.</a:t>
            </a:r>
          </a:p>
        </p:txBody>
      </p:sp>
      <p:pic>
        <p:nvPicPr>
          <p:cNvPr id="10" name="Picture 9">
            <a:extLst>
              <a:ext uri="{FF2B5EF4-FFF2-40B4-BE49-F238E27FC236}">
                <a16:creationId xmlns:a16="http://schemas.microsoft.com/office/drawing/2014/main" id="{F0E78BFD-4A16-3C46-8A92-042278E7001F}"/>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4870429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968"/>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8914"/>
            <a:ext cx="523572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Magnetized target fusion</a:t>
            </a:r>
          </a:p>
        </p:txBody>
      </p:sp>
      <p:sp>
        <p:nvSpPr>
          <p:cNvPr id="9" name="TextBox 8"/>
          <p:cNvSpPr txBox="1"/>
          <p:nvPr/>
        </p:nvSpPr>
        <p:spPr>
          <a:xfrm>
            <a:off x="319659" y="726984"/>
            <a:ext cx="11643740" cy="2769284"/>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Magnetized target fusion: </a:t>
            </a:r>
            <a:r>
              <a:rPr lang="en-US" sz="2000" i="1" dirty="0">
                <a:solidFill>
                  <a:srgbClr val="000000"/>
                </a:solidFill>
                <a:latin typeface="Verdana" panose="020B0604030504040204" pitchFamily="34" charset="0"/>
                <a:cs typeface="Verdana" panose="020B0604030504040204" pitchFamily="34" charset="0"/>
              </a:rPr>
              <a:t>fusion fuel is confined by a magnetic field while heated to plasma-producing temperatures</a:t>
            </a:r>
          </a:p>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Then pistons are used to quickly squeeze the plasma, increasing density and initiating fusion.</a:t>
            </a:r>
          </a:p>
          <a:p>
            <a:pPr>
              <a:lnSpc>
                <a:spcPct val="110000"/>
              </a:lnSpc>
            </a:pPr>
            <a:endParaRPr lang="en-US" sz="2000" dirty="0">
              <a:solidFill>
                <a:srgbClr val="000000"/>
              </a:solidFill>
              <a:latin typeface="Verdana" panose="020B0604030504040204" pitchFamily="34" charset="0"/>
              <a:cs typeface="Verdana" panose="020B0604030504040204" pitchFamily="34" charset="0"/>
            </a:endParaRPr>
          </a:p>
          <a:p>
            <a:pPr>
              <a:lnSpc>
                <a:spcPct val="110000"/>
              </a:lnSpc>
            </a:pPr>
            <a:r>
              <a:rPr lang="en-US" sz="2000" dirty="0">
                <a:solidFill>
                  <a:srgbClr val="000000"/>
                </a:solidFill>
                <a:latin typeface="Verdana" panose="020B0604030504040204" pitchFamily="34" charset="0"/>
                <a:cs typeface="Verdana" panose="020B0604030504040204" pitchFamily="34" charset="0"/>
              </a:rPr>
              <a:t>Pistons synchronize</a:t>
            </a:r>
            <a:br>
              <a:rPr lang="en-US" sz="2000" dirty="0">
                <a:solidFill>
                  <a:srgbClr val="000000"/>
                </a:solidFill>
                <a:latin typeface="Verdana" panose="020B0604030504040204" pitchFamily="34" charset="0"/>
                <a:cs typeface="Verdana" panose="020B0604030504040204" pitchFamily="34" charset="0"/>
              </a:rPr>
            </a:br>
            <a:r>
              <a:rPr lang="en-US" sz="2000" dirty="0">
                <a:solidFill>
                  <a:srgbClr val="000000"/>
                </a:solidFill>
                <a:latin typeface="Verdana" panose="020B0604030504040204" pitchFamily="34" charset="0"/>
                <a:cs typeface="Verdana" panose="020B0604030504040204" pitchFamily="34" charset="0"/>
              </a:rPr>
              <a:t>to create repeated</a:t>
            </a:r>
            <a:br>
              <a:rPr lang="en-US" sz="2000" dirty="0">
                <a:solidFill>
                  <a:srgbClr val="000000"/>
                </a:solidFill>
                <a:latin typeface="Verdana" panose="020B0604030504040204" pitchFamily="34" charset="0"/>
                <a:cs typeface="Verdana" panose="020B0604030504040204" pitchFamily="34" charset="0"/>
              </a:rPr>
            </a:br>
            <a:r>
              <a:rPr lang="en-US" sz="2000" b="1" dirty="0">
                <a:solidFill>
                  <a:srgbClr val="000000"/>
                </a:solidFill>
                <a:latin typeface="Verdana" panose="020B0604030504040204" pitchFamily="34" charset="0"/>
                <a:cs typeface="Verdana" panose="020B0604030504040204" pitchFamily="34" charset="0"/>
              </a:rPr>
              <a:t>‘hammering’.</a:t>
            </a:r>
          </a:p>
        </p:txBody>
      </p:sp>
      <p:pic>
        <p:nvPicPr>
          <p:cNvPr id="11" name="Picture 4" descr="http://static1.squarespace.com/static/54a2e4c1e4b043bf83114773/5592fccbe4b05a0812a3c86b/5592fcfde4b05a0812a3d504/1435696381834/general-fusion.jpg?format=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636" y="1893453"/>
            <a:ext cx="7232073" cy="477457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110839" y="6016123"/>
            <a:ext cx="3555711" cy="738664"/>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10; </a:t>
            </a:r>
          </a:p>
          <a:p>
            <a:r>
              <a:rPr lang="en-US" sz="1400" dirty="0">
                <a:latin typeface="Verdana" panose="020B0604030504040204" pitchFamily="34" charset="0"/>
                <a:hlinkClick r:id="rId3"/>
              </a:rPr>
              <a:t>https://youtube/b-LCfx9v4YQ</a:t>
            </a:r>
            <a:r>
              <a:rPr lang="en-US" sz="1400" dirty="0">
                <a:latin typeface="Verdana" panose="020B0604030504040204" pitchFamily="34" charset="0"/>
              </a:rPr>
              <a:t> </a:t>
            </a:r>
          </a:p>
        </p:txBody>
      </p:sp>
      <p:pic>
        <p:nvPicPr>
          <p:cNvPr id="10" name="Picture 9">
            <a:extLst>
              <a:ext uri="{FF2B5EF4-FFF2-40B4-BE49-F238E27FC236}">
                <a16:creationId xmlns:a16="http://schemas.microsoft.com/office/drawing/2014/main" id="{12375C6D-969F-0A45-9548-832447C76011}"/>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0332514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652935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My nuclear power ‘take-homes’</a:t>
            </a:r>
          </a:p>
        </p:txBody>
      </p:sp>
      <p:sp>
        <p:nvSpPr>
          <p:cNvPr id="9" name="TextBox 8"/>
          <p:cNvSpPr txBox="1"/>
          <p:nvPr/>
        </p:nvSpPr>
        <p:spPr>
          <a:xfrm>
            <a:off x="228601" y="762827"/>
            <a:ext cx="11643740" cy="1323439"/>
          </a:xfrm>
          <a:prstGeom prst="rect">
            <a:avLst/>
          </a:prstGeom>
          <a:solidFill>
            <a:srgbClr val="FFFFFF"/>
          </a:solidFill>
        </p:spPr>
        <p:txBody>
          <a:bodyPr wrap="square" rtlCol="0">
            <a:spAutoFit/>
          </a:bodyPr>
          <a:lstStyle/>
          <a:p>
            <a:r>
              <a:rPr lang="en-US" sz="2000" b="1" dirty="0">
                <a:latin typeface="Verdana" panose="020B0604030504040204" pitchFamily="34" charset="0"/>
              </a:rPr>
              <a:t>Pros:</a:t>
            </a:r>
          </a:p>
          <a:p>
            <a:pPr marL="285750" indent="-285750">
              <a:buFont typeface="Arial" panose="020B0604020202020204" pitchFamily="34" charset="0"/>
              <a:buChar char="•"/>
            </a:pPr>
            <a:r>
              <a:rPr lang="en-US" sz="2000" dirty="0">
                <a:latin typeface="Verdana" panose="020B0604030504040204" pitchFamily="34" charset="0"/>
              </a:rPr>
              <a:t>Hard to see how we will lower carbon emissions quickly without nuclear, particularly since asking people to change behavior is tough.</a:t>
            </a:r>
          </a:p>
          <a:p>
            <a:pPr marL="285750" indent="-285750">
              <a:buFont typeface="Arial" panose="020B0604020202020204" pitchFamily="34" charset="0"/>
              <a:buChar char="•"/>
            </a:pPr>
            <a:r>
              <a:rPr lang="en-US" sz="2000" dirty="0">
                <a:latin typeface="Verdana" panose="020B0604030504040204" pitchFamily="34" charset="0"/>
              </a:rPr>
              <a:t>Overall safety record could be worse.</a:t>
            </a:r>
          </a:p>
        </p:txBody>
      </p:sp>
      <p:pic>
        <p:nvPicPr>
          <p:cNvPr id="7" name="Picture 6">
            <a:extLst>
              <a:ext uri="{FF2B5EF4-FFF2-40B4-BE49-F238E27FC236}">
                <a16:creationId xmlns:a16="http://schemas.microsoft.com/office/drawing/2014/main" id="{9ECE57CA-4A2D-A643-B77D-FB83D2081940}"/>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10" name="TextBox 9">
            <a:extLst>
              <a:ext uri="{FF2B5EF4-FFF2-40B4-BE49-F238E27FC236}">
                <a16:creationId xmlns:a16="http://schemas.microsoft.com/office/drawing/2014/main" id="{4F08E332-DB7A-024E-97AC-F9B014C549BB}"/>
              </a:ext>
            </a:extLst>
          </p:cNvPr>
          <p:cNvSpPr txBox="1"/>
          <p:nvPr/>
        </p:nvSpPr>
        <p:spPr>
          <a:xfrm>
            <a:off x="228601" y="2270471"/>
            <a:ext cx="11643740" cy="4401205"/>
          </a:xfrm>
          <a:prstGeom prst="rect">
            <a:avLst/>
          </a:prstGeom>
          <a:solidFill>
            <a:srgbClr val="FFFFFF"/>
          </a:solidFill>
        </p:spPr>
        <p:txBody>
          <a:bodyPr wrap="square" rtlCol="0">
            <a:spAutoFit/>
          </a:bodyPr>
          <a:lstStyle/>
          <a:p>
            <a:r>
              <a:rPr lang="en-US" sz="2000" b="1" dirty="0">
                <a:latin typeface="Verdana" panose="020B0604030504040204" pitchFamily="34" charset="0"/>
              </a:rPr>
              <a:t>Cons:</a:t>
            </a:r>
          </a:p>
          <a:p>
            <a:pPr marL="285750" indent="-285750">
              <a:buFont typeface="Arial" panose="020B0604020202020204" pitchFamily="34" charset="0"/>
              <a:buChar char="•"/>
            </a:pPr>
            <a:r>
              <a:rPr lang="en-US" sz="2000" dirty="0">
                <a:latin typeface="Verdana" panose="020B0604030504040204" pitchFamily="34" charset="0"/>
              </a:rPr>
              <a:t>Nuclear power is hard to disconnect from nuclear proliferation, nuclear weapons and dirty bombs. </a:t>
            </a:r>
          </a:p>
          <a:p>
            <a:pPr marL="742950" lvl="1" indent="-285750">
              <a:buFont typeface="Arial" panose="020B0604020202020204" pitchFamily="34" charset="0"/>
              <a:buChar char="•"/>
            </a:pPr>
            <a:r>
              <a:rPr lang="en-US" sz="2000" dirty="0">
                <a:latin typeface="Verdana" panose="020B0604030504040204" pitchFamily="34" charset="0"/>
              </a:rPr>
              <a:t>And the world isn’t becoming safer or more stable. In fact, technologies are becoming accessible to even small, non-national groups.</a:t>
            </a:r>
          </a:p>
          <a:p>
            <a:pPr marL="285750" indent="-285750">
              <a:buFont typeface="Arial" panose="020B0604020202020204" pitchFamily="34" charset="0"/>
              <a:buChar char="•"/>
            </a:pPr>
            <a:r>
              <a:rPr lang="en-US" sz="2000" dirty="0">
                <a:latin typeface="Verdana" panose="020B0604030504040204" pitchFamily="34" charset="0"/>
              </a:rPr>
              <a:t>Nuclear power is fairly safe, but when it goes wrong it goes very badly wrong. And we’ve not yet a full generation out from Chernobyl and Fukushima. All health effects aren’t yet apparent.</a:t>
            </a:r>
          </a:p>
          <a:p>
            <a:pPr marL="285750" indent="-285750">
              <a:buFont typeface="Arial" panose="020B0604020202020204" pitchFamily="34" charset="0"/>
              <a:buChar char="•"/>
            </a:pPr>
            <a:r>
              <a:rPr lang="en-US" sz="2000" dirty="0">
                <a:latin typeface="Verdana" panose="020B0604030504040204" pitchFamily="34" charset="0"/>
              </a:rPr>
              <a:t>Settle on a few good designs and work their bugs out.</a:t>
            </a:r>
          </a:p>
          <a:p>
            <a:pPr marL="285750" indent="-285750">
              <a:buFont typeface="Arial" panose="020B0604020202020204" pitchFamily="34" charset="0"/>
              <a:buChar char="•"/>
            </a:pPr>
            <a:r>
              <a:rPr lang="en-US" sz="2000" dirty="0">
                <a:latin typeface="Verdana" panose="020B0604030504040204" pitchFamily="34" charset="0"/>
              </a:rPr>
              <a:t>Nuclear is expensive though it has always been highly subsidized. It will take a carbon tax or even higher subsidizes to pay for new nuclear. See gilets jaunes protests in France.</a:t>
            </a:r>
          </a:p>
          <a:p>
            <a:pPr marL="285750" indent="-285750">
              <a:buFont typeface="Arial" panose="020B0604020202020204" pitchFamily="34" charset="0"/>
              <a:buChar char="•"/>
            </a:pPr>
            <a:r>
              <a:rPr lang="en-US" sz="2000" dirty="0">
                <a:latin typeface="Verdana" panose="020B0604030504040204" pitchFamily="34" charset="0"/>
              </a:rPr>
              <a:t>Carbon footprint of electricity is already decreasing; transportation and industry are larger issues.</a:t>
            </a:r>
          </a:p>
        </p:txBody>
      </p:sp>
    </p:spTree>
    <p:extLst>
      <p:ext uri="{BB962C8B-B14F-4D97-AF65-F5344CB8AC3E}">
        <p14:creationId xmlns:p14="http://schemas.microsoft.com/office/powerpoint/2010/main" val="153131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39617" y="82368"/>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094863" y="3167390"/>
            <a:ext cx="8002274"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6.2: Atoms, nuclei and radioactivity</a:t>
            </a:r>
          </a:p>
        </p:txBody>
      </p:sp>
      <p:pic>
        <p:nvPicPr>
          <p:cNvPr id="7" name="Picture 6">
            <a:extLst>
              <a:ext uri="{FF2B5EF4-FFF2-40B4-BE49-F238E27FC236}">
                <a16:creationId xmlns:a16="http://schemas.microsoft.com/office/drawing/2014/main" id="{713D96B0-162F-8046-9080-1271BE05A0D3}"/>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5928727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6708888"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Hurdles for nuclear to overcome</a:t>
            </a:r>
          </a:p>
        </p:txBody>
      </p:sp>
      <p:sp>
        <p:nvSpPr>
          <p:cNvPr id="9" name="TextBox 8"/>
          <p:cNvSpPr txBox="1"/>
          <p:nvPr/>
        </p:nvSpPr>
        <p:spPr>
          <a:xfrm>
            <a:off x="319659" y="738953"/>
            <a:ext cx="11643740" cy="3323987"/>
          </a:xfrm>
          <a:prstGeom prst="rect">
            <a:avLst/>
          </a:prstGeom>
          <a:solidFill>
            <a:srgbClr val="FFFFFF"/>
          </a:solidFill>
        </p:spPr>
        <p:txBody>
          <a:bodyPr wrap="square" rtlCol="0">
            <a:spAutoFit/>
          </a:bodyPr>
          <a:lstStyle/>
          <a:p>
            <a:r>
              <a:rPr lang="en-US" sz="2000" dirty="0">
                <a:latin typeface="Verdana" panose="020B0604030504040204" pitchFamily="34" charset="0"/>
              </a:rPr>
              <a:t>In 2018, a group of scientists concerned about climate change published a study in PNAS asking whether nuclear power would have a role in a transformed energy system. </a:t>
            </a:r>
            <a:r>
              <a:rPr lang="en-US" sz="2000" b="1" dirty="0">
                <a:latin typeface="Verdana" panose="020B0604030504040204" pitchFamily="34" charset="0"/>
              </a:rPr>
              <a:t>While they support nuclear, here’s their take.</a:t>
            </a:r>
          </a:p>
          <a:p>
            <a:r>
              <a:rPr lang="en-US" sz="1000" dirty="0">
                <a:latin typeface="Verdana" panose="020B0604030504040204" pitchFamily="34" charset="0"/>
              </a:rPr>
              <a:t> </a:t>
            </a:r>
          </a:p>
          <a:p>
            <a:r>
              <a:rPr lang="en-US" sz="2000" i="1" dirty="0">
                <a:latin typeface="Verdana" panose="020B0604030504040204" pitchFamily="34" charset="0"/>
              </a:rPr>
              <a:t>“</a:t>
            </a:r>
            <a:r>
              <a:rPr lang="en-US" sz="2000" b="1" i="1" dirty="0">
                <a:latin typeface="Verdana" panose="020B0604030504040204" pitchFamily="34" charset="0"/>
              </a:rPr>
              <a:t>There is no reason to believe that any utility in the United States will build a new large reactor in the foreseeable future. </a:t>
            </a:r>
            <a:r>
              <a:rPr lang="en-US" sz="2000" i="1" dirty="0">
                <a:latin typeface="Verdana" panose="020B0604030504040204" pitchFamily="34" charset="0"/>
              </a:rPr>
              <a:t>These reactors have proven unaffordable and economically uncompetitive. In the few markets with the will to build them, they have proven to be </a:t>
            </a:r>
            <a:r>
              <a:rPr lang="en-US" sz="2000" i="1" dirty="0" err="1">
                <a:latin typeface="Verdana" panose="020B0604030504040204" pitchFamily="34" charset="0"/>
              </a:rPr>
              <a:t>unconstructible</a:t>
            </a:r>
            <a:r>
              <a:rPr lang="en-US" sz="2000" i="1" dirty="0">
                <a:latin typeface="Verdana" panose="020B0604030504040204" pitchFamily="34" charset="0"/>
              </a:rPr>
              <a:t>. The combination of political instruments and market developments that would render them attractive, such as investment and production credits, robust carbon pricing, and high natural gas costs, is unlikely to materialize soon.”</a:t>
            </a:r>
          </a:p>
        </p:txBody>
      </p:sp>
      <p:pic>
        <p:nvPicPr>
          <p:cNvPr id="7" name="Picture 6">
            <a:extLst>
              <a:ext uri="{FF2B5EF4-FFF2-40B4-BE49-F238E27FC236}">
                <a16:creationId xmlns:a16="http://schemas.microsoft.com/office/drawing/2014/main" id="{9ECE57CA-4A2D-A643-B77D-FB83D2081940}"/>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6" name="TextBox 5">
            <a:extLst>
              <a:ext uri="{FF2B5EF4-FFF2-40B4-BE49-F238E27FC236}">
                <a16:creationId xmlns:a16="http://schemas.microsoft.com/office/drawing/2014/main" id="{E79C9DCB-16AB-4A41-A840-66730C35755E}"/>
              </a:ext>
            </a:extLst>
          </p:cNvPr>
          <p:cNvSpPr txBox="1"/>
          <p:nvPr/>
        </p:nvSpPr>
        <p:spPr>
          <a:xfrm>
            <a:off x="319659" y="4116093"/>
            <a:ext cx="11643740" cy="400110"/>
          </a:xfrm>
          <a:prstGeom prst="rect">
            <a:avLst/>
          </a:prstGeom>
          <a:solidFill>
            <a:srgbClr val="FFFFFF"/>
          </a:solidFill>
        </p:spPr>
        <p:txBody>
          <a:bodyPr wrap="square" rtlCol="0">
            <a:spAutoFit/>
          </a:bodyPr>
          <a:lstStyle/>
          <a:p>
            <a:r>
              <a:rPr lang="en-US" sz="2000" dirty="0">
                <a:latin typeface="Verdana" panose="020B0604030504040204" pitchFamily="34" charset="0"/>
              </a:rPr>
              <a:t>1. US nuclear fleet is shrinking: aging out; expensive.</a:t>
            </a:r>
            <a:endParaRPr lang="en-US" sz="2000" i="1" dirty="0">
              <a:latin typeface="Verdana" panose="020B0604030504040204" pitchFamily="34" charset="0"/>
            </a:endParaRPr>
          </a:p>
        </p:txBody>
      </p:sp>
      <p:sp>
        <p:nvSpPr>
          <p:cNvPr id="8" name="TextBox 7">
            <a:extLst>
              <a:ext uri="{FF2B5EF4-FFF2-40B4-BE49-F238E27FC236}">
                <a16:creationId xmlns:a16="http://schemas.microsoft.com/office/drawing/2014/main" id="{6AF43D07-E507-C645-871D-790166B4DB38}"/>
              </a:ext>
            </a:extLst>
          </p:cNvPr>
          <p:cNvSpPr txBox="1"/>
          <p:nvPr/>
        </p:nvSpPr>
        <p:spPr>
          <a:xfrm>
            <a:off x="319659" y="4569356"/>
            <a:ext cx="11643740" cy="400110"/>
          </a:xfrm>
          <a:prstGeom prst="rect">
            <a:avLst/>
          </a:prstGeom>
          <a:solidFill>
            <a:srgbClr val="FFFFFF"/>
          </a:solidFill>
        </p:spPr>
        <p:txBody>
          <a:bodyPr wrap="square" rtlCol="0">
            <a:spAutoFit/>
          </a:bodyPr>
          <a:lstStyle/>
          <a:p>
            <a:r>
              <a:rPr lang="en-US" sz="2000" dirty="0">
                <a:latin typeface="Verdana" panose="020B0604030504040204" pitchFamily="34" charset="0"/>
              </a:rPr>
              <a:t>2. Existing nuclear technology is a dead-end.</a:t>
            </a:r>
            <a:endParaRPr lang="en-US" sz="2000" i="1" dirty="0">
              <a:latin typeface="Verdana" panose="020B0604030504040204" pitchFamily="34" charset="0"/>
            </a:endParaRPr>
          </a:p>
        </p:txBody>
      </p:sp>
      <p:sp>
        <p:nvSpPr>
          <p:cNvPr id="10" name="TextBox 9">
            <a:extLst>
              <a:ext uri="{FF2B5EF4-FFF2-40B4-BE49-F238E27FC236}">
                <a16:creationId xmlns:a16="http://schemas.microsoft.com/office/drawing/2014/main" id="{351755DD-4420-1646-BAE9-299F745D4684}"/>
              </a:ext>
            </a:extLst>
          </p:cNvPr>
          <p:cNvSpPr txBox="1"/>
          <p:nvPr/>
        </p:nvSpPr>
        <p:spPr>
          <a:xfrm>
            <a:off x="319659" y="5022619"/>
            <a:ext cx="11643740" cy="400110"/>
          </a:xfrm>
          <a:prstGeom prst="rect">
            <a:avLst/>
          </a:prstGeom>
          <a:solidFill>
            <a:srgbClr val="FFFFFF"/>
          </a:solidFill>
        </p:spPr>
        <p:txBody>
          <a:bodyPr wrap="square" rtlCol="0">
            <a:spAutoFit/>
          </a:bodyPr>
          <a:lstStyle/>
          <a:p>
            <a:r>
              <a:rPr lang="en-US" sz="2000" dirty="0">
                <a:latin typeface="Verdana" panose="020B0604030504040204" pitchFamily="34" charset="0"/>
              </a:rPr>
              <a:t>3. Advanced design nuclear plants aren’t happening.</a:t>
            </a:r>
            <a:endParaRPr lang="en-US" sz="2000" i="1" dirty="0">
              <a:latin typeface="Verdana" panose="020B0604030504040204" pitchFamily="34" charset="0"/>
            </a:endParaRPr>
          </a:p>
        </p:txBody>
      </p:sp>
      <p:sp>
        <p:nvSpPr>
          <p:cNvPr id="11" name="TextBox 10">
            <a:extLst>
              <a:ext uri="{FF2B5EF4-FFF2-40B4-BE49-F238E27FC236}">
                <a16:creationId xmlns:a16="http://schemas.microsoft.com/office/drawing/2014/main" id="{D0BA915B-59D6-B64F-B049-DB576663A4CE}"/>
              </a:ext>
            </a:extLst>
          </p:cNvPr>
          <p:cNvSpPr txBox="1"/>
          <p:nvPr/>
        </p:nvSpPr>
        <p:spPr>
          <a:xfrm>
            <a:off x="319659" y="5475882"/>
            <a:ext cx="11643740" cy="400110"/>
          </a:xfrm>
          <a:prstGeom prst="rect">
            <a:avLst/>
          </a:prstGeom>
          <a:solidFill>
            <a:srgbClr val="FFFFFF"/>
          </a:solidFill>
        </p:spPr>
        <p:txBody>
          <a:bodyPr wrap="square" rtlCol="0">
            <a:spAutoFit/>
          </a:bodyPr>
          <a:lstStyle/>
          <a:p>
            <a:r>
              <a:rPr lang="en-US" sz="2000" dirty="0">
                <a:latin typeface="Verdana" panose="020B0604030504040204" pitchFamily="34" charset="0"/>
              </a:rPr>
              <a:t>4. SMR: maybe not? Unlikely to be economically competitive so no market niche</a:t>
            </a:r>
            <a:endParaRPr lang="en-US" sz="2000" i="1" dirty="0">
              <a:latin typeface="Verdana" panose="020B0604030504040204" pitchFamily="34" charset="0"/>
            </a:endParaRPr>
          </a:p>
        </p:txBody>
      </p:sp>
      <p:sp>
        <p:nvSpPr>
          <p:cNvPr id="12" name="TextBox 11">
            <a:extLst>
              <a:ext uri="{FF2B5EF4-FFF2-40B4-BE49-F238E27FC236}">
                <a16:creationId xmlns:a16="http://schemas.microsoft.com/office/drawing/2014/main" id="{F91C7E13-D1F3-854F-A2C3-35F0A728E067}"/>
              </a:ext>
            </a:extLst>
          </p:cNvPr>
          <p:cNvSpPr txBox="1"/>
          <p:nvPr/>
        </p:nvSpPr>
        <p:spPr>
          <a:xfrm>
            <a:off x="319659" y="5929145"/>
            <a:ext cx="11643740" cy="400110"/>
          </a:xfrm>
          <a:prstGeom prst="rect">
            <a:avLst/>
          </a:prstGeom>
          <a:solidFill>
            <a:srgbClr val="FFFFFF"/>
          </a:solidFill>
        </p:spPr>
        <p:txBody>
          <a:bodyPr wrap="square" rtlCol="0">
            <a:spAutoFit/>
          </a:bodyPr>
          <a:lstStyle/>
          <a:p>
            <a:r>
              <a:rPr lang="en-US" sz="2000" dirty="0">
                <a:latin typeface="Verdana" panose="020B0604030504040204" pitchFamily="34" charset="0"/>
              </a:rPr>
              <a:t>5. A nuclear wedge may not exist once old plants retire</a:t>
            </a:r>
            <a:endParaRPr lang="en-US" sz="2000" i="1" dirty="0">
              <a:latin typeface="Verdana" panose="020B0604030504040204" pitchFamily="34" charset="0"/>
            </a:endParaRPr>
          </a:p>
        </p:txBody>
      </p:sp>
      <p:sp>
        <p:nvSpPr>
          <p:cNvPr id="2" name="Rectangle 1">
            <a:extLst>
              <a:ext uri="{FF2B5EF4-FFF2-40B4-BE49-F238E27FC236}">
                <a16:creationId xmlns:a16="http://schemas.microsoft.com/office/drawing/2014/main" id="{6C84A416-7AE4-BA4C-8BFB-3B1EA4B6B468}"/>
              </a:ext>
            </a:extLst>
          </p:cNvPr>
          <p:cNvSpPr/>
          <p:nvPr/>
        </p:nvSpPr>
        <p:spPr>
          <a:xfrm>
            <a:off x="228601" y="6382408"/>
            <a:ext cx="6096000" cy="338554"/>
          </a:xfrm>
          <a:prstGeom prst="rect">
            <a:avLst/>
          </a:prstGeom>
        </p:spPr>
        <p:txBody>
          <a:bodyPr>
            <a:spAutoFit/>
          </a:bodyPr>
          <a:lstStyle/>
          <a:p>
            <a:r>
              <a:rPr lang="en-US" sz="1600" dirty="0">
                <a:latin typeface="Verdana" panose="020B0604030504040204" pitchFamily="34" charset="0"/>
                <a:cs typeface="Verdana" panose="020B0604030504040204" pitchFamily="34" charset="0"/>
                <a:hlinkClick r:id="rId3"/>
              </a:rPr>
              <a:t>https://www.pnas.org/content/115/28/7184</a:t>
            </a:r>
            <a:endParaRPr lang="en-US" sz="16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828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368"/>
            <a:ext cx="475643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Atoms and their nuclei</a:t>
            </a:r>
          </a:p>
        </p:txBody>
      </p:sp>
      <p:sp>
        <p:nvSpPr>
          <p:cNvPr id="6" name="TextBox 5"/>
          <p:cNvSpPr txBox="1"/>
          <p:nvPr/>
        </p:nvSpPr>
        <p:spPr>
          <a:xfrm>
            <a:off x="149291" y="832214"/>
            <a:ext cx="11488181" cy="399405"/>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Atomic nuclei: </a:t>
            </a:r>
            <a:r>
              <a:rPr lang="en-US" sz="2000" i="1">
                <a:latin typeface="Verdana" panose="020B0604030504040204" pitchFamily="34" charset="0"/>
                <a:cs typeface="Verdana" panose="020B0604030504040204" pitchFamily="34" charset="0"/>
              </a:rPr>
              <a:t>dense, central conglomeration of protons and neutrons</a:t>
            </a:r>
          </a:p>
        </p:txBody>
      </p:sp>
      <p:sp>
        <p:nvSpPr>
          <p:cNvPr id="3" name="TextBox 2"/>
          <p:cNvSpPr txBox="1"/>
          <p:nvPr/>
        </p:nvSpPr>
        <p:spPr>
          <a:xfrm>
            <a:off x="144808" y="6252412"/>
            <a:ext cx="4944623" cy="523220"/>
          </a:xfrm>
          <a:prstGeom prst="rect">
            <a:avLst/>
          </a:prstGeom>
          <a:no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rPr>
              <a:t>https://cdn4.explainthatstuff.com/</a:t>
            </a:r>
            <a:r>
              <a:rPr lang="en-US" sz="1400" err="1">
                <a:latin typeface="Verdana" panose="020B0604030504040204" pitchFamily="34" charset="0"/>
                <a:cs typeface="Verdana" panose="020B0604030504040204" pitchFamily="34" charset="0"/>
              </a:rPr>
              <a:t>atom.png</a:t>
            </a:r>
            <a:r>
              <a:rPr lang="en-US" sz="1400">
                <a:latin typeface="Verdana" panose="020B0604030504040204" pitchFamily="34" charset="0"/>
                <a:cs typeface="Verdana" panose="020B0604030504040204" pitchFamily="34" charset="0"/>
              </a:rPr>
              <a:t> </a:t>
            </a:r>
          </a:p>
        </p:txBody>
      </p:sp>
      <p:sp>
        <p:nvSpPr>
          <p:cNvPr id="9" name="TextBox 8"/>
          <p:cNvSpPr txBox="1"/>
          <p:nvPr/>
        </p:nvSpPr>
        <p:spPr>
          <a:xfrm>
            <a:off x="149289" y="1433805"/>
            <a:ext cx="11814109"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Protons: </a:t>
            </a:r>
            <a:r>
              <a:rPr lang="en-US" sz="2000" i="1" dirty="0">
                <a:latin typeface="Verdana" panose="020B0604030504040204" pitchFamily="34" charset="0"/>
                <a:cs typeface="Verdana" panose="020B0604030504040204" pitchFamily="34" charset="0"/>
              </a:rPr>
              <a:t>heavy, positively charged particles  [# is unique atomic identifier]</a:t>
            </a:r>
          </a:p>
        </p:txBody>
      </p:sp>
      <p:sp>
        <p:nvSpPr>
          <p:cNvPr id="10" name="TextBox 9"/>
          <p:cNvSpPr txBox="1"/>
          <p:nvPr/>
        </p:nvSpPr>
        <p:spPr>
          <a:xfrm>
            <a:off x="149291" y="2066376"/>
            <a:ext cx="11488181"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Neutrons: </a:t>
            </a:r>
            <a:r>
              <a:rPr lang="en-US" sz="2000" i="1" dirty="0">
                <a:latin typeface="Verdana" panose="020B0604030504040204" pitchFamily="34" charset="0"/>
                <a:cs typeface="Verdana" panose="020B0604030504040204" pitchFamily="34" charset="0"/>
              </a:rPr>
              <a:t>heavy, uncharged particles  [# varies in isotopes]</a:t>
            </a:r>
          </a:p>
        </p:txBody>
      </p:sp>
      <p:sp>
        <p:nvSpPr>
          <p:cNvPr id="11" name="TextBox 10"/>
          <p:cNvSpPr txBox="1"/>
          <p:nvPr/>
        </p:nvSpPr>
        <p:spPr>
          <a:xfrm>
            <a:off x="149291" y="2683456"/>
            <a:ext cx="11488181"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Atomic mass: </a:t>
            </a:r>
            <a:r>
              <a:rPr lang="en-US" sz="2000" i="1" dirty="0">
                <a:latin typeface="Verdana" panose="020B0604030504040204" pitchFamily="34" charset="0"/>
                <a:cs typeface="Verdana" panose="020B0604030504040204" pitchFamily="34" charset="0"/>
              </a:rPr>
              <a:t>~ sum of protons + neutrons</a:t>
            </a:r>
          </a:p>
        </p:txBody>
      </p:sp>
      <p:sp>
        <p:nvSpPr>
          <p:cNvPr id="12" name="TextBox 11"/>
          <p:cNvSpPr txBox="1"/>
          <p:nvPr/>
        </p:nvSpPr>
        <p:spPr>
          <a:xfrm>
            <a:off x="149291" y="3311693"/>
            <a:ext cx="6174391" cy="76431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Strong atomic force: </a:t>
            </a:r>
            <a:r>
              <a:rPr lang="en-US" sz="2000" i="1" dirty="0">
                <a:latin typeface="Verdana" panose="020B0604030504040204" pitchFamily="34" charset="0"/>
                <a:cs typeface="Verdana" panose="020B0604030504040204" pitchFamily="34" charset="0"/>
              </a:rPr>
              <a:t>holds protons and  </a:t>
            </a:r>
            <a:br>
              <a:rPr lang="en-US" sz="2000" i="1" dirty="0">
                <a:latin typeface="Verdana" panose="020B0604030504040204" pitchFamily="34" charset="0"/>
                <a:cs typeface="Verdana" panose="020B0604030504040204" pitchFamily="34" charset="0"/>
              </a:rPr>
            </a:br>
            <a:r>
              <a:rPr lang="en-US" sz="2000" i="1" dirty="0">
                <a:latin typeface="Verdana" panose="020B0604030504040204" pitchFamily="34" charset="0"/>
                <a:cs typeface="Verdana" panose="020B0604030504040204" pitchFamily="34" charset="0"/>
              </a:rPr>
              <a:t>neutrons together in the nucleus</a:t>
            </a:r>
          </a:p>
        </p:txBody>
      </p:sp>
      <p:pic>
        <p:nvPicPr>
          <p:cNvPr id="2" name="Picture 1" descr="ato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875" y="2634211"/>
            <a:ext cx="4207523" cy="4207523"/>
          </a:xfrm>
          <a:prstGeom prst="rect">
            <a:avLst/>
          </a:prstGeom>
        </p:spPr>
      </p:pic>
      <p:pic>
        <p:nvPicPr>
          <p:cNvPr id="13" name="Picture 12">
            <a:extLst>
              <a:ext uri="{FF2B5EF4-FFF2-40B4-BE49-F238E27FC236}">
                <a16:creationId xmlns:a16="http://schemas.microsoft.com/office/drawing/2014/main" id="{8B8421FC-E391-3F4E-B0D8-7D8F0DCE72FF}"/>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97727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3921"/>
            <a:ext cx="693972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Heavy elements and radioactivity</a:t>
            </a:r>
          </a:p>
        </p:txBody>
      </p:sp>
      <p:sp>
        <p:nvSpPr>
          <p:cNvPr id="6" name="TextBox 5"/>
          <p:cNvSpPr txBox="1"/>
          <p:nvPr/>
        </p:nvSpPr>
        <p:spPr>
          <a:xfrm>
            <a:off x="319659" y="738952"/>
            <a:ext cx="11643740" cy="1415067"/>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light elements in the upper four rows (or periods) of the periodic table have roughly equal numbers of protons and neutrons.</a:t>
            </a:r>
          </a:p>
          <a:p>
            <a:pPr>
              <a:lnSpc>
                <a:spcPct val="110000"/>
              </a:lnSpc>
            </a:pPr>
            <a:r>
              <a:rPr lang="en-US" sz="2000">
                <a:latin typeface="Verdana" panose="020B0604030504040204" pitchFamily="34" charset="0"/>
                <a:cs typeface="Verdana" panose="020B0604030504040204" pitchFamily="34" charset="0"/>
              </a:rPr>
              <a:t>But </a:t>
            </a:r>
            <a:r>
              <a:rPr lang="en-US" sz="2000" b="1">
                <a:latin typeface="Verdana" panose="020B0604030504040204" pitchFamily="34" charset="0"/>
                <a:cs typeface="Verdana" panose="020B0604030504040204" pitchFamily="34" charset="0"/>
              </a:rPr>
              <a:t>heavier elements </a:t>
            </a:r>
            <a:r>
              <a:rPr lang="en-US" sz="2000">
                <a:latin typeface="Verdana" panose="020B0604030504040204" pitchFamily="34" charset="0"/>
                <a:cs typeface="Verdana" panose="020B0604030504040204" pitchFamily="34" charset="0"/>
              </a:rPr>
              <a:t>found in lower rows have </a:t>
            </a:r>
            <a:r>
              <a:rPr lang="en-US" sz="2000" u="sng">
                <a:latin typeface="Verdana" panose="020B0604030504040204" pitchFamily="34" charset="0"/>
                <a:cs typeface="Verdana" panose="020B0604030504040204" pitchFamily="34" charset="0"/>
              </a:rPr>
              <a:t>far more neutrons </a:t>
            </a:r>
            <a:r>
              <a:rPr lang="en-US" sz="2000">
                <a:latin typeface="Verdana" panose="020B0604030504040204" pitchFamily="34" charset="0"/>
                <a:cs typeface="Verdana" panose="020B0604030504040204" pitchFamily="34" charset="0"/>
              </a:rPr>
              <a:t>than protons.</a:t>
            </a:r>
          </a:p>
          <a:p>
            <a:pPr marL="800100" lvl="1" indent="-342900">
              <a:lnSpc>
                <a:spcPct val="110000"/>
              </a:lnSpc>
              <a:buFont typeface="Arial"/>
              <a:buChar char="•"/>
            </a:pPr>
            <a:r>
              <a:rPr lang="en-US" sz="2000" err="1">
                <a:latin typeface="Verdana" panose="020B0604030504040204" pitchFamily="34" charset="0"/>
                <a:cs typeface="Verdana" panose="020B0604030504040204" pitchFamily="34" charset="0"/>
              </a:rPr>
              <a:t>zB</a:t>
            </a:r>
            <a:r>
              <a:rPr lang="en-US" sz="2000">
                <a:latin typeface="Verdana" panose="020B0604030504040204" pitchFamily="34" charset="0"/>
                <a:cs typeface="Verdana" panose="020B0604030504040204" pitchFamily="34" charset="0"/>
              </a:rPr>
              <a:t>: Mercury (Hg) has 80 protons but 120 neutrons</a:t>
            </a:r>
          </a:p>
        </p:txBody>
      </p:sp>
      <p:sp>
        <p:nvSpPr>
          <p:cNvPr id="3" name="TextBox 2"/>
          <p:cNvSpPr txBox="1"/>
          <p:nvPr/>
        </p:nvSpPr>
        <p:spPr>
          <a:xfrm>
            <a:off x="319660" y="6183824"/>
            <a:ext cx="3275948"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sp>
        <p:nvSpPr>
          <p:cNvPr id="9" name="TextBox 8"/>
          <p:cNvSpPr txBox="1"/>
          <p:nvPr/>
        </p:nvSpPr>
        <p:spPr>
          <a:xfrm>
            <a:off x="319659" y="2260325"/>
            <a:ext cx="11643740" cy="107651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additional neutrons may </a:t>
            </a:r>
            <a:r>
              <a:rPr lang="en-US" sz="2000" b="1">
                <a:latin typeface="Verdana" panose="020B0604030504040204" pitchFamily="34" charset="0"/>
                <a:cs typeface="Verdana" panose="020B0604030504040204" pitchFamily="34" charset="0"/>
              </a:rPr>
              <a:t>add strong nuclear force </a:t>
            </a:r>
            <a:r>
              <a:rPr lang="en-US" sz="2000">
                <a:latin typeface="Verdana" panose="020B0604030504040204" pitchFamily="34" charset="0"/>
                <a:cs typeface="Verdana" panose="020B0604030504040204" pitchFamily="34" charset="0"/>
              </a:rPr>
              <a:t>needed to hold the large number of protons together (fighting repulsive force between crowded protons).</a:t>
            </a:r>
          </a:p>
          <a:p>
            <a:pPr marL="800100" lvl="1" indent="-342900">
              <a:lnSpc>
                <a:spcPct val="110000"/>
              </a:lnSpc>
              <a:buFont typeface="Arial"/>
              <a:buChar char="•"/>
            </a:pPr>
            <a:r>
              <a:rPr lang="en-US" sz="2000" b="1">
                <a:latin typeface="Verdana" panose="020B0604030504040204" pitchFamily="34" charset="0"/>
                <a:cs typeface="Verdana" panose="020B0604030504040204" pitchFamily="34" charset="0"/>
              </a:rPr>
              <a:t>But beyond bismuth (Bi, 92) nuclei become unstable.</a:t>
            </a:r>
          </a:p>
        </p:txBody>
      </p:sp>
      <p:sp>
        <p:nvSpPr>
          <p:cNvPr id="10" name="TextBox 9"/>
          <p:cNvSpPr txBox="1"/>
          <p:nvPr/>
        </p:nvSpPr>
        <p:spPr>
          <a:xfrm>
            <a:off x="319659" y="3813054"/>
            <a:ext cx="3663405" cy="1753622"/>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Elements beyond bismuth are </a:t>
            </a:r>
            <a:r>
              <a:rPr lang="en-US" sz="2000" b="1">
                <a:latin typeface="Verdana" panose="020B0604030504040204" pitchFamily="34" charset="0"/>
                <a:cs typeface="Verdana" panose="020B0604030504040204" pitchFamily="34" charset="0"/>
              </a:rPr>
              <a:t>radioactive</a:t>
            </a:r>
            <a:r>
              <a:rPr lang="en-US" sz="2000">
                <a:latin typeface="Verdana" panose="020B0604030504040204" pitchFamily="34" charset="0"/>
                <a:cs typeface="Verdana" panose="020B0604030504040204" pitchFamily="34" charset="0"/>
              </a:rPr>
              <a:t>: </a:t>
            </a:r>
            <a:r>
              <a:rPr lang="en-US" sz="2000" i="1">
                <a:latin typeface="Verdana" panose="020B0604030504040204" pitchFamily="34" charset="0"/>
                <a:cs typeface="Verdana" panose="020B0604030504040204" pitchFamily="34" charset="0"/>
              </a:rPr>
              <a:t>their nuclei emit high energy charged particles and thus become different elements  </a:t>
            </a:r>
          </a:p>
        </p:txBody>
      </p:sp>
      <p:pic>
        <p:nvPicPr>
          <p:cNvPr id="7" name="Picture 6" descr="Scanbot Nov 8, 2017 9.30 PM.pdf"/>
          <p:cNvPicPr>
            <a:picLocks noChangeAspect="1"/>
          </p:cNvPicPr>
          <p:nvPr/>
        </p:nvPicPr>
        <p:blipFill rotWithShape="1">
          <a:blip r:embed="rId2">
            <a:extLst>
              <a:ext uri="{28A0092B-C50C-407E-A947-70E740481C1C}">
                <a14:useLocalDpi xmlns:a14="http://schemas.microsoft.com/office/drawing/2010/main" val="0"/>
              </a:ext>
            </a:extLst>
          </a:blip>
          <a:srcRect l="11265" t="4763" r="10957" b="17694"/>
          <a:stretch/>
        </p:blipFill>
        <p:spPr>
          <a:xfrm>
            <a:off x="4215540" y="3429826"/>
            <a:ext cx="7856044" cy="3273352"/>
          </a:xfrm>
          <a:prstGeom prst="rect">
            <a:avLst/>
          </a:prstGeom>
        </p:spPr>
      </p:pic>
      <p:pic>
        <p:nvPicPr>
          <p:cNvPr id="11" name="Picture 10">
            <a:extLst>
              <a:ext uri="{FF2B5EF4-FFF2-40B4-BE49-F238E27FC236}">
                <a16:creationId xmlns:a16="http://schemas.microsoft.com/office/drawing/2014/main" id="{1F431542-88CE-894B-AE36-698BDBFC783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5761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5998758"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Radioactivity: caught on film</a:t>
            </a:r>
          </a:p>
        </p:txBody>
      </p:sp>
      <p:sp>
        <p:nvSpPr>
          <p:cNvPr id="6" name="TextBox 5"/>
          <p:cNvSpPr txBox="1"/>
          <p:nvPr/>
        </p:nvSpPr>
        <p:spPr>
          <a:xfrm>
            <a:off x="319659" y="785687"/>
            <a:ext cx="11643740" cy="1753622"/>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Henry Becquerel described radioactivity in 1896.</a:t>
            </a:r>
          </a:p>
          <a:p>
            <a:pPr>
              <a:lnSpc>
                <a:spcPct val="110000"/>
              </a:lnSpc>
            </a:pPr>
            <a:r>
              <a:rPr lang="en-US" sz="2000">
                <a:latin typeface="Verdana" panose="020B0604030504040204" pitchFamily="34" charset="0"/>
                <a:cs typeface="Verdana" panose="020B0604030504040204" pitchFamily="34" charset="0"/>
              </a:rPr>
              <a:t>He found that </a:t>
            </a:r>
            <a:r>
              <a:rPr lang="en-US" sz="2000" b="1">
                <a:latin typeface="Verdana" panose="020B0604030504040204" pitchFamily="34" charset="0"/>
                <a:cs typeface="Verdana" panose="020B0604030504040204" pitchFamily="34" charset="0"/>
              </a:rPr>
              <a:t>uranium salts </a:t>
            </a:r>
            <a:r>
              <a:rPr lang="en-US" sz="2000">
                <a:latin typeface="Verdana" panose="020B0604030504040204" pitchFamily="34" charset="0"/>
                <a:cs typeface="Verdana" panose="020B0604030504040204" pitchFamily="34" charset="0"/>
              </a:rPr>
              <a:t>exposed a photographic plate (caused it to blacken) when the plate was completely protected from light.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energy (radioactivity) given off by the uranium acted like light.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Uranium emits beta radiation.</a:t>
            </a:r>
          </a:p>
        </p:txBody>
      </p:sp>
      <p:sp>
        <p:nvSpPr>
          <p:cNvPr id="3" name="TextBox 2"/>
          <p:cNvSpPr txBox="1"/>
          <p:nvPr/>
        </p:nvSpPr>
        <p:spPr>
          <a:xfrm>
            <a:off x="7194817" y="6447878"/>
            <a:ext cx="4997183" cy="307777"/>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pic>
        <p:nvPicPr>
          <p:cNvPr id="7" name="Picture 2" descr="Becquerel's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31227"/>
            <a:ext cx="5150877" cy="414646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5812143" y="3485705"/>
            <a:ext cx="6151256" cy="2092176"/>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Each element has its own </a:t>
            </a:r>
            <a:r>
              <a:rPr lang="en-US" sz="2000" u="sng">
                <a:latin typeface="Verdana" panose="020B0604030504040204" pitchFamily="34" charset="0"/>
                <a:cs typeface="Verdana" panose="020B0604030504040204" pitchFamily="34" charset="0"/>
              </a:rPr>
              <a:t>characteristic</a:t>
            </a:r>
            <a:r>
              <a:rPr lang="en-US" sz="2000">
                <a:latin typeface="Verdana" panose="020B0604030504040204" pitchFamily="34" charset="0"/>
                <a:cs typeface="Verdana" panose="020B0604030504040204" pitchFamily="34" charset="0"/>
              </a:rPr>
              <a:t> type of  radioactivity.</a:t>
            </a:r>
          </a:p>
          <a:p>
            <a:pPr>
              <a:lnSpc>
                <a:spcPct val="110000"/>
              </a:lnSpc>
            </a:pPr>
            <a:endParaRPr lang="en-US" sz="2000">
              <a:latin typeface="Verdana" panose="020B0604030504040204" pitchFamily="34" charset="0"/>
              <a:cs typeface="Verdana" panose="020B0604030504040204" pitchFamily="34" charset="0"/>
            </a:endParaRPr>
          </a:p>
          <a:p>
            <a:pPr>
              <a:lnSpc>
                <a:spcPct val="110000"/>
              </a:lnSpc>
            </a:pPr>
            <a:r>
              <a:rPr lang="en-US" sz="2000" u="sng">
                <a:latin typeface="Verdana" panose="020B0604030504040204" pitchFamily="34" charset="0"/>
                <a:cs typeface="Verdana" panose="020B0604030504040204" pitchFamily="34" charset="0"/>
              </a:rPr>
              <a:t>Physical and chemical changes </a:t>
            </a:r>
            <a:r>
              <a:rPr lang="en-US" sz="2000">
                <a:latin typeface="Verdana" panose="020B0604030504040204" pitchFamily="34" charset="0"/>
                <a:cs typeface="Verdana" panose="020B0604030504040204" pitchFamily="34" charset="0"/>
              </a:rPr>
              <a:t>to a radioactive element have no effect on its radioactivity. </a:t>
            </a:r>
          </a:p>
        </p:txBody>
      </p:sp>
      <p:pic>
        <p:nvPicPr>
          <p:cNvPr id="10" name="Picture 9">
            <a:extLst>
              <a:ext uri="{FF2B5EF4-FFF2-40B4-BE49-F238E27FC236}">
                <a16:creationId xmlns:a16="http://schemas.microsoft.com/office/drawing/2014/main" id="{3693DEFE-3537-CA40-AE1A-2D73C214E32A}"/>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87856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313"/>
            <a:ext cx="451598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Radioactive elements</a:t>
            </a:r>
          </a:p>
        </p:txBody>
      </p:sp>
      <p:sp>
        <p:nvSpPr>
          <p:cNvPr id="6" name="TextBox 5"/>
          <p:cNvSpPr txBox="1"/>
          <p:nvPr/>
        </p:nvSpPr>
        <p:spPr>
          <a:xfrm>
            <a:off x="319659" y="894174"/>
            <a:ext cx="11643740" cy="344639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Marie and Pierre Curie found </a:t>
            </a:r>
            <a:r>
              <a:rPr lang="en-US" sz="2000" b="1">
                <a:latin typeface="Verdana" panose="020B0604030504040204" pitchFamily="34" charset="0"/>
                <a:cs typeface="Verdana" panose="020B0604030504040204" pitchFamily="34" charset="0"/>
              </a:rPr>
              <a:t>two more radioactive elements</a:t>
            </a:r>
            <a:r>
              <a:rPr lang="en-US" sz="200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Polonium; and</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Radium</a:t>
            </a:r>
          </a:p>
          <a:p>
            <a:pPr>
              <a:lnSpc>
                <a:spcPct val="110000"/>
              </a:lnSpc>
            </a:pPr>
            <a:endParaRPr lang="en-US" sz="2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The Curies coined the term radioactivity and isolated large enough amounts of radioactive elements to allow detailed study.</a:t>
            </a:r>
          </a:p>
          <a:p>
            <a:pPr>
              <a:lnSpc>
                <a:spcPct val="110000"/>
              </a:lnSpc>
            </a:pPr>
            <a:endParaRPr lang="en-US" sz="2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Sadly, this extensive exposure to radioactivity for many years ultimately proved fatal.</a:t>
            </a:r>
          </a:p>
          <a:p>
            <a:pPr>
              <a:lnSpc>
                <a:spcPct val="110000"/>
              </a:lnSpc>
            </a:pPr>
            <a:endParaRPr lang="en-US" sz="2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The Nobel Prize was awarded to the Curies and Becquerel in 1903.</a:t>
            </a:r>
          </a:p>
        </p:txBody>
      </p:sp>
      <p:sp>
        <p:nvSpPr>
          <p:cNvPr id="3" name="TextBox 2"/>
          <p:cNvSpPr txBox="1"/>
          <p:nvPr/>
        </p:nvSpPr>
        <p:spPr>
          <a:xfrm>
            <a:off x="7038012" y="6483255"/>
            <a:ext cx="4925387" cy="307777"/>
          </a:xfrm>
          <a:prstGeom prst="rect">
            <a:avLst/>
          </a:prstGeom>
          <a:no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pic>
        <p:nvPicPr>
          <p:cNvPr id="7" name="Picture 6">
            <a:extLst>
              <a:ext uri="{FF2B5EF4-FFF2-40B4-BE49-F238E27FC236}">
                <a16:creationId xmlns:a16="http://schemas.microsoft.com/office/drawing/2014/main" id="{3C84241D-7717-8C46-A661-B7DB85BB2736}"/>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06736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454804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Types of radioactivity</a:t>
            </a:r>
          </a:p>
        </p:txBody>
      </p:sp>
      <p:sp>
        <p:nvSpPr>
          <p:cNvPr id="6" name="TextBox 5"/>
          <p:cNvSpPr txBox="1"/>
          <p:nvPr/>
        </p:nvSpPr>
        <p:spPr>
          <a:xfrm>
            <a:off x="319659" y="847680"/>
            <a:ext cx="11643740"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Higher levels of activity allow radiation to penetrate more materials.</a:t>
            </a:r>
          </a:p>
        </p:txBody>
      </p:sp>
      <p:sp>
        <p:nvSpPr>
          <p:cNvPr id="3" name="TextBox 2"/>
          <p:cNvSpPr txBox="1"/>
          <p:nvPr/>
        </p:nvSpPr>
        <p:spPr>
          <a:xfrm>
            <a:off x="132946" y="6083239"/>
            <a:ext cx="2269292" cy="738664"/>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pic>
        <p:nvPicPr>
          <p:cNvPr id="7" name="Picture 7" descr="nuclear 1"/>
          <p:cNvPicPr>
            <a:picLocks noChangeAspect="1" noChangeArrowheads="1"/>
          </p:cNvPicPr>
          <p:nvPr/>
        </p:nvPicPr>
        <p:blipFill rotWithShape="1">
          <a:blip r:embed="rId2" cstate="print"/>
          <a:srcRect l="3909" t="8018" r="5777" b="16941"/>
          <a:stretch/>
        </p:blipFill>
        <p:spPr bwMode="auto">
          <a:xfrm>
            <a:off x="2696705" y="1352672"/>
            <a:ext cx="9495295" cy="5403135"/>
          </a:xfrm>
          <a:prstGeom prst="rect">
            <a:avLst/>
          </a:prstGeom>
          <a:noFill/>
          <a:ln w="9525">
            <a:solidFill>
              <a:srgbClr val="FFFFFF"/>
            </a:solidFill>
            <a:miter lim="800000"/>
            <a:headEnd/>
            <a:tailEnd/>
          </a:ln>
        </p:spPr>
      </p:pic>
      <p:sp>
        <p:nvSpPr>
          <p:cNvPr id="2" name="TextBox 1"/>
          <p:cNvSpPr txBox="1"/>
          <p:nvPr/>
        </p:nvSpPr>
        <p:spPr>
          <a:xfrm>
            <a:off x="4650266" y="2710092"/>
            <a:ext cx="1485604" cy="369332"/>
          </a:xfrm>
          <a:prstGeom prst="rect">
            <a:avLst/>
          </a:prstGeom>
          <a:noFill/>
        </p:spPr>
        <p:txBody>
          <a:bodyPr wrap="square" rtlCol="0">
            <a:spAutoFit/>
          </a:bodyPr>
          <a:lstStyle/>
          <a:p>
            <a:r>
              <a:rPr lang="en-US">
                <a:solidFill>
                  <a:srgbClr val="0000FF"/>
                </a:solidFill>
                <a:latin typeface="Verdana" panose="020B0604030504040204" pitchFamily="34" charset="0"/>
              </a:rPr>
              <a:t>2+ nuclei</a:t>
            </a:r>
          </a:p>
        </p:txBody>
      </p:sp>
      <p:sp>
        <p:nvSpPr>
          <p:cNvPr id="9" name="TextBox 8"/>
          <p:cNvSpPr txBox="1"/>
          <p:nvPr/>
        </p:nvSpPr>
        <p:spPr>
          <a:xfrm>
            <a:off x="4669234" y="3455159"/>
            <a:ext cx="1652902" cy="369332"/>
          </a:xfrm>
          <a:prstGeom prst="rect">
            <a:avLst/>
          </a:prstGeom>
          <a:noFill/>
        </p:spPr>
        <p:txBody>
          <a:bodyPr wrap="square" rtlCol="0">
            <a:spAutoFit/>
          </a:bodyPr>
          <a:lstStyle/>
          <a:p>
            <a:r>
              <a:rPr lang="en-US">
                <a:solidFill>
                  <a:srgbClr val="0000FF"/>
                </a:solidFill>
                <a:latin typeface="Verdana" panose="020B0604030504040204" pitchFamily="34" charset="0"/>
              </a:rPr>
              <a:t>- electrons</a:t>
            </a:r>
          </a:p>
        </p:txBody>
      </p:sp>
      <p:sp>
        <p:nvSpPr>
          <p:cNvPr id="10" name="TextBox 9"/>
          <p:cNvSpPr txBox="1"/>
          <p:nvPr/>
        </p:nvSpPr>
        <p:spPr>
          <a:xfrm>
            <a:off x="4590209" y="4200226"/>
            <a:ext cx="2532146" cy="369332"/>
          </a:xfrm>
          <a:prstGeom prst="rect">
            <a:avLst/>
          </a:prstGeom>
          <a:noFill/>
        </p:spPr>
        <p:txBody>
          <a:bodyPr wrap="square" rtlCol="0">
            <a:spAutoFit/>
          </a:bodyPr>
          <a:lstStyle/>
          <a:p>
            <a:r>
              <a:rPr lang="en-US">
                <a:solidFill>
                  <a:srgbClr val="0000FF"/>
                </a:solidFill>
                <a:latin typeface="Verdana" panose="020B0604030504040204" pitchFamily="34" charset="0"/>
              </a:rPr>
              <a:t>energy w/o mass</a:t>
            </a:r>
          </a:p>
        </p:txBody>
      </p:sp>
      <p:sp>
        <p:nvSpPr>
          <p:cNvPr id="11" name="TextBox 10"/>
          <p:cNvSpPr txBox="1"/>
          <p:nvPr/>
        </p:nvSpPr>
        <p:spPr>
          <a:xfrm>
            <a:off x="4787769" y="4945293"/>
            <a:ext cx="1401956" cy="369332"/>
          </a:xfrm>
          <a:prstGeom prst="rect">
            <a:avLst/>
          </a:prstGeom>
          <a:noFill/>
        </p:spPr>
        <p:txBody>
          <a:bodyPr wrap="square" rtlCol="0">
            <a:spAutoFit/>
          </a:bodyPr>
          <a:lstStyle/>
          <a:p>
            <a:r>
              <a:rPr lang="en-US">
                <a:solidFill>
                  <a:srgbClr val="0000FF"/>
                </a:solidFill>
                <a:latin typeface="Verdana" panose="020B0604030504040204" pitchFamily="34" charset="0"/>
              </a:rPr>
              <a:t>neutrons</a:t>
            </a:r>
          </a:p>
        </p:txBody>
      </p:sp>
      <p:pic>
        <p:nvPicPr>
          <p:cNvPr id="12" name="Picture 11">
            <a:extLst>
              <a:ext uri="{FF2B5EF4-FFF2-40B4-BE49-F238E27FC236}">
                <a16:creationId xmlns:a16="http://schemas.microsoft.com/office/drawing/2014/main" id="{AB1C4FBE-8297-194D-B4B7-D43D07DD7009}"/>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73180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313"/>
            <a:ext cx="383951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Radioactive decay</a:t>
            </a:r>
          </a:p>
        </p:txBody>
      </p:sp>
      <p:sp>
        <p:nvSpPr>
          <p:cNvPr id="6" name="TextBox 5"/>
          <p:cNvSpPr txBox="1"/>
          <p:nvPr/>
        </p:nvSpPr>
        <p:spPr>
          <a:xfrm>
            <a:off x="319659" y="894173"/>
            <a:ext cx="11643740"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Rate of radioactive decay: </a:t>
            </a:r>
            <a:r>
              <a:rPr lang="en-US" sz="2000" i="1">
                <a:latin typeface="Verdana" panose="020B0604030504040204" pitchFamily="34" charset="0"/>
                <a:cs typeface="Verdana" panose="020B0604030504040204" pitchFamily="34" charset="0"/>
              </a:rPr>
              <a:t>rate at which the number of radioactive atoms decreases; proportional to the number present at any moment.</a:t>
            </a:r>
          </a:p>
        </p:txBody>
      </p:sp>
      <p:sp>
        <p:nvSpPr>
          <p:cNvPr id="3" name="TextBox 2"/>
          <p:cNvSpPr txBox="1"/>
          <p:nvPr/>
        </p:nvSpPr>
        <p:spPr>
          <a:xfrm>
            <a:off x="8921046" y="6267812"/>
            <a:ext cx="3270954"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pic>
        <p:nvPicPr>
          <p:cNvPr id="16" name="Picture 8" descr="nuclear 4"/>
          <p:cNvPicPr>
            <a:picLocks noChangeAspect="1" noChangeArrowheads="1"/>
          </p:cNvPicPr>
          <p:nvPr/>
        </p:nvPicPr>
        <p:blipFill rotWithShape="1">
          <a:blip r:embed="rId2" cstate="print"/>
          <a:srcRect l="4654" t="3107" r="2283" b="13977"/>
          <a:stretch/>
        </p:blipFill>
        <p:spPr bwMode="auto">
          <a:xfrm>
            <a:off x="529263" y="1602059"/>
            <a:ext cx="7917314" cy="5255941"/>
          </a:xfrm>
          <a:prstGeom prst="rect">
            <a:avLst/>
          </a:prstGeom>
          <a:noFill/>
          <a:ln w="9525">
            <a:solidFill>
              <a:srgbClr val="FFFFFF"/>
            </a:solidFill>
            <a:miter lim="800000"/>
            <a:headEnd/>
            <a:tailEnd/>
          </a:ln>
        </p:spPr>
      </p:pic>
      <p:sp>
        <p:nvSpPr>
          <p:cNvPr id="17" name="TextBox 16"/>
          <p:cNvSpPr txBox="1"/>
          <p:nvPr/>
        </p:nvSpPr>
        <p:spPr>
          <a:xfrm>
            <a:off x="5811864" y="2727310"/>
            <a:ext cx="6151535" cy="1001813"/>
          </a:xfrm>
          <a:prstGeom prst="rect">
            <a:avLst/>
          </a:prstGeom>
          <a:solidFill>
            <a:srgbClr val="FFFFFF"/>
          </a:solidFill>
        </p:spPr>
        <p:txBody>
          <a:bodyPr wrap="square" rtlCol="0">
            <a:spAutoFit/>
          </a:bodyPr>
          <a:lstStyle/>
          <a:p>
            <a:pPr>
              <a:lnSpc>
                <a:spcPct val="110000"/>
              </a:lnSpc>
            </a:pPr>
            <a:r>
              <a:rPr lang="en-US">
                <a:latin typeface="Verdana" panose="020B0604030504040204" pitchFamily="34" charset="0"/>
                <a:cs typeface="Verdana" panose="020B0604030504040204" pitchFamily="34" charset="0"/>
              </a:rPr>
              <a:t>The </a:t>
            </a:r>
            <a:r>
              <a:rPr lang="en-US" b="1">
                <a:latin typeface="Verdana" panose="020B0604030504040204" pitchFamily="34" charset="0"/>
                <a:cs typeface="Verdana" panose="020B0604030504040204" pitchFamily="34" charset="0"/>
              </a:rPr>
              <a:t>half-life</a:t>
            </a:r>
            <a:r>
              <a:rPr lang="en-US">
                <a:latin typeface="Verdana" panose="020B0604030504040204" pitchFamily="34" charset="0"/>
                <a:cs typeface="Verdana" panose="020B0604030504040204" pitchFamily="34" charset="0"/>
              </a:rPr>
              <a:t> (time for half of the activity to decay) of elements involved in nuclear power and nuclear weapons is very long.</a:t>
            </a:r>
          </a:p>
        </p:txBody>
      </p:sp>
      <p:pic>
        <p:nvPicPr>
          <p:cNvPr id="9" name="Picture 8">
            <a:extLst>
              <a:ext uri="{FF2B5EF4-FFF2-40B4-BE49-F238E27FC236}">
                <a16:creationId xmlns:a16="http://schemas.microsoft.com/office/drawing/2014/main" id="{2FDA2ACE-7998-A544-A716-33C96354CD7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80193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181331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Half-life</a:t>
            </a:r>
          </a:p>
        </p:txBody>
      </p:sp>
      <p:sp>
        <p:nvSpPr>
          <p:cNvPr id="3" name="TextBox 2"/>
          <p:cNvSpPr txBox="1"/>
          <p:nvPr/>
        </p:nvSpPr>
        <p:spPr>
          <a:xfrm>
            <a:off x="7266613" y="6483255"/>
            <a:ext cx="4925387" cy="307777"/>
          </a:xfrm>
          <a:prstGeom prst="rect">
            <a:avLst/>
          </a:prstGeom>
          <a:no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 </a:t>
            </a:r>
          </a:p>
        </p:txBody>
      </p:sp>
      <p:sp>
        <p:nvSpPr>
          <p:cNvPr id="11" name="TextBox 10"/>
          <p:cNvSpPr txBox="1"/>
          <p:nvPr/>
        </p:nvSpPr>
        <p:spPr>
          <a:xfrm>
            <a:off x="228601" y="962113"/>
            <a:ext cx="8648161" cy="399405"/>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Half-life: </a:t>
            </a:r>
            <a:r>
              <a:rPr lang="en-US" sz="2000" i="1">
                <a:latin typeface="Verdana" panose="020B0604030504040204" pitchFamily="34" charset="0"/>
                <a:cs typeface="Verdana" panose="020B0604030504040204" pitchFamily="34" charset="0"/>
              </a:rPr>
              <a:t>the time required for half the sample to decay</a:t>
            </a:r>
          </a:p>
        </p:txBody>
      </p:sp>
      <p:graphicFrame>
        <p:nvGraphicFramePr>
          <p:cNvPr id="7" name="Table 6"/>
          <p:cNvGraphicFramePr>
            <a:graphicFrameLocks noGrp="1"/>
          </p:cNvGraphicFramePr>
          <p:nvPr>
            <p:extLst>
              <p:ext uri="{D42A27DB-BD31-4B8C-83A1-F6EECF244321}">
                <p14:modId xmlns:p14="http://schemas.microsoft.com/office/powerpoint/2010/main" val="629384404"/>
              </p:ext>
            </p:extLst>
          </p:nvPr>
        </p:nvGraphicFramePr>
        <p:xfrm>
          <a:off x="937559" y="2113113"/>
          <a:ext cx="10035241" cy="2123440"/>
        </p:xfrm>
        <a:graphic>
          <a:graphicData uri="http://schemas.openxmlformats.org/drawingml/2006/table">
            <a:tbl>
              <a:tblPr firstRow="1" bandRow="1">
                <a:tableStyleId>{2D5ABB26-0587-4C30-8999-92F81FD0307C}</a:tableStyleId>
              </a:tblPr>
              <a:tblGrid>
                <a:gridCol w="1335413">
                  <a:extLst>
                    <a:ext uri="{9D8B030D-6E8A-4147-A177-3AD203B41FA5}">
                      <a16:colId xmlns:a16="http://schemas.microsoft.com/office/drawing/2014/main" val="20000"/>
                    </a:ext>
                  </a:extLst>
                </a:gridCol>
                <a:gridCol w="1695451">
                  <a:extLst>
                    <a:ext uri="{9D8B030D-6E8A-4147-A177-3AD203B41FA5}">
                      <a16:colId xmlns:a16="http://schemas.microsoft.com/office/drawing/2014/main" val="20001"/>
                    </a:ext>
                  </a:extLst>
                </a:gridCol>
                <a:gridCol w="1751094">
                  <a:extLst>
                    <a:ext uri="{9D8B030D-6E8A-4147-A177-3AD203B41FA5}">
                      <a16:colId xmlns:a16="http://schemas.microsoft.com/office/drawing/2014/main" val="20002"/>
                    </a:ext>
                  </a:extLst>
                </a:gridCol>
                <a:gridCol w="1751094">
                  <a:extLst>
                    <a:ext uri="{9D8B030D-6E8A-4147-A177-3AD203B41FA5}">
                      <a16:colId xmlns:a16="http://schemas.microsoft.com/office/drawing/2014/main" val="20003"/>
                    </a:ext>
                  </a:extLst>
                </a:gridCol>
                <a:gridCol w="1734728">
                  <a:extLst>
                    <a:ext uri="{9D8B030D-6E8A-4147-A177-3AD203B41FA5}">
                      <a16:colId xmlns:a16="http://schemas.microsoft.com/office/drawing/2014/main" val="20004"/>
                    </a:ext>
                  </a:extLst>
                </a:gridCol>
                <a:gridCol w="1767461">
                  <a:extLst>
                    <a:ext uri="{9D8B030D-6E8A-4147-A177-3AD203B41FA5}">
                      <a16:colId xmlns:a16="http://schemas.microsoft.com/office/drawing/2014/main" val="20005"/>
                    </a:ext>
                  </a:extLst>
                </a:gridCol>
              </a:tblGrid>
              <a:tr h="370840">
                <a:tc>
                  <a:txBody>
                    <a:bodyPr/>
                    <a:lstStyle/>
                    <a:p>
                      <a:r>
                        <a:rPr lang="en-US" b="0" i="0">
                          <a:solidFill>
                            <a:srgbClr val="FFFFFF"/>
                          </a:solidFill>
                          <a:latin typeface="Verdana" panose="020B0604030504040204" pitchFamily="34" charset="0"/>
                        </a:rPr>
                        <a:t>Isotope</a:t>
                      </a:r>
                    </a:p>
                  </a:txBody>
                  <a:tcPr>
                    <a:solidFill>
                      <a:srgbClr val="6666FF"/>
                    </a:solidFill>
                  </a:tcPr>
                </a:tc>
                <a:tc>
                  <a:txBody>
                    <a:bodyPr/>
                    <a:lstStyle/>
                    <a:p>
                      <a:pPr algn="r"/>
                      <a:r>
                        <a:rPr lang="en-US" b="0" i="0">
                          <a:solidFill>
                            <a:srgbClr val="FFFFFF"/>
                          </a:solidFill>
                          <a:latin typeface="Verdana" panose="020B0604030504040204" pitchFamily="34" charset="0"/>
                        </a:rPr>
                        <a:t>U-238</a:t>
                      </a:r>
                    </a:p>
                  </a:txBody>
                  <a:tcPr>
                    <a:solidFill>
                      <a:srgbClr val="6666FF"/>
                    </a:solidFill>
                  </a:tcPr>
                </a:tc>
                <a:tc>
                  <a:txBody>
                    <a:bodyPr/>
                    <a:lstStyle/>
                    <a:p>
                      <a:pPr algn="r"/>
                      <a:r>
                        <a:rPr lang="en-US" b="0" i="0">
                          <a:solidFill>
                            <a:srgbClr val="FFFFFF"/>
                          </a:solidFill>
                          <a:latin typeface="Verdana" panose="020B0604030504040204" pitchFamily="34" charset="0"/>
                        </a:rPr>
                        <a:t>U-235</a:t>
                      </a:r>
                    </a:p>
                  </a:txBody>
                  <a:tcPr>
                    <a:solidFill>
                      <a:srgbClr val="6666FF"/>
                    </a:solidFill>
                  </a:tcPr>
                </a:tc>
                <a:tc>
                  <a:txBody>
                    <a:bodyPr/>
                    <a:lstStyle/>
                    <a:p>
                      <a:pPr algn="r"/>
                      <a:r>
                        <a:rPr lang="en-US" b="0" i="0">
                          <a:solidFill>
                            <a:srgbClr val="FFFFFF"/>
                          </a:solidFill>
                          <a:latin typeface="Verdana" panose="020B0604030504040204" pitchFamily="34" charset="0"/>
                        </a:rPr>
                        <a:t>Pu-239</a:t>
                      </a:r>
                    </a:p>
                  </a:txBody>
                  <a:tcPr>
                    <a:solidFill>
                      <a:srgbClr val="6666FF"/>
                    </a:solidFill>
                  </a:tcPr>
                </a:tc>
                <a:tc>
                  <a:txBody>
                    <a:bodyPr/>
                    <a:lstStyle/>
                    <a:p>
                      <a:pPr algn="r"/>
                      <a:r>
                        <a:rPr lang="en-US" b="0" i="0">
                          <a:solidFill>
                            <a:srgbClr val="FFFFFF"/>
                          </a:solidFill>
                          <a:latin typeface="Verdana" panose="020B0604030504040204" pitchFamily="34" charset="0"/>
                        </a:rPr>
                        <a:t>Sr-90</a:t>
                      </a:r>
                    </a:p>
                  </a:txBody>
                  <a:tcPr>
                    <a:solidFill>
                      <a:srgbClr val="6666FF"/>
                    </a:solidFill>
                  </a:tcPr>
                </a:tc>
                <a:tc>
                  <a:txBody>
                    <a:bodyPr/>
                    <a:lstStyle/>
                    <a:p>
                      <a:pPr algn="r"/>
                      <a:r>
                        <a:rPr lang="en-US" b="0" i="0">
                          <a:solidFill>
                            <a:srgbClr val="FFFFFF"/>
                          </a:solidFill>
                          <a:latin typeface="Verdana" panose="020B0604030504040204" pitchFamily="34" charset="0"/>
                        </a:rPr>
                        <a:t>I-131</a:t>
                      </a:r>
                    </a:p>
                  </a:txBody>
                  <a:tcPr>
                    <a:solidFill>
                      <a:srgbClr val="6666FF"/>
                    </a:solidFill>
                  </a:tcPr>
                </a:tc>
                <a:extLst>
                  <a:ext uri="{0D108BD9-81ED-4DB2-BD59-A6C34878D82A}">
                    <a16:rowId xmlns:a16="http://schemas.microsoft.com/office/drawing/2014/main" val="10000"/>
                  </a:ext>
                </a:extLst>
              </a:tr>
              <a:tr h="370840">
                <a:tc>
                  <a:txBody>
                    <a:bodyPr/>
                    <a:lstStyle/>
                    <a:p>
                      <a:r>
                        <a:rPr lang="en-US" b="0" i="0">
                          <a:latin typeface="Verdana" panose="020B0604030504040204" pitchFamily="34" charset="0"/>
                        </a:rPr>
                        <a:t>particle</a:t>
                      </a:r>
                    </a:p>
                  </a:txBody>
                  <a:tcPr/>
                </a:tc>
                <a:tc>
                  <a:txBody>
                    <a:bodyPr/>
                    <a:lstStyle/>
                    <a:p>
                      <a:pPr algn="r"/>
                      <a:r>
                        <a:rPr lang="en-US" b="0" i="0">
                          <a:latin typeface="Verdana" panose="020B0604030504040204" pitchFamily="34" charset="0"/>
                        </a:rPr>
                        <a:t>α</a:t>
                      </a:r>
                    </a:p>
                  </a:txBody>
                  <a:tcPr/>
                </a:tc>
                <a:tc>
                  <a:txBody>
                    <a:bodyPr/>
                    <a:lstStyle/>
                    <a:p>
                      <a:pPr algn="r"/>
                      <a:r>
                        <a:rPr lang="en-US" b="0" i="0">
                          <a:latin typeface="Verdana" panose="020B0604030504040204" pitchFamily="34" charset="0"/>
                        </a:rPr>
                        <a:t>α</a:t>
                      </a:r>
                    </a:p>
                  </a:txBody>
                  <a:tcPr/>
                </a:tc>
                <a:tc>
                  <a:txBody>
                    <a:bodyPr/>
                    <a:lstStyle/>
                    <a:p>
                      <a:pPr algn="r"/>
                      <a:r>
                        <a:rPr lang="el-GR" b="0" i="0">
                          <a:latin typeface="Verdana" panose="020B0604030504040204" pitchFamily="34" charset="0"/>
                        </a:rPr>
                        <a:t>α</a:t>
                      </a:r>
                      <a:endParaRPr lang="en-US"/>
                    </a:p>
                  </a:txBody>
                  <a:tcPr/>
                </a:tc>
                <a:tc>
                  <a:txBody>
                    <a:bodyPr/>
                    <a:lstStyle/>
                    <a:p>
                      <a:pPr algn="r"/>
                      <a:r>
                        <a:rPr lang="el-GR" b="0" i="0">
                          <a:latin typeface="Verdana" panose="020B0604030504040204" pitchFamily="34" charset="0"/>
                        </a:rPr>
                        <a:t>β</a:t>
                      </a:r>
                      <a:endParaRPr lang="en-US"/>
                    </a:p>
                  </a:txBody>
                  <a:tcPr/>
                </a:tc>
                <a:tc>
                  <a:txBody>
                    <a:bodyPr/>
                    <a:lstStyle/>
                    <a:p>
                      <a:pPr algn="r"/>
                      <a:r>
                        <a:rPr lang="en-US" b="0" i="0">
                          <a:latin typeface="Verdana" panose="020B0604030504040204" pitchFamily="34" charset="0"/>
                        </a:rPr>
                        <a:t>β</a:t>
                      </a:r>
                    </a:p>
                  </a:txBody>
                  <a:tcPr/>
                </a:tc>
                <a:extLst>
                  <a:ext uri="{0D108BD9-81ED-4DB2-BD59-A6C34878D82A}">
                    <a16:rowId xmlns:a16="http://schemas.microsoft.com/office/drawing/2014/main" val="10001"/>
                  </a:ext>
                </a:extLst>
              </a:tr>
              <a:tr h="370840">
                <a:tc>
                  <a:txBody>
                    <a:bodyPr/>
                    <a:lstStyle/>
                    <a:p>
                      <a:r>
                        <a:rPr lang="en-US" b="0" i="0">
                          <a:latin typeface="Verdana" panose="020B0604030504040204" pitchFamily="34" charset="0"/>
                        </a:rPr>
                        <a:t>half-life</a:t>
                      </a:r>
                    </a:p>
                  </a:txBody>
                  <a:tcPr/>
                </a:tc>
                <a:tc>
                  <a:txBody>
                    <a:bodyPr/>
                    <a:lstStyle/>
                    <a:p>
                      <a:pPr algn="r"/>
                      <a:r>
                        <a:rPr lang="en-US" b="0" i="0">
                          <a:latin typeface="Verdana" panose="020B0604030504040204" pitchFamily="34" charset="0"/>
                        </a:rPr>
                        <a:t>4.5 E9 years</a:t>
                      </a:r>
                    </a:p>
                  </a:txBody>
                  <a:tcPr/>
                </a:tc>
                <a:tc>
                  <a:txBody>
                    <a:bodyPr/>
                    <a:lstStyle/>
                    <a:p>
                      <a:pPr algn="r"/>
                      <a:r>
                        <a:rPr lang="en-US" b="0" i="0">
                          <a:latin typeface="Verdana" panose="020B0604030504040204" pitchFamily="34" charset="0"/>
                        </a:rPr>
                        <a:t>7.0 E8 years</a:t>
                      </a:r>
                    </a:p>
                  </a:txBody>
                  <a:tcPr/>
                </a:tc>
                <a:tc>
                  <a:txBody>
                    <a:bodyPr/>
                    <a:lstStyle/>
                    <a:p>
                      <a:pPr algn="r"/>
                      <a:r>
                        <a:rPr lang="en-US" b="0" i="0">
                          <a:latin typeface="Verdana" panose="020B0604030504040204" pitchFamily="34" charset="0"/>
                        </a:rPr>
                        <a:t>24,000 years</a:t>
                      </a:r>
                    </a:p>
                  </a:txBody>
                  <a:tcPr/>
                </a:tc>
                <a:tc>
                  <a:txBody>
                    <a:bodyPr/>
                    <a:lstStyle/>
                    <a:p>
                      <a:pPr algn="r"/>
                      <a:r>
                        <a:rPr lang="en-US" b="0" i="0">
                          <a:latin typeface="Verdana" panose="020B0604030504040204" pitchFamily="34" charset="0"/>
                        </a:rPr>
                        <a:t>28 years</a:t>
                      </a:r>
                    </a:p>
                  </a:txBody>
                  <a:tcPr/>
                </a:tc>
                <a:tc>
                  <a:txBody>
                    <a:bodyPr/>
                    <a:lstStyle/>
                    <a:p>
                      <a:pPr algn="r"/>
                      <a:r>
                        <a:rPr lang="en-US" b="0" i="0">
                          <a:latin typeface="Verdana" panose="020B0604030504040204" pitchFamily="34" charset="0"/>
                        </a:rPr>
                        <a:t>8.1 days</a:t>
                      </a:r>
                    </a:p>
                  </a:txBody>
                  <a:tcPr/>
                </a:tc>
                <a:extLst>
                  <a:ext uri="{0D108BD9-81ED-4DB2-BD59-A6C34878D82A}">
                    <a16:rowId xmlns:a16="http://schemas.microsoft.com/office/drawing/2014/main" val="10002"/>
                  </a:ext>
                </a:extLst>
              </a:tr>
              <a:tr h="370840">
                <a:tc>
                  <a:txBody>
                    <a:bodyPr/>
                    <a:lstStyle/>
                    <a:p>
                      <a:r>
                        <a:rPr lang="en-US" b="0" i="0">
                          <a:latin typeface="Verdana" panose="020B0604030504040204" pitchFamily="34" charset="0"/>
                        </a:rPr>
                        <a:t>1 g</a:t>
                      </a:r>
                    </a:p>
                  </a:txBody>
                  <a:tcPr/>
                </a:tc>
                <a:tc>
                  <a:txBody>
                    <a:bodyPr/>
                    <a:lstStyle/>
                    <a:p>
                      <a:pPr algn="r"/>
                      <a:r>
                        <a:rPr lang="en-US" b="0" i="0">
                          <a:latin typeface="Verdana" panose="020B0604030504040204" pitchFamily="34" charset="0"/>
                        </a:rPr>
                        <a:t>12,000 </a:t>
                      </a:r>
                      <a:r>
                        <a:rPr lang="en-US" err="1"/>
                        <a:t>Bq</a:t>
                      </a:r>
                      <a:endParaRPr lang="en-US"/>
                    </a:p>
                  </a:txBody>
                  <a:tcPr/>
                </a:tc>
                <a:tc>
                  <a:txBody>
                    <a:bodyPr/>
                    <a:lstStyle/>
                    <a:p>
                      <a:pPr algn="r"/>
                      <a:r>
                        <a:rPr lang="en-US" b="0" i="0">
                          <a:latin typeface="Verdana" panose="020B0604030504040204" pitchFamily="34" charset="0"/>
                        </a:rPr>
                        <a:t>79,000 </a:t>
                      </a:r>
                      <a:r>
                        <a:rPr lang="en-US" err="1"/>
                        <a:t>Bq</a:t>
                      </a:r>
                      <a:endParaRPr lang="en-US"/>
                    </a:p>
                  </a:txBody>
                  <a:tcPr/>
                </a:tc>
                <a:tc>
                  <a:txBody>
                    <a:bodyPr/>
                    <a:lstStyle/>
                    <a:p>
                      <a:pPr algn="r"/>
                      <a:r>
                        <a:rPr lang="en-US" b="0" i="0">
                          <a:latin typeface="Verdana" panose="020B0604030504040204" pitchFamily="34" charset="0"/>
                        </a:rPr>
                        <a:t>2,300</a:t>
                      </a:r>
                      <a:r>
                        <a:rPr lang="en-US" baseline="0"/>
                        <a:t> </a:t>
                      </a:r>
                      <a:r>
                        <a:rPr lang="en-US" baseline="0" err="1"/>
                        <a:t>MBq</a:t>
                      </a:r>
                      <a:endParaRPr lang="en-US"/>
                    </a:p>
                  </a:txBody>
                  <a:tcPr/>
                </a:tc>
                <a:tc>
                  <a:txBody>
                    <a:bodyPr/>
                    <a:lstStyle/>
                    <a:p>
                      <a:pPr algn="r"/>
                      <a:r>
                        <a:rPr lang="en-US" b="0" i="0">
                          <a:latin typeface="Verdana" panose="020B0604030504040204" pitchFamily="34" charset="0"/>
                        </a:rPr>
                        <a:t>5.3 </a:t>
                      </a:r>
                      <a:r>
                        <a:rPr lang="en-US" err="1"/>
                        <a:t>TBq</a:t>
                      </a:r>
                      <a:endParaRPr lang="en-US"/>
                    </a:p>
                  </a:txBody>
                  <a:tcPr/>
                </a:tc>
                <a:tc>
                  <a:txBody>
                    <a:bodyPr/>
                    <a:lstStyle/>
                    <a:p>
                      <a:pPr algn="r"/>
                      <a:r>
                        <a:rPr lang="en-US" b="0" i="0">
                          <a:latin typeface="Verdana" panose="020B0604030504040204" pitchFamily="34" charset="0"/>
                        </a:rPr>
                        <a:t>4,600</a:t>
                      </a:r>
                      <a:r>
                        <a:rPr lang="en-US" baseline="0"/>
                        <a:t> </a:t>
                      </a:r>
                      <a:r>
                        <a:rPr lang="en-US" baseline="0" err="1"/>
                        <a:t>TBq</a:t>
                      </a:r>
                      <a:endParaRPr lang="en-US"/>
                    </a:p>
                  </a:txBody>
                  <a:tcPr/>
                </a:tc>
                <a:extLst>
                  <a:ext uri="{0D108BD9-81ED-4DB2-BD59-A6C34878D82A}">
                    <a16:rowId xmlns:a16="http://schemas.microsoft.com/office/drawing/2014/main" val="10003"/>
                  </a:ext>
                </a:extLst>
              </a:tr>
              <a:tr h="0">
                <a:tc>
                  <a:txBody>
                    <a:bodyPr/>
                    <a:lstStyle/>
                    <a:p>
                      <a:r>
                        <a:rPr lang="en-US" b="0" i="0">
                          <a:latin typeface="Verdana" panose="020B0604030504040204" pitchFamily="34" charset="0"/>
                        </a:rPr>
                        <a:t>10</a:t>
                      </a:r>
                      <a:r>
                        <a:rPr lang="en-US" b="1" baseline="0"/>
                        <a:t> </a:t>
                      </a:r>
                      <a:r>
                        <a:rPr lang="en-US" b="1" baseline="0" err="1"/>
                        <a:t>kBq</a:t>
                      </a:r>
                      <a:endParaRPr lang="en-US" b="1"/>
                    </a:p>
                  </a:txBody>
                  <a:tcPr>
                    <a:lnB w="12700" cap="flat" cmpd="sng" algn="ctr">
                      <a:solidFill>
                        <a:scrgbClr r="0" g="0" b="0"/>
                      </a:solidFill>
                      <a:prstDash val="solid"/>
                      <a:round/>
                      <a:headEnd type="none" w="med" len="med"/>
                      <a:tailEnd type="none" w="med" len="med"/>
                    </a:lnB>
                  </a:tcPr>
                </a:tc>
                <a:tc>
                  <a:txBody>
                    <a:bodyPr/>
                    <a:lstStyle/>
                    <a:p>
                      <a:pPr algn="r"/>
                      <a:r>
                        <a:rPr lang="en-US" b="0" i="0">
                          <a:latin typeface="Verdana" panose="020B0604030504040204" pitchFamily="34" charset="0"/>
                        </a:rPr>
                        <a:t>0.81 g</a:t>
                      </a:r>
                    </a:p>
                  </a:txBody>
                  <a:tcPr>
                    <a:lnB w="12700" cap="flat" cmpd="sng" algn="ctr">
                      <a:solidFill>
                        <a:scrgbClr r="0" g="0" b="0"/>
                      </a:solidFill>
                      <a:prstDash val="solid"/>
                      <a:round/>
                      <a:headEnd type="none" w="med" len="med"/>
                      <a:tailEnd type="none" w="med" len="med"/>
                    </a:lnB>
                  </a:tcPr>
                </a:tc>
                <a:tc>
                  <a:txBody>
                    <a:bodyPr/>
                    <a:lstStyle/>
                    <a:p>
                      <a:pPr algn="r"/>
                      <a:r>
                        <a:rPr lang="en-US" b="0" i="0">
                          <a:latin typeface="Verdana" panose="020B0604030504040204" pitchFamily="34" charset="0"/>
                        </a:rPr>
                        <a:t>0.13 g</a:t>
                      </a:r>
                    </a:p>
                  </a:txBody>
                  <a:tcPr>
                    <a:lnB w="12700" cap="flat" cmpd="sng" algn="ctr">
                      <a:solidFill>
                        <a:scrgbClr r="0" g="0" b="0"/>
                      </a:solidFill>
                      <a:prstDash val="solid"/>
                      <a:round/>
                      <a:headEnd type="none" w="med" len="med"/>
                      <a:tailEnd type="none" w="med" len="med"/>
                    </a:lnB>
                  </a:tcPr>
                </a:tc>
                <a:tc>
                  <a:txBody>
                    <a:bodyPr/>
                    <a:lstStyle/>
                    <a:p>
                      <a:pPr algn="r"/>
                      <a:r>
                        <a:rPr lang="en-US" b="0" i="0">
                          <a:latin typeface="Verdana" panose="020B0604030504040204" pitchFamily="34" charset="0"/>
                        </a:rPr>
                        <a:t>4.3</a:t>
                      </a:r>
                      <a:r>
                        <a:rPr lang="en-US" baseline="0"/>
                        <a:t> μg</a:t>
                      </a:r>
                      <a:endParaRPr lang="en-US"/>
                    </a:p>
                  </a:txBody>
                  <a:tcPr>
                    <a:lnB w="12700" cap="flat" cmpd="sng" algn="ctr">
                      <a:solidFill>
                        <a:scrgbClr r="0" g="0" b="0"/>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b="0" i="0">
                          <a:latin typeface="Verdana" panose="020B0604030504040204" pitchFamily="34" charset="0"/>
                        </a:rPr>
                        <a:t>0.0019 </a:t>
                      </a:r>
                      <a:r>
                        <a:rPr lang="en-US" baseline="0"/>
                        <a:t>μg</a:t>
                      </a:r>
                      <a:endParaRPr lang="en-US"/>
                    </a:p>
                    <a:p>
                      <a:pPr algn="r"/>
                      <a:endParaRPr lang="en-US"/>
                    </a:p>
                  </a:txBody>
                  <a:tcPr>
                    <a:lnB w="12700" cap="flat" cmpd="sng" algn="ctr">
                      <a:solidFill>
                        <a:scrgbClr r="0" g="0" b="0"/>
                      </a:solidFill>
                      <a:prstDash val="solid"/>
                      <a:round/>
                      <a:headEnd type="none" w="med" len="med"/>
                      <a:tailEnd type="none" w="med" len="med"/>
                    </a:lnB>
                  </a:tcPr>
                </a:tc>
                <a:tc>
                  <a:txBody>
                    <a:bodyPr/>
                    <a:lstStyle/>
                    <a:p>
                      <a:pPr algn="r"/>
                      <a:r>
                        <a:rPr lang="en-US" b="0" i="0">
                          <a:latin typeface="Verdana" panose="020B0604030504040204" pitchFamily="34" charset="0"/>
                        </a:rPr>
                        <a:t>2.2 </a:t>
                      </a:r>
                      <a:r>
                        <a:rPr lang="en-US" err="1"/>
                        <a:t>pg</a:t>
                      </a:r>
                      <a:endParaRPr lang="en-US"/>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AF38DCD5-4366-D747-AE45-E468875ED3B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75202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3790486" y="3167390"/>
            <a:ext cx="4611028"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6.3: Nuclear fission</a:t>
            </a:r>
          </a:p>
        </p:txBody>
      </p:sp>
      <p:pic>
        <p:nvPicPr>
          <p:cNvPr id="7" name="Picture 6">
            <a:extLst>
              <a:ext uri="{FF2B5EF4-FFF2-40B4-BE49-F238E27FC236}">
                <a16:creationId xmlns:a16="http://schemas.microsoft.com/office/drawing/2014/main" id="{0ED2389B-7ED5-A24A-8BD4-29733F62F8B0}"/>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27166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Verdana" panose="020B0604030504040204" pitchFamily="34" charset="0"/>
            </a:endParaRPr>
          </a:p>
        </p:txBody>
      </p:sp>
      <p:sp>
        <p:nvSpPr>
          <p:cNvPr id="5" name="TextBox 4"/>
          <p:cNvSpPr txBox="1"/>
          <p:nvPr/>
        </p:nvSpPr>
        <p:spPr>
          <a:xfrm>
            <a:off x="228600" y="71351"/>
            <a:ext cx="521649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765839" y="3167390"/>
            <a:ext cx="7281410" cy="523220"/>
          </a:xfrm>
          <a:prstGeom prst="rect">
            <a:avLst/>
          </a:prstGeom>
          <a:noFill/>
        </p:spPr>
        <p:txBody>
          <a:bodyPr wrap="square" rtlCol="0">
            <a:spAutoFit/>
          </a:bodyPr>
          <a:lstStyle/>
          <a:p>
            <a:pPr lvl="1"/>
            <a:r>
              <a:rPr lang="en-US" sz="2800" b="1" dirty="0">
                <a:latin typeface="Verdana" panose="020B0604030504040204" pitchFamily="34" charset="0"/>
                <a:cs typeface="Verdana" panose="020B0604030504040204" pitchFamily="34" charset="0"/>
              </a:rPr>
              <a:t>6.1: Nuclear power introduction</a:t>
            </a:r>
          </a:p>
        </p:txBody>
      </p:sp>
      <p:pic>
        <p:nvPicPr>
          <p:cNvPr id="7" name="Picture 6">
            <a:extLst>
              <a:ext uri="{FF2B5EF4-FFF2-40B4-BE49-F238E27FC236}">
                <a16:creationId xmlns:a16="http://schemas.microsoft.com/office/drawing/2014/main" id="{56331A9A-7CBA-8B4F-8BE4-C6BABBD91B4F}"/>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96212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1619"/>
            <a:ext cx="535274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Playing with radioactivity</a:t>
            </a:r>
          </a:p>
        </p:txBody>
      </p:sp>
      <p:sp>
        <p:nvSpPr>
          <p:cNvPr id="6" name="TextBox 5"/>
          <p:cNvSpPr txBox="1"/>
          <p:nvPr/>
        </p:nvSpPr>
        <p:spPr>
          <a:xfrm>
            <a:off x="319659" y="770254"/>
            <a:ext cx="11643740" cy="1415067"/>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Radioactivity became a tool </a:t>
            </a:r>
            <a:r>
              <a:rPr lang="en-US" sz="2000">
                <a:latin typeface="Verdana" panose="020B0604030504040204" pitchFamily="34" charset="0"/>
                <a:cs typeface="Verdana" panose="020B0604030504040204" pitchFamily="34" charset="0"/>
              </a:rPr>
              <a:t>that scientists could use to investigate atoms and atomic structure. Soon physicists were bombarding every known element with radioactive particles or neutrons.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Neutrons had the advantage of neutrality.</a:t>
            </a:r>
          </a:p>
        </p:txBody>
      </p:sp>
      <p:sp>
        <p:nvSpPr>
          <p:cNvPr id="3" name="TextBox 2"/>
          <p:cNvSpPr txBox="1"/>
          <p:nvPr/>
        </p:nvSpPr>
        <p:spPr>
          <a:xfrm>
            <a:off x="7229090" y="64832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9" name="TextBox 8"/>
          <p:cNvSpPr txBox="1"/>
          <p:nvPr/>
        </p:nvSpPr>
        <p:spPr>
          <a:xfrm>
            <a:off x="304171" y="2562318"/>
            <a:ext cx="11643740" cy="107651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1930s: </a:t>
            </a:r>
            <a:r>
              <a:rPr lang="en-US" sz="2000" b="1">
                <a:latin typeface="Verdana" panose="020B0604030504040204" pitchFamily="34" charset="0"/>
                <a:cs typeface="Verdana" panose="020B0604030504040204" pitchFamily="34" charset="0"/>
              </a:rPr>
              <a:t>Enrico Fermi </a:t>
            </a:r>
            <a:r>
              <a:rPr lang="en-US" sz="2000">
                <a:latin typeface="Verdana" panose="020B0604030504040204" pitchFamily="34" charset="0"/>
                <a:cs typeface="Verdana" panose="020B0604030504040204" pitchFamily="34" charset="0"/>
              </a:rPr>
              <a:t>found that bombarding uranium with neutrons caused emission of </a:t>
            </a:r>
            <a:r>
              <a:rPr lang="en-US" sz="2000">
                <a:latin typeface="Lucida Grande"/>
                <a:ea typeface="Lucida Grande"/>
                <a:cs typeface="Lucida Grande"/>
              </a:rPr>
              <a:t>β</a:t>
            </a:r>
            <a:r>
              <a:rPr lang="en-US" sz="2000">
                <a:latin typeface="Verdana" panose="020B0604030504040204" pitchFamily="34" charset="0"/>
                <a:cs typeface="Verdana" panose="020B0604030504040204" pitchFamily="34" charset="0"/>
              </a:rPr>
              <a:t>-particles as neutrons were changed into protons. </a:t>
            </a:r>
          </a:p>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This creation of new protons created </a:t>
            </a:r>
            <a:r>
              <a:rPr lang="en-US" sz="2000" b="1" u="sng">
                <a:latin typeface="Verdana" panose="020B0604030504040204" pitchFamily="34" charset="0"/>
                <a:cs typeface="Verdana" panose="020B0604030504040204" pitchFamily="34" charset="0"/>
              </a:rPr>
              <a:t>heavier elements</a:t>
            </a:r>
            <a:r>
              <a:rPr lang="en-US" sz="2000" b="1">
                <a:latin typeface="Verdana" panose="020B0604030504040204" pitchFamily="34" charset="0"/>
                <a:cs typeface="Verdana" panose="020B0604030504040204" pitchFamily="34" charset="0"/>
              </a:rPr>
              <a:t>, transuranic </a:t>
            </a:r>
            <a:r>
              <a:rPr lang="en-US" sz="2000" b="1" err="1">
                <a:latin typeface="Verdana" panose="020B0604030504040204" pitchFamily="34" charset="0"/>
                <a:cs typeface="Verdana" panose="020B0604030504040204" pitchFamily="34" charset="0"/>
              </a:rPr>
              <a:t>actinoids</a:t>
            </a:r>
            <a:r>
              <a:rPr lang="en-US" sz="2000" b="1">
                <a:latin typeface="Verdana" panose="020B0604030504040204" pitchFamily="34" charset="0"/>
                <a:cs typeface="Verdana" panose="020B0604030504040204" pitchFamily="34" charset="0"/>
              </a:rPr>
              <a:t>.</a:t>
            </a:r>
          </a:p>
        </p:txBody>
      </p:sp>
      <p:sp>
        <p:nvSpPr>
          <p:cNvPr id="10" name="TextBox 9"/>
          <p:cNvSpPr txBox="1"/>
          <p:nvPr/>
        </p:nvSpPr>
        <p:spPr>
          <a:xfrm>
            <a:off x="319659" y="4195796"/>
            <a:ext cx="11643740" cy="1441420"/>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1938: </a:t>
            </a:r>
            <a:r>
              <a:rPr lang="en-US" sz="2000" b="1">
                <a:latin typeface="Verdana" panose="020B0604030504040204" pitchFamily="34" charset="0"/>
                <a:cs typeface="Verdana" panose="020B0604030504040204" pitchFamily="34" charset="0"/>
              </a:rPr>
              <a:t>Otto Hahn </a:t>
            </a:r>
            <a:r>
              <a:rPr lang="en-US" sz="2000">
                <a:latin typeface="Verdana" panose="020B0604030504040204" pitchFamily="34" charset="0"/>
                <a:cs typeface="Verdana" panose="020B0604030504040204" pitchFamily="34" charset="0"/>
              </a:rPr>
              <a:t>et al. found that Fermi’s bombardment of uranium had created a smaller element, barium.</a:t>
            </a:r>
          </a:p>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Meitner realizes that the unstable uranium nucleus was </a:t>
            </a:r>
            <a:r>
              <a:rPr lang="en-US" sz="2000" b="1" u="sng">
                <a:latin typeface="Verdana" panose="020B0604030504040204" pitchFamily="34" charset="0"/>
                <a:cs typeface="Verdana" panose="020B0604030504040204" pitchFamily="34" charset="0"/>
              </a:rPr>
              <a:t>split</a:t>
            </a:r>
            <a:r>
              <a:rPr lang="en-US" sz="2000" b="1">
                <a:latin typeface="Verdana" panose="020B0604030504040204" pitchFamily="34" charset="0"/>
                <a:cs typeface="Verdana" panose="020B0604030504040204" pitchFamily="34" charset="0"/>
              </a:rPr>
              <a:t> by the neutron’s impact: </a:t>
            </a:r>
            <a:r>
              <a:rPr lang="en-US" sz="2000" b="1" err="1">
                <a:latin typeface="Verdana" panose="020B0604030504040204" pitchFamily="34" charset="0"/>
                <a:cs typeface="Verdana" panose="020B0604030504040204" pitchFamily="34" charset="0"/>
              </a:rPr>
              <a:t>kernspaltung</a:t>
            </a:r>
            <a:r>
              <a:rPr lang="en-US" sz="2000" b="1">
                <a:latin typeface="Verdana" panose="020B0604030504040204" pitchFamily="34" charset="0"/>
                <a:cs typeface="Verdana" panose="020B0604030504040204" pitchFamily="34" charset="0"/>
              </a:rPr>
              <a:t> (nuclear fission).</a:t>
            </a:r>
            <a:endParaRPr lang="en-US" sz="2000" b="1" u="sng">
              <a:latin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252B490D-6298-404C-97C6-3E35A0D5F93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010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3921"/>
            <a:ext cx="590899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Fission, weapons and power</a:t>
            </a:r>
          </a:p>
        </p:txBody>
      </p:sp>
      <p:sp>
        <p:nvSpPr>
          <p:cNvPr id="6" name="TextBox 5"/>
          <p:cNvSpPr txBox="1"/>
          <p:nvPr/>
        </p:nvSpPr>
        <p:spPr>
          <a:xfrm>
            <a:off x="319658" y="782664"/>
            <a:ext cx="11698839" cy="2430730"/>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1941		Enrico Fermi develops a </a:t>
            </a:r>
            <a:r>
              <a:rPr lang="en-US" sz="2000" b="1">
                <a:latin typeface="Verdana" panose="020B0604030504040204" pitchFamily="34" charset="0"/>
                <a:cs typeface="Verdana" panose="020B0604030504040204" pitchFamily="34" charset="0"/>
              </a:rPr>
              <a:t>nuclear reactor </a:t>
            </a:r>
            <a:r>
              <a:rPr lang="en-US" sz="2000">
                <a:latin typeface="Verdana" panose="020B0604030504040204" pitchFamily="34" charset="0"/>
                <a:cs typeface="Verdana" panose="020B0604030504040204" pitchFamily="34" charset="0"/>
              </a:rPr>
              <a:t>(‘Fermi’s pile’) at the U. of Chicago</a:t>
            </a:r>
          </a:p>
          <a:p>
            <a:pPr>
              <a:lnSpc>
                <a:spcPct val="110000"/>
              </a:lnSpc>
            </a:pPr>
            <a:endParaRPr lang="en-US" sz="1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Oct 1941	President Roosevelt commits huge resources to </a:t>
            </a:r>
            <a:r>
              <a:rPr lang="en-US" sz="2000" b="1">
                <a:latin typeface="Verdana" panose="020B0604030504040204" pitchFamily="34" charset="0"/>
                <a:cs typeface="Verdana" panose="020B0604030504040204" pitchFamily="34" charset="0"/>
              </a:rPr>
              <a:t>developing an atomic bomb</a:t>
            </a:r>
          </a:p>
          <a:p>
            <a:pPr>
              <a:lnSpc>
                <a:spcPct val="110000"/>
              </a:lnSpc>
            </a:pPr>
            <a:endParaRPr lang="en-US" sz="1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Dec 1941	Japanese attack </a:t>
            </a:r>
            <a:r>
              <a:rPr lang="en-US" sz="2000" b="1">
                <a:latin typeface="Verdana" panose="020B0604030504040204" pitchFamily="34" charset="0"/>
                <a:cs typeface="Verdana" panose="020B0604030504040204" pitchFamily="34" charset="0"/>
              </a:rPr>
              <a:t>Pearl Harbor</a:t>
            </a:r>
          </a:p>
          <a:p>
            <a:pPr>
              <a:lnSpc>
                <a:spcPct val="110000"/>
              </a:lnSpc>
            </a:pPr>
            <a:endParaRPr lang="en-US" sz="1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1942		Fermi’s team demonstrates controlled chain reaction (</a:t>
            </a:r>
            <a:r>
              <a:rPr lang="en-US" sz="2000" b="1">
                <a:latin typeface="Verdana" panose="020B0604030504040204" pitchFamily="34" charset="0"/>
                <a:cs typeface="Verdana" panose="020B0604030504040204" pitchFamily="34" charset="0"/>
              </a:rPr>
              <a:t>fission</a:t>
            </a:r>
            <a:r>
              <a:rPr lang="en-US" sz="2000">
                <a:latin typeface="Verdana" panose="020B0604030504040204" pitchFamily="34" charset="0"/>
                <a:cs typeface="Verdana" panose="020B0604030504040204" pitchFamily="34" charset="0"/>
              </a:rPr>
              <a:t>)</a:t>
            </a:r>
          </a:p>
          <a:p>
            <a:pPr>
              <a:lnSpc>
                <a:spcPct val="110000"/>
              </a:lnSpc>
            </a:pPr>
            <a:endParaRPr lang="en-US" sz="1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1954		USSR claims the </a:t>
            </a:r>
            <a:r>
              <a:rPr lang="en-US" sz="2000" b="1">
                <a:latin typeface="Verdana" panose="020B0604030504040204" pitchFamily="34" charset="0"/>
                <a:cs typeface="Verdana" panose="020B0604030504040204" pitchFamily="34" charset="0"/>
              </a:rPr>
              <a:t>first nuclear power plant</a:t>
            </a:r>
          </a:p>
        </p:txBody>
      </p:sp>
      <p:pic>
        <p:nvPicPr>
          <p:cNvPr id="2" name="Picture 1" descr="Atompi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224" y="3282594"/>
            <a:ext cx="6766274" cy="3508438"/>
          </a:xfrm>
          <a:prstGeom prst="rect">
            <a:avLst/>
          </a:prstGeom>
        </p:spPr>
      </p:pic>
      <p:sp>
        <p:nvSpPr>
          <p:cNvPr id="3" name="TextBox 2"/>
          <p:cNvSpPr txBox="1"/>
          <p:nvPr/>
        </p:nvSpPr>
        <p:spPr>
          <a:xfrm>
            <a:off x="101601" y="6267862"/>
            <a:ext cx="5413533" cy="523220"/>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rPr>
              <a:t>http://</a:t>
            </a:r>
            <a:r>
              <a:rPr lang="en-US" sz="1400" err="1">
                <a:latin typeface="Verdana" panose="020B0604030504040204" pitchFamily="34" charset="0"/>
                <a:cs typeface="Verdana" panose="020B0604030504040204" pitchFamily="34" charset="0"/>
              </a:rPr>
              <a:t>static.newworldencyclopedia.org</a:t>
            </a:r>
            <a:r>
              <a:rPr lang="en-US" sz="1400">
                <a:latin typeface="Verdana" panose="020B0604030504040204" pitchFamily="34" charset="0"/>
                <a:cs typeface="Verdana" panose="020B0604030504040204" pitchFamily="34" charset="0"/>
              </a:rPr>
              <a:t>/c/c4/</a:t>
            </a:r>
            <a:r>
              <a:rPr lang="en-US" sz="1400" err="1">
                <a:latin typeface="Verdana" panose="020B0604030504040204" pitchFamily="34" charset="0"/>
                <a:cs typeface="Verdana" panose="020B0604030504040204" pitchFamily="34" charset="0"/>
              </a:rPr>
              <a:t>Atompile.gif</a:t>
            </a:r>
            <a:r>
              <a:rPr lang="en-US" sz="1400">
                <a:latin typeface="Verdana" panose="020B0604030504040204" pitchFamily="34" charset="0"/>
                <a:cs typeface="Verdana" panose="020B0604030504040204" pitchFamily="34" charset="0"/>
              </a:rPr>
              <a:t> </a:t>
            </a:r>
          </a:p>
        </p:txBody>
      </p:sp>
      <p:sp>
        <p:nvSpPr>
          <p:cNvPr id="11" name="TextBox 10"/>
          <p:cNvSpPr txBox="1"/>
          <p:nvPr/>
        </p:nvSpPr>
        <p:spPr>
          <a:xfrm>
            <a:off x="7020450" y="6451306"/>
            <a:ext cx="2254848"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Fermi’s nuclear reactor</a:t>
            </a:r>
          </a:p>
        </p:txBody>
      </p:sp>
      <p:pic>
        <p:nvPicPr>
          <p:cNvPr id="9" name="Picture 8">
            <a:extLst>
              <a:ext uri="{FF2B5EF4-FFF2-40B4-BE49-F238E27FC236}">
                <a16:creationId xmlns:a16="http://schemas.microsoft.com/office/drawing/2014/main" id="{FA5A7C5C-71B4-FD4A-B06D-98A11EFCC0B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35599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1619"/>
            <a:ext cx="2892138" cy="523220"/>
          </a:xfrm>
          <a:prstGeom prst="rect">
            <a:avLst/>
          </a:prstGeom>
          <a:noFill/>
        </p:spPr>
        <p:txBody>
          <a:bodyPr wrap="none" rtlCol="0">
            <a:spAutoFit/>
          </a:bodyPr>
          <a:lstStyle/>
          <a:p>
            <a:r>
              <a:rPr lang="en-US" sz="2800" b="1" err="1">
                <a:solidFill>
                  <a:prstClr val="white"/>
                </a:solidFill>
                <a:latin typeface="Verdana" panose="020B0604030504040204" pitchFamily="34" charset="0"/>
                <a:cs typeface="Verdana" panose="020B0604030504040204" pitchFamily="34" charset="0"/>
              </a:rPr>
              <a:t>Kernspaltung</a:t>
            </a:r>
            <a:endParaRPr lang="en-US" sz="2800" b="1">
              <a:solidFill>
                <a:prstClr val="white"/>
              </a:solidFill>
              <a:latin typeface="Verdana" panose="020B0604030504040204" pitchFamily="34" charset="0"/>
              <a:cs typeface="Verdana" panose="020B0604030504040204" pitchFamily="34" charset="0"/>
            </a:endParaRPr>
          </a:p>
        </p:txBody>
      </p:sp>
      <p:sp>
        <p:nvSpPr>
          <p:cNvPr id="6" name="TextBox 5"/>
          <p:cNvSpPr txBox="1"/>
          <p:nvPr/>
        </p:nvSpPr>
        <p:spPr>
          <a:xfrm>
            <a:off x="319659" y="770253"/>
            <a:ext cx="11556390" cy="107651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1939: (year that WWII began) Fermi realizes that fission will release free neutrons which will be able to split more atoms, releasing more neutrons </a:t>
            </a:r>
            <a:r>
              <a:rPr lang="en-US" sz="2000">
                <a:latin typeface="Verdana" panose="020B0604030504040204" pitchFamily="34" charset="0"/>
                <a:cs typeface="Verdana" panose="020B0604030504040204" pitchFamily="34" charset="0"/>
                <a:sym typeface="Wingdings"/>
              </a:rPr>
              <a:t> rinse, repeat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sym typeface="Wingdings"/>
              </a:rPr>
              <a:t>This is the </a:t>
            </a:r>
            <a:r>
              <a:rPr lang="en-US" sz="2000" b="1">
                <a:latin typeface="Verdana" panose="020B0604030504040204" pitchFamily="34" charset="0"/>
                <a:cs typeface="Verdana" panose="020B0604030504040204" pitchFamily="34" charset="0"/>
                <a:sym typeface="Wingdings"/>
              </a:rPr>
              <a:t>nuclear chain reaction</a:t>
            </a:r>
            <a:r>
              <a:rPr lang="en-US" sz="2000">
                <a:latin typeface="Verdana" panose="020B0604030504040204" pitchFamily="34" charset="0"/>
                <a:cs typeface="Verdana" panose="020B0604030504040204" pitchFamily="34" charset="0"/>
                <a:sym typeface="Wingdings"/>
              </a:rPr>
              <a:t>.</a:t>
            </a:r>
            <a:endParaRPr lang="en-US" sz="2000">
              <a:latin typeface="Verdana" panose="020B0604030504040204" pitchFamily="34" charset="0"/>
              <a:cs typeface="Verdana" panose="020B0604030504040204" pitchFamily="34" charset="0"/>
            </a:endParaRPr>
          </a:p>
        </p:txBody>
      </p:sp>
      <p:sp>
        <p:nvSpPr>
          <p:cNvPr id="3" name="TextBox 2"/>
          <p:cNvSpPr txBox="1"/>
          <p:nvPr/>
        </p:nvSpPr>
        <p:spPr>
          <a:xfrm>
            <a:off x="10080085" y="6087747"/>
            <a:ext cx="2111915"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972" b="26518"/>
          <a:stretch/>
        </p:blipFill>
        <p:spPr bwMode="auto">
          <a:xfrm>
            <a:off x="319659" y="3666185"/>
            <a:ext cx="9682846" cy="3120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971326" y="1962733"/>
            <a:ext cx="9432762" cy="1587486"/>
          </a:xfrm>
          <a:prstGeom prst="rect">
            <a:avLst/>
          </a:prstGeom>
          <a:noFill/>
        </p:spPr>
        <p:txBody>
          <a:bodyPr wrap="square" rtlCol="0">
            <a:spAutoFit/>
          </a:bodyPr>
          <a:lstStyle/>
          <a:p>
            <a:pPr marL="342900" indent="-342900">
              <a:lnSpc>
                <a:spcPct val="110000"/>
              </a:lnSpc>
              <a:buFont typeface="Arial"/>
              <a:buChar char="•"/>
            </a:pPr>
            <a:r>
              <a:rPr lang="en-US">
                <a:latin typeface="Verdana" panose="020B0604030504040204" pitchFamily="34" charset="0"/>
                <a:cs typeface="Verdana" panose="020B0604030504040204" pitchFamily="34" charset="0"/>
              </a:rPr>
              <a:t>Slow neutron strikes U-235 and is absorbed to produce unstable U-236.</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U-236 splits (=fission), due to instability and electrostatic repulsion.</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Two new radioactive nuclei (and atoms) are produced, along with,</a:t>
            </a:r>
          </a:p>
          <a:p>
            <a:pPr marL="800100" lvl="1" indent="-342900">
              <a:lnSpc>
                <a:spcPct val="110000"/>
              </a:lnSpc>
              <a:buFont typeface="Arial"/>
              <a:buChar char="•"/>
            </a:pPr>
            <a:r>
              <a:rPr lang="en-US" b="1">
                <a:latin typeface="Verdana" panose="020B0604030504040204" pitchFamily="34" charset="0"/>
                <a:cs typeface="Verdana" panose="020B0604030504040204" pitchFamily="34" charset="0"/>
              </a:rPr>
              <a:t>Energy!</a:t>
            </a:r>
          </a:p>
          <a:p>
            <a:pPr marL="800100" lvl="1" indent="-342900">
              <a:lnSpc>
                <a:spcPct val="110000"/>
              </a:lnSpc>
              <a:buFont typeface="Arial"/>
              <a:buChar char="•"/>
            </a:pPr>
            <a:r>
              <a:rPr lang="en-US">
                <a:latin typeface="Verdana" panose="020B0604030504040204" pitchFamily="34" charset="0"/>
                <a:cs typeface="Verdana" panose="020B0604030504040204" pitchFamily="34" charset="0"/>
              </a:rPr>
              <a:t>More neutrons …. More </a:t>
            </a:r>
            <a:r>
              <a:rPr lang="en-US" err="1">
                <a:latin typeface="Verdana" panose="020B0604030504040204" pitchFamily="34" charset="0"/>
                <a:cs typeface="Verdana" panose="020B0604030504040204" pitchFamily="34" charset="0"/>
              </a:rPr>
              <a:t>kernspaltung</a:t>
            </a:r>
            <a:r>
              <a:rPr lang="en-US">
                <a:latin typeface="Verdana" panose="020B0604030504040204" pitchFamily="34" charset="0"/>
                <a:cs typeface="Verdana" panose="020B0604030504040204" pitchFamily="34" charset="0"/>
              </a:rPr>
              <a:t> so chain reaction</a:t>
            </a:r>
          </a:p>
        </p:txBody>
      </p:sp>
      <p:pic>
        <p:nvPicPr>
          <p:cNvPr id="11" name="Picture 10">
            <a:extLst>
              <a:ext uri="{FF2B5EF4-FFF2-40B4-BE49-F238E27FC236}">
                <a16:creationId xmlns:a16="http://schemas.microsoft.com/office/drawing/2014/main" id="{1106F06A-0726-774D-86D7-A082469AB865}"/>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5435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3921"/>
            <a:ext cx="537198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The fission chain reaction</a:t>
            </a:r>
          </a:p>
        </p:txBody>
      </p:sp>
      <p:sp>
        <p:nvSpPr>
          <p:cNvPr id="3" name="TextBox 2"/>
          <p:cNvSpPr txBox="1"/>
          <p:nvPr/>
        </p:nvSpPr>
        <p:spPr>
          <a:xfrm>
            <a:off x="10078771" y="6052368"/>
            <a:ext cx="2113229"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587"/>
          <a:stretch/>
        </p:blipFill>
        <p:spPr bwMode="auto">
          <a:xfrm>
            <a:off x="479778" y="1786338"/>
            <a:ext cx="8899602" cy="5004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28599" y="799378"/>
            <a:ext cx="11647449" cy="873381"/>
          </a:xfrm>
          <a:prstGeom prst="rect">
            <a:avLst/>
          </a:prstGeom>
          <a:solidFill>
            <a:srgbClr val="FFFFFF"/>
          </a:solid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Chain reaction: </a:t>
            </a:r>
            <a:r>
              <a:rPr lang="en-US" sz="2000" i="1">
                <a:latin typeface="Verdana" panose="020B0604030504040204" pitchFamily="34" charset="0"/>
                <a:cs typeface="Verdana" panose="020B0604030504040204" pitchFamily="34" charset="0"/>
              </a:rPr>
              <a:t>neutrons released by each fission event create new fission reactions</a:t>
            </a:r>
            <a:r>
              <a:rPr lang="en-US" sz="2000">
                <a:latin typeface="Verdana" panose="020B0604030504040204" pitchFamily="34" charset="0"/>
                <a:cs typeface="Verdana" panose="020B0604030504040204" pitchFamily="34" charset="0"/>
              </a:rPr>
              <a:t>.</a:t>
            </a:r>
          </a:p>
          <a:p>
            <a:pPr>
              <a:lnSpc>
                <a:spcPct val="110000"/>
              </a:lnSpc>
            </a:pPr>
            <a:endParaRPr lang="en-US" sz="800">
              <a:latin typeface="Verdana" panose="020B0604030504040204" pitchFamily="34" charset="0"/>
              <a:cs typeface="Verdana" panose="020B0604030504040204" pitchFamily="34" charset="0"/>
            </a:endParaRPr>
          </a:p>
          <a:p>
            <a:pPr marL="285750" indent="-285750">
              <a:lnSpc>
                <a:spcPct val="110000"/>
              </a:lnSpc>
              <a:buFont typeface="Arial"/>
              <a:buChar char="•"/>
            </a:pPr>
            <a:r>
              <a:rPr lang="en-US" sz="2000" u="sng">
                <a:latin typeface="Verdana" panose="020B0604030504040204" pitchFamily="34" charset="0"/>
                <a:cs typeface="Verdana" panose="020B0604030504040204" pitchFamily="34" charset="0"/>
              </a:rPr>
              <a:t>Exponential</a:t>
            </a:r>
            <a:r>
              <a:rPr lang="en-US" sz="2000">
                <a:latin typeface="Verdana" panose="020B0604030504040204" pitchFamily="34" charset="0"/>
                <a:cs typeface="Verdana" panose="020B0604030504040204" pitchFamily="34" charset="0"/>
              </a:rPr>
              <a:t> amplification</a:t>
            </a:r>
          </a:p>
        </p:txBody>
      </p:sp>
      <p:pic>
        <p:nvPicPr>
          <p:cNvPr id="9" name="Picture 8">
            <a:extLst>
              <a:ext uri="{FF2B5EF4-FFF2-40B4-BE49-F238E27FC236}">
                <a16:creationId xmlns:a16="http://schemas.microsoft.com/office/drawing/2014/main" id="{817356C0-CCB1-9349-920D-707D14E289C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738480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3712876"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Fission products?</a:t>
            </a:r>
          </a:p>
        </p:txBody>
      </p:sp>
      <p:sp>
        <p:nvSpPr>
          <p:cNvPr id="3" name="TextBox 2"/>
          <p:cNvSpPr txBox="1"/>
          <p:nvPr/>
        </p:nvSpPr>
        <p:spPr>
          <a:xfrm>
            <a:off x="84627" y="64897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6" name="TextBox 5"/>
          <p:cNvSpPr txBox="1"/>
          <p:nvPr/>
        </p:nvSpPr>
        <p:spPr>
          <a:xfrm>
            <a:off x="228600" y="799378"/>
            <a:ext cx="8445500" cy="1441420"/>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U-235 undergoes fission, producing two new nuclei.</a:t>
            </a:r>
          </a:p>
          <a:p>
            <a:pPr>
              <a:lnSpc>
                <a:spcPct val="110000"/>
              </a:lnSpc>
            </a:pPr>
            <a:r>
              <a:rPr lang="en-US" sz="2000">
                <a:latin typeface="Verdana" panose="020B0604030504040204" pitchFamily="34" charset="0"/>
                <a:cs typeface="Verdana" panose="020B0604030504040204" pitchFamily="34" charset="0"/>
              </a:rPr>
              <a:t>If one is barium:</a:t>
            </a:r>
          </a:p>
          <a:p>
            <a:pPr marL="285750" indent="-285750">
              <a:lnSpc>
                <a:spcPct val="110000"/>
              </a:lnSpc>
              <a:buFont typeface="Arial"/>
              <a:buChar char="•"/>
            </a:pPr>
            <a:r>
              <a:rPr lang="en-US" sz="2000">
                <a:latin typeface="Verdana" panose="020B0604030504040204" pitchFamily="34" charset="0"/>
                <a:cs typeface="Verdana" panose="020B0604030504040204" pitchFamily="34" charset="0"/>
              </a:rPr>
              <a:t>What is the other?</a:t>
            </a:r>
          </a:p>
          <a:p>
            <a:pPr marL="285750" indent="-285750">
              <a:lnSpc>
                <a:spcPct val="110000"/>
              </a:lnSpc>
              <a:buFont typeface="Arial"/>
              <a:buChar char="•"/>
            </a:pPr>
            <a:r>
              <a:rPr lang="en-US" sz="2000">
                <a:latin typeface="Verdana" panose="020B0604030504040204" pitchFamily="34" charset="0"/>
                <a:cs typeface="Verdana" panose="020B0604030504040204" pitchFamily="34" charset="0"/>
              </a:rPr>
              <a:t>How many ‘surplus’ neutrons are produced?</a:t>
            </a:r>
          </a:p>
        </p:txBody>
      </p:sp>
      <p:graphicFrame>
        <p:nvGraphicFramePr>
          <p:cNvPr id="2" name="Table 1"/>
          <p:cNvGraphicFramePr>
            <a:graphicFrameLocks noGrp="1"/>
          </p:cNvGraphicFramePr>
          <p:nvPr>
            <p:extLst>
              <p:ext uri="{D42A27DB-BD31-4B8C-83A1-F6EECF244321}">
                <p14:modId xmlns:p14="http://schemas.microsoft.com/office/powerpoint/2010/main" val="2704081447"/>
              </p:ext>
            </p:extLst>
          </p:nvPr>
        </p:nvGraphicFramePr>
        <p:xfrm>
          <a:off x="6728367" y="1455037"/>
          <a:ext cx="4832351" cy="3128325"/>
        </p:xfrm>
        <a:graphic>
          <a:graphicData uri="http://schemas.openxmlformats.org/drawingml/2006/table">
            <a:tbl>
              <a:tblPr firstRow="1" bandRow="1">
                <a:tableStyleId>{2D5ABB26-0587-4C30-8999-92F81FD0307C}</a:tableStyleId>
              </a:tblPr>
              <a:tblGrid>
                <a:gridCol w="1511208">
                  <a:extLst>
                    <a:ext uri="{9D8B030D-6E8A-4147-A177-3AD203B41FA5}">
                      <a16:colId xmlns:a16="http://schemas.microsoft.com/office/drawing/2014/main" val="20000"/>
                    </a:ext>
                  </a:extLst>
                </a:gridCol>
                <a:gridCol w="1616641">
                  <a:extLst>
                    <a:ext uri="{9D8B030D-6E8A-4147-A177-3AD203B41FA5}">
                      <a16:colId xmlns:a16="http://schemas.microsoft.com/office/drawing/2014/main" val="20001"/>
                    </a:ext>
                  </a:extLst>
                </a:gridCol>
                <a:gridCol w="1704502">
                  <a:extLst>
                    <a:ext uri="{9D8B030D-6E8A-4147-A177-3AD203B41FA5}">
                      <a16:colId xmlns:a16="http://schemas.microsoft.com/office/drawing/2014/main" val="20002"/>
                    </a:ext>
                  </a:extLst>
                </a:gridCol>
              </a:tblGrid>
              <a:tr h="479503">
                <a:tc>
                  <a:txBody>
                    <a:bodyPr/>
                    <a:lstStyle/>
                    <a:p>
                      <a:r>
                        <a:rPr lang="en-US" sz="2000" b="0" i="0">
                          <a:solidFill>
                            <a:schemeClr val="bg1"/>
                          </a:solidFill>
                          <a:latin typeface="Verdana" panose="020B0604030504040204" pitchFamily="34" charset="0"/>
                          <a:ea typeface="Verdana" panose="020B0604030504040204" pitchFamily="34" charset="0"/>
                          <a:cs typeface="Verdana" panose="020B0604030504040204" pitchFamily="34" charset="0"/>
                        </a:rPr>
                        <a:t>Nucleus</a:t>
                      </a:r>
                    </a:p>
                  </a:txBody>
                  <a:tcPr>
                    <a:solidFill>
                      <a:srgbClr val="6666FF"/>
                    </a:solidFill>
                  </a:tcPr>
                </a:tc>
                <a:tc>
                  <a:txBody>
                    <a:bodyPr/>
                    <a:lstStyle/>
                    <a:p>
                      <a:pPr algn="r"/>
                      <a:r>
                        <a:rPr lang="en-US" sz="2000" b="0" i="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000" b="1" baseline="0">
                          <a:solidFill>
                            <a:schemeClr val="bg1"/>
                          </a:solidFill>
                          <a:latin typeface="Verdana" panose="020B0604030504040204" pitchFamily="34" charset="0"/>
                          <a:ea typeface="Verdana" panose="020B0604030504040204" pitchFamily="34" charset="0"/>
                          <a:cs typeface="Verdana" panose="020B0604030504040204" pitchFamily="34" charset="0"/>
                        </a:rPr>
                        <a:t> protons</a:t>
                      </a:r>
                      <a:endParaRPr lang="en-US" sz="20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sz="2000" b="0" i="0">
                          <a:solidFill>
                            <a:schemeClr val="bg1"/>
                          </a:solidFill>
                          <a:latin typeface="Verdana" panose="020B0604030504040204" pitchFamily="34" charset="0"/>
                          <a:ea typeface="Verdana" panose="020B0604030504040204" pitchFamily="34" charset="0"/>
                          <a:cs typeface="Verdana" panose="020B0604030504040204" pitchFamily="34" charset="0"/>
                        </a:rPr>
                        <a:t># neutrons</a:t>
                      </a:r>
                    </a:p>
                  </a:txBody>
                  <a:tcPr>
                    <a:solidFill>
                      <a:srgbClr val="6666FF"/>
                    </a:solidFill>
                  </a:tcPr>
                </a:tc>
                <a:extLst>
                  <a:ext uri="{0D108BD9-81ED-4DB2-BD59-A6C34878D82A}">
                    <a16:rowId xmlns:a16="http://schemas.microsoft.com/office/drawing/2014/main" val="10000"/>
                  </a:ext>
                </a:extLst>
              </a:tr>
              <a:tr h="406716">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U-235</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92</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143</a:t>
                      </a:r>
                    </a:p>
                  </a:txBody>
                  <a:tcPr/>
                </a:tc>
                <a:extLst>
                  <a:ext uri="{0D108BD9-81ED-4DB2-BD59-A6C34878D82A}">
                    <a16:rowId xmlns:a16="http://schemas.microsoft.com/office/drawing/2014/main" val="10001"/>
                  </a:ext>
                </a:extLst>
              </a:tr>
              <a:tr h="719575">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Ba-138</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56</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82</a:t>
                      </a:r>
                    </a:p>
                  </a:txBody>
                  <a:tcPr/>
                </a:tc>
                <a:extLst>
                  <a:ext uri="{0D108BD9-81ED-4DB2-BD59-A6C34878D82A}">
                    <a16:rowId xmlns:a16="http://schemas.microsoft.com/office/drawing/2014/main" val="10002"/>
                  </a:ext>
                </a:extLst>
              </a:tr>
              <a:tr h="406716">
                <a:tc>
                  <a:txBody>
                    <a:bodyPr/>
                    <a:lstStyle/>
                    <a:p>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Kr-86</a:t>
                      </a:r>
                    </a:p>
                  </a:txBody>
                  <a:tcPr/>
                </a:tc>
                <a:tc>
                  <a:txBody>
                    <a:bodyPr/>
                    <a:lstStyle/>
                    <a:p>
                      <a:pPr algn="r"/>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36</a:t>
                      </a:r>
                    </a:p>
                  </a:txBody>
                  <a:tcPr/>
                </a:tc>
                <a:tc>
                  <a:txBody>
                    <a:bodyPr/>
                    <a:lstStyle/>
                    <a:p>
                      <a:pPr algn="r"/>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50</a:t>
                      </a:r>
                    </a:p>
                  </a:txBody>
                  <a:tcPr/>
                </a:tc>
                <a:extLst>
                  <a:ext uri="{0D108BD9-81ED-4DB2-BD59-A6C34878D82A}">
                    <a16:rowId xmlns:a16="http://schemas.microsoft.com/office/drawing/2014/main" val="10003"/>
                  </a:ext>
                </a:extLst>
              </a:tr>
              <a:tr h="719575">
                <a:tc>
                  <a:txBody>
                    <a:bodyPr/>
                    <a:lstStyle/>
                    <a:p>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Ba + Kr</a:t>
                      </a:r>
                    </a:p>
                  </a:txBody>
                  <a:tcPr>
                    <a:lnB w="12700" cap="flat" cmpd="sng" algn="ctr">
                      <a:solidFill>
                        <a:schemeClr val="tx1"/>
                      </a:solidFill>
                      <a:prstDash val="solid"/>
                      <a:round/>
                      <a:headEnd type="none" w="med" len="med"/>
                      <a:tailEnd type="none" w="med" len="med"/>
                    </a:lnB>
                  </a:tcPr>
                </a:tc>
                <a:tc>
                  <a:txBody>
                    <a:bodyPr/>
                    <a:lstStyle/>
                    <a:p>
                      <a:pPr algn="r"/>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92</a:t>
                      </a:r>
                    </a:p>
                  </a:txBody>
                  <a:tcPr>
                    <a:lnB w="12700" cap="flat" cmpd="sng" algn="ctr">
                      <a:solidFill>
                        <a:schemeClr val="tx1"/>
                      </a:solidFill>
                      <a:prstDash val="solid"/>
                      <a:round/>
                      <a:headEnd type="none" w="med" len="med"/>
                      <a:tailEnd type="none" w="med" len="med"/>
                    </a:lnB>
                  </a:tcPr>
                </a:tc>
                <a:tc>
                  <a:txBody>
                    <a:bodyPr/>
                    <a:lstStyle/>
                    <a:p>
                      <a:pPr algn="r"/>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132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8745">
                <a:tc>
                  <a:txBody>
                    <a:bodyPr/>
                    <a:lstStyle/>
                    <a:p>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surplus</a:t>
                      </a:r>
                    </a:p>
                  </a:txBody>
                  <a:tcPr>
                    <a:lnT w="12700" cap="flat" cmpd="sng" algn="ctr">
                      <a:solidFill>
                        <a:schemeClr val="tx1"/>
                      </a:solidFill>
                      <a:prstDash val="solid"/>
                      <a:round/>
                      <a:headEnd type="none" w="med" len="med"/>
                      <a:tailEnd type="none" w="med" len="med"/>
                    </a:lnT>
                  </a:tcPr>
                </a:tc>
                <a:tc>
                  <a:txBody>
                    <a:bodyPr/>
                    <a:lstStyle/>
                    <a:p>
                      <a:pPr algn="r"/>
                      <a:endPar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endParaRPr>
                    </a:p>
                  </a:txBody>
                  <a:tcPr>
                    <a:lnT w="12700" cap="flat" cmpd="sng" algn="ctr">
                      <a:solidFill>
                        <a:schemeClr val="tx1"/>
                      </a:solidFill>
                      <a:prstDash val="solid"/>
                      <a:round/>
                      <a:headEnd type="none" w="med" len="med"/>
                      <a:tailEnd type="none" w="med" len="med"/>
                    </a:lnT>
                  </a:tcPr>
                </a:tc>
                <a:tc>
                  <a:txBody>
                    <a:bodyPr/>
                    <a:lstStyle/>
                    <a:p>
                      <a:pPr algn="r"/>
                      <a:r>
                        <a:rPr lang="en-US" sz="2000" b="0" i="0">
                          <a:solidFill>
                            <a:srgbClr val="0000FF"/>
                          </a:solidFill>
                          <a:latin typeface="Verdana" panose="020B0604030504040204" pitchFamily="34" charset="0"/>
                          <a:ea typeface="Verdana" panose="020B0604030504040204" pitchFamily="34" charset="0"/>
                          <a:cs typeface="Verdana" panose="020B0604030504040204" pitchFamily="34" charset="0"/>
                        </a:rPr>
                        <a:t>11</a:t>
                      </a:r>
                      <a:r>
                        <a:rPr lang="en-US" sz="2000" baseline="0">
                          <a:solidFill>
                            <a:srgbClr val="0000FF"/>
                          </a:solidFill>
                          <a:latin typeface="Verdana" panose="020B0604030504040204" pitchFamily="34" charset="0"/>
                          <a:ea typeface="Verdana" panose="020B0604030504040204" pitchFamily="34" charset="0"/>
                          <a:cs typeface="Verdana" panose="020B0604030504040204" pitchFamily="34" charset="0"/>
                        </a:rPr>
                        <a:t> + 1</a:t>
                      </a:r>
                      <a:endParaRPr lang="en-US" sz="2000">
                        <a:solidFill>
                          <a:srgbClr val="0000FF"/>
                        </a:solidFill>
                        <a:latin typeface="Verdana" panose="020B0604030504040204" pitchFamily="34" charset="0"/>
                        <a:ea typeface="Verdana" panose="020B0604030504040204" pitchFamily="34" charset="0"/>
                        <a:cs typeface="Verdana" panose="020B060403050404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9" name="TextBox 8"/>
          <p:cNvSpPr txBox="1"/>
          <p:nvPr/>
        </p:nvSpPr>
        <p:spPr>
          <a:xfrm>
            <a:off x="330200" y="4726468"/>
            <a:ext cx="11322824" cy="1699761"/>
          </a:xfrm>
          <a:prstGeom prst="rect">
            <a:avLst/>
          </a:prstGeom>
          <a:solidFill>
            <a:srgbClr val="FFFFFF"/>
          </a:solidFill>
        </p:spPr>
        <p:txBody>
          <a:bodyPr wrap="square" rtlCol="0">
            <a:spAutoFit/>
          </a:bodyPr>
          <a:lstStyle/>
          <a:p>
            <a:pPr>
              <a:lnSpc>
                <a:spcPct val="150000"/>
              </a:lnSpc>
            </a:pPr>
            <a:r>
              <a:rPr lang="en-US">
                <a:solidFill>
                  <a:srgbClr val="0000FF"/>
                </a:solidFill>
                <a:latin typeface="Verdana" panose="020B0604030504040204" pitchFamily="34" charset="0"/>
                <a:cs typeface="Verdana" panose="020B0604030504040204" pitchFamily="34" charset="0"/>
              </a:rPr>
              <a:t>However, the Ba and Kr produced are usually heavy isotopes, with more neutrons than average. This means that fewer of the surplus neutrons are actually free.</a:t>
            </a:r>
          </a:p>
          <a:p>
            <a:pPr marL="285750" indent="-285750">
              <a:lnSpc>
                <a:spcPct val="150000"/>
              </a:lnSpc>
              <a:buFont typeface="Arial"/>
              <a:buChar char="•"/>
            </a:pPr>
            <a:r>
              <a:rPr lang="en-US">
                <a:solidFill>
                  <a:srgbClr val="0000FF"/>
                </a:solidFill>
                <a:latin typeface="Verdana" panose="020B0604030504040204" pitchFamily="34" charset="0"/>
                <a:cs typeface="Verdana" panose="020B0604030504040204" pitchFamily="34" charset="0"/>
              </a:rPr>
              <a:t>Generally 3-4 free neutrons are produced per fission event.</a:t>
            </a:r>
          </a:p>
          <a:p>
            <a:pPr marL="285750" indent="-285750">
              <a:lnSpc>
                <a:spcPct val="150000"/>
              </a:lnSpc>
              <a:buFont typeface="Arial"/>
              <a:buChar char="•"/>
            </a:pPr>
            <a:r>
              <a:rPr lang="en-US">
                <a:solidFill>
                  <a:srgbClr val="0000FF"/>
                </a:solidFill>
                <a:latin typeface="Verdana" panose="020B0604030504040204" pitchFamily="34" charset="0"/>
                <a:cs typeface="Verdana" panose="020B0604030504040204" pitchFamily="34" charset="0"/>
              </a:rPr>
              <a:t>And the Ba and Kr are also </a:t>
            </a:r>
            <a:r>
              <a:rPr lang="en-US" u="sng">
                <a:solidFill>
                  <a:srgbClr val="0000FF"/>
                </a:solidFill>
                <a:latin typeface="Verdana" panose="020B0604030504040204" pitchFamily="34" charset="0"/>
                <a:cs typeface="Verdana" panose="020B0604030504040204" pitchFamily="34" charset="0"/>
              </a:rPr>
              <a:t>radioactive</a:t>
            </a:r>
            <a:r>
              <a:rPr lang="en-US">
                <a:solidFill>
                  <a:srgbClr val="0000FF"/>
                </a:solidFill>
                <a:latin typeface="Verdana" panose="020B0604030504040204" pitchFamily="34" charset="0"/>
                <a:cs typeface="Verdana" panose="020B0604030504040204" pitchFamily="34" charset="0"/>
              </a:rPr>
              <a:t>, emitting </a:t>
            </a:r>
            <a:r>
              <a:rPr lang="en-US">
                <a:solidFill>
                  <a:srgbClr val="0000FF"/>
                </a:solidFill>
                <a:latin typeface="Lucida Grande"/>
                <a:ea typeface="Lucida Grande"/>
                <a:cs typeface="Lucida Grande"/>
              </a:rPr>
              <a:t>β-particles.</a:t>
            </a:r>
            <a:endParaRPr lang="en-US">
              <a:solidFill>
                <a:srgbClr val="0000FF"/>
              </a:solidFill>
              <a:latin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59DB14B9-58D1-DC4C-98F4-131B5768A39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5799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636103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How much energy is released?</a:t>
            </a:r>
          </a:p>
        </p:txBody>
      </p:sp>
      <p:sp>
        <p:nvSpPr>
          <p:cNvPr id="6" name="TextBox 5"/>
          <p:cNvSpPr txBox="1"/>
          <p:nvPr/>
        </p:nvSpPr>
        <p:spPr>
          <a:xfrm>
            <a:off x="319659" y="770253"/>
            <a:ext cx="11478331"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Calculations showed that fission of one atom of U-235 results in the loss of 0.21 amu.</a:t>
            </a:r>
          </a:p>
        </p:txBody>
      </p:sp>
      <p:sp>
        <p:nvSpPr>
          <p:cNvPr id="3" name="TextBox 2"/>
          <p:cNvSpPr txBox="1"/>
          <p:nvPr/>
        </p:nvSpPr>
        <p:spPr>
          <a:xfrm>
            <a:off x="7124693" y="64832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9" name="TextBox 8"/>
          <p:cNvSpPr txBox="1"/>
          <p:nvPr/>
        </p:nvSpPr>
        <p:spPr>
          <a:xfrm>
            <a:off x="1022239" y="1314461"/>
            <a:ext cx="7713253" cy="76027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E = (m)(</a:t>
            </a:r>
            <a:r>
              <a:rPr lang="en-US" sz="2000" err="1">
                <a:latin typeface="Verdana" panose="020B0604030504040204" pitchFamily="34" charset="0"/>
                <a:cs typeface="Verdana" panose="020B0604030504040204" pitchFamily="34" charset="0"/>
              </a:rPr>
              <a:t>amu</a:t>
            </a:r>
            <a:r>
              <a:rPr lang="en-US" sz="2000">
                <a:latin typeface="Verdana" panose="020B0604030504040204" pitchFamily="34" charset="0"/>
                <a:cs typeface="Verdana" panose="020B0604030504040204" pitchFamily="34" charset="0"/>
              </a:rPr>
              <a:t>)(931) = (1)(0.21 </a:t>
            </a:r>
            <a:r>
              <a:rPr lang="en-US" sz="2000" err="1">
                <a:latin typeface="Verdana" panose="020B0604030504040204" pitchFamily="34" charset="0"/>
                <a:cs typeface="Verdana" panose="020B0604030504040204" pitchFamily="34" charset="0"/>
              </a:rPr>
              <a:t>amu</a:t>
            </a:r>
            <a:r>
              <a:rPr lang="en-US" sz="2000">
                <a:latin typeface="Verdana" panose="020B0604030504040204" pitchFamily="34" charset="0"/>
                <a:cs typeface="Verdana" panose="020B0604030504040204" pitchFamily="34" charset="0"/>
              </a:rPr>
              <a:t>)(931) = 200 MeV    [m = atoms]</a:t>
            </a:r>
          </a:p>
        </p:txBody>
      </p:sp>
      <p:sp>
        <p:nvSpPr>
          <p:cNvPr id="10" name="TextBox 9"/>
          <p:cNvSpPr txBox="1"/>
          <p:nvPr/>
        </p:nvSpPr>
        <p:spPr>
          <a:xfrm>
            <a:off x="1022239" y="2100939"/>
            <a:ext cx="6102454"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E = 200 MeV = 3.2 E-11 J / atom</a:t>
            </a:r>
          </a:p>
        </p:txBody>
      </p:sp>
      <p:sp>
        <p:nvSpPr>
          <p:cNvPr id="11" name="TextBox 10"/>
          <p:cNvSpPr txBox="1"/>
          <p:nvPr/>
        </p:nvSpPr>
        <p:spPr>
          <a:xfrm>
            <a:off x="381611" y="3027140"/>
            <a:ext cx="11478331"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So how much energy would be released from fission of 1 kg of U-235?</a:t>
            </a:r>
          </a:p>
        </p:txBody>
      </p:sp>
      <p:sp>
        <p:nvSpPr>
          <p:cNvPr id="12" name="TextBox 11"/>
          <p:cNvSpPr txBox="1"/>
          <p:nvPr/>
        </p:nvSpPr>
        <p:spPr>
          <a:xfrm>
            <a:off x="1066224" y="3421918"/>
            <a:ext cx="10620253" cy="1415067"/>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Each atom has a mass of 235 </a:t>
            </a:r>
            <a:r>
              <a:rPr lang="en-US" sz="2000" err="1">
                <a:latin typeface="Verdana" panose="020B0604030504040204" pitchFamily="34" charset="0"/>
                <a:cs typeface="Verdana" panose="020B0604030504040204" pitchFamily="34" charset="0"/>
              </a:rPr>
              <a:t>amu</a:t>
            </a:r>
            <a:r>
              <a:rPr lang="en-US" sz="2000">
                <a:latin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One </a:t>
            </a:r>
            <a:r>
              <a:rPr lang="en-US" sz="2000" err="1">
                <a:latin typeface="Verdana" panose="020B0604030504040204" pitchFamily="34" charset="0"/>
                <a:cs typeface="Verdana" panose="020B0604030504040204" pitchFamily="34" charset="0"/>
              </a:rPr>
              <a:t>amu</a:t>
            </a:r>
            <a:r>
              <a:rPr lang="en-US" sz="2000">
                <a:latin typeface="Verdana" panose="020B0604030504040204" pitchFamily="34" charset="0"/>
                <a:cs typeface="Verdana" panose="020B0604030504040204" pitchFamily="34" charset="0"/>
              </a:rPr>
              <a:t> = 1.660 E-27 kg.</a:t>
            </a:r>
          </a:p>
          <a:p>
            <a:pPr>
              <a:lnSpc>
                <a:spcPct val="110000"/>
              </a:lnSpc>
            </a:pPr>
            <a:r>
              <a:rPr lang="en-US" sz="2000" u="sng">
                <a:latin typeface="Verdana" panose="020B0604030504040204" pitchFamily="34" charset="0"/>
                <a:cs typeface="Verdana" panose="020B0604030504040204" pitchFamily="34" charset="0"/>
              </a:rPr>
              <a:t>1 kg	1 amu    			1 atom  </a:t>
            </a:r>
            <a:r>
              <a:rPr lang="en-US" sz="2000">
                <a:latin typeface="Verdana" panose="020B0604030504040204" pitchFamily="34" charset="0"/>
                <a:cs typeface="Verdana" panose="020B0604030504040204" pitchFamily="34" charset="0"/>
              </a:rPr>
              <a:t>  =  2.5 E24 atoms / kg U-235</a:t>
            </a:r>
            <a:endParaRPr lang="en-US" sz="2000" u="sng">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       	1.660 E-27 kg    	235 amu</a:t>
            </a:r>
          </a:p>
        </p:txBody>
      </p:sp>
      <p:sp>
        <p:nvSpPr>
          <p:cNvPr id="13" name="TextBox 12"/>
          <p:cNvSpPr txBox="1"/>
          <p:nvPr/>
        </p:nvSpPr>
        <p:spPr>
          <a:xfrm>
            <a:off x="1141184" y="4985000"/>
            <a:ext cx="10194121" cy="737959"/>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(2.5 E24 atoms / kg U-235)(3.2 E-11 J / atom) = 80 E12 J / kg</a:t>
            </a:r>
          </a:p>
          <a:p>
            <a:pPr>
              <a:lnSpc>
                <a:spcPct val="110000"/>
              </a:lnSpc>
            </a:pPr>
            <a:r>
              <a:rPr lang="en-US" sz="2000">
                <a:latin typeface="Verdana" panose="020B0604030504040204" pitchFamily="34" charset="0"/>
                <a:cs typeface="Verdana" panose="020B0604030504040204" pitchFamily="34" charset="0"/>
              </a:rPr>
              <a:t>											             = </a:t>
            </a:r>
            <a:r>
              <a:rPr lang="en-US" sz="2000" b="1">
                <a:latin typeface="Verdana" panose="020B0604030504040204" pitchFamily="34" charset="0"/>
                <a:cs typeface="Verdana" panose="020B0604030504040204" pitchFamily="34" charset="0"/>
              </a:rPr>
              <a:t>80 TJ / kg U-235</a:t>
            </a:r>
          </a:p>
        </p:txBody>
      </p:sp>
      <p:sp>
        <p:nvSpPr>
          <p:cNvPr id="14" name="TextBox 13"/>
          <p:cNvSpPr txBox="1"/>
          <p:nvPr/>
        </p:nvSpPr>
        <p:spPr>
          <a:xfrm>
            <a:off x="381611" y="5965191"/>
            <a:ext cx="8672465" cy="399405"/>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Energy: </a:t>
            </a:r>
            <a:r>
              <a:rPr lang="en-US" sz="2000">
                <a:latin typeface="Verdana" panose="020B0604030504040204" pitchFamily="34" charset="0"/>
                <a:cs typeface="Verdana" panose="020B0604030504040204" pitchFamily="34" charset="0"/>
              </a:rPr>
              <a:t>1 kg U-235 = 3000 </a:t>
            </a:r>
            <a:r>
              <a:rPr lang="en-US" sz="2000" err="1">
                <a:latin typeface="Verdana" panose="020B0604030504040204" pitchFamily="34" charset="0"/>
                <a:cs typeface="Verdana" panose="020B0604030504040204" pitchFamily="34" charset="0"/>
              </a:rPr>
              <a:t>tonnes</a:t>
            </a:r>
            <a:r>
              <a:rPr lang="en-US" sz="2000">
                <a:latin typeface="Verdana" panose="020B0604030504040204" pitchFamily="34" charset="0"/>
                <a:cs typeface="Verdana" panose="020B0604030504040204" pitchFamily="34" charset="0"/>
              </a:rPr>
              <a:t> of coal</a:t>
            </a:r>
          </a:p>
        </p:txBody>
      </p:sp>
      <p:pic>
        <p:nvPicPr>
          <p:cNvPr id="15" name="Picture 14">
            <a:extLst>
              <a:ext uri="{FF2B5EF4-FFF2-40B4-BE49-F238E27FC236}">
                <a16:creationId xmlns:a16="http://schemas.microsoft.com/office/drawing/2014/main" id="{2F98F008-7A3C-084F-8389-71199D4F888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2" name="Rounded Rectangular Callout 1">
            <a:extLst>
              <a:ext uri="{FF2B5EF4-FFF2-40B4-BE49-F238E27FC236}">
                <a16:creationId xmlns:a16="http://schemas.microsoft.com/office/drawing/2014/main" id="{F5C8376F-A122-2942-A819-67874121602B}"/>
              </a:ext>
            </a:extLst>
          </p:cNvPr>
          <p:cNvSpPr/>
          <p:nvPr/>
        </p:nvSpPr>
        <p:spPr>
          <a:xfrm>
            <a:off x="9813254" y="3349078"/>
            <a:ext cx="2307298" cy="1370913"/>
          </a:xfrm>
          <a:prstGeom prst="wedgeRoundRectCallout">
            <a:avLst>
              <a:gd name="adj1" fmla="val -30237"/>
              <a:gd name="adj2" fmla="val 113373"/>
              <a:gd name="adj3" fmla="val 16667"/>
            </a:avLst>
          </a:prstGeom>
          <a:no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Global primary energy use ~ </a:t>
            </a:r>
            <a:b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b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5.8 E8 TJ</a:t>
            </a:r>
          </a:p>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 7.26 E6 kg U</a:t>
            </a:r>
          </a:p>
        </p:txBody>
      </p:sp>
    </p:spTree>
    <p:extLst>
      <p:ext uri="{BB962C8B-B14F-4D97-AF65-F5344CB8AC3E}">
        <p14:creationId xmlns:p14="http://schemas.microsoft.com/office/powerpoint/2010/main" val="12349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528061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U-235 must be ‘enriched’</a:t>
            </a:r>
          </a:p>
        </p:txBody>
      </p:sp>
      <p:sp>
        <p:nvSpPr>
          <p:cNvPr id="6" name="TextBox 5"/>
          <p:cNvSpPr txBox="1"/>
          <p:nvPr/>
        </p:nvSpPr>
        <p:spPr>
          <a:xfrm>
            <a:off x="319659" y="767173"/>
            <a:ext cx="9158982" cy="1441420"/>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For every atom of U-235, uranium has 140 atoms of U-238. </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If fission occurs in this </a:t>
            </a:r>
            <a:r>
              <a:rPr lang="en-US" sz="2000" err="1">
                <a:latin typeface="Verdana" panose="020B0604030504040204" pitchFamily="34" charset="0"/>
                <a:cs typeface="Verdana" panose="020B0604030504040204" pitchFamily="34" charset="0"/>
              </a:rPr>
              <a:t>unenriched</a:t>
            </a:r>
            <a:r>
              <a:rPr lang="en-US" sz="2000">
                <a:latin typeface="Verdana" panose="020B0604030504040204" pitchFamily="34" charset="0"/>
                <a:cs typeface="Verdana" panose="020B0604030504040204" pitchFamily="34" charset="0"/>
              </a:rPr>
              <a:t> uranium, U-238 will absorb most of the freed neutrons but will not undergo fission.</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Chain fission won’t occur.</a:t>
            </a:r>
          </a:p>
        </p:txBody>
      </p:sp>
      <p:sp>
        <p:nvSpPr>
          <p:cNvPr id="3" name="TextBox 2"/>
          <p:cNvSpPr txBox="1"/>
          <p:nvPr/>
        </p:nvSpPr>
        <p:spPr>
          <a:xfrm>
            <a:off x="0" y="6556839"/>
            <a:ext cx="9362563"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 https://</a:t>
            </a:r>
            <a:r>
              <a:rPr lang="en-US" sz="1400" err="1">
                <a:latin typeface="Verdana" panose="020B0604030504040204" pitchFamily="34" charset="0"/>
                <a:cs typeface="Verdana" panose="020B0604030504040204" pitchFamily="34" charset="0"/>
              </a:rPr>
              <a:t>en.wikipedia.org</a:t>
            </a:r>
            <a:r>
              <a:rPr lang="en-US" sz="1400">
                <a:latin typeface="Verdana" panose="020B0604030504040204" pitchFamily="34" charset="0"/>
                <a:cs typeface="Verdana" panose="020B0604030504040204" pitchFamily="34" charset="0"/>
              </a:rPr>
              <a:t>/wiki/</a:t>
            </a:r>
            <a:r>
              <a:rPr lang="en-US" sz="1400" err="1">
                <a:latin typeface="Verdana" panose="020B0604030504040204" pitchFamily="34" charset="0"/>
                <a:cs typeface="Verdana" panose="020B0604030504040204" pitchFamily="34" charset="0"/>
              </a:rPr>
              <a:t>Enriched_uranium</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9" y="2317678"/>
            <a:ext cx="9370751" cy="399405"/>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To make fission possible, uranium must be enriched for U-235. </a:t>
            </a:r>
          </a:p>
        </p:txBody>
      </p:sp>
      <p:pic>
        <p:nvPicPr>
          <p:cNvPr id="7" name="Picture 6" descr="750px-Uranium_enrichment_proportions.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9340" y="688318"/>
            <a:ext cx="2101140" cy="6163343"/>
          </a:xfrm>
          <a:prstGeom prst="rect">
            <a:avLst/>
          </a:prstGeom>
        </p:spPr>
      </p:pic>
      <p:sp>
        <p:nvSpPr>
          <p:cNvPr id="10" name="TextBox 9"/>
          <p:cNvSpPr txBox="1"/>
          <p:nvPr/>
        </p:nvSpPr>
        <p:spPr>
          <a:xfrm>
            <a:off x="9553777" y="1309228"/>
            <a:ext cx="841897" cy="369332"/>
          </a:xfrm>
          <a:prstGeom prst="rect">
            <a:avLst/>
          </a:prstGeom>
          <a:noFill/>
        </p:spPr>
        <p:txBody>
          <a:bodyPr wrap="none" rtlCol="0">
            <a:spAutoFit/>
          </a:bodyPr>
          <a:lstStyle/>
          <a:p>
            <a:r>
              <a:rPr lang="en-US" b="1">
                <a:latin typeface="Verdana" panose="020B0604030504040204" pitchFamily="34" charset="0"/>
              </a:rPr>
              <a:t>&lt;1%</a:t>
            </a:r>
          </a:p>
        </p:txBody>
      </p:sp>
      <p:sp>
        <p:nvSpPr>
          <p:cNvPr id="12" name="TextBox 11"/>
          <p:cNvSpPr txBox="1"/>
          <p:nvPr/>
        </p:nvSpPr>
        <p:spPr>
          <a:xfrm>
            <a:off x="9596823" y="3198571"/>
            <a:ext cx="805029" cy="369332"/>
          </a:xfrm>
          <a:prstGeom prst="rect">
            <a:avLst/>
          </a:prstGeom>
          <a:noFill/>
        </p:spPr>
        <p:txBody>
          <a:bodyPr wrap="none" rtlCol="0">
            <a:spAutoFit/>
          </a:bodyPr>
          <a:lstStyle/>
          <a:p>
            <a:r>
              <a:rPr lang="en-US" b="1">
                <a:latin typeface="Verdana" panose="020B0604030504040204" pitchFamily="34" charset="0"/>
              </a:rPr>
              <a:t>20%</a:t>
            </a:r>
          </a:p>
        </p:txBody>
      </p:sp>
      <p:sp>
        <p:nvSpPr>
          <p:cNvPr id="13" name="TextBox 12"/>
          <p:cNvSpPr txBox="1"/>
          <p:nvPr/>
        </p:nvSpPr>
        <p:spPr>
          <a:xfrm>
            <a:off x="9596824" y="5250997"/>
            <a:ext cx="805029" cy="369332"/>
          </a:xfrm>
          <a:prstGeom prst="rect">
            <a:avLst/>
          </a:prstGeom>
          <a:noFill/>
        </p:spPr>
        <p:txBody>
          <a:bodyPr wrap="none" rtlCol="0">
            <a:spAutoFit/>
          </a:bodyPr>
          <a:lstStyle/>
          <a:p>
            <a:r>
              <a:rPr lang="en-US" b="1">
                <a:latin typeface="Verdana" panose="020B0604030504040204" pitchFamily="34" charset="0"/>
              </a:rPr>
              <a:t>85%</a:t>
            </a:r>
          </a:p>
        </p:txBody>
      </p:sp>
      <p:sp>
        <p:nvSpPr>
          <p:cNvPr id="14" name="TextBox 13"/>
          <p:cNvSpPr txBox="1"/>
          <p:nvPr/>
        </p:nvSpPr>
        <p:spPr>
          <a:xfrm>
            <a:off x="332359" y="3071006"/>
            <a:ext cx="8826623" cy="107651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Creating a </a:t>
            </a:r>
            <a:r>
              <a:rPr lang="en-US" sz="2000" b="1">
                <a:latin typeface="Verdana" panose="020B0604030504040204" pitchFamily="34" charset="0"/>
                <a:cs typeface="Verdana" panose="020B0604030504040204" pitchFamily="34" charset="0"/>
              </a:rPr>
              <a:t>critical mass </a:t>
            </a:r>
            <a:r>
              <a:rPr lang="en-US" sz="2000">
                <a:latin typeface="Verdana" panose="020B0604030504040204" pitchFamily="34" charset="0"/>
                <a:cs typeface="Verdana" panose="020B0604030504040204" pitchFamily="34" charset="0"/>
              </a:rPr>
              <a:t>of enriched uranium also helps fission to occur, as freed neutrons have a greater chance of causing another fission event when they travel through more uranium.</a:t>
            </a:r>
          </a:p>
        </p:txBody>
      </p:sp>
      <p:sp>
        <p:nvSpPr>
          <p:cNvPr id="15" name="TextBox 14"/>
          <p:cNvSpPr txBox="1"/>
          <p:nvPr/>
        </p:nvSpPr>
        <p:spPr>
          <a:xfrm>
            <a:off x="345059" y="4498178"/>
            <a:ext cx="8698580" cy="1076513"/>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Slowing</a:t>
            </a:r>
            <a:r>
              <a:rPr lang="en-US" sz="2000">
                <a:latin typeface="Verdana" panose="020B0604030504040204" pitchFamily="34" charset="0"/>
                <a:cs typeface="Verdana" panose="020B0604030504040204" pitchFamily="34" charset="0"/>
              </a:rPr>
              <a:t> the fast neutrons by colliding them with carbon (graphite) also increases the chance of more fusion events.</a:t>
            </a:r>
          </a:p>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Graphite is a moderator of neutron speed.</a:t>
            </a:r>
          </a:p>
        </p:txBody>
      </p:sp>
      <p:pic>
        <p:nvPicPr>
          <p:cNvPr id="28" name="Picture 27">
            <a:extLst>
              <a:ext uri="{FF2B5EF4-FFF2-40B4-BE49-F238E27FC236}">
                <a16:creationId xmlns:a16="http://schemas.microsoft.com/office/drawing/2014/main" id="{8B5D146E-5F7B-9046-A49F-785AEEF72EF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697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707437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Controlling fission chain reactions</a:t>
            </a:r>
          </a:p>
        </p:txBody>
      </p:sp>
      <p:sp>
        <p:nvSpPr>
          <p:cNvPr id="3" name="TextBox 2"/>
          <p:cNvSpPr txBox="1"/>
          <p:nvPr/>
        </p:nvSpPr>
        <p:spPr>
          <a:xfrm>
            <a:off x="7302973" y="6496319"/>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9" name="Picture 11" descr="nuclear 8"/>
          <p:cNvPicPr>
            <a:picLocks noChangeAspect="1" noChangeArrowheads="1"/>
          </p:cNvPicPr>
          <p:nvPr/>
        </p:nvPicPr>
        <p:blipFill rotWithShape="1">
          <a:blip r:embed="rId2" cstate="print"/>
          <a:srcRect l="2634" t="2903" r="1839" b="18692"/>
          <a:stretch/>
        </p:blipFill>
        <p:spPr bwMode="auto">
          <a:xfrm>
            <a:off x="1586921" y="1880203"/>
            <a:ext cx="8440737" cy="4033839"/>
          </a:xfrm>
          <a:prstGeom prst="rect">
            <a:avLst/>
          </a:prstGeom>
          <a:noFill/>
          <a:ln w="9525">
            <a:solidFill>
              <a:srgbClr val="FFFFFF"/>
            </a:solidFill>
            <a:miter lim="800000"/>
            <a:headEnd/>
            <a:tailEnd/>
          </a:ln>
        </p:spPr>
      </p:pic>
      <p:sp>
        <p:nvSpPr>
          <p:cNvPr id="6" name="TextBox 5"/>
          <p:cNvSpPr txBox="1"/>
          <p:nvPr/>
        </p:nvSpPr>
        <p:spPr>
          <a:xfrm>
            <a:off x="228600" y="744745"/>
            <a:ext cx="11963400" cy="1076513"/>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Graphite is added to the uranium; its carbon atoms don’t undergo fission.</a:t>
            </a:r>
          </a:p>
          <a:p>
            <a:pPr marL="285750" indent="-285750">
              <a:lnSpc>
                <a:spcPct val="110000"/>
              </a:lnSpc>
              <a:buFont typeface="Arial"/>
              <a:buChar char="•"/>
            </a:pPr>
            <a:r>
              <a:rPr lang="en-US" sz="2000">
                <a:latin typeface="Verdana" panose="020B0604030504040204" pitchFamily="34" charset="0"/>
                <a:cs typeface="Verdana" panose="020B0604030504040204" pitchFamily="34" charset="0"/>
              </a:rPr>
              <a:t>When neutrons hit the carbon atoms they slow and the chain reaction occurs but is </a:t>
            </a:r>
            <a:r>
              <a:rPr lang="en-US" sz="2000" u="sng">
                <a:latin typeface="Verdana" panose="020B0604030504040204" pitchFamily="34" charset="0"/>
                <a:cs typeface="Verdana" panose="020B0604030504040204" pitchFamily="34" charset="0"/>
              </a:rPr>
              <a:t>less amplified</a:t>
            </a:r>
            <a:r>
              <a:rPr lang="en-US" sz="2000">
                <a:latin typeface="Verdana" panose="020B0604030504040204" pitchFamily="34" charset="0"/>
                <a:cs typeface="Verdana" panose="020B0604030504040204" pitchFamily="34" charset="0"/>
              </a:rPr>
              <a:t> or </a:t>
            </a:r>
            <a:r>
              <a:rPr lang="en-US" sz="2000" b="1">
                <a:latin typeface="Verdana" panose="020B0604030504040204" pitchFamily="34" charset="0"/>
                <a:cs typeface="Verdana" panose="020B0604030504040204" pitchFamily="34" charset="0"/>
              </a:rPr>
              <a:t>controlled</a:t>
            </a:r>
            <a:r>
              <a:rPr lang="en-US" sz="2000">
                <a:latin typeface="Verdana" panose="020B0604030504040204" pitchFamily="34" charset="0"/>
                <a:cs typeface="Verdana" panose="020B0604030504040204" pitchFamily="34" charset="0"/>
              </a:rPr>
              <a:t>.</a:t>
            </a:r>
          </a:p>
        </p:txBody>
      </p:sp>
      <p:sp>
        <p:nvSpPr>
          <p:cNvPr id="10" name="TextBox 9"/>
          <p:cNvSpPr txBox="1"/>
          <p:nvPr/>
        </p:nvSpPr>
        <p:spPr>
          <a:xfrm>
            <a:off x="263525" y="6043892"/>
            <a:ext cx="11699874" cy="737959"/>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slowed neutrons are warmed as kinetic energy is dissipated, so reactors that use moderators are called </a:t>
            </a:r>
            <a:r>
              <a:rPr lang="en-US" sz="2000" b="1">
                <a:latin typeface="Verdana" panose="020B0604030504040204" pitchFamily="34" charset="0"/>
                <a:cs typeface="Verdana" panose="020B0604030504040204" pitchFamily="34" charset="0"/>
              </a:rPr>
              <a:t>thermal fission reactors</a:t>
            </a:r>
            <a:r>
              <a:rPr lang="en-US" sz="2000">
                <a:latin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2258BBAE-A3DA-5A42-9F65-04B38CD8F7D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56945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712727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New elements produced by fission</a:t>
            </a:r>
          </a:p>
        </p:txBody>
      </p:sp>
      <p:sp>
        <p:nvSpPr>
          <p:cNvPr id="6" name="TextBox 5"/>
          <p:cNvSpPr txBox="1"/>
          <p:nvPr/>
        </p:nvSpPr>
        <p:spPr>
          <a:xfrm>
            <a:off x="319659" y="703674"/>
            <a:ext cx="11872341" cy="1753622"/>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Bombardment of natural uranium with neutrons caused </a:t>
            </a:r>
            <a:r>
              <a:rPr lang="en-US" sz="2000">
                <a:latin typeface="Verdana" panose="020B0604030504040204" pitchFamily="34" charset="0"/>
                <a:ea typeface="Lucida Grande"/>
                <a:cs typeface="Verdana" panose="020B0604030504040204" pitchFamily="34" charset="0"/>
              </a:rPr>
              <a:t>β-emission converting either one or two neutrons into new protons and creating </a:t>
            </a:r>
            <a:r>
              <a:rPr lang="en-US" sz="2000" b="1">
                <a:latin typeface="Verdana" panose="020B0604030504040204" pitchFamily="34" charset="0"/>
                <a:ea typeface="Lucida Grande"/>
                <a:cs typeface="Verdana" panose="020B0604030504040204" pitchFamily="34" charset="0"/>
              </a:rPr>
              <a:t>new elements</a:t>
            </a:r>
            <a:r>
              <a:rPr lang="en-US" sz="2000">
                <a:latin typeface="Verdana" panose="020B0604030504040204" pitchFamily="34" charset="0"/>
                <a:ea typeface="Lucida Grande"/>
                <a:cs typeface="Verdana" panose="020B0604030504040204" pitchFamily="34" charset="0"/>
              </a:rPr>
              <a:t>:</a:t>
            </a:r>
            <a:endParaRPr lang="en-US" sz="2000">
              <a:latin typeface="Verdana" panose="020B0604030504040204" pitchFamily="34" charset="0"/>
              <a:cs typeface="Verdana" panose="020B0604030504040204" pitchFamily="34" charset="0"/>
            </a:endParaRPr>
          </a:p>
          <a:p>
            <a:pPr>
              <a:lnSpc>
                <a:spcPct val="110000"/>
              </a:lnSpc>
            </a:pPr>
            <a:endParaRPr lang="en-US" sz="1000">
              <a:latin typeface="Verdana" panose="020B0604030504040204" pitchFamily="34" charset="0"/>
              <a:ea typeface="Lucida Grande"/>
              <a:cs typeface="Verdana" panose="020B0604030504040204" pitchFamily="34" charset="0"/>
            </a:endParaRPr>
          </a:p>
          <a:p>
            <a:pPr>
              <a:lnSpc>
                <a:spcPct val="110000"/>
              </a:lnSpc>
            </a:pPr>
            <a:r>
              <a:rPr lang="en-US" sz="2000">
                <a:latin typeface="Verdana" panose="020B0604030504040204" pitchFamily="34" charset="0"/>
                <a:ea typeface="Lucida Grande"/>
                <a:cs typeface="Verdana" panose="020B0604030504040204" pitchFamily="34" charset="0"/>
              </a:rPr>
              <a:t>93  neptunium</a:t>
            </a:r>
          </a:p>
          <a:p>
            <a:pPr>
              <a:lnSpc>
                <a:spcPct val="110000"/>
              </a:lnSpc>
            </a:pPr>
            <a:endParaRPr lang="en-US" sz="1000">
              <a:latin typeface="Verdana" panose="020B0604030504040204" pitchFamily="34" charset="0"/>
              <a:ea typeface="Lucida Grande"/>
              <a:cs typeface="Verdana" panose="020B0604030504040204" pitchFamily="34" charset="0"/>
            </a:endParaRPr>
          </a:p>
          <a:p>
            <a:pPr>
              <a:lnSpc>
                <a:spcPct val="110000"/>
              </a:lnSpc>
            </a:pPr>
            <a:r>
              <a:rPr lang="en-US" sz="2000">
                <a:latin typeface="Verdana" panose="020B0604030504040204" pitchFamily="34" charset="0"/>
                <a:ea typeface="Lucida Grande"/>
                <a:cs typeface="Verdana" panose="020B0604030504040204" pitchFamily="34" charset="0"/>
              </a:rPr>
              <a:t>94  plutonium</a:t>
            </a:r>
          </a:p>
        </p:txBody>
      </p:sp>
      <p:sp>
        <p:nvSpPr>
          <p:cNvPr id="3" name="TextBox 2"/>
          <p:cNvSpPr txBox="1"/>
          <p:nvPr/>
        </p:nvSpPr>
        <p:spPr>
          <a:xfrm>
            <a:off x="7329130" y="64832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10" name="TextBox 9"/>
          <p:cNvSpPr txBox="1"/>
          <p:nvPr/>
        </p:nvSpPr>
        <p:spPr>
          <a:xfrm>
            <a:off x="319659" y="5174719"/>
            <a:ext cx="11552682"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U-238 and Np-239 have short half-lives, but Pu-239 has a longer half-life of 25,000 years and accumulates.</a:t>
            </a:r>
          </a:p>
          <a:p>
            <a:pPr marL="800100" lvl="1" indent="-342900">
              <a:lnSpc>
                <a:spcPct val="110000"/>
              </a:lnSpc>
              <a:buFont typeface="Arial"/>
              <a:buChar char="•"/>
            </a:pPr>
            <a:r>
              <a:rPr lang="en-US" sz="2000" dirty="0">
                <a:latin typeface="Verdana" panose="020B0604030504040204" pitchFamily="34" charset="0"/>
                <a:ea typeface="Lucida Grande"/>
                <a:cs typeface="Verdana" panose="020B0604030504040204" pitchFamily="34" charset="0"/>
              </a:rPr>
              <a:t>U-238 reactors that create Pu-239 are thus called </a:t>
            </a:r>
            <a:r>
              <a:rPr lang="en-US" sz="2000" b="1" dirty="0">
                <a:latin typeface="Verdana" panose="020B0604030504040204" pitchFamily="34" charset="0"/>
                <a:ea typeface="Lucida Grande"/>
                <a:cs typeface="Verdana" panose="020B0604030504040204" pitchFamily="34" charset="0"/>
              </a:rPr>
              <a:t>breeder reactors</a:t>
            </a:r>
            <a:r>
              <a:rPr lang="en-US" sz="2000" dirty="0">
                <a:latin typeface="Verdana" panose="020B0604030504040204" pitchFamily="34" charset="0"/>
                <a:ea typeface="Lucida Grande"/>
                <a:cs typeface="Verdana" panose="020B0604030504040204" pitchFamily="34" charset="0"/>
              </a:rPr>
              <a:t>.</a:t>
            </a:r>
          </a:p>
          <a:p>
            <a:pPr marL="800100" lvl="1" indent="-342900">
              <a:lnSpc>
                <a:spcPct val="110000"/>
              </a:lnSpc>
              <a:buFont typeface="Arial"/>
              <a:buChar char="•"/>
            </a:pPr>
            <a:r>
              <a:rPr lang="en-US" sz="2000" dirty="0">
                <a:latin typeface="Verdana" panose="020B0604030504040204" pitchFamily="34" charset="0"/>
                <a:ea typeface="Lucida Grande"/>
                <a:cs typeface="Verdana" panose="020B0604030504040204" pitchFamily="34" charset="0"/>
              </a:rPr>
              <a:t>Breeder reactors use </a:t>
            </a:r>
            <a:r>
              <a:rPr lang="en-US" sz="2000" b="1" dirty="0">
                <a:latin typeface="Verdana" panose="020B0604030504040204" pitchFamily="34" charset="0"/>
                <a:ea typeface="Lucida Grande"/>
                <a:cs typeface="Verdana" panose="020B0604030504040204" pitchFamily="34" charset="0"/>
              </a:rPr>
              <a:t>fast</a:t>
            </a:r>
            <a:r>
              <a:rPr lang="en-US" sz="2000" dirty="0">
                <a:latin typeface="Verdana" panose="020B0604030504040204" pitchFamily="34" charset="0"/>
                <a:ea typeface="Lucida Grande"/>
                <a:cs typeface="Verdana" panose="020B0604030504040204" pitchFamily="34" charset="0"/>
              </a:rPr>
              <a:t> (rather than slow) neutrons.</a:t>
            </a:r>
          </a:p>
        </p:txBody>
      </p:sp>
      <p:cxnSp>
        <p:nvCxnSpPr>
          <p:cNvPr id="12" name="Straight Arrow Connector 11"/>
          <p:cNvCxnSpPr/>
          <p:nvPr/>
        </p:nvCxnSpPr>
        <p:spPr>
          <a:xfrm flipV="1">
            <a:off x="1234723" y="2517959"/>
            <a:ext cx="0" cy="39812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8600" y="3039723"/>
            <a:ext cx="2738250" cy="369332"/>
          </a:xfrm>
          <a:prstGeom prst="rect">
            <a:avLst/>
          </a:prstGeom>
          <a:noFill/>
        </p:spPr>
        <p:txBody>
          <a:bodyPr wrap="none" rtlCol="0">
            <a:spAutoFit/>
          </a:bodyPr>
          <a:lstStyle/>
          <a:p>
            <a:r>
              <a:rPr lang="en-US">
                <a:solidFill>
                  <a:srgbClr val="0000FF"/>
                </a:solidFill>
                <a:latin typeface="Verdana" panose="020B0604030504040204" pitchFamily="34" charset="0"/>
              </a:rPr>
              <a:t>the 2</a:t>
            </a:r>
            <a:r>
              <a:rPr lang="en-US" baseline="30000">
                <a:solidFill>
                  <a:srgbClr val="0000FF"/>
                </a:solidFill>
                <a:latin typeface="Verdana" panose="020B0604030504040204" pitchFamily="34" charset="0"/>
              </a:rPr>
              <a:t>nd</a:t>
            </a:r>
            <a:r>
              <a:rPr lang="en-US">
                <a:solidFill>
                  <a:srgbClr val="0000FF"/>
                </a:solidFill>
                <a:latin typeface="Verdana" panose="020B0604030504040204" pitchFamily="34" charset="0"/>
              </a:rPr>
              <a:t> fissile element</a:t>
            </a:r>
          </a:p>
        </p:txBody>
      </p:sp>
      <p:pic>
        <p:nvPicPr>
          <p:cNvPr id="11" name="Picture 10">
            <a:extLst>
              <a:ext uri="{FF2B5EF4-FFF2-40B4-BE49-F238E27FC236}">
                <a16:creationId xmlns:a16="http://schemas.microsoft.com/office/drawing/2014/main" id="{2AB7D317-2DA1-6440-8F66-27CFD0A745AF}"/>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7" name="Picture 6">
            <a:extLst>
              <a:ext uri="{FF2B5EF4-FFF2-40B4-BE49-F238E27FC236}">
                <a16:creationId xmlns:a16="http://schemas.microsoft.com/office/drawing/2014/main" id="{CDA7E8D9-6B31-6A4B-B540-DDE8E4609BCE}"/>
              </a:ext>
            </a:extLst>
          </p:cNvPr>
          <p:cNvPicPr>
            <a:picLocks noChangeAspect="1"/>
          </p:cNvPicPr>
          <p:nvPr/>
        </p:nvPicPr>
        <p:blipFill>
          <a:blip r:embed="rId3"/>
          <a:stretch>
            <a:fillRect/>
          </a:stretch>
        </p:blipFill>
        <p:spPr>
          <a:xfrm>
            <a:off x="5453495" y="1762501"/>
            <a:ext cx="4862841" cy="3121824"/>
          </a:xfrm>
          <a:prstGeom prst="rect">
            <a:avLst/>
          </a:prstGeom>
        </p:spPr>
      </p:pic>
    </p:spTree>
    <p:extLst>
      <p:ext uri="{BB962C8B-B14F-4D97-AF65-F5344CB8AC3E}">
        <p14:creationId xmlns:p14="http://schemas.microsoft.com/office/powerpoint/2010/main" val="27738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B3EC0-65F4-534E-87EA-B239D69D46C4}"/>
              </a:ext>
            </a:extLst>
          </p:cNvPr>
          <p:cNvPicPr>
            <a:picLocks noChangeAspect="1"/>
          </p:cNvPicPr>
          <p:nvPr/>
        </p:nvPicPr>
        <p:blipFill>
          <a:blip r:embed="rId2"/>
          <a:stretch>
            <a:fillRect/>
          </a:stretch>
        </p:blipFill>
        <p:spPr>
          <a:xfrm>
            <a:off x="-31469" y="776905"/>
            <a:ext cx="9376204" cy="5942551"/>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390844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Thorium fuel cycle</a:t>
            </a:r>
          </a:p>
        </p:txBody>
      </p:sp>
      <p:pic>
        <p:nvPicPr>
          <p:cNvPr id="19" name="Picture 18">
            <a:extLst>
              <a:ext uri="{FF2B5EF4-FFF2-40B4-BE49-F238E27FC236}">
                <a16:creationId xmlns:a16="http://schemas.microsoft.com/office/drawing/2014/main" id="{63F14C8B-FA7F-9745-93EB-B16B19F7235A}"/>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2" name="TextBox 1">
            <a:extLst>
              <a:ext uri="{FF2B5EF4-FFF2-40B4-BE49-F238E27FC236}">
                <a16:creationId xmlns:a16="http://schemas.microsoft.com/office/drawing/2014/main" id="{BDF62D9D-1638-E04A-B820-A1816F72B845}"/>
              </a:ext>
            </a:extLst>
          </p:cNvPr>
          <p:cNvSpPr txBox="1"/>
          <p:nvPr/>
        </p:nvSpPr>
        <p:spPr>
          <a:xfrm>
            <a:off x="9469426" y="1066800"/>
            <a:ext cx="2722574"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Abundant</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Less hazardous</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Makes use of nuclear waste or unenriched uranium</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India and China are interested</a:t>
            </a:r>
          </a:p>
        </p:txBody>
      </p:sp>
    </p:spTree>
    <p:extLst>
      <p:ext uri="{BB962C8B-B14F-4D97-AF65-F5344CB8AC3E}">
        <p14:creationId xmlns:p14="http://schemas.microsoft.com/office/powerpoint/2010/main" val="15671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Verdana" panose="020B0604030504040204" pitchFamily="34" charset="0"/>
            </a:endParaRPr>
          </a:p>
        </p:txBody>
      </p:sp>
      <p:sp>
        <p:nvSpPr>
          <p:cNvPr id="5" name="TextBox 4"/>
          <p:cNvSpPr txBox="1"/>
          <p:nvPr/>
        </p:nvSpPr>
        <p:spPr>
          <a:xfrm>
            <a:off x="228601" y="82129"/>
            <a:ext cx="7677102"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Use of nuclear to generate electricity</a:t>
            </a:r>
          </a:p>
        </p:txBody>
      </p:sp>
      <p:sp>
        <p:nvSpPr>
          <p:cNvPr id="6" name="TextBox 5"/>
          <p:cNvSpPr txBox="1"/>
          <p:nvPr/>
        </p:nvSpPr>
        <p:spPr>
          <a:xfrm>
            <a:off x="319659" y="893934"/>
            <a:ext cx="6631983"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2017: Nuclear power generation in</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30 countries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449 reactors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60 new plants under construction in 15 countries</a:t>
            </a:r>
          </a:p>
        </p:txBody>
      </p:sp>
      <p:sp>
        <p:nvSpPr>
          <p:cNvPr id="3" name="TextBox 2"/>
          <p:cNvSpPr txBox="1"/>
          <p:nvPr/>
        </p:nvSpPr>
        <p:spPr>
          <a:xfrm>
            <a:off x="777413" y="6529056"/>
            <a:ext cx="934813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Nuclear Energy Institute; https://</a:t>
            </a:r>
            <a:r>
              <a:rPr lang="en-US" sz="1400" dirty="0" err="1">
                <a:latin typeface="Verdana" panose="020B0604030504040204" pitchFamily="34" charset="0"/>
                <a:cs typeface="Verdana" panose="020B0604030504040204" pitchFamily="34" charset="0"/>
              </a:rPr>
              <a:t>www.nei.org</a:t>
            </a:r>
            <a:r>
              <a:rPr lang="en-US" sz="1400">
                <a:latin typeface="Verdana" panose="020B0604030504040204" pitchFamily="34" charset="0"/>
                <a:cs typeface="Verdana" panose="020B0604030504040204" pitchFamily="34" charset="0"/>
              </a:rPr>
              <a:t>/Knowledge-Center/Nuclear-Statistics/World-Statistics </a:t>
            </a:r>
          </a:p>
        </p:txBody>
      </p:sp>
      <p:graphicFrame>
        <p:nvGraphicFramePr>
          <p:cNvPr id="2" name="Table 1"/>
          <p:cNvGraphicFramePr>
            <a:graphicFrameLocks noGrp="1"/>
          </p:cNvGraphicFramePr>
          <p:nvPr>
            <p:extLst>
              <p:ext uri="{D42A27DB-BD31-4B8C-83A1-F6EECF244321}">
                <p14:modId xmlns:p14="http://schemas.microsoft.com/office/powerpoint/2010/main" val="1748713656"/>
              </p:ext>
            </p:extLst>
          </p:nvPr>
        </p:nvGraphicFramePr>
        <p:xfrm>
          <a:off x="6386945" y="893934"/>
          <a:ext cx="5671317" cy="5575005"/>
        </p:xfrm>
        <a:graphic>
          <a:graphicData uri="http://schemas.openxmlformats.org/drawingml/2006/table">
            <a:tbl>
              <a:tblPr firstRow="1" bandRow="1">
                <a:tableStyleId>{2D5ABB26-0587-4C30-8999-92F81FD0307C}</a:tableStyleId>
              </a:tblPr>
              <a:tblGrid>
                <a:gridCol w="2064328">
                  <a:extLst>
                    <a:ext uri="{9D8B030D-6E8A-4147-A177-3AD203B41FA5}">
                      <a16:colId xmlns:a16="http://schemas.microsoft.com/office/drawing/2014/main" val="20000"/>
                    </a:ext>
                  </a:extLst>
                </a:gridCol>
                <a:gridCol w="3606989">
                  <a:extLst>
                    <a:ext uri="{9D8B030D-6E8A-4147-A177-3AD203B41FA5}">
                      <a16:colId xmlns:a16="http://schemas.microsoft.com/office/drawing/2014/main" val="20001"/>
                    </a:ext>
                  </a:extLst>
                </a:gridCol>
              </a:tblGrid>
              <a:tr h="423885">
                <a:tc>
                  <a:txBody>
                    <a:bodyPr/>
                    <a:lstStyle/>
                    <a:p>
                      <a:r>
                        <a:rPr lang="en-US" sz="2000" b="1" i="0">
                          <a:solidFill>
                            <a:schemeClr val="bg1"/>
                          </a:solidFill>
                          <a:latin typeface="Verdana" panose="020B0604030504040204" pitchFamily="34" charset="0"/>
                          <a:ea typeface="Verdana" panose="020B0604030504040204" pitchFamily="34" charset="0"/>
                          <a:cs typeface="Verdana" panose="020B0604030504040204" pitchFamily="34" charset="0"/>
                        </a:rPr>
                        <a:t>Country</a:t>
                      </a:r>
                    </a:p>
                  </a:txBody>
                  <a:tcPr>
                    <a:solidFill>
                      <a:srgbClr val="6666FF"/>
                    </a:solidFill>
                  </a:tcPr>
                </a:tc>
                <a:tc>
                  <a:txBody>
                    <a:bodyPr/>
                    <a:lstStyle/>
                    <a:p>
                      <a:pPr algn="r"/>
                      <a:r>
                        <a:rPr lang="en-US" sz="2000" b="1" i="0">
                          <a:solidFill>
                            <a:schemeClr val="bg1"/>
                          </a:solidFill>
                          <a:latin typeface="Verdana" panose="020B0604030504040204" pitchFamily="34" charset="0"/>
                          <a:ea typeface="Verdana" panose="020B0604030504040204" pitchFamily="34" charset="0"/>
                          <a:cs typeface="Verdana" panose="020B0604030504040204" pitchFamily="34" charset="0"/>
                        </a:rPr>
                        <a:t>nuclear</a:t>
                      </a:r>
                      <a:r>
                        <a:rPr lang="en-US" sz="2000" b="1" baseline="0">
                          <a:solidFill>
                            <a:schemeClr val="bg1"/>
                          </a:solidFill>
                          <a:latin typeface="Verdana" panose="020B0604030504040204" pitchFamily="34" charset="0"/>
                          <a:ea typeface="Verdana" panose="020B0604030504040204" pitchFamily="34" charset="0"/>
                          <a:cs typeface="Verdana" panose="020B0604030504040204" pitchFamily="34" charset="0"/>
                        </a:rPr>
                        <a:t> as % power</a:t>
                      </a:r>
                      <a:endParaRPr lang="en-US" sz="20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extLst>
                  <a:ext uri="{0D108BD9-81ED-4DB2-BD59-A6C34878D82A}">
                    <a16:rowId xmlns:a16="http://schemas.microsoft.com/office/drawing/2014/main" val="10000"/>
                  </a:ext>
                </a:extLst>
              </a:tr>
              <a:tr h="369677">
                <a:tc>
                  <a:txBody>
                    <a:bodyPr/>
                    <a:lstStyle/>
                    <a:p>
                      <a:r>
                        <a:rPr lang="en-US" sz="2000" b="1" i="0">
                          <a:latin typeface="Verdana" panose="020B0604030504040204" pitchFamily="34" charset="0"/>
                          <a:ea typeface="Verdana" panose="020B0604030504040204" pitchFamily="34" charset="0"/>
                          <a:cs typeface="Verdana" panose="020B0604030504040204" pitchFamily="34" charset="0"/>
                        </a:rPr>
                        <a:t>France</a:t>
                      </a:r>
                    </a:p>
                  </a:txBody>
                  <a:tcPr/>
                </a:tc>
                <a:tc>
                  <a:txBody>
                    <a:bodyPr/>
                    <a:lstStyle/>
                    <a:p>
                      <a:pPr algn="r"/>
                      <a:r>
                        <a:rPr lang="en-US" sz="2000" b="1" i="0">
                          <a:latin typeface="Verdana" panose="020B0604030504040204" pitchFamily="34" charset="0"/>
                          <a:ea typeface="Verdana" panose="020B0604030504040204" pitchFamily="34" charset="0"/>
                          <a:cs typeface="Verdana" panose="020B0604030504040204" pitchFamily="34" charset="0"/>
                        </a:rPr>
                        <a:t>72.3</a:t>
                      </a:r>
                    </a:p>
                  </a:txBody>
                  <a:tcPr/>
                </a:tc>
                <a:extLst>
                  <a:ext uri="{0D108BD9-81ED-4DB2-BD59-A6C34878D82A}">
                    <a16:rowId xmlns:a16="http://schemas.microsoft.com/office/drawing/2014/main" val="10001"/>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Slovakia</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54.1</a:t>
                      </a:r>
                    </a:p>
                  </a:txBody>
                  <a:tcPr/>
                </a:tc>
                <a:extLst>
                  <a:ext uri="{0D108BD9-81ED-4DB2-BD59-A6C34878D82A}">
                    <a16:rowId xmlns:a16="http://schemas.microsoft.com/office/drawing/2014/main" val="10002"/>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Ukraine</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52.3</a:t>
                      </a:r>
                    </a:p>
                  </a:txBody>
                  <a:tcPr/>
                </a:tc>
                <a:extLst>
                  <a:ext uri="{0D108BD9-81ED-4DB2-BD59-A6C34878D82A}">
                    <a16:rowId xmlns:a16="http://schemas.microsoft.com/office/drawing/2014/main" val="10003"/>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Belgium</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51.7</a:t>
                      </a:r>
                    </a:p>
                  </a:txBody>
                  <a:tcPr/>
                </a:tc>
                <a:extLst>
                  <a:ext uri="{0D108BD9-81ED-4DB2-BD59-A6C34878D82A}">
                    <a16:rowId xmlns:a16="http://schemas.microsoft.com/office/drawing/2014/main" val="10004"/>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Hungary</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51.3</a:t>
                      </a:r>
                    </a:p>
                  </a:txBody>
                  <a:tcPr/>
                </a:tc>
                <a:extLst>
                  <a:ext uri="{0D108BD9-81ED-4DB2-BD59-A6C34878D82A}">
                    <a16:rowId xmlns:a16="http://schemas.microsoft.com/office/drawing/2014/main" val="10005"/>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Sweden</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40.0</a:t>
                      </a:r>
                    </a:p>
                  </a:txBody>
                  <a:tcPr/>
                </a:tc>
                <a:extLst>
                  <a:ext uri="{0D108BD9-81ED-4DB2-BD59-A6C34878D82A}">
                    <a16:rowId xmlns:a16="http://schemas.microsoft.com/office/drawing/2014/main" val="10006"/>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Slovenia</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35.2</a:t>
                      </a:r>
                    </a:p>
                  </a:txBody>
                  <a:tcPr/>
                </a:tc>
                <a:extLst>
                  <a:ext uri="{0D108BD9-81ED-4DB2-BD59-A6C34878D82A}">
                    <a16:rowId xmlns:a16="http://schemas.microsoft.com/office/drawing/2014/main" val="10007"/>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Bulgaria</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35.0</a:t>
                      </a:r>
                    </a:p>
                  </a:txBody>
                  <a:tcPr/>
                </a:tc>
                <a:extLst>
                  <a:ext uri="{0D108BD9-81ED-4DB2-BD59-A6C34878D82A}">
                    <a16:rowId xmlns:a16="http://schemas.microsoft.com/office/drawing/2014/main" val="10008"/>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Switzerland</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34.4</a:t>
                      </a:r>
                    </a:p>
                  </a:txBody>
                  <a:tcPr/>
                </a:tc>
                <a:extLst>
                  <a:ext uri="{0D108BD9-81ED-4DB2-BD59-A6C34878D82A}">
                    <a16:rowId xmlns:a16="http://schemas.microsoft.com/office/drawing/2014/main" val="10009"/>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Finland</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33.7</a:t>
                      </a:r>
                    </a:p>
                  </a:txBody>
                  <a:tcPr/>
                </a:tc>
                <a:extLst>
                  <a:ext uri="{0D108BD9-81ED-4DB2-BD59-A6C34878D82A}">
                    <a16:rowId xmlns:a16="http://schemas.microsoft.com/office/drawing/2014/main" val="10010"/>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Armenia</a:t>
                      </a:r>
                    </a:p>
                  </a:txBody>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31.4</a:t>
                      </a:r>
                    </a:p>
                  </a:txBody>
                  <a:tcPr/>
                </a:tc>
                <a:extLst>
                  <a:ext uri="{0D108BD9-81ED-4DB2-BD59-A6C34878D82A}">
                    <a16:rowId xmlns:a16="http://schemas.microsoft.com/office/drawing/2014/main" val="10011"/>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South Korea</a:t>
                      </a:r>
                    </a:p>
                  </a:txBody>
                  <a:tcPr>
                    <a:lnB w="12700" cap="flat" cmpd="sng" algn="ctr">
                      <a:noFill/>
                      <a:prstDash val="solid"/>
                      <a:round/>
                      <a:headEnd type="none" w="med" len="med"/>
                      <a:tailEnd type="none" w="med" len="med"/>
                    </a:lnB>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30.3</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r h="369677">
                <a:tc>
                  <a:txBody>
                    <a:bodyPr/>
                    <a:lstStyle/>
                    <a:p>
                      <a:r>
                        <a:rPr lang="en-US" sz="2000" b="0" i="0">
                          <a:latin typeface="Verdana" panose="020B0604030504040204" pitchFamily="34" charset="0"/>
                          <a:ea typeface="Verdana" panose="020B0604030504040204" pitchFamily="34" charset="0"/>
                          <a:cs typeface="Verdana" panose="020B0604030504040204" pitchFamily="34" charset="0"/>
                        </a:rPr>
                        <a:t>Czech Rep.</a:t>
                      </a:r>
                      <a:endParaRPr lang="en-US" sz="200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000" b="0" i="0">
                          <a:latin typeface="Verdana" panose="020B0604030504040204" pitchFamily="34" charset="0"/>
                          <a:ea typeface="Verdana" panose="020B0604030504040204" pitchFamily="34" charset="0"/>
                          <a:cs typeface="Verdana" panose="020B0604030504040204" pitchFamily="34" charset="0"/>
                        </a:rPr>
                        <a:t>29.4</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10" name="TextBox 9"/>
          <p:cNvSpPr txBox="1"/>
          <p:nvPr/>
        </p:nvSpPr>
        <p:spPr>
          <a:xfrm>
            <a:off x="319660" y="2964656"/>
            <a:ext cx="4429269" cy="764312"/>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Total </a:t>
            </a:r>
            <a:r>
              <a:rPr lang="en-US" sz="2000" b="1">
                <a:latin typeface="Verdana" panose="020B0604030504040204" pitchFamily="34" charset="0"/>
                <a:cs typeface="Verdana" panose="020B0604030504040204" pitchFamily="34" charset="0"/>
              </a:rPr>
              <a:t>global</a:t>
            </a:r>
            <a:r>
              <a:rPr lang="en-US" sz="2000">
                <a:latin typeface="Verdana" panose="020B0604030504040204" pitchFamily="34" charset="0"/>
                <a:cs typeface="Verdana" panose="020B0604030504040204" pitchFamily="34" charset="0"/>
              </a:rPr>
              <a:t> nuclear generation:</a:t>
            </a:r>
          </a:p>
          <a:p>
            <a:pPr>
              <a:lnSpc>
                <a:spcPct val="110000"/>
              </a:lnSpc>
            </a:pPr>
            <a:r>
              <a:rPr lang="en-US" sz="2000">
                <a:latin typeface="Verdana" panose="020B0604030504040204" pitchFamily="34" charset="0"/>
                <a:cs typeface="Verdana" panose="020B0604030504040204" pitchFamily="34" charset="0"/>
              </a:rPr>
              <a:t>2,476,671.2 </a:t>
            </a:r>
            <a:r>
              <a:rPr lang="en-US" sz="2000" err="1">
                <a:latin typeface="Verdana" panose="020B0604030504040204" pitchFamily="34" charset="0"/>
                <a:cs typeface="Verdana" panose="020B0604030504040204" pitchFamily="34" charset="0"/>
              </a:rPr>
              <a:t>GWh</a:t>
            </a:r>
            <a:endParaRPr lang="en-US" sz="2000">
              <a:latin typeface="Verdana" panose="020B0604030504040204" pitchFamily="34" charset="0"/>
              <a:cs typeface="Verdana" panose="020B0604030504040204" pitchFamily="34" charset="0"/>
            </a:endParaRPr>
          </a:p>
        </p:txBody>
      </p:sp>
      <p:sp>
        <p:nvSpPr>
          <p:cNvPr id="11" name="TextBox 10"/>
          <p:cNvSpPr txBox="1"/>
          <p:nvPr/>
        </p:nvSpPr>
        <p:spPr>
          <a:xfrm>
            <a:off x="319660" y="4162198"/>
            <a:ext cx="4429269" cy="1441420"/>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Total US nuclear generation:</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805,327.2 </a:t>
            </a:r>
            <a:r>
              <a:rPr lang="en-US" sz="2000" err="1">
                <a:latin typeface="Verdana" panose="020B0604030504040204" pitchFamily="34" charset="0"/>
                <a:cs typeface="Verdana" panose="020B0604030504040204" pitchFamily="34" charset="0"/>
              </a:rPr>
              <a:t>GWh</a:t>
            </a:r>
            <a:endParaRPr lang="en-US" sz="200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99 plants</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19.7% of national generation</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8305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701383" y="3167390"/>
            <a:ext cx="6789233"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6.4: Thermal fission reactors</a:t>
            </a:r>
          </a:p>
        </p:txBody>
      </p:sp>
      <p:pic>
        <p:nvPicPr>
          <p:cNvPr id="7" name="Picture 6">
            <a:extLst>
              <a:ext uri="{FF2B5EF4-FFF2-40B4-BE49-F238E27FC236}">
                <a16:creationId xmlns:a16="http://schemas.microsoft.com/office/drawing/2014/main" id="{53C38794-A85F-C14D-B12D-3A783647026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734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bot Nov 8, 2017 8.47 PM.pdf"/>
          <p:cNvPicPr>
            <a:picLocks noChangeAspect="1"/>
          </p:cNvPicPr>
          <p:nvPr/>
        </p:nvPicPr>
        <p:blipFill rotWithShape="1">
          <a:blip r:embed="rId2">
            <a:extLst>
              <a:ext uri="{28A0092B-C50C-407E-A947-70E740481C1C}">
                <a14:useLocalDpi xmlns:a14="http://schemas.microsoft.com/office/drawing/2010/main" val="0"/>
              </a:ext>
            </a:extLst>
          </a:blip>
          <a:srcRect b="6379"/>
          <a:stretch/>
        </p:blipFill>
        <p:spPr>
          <a:xfrm>
            <a:off x="4603569" y="726660"/>
            <a:ext cx="7428594" cy="6097864"/>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312777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power</a:t>
            </a:r>
          </a:p>
        </p:txBody>
      </p:sp>
      <p:sp>
        <p:nvSpPr>
          <p:cNvPr id="6" name="TextBox 5"/>
          <p:cNvSpPr txBox="1"/>
          <p:nvPr/>
        </p:nvSpPr>
        <p:spPr>
          <a:xfrm>
            <a:off x="228601" y="930453"/>
            <a:ext cx="4374968" cy="2769284"/>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All fission processes produce heat as a by-product. </a:t>
            </a:r>
          </a:p>
          <a:p>
            <a:pPr>
              <a:lnSpc>
                <a:spcPct val="110000"/>
              </a:lnSpc>
            </a:pPr>
            <a:endParaRPr lang="en-US" sz="2000">
              <a:latin typeface="Verdana" panose="020B0604030504040204" pitchFamily="34" charset="0"/>
              <a:cs typeface="Verdana" panose="020B0604030504040204" pitchFamily="34" charset="0"/>
            </a:endParaRPr>
          </a:p>
          <a:p>
            <a:pPr>
              <a:lnSpc>
                <a:spcPct val="110000"/>
              </a:lnSpc>
            </a:pPr>
            <a:r>
              <a:rPr lang="en-US" sz="2000">
                <a:latin typeface="Verdana" panose="020B0604030504040204" pitchFamily="34" charset="0"/>
                <a:cs typeface="Verdana" panose="020B0604030504040204" pitchFamily="34" charset="0"/>
              </a:rPr>
              <a:t>The </a:t>
            </a:r>
            <a:r>
              <a:rPr lang="en-US" sz="2000" b="1">
                <a:latin typeface="Verdana" panose="020B0604030504040204" pitchFamily="34" charset="0"/>
                <a:cs typeface="Verdana" panose="020B0604030504040204" pitchFamily="34" charset="0"/>
              </a:rPr>
              <a:t>heat</a:t>
            </a:r>
            <a:r>
              <a:rPr lang="en-US" sz="2000">
                <a:latin typeface="Verdana" panose="020B0604030504040204" pitchFamily="34" charset="0"/>
                <a:cs typeface="Verdana" panose="020B0604030504040204" pitchFamily="34" charset="0"/>
              </a:rPr>
              <a:t> can be used to create </a:t>
            </a:r>
            <a:r>
              <a:rPr lang="en-US" sz="2000" b="1">
                <a:latin typeface="Verdana" panose="020B0604030504040204" pitchFamily="34" charset="0"/>
                <a:cs typeface="Verdana" panose="020B0604030504040204" pitchFamily="34" charset="0"/>
              </a:rPr>
              <a:t>steam</a:t>
            </a:r>
            <a:r>
              <a:rPr lang="en-US" sz="2000">
                <a:latin typeface="Verdana" panose="020B0604030504040204" pitchFamily="34" charset="0"/>
                <a:cs typeface="Verdana" panose="020B0604030504040204" pitchFamily="34" charset="0"/>
              </a:rPr>
              <a:t>, drive </a:t>
            </a:r>
            <a:r>
              <a:rPr lang="en-US" sz="2000" b="1">
                <a:latin typeface="Verdana" panose="020B0604030504040204" pitchFamily="34" charset="0"/>
                <a:cs typeface="Verdana" panose="020B0604030504040204" pitchFamily="34" charset="0"/>
              </a:rPr>
              <a:t>stream turbines and generate electricity.</a:t>
            </a:r>
          </a:p>
          <a:p>
            <a:pPr>
              <a:lnSpc>
                <a:spcPct val="110000"/>
              </a:lnSpc>
            </a:pPr>
            <a:endParaRPr lang="en-US" sz="2000" b="1">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ea typeface="Lucida Grande"/>
                <a:cs typeface="Verdana" panose="020B0604030504040204" pitchFamily="34" charset="0"/>
              </a:rPr>
              <a:t>Russia: first reactor in 1954</a:t>
            </a:r>
          </a:p>
        </p:txBody>
      </p:sp>
      <p:sp>
        <p:nvSpPr>
          <p:cNvPr id="3" name="TextBox 2"/>
          <p:cNvSpPr txBox="1"/>
          <p:nvPr/>
        </p:nvSpPr>
        <p:spPr>
          <a:xfrm>
            <a:off x="30957" y="6036566"/>
            <a:ext cx="2084663"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9" name="Picture 8">
            <a:extLst>
              <a:ext uri="{FF2B5EF4-FFF2-40B4-BE49-F238E27FC236}">
                <a16:creationId xmlns:a16="http://schemas.microsoft.com/office/drawing/2014/main" id="{25A53B46-F934-BB45-ADBF-7FDD7B4C08C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713293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770"/>
            <a:ext cx="5314275" cy="523220"/>
          </a:xfrm>
          <a:prstGeom prst="rect">
            <a:avLst/>
          </a:prstGeom>
          <a:noFill/>
        </p:spPr>
        <p:txBody>
          <a:bodyPr wrap="none" rtlCol="0">
            <a:spAutoFit/>
          </a:bodyPr>
          <a:lstStyle/>
          <a:p>
            <a:r>
              <a:rPr lang="en-US" sz="2800" b="1" u="sng">
                <a:solidFill>
                  <a:prstClr val="white"/>
                </a:solidFill>
                <a:latin typeface="Verdana" panose="020B0604030504040204" pitchFamily="34" charset="0"/>
                <a:cs typeface="Verdana" panose="020B0604030504040204" pitchFamily="34" charset="0"/>
              </a:rPr>
              <a:t>Thermal</a:t>
            </a:r>
            <a:r>
              <a:rPr lang="en-US" sz="2800" b="1">
                <a:solidFill>
                  <a:prstClr val="white"/>
                </a:solidFill>
                <a:latin typeface="Verdana" panose="020B0604030504040204" pitchFamily="34" charset="0"/>
                <a:cs typeface="Verdana" panose="020B0604030504040204" pitchFamily="34" charset="0"/>
              </a:rPr>
              <a:t> fission reactors?</a:t>
            </a:r>
          </a:p>
        </p:txBody>
      </p:sp>
      <p:sp>
        <p:nvSpPr>
          <p:cNvPr id="6" name="TextBox 5"/>
          <p:cNvSpPr txBox="1"/>
          <p:nvPr/>
        </p:nvSpPr>
        <p:spPr>
          <a:xfrm>
            <a:off x="319659" y="738952"/>
            <a:ext cx="11745961" cy="764312"/>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Nuclear reactors don’t burn fuel, rather their uranium undergoes </a:t>
            </a:r>
            <a:r>
              <a:rPr lang="en-US" sz="2000" u="sng">
                <a:latin typeface="Verdana" panose="020B0604030504040204" pitchFamily="34" charset="0"/>
                <a:cs typeface="Verdana" panose="020B0604030504040204" pitchFamily="34" charset="0"/>
              </a:rPr>
              <a:t>fission</a:t>
            </a:r>
            <a:r>
              <a:rPr lang="en-US" sz="2000">
                <a:latin typeface="Verdana" panose="020B0604030504040204" pitchFamily="34" charset="0"/>
                <a:cs typeface="Verdana" panose="020B0604030504040204" pitchFamily="34" charset="0"/>
              </a:rPr>
              <a:t> giving off heat in the process. That’s one type of </a:t>
            </a:r>
            <a:r>
              <a:rPr lang="en-US" sz="2000" b="1">
                <a:latin typeface="Verdana" panose="020B0604030504040204" pitchFamily="34" charset="0"/>
                <a:cs typeface="Verdana" panose="020B0604030504040204" pitchFamily="34" charset="0"/>
              </a:rPr>
              <a:t>thermal</a:t>
            </a:r>
            <a:r>
              <a:rPr lang="en-US" sz="2000">
                <a:latin typeface="Verdana" panose="020B0604030504040204" pitchFamily="34" charset="0"/>
                <a:cs typeface="Verdana" panose="020B0604030504040204" pitchFamily="34" charset="0"/>
              </a:rPr>
              <a:t>.</a:t>
            </a:r>
          </a:p>
        </p:txBody>
      </p:sp>
      <p:sp>
        <p:nvSpPr>
          <p:cNvPr id="3" name="TextBox 2"/>
          <p:cNvSpPr txBox="1"/>
          <p:nvPr/>
        </p:nvSpPr>
        <p:spPr>
          <a:xfrm>
            <a:off x="7251073" y="64832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9" name="TextBox 8"/>
          <p:cNvSpPr txBox="1"/>
          <p:nvPr/>
        </p:nvSpPr>
        <p:spPr>
          <a:xfrm>
            <a:off x="304136" y="1826814"/>
            <a:ext cx="11745961" cy="1610697"/>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There are two basic types of nuclear reactors:</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Thermal reactors</a:t>
            </a:r>
            <a:r>
              <a:rPr lang="en-US" sz="2000">
                <a:latin typeface="Verdana" panose="020B0604030504040204" pitchFamily="34" charset="0"/>
                <a:cs typeface="Verdana" panose="020B0604030504040204" pitchFamily="34" charset="0"/>
              </a:rPr>
              <a:t> use </a:t>
            </a:r>
            <a:r>
              <a:rPr lang="en-US" sz="2000" b="1" u="sng">
                <a:latin typeface="Verdana" panose="020B0604030504040204" pitchFamily="34" charset="0"/>
                <a:cs typeface="Verdana" panose="020B0604030504040204" pitchFamily="34" charset="0"/>
              </a:rPr>
              <a:t>moderators</a:t>
            </a:r>
            <a:r>
              <a:rPr lang="en-US" sz="2000">
                <a:latin typeface="Verdana" panose="020B0604030504040204" pitchFamily="34" charset="0"/>
                <a:cs typeface="Verdana" panose="020B0604030504040204" pitchFamily="34" charset="0"/>
              </a:rPr>
              <a:t> like graphite to slow neutrons and allow controlled chain reactions</a:t>
            </a:r>
          </a:p>
          <a:p>
            <a:pPr marL="800100" lvl="1" indent="-342900">
              <a:lnSpc>
                <a:spcPct val="110000"/>
              </a:lnSpc>
              <a:buFont typeface="Arial"/>
              <a:buChar char="•"/>
            </a:pPr>
            <a:r>
              <a:rPr lang="en-US" sz="2000">
                <a:latin typeface="Verdana" panose="020B0604030504040204" pitchFamily="34" charset="0"/>
                <a:cs typeface="Verdana" panose="020B0604030504040204" pitchFamily="34" charset="0"/>
              </a:rPr>
              <a:t>The slowed neutrons carry lost energy as heat.</a:t>
            </a:r>
          </a:p>
        </p:txBody>
      </p:sp>
      <p:sp>
        <p:nvSpPr>
          <p:cNvPr id="11" name="TextBox 10"/>
          <p:cNvSpPr txBox="1"/>
          <p:nvPr/>
        </p:nvSpPr>
        <p:spPr>
          <a:xfrm>
            <a:off x="304136" y="3719113"/>
            <a:ext cx="11761484" cy="399405"/>
          </a:xfrm>
          <a:prstGeom prst="rect">
            <a:avLst/>
          </a:prstGeom>
          <a:noFill/>
        </p:spPr>
        <p:txBody>
          <a:bodyPr wrap="square" rtlCol="0">
            <a:spAutoFit/>
          </a:bodyPr>
          <a:lstStyle/>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Fast</a:t>
            </a:r>
            <a:r>
              <a:rPr lang="en-US" sz="2000">
                <a:latin typeface="Verdana" panose="020B0604030504040204" pitchFamily="34" charset="0"/>
                <a:cs typeface="Verdana" panose="020B0604030504040204" pitchFamily="34" charset="0"/>
              </a:rPr>
              <a:t> neutron reactors don’t need moderators so the neutrons </a:t>
            </a:r>
            <a:r>
              <a:rPr lang="en-US" sz="2000" b="1">
                <a:latin typeface="Verdana" panose="020B0604030504040204" pitchFamily="34" charset="0"/>
                <a:cs typeface="Verdana" panose="020B0604030504040204" pitchFamily="34" charset="0"/>
              </a:rPr>
              <a:t>aren’t ‘thermalized’.</a:t>
            </a:r>
          </a:p>
        </p:txBody>
      </p:sp>
      <p:pic>
        <p:nvPicPr>
          <p:cNvPr id="10" name="Picture 9">
            <a:extLst>
              <a:ext uri="{FF2B5EF4-FFF2-40B4-BE49-F238E27FC236}">
                <a16:creationId xmlns:a16="http://schemas.microsoft.com/office/drawing/2014/main" id="{5170899F-5C30-4B4F-BD9F-518B374DDEB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6717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3921"/>
            <a:ext cx="1013931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Thermal fission reactors: 4 essential components</a:t>
            </a:r>
          </a:p>
        </p:txBody>
      </p:sp>
      <p:sp>
        <p:nvSpPr>
          <p:cNvPr id="6" name="TextBox 5"/>
          <p:cNvSpPr txBox="1"/>
          <p:nvPr/>
        </p:nvSpPr>
        <p:spPr>
          <a:xfrm>
            <a:off x="319659" y="660896"/>
            <a:ext cx="8672465" cy="2338397"/>
          </a:xfrm>
          <a:prstGeom prst="rect">
            <a:avLst/>
          </a:prstGeom>
          <a:noFill/>
        </p:spPr>
        <p:txBody>
          <a:bodyPr wrap="square" rtlCol="0">
            <a:spAutoFit/>
          </a:bodyPr>
          <a:lstStyle/>
          <a:p>
            <a:pPr>
              <a:lnSpc>
                <a:spcPct val="150000"/>
              </a:lnSpc>
            </a:pPr>
            <a:r>
              <a:rPr lang="en-US" sz="2000">
                <a:latin typeface="Verdana" panose="020B0604030504040204" pitchFamily="34" charset="0"/>
                <a:cs typeface="Verdana" panose="020B0604030504040204" pitchFamily="34" charset="0"/>
              </a:rPr>
              <a:t>Thermal fission reactors have </a:t>
            </a:r>
            <a:r>
              <a:rPr lang="en-US" sz="2000" u="sng">
                <a:latin typeface="Verdana" panose="020B0604030504040204" pitchFamily="34" charset="0"/>
                <a:cs typeface="Verdana" panose="020B0604030504040204" pitchFamily="34" charset="0"/>
              </a:rPr>
              <a:t>four essential components</a:t>
            </a:r>
            <a:r>
              <a:rPr lang="en-US" sz="2000">
                <a:latin typeface="Verdana" panose="020B0604030504040204" pitchFamily="34" charset="0"/>
                <a:cs typeface="Verdana" panose="020B0604030504040204" pitchFamily="34" charset="0"/>
              </a:rPr>
              <a:t>:</a:t>
            </a:r>
          </a:p>
          <a:p>
            <a:pPr marL="457200" indent="-457200">
              <a:lnSpc>
                <a:spcPct val="150000"/>
              </a:lnSpc>
              <a:buFont typeface="+mj-lt"/>
              <a:buAutoNum type="arabicPeriod"/>
            </a:pPr>
            <a:r>
              <a:rPr lang="en-US" sz="2000" b="1">
                <a:latin typeface="Verdana" panose="020B0604030504040204" pitchFamily="34" charset="0"/>
                <a:cs typeface="Verdana" panose="020B0604030504040204" pitchFamily="34" charset="0"/>
              </a:rPr>
              <a:t>Fuel</a:t>
            </a:r>
            <a:r>
              <a:rPr lang="en-US" sz="2000">
                <a:latin typeface="Verdana" panose="020B0604030504040204" pitchFamily="34" charset="0"/>
                <a:cs typeface="Verdana" panose="020B0604030504040204" pitchFamily="34" charset="0"/>
              </a:rPr>
              <a:t> = uranium;</a:t>
            </a:r>
          </a:p>
          <a:p>
            <a:pPr marL="457200" indent="-457200">
              <a:lnSpc>
                <a:spcPct val="150000"/>
              </a:lnSpc>
              <a:buFont typeface="+mj-lt"/>
              <a:buAutoNum type="arabicPeriod"/>
            </a:pPr>
            <a:r>
              <a:rPr lang="en-US" sz="2000" b="1">
                <a:latin typeface="Verdana" panose="020B0604030504040204" pitchFamily="34" charset="0"/>
                <a:cs typeface="Verdana" panose="020B0604030504040204" pitchFamily="34" charset="0"/>
              </a:rPr>
              <a:t>Moderator</a:t>
            </a:r>
            <a:r>
              <a:rPr lang="en-US" sz="2000">
                <a:latin typeface="Verdana" panose="020B0604030504040204" pitchFamily="34" charset="0"/>
                <a:cs typeface="Verdana" panose="020B0604030504040204" pitchFamily="34" charset="0"/>
              </a:rPr>
              <a:t>, usually graphite;</a:t>
            </a:r>
          </a:p>
          <a:p>
            <a:pPr marL="457200" indent="-457200">
              <a:lnSpc>
                <a:spcPct val="150000"/>
              </a:lnSpc>
              <a:buFont typeface="+mj-lt"/>
              <a:buAutoNum type="arabicPeriod"/>
            </a:pPr>
            <a:r>
              <a:rPr lang="en-US" sz="2000" b="1">
                <a:latin typeface="Verdana" panose="020B0604030504040204" pitchFamily="34" charset="0"/>
                <a:cs typeface="Verdana" panose="020B0604030504040204" pitchFamily="34" charset="0"/>
              </a:rPr>
              <a:t>Coolant</a:t>
            </a:r>
            <a:r>
              <a:rPr lang="en-US" sz="2000">
                <a:latin typeface="Verdana" panose="020B0604030504040204" pitchFamily="34" charset="0"/>
                <a:cs typeface="Verdana" panose="020B0604030504040204" pitchFamily="34" charset="0"/>
              </a:rPr>
              <a:t> to pick up and transfer heat; and</a:t>
            </a:r>
          </a:p>
          <a:p>
            <a:pPr marL="457200" indent="-457200">
              <a:lnSpc>
                <a:spcPct val="150000"/>
              </a:lnSpc>
              <a:buFont typeface="+mj-lt"/>
              <a:buAutoNum type="arabicPeriod"/>
            </a:pPr>
            <a:r>
              <a:rPr lang="en-US" sz="2000" b="1">
                <a:latin typeface="Verdana" panose="020B0604030504040204" pitchFamily="34" charset="0"/>
                <a:cs typeface="Verdana" panose="020B0604030504040204" pitchFamily="34" charset="0"/>
              </a:rPr>
              <a:t>Control</a:t>
            </a:r>
            <a:r>
              <a:rPr lang="en-US" sz="2000">
                <a:latin typeface="Verdana" panose="020B0604030504040204" pitchFamily="34" charset="0"/>
                <a:cs typeface="Verdana" panose="020B0604030504040204" pitchFamily="34" charset="0"/>
              </a:rPr>
              <a:t> system.</a:t>
            </a:r>
          </a:p>
        </p:txBody>
      </p:sp>
      <p:sp>
        <p:nvSpPr>
          <p:cNvPr id="3" name="TextBox 2"/>
          <p:cNvSpPr txBox="1"/>
          <p:nvPr/>
        </p:nvSpPr>
        <p:spPr>
          <a:xfrm>
            <a:off x="93203" y="6025415"/>
            <a:ext cx="2672299"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63" t="7662" r="13284" b="15369"/>
          <a:stretch/>
        </p:blipFill>
        <p:spPr bwMode="auto">
          <a:xfrm>
            <a:off x="3349082" y="2571001"/>
            <a:ext cx="8699813" cy="41930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97091F9-CF1D-A241-B7EA-ABA0DE374575}"/>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1714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313"/>
            <a:ext cx="2050561"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Fuel rods</a:t>
            </a:r>
          </a:p>
        </p:txBody>
      </p:sp>
      <p:sp>
        <p:nvSpPr>
          <p:cNvPr id="6" name="TextBox 5"/>
          <p:cNvSpPr txBox="1"/>
          <p:nvPr/>
        </p:nvSpPr>
        <p:spPr>
          <a:xfrm>
            <a:off x="319659" y="738953"/>
            <a:ext cx="7925439" cy="1631216"/>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Early nuclear plants used natural uranium, but recent plants use </a:t>
            </a:r>
            <a:r>
              <a:rPr lang="en-US" sz="2000" b="1">
                <a:latin typeface="Verdana" panose="020B0604030504040204" pitchFamily="34" charset="0"/>
                <a:cs typeface="Verdana" panose="020B0604030504040204" pitchFamily="34" charset="0"/>
              </a:rPr>
              <a:t>enriched uranium </a:t>
            </a:r>
            <a:r>
              <a:rPr lang="en-US" sz="2000">
                <a:latin typeface="Verdana" panose="020B0604030504040204" pitchFamily="34" charset="0"/>
                <a:cs typeface="Verdana" panose="020B0604030504040204" pitchFamily="34" charset="0"/>
              </a:rPr>
              <a:t>with 2-5% U-235.</a:t>
            </a:r>
          </a:p>
          <a:p>
            <a:pPr marL="342900" indent="-342900">
              <a:buFont typeface="Arial"/>
              <a:buChar char="•"/>
            </a:pPr>
            <a:r>
              <a:rPr lang="en-US" sz="2000" b="1">
                <a:latin typeface="Verdana" panose="020B0604030504040204" pitchFamily="34" charset="0"/>
                <a:cs typeface="Verdana" panose="020B0604030504040204" pitchFamily="34" charset="0"/>
              </a:rPr>
              <a:t>Plutonium</a:t>
            </a:r>
            <a:r>
              <a:rPr lang="en-US" sz="2000">
                <a:latin typeface="Verdana" panose="020B0604030504040204" pitchFamily="34" charset="0"/>
                <a:cs typeface="Verdana" panose="020B0604030504040204" pitchFamily="34" charset="0"/>
              </a:rPr>
              <a:t> produced in breeder plants can be reprocessed and used as fuel. </a:t>
            </a:r>
          </a:p>
          <a:p>
            <a:pPr marL="342900" indent="-342900">
              <a:buFont typeface="Arial"/>
              <a:buChar char="•"/>
            </a:pPr>
            <a:r>
              <a:rPr lang="en-US" sz="2000" b="1">
                <a:latin typeface="Verdana" panose="020B0604030504040204" pitchFamily="34" charset="0"/>
                <a:cs typeface="Verdana" panose="020B0604030504040204" pitchFamily="34" charset="0"/>
              </a:rPr>
              <a:t>Thorium</a:t>
            </a:r>
            <a:r>
              <a:rPr lang="en-US" sz="2000">
                <a:latin typeface="Verdana" panose="020B0604030504040204" pitchFamily="34" charset="0"/>
                <a:cs typeface="Verdana" panose="020B0604030504040204" pitchFamily="34" charset="0"/>
              </a:rPr>
              <a:t> can also be used as fuel.</a:t>
            </a:r>
          </a:p>
        </p:txBody>
      </p:sp>
      <p:sp>
        <p:nvSpPr>
          <p:cNvPr id="3" name="TextBox 2"/>
          <p:cNvSpPr txBox="1"/>
          <p:nvPr/>
        </p:nvSpPr>
        <p:spPr>
          <a:xfrm>
            <a:off x="319659" y="6283873"/>
            <a:ext cx="7726795" cy="523220"/>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rPr>
              <a:t>https://</a:t>
            </a:r>
            <a:r>
              <a:rPr lang="en-US" sz="1400" err="1">
                <a:latin typeface="Verdana" panose="020B0604030504040204" pitchFamily="34" charset="0"/>
                <a:cs typeface="Verdana" panose="020B0604030504040204" pitchFamily="34" charset="0"/>
              </a:rPr>
              <a:t>i.pinimg.com</a:t>
            </a:r>
            <a:r>
              <a:rPr lang="en-US" sz="1400">
                <a:latin typeface="Verdana" panose="020B0604030504040204" pitchFamily="34" charset="0"/>
                <a:cs typeface="Verdana" panose="020B0604030504040204" pitchFamily="34" charset="0"/>
              </a:rPr>
              <a:t>/originals/</a:t>
            </a:r>
            <a:r>
              <a:rPr lang="en-US" sz="1400" err="1">
                <a:latin typeface="Verdana" panose="020B0604030504040204" pitchFamily="34" charset="0"/>
                <a:cs typeface="Verdana" panose="020B0604030504040204" pitchFamily="34" charset="0"/>
              </a:rPr>
              <a:t>ae</a:t>
            </a:r>
            <a:r>
              <a:rPr lang="en-US" sz="1400">
                <a:latin typeface="Verdana" panose="020B0604030504040204" pitchFamily="34" charset="0"/>
                <a:cs typeface="Verdana" panose="020B0604030504040204" pitchFamily="34" charset="0"/>
              </a:rPr>
              <a:t>/a7/02/aea702d2b7bfdf48ae724853261c2456.jpg</a:t>
            </a:r>
          </a:p>
        </p:txBody>
      </p:sp>
      <p:pic>
        <p:nvPicPr>
          <p:cNvPr id="2" name="Picture 1" descr="aea702d2b7bfdf48ae724853261c24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763" y="752768"/>
            <a:ext cx="3816347" cy="6038264"/>
          </a:xfrm>
          <a:prstGeom prst="rect">
            <a:avLst/>
          </a:prstGeom>
        </p:spPr>
      </p:pic>
      <p:sp>
        <p:nvSpPr>
          <p:cNvPr id="9" name="TextBox 8"/>
          <p:cNvSpPr txBox="1"/>
          <p:nvPr/>
        </p:nvSpPr>
        <p:spPr>
          <a:xfrm>
            <a:off x="319659" y="2776498"/>
            <a:ext cx="7925439" cy="1323439"/>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Uranium oxide </a:t>
            </a:r>
            <a:r>
              <a:rPr lang="en-US" sz="2000">
                <a:latin typeface="Verdana" panose="020B0604030504040204" pitchFamily="34" charset="0"/>
                <a:cs typeface="Verdana" panose="020B0604030504040204" pitchFamily="34" charset="0"/>
              </a:rPr>
              <a:t>(UO</a:t>
            </a:r>
            <a:r>
              <a:rPr lang="en-US" sz="2000" baseline="-25000">
                <a:latin typeface="Verdana" panose="020B0604030504040204" pitchFamily="34" charset="0"/>
                <a:cs typeface="Verdana" panose="020B0604030504040204" pitchFamily="34" charset="0"/>
              </a:rPr>
              <a:t>2</a:t>
            </a:r>
            <a:r>
              <a:rPr lang="en-US" sz="2000">
                <a:latin typeface="Verdana" panose="020B0604030504040204" pitchFamily="34" charset="0"/>
                <a:cs typeface="Verdana" panose="020B0604030504040204" pitchFamily="34" charset="0"/>
              </a:rPr>
              <a:t>) is a hard ceramic that can be formed into pellets.</a:t>
            </a:r>
          </a:p>
          <a:p>
            <a:pPr marL="342900" indent="-342900">
              <a:buFont typeface="Arial"/>
              <a:buChar char="•"/>
            </a:pPr>
            <a:r>
              <a:rPr lang="en-US" sz="2000">
                <a:latin typeface="Verdana" panose="020B0604030504040204" pitchFamily="34" charset="0"/>
                <a:cs typeface="Verdana" panose="020B0604030504040204" pitchFamily="34" charset="0"/>
              </a:rPr>
              <a:t>Pellets are held in metal tubes.</a:t>
            </a:r>
          </a:p>
          <a:p>
            <a:pPr marL="342900" indent="-342900">
              <a:buFont typeface="Arial"/>
              <a:buChar char="•"/>
            </a:pPr>
            <a:r>
              <a:rPr lang="en-US" sz="2000">
                <a:latin typeface="Verdana" panose="020B0604030504040204" pitchFamily="34" charset="0"/>
                <a:cs typeface="Verdana" panose="020B0604030504040204" pitchFamily="34" charset="0"/>
              </a:rPr>
              <a:t>The metal must not absorb neutrons.</a:t>
            </a:r>
          </a:p>
        </p:txBody>
      </p:sp>
      <p:sp>
        <p:nvSpPr>
          <p:cNvPr id="11" name="TextBox 10"/>
          <p:cNvSpPr txBox="1"/>
          <p:nvPr/>
        </p:nvSpPr>
        <p:spPr>
          <a:xfrm>
            <a:off x="319659" y="4396234"/>
            <a:ext cx="7925439" cy="400110"/>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Fuel rods are replaced every 12-18 months.</a:t>
            </a:r>
          </a:p>
        </p:txBody>
      </p:sp>
      <p:sp>
        <p:nvSpPr>
          <p:cNvPr id="12" name="TextBox 11"/>
          <p:cNvSpPr txBox="1"/>
          <p:nvPr/>
        </p:nvSpPr>
        <p:spPr>
          <a:xfrm>
            <a:off x="319659" y="5103725"/>
            <a:ext cx="7925439" cy="1015663"/>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100 </a:t>
            </a:r>
            <a:r>
              <a:rPr lang="en-US" sz="2000" b="1" err="1">
                <a:latin typeface="Verdana" panose="020B0604030504040204" pitchFamily="34" charset="0"/>
                <a:cs typeface="Verdana" panose="020B0604030504040204" pitchFamily="34" charset="0"/>
              </a:rPr>
              <a:t>tonnes</a:t>
            </a:r>
            <a:r>
              <a:rPr lang="en-US" sz="2000" b="1">
                <a:latin typeface="Verdana" panose="020B0604030504040204" pitchFamily="34" charset="0"/>
                <a:cs typeface="Verdana" panose="020B0604030504040204" pitchFamily="34" charset="0"/>
              </a:rPr>
              <a:t> of fuel per reactor:</a:t>
            </a:r>
          </a:p>
          <a:p>
            <a:pPr marL="342900" indent="-342900">
              <a:buFont typeface="Arial"/>
              <a:buChar char="•"/>
            </a:pPr>
            <a:r>
              <a:rPr lang="en-US" sz="2000">
                <a:latin typeface="Verdana" panose="020B0604030504040204" pitchFamily="34" charset="0"/>
                <a:cs typeface="Verdana" panose="020B0604030504040204" pitchFamily="34" charset="0"/>
              </a:rPr>
              <a:t>2-3 GW of heat</a:t>
            </a:r>
          </a:p>
          <a:p>
            <a:pPr marL="342900" indent="-342900">
              <a:buFont typeface="Arial"/>
              <a:buChar char="•"/>
            </a:pPr>
            <a:r>
              <a:rPr lang="en-US" sz="2000">
                <a:latin typeface="Verdana" panose="020B0604030504040204" pitchFamily="34" charset="0"/>
                <a:cs typeface="Verdana" panose="020B0604030504040204" pitchFamily="34" charset="0"/>
              </a:rPr>
              <a:t>600 – 1000 MW of electricity</a:t>
            </a:r>
          </a:p>
        </p:txBody>
      </p:sp>
      <p:pic>
        <p:nvPicPr>
          <p:cNvPr id="13" name="Picture 12">
            <a:extLst>
              <a:ext uri="{FF2B5EF4-FFF2-40B4-BE49-F238E27FC236}">
                <a16:creationId xmlns:a16="http://schemas.microsoft.com/office/drawing/2014/main" id="{C25AC31E-73C6-0246-9E78-B2BC7CC6304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44225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trol Rods_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189" y="1271326"/>
            <a:ext cx="7253191" cy="5462690"/>
          </a:xfrm>
          <a:prstGeom prst="rect">
            <a:avLst/>
          </a:prstGeom>
        </p:spPr>
      </p:pic>
      <p:sp>
        <p:nvSpPr>
          <p:cNvPr id="4" name="Rectangle 3"/>
          <p:cNvSpPr/>
          <p:nvPr/>
        </p:nvSpPr>
        <p:spPr>
          <a:xfrm>
            <a:off x="0" y="-161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8696"/>
            <a:ext cx="226857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Moderator</a:t>
            </a:r>
          </a:p>
        </p:txBody>
      </p:sp>
      <p:sp>
        <p:nvSpPr>
          <p:cNvPr id="6" name="TextBox 5"/>
          <p:cNvSpPr txBox="1"/>
          <p:nvPr/>
        </p:nvSpPr>
        <p:spPr>
          <a:xfrm>
            <a:off x="319659" y="737336"/>
            <a:ext cx="6344612" cy="1785104"/>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Three types of moderator are common:</a:t>
            </a:r>
          </a:p>
          <a:p>
            <a:endParaRPr lang="en-US" sz="1000">
              <a:latin typeface="Verdana" panose="020B0604030504040204" pitchFamily="34" charset="0"/>
              <a:cs typeface="Verdana" panose="020B0604030504040204" pitchFamily="34" charset="0"/>
            </a:endParaRPr>
          </a:p>
          <a:p>
            <a:pPr marL="342900" indent="-342900">
              <a:buFont typeface="Arial"/>
              <a:buChar char="•"/>
            </a:pPr>
            <a:r>
              <a:rPr lang="en-US" sz="2000">
                <a:latin typeface="Verdana" panose="020B0604030504040204" pitchFamily="34" charset="0"/>
                <a:cs typeface="Verdana" panose="020B0604030504040204" pitchFamily="34" charset="0"/>
              </a:rPr>
              <a:t>Light water (H</a:t>
            </a:r>
            <a:r>
              <a:rPr lang="en-US" sz="2000" baseline="-25000">
                <a:latin typeface="Verdana" panose="020B0604030504040204" pitchFamily="34" charset="0"/>
                <a:cs typeface="Verdana" panose="020B0604030504040204" pitchFamily="34" charset="0"/>
              </a:rPr>
              <a:t>2</a:t>
            </a:r>
            <a:r>
              <a:rPr lang="en-US" sz="2000">
                <a:latin typeface="Verdana" panose="020B0604030504040204" pitchFamily="34" charset="0"/>
                <a:cs typeface="Verdana" panose="020B0604030504040204" pitchFamily="34" charset="0"/>
              </a:rPr>
              <a:t>O)</a:t>
            </a:r>
          </a:p>
          <a:p>
            <a:endParaRPr lang="en-US" sz="1000">
              <a:latin typeface="Verdana" panose="020B0604030504040204" pitchFamily="34" charset="0"/>
              <a:cs typeface="Verdana" panose="020B0604030504040204" pitchFamily="34" charset="0"/>
            </a:endParaRPr>
          </a:p>
          <a:p>
            <a:pPr marL="342900" indent="-342900">
              <a:buFont typeface="Arial"/>
              <a:buChar char="•"/>
            </a:pPr>
            <a:r>
              <a:rPr lang="en-US" sz="2000">
                <a:latin typeface="Verdana" panose="020B0604030504040204" pitchFamily="34" charset="0"/>
                <a:cs typeface="Verdana" panose="020B0604030504040204" pitchFamily="34" charset="0"/>
              </a:rPr>
              <a:t>Heavy water (D2O)</a:t>
            </a:r>
          </a:p>
          <a:p>
            <a:endParaRPr lang="en-US" sz="1000">
              <a:latin typeface="Verdana" panose="020B0604030504040204" pitchFamily="34" charset="0"/>
              <a:cs typeface="Verdana" panose="020B0604030504040204" pitchFamily="34" charset="0"/>
            </a:endParaRPr>
          </a:p>
          <a:p>
            <a:pPr marL="342900" indent="-342900">
              <a:buFont typeface="Arial"/>
              <a:buChar char="•"/>
            </a:pPr>
            <a:r>
              <a:rPr lang="en-US" sz="2000">
                <a:latin typeface="Verdana" panose="020B0604030504040204" pitchFamily="34" charset="0"/>
                <a:cs typeface="Verdana" panose="020B0604030504040204" pitchFamily="34" charset="0"/>
              </a:rPr>
              <a:t>Graphite (a form of carbon)</a:t>
            </a:r>
          </a:p>
        </p:txBody>
      </p:sp>
      <p:sp>
        <p:nvSpPr>
          <p:cNvPr id="3" name="TextBox 2"/>
          <p:cNvSpPr txBox="1"/>
          <p:nvPr/>
        </p:nvSpPr>
        <p:spPr>
          <a:xfrm>
            <a:off x="7943" y="6319282"/>
            <a:ext cx="5545557" cy="523220"/>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t>
            </a:r>
            <a:r>
              <a:rPr lang="en-US" sz="1400" err="1">
                <a:latin typeface="Verdana" panose="020B0604030504040204" pitchFamily="34" charset="0"/>
                <a:cs typeface="Verdana" panose="020B0604030504040204" pitchFamily="34" charset="0"/>
              </a:rPr>
              <a:t>amd</a:t>
            </a:r>
            <a:r>
              <a:rPr lang="en-US" sz="1400">
                <a:latin typeface="Verdana" panose="020B0604030504040204" pitchFamily="34" charset="0"/>
                <a:cs typeface="Verdana" panose="020B0604030504040204" pitchFamily="34" charset="0"/>
              </a:rPr>
              <a:t> Sustainability, 2/e, Chapter 10;</a:t>
            </a:r>
          </a:p>
          <a:p>
            <a:r>
              <a:rPr lang="en-US" sz="1400">
                <a:latin typeface="Verdana" panose="020B0604030504040204" pitchFamily="34" charset="0"/>
                <a:cs typeface="Verdana" panose="020B0604030504040204" pitchFamily="34" charset="0"/>
              </a:rPr>
              <a:t>http://</a:t>
            </a:r>
            <a:r>
              <a:rPr lang="en-US" sz="1400" err="1">
                <a:latin typeface="Verdana" panose="020B0604030504040204" pitchFamily="34" charset="0"/>
                <a:cs typeface="Verdana" panose="020B0604030504040204" pitchFamily="34" charset="0"/>
              </a:rPr>
              <a:t>consumedland.com</a:t>
            </a:r>
            <a:r>
              <a:rPr lang="en-US" sz="1400">
                <a:latin typeface="Verdana" panose="020B0604030504040204" pitchFamily="34" charset="0"/>
                <a:cs typeface="Verdana" panose="020B0604030504040204" pitchFamily="34" charset="0"/>
              </a:rPr>
              <a:t>/images/Control%20Rods_en.jpg</a:t>
            </a:r>
          </a:p>
        </p:txBody>
      </p:sp>
      <p:sp>
        <p:nvSpPr>
          <p:cNvPr id="10" name="TextBox 9"/>
          <p:cNvSpPr txBox="1"/>
          <p:nvPr/>
        </p:nvSpPr>
        <p:spPr>
          <a:xfrm>
            <a:off x="1648423" y="4263235"/>
            <a:ext cx="3172842" cy="1323439"/>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Remember that moderators are </a:t>
            </a:r>
            <a:r>
              <a:rPr lang="en-US" sz="2000" b="1">
                <a:latin typeface="Verdana" panose="020B0604030504040204" pitchFamily="34" charset="0"/>
                <a:cs typeface="Verdana" panose="020B0604030504040204" pitchFamily="34" charset="0"/>
              </a:rPr>
              <a:t>needed</a:t>
            </a:r>
            <a:r>
              <a:rPr lang="en-US" sz="2000">
                <a:latin typeface="Verdana" panose="020B0604030504040204" pitchFamily="34" charset="0"/>
                <a:cs typeface="Verdana" panose="020B0604030504040204" pitchFamily="34" charset="0"/>
              </a:rPr>
              <a:t> for fission to happen.</a:t>
            </a:r>
          </a:p>
        </p:txBody>
      </p:sp>
      <p:sp>
        <p:nvSpPr>
          <p:cNvPr id="13" name="Rounded Rectangle 12"/>
          <p:cNvSpPr/>
          <p:nvPr/>
        </p:nvSpPr>
        <p:spPr>
          <a:xfrm>
            <a:off x="7885412" y="2355742"/>
            <a:ext cx="1336079" cy="4347278"/>
          </a:xfrm>
          <a:prstGeom prst="roundRect">
            <a:avLst/>
          </a:prstGeom>
          <a:noFill/>
          <a:ln w="412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Verdana" panose="020B0604030504040204" pitchFamily="34" charset="0"/>
            </a:endParaRPr>
          </a:p>
        </p:txBody>
      </p:sp>
      <p:pic>
        <p:nvPicPr>
          <p:cNvPr id="11" name="Picture 10">
            <a:extLst>
              <a:ext uri="{FF2B5EF4-FFF2-40B4-BE49-F238E27FC236}">
                <a16:creationId xmlns:a16="http://schemas.microsoft.com/office/drawing/2014/main" id="{CC83CF7E-36E6-FA4D-AF24-DB884A56628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42500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ntrol Rods_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291716"/>
            <a:ext cx="6057899" cy="4562464"/>
          </a:xfrm>
          <a:prstGeom prst="rect">
            <a:avLst/>
          </a:prstGeom>
        </p:spPr>
      </p:pic>
      <p:sp>
        <p:nvSpPr>
          <p:cNvPr id="11" name="Rounded Rectangle 10"/>
          <p:cNvSpPr/>
          <p:nvPr/>
        </p:nvSpPr>
        <p:spPr>
          <a:xfrm>
            <a:off x="9500460" y="3859079"/>
            <a:ext cx="920427" cy="2703604"/>
          </a:xfrm>
          <a:prstGeom prst="roundRect">
            <a:avLst/>
          </a:prstGeom>
          <a:noFill/>
          <a:ln w="412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Verdana" panose="020B0604030504040204" pitchFamily="34" charset="0"/>
            </a:endParaRPr>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6136616"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Coolants and control systems</a:t>
            </a:r>
          </a:p>
        </p:txBody>
      </p:sp>
      <p:sp>
        <p:nvSpPr>
          <p:cNvPr id="6" name="TextBox 5"/>
          <p:cNvSpPr txBox="1"/>
          <p:nvPr/>
        </p:nvSpPr>
        <p:spPr>
          <a:xfrm>
            <a:off x="319657" y="738952"/>
            <a:ext cx="11643741" cy="1323439"/>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Coolants </a:t>
            </a:r>
            <a:r>
              <a:rPr lang="en-US" sz="2000" b="1">
                <a:latin typeface="Verdana" panose="020B0604030504040204" pitchFamily="34" charset="0"/>
                <a:cs typeface="Verdana" panose="020B0604030504040204" pitchFamily="34" charset="0"/>
              </a:rPr>
              <a:t>absorb heat</a:t>
            </a:r>
            <a:r>
              <a:rPr lang="en-US" sz="2000">
                <a:latin typeface="Verdana" panose="020B0604030504040204" pitchFamily="34" charset="0"/>
                <a:cs typeface="Verdana" panose="020B0604030504040204" pitchFamily="34" charset="0"/>
              </a:rPr>
              <a:t> released by decaying fuel pellets and </a:t>
            </a:r>
            <a:r>
              <a:rPr lang="en-US" sz="2000" b="1">
                <a:latin typeface="Verdana" panose="020B0604030504040204" pitchFamily="34" charset="0"/>
                <a:cs typeface="Verdana" panose="020B0604030504040204" pitchFamily="34" charset="0"/>
              </a:rPr>
              <a:t>carry the heat </a:t>
            </a:r>
            <a:r>
              <a:rPr lang="en-US" sz="2000">
                <a:latin typeface="Verdana" panose="020B0604030504040204" pitchFamily="34" charset="0"/>
                <a:cs typeface="Verdana" panose="020B0604030504040204" pitchFamily="34" charset="0"/>
              </a:rPr>
              <a:t>to the steam generator.</a:t>
            </a:r>
          </a:p>
          <a:p>
            <a:pPr marL="342900" indent="-342900">
              <a:buFont typeface="Arial"/>
              <a:buChar char="•"/>
            </a:pPr>
            <a:r>
              <a:rPr lang="en-US" sz="2000">
                <a:latin typeface="Verdana" panose="020B0604030504040204" pitchFamily="34" charset="0"/>
                <a:cs typeface="Verdana" panose="020B0604030504040204" pitchFamily="34" charset="0"/>
              </a:rPr>
              <a:t>Liquid moderators like light and heavy water can also act as the coolant.</a:t>
            </a:r>
          </a:p>
          <a:p>
            <a:pPr marL="342900" indent="-342900">
              <a:buFont typeface="Arial"/>
              <a:buChar char="•"/>
            </a:pPr>
            <a:r>
              <a:rPr lang="en-US" sz="2000">
                <a:latin typeface="Verdana" panose="020B0604030504040204" pitchFamily="34" charset="0"/>
                <a:cs typeface="Verdana" panose="020B0604030504040204" pitchFamily="34" charset="0"/>
              </a:rPr>
              <a:t>Gas coolants like carbon dioxide can also be used. </a:t>
            </a:r>
          </a:p>
        </p:txBody>
      </p:sp>
      <p:sp>
        <p:nvSpPr>
          <p:cNvPr id="3" name="TextBox 2"/>
          <p:cNvSpPr txBox="1"/>
          <p:nvPr/>
        </p:nvSpPr>
        <p:spPr>
          <a:xfrm>
            <a:off x="38101" y="6485998"/>
            <a:ext cx="4659289"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&amp; Sustainability, 2/e, Chapter 10</a:t>
            </a:r>
          </a:p>
        </p:txBody>
      </p:sp>
      <p:sp>
        <p:nvSpPr>
          <p:cNvPr id="9" name="TextBox 8"/>
          <p:cNvSpPr txBox="1"/>
          <p:nvPr/>
        </p:nvSpPr>
        <p:spPr>
          <a:xfrm>
            <a:off x="319657" y="2430003"/>
            <a:ext cx="6909441" cy="2092881"/>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Control rods </a:t>
            </a:r>
            <a:r>
              <a:rPr lang="en-US" sz="2000">
                <a:latin typeface="Verdana" panose="020B0604030504040204" pitchFamily="34" charset="0"/>
                <a:cs typeface="Verdana" panose="020B0604030504040204" pitchFamily="34" charset="0"/>
              </a:rPr>
              <a:t>are made of material that absorbs freed neutrons and slows or stops fission from continuing. </a:t>
            </a:r>
          </a:p>
          <a:p>
            <a:endParaRPr lang="en-US" sz="1000">
              <a:latin typeface="Verdana" panose="020B0604030504040204" pitchFamily="34" charset="0"/>
              <a:cs typeface="Verdana" panose="020B0604030504040204" pitchFamily="34" charset="0"/>
            </a:endParaRPr>
          </a:p>
          <a:p>
            <a:r>
              <a:rPr lang="en-US" sz="2000">
                <a:latin typeface="Verdana" panose="020B0604030504040204" pitchFamily="34" charset="0"/>
                <a:cs typeface="Verdana" panose="020B0604030504040204" pitchFamily="34" charset="0"/>
              </a:rPr>
              <a:t>Good neutron absorbers:</a:t>
            </a:r>
          </a:p>
          <a:p>
            <a:pPr marL="342900" indent="-342900">
              <a:buFont typeface="Arial"/>
              <a:buChar char="•"/>
            </a:pPr>
            <a:r>
              <a:rPr lang="en-US" sz="2000">
                <a:latin typeface="Verdana" panose="020B0604030504040204" pitchFamily="34" charset="0"/>
                <a:cs typeface="Verdana" panose="020B0604030504040204" pitchFamily="34" charset="0"/>
              </a:rPr>
              <a:t>Cadmium</a:t>
            </a:r>
          </a:p>
          <a:p>
            <a:pPr marL="342900" indent="-342900">
              <a:buFont typeface="Arial"/>
              <a:buChar char="•"/>
            </a:pPr>
            <a:r>
              <a:rPr lang="en-US" sz="2000">
                <a:latin typeface="Verdana" panose="020B0604030504040204" pitchFamily="34" charset="0"/>
                <a:cs typeface="Verdana" panose="020B0604030504040204" pitchFamily="34" charset="0"/>
              </a:rPr>
              <a:t>Boron</a:t>
            </a:r>
          </a:p>
        </p:txBody>
      </p:sp>
      <p:sp>
        <p:nvSpPr>
          <p:cNvPr id="2" name="TextBox 1"/>
          <p:cNvSpPr txBox="1"/>
          <p:nvPr/>
        </p:nvSpPr>
        <p:spPr>
          <a:xfrm>
            <a:off x="1844016" y="4996609"/>
            <a:ext cx="4521200" cy="1015663"/>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When control rods are inserted between fuel rods fission is </a:t>
            </a:r>
            <a:r>
              <a:rPr lang="en-US" sz="2000" b="1">
                <a:latin typeface="Verdana" panose="020B0604030504040204" pitchFamily="34" charset="0"/>
                <a:cs typeface="Verdana" panose="020B0604030504040204" pitchFamily="34" charset="0"/>
              </a:rPr>
              <a:t>dampened or stopped.</a:t>
            </a:r>
          </a:p>
        </p:txBody>
      </p:sp>
      <p:pic>
        <p:nvPicPr>
          <p:cNvPr id="12" name="Picture 11">
            <a:extLst>
              <a:ext uri="{FF2B5EF4-FFF2-40B4-BE49-F238E27FC236}">
                <a16:creationId xmlns:a16="http://schemas.microsoft.com/office/drawing/2014/main" id="{46430EEE-5F64-D142-B281-C958C1CF0D90}"/>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70496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313"/>
            <a:ext cx="426270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plant safety</a:t>
            </a:r>
          </a:p>
        </p:txBody>
      </p:sp>
      <p:sp>
        <p:nvSpPr>
          <p:cNvPr id="6" name="TextBox 5"/>
          <p:cNvSpPr txBox="1"/>
          <p:nvPr/>
        </p:nvSpPr>
        <p:spPr>
          <a:xfrm>
            <a:off x="231535" y="778909"/>
            <a:ext cx="11731864" cy="1323439"/>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Design of a nuclear plant must store and use fuel at the correct densities and must have a </a:t>
            </a:r>
            <a:r>
              <a:rPr lang="en-US" sz="2000" b="1">
                <a:latin typeface="Verdana" panose="020B0604030504040204" pitchFamily="34" charset="0"/>
                <a:cs typeface="Verdana" panose="020B0604030504040204" pitchFamily="34" charset="0"/>
              </a:rPr>
              <a:t>robust coolant system </a:t>
            </a:r>
            <a:r>
              <a:rPr lang="en-US" sz="2000">
                <a:latin typeface="Verdana" panose="020B0604030504040204" pitchFamily="34" charset="0"/>
                <a:cs typeface="Verdana" panose="020B0604030504040204" pitchFamily="34" charset="0"/>
              </a:rPr>
              <a:t>that will continue to function under the most adverse circumstances.</a:t>
            </a:r>
          </a:p>
          <a:p>
            <a:pPr marL="342900" indent="-342900">
              <a:buFont typeface="Arial"/>
              <a:buChar char="•"/>
            </a:pPr>
            <a:r>
              <a:rPr lang="en-US" sz="2000">
                <a:latin typeface="Verdana" panose="020B0604030504040204" pitchFamily="34" charset="0"/>
                <a:cs typeface="Verdana" panose="020B0604030504040204" pitchFamily="34" charset="0"/>
              </a:rPr>
              <a:t>Lack of cooling can cause the fuel in the reactor core to </a:t>
            </a:r>
            <a:r>
              <a:rPr lang="en-US" sz="2000" b="1">
                <a:latin typeface="Verdana" panose="020B0604030504040204" pitchFamily="34" charset="0"/>
                <a:cs typeface="Verdana" panose="020B0604030504040204" pitchFamily="34" charset="0"/>
              </a:rPr>
              <a:t>meltdown</a:t>
            </a:r>
            <a:r>
              <a:rPr lang="en-US" sz="2000">
                <a:latin typeface="Verdana" panose="020B0604030504040204" pitchFamily="34" charset="0"/>
                <a:cs typeface="Verdana" panose="020B0604030504040204" pitchFamily="34" charset="0"/>
              </a:rPr>
              <a:t>.</a:t>
            </a:r>
          </a:p>
        </p:txBody>
      </p:sp>
      <p:sp>
        <p:nvSpPr>
          <p:cNvPr id="3" name="TextBox 2"/>
          <p:cNvSpPr txBox="1"/>
          <p:nvPr/>
        </p:nvSpPr>
        <p:spPr>
          <a:xfrm>
            <a:off x="38101" y="648599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12" name="TextBox 11"/>
          <p:cNvSpPr txBox="1"/>
          <p:nvPr/>
        </p:nvSpPr>
        <p:spPr>
          <a:xfrm>
            <a:off x="231535" y="2386739"/>
            <a:ext cx="11731864" cy="1323439"/>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Shielding</a:t>
            </a:r>
            <a:r>
              <a:rPr lang="en-US" sz="2000">
                <a:latin typeface="Verdana" panose="020B0604030504040204" pitchFamily="34" charset="0"/>
                <a:cs typeface="Verdana" panose="020B0604030504040204" pitchFamily="34" charset="0"/>
              </a:rPr>
              <a:t> is needed to protect operators from radiation in the core.</a:t>
            </a:r>
          </a:p>
          <a:p>
            <a:pPr marL="342900" indent="-342900">
              <a:buFont typeface="Arial"/>
              <a:buChar char="•"/>
            </a:pPr>
            <a:r>
              <a:rPr lang="en-US" sz="2000">
                <a:latin typeface="Verdana" panose="020B0604030504040204" pitchFamily="34" charset="0"/>
                <a:cs typeface="Verdana" panose="020B0604030504040204" pitchFamily="34" charset="0"/>
              </a:rPr>
              <a:t>1 E12 times the safe limit.</a:t>
            </a:r>
          </a:p>
          <a:p>
            <a:pPr marL="342900" indent="-342900">
              <a:buFont typeface="Arial"/>
              <a:buChar char="•"/>
            </a:pPr>
            <a:r>
              <a:rPr lang="en-US" sz="2000">
                <a:latin typeface="Verdana" panose="020B0604030504040204" pitchFamily="34" charset="0"/>
                <a:cs typeface="Verdana" panose="020B0604030504040204" pitchFamily="34" charset="0"/>
              </a:rPr>
              <a:t>Safe distance without shielding would be 8 km.</a:t>
            </a:r>
          </a:p>
          <a:p>
            <a:pPr marL="342900" indent="-342900">
              <a:buFont typeface="Arial"/>
              <a:buChar char="•"/>
            </a:pPr>
            <a:r>
              <a:rPr lang="en-US" sz="2000">
                <a:latin typeface="Verdana" panose="020B0604030504040204" pitchFamily="34" charset="0"/>
                <a:cs typeface="Verdana" panose="020B0604030504040204" pitchFamily="34" charset="0"/>
              </a:rPr>
              <a:t>Concrete and steel both absorb gamma radiation.</a:t>
            </a:r>
          </a:p>
        </p:txBody>
      </p:sp>
      <p:sp>
        <p:nvSpPr>
          <p:cNvPr id="13" name="TextBox 12"/>
          <p:cNvSpPr txBox="1"/>
          <p:nvPr/>
        </p:nvSpPr>
        <p:spPr>
          <a:xfrm>
            <a:off x="231535" y="3987325"/>
            <a:ext cx="11731864"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Containment</a:t>
            </a:r>
            <a:r>
              <a:rPr lang="en-US" sz="2000">
                <a:latin typeface="Verdana" panose="020B0604030504040204" pitchFamily="34" charset="0"/>
                <a:cs typeface="Verdana" panose="020B0604030504040204" pitchFamily="34" charset="0"/>
              </a:rPr>
              <a:t> is needed deal with high pressure and radioactive gases produced in the plant. </a:t>
            </a:r>
          </a:p>
        </p:txBody>
      </p:sp>
      <p:pic>
        <p:nvPicPr>
          <p:cNvPr id="9" name="Picture 8">
            <a:extLst>
              <a:ext uri="{FF2B5EF4-FFF2-40B4-BE49-F238E27FC236}">
                <a16:creationId xmlns:a16="http://schemas.microsoft.com/office/drawing/2014/main" id="{F1229BA5-4101-A441-A293-26E321C93363}"/>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2759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2133918"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Accidents</a:t>
            </a:r>
          </a:p>
        </p:txBody>
      </p:sp>
      <p:sp>
        <p:nvSpPr>
          <p:cNvPr id="6" name="TextBox 5"/>
          <p:cNvSpPr txBox="1"/>
          <p:nvPr/>
        </p:nvSpPr>
        <p:spPr>
          <a:xfrm>
            <a:off x="319658" y="738952"/>
            <a:ext cx="11872342" cy="707886"/>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Most </a:t>
            </a:r>
            <a:r>
              <a:rPr lang="en-US" sz="2000" b="1">
                <a:latin typeface="Verdana" panose="020B0604030504040204" pitchFamily="34" charset="0"/>
                <a:cs typeface="Verdana" panose="020B0604030504040204" pitchFamily="34" charset="0"/>
              </a:rPr>
              <a:t>accidents</a:t>
            </a:r>
            <a:r>
              <a:rPr lang="en-US" sz="2000">
                <a:latin typeface="Verdana" panose="020B0604030504040204" pitchFamily="34" charset="0"/>
                <a:cs typeface="Verdana" panose="020B0604030504040204" pitchFamily="34" charset="0"/>
              </a:rPr>
              <a:t> result from loss of control of the nuclear chain reaction resulting in too much heat.</a:t>
            </a:r>
          </a:p>
        </p:txBody>
      </p:sp>
      <p:sp>
        <p:nvSpPr>
          <p:cNvPr id="3" name="TextBox 2"/>
          <p:cNvSpPr txBox="1"/>
          <p:nvPr/>
        </p:nvSpPr>
        <p:spPr>
          <a:xfrm>
            <a:off x="100093" y="648599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9" name="TextBox 8"/>
          <p:cNvSpPr txBox="1"/>
          <p:nvPr/>
        </p:nvSpPr>
        <p:spPr>
          <a:xfrm>
            <a:off x="319658" y="1682112"/>
            <a:ext cx="11643741"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Water</a:t>
            </a:r>
            <a:r>
              <a:rPr lang="en-US" sz="2000">
                <a:latin typeface="Verdana" panose="020B0604030504040204" pitchFamily="34" charset="0"/>
                <a:cs typeface="Verdana" panose="020B0604030504040204" pitchFamily="34" charset="0"/>
              </a:rPr>
              <a:t> used as moderator or coolant can be turned to steam, react with the zirconium alloy fuel rods and produce </a:t>
            </a:r>
            <a:r>
              <a:rPr lang="en-US" sz="2000" b="1">
                <a:latin typeface="Verdana" panose="020B0604030504040204" pitchFamily="34" charset="0"/>
                <a:cs typeface="Verdana" panose="020B0604030504040204" pitchFamily="34" charset="0"/>
              </a:rPr>
              <a:t>explosive hydrogen gas.</a:t>
            </a:r>
          </a:p>
        </p:txBody>
      </p:sp>
      <p:sp>
        <p:nvSpPr>
          <p:cNvPr id="10" name="TextBox 9"/>
          <p:cNvSpPr txBox="1"/>
          <p:nvPr/>
        </p:nvSpPr>
        <p:spPr>
          <a:xfrm>
            <a:off x="319658" y="2631077"/>
            <a:ext cx="11872342" cy="163121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Loss of cooling </a:t>
            </a:r>
            <a:r>
              <a:rPr lang="en-US" sz="2000">
                <a:latin typeface="Verdana" panose="020B0604030504040204" pitchFamily="34" charset="0"/>
                <a:cs typeface="Verdana" panose="020B0604030504040204" pitchFamily="34" charset="0"/>
              </a:rPr>
              <a:t>is a problem even if the fusion chain reaction is stopped because the fuel will continue to decay and produce heat. This can melt the fuel which can then escape containment.</a:t>
            </a:r>
          </a:p>
          <a:p>
            <a:pPr marL="800100" lvl="1" indent="-342900">
              <a:buFont typeface="Arial"/>
              <a:buChar char="•"/>
            </a:pPr>
            <a:r>
              <a:rPr lang="en-US" sz="2000">
                <a:latin typeface="Verdana" panose="020B0604030504040204" pitchFamily="34" charset="0"/>
                <a:cs typeface="Verdana" panose="020B0604030504040204" pitchFamily="34" charset="0"/>
              </a:rPr>
              <a:t>Three Mile Island (1979, PA)</a:t>
            </a:r>
          </a:p>
          <a:p>
            <a:pPr marL="800100" lvl="1" indent="-342900">
              <a:buFont typeface="Arial"/>
              <a:buChar char="•"/>
            </a:pPr>
            <a:r>
              <a:rPr lang="en-US" sz="2000">
                <a:latin typeface="Verdana" panose="020B0604030504040204" pitchFamily="34" charset="0"/>
                <a:cs typeface="Verdana" panose="020B0604030504040204" pitchFamily="34" charset="0"/>
              </a:rPr>
              <a:t>Fukushima (2011, Japan)</a:t>
            </a:r>
          </a:p>
        </p:txBody>
      </p:sp>
      <p:sp>
        <p:nvSpPr>
          <p:cNvPr id="11" name="TextBox 10"/>
          <p:cNvSpPr txBox="1"/>
          <p:nvPr/>
        </p:nvSpPr>
        <p:spPr>
          <a:xfrm>
            <a:off x="319658" y="4543745"/>
            <a:ext cx="11872342"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Loss of control would allow a runaway fission chain reaction.</a:t>
            </a:r>
          </a:p>
          <a:p>
            <a:pPr marL="800100" lvl="1" indent="-342900">
              <a:buFont typeface="Arial"/>
              <a:buChar char="•"/>
            </a:pPr>
            <a:r>
              <a:rPr lang="en-US" sz="2000">
                <a:latin typeface="Verdana" panose="020B0604030504040204" pitchFamily="34" charset="0"/>
                <a:cs typeface="Verdana" panose="020B0604030504040204" pitchFamily="34" charset="0"/>
              </a:rPr>
              <a:t>Chernobyl (1986, Ukraine)</a:t>
            </a:r>
          </a:p>
        </p:txBody>
      </p:sp>
      <p:sp>
        <p:nvSpPr>
          <p:cNvPr id="14" name="TextBox 13"/>
          <p:cNvSpPr txBox="1"/>
          <p:nvPr/>
        </p:nvSpPr>
        <p:spPr>
          <a:xfrm>
            <a:off x="319658" y="5530676"/>
            <a:ext cx="11872342"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Passive response </a:t>
            </a:r>
            <a:r>
              <a:rPr lang="en-US" sz="2000">
                <a:latin typeface="Verdana" panose="020B0604030504040204" pitchFamily="34" charset="0"/>
                <a:cs typeface="Verdana" panose="020B0604030504040204" pitchFamily="34" charset="0"/>
              </a:rPr>
              <a:t>cause plants to safely shutdown if power or coolant systems failed.</a:t>
            </a:r>
          </a:p>
          <a:p>
            <a:pPr marL="800100" lvl="1" indent="-342900">
              <a:buFont typeface="Arial"/>
              <a:buChar char="•"/>
            </a:pPr>
            <a:r>
              <a:rPr lang="en-US" sz="2000">
                <a:latin typeface="Verdana" panose="020B0604030504040204" pitchFamily="34" charset="0"/>
                <a:cs typeface="Verdana" panose="020B0604030504040204" pitchFamily="34" charset="0"/>
              </a:rPr>
              <a:t>Shutdown would be triggered without operator action.</a:t>
            </a:r>
          </a:p>
        </p:txBody>
      </p:sp>
      <p:pic>
        <p:nvPicPr>
          <p:cNvPr id="12" name="Picture 11">
            <a:extLst>
              <a:ext uri="{FF2B5EF4-FFF2-40B4-BE49-F238E27FC236}">
                <a16:creationId xmlns:a16="http://schemas.microsoft.com/office/drawing/2014/main" id="{9A3DCCED-6BA0-F547-80D8-BB9CC67AA4D6}"/>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6036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1833684" y="3167390"/>
            <a:ext cx="8524631"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6.5: Types of thermal fission reactors</a:t>
            </a:r>
          </a:p>
        </p:txBody>
      </p:sp>
      <p:pic>
        <p:nvPicPr>
          <p:cNvPr id="7" name="Picture 6">
            <a:extLst>
              <a:ext uri="{FF2B5EF4-FFF2-40B4-BE49-F238E27FC236}">
                <a16:creationId xmlns:a16="http://schemas.microsoft.com/office/drawing/2014/main" id="{6BE924B6-CCCF-864C-94FA-34F18EA525F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88623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746069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Global distribution of nuclear plants</a:t>
            </a:r>
          </a:p>
        </p:txBody>
      </p:sp>
      <p:sp>
        <p:nvSpPr>
          <p:cNvPr id="6" name="TextBox 5"/>
          <p:cNvSpPr txBox="1"/>
          <p:nvPr/>
        </p:nvSpPr>
        <p:spPr>
          <a:xfrm>
            <a:off x="319659" y="893934"/>
            <a:ext cx="6631983" cy="1753622"/>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2017: Nuclear power generation in</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30 countries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449 reactors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60 new plants under construction in 15 countries</a:t>
            </a:r>
          </a:p>
        </p:txBody>
      </p:sp>
      <p:sp>
        <p:nvSpPr>
          <p:cNvPr id="3" name="TextBox 2"/>
          <p:cNvSpPr txBox="1"/>
          <p:nvPr/>
        </p:nvSpPr>
        <p:spPr>
          <a:xfrm>
            <a:off x="112395" y="6037207"/>
            <a:ext cx="5318587" cy="738664"/>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https://www.weforum.org/agenda/2019/11/countries-that-have-the-most-nuclear-power-alternative-energy-electricity-climate-change/</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7" name="Picture 6">
            <a:extLst>
              <a:ext uri="{FF2B5EF4-FFF2-40B4-BE49-F238E27FC236}">
                <a16:creationId xmlns:a16="http://schemas.microsoft.com/office/drawing/2014/main" id="{5C853319-62FE-F645-92F0-C6248F3C713B}"/>
              </a:ext>
            </a:extLst>
          </p:cNvPr>
          <p:cNvPicPr>
            <a:picLocks noChangeAspect="1"/>
          </p:cNvPicPr>
          <p:nvPr/>
        </p:nvPicPr>
        <p:blipFill rotWithShape="1">
          <a:blip r:embed="rId4"/>
          <a:srcRect t="7392" r="27050" b="3100"/>
          <a:stretch/>
        </p:blipFill>
        <p:spPr>
          <a:xfrm>
            <a:off x="6504708" y="734112"/>
            <a:ext cx="5257802" cy="6056920"/>
          </a:xfrm>
          <a:prstGeom prst="rect">
            <a:avLst/>
          </a:prstGeom>
        </p:spPr>
      </p:pic>
      <p:sp>
        <p:nvSpPr>
          <p:cNvPr id="8" name="TextBox 7">
            <a:extLst>
              <a:ext uri="{FF2B5EF4-FFF2-40B4-BE49-F238E27FC236}">
                <a16:creationId xmlns:a16="http://schemas.microsoft.com/office/drawing/2014/main" id="{D3CFE16D-C423-9147-940B-AA599020869E}"/>
              </a:ext>
            </a:extLst>
          </p:cNvPr>
          <p:cNvSpPr txBox="1"/>
          <p:nvPr/>
        </p:nvSpPr>
        <p:spPr>
          <a:xfrm>
            <a:off x="9961419" y="3393240"/>
            <a:ext cx="1039772" cy="369332"/>
          </a:xfrm>
          <a:prstGeom prst="rect">
            <a:avLst/>
          </a:prstGeom>
          <a:solidFill>
            <a:schemeClr val="bg1"/>
          </a:solidFill>
        </p:spPr>
        <p:txBody>
          <a:bodyPr wrap="none" rtlCol="0">
            <a:spAutoFit/>
          </a:bodyPr>
          <a:lstStyle/>
          <a:p>
            <a:r>
              <a:rPr lang="en-US"/>
              <a:t>total 449</a:t>
            </a:r>
          </a:p>
        </p:txBody>
      </p:sp>
    </p:spTree>
    <p:extLst>
      <p:ext uri="{BB962C8B-B14F-4D97-AF65-F5344CB8AC3E}">
        <p14:creationId xmlns:p14="http://schemas.microsoft.com/office/powerpoint/2010/main" val="1707659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24" r="7120" b="11267"/>
          <a:stretch/>
        </p:blipFill>
        <p:spPr bwMode="auto">
          <a:xfrm>
            <a:off x="6096000" y="742895"/>
            <a:ext cx="6012049" cy="6084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0313"/>
            <a:ext cx="786144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Light water pressurized water reactor</a:t>
            </a:r>
          </a:p>
        </p:txBody>
      </p:sp>
      <p:sp>
        <p:nvSpPr>
          <p:cNvPr id="6" name="TextBox 5"/>
          <p:cNvSpPr txBox="1"/>
          <p:nvPr/>
        </p:nvSpPr>
        <p:spPr>
          <a:xfrm>
            <a:off x="319657" y="738953"/>
            <a:ext cx="5776343" cy="1323439"/>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Most are pressurized water reactors </a:t>
            </a:r>
            <a:r>
              <a:rPr lang="en-US" sz="2000" b="1">
                <a:latin typeface="Verdana" panose="020B0604030504040204" pitchFamily="34" charset="0"/>
                <a:cs typeface="Verdana" panose="020B0604030504040204" pitchFamily="34" charset="0"/>
              </a:rPr>
              <a:t>(PWRs) </a:t>
            </a:r>
            <a:r>
              <a:rPr lang="en-US" sz="2000">
                <a:latin typeface="Verdana" panose="020B0604030504040204" pitchFamily="34" charset="0"/>
                <a:cs typeface="Verdana" panose="020B0604030504040204" pitchFamily="34" charset="0"/>
              </a:rPr>
              <a:t>developed in the US, or water-water-energy-reactors </a:t>
            </a:r>
            <a:r>
              <a:rPr lang="en-US" sz="2000" b="1">
                <a:latin typeface="Verdana" panose="020B0604030504040204" pitchFamily="34" charset="0"/>
                <a:cs typeface="Verdana" panose="020B0604030504040204" pitchFamily="34" charset="0"/>
              </a:rPr>
              <a:t>(VVER) </a:t>
            </a:r>
            <a:r>
              <a:rPr lang="en-US" sz="2000">
                <a:latin typeface="Verdana" panose="020B0604030504040204" pitchFamily="34" charset="0"/>
                <a:cs typeface="Verdana" panose="020B0604030504040204" pitchFamily="34" charset="0"/>
              </a:rPr>
              <a:t>from Russia.</a:t>
            </a:r>
          </a:p>
        </p:txBody>
      </p:sp>
      <p:sp>
        <p:nvSpPr>
          <p:cNvPr id="3" name="TextBox 2"/>
          <p:cNvSpPr txBox="1"/>
          <p:nvPr/>
        </p:nvSpPr>
        <p:spPr>
          <a:xfrm>
            <a:off x="38101" y="648599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2" name="TextBox 1"/>
          <p:cNvSpPr txBox="1"/>
          <p:nvPr/>
        </p:nvSpPr>
        <p:spPr>
          <a:xfrm>
            <a:off x="319659" y="2109288"/>
            <a:ext cx="6012047" cy="1477328"/>
          </a:xfrm>
          <a:prstGeom prst="rect">
            <a:avLst/>
          </a:prstGeom>
          <a:noFill/>
        </p:spPr>
        <p:txBody>
          <a:bodyPr wrap="square" rtlCol="0">
            <a:spAutoFit/>
          </a:bodyPr>
          <a:lstStyle/>
          <a:p>
            <a:r>
              <a:rPr lang="en-US" b="1">
                <a:latin typeface="Verdana" panose="020B0604030504040204" pitchFamily="34" charset="0"/>
                <a:cs typeface="Verdana" panose="020B0604030504040204" pitchFamily="34" charset="0"/>
              </a:rPr>
              <a:t>Core:</a:t>
            </a:r>
          </a:p>
          <a:p>
            <a:pPr marL="285750" indent="-285750">
              <a:buFont typeface="Arial"/>
              <a:buChar char="•"/>
            </a:pPr>
            <a:r>
              <a:rPr lang="en-US">
                <a:latin typeface="Verdana" panose="020B0604030504040204" pitchFamily="34" charset="0"/>
                <a:cs typeface="Verdana" panose="020B0604030504040204" pitchFamily="34" charset="0"/>
              </a:rPr>
              <a:t>100 fuel assemblies</a:t>
            </a:r>
          </a:p>
          <a:p>
            <a:pPr marL="285750" indent="-285750">
              <a:buFont typeface="Arial"/>
              <a:buChar char="•"/>
            </a:pPr>
            <a:r>
              <a:rPr lang="en-US">
                <a:latin typeface="Verdana" panose="020B0604030504040204" pitchFamily="34" charset="0"/>
                <a:cs typeface="Verdana" panose="020B0604030504040204" pitchFamily="34" charset="0"/>
              </a:rPr>
              <a:t>Each 100s of UO</a:t>
            </a:r>
            <a:r>
              <a:rPr lang="en-US" baseline="-25000">
                <a:latin typeface="Verdana" panose="020B0604030504040204" pitchFamily="34" charset="0"/>
                <a:cs typeface="Verdana" panose="020B0604030504040204" pitchFamily="34" charset="0"/>
              </a:rPr>
              <a:t>2</a:t>
            </a:r>
            <a:r>
              <a:rPr lang="en-US">
                <a:latin typeface="Verdana" panose="020B0604030504040204" pitchFamily="34" charset="0"/>
                <a:cs typeface="Verdana" panose="020B0604030504040204" pitchFamily="34" charset="0"/>
              </a:rPr>
              <a:t> fuel rods</a:t>
            </a:r>
          </a:p>
          <a:p>
            <a:pPr marL="285750" indent="-285750">
              <a:buFont typeface="Arial"/>
              <a:buChar char="•"/>
            </a:pPr>
            <a:r>
              <a:rPr lang="en-US">
                <a:latin typeface="Verdana" panose="020B0604030504040204" pitchFamily="34" charset="0"/>
                <a:cs typeface="Verdana" panose="020B0604030504040204" pitchFamily="34" charset="0"/>
              </a:rPr>
              <a:t>Water coolant/moderator flows through fuel at high pressure</a:t>
            </a:r>
          </a:p>
        </p:txBody>
      </p:sp>
      <p:sp>
        <p:nvSpPr>
          <p:cNvPr id="13" name="TextBox 12"/>
          <p:cNvSpPr txBox="1"/>
          <p:nvPr/>
        </p:nvSpPr>
        <p:spPr>
          <a:xfrm>
            <a:off x="319659" y="3689686"/>
            <a:ext cx="5776341" cy="1754326"/>
          </a:xfrm>
          <a:prstGeom prst="rect">
            <a:avLst/>
          </a:prstGeom>
          <a:noFill/>
        </p:spPr>
        <p:txBody>
          <a:bodyPr wrap="square" rtlCol="0">
            <a:spAutoFit/>
          </a:bodyPr>
          <a:lstStyle/>
          <a:p>
            <a:r>
              <a:rPr lang="en-US" b="1">
                <a:latin typeface="Verdana" panose="020B0604030504040204" pitchFamily="34" charset="0"/>
                <a:cs typeface="Verdana" panose="020B0604030504040204" pitchFamily="34" charset="0"/>
              </a:rPr>
              <a:t>Boiler:</a:t>
            </a:r>
          </a:p>
          <a:p>
            <a:pPr marL="285750" indent="-285750">
              <a:buFont typeface="Arial"/>
              <a:buChar char="•"/>
            </a:pPr>
            <a:r>
              <a:rPr lang="en-US">
                <a:latin typeface="Verdana" panose="020B0604030504040204" pitchFamily="34" charset="0"/>
                <a:cs typeface="Verdana" panose="020B0604030504040204" pitchFamily="34" charset="0"/>
              </a:rPr>
              <a:t>Heated water (300°C) is pressurized to 100 atm to ensure that it remains liquid and can work as coolant.</a:t>
            </a:r>
          </a:p>
          <a:p>
            <a:pPr marL="285750" indent="-285750">
              <a:buFont typeface="Arial"/>
              <a:buChar char="•"/>
            </a:pPr>
            <a:r>
              <a:rPr lang="en-US">
                <a:latin typeface="Verdana" panose="020B0604030504040204" pitchFamily="34" charset="0"/>
                <a:cs typeface="Verdana" panose="020B0604030504040204" pitchFamily="34" charset="0"/>
              </a:rPr>
              <a:t>Heat exchange in the boiler produces steam for electric generation.</a:t>
            </a:r>
          </a:p>
        </p:txBody>
      </p:sp>
      <p:sp>
        <p:nvSpPr>
          <p:cNvPr id="15" name="TextBox 14"/>
          <p:cNvSpPr txBox="1"/>
          <p:nvPr/>
        </p:nvSpPr>
        <p:spPr>
          <a:xfrm>
            <a:off x="306959" y="5529556"/>
            <a:ext cx="6546090" cy="923330"/>
          </a:xfrm>
          <a:prstGeom prst="rect">
            <a:avLst/>
          </a:prstGeom>
          <a:noFill/>
        </p:spPr>
        <p:txBody>
          <a:bodyPr wrap="square" rtlCol="0">
            <a:spAutoFit/>
          </a:bodyPr>
          <a:lstStyle/>
          <a:p>
            <a:r>
              <a:rPr lang="en-US" b="1">
                <a:latin typeface="Verdana" panose="020B0604030504040204" pitchFamily="34" charset="0"/>
                <a:cs typeface="Verdana" panose="020B0604030504040204" pitchFamily="34" charset="0"/>
              </a:rPr>
              <a:t>Containment and safety:</a:t>
            </a:r>
          </a:p>
          <a:p>
            <a:pPr marL="285750" indent="-285750">
              <a:buFont typeface="Arial"/>
              <a:buChar char="•"/>
            </a:pPr>
            <a:r>
              <a:rPr lang="en-US">
                <a:latin typeface="Verdana" panose="020B0604030504040204" pitchFamily="34" charset="0"/>
                <a:cs typeface="Verdana" panose="020B0604030504040204" pitchFamily="34" charset="0"/>
              </a:rPr>
              <a:t>Pressure vessel</a:t>
            </a:r>
          </a:p>
          <a:p>
            <a:pPr marL="285750" indent="-285750">
              <a:buFont typeface="Arial"/>
              <a:buChar char="•"/>
            </a:pPr>
            <a:r>
              <a:rPr lang="en-US">
                <a:latin typeface="Verdana" panose="020B0604030504040204" pitchFamily="34" charset="0"/>
                <a:cs typeface="Verdana" panose="020B0604030504040204" pitchFamily="34" charset="0"/>
              </a:rPr>
              <a:t>Emergency coolant system</a:t>
            </a:r>
          </a:p>
        </p:txBody>
      </p:sp>
      <p:pic>
        <p:nvPicPr>
          <p:cNvPr id="11" name="Picture 10">
            <a:extLst>
              <a:ext uri="{FF2B5EF4-FFF2-40B4-BE49-F238E27FC236}">
                <a16:creationId xmlns:a16="http://schemas.microsoft.com/office/drawing/2014/main" id="{681D2D22-E216-574F-9B35-85659AB40883}"/>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4252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3921"/>
            <a:ext cx="641393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Failure: Three Mile Island (PA)</a:t>
            </a:r>
          </a:p>
        </p:txBody>
      </p:sp>
      <p:sp>
        <p:nvSpPr>
          <p:cNvPr id="3" name="TextBox 2"/>
          <p:cNvSpPr txBox="1"/>
          <p:nvPr/>
        </p:nvSpPr>
        <p:spPr>
          <a:xfrm>
            <a:off x="154888" y="621509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6" name="TextBox 5"/>
          <p:cNvSpPr txBox="1"/>
          <p:nvPr/>
        </p:nvSpPr>
        <p:spPr>
          <a:xfrm>
            <a:off x="319659" y="738953"/>
            <a:ext cx="8607679" cy="5308441"/>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28 March 1979</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 water pump in the cooling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system failed (jammed valve)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allowing coolant to escape.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Operators were confused.</a:t>
            </a: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endParaRPr lang="en-US" sz="2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reactor overheated.</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 small amount of radioactive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material was released into the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atmosphere.</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No immediate or anticipated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health effects.</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Small but not statistically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significant increase in cancer.</a:t>
            </a:r>
          </a:p>
        </p:txBody>
      </p:sp>
      <p:pic>
        <p:nvPicPr>
          <p:cNvPr id="2" name="Picture 1" descr="1024px-Graphic_TMI-2_Core_End-State_Configuration.pn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017758" y="866637"/>
            <a:ext cx="3801568" cy="5628102"/>
          </a:xfrm>
          <a:prstGeom prst="rect">
            <a:avLst/>
          </a:prstGeom>
          <a:ln>
            <a:noFill/>
          </a:ln>
        </p:spPr>
      </p:pic>
      <p:pic>
        <p:nvPicPr>
          <p:cNvPr id="7" name="Picture 6" descr="TMI_cleanu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3819" y="3068480"/>
            <a:ext cx="3373293" cy="3703888"/>
          </a:xfrm>
          <a:prstGeom prst="rect">
            <a:avLst/>
          </a:prstGeom>
        </p:spPr>
      </p:pic>
      <p:sp>
        <p:nvSpPr>
          <p:cNvPr id="10" name="TextBox 9"/>
          <p:cNvSpPr txBox="1"/>
          <p:nvPr/>
        </p:nvSpPr>
        <p:spPr>
          <a:xfrm>
            <a:off x="154888" y="6464591"/>
            <a:ext cx="5412059"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https://</a:t>
            </a:r>
            <a:r>
              <a:rPr lang="en-US" sz="1400" err="1">
                <a:latin typeface="Verdana" panose="020B0604030504040204" pitchFamily="34" charset="0"/>
                <a:cs typeface="Verdana" panose="020B0604030504040204" pitchFamily="34" charset="0"/>
              </a:rPr>
              <a:t>en.wikipedia.org</a:t>
            </a:r>
            <a:r>
              <a:rPr lang="en-US" sz="1400">
                <a:latin typeface="Verdana" panose="020B0604030504040204" pitchFamily="34" charset="0"/>
                <a:cs typeface="Verdana" panose="020B0604030504040204" pitchFamily="34" charset="0"/>
              </a:rPr>
              <a:t>/wiki/</a:t>
            </a:r>
            <a:r>
              <a:rPr lang="en-US" sz="1400" err="1">
                <a:latin typeface="Verdana" panose="020B0604030504040204" pitchFamily="34" charset="0"/>
                <a:cs typeface="Verdana" panose="020B0604030504040204" pitchFamily="34" charset="0"/>
              </a:rPr>
              <a:t>Three_Mile_Island_accident</a:t>
            </a:r>
            <a:endParaRPr lang="en-US" sz="1400">
              <a:latin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158457BB-79E8-8540-9C57-EDA15C715960}"/>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84950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5811"/>
            <a:ext cx="688041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Light water boiling water reactor</a:t>
            </a:r>
          </a:p>
        </p:txBody>
      </p:sp>
      <p:sp>
        <p:nvSpPr>
          <p:cNvPr id="6" name="TextBox 5"/>
          <p:cNvSpPr txBox="1"/>
          <p:nvPr/>
        </p:nvSpPr>
        <p:spPr>
          <a:xfrm>
            <a:off x="275054" y="781611"/>
            <a:ext cx="5670476" cy="1015663"/>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Boiling water reactors (</a:t>
            </a:r>
            <a:r>
              <a:rPr lang="en-US" sz="2000" b="1">
                <a:latin typeface="Verdana" panose="020B0604030504040204" pitchFamily="34" charset="0"/>
                <a:cs typeface="Verdana" panose="020B0604030504040204" pitchFamily="34" charset="0"/>
              </a:rPr>
              <a:t>BWRs</a:t>
            </a:r>
            <a:r>
              <a:rPr lang="en-US" sz="2000">
                <a:latin typeface="Verdana" panose="020B0604030504040204" pitchFamily="34" charset="0"/>
                <a:cs typeface="Verdana" panose="020B0604030504040204" pitchFamily="34" charset="0"/>
              </a:rPr>
              <a:t>) developed in the US are next most common. </a:t>
            </a:r>
            <a:r>
              <a:rPr lang="en-US" sz="2000" b="1">
                <a:latin typeface="Verdana" panose="020B0604030504040204" pitchFamily="34" charset="0"/>
                <a:cs typeface="Verdana" panose="020B0604030504040204" pitchFamily="34" charset="0"/>
              </a:rPr>
              <a:t>Fukushima</a:t>
            </a:r>
            <a:r>
              <a:rPr lang="en-US" sz="2000">
                <a:latin typeface="Verdana" panose="020B0604030504040204" pitchFamily="34" charset="0"/>
                <a:cs typeface="Verdana" panose="020B0604030504040204" pitchFamily="34" charset="0"/>
              </a:rPr>
              <a:t> has BWRs.</a:t>
            </a:r>
          </a:p>
        </p:txBody>
      </p:sp>
      <p:sp>
        <p:nvSpPr>
          <p:cNvPr id="3" name="TextBox 2"/>
          <p:cNvSpPr txBox="1"/>
          <p:nvPr/>
        </p:nvSpPr>
        <p:spPr>
          <a:xfrm>
            <a:off x="88069" y="6023525"/>
            <a:ext cx="2532467"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2" name="TextBox 1"/>
          <p:cNvSpPr txBox="1"/>
          <p:nvPr/>
        </p:nvSpPr>
        <p:spPr>
          <a:xfrm>
            <a:off x="319659" y="1901004"/>
            <a:ext cx="5255951" cy="2585323"/>
          </a:xfrm>
          <a:prstGeom prst="rect">
            <a:avLst/>
          </a:prstGeom>
          <a:noFill/>
        </p:spPr>
        <p:txBody>
          <a:bodyPr wrap="square" rtlCol="0">
            <a:spAutoFit/>
          </a:bodyPr>
          <a:lstStyle/>
          <a:p>
            <a:r>
              <a:rPr lang="en-US">
                <a:latin typeface="Verdana" panose="020B0604030504040204" pitchFamily="34" charset="0"/>
                <a:cs typeface="Verdana" panose="020B0604030504040204" pitchFamily="34" charset="0"/>
              </a:rPr>
              <a:t>Similar to PWR, except:</a:t>
            </a:r>
          </a:p>
          <a:p>
            <a:endParaRPr lang="en-US">
              <a:latin typeface="Verdana" panose="020B0604030504040204" pitchFamily="34" charset="0"/>
              <a:cs typeface="Verdana" panose="020B0604030504040204" pitchFamily="34" charset="0"/>
            </a:endParaRPr>
          </a:p>
          <a:p>
            <a:pPr marL="285750" indent="-285750">
              <a:buFont typeface="Arial"/>
              <a:buChar char="•"/>
            </a:pPr>
            <a:r>
              <a:rPr lang="en-US">
                <a:latin typeface="Verdana" panose="020B0604030504040204" pitchFamily="34" charset="0"/>
                <a:cs typeface="Verdana" panose="020B0604030504040204" pitchFamily="34" charset="0"/>
              </a:rPr>
              <a:t>The water that flows through the fuel rods is allowed to boil to steam which is then used in the turbines.</a:t>
            </a:r>
          </a:p>
          <a:p>
            <a:pPr marL="285750" indent="-285750">
              <a:buFont typeface="Arial"/>
              <a:buChar char="•"/>
            </a:pPr>
            <a:endParaRPr lang="en-US">
              <a:latin typeface="Verdana" panose="020B0604030504040204" pitchFamily="34" charset="0"/>
              <a:cs typeface="Verdana" panose="020B0604030504040204" pitchFamily="34" charset="0"/>
            </a:endParaRPr>
          </a:p>
          <a:p>
            <a:pPr marL="285750" indent="-285750">
              <a:buFont typeface="Arial"/>
              <a:buChar char="•"/>
            </a:pPr>
            <a:r>
              <a:rPr lang="en-US">
                <a:latin typeface="Verdana" panose="020B0604030504040204" pitchFamily="34" charset="0"/>
                <a:cs typeface="Verdana" panose="020B0604030504040204" pitchFamily="34" charset="0"/>
              </a:rPr>
              <a:t>Turbines are exposed to radioactivity.</a:t>
            </a:r>
          </a:p>
          <a:p>
            <a:endParaRPr lang="en-US">
              <a:latin typeface="Verdana" panose="020B0604030504040204" pitchFamily="34" charset="0"/>
              <a:cs typeface="Verdana" panose="020B0604030504040204" pitchFamily="34" charset="0"/>
            </a:endParaRPr>
          </a:p>
          <a:p>
            <a:pPr marL="285750" indent="-285750">
              <a:buFont typeface="Arial"/>
              <a:buChar char="•"/>
            </a:pPr>
            <a:r>
              <a:rPr lang="en-US">
                <a:latin typeface="Verdana" panose="020B0604030504040204" pitchFamily="34" charset="0"/>
                <a:cs typeface="Verdana" panose="020B0604030504040204" pitchFamily="34" charset="0"/>
              </a:rPr>
              <a:t>Lower cost.</a:t>
            </a:r>
          </a:p>
        </p:txBody>
      </p:sp>
      <p:pic>
        <p:nvPicPr>
          <p:cNvPr id="9" name="Picture 8" descr="Scanbot Nov 8, 2017 8.48 PM.pdf"/>
          <p:cNvPicPr>
            <a:picLocks noChangeAspect="1"/>
          </p:cNvPicPr>
          <p:nvPr/>
        </p:nvPicPr>
        <p:blipFill rotWithShape="1">
          <a:blip r:embed="rId2">
            <a:extLst>
              <a:ext uri="{28A0092B-C50C-407E-A947-70E740481C1C}">
                <a14:useLocalDpi xmlns:a14="http://schemas.microsoft.com/office/drawing/2010/main" val="0"/>
              </a:ext>
            </a:extLst>
          </a:blip>
          <a:srcRect b="10700"/>
          <a:stretch/>
        </p:blipFill>
        <p:spPr>
          <a:xfrm>
            <a:off x="5945530" y="720743"/>
            <a:ext cx="6164691" cy="6044810"/>
          </a:xfrm>
          <a:prstGeom prst="rect">
            <a:avLst/>
          </a:prstGeom>
        </p:spPr>
      </p:pic>
      <p:pic>
        <p:nvPicPr>
          <p:cNvPr id="10" name="Picture 9">
            <a:extLst>
              <a:ext uri="{FF2B5EF4-FFF2-40B4-BE49-F238E27FC236}">
                <a16:creationId xmlns:a16="http://schemas.microsoft.com/office/drawing/2014/main" id="{27A3471B-9286-0143-AEF3-681E6946B53E}"/>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000633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847"/>
            <a:ext cx="575029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Failure: Fukushima (Japan)</a:t>
            </a:r>
          </a:p>
        </p:txBody>
      </p:sp>
      <p:sp>
        <p:nvSpPr>
          <p:cNvPr id="3" name="TextBox 2"/>
          <p:cNvSpPr txBox="1"/>
          <p:nvPr/>
        </p:nvSpPr>
        <p:spPr>
          <a:xfrm>
            <a:off x="82747" y="6469376"/>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6" name="TextBox 5"/>
          <p:cNvSpPr txBox="1"/>
          <p:nvPr/>
        </p:nvSpPr>
        <p:spPr>
          <a:xfrm>
            <a:off x="319659" y="738952"/>
            <a:ext cx="11525500" cy="4292778"/>
          </a:xfrm>
          <a:prstGeom prst="rect">
            <a:avLst/>
          </a:prstGeom>
          <a:solidFill>
            <a:srgbClr val="FFFFFF"/>
          </a:solidFill>
        </p:spPr>
        <p:txBody>
          <a:bodyPr wrap="square" rtlCol="0">
            <a:spAutoFit/>
          </a:bodyPr>
          <a:lstStyle/>
          <a:p>
            <a:pPr>
              <a:lnSpc>
                <a:spcPct val="110000"/>
              </a:lnSpc>
            </a:pPr>
            <a:r>
              <a:rPr lang="en-US" sz="2000" u="sng">
                <a:solidFill>
                  <a:srgbClr val="000000"/>
                </a:solidFill>
                <a:latin typeface="Verdana" panose="020B0604030504040204" pitchFamily="34" charset="0"/>
                <a:cs typeface="Verdana" panose="020B0604030504040204" pitchFamily="34" charset="0"/>
              </a:rPr>
              <a:t>11 March 2011</a:t>
            </a: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The plants electrical infrastructure was damaged by a </a:t>
            </a:r>
            <a:r>
              <a:rPr lang="en-US" sz="2000" b="1">
                <a:solidFill>
                  <a:srgbClr val="000000"/>
                </a:solidFill>
                <a:latin typeface="Verdana" panose="020B0604030504040204" pitchFamily="34" charset="0"/>
                <a:cs typeface="Verdana" panose="020B0604030504040204" pitchFamily="34" charset="0"/>
              </a:rPr>
              <a:t>tsunami</a:t>
            </a:r>
            <a:r>
              <a:rPr lang="en-US" sz="2000">
                <a:solidFill>
                  <a:srgbClr val="000000"/>
                </a:solidFill>
                <a:latin typeface="Verdana" panose="020B0604030504040204" pitchFamily="34" charset="0"/>
                <a:cs typeface="Verdana" panose="020B0604030504040204" pitchFamily="34" charset="0"/>
              </a:rPr>
              <a:t>.</a:t>
            </a:r>
          </a:p>
          <a:p>
            <a:pPr marL="342900" indent="-342900">
              <a:lnSpc>
                <a:spcPct val="110000"/>
              </a:lnSpc>
              <a:buFont typeface="Arial"/>
              <a:buChar char="•"/>
            </a:pPr>
            <a:endParaRPr lang="en-US" sz="100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Loss of coolant caused reactors to </a:t>
            </a:r>
            <a:r>
              <a:rPr lang="en-US" sz="2000" b="1">
                <a:solidFill>
                  <a:srgbClr val="000000"/>
                </a:solidFill>
                <a:latin typeface="Verdana" panose="020B0604030504040204" pitchFamily="34" charset="0"/>
                <a:cs typeface="Verdana" panose="020B0604030504040204" pitchFamily="34" charset="0"/>
              </a:rPr>
              <a:t>overheat</a:t>
            </a:r>
            <a:r>
              <a:rPr lang="en-US" sz="2000">
                <a:solidFill>
                  <a:srgbClr val="000000"/>
                </a:solidFill>
                <a:latin typeface="Verdana" panose="020B0604030504040204" pitchFamily="34" charset="0"/>
                <a:cs typeface="Verdana" panose="020B0604030504040204" pitchFamily="34" charset="0"/>
              </a:rPr>
              <a:t>, leading to </a:t>
            </a:r>
            <a:r>
              <a:rPr lang="en-US" sz="2000" b="1">
                <a:solidFill>
                  <a:srgbClr val="000000"/>
                </a:solidFill>
                <a:latin typeface="Verdana" panose="020B0604030504040204" pitchFamily="34" charset="0"/>
                <a:cs typeface="Verdana" panose="020B0604030504040204" pitchFamily="34" charset="0"/>
              </a:rPr>
              <a:t>explosions</a:t>
            </a:r>
            <a:r>
              <a:rPr lang="en-US" sz="2000">
                <a:solidFill>
                  <a:srgbClr val="000000"/>
                </a:solidFill>
                <a:latin typeface="Verdana" panose="020B0604030504040204" pitchFamily="34" charset="0"/>
                <a:cs typeface="Verdana" panose="020B0604030504040204" pitchFamily="34" charset="0"/>
              </a:rPr>
              <a:t>.</a:t>
            </a:r>
          </a:p>
          <a:p>
            <a:pPr>
              <a:lnSpc>
                <a:spcPct val="110000"/>
              </a:lnSpc>
            </a:pPr>
            <a:endParaRPr lang="en-US" sz="100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Radioactive material was released. Estimated at 10-20% as much as at Chernobyl.</a:t>
            </a:r>
          </a:p>
          <a:p>
            <a:pPr>
              <a:lnSpc>
                <a:spcPct val="110000"/>
              </a:lnSpc>
            </a:pPr>
            <a:endParaRPr lang="en-US" sz="100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Long-term health effects have yet to be determined.</a:t>
            </a:r>
          </a:p>
          <a:p>
            <a:pPr>
              <a:lnSpc>
                <a:spcPct val="110000"/>
              </a:lnSpc>
            </a:pPr>
            <a:endParaRPr lang="en-US" sz="100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The site is closed.</a:t>
            </a:r>
          </a:p>
          <a:p>
            <a:pPr>
              <a:lnSpc>
                <a:spcPct val="110000"/>
              </a:lnSpc>
            </a:pPr>
            <a:endParaRPr lang="en-US" sz="1000">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solidFill>
                  <a:srgbClr val="000000"/>
                </a:solidFill>
                <a:latin typeface="Verdana" panose="020B0604030504040204" pitchFamily="34" charset="0"/>
                <a:cs typeface="Verdana" panose="020B0604030504040204" pitchFamily="34" charset="0"/>
              </a:rPr>
              <a:t>Engineers are freezing ground-</a:t>
            </a:r>
            <a:br>
              <a:rPr lang="en-US" sz="2000">
                <a:solidFill>
                  <a:srgbClr val="000000"/>
                </a:solidFill>
                <a:latin typeface="Verdana" panose="020B0604030504040204" pitchFamily="34" charset="0"/>
                <a:cs typeface="Verdana" panose="020B0604030504040204" pitchFamily="34" charset="0"/>
              </a:rPr>
            </a:br>
            <a:r>
              <a:rPr lang="en-US" sz="2000">
                <a:solidFill>
                  <a:srgbClr val="000000"/>
                </a:solidFill>
                <a:latin typeface="Verdana" panose="020B0604030504040204" pitchFamily="34" charset="0"/>
                <a:cs typeface="Verdana" panose="020B0604030504040204" pitchFamily="34" charset="0"/>
              </a:rPr>
              <a:t>water to prevent it from </a:t>
            </a:r>
            <a:br>
              <a:rPr lang="en-US" sz="2000">
                <a:solidFill>
                  <a:srgbClr val="000000"/>
                </a:solidFill>
                <a:latin typeface="Verdana" panose="020B0604030504040204" pitchFamily="34" charset="0"/>
                <a:cs typeface="Verdana" panose="020B0604030504040204" pitchFamily="34" charset="0"/>
              </a:rPr>
            </a:br>
            <a:r>
              <a:rPr lang="en-US" sz="2000">
                <a:solidFill>
                  <a:srgbClr val="000000"/>
                </a:solidFill>
                <a:latin typeface="Verdana" panose="020B0604030504040204" pitchFamily="34" charset="0"/>
                <a:cs typeface="Verdana" panose="020B0604030504040204" pitchFamily="34" charset="0"/>
              </a:rPr>
              <a:t>running into the sea; </a:t>
            </a:r>
            <a:br>
              <a:rPr lang="en-US" sz="2000">
                <a:solidFill>
                  <a:srgbClr val="000000"/>
                </a:solidFill>
                <a:latin typeface="Verdana" panose="020B0604030504040204" pitchFamily="34" charset="0"/>
                <a:cs typeface="Verdana" panose="020B0604030504040204" pitchFamily="34" charset="0"/>
              </a:rPr>
            </a:br>
            <a:r>
              <a:rPr lang="en-US" sz="2000">
                <a:solidFill>
                  <a:srgbClr val="000000"/>
                </a:solidFill>
                <a:latin typeface="Verdana" panose="020B0604030504040204" pitchFamily="34" charset="0"/>
                <a:cs typeface="Verdana" panose="020B0604030504040204" pitchFamily="34" charset="0"/>
              </a:rPr>
              <a:t>not totally successful.</a:t>
            </a:r>
          </a:p>
        </p:txBody>
      </p:sp>
      <p:pic>
        <p:nvPicPr>
          <p:cNvPr id="9" name="Picture 8"/>
          <p:cNvPicPr>
            <a:picLocks noChangeAspect="1"/>
          </p:cNvPicPr>
          <p:nvPr/>
        </p:nvPicPr>
        <p:blipFill rotWithShape="1">
          <a:blip r:embed="rId2"/>
          <a:srcRect b="14832"/>
          <a:stretch/>
        </p:blipFill>
        <p:spPr>
          <a:xfrm>
            <a:off x="4945617" y="2974360"/>
            <a:ext cx="7163636" cy="3781421"/>
          </a:xfrm>
          <a:prstGeom prst="rect">
            <a:avLst/>
          </a:prstGeom>
        </p:spPr>
      </p:pic>
      <p:pic>
        <p:nvPicPr>
          <p:cNvPr id="10" name="Picture 9">
            <a:extLst>
              <a:ext uri="{FF2B5EF4-FFF2-40B4-BE49-F238E27FC236}">
                <a16:creationId xmlns:a16="http://schemas.microsoft.com/office/drawing/2014/main" id="{9B2F785D-9D55-C248-9A2E-C09FA337B90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2354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847"/>
            <a:ext cx="3589444"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Fukushima flaws</a:t>
            </a:r>
          </a:p>
        </p:txBody>
      </p:sp>
      <p:sp>
        <p:nvSpPr>
          <p:cNvPr id="3" name="TextBox 2"/>
          <p:cNvSpPr txBox="1"/>
          <p:nvPr/>
        </p:nvSpPr>
        <p:spPr>
          <a:xfrm>
            <a:off x="124310" y="5218509"/>
            <a:ext cx="4350708" cy="1600438"/>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https://www.wsj.com/articles/SB10001424052702304887904576395580035481822#:~:text=in%20a%20global%20campaign%20to,in%20charge%20of%20design%20changes.&amp;text=At%20that%20time%2C%20barely%20two,its%20own%20nuclear%2Dpower%20plants</a:t>
            </a:r>
            <a:r>
              <a:rPr lang="en-US" sz="1400" dirty="0">
                <a:latin typeface="Verdana" panose="020B0604030504040204" pitchFamily="34" charset="0"/>
                <a:cs typeface="Verdana" panose="020B0604030504040204" pitchFamily="34" charset="0"/>
              </a:rPr>
              <a:t>. </a:t>
            </a:r>
          </a:p>
        </p:txBody>
      </p:sp>
      <p:sp>
        <p:nvSpPr>
          <p:cNvPr id="6" name="TextBox 5"/>
          <p:cNvSpPr txBox="1"/>
          <p:nvPr/>
        </p:nvSpPr>
        <p:spPr>
          <a:xfrm>
            <a:off x="319659" y="738952"/>
            <a:ext cx="4252341" cy="737959"/>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Fukushima’s 6 reactors had two different types of design.</a:t>
            </a:r>
          </a:p>
        </p:txBody>
      </p:sp>
      <p:pic>
        <p:nvPicPr>
          <p:cNvPr id="10" name="Picture 9">
            <a:extLst>
              <a:ext uri="{FF2B5EF4-FFF2-40B4-BE49-F238E27FC236}">
                <a16:creationId xmlns:a16="http://schemas.microsoft.com/office/drawing/2014/main" id="{9B2F785D-9D55-C248-9A2E-C09FA337B90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7" name="Picture 6">
            <a:extLst>
              <a:ext uri="{FF2B5EF4-FFF2-40B4-BE49-F238E27FC236}">
                <a16:creationId xmlns:a16="http://schemas.microsoft.com/office/drawing/2014/main" id="{8C788AF2-8CFE-D045-8C0F-F285A59C60BE}"/>
              </a:ext>
            </a:extLst>
          </p:cNvPr>
          <p:cNvPicPr>
            <a:picLocks noChangeAspect="1"/>
          </p:cNvPicPr>
          <p:nvPr/>
        </p:nvPicPr>
        <p:blipFill>
          <a:blip r:embed="rId4"/>
          <a:stretch>
            <a:fillRect/>
          </a:stretch>
        </p:blipFill>
        <p:spPr>
          <a:xfrm>
            <a:off x="4739126" y="0"/>
            <a:ext cx="6596180" cy="6858000"/>
          </a:xfrm>
          <a:prstGeom prst="rect">
            <a:avLst/>
          </a:prstGeom>
        </p:spPr>
      </p:pic>
      <p:sp>
        <p:nvSpPr>
          <p:cNvPr id="13" name="TextBox 12">
            <a:extLst>
              <a:ext uri="{FF2B5EF4-FFF2-40B4-BE49-F238E27FC236}">
                <a16:creationId xmlns:a16="http://schemas.microsoft.com/office/drawing/2014/main" id="{2668DD60-B6C6-0947-952D-A0319C4CC59F}"/>
              </a:ext>
            </a:extLst>
          </p:cNvPr>
          <p:cNvSpPr txBox="1"/>
          <p:nvPr/>
        </p:nvSpPr>
        <p:spPr>
          <a:xfrm>
            <a:off x="319658" y="1736906"/>
            <a:ext cx="4252341" cy="1753622"/>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1 - 4: </a:t>
            </a:r>
            <a:r>
              <a:rPr lang="en-US" sz="2000" dirty="0">
                <a:solidFill>
                  <a:srgbClr val="000000"/>
                </a:solidFill>
                <a:latin typeface="Verdana" panose="020B0604030504040204" pitchFamily="34" charset="0"/>
                <a:cs typeface="Verdana" panose="020B0604030504040204" pitchFamily="34" charset="0"/>
              </a:rPr>
              <a:t>backup generators and electrical switching needed for the cooling system were in poorly protected turbine buildings; flooded by tsunami.</a:t>
            </a:r>
          </a:p>
        </p:txBody>
      </p:sp>
      <p:sp>
        <p:nvSpPr>
          <p:cNvPr id="14" name="TextBox 13">
            <a:extLst>
              <a:ext uri="{FF2B5EF4-FFF2-40B4-BE49-F238E27FC236}">
                <a16:creationId xmlns:a16="http://schemas.microsoft.com/office/drawing/2014/main" id="{504DF1AD-9696-4740-B7BC-39649258FAD7}"/>
              </a:ext>
            </a:extLst>
          </p:cNvPr>
          <p:cNvSpPr txBox="1"/>
          <p:nvPr/>
        </p:nvSpPr>
        <p:spPr>
          <a:xfrm>
            <a:off x="319658" y="3624421"/>
            <a:ext cx="4252341" cy="1076513"/>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6: </a:t>
            </a:r>
            <a:r>
              <a:rPr lang="en-US" sz="2000" dirty="0">
                <a:solidFill>
                  <a:srgbClr val="000000"/>
                </a:solidFill>
                <a:latin typeface="Verdana" panose="020B0604030504040204" pitchFamily="34" charset="0"/>
                <a:cs typeface="Verdana" panose="020B0604030504040204" pitchFamily="34" charset="0"/>
              </a:rPr>
              <a:t>This equipment was located in the stronger reactor building and continued to function.</a:t>
            </a:r>
          </a:p>
        </p:txBody>
      </p:sp>
    </p:spTree>
    <p:extLst>
      <p:ext uri="{BB962C8B-B14F-4D97-AF65-F5344CB8AC3E}">
        <p14:creationId xmlns:p14="http://schemas.microsoft.com/office/powerpoint/2010/main" val="2086537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847"/>
            <a:ext cx="10604185"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Common design flaws at Fukushima and other PWR</a:t>
            </a:r>
          </a:p>
        </p:txBody>
      </p:sp>
      <p:sp>
        <p:nvSpPr>
          <p:cNvPr id="3" name="TextBox 2"/>
          <p:cNvSpPr txBox="1"/>
          <p:nvPr/>
        </p:nvSpPr>
        <p:spPr>
          <a:xfrm>
            <a:off x="82747" y="6469376"/>
            <a:ext cx="6230680" cy="307777"/>
          </a:xfrm>
          <a:prstGeom prst="rect">
            <a:avLst/>
          </a:prstGeom>
          <a:solidFill>
            <a:schemeClr val="bg1"/>
          </a:solid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allthingsnuclear.org</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dwright</a:t>
            </a:r>
            <a:r>
              <a:rPr lang="en-US" sz="1400" dirty="0">
                <a:latin typeface="Verdana" panose="020B0604030504040204" pitchFamily="34" charset="0"/>
                <a:cs typeface="Verdana" panose="020B0604030504040204" pitchFamily="34" charset="0"/>
              </a:rPr>
              <a:t>/spent-fuel-pools-at-</a:t>
            </a:r>
            <a:r>
              <a:rPr lang="en-US" sz="1400" dirty="0" err="1">
                <a:latin typeface="Verdana" panose="020B0604030504040204" pitchFamily="34" charset="0"/>
                <a:cs typeface="Verdana" panose="020B0604030504040204" pitchFamily="34" charset="0"/>
              </a:rPr>
              <a:t>fukushima</a:t>
            </a:r>
            <a:endParaRPr lang="en-US" sz="1400" dirty="0">
              <a:latin typeface="Verdana" panose="020B0604030504040204" pitchFamily="34" charset="0"/>
              <a:cs typeface="Verdana" panose="020B0604030504040204" pitchFamily="34" charset="0"/>
            </a:endParaRPr>
          </a:p>
        </p:txBody>
      </p:sp>
      <p:sp>
        <p:nvSpPr>
          <p:cNvPr id="6" name="TextBox 5"/>
          <p:cNvSpPr txBox="1"/>
          <p:nvPr/>
        </p:nvSpPr>
        <p:spPr>
          <a:xfrm>
            <a:off x="319659" y="738952"/>
            <a:ext cx="5993768" cy="737959"/>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Spent fuel rods </a:t>
            </a:r>
            <a:r>
              <a:rPr lang="en-US" sz="2000" dirty="0">
                <a:solidFill>
                  <a:srgbClr val="000000"/>
                </a:solidFill>
                <a:latin typeface="Verdana" panose="020B0604030504040204" pitchFamily="34" charset="0"/>
                <a:cs typeface="Verdana" panose="020B0604030504040204" pitchFamily="34" charset="0"/>
              </a:rPr>
              <a:t>are stored in elevated pools of water that cool the rods.</a:t>
            </a:r>
          </a:p>
        </p:txBody>
      </p:sp>
      <p:pic>
        <p:nvPicPr>
          <p:cNvPr id="10" name="Picture 9">
            <a:extLst>
              <a:ext uri="{FF2B5EF4-FFF2-40B4-BE49-F238E27FC236}">
                <a16:creationId xmlns:a16="http://schemas.microsoft.com/office/drawing/2014/main" id="{9B2F785D-9D55-C248-9A2E-C09FA337B90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2" name="Picture 1">
            <a:extLst>
              <a:ext uri="{FF2B5EF4-FFF2-40B4-BE49-F238E27FC236}">
                <a16:creationId xmlns:a16="http://schemas.microsoft.com/office/drawing/2014/main" id="{C92A1B22-95B9-5942-9941-5E6084AD6897}"/>
              </a:ext>
            </a:extLst>
          </p:cNvPr>
          <p:cNvPicPr>
            <a:picLocks noChangeAspect="1"/>
          </p:cNvPicPr>
          <p:nvPr/>
        </p:nvPicPr>
        <p:blipFill>
          <a:blip r:embed="rId3"/>
          <a:stretch>
            <a:fillRect/>
          </a:stretch>
        </p:blipFill>
        <p:spPr>
          <a:xfrm>
            <a:off x="6354419" y="738952"/>
            <a:ext cx="5608980" cy="6091352"/>
          </a:xfrm>
          <a:prstGeom prst="rect">
            <a:avLst/>
          </a:prstGeom>
        </p:spPr>
      </p:pic>
      <p:sp>
        <p:nvSpPr>
          <p:cNvPr id="11" name="TextBox 10">
            <a:extLst>
              <a:ext uri="{FF2B5EF4-FFF2-40B4-BE49-F238E27FC236}">
                <a16:creationId xmlns:a16="http://schemas.microsoft.com/office/drawing/2014/main" id="{24B71670-68C7-7F49-85EF-33B6630B29CE}"/>
              </a:ext>
            </a:extLst>
          </p:cNvPr>
          <p:cNvSpPr txBox="1"/>
          <p:nvPr/>
        </p:nvSpPr>
        <p:spPr>
          <a:xfrm>
            <a:off x="319659" y="1681061"/>
            <a:ext cx="5993768" cy="2092176"/>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Loss of power prevents water from being pumped up to replenish pools and if cooling fails the fuel rods can boil their cooling water off and </a:t>
            </a:r>
            <a:r>
              <a:rPr lang="en-US" sz="2000" b="1" dirty="0">
                <a:solidFill>
                  <a:srgbClr val="000000"/>
                </a:solidFill>
                <a:latin typeface="Verdana" panose="020B0604030504040204" pitchFamily="34" charset="0"/>
                <a:cs typeface="Verdana" panose="020B0604030504040204" pitchFamily="34" charset="0"/>
              </a:rPr>
              <a:t>catch on fire</a:t>
            </a:r>
            <a:r>
              <a:rPr lang="en-US" sz="2000" dirty="0">
                <a:solidFill>
                  <a:srgbClr val="000000"/>
                </a:solidFill>
                <a:latin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This happened at Fukushima and the fire released radionuclides.</a:t>
            </a:r>
          </a:p>
        </p:txBody>
      </p:sp>
      <p:sp>
        <p:nvSpPr>
          <p:cNvPr id="12" name="TextBox 11">
            <a:extLst>
              <a:ext uri="{FF2B5EF4-FFF2-40B4-BE49-F238E27FC236}">
                <a16:creationId xmlns:a16="http://schemas.microsoft.com/office/drawing/2014/main" id="{AE4F08A1-E4F3-904C-AF7C-FED49AB941FE}"/>
              </a:ext>
            </a:extLst>
          </p:cNvPr>
          <p:cNvSpPr txBox="1"/>
          <p:nvPr/>
        </p:nvSpPr>
        <p:spPr>
          <a:xfrm>
            <a:off x="319659" y="4360122"/>
            <a:ext cx="5993768" cy="1076513"/>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Since Fukushima, reactors of the same design have taken steps to cope with this design flaw.</a:t>
            </a:r>
          </a:p>
        </p:txBody>
      </p:sp>
    </p:spTree>
    <p:extLst>
      <p:ext uri="{BB962C8B-B14F-4D97-AF65-F5344CB8AC3E}">
        <p14:creationId xmlns:p14="http://schemas.microsoft.com/office/powerpoint/2010/main" val="1239041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847"/>
            <a:ext cx="575029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Failure: Fukushima (Japan)</a:t>
            </a:r>
          </a:p>
        </p:txBody>
      </p:sp>
      <p:sp>
        <p:nvSpPr>
          <p:cNvPr id="3" name="TextBox 2"/>
          <p:cNvSpPr txBox="1"/>
          <p:nvPr/>
        </p:nvSpPr>
        <p:spPr>
          <a:xfrm>
            <a:off x="11004330" y="4099497"/>
            <a:ext cx="1103587" cy="2677656"/>
          </a:xfrm>
          <a:prstGeom prst="rect">
            <a:avLst/>
          </a:prstGeom>
          <a:solidFill>
            <a:schemeClr val="bg1"/>
          </a:solidFill>
        </p:spPr>
        <p:txBody>
          <a:bodyPr wrap="square" rtlCol="0">
            <a:spAutoFit/>
          </a:bodyPr>
          <a:lstStyle/>
          <a:p>
            <a:r>
              <a:rPr lang="en-US" sz="1200">
                <a:latin typeface="Verdana" panose="020B0604030504040204" pitchFamily="34" charset="0"/>
                <a:cs typeface="Verdana" panose="020B0604030504040204" pitchFamily="34" charset="0"/>
                <a:hlinkClick r:id="rId2"/>
              </a:rPr>
              <a:t>https://voices.nationalgeographic.org/2017/02/22/after-alarmingly-high-radiation-levels-detected-what-are-the-facts-in-fukushima/</a:t>
            </a:r>
            <a:r>
              <a:rPr lang="en-US" sz="1200">
                <a:latin typeface="Verdana" panose="020B0604030504040204" pitchFamily="34" charset="0"/>
                <a:cs typeface="Verdana" panose="020B0604030504040204" pitchFamily="34" charset="0"/>
              </a:rPr>
              <a:t> </a:t>
            </a:r>
          </a:p>
        </p:txBody>
      </p:sp>
      <p:sp>
        <p:nvSpPr>
          <p:cNvPr id="6" name="TextBox 5"/>
          <p:cNvSpPr txBox="1"/>
          <p:nvPr/>
        </p:nvSpPr>
        <p:spPr>
          <a:xfrm>
            <a:off x="319659" y="738952"/>
            <a:ext cx="11409886" cy="1959896"/>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Recently, TEPCO has sent </a:t>
            </a:r>
            <a:r>
              <a:rPr lang="en-US" sz="2000" b="1">
                <a:solidFill>
                  <a:srgbClr val="000000"/>
                </a:solidFill>
                <a:latin typeface="Verdana" panose="020B0604030504040204" pitchFamily="34" charset="0"/>
                <a:cs typeface="Verdana" panose="020B0604030504040204" pitchFamily="34" charset="0"/>
              </a:rPr>
              <a:t>robots</a:t>
            </a:r>
            <a:r>
              <a:rPr lang="en-US" sz="2000">
                <a:solidFill>
                  <a:srgbClr val="000000"/>
                </a:solidFill>
                <a:latin typeface="Verdana" panose="020B0604030504040204" pitchFamily="34" charset="0"/>
                <a:cs typeface="Verdana" panose="020B0604030504040204" pitchFamily="34" charset="0"/>
              </a:rPr>
              <a:t> into one of the Fukushima nuclear plants to assess damage and assess the possibility of cleanup.</a:t>
            </a:r>
          </a:p>
          <a:p>
            <a:pPr marL="342900" indent="-342900">
              <a:lnSpc>
                <a:spcPct val="110000"/>
              </a:lnSpc>
              <a:buFont typeface="Arial"/>
              <a:buChar char="•"/>
            </a:pPr>
            <a:r>
              <a:rPr lang="en-US">
                <a:solidFill>
                  <a:srgbClr val="000000"/>
                </a:solidFill>
                <a:latin typeface="Verdana" panose="020B0604030504040204" pitchFamily="34" charset="0"/>
                <a:cs typeface="Verdana" panose="020B0604030504040204" pitchFamily="34" charset="0"/>
              </a:rPr>
              <a:t>High radiation levels have ‘</a:t>
            </a:r>
            <a:r>
              <a:rPr lang="en-US" b="1">
                <a:solidFill>
                  <a:srgbClr val="000000"/>
                </a:solidFill>
                <a:latin typeface="Verdana" panose="020B0604030504040204" pitchFamily="34" charset="0"/>
                <a:cs typeface="Verdana" panose="020B0604030504040204" pitchFamily="34" charset="0"/>
              </a:rPr>
              <a:t>fried</a:t>
            </a:r>
            <a:r>
              <a:rPr lang="en-US">
                <a:solidFill>
                  <a:srgbClr val="000000"/>
                </a:solidFill>
                <a:latin typeface="Verdana" panose="020B0604030504040204" pitchFamily="34" charset="0"/>
                <a:cs typeface="Verdana" panose="020B0604030504040204" pitchFamily="34" charset="0"/>
              </a:rPr>
              <a:t>’ the robots as quickly as 30’.</a:t>
            </a:r>
          </a:p>
          <a:p>
            <a:pPr marL="342900" indent="-342900">
              <a:lnSpc>
                <a:spcPct val="110000"/>
              </a:lnSpc>
              <a:buFont typeface="Arial"/>
              <a:buChar char="•"/>
            </a:pPr>
            <a:r>
              <a:rPr lang="en-US">
                <a:solidFill>
                  <a:srgbClr val="000000"/>
                </a:solidFill>
                <a:latin typeface="Verdana" panose="020B0604030504040204" pitchFamily="34" charset="0"/>
                <a:cs typeface="Verdana" panose="020B0604030504040204" pitchFamily="34" charset="0"/>
              </a:rPr>
              <a:t>This image shows a hole in the floor of the reactor; may have been caused by fuel meltdown.</a:t>
            </a:r>
          </a:p>
          <a:p>
            <a:pPr marL="342900" indent="-342900">
              <a:lnSpc>
                <a:spcPct val="110000"/>
              </a:lnSpc>
              <a:buFont typeface="Arial"/>
              <a:buChar char="•"/>
            </a:pPr>
            <a:r>
              <a:rPr lang="en-US">
                <a:solidFill>
                  <a:srgbClr val="000000"/>
                </a:solidFill>
                <a:latin typeface="Verdana" panose="020B0604030504040204" pitchFamily="34" charset="0"/>
                <a:cs typeface="Verdana" panose="020B0604030504040204" pitchFamily="34" charset="0"/>
              </a:rPr>
              <a:t>Radiation levels are 210 SV/hour: </a:t>
            </a:r>
            <a:r>
              <a:rPr lang="en-US" b="1">
                <a:solidFill>
                  <a:srgbClr val="000000"/>
                </a:solidFill>
                <a:latin typeface="Verdana" panose="020B0604030504040204" pitchFamily="34" charset="0"/>
                <a:cs typeface="Verdana" panose="020B0604030504040204" pitchFamily="34" charset="0"/>
              </a:rPr>
              <a:t>fatal to humans within minutes</a:t>
            </a:r>
            <a:r>
              <a:rPr lang="en-US">
                <a:solidFill>
                  <a:srgbClr val="000000"/>
                </a:solidFill>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a:solidFill>
                  <a:srgbClr val="000000"/>
                </a:solidFill>
                <a:latin typeface="Verdana" panose="020B0604030504040204" pitchFamily="34" charset="0"/>
                <a:cs typeface="Verdana" panose="020B0604030504040204" pitchFamily="34" charset="0"/>
              </a:rPr>
              <a:t>Cleanup is expected to continue for at least </a:t>
            </a:r>
            <a:r>
              <a:rPr lang="en-US" b="1">
                <a:solidFill>
                  <a:srgbClr val="000000"/>
                </a:solidFill>
                <a:latin typeface="Verdana" panose="020B0604030504040204" pitchFamily="34" charset="0"/>
                <a:cs typeface="Verdana" panose="020B0604030504040204" pitchFamily="34" charset="0"/>
              </a:rPr>
              <a:t>40 years</a:t>
            </a:r>
            <a:r>
              <a:rPr lang="en-US">
                <a:solidFill>
                  <a:srgbClr val="000000"/>
                </a:solidFill>
                <a:latin typeface="Verdana" panose="020B0604030504040204" pitchFamily="34" charset="0"/>
                <a:cs typeface="Verdana" panose="020B0604030504040204" pitchFamily="34" charset="0"/>
              </a:rPr>
              <a:t>.</a:t>
            </a:r>
          </a:p>
        </p:txBody>
      </p:sp>
      <p:pic>
        <p:nvPicPr>
          <p:cNvPr id="10" name="Picture 9" descr="unnamed-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61871"/>
            <a:ext cx="10886988" cy="4115282"/>
          </a:xfrm>
          <a:prstGeom prst="rect">
            <a:avLst/>
          </a:prstGeom>
        </p:spPr>
      </p:pic>
      <p:pic>
        <p:nvPicPr>
          <p:cNvPr id="9" name="Picture 8">
            <a:extLst>
              <a:ext uri="{FF2B5EF4-FFF2-40B4-BE49-F238E27FC236}">
                <a16:creationId xmlns:a16="http://schemas.microsoft.com/office/drawing/2014/main" id="{4495165D-4823-6C4A-90D7-1306A07C4344}"/>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57687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1357"/>
            <a:ext cx="361028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Extent of release</a:t>
            </a:r>
          </a:p>
        </p:txBody>
      </p:sp>
      <p:sp>
        <p:nvSpPr>
          <p:cNvPr id="3" name="TextBox 2"/>
          <p:cNvSpPr txBox="1"/>
          <p:nvPr/>
        </p:nvSpPr>
        <p:spPr>
          <a:xfrm>
            <a:off x="81552" y="6494635"/>
            <a:ext cx="7056612"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hlinkClick r:id="rId2"/>
              </a:rPr>
              <a:t>http://iopscience.iop.org/article/10.1088/1748-9326/7/3/034004</a:t>
            </a:r>
            <a:r>
              <a:rPr lang="en-US" sz="1400">
                <a:latin typeface="Verdana" panose="020B0604030504040204" pitchFamily="34" charset="0"/>
                <a:cs typeface="Verdana" panose="020B0604030504040204" pitchFamily="34" charset="0"/>
              </a:rPr>
              <a:t>; </a:t>
            </a:r>
            <a:r>
              <a:rPr lang="en-US" sz="1400" err="1">
                <a:latin typeface="Verdana" panose="020B0604030504040204" pitchFamily="34" charset="0"/>
                <a:cs typeface="Verdana" panose="020B0604030504040204" pitchFamily="34" charset="0"/>
              </a:rPr>
              <a:t>wikpedia</a:t>
            </a:r>
            <a:endParaRPr lang="en-US" sz="1400">
              <a:latin typeface="Verdana" panose="020B0604030504040204" pitchFamily="34" charset="0"/>
              <a:cs typeface="Verdana" panose="020B0604030504040204" pitchFamily="34" charset="0"/>
            </a:endParaRPr>
          </a:p>
        </p:txBody>
      </p:sp>
      <p:pic>
        <p:nvPicPr>
          <p:cNvPr id="2" name="Picture 1" descr="Towns_evacuated_around_Fukushima_on_April_11th,_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903" y="764697"/>
            <a:ext cx="3229496" cy="3666957"/>
          </a:xfrm>
          <a:prstGeom prst="rect">
            <a:avLst/>
          </a:prstGeom>
        </p:spPr>
      </p:pic>
      <p:sp>
        <p:nvSpPr>
          <p:cNvPr id="11" name="TextBox 10"/>
          <p:cNvSpPr txBox="1"/>
          <p:nvPr/>
        </p:nvSpPr>
        <p:spPr>
          <a:xfrm>
            <a:off x="357352" y="891034"/>
            <a:ext cx="7987861" cy="70788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70,000 residents were evacuated</a:t>
            </a:r>
          </a:p>
          <a:p>
            <a:r>
              <a:rPr lang="en-US" sz="2000">
                <a:latin typeface="Verdana" panose="020B0604030504040204" pitchFamily="34" charset="0"/>
                <a:cs typeface="Verdana" panose="020B0604030504040204" pitchFamily="34" charset="0"/>
              </a:rPr>
              <a:t>Most will be permanently resettled.</a:t>
            </a:r>
          </a:p>
        </p:txBody>
      </p:sp>
      <p:pic>
        <p:nvPicPr>
          <p:cNvPr id="12" name="Picture 11" descr="Screen Shot 2017-11-05 at 4.49.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3" y="1669030"/>
            <a:ext cx="8106006" cy="4754382"/>
          </a:xfrm>
          <a:prstGeom prst="rect">
            <a:avLst/>
          </a:prstGeom>
        </p:spPr>
      </p:pic>
      <p:sp>
        <p:nvSpPr>
          <p:cNvPr id="13" name="TextBox 12"/>
          <p:cNvSpPr txBox="1"/>
          <p:nvPr/>
        </p:nvSpPr>
        <p:spPr>
          <a:xfrm>
            <a:off x="8733903" y="4757968"/>
            <a:ext cx="2958823" cy="1631216"/>
          </a:xfrm>
          <a:prstGeom prst="rect">
            <a:avLst/>
          </a:prstGeom>
          <a:noFill/>
        </p:spPr>
        <p:txBody>
          <a:bodyPr wrap="none" rtlCol="0">
            <a:spAutoFit/>
          </a:bodyPr>
          <a:lstStyle/>
          <a:p>
            <a:r>
              <a:rPr lang="en-US" sz="2000">
                <a:latin typeface="Verdana" panose="020B0604030504040204" pitchFamily="34" charset="0"/>
                <a:cs typeface="Verdana" panose="020B0604030504040204" pitchFamily="34" charset="0"/>
              </a:rPr>
              <a:t>5-year modeling for</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movement of radio-</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active contamination.</a:t>
            </a:r>
          </a:p>
          <a:p>
            <a:pPr marL="342900" indent="-342900">
              <a:buFont typeface="Arial"/>
              <a:buChar char="•"/>
            </a:pPr>
            <a:r>
              <a:rPr lang="en-US" sz="2000">
                <a:latin typeface="Verdana" panose="020B0604030504040204" pitchFamily="34" charset="0"/>
                <a:cs typeface="Verdana" panose="020B0604030504040204" pitchFamily="34" charset="0"/>
              </a:rPr>
              <a:t>Arrived WA, USA</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at end of 2016.</a:t>
            </a:r>
          </a:p>
        </p:txBody>
      </p:sp>
      <p:pic>
        <p:nvPicPr>
          <p:cNvPr id="10" name="Picture 9">
            <a:extLst>
              <a:ext uri="{FF2B5EF4-FFF2-40B4-BE49-F238E27FC236}">
                <a16:creationId xmlns:a16="http://schemas.microsoft.com/office/drawing/2014/main" id="{9C81808C-3244-7747-9E59-B8F08F601FB7}"/>
              </a:ext>
            </a:extLst>
          </p:cNvPr>
          <p:cNvPicPr>
            <a:picLocks noChangeAspect="1"/>
          </p:cNvPicPr>
          <p:nvPr/>
        </p:nvPicPr>
        <p:blipFill>
          <a:blip r:embed="rId5">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219667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0847"/>
            <a:ext cx="421621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Gas-cooled reactors</a:t>
            </a:r>
          </a:p>
        </p:txBody>
      </p:sp>
      <p:sp>
        <p:nvSpPr>
          <p:cNvPr id="6" name="TextBox 5"/>
          <p:cNvSpPr txBox="1"/>
          <p:nvPr/>
        </p:nvSpPr>
        <p:spPr>
          <a:xfrm>
            <a:off x="319657" y="738953"/>
            <a:ext cx="11643741" cy="1015663"/>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Gas-cooled reactors were developed in the UK to use natural uranium.</a:t>
            </a:r>
          </a:p>
          <a:p>
            <a:endParaRPr lang="en-US" sz="2000">
              <a:latin typeface="Verdana" panose="020B0604030504040204" pitchFamily="34" charset="0"/>
              <a:cs typeface="Verdana" panose="020B0604030504040204" pitchFamily="34" charset="0"/>
            </a:endParaRPr>
          </a:p>
          <a:p>
            <a:r>
              <a:rPr lang="en-US" sz="2000" b="1">
                <a:latin typeface="Verdana" panose="020B0604030504040204" pitchFamily="34" charset="0"/>
                <a:cs typeface="Verdana" panose="020B0604030504040204" pitchFamily="34" charset="0"/>
              </a:rPr>
              <a:t>Magnox reactors:</a:t>
            </a:r>
          </a:p>
        </p:txBody>
      </p:sp>
      <p:sp>
        <p:nvSpPr>
          <p:cNvPr id="3" name="TextBox 2"/>
          <p:cNvSpPr txBox="1"/>
          <p:nvPr/>
        </p:nvSpPr>
        <p:spPr>
          <a:xfrm>
            <a:off x="38101" y="648599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2" name="TextBox 1"/>
          <p:cNvSpPr txBox="1"/>
          <p:nvPr/>
        </p:nvSpPr>
        <p:spPr>
          <a:xfrm>
            <a:off x="357234" y="1772323"/>
            <a:ext cx="4486909" cy="1200329"/>
          </a:xfrm>
          <a:prstGeom prst="rect">
            <a:avLst/>
          </a:prstGeom>
          <a:noFill/>
        </p:spPr>
        <p:txBody>
          <a:bodyPr wrap="square" rtlCol="0">
            <a:spAutoFit/>
          </a:bodyPr>
          <a:lstStyle/>
          <a:p>
            <a:pPr marL="285750" indent="-285750">
              <a:buFont typeface="Arial"/>
              <a:buChar char="•"/>
            </a:pPr>
            <a:r>
              <a:rPr lang="en-US">
                <a:latin typeface="Verdana" panose="020B0604030504040204" pitchFamily="34" charset="0"/>
                <a:cs typeface="Verdana" panose="020B0604030504040204" pitchFamily="34" charset="0"/>
              </a:rPr>
              <a:t>Graphite moderator</a:t>
            </a:r>
          </a:p>
          <a:p>
            <a:pPr marL="285750" indent="-285750">
              <a:buFont typeface="Arial"/>
              <a:buChar char="•"/>
            </a:pPr>
            <a:r>
              <a:rPr lang="en-US">
                <a:latin typeface="Verdana" panose="020B0604030504040204" pitchFamily="34" charset="0"/>
                <a:cs typeface="Verdana" panose="020B0604030504040204" pitchFamily="34" charset="0"/>
              </a:rPr>
              <a:t>Carbon dioxide gas cooling</a:t>
            </a:r>
          </a:p>
          <a:p>
            <a:pPr marL="285750" indent="-285750">
              <a:buFont typeface="Arial"/>
              <a:buChar char="•"/>
            </a:pPr>
            <a:r>
              <a:rPr lang="en-US">
                <a:latin typeface="Verdana" panose="020B0604030504040204" pitchFamily="34" charset="0"/>
                <a:cs typeface="Verdana" panose="020B0604030504040204" pitchFamily="34" charset="0"/>
              </a:rPr>
              <a:t>Magnesium alloy clad fuel rods</a:t>
            </a:r>
          </a:p>
          <a:p>
            <a:pPr marL="285750" indent="-285750">
              <a:buFont typeface="Arial"/>
              <a:buChar char="•"/>
            </a:pPr>
            <a:r>
              <a:rPr lang="en-US">
                <a:latin typeface="Verdana" panose="020B0604030504040204" pitchFamily="34" charset="0"/>
                <a:cs typeface="Verdana" panose="020B0604030504040204" pitchFamily="34" charset="0"/>
              </a:rPr>
              <a:t>30% electric production efficiency</a:t>
            </a:r>
          </a:p>
        </p:txBody>
      </p:sp>
      <p:sp>
        <p:nvSpPr>
          <p:cNvPr id="9" name="TextBox 8"/>
          <p:cNvSpPr txBox="1"/>
          <p:nvPr/>
        </p:nvSpPr>
        <p:spPr>
          <a:xfrm>
            <a:off x="319658" y="3210963"/>
            <a:ext cx="4949027" cy="2585323"/>
          </a:xfrm>
          <a:prstGeom prst="rect">
            <a:avLst/>
          </a:prstGeom>
          <a:noFill/>
        </p:spPr>
        <p:txBody>
          <a:bodyPr wrap="square" rtlCol="0">
            <a:spAutoFit/>
          </a:bodyPr>
          <a:lstStyle/>
          <a:p>
            <a:r>
              <a:rPr lang="en-US" b="1">
                <a:latin typeface="Verdana" panose="020B0604030504040204" pitchFamily="34" charset="0"/>
                <a:cs typeface="Verdana" panose="020B0604030504040204" pitchFamily="34" charset="0"/>
              </a:rPr>
              <a:t>Core:</a:t>
            </a:r>
          </a:p>
          <a:p>
            <a:pPr marL="285750" indent="-285750">
              <a:buFont typeface="Arial"/>
              <a:buChar char="•"/>
            </a:pPr>
            <a:r>
              <a:rPr lang="en-US">
                <a:latin typeface="Verdana" panose="020B0604030504040204" pitchFamily="34" charset="0"/>
                <a:cs typeface="Verdana" panose="020B0604030504040204" pitchFamily="34" charset="0"/>
              </a:rPr>
              <a:t>Solid graphite with vertical slots for fuel and control rods.</a:t>
            </a:r>
          </a:p>
          <a:p>
            <a:pPr marL="285750" indent="-285750">
              <a:buFont typeface="Arial"/>
              <a:buChar char="•"/>
            </a:pPr>
            <a:r>
              <a:rPr lang="en-US">
                <a:latin typeface="Verdana" panose="020B0604030504040204" pitchFamily="34" charset="0"/>
                <a:cs typeface="Verdana" panose="020B0604030504040204" pitchFamily="34" charset="0"/>
              </a:rPr>
              <a:t>CO</a:t>
            </a:r>
            <a:r>
              <a:rPr lang="en-US" baseline="-25000">
                <a:latin typeface="Verdana" panose="020B0604030504040204" pitchFamily="34" charset="0"/>
                <a:cs typeface="Verdana" panose="020B0604030504040204" pitchFamily="34" charset="0"/>
              </a:rPr>
              <a:t>2</a:t>
            </a:r>
            <a:r>
              <a:rPr lang="en-US">
                <a:latin typeface="Verdana" panose="020B0604030504040204" pitchFamily="34" charset="0"/>
                <a:cs typeface="Verdana" panose="020B0604030504040204" pitchFamily="34" charset="0"/>
              </a:rPr>
              <a:t> coolant is pumped through the core at 40 atm.</a:t>
            </a:r>
          </a:p>
          <a:p>
            <a:pPr marL="285750" indent="-285750">
              <a:buFont typeface="Arial"/>
              <a:buChar char="•"/>
            </a:pPr>
            <a:r>
              <a:rPr lang="en-US">
                <a:latin typeface="Verdana" panose="020B0604030504040204" pitchFamily="34" charset="0"/>
                <a:cs typeface="Verdana" panose="020B0604030504040204" pitchFamily="34" charset="0"/>
              </a:rPr>
              <a:t>Heat exchangers create steam for turbine.</a:t>
            </a:r>
          </a:p>
          <a:p>
            <a:pPr marL="285750" indent="-285750">
              <a:buFont typeface="Arial"/>
              <a:buChar char="•"/>
            </a:pPr>
            <a:r>
              <a:rPr lang="en-US">
                <a:latin typeface="Verdana" panose="020B0604030504040204" pitchFamily="34" charset="0"/>
                <a:cs typeface="Verdana" panose="020B0604030504040204" pitchFamily="34" charset="0"/>
              </a:rPr>
              <a:t>Heavy concrete containment for cooling gas.</a:t>
            </a:r>
          </a:p>
        </p:txBody>
      </p:sp>
      <p:pic>
        <p:nvPicPr>
          <p:cNvPr id="10" name="Picture 9" descr="Scanbot Nov 8, 2017 8.49 PM.pdf"/>
          <p:cNvPicPr>
            <a:picLocks noChangeAspect="1"/>
          </p:cNvPicPr>
          <p:nvPr/>
        </p:nvPicPr>
        <p:blipFill rotWithShape="1">
          <a:blip r:embed="rId2">
            <a:extLst>
              <a:ext uri="{28A0092B-C50C-407E-A947-70E740481C1C}">
                <a14:useLocalDpi xmlns:a14="http://schemas.microsoft.com/office/drawing/2010/main" val="0"/>
              </a:ext>
            </a:extLst>
          </a:blip>
          <a:srcRect l="12629" t="31892" r="9888" b="19136"/>
          <a:stretch/>
        </p:blipFill>
        <p:spPr>
          <a:xfrm>
            <a:off x="5475514" y="1169422"/>
            <a:ext cx="6623955" cy="5610325"/>
          </a:xfrm>
          <a:prstGeom prst="rect">
            <a:avLst/>
          </a:prstGeom>
        </p:spPr>
      </p:pic>
      <p:pic>
        <p:nvPicPr>
          <p:cNvPr id="11" name="Picture 10">
            <a:extLst>
              <a:ext uri="{FF2B5EF4-FFF2-40B4-BE49-F238E27FC236}">
                <a16:creationId xmlns:a16="http://schemas.microsoft.com/office/drawing/2014/main" id="{89A50944-E09F-9B4A-B011-51CBE833346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9829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1089"/>
            <a:ext cx="452239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Heavy water reactors</a:t>
            </a:r>
          </a:p>
        </p:txBody>
      </p:sp>
      <p:sp>
        <p:nvSpPr>
          <p:cNvPr id="6" name="TextBox 5"/>
          <p:cNvSpPr txBox="1"/>
          <p:nvPr/>
        </p:nvSpPr>
        <p:spPr>
          <a:xfrm>
            <a:off x="319657" y="738952"/>
            <a:ext cx="10903513" cy="400110"/>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Canadian-deuterium-uranium (CANDU) reactors next most common (20).</a:t>
            </a:r>
          </a:p>
        </p:txBody>
      </p:sp>
      <p:sp>
        <p:nvSpPr>
          <p:cNvPr id="3" name="TextBox 2"/>
          <p:cNvSpPr txBox="1"/>
          <p:nvPr/>
        </p:nvSpPr>
        <p:spPr>
          <a:xfrm>
            <a:off x="38101" y="648599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2" name="TextBox 1"/>
          <p:cNvSpPr txBox="1"/>
          <p:nvPr/>
        </p:nvSpPr>
        <p:spPr>
          <a:xfrm>
            <a:off x="319659" y="1445664"/>
            <a:ext cx="4659289" cy="2862322"/>
          </a:xfrm>
          <a:prstGeom prst="rect">
            <a:avLst/>
          </a:prstGeom>
          <a:noFill/>
        </p:spPr>
        <p:txBody>
          <a:bodyPr wrap="square" rtlCol="0">
            <a:spAutoFit/>
          </a:bodyPr>
          <a:lstStyle/>
          <a:p>
            <a:pPr marL="285750" indent="-285750">
              <a:buFont typeface="Arial"/>
              <a:buChar char="•"/>
            </a:pPr>
            <a:r>
              <a:rPr lang="en-US">
                <a:latin typeface="Verdana" panose="020B0604030504040204" pitchFamily="34" charset="0"/>
                <a:cs typeface="Verdana" panose="020B0604030504040204" pitchFamily="34" charset="0"/>
              </a:rPr>
              <a:t>Heavy water moderator and coolant at 300°C.</a:t>
            </a:r>
          </a:p>
          <a:p>
            <a:pPr marL="285750" indent="-285750">
              <a:buFont typeface="Arial"/>
              <a:buChar char="•"/>
            </a:pPr>
            <a:endParaRPr lang="en-US">
              <a:latin typeface="Verdana" panose="020B0604030504040204" pitchFamily="34" charset="0"/>
              <a:cs typeface="Verdana" panose="020B0604030504040204" pitchFamily="34" charset="0"/>
            </a:endParaRPr>
          </a:p>
          <a:p>
            <a:pPr marL="285750" indent="-285750">
              <a:buFont typeface="Arial"/>
              <a:buChar char="•"/>
            </a:pPr>
            <a:r>
              <a:rPr lang="en-US">
                <a:latin typeface="Verdana" panose="020B0604030504040204" pitchFamily="34" charset="0"/>
                <a:cs typeface="Verdana" panose="020B0604030504040204" pitchFamily="34" charset="0"/>
              </a:rPr>
              <a:t>Coolant and moderator are separated.</a:t>
            </a:r>
          </a:p>
          <a:p>
            <a:pPr marL="285750" indent="-285750">
              <a:buFont typeface="Arial"/>
              <a:buChar char="•"/>
            </a:pPr>
            <a:endParaRPr lang="en-US">
              <a:latin typeface="Verdana" panose="020B0604030504040204" pitchFamily="34" charset="0"/>
              <a:cs typeface="Verdana" panose="020B0604030504040204" pitchFamily="34" charset="0"/>
            </a:endParaRPr>
          </a:p>
          <a:p>
            <a:pPr marL="285750" indent="-285750">
              <a:buFont typeface="Arial"/>
              <a:buChar char="•"/>
            </a:pPr>
            <a:r>
              <a:rPr lang="en-US">
                <a:latin typeface="Verdana" panose="020B0604030504040204" pitchFamily="34" charset="0"/>
                <a:cs typeface="Verdana" panose="020B0604030504040204" pitchFamily="34" charset="0"/>
              </a:rPr>
              <a:t>Low thermal efficiency, but able to use a variety of fuels, including spent PWR fuels and surplus weapons-grade plutonium.</a:t>
            </a:r>
          </a:p>
        </p:txBody>
      </p:sp>
      <p:sp>
        <p:nvSpPr>
          <p:cNvPr id="10" name="TextBox 9"/>
          <p:cNvSpPr txBox="1"/>
          <p:nvPr/>
        </p:nvSpPr>
        <p:spPr>
          <a:xfrm>
            <a:off x="319659" y="4575274"/>
            <a:ext cx="3719465" cy="646331"/>
          </a:xfrm>
          <a:prstGeom prst="rect">
            <a:avLst/>
          </a:prstGeom>
          <a:noFill/>
        </p:spPr>
        <p:txBody>
          <a:bodyPr wrap="square" rtlCol="0">
            <a:spAutoFit/>
          </a:bodyPr>
          <a:lstStyle/>
          <a:p>
            <a:r>
              <a:rPr lang="en-US">
                <a:latin typeface="Verdana" panose="020B0604030504040204" pitchFamily="34" charset="0"/>
                <a:cs typeface="Verdana" panose="020B0604030504040204" pitchFamily="34" charset="0"/>
              </a:rPr>
              <a:t>Now called pressurized heavy water reactors.</a:t>
            </a:r>
          </a:p>
        </p:txBody>
      </p:sp>
      <p:pic>
        <p:nvPicPr>
          <p:cNvPr id="11" name="Picture 10" descr="Scanbot Nov 8, 2017 8.52 PM.pdf"/>
          <p:cNvPicPr>
            <a:picLocks noChangeAspect="1"/>
          </p:cNvPicPr>
          <p:nvPr/>
        </p:nvPicPr>
        <p:blipFill rotWithShape="1">
          <a:blip r:embed="rId2">
            <a:extLst>
              <a:ext uri="{28A0092B-C50C-407E-A947-70E740481C1C}">
                <a14:useLocalDpi xmlns:a14="http://schemas.microsoft.com/office/drawing/2010/main" val="0"/>
              </a:ext>
            </a:extLst>
          </a:blip>
          <a:srcRect l="12963" t="14843" r="31275" b="6271"/>
          <a:stretch/>
        </p:blipFill>
        <p:spPr>
          <a:xfrm>
            <a:off x="5479468" y="1208315"/>
            <a:ext cx="6587878" cy="5542570"/>
          </a:xfrm>
          <a:prstGeom prst="rect">
            <a:avLst/>
          </a:prstGeom>
        </p:spPr>
      </p:pic>
      <p:pic>
        <p:nvPicPr>
          <p:cNvPr id="12" name="Picture 11">
            <a:extLst>
              <a:ext uri="{FF2B5EF4-FFF2-40B4-BE49-F238E27FC236}">
                <a16:creationId xmlns:a16="http://schemas.microsoft.com/office/drawing/2014/main" id="{2CD6AFAB-88AF-6D47-9A4A-AEA689EBE59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5903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725070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Cumulative global nuclear capacity</a:t>
            </a:r>
          </a:p>
        </p:txBody>
      </p:sp>
      <p:sp>
        <p:nvSpPr>
          <p:cNvPr id="3" name="TextBox 2"/>
          <p:cNvSpPr txBox="1"/>
          <p:nvPr/>
        </p:nvSpPr>
        <p:spPr>
          <a:xfrm>
            <a:off x="112395" y="6245029"/>
            <a:ext cx="12079604"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9" name="Picture 8" descr="Chart, bar chart&#10;&#10;Description automatically generated">
            <a:extLst>
              <a:ext uri="{FF2B5EF4-FFF2-40B4-BE49-F238E27FC236}">
                <a16:creationId xmlns:a16="http://schemas.microsoft.com/office/drawing/2014/main" id="{8D20C23A-AE64-6C48-8CC1-4F9DA2C9A546}"/>
              </a:ext>
            </a:extLst>
          </p:cNvPr>
          <p:cNvPicPr>
            <a:picLocks noChangeAspect="1"/>
          </p:cNvPicPr>
          <p:nvPr/>
        </p:nvPicPr>
        <p:blipFill>
          <a:blip r:embed="rId4"/>
          <a:stretch>
            <a:fillRect/>
          </a:stretch>
        </p:blipFill>
        <p:spPr>
          <a:xfrm>
            <a:off x="260867" y="767929"/>
            <a:ext cx="11538172" cy="5396887"/>
          </a:xfrm>
          <a:prstGeom prst="rect">
            <a:avLst/>
          </a:prstGeom>
        </p:spPr>
      </p:pic>
    </p:spTree>
    <p:extLst>
      <p:ext uri="{BB962C8B-B14F-4D97-AF65-F5344CB8AC3E}">
        <p14:creationId xmlns:p14="http://schemas.microsoft.com/office/powerpoint/2010/main" val="3026989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1975"/>
            <a:ext cx="3150221"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RBMK reactors</a:t>
            </a:r>
          </a:p>
        </p:txBody>
      </p:sp>
      <p:sp>
        <p:nvSpPr>
          <p:cNvPr id="6" name="TextBox 5"/>
          <p:cNvSpPr txBox="1"/>
          <p:nvPr/>
        </p:nvSpPr>
        <p:spPr>
          <a:xfrm>
            <a:off x="319657" y="738952"/>
            <a:ext cx="11552683" cy="400110"/>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High power channel-type reactor (</a:t>
            </a:r>
            <a:r>
              <a:rPr lang="en-US" sz="2000" b="1">
                <a:latin typeface="Verdana" panose="020B0604030504040204" pitchFamily="34" charset="0"/>
                <a:cs typeface="Verdana" panose="020B0604030504040204" pitchFamily="34" charset="0"/>
              </a:rPr>
              <a:t>RBMK</a:t>
            </a:r>
            <a:r>
              <a:rPr lang="en-US" sz="2000">
                <a:latin typeface="Verdana" panose="020B0604030504040204" pitchFamily="34" charset="0"/>
                <a:cs typeface="Verdana" panose="020B0604030504040204" pitchFamily="34" charset="0"/>
              </a:rPr>
              <a:t>) was developed in Russia.</a:t>
            </a:r>
          </a:p>
        </p:txBody>
      </p:sp>
      <p:sp>
        <p:nvSpPr>
          <p:cNvPr id="3" name="TextBox 2"/>
          <p:cNvSpPr txBox="1"/>
          <p:nvPr/>
        </p:nvSpPr>
        <p:spPr>
          <a:xfrm>
            <a:off x="103774" y="6052369"/>
            <a:ext cx="2083483"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2" name="TextBox 1"/>
          <p:cNvSpPr txBox="1"/>
          <p:nvPr/>
        </p:nvSpPr>
        <p:spPr>
          <a:xfrm>
            <a:off x="319659" y="1271307"/>
            <a:ext cx="3719465" cy="646331"/>
          </a:xfrm>
          <a:prstGeom prst="rect">
            <a:avLst/>
          </a:prstGeom>
          <a:noFill/>
        </p:spPr>
        <p:txBody>
          <a:bodyPr wrap="square" rtlCol="0">
            <a:spAutoFit/>
          </a:bodyPr>
          <a:lstStyle/>
          <a:p>
            <a:pPr marL="285750" indent="-285750">
              <a:buFont typeface="Arial"/>
              <a:buChar char="•"/>
            </a:pPr>
            <a:r>
              <a:rPr lang="en-US">
                <a:latin typeface="Verdana" panose="020B0604030504040204" pitchFamily="34" charset="0"/>
                <a:cs typeface="Verdana" panose="020B0604030504040204" pitchFamily="34" charset="0"/>
              </a:rPr>
              <a:t>Graphite moderator</a:t>
            </a:r>
          </a:p>
          <a:p>
            <a:pPr marL="285750" indent="-285750">
              <a:buFont typeface="Arial"/>
              <a:buChar char="•"/>
            </a:pPr>
            <a:r>
              <a:rPr lang="en-US">
                <a:latin typeface="Verdana" panose="020B0604030504040204" pitchFamily="34" charset="0"/>
                <a:cs typeface="Verdana" panose="020B0604030504040204" pitchFamily="34" charset="0"/>
              </a:rPr>
              <a:t>Light water coolant.</a:t>
            </a:r>
          </a:p>
        </p:txBody>
      </p:sp>
      <p:sp>
        <p:nvSpPr>
          <p:cNvPr id="10" name="TextBox 9"/>
          <p:cNvSpPr txBox="1"/>
          <p:nvPr/>
        </p:nvSpPr>
        <p:spPr>
          <a:xfrm>
            <a:off x="319657" y="2641608"/>
            <a:ext cx="2824987" cy="1477328"/>
          </a:xfrm>
          <a:prstGeom prst="rect">
            <a:avLst/>
          </a:prstGeom>
          <a:noFill/>
        </p:spPr>
        <p:txBody>
          <a:bodyPr wrap="square" rtlCol="0">
            <a:spAutoFit/>
          </a:bodyPr>
          <a:lstStyle/>
          <a:p>
            <a:r>
              <a:rPr lang="en-US" b="1">
                <a:latin typeface="Verdana" panose="020B0604030504040204" pitchFamily="34" charset="0"/>
                <a:cs typeface="Verdana" panose="020B0604030504040204" pitchFamily="34" charset="0"/>
              </a:rPr>
              <a:t>Chernobyl</a:t>
            </a:r>
            <a:r>
              <a:rPr lang="en-US">
                <a:latin typeface="Verdana" panose="020B0604030504040204" pitchFamily="34" charset="0"/>
                <a:cs typeface="Verdana" panose="020B0604030504040204" pitchFamily="34" charset="0"/>
              </a:rPr>
              <a:t> used this design.</a:t>
            </a:r>
          </a:p>
          <a:p>
            <a:pPr marL="285750" indent="-285750">
              <a:buFont typeface="Arial"/>
              <a:buChar char="•"/>
            </a:pPr>
            <a:r>
              <a:rPr lang="en-US">
                <a:latin typeface="Verdana" panose="020B0604030504040204" pitchFamily="34" charset="0"/>
                <a:cs typeface="Verdana" panose="020B0604030504040204" pitchFamily="34" charset="0"/>
              </a:rPr>
              <a:t>None are being built but about a dozen are still operating.</a:t>
            </a:r>
          </a:p>
        </p:txBody>
      </p:sp>
      <p:pic>
        <p:nvPicPr>
          <p:cNvPr id="9" name="Picture 8" descr="Scanbot Nov 8, 2017 8.53 PM.pdf"/>
          <p:cNvPicPr>
            <a:picLocks noChangeAspect="1"/>
          </p:cNvPicPr>
          <p:nvPr/>
        </p:nvPicPr>
        <p:blipFill rotWithShape="1">
          <a:blip r:embed="rId2">
            <a:extLst>
              <a:ext uri="{28A0092B-C50C-407E-A947-70E740481C1C}">
                <a14:useLocalDpi xmlns:a14="http://schemas.microsoft.com/office/drawing/2010/main" val="0"/>
              </a:ext>
            </a:extLst>
          </a:blip>
          <a:srcRect l="5460" t="26543" r="11266" b="35803"/>
          <a:stretch/>
        </p:blipFill>
        <p:spPr>
          <a:xfrm>
            <a:off x="3313352" y="1446839"/>
            <a:ext cx="8819376" cy="5344194"/>
          </a:xfrm>
          <a:prstGeom prst="rect">
            <a:avLst/>
          </a:prstGeom>
        </p:spPr>
      </p:pic>
      <p:pic>
        <p:nvPicPr>
          <p:cNvPr id="11" name="Picture 10">
            <a:extLst>
              <a:ext uri="{FF2B5EF4-FFF2-40B4-BE49-F238E27FC236}">
                <a16:creationId xmlns:a16="http://schemas.microsoft.com/office/drawing/2014/main" id="{67C30F05-C38C-7642-8E80-29702B51261E}"/>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94252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770"/>
            <a:ext cx="731161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Failure: Chernobyl (Ukraine, USSR)</a:t>
            </a:r>
          </a:p>
        </p:txBody>
      </p:sp>
      <p:sp>
        <p:nvSpPr>
          <p:cNvPr id="3" name="TextBox 2"/>
          <p:cNvSpPr txBox="1"/>
          <p:nvPr/>
        </p:nvSpPr>
        <p:spPr>
          <a:xfrm>
            <a:off x="82050" y="6065184"/>
            <a:ext cx="1936321"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https://</a:t>
            </a:r>
            <a:r>
              <a:rPr lang="en-US" sz="1400" err="1">
                <a:latin typeface="Verdana" panose="020B0604030504040204" pitchFamily="34" charset="0"/>
                <a:cs typeface="Verdana" panose="020B0604030504040204" pitchFamily="34" charset="0"/>
              </a:rPr>
              <a:t>en.wikipedia.org</a:t>
            </a:r>
            <a:r>
              <a:rPr lang="en-US" sz="1400">
                <a:latin typeface="Verdana" panose="020B0604030504040204" pitchFamily="34" charset="0"/>
                <a:cs typeface="Verdana" panose="020B0604030504040204" pitchFamily="34" charset="0"/>
              </a:rPr>
              <a:t>/wiki/</a:t>
            </a:r>
            <a:r>
              <a:rPr lang="en-US" sz="1400" err="1">
                <a:latin typeface="Verdana" panose="020B0604030504040204" pitchFamily="34" charset="0"/>
                <a:cs typeface="Verdana" panose="020B0604030504040204" pitchFamily="34" charset="0"/>
              </a:rPr>
              <a:t>Chernobyl_disaster</a:t>
            </a:r>
            <a:endParaRPr lang="en-US" sz="1400">
              <a:latin typeface="Verdana" panose="020B0604030504040204" pitchFamily="34" charset="0"/>
              <a:cs typeface="Verdana" panose="020B0604030504040204" pitchFamily="34" charset="0"/>
            </a:endParaRPr>
          </a:p>
        </p:txBody>
      </p:sp>
      <p:pic>
        <p:nvPicPr>
          <p:cNvPr id="10" name="Picture 9"/>
          <p:cNvPicPr>
            <a:picLocks noChangeAspect="1"/>
          </p:cNvPicPr>
          <p:nvPr/>
        </p:nvPicPr>
        <p:blipFill rotWithShape="1">
          <a:blip r:embed="rId2"/>
          <a:srcRect l="15854" b="4489"/>
          <a:stretch/>
        </p:blipFill>
        <p:spPr>
          <a:xfrm>
            <a:off x="7660593" y="768570"/>
            <a:ext cx="4354021" cy="6022462"/>
          </a:xfrm>
          <a:prstGeom prst="rect">
            <a:avLst/>
          </a:prstGeom>
        </p:spPr>
      </p:pic>
      <p:sp>
        <p:nvSpPr>
          <p:cNvPr id="6" name="TextBox 5"/>
          <p:cNvSpPr txBox="1"/>
          <p:nvPr/>
        </p:nvSpPr>
        <p:spPr>
          <a:xfrm>
            <a:off x="319658" y="738952"/>
            <a:ext cx="6962087" cy="3784947"/>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25 April 1986</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reactor became </a:t>
            </a:r>
            <a:r>
              <a:rPr lang="en-US" sz="2000" b="1">
                <a:latin typeface="Verdana" panose="020B0604030504040204" pitchFamily="34" charset="0"/>
                <a:cs typeface="Verdana" panose="020B0604030504040204" pitchFamily="34" charset="0"/>
              </a:rPr>
              <a:t>unstable</a:t>
            </a:r>
            <a:r>
              <a:rPr lang="en-US" sz="2000">
                <a:latin typeface="Verdana" panose="020B0604030504040204" pitchFamily="34" charset="0"/>
                <a:cs typeface="Verdana" panose="020B0604030504040204" pitchFamily="34" charset="0"/>
              </a:rPr>
              <a:t> as a result of tests run by the operators.</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Overheating caused water to decompose, releasing </a:t>
            </a:r>
            <a:r>
              <a:rPr lang="en-US" sz="2000" b="1">
                <a:latin typeface="Verdana" panose="020B0604030504040204" pitchFamily="34" charset="0"/>
                <a:cs typeface="Verdana" panose="020B0604030504040204" pitchFamily="34" charset="0"/>
              </a:rPr>
              <a:t>hydrogen gas which then exploded.</a:t>
            </a:r>
            <a:br>
              <a:rPr lang="en-US" sz="2000" b="1">
                <a:latin typeface="Verdana" panose="020B0604030504040204" pitchFamily="34" charset="0"/>
                <a:cs typeface="Verdana" panose="020B0604030504040204" pitchFamily="34" charset="0"/>
              </a:rPr>
            </a:br>
            <a:endParaRPr lang="en-US" sz="1000" b="1">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reactor </a:t>
            </a:r>
            <a:r>
              <a:rPr lang="en-US" sz="2000" b="1">
                <a:latin typeface="Verdana" panose="020B0604030504040204" pitchFamily="34" charset="0"/>
                <a:cs typeface="Verdana" panose="020B0604030504040204" pitchFamily="34" charset="0"/>
              </a:rPr>
              <a:t>core caught fire and melted</a:t>
            </a:r>
            <a:r>
              <a:rPr lang="en-US" sz="2000">
                <a:latin typeface="Verdana" panose="020B0604030504040204" pitchFamily="34" charset="0"/>
                <a:cs typeface="Verdana" panose="020B0604030504040204" pitchFamily="34" charset="0"/>
              </a:rPr>
              <a:t>.</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Plumes of </a:t>
            </a:r>
            <a:r>
              <a:rPr lang="en-US" sz="2000" b="1">
                <a:latin typeface="Verdana" panose="020B0604030504040204" pitchFamily="34" charset="0"/>
                <a:cs typeface="Verdana" panose="020B0604030504040204" pitchFamily="34" charset="0"/>
              </a:rPr>
              <a:t>radioactivity</a:t>
            </a:r>
            <a:r>
              <a:rPr lang="en-US" sz="2000">
                <a:latin typeface="Verdana" panose="020B0604030504040204" pitchFamily="34" charset="0"/>
                <a:cs typeface="Verdana" panose="020B0604030504040204" pitchFamily="34" charset="0"/>
              </a:rPr>
              <a:t> spread across Europe.</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site 30 km in diameter is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still closed and will be for 20,000 years.</a:t>
            </a:r>
          </a:p>
        </p:txBody>
      </p:sp>
      <p:pic>
        <p:nvPicPr>
          <p:cNvPr id="2" name="Picture 1" descr="fruin11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297" y="4500868"/>
            <a:ext cx="3053688" cy="2274362"/>
          </a:xfrm>
          <a:prstGeom prst="rect">
            <a:avLst/>
          </a:prstGeom>
        </p:spPr>
      </p:pic>
      <p:pic>
        <p:nvPicPr>
          <p:cNvPr id="9" name="Picture 8">
            <a:extLst>
              <a:ext uri="{FF2B5EF4-FFF2-40B4-BE49-F238E27FC236}">
                <a16:creationId xmlns:a16="http://schemas.microsoft.com/office/drawing/2014/main" id="{6C82139E-2CBD-7B4A-B35A-3896CC9A8E29}"/>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123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368"/>
            <a:ext cx="361028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Extent of release</a:t>
            </a:r>
          </a:p>
        </p:txBody>
      </p:sp>
      <p:sp>
        <p:nvSpPr>
          <p:cNvPr id="3" name="TextBox 2"/>
          <p:cNvSpPr txBox="1"/>
          <p:nvPr/>
        </p:nvSpPr>
        <p:spPr>
          <a:xfrm>
            <a:off x="0" y="6514844"/>
            <a:ext cx="1887055"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Wikipedia and BBC</a:t>
            </a:r>
          </a:p>
        </p:txBody>
      </p:sp>
      <p:pic>
        <p:nvPicPr>
          <p:cNvPr id="2" name="Picture 1" descr="chernobyldeposi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6" y="702138"/>
            <a:ext cx="4680061" cy="4290056"/>
          </a:xfrm>
          <a:prstGeom prst="rect">
            <a:avLst/>
          </a:prstGeom>
        </p:spPr>
      </p:pic>
      <p:pic>
        <p:nvPicPr>
          <p:cNvPr id="9" name="Picture 8" descr="Chernobyl Plu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616" y="3830518"/>
            <a:ext cx="4612105" cy="2992103"/>
          </a:xfrm>
          <a:prstGeom prst="rect">
            <a:avLst/>
          </a:prstGeom>
        </p:spPr>
      </p:pic>
      <p:pic>
        <p:nvPicPr>
          <p:cNvPr id="10" name="Picture 9" descr="700px-Chernobyl_radiation_map_1996.svg.png"/>
          <p:cNvPicPr>
            <a:picLocks noChangeAspect="1"/>
          </p:cNvPicPr>
          <p:nvPr/>
        </p:nvPicPr>
        <p:blipFill rotWithShape="1">
          <a:blip r:embed="rId4">
            <a:extLst>
              <a:ext uri="{28A0092B-C50C-407E-A947-70E740481C1C}">
                <a14:useLocalDpi xmlns:a14="http://schemas.microsoft.com/office/drawing/2010/main" val="0"/>
              </a:ext>
            </a:extLst>
          </a:blip>
          <a:srcRect t="10397"/>
          <a:stretch/>
        </p:blipFill>
        <p:spPr>
          <a:xfrm>
            <a:off x="3194012" y="1311007"/>
            <a:ext cx="5501177" cy="5203837"/>
          </a:xfrm>
          <a:prstGeom prst="rect">
            <a:avLst/>
          </a:prstGeom>
        </p:spPr>
      </p:pic>
      <p:pic>
        <p:nvPicPr>
          <p:cNvPr id="11" name="Picture 10">
            <a:extLst>
              <a:ext uri="{FF2B5EF4-FFF2-40B4-BE49-F238E27FC236}">
                <a16:creationId xmlns:a16="http://schemas.microsoft.com/office/drawing/2014/main" id="{61B1E81D-730C-4D42-82C8-527E49B071A3}"/>
              </a:ext>
            </a:extLst>
          </p:cNvPr>
          <p:cNvPicPr>
            <a:picLocks noChangeAspect="1"/>
          </p:cNvPicPr>
          <p:nvPr/>
        </p:nvPicPr>
        <p:blipFill>
          <a:blip r:embed="rId5">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1756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368"/>
            <a:ext cx="4565673" cy="523220"/>
          </a:xfrm>
          <a:prstGeom prst="rect">
            <a:avLst/>
          </a:prstGeom>
          <a:noFill/>
        </p:spPr>
        <p:txBody>
          <a:bodyPr wrap="none" rtlCol="0">
            <a:spAutoFit/>
          </a:bodyPr>
          <a:lstStyle/>
          <a:p>
            <a:r>
              <a:rPr lang="en-US" sz="2800" b="1" dirty="0">
                <a:solidFill>
                  <a:prstClr val="white"/>
                </a:solidFill>
                <a:latin typeface="Verdana" panose="020B0604030504040204" pitchFamily="34" charset="0"/>
                <a:cs typeface="Verdana" panose="020B0604030504040204" pitchFamily="34" charset="0"/>
              </a:rPr>
              <a:t>Take-home message?</a:t>
            </a:r>
          </a:p>
        </p:txBody>
      </p:sp>
      <p:sp>
        <p:nvSpPr>
          <p:cNvPr id="3" name="TextBox 2"/>
          <p:cNvSpPr txBox="1"/>
          <p:nvPr/>
        </p:nvSpPr>
        <p:spPr>
          <a:xfrm>
            <a:off x="0" y="6514844"/>
            <a:ext cx="1887055"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Wikipedia and BBC</a:t>
            </a:r>
          </a:p>
        </p:txBody>
      </p:sp>
      <p:pic>
        <p:nvPicPr>
          <p:cNvPr id="11" name="Picture 10">
            <a:extLst>
              <a:ext uri="{FF2B5EF4-FFF2-40B4-BE49-F238E27FC236}">
                <a16:creationId xmlns:a16="http://schemas.microsoft.com/office/drawing/2014/main" id="{61B1E81D-730C-4D42-82C8-527E49B071A3}"/>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6" name="TextBox 5">
            <a:extLst>
              <a:ext uri="{FF2B5EF4-FFF2-40B4-BE49-F238E27FC236}">
                <a16:creationId xmlns:a16="http://schemas.microsoft.com/office/drawing/2014/main" id="{7ADF7CFF-4355-DA40-82F9-BF5F31C0FC79}"/>
              </a:ext>
            </a:extLst>
          </p:cNvPr>
          <p:cNvSpPr txBox="1"/>
          <p:nvPr/>
        </p:nvSpPr>
        <p:spPr>
          <a:xfrm>
            <a:off x="2008909" y="2584658"/>
            <a:ext cx="8318944" cy="1015663"/>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It’s the cooling system, stupid!</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And a </a:t>
            </a:r>
            <a:r>
              <a:rPr lang="en-US" sz="2000" b="1" dirty="0">
                <a:latin typeface="Verdana" panose="020B0604030504040204" pitchFamily="34" charset="0"/>
                <a:ea typeface="Verdana" panose="020B0604030504040204" pitchFamily="34" charset="0"/>
                <a:cs typeface="Verdana" panose="020B0604030504040204" pitchFamily="34" charset="0"/>
              </a:rPr>
              <a:t>passive</a:t>
            </a:r>
            <a:r>
              <a:rPr lang="en-US" sz="2000" dirty="0">
                <a:latin typeface="Verdana" panose="020B0604030504040204" pitchFamily="34" charset="0"/>
                <a:ea typeface="Verdana" panose="020B0604030504040204" pitchFamily="34" charset="0"/>
                <a:cs typeface="Verdana" panose="020B0604030504040204" pitchFamily="34" charset="0"/>
              </a:rPr>
              <a:t> system is more likely to work during a disaster.</a:t>
            </a:r>
          </a:p>
        </p:txBody>
      </p:sp>
    </p:spTree>
    <p:extLst>
      <p:ext uri="{BB962C8B-B14F-4D97-AF65-F5344CB8AC3E}">
        <p14:creationId xmlns:p14="http://schemas.microsoft.com/office/powerpoint/2010/main" val="1574299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368"/>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3378966" y="3167390"/>
            <a:ext cx="5434068"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6.6: Nuclear fuel cycles</a:t>
            </a:r>
          </a:p>
        </p:txBody>
      </p:sp>
      <p:pic>
        <p:nvPicPr>
          <p:cNvPr id="7" name="Picture 6">
            <a:extLst>
              <a:ext uri="{FF2B5EF4-FFF2-40B4-BE49-F238E27FC236}">
                <a16:creationId xmlns:a16="http://schemas.microsoft.com/office/drawing/2014/main" id="{3FB694E9-F6DD-3242-BA4F-762872E0FEC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845405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0" t="2598" r="2000" b="10220"/>
          <a:stretch/>
        </p:blipFill>
        <p:spPr bwMode="auto">
          <a:xfrm>
            <a:off x="4589631" y="716917"/>
            <a:ext cx="7558301" cy="6102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319659" y="738953"/>
            <a:ext cx="3491811" cy="1779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Verdana" panose="020B0604030504040204" pitchFamily="34" charset="0"/>
            </a:endParaRPr>
          </a:p>
        </p:txBody>
      </p:sp>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368"/>
            <a:ext cx="37753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fuel cycle</a:t>
            </a:r>
          </a:p>
        </p:txBody>
      </p:sp>
      <p:sp>
        <p:nvSpPr>
          <p:cNvPr id="6" name="TextBox 5"/>
          <p:cNvSpPr txBox="1"/>
          <p:nvPr/>
        </p:nvSpPr>
        <p:spPr>
          <a:xfrm>
            <a:off x="319658" y="738952"/>
            <a:ext cx="4314041" cy="3230949"/>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To assess nuclear power we must examine the entire </a:t>
            </a:r>
            <a:r>
              <a:rPr lang="en-US" sz="2000" b="1">
                <a:latin typeface="Verdana" panose="020B0604030504040204" pitchFamily="34" charset="0"/>
                <a:cs typeface="Verdana" panose="020B0604030504040204" pitchFamily="34" charset="0"/>
              </a:rPr>
              <a:t>nuclear fuel cycle</a:t>
            </a:r>
            <a:r>
              <a:rPr lang="en-US" sz="2000">
                <a:latin typeface="Verdana" panose="020B0604030504040204" pitchFamily="34" charset="0"/>
                <a:cs typeface="Verdana" panose="020B0604030504040204" pitchFamily="34" charset="0"/>
              </a:rPr>
              <a:t>.</a:t>
            </a:r>
          </a:p>
          <a:p>
            <a:pPr>
              <a:lnSpc>
                <a:spcPct val="110000"/>
              </a:lnSpc>
            </a:pPr>
            <a:endParaRPr lang="en-US" sz="2000">
              <a:latin typeface="Verdana" panose="020B0604030504040204" pitchFamily="34" charset="0"/>
              <a:cs typeface="Verdana" panose="020B0604030504040204" pitchFamily="34" charset="0"/>
            </a:endParaRP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Mining and extraction</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Enrichment and fabrication</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Reaction</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Dealing with spent fuel </a:t>
            </a:r>
          </a:p>
        </p:txBody>
      </p:sp>
      <p:sp>
        <p:nvSpPr>
          <p:cNvPr id="3" name="TextBox 2"/>
          <p:cNvSpPr txBox="1"/>
          <p:nvPr/>
        </p:nvSpPr>
        <p:spPr>
          <a:xfrm>
            <a:off x="96024" y="64678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10" name="Picture 9">
            <a:extLst>
              <a:ext uri="{FF2B5EF4-FFF2-40B4-BE49-F238E27FC236}">
                <a16:creationId xmlns:a16="http://schemas.microsoft.com/office/drawing/2014/main" id="{DCEF6489-D796-8B45-A7E0-148FA151D94E}"/>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33535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368"/>
            <a:ext cx="3767378"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Uranium reserves</a:t>
            </a:r>
          </a:p>
        </p:txBody>
      </p:sp>
      <p:sp>
        <p:nvSpPr>
          <p:cNvPr id="6" name="TextBox 5"/>
          <p:cNvSpPr txBox="1"/>
          <p:nvPr/>
        </p:nvSpPr>
        <p:spPr>
          <a:xfrm>
            <a:off x="319659" y="738953"/>
            <a:ext cx="8672465" cy="399405"/>
          </a:xfrm>
          <a:prstGeom prst="rect">
            <a:avLst/>
          </a:prstGeom>
          <a:no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Global distribution</a:t>
            </a:r>
            <a:r>
              <a:rPr lang="en-US" sz="2000">
                <a:latin typeface="Verdana" panose="020B0604030504040204" pitchFamily="34" charset="0"/>
                <a:cs typeface="Verdana" panose="020B0604030504040204" pitchFamily="34" charset="0"/>
              </a:rPr>
              <a:t> of uranium reserves is pretty widespread.</a:t>
            </a:r>
          </a:p>
        </p:txBody>
      </p:sp>
      <p:sp>
        <p:nvSpPr>
          <p:cNvPr id="3" name="TextBox 2"/>
          <p:cNvSpPr txBox="1"/>
          <p:nvPr/>
        </p:nvSpPr>
        <p:spPr>
          <a:xfrm>
            <a:off x="9798212" y="5637451"/>
            <a:ext cx="2393788" cy="1169551"/>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hlinkClick r:id="rId2"/>
              </a:rPr>
              <a:t>watd.wuthering-heights.co.uk</a:t>
            </a:r>
            <a:endParaRPr lang="en-US" sz="1400">
              <a:latin typeface="Verdana" panose="020B0604030504040204" pitchFamily="34" charset="0"/>
            </a:endParaRPr>
          </a:p>
        </p:txBody>
      </p:sp>
      <p:pic>
        <p:nvPicPr>
          <p:cNvPr id="10" name="Picture 2" descr="Map of uranium reserves"/>
          <p:cNvPicPr>
            <a:picLocks noChangeAspect="1" noChangeArrowheads="1"/>
          </p:cNvPicPr>
          <p:nvPr/>
        </p:nvPicPr>
        <p:blipFill>
          <a:blip r:embed="rId3" cstate="print"/>
          <a:srcRect/>
          <a:stretch>
            <a:fillRect/>
          </a:stretch>
        </p:blipFill>
        <p:spPr bwMode="auto">
          <a:xfrm>
            <a:off x="406122" y="1191512"/>
            <a:ext cx="9193006" cy="5584120"/>
          </a:xfrm>
          <a:prstGeom prst="rect">
            <a:avLst/>
          </a:prstGeom>
          <a:noFill/>
          <a:ln>
            <a:solidFill>
              <a:schemeClr val="accent1"/>
            </a:solidFill>
          </a:ln>
        </p:spPr>
      </p:pic>
      <p:pic>
        <p:nvPicPr>
          <p:cNvPr id="9" name="Picture 8">
            <a:extLst>
              <a:ext uri="{FF2B5EF4-FFF2-40B4-BE49-F238E27FC236}">
                <a16:creationId xmlns:a16="http://schemas.microsoft.com/office/drawing/2014/main" id="{06D9DC6B-5FB5-884F-BB96-A545015C1C64}"/>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580851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1351"/>
            <a:ext cx="594906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Uranium reserves quantified</a:t>
            </a:r>
          </a:p>
        </p:txBody>
      </p:sp>
      <p:sp>
        <p:nvSpPr>
          <p:cNvPr id="6" name="TextBox 5"/>
          <p:cNvSpPr txBox="1"/>
          <p:nvPr/>
        </p:nvSpPr>
        <p:spPr>
          <a:xfrm>
            <a:off x="319659" y="827853"/>
            <a:ext cx="4406577" cy="737959"/>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Known </a:t>
            </a:r>
            <a:r>
              <a:rPr lang="en-US" sz="2000" b="1">
                <a:latin typeface="Verdana" panose="020B0604030504040204" pitchFamily="34" charset="0"/>
                <a:cs typeface="Verdana" panose="020B0604030504040204" pitchFamily="34" charset="0"/>
              </a:rPr>
              <a:t>global</a:t>
            </a:r>
            <a:r>
              <a:rPr lang="en-US" sz="2000">
                <a:latin typeface="Verdana" panose="020B0604030504040204" pitchFamily="34" charset="0"/>
                <a:cs typeface="Verdana" panose="020B0604030504040204" pitchFamily="34" charset="0"/>
              </a:rPr>
              <a:t> recoverable reserves of uranium.</a:t>
            </a:r>
          </a:p>
        </p:txBody>
      </p:sp>
      <p:sp>
        <p:nvSpPr>
          <p:cNvPr id="3" name="TextBox 2"/>
          <p:cNvSpPr txBox="1"/>
          <p:nvPr/>
        </p:nvSpPr>
        <p:spPr>
          <a:xfrm>
            <a:off x="44068" y="6108319"/>
            <a:ext cx="2316670"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9" name="Picture 3" descr="nuclear 19"/>
          <p:cNvPicPr>
            <a:picLocks noChangeAspect="1" noChangeArrowheads="1"/>
          </p:cNvPicPr>
          <p:nvPr/>
        </p:nvPicPr>
        <p:blipFill>
          <a:blip r:embed="rId2" cstate="print"/>
          <a:srcRect/>
          <a:stretch>
            <a:fillRect/>
          </a:stretch>
        </p:blipFill>
        <p:spPr bwMode="auto">
          <a:xfrm>
            <a:off x="5544700" y="705902"/>
            <a:ext cx="6287421" cy="6145489"/>
          </a:xfrm>
          <a:prstGeom prst="rect">
            <a:avLst/>
          </a:prstGeom>
          <a:noFill/>
          <a:ln w="9525">
            <a:solidFill>
              <a:srgbClr val="FFFFFF"/>
            </a:solidFill>
            <a:miter lim="800000"/>
            <a:headEnd/>
            <a:tailEnd/>
          </a:ln>
        </p:spPr>
      </p:pic>
      <p:pic>
        <p:nvPicPr>
          <p:cNvPr id="10" name="Picture 9">
            <a:extLst>
              <a:ext uri="{FF2B5EF4-FFF2-40B4-BE49-F238E27FC236}">
                <a16:creationId xmlns:a16="http://schemas.microsoft.com/office/drawing/2014/main" id="{80FD512B-FCCE-C445-9C7B-A001356AD8A9}"/>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656147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82368"/>
            <a:ext cx="648446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Uranium mining and extraction</a:t>
            </a:r>
          </a:p>
        </p:txBody>
      </p:sp>
      <p:sp>
        <p:nvSpPr>
          <p:cNvPr id="6" name="TextBox 5"/>
          <p:cNvSpPr txBox="1"/>
          <p:nvPr/>
        </p:nvSpPr>
        <p:spPr>
          <a:xfrm>
            <a:off x="319658" y="738952"/>
            <a:ext cx="7138761" cy="1102866"/>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Uranium ore is a mixture of </a:t>
            </a:r>
            <a:r>
              <a:rPr lang="en-US" sz="2000" b="1">
                <a:latin typeface="Verdana" panose="020B0604030504040204" pitchFamily="34" charset="0"/>
                <a:cs typeface="Verdana" panose="020B0604030504040204" pitchFamily="34" charset="0"/>
              </a:rPr>
              <a:t>uranium oxides</a:t>
            </a:r>
            <a:r>
              <a:rPr lang="en-US" sz="2000">
                <a:latin typeface="Verdana" panose="020B0604030504040204" pitchFamily="34" charset="0"/>
                <a:cs typeface="Verdana" panose="020B0604030504040204" pitchFamily="34" charset="0"/>
              </a:rPr>
              <a:t>, U</a:t>
            </a:r>
            <a:r>
              <a:rPr lang="en-US" sz="2000" baseline="-25000">
                <a:latin typeface="Verdana" panose="020B0604030504040204" pitchFamily="34" charset="0"/>
                <a:cs typeface="Verdana" panose="020B0604030504040204" pitchFamily="34" charset="0"/>
              </a:rPr>
              <a:t>3</a:t>
            </a:r>
            <a:r>
              <a:rPr lang="en-US" sz="2000">
                <a:latin typeface="Verdana" panose="020B0604030504040204" pitchFamily="34" charset="0"/>
                <a:cs typeface="Verdana" panose="020B0604030504040204" pitchFamily="34" charset="0"/>
              </a:rPr>
              <a:t>O</a:t>
            </a:r>
            <a:r>
              <a:rPr lang="en-US" sz="2000" baseline="-25000">
                <a:latin typeface="Verdana" panose="020B0604030504040204" pitchFamily="34" charset="0"/>
                <a:cs typeface="Verdana" panose="020B0604030504040204" pitchFamily="34" charset="0"/>
              </a:rPr>
              <a:t>8</a:t>
            </a:r>
            <a:r>
              <a:rPr lang="en-US" sz="200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High-grad ore: a few percent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Low-grade ore: one part per thousand</a:t>
            </a:r>
          </a:p>
        </p:txBody>
      </p:sp>
      <p:sp>
        <p:nvSpPr>
          <p:cNvPr id="3" name="TextBox 2"/>
          <p:cNvSpPr txBox="1"/>
          <p:nvPr/>
        </p:nvSpPr>
        <p:spPr>
          <a:xfrm>
            <a:off x="7282148" y="648325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10" name="TextBox 9"/>
          <p:cNvSpPr txBox="1"/>
          <p:nvPr/>
        </p:nvSpPr>
        <p:spPr>
          <a:xfrm>
            <a:off x="306959" y="2014404"/>
            <a:ext cx="8076877"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Processed U</a:t>
            </a:r>
            <a:r>
              <a:rPr lang="en-US" sz="2000" baseline="-25000">
                <a:latin typeface="Verdana" panose="020B0604030504040204" pitchFamily="34" charset="0"/>
                <a:cs typeface="Verdana" panose="020B0604030504040204" pitchFamily="34" charset="0"/>
              </a:rPr>
              <a:t>3</a:t>
            </a:r>
            <a:r>
              <a:rPr lang="en-US" sz="2000">
                <a:latin typeface="Verdana" panose="020B0604030504040204" pitchFamily="34" charset="0"/>
                <a:cs typeface="Verdana" panose="020B0604030504040204" pitchFamily="34" charset="0"/>
              </a:rPr>
              <a:t>O</a:t>
            </a:r>
            <a:r>
              <a:rPr lang="en-US" sz="2000" baseline="-25000">
                <a:latin typeface="Verdana" panose="020B0604030504040204" pitchFamily="34" charset="0"/>
                <a:cs typeface="Verdana" panose="020B0604030504040204" pitchFamily="34" charset="0"/>
              </a:rPr>
              <a:t>8</a:t>
            </a:r>
            <a:r>
              <a:rPr lang="en-US" sz="2000">
                <a:latin typeface="Verdana" panose="020B0604030504040204" pitchFamily="34" charset="0"/>
                <a:cs typeface="Verdana" panose="020B0604030504040204" pitchFamily="34" charset="0"/>
              </a:rPr>
              <a:t> is a yellow powder called </a:t>
            </a:r>
            <a:r>
              <a:rPr lang="en-US" sz="2000" b="1">
                <a:latin typeface="Verdana" panose="020B0604030504040204" pitchFamily="34" charset="0"/>
                <a:cs typeface="Verdana" panose="020B0604030504040204" pitchFamily="34" charset="0"/>
              </a:rPr>
              <a:t>yellowcake</a:t>
            </a:r>
            <a:r>
              <a:rPr lang="en-US" sz="2000">
                <a:latin typeface="Verdana" panose="020B0604030504040204" pitchFamily="34" charset="0"/>
                <a:cs typeface="Verdana" panose="020B0604030504040204" pitchFamily="34" charset="0"/>
              </a:rPr>
              <a:t>.</a:t>
            </a:r>
          </a:p>
        </p:txBody>
      </p:sp>
      <p:sp>
        <p:nvSpPr>
          <p:cNvPr id="11" name="TextBox 10"/>
          <p:cNvSpPr txBox="1"/>
          <p:nvPr/>
        </p:nvSpPr>
        <p:spPr>
          <a:xfrm>
            <a:off x="6940628" y="4114428"/>
            <a:ext cx="5135380" cy="1415067"/>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Tailings</a:t>
            </a:r>
            <a:r>
              <a:rPr lang="en-US" sz="2000">
                <a:latin typeface="Verdana" panose="020B0604030504040204" pitchFamily="34" charset="0"/>
                <a:cs typeface="Verdana" panose="020B0604030504040204" pitchFamily="34" charset="0"/>
              </a:rPr>
              <a:t>, the material remaining after extraction of uranium from ore, is </a:t>
            </a:r>
            <a:r>
              <a:rPr lang="en-US" sz="2000" b="1">
                <a:latin typeface="Verdana" panose="020B0604030504040204" pitchFamily="34" charset="0"/>
                <a:cs typeface="Verdana" panose="020B0604030504040204" pitchFamily="34" charset="0"/>
              </a:rPr>
              <a:t>radioactive</a:t>
            </a:r>
            <a:r>
              <a:rPr lang="en-US" sz="2000">
                <a:latin typeface="Verdana" panose="020B0604030504040204" pitchFamily="34" charset="0"/>
                <a:cs typeface="Verdana" panose="020B0604030504040204" pitchFamily="34" charset="0"/>
              </a:rPr>
              <a:t> and must be stored to avoid impacting human health.</a:t>
            </a:r>
          </a:p>
        </p:txBody>
      </p:sp>
      <p:pic>
        <p:nvPicPr>
          <p:cNvPr id="2" name="Picture 1" descr="Tailings_dam_from_uranium_process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99" y="2586395"/>
            <a:ext cx="6420651" cy="4169385"/>
          </a:xfrm>
          <a:prstGeom prst="rect">
            <a:avLst/>
          </a:prstGeom>
        </p:spPr>
      </p:pic>
      <p:sp>
        <p:nvSpPr>
          <p:cNvPr id="7" name="TextBox 6"/>
          <p:cNvSpPr txBox="1"/>
          <p:nvPr/>
        </p:nvSpPr>
        <p:spPr>
          <a:xfrm>
            <a:off x="328516" y="6353397"/>
            <a:ext cx="3193503" cy="369332"/>
          </a:xfrm>
          <a:prstGeom prst="rect">
            <a:avLst/>
          </a:prstGeom>
          <a:noFill/>
        </p:spPr>
        <p:txBody>
          <a:bodyPr wrap="none" rtlCol="0">
            <a:spAutoFit/>
          </a:bodyPr>
          <a:lstStyle/>
          <a:p>
            <a:r>
              <a:rPr lang="en-US" b="1">
                <a:solidFill>
                  <a:schemeClr val="bg1"/>
                </a:solidFill>
                <a:latin typeface="Verdana" panose="020B0604030504040204" pitchFamily="34" charset="0"/>
              </a:rPr>
              <a:t>Uranium tailings ponds</a:t>
            </a:r>
          </a:p>
        </p:txBody>
      </p:sp>
      <p:pic>
        <p:nvPicPr>
          <p:cNvPr id="9" name="Picture 8" descr="Yellowcake_(03010301).jpg"/>
          <p:cNvPicPr>
            <a:picLocks noChangeAspect="1"/>
          </p:cNvPicPr>
          <p:nvPr/>
        </p:nvPicPr>
        <p:blipFill rotWithShape="1">
          <a:blip r:embed="rId3">
            <a:extLst>
              <a:ext uri="{28A0092B-C50C-407E-A947-70E740481C1C}">
                <a14:useLocalDpi xmlns:a14="http://schemas.microsoft.com/office/drawing/2010/main" val="0"/>
              </a:ext>
            </a:extLst>
          </a:blip>
          <a:srcRect l="18889" t="3052" r="11645" b="12833"/>
          <a:stretch/>
        </p:blipFill>
        <p:spPr>
          <a:xfrm>
            <a:off x="8527056" y="752767"/>
            <a:ext cx="3548952" cy="2860501"/>
          </a:xfrm>
          <a:prstGeom prst="rect">
            <a:avLst/>
          </a:prstGeom>
        </p:spPr>
      </p:pic>
      <p:sp>
        <p:nvSpPr>
          <p:cNvPr id="12" name="TextBox 11"/>
          <p:cNvSpPr txBox="1"/>
          <p:nvPr/>
        </p:nvSpPr>
        <p:spPr>
          <a:xfrm>
            <a:off x="8527056" y="3270453"/>
            <a:ext cx="1649811" cy="369332"/>
          </a:xfrm>
          <a:prstGeom prst="rect">
            <a:avLst/>
          </a:prstGeom>
          <a:noFill/>
        </p:spPr>
        <p:txBody>
          <a:bodyPr wrap="none" rtlCol="0">
            <a:spAutoFit/>
          </a:bodyPr>
          <a:lstStyle/>
          <a:p>
            <a:r>
              <a:rPr lang="en-US" b="1">
                <a:solidFill>
                  <a:schemeClr val="bg1"/>
                </a:solidFill>
                <a:latin typeface="Verdana" panose="020B0604030504040204" pitchFamily="34" charset="0"/>
              </a:rPr>
              <a:t>Yellowcake</a:t>
            </a:r>
          </a:p>
        </p:txBody>
      </p:sp>
      <p:pic>
        <p:nvPicPr>
          <p:cNvPr id="13" name="Picture 12">
            <a:extLst>
              <a:ext uri="{FF2B5EF4-FFF2-40B4-BE49-F238E27FC236}">
                <a16:creationId xmlns:a16="http://schemas.microsoft.com/office/drawing/2014/main" id="{681925FC-C5A3-F946-9782-463C2E11DDC7}"/>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0763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10668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10" name="Rectangle 9">
            <a:extLst>
              <a:ext uri="{FF2B5EF4-FFF2-40B4-BE49-F238E27FC236}">
                <a16:creationId xmlns:a16="http://schemas.microsoft.com/office/drawing/2014/main" id="{F4146976-2EC4-614F-8FA3-EC5DD426F2AB}"/>
              </a:ext>
            </a:extLst>
          </p:cNvPr>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11" name="TextBox 10">
            <a:extLst>
              <a:ext uri="{FF2B5EF4-FFF2-40B4-BE49-F238E27FC236}">
                <a16:creationId xmlns:a16="http://schemas.microsoft.com/office/drawing/2014/main" id="{2089EB11-84A5-4E44-9D88-3B4A32918483}"/>
              </a:ext>
            </a:extLst>
          </p:cNvPr>
          <p:cNvSpPr txBox="1"/>
          <p:nvPr/>
        </p:nvSpPr>
        <p:spPr>
          <a:xfrm>
            <a:off x="228600" y="71351"/>
            <a:ext cx="901240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Uranium U-235 enrichment and fabrication</a:t>
            </a:r>
          </a:p>
        </p:txBody>
      </p:sp>
      <p:sp>
        <p:nvSpPr>
          <p:cNvPr id="15" name="TextBox 14">
            <a:extLst>
              <a:ext uri="{FF2B5EF4-FFF2-40B4-BE49-F238E27FC236}">
                <a16:creationId xmlns:a16="http://schemas.microsoft.com/office/drawing/2014/main" id="{4A854F80-7BBD-B74F-8357-4DD705641A6E}"/>
              </a:ext>
            </a:extLst>
          </p:cNvPr>
          <p:cNvSpPr txBox="1"/>
          <p:nvPr/>
        </p:nvSpPr>
        <p:spPr>
          <a:xfrm>
            <a:off x="319657" y="738953"/>
            <a:ext cx="11643741" cy="399405"/>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difference between the U-235 and U-238 isotopes is number of neutrons and mass.</a:t>
            </a:r>
          </a:p>
        </p:txBody>
      </p:sp>
      <p:sp>
        <p:nvSpPr>
          <p:cNvPr id="18" name="TextBox 17">
            <a:extLst>
              <a:ext uri="{FF2B5EF4-FFF2-40B4-BE49-F238E27FC236}">
                <a16:creationId xmlns:a16="http://schemas.microsoft.com/office/drawing/2014/main" id="{19E69610-6CDB-3942-8E48-8779D708551E}"/>
              </a:ext>
            </a:extLst>
          </p:cNvPr>
          <p:cNvSpPr txBox="1"/>
          <p:nvPr/>
        </p:nvSpPr>
        <p:spPr>
          <a:xfrm>
            <a:off x="319658" y="1266310"/>
            <a:ext cx="11015648" cy="163121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Gas diffusion:</a:t>
            </a:r>
          </a:p>
          <a:p>
            <a:r>
              <a:rPr lang="en-US" sz="2000">
                <a:latin typeface="Verdana" panose="020B0604030504040204" pitchFamily="34" charset="0"/>
                <a:cs typeface="Verdana" panose="020B0604030504040204" pitchFamily="34" charset="0"/>
              </a:rPr>
              <a:t>Uranium oxide (U</a:t>
            </a:r>
            <a:r>
              <a:rPr lang="en-US" sz="2000" baseline="-25000">
                <a:latin typeface="Verdana" panose="020B0604030504040204" pitchFamily="34" charset="0"/>
                <a:cs typeface="Verdana" panose="020B0604030504040204" pitchFamily="34" charset="0"/>
              </a:rPr>
              <a:t>3</a:t>
            </a:r>
            <a:r>
              <a:rPr lang="en-US" sz="2000">
                <a:latin typeface="Verdana" panose="020B0604030504040204" pitchFamily="34" charset="0"/>
                <a:cs typeface="Verdana" panose="020B0604030504040204" pitchFamily="34" charset="0"/>
              </a:rPr>
              <a:t>O</a:t>
            </a:r>
            <a:r>
              <a:rPr lang="en-US" sz="2000" baseline="-25000">
                <a:latin typeface="Verdana" panose="020B0604030504040204" pitchFamily="34" charset="0"/>
                <a:cs typeface="Verdana" panose="020B0604030504040204" pitchFamily="34" charset="0"/>
              </a:rPr>
              <a:t>8</a:t>
            </a:r>
            <a:r>
              <a:rPr lang="en-US" sz="2000">
                <a:latin typeface="Verdana" panose="020B0604030504040204" pitchFamily="34" charset="0"/>
                <a:cs typeface="Verdana" panose="020B0604030504040204" pitchFamily="34" charset="0"/>
              </a:rPr>
              <a:t>) is converted to uranium hexafluoride (UF</a:t>
            </a:r>
            <a:r>
              <a:rPr lang="en-US" sz="2000" baseline="-25000">
                <a:latin typeface="Verdana" panose="020B0604030504040204" pitchFamily="34" charset="0"/>
                <a:cs typeface="Verdana" panose="020B0604030504040204" pitchFamily="34" charset="0"/>
              </a:rPr>
              <a:t>6</a:t>
            </a:r>
            <a:r>
              <a:rPr lang="en-US" sz="2000">
                <a:latin typeface="Verdana" panose="020B0604030504040204" pitchFamily="34" charset="0"/>
                <a:cs typeface="Verdana" panose="020B0604030504040204" pitchFamily="34" charset="0"/>
              </a:rPr>
              <a:t>).</a:t>
            </a:r>
          </a:p>
          <a:p>
            <a:pPr marL="342900" indent="-342900">
              <a:buFont typeface="Arial"/>
              <a:buChar char="•"/>
            </a:pPr>
            <a:r>
              <a:rPr lang="en-US" sz="2000">
                <a:latin typeface="Verdana" panose="020B0604030504040204" pitchFamily="34" charset="0"/>
                <a:cs typeface="Verdana" panose="020B0604030504040204" pitchFamily="34" charset="0"/>
              </a:rPr>
              <a:t>Becomes a gas when heated a bit.</a:t>
            </a:r>
          </a:p>
          <a:p>
            <a:pPr marL="342900" indent="-342900">
              <a:buFont typeface="Arial"/>
              <a:buChar char="•"/>
            </a:pPr>
            <a:r>
              <a:rPr lang="en-US" sz="2000">
                <a:latin typeface="Verdana" panose="020B0604030504040204" pitchFamily="34" charset="0"/>
                <a:cs typeface="Verdana" panose="020B0604030504040204" pitchFamily="34" charset="0"/>
              </a:rPr>
              <a:t>Lighter isotope diffuses through a membrane faster.</a:t>
            </a:r>
          </a:p>
          <a:p>
            <a:pPr marL="342900" indent="-342900">
              <a:buFont typeface="Arial"/>
              <a:buChar char="•"/>
            </a:pPr>
            <a:r>
              <a:rPr lang="en-US" sz="2000">
                <a:latin typeface="Verdana" panose="020B0604030504040204" pitchFamily="34" charset="0"/>
                <a:cs typeface="Verdana" panose="020B0604030504040204" pitchFamily="34" charset="0"/>
              </a:rPr>
              <a:t>1000X diffusion increases U-235 by 3-4%.</a:t>
            </a:r>
          </a:p>
        </p:txBody>
      </p:sp>
      <p:sp>
        <p:nvSpPr>
          <p:cNvPr id="19" name="TextBox 18">
            <a:extLst>
              <a:ext uri="{FF2B5EF4-FFF2-40B4-BE49-F238E27FC236}">
                <a16:creationId xmlns:a16="http://schemas.microsoft.com/office/drawing/2014/main" id="{BF192D41-7547-884B-85E9-0621A96DC4F6}"/>
              </a:ext>
            </a:extLst>
          </p:cNvPr>
          <p:cNvSpPr txBox="1"/>
          <p:nvPr/>
        </p:nvSpPr>
        <p:spPr>
          <a:xfrm>
            <a:off x="319658" y="3185775"/>
            <a:ext cx="11643740" cy="1631216"/>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Gas centrifuge:</a:t>
            </a:r>
          </a:p>
          <a:p>
            <a:r>
              <a:rPr lang="en-US" sz="2000">
                <a:latin typeface="Verdana" panose="020B0604030504040204" pitchFamily="34" charset="0"/>
                <a:cs typeface="Verdana" panose="020B0604030504040204" pitchFamily="34" charset="0"/>
              </a:rPr>
              <a:t>Uranium oxide (U</a:t>
            </a:r>
            <a:r>
              <a:rPr lang="en-US" sz="2000" baseline="-25000">
                <a:latin typeface="Verdana" panose="020B0604030504040204" pitchFamily="34" charset="0"/>
                <a:cs typeface="Verdana" panose="020B0604030504040204" pitchFamily="34" charset="0"/>
              </a:rPr>
              <a:t>3</a:t>
            </a:r>
            <a:r>
              <a:rPr lang="en-US" sz="2000">
                <a:latin typeface="Verdana" panose="020B0604030504040204" pitchFamily="34" charset="0"/>
                <a:cs typeface="Verdana" panose="020B0604030504040204" pitchFamily="34" charset="0"/>
              </a:rPr>
              <a:t>O</a:t>
            </a:r>
            <a:r>
              <a:rPr lang="en-US" sz="2000" baseline="-25000">
                <a:latin typeface="Verdana" panose="020B0604030504040204" pitchFamily="34" charset="0"/>
                <a:cs typeface="Verdana" panose="020B0604030504040204" pitchFamily="34" charset="0"/>
              </a:rPr>
              <a:t>8</a:t>
            </a:r>
            <a:r>
              <a:rPr lang="en-US" sz="2000">
                <a:latin typeface="Verdana" panose="020B0604030504040204" pitchFamily="34" charset="0"/>
                <a:cs typeface="Verdana" panose="020B0604030504040204" pitchFamily="34" charset="0"/>
              </a:rPr>
              <a:t>) is converted to uranium hexafluoride (UF</a:t>
            </a:r>
            <a:r>
              <a:rPr lang="en-US" sz="2000" baseline="-25000">
                <a:latin typeface="Verdana" panose="020B0604030504040204" pitchFamily="34" charset="0"/>
                <a:cs typeface="Verdana" panose="020B0604030504040204" pitchFamily="34" charset="0"/>
              </a:rPr>
              <a:t>6</a:t>
            </a:r>
            <a:r>
              <a:rPr lang="en-US" sz="2000">
                <a:latin typeface="Verdana" panose="020B0604030504040204" pitchFamily="34" charset="0"/>
                <a:cs typeface="Verdana" panose="020B0604030504040204" pitchFamily="34" charset="0"/>
              </a:rPr>
              <a:t>).</a:t>
            </a:r>
          </a:p>
          <a:p>
            <a:pPr marL="342900" indent="-342900">
              <a:buFont typeface="Arial"/>
              <a:buChar char="•"/>
            </a:pPr>
            <a:r>
              <a:rPr lang="en-US" sz="2000">
                <a:latin typeface="Verdana" panose="020B0604030504040204" pitchFamily="34" charset="0"/>
                <a:cs typeface="Verdana" panose="020B0604030504040204" pitchFamily="34" charset="0"/>
              </a:rPr>
              <a:t>Becomes a gas when heated a bit.</a:t>
            </a:r>
          </a:p>
          <a:p>
            <a:pPr marL="342900" indent="-342900">
              <a:buFont typeface="Arial"/>
              <a:buChar char="•"/>
            </a:pPr>
            <a:r>
              <a:rPr lang="en-US" sz="2000">
                <a:latin typeface="Verdana" panose="020B0604030504040204" pitchFamily="34" charset="0"/>
                <a:cs typeface="Verdana" panose="020B0604030504040204" pitchFamily="34" charset="0"/>
              </a:rPr>
              <a:t>Spun at very high speed in gas centrifuges.</a:t>
            </a:r>
          </a:p>
          <a:p>
            <a:pPr marL="342900" indent="-342900">
              <a:buFont typeface="Arial"/>
              <a:buChar char="•"/>
            </a:pPr>
            <a:r>
              <a:rPr lang="en-US" sz="2000">
                <a:latin typeface="Verdana" panose="020B0604030504040204" pitchFamily="34" charset="0"/>
                <a:cs typeface="Verdana" panose="020B0604030504040204" pitchFamily="34" charset="0"/>
              </a:rPr>
              <a:t>Multiple spins required to separate isotopes; 50X more energy efficient than diffusion.</a:t>
            </a:r>
          </a:p>
        </p:txBody>
      </p:sp>
      <p:sp>
        <p:nvSpPr>
          <p:cNvPr id="20" name="TextBox 19">
            <a:extLst>
              <a:ext uri="{FF2B5EF4-FFF2-40B4-BE49-F238E27FC236}">
                <a16:creationId xmlns:a16="http://schemas.microsoft.com/office/drawing/2014/main" id="{21268AF7-44AD-DE42-BF82-7972237FE498}"/>
              </a:ext>
            </a:extLst>
          </p:cNvPr>
          <p:cNvSpPr txBox="1"/>
          <p:nvPr/>
        </p:nvSpPr>
        <p:spPr>
          <a:xfrm>
            <a:off x="319657" y="5076926"/>
            <a:ext cx="11501441" cy="1323439"/>
          </a:xfrm>
          <a:prstGeom prst="rect">
            <a:avLst/>
          </a:prstGeom>
          <a:noFill/>
        </p:spPr>
        <p:txBody>
          <a:bodyPr wrap="square" rtlCol="0">
            <a:spAutoFit/>
          </a:bodyPr>
          <a:lstStyle/>
          <a:p>
            <a:r>
              <a:rPr lang="en-US" sz="2000">
                <a:latin typeface="Verdana" panose="020B0604030504040204" pitchFamily="34" charset="0"/>
                <a:cs typeface="Verdana" panose="020B0604030504040204" pitchFamily="34" charset="0"/>
              </a:rPr>
              <a:t>In either case, enrichment leaves large amounts (nearly all the starting material) that is depleted in U-235. This material is called </a:t>
            </a:r>
            <a:r>
              <a:rPr lang="en-US" sz="2000" b="1">
                <a:latin typeface="Verdana" panose="020B0604030504040204" pitchFamily="34" charset="0"/>
                <a:cs typeface="Verdana" panose="020B0604030504040204" pitchFamily="34" charset="0"/>
              </a:rPr>
              <a:t>depleted uranium </a:t>
            </a:r>
            <a:r>
              <a:rPr lang="en-US" sz="2000">
                <a:latin typeface="Verdana" panose="020B0604030504040204" pitchFamily="34" charset="0"/>
                <a:cs typeface="Verdana" panose="020B0604030504040204" pitchFamily="34" charset="0"/>
              </a:rPr>
              <a:t>and must be stored for future use. It’s still radioactive. </a:t>
            </a:r>
          </a:p>
          <a:p>
            <a:pPr marL="342900" indent="-342900">
              <a:buFont typeface="Arial"/>
              <a:buChar char="•"/>
            </a:pPr>
            <a:r>
              <a:rPr lang="en-US" sz="2000">
                <a:latin typeface="Verdana" panose="020B0604030504040204" pitchFamily="34" charset="0"/>
                <a:cs typeface="Verdana" panose="020B0604030504040204" pitchFamily="34" charset="0"/>
              </a:rPr>
              <a:t>Its high density has caused some to be used in artillery.</a:t>
            </a:r>
          </a:p>
        </p:txBody>
      </p:sp>
      <p:pic>
        <p:nvPicPr>
          <p:cNvPr id="21" name="Picture 20">
            <a:extLst>
              <a:ext uri="{FF2B5EF4-FFF2-40B4-BE49-F238E27FC236}">
                <a16:creationId xmlns:a16="http://schemas.microsoft.com/office/drawing/2014/main" id="{400D1D56-7868-CA4A-88F4-A474F291E5AC}"/>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4582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746069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Global distribution of nuclear plants</a:t>
            </a:r>
          </a:p>
        </p:txBody>
      </p:sp>
      <p:sp>
        <p:nvSpPr>
          <p:cNvPr id="3" name="TextBox 2"/>
          <p:cNvSpPr txBox="1"/>
          <p:nvPr/>
        </p:nvSpPr>
        <p:spPr>
          <a:xfrm>
            <a:off x="112395" y="6286593"/>
            <a:ext cx="11747096"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8" name="TextBox 7">
            <a:extLst>
              <a:ext uri="{FF2B5EF4-FFF2-40B4-BE49-F238E27FC236}">
                <a16:creationId xmlns:a16="http://schemas.microsoft.com/office/drawing/2014/main" id="{D3CFE16D-C423-9147-940B-AA599020869E}"/>
              </a:ext>
            </a:extLst>
          </p:cNvPr>
          <p:cNvSpPr txBox="1"/>
          <p:nvPr/>
        </p:nvSpPr>
        <p:spPr>
          <a:xfrm>
            <a:off x="9961419" y="3393240"/>
            <a:ext cx="1039772" cy="369332"/>
          </a:xfrm>
          <a:prstGeom prst="rect">
            <a:avLst/>
          </a:prstGeom>
          <a:solidFill>
            <a:schemeClr val="bg1"/>
          </a:solidFill>
        </p:spPr>
        <p:txBody>
          <a:bodyPr wrap="none" rtlCol="0">
            <a:spAutoFit/>
          </a:bodyPr>
          <a:lstStyle/>
          <a:p>
            <a:r>
              <a:rPr lang="en-US"/>
              <a:t>total 449</a:t>
            </a:r>
          </a:p>
        </p:txBody>
      </p:sp>
      <p:pic>
        <p:nvPicPr>
          <p:cNvPr id="9" name="Picture 8" descr="Map&#10;&#10;Description automatically generated">
            <a:extLst>
              <a:ext uri="{FF2B5EF4-FFF2-40B4-BE49-F238E27FC236}">
                <a16:creationId xmlns:a16="http://schemas.microsoft.com/office/drawing/2014/main" id="{5860B1BF-1B3C-DC4D-9D51-5A805CEFE2C1}"/>
              </a:ext>
            </a:extLst>
          </p:cNvPr>
          <p:cNvPicPr>
            <a:picLocks noChangeAspect="1"/>
          </p:cNvPicPr>
          <p:nvPr/>
        </p:nvPicPr>
        <p:blipFill rotWithShape="1">
          <a:blip r:embed="rId4"/>
          <a:srcRect t="25859"/>
          <a:stretch/>
        </p:blipFill>
        <p:spPr>
          <a:xfrm>
            <a:off x="230626" y="752768"/>
            <a:ext cx="11714224" cy="5552113"/>
          </a:xfrm>
          <a:prstGeom prst="rect">
            <a:avLst/>
          </a:prstGeom>
        </p:spPr>
      </p:pic>
      <p:pic>
        <p:nvPicPr>
          <p:cNvPr id="13" name="Picture 12" descr="Map&#10;&#10;Description automatically generated">
            <a:extLst>
              <a:ext uri="{FF2B5EF4-FFF2-40B4-BE49-F238E27FC236}">
                <a16:creationId xmlns:a16="http://schemas.microsoft.com/office/drawing/2014/main" id="{9A3FF5DA-0D7C-2A4D-879E-9BD00DF237BF}"/>
              </a:ext>
            </a:extLst>
          </p:cNvPr>
          <p:cNvPicPr>
            <a:picLocks noChangeAspect="1"/>
          </p:cNvPicPr>
          <p:nvPr/>
        </p:nvPicPr>
        <p:blipFill rotWithShape="1">
          <a:blip r:embed="rId4"/>
          <a:srcRect l="45351" b="91742"/>
          <a:stretch/>
        </p:blipFill>
        <p:spPr>
          <a:xfrm>
            <a:off x="5306291" y="5549771"/>
            <a:ext cx="5862699" cy="566312"/>
          </a:xfrm>
          <a:prstGeom prst="rect">
            <a:avLst/>
          </a:prstGeom>
        </p:spPr>
      </p:pic>
      <p:sp>
        <p:nvSpPr>
          <p:cNvPr id="10" name="Oval 9">
            <a:extLst>
              <a:ext uri="{FF2B5EF4-FFF2-40B4-BE49-F238E27FC236}">
                <a16:creationId xmlns:a16="http://schemas.microsoft.com/office/drawing/2014/main" id="{C45CC985-7AA4-FA45-A907-605622588D73}"/>
              </a:ext>
            </a:extLst>
          </p:cNvPr>
          <p:cNvSpPr/>
          <p:nvPr/>
        </p:nvSpPr>
        <p:spPr>
          <a:xfrm>
            <a:off x="665021" y="5242088"/>
            <a:ext cx="207818" cy="219481"/>
          </a:xfrm>
          <a:prstGeom prst="ellipse">
            <a:avLst/>
          </a:prstGeom>
          <a:solidFill>
            <a:schemeClr val="bg1"/>
          </a:solid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426E020-0476-2E41-B9DD-AEC652FF6EB8}"/>
              </a:ext>
            </a:extLst>
          </p:cNvPr>
          <p:cNvSpPr txBox="1"/>
          <p:nvPr/>
        </p:nvSpPr>
        <p:spPr>
          <a:xfrm>
            <a:off x="872839" y="5166584"/>
            <a:ext cx="1168525" cy="369332"/>
          </a:xfrm>
          <a:prstGeom prst="rect">
            <a:avLst/>
          </a:prstGeom>
          <a:noFill/>
        </p:spPr>
        <p:txBody>
          <a:bodyPr wrap="none" rtlCol="0">
            <a:spAutoFit/>
          </a:bodyPr>
          <a:lstStyle/>
          <a:p>
            <a:r>
              <a:rPr lang="en-US">
                <a:solidFill>
                  <a:srgbClr val="0432FF"/>
                </a:solidFill>
              </a:rPr>
              <a:t>size = MW</a:t>
            </a:r>
          </a:p>
        </p:txBody>
      </p:sp>
    </p:spTree>
    <p:extLst>
      <p:ext uri="{BB962C8B-B14F-4D97-AF65-F5344CB8AC3E}">
        <p14:creationId xmlns:p14="http://schemas.microsoft.com/office/powerpoint/2010/main" val="724289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1351"/>
            <a:ext cx="465063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fuel assembly</a:t>
            </a:r>
          </a:p>
        </p:txBody>
      </p:sp>
      <p:sp>
        <p:nvSpPr>
          <p:cNvPr id="6" name="TextBox 5"/>
          <p:cNvSpPr txBox="1"/>
          <p:nvPr/>
        </p:nvSpPr>
        <p:spPr>
          <a:xfrm>
            <a:off x="228600" y="1875081"/>
            <a:ext cx="3723532" cy="3107838"/>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Pellets fill </a:t>
            </a:r>
            <a:r>
              <a:rPr lang="en-US" sz="2000" b="1" dirty="0">
                <a:latin typeface="Verdana" panose="020B0604030504040204" pitchFamily="34" charset="0"/>
                <a:cs typeface="Verdana" panose="020B0604030504040204" pitchFamily="34" charset="0"/>
              </a:rPr>
              <a:t>rods</a:t>
            </a:r>
            <a:r>
              <a:rPr lang="en-US" sz="2000" dirty="0">
                <a:latin typeface="Verdana" panose="020B0604030504040204" pitchFamily="34" charset="0"/>
                <a:cs typeface="Verdana" panose="020B0604030504040204" pitchFamily="34" charset="0"/>
              </a:rPr>
              <a:t> or </a:t>
            </a:r>
            <a:r>
              <a:rPr lang="en-US" sz="2000" b="1" dirty="0">
                <a:latin typeface="Verdana" panose="020B0604030504040204" pitchFamily="34" charset="0"/>
                <a:cs typeface="Verdana" panose="020B0604030504040204" pitchFamily="34" charset="0"/>
              </a:rPr>
              <a:t>pins</a:t>
            </a:r>
            <a:r>
              <a:rPr lang="en-US" sz="2000" dirty="0">
                <a:latin typeface="Verdana" panose="020B0604030504040204" pitchFamily="34" charset="0"/>
                <a:cs typeface="Verdana" panose="020B0604030504040204" pitchFamily="34" charset="0"/>
              </a:rPr>
              <a:t>.</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Many pins create an</a:t>
            </a:r>
            <a:br>
              <a:rPr lang="en-US" sz="2000" dirty="0">
                <a:latin typeface="Verdana" panose="020B0604030504040204" pitchFamily="34" charset="0"/>
                <a:cs typeface="Verdana" panose="020B0604030504040204" pitchFamily="34" charset="0"/>
              </a:rPr>
            </a:br>
            <a:r>
              <a:rPr lang="en-US" sz="2000" b="1" dirty="0">
                <a:latin typeface="Verdana" panose="020B0604030504040204" pitchFamily="34" charset="0"/>
                <a:cs typeface="Verdana" panose="020B0604030504040204" pitchFamily="34" charset="0"/>
              </a:rPr>
              <a:t>assembly</a:t>
            </a:r>
            <a:r>
              <a:rPr lang="en-US" sz="2000" dirty="0">
                <a:latin typeface="Verdana" panose="020B0604030504040204" pitchFamily="34" charset="0"/>
                <a:cs typeface="Verdana" panose="020B0604030504040204" pitchFamily="34" charset="0"/>
              </a:rPr>
              <a:t>.</a:t>
            </a:r>
          </a:p>
          <a:p>
            <a:pPr>
              <a:lnSpc>
                <a:spcPct val="110000"/>
              </a:lnSpc>
            </a:pPr>
            <a:endParaRPr lang="en-US" sz="2000" dirty="0">
              <a:latin typeface="Verdana" panose="020B0604030504040204" pitchFamily="34" charset="0"/>
              <a:cs typeface="Verdana" panose="020B0604030504040204" pitchFamily="34" charset="0"/>
            </a:endParaRPr>
          </a:p>
          <a:p>
            <a:pPr>
              <a:lnSpc>
                <a:spcPct val="110000"/>
              </a:lnSpc>
            </a:pPr>
            <a:r>
              <a:rPr lang="en-US" sz="2000" dirty="0">
                <a:latin typeface="Verdana" panose="020B0604030504040204" pitchFamily="34" charset="0"/>
                <a:cs typeface="Verdana" panose="020B0604030504040204" pitchFamily="34" charset="0"/>
              </a:rPr>
              <a:t>The </a:t>
            </a:r>
            <a:r>
              <a:rPr lang="en-US" sz="2000" b="1" dirty="0">
                <a:latin typeface="Verdana" panose="020B0604030504040204" pitchFamily="34" charset="0"/>
                <a:cs typeface="Verdana" panose="020B0604030504040204" pitchFamily="34" charset="0"/>
              </a:rPr>
              <a:t>core</a:t>
            </a:r>
            <a:r>
              <a:rPr lang="en-US" sz="2000" dirty="0">
                <a:latin typeface="Verdana" panose="020B0604030504040204" pitchFamily="34" charset="0"/>
                <a:cs typeface="Verdana" panose="020B0604030504040204" pitchFamily="34" charset="0"/>
              </a:rPr>
              <a:t> is a group of</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assemblies with space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for coolant to circulate</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between them.</a:t>
            </a:r>
          </a:p>
        </p:txBody>
      </p:sp>
      <p:sp>
        <p:nvSpPr>
          <p:cNvPr id="3" name="TextBox 2"/>
          <p:cNvSpPr txBox="1"/>
          <p:nvPr/>
        </p:nvSpPr>
        <p:spPr>
          <a:xfrm>
            <a:off x="95172" y="6273286"/>
            <a:ext cx="3375141" cy="523220"/>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10" name="Picture 6" descr="nuclear 11"/>
          <p:cNvPicPr>
            <a:picLocks noChangeAspect="1" noChangeArrowheads="1"/>
          </p:cNvPicPr>
          <p:nvPr/>
        </p:nvPicPr>
        <p:blipFill>
          <a:blip r:embed="rId2" cstate="print"/>
          <a:srcRect l="10956" t="2213" r="5522" b="50555"/>
          <a:stretch>
            <a:fillRect/>
          </a:stretch>
        </p:blipFill>
        <p:spPr bwMode="auto">
          <a:xfrm>
            <a:off x="4162751" y="752768"/>
            <a:ext cx="7934077" cy="6038264"/>
          </a:xfrm>
          <a:prstGeom prst="rect">
            <a:avLst/>
          </a:prstGeom>
          <a:noFill/>
          <a:ln w="9525">
            <a:solidFill>
              <a:srgbClr val="FFFFFF"/>
            </a:solidFill>
            <a:miter lim="800000"/>
            <a:headEnd/>
            <a:tailEnd/>
          </a:ln>
        </p:spPr>
      </p:pic>
      <p:pic>
        <p:nvPicPr>
          <p:cNvPr id="9" name="Picture 8">
            <a:extLst>
              <a:ext uri="{FF2B5EF4-FFF2-40B4-BE49-F238E27FC236}">
                <a16:creationId xmlns:a16="http://schemas.microsoft.com/office/drawing/2014/main" id="{F120EDA2-41AE-9248-8E1C-13FC4EE5404A}"/>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18166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1351"/>
            <a:ext cx="2327881"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Refueling?</a:t>
            </a:r>
          </a:p>
        </p:txBody>
      </p:sp>
      <p:sp>
        <p:nvSpPr>
          <p:cNvPr id="6" name="TextBox 5"/>
          <p:cNvSpPr txBox="1"/>
          <p:nvPr/>
        </p:nvSpPr>
        <p:spPr>
          <a:xfrm>
            <a:off x="319658" y="738952"/>
            <a:ext cx="4862870" cy="344639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As fission proceeds in fuel rods, fission products and actinoids build up and ‘poison’ the fuel because they lower heat output.</a:t>
            </a:r>
          </a:p>
          <a:p>
            <a:pPr>
              <a:lnSpc>
                <a:spcPct val="110000"/>
              </a:lnSpc>
            </a:pPr>
            <a:endParaRPr lang="en-US" sz="2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Typically, a fuel assembly functions for </a:t>
            </a:r>
            <a:r>
              <a:rPr lang="en-US" sz="2000" b="1">
                <a:latin typeface="Verdana" panose="020B0604030504040204" pitchFamily="34" charset="0"/>
                <a:cs typeface="Verdana" panose="020B0604030504040204" pitchFamily="34" charset="0"/>
              </a:rPr>
              <a:t>3 years</a:t>
            </a:r>
            <a:r>
              <a:rPr lang="en-US" sz="2000">
                <a:latin typeface="Verdana" panose="020B0604030504040204" pitchFamily="34" charset="0"/>
                <a:cs typeface="Verdana" panose="020B0604030504040204" pitchFamily="34" charset="0"/>
              </a:rPr>
              <a:t>.</a:t>
            </a:r>
          </a:p>
          <a:p>
            <a:pPr>
              <a:lnSpc>
                <a:spcPct val="110000"/>
              </a:lnSpc>
            </a:pPr>
            <a:endParaRPr lang="en-US" sz="2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About 1/3 of assemblies are replaced </a:t>
            </a:r>
            <a:r>
              <a:rPr lang="en-US" sz="2000" b="1">
                <a:latin typeface="Verdana" panose="020B0604030504040204" pitchFamily="34" charset="0"/>
                <a:cs typeface="Verdana" panose="020B0604030504040204" pitchFamily="34" charset="0"/>
              </a:rPr>
              <a:t>each year</a:t>
            </a:r>
            <a:r>
              <a:rPr lang="en-US" sz="2000">
                <a:latin typeface="Verdana" panose="020B0604030504040204" pitchFamily="34" charset="0"/>
                <a:cs typeface="Verdana" panose="020B0604030504040204" pitchFamily="34" charset="0"/>
              </a:rPr>
              <a:t>.</a:t>
            </a:r>
          </a:p>
        </p:txBody>
      </p:sp>
      <p:sp>
        <p:nvSpPr>
          <p:cNvPr id="3" name="TextBox 2"/>
          <p:cNvSpPr txBox="1"/>
          <p:nvPr/>
        </p:nvSpPr>
        <p:spPr>
          <a:xfrm>
            <a:off x="41690" y="6478872"/>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pic>
        <p:nvPicPr>
          <p:cNvPr id="7" name="Picture 6" descr="Scanbot Nov 8, 2017 8.54 PM.pdf"/>
          <p:cNvPicPr>
            <a:picLocks noChangeAspect="1"/>
          </p:cNvPicPr>
          <p:nvPr/>
        </p:nvPicPr>
        <p:blipFill rotWithShape="1">
          <a:blip r:embed="rId2">
            <a:extLst>
              <a:ext uri="{28A0092B-C50C-407E-A947-70E740481C1C}">
                <a14:useLocalDpi xmlns:a14="http://schemas.microsoft.com/office/drawing/2010/main" val="0"/>
              </a:ext>
            </a:extLst>
          </a:blip>
          <a:srcRect l="4632" t="29424" r="7406" b="11523"/>
          <a:stretch/>
        </p:blipFill>
        <p:spPr>
          <a:xfrm>
            <a:off x="5389875" y="752768"/>
            <a:ext cx="6706646" cy="6033881"/>
          </a:xfrm>
          <a:prstGeom prst="rect">
            <a:avLst/>
          </a:prstGeom>
        </p:spPr>
      </p:pic>
      <p:pic>
        <p:nvPicPr>
          <p:cNvPr id="9" name="Picture 8">
            <a:extLst>
              <a:ext uri="{FF2B5EF4-FFF2-40B4-BE49-F238E27FC236}">
                <a16:creationId xmlns:a16="http://schemas.microsoft.com/office/drawing/2014/main" id="{286665ED-0017-5546-A3A2-38D8AA3998DC}"/>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480810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1351"/>
            <a:ext cx="655980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Spent fuel storage and disposal</a:t>
            </a:r>
          </a:p>
        </p:txBody>
      </p:sp>
      <p:sp>
        <p:nvSpPr>
          <p:cNvPr id="6" name="TextBox 5"/>
          <p:cNvSpPr txBox="1"/>
          <p:nvPr/>
        </p:nvSpPr>
        <p:spPr>
          <a:xfrm>
            <a:off x="319657" y="738952"/>
            <a:ext cx="11643741" cy="1584344"/>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Spent fuel is highly radioactive and is therefore stored in pools of water with active cooling systems for at least a year.</a:t>
            </a:r>
          </a:p>
          <a:p>
            <a:pPr>
              <a:lnSpc>
                <a:spcPct val="110000"/>
              </a:lnSpc>
            </a:pPr>
            <a:endParaRPr lang="en-US" sz="100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At Fukushima </a:t>
            </a:r>
            <a:r>
              <a:rPr lang="en-US" sz="2000" b="1">
                <a:latin typeface="Verdana" panose="020B0604030504040204" pitchFamily="34" charset="0"/>
                <a:cs typeface="Verdana" panose="020B0604030504040204" pitchFamily="34" charset="0"/>
              </a:rPr>
              <a:t>spent fuel cooling systems failed</a:t>
            </a:r>
            <a:r>
              <a:rPr lang="en-US" sz="2000">
                <a:latin typeface="Verdana" panose="020B0604030504040204" pitchFamily="34" charset="0"/>
                <a:cs typeface="Verdana" panose="020B0604030504040204" pitchFamily="34" charset="0"/>
              </a:rPr>
              <a:t>, causing fuel to overheat, produce hydrogen gas, explode and burn.</a:t>
            </a:r>
          </a:p>
        </p:txBody>
      </p:sp>
      <p:sp>
        <p:nvSpPr>
          <p:cNvPr id="3" name="TextBox 2"/>
          <p:cNvSpPr txBox="1"/>
          <p:nvPr/>
        </p:nvSpPr>
        <p:spPr>
          <a:xfrm>
            <a:off x="96023" y="6478872"/>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9" name="TextBox 8"/>
          <p:cNvSpPr txBox="1"/>
          <p:nvPr/>
        </p:nvSpPr>
        <p:spPr>
          <a:xfrm>
            <a:off x="319657" y="2964361"/>
            <a:ext cx="11270087" cy="737959"/>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Direct disposal: </a:t>
            </a:r>
            <a:r>
              <a:rPr lang="en-US" sz="2000" i="1">
                <a:latin typeface="Verdana" panose="020B0604030504040204" pitchFamily="34" charset="0"/>
                <a:cs typeface="Verdana" panose="020B0604030504040204" pitchFamily="34" charset="0"/>
              </a:rPr>
              <a:t>leaves spent fuel assemblies in pools for 40-50 years.</a:t>
            </a:r>
          </a:p>
          <a:p>
            <a:pPr marL="342900" indent="-342900">
              <a:lnSpc>
                <a:spcPct val="110000"/>
              </a:lnSpc>
              <a:buFont typeface="Arial"/>
              <a:buChar char="•"/>
            </a:pPr>
            <a:r>
              <a:rPr lang="en-US" sz="2000" b="1">
                <a:latin typeface="Verdana" panose="020B0604030504040204" pitchFamily="34" charset="0"/>
                <a:cs typeface="Verdana" panose="020B0604030504040204" pitchFamily="34" charset="0"/>
              </a:rPr>
              <a:t>Note</a:t>
            </a:r>
            <a:r>
              <a:rPr lang="en-US" sz="2000">
                <a:latin typeface="Verdana" panose="020B0604030504040204" pitchFamily="34" charset="0"/>
                <a:cs typeface="Verdana" panose="020B0604030504040204" pitchFamily="34" charset="0"/>
              </a:rPr>
              <a:t> that this material needs tens of thousands of years of stable, safe storage.</a:t>
            </a:r>
          </a:p>
        </p:txBody>
      </p:sp>
      <p:sp>
        <p:nvSpPr>
          <p:cNvPr id="10" name="TextBox 9"/>
          <p:cNvSpPr txBox="1"/>
          <p:nvPr/>
        </p:nvSpPr>
        <p:spPr>
          <a:xfrm>
            <a:off x="319658" y="4348661"/>
            <a:ext cx="11181952" cy="1076513"/>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Reprocessing: </a:t>
            </a:r>
            <a:r>
              <a:rPr lang="en-US" sz="2000" i="1">
                <a:latin typeface="Verdana" panose="020B0604030504040204" pitchFamily="34" charset="0"/>
                <a:cs typeface="Verdana" panose="020B0604030504040204" pitchFamily="34" charset="0"/>
              </a:rPr>
              <a:t>extracts remaining and new fissile elements for reuse</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5 years in cooling tanks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Chemical separation of uranium, plutonium and waste</a:t>
            </a:r>
          </a:p>
        </p:txBody>
      </p:sp>
      <p:pic>
        <p:nvPicPr>
          <p:cNvPr id="11" name="Picture 10">
            <a:extLst>
              <a:ext uri="{FF2B5EF4-FFF2-40B4-BE49-F238E27FC236}">
                <a16:creationId xmlns:a16="http://schemas.microsoft.com/office/drawing/2014/main" id="{D9AEF774-99DE-1347-9416-23FDFCA3C5B6}"/>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23181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clear-fuel-rgb-9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029" y="2120968"/>
            <a:ext cx="8706764" cy="4735743"/>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1351"/>
            <a:ext cx="862928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Finland: long-term nuclear storage leader</a:t>
            </a:r>
          </a:p>
        </p:txBody>
      </p:sp>
      <p:sp>
        <p:nvSpPr>
          <p:cNvPr id="6" name="TextBox 5"/>
          <p:cNvSpPr txBox="1"/>
          <p:nvPr/>
        </p:nvSpPr>
        <p:spPr>
          <a:xfrm>
            <a:off x="319657" y="738953"/>
            <a:ext cx="11643741" cy="1415067"/>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Finland is the </a:t>
            </a:r>
            <a:r>
              <a:rPr lang="en-US" sz="2000" b="1">
                <a:latin typeface="Verdana" panose="020B0604030504040204" pitchFamily="34" charset="0"/>
                <a:cs typeface="Verdana" panose="020B0604030504040204" pitchFamily="34" charset="0"/>
              </a:rPr>
              <a:t>world leader </a:t>
            </a:r>
            <a:r>
              <a:rPr lang="en-US" sz="2000">
                <a:latin typeface="Verdana" panose="020B0604030504040204" pitchFamily="34" charset="0"/>
                <a:cs typeface="Verdana" panose="020B0604030504040204" pitchFamily="34" charset="0"/>
              </a:rPr>
              <a:t>in long-term nuclear storage.</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They have a plan and are in the 10-year construction phase of a $3.9 b project.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1,400-feet deep within granite bedrock, back-filled with clay</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government worked hard at community relations!</a:t>
            </a:r>
          </a:p>
        </p:txBody>
      </p:sp>
      <p:sp>
        <p:nvSpPr>
          <p:cNvPr id="3" name="TextBox 2"/>
          <p:cNvSpPr txBox="1"/>
          <p:nvPr/>
        </p:nvSpPr>
        <p:spPr>
          <a:xfrm>
            <a:off x="79093" y="5186211"/>
            <a:ext cx="2377669" cy="1600438"/>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hlinkClick r:id="rId3"/>
              </a:rPr>
              <a:t>https://www.nytimes.com/2017/06/09/science/nuclear-reactor-waste-finland.html</a:t>
            </a:r>
            <a:r>
              <a:rPr lang="en-US" sz="140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0BAB4CEF-A659-B44F-97D4-48E3B88642A6}"/>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21532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ucca_proposed_de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573" y="3280592"/>
            <a:ext cx="7180297" cy="2965463"/>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1351"/>
            <a:ext cx="4535216"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US: Yucca Mountain ?</a:t>
            </a:r>
          </a:p>
        </p:txBody>
      </p:sp>
      <p:sp>
        <p:nvSpPr>
          <p:cNvPr id="6" name="TextBox 5"/>
          <p:cNvSpPr txBox="1"/>
          <p:nvPr/>
        </p:nvSpPr>
        <p:spPr>
          <a:xfrm>
            <a:off x="319658" y="738952"/>
            <a:ext cx="11872342" cy="1076513"/>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US has been debating plans to bury our nuclear waste below </a:t>
            </a:r>
            <a:r>
              <a:rPr lang="en-US" sz="2000" b="1">
                <a:latin typeface="Verdana" panose="020B0604030504040204" pitchFamily="34" charset="0"/>
                <a:cs typeface="Verdana" panose="020B0604030504040204" pitchFamily="34" charset="0"/>
              </a:rPr>
              <a:t>Yucca Mountain, NV</a:t>
            </a:r>
            <a:r>
              <a:rPr lang="en-US" sz="200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Funding for research about the site and planning ceased in 2011.</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As of 2015, the US had 70,000 metric </a:t>
            </a:r>
            <a:r>
              <a:rPr lang="en-US" sz="2000" err="1">
                <a:latin typeface="Verdana" panose="020B0604030504040204" pitchFamily="34" charset="0"/>
                <a:cs typeface="Verdana" panose="020B0604030504040204" pitchFamily="34" charset="0"/>
              </a:rPr>
              <a:t>tonnes</a:t>
            </a:r>
            <a:r>
              <a:rPr lang="en-US" sz="2000">
                <a:latin typeface="Verdana" panose="020B0604030504040204" pitchFamily="34" charset="0"/>
                <a:cs typeface="Verdana" panose="020B0604030504040204" pitchFamily="34" charset="0"/>
              </a:rPr>
              <a:t> of waste to store.</a:t>
            </a:r>
          </a:p>
        </p:txBody>
      </p:sp>
      <p:sp>
        <p:nvSpPr>
          <p:cNvPr id="3" name="TextBox 2"/>
          <p:cNvSpPr txBox="1"/>
          <p:nvPr/>
        </p:nvSpPr>
        <p:spPr>
          <a:xfrm>
            <a:off x="5739618" y="6096415"/>
            <a:ext cx="6289969"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&amp; Sustainability, 2/e, Chapter 10;</a:t>
            </a:r>
          </a:p>
          <a:p>
            <a:r>
              <a:rPr lang="en-US" sz="1400">
                <a:latin typeface="Verdana" panose="020B0604030504040204" pitchFamily="34" charset="0"/>
                <a:cs typeface="Verdana" panose="020B0604030504040204" pitchFamily="34" charset="0"/>
                <a:hlinkClick r:id="rId3"/>
              </a:rPr>
              <a:t>https://en.wikipedia.org/wiki/Yucca_Mountain_nuclear_waste_repository</a:t>
            </a:r>
            <a:r>
              <a:rPr lang="en-US" sz="1400">
                <a:latin typeface="Verdana" panose="020B0604030504040204" pitchFamily="34" charset="0"/>
                <a:cs typeface="Verdana" panose="020B0604030504040204" pitchFamily="34" charset="0"/>
              </a:rPr>
              <a:t> </a:t>
            </a:r>
          </a:p>
        </p:txBody>
      </p:sp>
      <p:sp>
        <p:nvSpPr>
          <p:cNvPr id="9" name="TextBox 8"/>
          <p:cNvSpPr txBox="1"/>
          <p:nvPr/>
        </p:nvSpPr>
        <p:spPr>
          <a:xfrm>
            <a:off x="306290" y="1811308"/>
            <a:ext cx="8379842" cy="1415067"/>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Pros: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US really needs a storage site.</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Yucca Mountain is in a nuclear test area; not pristine.</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Yucca Mountain has been extensively studied by geologists. </a:t>
            </a:r>
          </a:p>
        </p:txBody>
      </p:sp>
      <p:sp>
        <p:nvSpPr>
          <p:cNvPr id="10" name="TextBox 9"/>
          <p:cNvSpPr txBox="1"/>
          <p:nvPr/>
        </p:nvSpPr>
        <p:spPr>
          <a:xfrm>
            <a:off x="301670" y="3223509"/>
            <a:ext cx="5096595" cy="3446393"/>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Cons: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Yucca Mountain was formed by volcanic activity.</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Volcanic tuff is fractured and sits above an aquifer.</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Nevada has significant seismic activity; 4</a:t>
            </a:r>
            <a:r>
              <a:rPr lang="en-US" sz="2000" baseline="30000">
                <a:latin typeface="Verdana" panose="020B0604030504040204" pitchFamily="34" charset="0"/>
                <a:cs typeface="Verdana" panose="020B0604030504040204" pitchFamily="34" charset="0"/>
              </a:rPr>
              <a:t>th</a:t>
            </a:r>
            <a:r>
              <a:rPr lang="en-US" sz="2000">
                <a:latin typeface="Verdana" panose="020B0604030504040204" pitchFamily="34" charset="0"/>
                <a:cs typeface="Verdana" panose="020B0604030504040204" pitchFamily="34" charset="0"/>
              </a:rPr>
              <a:t> in the US.</a:t>
            </a:r>
          </a:p>
          <a:p>
            <a:pPr marL="800100" lvl="1" indent="-342900">
              <a:lnSpc>
                <a:spcPct val="110000"/>
              </a:lnSpc>
              <a:buFont typeface="Arial"/>
              <a:buChar char="•"/>
            </a:pPr>
            <a:r>
              <a:rPr lang="en-US" sz="2000">
                <a:latin typeface="Verdana" panose="020B0604030504040204" pitchFamily="34" charset="0"/>
                <a:cs typeface="Verdana" panose="020B0604030504040204" pitchFamily="34" charset="0"/>
              </a:rPr>
              <a:t>The Bow Ridge fault line is closer to Yucca Mountain than previously thought.</a:t>
            </a:r>
          </a:p>
        </p:txBody>
      </p:sp>
      <p:pic>
        <p:nvPicPr>
          <p:cNvPr id="11" name="Picture 10">
            <a:extLst>
              <a:ext uri="{FF2B5EF4-FFF2-40B4-BE49-F238E27FC236}">
                <a16:creationId xmlns:a16="http://schemas.microsoft.com/office/drawing/2014/main" id="{813367E9-804B-6F48-9560-B40EF7684747}"/>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8144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46"/>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6507"/>
            <a:ext cx="769954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Current ‘long-term storage’ in the US</a:t>
            </a:r>
          </a:p>
        </p:txBody>
      </p:sp>
      <p:sp>
        <p:nvSpPr>
          <p:cNvPr id="6" name="TextBox 5"/>
          <p:cNvSpPr txBox="1"/>
          <p:nvPr/>
        </p:nvSpPr>
        <p:spPr>
          <a:xfrm>
            <a:off x="319658" y="738007"/>
            <a:ext cx="7508160" cy="737959"/>
          </a:xfrm>
          <a:prstGeom prst="rect">
            <a:avLst/>
          </a:prstGeom>
          <a:no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Without an underground storage facility, high level nuclear waste is stored in two ways.</a:t>
            </a:r>
          </a:p>
        </p:txBody>
      </p:sp>
      <p:sp>
        <p:nvSpPr>
          <p:cNvPr id="3" name="TextBox 2"/>
          <p:cNvSpPr txBox="1"/>
          <p:nvPr/>
        </p:nvSpPr>
        <p:spPr>
          <a:xfrm>
            <a:off x="371747" y="5779198"/>
            <a:ext cx="6787307" cy="95410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a:p>
            <a:r>
              <a:rPr lang="en-US" sz="1400">
                <a:latin typeface="Verdana" panose="020B0604030504040204" pitchFamily="34" charset="0"/>
                <a:cs typeface="Verdana" panose="020B0604030504040204" pitchFamily="34" charset="0"/>
                <a:hlinkClick r:id="rId2"/>
              </a:rPr>
              <a:t>https://en.wikipedia.org/wiki/Yucca_Mountain_nuclear_waste_repository</a:t>
            </a:r>
            <a:endParaRPr lang="en-US" sz="1400">
              <a:latin typeface="Verdana" panose="020B0604030504040204" pitchFamily="34" charset="0"/>
              <a:cs typeface="Verdana" panose="020B0604030504040204" pitchFamily="34" charset="0"/>
            </a:endParaRPr>
          </a:p>
          <a:p>
            <a:r>
              <a:rPr lang="en-US" sz="1400">
                <a:latin typeface="Verdana" panose="020B0604030504040204" pitchFamily="34" charset="0"/>
                <a:cs typeface="Verdana" panose="020B0604030504040204" pitchFamily="34" charset="0"/>
                <a:hlinkClick r:id="rId3"/>
              </a:rPr>
              <a:t>https://en.wikipedia.org/wiki/Vitrification</a:t>
            </a:r>
            <a:endParaRPr lang="en-US" sz="1400">
              <a:latin typeface="Verdana" panose="020B0604030504040204" pitchFamily="34" charset="0"/>
              <a:cs typeface="Verdana" panose="020B0604030504040204" pitchFamily="34" charset="0"/>
            </a:endParaRPr>
          </a:p>
          <a:p>
            <a:r>
              <a:rPr lang="en-US" sz="1400">
                <a:latin typeface="Verdana" panose="020B0604030504040204" pitchFamily="34" charset="0"/>
                <a:cs typeface="Verdana" panose="020B0604030504040204" pitchFamily="34" charset="0"/>
              </a:rPr>
              <a:t>https://</a:t>
            </a:r>
            <a:r>
              <a:rPr lang="en-US" sz="1400" err="1">
                <a:latin typeface="Verdana" panose="020B0604030504040204" pitchFamily="34" charset="0"/>
                <a:cs typeface="Verdana" panose="020B0604030504040204" pitchFamily="34" charset="0"/>
              </a:rPr>
              <a:t>en.wikipedia.org</a:t>
            </a:r>
            <a:r>
              <a:rPr lang="en-US" sz="1400">
                <a:latin typeface="Verdana" panose="020B0604030504040204" pitchFamily="34" charset="0"/>
                <a:cs typeface="Verdana" panose="020B0604030504040204" pitchFamily="34" charset="0"/>
              </a:rPr>
              <a:t>/wiki/</a:t>
            </a:r>
            <a:r>
              <a:rPr lang="en-US" sz="1400" err="1">
                <a:latin typeface="Verdana" panose="020B0604030504040204" pitchFamily="34" charset="0"/>
                <a:cs typeface="Verdana" panose="020B0604030504040204" pitchFamily="34" charset="0"/>
              </a:rPr>
              <a:t>Synroc</a:t>
            </a:r>
            <a:endParaRPr lang="en-US" sz="1400">
              <a:latin typeface="Verdana" panose="020B0604030504040204" pitchFamily="34" charset="0"/>
              <a:cs typeface="Verdana" panose="020B0604030504040204" pitchFamily="34" charset="0"/>
            </a:endParaRPr>
          </a:p>
        </p:txBody>
      </p:sp>
      <p:sp>
        <p:nvSpPr>
          <p:cNvPr id="11" name="TextBox 10"/>
          <p:cNvSpPr txBox="1"/>
          <p:nvPr/>
        </p:nvSpPr>
        <p:spPr>
          <a:xfrm>
            <a:off x="319658" y="1851600"/>
            <a:ext cx="7608486" cy="1076513"/>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Dry cask storage: </a:t>
            </a:r>
            <a:r>
              <a:rPr lang="en-US" sz="2000" i="1">
                <a:latin typeface="Verdana" panose="020B0604030504040204" pitchFamily="34" charset="0"/>
                <a:cs typeface="Verdana" panose="020B0604030504040204" pitchFamily="34" charset="0"/>
              </a:rPr>
              <a:t>sealed steel and concrete container</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2009: 22% of US commercial waste</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1990s: repeated problems with bad welds</a:t>
            </a:r>
          </a:p>
        </p:txBody>
      </p:sp>
      <p:sp>
        <p:nvSpPr>
          <p:cNvPr id="12" name="TextBox 11"/>
          <p:cNvSpPr txBox="1"/>
          <p:nvPr/>
        </p:nvSpPr>
        <p:spPr>
          <a:xfrm>
            <a:off x="319658" y="3270945"/>
            <a:ext cx="7411178" cy="1076513"/>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Vitrification: </a:t>
            </a:r>
            <a:r>
              <a:rPr lang="en-US" sz="2000" i="1">
                <a:latin typeface="Verdana" panose="020B0604030504040204" pitchFamily="34" charset="0"/>
                <a:cs typeface="Verdana" panose="020B0604030504040204" pitchFamily="34" charset="0"/>
              </a:rPr>
              <a:t>nuclear waste is melted with glass-forming chemicals to form a stable obsidian-like glass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Stable and doesn’t leach</a:t>
            </a:r>
          </a:p>
        </p:txBody>
      </p:sp>
      <p:pic>
        <p:nvPicPr>
          <p:cNvPr id="2" name="Picture 1" descr="Const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453" y="762308"/>
            <a:ext cx="4526820" cy="4867182"/>
          </a:xfrm>
          <a:prstGeom prst="rect">
            <a:avLst/>
          </a:prstGeom>
        </p:spPr>
      </p:pic>
      <p:pic>
        <p:nvPicPr>
          <p:cNvPr id="13" name="Picture 12" descr="Image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1431" y="4907593"/>
            <a:ext cx="2206716" cy="1883439"/>
          </a:xfrm>
          <a:prstGeom prst="rect">
            <a:avLst/>
          </a:prstGeom>
        </p:spPr>
      </p:pic>
      <p:sp>
        <p:nvSpPr>
          <p:cNvPr id="14" name="TextBox 13"/>
          <p:cNvSpPr txBox="1"/>
          <p:nvPr/>
        </p:nvSpPr>
        <p:spPr>
          <a:xfrm>
            <a:off x="346393" y="4651138"/>
            <a:ext cx="7813933" cy="737959"/>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Synroc: </a:t>
            </a:r>
            <a:r>
              <a:rPr lang="en-US" sz="2000" i="1">
                <a:latin typeface="Verdana" panose="020B0604030504040204" pitchFamily="34" charset="0"/>
                <a:cs typeface="Verdana" panose="020B0604030504040204" pitchFamily="34" charset="0"/>
              </a:rPr>
              <a:t>nuclear waste is mixed with elements to form a crystalline powder and compressed into a ceramic</a:t>
            </a:r>
          </a:p>
        </p:txBody>
      </p:sp>
      <p:pic>
        <p:nvPicPr>
          <p:cNvPr id="15" name="Picture 14">
            <a:extLst>
              <a:ext uri="{FF2B5EF4-FFF2-40B4-BE49-F238E27FC236}">
                <a16:creationId xmlns:a16="http://schemas.microsoft.com/office/drawing/2014/main" id="{3C79C776-ED40-2F4F-8B59-C1A3908DA33E}"/>
              </a:ext>
            </a:extLst>
          </p:cNvPr>
          <p:cNvPicPr>
            <a:picLocks noChangeAspect="1"/>
          </p:cNvPicPr>
          <p:nvPr/>
        </p:nvPicPr>
        <p:blipFill>
          <a:blip r:embed="rId6">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3059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49317"/>
            <a:ext cx="5933034" cy="584775"/>
          </a:xfrm>
          <a:prstGeom prst="rect">
            <a:avLst/>
          </a:prstGeom>
          <a:noFill/>
        </p:spPr>
        <p:txBody>
          <a:bodyPr wrap="none" rtlCol="0">
            <a:spAutoFit/>
          </a:bodyPr>
          <a:lstStyle/>
          <a:p>
            <a:r>
              <a:rPr lang="en-US" sz="32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3283353" y="3167390"/>
            <a:ext cx="5756562"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6.7: Fast neutron reactor</a:t>
            </a:r>
          </a:p>
        </p:txBody>
      </p:sp>
      <p:pic>
        <p:nvPicPr>
          <p:cNvPr id="7" name="Picture 6">
            <a:extLst>
              <a:ext uri="{FF2B5EF4-FFF2-40B4-BE49-F238E27FC236}">
                <a16:creationId xmlns:a16="http://schemas.microsoft.com/office/drawing/2014/main" id="{53D85DA4-8FFF-F34D-8B1B-2E53E15206B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112195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0882"/>
            <a:ext cx="454964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Fast neutron reactors</a:t>
            </a:r>
          </a:p>
        </p:txBody>
      </p:sp>
      <p:sp>
        <p:nvSpPr>
          <p:cNvPr id="3" name="TextBox 2"/>
          <p:cNvSpPr txBox="1"/>
          <p:nvPr/>
        </p:nvSpPr>
        <p:spPr>
          <a:xfrm>
            <a:off x="71987" y="6459341"/>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6" name="TextBox 5"/>
          <p:cNvSpPr txBox="1"/>
          <p:nvPr/>
        </p:nvSpPr>
        <p:spPr>
          <a:xfrm>
            <a:off x="319658" y="738953"/>
            <a:ext cx="11694695" cy="1779975"/>
          </a:xfrm>
          <a:prstGeom prst="rect">
            <a:avLst/>
          </a:prstGeom>
          <a:solidFill>
            <a:srgbClr val="FFFFFF"/>
          </a:solid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Fast neutron reactors (FNR):</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Don’t use moderators to slow down neutrons. But fast neutron are less efficient at causing fission reactions.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Therefore, FNRs must use fuel which has greater enrichment for fissile elements, 10 – 30% vs. 2 - 5%.</a:t>
            </a:r>
          </a:p>
        </p:txBody>
      </p:sp>
      <p:sp>
        <p:nvSpPr>
          <p:cNvPr id="10" name="TextBox 9"/>
          <p:cNvSpPr txBox="1"/>
          <p:nvPr/>
        </p:nvSpPr>
        <p:spPr>
          <a:xfrm>
            <a:off x="319658" y="2692712"/>
            <a:ext cx="11694695" cy="399405"/>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FNRs are much </a:t>
            </a:r>
            <a:r>
              <a:rPr lang="en-US" sz="2000" b="1">
                <a:latin typeface="Verdana" panose="020B0604030504040204" pitchFamily="34" charset="0"/>
                <a:cs typeface="Verdana" panose="020B0604030504040204" pitchFamily="34" charset="0"/>
              </a:rPr>
              <a:t>less common </a:t>
            </a:r>
            <a:r>
              <a:rPr lang="en-US" sz="2000">
                <a:latin typeface="Verdana" panose="020B0604030504040204" pitchFamily="34" charset="0"/>
                <a:cs typeface="Verdana" panose="020B0604030504040204" pitchFamily="34" charset="0"/>
              </a:rPr>
              <a:t>than reactors that use moderators.</a:t>
            </a:r>
          </a:p>
        </p:txBody>
      </p:sp>
      <p:sp>
        <p:nvSpPr>
          <p:cNvPr id="11" name="TextBox 10"/>
          <p:cNvSpPr txBox="1"/>
          <p:nvPr/>
        </p:nvSpPr>
        <p:spPr>
          <a:xfrm>
            <a:off x="268703" y="3364751"/>
            <a:ext cx="11694695" cy="1076513"/>
          </a:xfrm>
          <a:prstGeom prst="rect">
            <a:avLst/>
          </a:prstGeom>
          <a:solidFill>
            <a:srgbClr val="FFFFFF"/>
          </a:solid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Fast breeder reactors (FBR) </a:t>
            </a:r>
            <a:r>
              <a:rPr lang="en-US" sz="2000">
                <a:latin typeface="Verdana" panose="020B0604030504040204" pitchFamily="34" charset="0"/>
                <a:cs typeface="Verdana" panose="020B0604030504040204" pitchFamily="34" charset="0"/>
              </a:rPr>
              <a:t>are a form of FNR that are operated to create plutonium or other novel fissile elements.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Reactors designed to use up fissile elements are sometimes called burners.</a:t>
            </a:r>
          </a:p>
        </p:txBody>
      </p:sp>
      <p:pic>
        <p:nvPicPr>
          <p:cNvPr id="9" name="Picture 8">
            <a:extLst>
              <a:ext uri="{FF2B5EF4-FFF2-40B4-BE49-F238E27FC236}">
                <a16:creationId xmlns:a16="http://schemas.microsoft.com/office/drawing/2014/main" id="{52C48A6F-558D-3645-AEB9-9ECA0652893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32651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331" b="10208"/>
          <a:stretch/>
        </p:blipFill>
        <p:spPr bwMode="auto">
          <a:xfrm>
            <a:off x="4892016" y="2410690"/>
            <a:ext cx="7299983" cy="4325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7075976"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Liquid metal fast breeder reactors</a:t>
            </a:r>
          </a:p>
        </p:txBody>
      </p:sp>
      <p:sp>
        <p:nvSpPr>
          <p:cNvPr id="3" name="TextBox 2"/>
          <p:cNvSpPr txBox="1"/>
          <p:nvPr/>
        </p:nvSpPr>
        <p:spPr>
          <a:xfrm>
            <a:off x="48383" y="6481616"/>
            <a:ext cx="4843634"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sp>
        <p:nvSpPr>
          <p:cNvPr id="6" name="TextBox 5"/>
          <p:cNvSpPr txBox="1"/>
          <p:nvPr/>
        </p:nvSpPr>
        <p:spPr>
          <a:xfrm>
            <a:off x="228602" y="809406"/>
            <a:ext cx="11852562" cy="2092176"/>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All FBRs generate more heat, so cooling is a bigger concern.</a:t>
            </a:r>
          </a:p>
          <a:p>
            <a:pPr>
              <a:lnSpc>
                <a:spcPct val="110000"/>
              </a:lnSpc>
            </a:pPr>
            <a:r>
              <a:rPr lang="en-US" sz="2000">
                <a:latin typeface="Verdana" panose="020B0604030504040204" pitchFamily="34" charset="0"/>
                <a:cs typeface="Verdana" panose="020B0604030504040204" pitchFamily="34" charset="0"/>
              </a:rPr>
              <a:t>The fission core of LMFB reactors is surrounded by a </a:t>
            </a:r>
            <a:r>
              <a:rPr lang="en-US" sz="2000" b="1">
                <a:latin typeface="Verdana" panose="020B0604030504040204" pitchFamily="34" charset="0"/>
                <a:cs typeface="Verdana" panose="020B0604030504040204" pitchFamily="34" charset="0"/>
              </a:rPr>
              <a:t>‘blanket’ of U-238 </a:t>
            </a:r>
            <a:r>
              <a:rPr lang="en-US" sz="2000">
                <a:latin typeface="Verdana" panose="020B0604030504040204" pitchFamily="34" charset="0"/>
                <a:cs typeface="Verdana" panose="020B0604030504040204" pitchFamily="34" charset="0"/>
              </a:rPr>
              <a:t>in which ‘breeding’</a:t>
            </a:r>
            <a:r>
              <a:rPr lang="is-IS" sz="2000">
                <a:latin typeface="Verdana" panose="020B0604030504040204" pitchFamily="34" charset="0"/>
                <a:cs typeface="Verdana" panose="020B0604030504040204" pitchFamily="34" charset="0"/>
              </a:rPr>
              <a:t> </a:t>
            </a:r>
            <a:r>
              <a:rPr lang="en-US" sz="2000">
                <a:latin typeface="Verdana" panose="020B0604030504040204" pitchFamily="34" charset="0"/>
                <a:cs typeface="Verdana" panose="020B0604030504040204" pitchFamily="34" charset="0"/>
              </a:rPr>
              <a:t>o</a:t>
            </a:r>
            <a:r>
              <a:rPr lang="is-IS" sz="2000">
                <a:latin typeface="Verdana" panose="020B0604030504040204" pitchFamily="34" charset="0"/>
                <a:cs typeface="Verdana" panose="020B0604030504040204" pitchFamily="34" charset="0"/>
              </a:rPr>
              <a:t>ccurs.</a:t>
            </a:r>
          </a:p>
          <a:p>
            <a:pPr marL="342900" indent="-342900">
              <a:lnSpc>
                <a:spcPct val="110000"/>
              </a:lnSpc>
              <a:buFont typeface="Arial"/>
              <a:buChar char="•"/>
            </a:pPr>
            <a:r>
              <a:rPr lang="is-IS" sz="2000" b="1">
                <a:latin typeface="Verdana" panose="020B0604030504040204" pitchFamily="34" charset="0"/>
                <a:cs typeface="Verdana" panose="020B0604030504040204" pitchFamily="34" charset="0"/>
              </a:rPr>
              <a:t>Liquid sodium coolant </a:t>
            </a:r>
            <a:r>
              <a:rPr lang="is-IS" sz="2000">
                <a:latin typeface="Verdana" panose="020B0604030504040204" pitchFamily="34" charset="0"/>
                <a:cs typeface="Verdana" panose="020B0604030504040204" pitchFamily="34" charset="0"/>
              </a:rPr>
              <a:t>circulates through the system and transfers heat to create steam.</a:t>
            </a:r>
          </a:p>
          <a:p>
            <a:pPr marL="800100" lvl="1" indent="-342900">
              <a:lnSpc>
                <a:spcPct val="110000"/>
              </a:lnSpc>
              <a:buFont typeface="Arial"/>
              <a:buChar char="•"/>
            </a:pPr>
            <a:r>
              <a:rPr lang="is-IS" sz="2000">
                <a:latin typeface="Verdana" panose="020B0604030504040204" pitchFamily="34" charset="0"/>
                <a:cs typeface="Verdana" panose="020B0604030504040204" pitchFamily="34" charset="0"/>
              </a:rPr>
              <a:t>Sodium is neither a moderator nor an absorber.</a:t>
            </a:r>
            <a:endParaRPr lang="en-US" sz="2000">
              <a:latin typeface="Verdana" panose="020B0604030504040204" pitchFamily="34" charset="0"/>
              <a:cs typeface="Verdana" panose="020B0604030504040204" pitchFamily="34" charset="0"/>
            </a:endParaRPr>
          </a:p>
        </p:txBody>
      </p:sp>
      <p:sp>
        <p:nvSpPr>
          <p:cNvPr id="2" name="TextBox 1"/>
          <p:cNvSpPr txBox="1"/>
          <p:nvPr/>
        </p:nvSpPr>
        <p:spPr>
          <a:xfrm>
            <a:off x="256882" y="3429000"/>
            <a:ext cx="4363858" cy="2246769"/>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Safety concerns?</a:t>
            </a:r>
          </a:p>
          <a:p>
            <a:r>
              <a:rPr lang="en-US" sz="2000">
                <a:latin typeface="Verdana" panose="020B0604030504040204" pitchFamily="34" charset="0"/>
                <a:cs typeface="Verdana" panose="020B0604030504040204" pitchFamily="34" charset="0"/>
              </a:rPr>
              <a:t>Concentrated fuel could runaway.</a:t>
            </a:r>
          </a:p>
          <a:p>
            <a:endParaRPr lang="en-US" sz="1000">
              <a:latin typeface="Verdana" panose="020B0604030504040204" pitchFamily="34" charset="0"/>
              <a:cs typeface="Verdana" panose="020B0604030504040204" pitchFamily="34" charset="0"/>
            </a:endParaRPr>
          </a:p>
          <a:p>
            <a:r>
              <a:rPr lang="en-US" sz="2000">
                <a:latin typeface="Verdana" panose="020B0604030504040204" pitchFamily="34" charset="0"/>
                <a:cs typeface="Verdana" panose="020B0604030504040204" pitchFamily="34" charset="0"/>
              </a:rPr>
              <a:t>Reprocessing is needed and is </a:t>
            </a:r>
            <a:br>
              <a:rPr lang="en-US" sz="2000">
                <a:latin typeface="Verdana" panose="020B0604030504040204" pitchFamily="34" charset="0"/>
                <a:cs typeface="Verdana" panose="020B0604030504040204" pitchFamily="34" charset="0"/>
              </a:rPr>
            </a:br>
            <a:r>
              <a:rPr lang="en-US" sz="2000">
                <a:latin typeface="Verdana" panose="020B0604030504040204" pitchFamily="34" charset="0"/>
                <a:cs typeface="Verdana" panose="020B0604030504040204" pitchFamily="34" charset="0"/>
              </a:rPr>
              <a:t>hazardous.</a:t>
            </a:r>
          </a:p>
          <a:p>
            <a:endParaRPr lang="en-US" sz="1000">
              <a:latin typeface="Verdana" panose="020B0604030504040204" pitchFamily="34" charset="0"/>
              <a:cs typeface="Verdana" panose="020B0604030504040204" pitchFamily="34" charset="0"/>
            </a:endParaRPr>
          </a:p>
          <a:p>
            <a:r>
              <a:rPr lang="en-US" sz="2000">
                <a:latin typeface="Verdana" panose="020B0604030504040204" pitchFamily="34" charset="0"/>
                <a:cs typeface="Verdana" panose="020B0604030504040204" pitchFamily="34" charset="0"/>
              </a:rPr>
              <a:t>Pu can be used for weapons.</a:t>
            </a:r>
          </a:p>
        </p:txBody>
      </p:sp>
      <p:pic>
        <p:nvPicPr>
          <p:cNvPr id="10" name="Picture 9">
            <a:extLst>
              <a:ext uri="{FF2B5EF4-FFF2-40B4-BE49-F238E27FC236}">
                <a16:creationId xmlns:a16="http://schemas.microsoft.com/office/drawing/2014/main" id="{5998D233-DDF7-E94C-A7E1-443D62B1B53E}"/>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7507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957946" y="3167390"/>
            <a:ext cx="6476999"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6.8: Newer reactor designs</a:t>
            </a:r>
          </a:p>
        </p:txBody>
      </p:sp>
      <p:pic>
        <p:nvPicPr>
          <p:cNvPr id="7" name="Picture 6">
            <a:extLst>
              <a:ext uri="{FF2B5EF4-FFF2-40B4-BE49-F238E27FC236}">
                <a16:creationId xmlns:a16="http://schemas.microsoft.com/office/drawing/2014/main" id="{5F7DCDF5-1586-634F-B228-52109ABAEA9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8547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829906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Fukushima changed </a:t>
            </a:r>
            <a:r>
              <a:rPr lang="en-US" sz="2800" b="1" err="1">
                <a:solidFill>
                  <a:prstClr val="white"/>
                </a:solidFill>
                <a:latin typeface="Verdana" panose="020B0604030504040204" pitchFamily="34" charset="0"/>
                <a:cs typeface="Verdana" panose="020B0604030504040204" pitchFamily="34" charset="0"/>
              </a:rPr>
              <a:t>nuclear’s</a:t>
            </a:r>
            <a:r>
              <a:rPr lang="en-US" sz="2800" b="1">
                <a:solidFill>
                  <a:prstClr val="white"/>
                </a:solidFill>
                <a:latin typeface="Verdana" panose="020B0604030504040204" pitchFamily="34" charset="0"/>
                <a:cs typeface="Verdana" panose="020B0604030504040204" pitchFamily="34" charset="0"/>
              </a:rPr>
              <a:t> trajectory</a:t>
            </a:r>
          </a:p>
        </p:txBody>
      </p:sp>
      <p:sp>
        <p:nvSpPr>
          <p:cNvPr id="3" name="TextBox 2"/>
          <p:cNvSpPr txBox="1"/>
          <p:nvPr/>
        </p:nvSpPr>
        <p:spPr>
          <a:xfrm>
            <a:off x="112395" y="6286593"/>
            <a:ext cx="11747096"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6" name="Picture 5" descr="Chart&#10;&#10;Description automatically generated">
            <a:extLst>
              <a:ext uri="{FF2B5EF4-FFF2-40B4-BE49-F238E27FC236}">
                <a16:creationId xmlns:a16="http://schemas.microsoft.com/office/drawing/2014/main" id="{ED9A4C0D-C9ED-1645-8F8E-A82F5592A5A6}"/>
              </a:ext>
            </a:extLst>
          </p:cNvPr>
          <p:cNvPicPr>
            <a:picLocks noChangeAspect="1"/>
          </p:cNvPicPr>
          <p:nvPr/>
        </p:nvPicPr>
        <p:blipFill>
          <a:blip r:embed="rId4"/>
          <a:stretch>
            <a:fillRect/>
          </a:stretch>
        </p:blipFill>
        <p:spPr>
          <a:xfrm>
            <a:off x="651162" y="705517"/>
            <a:ext cx="11072615" cy="5581076"/>
          </a:xfrm>
          <a:prstGeom prst="rect">
            <a:avLst/>
          </a:prstGeom>
        </p:spPr>
      </p:pic>
    </p:spTree>
    <p:extLst>
      <p:ext uri="{BB962C8B-B14F-4D97-AF65-F5344CB8AC3E}">
        <p14:creationId xmlns:p14="http://schemas.microsoft.com/office/powerpoint/2010/main" val="4284813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0882"/>
            <a:ext cx="806663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Factors in the decline of nuclear power</a:t>
            </a:r>
          </a:p>
        </p:txBody>
      </p:sp>
      <p:sp>
        <p:nvSpPr>
          <p:cNvPr id="6" name="TextBox 5"/>
          <p:cNvSpPr txBox="1"/>
          <p:nvPr/>
        </p:nvSpPr>
        <p:spPr>
          <a:xfrm>
            <a:off x="319659" y="738952"/>
            <a:ext cx="11428996" cy="399405"/>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As we’ve seen, the construction of new nuclear plants </a:t>
            </a:r>
            <a:r>
              <a:rPr lang="en-US" sz="2000" b="1">
                <a:latin typeface="Verdana" panose="020B0604030504040204" pitchFamily="34" charset="0"/>
                <a:cs typeface="Verdana" panose="020B0604030504040204" pitchFamily="34" charset="0"/>
              </a:rPr>
              <a:t>slowed in the 1990s</a:t>
            </a:r>
            <a:r>
              <a:rPr lang="en-US" sz="2000">
                <a:latin typeface="Verdana" panose="020B0604030504040204" pitchFamily="34" charset="0"/>
                <a:cs typeface="Verdana" panose="020B0604030504040204" pitchFamily="34" charset="0"/>
              </a:rPr>
              <a:t>. Why?</a:t>
            </a:r>
          </a:p>
        </p:txBody>
      </p:sp>
      <p:sp>
        <p:nvSpPr>
          <p:cNvPr id="7" name="TextBox 6"/>
          <p:cNvSpPr txBox="1"/>
          <p:nvPr/>
        </p:nvSpPr>
        <p:spPr>
          <a:xfrm>
            <a:off x="319659" y="1200508"/>
            <a:ext cx="11643740" cy="646331"/>
          </a:xfrm>
          <a:prstGeom prst="rect">
            <a:avLst/>
          </a:prstGeom>
          <a:noFill/>
        </p:spPr>
        <p:txBody>
          <a:bodyPr wrap="square" rtlCol="0">
            <a:spAutoFit/>
          </a:bodyPr>
          <a:lstStyle/>
          <a:p>
            <a:r>
              <a:rPr lang="en-US">
                <a:latin typeface="Verdana" panose="020B0604030504040204" pitchFamily="34" charset="0"/>
              </a:rPr>
              <a:t>Both the Thatcher and Regan governments supported the free market vs. government</a:t>
            </a:r>
            <a:br>
              <a:rPr lang="en-US">
                <a:latin typeface="Verdana" panose="020B0604030504040204" pitchFamily="34" charset="0"/>
              </a:rPr>
            </a:br>
            <a:r>
              <a:rPr lang="en-US">
                <a:latin typeface="Verdana" panose="020B0604030504040204" pitchFamily="34" charset="0"/>
              </a:rPr>
              <a:t>backing needed to prop up nuclear in an era of cheap fossil fuels.</a:t>
            </a:r>
          </a:p>
        </p:txBody>
      </p:sp>
      <p:pic>
        <p:nvPicPr>
          <p:cNvPr id="9" name="Picture 8" descr="Scanbot Nov 8, 2017 8.55 PM.pdf"/>
          <p:cNvPicPr>
            <a:picLocks noChangeAspect="1"/>
          </p:cNvPicPr>
          <p:nvPr/>
        </p:nvPicPr>
        <p:blipFill rotWithShape="1">
          <a:blip r:embed="rId2">
            <a:extLst>
              <a:ext uri="{28A0092B-C50C-407E-A947-70E740481C1C}">
                <a14:useLocalDpi xmlns:a14="http://schemas.microsoft.com/office/drawing/2010/main" val="0"/>
              </a:ext>
            </a:extLst>
          </a:blip>
          <a:srcRect b="10117"/>
          <a:stretch/>
        </p:blipFill>
        <p:spPr>
          <a:xfrm>
            <a:off x="304801" y="1867425"/>
            <a:ext cx="11635513" cy="4885838"/>
          </a:xfrm>
          <a:prstGeom prst="rect">
            <a:avLst/>
          </a:prstGeom>
        </p:spPr>
      </p:pic>
      <p:pic>
        <p:nvPicPr>
          <p:cNvPr id="10" name="Picture 9">
            <a:extLst>
              <a:ext uri="{FF2B5EF4-FFF2-40B4-BE49-F238E27FC236}">
                <a16:creationId xmlns:a16="http://schemas.microsoft.com/office/drawing/2014/main" id="{D95B00FB-4DCB-9643-B59D-5195F17116B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3" name="TextBox 2"/>
          <p:cNvSpPr txBox="1"/>
          <p:nvPr/>
        </p:nvSpPr>
        <p:spPr>
          <a:xfrm>
            <a:off x="339437" y="6378948"/>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11</a:t>
            </a:r>
          </a:p>
        </p:txBody>
      </p:sp>
    </p:spTree>
    <p:extLst>
      <p:ext uri="{BB962C8B-B14F-4D97-AF65-F5344CB8AC3E}">
        <p14:creationId xmlns:p14="http://schemas.microsoft.com/office/powerpoint/2010/main" val="278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4365298" cy="523220"/>
          </a:xfrm>
          <a:prstGeom prst="rect">
            <a:avLst/>
          </a:prstGeom>
          <a:noFill/>
        </p:spPr>
        <p:txBody>
          <a:bodyPr wrap="none" rtlCol="0">
            <a:spAutoFit/>
          </a:bodyPr>
          <a:lstStyle/>
          <a:p>
            <a:r>
              <a:rPr lang="en-US" sz="2800" b="1">
                <a:solidFill>
                  <a:schemeClr val="bg1"/>
                </a:solidFill>
                <a:latin typeface="Verdana" panose="020B0604030504040204" pitchFamily="34" charset="0"/>
                <a:cs typeface="Verdana" panose="020B0604030504040204" pitchFamily="34" charset="0"/>
              </a:rPr>
              <a:t>LCOE (Lazard, 2019)</a:t>
            </a:r>
          </a:p>
        </p:txBody>
      </p:sp>
      <p:sp>
        <p:nvSpPr>
          <p:cNvPr id="3" name="TextBox 2"/>
          <p:cNvSpPr txBox="1"/>
          <p:nvPr/>
        </p:nvSpPr>
        <p:spPr>
          <a:xfrm>
            <a:off x="63068" y="4704644"/>
            <a:ext cx="2832530" cy="2031325"/>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https://www.lazard.com/media/451086/lazards-levelized-cost-of-energy-version-130-vf.pdf</a:t>
            </a:r>
            <a:r>
              <a:rPr lang="en-US" sz="1400">
                <a:latin typeface="Verdana" panose="020B0604030504040204" pitchFamily="34" charset="0"/>
                <a:cs typeface="Verdana" panose="020B0604030504040204" pitchFamily="34" charset="0"/>
              </a:rPr>
              <a:t> </a:t>
            </a:r>
          </a:p>
          <a:p>
            <a:endParaRPr lang="en-US" sz="1400">
              <a:latin typeface="Verdana" panose="020B0604030504040204" pitchFamily="34" charset="0"/>
              <a:cs typeface="Verdana" panose="020B0604030504040204" pitchFamily="34" charset="0"/>
            </a:endParaRPr>
          </a:p>
          <a:p>
            <a:r>
              <a:rPr lang="en-US" sz="1400">
                <a:latin typeface="Verdana" panose="020B0604030504040204" pitchFamily="34" charset="0"/>
                <a:cs typeface="Verdana" panose="020B0604030504040204" pitchFamily="34" charset="0"/>
                <a:hlinkClick r:id="rId3"/>
              </a:rPr>
              <a:t>https://en.wikipedia.org/wiki/Life-cycle_greenhouse-gas_emissions_of_energy_sources</a:t>
            </a:r>
            <a:r>
              <a:rPr lang="en-US" sz="1400">
                <a:latin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F88E156B-A871-2244-BD51-211B187FC9C9}"/>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8" name="Picture 7">
            <a:extLst>
              <a:ext uri="{FF2B5EF4-FFF2-40B4-BE49-F238E27FC236}">
                <a16:creationId xmlns:a16="http://schemas.microsoft.com/office/drawing/2014/main" id="{0E66463C-F7E1-794D-A6D2-2ACE6B24D8CB}"/>
              </a:ext>
            </a:extLst>
          </p:cNvPr>
          <p:cNvPicPr>
            <a:picLocks noChangeAspect="1"/>
          </p:cNvPicPr>
          <p:nvPr/>
        </p:nvPicPr>
        <p:blipFill>
          <a:blip r:embed="rId5"/>
          <a:stretch>
            <a:fillRect/>
          </a:stretch>
        </p:blipFill>
        <p:spPr>
          <a:xfrm>
            <a:off x="2937163" y="677274"/>
            <a:ext cx="6896100" cy="4851400"/>
          </a:xfrm>
          <a:prstGeom prst="rect">
            <a:avLst/>
          </a:prstGeom>
        </p:spPr>
      </p:pic>
      <p:sp>
        <p:nvSpPr>
          <p:cNvPr id="7" name="TextBox 6">
            <a:extLst>
              <a:ext uri="{FF2B5EF4-FFF2-40B4-BE49-F238E27FC236}">
                <a16:creationId xmlns:a16="http://schemas.microsoft.com/office/drawing/2014/main" id="{EAD96BC5-FA0C-244A-BDBF-EB4906CF2D83}"/>
              </a:ext>
            </a:extLst>
          </p:cNvPr>
          <p:cNvSpPr txBox="1"/>
          <p:nvPr/>
        </p:nvSpPr>
        <p:spPr>
          <a:xfrm rot="18657363">
            <a:off x="4791668" y="5653635"/>
            <a:ext cx="1247073" cy="369332"/>
          </a:xfrm>
          <a:prstGeom prst="rect">
            <a:avLst/>
          </a:prstGeom>
          <a:solidFill>
            <a:schemeClr val="bg1"/>
          </a:solidFill>
        </p:spPr>
        <p:txBody>
          <a:bodyPr wrap="none" rtlCol="0">
            <a:spAutoFit/>
          </a:bodyPr>
          <a:lstStyle/>
          <a:p>
            <a:r>
              <a:rPr lang="en-US"/>
              <a:t>solar tower</a:t>
            </a:r>
          </a:p>
        </p:txBody>
      </p:sp>
      <p:sp>
        <p:nvSpPr>
          <p:cNvPr id="12" name="TextBox 11">
            <a:extLst>
              <a:ext uri="{FF2B5EF4-FFF2-40B4-BE49-F238E27FC236}">
                <a16:creationId xmlns:a16="http://schemas.microsoft.com/office/drawing/2014/main" id="{366E57F9-080F-184B-9C00-1CF5781E3116}"/>
              </a:ext>
            </a:extLst>
          </p:cNvPr>
          <p:cNvSpPr txBox="1"/>
          <p:nvPr/>
        </p:nvSpPr>
        <p:spPr>
          <a:xfrm rot="18657363">
            <a:off x="5255810" y="5661338"/>
            <a:ext cx="1271182" cy="369332"/>
          </a:xfrm>
          <a:prstGeom prst="rect">
            <a:avLst/>
          </a:prstGeom>
          <a:solidFill>
            <a:schemeClr val="bg1"/>
          </a:solidFill>
        </p:spPr>
        <p:txBody>
          <a:bodyPr wrap="none" rtlCol="0">
            <a:spAutoFit/>
          </a:bodyPr>
          <a:lstStyle/>
          <a:p>
            <a:r>
              <a:rPr lang="en-US"/>
              <a:t>geothermal</a:t>
            </a:r>
          </a:p>
        </p:txBody>
      </p:sp>
      <p:sp>
        <p:nvSpPr>
          <p:cNvPr id="13" name="TextBox 12">
            <a:extLst>
              <a:ext uri="{FF2B5EF4-FFF2-40B4-BE49-F238E27FC236}">
                <a16:creationId xmlns:a16="http://schemas.microsoft.com/office/drawing/2014/main" id="{FF2EB832-7FC7-5A4B-86D0-4C7F1DD34EB2}"/>
              </a:ext>
            </a:extLst>
          </p:cNvPr>
          <p:cNvSpPr txBox="1"/>
          <p:nvPr/>
        </p:nvSpPr>
        <p:spPr>
          <a:xfrm rot="18657363">
            <a:off x="3246272" y="5629018"/>
            <a:ext cx="1234440" cy="369332"/>
          </a:xfrm>
          <a:prstGeom prst="rect">
            <a:avLst/>
          </a:prstGeom>
          <a:solidFill>
            <a:schemeClr val="bg1"/>
          </a:solidFill>
        </p:spPr>
        <p:txBody>
          <a:bodyPr wrap="none" rtlCol="0">
            <a:spAutoFit/>
          </a:bodyPr>
          <a:lstStyle/>
          <a:p>
            <a:r>
              <a:rPr lang="en-US"/>
              <a:t>PV, rooftop</a:t>
            </a:r>
          </a:p>
        </p:txBody>
      </p:sp>
      <p:sp>
        <p:nvSpPr>
          <p:cNvPr id="14" name="TextBox 13">
            <a:extLst>
              <a:ext uri="{FF2B5EF4-FFF2-40B4-BE49-F238E27FC236}">
                <a16:creationId xmlns:a16="http://schemas.microsoft.com/office/drawing/2014/main" id="{9E21E393-FEA2-EE47-AFBC-8BF68459A671}"/>
              </a:ext>
            </a:extLst>
          </p:cNvPr>
          <p:cNvSpPr txBox="1"/>
          <p:nvPr/>
        </p:nvSpPr>
        <p:spPr>
          <a:xfrm rot="18657363">
            <a:off x="3529259" y="5768096"/>
            <a:ext cx="1589538" cy="369332"/>
          </a:xfrm>
          <a:prstGeom prst="rect">
            <a:avLst/>
          </a:prstGeom>
          <a:solidFill>
            <a:schemeClr val="bg1"/>
          </a:solidFill>
        </p:spPr>
        <p:txBody>
          <a:bodyPr wrap="none" rtlCol="0">
            <a:spAutoFit/>
          </a:bodyPr>
          <a:lstStyle/>
          <a:p>
            <a:r>
              <a:rPr lang="en-US"/>
              <a:t>PV, community</a:t>
            </a:r>
          </a:p>
        </p:txBody>
      </p:sp>
      <p:sp>
        <p:nvSpPr>
          <p:cNvPr id="15" name="TextBox 14">
            <a:extLst>
              <a:ext uri="{FF2B5EF4-FFF2-40B4-BE49-F238E27FC236}">
                <a16:creationId xmlns:a16="http://schemas.microsoft.com/office/drawing/2014/main" id="{BB60A467-5D25-F14F-B536-D17695DCD526}"/>
              </a:ext>
            </a:extLst>
          </p:cNvPr>
          <p:cNvSpPr txBox="1"/>
          <p:nvPr/>
        </p:nvSpPr>
        <p:spPr>
          <a:xfrm rot="18657363">
            <a:off x="4454591" y="5569278"/>
            <a:ext cx="1064074" cy="369332"/>
          </a:xfrm>
          <a:prstGeom prst="rect">
            <a:avLst/>
          </a:prstGeom>
          <a:solidFill>
            <a:schemeClr val="bg1"/>
          </a:solidFill>
        </p:spPr>
        <p:txBody>
          <a:bodyPr wrap="none" rtlCol="0">
            <a:spAutoFit/>
          </a:bodyPr>
          <a:lstStyle/>
          <a:p>
            <a:r>
              <a:rPr lang="en-US"/>
              <a:t>PV, utility</a:t>
            </a:r>
          </a:p>
        </p:txBody>
      </p:sp>
      <p:sp>
        <p:nvSpPr>
          <p:cNvPr id="16" name="TextBox 15">
            <a:extLst>
              <a:ext uri="{FF2B5EF4-FFF2-40B4-BE49-F238E27FC236}">
                <a16:creationId xmlns:a16="http://schemas.microsoft.com/office/drawing/2014/main" id="{013B4D92-49E1-C743-9C26-25F305B12C9D}"/>
              </a:ext>
            </a:extLst>
          </p:cNvPr>
          <p:cNvSpPr txBox="1"/>
          <p:nvPr/>
        </p:nvSpPr>
        <p:spPr>
          <a:xfrm rot="18657363">
            <a:off x="5604112" y="5727397"/>
            <a:ext cx="1473673" cy="369332"/>
          </a:xfrm>
          <a:prstGeom prst="rect">
            <a:avLst/>
          </a:prstGeom>
          <a:solidFill>
            <a:schemeClr val="bg1"/>
          </a:solidFill>
        </p:spPr>
        <p:txBody>
          <a:bodyPr wrap="none" rtlCol="0">
            <a:spAutoFit/>
          </a:bodyPr>
          <a:lstStyle/>
          <a:p>
            <a:r>
              <a:rPr lang="en-US" err="1"/>
              <a:t>wind,onshore</a:t>
            </a:r>
            <a:endParaRPr lang="en-US"/>
          </a:p>
        </p:txBody>
      </p:sp>
      <p:sp>
        <p:nvSpPr>
          <p:cNvPr id="17" name="TextBox 16">
            <a:extLst>
              <a:ext uri="{FF2B5EF4-FFF2-40B4-BE49-F238E27FC236}">
                <a16:creationId xmlns:a16="http://schemas.microsoft.com/office/drawing/2014/main" id="{6F46839B-A25E-354A-BE0E-BA235E6A6184}"/>
              </a:ext>
            </a:extLst>
          </p:cNvPr>
          <p:cNvSpPr txBox="1"/>
          <p:nvPr/>
        </p:nvSpPr>
        <p:spPr>
          <a:xfrm rot="18657363">
            <a:off x="6096095" y="5731921"/>
            <a:ext cx="1487651" cy="369332"/>
          </a:xfrm>
          <a:prstGeom prst="rect">
            <a:avLst/>
          </a:prstGeom>
          <a:solidFill>
            <a:schemeClr val="bg1"/>
          </a:solidFill>
        </p:spPr>
        <p:txBody>
          <a:bodyPr wrap="none" rtlCol="0">
            <a:spAutoFit/>
          </a:bodyPr>
          <a:lstStyle/>
          <a:p>
            <a:r>
              <a:rPr lang="en-US" err="1"/>
              <a:t>wind,offshore</a:t>
            </a:r>
            <a:endParaRPr lang="en-US"/>
          </a:p>
        </p:txBody>
      </p:sp>
      <p:sp>
        <p:nvSpPr>
          <p:cNvPr id="18" name="TextBox 17">
            <a:extLst>
              <a:ext uri="{FF2B5EF4-FFF2-40B4-BE49-F238E27FC236}">
                <a16:creationId xmlns:a16="http://schemas.microsoft.com/office/drawing/2014/main" id="{EB74D1F6-3198-494E-A099-AD6781F30EBE}"/>
              </a:ext>
            </a:extLst>
          </p:cNvPr>
          <p:cNvSpPr txBox="1"/>
          <p:nvPr/>
        </p:nvSpPr>
        <p:spPr>
          <a:xfrm rot="18657363">
            <a:off x="6710201" y="5672723"/>
            <a:ext cx="1308135" cy="369332"/>
          </a:xfrm>
          <a:prstGeom prst="rect">
            <a:avLst/>
          </a:prstGeom>
          <a:solidFill>
            <a:schemeClr val="bg1"/>
          </a:solidFill>
        </p:spPr>
        <p:txBody>
          <a:bodyPr wrap="square" rtlCol="0">
            <a:spAutoFit/>
          </a:bodyPr>
          <a:lstStyle/>
          <a:p>
            <a:r>
              <a:rPr lang="en-US"/>
              <a:t>gas peaking</a:t>
            </a:r>
          </a:p>
        </p:txBody>
      </p:sp>
      <p:sp>
        <p:nvSpPr>
          <p:cNvPr id="19" name="TextBox 18">
            <a:extLst>
              <a:ext uri="{FF2B5EF4-FFF2-40B4-BE49-F238E27FC236}">
                <a16:creationId xmlns:a16="http://schemas.microsoft.com/office/drawing/2014/main" id="{B9CB40BC-674C-B549-BCA5-17380BF0BFF9}"/>
              </a:ext>
            </a:extLst>
          </p:cNvPr>
          <p:cNvSpPr txBox="1"/>
          <p:nvPr/>
        </p:nvSpPr>
        <p:spPr>
          <a:xfrm rot="18657363">
            <a:off x="7485186" y="5513159"/>
            <a:ext cx="922258" cy="369332"/>
          </a:xfrm>
          <a:prstGeom prst="rect">
            <a:avLst/>
          </a:prstGeom>
          <a:solidFill>
            <a:schemeClr val="bg1"/>
          </a:solidFill>
        </p:spPr>
        <p:txBody>
          <a:bodyPr wrap="square" rtlCol="0">
            <a:spAutoFit/>
          </a:bodyPr>
          <a:lstStyle/>
          <a:p>
            <a:r>
              <a:rPr lang="en-US"/>
              <a:t>nuclear</a:t>
            </a:r>
          </a:p>
        </p:txBody>
      </p:sp>
      <p:sp>
        <p:nvSpPr>
          <p:cNvPr id="20" name="TextBox 19">
            <a:extLst>
              <a:ext uri="{FF2B5EF4-FFF2-40B4-BE49-F238E27FC236}">
                <a16:creationId xmlns:a16="http://schemas.microsoft.com/office/drawing/2014/main" id="{A676526A-6DEB-194D-9B1E-274682F8FDBC}"/>
              </a:ext>
            </a:extLst>
          </p:cNvPr>
          <p:cNvSpPr txBox="1"/>
          <p:nvPr/>
        </p:nvSpPr>
        <p:spPr>
          <a:xfrm rot="18657363">
            <a:off x="8272473" y="5410715"/>
            <a:ext cx="625819" cy="369332"/>
          </a:xfrm>
          <a:prstGeom prst="rect">
            <a:avLst/>
          </a:prstGeom>
          <a:solidFill>
            <a:schemeClr val="bg1"/>
          </a:solidFill>
        </p:spPr>
        <p:txBody>
          <a:bodyPr wrap="square" rtlCol="0">
            <a:spAutoFit/>
          </a:bodyPr>
          <a:lstStyle/>
          <a:p>
            <a:r>
              <a:rPr lang="en-US"/>
              <a:t>coal</a:t>
            </a:r>
          </a:p>
        </p:txBody>
      </p:sp>
      <p:sp>
        <p:nvSpPr>
          <p:cNvPr id="21" name="TextBox 20">
            <a:extLst>
              <a:ext uri="{FF2B5EF4-FFF2-40B4-BE49-F238E27FC236}">
                <a16:creationId xmlns:a16="http://schemas.microsoft.com/office/drawing/2014/main" id="{DD79C12D-1EA1-4A41-822F-574FE1A3F357}"/>
              </a:ext>
            </a:extLst>
          </p:cNvPr>
          <p:cNvSpPr txBox="1"/>
          <p:nvPr/>
        </p:nvSpPr>
        <p:spPr>
          <a:xfrm rot="18657363">
            <a:off x="8699472" y="5444018"/>
            <a:ext cx="706617" cy="369332"/>
          </a:xfrm>
          <a:prstGeom prst="rect">
            <a:avLst/>
          </a:prstGeom>
          <a:solidFill>
            <a:schemeClr val="bg1"/>
          </a:solidFill>
        </p:spPr>
        <p:txBody>
          <a:bodyPr wrap="square" rtlCol="0">
            <a:spAutoFit/>
          </a:bodyPr>
          <a:lstStyle/>
          <a:p>
            <a:r>
              <a:rPr lang="en-US"/>
              <a:t>CCGT</a:t>
            </a:r>
          </a:p>
        </p:txBody>
      </p:sp>
      <p:cxnSp>
        <p:nvCxnSpPr>
          <p:cNvPr id="23" name="Straight Connector 22">
            <a:extLst>
              <a:ext uri="{FF2B5EF4-FFF2-40B4-BE49-F238E27FC236}">
                <a16:creationId xmlns:a16="http://schemas.microsoft.com/office/drawing/2014/main" id="{ACDA0AC0-7D00-574D-8E3D-A4F78FC40767}"/>
              </a:ext>
            </a:extLst>
          </p:cNvPr>
          <p:cNvCxnSpPr/>
          <p:nvPr/>
        </p:nvCxnSpPr>
        <p:spPr>
          <a:xfrm>
            <a:off x="4207349" y="1435158"/>
            <a:ext cx="0" cy="128534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6D8C09-C171-874B-94E9-81D16438C6B4}"/>
              </a:ext>
            </a:extLst>
          </p:cNvPr>
          <p:cNvCxnSpPr/>
          <p:nvPr/>
        </p:nvCxnSpPr>
        <p:spPr>
          <a:xfrm>
            <a:off x="4706113" y="2948307"/>
            <a:ext cx="0" cy="1168491"/>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9879A3-8D03-0B47-888A-8EFA93080751}"/>
              </a:ext>
            </a:extLst>
          </p:cNvPr>
          <p:cNvCxnSpPr/>
          <p:nvPr/>
        </p:nvCxnSpPr>
        <p:spPr>
          <a:xfrm>
            <a:off x="5686362" y="2822165"/>
            <a:ext cx="0" cy="307703"/>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7B78AF-39E6-4448-8007-9C98BE582848}"/>
              </a:ext>
            </a:extLst>
          </p:cNvPr>
          <p:cNvCxnSpPr/>
          <p:nvPr/>
        </p:nvCxnSpPr>
        <p:spPr>
          <a:xfrm>
            <a:off x="6173905" y="3543994"/>
            <a:ext cx="0" cy="495558"/>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64D43-A302-4941-B1A3-7BDEED4A00A1}"/>
              </a:ext>
            </a:extLst>
          </p:cNvPr>
          <p:cNvCxnSpPr>
            <a:cxnSpLocks/>
          </p:cNvCxnSpPr>
          <p:nvPr/>
        </p:nvCxnSpPr>
        <p:spPr>
          <a:xfrm>
            <a:off x="6661448" y="4941659"/>
            <a:ext cx="0" cy="210165"/>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E366F7-1166-DB45-8833-1E820386F463}"/>
              </a:ext>
            </a:extLst>
          </p:cNvPr>
          <p:cNvCxnSpPr/>
          <p:nvPr/>
        </p:nvCxnSpPr>
        <p:spPr>
          <a:xfrm>
            <a:off x="7162846" y="3479981"/>
            <a:ext cx="0" cy="659588"/>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C54DCA-09EB-C949-9115-A99D39EDF9ED}"/>
              </a:ext>
            </a:extLst>
          </p:cNvPr>
          <p:cNvCxnSpPr/>
          <p:nvPr/>
        </p:nvCxnSpPr>
        <p:spPr>
          <a:xfrm>
            <a:off x="7664244" y="2167600"/>
            <a:ext cx="0" cy="545114"/>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D416F8-CE32-894F-A1AC-DAE22ED258E7}"/>
              </a:ext>
            </a:extLst>
          </p:cNvPr>
          <p:cNvCxnSpPr/>
          <p:nvPr/>
        </p:nvCxnSpPr>
        <p:spPr>
          <a:xfrm>
            <a:off x="8137934" y="2279212"/>
            <a:ext cx="0" cy="965703"/>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9775F2-F05D-F64A-852A-D3755856E68C}"/>
              </a:ext>
            </a:extLst>
          </p:cNvPr>
          <p:cNvCxnSpPr/>
          <p:nvPr/>
        </p:nvCxnSpPr>
        <p:spPr>
          <a:xfrm>
            <a:off x="8626311" y="2898002"/>
            <a:ext cx="0" cy="116850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AD1634-30BF-0043-BB99-116A0B217C07}"/>
              </a:ext>
            </a:extLst>
          </p:cNvPr>
          <p:cNvCxnSpPr>
            <a:cxnSpLocks/>
          </p:cNvCxnSpPr>
          <p:nvPr/>
        </p:nvCxnSpPr>
        <p:spPr>
          <a:xfrm>
            <a:off x="9128543" y="4959896"/>
            <a:ext cx="0" cy="17369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01ECE68-A611-6F41-905B-328E9A39981C}"/>
              </a:ext>
            </a:extLst>
          </p:cNvPr>
          <p:cNvSpPr txBox="1"/>
          <p:nvPr/>
        </p:nvSpPr>
        <p:spPr>
          <a:xfrm>
            <a:off x="8403777"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820</a:t>
            </a:r>
          </a:p>
        </p:txBody>
      </p:sp>
      <p:sp>
        <p:nvSpPr>
          <p:cNvPr id="34" name="TextBox 33">
            <a:extLst>
              <a:ext uri="{FF2B5EF4-FFF2-40B4-BE49-F238E27FC236}">
                <a16:creationId xmlns:a16="http://schemas.microsoft.com/office/drawing/2014/main" id="{C8D052F7-9B69-EB49-B901-2FC80AEAC1FF}"/>
              </a:ext>
            </a:extLst>
          </p:cNvPr>
          <p:cNvSpPr txBox="1"/>
          <p:nvPr/>
        </p:nvSpPr>
        <p:spPr>
          <a:xfrm>
            <a:off x="8863097"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490</a:t>
            </a:r>
          </a:p>
        </p:txBody>
      </p:sp>
      <p:sp>
        <p:nvSpPr>
          <p:cNvPr id="35" name="TextBox 34">
            <a:extLst>
              <a:ext uri="{FF2B5EF4-FFF2-40B4-BE49-F238E27FC236}">
                <a16:creationId xmlns:a16="http://schemas.microsoft.com/office/drawing/2014/main" id="{43687743-C6F4-914F-884B-D35A09A5D188}"/>
              </a:ext>
            </a:extLst>
          </p:cNvPr>
          <p:cNvSpPr txBox="1"/>
          <p:nvPr/>
        </p:nvSpPr>
        <p:spPr>
          <a:xfrm>
            <a:off x="7850954"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12</a:t>
            </a:r>
          </a:p>
        </p:txBody>
      </p:sp>
      <p:sp>
        <p:nvSpPr>
          <p:cNvPr id="36" name="TextBox 35">
            <a:extLst>
              <a:ext uri="{FF2B5EF4-FFF2-40B4-BE49-F238E27FC236}">
                <a16:creationId xmlns:a16="http://schemas.microsoft.com/office/drawing/2014/main" id="{D1F2A095-EED3-9543-A597-C1ADDA2A3AFA}"/>
              </a:ext>
            </a:extLst>
          </p:cNvPr>
          <p:cNvSpPr txBox="1"/>
          <p:nvPr/>
        </p:nvSpPr>
        <p:spPr>
          <a:xfrm>
            <a:off x="4956736"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48</a:t>
            </a:r>
          </a:p>
        </p:txBody>
      </p:sp>
      <p:sp>
        <p:nvSpPr>
          <p:cNvPr id="37" name="TextBox 36">
            <a:extLst>
              <a:ext uri="{FF2B5EF4-FFF2-40B4-BE49-F238E27FC236}">
                <a16:creationId xmlns:a16="http://schemas.microsoft.com/office/drawing/2014/main" id="{672BAE06-8259-BC46-912D-51DF2DAD1CE2}"/>
              </a:ext>
            </a:extLst>
          </p:cNvPr>
          <p:cNvSpPr txBox="1"/>
          <p:nvPr/>
        </p:nvSpPr>
        <p:spPr>
          <a:xfrm>
            <a:off x="5415204"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27</a:t>
            </a:r>
          </a:p>
        </p:txBody>
      </p:sp>
      <p:sp>
        <p:nvSpPr>
          <p:cNvPr id="38" name="TextBox 37">
            <a:extLst>
              <a:ext uri="{FF2B5EF4-FFF2-40B4-BE49-F238E27FC236}">
                <a16:creationId xmlns:a16="http://schemas.microsoft.com/office/drawing/2014/main" id="{956D83A1-D0C7-C34F-9ADF-E21052D77668}"/>
              </a:ext>
            </a:extLst>
          </p:cNvPr>
          <p:cNvSpPr txBox="1"/>
          <p:nvPr/>
        </p:nvSpPr>
        <p:spPr>
          <a:xfrm>
            <a:off x="5913100"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38</a:t>
            </a:r>
          </a:p>
        </p:txBody>
      </p:sp>
      <p:sp>
        <p:nvSpPr>
          <p:cNvPr id="39" name="TextBox 38">
            <a:extLst>
              <a:ext uri="{FF2B5EF4-FFF2-40B4-BE49-F238E27FC236}">
                <a16:creationId xmlns:a16="http://schemas.microsoft.com/office/drawing/2014/main" id="{61A8AE04-B044-BD4E-A632-6F4856254BA1}"/>
              </a:ext>
            </a:extLst>
          </p:cNvPr>
          <p:cNvSpPr txBox="1"/>
          <p:nvPr/>
        </p:nvSpPr>
        <p:spPr>
          <a:xfrm>
            <a:off x="6897173"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12</a:t>
            </a:r>
          </a:p>
        </p:txBody>
      </p:sp>
      <p:sp>
        <p:nvSpPr>
          <p:cNvPr id="40" name="TextBox 39">
            <a:extLst>
              <a:ext uri="{FF2B5EF4-FFF2-40B4-BE49-F238E27FC236}">
                <a16:creationId xmlns:a16="http://schemas.microsoft.com/office/drawing/2014/main" id="{A9A10E25-6204-8643-A3FC-02EB01274A57}"/>
              </a:ext>
            </a:extLst>
          </p:cNvPr>
          <p:cNvSpPr txBox="1"/>
          <p:nvPr/>
        </p:nvSpPr>
        <p:spPr>
          <a:xfrm>
            <a:off x="6412800" y="4862075"/>
            <a:ext cx="530892" cy="307777"/>
          </a:xfrm>
          <a:prstGeom prst="rect">
            <a:avLst/>
          </a:prstGeom>
          <a:noFill/>
        </p:spPr>
        <p:txBody>
          <a:bodyPr wrap="square" rtlCol="0">
            <a:spAutoFit/>
          </a:bodyPr>
          <a:lstStyle/>
          <a:p>
            <a:pPr algn="ctr"/>
            <a:r>
              <a:rPr lang="en-US" sz="1400">
                <a:solidFill>
                  <a:srgbClr val="0432FF"/>
                </a:solidFill>
                <a:latin typeface="Verdana" panose="020B0604030504040204" pitchFamily="34" charset="0"/>
                <a:ea typeface="Verdana" panose="020B0604030504040204" pitchFamily="34" charset="0"/>
                <a:cs typeface="Verdana" panose="020B0604030504040204" pitchFamily="34" charset="0"/>
              </a:rPr>
              <a:t>11</a:t>
            </a:r>
          </a:p>
        </p:txBody>
      </p:sp>
      <p:sp>
        <p:nvSpPr>
          <p:cNvPr id="41" name="Rounded Rectangular Callout 40">
            <a:extLst>
              <a:ext uri="{FF2B5EF4-FFF2-40B4-BE49-F238E27FC236}">
                <a16:creationId xmlns:a16="http://schemas.microsoft.com/office/drawing/2014/main" id="{57BB7E9F-5308-024F-AFF7-5F4AD1322E1E}"/>
              </a:ext>
            </a:extLst>
          </p:cNvPr>
          <p:cNvSpPr/>
          <p:nvPr/>
        </p:nvSpPr>
        <p:spPr>
          <a:xfrm>
            <a:off x="10118226" y="4553960"/>
            <a:ext cx="1845173" cy="604661"/>
          </a:xfrm>
          <a:prstGeom prst="wedgeRoundRectCallout">
            <a:avLst>
              <a:gd name="adj1" fmla="val -87659"/>
              <a:gd name="adj2" fmla="val 32713"/>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432FF"/>
                </a:solidFill>
                <a:latin typeface="Verdana" panose="020B0604030504040204" pitchFamily="34" charset="0"/>
                <a:ea typeface="Verdana" panose="020B0604030504040204" pitchFamily="34" charset="0"/>
                <a:cs typeface="Verdana" panose="020B0604030504040204" pitchFamily="34" charset="0"/>
              </a:rPr>
              <a:t>g CO2/kWh</a:t>
            </a:r>
          </a:p>
        </p:txBody>
      </p:sp>
      <p:cxnSp>
        <p:nvCxnSpPr>
          <p:cNvPr id="42" name="Straight Connector 41">
            <a:extLst>
              <a:ext uri="{FF2B5EF4-FFF2-40B4-BE49-F238E27FC236}">
                <a16:creationId xmlns:a16="http://schemas.microsoft.com/office/drawing/2014/main" id="{AD51A419-B173-FB4C-BF06-71D6F9AE20C4}"/>
              </a:ext>
            </a:extLst>
          </p:cNvPr>
          <p:cNvCxnSpPr/>
          <p:nvPr/>
        </p:nvCxnSpPr>
        <p:spPr>
          <a:xfrm>
            <a:off x="9123472" y="4202153"/>
            <a:ext cx="0" cy="254300"/>
          </a:xfrm>
          <a:prstGeom prst="line">
            <a:avLst/>
          </a:prstGeom>
          <a:ln w="762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4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0882"/>
            <a:ext cx="755046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Reducing the costs of nuclear power</a:t>
            </a:r>
          </a:p>
        </p:txBody>
      </p:sp>
      <p:sp>
        <p:nvSpPr>
          <p:cNvPr id="3" name="TextBox 2"/>
          <p:cNvSpPr txBox="1"/>
          <p:nvPr/>
        </p:nvSpPr>
        <p:spPr>
          <a:xfrm>
            <a:off x="6423378" y="6448004"/>
            <a:ext cx="4659289"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&amp; Sustainability, 2/e, Chapter 11</a:t>
            </a:r>
          </a:p>
        </p:txBody>
      </p:sp>
      <p:sp>
        <p:nvSpPr>
          <p:cNvPr id="6" name="TextBox 5"/>
          <p:cNvSpPr txBox="1"/>
          <p:nvPr/>
        </p:nvSpPr>
        <p:spPr>
          <a:xfrm>
            <a:off x="319659" y="738952"/>
            <a:ext cx="11539832" cy="764312"/>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To make nuclear power more competitive capital, operating and maintenance </a:t>
            </a:r>
            <a:r>
              <a:rPr lang="en-US" sz="2000" b="1">
                <a:latin typeface="Verdana" panose="020B0604030504040204" pitchFamily="34" charset="0"/>
                <a:cs typeface="Verdana" panose="020B0604030504040204" pitchFamily="34" charset="0"/>
              </a:rPr>
              <a:t>costs must be reduced and safety must be improved</a:t>
            </a:r>
            <a:r>
              <a:rPr lang="en-US" sz="2000">
                <a:latin typeface="Verdana" panose="020B0604030504040204" pitchFamily="34" charset="0"/>
                <a:cs typeface="Verdana" panose="020B0604030504040204" pitchFamily="34" charset="0"/>
              </a:rPr>
              <a:t>.</a:t>
            </a:r>
          </a:p>
        </p:txBody>
      </p:sp>
      <p:sp>
        <p:nvSpPr>
          <p:cNvPr id="11" name="TextBox 10"/>
          <p:cNvSpPr txBox="1"/>
          <p:nvPr/>
        </p:nvSpPr>
        <p:spPr>
          <a:xfrm>
            <a:off x="374879" y="1751773"/>
            <a:ext cx="8556872" cy="2338397"/>
          </a:xfrm>
          <a:prstGeom prst="rect">
            <a:avLst/>
          </a:prstGeom>
          <a:solidFill>
            <a:srgbClr val="FFFFFF"/>
          </a:solidFill>
        </p:spPr>
        <p:txBody>
          <a:bodyPr wrap="square" rtlCol="0">
            <a:spAutoFit/>
          </a:bodyPr>
          <a:lstStyle/>
          <a:p>
            <a:pPr>
              <a:lnSpc>
                <a:spcPct val="150000"/>
              </a:lnSpc>
            </a:pPr>
            <a:r>
              <a:rPr lang="en-US" sz="2000">
                <a:latin typeface="Verdana" panose="020B0604030504040204" pitchFamily="34" charset="0"/>
                <a:cs typeface="Verdana" panose="020B0604030504040204" pitchFamily="34" charset="0"/>
              </a:rPr>
              <a:t>Design changes may lower costs and improve safety:</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Modular design for factory construction and testing;</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Simplified design with fewer components;</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Simplified fuel handling to reduce O&amp;M costs; and</a:t>
            </a:r>
          </a:p>
          <a:p>
            <a:pPr marL="342900" indent="-342900">
              <a:lnSpc>
                <a:spcPct val="150000"/>
              </a:lnSpc>
              <a:buFont typeface="Arial"/>
              <a:buChar char="•"/>
            </a:pPr>
            <a:r>
              <a:rPr lang="en-US" sz="2000">
                <a:latin typeface="Verdana" panose="020B0604030504040204" pitchFamily="34" charset="0"/>
                <a:cs typeface="Verdana" panose="020B0604030504040204" pitchFamily="34" charset="0"/>
              </a:rPr>
              <a:t>Increasing operating temperatures for improved efficiency.</a:t>
            </a:r>
          </a:p>
        </p:txBody>
      </p:sp>
      <p:pic>
        <p:nvPicPr>
          <p:cNvPr id="9" name="Picture 8">
            <a:extLst>
              <a:ext uri="{FF2B5EF4-FFF2-40B4-BE49-F238E27FC236}">
                <a16:creationId xmlns:a16="http://schemas.microsoft.com/office/drawing/2014/main" id="{3F6838B4-FEA6-8549-8756-00BD6B2852D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8255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629050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Small modular reactors (SMR)</a:t>
            </a:r>
          </a:p>
        </p:txBody>
      </p:sp>
      <p:sp>
        <p:nvSpPr>
          <p:cNvPr id="6" name="TextBox 5"/>
          <p:cNvSpPr txBox="1"/>
          <p:nvPr/>
        </p:nvSpPr>
        <p:spPr>
          <a:xfrm>
            <a:off x="319658" y="738952"/>
            <a:ext cx="5776341" cy="5139164"/>
          </a:xfrm>
          <a:prstGeom prst="rect">
            <a:avLst/>
          </a:prstGeom>
          <a:solidFill>
            <a:srgbClr val="FFFFFF"/>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Example: </a:t>
            </a:r>
            <a:r>
              <a:rPr lang="en-US" sz="2000" b="1" dirty="0" err="1">
                <a:latin typeface="Verdana" panose="020B0604030504040204" pitchFamily="34" charset="0"/>
                <a:cs typeface="Verdana" panose="020B0604030504040204" pitchFamily="34" charset="0"/>
              </a:rPr>
              <a:t>NuScale</a:t>
            </a:r>
            <a:r>
              <a:rPr lang="en-US" sz="2000" b="1" dirty="0">
                <a:latin typeface="Verdana" panose="020B0604030504040204" pitchFamily="34" charset="0"/>
                <a:cs typeface="Verdana" panose="020B0604030504040204" pitchFamily="34" charset="0"/>
              </a:rPr>
              <a:t> Power</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Self-contained</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65’ tall, 9’ diameter</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Built in factory and shipped to site ready for installation in cooling pool</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Passive coolant circulation operates without power</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60 MWe electrical capacity (50K homes)</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Cost ~ $5,100 / kW</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Approved by the US NRC</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$314 m investment from US DOE</a:t>
            </a:r>
          </a:p>
        </p:txBody>
      </p:sp>
      <p:pic>
        <p:nvPicPr>
          <p:cNvPr id="12" name="Picture 11" descr="nuscale-power-mod-dissection.pdf"/>
          <p:cNvPicPr>
            <a:picLocks noChangeAspect="1"/>
          </p:cNvPicPr>
          <p:nvPr/>
        </p:nvPicPr>
        <p:blipFill rotWithShape="1">
          <a:blip r:embed="rId2">
            <a:extLst>
              <a:ext uri="{28A0092B-C50C-407E-A947-70E740481C1C}">
                <a14:useLocalDpi xmlns:a14="http://schemas.microsoft.com/office/drawing/2010/main" val="0"/>
              </a:ext>
            </a:extLst>
          </a:blip>
          <a:srcRect l="7801" t="2363" r="9866" b="6701"/>
          <a:stretch/>
        </p:blipFill>
        <p:spPr>
          <a:xfrm>
            <a:off x="6442362" y="66968"/>
            <a:ext cx="4685156" cy="6696747"/>
          </a:xfrm>
          <a:prstGeom prst="rect">
            <a:avLst/>
          </a:prstGeom>
        </p:spPr>
      </p:pic>
      <p:sp>
        <p:nvSpPr>
          <p:cNvPr id="3" name="TextBox 2"/>
          <p:cNvSpPr txBox="1"/>
          <p:nvPr/>
        </p:nvSpPr>
        <p:spPr>
          <a:xfrm>
            <a:off x="7297" y="6545370"/>
            <a:ext cx="5979457"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http://</a:t>
            </a:r>
            <a:r>
              <a:rPr lang="en-US" sz="1400" err="1">
                <a:latin typeface="Verdana" panose="020B0604030504040204" pitchFamily="34" charset="0"/>
                <a:cs typeface="Verdana" panose="020B0604030504040204" pitchFamily="34" charset="0"/>
              </a:rPr>
              <a:t>www.nuscalepower.com</a:t>
            </a:r>
            <a:r>
              <a:rPr lang="en-US" sz="1400">
                <a:latin typeface="Verdana" panose="020B0604030504040204" pitchFamily="34" charset="0"/>
                <a:cs typeface="Verdana" panose="020B0604030504040204" pitchFamily="34" charset="0"/>
              </a:rPr>
              <a:t>/our-technology/design-advances</a:t>
            </a:r>
          </a:p>
        </p:txBody>
      </p:sp>
      <p:pic>
        <p:nvPicPr>
          <p:cNvPr id="9" name="Picture 8">
            <a:extLst>
              <a:ext uri="{FF2B5EF4-FFF2-40B4-BE49-F238E27FC236}">
                <a16:creationId xmlns:a16="http://schemas.microsoft.com/office/drawing/2014/main" id="{9E5A1D69-4189-5E49-88BB-6F391E76CD3C}"/>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050215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462979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First </a:t>
            </a:r>
            <a:r>
              <a:rPr lang="en-US" sz="2800" b="1" err="1">
                <a:solidFill>
                  <a:prstClr val="white"/>
                </a:solidFill>
                <a:latin typeface="Verdana" panose="020B0604030504040204" pitchFamily="34" charset="0"/>
                <a:cs typeface="Verdana" panose="020B0604030504040204" pitchFamily="34" charset="0"/>
              </a:rPr>
              <a:t>NuScale</a:t>
            </a:r>
            <a:r>
              <a:rPr lang="en-US" sz="2800" b="1">
                <a:solidFill>
                  <a:prstClr val="white"/>
                </a:solidFill>
                <a:latin typeface="Verdana" panose="020B0604030504040204" pitchFamily="34" charset="0"/>
                <a:cs typeface="Verdana" panose="020B0604030504040204" pitchFamily="34" charset="0"/>
              </a:rPr>
              <a:t> project?</a:t>
            </a:r>
          </a:p>
        </p:txBody>
      </p:sp>
      <p:sp>
        <p:nvSpPr>
          <p:cNvPr id="6" name="TextBox 5"/>
          <p:cNvSpPr txBox="1"/>
          <p:nvPr/>
        </p:nvSpPr>
        <p:spPr>
          <a:xfrm>
            <a:off x="319659" y="738952"/>
            <a:ext cx="11643740" cy="1415067"/>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The NRC has just approved a plant that uses </a:t>
            </a:r>
            <a:r>
              <a:rPr lang="en-US" sz="2000" b="1">
                <a:latin typeface="Verdana" panose="020B0604030504040204" pitchFamily="34" charset="0"/>
                <a:cs typeface="Verdana" panose="020B0604030504040204" pitchFamily="34" charset="0"/>
              </a:rPr>
              <a:t>12 </a:t>
            </a:r>
            <a:r>
              <a:rPr lang="en-US" sz="2000" b="1" err="1">
                <a:latin typeface="Verdana" panose="020B0604030504040204" pitchFamily="34" charset="0"/>
                <a:cs typeface="Verdana" panose="020B0604030504040204" pitchFamily="34" charset="0"/>
              </a:rPr>
              <a:t>NuScale</a:t>
            </a:r>
            <a:r>
              <a:rPr lang="en-US" sz="2000" b="1">
                <a:latin typeface="Verdana" panose="020B0604030504040204" pitchFamily="34" charset="0"/>
                <a:cs typeface="Verdana" panose="020B0604030504040204" pitchFamily="34" charset="0"/>
              </a:rPr>
              <a:t> modules </a:t>
            </a:r>
            <a:r>
              <a:rPr lang="en-US" sz="2000">
                <a:latin typeface="Verdana" panose="020B0604030504040204" pitchFamily="34" charset="0"/>
                <a:cs typeface="Verdana" panose="020B0604030504040204" pitchFamily="34" charset="0"/>
              </a:rPr>
              <a:t>to produce enough electricity to power a small city (size of Portland, OR). 720-MW capacity.</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Contracted for 10 MW at a cost of </a:t>
            </a:r>
            <a:r>
              <a:rPr lang="en-US" sz="2000" b="1">
                <a:latin typeface="Verdana" panose="020B0604030504040204" pitchFamily="34" charset="0"/>
                <a:cs typeface="Verdana" panose="020B0604030504040204" pitchFamily="34" charset="0"/>
              </a:rPr>
              <a:t>$55/MWh</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Operational in </a:t>
            </a:r>
            <a:r>
              <a:rPr lang="en-US" sz="2000" b="1">
                <a:latin typeface="Verdana" panose="020B0604030504040204" pitchFamily="34" charset="0"/>
                <a:cs typeface="Verdana" panose="020B0604030504040204" pitchFamily="34" charset="0"/>
              </a:rPr>
              <a:t>2026</a:t>
            </a:r>
          </a:p>
        </p:txBody>
      </p:sp>
      <p:sp>
        <p:nvSpPr>
          <p:cNvPr id="3" name="TextBox 2"/>
          <p:cNvSpPr txBox="1"/>
          <p:nvPr/>
        </p:nvSpPr>
        <p:spPr>
          <a:xfrm>
            <a:off x="62717" y="5603254"/>
            <a:ext cx="3899685" cy="1169551"/>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http://www.nuscalepower.com/our-technology/design-advances</a:t>
            </a:r>
            <a:endParaRPr lang="en-US" sz="1400">
              <a:latin typeface="Verdana" panose="020B0604030504040204" pitchFamily="34" charset="0"/>
              <a:cs typeface="Verdana" panose="020B0604030504040204" pitchFamily="34" charset="0"/>
            </a:endParaRPr>
          </a:p>
          <a:p>
            <a:r>
              <a:rPr lang="en-US" sz="1400">
                <a:latin typeface="Verdana" panose="020B0604030504040204" pitchFamily="34" charset="0"/>
                <a:cs typeface="Verdana" panose="020B0604030504040204" pitchFamily="34" charset="0"/>
                <a:hlinkClick r:id="rId3"/>
              </a:rPr>
              <a:t>https://www.eastidahonews.com/2019/08/a-comprehensive-look-at-the-nuscale-small-modular-reactor-project/</a:t>
            </a:r>
            <a:r>
              <a:rPr lang="en-US" sz="140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9E5A1D69-4189-5E49-88BB-6F391E76CD3C}"/>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
        <p:nvSpPr>
          <p:cNvPr id="8" name="TextBox 7">
            <a:extLst>
              <a:ext uri="{FF2B5EF4-FFF2-40B4-BE49-F238E27FC236}">
                <a16:creationId xmlns:a16="http://schemas.microsoft.com/office/drawing/2014/main" id="{380DB50B-7FDD-804D-B344-EE0BDA982B56}"/>
              </a:ext>
            </a:extLst>
          </p:cNvPr>
          <p:cNvSpPr txBox="1"/>
          <p:nvPr/>
        </p:nvSpPr>
        <p:spPr>
          <a:xfrm>
            <a:off x="228600" y="2410890"/>
            <a:ext cx="3512127" cy="3107838"/>
          </a:xfrm>
          <a:prstGeom prst="rect">
            <a:avLst/>
          </a:prstGeom>
          <a:solidFill>
            <a:srgbClr val="FFFFFF"/>
          </a:solidFill>
        </p:spPr>
        <p:txBody>
          <a:bodyPr wrap="square" rtlCol="0">
            <a:spAutoFit/>
          </a:bodyPr>
          <a:lstStyle/>
          <a:p>
            <a:pPr>
              <a:lnSpc>
                <a:spcPct val="110000"/>
              </a:lnSpc>
            </a:pPr>
            <a:r>
              <a:rPr lang="en-US" sz="2000" dirty="0" err="1">
                <a:latin typeface="Verdana" panose="020B0604030504040204" pitchFamily="34" charset="0"/>
                <a:cs typeface="Verdana" panose="020B0604030504040204" pitchFamily="34" charset="0"/>
              </a:rPr>
              <a:t>NuScale</a:t>
            </a:r>
            <a:r>
              <a:rPr lang="en-US" sz="2000" dirty="0">
                <a:latin typeface="Verdana" panose="020B0604030504040204" pitchFamily="34" charset="0"/>
                <a:cs typeface="Verdana" panose="020B0604030504040204" pitchFamily="34" charset="0"/>
              </a:rPr>
              <a:t> notes that these small nuclear plants can also be used to:</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Produce hydrogen gas for powering vehicles; and</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Produce clean water via powering reverse osmosis.</a:t>
            </a:r>
          </a:p>
        </p:txBody>
      </p:sp>
      <p:pic>
        <p:nvPicPr>
          <p:cNvPr id="2" name="Picture 1">
            <a:extLst>
              <a:ext uri="{FF2B5EF4-FFF2-40B4-BE49-F238E27FC236}">
                <a16:creationId xmlns:a16="http://schemas.microsoft.com/office/drawing/2014/main" id="{338FF283-0453-E64D-8125-2247C2602F83}"/>
              </a:ext>
            </a:extLst>
          </p:cNvPr>
          <p:cNvPicPr>
            <a:picLocks noChangeAspect="1"/>
          </p:cNvPicPr>
          <p:nvPr/>
        </p:nvPicPr>
        <p:blipFill>
          <a:blip r:embed="rId5"/>
          <a:stretch>
            <a:fillRect/>
          </a:stretch>
        </p:blipFill>
        <p:spPr>
          <a:xfrm>
            <a:off x="3962402" y="2124512"/>
            <a:ext cx="8090714" cy="4553379"/>
          </a:xfrm>
          <a:prstGeom prst="rect">
            <a:avLst/>
          </a:prstGeom>
        </p:spPr>
      </p:pic>
    </p:spTree>
    <p:extLst>
      <p:ext uri="{BB962C8B-B14F-4D97-AF65-F5344CB8AC3E}">
        <p14:creationId xmlns:p14="http://schemas.microsoft.com/office/powerpoint/2010/main" val="4889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698781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Can </a:t>
            </a:r>
            <a:r>
              <a:rPr lang="en-US" sz="2800" b="1" err="1">
                <a:solidFill>
                  <a:prstClr val="white"/>
                </a:solidFill>
                <a:latin typeface="Verdana" panose="020B0604030504040204" pitchFamily="34" charset="0"/>
                <a:cs typeface="Verdana" panose="020B0604030504040204" pitchFamily="34" charset="0"/>
              </a:rPr>
              <a:t>NuScale</a:t>
            </a:r>
            <a:r>
              <a:rPr lang="en-US" sz="2800" b="1">
                <a:solidFill>
                  <a:prstClr val="white"/>
                </a:solidFill>
                <a:latin typeface="Verdana" panose="020B0604030504040204" pitchFamily="34" charset="0"/>
                <a:cs typeface="Verdana" panose="020B0604030504040204" pitchFamily="34" charset="0"/>
              </a:rPr>
              <a:t> be cost competitive?</a:t>
            </a:r>
          </a:p>
        </p:txBody>
      </p:sp>
      <p:sp>
        <p:nvSpPr>
          <p:cNvPr id="6" name="TextBox 5"/>
          <p:cNvSpPr txBox="1"/>
          <p:nvPr/>
        </p:nvSpPr>
        <p:spPr>
          <a:xfrm>
            <a:off x="319659" y="738952"/>
            <a:ext cx="11643740" cy="737959"/>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In 2020, </a:t>
            </a:r>
            <a:r>
              <a:rPr lang="en-US" sz="2000" err="1">
                <a:latin typeface="Verdana" panose="020B0604030504040204" pitchFamily="34" charset="0"/>
                <a:cs typeface="Verdana" panose="020B0604030504040204" pitchFamily="34" charset="0"/>
              </a:rPr>
              <a:t>NuScale</a:t>
            </a:r>
            <a:r>
              <a:rPr lang="en-US" sz="2000">
                <a:latin typeface="Verdana" panose="020B0604030504040204" pitchFamily="34" charset="0"/>
                <a:cs typeface="Verdana" panose="020B0604030504040204" pitchFamily="34" charset="0"/>
              </a:rPr>
              <a:t> offered to cap the cost of its SMR nuclear power at </a:t>
            </a:r>
            <a:r>
              <a:rPr lang="en-US" sz="2000" b="1">
                <a:latin typeface="Verdana" panose="020B0604030504040204" pitchFamily="34" charset="0"/>
                <a:cs typeface="Verdana" panose="020B0604030504040204" pitchFamily="34" charset="0"/>
              </a:rPr>
              <a:t>¢6.5/kWh </a:t>
            </a:r>
            <a:r>
              <a:rPr lang="en-US" sz="2000">
                <a:latin typeface="Verdana" panose="020B0604030504040204" pitchFamily="34" charset="0"/>
                <a:cs typeface="Verdana" panose="020B0604030504040204" pitchFamily="34" charset="0"/>
              </a:rPr>
              <a:t>to incentivize a first crop of projects.</a:t>
            </a:r>
            <a:endParaRPr lang="en-US" sz="2000" b="1">
              <a:latin typeface="Verdana" panose="020B0604030504040204" pitchFamily="34" charset="0"/>
              <a:cs typeface="Verdana" panose="020B0604030504040204" pitchFamily="34" charset="0"/>
            </a:endParaRPr>
          </a:p>
        </p:txBody>
      </p:sp>
      <p:sp>
        <p:nvSpPr>
          <p:cNvPr id="3" name="TextBox 2"/>
          <p:cNvSpPr txBox="1"/>
          <p:nvPr/>
        </p:nvSpPr>
        <p:spPr>
          <a:xfrm>
            <a:off x="62717" y="6028454"/>
            <a:ext cx="3899685"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https://e360.yale.edu/features/when-it-comes-to-nuclear-power-could-smaller-be-better</a:t>
            </a:r>
            <a:r>
              <a:rPr lang="en-US" sz="140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9E5A1D69-4189-5E49-88BB-6F391E76CD3C}"/>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10" name="TextBox 9">
            <a:extLst>
              <a:ext uri="{FF2B5EF4-FFF2-40B4-BE49-F238E27FC236}">
                <a16:creationId xmlns:a16="http://schemas.microsoft.com/office/drawing/2014/main" id="{FBB98C6E-8F8F-C744-85BD-A5632D580B1D}"/>
              </a:ext>
            </a:extLst>
          </p:cNvPr>
          <p:cNvSpPr txBox="1"/>
          <p:nvPr/>
        </p:nvSpPr>
        <p:spPr>
          <a:xfrm>
            <a:off x="319659" y="1854633"/>
            <a:ext cx="11643740" cy="737959"/>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Also in 2020, the Los Angeles Department of Water and Power signed a contract for power at </a:t>
            </a:r>
            <a:r>
              <a:rPr lang="en-US" sz="2000" b="1">
                <a:latin typeface="Verdana" panose="020B0604030504040204" pitchFamily="34" charset="0"/>
                <a:cs typeface="Verdana" panose="020B0604030504040204" pitchFamily="34" charset="0"/>
              </a:rPr>
              <a:t>¢2/kWh </a:t>
            </a:r>
            <a:r>
              <a:rPr lang="en-US" sz="2000">
                <a:latin typeface="Verdana" panose="020B0604030504040204" pitchFamily="34" charset="0"/>
                <a:cs typeface="Verdana" panose="020B0604030504040204" pitchFamily="34" charset="0"/>
              </a:rPr>
              <a:t>from renewables with storage that would guarantee power 24/7.</a:t>
            </a:r>
            <a:endParaRPr lang="en-US" sz="2000" b="1">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79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567815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Other global SMR projects?</a:t>
            </a:r>
          </a:p>
        </p:txBody>
      </p:sp>
      <p:sp>
        <p:nvSpPr>
          <p:cNvPr id="6" name="TextBox 5"/>
          <p:cNvSpPr txBox="1"/>
          <p:nvPr/>
        </p:nvSpPr>
        <p:spPr>
          <a:xfrm>
            <a:off x="319659" y="738952"/>
            <a:ext cx="6178123" cy="737959"/>
          </a:xfrm>
          <a:prstGeom prst="rect">
            <a:avLst/>
          </a:prstGeom>
          <a:solidFill>
            <a:srgbClr val="FFFFFF"/>
          </a:solid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Russia</a:t>
            </a:r>
            <a:r>
              <a:rPr lang="en-US" sz="2000" dirty="0">
                <a:latin typeface="Verdana" panose="020B0604030504040204" pitchFamily="34" charset="0"/>
                <a:cs typeface="Verdana" panose="020B0604030504040204" pitchFamily="34" charset="0"/>
              </a:rPr>
              <a:t> has built a floating 80 MW SMR that will sail to and power remote mining projects.</a:t>
            </a:r>
            <a:endParaRPr lang="en-US" sz="2000" b="1" dirty="0">
              <a:latin typeface="Verdana" panose="020B0604030504040204" pitchFamily="34" charset="0"/>
              <a:cs typeface="Verdana" panose="020B0604030504040204" pitchFamily="34" charset="0"/>
            </a:endParaRPr>
          </a:p>
        </p:txBody>
      </p:sp>
      <p:sp>
        <p:nvSpPr>
          <p:cNvPr id="3" name="TextBox 2"/>
          <p:cNvSpPr txBox="1"/>
          <p:nvPr/>
        </p:nvSpPr>
        <p:spPr>
          <a:xfrm>
            <a:off x="34820" y="6291693"/>
            <a:ext cx="12157180" cy="523220"/>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https://e360.yale.edu/features/when-it-comes-to-nuclear-power-could-smaller-be-better</a:t>
            </a:r>
            <a:r>
              <a:rPr lang="en-US" sz="1400">
                <a:latin typeface="Verdana" panose="020B0604030504040204" pitchFamily="34" charset="0"/>
                <a:cs typeface="Verdana" panose="020B0604030504040204" pitchFamily="34" charset="0"/>
              </a:rPr>
              <a:t> </a:t>
            </a:r>
          </a:p>
          <a:p>
            <a:r>
              <a:rPr lang="en-US" sz="1400">
                <a:latin typeface="Verdana" panose="020B0604030504040204" pitchFamily="34" charset="0"/>
                <a:cs typeface="Verdana" panose="020B0604030504040204" pitchFamily="34" charset="0"/>
                <a:hlinkClick r:id="rId3"/>
              </a:rPr>
              <a:t>https://www.bbc.com/news/world-europe-49446235</a:t>
            </a:r>
            <a:r>
              <a:rPr lang="en-US" sz="140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9E5A1D69-4189-5E49-88BB-6F391E76CD3C}"/>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
        <p:nvSpPr>
          <p:cNvPr id="8" name="TextBox 7">
            <a:extLst>
              <a:ext uri="{FF2B5EF4-FFF2-40B4-BE49-F238E27FC236}">
                <a16:creationId xmlns:a16="http://schemas.microsoft.com/office/drawing/2014/main" id="{380DB50B-7FDD-804D-B344-EE0BDA982B56}"/>
              </a:ext>
            </a:extLst>
          </p:cNvPr>
          <p:cNvSpPr txBox="1"/>
          <p:nvPr/>
        </p:nvSpPr>
        <p:spPr>
          <a:xfrm>
            <a:off x="6413650" y="3595883"/>
            <a:ext cx="5458691" cy="1415067"/>
          </a:xfrm>
          <a:prstGeom prst="rect">
            <a:avLst/>
          </a:prstGeom>
          <a:solidFill>
            <a:srgbClr val="FFFFFF"/>
          </a:solid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China</a:t>
            </a:r>
            <a:r>
              <a:rPr lang="en-US" sz="2000">
                <a:latin typeface="Verdana" panose="020B0604030504040204" pitchFamily="34" charset="0"/>
                <a:cs typeface="Verdana" panose="020B0604030504040204" pitchFamily="34" charset="0"/>
              </a:rPr>
              <a:t> is also building a an SMR, the ACP1000 also called the Nimble Dragon. </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Can be floated</a:t>
            </a:r>
          </a:p>
          <a:p>
            <a:pPr marL="342900" indent="-342900">
              <a:lnSpc>
                <a:spcPct val="110000"/>
              </a:lnSpc>
              <a:buFont typeface="Arial" panose="020B0604020202020204" pitchFamily="34" charset="0"/>
              <a:buChar char="•"/>
            </a:pPr>
            <a:r>
              <a:rPr lang="en-US" sz="2000">
                <a:latin typeface="Verdana" panose="020B0604030504040204" pitchFamily="34" charset="0"/>
                <a:cs typeface="Verdana" panose="020B0604030504040204" pitchFamily="34" charset="0"/>
              </a:rPr>
              <a:t>Submersible version planned</a:t>
            </a:r>
          </a:p>
        </p:txBody>
      </p:sp>
      <p:pic>
        <p:nvPicPr>
          <p:cNvPr id="10" name="Picture 9">
            <a:extLst>
              <a:ext uri="{FF2B5EF4-FFF2-40B4-BE49-F238E27FC236}">
                <a16:creationId xmlns:a16="http://schemas.microsoft.com/office/drawing/2014/main" id="{2127B35A-7F7C-7845-9D52-014FD8491C8D}"/>
              </a:ext>
            </a:extLst>
          </p:cNvPr>
          <p:cNvPicPr>
            <a:picLocks noChangeAspect="1"/>
          </p:cNvPicPr>
          <p:nvPr/>
        </p:nvPicPr>
        <p:blipFill rotWithShape="1">
          <a:blip r:embed="rId5"/>
          <a:srcRect t="24745" b="11205"/>
          <a:stretch/>
        </p:blipFill>
        <p:spPr>
          <a:xfrm>
            <a:off x="6788727" y="852355"/>
            <a:ext cx="5083614" cy="1828800"/>
          </a:xfrm>
          <a:prstGeom prst="rect">
            <a:avLst/>
          </a:prstGeom>
        </p:spPr>
      </p:pic>
      <p:pic>
        <p:nvPicPr>
          <p:cNvPr id="11" name="Picture 10">
            <a:extLst>
              <a:ext uri="{FF2B5EF4-FFF2-40B4-BE49-F238E27FC236}">
                <a16:creationId xmlns:a16="http://schemas.microsoft.com/office/drawing/2014/main" id="{8FBCB7FA-AD9E-104A-984A-F15A01B0D34C}"/>
              </a:ext>
            </a:extLst>
          </p:cNvPr>
          <p:cNvPicPr>
            <a:picLocks noChangeAspect="1"/>
          </p:cNvPicPr>
          <p:nvPr/>
        </p:nvPicPr>
        <p:blipFill>
          <a:blip r:embed="rId6"/>
          <a:stretch>
            <a:fillRect/>
          </a:stretch>
        </p:blipFill>
        <p:spPr>
          <a:xfrm>
            <a:off x="319659" y="1702025"/>
            <a:ext cx="5678157" cy="3704110"/>
          </a:xfrm>
          <a:prstGeom prst="rect">
            <a:avLst/>
          </a:prstGeom>
        </p:spPr>
      </p:pic>
      <p:sp>
        <p:nvSpPr>
          <p:cNvPr id="12" name="TextBox 11">
            <a:extLst>
              <a:ext uri="{FF2B5EF4-FFF2-40B4-BE49-F238E27FC236}">
                <a16:creationId xmlns:a16="http://schemas.microsoft.com/office/drawing/2014/main" id="{C77065D1-6E6C-CC48-8A3E-FEADF426C975}"/>
              </a:ext>
            </a:extLst>
          </p:cNvPr>
          <p:cNvSpPr txBox="1"/>
          <p:nvPr/>
        </p:nvSpPr>
        <p:spPr>
          <a:xfrm>
            <a:off x="319660" y="5715911"/>
            <a:ext cx="11235032" cy="399405"/>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Three </a:t>
            </a:r>
            <a:r>
              <a:rPr lang="en-US" sz="2000" b="1">
                <a:latin typeface="Verdana" panose="020B0604030504040204" pitchFamily="34" charset="0"/>
                <a:cs typeface="Verdana" panose="020B0604030504040204" pitchFamily="34" charset="0"/>
              </a:rPr>
              <a:t>Canadian provinces </a:t>
            </a:r>
            <a:r>
              <a:rPr lang="en-US" sz="2000">
                <a:latin typeface="Verdana" panose="020B0604030504040204" pitchFamily="34" charset="0"/>
                <a:cs typeface="Verdana" panose="020B0604030504040204" pitchFamily="34" charset="0"/>
              </a:rPr>
              <a:t>and the </a:t>
            </a:r>
            <a:r>
              <a:rPr lang="en-US" sz="2000" b="1">
                <a:latin typeface="Verdana" panose="020B0604030504040204" pitchFamily="34" charset="0"/>
                <a:cs typeface="Verdana" panose="020B0604030504040204" pitchFamily="34" charset="0"/>
              </a:rPr>
              <a:t>UK </a:t>
            </a:r>
            <a:r>
              <a:rPr lang="en-US" sz="2000">
                <a:latin typeface="Verdana" panose="020B0604030504040204" pitchFamily="34" charset="0"/>
                <a:cs typeface="Verdana" panose="020B0604030504040204" pitchFamily="34" charset="0"/>
              </a:rPr>
              <a:t>are also in the hunt for SMR.</a:t>
            </a:r>
          </a:p>
        </p:txBody>
      </p:sp>
    </p:spTree>
    <p:extLst>
      <p:ext uri="{BB962C8B-B14F-4D97-AF65-F5344CB8AC3E}">
        <p14:creationId xmlns:p14="http://schemas.microsoft.com/office/powerpoint/2010/main" val="67910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6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4922"/>
            <a:ext cx="847058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Westinghouse Advanced Passive AP1000</a:t>
            </a:r>
          </a:p>
        </p:txBody>
      </p:sp>
      <p:sp>
        <p:nvSpPr>
          <p:cNvPr id="6" name="TextBox 5"/>
          <p:cNvSpPr txBox="1"/>
          <p:nvPr/>
        </p:nvSpPr>
        <p:spPr>
          <a:xfrm>
            <a:off x="319659" y="746847"/>
            <a:ext cx="11643740" cy="1076513"/>
          </a:xfrm>
          <a:prstGeom prst="rect">
            <a:avLst/>
          </a:prstGeom>
          <a:solidFill>
            <a:srgbClr val="FFFFFF"/>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the </a:t>
            </a:r>
            <a:r>
              <a:rPr lang="en-US" sz="2000" b="1" dirty="0">
                <a:latin typeface="Verdana" panose="020B0604030504040204" pitchFamily="34" charset="0"/>
                <a:cs typeface="Verdana" panose="020B0604030504040204" pitchFamily="34" charset="0"/>
              </a:rPr>
              <a:t>US</a:t>
            </a:r>
            <a:r>
              <a:rPr lang="en-US" sz="2000" dirty="0">
                <a:latin typeface="Verdana" panose="020B0604030504040204" pitchFamily="34" charset="0"/>
                <a:cs typeface="Verdana" panose="020B0604030504040204" pitchFamily="34" charset="0"/>
              </a:rPr>
              <a:t>, </a:t>
            </a:r>
            <a:r>
              <a:rPr lang="en-US" sz="2000" b="1" dirty="0">
                <a:latin typeface="Verdana" panose="020B0604030504040204" pitchFamily="34" charset="0"/>
                <a:cs typeface="Verdana" panose="020B0604030504040204" pitchFamily="34" charset="0"/>
              </a:rPr>
              <a:t>four plants </a:t>
            </a:r>
            <a:r>
              <a:rPr lang="en-US" sz="2000" dirty="0">
                <a:latin typeface="Verdana" panose="020B0604030504040204" pitchFamily="34" charset="0"/>
                <a:cs typeface="Verdana" panose="020B0604030504040204" pitchFamily="34" charset="0"/>
              </a:rPr>
              <a:t>of this design were </a:t>
            </a:r>
            <a:r>
              <a:rPr lang="en-US" sz="2000" b="1" dirty="0">
                <a:latin typeface="Verdana" panose="020B0604030504040204" pitchFamily="34" charset="0"/>
                <a:cs typeface="Verdana" panose="020B0604030504040204" pitchFamily="34" charset="0"/>
              </a:rPr>
              <a:t>under construction </a:t>
            </a:r>
            <a:r>
              <a:rPr lang="en-US" sz="2000" dirty="0">
                <a:latin typeface="Verdana" panose="020B0604030504040204" pitchFamily="34" charset="0"/>
                <a:cs typeface="Verdana" panose="020B0604030504040204" pitchFamily="34" charset="0"/>
              </a:rPr>
              <a:t>in GA and SC. </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Construction of the SC plants has been halted and cancelled due to cost overruns. </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The GA plants are under construction with issues; one may startup in 2021.</a:t>
            </a:r>
          </a:p>
        </p:txBody>
      </p:sp>
      <p:sp>
        <p:nvSpPr>
          <p:cNvPr id="9" name="TextBox 8"/>
          <p:cNvSpPr txBox="1"/>
          <p:nvPr/>
        </p:nvSpPr>
        <p:spPr>
          <a:xfrm>
            <a:off x="283820" y="1893057"/>
            <a:ext cx="8556872" cy="1076513"/>
          </a:xfrm>
          <a:prstGeom prst="rect">
            <a:avLst/>
          </a:prstGeom>
          <a:solidFill>
            <a:srgbClr val="FFFFFF"/>
          </a:solid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China</a:t>
            </a:r>
            <a:r>
              <a:rPr lang="en-US" sz="2000" dirty="0">
                <a:latin typeface="Verdana" panose="020B0604030504040204" pitchFamily="34" charset="0"/>
                <a:cs typeface="Verdana" panose="020B0604030504040204" pitchFamily="34" charset="0"/>
              </a:rPr>
              <a:t> has built four plants with the AP1000 design.</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Construction is complete</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Becoming operational</a:t>
            </a:r>
          </a:p>
        </p:txBody>
      </p:sp>
      <p:pic>
        <p:nvPicPr>
          <p:cNvPr id="2" name="Picture 1" descr="1400x-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618" y="2395057"/>
            <a:ext cx="6596319" cy="4395976"/>
          </a:xfrm>
          <a:prstGeom prst="rect">
            <a:avLst/>
          </a:prstGeom>
        </p:spPr>
      </p:pic>
      <p:sp>
        <p:nvSpPr>
          <p:cNvPr id="7" name="TextBox 6"/>
          <p:cNvSpPr txBox="1"/>
          <p:nvPr/>
        </p:nvSpPr>
        <p:spPr>
          <a:xfrm>
            <a:off x="319660" y="3017738"/>
            <a:ext cx="5552568" cy="3170099"/>
          </a:xfrm>
          <a:prstGeom prst="rect">
            <a:avLst/>
          </a:prstGeom>
          <a:noFill/>
        </p:spPr>
        <p:txBody>
          <a:bodyPr wrap="square" rtlCol="0">
            <a:spAutoFit/>
          </a:bodyPr>
          <a:lstStyle/>
          <a:p>
            <a:r>
              <a:rPr lang="en-US" sz="2000" b="1">
                <a:latin typeface="Verdana" panose="020B0604030504040204" pitchFamily="34" charset="0"/>
                <a:cs typeface="Verdana" panose="020B0604030504040204" pitchFamily="34" charset="0"/>
              </a:rPr>
              <a:t>AP1000 features:</a:t>
            </a:r>
          </a:p>
          <a:p>
            <a:pPr marL="285750" indent="-285750">
              <a:buFont typeface="Arial"/>
              <a:buChar char="•"/>
            </a:pPr>
            <a:r>
              <a:rPr lang="en-US" sz="2000">
                <a:latin typeface="Verdana" panose="020B0604030504040204" pitchFamily="34" charset="0"/>
                <a:cs typeface="Verdana" panose="020B0604030504040204" pitchFamily="34" charset="0"/>
              </a:rPr>
              <a:t>Steel secondary containment;</a:t>
            </a:r>
          </a:p>
          <a:p>
            <a:pPr marL="285750" indent="-285750">
              <a:buFont typeface="Arial"/>
              <a:buChar char="•"/>
            </a:pPr>
            <a:r>
              <a:rPr lang="en-US" sz="2000">
                <a:latin typeface="Verdana" panose="020B0604030504040204" pitchFamily="34" charset="0"/>
                <a:cs typeface="Verdana" panose="020B0604030504040204" pitchFamily="34" charset="0"/>
              </a:rPr>
              <a:t>Passive, gravity fed water cooling; </a:t>
            </a:r>
          </a:p>
          <a:p>
            <a:pPr marL="285750" indent="-285750">
              <a:buFont typeface="Arial"/>
              <a:buChar char="•"/>
            </a:pPr>
            <a:r>
              <a:rPr lang="en-US" sz="2000">
                <a:latin typeface="Verdana" panose="020B0604030504040204" pitchFamily="34" charset="0"/>
                <a:cs typeface="Verdana" panose="020B0604030504040204" pitchFamily="34" charset="0"/>
              </a:rPr>
              <a:t>Simplified design:</a:t>
            </a:r>
          </a:p>
          <a:p>
            <a:pPr marL="742950" lvl="1" indent="-285750">
              <a:buFont typeface="Arial"/>
              <a:buChar char="•"/>
            </a:pPr>
            <a:r>
              <a:rPr lang="en-US" sz="2000">
                <a:latin typeface="Verdana" panose="020B0604030504040204" pitchFamily="34" charset="0"/>
                <a:cs typeface="Verdana" panose="020B0604030504040204" pitchFamily="34" charset="0"/>
              </a:rPr>
              <a:t>35% fewer pumps;</a:t>
            </a:r>
          </a:p>
          <a:p>
            <a:pPr marL="742950" lvl="1" indent="-285750">
              <a:buFont typeface="Arial"/>
              <a:buChar char="•"/>
            </a:pPr>
            <a:r>
              <a:rPr lang="en-US" sz="2000">
                <a:latin typeface="Verdana" panose="020B0604030504040204" pitchFamily="34" charset="0"/>
                <a:cs typeface="Verdana" panose="020B0604030504040204" pitchFamily="34" charset="0"/>
              </a:rPr>
              <a:t>85% fewer control cables;</a:t>
            </a:r>
          </a:p>
          <a:p>
            <a:pPr marL="285750" indent="-285750">
              <a:buFont typeface="Arial"/>
              <a:buChar char="•"/>
            </a:pPr>
            <a:r>
              <a:rPr lang="en-US" sz="2000">
                <a:latin typeface="Verdana" panose="020B0604030504040204" pitchFamily="34" charset="0"/>
                <a:cs typeface="Verdana" panose="020B0604030504040204" pitchFamily="34" charset="0"/>
              </a:rPr>
              <a:t>Also fewer safety system pumps;</a:t>
            </a:r>
          </a:p>
          <a:p>
            <a:pPr marL="285750" indent="-285750">
              <a:buFont typeface="Arial"/>
              <a:buChar char="•"/>
            </a:pPr>
            <a:r>
              <a:rPr lang="en-US" sz="2000">
                <a:latin typeface="Verdana" panose="020B0604030504040204" pitchFamily="34" charset="0"/>
                <a:cs typeface="Verdana" panose="020B0604030504040204" pitchFamily="34" charset="0"/>
              </a:rPr>
              <a:t>Smaller size; </a:t>
            </a:r>
          </a:p>
          <a:p>
            <a:pPr marL="285750" indent="-285750">
              <a:buFont typeface="Arial"/>
              <a:buChar char="•"/>
            </a:pPr>
            <a:r>
              <a:rPr lang="en-US" sz="2000">
                <a:latin typeface="Verdana" panose="020B0604030504040204" pitchFamily="34" charset="0"/>
                <a:cs typeface="Verdana" panose="020B0604030504040204" pitchFamily="34" charset="0"/>
              </a:rPr>
              <a:t>Modular construction; and</a:t>
            </a:r>
          </a:p>
          <a:p>
            <a:pPr marL="285750" indent="-285750">
              <a:buFont typeface="Arial"/>
              <a:buChar char="•"/>
            </a:pPr>
            <a:r>
              <a:rPr lang="en-US" sz="2000">
                <a:latin typeface="Verdana" panose="020B0604030504040204" pitchFamily="34" charset="0"/>
                <a:cs typeface="Verdana" panose="020B0604030504040204" pitchFamily="34" charset="0"/>
              </a:rPr>
              <a:t>Less expensive</a:t>
            </a:r>
          </a:p>
        </p:txBody>
      </p:sp>
      <p:sp>
        <p:nvSpPr>
          <p:cNvPr id="12" name="TextBox 11"/>
          <p:cNvSpPr txBox="1"/>
          <p:nvPr/>
        </p:nvSpPr>
        <p:spPr>
          <a:xfrm>
            <a:off x="228600" y="6114017"/>
            <a:ext cx="5250017" cy="646331"/>
          </a:xfrm>
          <a:prstGeom prst="rect">
            <a:avLst/>
          </a:prstGeom>
          <a:solidFill>
            <a:schemeClr val="bg1"/>
          </a:solidFill>
        </p:spPr>
        <p:txBody>
          <a:bodyPr wrap="square" rtlCol="0">
            <a:spAutoFit/>
          </a:bodyPr>
          <a:lstStyle/>
          <a:p>
            <a:r>
              <a:rPr lang="en-US" sz="1200">
                <a:latin typeface="Verdana" panose="020B0604030504040204" pitchFamily="34" charset="0"/>
                <a:cs typeface="Verdana" panose="020B0604030504040204" pitchFamily="34" charset="0"/>
              </a:rPr>
              <a:t>Energy Systems and Sustainability, 2/e, Chapter 11;</a:t>
            </a:r>
          </a:p>
          <a:p>
            <a:r>
              <a:rPr lang="en-US" sz="1200">
                <a:latin typeface="Verdana" panose="020B0604030504040204" pitchFamily="34" charset="0"/>
                <a:cs typeface="Verdana" panose="020B0604030504040204" pitchFamily="34" charset="0"/>
                <a:hlinkClick r:id="rId3"/>
              </a:rPr>
              <a:t>https://www.bloomberg.com/news/articles/2017-04-26/nuclear-reactor-treasure-seen-buried-in-wreck-of-westinghouse</a:t>
            </a:r>
            <a:r>
              <a:rPr lang="en-US" sz="1200">
                <a:latin typeface="Verdana" panose="020B0604030504040204" pitchFamily="34" charset="0"/>
                <a:cs typeface="Verdana" panose="020B0604030504040204" pitchFamily="34" charset="0"/>
              </a:rPr>
              <a:t> </a:t>
            </a:r>
          </a:p>
        </p:txBody>
      </p:sp>
      <p:pic>
        <p:nvPicPr>
          <p:cNvPr id="10" name="Picture 9">
            <a:extLst>
              <a:ext uri="{FF2B5EF4-FFF2-40B4-BE49-F238E27FC236}">
                <a16:creationId xmlns:a16="http://schemas.microsoft.com/office/drawing/2014/main" id="{0B6BA3D3-28ED-6B49-9253-89D8E99298D2}"/>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87116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470px-Pebble_bed_reactor_scheme_(English).svg.png"/>
          <p:cNvPicPr>
            <a:picLocks noChangeAspect="1"/>
          </p:cNvPicPr>
          <p:nvPr/>
        </p:nvPicPr>
        <p:blipFill rotWithShape="1">
          <a:blip r:embed="rId2">
            <a:extLst>
              <a:ext uri="{28A0092B-C50C-407E-A947-70E740481C1C}">
                <a14:useLocalDpi xmlns:a14="http://schemas.microsoft.com/office/drawing/2010/main" val="0"/>
              </a:ext>
            </a:extLst>
          </a:blip>
          <a:srcRect t="8716" r="9923" b="5825"/>
          <a:stretch/>
        </p:blipFill>
        <p:spPr>
          <a:xfrm>
            <a:off x="7352454" y="1010683"/>
            <a:ext cx="4741041" cy="5780350"/>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771076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Pebble-bed high temperature reactor</a:t>
            </a:r>
          </a:p>
        </p:txBody>
      </p:sp>
      <p:sp>
        <p:nvSpPr>
          <p:cNvPr id="6" name="TextBox 5"/>
          <p:cNvSpPr txBox="1"/>
          <p:nvPr/>
        </p:nvSpPr>
        <p:spPr>
          <a:xfrm>
            <a:off x="319659" y="738953"/>
            <a:ext cx="11643740" cy="3144835"/>
          </a:xfrm>
          <a:prstGeom prst="rect">
            <a:avLst/>
          </a:prstGeom>
          <a:noFill/>
        </p:spPr>
        <p:txBody>
          <a:bodyPr wrap="square" rtlCol="0">
            <a:spAutoFit/>
          </a:bodyPr>
          <a:lstStyle/>
          <a:p>
            <a:pPr>
              <a:lnSpc>
                <a:spcPct val="110000"/>
              </a:lnSpc>
            </a:pPr>
            <a:r>
              <a:rPr lang="en-US" sz="2000" b="1">
                <a:latin typeface="Verdana" panose="020B0604030504040204" pitchFamily="34" charset="0"/>
                <a:cs typeface="Verdana" panose="020B0604030504040204" pitchFamily="34" charset="0"/>
              </a:rPr>
              <a:t>Pebble-bed reactors have radically different fuel handling systems.</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Pebbles: 1000s of small kernels of UO</a:t>
            </a:r>
            <a:r>
              <a:rPr lang="en-US" baseline="-25000">
                <a:latin typeface="Verdana" panose="020B0604030504040204" pitchFamily="34" charset="0"/>
                <a:cs typeface="Verdana" panose="020B0604030504040204" pitchFamily="34" charset="0"/>
              </a:rPr>
              <a:t>2</a:t>
            </a:r>
            <a:r>
              <a:rPr lang="en-US">
                <a:latin typeface="Verdana" panose="020B0604030504040204" pitchFamily="34" charset="0"/>
                <a:cs typeface="Verdana" panose="020B0604030504040204" pitchFamily="34" charset="0"/>
              </a:rPr>
              <a:t> coated with layers of graphite.</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Combining many pebbles in a hopper achieves critical mass.</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Cooled by pumping high-pressure He through the pebbles.</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Operates at 900°C.</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Drives a CCGT generation system.</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Germany abandoned the design when a pebble jammed, </a:t>
            </a:r>
            <a:br>
              <a:rPr lang="en-US">
                <a:latin typeface="Verdana" panose="020B0604030504040204" pitchFamily="34" charset="0"/>
                <a:cs typeface="Verdana" panose="020B0604030504040204" pitchFamily="34" charset="0"/>
              </a:rPr>
            </a:br>
            <a:r>
              <a:rPr lang="en-US">
                <a:latin typeface="Verdana" panose="020B0604030504040204" pitchFamily="34" charset="0"/>
                <a:cs typeface="Verdana" panose="020B0604030504040204" pitchFamily="34" charset="0"/>
              </a:rPr>
              <a:t>was damaged and leaked uranium.</a:t>
            </a:r>
          </a:p>
          <a:p>
            <a:pPr marL="342900" indent="-342900">
              <a:lnSpc>
                <a:spcPct val="110000"/>
              </a:lnSpc>
              <a:buFont typeface="Arial"/>
              <a:buChar char="•"/>
            </a:pPr>
            <a:r>
              <a:rPr lang="en-US">
                <a:latin typeface="Verdana" panose="020B0604030504040204" pitchFamily="34" charset="0"/>
                <a:cs typeface="Verdana" panose="020B0604030504040204" pitchFamily="34" charset="0"/>
              </a:rPr>
              <a:t>China is building a pebble-bed reactors and the US DOE</a:t>
            </a:r>
            <a:br>
              <a:rPr lang="en-US">
                <a:latin typeface="Verdana" panose="020B0604030504040204" pitchFamily="34" charset="0"/>
                <a:cs typeface="Verdana" panose="020B0604030504040204" pitchFamily="34" charset="0"/>
              </a:rPr>
            </a:br>
            <a:r>
              <a:rPr lang="en-US">
                <a:latin typeface="Verdana" panose="020B0604030504040204" pitchFamily="34" charset="0"/>
                <a:cs typeface="Verdana" panose="020B0604030504040204" pitchFamily="34" charset="0"/>
              </a:rPr>
              <a:t>has awarded grant money for R&amp;D and implementation.</a:t>
            </a:r>
          </a:p>
        </p:txBody>
      </p:sp>
      <p:sp>
        <p:nvSpPr>
          <p:cNvPr id="12" name="TextBox 11"/>
          <p:cNvSpPr txBox="1"/>
          <p:nvPr/>
        </p:nvSpPr>
        <p:spPr>
          <a:xfrm>
            <a:off x="1" y="6570310"/>
            <a:ext cx="11465280" cy="307777"/>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rPr>
              <a:t>Energy Systems and Sustainability, 2/e, Chapter 11; </a:t>
            </a:r>
            <a:r>
              <a:rPr lang="en-US" sz="1400">
                <a:latin typeface="Verdana" panose="020B0604030504040204" pitchFamily="34" charset="0"/>
                <a:cs typeface="Verdana" panose="020B0604030504040204" pitchFamily="34" charset="0"/>
                <a:hlinkClick r:id="rId3"/>
              </a:rPr>
              <a:t>https://en.wikipedia.org/wiki/Pebble-bed_reactor</a:t>
            </a:r>
            <a:r>
              <a:rPr lang="en-US" sz="1400">
                <a:latin typeface="Verdana" panose="020B0604030504040204" pitchFamily="34" charset="0"/>
                <a:cs typeface="Verdana" panose="020B0604030504040204" pitchFamily="34" charset="0"/>
              </a:rPr>
              <a:t> </a:t>
            </a:r>
          </a:p>
        </p:txBody>
      </p:sp>
      <p:pic>
        <p:nvPicPr>
          <p:cNvPr id="2" name="Picture 1" descr="Scanbot Nov 8, 2017 8.56 PM.pdf"/>
          <p:cNvPicPr>
            <a:picLocks noChangeAspect="1"/>
          </p:cNvPicPr>
          <p:nvPr/>
        </p:nvPicPr>
        <p:blipFill rotWithShape="1">
          <a:blip r:embed="rId4">
            <a:extLst>
              <a:ext uri="{28A0092B-C50C-407E-A947-70E740481C1C}">
                <a14:useLocalDpi xmlns:a14="http://schemas.microsoft.com/office/drawing/2010/main" val="0"/>
              </a:ext>
            </a:extLst>
          </a:blip>
          <a:srcRect l="6839" t="31707" r="14575" b="32304"/>
          <a:stretch/>
        </p:blipFill>
        <p:spPr>
          <a:xfrm>
            <a:off x="1613415" y="3866052"/>
            <a:ext cx="4451595" cy="2731967"/>
          </a:xfrm>
          <a:prstGeom prst="rect">
            <a:avLst/>
          </a:prstGeom>
        </p:spPr>
      </p:pic>
      <p:pic>
        <p:nvPicPr>
          <p:cNvPr id="9" name="Picture 8">
            <a:extLst>
              <a:ext uri="{FF2B5EF4-FFF2-40B4-BE49-F238E27FC236}">
                <a16:creationId xmlns:a16="http://schemas.microsoft.com/office/drawing/2014/main" id="{10450E6F-B5A2-194F-8E30-C76B9FFCB665}"/>
              </a:ext>
            </a:extLst>
          </p:cNvPr>
          <p:cNvPicPr>
            <a:picLocks noChangeAspect="1"/>
          </p:cNvPicPr>
          <p:nvPr/>
        </p:nvPicPr>
        <p:blipFill>
          <a:blip r:embed="rId5">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413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90882"/>
            <a:ext cx="426110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Molten-salt reactors</a:t>
            </a:r>
          </a:p>
        </p:txBody>
      </p:sp>
      <p:sp>
        <p:nvSpPr>
          <p:cNvPr id="3" name="TextBox 2"/>
          <p:cNvSpPr txBox="1"/>
          <p:nvPr/>
        </p:nvSpPr>
        <p:spPr>
          <a:xfrm>
            <a:off x="38777" y="6243898"/>
            <a:ext cx="4741041" cy="523220"/>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&amp; Sustainability, 2/e, Chapter 11;</a:t>
            </a:r>
          </a:p>
          <a:p>
            <a:r>
              <a:rPr lang="en-US" sz="1400">
                <a:latin typeface="Verdana" panose="020B0604030504040204" pitchFamily="34" charset="0"/>
                <a:cs typeface="Verdana" panose="020B0604030504040204" pitchFamily="34" charset="0"/>
                <a:hlinkClick r:id="rId2"/>
              </a:rPr>
              <a:t>https://en.wikipedia.org/wiki/Molten_salt_reactor</a:t>
            </a:r>
            <a:r>
              <a:rPr lang="en-US" sz="1400">
                <a:latin typeface="Verdana" panose="020B0604030504040204" pitchFamily="34" charset="0"/>
                <a:cs typeface="Verdana" panose="020B0604030504040204" pitchFamily="34" charset="0"/>
              </a:rPr>
              <a:t> </a:t>
            </a:r>
          </a:p>
        </p:txBody>
      </p:sp>
      <p:sp>
        <p:nvSpPr>
          <p:cNvPr id="6" name="TextBox 5"/>
          <p:cNvSpPr txBox="1"/>
          <p:nvPr/>
        </p:nvSpPr>
        <p:spPr>
          <a:xfrm>
            <a:off x="319659" y="738952"/>
            <a:ext cx="11775359" cy="764312"/>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Molten-salt reactors use a radically different design in which the coolant – which may be the fuel itself – is a molten salt.</a:t>
            </a:r>
          </a:p>
        </p:txBody>
      </p:sp>
      <p:pic>
        <p:nvPicPr>
          <p:cNvPr id="7" name="Picture 6" descr="600px-Molten_Salt_Reactor.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979" y="1247649"/>
            <a:ext cx="7499343" cy="5499518"/>
          </a:xfrm>
          <a:prstGeom prst="rect">
            <a:avLst/>
          </a:prstGeom>
        </p:spPr>
      </p:pic>
      <p:sp>
        <p:nvSpPr>
          <p:cNvPr id="9" name="TextBox 8"/>
          <p:cNvSpPr txBox="1"/>
          <p:nvPr/>
        </p:nvSpPr>
        <p:spPr>
          <a:xfrm>
            <a:off x="228601" y="1712368"/>
            <a:ext cx="5096307" cy="3416320"/>
          </a:xfrm>
          <a:prstGeom prst="rect">
            <a:avLst/>
          </a:prstGeom>
          <a:noFill/>
        </p:spPr>
        <p:txBody>
          <a:bodyPr wrap="square" rtlCol="0">
            <a:spAutoFit/>
          </a:bodyPr>
          <a:lstStyle/>
          <a:p>
            <a:r>
              <a:rPr lang="en-US" b="1" dirty="0">
                <a:latin typeface="Verdana" panose="020B0604030504040204" pitchFamily="34" charset="0"/>
                <a:cs typeface="Verdana" panose="020B0604030504040204" pitchFamily="34" charset="0"/>
              </a:rPr>
              <a:t>Advantages:</a:t>
            </a:r>
          </a:p>
          <a:p>
            <a:pPr marL="285750" indent="-285750">
              <a:buFont typeface="Arial"/>
              <a:buChar char="•"/>
            </a:pPr>
            <a:r>
              <a:rPr lang="en-US" dirty="0">
                <a:latin typeface="Verdana" panose="020B0604030504040204" pitchFamily="34" charset="0"/>
                <a:cs typeface="Verdana" panose="020B0604030504040204" pitchFamily="34" charset="0"/>
              </a:rPr>
              <a:t>High temp and thermal efficiency.</a:t>
            </a:r>
          </a:p>
          <a:p>
            <a:pPr marL="285750" indent="-285750">
              <a:buFont typeface="Arial"/>
              <a:buChar char="•"/>
            </a:pPr>
            <a:r>
              <a:rPr lang="en-US" dirty="0">
                <a:latin typeface="Verdana" panose="020B0604030504040204" pitchFamily="34" charset="0"/>
                <a:cs typeface="Verdana" panose="020B0604030504040204" pitchFamily="34" charset="0"/>
              </a:rPr>
              <a:t>Liquid UF4 is dissolved in coolant.</a:t>
            </a:r>
          </a:p>
          <a:p>
            <a:pPr marL="285750" indent="-285750">
              <a:buFont typeface="Arial"/>
              <a:buChar char="•"/>
            </a:pPr>
            <a:r>
              <a:rPr lang="en-US" dirty="0">
                <a:latin typeface="Verdana" panose="020B0604030504040204" pitchFamily="34" charset="0"/>
                <a:cs typeface="Verdana" panose="020B0604030504040204" pitchFamily="34" charset="0"/>
              </a:rPr>
              <a:t>Circulation through graphite core</a:t>
            </a:r>
            <a:br>
              <a:rPr lang="en-US" dirty="0">
                <a:latin typeface="Verdana" panose="020B0604030504040204" pitchFamily="34" charset="0"/>
                <a:cs typeface="Verdana" panose="020B0604030504040204" pitchFamily="34" charset="0"/>
              </a:rPr>
            </a:br>
            <a:r>
              <a:rPr lang="en-US" dirty="0">
                <a:latin typeface="Verdana" panose="020B0604030504040204" pitchFamily="34" charset="0"/>
                <a:cs typeface="Verdana" panose="020B0604030504040204" pitchFamily="34" charset="0"/>
              </a:rPr>
              <a:t>causes criticality.</a:t>
            </a:r>
          </a:p>
          <a:p>
            <a:pPr marL="285750" indent="-285750">
              <a:buFont typeface="Arial"/>
              <a:buChar char="•"/>
            </a:pPr>
            <a:endParaRPr lang="en-US" dirty="0">
              <a:latin typeface="Verdana" panose="020B0604030504040204" pitchFamily="34" charset="0"/>
              <a:cs typeface="Verdana" panose="020B0604030504040204" pitchFamily="34" charset="0"/>
            </a:endParaRPr>
          </a:p>
          <a:p>
            <a:r>
              <a:rPr lang="en-US" b="1" dirty="0">
                <a:latin typeface="Verdana" panose="020B0604030504040204" pitchFamily="34" charset="0"/>
                <a:cs typeface="Verdana" panose="020B0604030504040204" pitchFamily="34" charset="0"/>
              </a:rPr>
              <a:t>Safety: </a:t>
            </a:r>
          </a:p>
          <a:p>
            <a:pPr marL="285750" indent="-285750">
              <a:buFont typeface="Arial"/>
              <a:buChar char="•"/>
            </a:pPr>
            <a:r>
              <a:rPr lang="en-US" dirty="0">
                <a:latin typeface="Verdana" panose="020B0604030504040204" pitchFamily="34" charset="0"/>
                <a:cs typeface="Verdana" panose="020B0604030504040204" pitchFamily="34" charset="0"/>
              </a:rPr>
              <a:t>Loss of coolant is loss of fuel, so</a:t>
            </a:r>
            <a:br>
              <a:rPr lang="en-US" dirty="0">
                <a:latin typeface="Verdana" panose="020B0604030504040204" pitchFamily="34" charset="0"/>
                <a:cs typeface="Verdana" panose="020B0604030504040204" pitchFamily="34" charset="0"/>
              </a:rPr>
            </a:br>
            <a:r>
              <a:rPr lang="en-US" dirty="0">
                <a:latin typeface="Verdana" panose="020B0604030504040204" pitchFamily="34" charset="0"/>
                <a:cs typeface="Verdana" panose="020B0604030504040204" pitchFamily="34" charset="0"/>
              </a:rPr>
              <a:t>stops criticality.</a:t>
            </a:r>
          </a:p>
          <a:p>
            <a:pPr marL="285750" indent="-285750">
              <a:buFont typeface="Arial"/>
              <a:buChar char="•"/>
            </a:pPr>
            <a:r>
              <a:rPr lang="en-US" dirty="0">
                <a:latin typeface="Verdana" panose="020B0604030504040204" pitchFamily="34" charset="0"/>
                <a:cs typeface="Verdana" panose="020B0604030504040204" pitchFamily="34" charset="0"/>
              </a:rPr>
              <a:t>Overheating melts a safety plug, draining fuel into water cooling</a:t>
            </a:r>
            <a:br>
              <a:rPr lang="en-US" dirty="0">
                <a:latin typeface="Verdana" panose="020B0604030504040204" pitchFamily="34" charset="0"/>
                <a:cs typeface="Verdana" panose="020B0604030504040204" pitchFamily="34" charset="0"/>
              </a:rPr>
            </a:br>
            <a:r>
              <a:rPr lang="en-US" dirty="0">
                <a:latin typeface="Verdana" panose="020B0604030504040204" pitchFamily="34" charset="0"/>
                <a:cs typeface="Verdana" panose="020B0604030504040204" pitchFamily="34" charset="0"/>
              </a:rPr>
              <a:t>pond, solidifying fuel.</a:t>
            </a:r>
          </a:p>
        </p:txBody>
      </p:sp>
      <p:pic>
        <p:nvPicPr>
          <p:cNvPr id="10" name="Picture 9">
            <a:extLst>
              <a:ext uri="{FF2B5EF4-FFF2-40B4-BE49-F238E27FC236}">
                <a16:creationId xmlns:a16="http://schemas.microsoft.com/office/drawing/2014/main" id="{450EADE1-CA16-324C-AC57-CDAF025AFC87}"/>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0486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797045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plant construction time = cost</a:t>
            </a:r>
          </a:p>
        </p:txBody>
      </p:sp>
      <p:sp>
        <p:nvSpPr>
          <p:cNvPr id="3" name="TextBox 2"/>
          <p:cNvSpPr txBox="1"/>
          <p:nvPr/>
        </p:nvSpPr>
        <p:spPr>
          <a:xfrm>
            <a:off x="112395" y="6286593"/>
            <a:ext cx="11747096"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7" name="Picture 6" descr="Chart, bubble chart&#10;&#10;Description automatically generated">
            <a:extLst>
              <a:ext uri="{FF2B5EF4-FFF2-40B4-BE49-F238E27FC236}">
                <a16:creationId xmlns:a16="http://schemas.microsoft.com/office/drawing/2014/main" id="{EAB22F8C-554A-9E4B-8F6D-43BB98926B58}"/>
              </a:ext>
            </a:extLst>
          </p:cNvPr>
          <p:cNvPicPr>
            <a:picLocks noChangeAspect="1"/>
          </p:cNvPicPr>
          <p:nvPr/>
        </p:nvPicPr>
        <p:blipFill>
          <a:blip r:embed="rId4"/>
          <a:stretch>
            <a:fillRect/>
          </a:stretch>
        </p:blipFill>
        <p:spPr>
          <a:xfrm>
            <a:off x="325586" y="754836"/>
            <a:ext cx="11372261" cy="5601032"/>
          </a:xfrm>
          <a:prstGeom prst="rect">
            <a:avLst/>
          </a:prstGeom>
        </p:spPr>
      </p:pic>
    </p:spTree>
    <p:extLst>
      <p:ext uri="{BB962C8B-B14F-4D97-AF65-F5344CB8AC3E}">
        <p14:creationId xmlns:p14="http://schemas.microsoft.com/office/powerpoint/2010/main" val="13320197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1110271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The road to SMR /new nuclear is littered with corpses</a:t>
            </a:r>
          </a:p>
        </p:txBody>
      </p:sp>
      <p:sp>
        <p:nvSpPr>
          <p:cNvPr id="6" name="TextBox 5"/>
          <p:cNvSpPr txBox="1"/>
          <p:nvPr/>
        </p:nvSpPr>
        <p:spPr>
          <a:xfrm>
            <a:off x="319659" y="2512345"/>
            <a:ext cx="11643740" cy="399405"/>
          </a:xfrm>
          <a:prstGeom prst="rect">
            <a:avLst/>
          </a:prstGeom>
          <a:solidFill>
            <a:srgbClr val="FFFFFF"/>
          </a:solid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Westinghouse</a:t>
            </a:r>
            <a:r>
              <a:rPr lang="en-US" sz="2000" dirty="0">
                <a:latin typeface="Verdana" panose="020B0604030504040204" pitchFamily="34" charset="0"/>
                <a:cs typeface="Verdana" panose="020B0604030504040204" pitchFamily="34" charset="0"/>
              </a:rPr>
              <a:t> worked on SMR for a decade before giving up in 2014.</a:t>
            </a:r>
            <a:endParaRPr lang="en-US" sz="2000" b="1" dirty="0">
              <a:latin typeface="Verdana" panose="020B0604030504040204" pitchFamily="34" charset="0"/>
              <a:cs typeface="Verdana" panose="020B0604030504040204" pitchFamily="34" charset="0"/>
            </a:endParaRPr>
          </a:p>
        </p:txBody>
      </p:sp>
      <p:sp>
        <p:nvSpPr>
          <p:cNvPr id="3" name="TextBox 2"/>
          <p:cNvSpPr txBox="1"/>
          <p:nvPr/>
        </p:nvSpPr>
        <p:spPr>
          <a:xfrm>
            <a:off x="62717" y="6194711"/>
            <a:ext cx="11900682" cy="523220"/>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https://e360.yale.edu/features/when-it-comes-to-nuclear-power-could-smaller-be-better</a:t>
            </a:r>
            <a:endParaRPr lang="en-US" sz="1400">
              <a:latin typeface="Verdana" panose="020B0604030504040204" pitchFamily="34" charset="0"/>
              <a:cs typeface="Verdana" panose="020B0604030504040204" pitchFamily="34" charset="0"/>
            </a:endParaRPr>
          </a:p>
          <a:p>
            <a:r>
              <a:rPr lang="en-US" sz="1400">
                <a:latin typeface="Verdana" panose="020B0604030504040204" pitchFamily="34" charset="0"/>
                <a:cs typeface="Verdana" panose="020B0604030504040204" pitchFamily="34" charset="0"/>
                <a:hlinkClick r:id="rId3"/>
              </a:rPr>
              <a:t>https://spectrum.ieee.org/tech-history/heroic-failures/the-forgotten-history-of-small-nuclear-reactors</a:t>
            </a:r>
            <a:r>
              <a:rPr lang="en-US" sz="1400">
                <a:latin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9E5A1D69-4189-5E49-88BB-6F391E76CD3C}"/>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
        <p:nvSpPr>
          <p:cNvPr id="10" name="TextBox 9">
            <a:extLst>
              <a:ext uri="{FF2B5EF4-FFF2-40B4-BE49-F238E27FC236}">
                <a16:creationId xmlns:a16="http://schemas.microsoft.com/office/drawing/2014/main" id="{FBB98C6E-8F8F-C744-85BD-A5632D580B1D}"/>
              </a:ext>
            </a:extLst>
          </p:cNvPr>
          <p:cNvSpPr txBox="1"/>
          <p:nvPr/>
        </p:nvSpPr>
        <p:spPr>
          <a:xfrm>
            <a:off x="319659" y="4315131"/>
            <a:ext cx="11643740" cy="737959"/>
          </a:xfrm>
          <a:prstGeom prst="rect">
            <a:avLst/>
          </a:prstGeom>
          <a:solidFill>
            <a:srgbClr val="FFFFFF"/>
          </a:solidFill>
        </p:spPr>
        <p:txBody>
          <a:bodyPr wrap="square" rtlCol="0">
            <a:spAutoFit/>
          </a:bodyPr>
          <a:lstStyle/>
          <a:p>
            <a:pPr>
              <a:lnSpc>
                <a:spcPct val="110000"/>
              </a:lnSpc>
            </a:pPr>
            <a:r>
              <a:rPr lang="en-US" sz="2000" b="1" err="1">
                <a:latin typeface="Verdana" panose="020B0604030504040204" pitchFamily="34" charset="0"/>
                <a:cs typeface="Verdana" panose="020B0604030504040204" pitchFamily="34" charset="0"/>
              </a:rPr>
              <a:t>Transatomic</a:t>
            </a:r>
            <a:r>
              <a:rPr lang="en-US" sz="2000" b="1">
                <a:latin typeface="Verdana" panose="020B0604030504040204" pitchFamily="34" charset="0"/>
                <a:cs typeface="Verdana" panose="020B0604030504040204" pitchFamily="34" charset="0"/>
              </a:rPr>
              <a:t> Power</a:t>
            </a:r>
            <a:r>
              <a:rPr lang="en-US" sz="2000">
                <a:latin typeface="Verdana" panose="020B0604030504040204" pitchFamily="34" charset="0"/>
                <a:cs typeface="Verdana" panose="020B0604030504040204" pitchFamily="34" charset="0"/>
              </a:rPr>
              <a:t>, a Cambridge/MIT startup focused on molten salt reactors, had a $111 million dollar investment from the US government but folded in 2018</a:t>
            </a:r>
            <a:endParaRPr lang="en-US" sz="2000" b="1">
              <a:latin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488B71E2-3BBC-1344-976C-ABDB4B19B33C}"/>
              </a:ext>
            </a:extLst>
          </p:cNvPr>
          <p:cNvSpPr txBox="1"/>
          <p:nvPr/>
        </p:nvSpPr>
        <p:spPr>
          <a:xfrm>
            <a:off x="319659" y="3409034"/>
            <a:ext cx="11643740" cy="399405"/>
          </a:xfrm>
          <a:prstGeom prst="rect">
            <a:avLst/>
          </a:prstGeom>
          <a:solidFill>
            <a:srgbClr val="FFFFFF"/>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a:t>
            </a:r>
            <a:r>
              <a:rPr lang="en-US" sz="2000" b="1" dirty="0">
                <a:latin typeface="Verdana" panose="020B0604030504040204" pitchFamily="34" charset="0"/>
                <a:cs typeface="Verdana" panose="020B0604030504040204" pitchFamily="34" charset="0"/>
              </a:rPr>
              <a:t> Babcock and Wilcox </a:t>
            </a:r>
            <a:r>
              <a:rPr lang="en-US" sz="2000" dirty="0">
                <a:latin typeface="Verdana" panose="020B0604030504040204" pitchFamily="34" charset="0"/>
                <a:cs typeface="Verdana" panose="020B0604030504040204" pitchFamily="34" charset="0"/>
              </a:rPr>
              <a:t>SMR design was abandoned in 2017.</a:t>
            </a:r>
            <a:endParaRPr lang="en-US" sz="2000" b="1" dirty="0">
              <a:latin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C789E906-C38C-2546-A947-F73F01FEE367}"/>
              </a:ext>
            </a:extLst>
          </p:cNvPr>
          <p:cNvSpPr txBox="1"/>
          <p:nvPr/>
        </p:nvSpPr>
        <p:spPr>
          <a:xfrm>
            <a:off x="319659" y="1002164"/>
            <a:ext cx="11643740" cy="1076513"/>
          </a:xfrm>
          <a:prstGeom prst="rect">
            <a:avLst/>
          </a:prstGeom>
          <a:solidFill>
            <a:srgbClr val="FFFFFF"/>
          </a:solid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Enrico Fermi Atomic Power Plant</a:t>
            </a:r>
            <a:r>
              <a:rPr lang="en-US" sz="2000" dirty="0">
                <a:latin typeface="Verdana" panose="020B0604030504040204" pitchFamily="34" charset="0"/>
                <a:cs typeface="Verdana" panose="020B0604030504040204" pitchFamily="34" charset="0"/>
              </a:rPr>
              <a:t> in Newport MI was the first SMR design, 1963.</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It operated for just 3 years and suffered a partial meltdown along the way. </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See the ‘Spectrum IEEE’ article for the long and checkered history of SMRs.</a:t>
            </a:r>
          </a:p>
        </p:txBody>
      </p:sp>
    </p:spTree>
    <p:extLst>
      <p:ext uri="{BB962C8B-B14F-4D97-AF65-F5344CB8AC3E}">
        <p14:creationId xmlns:p14="http://schemas.microsoft.com/office/powerpoint/2010/main" val="398992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694711" y="3167390"/>
            <a:ext cx="6560126"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6.9: Nuclear power in France</a:t>
            </a:r>
          </a:p>
        </p:txBody>
      </p:sp>
      <p:pic>
        <p:nvPicPr>
          <p:cNvPr id="7" name="Picture 6">
            <a:extLst>
              <a:ext uri="{FF2B5EF4-FFF2-40B4-BE49-F238E27FC236}">
                <a16:creationId xmlns:a16="http://schemas.microsoft.com/office/drawing/2014/main" id="{2A45BA06-7E2A-514E-83BB-7909933777C0}"/>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593817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5113900"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power in France</a:t>
            </a:r>
          </a:p>
        </p:txBody>
      </p:sp>
      <p:sp>
        <p:nvSpPr>
          <p:cNvPr id="9" name="TextBox 8"/>
          <p:cNvSpPr txBox="1"/>
          <p:nvPr/>
        </p:nvSpPr>
        <p:spPr>
          <a:xfrm>
            <a:off x="319659" y="738953"/>
            <a:ext cx="11643740" cy="737959"/>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The oil shocks (or oil crisis) of the early 1970s hit France especially hard because most of its electricity was generated with </a:t>
            </a:r>
            <a:r>
              <a:rPr lang="en-US" sz="2000" b="1">
                <a:solidFill>
                  <a:srgbClr val="000000"/>
                </a:solidFill>
                <a:latin typeface="Verdana" panose="020B0604030504040204" pitchFamily="34" charset="0"/>
                <a:cs typeface="Verdana" panose="020B0604030504040204" pitchFamily="34" charset="0"/>
              </a:rPr>
              <a:t>oil</a:t>
            </a:r>
            <a:r>
              <a:rPr lang="en-US" sz="2000">
                <a:solidFill>
                  <a:srgbClr val="000000"/>
                </a:solidFill>
                <a:latin typeface="Verdana" panose="020B0604030504040204" pitchFamily="34" charset="0"/>
                <a:cs typeface="Verdana" panose="020B0604030504040204" pitchFamily="34" charset="0"/>
              </a:rPr>
              <a:t>.</a:t>
            </a:r>
          </a:p>
        </p:txBody>
      </p:sp>
      <p:sp>
        <p:nvSpPr>
          <p:cNvPr id="13" name="TextBox 12"/>
          <p:cNvSpPr txBox="1"/>
          <p:nvPr/>
        </p:nvSpPr>
        <p:spPr>
          <a:xfrm>
            <a:off x="97007" y="6442419"/>
            <a:ext cx="9104800"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http://www.pbs.org/wgbh//pages/frontline///////shows/reaction/readings/french.html</a:t>
            </a:r>
            <a:endParaRPr lang="en-US" sz="1600">
              <a:latin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14A2814-C91A-4343-A9A8-FE9A7737A726}"/>
              </a:ext>
            </a:extLst>
          </p:cNvPr>
          <p:cNvSpPr txBox="1"/>
          <p:nvPr/>
        </p:nvSpPr>
        <p:spPr>
          <a:xfrm>
            <a:off x="319659" y="1692088"/>
            <a:ext cx="11643740" cy="761747"/>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With no fossil fuel resources of their own, the French saw nuclear as their only way to </a:t>
            </a:r>
            <a:r>
              <a:rPr lang="en-US" sz="2000" b="1">
                <a:solidFill>
                  <a:srgbClr val="000000"/>
                </a:solidFill>
                <a:latin typeface="Verdana" panose="020B0604030504040204" pitchFamily="34" charset="0"/>
                <a:cs typeface="Verdana" panose="020B0604030504040204" pitchFamily="34" charset="0"/>
              </a:rPr>
              <a:t>energy independence</a:t>
            </a:r>
            <a:r>
              <a:rPr lang="en-US" sz="2000">
                <a:solidFill>
                  <a:srgbClr val="000000"/>
                </a:solidFill>
                <a:latin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A6777FF-3563-E740-A26D-CB4506D60720}"/>
              </a:ext>
            </a:extLst>
          </p:cNvPr>
          <p:cNvSpPr txBox="1"/>
          <p:nvPr/>
        </p:nvSpPr>
        <p:spPr>
          <a:xfrm>
            <a:off x="319659" y="2797577"/>
            <a:ext cx="11643740" cy="1100301"/>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Over the next 15 years France built 56 nuclear plants.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Electricity is now an export.</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2017: 38 </a:t>
            </a:r>
            <a:r>
              <a:rPr lang="en-US" sz="2000" err="1">
                <a:solidFill>
                  <a:srgbClr val="000000"/>
                </a:solidFill>
                <a:latin typeface="Verdana" panose="020B0604030504040204" pitchFamily="34" charset="0"/>
                <a:cs typeface="Verdana" panose="020B0604030504040204" pitchFamily="34" charset="0"/>
              </a:rPr>
              <a:t>TWh</a:t>
            </a:r>
            <a:r>
              <a:rPr lang="en-US" sz="2000">
                <a:solidFill>
                  <a:srgbClr val="000000"/>
                </a:solidFill>
                <a:latin typeface="Verdana" panose="020B0604030504040204" pitchFamily="34" charset="0"/>
                <a:cs typeface="Verdana" panose="020B0604030504040204" pitchFamily="34" charset="0"/>
              </a:rPr>
              <a:t> exported</a:t>
            </a:r>
          </a:p>
        </p:txBody>
      </p:sp>
      <p:sp>
        <p:nvSpPr>
          <p:cNvPr id="12" name="TextBox 11">
            <a:extLst>
              <a:ext uri="{FF2B5EF4-FFF2-40B4-BE49-F238E27FC236}">
                <a16:creationId xmlns:a16="http://schemas.microsoft.com/office/drawing/2014/main" id="{3954B0FB-57CA-574B-BB6B-59FA92D367EF}"/>
              </a:ext>
            </a:extLst>
          </p:cNvPr>
          <p:cNvSpPr txBox="1"/>
          <p:nvPr/>
        </p:nvSpPr>
        <p:spPr>
          <a:xfrm>
            <a:off x="319659" y="4217105"/>
            <a:ext cx="11643740" cy="1415067"/>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Consistency and scale:</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All 56 plants are based on a Westinghouse design for pressurized water reactors.</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Standard design lowered price of construction.</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Lessons learned are applied across the fleet = ‘return (benefit) of experience’.</a:t>
            </a:r>
          </a:p>
        </p:txBody>
      </p:sp>
      <p:pic>
        <p:nvPicPr>
          <p:cNvPr id="11" name="Picture 10">
            <a:extLst>
              <a:ext uri="{FF2B5EF4-FFF2-40B4-BE49-F238E27FC236}">
                <a16:creationId xmlns:a16="http://schemas.microsoft.com/office/drawing/2014/main" id="{040F669C-7AE1-2E45-807B-1C7EDAB5CC65}"/>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42295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77027"/>
            <a:ext cx="966161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How did France overcome fear and objections?</a:t>
            </a:r>
          </a:p>
        </p:txBody>
      </p:sp>
      <p:sp>
        <p:nvSpPr>
          <p:cNvPr id="13" name="TextBox 12"/>
          <p:cNvSpPr txBox="1"/>
          <p:nvPr/>
        </p:nvSpPr>
        <p:spPr>
          <a:xfrm>
            <a:off x="1981225" y="6500908"/>
            <a:ext cx="7994753"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hlinkClick r:id="rId2"/>
              </a:rPr>
              <a:t>http://www.pbs.org/wgbh//pages/frontline///////shows/reaction/readings/french.html</a:t>
            </a:r>
            <a:endParaRPr lang="en-US" sz="1400">
              <a:latin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14A2814-C91A-4343-A9A8-FE9A7737A726}"/>
              </a:ext>
            </a:extLst>
          </p:cNvPr>
          <p:cNvSpPr txBox="1"/>
          <p:nvPr/>
        </p:nvSpPr>
        <p:spPr>
          <a:xfrm>
            <a:off x="319659" y="939105"/>
            <a:ext cx="8528008" cy="931024"/>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A 1997 Frontline report by PBS identified </a:t>
            </a:r>
            <a:r>
              <a:rPr lang="en-US" sz="2000" b="1">
                <a:solidFill>
                  <a:srgbClr val="000000"/>
                </a:solidFill>
                <a:latin typeface="Verdana" panose="020B0604030504040204" pitchFamily="34" charset="0"/>
                <a:cs typeface="Verdana" panose="020B0604030504040204" pitchFamily="34" charset="0"/>
              </a:rPr>
              <a:t>four reasons</a:t>
            </a:r>
            <a:r>
              <a:rPr lang="en-US" sz="2000">
                <a:solidFill>
                  <a:srgbClr val="000000"/>
                </a:solidFill>
                <a:latin typeface="Verdana" panose="020B0604030504040204" pitchFamily="34" charset="0"/>
                <a:cs typeface="Verdana" panose="020B0604030504040204" pitchFamily="34" charset="0"/>
              </a:rPr>
              <a:t>:</a:t>
            </a:r>
          </a:p>
          <a:p>
            <a:pPr>
              <a:lnSpc>
                <a:spcPct val="110000"/>
              </a:lnSpc>
            </a:pPr>
            <a:endParaRPr lang="en-US" sz="1000">
              <a:solidFill>
                <a:srgbClr val="000000"/>
              </a:solidFill>
              <a:latin typeface="Verdana" panose="020B0604030504040204" pitchFamily="34" charset="0"/>
              <a:cs typeface="Verdana" panose="020B0604030504040204" pitchFamily="34" charset="0"/>
            </a:endParaRPr>
          </a:p>
          <a:p>
            <a:pPr>
              <a:lnSpc>
                <a:spcPct val="110000"/>
              </a:lnSpc>
            </a:pPr>
            <a:r>
              <a:rPr lang="en-US" sz="2000">
                <a:solidFill>
                  <a:srgbClr val="000000"/>
                </a:solidFill>
                <a:latin typeface="Verdana" panose="020B0604030504040204" pitchFamily="34" charset="0"/>
                <a:cs typeface="Verdana" panose="020B0604030504040204" pitchFamily="34" charset="0"/>
              </a:rPr>
              <a:t>1. "no oil, no gas, no coal, no choice."</a:t>
            </a:r>
          </a:p>
        </p:txBody>
      </p:sp>
      <p:sp>
        <p:nvSpPr>
          <p:cNvPr id="10" name="TextBox 9">
            <a:extLst>
              <a:ext uri="{FF2B5EF4-FFF2-40B4-BE49-F238E27FC236}">
                <a16:creationId xmlns:a16="http://schemas.microsoft.com/office/drawing/2014/main" id="{BA6777FF-3563-E740-A26D-CB4506D60720}"/>
              </a:ext>
            </a:extLst>
          </p:cNvPr>
          <p:cNvSpPr txBox="1"/>
          <p:nvPr/>
        </p:nvSpPr>
        <p:spPr>
          <a:xfrm>
            <a:off x="319659" y="2283345"/>
            <a:ext cx="11643740" cy="1076513"/>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2. Culture: large, centrally managed technological programs are the norm in France.</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High-speed trains</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Supersonic jets (the Concorde)</a:t>
            </a:r>
          </a:p>
        </p:txBody>
      </p:sp>
      <p:sp>
        <p:nvSpPr>
          <p:cNvPr id="11" name="TextBox 10">
            <a:extLst>
              <a:ext uri="{FF2B5EF4-FFF2-40B4-BE49-F238E27FC236}">
                <a16:creationId xmlns:a16="http://schemas.microsoft.com/office/drawing/2014/main" id="{493EE2AD-E904-3E4C-894A-99E896B1807D}"/>
              </a:ext>
            </a:extLst>
          </p:cNvPr>
          <p:cNvSpPr txBox="1"/>
          <p:nvPr/>
        </p:nvSpPr>
        <p:spPr>
          <a:xfrm>
            <a:off x="319658" y="3760864"/>
            <a:ext cx="11872341"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3. Trust and respect for scientist, engineers and technical administrators is high. </a:t>
            </a:r>
          </a:p>
        </p:txBody>
      </p:sp>
      <p:sp>
        <p:nvSpPr>
          <p:cNvPr id="12" name="TextBox 11">
            <a:extLst>
              <a:ext uri="{FF2B5EF4-FFF2-40B4-BE49-F238E27FC236}">
                <a16:creationId xmlns:a16="http://schemas.microsoft.com/office/drawing/2014/main" id="{28789203-652B-614A-8869-A1CC046983E4}"/>
              </a:ext>
            </a:extLst>
          </p:cNvPr>
          <p:cNvSpPr txBox="1"/>
          <p:nvPr/>
        </p:nvSpPr>
        <p:spPr>
          <a:xfrm>
            <a:off x="296333" y="4662979"/>
            <a:ext cx="11667066" cy="737959"/>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4. They sold it: PR, tours, jobs, pride, openness</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The French do have fears, but the government has worked to overcome them.</a:t>
            </a:r>
          </a:p>
        </p:txBody>
      </p:sp>
      <p:pic>
        <p:nvPicPr>
          <p:cNvPr id="14" name="Picture 13">
            <a:extLst>
              <a:ext uri="{FF2B5EF4-FFF2-40B4-BE49-F238E27FC236}">
                <a16:creationId xmlns:a16="http://schemas.microsoft.com/office/drawing/2014/main" id="{44EBE139-58B2-DC44-83D4-C8CFDB4D3F1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0802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456086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French nuclear plants</a:t>
            </a:r>
          </a:p>
        </p:txBody>
      </p:sp>
      <p:sp>
        <p:nvSpPr>
          <p:cNvPr id="13" name="TextBox 12"/>
          <p:cNvSpPr txBox="1"/>
          <p:nvPr/>
        </p:nvSpPr>
        <p:spPr>
          <a:xfrm>
            <a:off x="6271856" y="4268071"/>
            <a:ext cx="5287088"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hlinkClick r:id="rId2"/>
              </a:rPr>
              <a:t>https://en.wikipedia.org/wiki/Nuclear_power_in_France</a:t>
            </a:r>
            <a:r>
              <a:rPr lang="en-US" sz="1400">
                <a:latin typeface="Verdana" panose="020B0604030504040204" pitchFamily="34" charset="0"/>
                <a:cs typeface="Verdana" panose="020B0604030504040204" pitchFamily="34" charset="0"/>
              </a:rPr>
              <a:t> </a:t>
            </a:r>
          </a:p>
        </p:txBody>
      </p:sp>
      <p:pic>
        <p:nvPicPr>
          <p:cNvPr id="3" name="Picture 2">
            <a:extLst>
              <a:ext uri="{FF2B5EF4-FFF2-40B4-BE49-F238E27FC236}">
                <a16:creationId xmlns:a16="http://schemas.microsoft.com/office/drawing/2014/main" id="{570B2020-D655-5B41-A71B-751355387567}"/>
              </a:ext>
            </a:extLst>
          </p:cNvPr>
          <p:cNvPicPr>
            <a:picLocks noChangeAspect="1"/>
          </p:cNvPicPr>
          <p:nvPr/>
        </p:nvPicPr>
        <p:blipFill>
          <a:blip r:embed="rId3"/>
          <a:stretch>
            <a:fillRect/>
          </a:stretch>
        </p:blipFill>
        <p:spPr>
          <a:xfrm>
            <a:off x="4833858" y="13855"/>
            <a:ext cx="6345977" cy="6858000"/>
          </a:xfrm>
          <a:prstGeom prst="rect">
            <a:avLst/>
          </a:prstGeom>
        </p:spPr>
      </p:pic>
      <p:pic>
        <p:nvPicPr>
          <p:cNvPr id="7" name="Picture 6">
            <a:extLst>
              <a:ext uri="{FF2B5EF4-FFF2-40B4-BE49-F238E27FC236}">
                <a16:creationId xmlns:a16="http://schemas.microsoft.com/office/drawing/2014/main" id="{1D92B9C8-A06C-F949-A399-D2A42D5B9DA5}"/>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
        <p:nvSpPr>
          <p:cNvPr id="2" name="TextBox 1">
            <a:extLst>
              <a:ext uri="{FF2B5EF4-FFF2-40B4-BE49-F238E27FC236}">
                <a16:creationId xmlns:a16="http://schemas.microsoft.com/office/drawing/2014/main" id="{A6489B94-0013-EE46-94A0-E23E1FC22B7C}"/>
              </a:ext>
            </a:extLst>
          </p:cNvPr>
          <p:cNvSpPr txBox="1"/>
          <p:nvPr/>
        </p:nvSpPr>
        <p:spPr>
          <a:xfrm>
            <a:off x="332510" y="1066800"/>
            <a:ext cx="4345878"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Plants are located throughout the country.</a:t>
            </a:r>
          </a:p>
        </p:txBody>
      </p:sp>
      <p:sp>
        <p:nvSpPr>
          <p:cNvPr id="9" name="TextBox 8">
            <a:extLst>
              <a:ext uri="{FF2B5EF4-FFF2-40B4-BE49-F238E27FC236}">
                <a16:creationId xmlns:a16="http://schemas.microsoft.com/office/drawing/2014/main" id="{84FA1BC1-9B8E-CC45-ADF4-15DBA301AB6C}"/>
              </a:ext>
            </a:extLst>
          </p:cNvPr>
          <p:cNvSpPr txBox="1"/>
          <p:nvPr/>
        </p:nvSpPr>
        <p:spPr>
          <a:xfrm>
            <a:off x="332509" y="2022763"/>
            <a:ext cx="434587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Every region has nuclear.</a:t>
            </a:r>
          </a:p>
        </p:txBody>
      </p:sp>
    </p:spTree>
    <p:extLst>
      <p:ext uri="{BB962C8B-B14F-4D97-AF65-F5344CB8AC3E}">
        <p14:creationId xmlns:p14="http://schemas.microsoft.com/office/powerpoint/2010/main" val="3516564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28"/>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67799"/>
            <a:ext cx="953658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EDF: French government owned and managed</a:t>
            </a:r>
          </a:p>
        </p:txBody>
      </p:sp>
      <p:sp>
        <p:nvSpPr>
          <p:cNvPr id="9" name="TextBox 8"/>
          <p:cNvSpPr txBox="1"/>
          <p:nvPr/>
        </p:nvSpPr>
        <p:spPr>
          <a:xfrm>
            <a:off x="319658" y="2644388"/>
            <a:ext cx="11655403" cy="399405"/>
          </a:xfrm>
          <a:prstGeom prst="rect">
            <a:avLst/>
          </a:prstGeom>
          <a:solidFill>
            <a:srgbClr val="FFFFFF"/>
          </a:solidFill>
        </p:spPr>
        <p:txBody>
          <a:bodyPr wrap="square" rtlCol="0">
            <a:spAutoFit/>
          </a:bodyPr>
          <a:lstStyle/>
          <a:p>
            <a:pPr>
              <a:lnSpc>
                <a:spcPct val="110000"/>
              </a:lnSpc>
            </a:pPr>
            <a:r>
              <a:rPr lang="en-US" sz="2000" b="1" dirty="0" err="1">
                <a:solidFill>
                  <a:srgbClr val="000000"/>
                </a:solidFill>
                <a:latin typeface="Verdana" panose="020B0604030504040204" pitchFamily="34" charset="0"/>
                <a:cs typeface="Verdana" panose="020B0604030504040204" pitchFamily="34" charset="0"/>
              </a:rPr>
              <a:t>Electricité</a:t>
            </a:r>
            <a:r>
              <a:rPr lang="en-US" sz="2000" b="1" dirty="0">
                <a:solidFill>
                  <a:srgbClr val="000000"/>
                </a:solidFill>
                <a:latin typeface="Verdana" panose="020B0604030504040204" pitchFamily="34" charset="0"/>
                <a:cs typeface="Verdana" panose="020B0604030504040204" pitchFamily="34" charset="0"/>
              </a:rPr>
              <a:t> de France (EDF) </a:t>
            </a:r>
            <a:r>
              <a:rPr lang="en-US" sz="2000" dirty="0">
                <a:solidFill>
                  <a:srgbClr val="000000"/>
                </a:solidFill>
                <a:latin typeface="Verdana" panose="020B0604030504040204" pitchFamily="34" charset="0"/>
                <a:cs typeface="Verdana" panose="020B0604030504040204" pitchFamily="34" charset="0"/>
              </a:rPr>
              <a:t>owns most shares and manages France‘s nuclear system.</a:t>
            </a:r>
          </a:p>
        </p:txBody>
      </p:sp>
      <p:sp>
        <p:nvSpPr>
          <p:cNvPr id="13" name="TextBox 12"/>
          <p:cNvSpPr txBox="1"/>
          <p:nvPr/>
        </p:nvSpPr>
        <p:spPr>
          <a:xfrm>
            <a:off x="228601" y="6451647"/>
            <a:ext cx="6027227"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https://en.wikipedia.org/wiki/Nuclear_power_in_France</a:t>
            </a:r>
            <a:r>
              <a:rPr lang="en-US" sz="1600">
                <a:latin typeface="Verdana" panose="020B0604030504040204" pitchFamily="34" charset="0"/>
                <a:cs typeface="Verdana" panose="020B0604030504040204" pitchFamily="34" charset="0"/>
              </a:rPr>
              <a:t> </a:t>
            </a:r>
          </a:p>
        </p:txBody>
      </p:sp>
      <p:sp>
        <p:nvSpPr>
          <p:cNvPr id="16" name="TextBox 15">
            <a:extLst>
              <a:ext uri="{FF2B5EF4-FFF2-40B4-BE49-F238E27FC236}">
                <a16:creationId xmlns:a16="http://schemas.microsoft.com/office/drawing/2014/main" id="{1750F0E8-CE54-E74C-BDE1-5E9CABE2F463}"/>
              </a:ext>
            </a:extLst>
          </p:cNvPr>
          <p:cNvSpPr txBox="1"/>
          <p:nvPr/>
        </p:nvSpPr>
        <p:spPr>
          <a:xfrm>
            <a:off x="319658" y="758212"/>
            <a:ext cx="11655403" cy="1100301"/>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Messmer plan (1974): </a:t>
            </a:r>
            <a:r>
              <a:rPr lang="en-US" sz="2000">
                <a:solidFill>
                  <a:srgbClr val="000000"/>
                </a:solidFill>
                <a:latin typeface="Verdana" panose="020B0604030504040204" pitchFamily="34" charset="0"/>
                <a:cs typeface="Verdana" panose="020B0604030504040204" pitchFamily="34" charset="0"/>
              </a:rPr>
              <a:t>build a fleet of 80 nuclear plants by 1985, expanding to 170 plants by 2000.</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No parliamentary or public approval</a:t>
            </a:r>
          </a:p>
        </p:txBody>
      </p:sp>
      <p:sp>
        <p:nvSpPr>
          <p:cNvPr id="17" name="TextBox 16">
            <a:extLst>
              <a:ext uri="{FF2B5EF4-FFF2-40B4-BE49-F238E27FC236}">
                <a16:creationId xmlns:a16="http://schemas.microsoft.com/office/drawing/2014/main" id="{5F0C6D82-4E74-0B4B-803E-A2C074BE01FB}"/>
              </a:ext>
            </a:extLst>
          </p:cNvPr>
          <p:cNvSpPr txBox="1"/>
          <p:nvPr/>
        </p:nvSpPr>
        <p:spPr>
          <a:xfrm>
            <a:off x="2167073" y="2064876"/>
            <a:ext cx="7584633" cy="399405"/>
          </a:xfrm>
          <a:prstGeom prst="rect">
            <a:avLst/>
          </a:prstGeom>
          <a:solidFill>
            <a:srgbClr val="FFFFFF"/>
          </a:solidFill>
        </p:spPr>
        <p:txBody>
          <a:bodyPr wrap="square" rtlCol="0">
            <a:spAutoFit/>
          </a:bodyPr>
          <a:lstStyle/>
          <a:p>
            <a:pPr>
              <a:lnSpc>
                <a:spcPct val="110000"/>
              </a:lnSpc>
            </a:pPr>
            <a:r>
              <a:rPr lang="en-US" sz="2000" b="1">
                <a:latin typeface="Verdana" panose="020B0604030504040204" pitchFamily="34" charset="0"/>
              </a:rPr>
              <a:t>"In France, we do not have oil, but we have ideas."</a:t>
            </a:r>
            <a:endParaRPr lang="en-US" sz="2000" b="1">
              <a:solidFill>
                <a:srgbClr val="000000"/>
              </a:solidFill>
              <a:latin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6BF524CA-6FF1-B940-BD81-BA428AB9BA8C}"/>
              </a:ext>
            </a:extLst>
          </p:cNvPr>
          <p:cNvSpPr txBox="1"/>
          <p:nvPr/>
        </p:nvSpPr>
        <p:spPr>
          <a:xfrm>
            <a:off x="929258" y="3250156"/>
            <a:ext cx="8962887" cy="1100301"/>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Typically in debt</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Decommissioning is underfunded</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French electricity is 12</a:t>
            </a:r>
            <a:r>
              <a:rPr lang="en-US" sz="2000" baseline="30000">
                <a:solidFill>
                  <a:srgbClr val="000000"/>
                </a:solidFill>
                <a:latin typeface="Verdana" panose="020B0604030504040204" pitchFamily="34" charset="0"/>
                <a:cs typeface="Verdana" panose="020B0604030504040204" pitchFamily="34" charset="0"/>
              </a:rPr>
              <a:t>th</a:t>
            </a:r>
            <a:r>
              <a:rPr lang="en-US" sz="2000">
                <a:solidFill>
                  <a:srgbClr val="000000"/>
                </a:solidFill>
                <a:latin typeface="Verdana" panose="020B0604030504040204" pitchFamily="34" charset="0"/>
                <a:cs typeface="Verdana" panose="020B0604030504040204" pitchFamily="34" charset="0"/>
              </a:rPr>
              <a:t> least expensive in the EU (mid-level)</a:t>
            </a:r>
          </a:p>
        </p:txBody>
      </p:sp>
      <p:sp>
        <p:nvSpPr>
          <p:cNvPr id="19" name="TextBox 18">
            <a:extLst>
              <a:ext uri="{FF2B5EF4-FFF2-40B4-BE49-F238E27FC236}">
                <a16:creationId xmlns:a16="http://schemas.microsoft.com/office/drawing/2014/main" id="{CBC2C1E7-3977-E643-B49C-ACD799D61BA7}"/>
              </a:ext>
            </a:extLst>
          </p:cNvPr>
          <p:cNvSpPr txBox="1"/>
          <p:nvPr/>
        </p:nvSpPr>
        <p:spPr>
          <a:xfrm>
            <a:off x="307995" y="4769745"/>
            <a:ext cx="11655403" cy="1415067"/>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Baseload and peaking nuclear power:</a:t>
            </a:r>
          </a:p>
          <a:p>
            <a:pPr>
              <a:lnSpc>
                <a:spcPct val="110000"/>
              </a:lnSpc>
            </a:pPr>
            <a:r>
              <a:rPr lang="en-US" sz="2000">
                <a:solidFill>
                  <a:srgbClr val="000000"/>
                </a:solidFill>
                <a:latin typeface="Verdana" panose="020B0604030504040204" pitchFamily="34" charset="0"/>
                <a:cs typeface="Verdana" panose="020B0604030504040204" pitchFamily="34" charset="0"/>
              </a:rPr>
              <a:t>Because nuclear supplies nearly all of France’s electricity, some nuclear plants provide baseload power and others provide peaking power. </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And France uses a great deal of electrical heating, so weather affects demand.</a:t>
            </a:r>
          </a:p>
        </p:txBody>
      </p:sp>
      <p:pic>
        <p:nvPicPr>
          <p:cNvPr id="11" name="Picture 10">
            <a:extLst>
              <a:ext uri="{FF2B5EF4-FFF2-40B4-BE49-F238E27FC236}">
                <a16:creationId xmlns:a16="http://schemas.microsoft.com/office/drawing/2014/main" id="{62572D3E-CEC6-E14F-B096-B8B7CD0E9249}"/>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2317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3203121"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Reactor design</a:t>
            </a:r>
          </a:p>
        </p:txBody>
      </p:sp>
      <p:sp>
        <p:nvSpPr>
          <p:cNvPr id="9" name="TextBox 8"/>
          <p:cNvSpPr txBox="1"/>
          <p:nvPr/>
        </p:nvSpPr>
        <p:spPr>
          <a:xfrm>
            <a:off x="319659" y="848979"/>
            <a:ext cx="8528008"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All French plants are now </a:t>
            </a:r>
            <a:r>
              <a:rPr lang="en-US" sz="2000" b="1">
                <a:solidFill>
                  <a:srgbClr val="000000"/>
                </a:solidFill>
                <a:latin typeface="Verdana" panose="020B0604030504040204" pitchFamily="34" charset="0"/>
                <a:cs typeface="Verdana" panose="020B0604030504040204" pitchFamily="34" charset="0"/>
              </a:rPr>
              <a:t>PWR (pressurized water reactors)</a:t>
            </a:r>
            <a:r>
              <a:rPr lang="en-US" sz="2000">
                <a:solidFill>
                  <a:srgbClr val="000000"/>
                </a:solidFill>
                <a:latin typeface="Verdana" panose="020B0604030504040204" pitchFamily="34" charset="0"/>
                <a:cs typeface="Verdana" panose="020B0604030504040204" pitchFamily="34" charset="0"/>
              </a:rPr>
              <a:t>.</a:t>
            </a:r>
          </a:p>
        </p:txBody>
      </p:sp>
      <p:sp>
        <p:nvSpPr>
          <p:cNvPr id="13" name="TextBox 12"/>
          <p:cNvSpPr txBox="1"/>
          <p:nvPr/>
        </p:nvSpPr>
        <p:spPr>
          <a:xfrm>
            <a:off x="4309754" y="6515265"/>
            <a:ext cx="5287088"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hlinkClick r:id="rId2"/>
              </a:rPr>
              <a:t>https://en.wikipedia.org/wiki/Nuclear_power_in_France</a:t>
            </a:r>
            <a:r>
              <a:rPr lang="en-US" sz="1400">
                <a:latin typeface="Verdana" panose="020B0604030504040204" pitchFamily="34" charset="0"/>
                <a:cs typeface="Verdana" panose="020B0604030504040204" pitchFamily="34" charset="0"/>
              </a:rPr>
              <a:t> </a:t>
            </a:r>
          </a:p>
        </p:txBody>
      </p:sp>
      <p:sp>
        <p:nvSpPr>
          <p:cNvPr id="15" name="TextBox 14">
            <a:extLst>
              <a:ext uri="{FF2B5EF4-FFF2-40B4-BE49-F238E27FC236}">
                <a16:creationId xmlns:a16="http://schemas.microsoft.com/office/drawing/2014/main" id="{2DD1A07E-84C1-C84C-B21A-95E142B7F53E}"/>
              </a:ext>
            </a:extLst>
          </p:cNvPr>
          <p:cNvSpPr txBox="1"/>
          <p:nvPr/>
        </p:nvSpPr>
        <p:spPr>
          <a:xfrm>
            <a:off x="582897" y="1452349"/>
            <a:ext cx="11082629" cy="1100301"/>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900 </a:t>
            </a:r>
            <a:r>
              <a:rPr lang="en-US" sz="2000" b="1" err="1">
                <a:solidFill>
                  <a:srgbClr val="000000"/>
                </a:solidFill>
                <a:latin typeface="Verdana" panose="020B0604030504040204" pitchFamily="34" charset="0"/>
                <a:cs typeface="Verdana" panose="020B0604030504040204" pitchFamily="34" charset="0"/>
              </a:rPr>
              <a:t>MWe</a:t>
            </a:r>
            <a:endParaRPr lang="en-US" sz="2000" b="1">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34 plants built in 1970s – 1980s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All given 10-year extension in 2002</a:t>
            </a:r>
          </a:p>
        </p:txBody>
      </p:sp>
      <p:sp>
        <p:nvSpPr>
          <p:cNvPr id="10" name="TextBox 9">
            <a:extLst>
              <a:ext uri="{FF2B5EF4-FFF2-40B4-BE49-F238E27FC236}">
                <a16:creationId xmlns:a16="http://schemas.microsoft.com/office/drawing/2014/main" id="{2926D9BC-51D1-DC43-8B2F-90F6E4530FBC}"/>
              </a:ext>
            </a:extLst>
          </p:cNvPr>
          <p:cNvSpPr txBox="1"/>
          <p:nvPr/>
        </p:nvSpPr>
        <p:spPr>
          <a:xfrm>
            <a:off x="571234" y="2729320"/>
            <a:ext cx="11082629" cy="761747"/>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1300 </a:t>
            </a:r>
            <a:r>
              <a:rPr lang="en-US" sz="2000" b="1" err="1">
                <a:solidFill>
                  <a:srgbClr val="000000"/>
                </a:solidFill>
                <a:latin typeface="Verdana" panose="020B0604030504040204" pitchFamily="34" charset="0"/>
                <a:cs typeface="Verdana" panose="020B0604030504040204" pitchFamily="34" charset="0"/>
              </a:rPr>
              <a:t>MWe</a:t>
            </a:r>
            <a:endParaRPr lang="en-US" sz="2000" b="1">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20 plants</a:t>
            </a:r>
          </a:p>
        </p:txBody>
      </p:sp>
      <p:sp>
        <p:nvSpPr>
          <p:cNvPr id="11" name="TextBox 10">
            <a:extLst>
              <a:ext uri="{FF2B5EF4-FFF2-40B4-BE49-F238E27FC236}">
                <a16:creationId xmlns:a16="http://schemas.microsoft.com/office/drawing/2014/main" id="{1B8D3B4B-2DE9-D34F-A832-5A7958E56C79}"/>
              </a:ext>
            </a:extLst>
          </p:cNvPr>
          <p:cNvSpPr txBox="1"/>
          <p:nvPr/>
        </p:nvSpPr>
        <p:spPr>
          <a:xfrm>
            <a:off x="559571" y="3759712"/>
            <a:ext cx="11082629" cy="1100301"/>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1500 </a:t>
            </a:r>
            <a:r>
              <a:rPr lang="en-US" sz="2000" b="1" err="1">
                <a:solidFill>
                  <a:srgbClr val="000000"/>
                </a:solidFill>
                <a:latin typeface="Verdana" panose="020B0604030504040204" pitchFamily="34" charset="0"/>
                <a:cs typeface="Verdana" panose="020B0604030504040204" pitchFamily="34" charset="0"/>
              </a:rPr>
              <a:t>MWe</a:t>
            </a:r>
            <a:endParaRPr lang="en-US" sz="2000" b="1">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2 plants built 1984 - 1991</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Heat loops rebuilt before operation 2000 - 2002</a:t>
            </a:r>
          </a:p>
        </p:txBody>
      </p:sp>
      <p:sp>
        <p:nvSpPr>
          <p:cNvPr id="12" name="TextBox 11">
            <a:extLst>
              <a:ext uri="{FF2B5EF4-FFF2-40B4-BE49-F238E27FC236}">
                <a16:creationId xmlns:a16="http://schemas.microsoft.com/office/drawing/2014/main" id="{D612E962-E754-8D46-9F26-32E3C743D73C}"/>
              </a:ext>
            </a:extLst>
          </p:cNvPr>
          <p:cNvSpPr txBox="1"/>
          <p:nvPr/>
        </p:nvSpPr>
        <p:spPr>
          <a:xfrm>
            <a:off x="571234" y="5076410"/>
            <a:ext cx="11082629" cy="1076513"/>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1650 </a:t>
            </a:r>
            <a:r>
              <a:rPr lang="en-US" sz="2000" b="1" err="1">
                <a:solidFill>
                  <a:srgbClr val="000000"/>
                </a:solidFill>
                <a:latin typeface="Verdana" panose="020B0604030504040204" pitchFamily="34" charset="0"/>
                <a:cs typeface="Verdana" panose="020B0604030504040204" pitchFamily="34" charset="0"/>
              </a:rPr>
              <a:t>MWe</a:t>
            </a:r>
            <a:r>
              <a:rPr lang="en-US" sz="2000" b="1">
                <a:solidFill>
                  <a:srgbClr val="000000"/>
                </a:solidFill>
                <a:latin typeface="Verdana" panose="020B0604030504040204" pitchFamily="34" charset="0"/>
                <a:cs typeface="Verdana" panose="020B0604030504040204" pitchFamily="34" charset="0"/>
              </a:rPr>
              <a:t> (EPR plants)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Planned new generation of plants designed in collaboration with others.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None completed yet. Significant cost overruns and redesigns</a:t>
            </a:r>
          </a:p>
        </p:txBody>
      </p:sp>
      <p:pic>
        <p:nvPicPr>
          <p:cNvPr id="14" name="Picture 13">
            <a:extLst>
              <a:ext uri="{FF2B5EF4-FFF2-40B4-BE49-F238E27FC236}">
                <a16:creationId xmlns:a16="http://schemas.microsoft.com/office/drawing/2014/main" id="{6493C630-A6A8-5E45-8B8D-E58599527313}"/>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628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628729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plant cooling and GCC</a:t>
            </a:r>
          </a:p>
        </p:txBody>
      </p:sp>
      <p:sp>
        <p:nvSpPr>
          <p:cNvPr id="9" name="TextBox 8"/>
          <p:cNvSpPr txBox="1"/>
          <p:nvPr/>
        </p:nvSpPr>
        <p:spPr>
          <a:xfrm>
            <a:off x="319659" y="848979"/>
            <a:ext cx="11747650"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Five plants are located on the ocean, but the rest are cooled by </a:t>
            </a:r>
            <a:r>
              <a:rPr lang="en-US" sz="2000" b="1">
                <a:solidFill>
                  <a:srgbClr val="000000"/>
                </a:solidFill>
                <a:latin typeface="Verdana" panose="020B0604030504040204" pitchFamily="34" charset="0"/>
                <a:cs typeface="Verdana" panose="020B0604030504040204" pitchFamily="34" charset="0"/>
              </a:rPr>
              <a:t>river water</a:t>
            </a:r>
            <a:r>
              <a:rPr lang="en-US" sz="2000">
                <a:solidFill>
                  <a:srgbClr val="000000"/>
                </a:solidFill>
                <a:latin typeface="Verdana" panose="020B0604030504040204" pitchFamily="34" charset="0"/>
                <a:cs typeface="Verdana" panose="020B0604030504040204" pitchFamily="34" charset="0"/>
              </a:rPr>
              <a:t>.</a:t>
            </a:r>
          </a:p>
        </p:txBody>
      </p:sp>
      <p:sp>
        <p:nvSpPr>
          <p:cNvPr id="13" name="TextBox 12"/>
          <p:cNvSpPr txBox="1"/>
          <p:nvPr/>
        </p:nvSpPr>
        <p:spPr>
          <a:xfrm>
            <a:off x="97972" y="6435261"/>
            <a:ext cx="6027227"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https://en.wikipedia.org/wiki/Nuclear_power_in_France</a:t>
            </a:r>
            <a:r>
              <a:rPr lang="en-US" sz="1600">
                <a:latin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D018E1A3-3D05-2A42-9134-6DCB602A4053}"/>
              </a:ext>
            </a:extLst>
          </p:cNvPr>
          <p:cNvSpPr txBox="1"/>
          <p:nvPr/>
        </p:nvSpPr>
        <p:spPr>
          <a:xfrm>
            <a:off x="319659" y="1773904"/>
            <a:ext cx="11747650" cy="399405"/>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Operational regulations set strict limits on </a:t>
            </a:r>
            <a:r>
              <a:rPr lang="en-US" sz="2000" b="1">
                <a:solidFill>
                  <a:srgbClr val="000000"/>
                </a:solidFill>
                <a:latin typeface="Verdana" panose="020B0604030504040204" pitchFamily="34" charset="0"/>
                <a:cs typeface="Verdana" panose="020B0604030504040204" pitchFamily="34" charset="0"/>
              </a:rPr>
              <a:t>acceptable water temperature</a:t>
            </a:r>
            <a:r>
              <a:rPr lang="en-US" sz="2000">
                <a:solidFill>
                  <a:srgbClr val="000000"/>
                </a:solidFill>
                <a:latin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E103B271-2C7A-134E-AEFC-5376D7950FAD}"/>
              </a:ext>
            </a:extLst>
          </p:cNvPr>
          <p:cNvSpPr txBox="1"/>
          <p:nvPr/>
        </p:nvSpPr>
        <p:spPr>
          <a:xfrm>
            <a:off x="319659" y="2741361"/>
            <a:ext cx="11747650" cy="761747"/>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Recent heat waves have </a:t>
            </a:r>
            <a:r>
              <a:rPr lang="en-US" sz="2000" b="1">
                <a:solidFill>
                  <a:srgbClr val="000000"/>
                </a:solidFill>
                <a:latin typeface="Verdana" panose="020B0604030504040204" pitchFamily="34" charset="0"/>
                <a:cs typeface="Verdana" panose="020B0604030504040204" pitchFamily="34" charset="0"/>
              </a:rPr>
              <a:t>shut down nuclear plants </a:t>
            </a:r>
            <a:r>
              <a:rPr lang="en-US" sz="2000">
                <a:solidFill>
                  <a:srgbClr val="000000"/>
                </a:solidFill>
                <a:latin typeface="Verdana" panose="020B0604030504040204" pitchFamily="34" charset="0"/>
                <a:cs typeface="Verdana" panose="020B0604030504040204" pitchFamily="34" charset="0"/>
              </a:rPr>
              <a:t>because water temperatures have risen above limits.</a:t>
            </a:r>
          </a:p>
        </p:txBody>
      </p:sp>
      <p:pic>
        <p:nvPicPr>
          <p:cNvPr id="10" name="Picture 9">
            <a:extLst>
              <a:ext uri="{FF2B5EF4-FFF2-40B4-BE49-F238E27FC236}">
                <a16:creationId xmlns:a16="http://schemas.microsoft.com/office/drawing/2014/main" id="{8B8729E8-4BE7-334C-8637-ABDB9ABC4664}"/>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6412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218040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Fuel cycle</a:t>
            </a:r>
          </a:p>
        </p:txBody>
      </p:sp>
      <p:sp>
        <p:nvSpPr>
          <p:cNvPr id="9" name="TextBox 8"/>
          <p:cNvSpPr txBox="1"/>
          <p:nvPr/>
        </p:nvSpPr>
        <p:spPr>
          <a:xfrm>
            <a:off x="319659" y="848979"/>
            <a:ext cx="11539832" cy="761747"/>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The French nuclear fleet </a:t>
            </a:r>
            <a:r>
              <a:rPr lang="en-US" sz="2000" b="1">
                <a:solidFill>
                  <a:srgbClr val="000000"/>
                </a:solidFill>
                <a:latin typeface="Verdana" panose="020B0604030504040204" pitchFamily="34" charset="0"/>
                <a:cs typeface="Verdana" panose="020B0604030504040204" pitchFamily="34" charset="0"/>
              </a:rPr>
              <a:t>recycles or reprocesses </a:t>
            </a:r>
            <a:r>
              <a:rPr lang="en-US" sz="2000">
                <a:solidFill>
                  <a:srgbClr val="000000"/>
                </a:solidFill>
                <a:latin typeface="Verdana" panose="020B0604030504040204" pitchFamily="34" charset="0"/>
                <a:cs typeface="Verdana" panose="020B0604030504040204" pitchFamily="34" charset="0"/>
              </a:rPr>
              <a:t>spent fuel while most other countries using nuclear power don’t.</a:t>
            </a:r>
          </a:p>
        </p:txBody>
      </p:sp>
      <p:sp>
        <p:nvSpPr>
          <p:cNvPr id="13" name="TextBox 12"/>
          <p:cNvSpPr txBox="1"/>
          <p:nvPr/>
        </p:nvSpPr>
        <p:spPr>
          <a:xfrm>
            <a:off x="110838" y="6445486"/>
            <a:ext cx="6027227"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https://en.wikipedia.org/wiki/Nuclear_power_in_France</a:t>
            </a:r>
            <a:r>
              <a:rPr lang="en-US" sz="1600">
                <a:latin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D018E1A3-3D05-2A42-9134-6DCB602A4053}"/>
              </a:ext>
            </a:extLst>
          </p:cNvPr>
          <p:cNvSpPr txBox="1"/>
          <p:nvPr/>
        </p:nvSpPr>
        <p:spPr>
          <a:xfrm>
            <a:off x="319659" y="1858968"/>
            <a:ext cx="11539832" cy="399405"/>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France has also reprocessed fuel for the US and Japan.</a:t>
            </a:r>
          </a:p>
        </p:txBody>
      </p:sp>
      <p:sp>
        <p:nvSpPr>
          <p:cNvPr id="16" name="TextBox 15">
            <a:extLst>
              <a:ext uri="{FF2B5EF4-FFF2-40B4-BE49-F238E27FC236}">
                <a16:creationId xmlns:a16="http://schemas.microsoft.com/office/drawing/2014/main" id="{E103B271-2C7A-134E-AEFC-5376D7950FAD}"/>
              </a:ext>
            </a:extLst>
          </p:cNvPr>
          <p:cNvSpPr txBox="1"/>
          <p:nvPr/>
        </p:nvSpPr>
        <p:spPr>
          <a:xfrm>
            <a:off x="319659" y="2571238"/>
            <a:ext cx="11539832" cy="761747"/>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France doesn’t mine uranium, but does control uranium resources in other countries like Canada, central Asia, Africa.</a:t>
            </a:r>
          </a:p>
        </p:txBody>
      </p:sp>
      <p:pic>
        <p:nvPicPr>
          <p:cNvPr id="10" name="Picture 9">
            <a:extLst>
              <a:ext uri="{FF2B5EF4-FFF2-40B4-BE49-F238E27FC236}">
                <a16:creationId xmlns:a16="http://schemas.microsoft.com/office/drawing/2014/main" id="{0CA9BB73-93FF-374D-981B-7CF2DFA9BCB3}"/>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6923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2355132"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Accidents?</a:t>
            </a:r>
          </a:p>
        </p:txBody>
      </p:sp>
      <p:sp>
        <p:nvSpPr>
          <p:cNvPr id="9" name="TextBox 8"/>
          <p:cNvSpPr txBox="1"/>
          <p:nvPr/>
        </p:nvSpPr>
        <p:spPr>
          <a:xfrm>
            <a:off x="319660" y="785181"/>
            <a:ext cx="2147048" cy="2430730"/>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Yes! There have been a </a:t>
            </a:r>
            <a:r>
              <a:rPr lang="en-US" sz="2000" b="1">
                <a:solidFill>
                  <a:srgbClr val="000000"/>
                </a:solidFill>
                <a:latin typeface="Verdana" panose="020B0604030504040204" pitchFamily="34" charset="0"/>
                <a:cs typeface="Verdana" panose="020B0604030504040204" pitchFamily="34" charset="0"/>
              </a:rPr>
              <a:t>dozen</a:t>
            </a:r>
            <a:r>
              <a:rPr lang="en-US" sz="2000">
                <a:solidFill>
                  <a:srgbClr val="000000"/>
                </a:solidFill>
                <a:latin typeface="Verdana" panose="020B0604030504040204" pitchFamily="34" charset="0"/>
                <a:cs typeface="Verdana" panose="020B0604030504040204" pitchFamily="34" charset="0"/>
              </a:rPr>
              <a:t> accidents at nuclear power plants in France.</a:t>
            </a:r>
          </a:p>
        </p:txBody>
      </p:sp>
      <p:sp>
        <p:nvSpPr>
          <p:cNvPr id="13" name="TextBox 12"/>
          <p:cNvSpPr txBox="1"/>
          <p:nvPr/>
        </p:nvSpPr>
        <p:spPr>
          <a:xfrm>
            <a:off x="102769" y="5959179"/>
            <a:ext cx="2295802" cy="738664"/>
          </a:xfrm>
          <a:prstGeom prst="rect">
            <a:avLst/>
          </a:prstGeom>
          <a:solidFill>
            <a:schemeClr val="bg1"/>
          </a:solidFill>
        </p:spPr>
        <p:txBody>
          <a:bodyPr wrap="square" rtlCol="0">
            <a:spAutoFit/>
          </a:bodyPr>
          <a:lstStyle/>
          <a:p>
            <a:r>
              <a:rPr lang="en-US" sz="1400">
                <a:latin typeface="Verdana" panose="020B0604030504040204" pitchFamily="34" charset="0"/>
                <a:cs typeface="Verdana" panose="020B0604030504040204" pitchFamily="34" charset="0"/>
                <a:hlinkClick r:id="rId2"/>
              </a:rPr>
              <a:t>https://en.wikipedia.org/wiki/Nuclear_power_in_France</a:t>
            </a:r>
            <a:r>
              <a:rPr lang="en-US" sz="1400">
                <a:latin typeface="Verdana" panose="020B0604030504040204" pitchFamily="34" charset="0"/>
                <a:cs typeface="Verdana" panose="020B0604030504040204" pitchFamily="34" charset="0"/>
              </a:rPr>
              <a:t> </a:t>
            </a:r>
          </a:p>
        </p:txBody>
      </p:sp>
      <p:pic>
        <p:nvPicPr>
          <p:cNvPr id="3" name="Picture 2">
            <a:extLst>
              <a:ext uri="{FF2B5EF4-FFF2-40B4-BE49-F238E27FC236}">
                <a16:creationId xmlns:a16="http://schemas.microsoft.com/office/drawing/2014/main" id="{A2F8753E-BB6B-E746-8A9B-A31205F286A7}"/>
              </a:ext>
            </a:extLst>
          </p:cNvPr>
          <p:cNvPicPr>
            <a:picLocks noChangeAspect="1"/>
          </p:cNvPicPr>
          <p:nvPr/>
        </p:nvPicPr>
        <p:blipFill>
          <a:blip r:embed="rId3"/>
          <a:stretch>
            <a:fillRect/>
          </a:stretch>
        </p:blipFill>
        <p:spPr>
          <a:xfrm>
            <a:off x="2501339" y="69269"/>
            <a:ext cx="8799335" cy="6628574"/>
          </a:xfrm>
          <a:prstGeom prst="rect">
            <a:avLst/>
          </a:prstGeom>
        </p:spPr>
      </p:pic>
      <p:pic>
        <p:nvPicPr>
          <p:cNvPr id="10" name="Picture 9">
            <a:extLst>
              <a:ext uri="{FF2B5EF4-FFF2-40B4-BE49-F238E27FC236}">
                <a16:creationId xmlns:a16="http://schemas.microsoft.com/office/drawing/2014/main" id="{0959F04B-46BF-D541-8DAA-1FB3EA1E516B}"/>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63103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
            <a:ext cx="121919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1" y="82129"/>
            <a:ext cx="5809604"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fleets are aging out</a:t>
            </a:r>
          </a:p>
        </p:txBody>
      </p:sp>
      <p:sp>
        <p:nvSpPr>
          <p:cNvPr id="3" name="TextBox 2"/>
          <p:cNvSpPr txBox="1"/>
          <p:nvPr/>
        </p:nvSpPr>
        <p:spPr>
          <a:xfrm>
            <a:off x="112395" y="6286593"/>
            <a:ext cx="11747096" cy="523220"/>
          </a:xfrm>
          <a:prstGeom prst="rect">
            <a:avLst/>
          </a:prstGeom>
          <a:noFill/>
        </p:spPr>
        <p:txBody>
          <a:bodyPr wrap="square" rtlCol="0">
            <a:spAutoFit/>
          </a:bodyPr>
          <a:lstStyle/>
          <a:p>
            <a:r>
              <a:rPr lang="en-US" sz="1400">
                <a:latin typeface="Verdana" panose="020B0604030504040204" pitchFamily="34" charset="0"/>
                <a:cs typeface="Verdana" panose="020B0604030504040204" pitchFamily="34" charset="0"/>
                <a:hlinkClick r:id="rId2"/>
              </a:rPr>
              <a:t>https://www.carbonbrief.org/mapped-the-worlds-nuclear-power-plants#:~:text=In%20terms%20of%20generating%20capacity,China%2C%20Russia%20and%20South%20Korea</a:t>
            </a:r>
            <a:r>
              <a:rPr lang="en-US" sz="1400">
                <a:latin typeface="Verdana" panose="020B0604030504040204" pitchFamily="34" charset="0"/>
                <a:cs typeface="Verdana" panose="020B0604030504040204" pitchFamily="34" charset="0"/>
              </a:rPr>
              <a:t>. </a:t>
            </a:r>
          </a:p>
        </p:txBody>
      </p:sp>
      <p:pic>
        <p:nvPicPr>
          <p:cNvPr id="12" name="Picture 11">
            <a:extLst>
              <a:ext uri="{FF2B5EF4-FFF2-40B4-BE49-F238E27FC236}">
                <a16:creationId xmlns:a16="http://schemas.microsoft.com/office/drawing/2014/main" id="{B67B89CA-ED86-7745-8877-200ADF7DE2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6" name="Picture 5" descr="Timeline&#10;&#10;Description automatically generated">
            <a:extLst>
              <a:ext uri="{FF2B5EF4-FFF2-40B4-BE49-F238E27FC236}">
                <a16:creationId xmlns:a16="http://schemas.microsoft.com/office/drawing/2014/main" id="{3024F070-3128-4946-B4F4-88A0563A44A7}"/>
              </a:ext>
            </a:extLst>
          </p:cNvPr>
          <p:cNvPicPr>
            <a:picLocks noChangeAspect="1"/>
          </p:cNvPicPr>
          <p:nvPr/>
        </p:nvPicPr>
        <p:blipFill rotWithShape="1">
          <a:blip r:embed="rId4"/>
          <a:srcRect b="21414"/>
          <a:stretch/>
        </p:blipFill>
        <p:spPr>
          <a:xfrm>
            <a:off x="1930484" y="734291"/>
            <a:ext cx="8042035" cy="5552302"/>
          </a:xfrm>
          <a:prstGeom prst="rect">
            <a:avLst/>
          </a:prstGeom>
        </p:spPr>
      </p:pic>
      <p:sp>
        <p:nvSpPr>
          <p:cNvPr id="10" name="Rounded Rectangle 9">
            <a:extLst>
              <a:ext uri="{FF2B5EF4-FFF2-40B4-BE49-F238E27FC236}">
                <a16:creationId xmlns:a16="http://schemas.microsoft.com/office/drawing/2014/main" id="{028B02F5-80B7-1A4F-9263-328E6A266C60}"/>
              </a:ext>
            </a:extLst>
          </p:cNvPr>
          <p:cNvSpPr/>
          <p:nvPr/>
        </p:nvSpPr>
        <p:spPr>
          <a:xfrm>
            <a:off x="3976255" y="665599"/>
            <a:ext cx="207818" cy="573520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655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6200736"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The problem of nuclear waste</a:t>
            </a:r>
          </a:p>
        </p:txBody>
      </p:sp>
      <p:sp>
        <p:nvSpPr>
          <p:cNvPr id="9" name="TextBox 8"/>
          <p:cNvSpPr txBox="1"/>
          <p:nvPr/>
        </p:nvSpPr>
        <p:spPr>
          <a:xfrm>
            <a:off x="319659" y="738953"/>
            <a:ext cx="11643740" cy="761747"/>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When it came time to dispose of waste, the French public objected to burying it in their backyards.</a:t>
            </a:r>
          </a:p>
        </p:txBody>
      </p:sp>
      <p:sp>
        <p:nvSpPr>
          <p:cNvPr id="13" name="TextBox 12"/>
          <p:cNvSpPr txBox="1"/>
          <p:nvPr/>
        </p:nvSpPr>
        <p:spPr>
          <a:xfrm>
            <a:off x="228600" y="6320799"/>
            <a:ext cx="9104800"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http://www.pbs.org/wgbh//pages/frontline///////shows/reaction/readings/french.html</a:t>
            </a:r>
            <a:endParaRPr lang="en-US" sz="1600">
              <a:latin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375FE2E4-3324-CE42-9F9B-2E43DA627186}"/>
              </a:ext>
            </a:extLst>
          </p:cNvPr>
          <p:cNvSpPr txBox="1"/>
          <p:nvPr/>
        </p:nvSpPr>
        <p:spPr>
          <a:xfrm>
            <a:off x="319659" y="2497080"/>
            <a:ext cx="11643740" cy="1415067"/>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A change of </a:t>
            </a:r>
            <a:r>
              <a:rPr lang="en-US" sz="2000" b="1">
                <a:solidFill>
                  <a:srgbClr val="000000"/>
                </a:solidFill>
                <a:latin typeface="Verdana" panose="020B0604030504040204" pitchFamily="34" charset="0"/>
                <a:cs typeface="Verdana" panose="020B0604030504040204" pitchFamily="34" charset="0"/>
              </a:rPr>
              <a:t>approach</a:t>
            </a:r>
            <a:r>
              <a:rPr lang="en-US" sz="2000">
                <a:solidFill>
                  <a:srgbClr val="000000"/>
                </a:solidFill>
                <a:latin typeface="Verdana" panose="020B0604030504040204" pitchFamily="34" charset="0"/>
                <a:cs typeface="Verdana" panose="020B0604030504040204" pitchFamily="34" charset="0"/>
              </a:rPr>
              <a:t> to describe waste storage as ‘underground stocking’ of fuel and to </a:t>
            </a:r>
            <a:r>
              <a:rPr lang="en-US" sz="2000" b="1">
                <a:solidFill>
                  <a:srgbClr val="000000"/>
                </a:solidFill>
                <a:latin typeface="Verdana" panose="020B0604030504040204" pitchFamily="34" charset="0"/>
                <a:cs typeface="Verdana" panose="020B0604030504040204" pitchFamily="34" charset="0"/>
              </a:rPr>
              <a:t>propose establishment of labs dedicated to fuel recycling at four cites </a:t>
            </a:r>
            <a:r>
              <a:rPr lang="en-US" sz="2000">
                <a:solidFill>
                  <a:srgbClr val="000000"/>
                </a:solidFill>
                <a:latin typeface="Verdana" panose="020B0604030504040204" pitchFamily="34" charset="0"/>
                <a:cs typeface="Verdana" panose="020B0604030504040204" pitchFamily="34" charset="0"/>
              </a:rPr>
              <a:t>around France seems likely to be more successful.</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However, the problem hasn’t been definitively solved.</a:t>
            </a:r>
          </a:p>
        </p:txBody>
      </p:sp>
      <p:sp>
        <p:nvSpPr>
          <p:cNvPr id="15" name="TextBox 14">
            <a:extLst>
              <a:ext uri="{FF2B5EF4-FFF2-40B4-BE49-F238E27FC236}">
                <a16:creationId xmlns:a16="http://schemas.microsoft.com/office/drawing/2014/main" id="{2DD1A07E-84C1-C84C-B21A-95E142B7F53E}"/>
              </a:ext>
            </a:extLst>
          </p:cNvPr>
          <p:cNvSpPr txBox="1"/>
          <p:nvPr/>
        </p:nvSpPr>
        <p:spPr>
          <a:xfrm>
            <a:off x="319659" y="1781960"/>
            <a:ext cx="11643740" cy="399405"/>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In fact, French plants recycle much of their waste, excluding plutonium.</a:t>
            </a:r>
          </a:p>
        </p:txBody>
      </p:sp>
      <p:sp>
        <p:nvSpPr>
          <p:cNvPr id="10" name="TextBox 9">
            <a:extLst>
              <a:ext uri="{FF2B5EF4-FFF2-40B4-BE49-F238E27FC236}">
                <a16:creationId xmlns:a16="http://schemas.microsoft.com/office/drawing/2014/main" id="{01D28151-DD61-E14C-9E26-93DB1EED3495}"/>
              </a:ext>
            </a:extLst>
          </p:cNvPr>
          <p:cNvSpPr txBox="1"/>
          <p:nvPr/>
        </p:nvSpPr>
        <p:spPr>
          <a:xfrm>
            <a:off x="319659" y="4601693"/>
            <a:ext cx="11643740" cy="737959"/>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The costs of </a:t>
            </a:r>
            <a:r>
              <a:rPr lang="en-US" sz="2000" b="1">
                <a:solidFill>
                  <a:srgbClr val="000000"/>
                </a:solidFill>
                <a:latin typeface="Verdana" panose="020B0604030504040204" pitchFamily="34" charset="0"/>
                <a:cs typeface="Verdana" panose="020B0604030504040204" pitchFamily="34" charset="0"/>
              </a:rPr>
              <a:t>decommissioning</a:t>
            </a:r>
            <a:r>
              <a:rPr lang="en-US" sz="2000">
                <a:solidFill>
                  <a:srgbClr val="000000"/>
                </a:solidFill>
                <a:latin typeface="Verdana" panose="020B0604030504040204" pitchFamily="34" charset="0"/>
                <a:cs typeface="Verdana" panose="020B0604030504040204" pitchFamily="34" charset="0"/>
              </a:rPr>
              <a:t> a fleet of plants within several decades will be massive and funding is thought to be insufficient.</a:t>
            </a:r>
          </a:p>
        </p:txBody>
      </p:sp>
      <p:pic>
        <p:nvPicPr>
          <p:cNvPr id="11" name="Picture 10">
            <a:extLst>
              <a:ext uri="{FF2B5EF4-FFF2-40B4-BE49-F238E27FC236}">
                <a16:creationId xmlns:a16="http://schemas.microsoft.com/office/drawing/2014/main" id="{6BC30664-9668-1D43-B287-DDA407D64A8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7955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520366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Response to Fukushima?</a:t>
            </a:r>
          </a:p>
        </p:txBody>
      </p:sp>
      <p:sp>
        <p:nvSpPr>
          <p:cNvPr id="9" name="TextBox 8"/>
          <p:cNvSpPr txBox="1"/>
          <p:nvPr/>
        </p:nvSpPr>
        <p:spPr>
          <a:xfrm>
            <a:off x="319658" y="738953"/>
            <a:ext cx="11655403" cy="761747"/>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2006: </a:t>
            </a:r>
            <a:r>
              <a:rPr lang="en-US" sz="2000" err="1">
                <a:solidFill>
                  <a:srgbClr val="000000"/>
                </a:solidFill>
                <a:latin typeface="Verdana" panose="020B0604030504040204" pitchFamily="34" charset="0"/>
                <a:cs typeface="Verdana" panose="020B0604030504040204" pitchFamily="34" charset="0"/>
              </a:rPr>
              <a:t>Autorité</a:t>
            </a:r>
            <a:r>
              <a:rPr lang="en-US" sz="2000">
                <a:solidFill>
                  <a:srgbClr val="000000"/>
                </a:solidFill>
                <a:latin typeface="Verdana" panose="020B0604030504040204" pitchFamily="34" charset="0"/>
                <a:cs typeface="Verdana" panose="020B0604030504040204" pitchFamily="34" charset="0"/>
              </a:rPr>
              <a:t> de </a:t>
            </a:r>
            <a:r>
              <a:rPr lang="en-US" sz="2000" err="1">
                <a:solidFill>
                  <a:srgbClr val="000000"/>
                </a:solidFill>
                <a:latin typeface="Verdana" panose="020B0604030504040204" pitchFamily="34" charset="0"/>
                <a:cs typeface="Verdana" panose="020B0604030504040204" pitchFamily="34" charset="0"/>
              </a:rPr>
              <a:t>sûreté</a:t>
            </a:r>
            <a:r>
              <a:rPr lang="en-US" sz="2000">
                <a:solidFill>
                  <a:srgbClr val="000000"/>
                </a:solidFill>
                <a:latin typeface="Verdana" panose="020B0604030504040204" pitchFamily="34" charset="0"/>
                <a:cs typeface="Verdana" panose="020B0604030504040204" pitchFamily="34" charset="0"/>
              </a:rPr>
              <a:t> </a:t>
            </a:r>
            <a:r>
              <a:rPr lang="en-US" sz="2000" err="1">
                <a:solidFill>
                  <a:srgbClr val="000000"/>
                </a:solidFill>
                <a:latin typeface="Verdana" panose="020B0604030504040204" pitchFamily="34" charset="0"/>
                <a:cs typeface="Verdana" panose="020B0604030504040204" pitchFamily="34" charset="0"/>
              </a:rPr>
              <a:t>nucléaire</a:t>
            </a:r>
            <a:r>
              <a:rPr lang="en-US" sz="2000">
                <a:solidFill>
                  <a:srgbClr val="000000"/>
                </a:solidFill>
                <a:latin typeface="Verdana" panose="020B0604030504040204" pitchFamily="34" charset="0"/>
                <a:cs typeface="Verdana" panose="020B0604030504040204" pitchFamily="34" charset="0"/>
              </a:rPr>
              <a:t> (ASN) was created as the independent French nuclear   </a:t>
            </a:r>
          </a:p>
          <a:p>
            <a:pPr>
              <a:lnSpc>
                <a:spcPct val="110000"/>
              </a:lnSpc>
            </a:pPr>
            <a:r>
              <a:rPr lang="en-US" sz="2000">
                <a:solidFill>
                  <a:srgbClr val="000000"/>
                </a:solidFill>
                <a:latin typeface="Verdana" panose="020B0604030504040204" pitchFamily="34" charset="0"/>
                <a:cs typeface="Verdana" panose="020B0604030504040204" pitchFamily="34" charset="0"/>
              </a:rPr>
              <a:t>          safety regulator.</a:t>
            </a:r>
          </a:p>
        </p:txBody>
      </p:sp>
      <p:sp>
        <p:nvSpPr>
          <p:cNvPr id="13" name="TextBox 12"/>
          <p:cNvSpPr txBox="1"/>
          <p:nvPr/>
        </p:nvSpPr>
        <p:spPr>
          <a:xfrm>
            <a:off x="169501" y="6395873"/>
            <a:ext cx="6027227"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https://en.wikipedia.org/wiki/Nuclear_power_in_France</a:t>
            </a:r>
            <a:r>
              <a:rPr lang="en-US" sz="1600">
                <a:latin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A460665-0287-834C-ABAD-ABB21E47D1C0}"/>
              </a:ext>
            </a:extLst>
          </p:cNvPr>
          <p:cNvSpPr txBox="1"/>
          <p:nvPr/>
        </p:nvSpPr>
        <p:spPr>
          <a:xfrm>
            <a:off x="319658" y="1784312"/>
            <a:ext cx="11655403" cy="1076513"/>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2012: ASN report suggested </a:t>
            </a:r>
            <a:r>
              <a:rPr lang="en-US" sz="2000" b="1">
                <a:solidFill>
                  <a:srgbClr val="000000"/>
                </a:solidFill>
                <a:latin typeface="Verdana" panose="020B0604030504040204" pitchFamily="34" charset="0"/>
                <a:cs typeface="Verdana" panose="020B0604030504040204" pitchFamily="34" charset="0"/>
              </a:rPr>
              <a:t>safety and cooling upgrades </a:t>
            </a:r>
            <a:r>
              <a:rPr lang="en-US" sz="2000">
                <a:solidFill>
                  <a:srgbClr val="000000"/>
                </a:solidFill>
                <a:latin typeface="Verdana" panose="020B0604030504040204" pitchFamily="34" charset="0"/>
                <a:cs typeface="Verdana" panose="020B0604030504040204" pitchFamily="34" charset="0"/>
              </a:rPr>
              <a:t>at all French reactors.</a:t>
            </a:r>
          </a:p>
          <a:p>
            <a:pPr marL="1257300" lvl="2"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Addition layers of safety to be built at all reactors</a:t>
            </a:r>
          </a:p>
          <a:p>
            <a:pPr marL="1257300" lvl="2"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Elite deployment force to deal with accidents</a:t>
            </a:r>
          </a:p>
        </p:txBody>
      </p:sp>
      <p:sp>
        <p:nvSpPr>
          <p:cNvPr id="11" name="TextBox 10">
            <a:extLst>
              <a:ext uri="{FF2B5EF4-FFF2-40B4-BE49-F238E27FC236}">
                <a16:creationId xmlns:a16="http://schemas.microsoft.com/office/drawing/2014/main" id="{3D6EAA42-3EC5-6E40-A985-8151DE7BF724}"/>
              </a:ext>
            </a:extLst>
          </p:cNvPr>
          <p:cNvSpPr txBox="1"/>
          <p:nvPr/>
        </p:nvSpPr>
        <p:spPr>
          <a:xfrm>
            <a:off x="369027" y="3178559"/>
            <a:ext cx="11655403" cy="1438855"/>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Public opinion?  </a:t>
            </a:r>
            <a:r>
              <a:rPr lang="en-US" sz="2000">
                <a:solidFill>
                  <a:srgbClr val="000000"/>
                </a:solidFill>
                <a:latin typeface="Verdana" panose="020B0604030504040204" pitchFamily="34" charset="0"/>
                <a:cs typeface="Verdana" panose="020B0604030504040204" pitchFamily="34" charset="0"/>
              </a:rPr>
              <a:t>Support for nuclear has dropped.</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30% in favor</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40% hesitant</a:t>
            </a:r>
          </a:p>
          <a:p>
            <a:pPr marL="800100" lvl="1"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17% against</a:t>
            </a:r>
          </a:p>
        </p:txBody>
      </p:sp>
      <p:sp>
        <p:nvSpPr>
          <p:cNvPr id="12" name="TextBox 11">
            <a:extLst>
              <a:ext uri="{FF2B5EF4-FFF2-40B4-BE49-F238E27FC236}">
                <a16:creationId xmlns:a16="http://schemas.microsoft.com/office/drawing/2014/main" id="{F240D848-456E-294D-B2C0-BCDB9C974DA3}"/>
              </a:ext>
            </a:extLst>
          </p:cNvPr>
          <p:cNvSpPr txBox="1"/>
          <p:nvPr/>
        </p:nvSpPr>
        <p:spPr>
          <a:xfrm>
            <a:off x="307995" y="5052542"/>
            <a:ext cx="11655403" cy="1076513"/>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2012: Sarkozy </a:t>
            </a:r>
            <a:r>
              <a:rPr lang="en-US" sz="2000" b="1" dirty="0">
                <a:solidFill>
                  <a:srgbClr val="000000"/>
                </a:solidFill>
                <a:latin typeface="Verdana" panose="020B0604030504040204" pitchFamily="34" charset="0"/>
                <a:cs typeface="Verdana" panose="020B0604030504040204" pitchFamily="34" charset="0"/>
              </a:rPr>
              <a:t>extended the life of existing nuclear plants </a:t>
            </a:r>
            <a:r>
              <a:rPr lang="en-US" sz="2000" dirty="0">
                <a:solidFill>
                  <a:srgbClr val="000000"/>
                </a:solidFill>
                <a:latin typeface="Verdana" panose="020B0604030504040204" pitchFamily="34" charset="0"/>
                <a:cs typeface="Verdana" panose="020B0604030504040204" pitchFamily="34" charset="0"/>
              </a:rPr>
              <a:t>beyond 40 years</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Upgrades planned</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Electricity costs forecast to rise 10-30%</a:t>
            </a:r>
          </a:p>
        </p:txBody>
      </p:sp>
      <p:pic>
        <p:nvPicPr>
          <p:cNvPr id="14" name="Picture 13">
            <a:extLst>
              <a:ext uri="{FF2B5EF4-FFF2-40B4-BE49-F238E27FC236}">
                <a16:creationId xmlns:a16="http://schemas.microsoft.com/office/drawing/2014/main" id="{DF64A58D-0E35-9940-9479-A68DF44BC0A3}"/>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34008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9" name="TextBox 8"/>
          <p:cNvSpPr txBox="1"/>
          <p:nvPr/>
        </p:nvSpPr>
        <p:spPr>
          <a:xfrm>
            <a:off x="319659" y="738953"/>
            <a:ext cx="11470559"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2015: National Assembly voted to reduce nuclear electricity to 50% by 2025</a:t>
            </a:r>
          </a:p>
        </p:txBody>
      </p:sp>
      <p:sp>
        <p:nvSpPr>
          <p:cNvPr id="13" name="TextBox 12"/>
          <p:cNvSpPr txBox="1"/>
          <p:nvPr/>
        </p:nvSpPr>
        <p:spPr>
          <a:xfrm>
            <a:off x="114302" y="6419817"/>
            <a:ext cx="6027227" cy="338554"/>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https://en.wikipedia.org/wiki/Nuclear_power_in_France</a:t>
            </a:r>
            <a:r>
              <a:rPr lang="en-US" sz="1600">
                <a:latin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A460665-0287-834C-ABAD-ABB21E47D1C0}"/>
              </a:ext>
            </a:extLst>
          </p:cNvPr>
          <p:cNvSpPr txBox="1"/>
          <p:nvPr/>
        </p:nvSpPr>
        <p:spPr>
          <a:xfrm>
            <a:off x="319658" y="2333346"/>
            <a:ext cx="10805541" cy="399405"/>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2017: Environment minister </a:t>
            </a:r>
            <a:r>
              <a:rPr lang="en-US" sz="2000" b="1" dirty="0">
                <a:solidFill>
                  <a:srgbClr val="000000"/>
                </a:solidFill>
                <a:latin typeface="Verdana" panose="020B0604030504040204" pitchFamily="34" charset="0"/>
                <a:cs typeface="Verdana" panose="020B0604030504040204" pitchFamily="34" charset="0"/>
              </a:rPr>
              <a:t>rolled this date back </a:t>
            </a:r>
            <a:r>
              <a:rPr lang="en-US" sz="2000" dirty="0">
                <a:solidFill>
                  <a:srgbClr val="000000"/>
                </a:solidFill>
                <a:latin typeface="Verdana" panose="020B0604030504040204" pitchFamily="34" charset="0"/>
                <a:cs typeface="Verdana" panose="020B0604030504040204" pitchFamily="34" charset="0"/>
              </a:rPr>
              <a:t>to 2030 - 2035 </a:t>
            </a:r>
          </a:p>
        </p:txBody>
      </p:sp>
      <p:sp>
        <p:nvSpPr>
          <p:cNvPr id="14" name="TextBox 13">
            <a:extLst>
              <a:ext uri="{FF2B5EF4-FFF2-40B4-BE49-F238E27FC236}">
                <a16:creationId xmlns:a16="http://schemas.microsoft.com/office/drawing/2014/main" id="{87F8C908-2B83-7340-BA28-A9E4CC75DD59}"/>
              </a:ext>
            </a:extLst>
          </p:cNvPr>
          <p:cNvSpPr txBox="1"/>
          <p:nvPr/>
        </p:nvSpPr>
        <p:spPr>
          <a:xfrm>
            <a:off x="228601" y="77027"/>
            <a:ext cx="6365845"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Future? Less nuclear in France</a:t>
            </a:r>
          </a:p>
        </p:txBody>
      </p:sp>
      <p:sp>
        <p:nvSpPr>
          <p:cNvPr id="15" name="TextBox 14">
            <a:extLst>
              <a:ext uri="{FF2B5EF4-FFF2-40B4-BE49-F238E27FC236}">
                <a16:creationId xmlns:a16="http://schemas.microsoft.com/office/drawing/2014/main" id="{7392D081-13EF-B84E-A957-EE97D10EFEB5}"/>
              </a:ext>
            </a:extLst>
          </p:cNvPr>
          <p:cNvSpPr txBox="1"/>
          <p:nvPr/>
        </p:nvSpPr>
        <p:spPr>
          <a:xfrm>
            <a:off x="319659" y="2903658"/>
            <a:ext cx="11643740" cy="1753622"/>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2016: Discovery that steel fittings created by Le </a:t>
            </a:r>
            <a:r>
              <a:rPr lang="en-US" sz="2000" dirty="0" err="1">
                <a:solidFill>
                  <a:srgbClr val="000000"/>
                </a:solidFill>
                <a:latin typeface="Verdana" panose="020B0604030504040204" pitchFamily="34" charset="0"/>
                <a:cs typeface="Verdana" panose="020B0604030504040204" pitchFamily="34" charset="0"/>
              </a:rPr>
              <a:t>Creusot</a:t>
            </a:r>
            <a:r>
              <a:rPr lang="en-US" sz="2000" dirty="0">
                <a:solidFill>
                  <a:srgbClr val="000000"/>
                </a:solidFill>
                <a:latin typeface="Verdana" panose="020B0604030504040204" pitchFamily="34" charset="0"/>
                <a:cs typeface="Verdana" panose="020B0604030504040204" pitchFamily="34" charset="0"/>
              </a:rPr>
              <a:t> Forge for nuclear plants across </a:t>
            </a:r>
          </a:p>
          <a:p>
            <a:pPr>
              <a:lnSpc>
                <a:spcPct val="110000"/>
              </a:lnSpc>
            </a:pPr>
            <a:r>
              <a:rPr lang="en-US" sz="2000" dirty="0">
                <a:solidFill>
                  <a:srgbClr val="000000"/>
                </a:solidFill>
                <a:latin typeface="Verdana" panose="020B0604030504040204" pitchFamily="34" charset="0"/>
                <a:cs typeface="Verdana" panose="020B0604030504040204" pitchFamily="34" charset="0"/>
              </a:rPr>
              <a:t>          France had </a:t>
            </a:r>
            <a:r>
              <a:rPr lang="en-US" sz="2000" b="1" dirty="0">
                <a:solidFill>
                  <a:srgbClr val="000000"/>
                </a:solidFill>
                <a:latin typeface="Verdana" panose="020B0604030504040204" pitchFamily="34" charset="0"/>
                <a:cs typeface="Verdana" panose="020B0604030504040204" pitchFamily="34" charset="0"/>
              </a:rPr>
              <a:t>potential defects and weak points</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There had been a coverup</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Checks shut down reactors in rolling waves</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This problem may prevent plant life extension</a:t>
            </a:r>
          </a:p>
        </p:txBody>
      </p:sp>
      <p:sp>
        <p:nvSpPr>
          <p:cNvPr id="16" name="TextBox 15">
            <a:extLst>
              <a:ext uri="{FF2B5EF4-FFF2-40B4-BE49-F238E27FC236}">
                <a16:creationId xmlns:a16="http://schemas.microsoft.com/office/drawing/2014/main" id="{B19E7ADE-40E8-C949-8D29-48784B0DC14F}"/>
              </a:ext>
            </a:extLst>
          </p:cNvPr>
          <p:cNvSpPr txBox="1"/>
          <p:nvPr/>
        </p:nvSpPr>
        <p:spPr>
          <a:xfrm>
            <a:off x="319659" y="4875552"/>
            <a:ext cx="8528008" cy="761747"/>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2018: Macron </a:t>
            </a:r>
            <a:r>
              <a:rPr lang="en-US" sz="2000" b="1" dirty="0">
                <a:solidFill>
                  <a:srgbClr val="000000"/>
                </a:solidFill>
                <a:latin typeface="Verdana" panose="020B0604030504040204" pitchFamily="34" charset="0"/>
                <a:cs typeface="Verdana" panose="020B0604030504040204" pitchFamily="34" charset="0"/>
              </a:rPr>
              <a:t>rolled back the 50% date to 2035</a:t>
            </a:r>
          </a:p>
          <a:p>
            <a:pPr marL="1257300" lvl="2"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14 of the 900 MWe reactors will close </a:t>
            </a:r>
          </a:p>
        </p:txBody>
      </p:sp>
      <p:sp>
        <p:nvSpPr>
          <p:cNvPr id="17" name="TextBox 16">
            <a:extLst>
              <a:ext uri="{FF2B5EF4-FFF2-40B4-BE49-F238E27FC236}">
                <a16:creationId xmlns:a16="http://schemas.microsoft.com/office/drawing/2014/main" id="{6764071F-1CCD-B24B-834C-2D138781696C}"/>
              </a:ext>
            </a:extLst>
          </p:cNvPr>
          <p:cNvSpPr txBox="1"/>
          <p:nvPr/>
        </p:nvSpPr>
        <p:spPr>
          <a:xfrm>
            <a:off x="319659" y="5805821"/>
            <a:ext cx="8528008" cy="399405"/>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2021: Decision about building </a:t>
            </a:r>
            <a:r>
              <a:rPr lang="en-US" sz="2000" b="1" dirty="0">
                <a:solidFill>
                  <a:srgbClr val="000000"/>
                </a:solidFill>
                <a:latin typeface="Verdana" panose="020B0604030504040204" pitchFamily="34" charset="0"/>
                <a:cs typeface="Verdana" panose="020B0604030504040204" pitchFamily="34" charset="0"/>
              </a:rPr>
              <a:t>new nuclear </a:t>
            </a:r>
            <a:r>
              <a:rPr lang="en-US" sz="2000" dirty="0">
                <a:solidFill>
                  <a:srgbClr val="000000"/>
                </a:solidFill>
                <a:latin typeface="Verdana" panose="020B0604030504040204" pitchFamily="34" charset="0"/>
                <a:cs typeface="Verdana" panose="020B0604030504040204" pitchFamily="34" charset="0"/>
              </a:rPr>
              <a:t>will be made</a:t>
            </a:r>
          </a:p>
        </p:txBody>
      </p:sp>
      <p:pic>
        <p:nvPicPr>
          <p:cNvPr id="11" name="Picture 10">
            <a:extLst>
              <a:ext uri="{FF2B5EF4-FFF2-40B4-BE49-F238E27FC236}">
                <a16:creationId xmlns:a16="http://schemas.microsoft.com/office/drawing/2014/main" id="{4A2F7BEF-4244-8F41-89C8-350F43A6304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12" name="TextBox 11">
            <a:extLst>
              <a:ext uri="{FF2B5EF4-FFF2-40B4-BE49-F238E27FC236}">
                <a16:creationId xmlns:a16="http://schemas.microsoft.com/office/drawing/2014/main" id="{690B3F20-71DE-2140-8DC6-DD931516078A}"/>
              </a:ext>
            </a:extLst>
          </p:cNvPr>
          <p:cNvSpPr txBox="1"/>
          <p:nvPr/>
        </p:nvSpPr>
        <p:spPr>
          <a:xfrm>
            <a:off x="1206350" y="1207595"/>
            <a:ext cx="8528008" cy="399405"/>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Coal-fired</a:t>
            </a:r>
            <a:r>
              <a:rPr lang="en-US" sz="2000">
                <a:solidFill>
                  <a:srgbClr val="000000"/>
                </a:solidFill>
                <a:latin typeface="Verdana" panose="020B0604030504040204" pitchFamily="34" charset="0"/>
                <a:cs typeface="Verdana" panose="020B0604030504040204" pitchFamily="34" charset="0"/>
              </a:rPr>
              <a:t> plants will also be closed.</a:t>
            </a:r>
          </a:p>
        </p:txBody>
      </p:sp>
      <p:sp>
        <p:nvSpPr>
          <p:cNvPr id="18" name="TextBox 17">
            <a:extLst>
              <a:ext uri="{FF2B5EF4-FFF2-40B4-BE49-F238E27FC236}">
                <a16:creationId xmlns:a16="http://schemas.microsoft.com/office/drawing/2014/main" id="{3B6785E8-5AEA-9F4A-86F2-F1FE0D1FF81E}"/>
              </a:ext>
            </a:extLst>
          </p:cNvPr>
          <p:cNvSpPr txBox="1"/>
          <p:nvPr/>
        </p:nvSpPr>
        <p:spPr>
          <a:xfrm>
            <a:off x="1234060" y="1645758"/>
            <a:ext cx="8528008" cy="399405"/>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More </a:t>
            </a:r>
            <a:r>
              <a:rPr lang="en-US" sz="2000" b="1">
                <a:solidFill>
                  <a:srgbClr val="000000"/>
                </a:solidFill>
                <a:latin typeface="Verdana" panose="020B0604030504040204" pitchFamily="34" charset="0"/>
                <a:cs typeface="Verdana" panose="020B0604030504040204" pitchFamily="34" charset="0"/>
              </a:rPr>
              <a:t>wind and solar power </a:t>
            </a:r>
            <a:r>
              <a:rPr lang="en-US" sz="2000">
                <a:solidFill>
                  <a:srgbClr val="000000"/>
                </a:solidFill>
                <a:latin typeface="Verdana" panose="020B0604030504040204" pitchFamily="34" charset="0"/>
                <a:cs typeface="Verdana" panose="020B0604030504040204" pitchFamily="34" charset="0"/>
              </a:rPr>
              <a:t>will be developed.</a:t>
            </a:r>
          </a:p>
        </p:txBody>
      </p:sp>
    </p:spTree>
    <p:extLst>
      <p:ext uri="{BB962C8B-B14F-4D97-AF65-F5344CB8AC3E}">
        <p14:creationId xmlns:p14="http://schemas.microsoft.com/office/powerpoint/2010/main" val="225798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9" name="TextBox 8"/>
          <p:cNvSpPr txBox="1"/>
          <p:nvPr/>
        </p:nvSpPr>
        <p:spPr>
          <a:xfrm>
            <a:off x="319659" y="738953"/>
            <a:ext cx="11470559" cy="737959"/>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2020: February – France began to </a:t>
            </a:r>
            <a:r>
              <a:rPr lang="en-US" sz="2000" b="1" dirty="0">
                <a:solidFill>
                  <a:srgbClr val="000000"/>
                </a:solidFill>
                <a:latin typeface="Verdana" panose="020B0604030504040204" pitchFamily="34" charset="0"/>
                <a:cs typeface="Verdana" panose="020B0604030504040204" pitchFamily="34" charset="0"/>
              </a:rPr>
              <a:t>shutdown</a:t>
            </a:r>
            <a:r>
              <a:rPr lang="en-US" sz="2000" dirty="0">
                <a:solidFill>
                  <a:srgbClr val="000000"/>
                </a:solidFill>
                <a:latin typeface="Verdana" panose="020B0604030504040204" pitchFamily="34" charset="0"/>
                <a:cs typeface="Verdana" panose="020B0604030504040204" pitchFamily="34" charset="0"/>
              </a:rPr>
              <a:t> its oldest, 43-year old nuclear plant at   </a:t>
            </a:r>
          </a:p>
          <a:p>
            <a:pPr>
              <a:lnSpc>
                <a:spcPct val="110000"/>
              </a:lnSpc>
            </a:pPr>
            <a:r>
              <a:rPr lang="en-US" sz="2000" dirty="0">
                <a:solidFill>
                  <a:srgbClr val="000000"/>
                </a:solidFill>
                <a:latin typeface="Verdana" panose="020B0604030504040204" pitchFamily="34" charset="0"/>
                <a:cs typeface="Verdana" panose="020B0604030504040204" pitchFamily="34" charset="0"/>
              </a:rPr>
              <a:t>          </a:t>
            </a:r>
            <a:r>
              <a:rPr lang="en-US" sz="2000" dirty="0" err="1">
                <a:solidFill>
                  <a:srgbClr val="000000"/>
                </a:solidFill>
                <a:latin typeface="Verdana" panose="020B0604030504040204" pitchFamily="34" charset="0"/>
                <a:cs typeface="Verdana" panose="020B0604030504040204" pitchFamily="34" charset="0"/>
              </a:rPr>
              <a:t>Fessenheim</a:t>
            </a:r>
            <a:endParaRPr lang="en-US" sz="2000" dirty="0">
              <a:solidFill>
                <a:srgbClr val="000000"/>
              </a:solidFill>
              <a:latin typeface="Verdana" panose="020B0604030504040204" pitchFamily="34" charset="0"/>
              <a:cs typeface="Verdana" panose="020B0604030504040204" pitchFamily="34" charset="0"/>
            </a:endParaRPr>
          </a:p>
        </p:txBody>
      </p:sp>
      <p:sp>
        <p:nvSpPr>
          <p:cNvPr id="13" name="TextBox 12"/>
          <p:cNvSpPr txBox="1"/>
          <p:nvPr/>
        </p:nvSpPr>
        <p:spPr>
          <a:xfrm>
            <a:off x="114302" y="6184286"/>
            <a:ext cx="11485901" cy="584775"/>
          </a:xfrm>
          <a:prstGeom prst="rect">
            <a:avLst/>
          </a:prstGeom>
          <a:solidFill>
            <a:schemeClr val="bg1"/>
          </a:solidFill>
        </p:spPr>
        <p:txBody>
          <a:bodyPr wrap="none" rtlCol="0">
            <a:spAutoFit/>
          </a:bodyPr>
          <a:lstStyle/>
          <a:p>
            <a:r>
              <a:rPr lang="en-US" sz="1600">
                <a:latin typeface="Verdana" panose="020B0604030504040204" pitchFamily="34" charset="0"/>
                <a:cs typeface="Verdana" panose="020B0604030504040204" pitchFamily="34" charset="0"/>
                <a:hlinkClick r:id="rId2"/>
              </a:rPr>
              <a:t>https://bellona.org/news/nuclear-issues/2020-03-france-begins-winding-down-its-reliance-on-nuclear-power</a:t>
            </a:r>
            <a:endParaRPr lang="en-US" sz="1600">
              <a:latin typeface="Verdana" panose="020B0604030504040204" pitchFamily="34" charset="0"/>
              <a:cs typeface="Verdana" panose="020B0604030504040204" pitchFamily="34" charset="0"/>
            </a:endParaRPr>
          </a:p>
          <a:p>
            <a:r>
              <a:rPr lang="en-US" sz="1600">
                <a:latin typeface="Verdana" panose="020B0604030504040204" pitchFamily="34" charset="0"/>
                <a:cs typeface="Verdana" panose="020B0604030504040204" pitchFamily="34" charset="0"/>
                <a:hlinkClick r:id="rId3"/>
              </a:rPr>
              <a:t>https://www.technologyreview.com/2019/10/16/65172/why-france-is-eyeing-nuclear-power-again/</a:t>
            </a:r>
            <a:r>
              <a:rPr lang="en-US" sz="1600">
                <a:latin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A460665-0287-834C-ABAD-ABB21E47D1C0}"/>
              </a:ext>
            </a:extLst>
          </p:cNvPr>
          <p:cNvSpPr txBox="1"/>
          <p:nvPr/>
        </p:nvSpPr>
        <p:spPr>
          <a:xfrm>
            <a:off x="1206350" y="1556044"/>
            <a:ext cx="10128956" cy="737959"/>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Another dozen of the oldest (&gt; 40 </a:t>
            </a:r>
            <a:r>
              <a:rPr lang="en-US" sz="2000" err="1">
                <a:solidFill>
                  <a:srgbClr val="000000"/>
                </a:solidFill>
                <a:latin typeface="Verdana" panose="020B0604030504040204" pitchFamily="34" charset="0"/>
                <a:cs typeface="Verdana" panose="020B0604030504040204" pitchFamily="34" charset="0"/>
              </a:rPr>
              <a:t>yo</a:t>
            </a:r>
            <a:r>
              <a:rPr lang="en-US" sz="2000">
                <a:solidFill>
                  <a:srgbClr val="000000"/>
                </a:solidFill>
                <a:latin typeface="Verdana" panose="020B0604030504040204" pitchFamily="34" charset="0"/>
                <a:cs typeface="Verdana" panose="020B0604030504040204" pitchFamily="34" charset="0"/>
              </a:rPr>
              <a:t>)plants must shutdown to meet the goal of reducing nuclear power from 75% to 50%</a:t>
            </a:r>
          </a:p>
        </p:txBody>
      </p:sp>
      <p:sp>
        <p:nvSpPr>
          <p:cNvPr id="14" name="TextBox 13">
            <a:extLst>
              <a:ext uri="{FF2B5EF4-FFF2-40B4-BE49-F238E27FC236}">
                <a16:creationId xmlns:a16="http://schemas.microsoft.com/office/drawing/2014/main" id="{87F8C908-2B83-7340-BA28-A9E4CC75DD59}"/>
              </a:ext>
            </a:extLst>
          </p:cNvPr>
          <p:cNvSpPr txBox="1"/>
          <p:nvPr/>
        </p:nvSpPr>
        <p:spPr>
          <a:xfrm>
            <a:off x="228601" y="77027"/>
            <a:ext cx="9425978"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Future? Less nuclear in France (2020 update)</a:t>
            </a:r>
          </a:p>
        </p:txBody>
      </p:sp>
      <p:pic>
        <p:nvPicPr>
          <p:cNvPr id="11" name="Picture 10">
            <a:extLst>
              <a:ext uri="{FF2B5EF4-FFF2-40B4-BE49-F238E27FC236}">
                <a16:creationId xmlns:a16="http://schemas.microsoft.com/office/drawing/2014/main" id="{4A2F7BEF-4244-8F41-89C8-350F43A63041}"/>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6" y="66968"/>
            <a:ext cx="628093" cy="584776"/>
          </a:xfrm>
          <a:prstGeom prst="rect">
            <a:avLst/>
          </a:prstGeom>
        </p:spPr>
      </p:pic>
      <p:sp>
        <p:nvSpPr>
          <p:cNvPr id="12" name="TextBox 11">
            <a:extLst>
              <a:ext uri="{FF2B5EF4-FFF2-40B4-BE49-F238E27FC236}">
                <a16:creationId xmlns:a16="http://schemas.microsoft.com/office/drawing/2014/main" id="{A2CAAEDA-DE3F-0745-A3E3-198D80C7EE77}"/>
              </a:ext>
            </a:extLst>
          </p:cNvPr>
          <p:cNvSpPr txBox="1"/>
          <p:nvPr/>
        </p:nvSpPr>
        <p:spPr>
          <a:xfrm>
            <a:off x="319659" y="2552189"/>
            <a:ext cx="11628881" cy="1753622"/>
          </a:xfrm>
          <a:prstGeom prst="rect">
            <a:avLst/>
          </a:prstGeom>
          <a:solidFill>
            <a:srgbClr val="FFFFFF"/>
          </a:solidFill>
        </p:spPr>
        <p:txBody>
          <a:bodyPr wrap="square" rtlCol="0">
            <a:spAutoFit/>
          </a:bodyPr>
          <a:lstStyle/>
          <a:p>
            <a:pPr>
              <a:lnSpc>
                <a:spcPct val="110000"/>
              </a:lnSpc>
            </a:pPr>
            <a:r>
              <a:rPr lang="en-US" sz="2000">
                <a:solidFill>
                  <a:srgbClr val="000000"/>
                </a:solidFill>
                <a:latin typeface="Verdana" panose="020B0604030504040204" pitchFamily="34" charset="0"/>
                <a:cs typeface="Verdana" panose="020B0604030504040204" pitchFamily="34" charset="0"/>
              </a:rPr>
              <a:t>A </a:t>
            </a:r>
            <a:r>
              <a:rPr lang="en-US" sz="2000" b="1">
                <a:solidFill>
                  <a:srgbClr val="000000"/>
                </a:solidFill>
                <a:latin typeface="Verdana" panose="020B0604030504040204" pitchFamily="34" charset="0"/>
                <a:cs typeface="Verdana" panose="020B0604030504040204" pitchFamily="34" charset="0"/>
              </a:rPr>
              <a:t>next-generation nuclear plant </a:t>
            </a:r>
            <a:r>
              <a:rPr lang="en-US" sz="2000">
                <a:solidFill>
                  <a:srgbClr val="000000"/>
                </a:solidFill>
                <a:latin typeface="Verdana" panose="020B0604030504040204" pitchFamily="34" charset="0"/>
                <a:cs typeface="Verdana" panose="020B0604030504040204" pitchFamily="34" charset="0"/>
              </a:rPr>
              <a:t>is being built (10 years behind) in </a:t>
            </a:r>
            <a:r>
              <a:rPr lang="en-US" sz="2000" err="1">
                <a:solidFill>
                  <a:srgbClr val="000000"/>
                </a:solidFill>
                <a:latin typeface="Verdana" panose="020B0604030504040204" pitchFamily="34" charset="0"/>
                <a:cs typeface="Verdana" panose="020B0604030504040204" pitchFamily="34" charset="0"/>
              </a:rPr>
              <a:t>Flamanville</a:t>
            </a:r>
            <a:r>
              <a:rPr lang="en-US" sz="2000">
                <a:solidFill>
                  <a:srgbClr val="000000"/>
                </a:solidFill>
                <a:latin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Scheduled to go online in 2022</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EPR design (European Pressurized Reactor)</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Plagued by problems with quality of steel components and massive cost overruns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May not be the last new nuclear plant</a:t>
            </a:r>
          </a:p>
        </p:txBody>
      </p:sp>
      <p:sp>
        <p:nvSpPr>
          <p:cNvPr id="18" name="TextBox 17">
            <a:extLst>
              <a:ext uri="{FF2B5EF4-FFF2-40B4-BE49-F238E27FC236}">
                <a16:creationId xmlns:a16="http://schemas.microsoft.com/office/drawing/2014/main" id="{9037DAED-7D44-7A48-8F3D-931AE7C8D300}"/>
              </a:ext>
            </a:extLst>
          </p:cNvPr>
          <p:cNvSpPr txBox="1"/>
          <p:nvPr/>
        </p:nvSpPr>
        <p:spPr>
          <a:xfrm>
            <a:off x="281559" y="4670533"/>
            <a:ext cx="11628881" cy="1415067"/>
          </a:xfrm>
          <a:prstGeom prst="rect">
            <a:avLst/>
          </a:prstGeom>
          <a:solidFill>
            <a:srgbClr val="FFFFFF"/>
          </a:solidFill>
        </p:spPr>
        <p:txBody>
          <a:bodyPr wrap="square" rtlCol="0">
            <a:spAutoFit/>
          </a:bodyPr>
          <a:lstStyle/>
          <a:p>
            <a:pPr>
              <a:lnSpc>
                <a:spcPct val="110000"/>
              </a:lnSpc>
            </a:pPr>
            <a:r>
              <a:rPr lang="en-US" sz="2000" b="1">
                <a:solidFill>
                  <a:srgbClr val="000000"/>
                </a:solidFill>
                <a:latin typeface="Verdana" panose="020B0604030504040204" pitchFamily="34" charset="0"/>
                <a:cs typeface="Verdana" panose="020B0604030504040204" pitchFamily="34" charset="0"/>
              </a:rPr>
              <a:t>3 new plants EPR proposed </a:t>
            </a:r>
            <a:r>
              <a:rPr lang="en-US" sz="2000">
                <a:solidFill>
                  <a:srgbClr val="000000"/>
                </a:solidFill>
                <a:latin typeface="Verdana" panose="020B0604030504040204" pitchFamily="34" charset="0"/>
                <a:cs typeface="Verdana" panose="020B0604030504040204" pitchFamily="34" charset="0"/>
              </a:rPr>
              <a:t>but not finalized or funded in October of 2019</a:t>
            </a:r>
            <a:endParaRPr lang="en-US" sz="2000" b="1">
              <a:solidFill>
                <a:srgbClr val="000000"/>
              </a:solidFill>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Each with two reactors</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These would replace old plants without increasing nuclear capacity</a:t>
            </a:r>
          </a:p>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Hoping that lessons learned at </a:t>
            </a:r>
            <a:r>
              <a:rPr lang="en-US" sz="2000" err="1">
                <a:solidFill>
                  <a:srgbClr val="000000"/>
                </a:solidFill>
                <a:latin typeface="Verdana" panose="020B0604030504040204" pitchFamily="34" charset="0"/>
                <a:cs typeface="Verdana" panose="020B0604030504040204" pitchFamily="34" charset="0"/>
              </a:rPr>
              <a:t>Flamaville</a:t>
            </a:r>
            <a:r>
              <a:rPr lang="en-US" sz="2000">
                <a:solidFill>
                  <a:srgbClr val="000000"/>
                </a:solidFill>
                <a:latin typeface="Verdana" panose="020B0604030504040204" pitchFamily="34" charset="0"/>
                <a:cs typeface="Verdana" panose="020B0604030504040204" pitchFamily="34" charset="0"/>
              </a:rPr>
              <a:t> will pay off for these new plants</a:t>
            </a:r>
          </a:p>
        </p:txBody>
      </p:sp>
    </p:spTree>
    <p:extLst>
      <p:ext uri="{BB962C8B-B14F-4D97-AF65-F5344CB8AC3E}">
        <p14:creationId xmlns:p14="http://schemas.microsoft.com/office/powerpoint/2010/main" val="129660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9" name="TextBox 8"/>
          <p:cNvSpPr txBox="1"/>
          <p:nvPr/>
        </p:nvSpPr>
        <p:spPr>
          <a:xfrm>
            <a:off x="319660" y="738953"/>
            <a:ext cx="4224632" cy="1076513"/>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China has </a:t>
            </a:r>
            <a:r>
              <a:rPr lang="en-US" sz="2000" b="1" dirty="0">
                <a:solidFill>
                  <a:srgbClr val="000000"/>
                </a:solidFill>
                <a:latin typeface="Verdana" panose="020B0604030504040204" pitchFamily="34" charset="0"/>
                <a:cs typeface="Verdana" panose="020B0604030504040204" pitchFamily="34" charset="0"/>
              </a:rPr>
              <a:t>46 nuclear plants </a:t>
            </a:r>
            <a:r>
              <a:rPr lang="en-US" sz="2000" dirty="0">
                <a:solidFill>
                  <a:srgbClr val="000000"/>
                </a:solidFill>
                <a:latin typeface="Verdana" panose="020B0604030504040204" pitchFamily="34" charset="0"/>
                <a:cs typeface="Verdana" panose="020B0604030504040204" pitchFamily="34" charset="0"/>
              </a:rPr>
              <a:t>and another 10 - 12 in the planning phase.</a:t>
            </a:r>
          </a:p>
        </p:txBody>
      </p:sp>
      <p:sp>
        <p:nvSpPr>
          <p:cNvPr id="13" name="TextBox 12"/>
          <p:cNvSpPr txBox="1"/>
          <p:nvPr/>
        </p:nvSpPr>
        <p:spPr>
          <a:xfrm>
            <a:off x="114302" y="5938935"/>
            <a:ext cx="4429989" cy="830997"/>
          </a:xfrm>
          <a:prstGeom prst="rect">
            <a:avLst/>
          </a:prstGeom>
          <a:solidFill>
            <a:schemeClr val="bg1"/>
          </a:solidFill>
        </p:spPr>
        <p:txBody>
          <a:bodyPr wrap="square" rtlCol="0">
            <a:spAutoFit/>
          </a:bodyPr>
          <a:lstStyle/>
          <a:p>
            <a:r>
              <a:rPr lang="en-US" sz="1600">
                <a:latin typeface="Verdana" panose="020B0604030504040204" pitchFamily="34" charset="0"/>
                <a:cs typeface="Verdana" panose="020B0604030504040204" pitchFamily="34" charset="0"/>
                <a:hlinkClick r:id="rId2"/>
              </a:rPr>
              <a:t>https://www.cnn.com/2019/09/13/business/china-nuclear-climate-intl-hnk/index.html</a:t>
            </a:r>
            <a:r>
              <a:rPr lang="en-US" sz="1600">
                <a:latin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A460665-0287-834C-ABAD-ABB21E47D1C0}"/>
              </a:ext>
            </a:extLst>
          </p:cNvPr>
          <p:cNvSpPr txBox="1"/>
          <p:nvPr/>
        </p:nvSpPr>
        <p:spPr>
          <a:xfrm>
            <a:off x="319660" y="3255350"/>
            <a:ext cx="4224631" cy="399405"/>
          </a:xfrm>
          <a:prstGeom prst="rect">
            <a:avLst/>
          </a:prstGeom>
          <a:solidFill>
            <a:srgbClr val="FFFFFF"/>
          </a:solidFill>
        </p:spPr>
        <p:txBody>
          <a:bodyPr wrap="square" rtlCol="0">
            <a:spAutoFit/>
          </a:bodyPr>
          <a:lstStyle/>
          <a:p>
            <a:pPr>
              <a:lnSpc>
                <a:spcPct val="110000"/>
              </a:lnSpc>
            </a:pPr>
            <a:endParaRPr lang="en-US" sz="2000">
              <a:solidFill>
                <a:srgbClr val="000000"/>
              </a:solidFill>
              <a:latin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87F8C908-2B83-7340-BA28-A9E4CC75DD59}"/>
              </a:ext>
            </a:extLst>
          </p:cNvPr>
          <p:cNvSpPr txBox="1"/>
          <p:nvPr/>
        </p:nvSpPr>
        <p:spPr>
          <a:xfrm>
            <a:off x="228601" y="77027"/>
            <a:ext cx="5112297"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Nuclear power in China?</a:t>
            </a:r>
          </a:p>
        </p:txBody>
      </p:sp>
      <p:pic>
        <p:nvPicPr>
          <p:cNvPr id="11" name="Picture 10">
            <a:extLst>
              <a:ext uri="{FF2B5EF4-FFF2-40B4-BE49-F238E27FC236}">
                <a16:creationId xmlns:a16="http://schemas.microsoft.com/office/drawing/2014/main" id="{4A2F7BEF-4244-8F41-89C8-350F43A6304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pic>
        <p:nvPicPr>
          <p:cNvPr id="3" name="Picture 2" descr="Map&#10;&#10;Description automatically generated">
            <a:extLst>
              <a:ext uri="{FF2B5EF4-FFF2-40B4-BE49-F238E27FC236}">
                <a16:creationId xmlns:a16="http://schemas.microsoft.com/office/drawing/2014/main" id="{502260BD-C088-3B45-9599-9849ABF42980}"/>
              </a:ext>
            </a:extLst>
          </p:cNvPr>
          <p:cNvPicPr>
            <a:picLocks noChangeAspect="1"/>
          </p:cNvPicPr>
          <p:nvPr/>
        </p:nvPicPr>
        <p:blipFill rotWithShape="1">
          <a:blip r:embed="rId4"/>
          <a:srcRect l="25995"/>
          <a:stretch/>
        </p:blipFill>
        <p:spPr>
          <a:xfrm>
            <a:off x="4771092" y="776682"/>
            <a:ext cx="7344711" cy="5987618"/>
          </a:xfrm>
          <a:prstGeom prst="rect">
            <a:avLst/>
          </a:prstGeom>
        </p:spPr>
      </p:pic>
      <p:pic>
        <p:nvPicPr>
          <p:cNvPr id="15" name="Picture 14" descr="Map&#10;&#10;Description automatically generated">
            <a:extLst>
              <a:ext uri="{FF2B5EF4-FFF2-40B4-BE49-F238E27FC236}">
                <a16:creationId xmlns:a16="http://schemas.microsoft.com/office/drawing/2014/main" id="{966825C6-F05C-3849-8063-84D305E5442F}"/>
              </a:ext>
            </a:extLst>
          </p:cNvPr>
          <p:cNvPicPr>
            <a:picLocks noChangeAspect="1"/>
          </p:cNvPicPr>
          <p:nvPr/>
        </p:nvPicPr>
        <p:blipFill rotWithShape="1">
          <a:blip r:embed="rId4"/>
          <a:srcRect l="821" t="2457" r="79263" b="81006"/>
          <a:stretch/>
        </p:blipFill>
        <p:spPr>
          <a:xfrm>
            <a:off x="5008392" y="986523"/>
            <a:ext cx="1836220" cy="919925"/>
          </a:xfrm>
          <a:prstGeom prst="rect">
            <a:avLst/>
          </a:prstGeom>
        </p:spPr>
      </p:pic>
      <p:sp>
        <p:nvSpPr>
          <p:cNvPr id="16" name="TextBox 15">
            <a:extLst>
              <a:ext uri="{FF2B5EF4-FFF2-40B4-BE49-F238E27FC236}">
                <a16:creationId xmlns:a16="http://schemas.microsoft.com/office/drawing/2014/main" id="{EBDD5C9F-3686-8144-B0BC-E5B2EBA9DBF5}"/>
              </a:ext>
            </a:extLst>
          </p:cNvPr>
          <p:cNvSpPr txBox="1"/>
          <p:nvPr/>
        </p:nvSpPr>
        <p:spPr>
          <a:xfrm>
            <a:off x="319660" y="1914021"/>
            <a:ext cx="4224632" cy="737959"/>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If these plans are built, China will overtake France.</a:t>
            </a:r>
          </a:p>
        </p:txBody>
      </p:sp>
      <p:sp>
        <p:nvSpPr>
          <p:cNvPr id="17" name="TextBox 16">
            <a:extLst>
              <a:ext uri="{FF2B5EF4-FFF2-40B4-BE49-F238E27FC236}">
                <a16:creationId xmlns:a16="http://schemas.microsoft.com/office/drawing/2014/main" id="{1117B012-C9E8-2348-96AF-8090480A5E97}"/>
              </a:ext>
            </a:extLst>
          </p:cNvPr>
          <p:cNvSpPr txBox="1"/>
          <p:nvPr/>
        </p:nvSpPr>
        <p:spPr>
          <a:xfrm>
            <a:off x="319659" y="2720590"/>
            <a:ext cx="4224632" cy="2769284"/>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Problems?</a:t>
            </a:r>
          </a:p>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Public support has dropped since Fukushima.</a:t>
            </a:r>
          </a:p>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Manufacturing slowing.</a:t>
            </a:r>
          </a:p>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China’s massive push on RE has lowered their price.</a:t>
            </a:r>
          </a:p>
          <a:p>
            <a:pPr marL="800100" lvl="1"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Can nuclear still compete?</a:t>
            </a:r>
          </a:p>
        </p:txBody>
      </p:sp>
      <p:sp>
        <p:nvSpPr>
          <p:cNvPr id="19" name="TextBox 18">
            <a:extLst>
              <a:ext uri="{FF2B5EF4-FFF2-40B4-BE49-F238E27FC236}">
                <a16:creationId xmlns:a16="http://schemas.microsoft.com/office/drawing/2014/main" id="{4D415883-24DF-314C-B1E2-26C602E03FAF}"/>
              </a:ext>
            </a:extLst>
          </p:cNvPr>
          <p:cNvSpPr txBox="1"/>
          <p:nvPr/>
        </p:nvSpPr>
        <p:spPr>
          <a:xfrm>
            <a:off x="228601" y="5483171"/>
            <a:ext cx="4224632" cy="399405"/>
          </a:xfrm>
          <a:prstGeom prst="rect">
            <a:avLst/>
          </a:prstGeom>
          <a:solidFill>
            <a:srgbClr val="FFFFFF"/>
          </a:solidFill>
        </p:spPr>
        <p:txBody>
          <a:bodyPr wrap="square" rtlCol="0">
            <a:spAutoFit/>
          </a:bodyPr>
          <a:lstStyle/>
          <a:p>
            <a:pPr>
              <a:lnSpc>
                <a:spcPct val="110000"/>
              </a:lnSpc>
            </a:pPr>
            <a:r>
              <a:rPr lang="en-US" sz="2000" b="1" dirty="0">
                <a:solidFill>
                  <a:srgbClr val="000000"/>
                </a:solidFill>
                <a:latin typeface="Verdana" panose="020B0604030504040204" pitchFamily="34" charset="0"/>
                <a:cs typeface="Verdana" panose="020B0604030504040204" pitchFamily="34" charset="0"/>
              </a:rPr>
              <a:t>2016 -&gt; no new</a:t>
            </a:r>
          </a:p>
        </p:txBody>
      </p:sp>
    </p:spTree>
    <p:extLst>
      <p:ext uri="{BB962C8B-B14F-4D97-AF65-F5344CB8AC3E}">
        <p14:creationId xmlns:p14="http://schemas.microsoft.com/office/powerpoint/2010/main" val="1463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9" name="TextBox 8"/>
          <p:cNvSpPr txBox="1"/>
          <p:nvPr/>
        </p:nvSpPr>
        <p:spPr>
          <a:xfrm>
            <a:off x="319660" y="738953"/>
            <a:ext cx="11512122" cy="737959"/>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The government, and citizens, were very </a:t>
            </a:r>
            <a:r>
              <a:rPr lang="en-US" sz="2000" b="1" dirty="0">
                <a:solidFill>
                  <a:srgbClr val="000000"/>
                </a:solidFill>
                <a:latin typeface="Verdana" panose="020B0604030504040204" pitchFamily="34" charset="0"/>
                <a:cs typeface="Verdana" panose="020B0604030504040204" pitchFamily="34" charset="0"/>
              </a:rPr>
              <a:t>alarmed by Fukushima </a:t>
            </a:r>
            <a:r>
              <a:rPr lang="en-US" sz="2000" dirty="0">
                <a:solidFill>
                  <a:srgbClr val="000000"/>
                </a:solidFill>
                <a:latin typeface="Verdana" panose="020B0604030504040204" pitchFamily="34" charset="0"/>
                <a:cs typeface="Verdana" panose="020B0604030504040204" pitchFamily="34" charset="0"/>
              </a:rPr>
              <a:t>and it caused many in China to change the minds about betting the farm on nuclear power.</a:t>
            </a:r>
          </a:p>
        </p:txBody>
      </p:sp>
      <p:sp>
        <p:nvSpPr>
          <p:cNvPr id="13" name="TextBox 12"/>
          <p:cNvSpPr txBox="1"/>
          <p:nvPr/>
        </p:nvSpPr>
        <p:spPr>
          <a:xfrm>
            <a:off x="114302" y="6119047"/>
            <a:ext cx="11849096" cy="584775"/>
          </a:xfrm>
          <a:prstGeom prst="rect">
            <a:avLst/>
          </a:prstGeom>
          <a:solidFill>
            <a:schemeClr val="bg1"/>
          </a:solidFill>
        </p:spPr>
        <p:txBody>
          <a:bodyPr wrap="square" rtlCol="0">
            <a:spAutoFit/>
          </a:bodyPr>
          <a:lstStyle/>
          <a:p>
            <a:r>
              <a:rPr lang="en-US" sz="1600">
                <a:latin typeface="Verdana" panose="020B0604030504040204" pitchFamily="34" charset="0"/>
                <a:cs typeface="Verdana" panose="020B0604030504040204" pitchFamily="34" charset="0"/>
                <a:hlinkClick r:id="rId2"/>
              </a:rPr>
              <a:t>https://www.technologyreview.com/2018/12/12/138271/chinas-losing-its-taste-for-nuclear-power-thats-bad-news/</a:t>
            </a:r>
            <a:r>
              <a:rPr lang="en-US" sz="1600">
                <a:latin typeface="Verdana" panose="020B0604030504040204" pitchFamily="34" charset="0"/>
                <a:cs typeface="Verdana" panose="020B0604030504040204" pitchFamily="34" charset="0"/>
              </a:rPr>
              <a:t> </a:t>
            </a:r>
          </a:p>
        </p:txBody>
      </p:sp>
      <p:sp>
        <p:nvSpPr>
          <p:cNvPr id="10" name="TextBox 9">
            <a:extLst>
              <a:ext uri="{FF2B5EF4-FFF2-40B4-BE49-F238E27FC236}">
                <a16:creationId xmlns:a16="http://schemas.microsoft.com/office/drawing/2014/main" id="{0A460665-0287-834C-ABAD-ABB21E47D1C0}"/>
              </a:ext>
            </a:extLst>
          </p:cNvPr>
          <p:cNvSpPr txBox="1"/>
          <p:nvPr/>
        </p:nvSpPr>
        <p:spPr>
          <a:xfrm>
            <a:off x="319660" y="3255350"/>
            <a:ext cx="4224631" cy="399405"/>
          </a:xfrm>
          <a:prstGeom prst="rect">
            <a:avLst/>
          </a:prstGeom>
          <a:solidFill>
            <a:srgbClr val="FFFFFF"/>
          </a:solidFill>
        </p:spPr>
        <p:txBody>
          <a:bodyPr wrap="square" rtlCol="0">
            <a:spAutoFit/>
          </a:bodyPr>
          <a:lstStyle/>
          <a:p>
            <a:pPr>
              <a:lnSpc>
                <a:spcPct val="110000"/>
              </a:lnSpc>
            </a:pPr>
            <a:endParaRPr lang="en-US" sz="2000">
              <a:solidFill>
                <a:srgbClr val="000000"/>
              </a:solidFill>
              <a:latin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87F8C908-2B83-7340-BA28-A9E4CC75DD59}"/>
              </a:ext>
            </a:extLst>
          </p:cNvPr>
          <p:cNvSpPr txBox="1"/>
          <p:nvPr/>
        </p:nvSpPr>
        <p:spPr>
          <a:xfrm>
            <a:off x="228601" y="77027"/>
            <a:ext cx="765946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They appear to be hedging their bets</a:t>
            </a:r>
          </a:p>
        </p:txBody>
      </p:sp>
      <p:pic>
        <p:nvPicPr>
          <p:cNvPr id="11" name="Picture 10">
            <a:extLst>
              <a:ext uri="{FF2B5EF4-FFF2-40B4-BE49-F238E27FC236}">
                <a16:creationId xmlns:a16="http://schemas.microsoft.com/office/drawing/2014/main" id="{4A2F7BEF-4244-8F41-89C8-350F43A6304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
        <p:nvSpPr>
          <p:cNvPr id="16" name="TextBox 15">
            <a:extLst>
              <a:ext uri="{FF2B5EF4-FFF2-40B4-BE49-F238E27FC236}">
                <a16:creationId xmlns:a16="http://schemas.microsoft.com/office/drawing/2014/main" id="{EBDD5C9F-3686-8144-B0BC-E5B2EBA9DBF5}"/>
              </a:ext>
            </a:extLst>
          </p:cNvPr>
          <p:cNvSpPr txBox="1"/>
          <p:nvPr/>
        </p:nvSpPr>
        <p:spPr>
          <a:xfrm>
            <a:off x="319659" y="1636927"/>
            <a:ext cx="11643739" cy="737959"/>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Their newest reactors, AP1000 and EPR, are designed to be much </a:t>
            </a:r>
            <a:r>
              <a:rPr lang="en-US" sz="2000" b="1" dirty="0">
                <a:solidFill>
                  <a:srgbClr val="000000"/>
                </a:solidFill>
                <a:latin typeface="Verdana" panose="020B0604030504040204" pitchFamily="34" charset="0"/>
                <a:cs typeface="Verdana" panose="020B0604030504040204" pitchFamily="34" charset="0"/>
              </a:rPr>
              <a:t>safer</a:t>
            </a:r>
            <a:r>
              <a:rPr lang="en-US" sz="2000" dirty="0">
                <a:solidFill>
                  <a:srgbClr val="000000"/>
                </a:solidFill>
                <a:latin typeface="Verdana" panose="020B0604030504040204" pitchFamily="34" charset="0"/>
                <a:cs typeface="Verdana" panose="020B0604030504040204" pitchFamily="34" charset="0"/>
              </a:rPr>
              <a:t> but have </a:t>
            </a:r>
            <a:r>
              <a:rPr lang="en-US" sz="2000" b="1" dirty="0">
                <a:solidFill>
                  <a:srgbClr val="000000"/>
                </a:solidFill>
                <a:latin typeface="Verdana" panose="020B0604030504040204" pitchFamily="34" charset="0"/>
                <a:cs typeface="Verdana" panose="020B0604030504040204" pitchFamily="34" charset="0"/>
              </a:rPr>
              <a:t>increased the price </a:t>
            </a:r>
            <a:r>
              <a:rPr lang="en-US" sz="2000" dirty="0">
                <a:solidFill>
                  <a:srgbClr val="000000"/>
                </a:solidFill>
                <a:latin typeface="Verdana" panose="020B0604030504040204" pitchFamily="34" charset="0"/>
                <a:cs typeface="Verdana" panose="020B0604030504040204" pitchFamily="34" charset="0"/>
              </a:rPr>
              <a:t>of nuclear power.</a:t>
            </a:r>
          </a:p>
        </p:txBody>
      </p:sp>
      <p:sp>
        <p:nvSpPr>
          <p:cNvPr id="18" name="TextBox 17">
            <a:extLst>
              <a:ext uri="{FF2B5EF4-FFF2-40B4-BE49-F238E27FC236}">
                <a16:creationId xmlns:a16="http://schemas.microsoft.com/office/drawing/2014/main" id="{B483C7AD-3F76-994E-B2CB-BA87A9F11B81}"/>
              </a:ext>
            </a:extLst>
          </p:cNvPr>
          <p:cNvSpPr txBox="1"/>
          <p:nvPr/>
        </p:nvSpPr>
        <p:spPr>
          <a:xfrm>
            <a:off x="319659" y="2438042"/>
            <a:ext cx="11643739" cy="399405"/>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Renewables are now competitive with nuclear.</a:t>
            </a:r>
          </a:p>
        </p:txBody>
      </p:sp>
      <p:sp>
        <p:nvSpPr>
          <p:cNvPr id="20" name="TextBox 19">
            <a:extLst>
              <a:ext uri="{FF2B5EF4-FFF2-40B4-BE49-F238E27FC236}">
                <a16:creationId xmlns:a16="http://schemas.microsoft.com/office/drawing/2014/main" id="{3C214957-1F2E-D441-A480-A884870793A9}"/>
              </a:ext>
            </a:extLst>
          </p:cNvPr>
          <p:cNvSpPr txBox="1"/>
          <p:nvPr/>
        </p:nvSpPr>
        <p:spPr>
          <a:xfrm>
            <a:off x="319659" y="2918465"/>
            <a:ext cx="11643739" cy="737959"/>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a:solidFill>
                  <a:srgbClr val="000000"/>
                </a:solidFill>
                <a:latin typeface="Verdana" panose="020B0604030504040204" pitchFamily="34" charset="0"/>
                <a:cs typeface="Verdana" panose="020B0604030504040204" pitchFamily="34" charset="0"/>
              </a:rPr>
              <a:t>Nuclear plants only operated at 81% capacity in 2017, even as China plans to move away from coal.</a:t>
            </a:r>
          </a:p>
        </p:txBody>
      </p:sp>
      <p:sp>
        <p:nvSpPr>
          <p:cNvPr id="21" name="TextBox 20">
            <a:extLst>
              <a:ext uri="{FF2B5EF4-FFF2-40B4-BE49-F238E27FC236}">
                <a16:creationId xmlns:a16="http://schemas.microsoft.com/office/drawing/2014/main" id="{491C147A-A3DC-F040-AD8F-9F99090F9ED5}"/>
              </a:ext>
            </a:extLst>
          </p:cNvPr>
          <p:cNvSpPr txBox="1"/>
          <p:nvPr/>
        </p:nvSpPr>
        <p:spPr>
          <a:xfrm>
            <a:off x="319659" y="3911509"/>
            <a:ext cx="11643739" cy="737959"/>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If a </a:t>
            </a:r>
            <a:r>
              <a:rPr lang="en-US" sz="2000" b="1" dirty="0">
                <a:solidFill>
                  <a:srgbClr val="000000"/>
                </a:solidFill>
                <a:latin typeface="Verdana" panose="020B0604030504040204" pitchFamily="34" charset="0"/>
                <a:cs typeface="Verdana" panose="020B0604030504040204" pitchFamily="34" charset="0"/>
              </a:rPr>
              <a:t>Chinese-designed advanced technology reactor </a:t>
            </a:r>
            <a:r>
              <a:rPr lang="en-US" sz="2000" dirty="0">
                <a:solidFill>
                  <a:srgbClr val="000000"/>
                </a:solidFill>
                <a:latin typeface="Verdana" panose="020B0604030504040204" pitchFamily="34" charset="0"/>
                <a:cs typeface="Verdana" panose="020B0604030504040204" pitchFamily="34" charset="0"/>
              </a:rPr>
              <a:t>doesn’t lower the price of safer nuclear power, China may scale back its nuclear plans and fill the gap with renewables.</a:t>
            </a:r>
          </a:p>
        </p:txBody>
      </p:sp>
      <p:sp>
        <p:nvSpPr>
          <p:cNvPr id="22" name="TextBox 21">
            <a:extLst>
              <a:ext uri="{FF2B5EF4-FFF2-40B4-BE49-F238E27FC236}">
                <a16:creationId xmlns:a16="http://schemas.microsoft.com/office/drawing/2014/main" id="{4A10F4BA-683A-2947-8143-1F7D7D3D79EE}"/>
              </a:ext>
            </a:extLst>
          </p:cNvPr>
          <p:cNvSpPr txBox="1"/>
          <p:nvPr/>
        </p:nvSpPr>
        <p:spPr>
          <a:xfrm>
            <a:off x="319659" y="4793713"/>
            <a:ext cx="11643739" cy="737959"/>
          </a:xfrm>
          <a:prstGeom prst="rect">
            <a:avLst/>
          </a:prstGeom>
          <a:solidFill>
            <a:srgbClr val="FFFFFF"/>
          </a:solidFill>
        </p:spPr>
        <p:txBody>
          <a:bodyPr wrap="square" rtlCol="0">
            <a:spAutoFit/>
          </a:bodyPr>
          <a:lstStyle/>
          <a:p>
            <a:pPr marL="342900" indent="-342900">
              <a:lnSpc>
                <a:spcPct val="110000"/>
              </a:lnSpc>
              <a:buFont typeface="Arial" panose="020B0604020202020204" pitchFamily="34" charset="0"/>
              <a:buChar char="•"/>
            </a:pPr>
            <a:r>
              <a:rPr lang="en-US" sz="2000" dirty="0">
                <a:solidFill>
                  <a:srgbClr val="000000"/>
                </a:solidFill>
                <a:latin typeface="Verdana" panose="020B0604030504040204" pitchFamily="34" charset="0"/>
                <a:cs typeface="Verdana" panose="020B0604030504040204" pitchFamily="34" charset="0"/>
              </a:rPr>
              <a:t>The two largest Chinese nuclear companies are </a:t>
            </a:r>
            <a:r>
              <a:rPr lang="en-US" sz="2000" b="1" dirty="0">
                <a:solidFill>
                  <a:srgbClr val="000000"/>
                </a:solidFill>
                <a:latin typeface="Verdana" panose="020B0604030504040204" pitchFamily="34" charset="0"/>
                <a:cs typeface="Verdana" panose="020B0604030504040204" pitchFamily="34" charset="0"/>
              </a:rPr>
              <a:t>investing heavily in renewables</a:t>
            </a:r>
            <a:r>
              <a:rPr lang="en-US" sz="2000" dirty="0">
                <a:solidFill>
                  <a:srgbClr val="000000"/>
                </a:solidFill>
                <a:latin typeface="Verdana" panose="020B0604030504040204" pitchFamily="34" charset="0"/>
                <a:cs typeface="Verdana" panose="020B0604030504040204" pitchFamily="34" charset="0"/>
              </a:rPr>
              <a:t>, signaling that </a:t>
            </a:r>
            <a:r>
              <a:rPr lang="en-US" sz="2000" dirty="0" err="1">
                <a:solidFill>
                  <a:srgbClr val="000000"/>
                </a:solidFill>
                <a:latin typeface="Verdana" panose="020B0604030504040204" pitchFamily="34" charset="0"/>
                <a:cs typeface="Verdana" panose="020B0604030504040204" pitchFamily="34" charset="0"/>
              </a:rPr>
              <a:t>nuclear’s</a:t>
            </a:r>
            <a:r>
              <a:rPr lang="en-US" sz="2000" dirty="0">
                <a:solidFill>
                  <a:srgbClr val="000000"/>
                </a:solidFill>
                <a:latin typeface="Verdana" panose="020B0604030504040204" pitchFamily="34" charset="0"/>
                <a:cs typeface="Verdana" panose="020B0604030504040204" pitchFamily="34" charset="0"/>
              </a:rPr>
              <a:t> place in China’s future isn’t’ a sure thing.</a:t>
            </a:r>
          </a:p>
        </p:txBody>
      </p:sp>
    </p:spTree>
    <p:extLst>
      <p:ext uri="{BB962C8B-B14F-4D97-AF65-F5344CB8AC3E}">
        <p14:creationId xmlns:p14="http://schemas.microsoft.com/office/powerpoint/2010/main" val="36507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63172"/>
            <a:ext cx="521649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Module 6. Nuclear power</a:t>
            </a:r>
          </a:p>
        </p:txBody>
      </p:sp>
      <p:sp>
        <p:nvSpPr>
          <p:cNvPr id="8" name="TextBox 7"/>
          <p:cNvSpPr txBox="1"/>
          <p:nvPr/>
        </p:nvSpPr>
        <p:spPr>
          <a:xfrm>
            <a:off x="2497282" y="3167390"/>
            <a:ext cx="7197435" cy="523220"/>
          </a:xfrm>
          <a:prstGeom prst="rect">
            <a:avLst/>
          </a:prstGeom>
          <a:noFill/>
        </p:spPr>
        <p:txBody>
          <a:bodyPr wrap="square" rtlCol="0">
            <a:spAutoFit/>
          </a:bodyPr>
          <a:lstStyle/>
          <a:p>
            <a:pPr lvl="1"/>
            <a:r>
              <a:rPr lang="en-US" sz="2800" b="1">
                <a:latin typeface="Verdana" panose="020B0604030504040204" pitchFamily="34" charset="0"/>
                <a:cs typeface="Verdana" panose="020B0604030504040204" pitchFamily="34" charset="0"/>
              </a:rPr>
              <a:t>6.10: Nuclear power in Vermont</a:t>
            </a:r>
          </a:p>
        </p:txBody>
      </p:sp>
      <p:pic>
        <p:nvPicPr>
          <p:cNvPr id="7" name="Picture 6">
            <a:extLst>
              <a:ext uri="{FF2B5EF4-FFF2-40B4-BE49-F238E27FC236}">
                <a16:creationId xmlns:a16="http://schemas.microsoft.com/office/drawing/2014/main" id="{C8521FBC-95C2-BD46-8397-AE830C1D10C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782726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756008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Vermont Yankee nuclear plant, stats</a:t>
            </a:r>
          </a:p>
        </p:txBody>
      </p:sp>
      <p:sp>
        <p:nvSpPr>
          <p:cNvPr id="3" name="TextBox 2"/>
          <p:cNvSpPr txBox="1"/>
          <p:nvPr/>
        </p:nvSpPr>
        <p:spPr>
          <a:xfrm>
            <a:off x="36508" y="6467675"/>
            <a:ext cx="4862870" cy="307777"/>
          </a:xfrm>
          <a:prstGeom prst="rect">
            <a:avLst/>
          </a:prstGeom>
          <a:solidFill>
            <a:schemeClr val="bg1"/>
          </a:solidFill>
        </p:spPr>
        <p:txBody>
          <a:bodyPr wrap="none" rtlCol="0">
            <a:spAutoFit/>
          </a:bodyPr>
          <a:lstStyle/>
          <a:p>
            <a:r>
              <a:rPr lang="en-US" sz="1400">
                <a:latin typeface="Verdana" panose="020B0604030504040204" pitchFamily="34" charset="0"/>
                <a:cs typeface="Verdana" panose="020B0604030504040204" pitchFamily="34" charset="0"/>
              </a:rPr>
              <a:t>Energy Systems and Sustainability, 2/e, Chapter 10</a:t>
            </a:r>
          </a:p>
        </p:txBody>
      </p:sp>
      <p:graphicFrame>
        <p:nvGraphicFramePr>
          <p:cNvPr id="10" name="Table 9"/>
          <p:cNvGraphicFramePr>
            <a:graphicFrameLocks noGrp="1"/>
          </p:cNvGraphicFramePr>
          <p:nvPr>
            <p:extLst>
              <p:ext uri="{D42A27DB-BD31-4B8C-83A1-F6EECF244321}">
                <p14:modId xmlns:p14="http://schemas.microsoft.com/office/powerpoint/2010/main" val="3499419417"/>
              </p:ext>
            </p:extLst>
          </p:nvPr>
        </p:nvGraphicFramePr>
        <p:xfrm>
          <a:off x="228600" y="819940"/>
          <a:ext cx="6544356" cy="4485187"/>
        </p:xfrm>
        <a:graphic>
          <a:graphicData uri="http://schemas.openxmlformats.org/drawingml/2006/table">
            <a:tbl>
              <a:tblPr/>
              <a:tblGrid>
                <a:gridCol w="3272178">
                  <a:extLst>
                    <a:ext uri="{9D8B030D-6E8A-4147-A177-3AD203B41FA5}">
                      <a16:colId xmlns:a16="http://schemas.microsoft.com/office/drawing/2014/main" val="20000"/>
                    </a:ext>
                  </a:extLst>
                </a:gridCol>
                <a:gridCol w="3272178">
                  <a:extLst>
                    <a:ext uri="{9D8B030D-6E8A-4147-A177-3AD203B41FA5}">
                      <a16:colId xmlns:a16="http://schemas.microsoft.com/office/drawing/2014/main" val="20001"/>
                    </a:ext>
                  </a:extLst>
                </a:gridCol>
              </a:tblGrid>
              <a:tr h="358815">
                <a:tc gridSpan="2">
                  <a:txBody>
                    <a:bodyPr/>
                    <a:lstStyle/>
                    <a:p>
                      <a:pPr algn="ctr"/>
                      <a:r>
                        <a:rPr lang="en-US" sz="1600" b="0" i="0">
                          <a:latin typeface="Verdana" panose="020B0604030504040204" pitchFamily="34" charset="0"/>
                        </a:rPr>
                        <a:t>Data</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DEAD"/>
                    </a:solidFill>
                  </a:tcPr>
                </a:tc>
                <a:tc hMerge="1">
                  <a:txBody>
                    <a:bodyPr/>
                    <a:lstStyle/>
                    <a:p>
                      <a:endParaRPr lang="en-US"/>
                    </a:p>
                  </a:txBody>
                  <a:tcPr/>
                </a:tc>
                <a:extLst>
                  <a:ext uri="{0D108BD9-81ED-4DB2-BD59-A6C34878D82A}">
                    <a16:rowId xmlns:a16="http://schemas.microsoft.com/office/drawing/2014/main" val="10000"/>
                  </a:ext>
                </a:extLst>
              </a:tr>
              <a:tr h="358815">
                <a:tc>
                  <a:txBody>
                    <a:bodyPr/>
                    <a:lstStyle/>
                    <a:p>
                      <a:r>
                        <a:rPr lang="en-US" sz="1600" b="0" i="0">
                          <a:latin typeface="Verdana" panose="020B0604030504040204" pitchFamily="34" charset="0"/>
                        </a:rPr>
                        <a:t>Location</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hlinkClick r:id="" action="ppaction://hlinkfile"/>
                        </a:rPr>
                        <a:t>Vernon, VT</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58815">
                <a:tc>
                  <a:txBody>
                    <a:bodyPr/>
                    <a:lstStyle/>
                    <a:p>
                      <a:r>
                        <a:rPr lang="en-US" sz="1600" b="0" i="0">
                          <a:latin typeface="Verdana" panose="020B0604030504040204" pitchFamily="34" charset="0"/>
                        </a:rPr>
                        <a:t>Operator</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hlinkClick r:id="" action="ppaction://hlinkfile"/>
                        </a:rPr>
                        <a:t>Entergy</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58815">
                <a:tc>
                  <a:txBody>
                    <a:bodyPr/>
                    <a:lstStyle/>
                    <a:p>
                      <a:r>
                        <a:rPr lang="en-US" sz="1600" b="0" i="0">
                          <a:latin typeface="Verdana" panose="020B0604030504040204" pitchFamily="34" charset="0"/>
                        </a:rPr>
                        <a:t>Start of commercial operation</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hlinkClick r:id="" action="ppaction://hlinkfile"/>
                        </a:rPr>
                        <a:t>February 28</a:t>
                      </a:r>
                      <a:r>
                        <a:rPr lang="en-US" sz="1600"/>
                        <a:t>, </a:t>
                      </a:r>
                      <a:r>
                        <a:rPr lang="en-US" sz="1600">
                          <a:hlinkClick r:id="" action="ppaction://hlinkfile"/>
                        </a:rPr>
                        <a:t>1973</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58815">
                <a:tc gridSpan="2">
                  <a:txBody>
                    <a:bodyPr/>
                    <a:lstStyle/>
                    <a:p>
                      <a:pPr algn="ctr"/>
                      <a:r>
                        <a:rPr lang="en-US" sz="1600" b="0" i="0">
                          <a:latin typeface="Verdana" panose="020B0604030504040204" pitchFamily="34" charset="0"/>
                        </a:rPr>
                        <a:t>Reactors</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DEAD"/>
                    </a:solidFill>
                  </a:tcPr>
                </a:tc>
                <a:tc hMerge="1">
                  <a:txBody>
                    <a:bodyPr/>
                    <a:lstStyle/>
                    <a:p>
                      <a:endParaRPr lang="en-US"/>
                    </a:p>
                  </a:txBody>
                  <a:tcPr/>
                </a:tc>
                <a:extLst>
                  <a:ext uri="{0D108BD9-81ED-4DB2-BD59-A6C34878D82A}">
                    <a16:rowId xmlns:a16="http://schemas.microsoft.com/office/drawing/2014/main" val="10004"/>
                  </a:ext>
                </a:extLst>
              </a:tr>
              <a:tr h="358815">
                <a:tc>
                  <a:txBody>
                    <a:bodyPr/>
                    <a:lstStyle/>
                    <a:p>
                      <a:r>
                        <a:rPr lang="en-US" sz="1600" b="0" i="0">
                          <a:latin typeface="Verdana" panose="020B0604030504040204" pitchFamily="34" charset="0"/>
                        </a:rPr>
                        <a:t>Reactor supplier</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hlinkClick r:id="" action="ppaction://hlinkfile"/>
                        </a:rPr>
                        <a:t>General Electric</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58815">
                <a:tc>
                  <a:txBody>
                    <a:bodyPr/>
                    <a:lstStyle/>
                    <a:p>
                      <a:r>
                        <a:rPr lang="en-US" sz="1600" b="0" i="0">
                          <a:latin typeface="Verdana" panose="020B0604030504040204" pitchFamily="34" charset="0"/>
                        </a:rPr>
                        <a:t>Reactor type</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hlinkClick r:id="" action="ppaction://hlinkfile"/>
                        </a:rPr>
                        <a:t>BWR-4</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58815">
                <a:tc gridSpan="2">
                  <a:txBody>
                    <a:bodyPr/>
                    <a:lstStyle/>
                    <a:p>
                      <a:pPr algn="ctr"/>
                      <a:r>
                        <a:rPr lang="en-US" sz="1600" b="0" i="0">
                          <a:latin typeface="Verdana" panose="020B0604030504040204" pitchFamily="34" charset="0"/>
                        </a:rPr>
                        <a:t>Power</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DEAD"/>
                    </a:solidFill>
                  </a:tcPr>
                </a:tc>
                <a:tc hMerge="1">
                  <a:txBody>
                    <a:bodyPr/>
                    <a:lstStyle/>
                    <a:p>
                      <a:endParaRPr lang="en-US"/>
                    </a:p>
                  </a:txBody>
                  <a:tcPr/>
                </a:tc>
                <a:extLst>
                  <a:ext uri="{0D108BD9-81ED-4DB2-BD59-A6C34878D82A}">
                    <a16:rowId xmlns:a16="http://schemas.microsoft.com/office/drawing/2014/main" val="10007"/>
                  </a:ext>
                </a:extLst>
              </a:tr>
              <a:tr h="358815">
                <a:tc>
                  <a:txBody>
                    <a:bodyPr/>
                    <a:lstStyle/>
                    <a:p>
                      <a:r>
                        <a:rPr lang="en-US" sz="1600" b="0" i="0">
                          <a:latin typeface="Verdana" panose="020B0604030504040204" pitchFamily="34" charset="0"/>
                        </a:rPr>
                        <a:t>Capacity</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rPr>
                        <a:t>620 MW</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627926">
                <a:tc>
                  <a:txBody>
                    <a:bodyPr/>
                    <a:lstStyle/>
                    <a:p>
                      <a:r>
                        <a:rPr lang="en-US" sz="1600" b="0" i="0">
                          <a:latin typeface="Verdana" panose="020B0604030504040204" pitchFamily="34" charset="0"/>
                        </a:rPr>
                        <a:t>Total power generation in 2007</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rPr>
                        <a:t>4,703 </a:t>
                      </a:r>
                      <a:r>
                        <a:rPr lang="en-US" sz="1600" err="1"/>
                        <a:t>GW·h</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r h="627926">
                <a:tc>
                  <a:txBody>
                    <a:bodyPr/>
                    <a:lstStyle/>
                    <a:p>
                      <a:r>
                        <a:rPr lang="en-US" sz="1600" b="0" i="0">
                          <a:latin typeface="Verdana" panose="020B0604030504040204" pitchFamily="34" charset="0"/>
                        </a:rPr>
                        <a:t>Average annual generation (last 5 yrs)</a:t>
                      </a:r>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AFA"/>
                    </a:solidFill>
                  </a:tcPr>
                </a:tc>
                <a:tc>
                  <a:txBody>
                    <a:bodyPr/>
                    <a:lstStyle/>
                    <a:p>
                      <a:pPr fontAlgn="ctr"/>
                      <a:r>
                        <a:rPr lang="en-US" sz="1600" b="0" i="0">
                          <a:latin typeface="Verdana" panose="020B0604030504040204" pitchFamily="34" charset="0"/>
                        </a:rPr>
                        <a:t>4,436 </a:t>
                      </a:r>
                      <a:r>
                        <a:rPr lang="en-US" sz="1600" err="1"/>
                        <a:t>GW·h</a:t>
                      </a:r>
                      <a:endParaRPr lang="en-US" sz="1600"/>
                    </a:p>
                  </a:txBody>
                  <a:tcPr marL="81280" marR="81280" marT="40640" marB="406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2" name="Picture 1" descr="Vermont_Yankee_Nuclear_Power_Pl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956" y="2529381"/>
            <a:ext cx="5340971" cy="4246072"/>
          </a:xfrm>
          <a:prstGeom prst="rect">
            <a:avLst/>
          </a:prstGeom>
        </p:spPr>
      </p:pic>
      <p:pic>
        <p:nvPicPr>
          <p:cNvPr id="9" name="Picture 8">
            <a:extLst>
              <a:ext uri="{FF2B5EF4-FFF2-40B4-BE49-F238E27FC236}">
                <a16:creationId xmlns:a16="http://schemas.microsoft.com/office/drawing/2014/main" id="{BF8CAD73-669D-1444-B403-C5861AEE0A39}"/>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29776168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77027"/>
            <a:ext cx="7816563"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Vermont Yankee nuclear plant, status</a:t>
            </a:r>
          </a:p>
        </p:txBody>
      </p:sp>
      <p:sp>
        <p:nvSpPr>
          <p:cNvPr id="3" name="TextBox 2"/>
          <p:cNvSpPr txBox="1"/>
          <p:nvPr/>
        </p:nvSpPr>
        <p:spPr>
          <a:xfrm>
            <a:off x="228600" y="6473196"/>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9" y="738952"/>
            <a:ext cx="11416538" cy="399405"/>
          </a:xfrm>
          <a:prstGeom prst="rect">
            <a:avLst/>
          </a:prstGeom>
          <a:solidFill>
            <a:srgbClr val="FFFFFF"/>
          </a:solidFill>
        </p:spPr>
        <p:txBody>
          <a:bodyPr wrap="square" rtlCol="0">
            <a:spAutoFit/>
          </a:bodyPr>
          <a:lstStyle/>
          <a:p>
            <a:pPr>
              <a:lnSpc>
                <a:spcPct val="110000"/>
              </a:lnSpc>
            </a:pPr>
            <a:r>
              <a:rPr lang="en-US" sz="2000">
                <a:latin typeface="Verdana" panose="020B0604030504040204" pitchFamily="34" charset="0"/>
                <a:cs typeface="Verdana" panose="020B0604030504040204" pitchFamily="34" charset="0"/>
              </a:rPr>
              <a:t>Vermont Yankee occupies a 125-acre site in </a:t>
            </a:r>
            <a:r>
              <a:rPr lang="en-US" sz="2000" b="1">
                <a:latin typeface="Verdana" panose="020B0604030504040204" pitchFamily="34" charset="0"/>
                <a:cs typeface="Verdana" panose="020B0604030504040204" pitchFamily="34" charset="0"/>
              </a:rPr>
              <a:t>Vernon, VT </a:t>
            </a:r>
            <a:r>
              <a:rPr lang="en-US" sz="2000">
                <a:latin typeface="Verdana" panose="020B0604030504040204" pitchFamily="34" charset="0"/>
                <a:cs typeface="Verdana" panose="020B0604030504040204" pitchFamily="34" charset="0"/>
              </a:rPr>
              <a:t>(Windham County)</a:t>
            </a:r>
            <a:endParaRPr lang="en-US" sz="2000">
              <a:solidFill>
                <a:srgbClr val="0000FF"/>
              </a:solidFill>
              <a:latin typeface="Verdana" panose="020B0604030504040204" pitchFamily="34" charset="0"/>
              <a:cs typeface="Verdana" panose="020B0604030504040204" pitchFamily="34" charset="0"/>
            </a:endParaRPr>
          </a:p>
        </p:txBody>
      </p:sp>
      <p:sp>
        <p:nvSpPr>
          <p:cNvPr id="12" name="TextBox 11"/>
          <p:cNvSpPr txBox="1"/>
          <p:nvPr/>
        </p:nvSpPr>
        <p:spPr>
          <a:xfrm>
            <a:off x="403783" y="1528704"/>
            <a:ext cx="11559615" cy="2118529"/>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September 2003</a:t>
            </a:r>
            <a:r>
              <a:rPr lang="en-US" sz="2000">
                <a:latin typeface="Verdana" panose="020B0604030504040204" pitchFamily="34" charset="0"/>
                <a:cs typeface="Verdana" panose="020B0604030504040204" pitchFamily="34" charset="0"/>
              </a:rPr>
              <a:t>: Entergy Nuclear Operations, the owner, submitted an application to the Nuclear Regulatory Commission (NRC) to increase the plant’s maximum power level by 20%.</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There were questions and objections.</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The plant was nearing the end of its licensing period.</a:t>
            </a:r>
          </a:p>
          <a:p>
            <a:pPr marL="342900" indent="-342900">
              <a:lnSpc>
                <a:spcPct val="110000"/>
              </a:lnSpc>
              <a:buFont typeface="Arial"/>
              <a:buChar char="•"/>
            </a:pPr>
            <a:r>
              <a:rPr lang="en-US" sz="2000">
                <a:latin typeface="Verdana" panose="020B0604030504040204" pitchFamily="34" charset="0"/>
                <a:cs typeface="Verdana" panose="020B0604030504040204" pitchFamily="34" charset="0"/>
              </a:rPr>
              <a:t>And it needed to be refueled to increase power.</a:t>
            </a:r>
          </a:p>
        </p:txBody>
      </p:sp>
      <p:sp>
        <p:nvSpPr>
          <p:cNvPr id="13" name="TextBox 12"/>
          <p:cNvSpPr txBox="1"/>
          <p:nvPr/>
        </p:nvSpPr>
        <p:spPr>
          <a:xfrm>
            <a:off x="415244" y="4074103"/>
            <a:ext cx="11416538" cy="399405"/>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January 2007</a:t>
            </a:r>
            <a:r>
              <a:rPr lang="en-US" sz="2000">
                <a:latin typeface="Verdana" panose="020B0604030504040204" pitchFamily="34" charset="0"/>
                <a:cs typeface="Verdana" panose="020B0604030504040204" pitchFamily="34" charset="0"/>
              </a:rPr>
              <a:t>: Entergy applied for a 20-year license extension.</a:t>
            </a:r>
          </a:p>
        </p:txBody>
      </p:sp>
      <p:sp>
        <p:nvSpPr>
          <p:cNvPr id="15" name="TextBox 14"/>
          <p:cNvSpPr txBox="1"/>
          <p:nvPr/>
        </p:nvSpPr>
        <p:spPr>
          <a:xfrm>
            <a:off x="426704" y="4927620"/>
            <a:ext cx="11416538" cy="399405"/>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2014</a:t>
            </a:r>
            <a:r>
              <a:rPr lang="en-US" sz="2000">
                <a:latin typeface="Verdana" panose="020B0604030504040204" pitchFamily="34" charset="0"/>
                <a:cs typeface="Verdana" panose="020B0604030504040204" pitchFamily="34" charset="0"/>
              </a:rPr>
              <a:t>: Vermont Yankee closed</a:t>
            </a:r>
            <a:r>
              <a:rPr lang="is-IS" sz="2000">
                <a:latin typeface="Verdana" panose="020B0604030504040204" pitchFamily="34" charset="0"/>
                <a:cs typeface="Verdana" panose="020B0604030504040204" pitchFamily="34" charset="0"/>
              </a:rPr>
              <a:t>… decomissioning dates uncertain</a:t>
            </a:r>
            <a:endParaRPr lang="en-US" sz="2000">
              <a:latin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EFE07DAD-21AE-DE4E-8F25-A25104A03A4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6968"/>
            <a:ext cx="628093" cy="584776"/>
          </a:xfrm>
          <a:prstGeom prst="rect">
            <a:avLst/>
          </a:prstGeom>
        </p:spPr>
      </p:pic>
      <p:sp>
        <p:nvSpPr>
          <p:cNvPr id="11" name="TextBox 10">
            <a:extLst>
              <a:ext uri="{FF2B5EF4-FFF2-40B4-BE49-F238E27FC236}">
                <a16:creationId xmlns:a16="http://schemas.microsoft.com/office/drawing/2014/main" id="{6FBBF0AA-6287-1942-8144-B1C77FD1D7A5}"/>
              </a:ext>
            </a:extLst>
          </p:cNvPr>
          <p:cNvSpPr txBox="1"/>
          <p:nvPr/>
        </p:nvSpPr>
        <p:spPr>
          <a:xfrm>
            <a:off x="403783" y="5795460"/>
            <a:ext cx="11416538" cy="399405"/>
          </a:xfrm>
          <a:prstGeom prst="rect">
            <a:avLst/>
          </a:prstGeom>
          <a:solidFill>
            <a:srgbClr val="FFFFFF"/>
          </a:solidFill>
        </p:spPr>
        <p:txBody>
          <a:bodyPr wrap="square" rtlCol="0">
            <a:spAutoFit/>
          </a:bodyPr>
          <a:lstStyle/>
          <a:p>
            <a:pPr>
              <a:lnSpc>
                <a:spcPct val="110000"/>
              </a:lnSpc>
            </a:pPr>
            <a:r>
              <a:rPr lang="en-US" sz="2000" u="sng">
                <a:latin typeface="Verdana" panose="020B0604030504040204" pitchFamily="34" charset="0"/>
                <a:cs typeface="Verdana" panose="020B0604030504040204" pitchFamily="34" charset="0"/>
              </a:rPr>
              <a:t>2019</a:t>
            </a:r>
            <a:r>
              <a:rPr lang="en-US" sz="2000">
                <a:latin typeface="Verdana" panose="020B0604030504040204" pitchFamily="34" charset="0"/>
                <a:cs typeface="Verdana" panose="020B0604030504040204" pitchFamily="34" charset="0"/>
              </a:rPr>
              <a:t>: Vermont Yankee sold to North Star and decommissioning begun; to end in 2030</a:t>
            </a:r>
          </a:p>
        </p:txBody>
      </p:sp>
    </p:spTree>
    <p:extLst>
      <p:ext uri="{BB962C8B-B14F-4D97-AF65-F5344CB8AC3E}">
        <p14:creationId xmlns:p14="http://schemas.microsoft.com/office/powerpoint/2010/main" val="41959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Verdana" panose="020B0604030504040204" pitchFamily="34" charset="0"/>
            </a:endParaRPr>
          </a:p>
        </p:txBody>
      </p:sp>
      <p:sp>
        <p:nvSpPr>
          <p:cNvPr id="5" name="TextBox 4"/>
          <p:cNvSpPr txBox="1"/>
          <p:nvPr/>
        </p:nvSpPr>
        <p:spPr>
          <a:xfrm>
            <a:off x="228600" y="90882"/>
            <a:ext cx="7061549" cy="523220"/>
          </a:xfrm>
          <a:prstGeom prst="rect">
            <a:avLst/>
          </a:prstGeom>
          <a:noFill/>
        </p:spPr>
        <p:txBody>
          <a:bodyPr wrap="none" rtlCol="0">
            <a:spAutoFit/>
          </a:bodyPr>
          <a:lstStyle/>
          <a:p>
            <a:r>
              <a:rPr lang="en-US" sz="2800" b="1">
                <a:solidFill>
                  <a:prstClr val="white"/>
                </a:solidFill>
                <a:latin typeface="Verdana" panose="020B0604030504040204" pitchFamily="34" charset="0"/>
                <a:cs typeface="Verdana" panose="020B0604030504040204" pitchFamily="34" charset="0"/>
              </a:rPr>
              <a:t>Dry cask storage of nuclear waste</a:t>
            </a:r>
          </a:p>
        </p:txBody>
      </p:sp>
      <p:sp>
        <p:nvSpPr>
          <p:cNvPr id="3" name="TextBox 2"/>
          <p:cNvSpPr txBox="1"/>
          <p:nvPr/>
        </p:nvSpPr>
        <p:spPr>
          <a:xfrm>
            <a:off x="75307" y="6408177"/>
            <a:ext cx="1736886" cy="307777"/>
          </a:xfrm>
          <a:prstGeom prst="rect">
            <a:avLst/>
          </a:prstGeom>
          <a:solidFill>
            <a:schemeClr val="bg1"/>
          </a:solidFill>
        </p:spPr>
        <p:txBody>
          <a:bodyPr wrap="none" rtlCol="0">
            <a:spAutoFit/>
          </a:bodyPr>
          <a:lstStyle/>
          <a:p>
            <a:r>
              <a:rPr lang="en-US" sz="1400" err="1">
                <a:latin typeface="Verdana" panose="020B0604030504040204" pitchFamily="34" charset="0"/>
                <a:cs typeface="Verdana" panose="020B0604030504040204" pitchFamily="34" charset="0"/>
              </a:rPr>
              <a:t>www.eia.doe.gov</a:t>
            </a:r>
            <a:endParaRPr lang="en-US" sz="1400">
              <a:latin typeface="Verdana" panose="020B0604030504040204" pitchFamily="34" charset="0"/>
              <a:cs typeface="Verdana" panose="020B0604030504040204" pitchFamily="34" charset="0"/>
            </a:endParaRPr>
          </a:p>
        </p:txBody>
      </p:sp>
      <p:sp>
        <p:nvSpPr>
          <p:cNvPr id="9" name="TextBox 8"/>
          <p:cNvSpPr txBox="1"/>
          <p:nvPr/>
        </p:nvSpPr>
        <p:spPr>
          <a:xfrm>
            <a:off x="319659" y="738953"/>
            <a:ext cx="11643740" cy="1779975"/>
          </a:xfrm>
          <a:prstGeom prst="rect">
            <a:avLst/>
          </a:prstGeom>
          <a:solidFill>
            <a:srgbClr val="FFFFFF"/>
          </a:solidFill>
        </p:spPr>
        <p:txBody>
          <a:bodyPr wrap="square" rtlCol="0">
            <a:spAutoFit/>
          </a:bodyPr>
          <a:lstStyle/>
          <a:p>
            <a:pPr>
              <a:lnSpc>
                <a:spcPct val="110000"/>
              </a:lnSpc>
            </a:pPr>
            <a:r>
              <a:rPr lang="en-US" sz="2000" dirty="0">
                <a:solidFill>
                  <a:srgbClr val="000000"/>
                </a:solidFill>
                <a:latin typeface="Verdana" panose="020B0604030504040204" pitchFamily="34" charset="0"/>
                <a:cs typeface="Verdana" panose="020B0604030504040204" pitchFamily="34" charset="0"/>
              </a:rPr>
              <a:t>Nuclear waste at Vermont Yankee is stored on site in </a:t>
            </a:r>
            <a:r>
              <a:rPr lang="en-US" sz="2000" b="1" dirty="0">
                <a:solidFill>
                  <a:srgbClr val="000000"/>
                </a:solidFill>
                <a:latin typeface="Verdana" panose="020B0604030504040204" pitchFamily="34" charset="0"/>
                <a:cs typeface="Verdana" panose="020B0604030504040204" pitchFamily="34" charset="0"/>
              </a:rPr>
              <a:t>‘dry casks’.</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Spent fuel is placed in a canister and flooded with inert gas.</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The steel cylinder is bolted / welded shut.</a:t>
            </a:r>
          </a:p>
          <a:p>
            <a:pPr marL="342900" indent="-342900">
              <a:lnSpc>
                <a:spcPct val="110000"/>
              </a:lnSpc>
              <a:buFont typeface="Arial"/>
              <a:buChar char="•"/>
            </a:pPr>
            <a:r>
              <a:rPr lang="en-US" sz="2000" dirty="0">
                <a:solidFill>
                  <a:srgbClr val="000000"/>
                </a:solidFill>
                <a:latin typeface="Verdana" panose="020B0604030504040204" pitchFamily="34" charset="0"/>
                <a:cs typeface="Verdana" panose="020B0604030504040204" pitchFamily="34" charset="0"/>
              </a:rPr>
              <a:t>Cylinders are surrounded by additional steel, concrete or other material to shield humans from radiation.</a:t>
            </a:r>
          </a:p>
        </p:txBody>
      </p:sp>
      <p:pic>
        <p:nvPicPr>
          <p:cNvPr id="16" name="Picture 4" descr="File:Nuclear dry storage.jpg">
            <a:hlinkClick r:id="rId2"/>
          </p:cNvPr>
          <p:cNvPicPr>
            <a:picLocks noChangeAspect="1" noChangeArrowheads="1"/>
          </p:cNvPicPr>
          <p:nvPr/>
        </p:nvPicPr>
        <p:blipFill>
          <a:blip r:embed="rId3" cstate="print"/>
          <a:srcRect/>
          <a:stretch>
            <a:fillRect/>
          </a:stretch>
        </p:blipFill>
        <p:spPr bwMode="auto">
          <a:xfrm>
            <a:off x="2064328" y="2509488"/>
            <a:ext cx="6556952" cy="4145061"/>
          </a:xfrm>
          <a:prstGeom prst="rect">
            <a:avLst/>
          </a:prstGeom>
          <a:noFill/>
          <a:ln w="9525">
            <a:noFill/>
            <a:miter lim="800000"/>
            <a:headEnd/>
            <a:tailEnd/>
          </a:ln>
        </p:spPr>
      </p:pic>
      <p:pic>
        <p:nvPicPr>
          <p:cNvPr id="11" name="Picture 2" descr="File:Dry-cask.gif">
            <a:hlinkClick r:id="rId4"/>
          </p:cNvPr>
          <p:cNvPicPr>
            <a:picLocks noChangeAspect="1" noChangeArrowheads="1"/>
          </p:cNvPicPr>
          <p:nvPr/>
        </p:nvPicPr>
        <p:blipFill>
          <a:blip r:embed="rId5" cstate="print"/>
          <a:srcRect/>
          <a:stretch>
            <a:fillRect/>
          </a:stretch>
        </p:blipFill>
        <p:spPr bwMode="auto">
          <a:xfrm>
            <a:off x="8751113" y="2376502"/>
            <a:ext cx="3212286" cy="4333352"/>
          </a:xfrm>
          <a:prstGeom prst="rect">
            <a:avLst/>
          </a:prstGeom>
          <a:noFill/>
          <a:ln w="9525">
            <a:noFill/>
            <a:miter lim="800000"/>
            <a:headEnd/>
            <a:tailEnd/>
          </a:ln>
        </p:spPr>
      </p:pic>
      <p:pic>
        <p:nvPicPr>
          <p:cNvPr id="10" name="Picture 9">
            <a:extLst>
              <a:ext uri="{FF2B5EF4-FFF2-40B4-BE49-F238E27FC236}">
                <a16:creationId xmlns:a16="http://schemas.microsoft.com/office/drawing/2014/main" id="{6935A735-F829-644C-B183-0282861C9789}"/>
              </a:ext>
            </a:extLst>
          </p:cNvPr>
          <p:cNvPicPr>
            <a:picLocks noChangeAspect="1"/>
          </p:cNvPicPr>
          <p:nvPr/>
        </p:nvPicPr>
        <p:blipFill>
          <a:blip r:embed="rId6">
            <a:duotone>
              <a:prstClr val="black"/>
              <a:schemeClr val="accent1">
                <a:tint val="45000"/>
                <a:satMod val="400000"/>
              </a:schemeClr>
            </a:duotone>
          </a:blip>
          <a:stretch>
            <a:fillRect/>
          </a:stretch>
        </p:blipFill>
        <p:spPr>
          <a:xfrm>
            <a:off x="11335306" y="66968"/>
            <a:ext cx="628093" cy="584776"/>
          </a:xfrm>
          <a:prstGeom prst="rect">
            <a:avLst/>
          </a:prstGeom>
        </p:spPr>
      </p:pic>
    </p:spTree>
    <p:extLst>
      <p:ext uri="{BB962C8B-B14F-4D97-AF65-F5344CB8AC3E}">
        <p14:creationId xmlns:p14="http://schemas.microsoft.com/office/powerpoint/2010/main" val="19191042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15102</TotalTime>
  <Words>8733</Words>
  <Application>Microsoft Macintosh PowerPoint</Application>
  <PresentationFormat>Widescreen</PresentationFormat>
  <Paragraphs>994</Paragraphs>
  <Slides>110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Arial</vt:lpstr>
      <vt:lpstr>Calibri</vt:lpstr>
      <vt:lpstr>Calibri Light</vt:lpstr>
      <vt:lpstr>Lucida Grande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793</cp:revision>
  <cp:lastPrinted>2019-09-29T14:39:39Z</cp:lastPrinted>
  <dcterms:created xsi:type="dcterms:W3CDTF">2017-04-16T22:05:10Z</dcterms:created>
  <dcterms:modified xsi:type="dcterms:W3CDTF">2020-09-28T18:11:24Z</dcterms:modified>
</cp:coreProperties>
</file>