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300" r:id="rId5"/>
    <p:sldId id="301" r:id="rId6"/>
    <p:sldId id="261" r:id="rId7"/>
    <p:sldId id="304" r:id="rId8"/>
    <p:sldId id="305" r:id="rId9"/>
    <p:sldId id="306" r:id="rId10"/>
    <p:sldId id="307" r:id="rId11"/>
    <p:sldId id="330" r:id="rId12"/>
    <p:sldId id="331" r:id="rId13"/>
    <p:sldId id="332" r:id="rId14"/>
    <p:sldId id="308" r:id="rId15"/>
    <p:sldId id="333" r:id="rId16"/>
    <p:sldId id="354" r:id="rId17"/>
    <p:sldId id="334" r:id="rId18"/>
    <p:sldId id="338" r:id="rId19"/>
    <p:sldId id="310" r:id="rId20"/>
    <p:sldId id="311" r:id="rId21"/>
    <p:sldId id="312" r:id="rId22"/>
    <p:sldId id="316" r:id="rId23"/>
    <p:sldId id="318" r:id="rId24"/>
    <p:sldId id="317" r:id="rId25"/>
    <p:sldId id="319" r:id="rId26"/>
    <p:sldId id="351" r:id="rId27"/>
    <p:sldId id="352" r:id="rId28"/>
    <p:sldId id="353" r:id="rId29"/>
    <p:sldId id="350" r:id="rId30"/>
    <p:sldId id="372" r:id="rId31"/>
    <p:sldId id="373" r:id="rId32"/>
    <p:sldId id="374" r:id="rId33"/>
    <p:sldId id="375" r:id="rId34"/>
    <p:sldId id="327" r:id="rId35"/>
    <p:sldId id="336" r:id="rId36"/>
    <p:sldId id="315" r:id="rId37"/>
    <p:sldId id="355" r:id="rId38"/>
    <p:sldId id="320" r:id="rId39"/>
    <p:sldId id="321" r:id="rId40"/>
    <p:sldId id="376" r:id="rId41"/>
    <p:sldId id="329" r:id="rId42"/>
    <p:sldId id="262" r:id="rId43"/>
    <p:sldId id="263" r:id="rId44"/>
    <p:sldId id="337" r:id="rId45"/>
    <p:sldId id="276" r:id="rId46"/>
    <p:sldId id="280" r:id="rId47"/>
    <p:sldId id="281" r:id="rId48"/>
    <p:sldId id="282" r:id="rId49"/>
    <p:sldId id="283" r:id="rId50"/>
    <p:sldId id="284" r:id="rId51"/>
    <p:sldId id="285" r:id="rId52"/>
    <p:sldId id="286" r:id="rId53"/>
    <p:sldId id="287" r:id="rId54"/>
    <p:sldId id="288" r:id="rId55"/>
    <p:sldId id="356" r:id="rId56"/>
    <p:sldId id="289" r:id="rId57"/>
    <p:sldId id="291" r:id="rId58"/>
    <p:sldId id="292" r:id="rId59"/>
    <p:sldId id="293" r:id="rId60"/>
    <p:sldId id="294" r:id="rId61"/>
    <p:sldId id="295" r:id="rId62"/>
    <p:sldId id="340" r:id="rId63"/>
    <p:sldId id="339" r:id="rId64"/>
    <p:sldId id="362" r:id="rId65"/>
    <p:sldId id="363" r:id="rId66"/>
    <p:sldId id="368" r:id="rId67"/>
    <p:sldId id="367" r:id="rId68"/>
    <p:sldId id="364" r:id="rId69"/>
    <p:sldId id="359" r:id="rId70"/>
    <p:sldId id="360" r:id="rId71"/>
    <p:sldId id="370" r:id="rId72"/>
    <p:sldId id="371" r:id="rId73"/>
    <p:sldId id="361" r:id="rId74"/>
    <p:sldId id="369" r:id="rId75"/>
    <p:sldId id="342" r:id="rId76"/>
    <p:sldId id="343" r:id="rId77"/>
    <p:sldId id="344" r:id="rId78"/>
    <p:sldId id="377" r:id="rId79"/>
    <p:sldId id="378" r:id="rId80"/>
    <p:sldId id="345" r:id="rId81"/>
    <p:sldId id="379" r:id="rId82"/>
    <p:sldId id="380" r:id="rId83"/>
    <p:sldId id="381" r:id="rId84"/>
    <p:sldId id="346" r:id="rId85"/>
    <p:sldId id="366" r:id="rId86"/>
    <p:sldId id="347" r:id="rId87"/>
    <p:sldId id="349" r:id="rId88"/>
    <p:sldId id="348" r:id="rId89"/>
    <p:sldId id="341" r:id="rId90"/>
    <p:sldId id="299"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0"/>
    <p:restoredTop sz="91522" autoAdjust="0"/>
  </p:normalViewPr>
  <p:slideViewPr>
    <p:cSldViewPr snapToGrid="0" snapToObjects="1">
      <p:cViewPr varScale="1">
        <p:scale>
          <a:sx n="120" d="100"/>
          <a:sy n="120" d="100"/>
        </p:scale>
        <p:origin x="1160" y="17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636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102FC-6476-3E47-A7E7-50C2542AA6F3}"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316956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102FC-6476-3E47-A7E7-50C2542AA6F3}"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32191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102FC-6476-3E47-A7E7-50C2542AA6F3}"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112838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102FC-6476-3E47-A7E7-50C2542AA6F3}"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98200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102FC-6476-3E47-A7E7-50C2542AA6F3}" type="datetimeFigureOut">
              <a:rPr lang="en-US" smtClean="0"/>
              <a:t>12/3/19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50039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102FC-6476-3E47-A7E7-50C2542AA6F3}"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40109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102FC-6476-3E47-A7E7-50C2542AA6F3}" type="datetimeFigureOut">
              <a:rPr lang="en-US" smtClean="0"/>
              <a:t>12/3/19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46507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102FC-6476-3E47-A7E7-50C2542AA6F3}" type="datetimeFigureOut">
              <a:rPr lang="en-US" smtClean="0"/>
              <a:t>12/3/19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13645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102FC-6476-3E47-A7E7-50C2542AA6F3}" type="datetimeFigureOut">
              <a:rPr lang="en-US" smtClean="0"/>
              <a:t>12/3/19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218106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1102FC-6476-3E47-A7E7-50C2542AA6F3}"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87973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1102FC-6476-3E47-A7E7-50C2542AA6F3}" type="datetimeFigureOut">
              <a:rPr lang="en-US" smtClean="0"/>
              <a:t>12/3/19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45D7B-2B57-2741-8865-D798909A5DC9}" type="slidenum">
              <a:rPr lang="en-US" smtClean="0"/>
              <a:t>‹#›</a:t>
            </a:fld>
            <a:endParaRPr lang="en-US"/>
          </a:p>
        </p:txBody>
      </p:sp>
    </p:spTree>
    <p:extLst>
      <p:ext uri="{BB962C8B-B14F-4D97-AF65-F5344CB8AC3E}">
        <p14:creationId xmlns:p14="http://schemas.microsoft.com/office/powerpoint/2010/main" val="420075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102FC-6476-3E47-A7E7-50C2542AA6F3}" type="datetimeFigureOut">
              <a:rPr lang="en-US" smtClean="0"/>
              <a:t>12/3/19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45D7B-2B57-2741-8865-D798909A5DC9}" type="slidenum">
              <a:rPr lang="en-US" smtClean="0"/>
              <a:t>‹#›</a:t>
            </a:fld>
            <a:endParaRPr lang="en-US"/>
          </a:p>
        </p:txBody>
      </p:sp>
    </p:spTree>
    <p:extLst>
      <p:ext uri="{BB962C8B-B14F-4D97-AF65-F5344CB8AC3E}">
        <p14:creationId xmlns:p14="http://schemas.microsoft.com/office/powerpoint/2010/main" val="1822343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theguardian.com/environment/2017/oct/15/wild-is-the-wind-the-resource-that-could-power-the-world"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theguardian.com/commentisfree/2017/sep/26/offshore-wind-power-energy-price-climate-change"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4.jpe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upload.wikimedia.org/wikipedia/commons/0/09/Wind_turbine_(xndr).jpg" TargetMode="Externa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www.noaanews.noaa.gov/stories2011/images/vattenfall-image_300.jpg"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vtdigger.org/2016/02/19/survey-shows-75-percent-of-vermonters-want-more-solar/"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eantechnica.com/2017/05/24/whats-wind-power-vermont/" TargetMode="Externa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evendaysvt.com/vermont/power-struggle-vermont-utilities-dont-want-new-wind-energy/Content?oid=2933555"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www.theguardian.com/sustainable-business/2016/dec/21/" TargetMode="External"/><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theguardian.com/sustainable-business/2016/dec/21/"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gi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theguardian.com/environment/2017/oct/15/wild-is-the-wind-the-resource-that-could-power-the-world"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102481"/>
            <a:ext cx="7664278" cy="461665"/>
          </a:xfrm>
          <a:prstGeom prst="rect">
            <a:avLst/>
          </a:prstGeom>
          <a:noFill/>
        </p:spPr>
        <p:txBody>
          <a:bodyPr wrap="none" rtlCol="0">
            <a:spAutoFit/>
          </a:bodyPr>
          <a:lstStyle/>
          <a:p>
            <a:pPr defTabSz="914400"/>
            <a:r>
              <a:rPr lang="en-US" sz="2400" b="1" dirty="0">
                <a:solidFill>
                  <a:prstClr val="white"/>
                </a:solidFill>
                <a:latin typeface="Verdana" panose="020B0604030504040204" pitchFamily="34" charset="0"/>
                <a:ea typeface="Verdana" panose="020B0604030504040204" pitchFamily="34" charset="0"/>
                <a:cs typeface="Verdana" panose="020B0604030504040204" pitchFamily="34" charset="0"/>
              </a:rPr>
              <a:t>SSC 2030: Energy Systems &amp; Sustainability</a:t>
            </a:r>
          </a:p>
        </p:txBody>
      </p:sp>
      <p:sp>
        <p:nvSpPr>
          <p:cNvPr id="8" name="TextBox 7"/>
          <p:cNvSpPr txBox="1"/>
          <p:nvPr/>
        </p:nvSpPr>
        <p:spPr>
          <a:xfrm>
            <a:off x="1032160" y="1189140"/>
            <a:ext cx="7753405" cy="4485139"/>
          </a:xfrm>
          <a:prstGeom prst="rect">
            <a:avLst/>
          </a:prstGeom>
          <a:noFill/>
        </p:spPr>
        <p:txBody>
          <a:bodyPr wrap="none" rtlCol="0">
            <a:spAutoFit/>
          </a:bodyPr>
          <a:lstStyle/>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 Wind energy</a:t>
            </a:r>
            <a:endParaRPr lang="en-US" sz="800" b="1" dirty="0">
              <a:latin typeface="Verdana" panose="020B0604030504040204" pitchFamily="34" charset="0"/>
              <a:ea typeface="Verdana" panose="020B0604030504040204" pitchFamily="34" charset="0"/>
              <a:cs typeface="Verdana" panose="020B0604030504040204" pitchFamily="34" charset="0"/>
            </a:endParaRP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9.1: </a:t>
            </a:r>
            <a:r>
              <a:rPr lang="en-US" sz="2000" dirty="0">
                <a:latin typeface="Verdana" panose="020B0604030504040204" pitchFamily="34" charset="0"/>
                <a:ea typeface="Verdana" panose="020B0604030504040204" pitchFamily="34" charset="0"/>
                <a:cs typeface="Verdana" panose="020B0604030504040204" pitchFamily="34" charset="0"/>
              </a:rPr>
              <a:t>Introduction</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9.2: </a:t>
            </a:r>
            <a:r>
              <a:rPr lang="en-US" sz="2000" dirty="0">
                <a:latin typeface="Verdana" panose="020B0604030504040204" pitchFamily="34" charset="0"/>
                <a:ea typeface="Verdana" panose="020B0604030504040204" pitchFamily="34" charset="0"/>
                <a:cs typeface="Verdana" panose="020B0604030504040204" pitchFamily="34" charset="0"/>
              </a:rPr>
              <a:t>The wind and wind resources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9.3: </a:t>
            </a:r>
            <a:r>
              <a:rPr lang="en-US" sz="2000" dirty="0">
                <a:latin typeface="Verdana" panose="020B0604030504040204" pitchFamily="34" charset="0"/>
                <a:ea typeface="Verdana" panose="020B0604030504040204" pitchFamily="34" charset="0"/>
                <a:cs typeface="Verdana" panose="020B0604030504040204" pitchFamily="34" charset="0"/>
              </a:rPr>
              <a:t>Wind turbines: types and components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9.4: </a:t>
            </a:r>
            <a:r>
              <a:rPr lang="en-US" sz="2000" dirty="0">
                <a:latin typeface="Verdana" panose="020B0604030504040204" pitchFamily="34" charset="0"/>
                <a:ea typeface="Verdana" panose="020B0604030504040204" pitchFamily="34" charset="0"/>
                <a:cs typeface="Verdana" panose="020B0604030504040204" pitchFamily="34" charset="0"/>
              </a:rPr>
              <a:t>Aerodynamics of wind turbines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9.5: </a:t>
            </a:r>
            <a:r>
              <a:rPr lang="en-US" sz="2000" dirty="0">
                <a:latin typeface="Verdana" panose="020B0604030504040204" pitchFamily="34" charset="0"/>
                <a:ea typeface="Verdana" panose="020B0604030504040204" pitchFamily="34" charset="0"/>
                <a:cs typeface="Verdana" panose="020B0604030504040204" pitchFamily="34" charset="0"/>
              </a:rPr>
              <a:t>Power and energy from wind turbines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9.6: </a:t>
            </a:r>
            <a:r>
              <a:rPr lang="en-US" sz="2000" dirty="0">
                <a:latin typeface="Verdana" panose="020B0604030504040204" pitchFamily="34" charset="0"/>
                <a:ea typeface="Verdana" panose="020B0604030504040204" pitchFamily="34" charset="0"/>
                <a:cs typeface="Verdana" panose="020B0604030504040204" pitchFamily="34" charset="0"/>
              </a:rPr>
              <a:t>Wind project scale and Vermont examples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9.7: </a:t>
            </a:r>
            <a:r>
              <a:rPr lang="en-US" sz="2000" dirty="0">
                <a:latin typeface="Verdana" panose="020B0604030504040204" pitchFamily="34" charset="0"/>
                <a:ea typeface="Verdana" panose="020B0604030504040204" pitchFamily="34" charset="0"/>
                <a:cs typeface="Verdana" panose="020B0604030504040204" pitchFamily="34" charset="0"/>
              </a:rPr>
              <a:t>Environmental impacts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9.8: </a:t>
            </a:r>
            <a:r>
              <a:rPr lang="en-US" sz="2000" dirty="0">
                <a:latin typeface="Verdana" panose="020B0604030504040204" pitchFamily="34" charset="0"/>
                <a:ea typeface="Verdana" panose="020B0604030504040204" pitchFamily="34" charset="0"/>
                <a:cs typeface="Verdana" panose="020B0604030504040204" pitchFamily="34" charset="0"/>
              </a:rPr>
              <a:t>Economics</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9.9: </a:t>
            </a:r>
            <a:r>
              <a:rPr lang="en-US" sz="2000" dirty="0">
                <a:latin typeface="Verdana" panose="020B0604030504040204" pitchFamily="34" charset="0"/>
                <a:ea typeface="Verdana" panose="020B0604030504040204" pitchFamily="34" charset="0"/>
                <a:cs typeface="Verdana" panose="020B0604030504040204" pitchFamily="34" charset="0"/>
              </a:rPr>
              <a:t>Commercial development and potential</a:t>
            </a:r>
          </a:p>
          <a:p>
            <a:pPr>
              <a:lnSpc>
                <a:spcPct val="120000"/>
              </a:lnSpc>
            </a:pPr>
            <a:r>
              <a:rPr lang="en-US" sz="2000" b="1" dirty="0">
                <a:latin typeface="Verdana" panose="020B0604030504040204" pitchFamily="34" charset="0"/>
                <a:ea typeface="Verdana" panose="020B0604030504040204" pitchFamily="34" charset="0"/>
                <a:cs typeface="Verdana" panose="020B0604030504040204" pitchFamily="34" charset="0"/>
              </a:rPr>
              <a:t>9.10: </a:t>
            </a:r>
            <a:r>
              <a:rPr lang="en-US" sz="2000" dirty="0">
                <a:latin typeface="Verdana" panose="020B0604030504040204" pitchFamily="34" charset="0"/>
                <a:ea typeface="Verdana" panose="020B0604030504040204" pitchFamily="34" charset="0"/>
                <a:cs typeface="Verdana" panose="020B0604030504040204" pitchFamily="34" charset="0"/>
              </a:rPr>
              <a:t>Offshore and ocean wind potential and development</a:t>
            </a:r>
          </a:p>
          <a:p>
            <a:pPr marL="563563" indent="-342900">
              <a:lnSpc>
                <a:spcPct val="12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i="1" dirty="0">
                <a:latin typeface="Verdana" panose="020B0604030504040204" pitchFamily="34" charset="0"/>
                <a:ea typeface="Verdana" panose="020B0604030504040204" pitchFamily="34" charset="0"/>
                <a:cs typeface="Verdana" panose="020B0604030504040204" pitchFamily="34" charset="0"/>
              </a:rPr>
              <a:t>Wind energy in Vermont discussed throughout</a:t>
            </a:r>
          </a:p>
        </p:txBody>
      </p:sp>
      <p:sp>
        <p:nvSpPr>
          <p:cNvPr id="2" name="TextBox 1"/>
          <p:cNvSpPr txBox="1"/>
          <p:nvPr/>
        </p:nvSpPr>
        <p:spPr>
          <a:xfrm>
            <a:off x="38100" y="6273800"/>
            <a:ext cx="9094938" cy="584776"/>
          </a:xfrm>
          <a:prstGeom prst="rect">
            <a:avLst/>
          </a:prstGeom>
          <a:noFill/>
        </p:spPr>
        <p:txBody>
          <a:bodyPr wrap="none" rtlCol="0">
            <a:spAutoFit/>
          </a:bodyPr>
          <a:lstStyle/>
          <a:p>
            <a:r>
              <a:rPr lang="en-US" sz="1600" u="sng" dirty="0">
                <a:latin typeface="Avenir Medium"/>
                <a:cs typeface="Avenir Medium"/>
              </a:rPr>
              <a:t>Main source</a:t>
            </a:r>
            <a:r>
              <a:rPr lang="en-US" sz="1600" dirty="0">
                <a:latin typeface="Avenir Medium"/>
                <a:cs typeface="Avenir Medium"/>
              </a:rPr>
              <a:t>: Boyle, Godfrey (</a:t>
            </a:r>
            <a:r>
              <a:rPr lang="en-US" sz="1600" dirty="0" err="1">
                <a:latin typeface="Avenir Medium"/>
                <a:cs typeface="Avenir Medium"/>
              </a:rPr>
              <a:t>ed</a:t>
            </a:r>
            <a:r>
              <a:rPr lang="en-US" sz="1600" dirty="0">
                <a:latin typeface="Avenir Medium"/>
                <a:cs typeface="Avenir Medium"/>
              </a:rPr>
              <a:t>) (2004) Renewable Energy: Power for a Sustainable Future, 2/e,</a:t>
            </a:r>
            <a:br>
              <a:rPr lang="en-US" sz="1600" dirty="0">
                <a:latin typeface="Avenir Medium"/>
                <a:cs typeface="Avenir Medium"/>
              </a:rPr>
            </a:br>
            <a:r>
              <a:rPr lang="en-US" sz="1600" dirty="0">
                <a:latin typeface="Avenir Medium"/>
                <a:cs typeface="Avenir Medium"/>
              </a:rPr>
              <a:t>                      Oxford University Press, UK</a:t>
            </a:r>
          </a:p>
        </p:txBody>
      </p:sp>
      <p:pic>
        <p:nvPicPr>
          <p:cNvPr id="7" name="Picture 6">
            <a:extLst>
              <a:ext uri="{FF2B5EF4-FFF2-40B4-BE49-F238E27FC236}">
                <a16:creationId xmlns:a16="http://schemas.microsoft.com/office/drawing/2014/main" id="{B4B450EC-D04E-D746-B342-5AC5CDEAAA73}"/>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702528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02655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Pressure predicts weather &amp; wind</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Box 9"/>
          <p:cNvSpPr txBox="1"/>
          <p:nvPr/>
        </p:nvSpPr>
        <p:spPr>
          <a:xfrm rot="16200000">
            <a:off x="7462983" y="5221548"/>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14" name="Text Box 3"/>
          <p:cNvSpPr txBox="1">
            <a:spLocks noChangeArrowheads="1"/>
          </p:cNvSpPr>
          <p:nvPr/>
        </p:nvSpPr>
        <p:spPr bwMode="auto">
          <a:xfrm>
            <a:off x="228600" y="696256"/>
            <a:ext cx="891539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High pressure </a:t>
            </a:r>
            <a:r>
              <a:rPr lang="en-US" altLang="en-US" sz="2000" dirty="0">
                <a:latin typeface="Verdana" panose="020B0604030504040204" pitchFamily="34" charset="0"/>
                <a:ea typeface="Verdana" panose="020B0604030504040204" pitchFamily="34" charset="0"/>
                <a:cs typeface="Verdana" panose="020B0604030504040204" pitchFamily="34" charset="0"/>
              </a:rPr>
              <a:t>predicts good (clear) weather while </a:t>
            </a:r>
            <a:r>
              <a:rPr lang="en-US" altLang="en-US" sz="2000" b="1" dirty="0">
                <a:latin typeface="Verdana" panose="020B0604030504040204" pitchFamily="34" charset="0"/>
                <a:ea typeface="Verdana" panose="020B0604030504040204" pitchFamily="34" charset="0"/>
                <a:cs typeface="Verdana" panose="020B0604030504040204" pitchFamily="34" charset="0"/>
              </a:rPr>
              <a:t>low pressure </a:t>
            </a:r>
            <a:r>
              <a:rPr lang="en-US" altLang="en-US" sz="2000" dirty="0">
                <a:latin typeface="Verdana" panose="020B0604030504040204" pitchFamily="34" charset="0"/>
                <a:ea typeface="Verdana" panose="020B0604030504040204" pitchFamily="34" charset="0"/>
                <a:cs typeface="Verdana" panose="020B0604030504040204" pitchFamily="34" charset="0"/>
              </a:rPr>
              <a:t>indicates changing, windy weather &amp; precipitation.</a:t>
            </a:r>
          </a:p>
        </p:txBody>
      </p:sp>
      <p:pic>
        <p:nvPicPr>
          <p:cNvPr id="3" name="Picture 2" descr="Scanbot Dec 7, 2017 7.52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77123" y="824244"/>
            <a:ext cx="5364555" cy="6679397"/>
          </a:xfrm>
          <a:prstGeom prst="rect">
            <a:avLst/>
          </a:prstGeom>
        </p:spPr>
      </p:pic>
      <p:pic>
        <p:nvPicPr>
          <p:cNvPr id="9" name="Picture 8">
            <a:extLst>
              <a:ext uri="{FF2B5EF4-FFF2-40B4-BE49-F238E27FC236}">
                <a16:creationId xmlns:a16="http://schemas.microsoft.com/office/drawing/2014/main" id="{B83E2985-FAB5-6143-B2B9-D42FB48D0079}"/>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359195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46949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US wind resources</a:t>
            </a:r>
          </a:p>
        </p:txBody>
      </p:sp>
      <p:pic>
        <p:nvPicPr>
          <p:cNvPr id="10" name="Picture 3" descr="Graphic of U.S. Annual Wind Power Resource, showing 7 different Power classes of Wind Power and Speed, ranging from Class 1; Wind Power = +200 w per m2;  and Speed, m divided by s. For more information about this graphic, contact the webmaster."/>
          <p:cNvPicPr>
            <a:picLocks noChangeAspect="1" noChangeArrowheads="1"/>
          </p:cNvPicPr>
          <p:nvPr/>
        </p:nvPicPr>
        <p:blipFill rotWithShape="1">
          <a:blip r:embed="rId2" cstate="print"/>
          <a:srcRect t="6013"/>
          <a:stretch/>
        </p:blipFill>
        <p:spPr bwMode="auto">
          <a:xfrm>
            <a:off x="1822917" y="693856"/>
            <a:ext cx="7013306" cy="6162443"/>
          </a:xfrm>
          <a:prstGeom prst="rect">
            <a:avLst/>
          </a:prstGeom>
          <a:noFill/>
          <a:ln w="9525">
            <a:noFill/>
            <a:miter lim="800000"/>
            <a:headEnd/>
            <a:tailEnd/>
          </a:ln>
        </p:spPr>
      </p:pic>
      <p:sp>
        <p:nvSpPr>
          <p:cNvPr id="11" name="Text Box 4"/>
          <p:cNvSpPr txBox="1">
            <a:spLocks noChangeArrowheads="1"/>
          </p:cNvSpPr>
          <p:nvPr/>
        </p:nvSpPr>
        <p:spPr bwMode="auto">
          <a:xfrm rot="16200000">
            <a:off x="7002615" y="4716615"/>
            <a:ext cx="3974993" cy="307777"/>
          </a:xfrm>
          <a:prstGeom prst="rect">
            <a:avLst/>
          </a:prstGeom>
          <a:noFill/>
          <a:ln w="9525">
            <a:noFill/>
            <a:miter lim="800000"/>
            <a:headEnd/>
            <a:tailEnd/>
          </a:ln>
        </p:spPr>
        <p:txBody>
          <a:bodyPr wrap="none">
            <a:spAutoFit/>
          </a:bodyPr>
          <a:lstStyle/>
          <a:p>
            <a:r>
              <a:rPr lang="en-US" sz="1400" dirty="0">
                <a:latin typeface="Avenir Medium"/>
                <a:cs typeface="Avenir Medium"/>
              </a:rPr>
              <a:t>http://www.nrel.gov/wind/wind_potential.html</a:t>
            </a:r>
          </a:p>
        </p:txBody>
      </p:sp>
      <p:sp>
        <p:nvSpPr>
          <p:cNvPr id="7" name="TextBox 6"/>
          <p:cNvSpPr txBox="1"/>
          <p:nvPr/>
        </p:nvSpPr>
        <p:spPr>
          <a:xfrm>
            <a:off x="0" y="1066234"/>
            <a:ext cx="1822917" cy="224676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resources vary, but wind has been installed in most state.</a:t>
            </a:r>
          </a:p>
        </p:txBody>
      </p:sp>
      <p:pic>
        <p:nvPicPr>
          <p:cNvPr id="9" name="Picture 8">
            <a:extLst>
              <a:ext uri="{FF2B5EF4-FFF2-40B4-BE49-F238E27FC236}">
                <a16:creationId xmlns:a16="http://schemas.microsoft.com/office/drawing/2014/main" id="{688CAF4A-BBBF-C74B-9DFD-92BDADACE158}"/>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576186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101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Installed wind power by state</a:t>
            </a:r>
          </a:p>
        </p:txBody>
      </p:sp>
      <p:sp>
        <p:nvSpPr>
          <p:cNvPr id="11" name="Text Box 4"/>
          <p:cNvSpPr txBox="1">
            <a:spLocks noChangeArrowheads="1"/>
          </p:cNvSpPr>
          <p:nvPr/>
        </p:nvSpPr>
        <p:spPr bwMode="auto">
          <a:xfrm rot="16200000">
            <a:off x="7250167" y="4983175"/>
            <a:ext cx="3417177" cy="307777"/>
          </a:xfrm>
          <a:prstGeom prst="rect">
            <a:avLst/>
          </a:prstGeom>
          <a:noFill/>
          <a:ln w="9525">
            <a:noFill/>
            <a:miter lim="800000"/>
            <a:headEnd/>
            <a:tailEnd/>
          </a:ln>
        </p:spPr>
        <p:txBody>
          <a:bodyPr wrap="none">
            <a:spAutoFit/>
          </a:bodyPr>
          <a:lstStyle/>
          <a:p>
            <a:r>
              <a:rPr lang="en-US" sz="1400" dirty="0">
                <a:latin typeface="Avenir Medium"/>
                <a:cs typeface="Avenir Medium"/>
              </a:rPr>
              <a:t>https://</a:t>
            </a:r>
            <a:r>
              <a:rPr lang="en-US" sz="1400" dirty="0" err="1">
                <a:latin typeface="Avenir Medium"/>
                <a:cs typeface="Avenir Medium"/>
              </a:rPr>
              <a:t>www.awea.org</a:t>
            </a:r>
            <a:r>
              <a:rPr lang="en-US" sz="1400" dirty="0">
                <a:latin typeface="Avenir Medium"/>
                <a:cs typeface="Avenir Medium"/>
              </a:rPr>
              <a:t>/state-fact-sheets</a:t>
            </a:r>
          </a:p>
        </p:txBody>
      </p:sp>
      <p:sp>
        <p:nvSpPr>
          <p:cNvPr id="7" name="TextBox 6"/>
          <p:cNvSpPr txBox="1"/>
          <p:nvPr/>
        </p:nvSpPr>
        <p:spPr>
          <a:xfrm>
            <a:off x="0" y="1066234"/>
            <a:ext cx="1822917" cy="4708981"/>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resources aren’t everything.</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Note that </a:t>
            </a:r>
            <a:r>
              <a:rPr lang="en-US" sz="2000" b="1" dirty="0">
                <a:latin typeface="Verdana" panose="020B0604030504040204" pitchFamily="34" charset="0"/>
                <a:ea typeface="Verdana" panose="020B0604030504040204" pitchFamily="34" charset="0"/>
                <a:cs typeface="Verdana" panose="020B0604030504040204" pitchFamily="34" charset="0"/>
              </a:rPr>
              <a:t>Texas</a:t>
            </a:r>
            <a:r>
              <a:rPr lang="en-US" sz="2000" dirty="0">
                <a:latin typeface="Verdana" panose="020B0604030504040204" pitchFamily="34" charset="0"/>
                <a:ea typeface="Verdana" panose="020B0604030504040204" pitchFamily="34" charset="0"/>
                <a:cs typeface="Verdana" panose="020B0604030504040204" pitchFamily="34" charset="0"/>
              </a:rPr>
              <a:t> &amp; </a:t>
            </a:r>
            <a:r>
              <a:rPr lang="en-US" sz="2000" b="1" dirty="0">
                <a:latin typeface="Verdana" panose="020B0604030504040204" pitchFamily="34" charset="0"/>
                <a:ea typeface="Verdana" panose="020B0604030504040204" pitchFamily="34" charset="0"/>
                <a:cs typeface="Verdana" panose="020B0604030504040204" pitchFamily="34" charset="0"/>
              </a:rPr>
              <a:t>Iowa</a:t>
            </a:r>
            <a:r>
              <a:rPr lang="en-US" sz="2000" dirty="0">
                <a:latin typeface="Verdana" panose="020B0604030504040204" pitchFamily="34" charset="0"/>
                <a:ea typeface="Verdana" panose="020B0604030504040204" pitchFamily="34" charset="0"/>
                <a:cs typeface="Verdana" panose="020B0604030504040204" pitchFamily="34" charset="0"/>
              </a:rPr>
              <a:t> don</a:t>
            </a:r>
            <a:r>
              <a:rPr lang="uk-UA" sz="2000" dirty="0">
                <a:latin typeface="Verdana" panose="020B0604030504040204" pitchFamily="34" charset="0"/>
                <a:ea typeface="Verdana" panose="020B0604030504040204" pitchFamily="34" charset="0"/>
                <a:cs typeface="Verdana" panose="020B0604030504040204" pitchFamily="34" charset="0"/>
              </a:rPr>
              <a:t>’</a:t>
            </a:r>
            <a:r>
              <a:rPr lang="en-US" sz="2000" dirty="0">
                <a:latin typeface="Verdana" panose="020B0604030504040204" pitchFamily="34" charset="0"/>
                <a:ea typeface="Verdana" panose="020B0604030504040204" pitchFamily="34" charset="0"/>
                <a:cs typeface="Verdana" panose="020B0604030504040204" pitchFamily="34" charset="0"/>
              </a:rPr>
              <a:t>t have optimal wind resources but are the national leaders in wind power.</a:t>
            </a:r>
          </a:p>
        </p:txBody>
      </p:sp>
      <p:pic>
        <p:nvPicPr>
          <p:cNvPr id="2" name="Picture 1" descr="Screen Shot 2017-12-04 at 8.02.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476" y="693856"/>
            <a:ext cx="6780558" cy="6164144"/>
          </a:xfrm>
          <a:prstGeom prst="rect">
            <a:avLst/>
          </a:prstGeom>
        </p:spPr>
      </p:pic>
      <p:pic>
        <p:nvPicPr>
          <p:cNvPr id="9" name="Picture 8">
            <a:extLst>
              <a:ext uri="{FF2B5EF4-FFF2-40B4-BE49-F238E27FC236}">
                <a16:creationId xmlns:a16="http://schemas.microsoft.com/office/drawing/2014/main" id="{F50B34EF-38E7-AE4E-A7A8-7B10C0598DE7}"/>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322908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0888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 wind resources (1)</a:t>
            </a:r>
          </a:p>
        </p:txBody>
      </p:sp>
      <p:pic>
        <p:nvPicPr>
          <p:cNvPr id="12" name="Picture 5" descr="windclassap2-2"/>
          <p:cNvPicPr>
            <a:picLocks noChangeAspect="1" noChangeArrowheads="1"/>
          </p:cNvPicPr>
          <p:nvPr/>
        </p:nvPicPr>
        <p:blipFill rotWithShape="1">
          <a:blip r:embed="rId2" cstate="print"/>
          <a:srcRect l="7414" t="6289" r="6609" b="5563"/>
          <a:stretch/>
        </p:blipFill>
        <p:spPr bwMode="auto">
          <a:xfrm>
            <a:off x="360586" y="877458"/>
            <a:ext cx="4421103" cy="5864903"/>
          </a:xfrm>
          <a:prstGeom prst="rect">
            <a:avLst/>
          </a:prstGeom>
          <a:noFill/>
          <a:ln w="9525">
            <a:noFill/>
            <a:miter lim="800000"/>
            <a:headEnd/>
            <a:tailEnd/>
          </a:ln>
        </p:spPr>
      </p:pic>
      <p:sp>
        <p:nvSpPr>
          <p:cNvPr id="13" name="Rectangle 7"/>
          <p:cNvSpPr>
            <a:spLocks noChangeArrowheads="1"/>
          </p:cNvSpPr>
          <p:nvPr/>
        </p:nvSpPr>
        <p:spPr bwMode="auto">
          <a:xfrm rot="16200000">
            <a:off x="6905729" y="4619729"/>
            <a:ext cx="4168765" cy="307777"/>
          </a:xfrm>
          <a:prstGeom prst="rect">
            <a:avLst/>
          </a:prstGeom>
          <a:noFill/>
          <a:ln w="9525">
            <a:noFill/>
            <a:miter lim="800000"/>
            <a:headEnd/>
            <a:tailEnd/>
          </a:ln>
        </p:spPr>
        <p:txBody>
          <a:bodyPr wrap="none">
            <a:spAutoFit/>
          </a:bodyPr>
          <a:lstStyle/>
          <a:p>
            <a:r>
              <a:rPr lang="en-US" sz="1400" i="1" dirty="0">
                <a:latin typeface="Avenir Medium"/>
                <a:cs typeface="Avenir Medium"/>
              </a:rPr>
              <a:t>www.state.vt.us/psd/ee/wind/windclassap2-2.gif</a:t>
            </a:r>
          </a:p>
        </p:txBody>
      </p:sp>
      <p:pic>
        <p:nvPicPr>
          <p:cNvPr id="7" name="Picture 6" descr="Screen Shot 2017-11-23 at 1.46.43 PM.png"/>
          <p:cNvPicPr>
            <a:picLocks noChangeAspect="1"/>
          </p:cNvPicPr>
          <p:nvPr/>
        </p:nvPicPr>
        <p:blipFill rotWithShape="1">
          <a:blip r:embed="rId3">
            <a:extLst>
              <a:ext uri="{28A0092B-C50C-407E-A947-70E740481C1C}">
                <a14:useLocalDpi xmlns:a14="http://schemas.microsoft.com/office/drawing/2010/main" val="0"/>
              </a:ext>
            </a:extLst>
          </a:blip>
          <a:srcRect l="24074" r="27050"/>
          <a:stretch/>
        </p:blipFill>
        <p:spPr>
          <a:xfrm>
            <a:off x="5335456" y="877459"/>
            <a:ext cx="3469411" cy="5488583"/>
          </a:xfrm>
          <a:prstGeom prst="rect">
            <a:avLst/>
          </a:prstGeom>
        </p:spPr>
      </p:pic>
      <p:pic>
        <p:nvPicPr>
          <p:cNvPr id="9" name="Picture 8">
            <a:extLst>
              <a:ext uri="{FF2B5EF4-FFF2-40B4-BE49-F238E27FC236}">
                <a16:creationId xmlns:a16="http://schemas.microsoft.com/office/drawing/2014/main" id="{CBB019DC-3000-F441-8EEC-6E6B5993DE47}"/>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68417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89213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Local winds</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Box 9"/>
          <p:cNvSpPr txBox="1"/>
          <p:nvPr/>
        </p:nvSpPr>
        <p:spPr>
          <a:xfrm rot="16200000">
            <a:off x="7465214" y="514517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14" name="Text Box 3"/>
          <p:cNvSpPr txBox="1">
            <a:spLocks noChangeArrowheads="1"/>
          </p:cNvSpPr>
          <p:nvPr/>
        </p:nvSpPr>
        <p:spPr bwMode="auto">
          <a:xfrm>
            <a:off x="95694" y="696256"/>
            <a:ext cx="9048306"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Sea breezes: </a:t>
            </a:r>
            <a:r>
              <a:rPr lang="en-US" altLang="en-US" sz="2000" dirty="0">
                <a:latin typeface="Verdana" panose="020B0604030504040204" pitchFamily="34" charset="0"/>
                <a:ea typeface="Verdana" panose="020B0604030504040204" pitchFamily="34" charset="0"/>
                <a:cs typeface="Verdana" panose="020B0604030504040204" pitchFamily="34" charset="0"/>
              </a:rPr>
              <a:t>result from differing heat capacities of land &amp; water</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b="1" dirty="0">
                <a:latin typeface="Verdana" panose="020B0604030504040204" pitchFamily="34" charset="0"/>
                <a:ea typeface="Verdana" panose="020B0604030504040204" pitchFamily="34" charset="0"/>
                <a:cs typeface="Verdana" panose="020B0604030504040204" pitchFamily="34" charset="0"/>
              </a:rPr>
              <a:t>Mountain-valley winds: </a:t>
            </a:r>
            <a:r>
              <a:rPr lang="en-US" altLang="en-US" sz="2000" dirty="0">
                <a:latin typeface="Verdana" panose="020B0604030504040204" pitchFamily="34" charset="0"/>
                <a:ea typeface="Verdana" panose="020B0604030504040204" pitchFamily="34" charset="0"/>
                <a:cs typeface="Verdana" panose="020B0604030504040204" pitchFamily="34" charset="0"/>
              </a:rPr>
              <a:t>from convection as warm air rises upslope</a:t>
            </a:r>
          </a:p>
        </p:txBody>
      </p:sp>
      <p:pic>
        <p:nvPicPr>
          <p:cNvPr id="3" name="Picture 2" descr="Scanbot Dec 7, 2017 7.55 AM.pdf"/>
          <p:cNvPicPr>
            <a:picLocks noChangeAspect="1"/>
          </p:cNvPicPr>
          <p:nvPr/>
        </p:nvPicPr>
        <p:blipFill rotWithShape="1">
          <a:blip r:embed="rId2">
            <a:extLst>
              <a:ext uri="{28A0092B-C50C-407E-A947-70E740481C1C}">
                <a14:useLocalDpi xmlns:a14="http://schemas.microsoft.com/office/drawing/2010/main" val="0"/>
              </a:ext>
            </a:extLst>
          </a:blip>
          <a:srcRect r="48366" b="43536"/>
          <a:stretch/>
        </p:blipFill>
        <p:spPr>
          <a:xfrm rot="16200000">
            <a:off x="3553775" y="2381171"/>
            <a:ext cx="5232151" cy="3568753"/>
          </a:xfrm>
          <a:prstGeom prst="rect">
            <a:avLst/>
          </a:prstGeom>
        </p:spPr>
      </p:pic>
      <p:pic>
        <p:nvPicPr>
          <p:cNvPr id="6" name="Picture 5" descr="Scanbot Dec 7, 2017 7.54 AM.pdf"/>
          <p:cNvPicPr>
            <a:picLocks noChangeAspect="1"/>
          </p:cNvPicPr>
          <p:nvPr/>
        </p:nvPicPr>
        <p:blipFill rotWithShape="1">
          <a:blip r:embed="rId3">
            <a:extLst>
              <a:ext uri="{28A0092B-C50C-407E-A947-70E740481C1C}">
                <a14:useLocalDpi xmlns:a14="http://schemas.microsoft.com/office/drawing/2010/main" val="0"/>
              </a:ext>
            </a:extLst>
          </a:blip>
          <a:srcRect t="10581" r="9772" b="42299"/>
          <a:stretch/>
        </p:blipFill>
        <p:spPr>
          <a:xfrm rot="16200000">
            <a:off x="237164" y="2844867"/>
            <a:ext cx="5195373" cy="2678144"/>
          </a:xfrm>
          <a:prstGeom prst="rect">
            <a:avLst/>
          </a:prstGeom>
        </p:spPr>
      </p:pic>
      <p:pic>
        <p:nvPicPr>
          <p:cNvPr id="11" name="Picture 10">
            <a:extLst>
              <a:ext uri="{FF2B5EF4-FFF2-40B4-BE49-F238E27FC236}">
                <a16:creationId xmlns:a16="http://schemas.microsoft.com/office/drawing/2014/main" id="{8015D4B5-0595-844F-A5DB-FA68CB3C9337}"/>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210888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70888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 wind resources (2)</a:t>
            </a:r>
          </a:p>
        </p:txBody>
      </p:sp>
      <p:sp>
        <p:nvSpPr>
          <p:cNvPr id="13" name="Rectangle 7"/>
          <p:cNvSpPr>
            <a:spLocks noChangeArrowheads="1"/>
          </p:cNvSpPr>
          <p:nvPr/>
        </p:nvSpPr>
        <p:spPr bwMode="auto">
          <a:xfrm rot="16200000">
            <a:off x="6865055" y="4619729"/>
            <a:ext cx="4250113" cy="307777"/>
          </a:xfrm>
          <a:prstGeom prst="rect">
            <a:avLst/>
          </a:prstGeom>
          <a:noFill/>
          <a:ln w="9525">
            <a:noFill/>
            <a:miter lim="800000"/>
            <a:headEnd/>
            <a:tailEnd/>
          </a:ln>
        </p:spPr>
        <p:txBody>
          <a:bodyPr wrap="none">
            <a:spAutoFit/>
          </a:bodyPr>
          <a:lstStyle/>
          <a:p>
            <a:r>
              <a:rPr lang="en-US" sz="1400" i="1" dirty="0">
                <a:latin typeface="Avenir Medium"/>
                <a:cs typeface="Avenir Medium"/>
              </a:rPr>
              <a:t>https://</a:t>
            </a:r>
            <a:r>
              <a:rPr lang="en-US" sz="1400" i="1" dirty="0" err="1">
                <a:latin typeface="Avenir Medium"/>
                <a:cs typeface="Avenir Medium"/>
              </a:rPr>
              <a:t>windexchange.energy.gov</a:t>
            </a:r>
            <a:r>
              <a:rPr lang="en-US" sz="1400" i="1" dirty="0">
                <a:latin typeface="Avenir Medium"/>
                <a:cs typeface="Avenir Medium"/>
              </a:rPr>
              <a:t>/maps-data/130</a:t>
            </a:r>
          </a:p>
        </p:txBody>
      </p:sp>
      <p:pic>
        <p:nvPicPr>
          <p:cNvPr id="2" name="Picture 1" descr="vt_80m.jpg"/>
          <p:cNvPicPr>
            <a:picLocks noChangeAspect="1"/>
          </p:cNvPicPr>
          <p:nvPr/>
        </p:nvPicPr>
        <p:blipFill rotWithShape="1">
          <a:blip r:embed="rId2">
            <a:extLst>
              <a:ext uri="{28A0092B-C50C-407E-A947-70E740481C1C}">
                <a14:useLocalDpi xmlns:a14="http://schemas.microsoft.com/office/drawing/2010/main" val="0"/>
              </a:ext>
            </a:extLst>
          </a:blip>
          <a:srcRect l="7156" t="4738" r="6064" b="5047"/>
          <a:stretch/>
        </p:blipFill>
        <p:spPr>
          <a:xfrm>
            <a:off x="41695" y="1019194"/>
            <a:ext cx="4301019" cy="5785888"/>
          </a:xfrm>
          <a:prstGeom prst="rect">
            <a:avLst/>
          </a:prstGeom>
        </p:spPr>
      </p:pic>
      <p:pic>
        <p:nvPicPr>
          <p:cNvPr id="3" name="Picture 2" descr="vt_30m.jpg"/>
          <p:cNvPicPr>
            <a:picLocks noChangeAspect="1"/>
          </p:cNvPicPr>
          <p:nvPr/>
        </p:nvPicPr>
        <p:blipFill rotWithShape="1">
          <a:blip r:embed="rId3">
            <a:extLst>
              <a:ext uri="{28A0092B-C50C-407E-A947-70E740481C1C}">
                <a14:useLocalDpi xmlns:a14="http://schemas.microsoft.com/office/drawing/2010/main" val="0"/>
              </a:ext>
            </a:extLst>
          </a:blip>
          <a:srcRect l="7198" t="4999" r="6106" b="4730"/>
          <a:stretch/>
        </p:blipFill>
        <p:spPr>
          <a:xfrm>
            <a:off x="4516651" y="1019194"/>
            <a:ext cx="4294234" cy="5785888"/>
          </a:xfrm>
          <a:prstGeom prst="rect">
            <a:avLst/>
          </a:prstGeom>
        </p:spPr>
      </p:pic>
      <p:sp>
        <p:nvSpPr>
          <p:cNvPr id="6" name="TextBox 5"/>
          <p:cNvSpPr txBox="1"/>
          <p:nvPr/>
        </p:nvSpPr>
        <p:spPr>
          <a:xfrm>
            <a:off x="172445" y="705594"/>
            <a:ext cx="2816628" cy="400110"/>
          </a:xfrm>
          <a:prstGeom prst="rect">
            <a:avLst/>
          </a:prstGeom>
          <a:solidFill>
            <a:srgbClr val="FFFFFF"/>
          </a:solidFill>
        </p:spPr>
        <p:txBody>
          <a:bodyPr wrap="none" rtlCol="0">
            <a:spAutoFit/>
          </a:bodyPr>
          <a:lstStyle/>
          <a:p>
            <a:r>
              <a:rPr lang="en-US" sz="2000" dirty="0">
                <a:latin typeface="Avenir Black"/>
                <a:cs typeface="Avenir Black"/>
              </a:rPr>
              <a:t>utility-scale wind map</a:t>
            </a:r>
          </a:p>
        </p:txBody>
      </p:sp>
      <p:sp>
        <p:nvSpPr>
          <p:cNvPr id="11" name="TextBox 10"/>
          <p:cNvSpPr txBox="1"/>
          <p:nvPr/>
        </p:nvSpPr>
        <p:spPr>
          <a:xfrm>
            <a:off x="4657753" y="705594"/>
            <a:ext cx="3381899" cy="400110"/>
          </a:xfrm>
          <a:prstGeom prst="rect">
            <a:avLst/>
          </a:prstGeom>
          <a:solidFill>
            <a:srgbClr val="FFFFFF"/>
          </a:solidFill>
        </p:spPr>
        <p:txBody>
          <a:bodyPr wrap="none" rtlCol="0">
            <a:spAutoFit/>
          </a:bodyPr>
          <a:lstStyle/>
          <a:p>
            <a:r>
              <a:rPr lang="en-US" sz="2000" dirty="0">
                <a:latin typeface="Avenir Black"/>
                <a:cs typeface="Avenir Black"/>
              </a:rPr>
              <a:t>residential-scale wind map</a:t>
            </a:r>
          </a:p>
        </p:txBody>
      </p:sp>
      <p:sp>
        <p:nvSpPr>
          <p:cNvPr id="7" name="TextBox 6"/>
          <p:cNvSpPr txBox="1"/>
          <p:nvPr/>
        </p:nvSpPr>
        <p:spPr>
          <a:xfrm>
            <a:off x="2341325" y="3285831"/>
            <a:ext cx="2232130" cy="1015663"/>
          </a:xfrm>
          <a:prstGeom prst="rect">
            <a:avLst/>
          </a:prstGeom>
          <a:solidFill>
            <a:srgbClr val="FFFFFF"/>
          </a:solidFill>
        </p:spPr>
        <p:txBody>
          <a:bodyPr wrap="none" rtlCol="0">
            <a:spAutoFit/>
          </a:bodyPr>
          <a:lstStyle/>
          <a:p>
            <a:r>
              <a:rPr lang="en-US" sz="2000" u="sng" dirty="0">
                <a:latin typeface="Avenir Medium"/>
                <a:cs typeface="Avenir Medium"/>
              </a:rPr>
              <a:t>Dartmouth</a:t>
            </a:r>
            <a:r>
              <a:rPr lang="en-US" sz="2000" u="sng" dirty="0">
                <a:latin typeface="Avenir Black"/>
                <a:cs typeface="Avenir Black"/>
              </a:rPr>
              <a:t> </a:t>
            </a:r>
            <a:r>
              <a:rPr lang="en-US" sz="2000" u="sng" dirty="0">
                <a:latin typeface="Avenir Medium"/>
                <a:cs typeface="Avenir Medium"/>
              </a:rPr>
              <a:t>study</a:t>
            </a:r>
            <a:r>
              <a:rPr lang="en-US" sz="2000" dirty="0">
                <a:latin typeface="Avenir Medium"/>
                <a:cs typeface="Avenir Medium"/>
              </a:rPr>
              <a:t>:</a:t>
            </a:r>
            <a:br>
              <a:rPr lang="en-US" sz="2000" dirty="0">
                <a:latin typeface="Avenir Medium"/>
                <a:cs typeface="Avenir Medium"/>
              </a:rPr>
            </a:br>
            <a:r>
              <a:rPr lang="en-US" sz="2000" dirty="0">
                <a:latin typeface="Avenir Medium"/>
                <a:cs typeface="Avenir Medium"/>
              </a:rPr>
              <a:t>total VT capacity</a:t>
            </a:r>
          </a:p>
          <a:p>
            <a:r>
              <a:rPr lang="en-US" sz="2000" dirty="0">
                <a:latin typeface="Avenir Black"/>
                <a:cs typeface="Avenir Black"/>
              </a:rPr>
              <a:t>5-6 million MW</a:t>
            </a:r>
          </a:p>
        </p:txBody>
      </p:sp>
      <p:pic>
        <p:nvPicPr>
          <p:cNvPr id="12" name="Picture 11">
            <a:extLst>
              <a:ext uri="{FF2B5EF4-FFF2-40B4-BE49-F238E27FC236}">
                <a16:creationId xmlns:a16="http://schemas.microsoft.com/office/drawing/2014/main" id="{D1084AE3-FA0F-844A-8D04-6B591AFD2A3B}"/>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581922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3099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Assessing wind resources on site</a:t>
            </a:r>
          </a:p>
        </p:txBody>
      </p:sp>
      <p:sp>
        <p:nvSpPr>
          <p:cNvPr id="13" name="Rectangle 7"/>
          <p:cNvSpPr>
            <a:spLocks noChangeArrowheads="1"/>
          </p:cNvSpPr>
          <p:nvPr/>
        </p:nvSpPr>
        <p:spPr bwMode="auto">
          <a:xfrm rot="16200000">
            <a:off x="8496579" y="6210576"/>
            <a:ext cx="987070" cy="307777"/>
          </a:xfrm>
          <a:prstGeom prst="rect">
            <a:avLst/>
          </a:prstGeom>
          <a:noFill/>
          <a:ln w="9525">
            <a:noFill/>
            <a:miter lim="800000"/>
            <a:headEnd/>
            <a:tailEnd/>
          </a:ln>
        </p:spPr>
        <p:txBody>
          <a:bodyPr wrap="none">
            <a:spAutoFit/>
          </a:bodyPr>
          <a:lstStyle/>
          <a:p>
            <a:r>
              <a:rPr lang="en-US" sz="1400" dirty="0">
                <a:latin typeface="Avenir Medium"/>
                <a:cs typeface="Avenir Medium"/>
              </a:rPr>
              <a:t>US D.O.E</a:t>
            </a:r>
          </a:p>
        </p:txBody>
      </p:sp>
      <p:pic>
        <p:nvPicPr>
          <p:cNvPr id="11" name="Picture 10" descr="3147_blowup"/>
          <p:cNvPicPr>
            <a:picLocks noChangeAspect="1" noChangeArrowheads="1"/>
          </p:cNvPicPr>
          <p:nvPr/>
        </p:nvPicPr>
        <p:blipFill>
          <a:blip r:embed="rId2" cstate="print"/>
          <a:srcRect/>
          <a:stretch>
            <a:fillRect/>
          </a:stretch>
        </p:blipFill>
        <p:spPr bwMode="auto">
          <a:xfrm>
            <a:off x="5317047" y="4437568"/>
            <a:ext cx="3448647" cy="2311135"/>
          </a:xfrm>
          <a:prstGeom prst="rect">
            <a:avLst/>
          </a:prstGeom>
          <a:noFill/>
          <a:ln w="9525">
            <a:solidFill>
              <a:schemeClr val="tx1"/>
            </a:solidFill>
            <a:miter lim="800000"/>
            <a:headEnd/>
            <a:tailEnd/>
          </a:ln>
        </p:spPr>
      </p:pic>
      <p:pic>
        <p:nvPicPr>
          <p:cNvPr id="12" name="Picture 12" descr="4066-4067-4068_blowup"/>
          <p:cNvPicPr>
            <a:picLocks noChangeAspect="1" noChangeArrowheads="1"/>
          </p:cNvPicPr>
          <p:nvPr/>
        </p:nvPicPr>
        <p:blipFill>
          <a:blip r:embed="rId3" cstate="print"/>
          <a:srcRect/>
          <a:stretch>
            <a:fillRect/>
          </a:stretch>
        </p:blipFill>
        <p:spPr bwMode="auto">
          <a:xfrm>
            <a:off x="62726" y="1160197"/>
            <a:ext cx="5129085" cy="5618440"/>
          </a:xfrm>
          <a:prstGeom prst="rect">
            <a:avLst/>
          </a:prstGeom>
          <a:noFill/>
          <a:ln w="9525">
            <a:noFill/>
            <a:miter lim="800000"/>
            <a:headEnd/>
            <a:tailEnd/>
          </a:ln>
        </p:spPr>
      </p:pic>
      <p:pic>
        <p:nvPicPr>
          <p:cNvPr id="14" name="Picture 14" descr="1900_blowup"/>
          <p:cNvPicPr>
            <a:picLocks noChangeAspect="1" noChangeArrowheads="1"/>
          </p:cNvPicPr>
          <p:nvPr/>
        </p:nvPicPr>
        <p:blipFill>
          <a:blip r:embed="rId4" cstate="print"/>
          <a:srcRect/>
          <a:stretch>
            <a:fillRect/>
          </a:stretch>
        </p:blipFill>
        <p:spPr bwMode="auto">
          <a:xfrm>
            <a:off x="6793104" y="877673"/>
            <a:ext cx="1972590" cy="1322583"/>
          </a:xfrm>
          <a:prstGeom prst="rect">
            <a:avLst/>
          </a:prstGeom>
          <a:noFill/>
          <a:ln w="9525">
            <a:solidFill>
              <a:schemeClr val="tx1"/>
            </a:solidFill>
            <a:miter lim="800000"/>
            <a:headEnd/>
            <a:tailEnd/>
          </a:ln>
        </p:spPr>
      </p:pic>
      <p:pic>
        <p:nvPicPr>
          <p:cNvPr id="15" name="Picture 16" descr="1904_blowup"/>
          <p:cNvPicPr>
            <a:picLocks noChangeAspect="1" noChangeArrowheads="1"/>
          </p:cNvPicPr>
          <p:nvPr/>
        </p:nvPicPr>
        <p:blipFill>
          <a:blip r:embed="rId5" cstate="print"/>
          <a:srcRect/>
          <a:stretch>
            <a:fillRect/>
          </a:stretch>
        </p:blipFill>
        <p:spPr bwMode="auto">
          <a:xfrm>
            <a:off x="6754736" y="2557189"/>
            <a:ext cx="2010958" cy="1347410"/>
          </a:xfrm>
          <a:prstGeom prst="rect">
            <a:avLst/>
          </a:prstGeom>
          <a:noFill/>
          <a:ln w="9525">
            <a:solidFill>
              <a:schemeClr val="tx1"/>
            </a:solidFill>
            <a:miter lim="800000"/>
            <a:headEnd/>
            <a:tailEnd/>
          </a:ln>
        </p:spPr>
      </p:pic>
      <p:sp>
        <p:nvSpPr>
          <p:cNvPr id="16" name="Text Box 17"/>
          <p:cNvSpPr txBox="1">
            <a:spLocks noChangeArrowheads="1"/>
          </p:cNvSpPr>
          <p:nvPr/>
        </p:nvSpPr>
        <p:spPr bwMode="auto">
          <a:xfrm>
            <a:off x="5090727" y="1160197"/>
            <a:ext cx="1702377" cy="646331"/>
          </a:xfrm>
          <a:prstGeom prst="rect">
            <a:avLst/>
          </a:prstGeom>
          <a:noFill/>
          <a:ln w="9525">
            <a:noFill/>
            <a:miter lim="800000"/>
            <a:headEnd/>
            <a:tailEnd/>
          </a:ln>
        </p:spPr>
        <p:txBody>
          <a:bodyPr wrap="square">
            <a:spAutoFit/>
          </a:bodyPr>
          <a:lstStyle/>
          <a:p>
            <a:pPr algn="r"/>
            <a:r>
              <a:rPr lang="en-US" dirty="0">
                <a:latin typeface="Verdana" panose="020B0604030504040204" pitchFamily="34" charset="0"/>
                <a:ea typeface="Verdana" panose="020B0604030504040204" pitchFamily="34" charset="0"/>
                <a:cs typeface="Verdana" panose="020B0604030504040204" pitchFamily="34" charset="0"/>
              </a:rPr>
              <a:t>cup </a:t>
            </a:r>
          </a:p>
          <a:p>
            <a:pPr algn="r"/>
            <a:r>
              <a:rPr lang="en-US" dirty="0">
                <a:latin typeface="Verdana" panose="020B0604030504040204" pitchFamily="34" charset="0"/>
                <a:ea typeface="Verdana" panose="020B0604030504040204" pitchFamily="34" charset="0"/>
                <a:cs typeface="Verdana" panose="020B0604030504040204" pitchFamily="34" charset="0"/>
              </a:rPr>
              <a:t>anemometer</a:t>
            </a:r>
          </a:p>
        </p:txBody>
      </p:sp>
      <p:sp>
        <p:nvSpPr>
          <p:cNvPr id="17" name="Text Box 18"/>
          <p:cNvSpPr txBox="1">
            <a:spLocks noChangeArrowheads="1"/>
          </p:cNvSpPr>
          <p:nvPr/>
        </p:nvSpPr>
        <p:spPr bwMode="auto">
          <a:xfrm>
            <a:off x="6008119" y="2849228"/>
            <a:ext cx="953069" cy="369332"/>
          </a:xfrm>
          <a:prstGeom prst="rect">
            <a:avLst/>
          </a:prstGeom>
          <a:noFill/>
          <a:ln w="9525">
            <a:noFill/>
            <a:miter lim="800000"/>
            <a:headEnd/>
            <a:tailEnd/>
          </a:ln>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vane</a:t>
            </a:r>
          </a:p>
        </p:txBody>
      </p:sp>
      <p:sp>
        <p:nvSpPr>
          <p:cNvPr id="18" name="Text Box 19"/>
          <p:cNvSpPr txBox="1">
            <a:spLocks noChangeArrowheads="1"/>
          </p:cNvSpPr>
          <p:nvPr/>
        </p:nvSpPr>
        <p:spPr bwMode="auto">
          <a:xfrm>
            <a:off x="5317047" y="4055268"/>
            <a:ext cx="2446933" cy="369332"/>
          </a:xfrm>
          <a:prstGeom prst="rect">
            <a:avLst/>
          </a:prstGeom>
          <a:noFill/>
          <a:ln w="9525">
            <a:noFill/>
            <a:miter lim="800000"/>
            <a:headEnd/>
            <a:tailEnd/>
          </a:ln>
        </p:spPr>
        <p:txBody>
          <a:bodyPr wrap="square">
            <a:spAutoFit/>
          </a:bodyPr>
          <a:lstStyle/>
          <a:p>
            <a:pPr algn="just"/>
            <a:r>
              <a:rPr lang="en-US" dirty="0">
                <a:latin typeface="Verdana" panose="020B0604030504040204" pitchFamily="34" charset="0"/>
                <a:ea typeface="Verdana" panose="020B0604030504040204" pitchFamily="34" charset="0"/>
                <a:cs typeface="Verdana" panose="020B0604030504040204" pitchFamily="34" charset="0"/>
              </a:rPr>
              <a:t>data logger</a:t>
            </a:r>
          </a:p>
        </p:txBody>
      </p:sp>
      <p:sp>
        <p:nvSpPr>
          <p:cNvPr id="2" name="TextBox 1"/>
          <p:cNvSpPr txBox="1"/>
          <p:nvPr/>
        </p:nvSpPr>
        <p:spPr>
          <a:xfrm>
            <a:off x="140951" y="712492"/>
            <a:ext cx="6526723" cy="400110"/>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NRG Systems </a:t>
            </a:r>
            <a:r>
              <a:rPr lang="en-US" sz="2000" dirty="0">
                <a:latin typeface="Verdana" panose="020B0604030504040204" pitchFamily="34" charset="0"/>
                <a:ea typeface="Verdana" panose="020B0604030504040204" pitchFamily="34" charset="0"/>
                <a:cs typeface="Verdana" panose="020B0604030504040204" pitchFamily="34" charset="0"/>
              </a:rPr>
              <a:t>(Hinesburg, VT) is a world leader.</a:t>
            </a:r>
          </a:p>
        </p:txBody>
      </p:sp>
      <p:pic>
        <p:nvPicPr>
          <p:cNvPr id="19" name="Picture 18">
            <a:extLst>
              <a:ext uri="{FF2B5EF4-FFF2-40B4-BE49-F238E27FC236}">
                <a16:creationId xmlns:a16="http://schemas.microsoft.com/office/drawing/2014/main" id="{ABF12024-2480-3749-ABE6-8D8B5AEBCE6A}"/>
              </a:ext>
            </a:extLst>
          </p:cNvPr>
          <p:cNvPicPr>
            <a:picLocks noChangeAspect="1"/>
          </p:cNvPicPr>
          <p:nvPr/>
        </p:nvPicPr>
        <p:blipFill>
          <a:blip r:embed="rId6">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39393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08880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VT anemometer loan program</a:t>
            </a:r>
          </a:p>
        </p:txBody>
      </p:sp>
      <p:pic>
        <p:nvPicPr>
          <p:cNvPr id="19" name="Picture 2"/>
          <p:cNvPicPr>
            <a:picLocks noChangeAspect="1" noChangeArrowheads="1"/>
          </p:cNvPicPr>
          <p:nvPr/>
        </p:nvPicPr>
        <p:blipFill>
          <a:blip r:embed="rId2" cstate="print"/>
          <a:srcRect/>
          <a:stretch>
            <a:fillRect/>
          </a:stretch>
        </p:blipFill>
        <p:spPr bwMode="auto">
          <a:xfrm>
            <a:off x="4913142" y="697078"/>
            <a:ext cx="4210446" cy="5907757"/>
          </a:xfrm>
          <a:prstGeom prst="rect">
            <a:avLst/>
          </a:prstGeom>
          <a:noFill/>
          <a:ln w="9525">
            <a:noFill/>
            <a:miter lim="800000"/>
            <a:headEnd/>
            <a:tailEnd/>
          </a:ln>
        </p:spPr>
      </p:pic>
      <p:pic>
        <p:nvPicPr>
          <p:cNvPr id="21" name="Picture 6" descr="site1pic_blowup"/>
          <p:cNvPicPr>
            <a:picLocks noChangeAspect="1" noChangeArrowheads="1"/>
          </p:cNvPicPr>
          <p:nvPr/>
        </p:nvPicPr>
        <p:blipFill>
          <a:blip r:embed="rId3" cstate="print"/>
          <a:srcRect/>
          <a:stretch>
            <a:fillRect/>
          </a:stretch>
        </p:blipFill>
        <p:spPr bwMode="auto">
          <a:xfrm>
            <a:off x="93380" y="3405856"/>
            <a:ext cx="3135266" cy="3340100"/>
          </a:xfrm>
          <a:prstGeom prst="rect">
            <a:avLst/>
          </a:prstGeom>
          <a:noFill/>
          <a:ln w="9525" algn="ctr">
            <a:noFill/>
            <a:miter lim="800000"/>
            <a:headEnd/>
            <a:tailEnd/>
          </a:ln>
        </p:spPr>
      </p:pic>
      <p:pic>
        <p:nvPicPr>
          <p:cNvPr id="20" name="Picture 3" descr="148_4890"/>
          <p:cNvPicPr>
            <a:picLocks noChangeAspect="1" noChangeArrowheads="1"/>
          </p:cNvPicPr>
          <p:nvPr/>
        </p:nvPicPr>
        <p:blipFill>
          <a:blip r:embed="rId4" cstate="print"/>
          <a:srcRect/>
          <a:stretch>
            <a:fillRect/>
          </a:stretch>
        </p:blipFill>
        <p:spPr bwMode="auto">
          <a:xfrm>
            <a:off x="2318549" y="722674"/>
            <a:ext cx="2979762" cy="3303485"/>
          </a:xfrm>
          <a:prstGeom prst="rect">
            <a:avLst/>
          </a:prstGeom>
          <a:noFill/>
          <a:ln w="9525" algn="ctr">
            <a:noFill/>
            <a:miter lim="800000"/>
            <a:headEnd/>
            <a:tailEnd/>
          </a:ln>
        </p:spPr>
      </p:pic>
      <p:sp>
        <p:nvSpPr>
          <p:cNvPr id="2" name="TextBox 1"/>
          <p:cNvSpPr txBox="1"/>
          <p:nvPr/>
        </p:nvSpPr>
        <p:spPr>
          <a:xfrm>
            <a:off x="2640939" y="4319137"/>
            <a:ext cx="2657372" cy="2062103"/>
          </a:xfrm>
          <a:prstGeom prst="rect">
            <a:avLst/>
          </a:prstGeom>
          <a:solidFill>
            <a:srgbClr val="FFFFFF"/>
          </a:solid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30-m anemometer towers owned by the Vermont Tech.</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Set up by students, faculty &amp; staff.</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Data made public. </a:t>
            </a:r>
          </a:p>
        </p:txBody>
      </p:sp>
      <p:sp>
        <p:nvSpPr>
          <p:cNvPr id="9" name="TextBox 8"/>
          <p:cNvSpPr txBox="1"/>
          <p:nvPr/>
        </p:nvSpPr>
        <p:spPr>
          <a:xfrm>
            <a:off x="15678" y="778241"/>
            <a:ext cx="2225169" cy="2739211"/>
          </a:xfrm>
          <a:prstGeom prst="rect">
            <a:avLst/>
          </a:prstGeom>
          <a:solidFill>
            <a:srgbClr val="FFFFFF"/>
          </a:solid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Residential-scale wind data?</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It’s wise to measure wind resources at a site before installing a turbine.</a:t>
            </a:r>
          </a:p>
        </p:txBody>
      </p:sp>
      <p:sp>
        <p:nvSpPr>
          <p:cNvPr id="10" name="TextBox 9"/>
          <p:cNvSpPr txBox="1"/>
          <p:nvPr/>
        </p:nvSpPr>
        <p:spPr>
          <a:xfrm>
            <a:off x="3228646" y="6529294"/>
            <a:ext cx="5688477" cy="307777"/>
          </a:xfrm>
          <a:prstGeom prst="rect">
            <a:avLst/>
          </a:prstGeom>
          <a:solidFill>
            <a:srgbClr val="FFFFFF"/>
          </a:solidFill>
        </p:spPr>
        <p:txBody>
          <a:bodyPr wrap="none" rtlCol="0">
            <a:spAutoFit/>
          </a:bodyPr>
          <a:lstStyle/>
          <a:p>
            <a:r>
              <a:rPr lang="en-US" sz="1400" dirty="0">
                <a:latin typeface="Avenir Medium"/>
                <a:cs typeface="Avenir Medium"/>
              </a:rPr>
              <a:t>http://</a:t>
            </a:r>
            <a:r>
              <a:rPr lang="en-US" sz="1400" dirty="0" err="1">
                <a:latin typeface="Avenir Medium"/>
                <a:cs typeface="Avenir Medium"/>
              </a:rPr>
              <a:t>web.vtc.edu</a:t>
            </a:r>
            <a:r>
              <a:rPr lang="en-US" sz="1400" dirty="0">
                <a:latin typeface="Avenir Medium"/>
                <a:cs typeface="Avenir Medium"/>
              </a:rPr>
              <a:t>/users/jnk06190/VTALP/</a:t>
            </a:r>
            <a:r>
              <a:rPr lang="en-US" sz="1400" dirty="0" err="1">
                <a:latin typeface="Avenir Medium"/>
                <a:cs typeface="Avenir Medium"/>
              </a:rPr>
              <a:t>index_files</a:t>
            </a:r>
            <a:r>
              <a:rPr lang="en-US" sz="1400" dirty="0">
                <a:latin typeface="Avenir Medium"/>
                <a:cs typeface="Avenir Medium"/>
              </a:rPr>
              <a:t>/Page348.htm</a:t>
            </a:r>
          </a:p>
        </p:txBody>
      </p:sp>
      <p:pic>
        <p:nvPicPr>
          <p:cNvPr id="11" name="Picture 10">
            <a:extLst>
              <a:ext uri="{FF2B5EF4-FFF2-40B4-BE49-F238E27FC236}">
                <a16:creationId xmlns:a16="http://schemas.microsoft.com/office/drawing/2014/main" id="{3FE096A0-2E2E-0F4B-88D7-DB086A568063}"/>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17094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13556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Potential of ocean (offshore) wind</a:t>
            </a:r>
          </a:p>
        </p:txBody>
      </p:sp>
      <p:sp>
        <p:nvSpPr>
          <p:cNvPr id="11" name="Text Box 5"/>
          <p:cNvSpPr txBox="1">
            <a:spLocks noChangeArrowheads="1"/>
          </p:cNvSpPr>
          <p:nvPr/>
        </p:nvSpPr>
        <p:spPr bwMode="auto">
          <a:xfrm>
            <a:off x="228601" y="758669"/>
            <a:ext cx="8915400" cy="1015663"/>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2017 study showed that there is </a:t>
            </a:r>
            <a:r>
              <a:rPr lang="en-US" sz="2000" b="1" dirty="0">
                <a:latin typeface="Verdana" panose="020B0604030504040204" pitchFamily="34" charset="0"/>
                <a:ea typeface="Verdana" panose="020B0604030504040204" pitchFamily="34" charset="0"/>
                <a:cs typeface="Verdana" panose="020B0604030504040204" pitchFamily="34" charset="0"/>
              </a:rPr>
              <a:t>enough wind power </a:t>
            </a:r>
            <a:r>
              <a:rPr lang="en-US" sz="2000" dirty="0">
                <a:latin typeface="Verdana" panose="020B0604030504040204" pitchFamily="34" charset="0"/>
                <a:ea typeface="Verdana" panose="020B0604030504040204" pitchFamily="34" charset="0"/>
                <a:cs typeface="Verdana" panose="020B0604030504040204" pitchFamily="34" charset="0"/>
              </a:rPr>
              <a:t>over the oceans to power the world at current capacity, if that power could be harvested.</a:t>
            </a:r>
          </a:p>
        </p:txBody>
      </p:sp>
      <p:sp>
        <p:nvSpPr>
          <p:cNvPr id="2" name="TextBox 1"/>
          <p:cNvSpPr txBox="1"/>
          <p:nvPr/>
        </p:nvSpPr>
        <p:spPr>
          <a:xfrm>
            <a:off x="379568" y="6330703"/>
            <a:ext cx="8776762" cy="523220"/>
          </a:xfrm>
          <a:prstGeom prst="rect">
            <a:avLst/>
          </a:prstGeom>
          <a:noFill/>
        </p:spPr>
        <p:txBody>
          <a:bodyPr wrap="none" rtlCol="0">
            <a:spAutoFit/>
          </a:bodyPr>
          <a:lstStyle/>
          <a:p>
            <a:r>
              <a:rPr lang="en-US" sz="1400" dirty="0">
                <a:hlinkClick r:id="rId2"/>
              </a:rPr>
              <a:t>https://www.theguardian.com/environment/2017/oct/15/wild-is-the-wind-the-resource-that-could-power-the-world</a:t>
            </a:r>
            <a:endParaRPr lang="en-US" sz="1400" dirty="0"/>
          </a:p>
          <a:p>
            <a:r>
              <a:rPr lang="en-US" sz="1400" dirty="0"/>
              <a:t>http://</a:t>
            </a:r>
            <a:r>
              <a:rPr lang="en-US" sz="1400" dirty="0" err="1"/>
              <a:t>www.pnas.org</a:t>
            </a:r>
            <a:r>
              <a:rPr lang="en-US" sz="1400" dirty="0"/>
              <a:t>/content/114/43/11338.full.pdf?with-ds=yes</a:t>
            </a:r>
          </a:p>
        </p:txBody>
      </p:sp>
      <p:sp>
        <p:nvSpPr>
          <p:cNvPr id="13" name="Text Box 5"/>
          <p:cNvSpPr txBox="1">
            <a:spLocks noChangeArrowheads="1"/>
          </p:cNvSpPr>
          <p:nvPr/>
        </p:nvSpPr>
        <p:spPr bwMode="auto">
          <a:xfrm>
            <a:off x="228599" y="1762097"/>
            <a:ext cx="5380907" cy="1938992"/>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turbines do remove energy from the wind, lowering </a:t>
            </a:r>
            <a:r>
              <a:rPr lang="en-US" sz="2000" b="1" dirty="0">
                <a:latin typeface="Verdana" panose="020B0604030504040204" pitchFamily="34" charset="0"/>
                <a:ea typeface="Verdana" panose="020B0604030504040204" pitchFamily="34" charset="0"/>
                <a:cs typeface="Verdana" panose="020B0604030504040204" pitchFamily="34" charset="0"/>
              </a:rPr>
              <a:t>‘downstream’ wind potential</a:t>
            </a:r>
            <a:r>
              <a:rPr lang="en-US" sz="2000" dirty="0">
                <a:latin typeface="Verdana" panose="020B0604030504040204" pitchFamily="34" charset="0"/>
                <a:ea typeface="Verdana" panose="020B0604030504040204" pitchFamily="34" charset="0"/>
                <a:cs typeface="Verdana" panose="020B0604030504040204" pitchFamily="34" charset="0"/>
              </a:rPr>
              <a:t> &amp; creating wind ‘shadows’.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However, for a number of reasons, ocean winds are more easily ‘replenished’.</a:t>
            </a:r>
          </a:p>
        </p:txBody>
      </p:sp>
      <p:sp>
        <p:nvSpPr>
          <p:cNvPr id="14" name="Text Box 5"/>
          <p:cNvSpPr txBox="1">
            <a:spLocks noChangeArrowheads="1"/>
          </p:cNvSpPr>
          <p:nvPr/>
        </p:nvSpPr>
        <p:spPr bwMode="auto">
          <a:xfrm>
            <a:off x="228599" y="3706315"/>
            <a:ext cx="5380908" cy="2585323"/>
          </a:xfrm>
          <a:prstGeom prst="rect">
            <a:avLst/>
          </a:prstGeom>
          <a:solidFill>
            <a:schemeClr val="bg1"/>
          </a:solidFill>
          <a:ln w="9525">
            <a:noFill/>
            <a:miter lim="800000"/>
            <a:headEnd/>
            <a:tailEnd/>
          </a:ln>
        </p:spPr>
        <p:txBody>
          <a:bodyPr wrap="square">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“Nevertheless, even in the relative calm of summer, the upper geophysical</a:t>
            </a:r>
          </a:p>
          <a:p>
            <a:r>
              <a:rPr lang="en-US" i="1" dirty="0">
                <a:latin typeface="Verdana" panose="020B0604030504040204" pitchFamily="34" charset="0"/>
                <a:ea typeface="Verdana" panose="020B0604030504040204" pitchFamily="34" charset="0"/>
                <a:cs typeface="Verdana" panose="020B0604030504040204" pitchFamily="34" charset="0"/>
              </a:rPr>
              <a:t>limit on sustained wind power in the North Atlantic alone could be sufficient to supply all of Europe’s electricity. </a:t>
            </a:r>
          </a:p>
          <a:p>
            <a:r>
              <a:rPr lang="en-US" i="1" dirty="0">
                <a:latin typeface="Verdana" panose="020B0604030504040204" pitchFamily="34" charset="0"/>
                <a:ea typeface="Verdana" panose="020B0604030504040204" pitchFamily="34" charset="0"/>
                <a:cs typeface="Verdana" panose="020B0604030504040204" pitchFamily="34" charset="0"/>
              </a:rPr>
              <a:t>On an annual mean basis, the wind power available in the North Atlantic could be sufficient to power the world.”  - Posner &amp; </a:t>
            </a:r>
            <a:r>
              <a:rPr lang="en-US" i="1" dirty="0" err="1">
                <a:latin typeface="Verdana" panose="020B0604030504040204" pitchFamily="34" charset="0"/>
                <a:ea typeface="Verdana" panose="020B0604030504040204" pitchFamily="34" charset="0"/>
                <a:cs typeface="Verdana" panose="020B0604030504040204" pitchFamily="34" charset="0"/>
              </a:rPr>
              <a:t>Caldeira</a:t>
            </a:r>
            <a:r>
              <a:rPr lang="en-US" i="1" dirty="0">
                <a:latin typeface="Verdana" panose="020B0604030504040204" pitchFamily="34" charset="0"/>
                <a:ea typeface="Verdana" panose="020B0604030504040204" pitchFamily="34" charset="0"/>
                <a:cs typeface="Verdana" panose="020B0604030504040204" pitchFamily="34" charset="0"/>
              </a:rPr>
              <a:t> (2017)</a:t>
            </a:r>
          </a:p>
        </p:txBody>
      </p:sp>
      <p:pic>
        <p:nvPicPr>
          <p:cNvPr id="3" name="Picture 2" descr="Screen Shot 2017-12-04 at 9.32.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507" y="1426872"/>
            <a:ext cx="3491949" cy="4933393"/>
          </a:xfrm>
          <a:prstGeom prst="rect">
            <a:avLst/>
          </a:prstGeom>
        </p:spPr>
      </p:pic>
      <p:pic>
        <p:nvPicPr>
          <p:cNvPr id="10" name="Picture 9">
            <a:extLst>
              <a:ext uri="{FF2B5EF4-FFF2-40B4-BE49-F238E27FC236}">
                <a16:creationId xmlns:a16="http://schemas.microsoft.com/office/drawing/2014/main" id="{D863CBB8-65A8-9C42-A66D-BC01B46BDB19}"/>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73329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228600" y="2518284"/>
            <a:ext cx="8524631" cy="584775"/>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9.3: Wind turbine types</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CFD7439E-1476-9742-B1FE-70DC36B99FE0}"/>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20482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228600" y="2518284"/>
            <a:ext cx="8524631" cy="584775"/>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9.1: Introduction</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261087C5-9128-E04B-9F05-D52D78F141B4}"/>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733121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46894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Windmills</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Box 9"/>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14" name="Text Box 3"/>
          <p:cNvSpPr txBox="1">
            <a:spLocks noChangeArrowheads="1"/>
          </p:cNvSpPr>
          <p:nvPr/>
        </p:nvSpPr>
        <p:spPr bwMode="auto">
          <a:xfrm>
            <a:off x="228600" y="717522"/>
            <a:ext cx="4329289" cy="3939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Screened: </a:t>
            </a:r>
            <a:r>
              <a:rPr lang="en-US" altLang="en-US" sz="2000" dirty="0">
                <a:latin typeface="Verdana" panose="020B0604030504040204" pitchFamily="34" charset="0"/>
                <a:ea typeface="Verdana" panose="020B0604030504040204" pitchFamily="34" charset="0"/>
                <a:cs typeface="Verdana" panose="020B0604030504040204" pitchFamily="34" charset="0"/>
              </a:rPr>
              <a:t>screens (walls) shield the sails in the backward part of the cycle</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b="1" dirty="0">
                <a:latin typeface="Verdana" panose="020B0604030504040204" pitchFamily="34" charset="0"/>
                <a:ea typeface="Verdana" panose="020B0604030504040204" pitchFamily="34" charset="0"/>
                <a:cs typeface="Verdana" panose="020B0604030504040204" pitchFamily="34" charset="0"/>
              </a:rPr>
              <a:t>Clapper: </a:t>
            </a:r>
            <a:r>
              <a:rPr lang="en-US" altLang="en-US" sz="2000" dirty="0">
                <a:latin typeface="Verdana" panose="020B0604030504040204" pitchFamily="34" charset="0"/>
                <a:ea typeface="Verdana" panose="020B0604030504040204" pitchFamily="34" charset="0"/>
                <a:cs typeface="Verdana" panose="020B0604030504040204" pitchFamily="34" charset="0"/>
              </a:rPr>
              <a:t>sails clap against stops to maximize their resistance forwards</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b="1" dirty="0">
                <a:latin typeface="Verdana" panose="020B0604030504040204" pitchFamily="34" charset="0"/>
                <a:ea typeface="Verdana" panose="020B0604030504040204" pitchFamily="34" charset="0"/>
                <a:cs typeface="Verdana" panose="020B0604030504040204" pitchFamily="34" charset="0"/>
              </a:rPr>
              <a:t>Cyclically pivoting sail: </a:t>
            </a:r>
            <a:r>
              <a:rPr lang="en-US" altLang="en-US" sz="2000" dirty="0">
                <a:latin typeface="Verdana" panose="020B0604030504040204" pitchFamily="34" charset="0"/>
                <a:ea typeface="Verdana" panose="020B0604030504040204" pitchFamily="34" charset="0"/>
                <a:cs typeface="Verdana" panose="020B0604030504040204" pitchFamily="34" charset="0"/>
              </a:rPr>
              <a:t>progressive changes in sail pitch for resistance</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b="1" dirty="0">
                <a:latin typeface="Verdana" panose="020B0604030504040204" pitchFamily="34" charset="0"/>
                <a:ea typeface="Verdana" panose="020B0604030504040204" pitchFamily="34" charset="0"/>
                <a:cs typeface="Verdana" panose="020B0604030504040204" pitchFamily="34" charset="0"/>
              </a:rPr>
              <a:t>Cup anemometer: </a:t>
            </a:r>
            <a:r>
              <a:rPr lang="en-US" altLang="en-US" sz="2000" dirty="0">
                <a:latin typeface="Verdana" panose="020B0604030504040204" pitchFamily="34" charset="0"/>
                <a:ea typeface="Verdana" panose="020B0604030504040204" pitchFamily="34" charset="0"/>
                <a:cs typeface="Verdana" panose="020B0604030504040204" pitchFamily="34" charset="0"/>
              </a:rPr>
              <a:t>wind catches cups</a:t>
            </a:r>
          </a:p>
        </p:txBody>
      </p:sp>
      <p:pic>
        <p:nvPicPr>
          <p:cNvPr id="12" name="Picture 11" descr="Scanbot Dec 7, 2017 7.57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864" y="832556"/>
            <a:ext cx="4308517" cy="5696738"/>
          </a:xfrm>
          <a:prstGeom prst="rect">
            <a:avLst/>
          </a:prstGeom>
        </p:spPr>
      </p:pic>
      <p:pic>
        <p:nvPicPr>
          <p:cNvPr id="9" name="Picture 8">
            <a:extLst>
              <a:ext uri="{FF2B5EF4-FFF2-40B4-BE49-F238E27FC236}">
                <a16:creationId xmlns:a16="http://schemas.microsoft.com/office/drawing/2014/main" id="{54284075-54C9-F14E-B8CC-AFE295E102B0}"/>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823018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60574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Nutting’s invention</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pic>
        <p:nvPicPr>
          <p:cNvPr id="3" name="Picture 2" descr="Screen Shot 2017-12-03 at 8.25.27 PM.png"/>
          <p:cNvPicPr>
            <a:picLocks noChangeAspect="1"/>
          </p:cNvPicPr>
          <p:nvPr/>
        </p:nvPicPr>
        <p:blipFill rotWithShape="1">
          <a:blip r:embed="rId2">
            <a:extLst>
              <a:ext uri="{28A0092B-C50C-407E-A947-70E740481C1C}">
                <a14:useLocalDpi xmlns:a14="http://schemas.microsoft.com/office/drawing/2010/main" val="0"/>
              </a:ext>
            </a:extLst>
          </a:blip>
          <a:srcRect t="5259" r="11660" b="27523"/>
          <a:stretch/>
        </p:blipFill>
        <p:spPr>
          <a:xfrm>
            <a:off x="0" y="693856"/>
            <a:ext cx="5670111" cy="6228800"/>
          </a:xfrm>
          <a:prstGeom prst="rect">
            <a:avLst/>
          </a:prstGeom>
        </p:spPr>
      </p:pic>
      <p:pic>
        <p:nvPicPr>
          <p:cNvPr id="6" name="Picture 5" descr="US20090169382A1-20090702-D0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954" y="732058"/>
            <a:ext cx="3986046" cy="3554436"/>
          </a:xfrm>
          <a:prstGeom prst="rect">
            <a:avLst/>
          </a:prstGeom>
        </p:spPr>
      </p:pic>
      <p:sp>
        <p:nvSpPr>
          <p:cNvPr id="10" name="TextBox 9"/>
          <p:cNvSpPr txBox="1"/>
          <p:nvPr/>
        </p:nvSpPr>
        <p:spPr>
          <a:xfrm rot="16200000">
            <a:off x="-1950671" y="4589491"/>
            <a:ext cx="4295832"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www.google.com</a:t>
            </a:r>
            <a:r>
              <a:rPr lang="en-US" sz="1400" dirty="0">
                <a:latin typeface="Avenir Medium"/>
                <a:cs typeface="Avenir Medium"/>
              </a:rPr>
              <a:t>/patents/US20090169382</a:t>
            </a:r>
          </a:p>
        </p:txBody>
      </p:sp>
      <p:sp>
        <p:nvSpPr>
          <p:cNvPr id="7" name="TextBox 6"/>
          <p:cNvSpPr txBox="1"/>
          <p:nvPr/>
        </p:nvSpPr>
        <p:spPr>
          <a:xfrm>
            <a:off x="4115433" y="5860206"/>
            <a:ext cx="5048178" cy="1015663"/>
          </a:xfrm>
          <a:prstGeom prst="rect">
            <a:avLst/>
          </a:prstGeom>
          <a:noFill/>
        </p:spPr>
        <p:txBody>
          <a:bodyPr wrap="none" rtlCol="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Rufus Nutting of Randolph Center</a:t>
            </a:r>
          </a:p>
          <a:p>
            <a:pPr algn="ctr"/>
            <a:r>
              <a:rPr lang="en-US" sz="2000" dirty="0">
                <a:latin typeface="Verdana" panose="020B0604030504040204" pitchFamily="34" charset="0"/>
                <a:ea typeface="Verdana" panose="020B0604030504040204" pitchFamily="34" charset="0"/>
                <a:cs typeface="Verdana" panose="020B0604030504040204" pitchFamily="34" charset="0"/>
              </a:rPr>
              <a:t>(Nutting Hall)</a:t>
            </a:r>
          </a:p>
          <a:p>
            <a:pPr algn="ctr"/>
            <a:r>
              <a:rPr lang="en-US" sz="2000" dirty="0">
                <a:latin typeface="Verdana" panose="020B0604030504040204" pitchFamily="34" charset="0"/>
                <a:ea typeface="Verdana" panose="020B0604030504040204" pitchFamily="34" charset="0"/>
                <a:cs typeface="Verdana" panose="020B0604030504040204" pitchFamily="34" charset="0"/>
              </a:rPr>
              <a:t>Patent granted 1857</a:t>
            </a:r>
          </a:p>
        </p:txBody>
      </p:sp>
      <p:pic>
        <p:nvPicPr>
          <p:cNvPr id="11" name="Picture 10">
            <a:extLst>
              <a:ext uri="{FF2B5EF4-FFF2-40B4-BE49-F238E27FC236}">
                <a16:creationId xmlns:a16="http://schemas.microsoft.com/office/drawing/2014/main" id="{E6DA1831-3C21-614F-983E-27A24FD26A32}"/>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607193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97338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Horizontal axis wind turbines</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25" name="Picture 24" descr="scan0021"/>
          <p:cNvPicPr>
            <a:picLocks noChangeAspect="1" noChangeArrowheads="1"/>
          </p:cNvPicPr>
          <p:nvPr/>
        </p:nvPicPr>
        <p:blipFill rotWithShape="1">
          <a:blip r:embed="rId2" cstate="print"/>
          <a:srcRect l="2519" r="2722" b="58723"/>
          <a:stretch/>
        </p:blipFill>
        <p:spPr bwMode="auto">
          <a:xfrm>
            <a:off x="167372" y="1542124"/>
            <a:ext cx="8836203" cy="4986201"/>
          </a:xfrm>
          <a:prstGeom prst="rect">
            <a:avLst/>
          </a:prstGeom>
          <a:noFill/>
          <a:ln w="9525">
            <a:noFill/>
            <a:miter lim="800000"/>
            <a:headEnd/>
            <a:tailEnd/>
          </a:ln>
        </p:spPr>
      </p:pic>
      <p:sp>
        <p:nvSpPr>
          <p:cNvPr id="7" name="Text Box 3"/>
          <p:cNvSpPr txBox="1">
            <a:spLocks noChangeArrowheads="1"/>
          </p:cNvSpPr>
          <p:nvPr/>
        </p:nvSpPr>
        <p:spPr bwMode="auto">
          <a:xfrm>
            <a:off x="228600" y="696256"/>
            <a:ext cx="891539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Called </a:t>
            </a:r>
            <a:r>
              <a:rPr lang="en-US" altLang="en-US" sz="2000" b="1" dirty="0">
                <a:latin typeface="Verdana" panose="020B0604030504040204" pitchFamily="34" charset="0"/>
                <a:ea typeface="Verdana" panose="020B0604030504040204" pitchFamily="34" charset="0"/>
                <a:cs typeface="Verdana" panose="020B0604030504040204" pitchFamily="34" charset="0"/>
              </a:rPr>
              <a:t>horizontal</a:t>
            </a:r>
            <a:r>
              <a:rPr lang="en-US" altLang="en-US" sz="2000" dirty="0">
                <a:latin typeface="Verdana" panose="020B0604030504040204" pitchFamily="34" charset="0"/>
                <a:ea typeface="Verdana" panose="020B0604030504040204" pitchFamily="34" charset="0"/>
                <a:cs typeface="Verdana" panose="020B0604030504040204" pitchFamily="34" charset="0"/>
              </a:rPr>
              <a:t> because the axis of their blades is horizontal, or parallel to the direction of the wind.</a:t>
            </a:r>
          </a:p>
        </p:txBody>
      </p:sp>
      <p:pic>
        <p:nvPicPr>
          <p:cNvPr id="9" name="Picture 8">
            <a:extLst>
              <a:ext uri="{FF2B5EF4-FFF2-40B4-BE49-F238E27FC236}">
                <a16:creationId xmlns:a16="http://schemas.microsoft.com/office/drawing/2014/main" id="{F259457A-6A32-8943-A055-66D22593B367}"/>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573007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97338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Horizontal axis wind turbines</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7" name="Picture 10" descr="scan0001.jpg"/>
          <p:cNvPicPr>
            <a:picLocks noChangeAspect="1"/>
          </p:cNvPicPr>
          <p:nvPr/>
        </p:nvPicPr>
        <p:blipFill rotWithShape="1">
          <a:blip r:embed="rId2" cstate="print"/>
          <a:srcRect l="67601" t="2031" r="1572" b="3131"/>
          <a:stretch/>
        </p:blipFill>
        <p:spPr bwMode="auto">
          <a:xfrm>
            <a:off x="4457254" y="3644581"/>
            <a:ext cx="2361782" cy="2892425"/>
          </a:xfrm>
          <a:prstGeom prst="rect">
            <a:avLst/>
          </a:prstGeom>
          <a:noFill/>
          <a:ln w="9525">
            <a:noFill/>
            <a:miter lim="800000"/>
            <a:headEnd/>
            <a:tailEnd/>
          </a:ln>
        </p:spPr>
      </p:pic>
      <p:pic>
        <p:nvPicPr>
          <p:cNvPr id="9" name="Picture 11" descr="scan0002.jpg"/>
          <p:cNvPicPr>
            <a:picLocks noChangeAspect="1"/>
          </p:cNvPicPr>
          <p:nvPr/>
        </p:nvPicPr>
        <p:blipFill>
          <a:blip r:embed="rId3" cstate="print"/>
          <a:srcRect b="2634"/>
          <a:stretch>
            <a:fillRect/>
          </a:stretch>
        </p:blipFill>
        <p:spPr bwMode="auto">
          <a:xfrm>
            <a:off x="7030689" y="3648566"/>
            <a:ext cx="2012950" cy="2921000"/>
          </a:xfrm>
          <a:prstGeom prst="rect">
            <a:avLst/>
          </a:prstGeom>
          <a:noFill/>
          <a:ln w="9525">
            <a:noFill/>
            <a:miter lim="800000"/>
            <a:headEnd/>
            <a:tailEnd/>
          </a:ln>
        </p:spPr>
      </p:pic>
      <p:pic>
        <p:nvPicPr>
          <p:cNvPr id="10" name="Picture 10" descr="scan0001.jpg"/>
          <p:cNvPicPr>
            <a:picLocks noChangeAspect="1"/>
          </p:cNvPicPr>
          <p:nvPr/>
        </p:nvPicPr>
        <p:blipFill rotWithShape="1">
          <a:blip r:embed="rId2" cstate="print"/>
          <a:srcRect l="978" t="2031" r="33725" b="3131"/>
          <a:stretch/>
        </p:blipFill>
        <p:spPr bwMode="auto">
          <a:xfrm>
            <a:off x="514032" y="804981"/>
            <a:ext cx="5002630" cy="2892425"/>
          </a:xfrm>
          <a:prstGeom prst="rect">
            <a:avLst/>
          </a:prstGeom>
          <a:noFill/>
          <a:ln w="9525">
            <a:noFill/>
            <a:miter lim="800000"/>
            <a:headEnd/>
            <a:tailEnd/>
          </a:ln>
        </p:spPr>
      </p:pic>
      <p:pic>
        <p:nvPicPr>
          <p:cNvPr id="11" name="Picture 10">
            <a:extLst>
              <a:ext uri="{FF2B5EF4-FFF2-40B4-BE49-F238E27FC236}">
                <a16:creationId xmlns:a16="http://schemas.microsoft.com/office/drawing/2014/main" id="{C525B7C8-D508-0448-9E20-43AE48D6354D}"/>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711163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35783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Vertical axis wind turbines</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11" name="Picture 8" descr="scan0021"/>
          <p:cNvPicPr>
            <a:picLocks noChangeAspect="1" noChangeArrowheads="1"/>
          </p:cNvPicPr>
          <p:nvPr/>
        </p:nvPicPr>
        <p:blipFill rotWithShape="1">
          <a:blip r:embed="rId2" cstate="print"/>
          <a:srcRect l="1459" t="40768" r="2206" b="5647"/>
          <a:stretch/>
        </p:blipFill>
        <p:spPr bwMode="auto">
          <a:xfrm>
            <a:off x="-14945" y="745997"/>
            <a:ext cx="7990316" cy="5783297"/>
          </a:xfrm>
          <a:prstGeom prst="rect">
            <a:avLst/>
          </a:prstGeom>
          <a:noFill/>
          <a:ln w="9525">
            <a:noFill/>
            <a:miter lim="800000"/>
            <a:headEnd/>
            <a:tailEnd/>
          </a:ln>
        </p:spPr>
      </p:pic>
      <p:sp>
        <p:nvSpPr>
          <p:cNvPr id="7" name="Text Box 3"/>
          <p:cNvSpPr txBox="1">
            <a:spLocks noChangeArrowheads="1"/>
          </p:cNvSpPr>
          <p:nvPr/>
        </p:nvSpPr>
        <p:spPr bwMode="auto">
          <a:xfrm>
            <a:off x="7262037" y="2850401"/>
            <a:ext cx="1988288" cy="1938992"/>
          </a:xfrm>
          <a:prstGeom prst="rect">
            <a:avLst/>
          </a:prstGeom>
          <a:solidFill>
            <a:srgbClr val="FFFFFF"/>
          </a:solidFill>
          <a:ln>
            <a:noFill/>
          </a:ln>
          <a:effec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Axis is </a:t>
            </a:r>
            <a:r>
              <a:rPr lang="en-US" altLang="en-US" sz="2000" b="1" dirty="0">
                <a:latin typeface="Verdana" panose="020B0604030504040204" pitchFamily="34" charset="0"/>
                <a:ea typeface="Verdana" panose="020B0604030504040204" pitchFamily="34" charset="0"/>
                <a:cs typeface="Verdana" panose="020B0604030504040204" pitchFamily="34" charset="0"/>
              </a:rPr>
              <a:t>vertical</a:t>
            </a:r>
            <a:r>
              <a:rPr lang="en-US" altLang="en-US" sz="2000" dirty="0">
                <a:latin typeface="Verdana" panose="020B0604030504040204" pitchFamily="34" charset="0"/>
                <a:ea typeface="Verdana" panose="020B0604030504040204" pitchFamily="34" charset="0"/>
                <a:cs typeface="Verdana" panose="020B0604030504040204" pitchFamily="34" charset="0"/>
              </a:rPr>
              <a:t>, </a:t>
            </a:r>
            <a:br>
              <a:rPr lang="en-US" altLang="en-US" sz="2000" dirty="0">
                <a:latin typeface="Verdana" panose="020B0604030504040204" pitchFamily="34" charset="0"/>
                <a:ea typeface="Verdana" panose="020B0604030504040204" pitchFamily="34" charset="0"/>
                <a:cs typeface="Verdana" panose="020B0604030504040204" pitchFamily="34" charset="0"/>
              </a:rPr>
            </a:br>
            <a:r>
              <a:rPr lang="en-US" altLang="en-US" sz="2000" dirty="0">
                <a:latin typeface="Verdana" panose="020B0604030504040204" pitchFamily="34" charset="0"/>
                <a:ea typeface="Verdana" panose="020B0604030504040204" pitchFamily="34" charset="0"/>
                <a:cs typeface="Verdana" panose="020B0604030504040204" pitchFamily="34" charset="0"/>
              </a:rPr>
              <a:t>or</a:t>
            </a:r>
          </a:p>
          <a:p>
            <a:r>
              <a:rPr lang="en-US" altLang="en-US" sz="2000" dirty="0">
                <a:latin typeface="Verdana" panose="020B0604030504040204" pitchFamily="34" charset="0"/>
                <a:ea typeface="Verdana" panose="020B0604030504040204" pitchFamily="34" charset="0"/>
                <a:cs typeface="Verdana" panose="020B0604030504040204" pitchFamily="34" charset="0"/>
              </a:rPr>
              <a:t>perpendicular to the ground. </a:t>
            </a:r>
          </a:p>
        </p:txBody>
      </p:sp>
      <p:pic>
        <p:nvPicPr>
          <p:cNvPr id="9" name="Picture 8">
            <a:extLst>
              <a:ext uri="{FF2B5EF4-FFF2-40B4-BE49-F238E27FC236}">
                <a16:creationId xmlns:a16="http://schemas.microsoft.com/office/drawing/2014/main" id="{E372DCCB-71B7-D24D-B698-DF550E90F31A}"/>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535359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35783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Vertical axis wind turbines</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7" name="Picture 8" descr="scan0004.jpg"/>
          <p:cNvPicPr>
            <a:picLocks noChangeAspect="1"/>
          </p:cNvPicPr>
          <p:nvPr/>
        </p:nvPicPr>
        <p:blipFill>
          <a:blip r:embed="rId2" cstate="print"/>
          <a:srcRect t="47794"/>
          <a:stretch>
            <a:fillRect/>
          </a:stretch>
        </p:blipFill>
        <p:spPr bwMode="auto">
          <a:xfrm>
            <a:off x="3101742" y="707166"/>
            <a:ext cx="3069292" cy="5049110"/>
          </a:xfrm>
          <a:prstGeom prst="rect">
            <a:avLst/>
          </a:prstGeom>
          <a:noFill/>
          <a:ln w="9525">
            <a:noFill/>
            <a:miter lim="800000"/>
            <a:headEnd/>
            <a:tailEnd/>
          </a:ln>
        </p:spPr>
      </p:pic>
      <p:pic>
        <p:nvPicPr>
          <p:cNvPr id="9" name="Picture 9" descr="scan0004.jpg"/>
          <p:cNvPicPr>
            <a:picLocks noChangeAspect="1"/>
          </p:cNvPicPr>
          <p:nvPr/>
        </p:nvPicPr>
        <p:blipFill>
          <a:blip r:embed="rId2" cstate="print"/>
          <a:srcRect b="53439"/>
          <a:stretch>
            <a:fillRect/>
          </a:stretch>
        </p:blipFill>
        <p:spPr bwMode="auto">
          <a:xfrm>
            <a:off x="-80739" y="830386"/>
            <a:ext cx="3266509" cy="4792539"/>
          </a:xfrm>
          <a:prstGeom prst="rect">
            <a:avLst/>
          </a:prstGeom>
          <a:noFill/>
          <a:ln w="9525">
            <a:noFill/>
            <a:miter lim="800000"/>
            <a:headEnd/>
            <a:tailEnd/>
          </a:ln>
        </p:spPr>
      </p:pic>
      <p:pic>
        <p:nvPicPr>
          <p:cNvPr id="10" name="Picture 10" descr="scan0003.jpg"/>
          <p:cNvPicPr>
            <a:picLocks noChangeAspect="1"/>
          </p:cNvPicPr>
          <p:nvPr/>
        </p:nvPicPr>
        <p:blipFill>
          <a:blip r:embed="rId3" cstate="print"/>
          <a:srcRect/>
          <a:stretch>
            <a:fillRect/>
          </a:stretch>
        </p:blipFill>
        <p:spPr bwMode="auto">
          <a:xfrm>
            <a:off x="6186141" y="793323"/>
            <a:ext cx="3029084" cy="5213777"/>
          </a:xfrm>
          <a:prstGeom prst="rect">
            <a:avLst/>
          </a:prstGeom>
          <a:noFill/>
          <a:ln w="9525">
            <a:noFill/>
            <a:miter lim="800000"/>
            <a:headEnd/>
            <a:tailEnd/>
          </a:ln>
        </p:spPr>
      </p:pic>
      <p:pic>
        <p:nvPicPr>
          <p:cNvPr id="11" name="Picture 10">
            <a:extLst>
              <a:ext uri="{FF2B5EF4-FFF2-40B4-BE49-F238E27FC236}">
                <a16:creationId xmlns:a16="http://schemas.microsoft.com/office/drawing/2014/main" id="{E78DC7E3-2979-FA4F-80DC-5A955DFB5D2E}"/>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757371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91219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components</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7" name="Picture 6" descr="http://image.sustainablemfr.com/a/anatomy-of-a-wind-turbine-wind-turbine-sec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436" y="746935"/>
            <a:ext cx="6826204" cy="584778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4833A380-3858-AC46-891D-7AF4ADF06DD8}"/>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53534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91219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components</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descr="http://www.homepower.com/sites/default/files/articles/ajax/docs/1_Piggott-Explod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61" y="693856"/>
            <a:ext cx="8673404" cy="588924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8F292C4C-A59E-4C4B-8CB2-8748919522E9}"/>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529173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91219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components</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7" name="Picture 6" descr="https://sites.google.com/site/metropolitanforensics/_/rsrc/1410130286518/cause-and-contributing-factors-of-failure-of-wind-turbines/w3.jpg?height=228&amp;width=400"/>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4613" y="1097592"/>
            <a:ext cx="9029334" cy="5159622"/>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EC4937CC-5AC4-0543-9B46-04E0A3EA1BD4}"/>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164370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228600" y="2518284"/>
            <a:ext cx="8524631" cy="1077218"/>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9.4: Aerodynamics of wind turbines</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86C68465-3A83-F644-9065-ED1137E9D86A}"/>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642631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49729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ancient &amp; reinvented</a:t>
            </a:r>
          </a:p>
        </p:txBody>
      </p:sp>
      <p:sp>
        <p:nvSpPr>
          <p:cNvPr id="3" name="TextBox 2"/>
          <p:cNvSpPr txBox="1"/>
          <p:nvPr/>
        </p:nvSpPr>
        <p:spPr>
          <a:xfrm>
            <a:off x="0" y="6552279"/>
            <a:ext cx="640145" cy="307777"/>
          </a:xfrm>
          <a:prstGeom prst="rect">
            <a:avLst/>
          </a:prstGeom>
          <a:noFill/>
        </p:spPr>
        <p:txBody>
          <a:bodyPr wrap="none" rtlCol="0">
            <a:spAutoFit/>
          </a:bodyPr>
          <a:lstStyle/>
          <a:p>
            <a:r>
              <a:rPr lang="en-US" sz="1400" dirty="0">
                <a:latin typeface="Avenir Medium"/>
                <a:cs typeface="Avenir Medium"/>
              </a:rPr>
              <a:t>NREL</a:t>
            </a:r>
          </a:p>
        </p:txBody>
      </p:sp>
      <p:sp>
        <p:nvSpPr>
          <p:cNvPr id="12" name="Text Box 3"/>
          <p:cNvSpPr txBox="1">
            <a:spLocks noChangeAspect="1" noChangeArrowheads="1"/>
          </p:cNvSpPr>
          <p:nvPr/>
        </p:nvSpPr>
        <p:spPr bwMode="auto">
          <a:xfrm>
            <a:off x="3089640" y="1563824"/>
            <a:ext cx="2400668"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800 – 900 years </a:t>
            </a:r>
            <a:r>
              <a:rPr lang="en-US" altLang="en-US" dirty="0">
                <a:latin typeface="Verdana" panose="020B0604030504040204" pitchFamily="34" charset="0"/>
                <a:ea typeface="Verdana" panose="020B0604030504040204" pitchFamily="34" charset="0"/>
                <a:cs typeface="Verdana" panose="020B0604030504040204" pitchFamily="34" charset="0"/>
              </a:rPr>
              <a:t>ago in Europe</a:t>
            </a:r>
          </a:p>
        </p:txBody>
      </p:sp>
      <p:sp>
        <p:nvSpPr>
          <p:cNvPr id="13" name="Text Box 4"/>
          <p:cNvSpPr txBox="1">
            <a:spLocks noChangeAspect="1" noChangeArrowheads="1"/>
          </p:cNvSpPr>
          <p:nvPr/>
        </p:nvSpPr>
        <p:spPr bwMode="auto">
          <a:xfrm>
            <a:off x="4949454" y="2094502"/>
            <a:ext cx="2188561"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140 years ago</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water-pumping</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wind mills</a:t>
            </a:r>
          </a:p>
        </p:txBody>
      </p:sp>
      <p:sp>
        <p:nvSpPr>
          <p:cNvPr id="14" name="Text Box 5"/>
          <p:cNvSpPr txBox="1">
            <a:spLocks noChangeAspect="1" noChangeArrowheads="1"/>
          </p:cNvSpPr>
          <p:nvPr/>
        </p:nvSpPr>
        <p:spPr bwMode="auto">
          <a:xfrm>
            <a:off x="6574085" y="2865432"/>
            <a:ext cx="19939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70 years ago </a:t>
            </a:r>
            <a:r>
              <a:rPr lang="en-US" altLang="en-US" dirty="0">
                <a:latin typeface="Verdana" panose="020B0604030504040204" pitchFamily="34" charset="0"/>
                <a:ea typeface="Verdana" panose="020B0604030504040204" pitchFamily="34" charset="0"/>
                <a:cs typeface="Verdana" panose="020B0604030504040204" pitchFamily="34" charset="0"/>
              </a:rPr>
              <a:t>electric power</a:t>
            </a:r>
          </a:p>
        </p:txBody>
      </p:sp>
      <p:pic>
        <p:nvPicPr>
          <p:cNvPr id="15" name="Picture 6" descr="Persian Vert Axis"/>
          <p:cNvPicPr>
            <a:picLocks noChangeAspect="1" noChangeArrowheads="1"/>
          </p:cNvPicPr>
          <p:nvPr/>
        </p:nvPicPr>
        <p:blipFill>
          <a:blip r:embed="rId2">
            <a:extLst>
              <a:ext uri="{28A0092B-C50C-407E-A947-70E740481C1C}">
                <a14:useLocalDpi xmlns:a14="http://schemas.microsoft.com/office/drawing/2010/main" val="0"/>
              </a:ext>
            </a:extLst>
          </a:blip>
          <a:srcRect l="15334" t="2667" r="5833" b="12833"/>
          <a:stretch>
            <a:fillRect/>
          </a:stretch>
        </p:blipFill>
        <p:spPr bwMode="auto">
          <a:xfrm>
            <a:off x="498840" y="1535107"/>
            <a:ext cx="2590800" cy="2990850"/>
          </a:xfrm>
          <a:prstGeom prst="rect">
            <a:avLst/>
          </a:prstGeom>
          <a:noFill/>
          <a:ln w="28575">
            <a:noFill/>
            <a:miter lim="800000"/>
            <a:headEnd/>
            <a:tailEnd/>
          </a:ln>
          <a:extLst>
            <a:ext uri="{909E8E84-426E-40dd-AFC4-6F175D3DCCD1}">
              <a14:hiddenFill xmlns:a14="http://schemas.microsoft.com/office/drawing/2010/main" xmlns="">
                <a:solidFill>
                  <a:srgbClr val="FF0000"/>
                </a:solidFill>
              </a14:hiddenFill>
            </a:ext>
          </a:extLst>
        </p:spPr>
      </p:pic>
      <p:pic>
        <p:nvPicPr>
          <p:cNvPr id="16" name="Picture 7" descr="WNDMILL1"/>
          <p:cNvPicPr>
            <a:picLocks noChangeAspect="1" noChangeArrowheads="1"/>
          </p:cNvPicPr>
          <p:nvPr/>
        </p:nvPicPr>
        <p:blipFill>
          <a:blip r:embed="rId3" cstate="print">
            <a:extLst>
              <a:ext uri="{28A0092B-C50C-407E-A947-70E740481C1C}">
                <a14:useLocalDpi xmlns:a14="http://schemas.microsoft.com/office/drawing/2010/main" val="0"/>
              </a:ext>
            </a:extLst>
          </a:blip>
          <a:srcRect l="5998" r="7559"/>
          <a:stretch>
            <a:fillRect/>
          </a:stretch>
        </p:blipFill>
        <p:spPr bwMode="auto">
          <a:xfrm>
            <a:off x="2856277" y="2187569"/>
            <a:ext cx="2070100" cy="3487738"/>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8"/>
          <p:cNvPicPr>
            <a:picLocks noChangeAspect="1" noChangeArrowheads="1"/>
          </p:cNvPicPr>
          <p:nvPr/>
        </p:nvPicPr>
        <p:blipFill>
          <a:blip r:embed="rId4">
            <a:extLst>
              <a:ext uri="{28A0092B-C50C-407E-A947-70E740481C1C}">
                <a14:useLocalDpi xmlns:a14="http://schemas.microsoft.com/office/drawing/2010/main" val="0"/>
              </a:ext>
            </a:extLst>
          </a:blip>
          <a:srcRect l="22757" t="10001" r="19830"/>
          <a:stretch>
            <a:fillRect/>
          </a:stretch>
        </p:blipFill>
        <p:spPr bwMode="auto">
          <a:xfrm>
            <a:off x="4797790" y="3017832"/>
            <a:ext cx="1798637" cy="3273425"/>
          </a:xfrm>
          <a:prstGeom prst="rect">
            <a:avLst/>
          </a:prstGeom>
          <a:noFill/>
          <a:ln w="28575">
            <a:no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9" descr="!SPERA39"/>
          <p:cNvPicPr>
            <a:picLocks noChangeAspect="1" noChangeArrowheads="1"/>
          </p:cNvPicPr>
          <p:nvPr/>
        </p:nvPicPr>
        <p:blipFill>
          <a:blip r:embed="rId5" cstate="print">
            <a:extLst>
              <a:ext uri="{28A0092B-C50C-407E-A947-70E740481C1C}">
                <a14:useLocalDpi xmlns:a14="http://schemas.microsoft.com/office/drawing/2010/main" val="0"/>
              </a:ext>
            </a:extLst>
          </a:blip>
          <a:srcRect l="9068" t="10951" r="5988" b="22435"/>
          <a:stretch>
            <a:fillRect/>
          </a:stretch>
        </p:blipFill>
        <p:spPr bwMode="auto">
          <a:xfrm>
            <a:off x="6461490" y="3581394"/>
            <a:ext cx="2301875" cy="3186113"/>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sp>
        <p:nvSpPr>
          <p:cNvPr id="19" name="Text Box 11"/>
          <p:cNvSpPr txBox="1">
            <a:spLocks noChangeAspect="1" noChangeArrowheads="1"/>
          </p:cNvSpPr>
          <p:nvPr/>
        </p:nvSpPr>
        <p:spPr bwMode="auto">
          <a:xfrm>
            <a:off x="361283" y="842610"/>
            <a:ext cx="3340577" cy="101566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en-US" b="1" dirty="0">
                <a:latin typeface="Verdana" panose="020B0604030504040204" pitchFamily="34" charset="0"/>
                <a:ea typeface="Verdana" panose="020B0604030504040204" pitchFamily="34" charset="0"/>
                <a:cs typeface="Verdana" panose="020B0604030504040204" pitchFamily="34" charset="0"/>
              </a:rPr>
              <a:t>1400 – 1800 years ago,</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in the Middle East</a:t>
            </a:r>
          </a:p>
        </p:txBody>
      </p:sp>
      <p:pic>
        <p:nvPicPr>
          <p:cNvPr id="20" name="Picture 19">
            <a:extLst>
              <a:ext uri="{FF2B5EF4-FFF2-40B4-BE49-F238E27FC236}">
                <a16:creationId xmlns:a16="http://schemas.microsoft.com/office/drawing/2014/main" id="{A82C26D7-9C2A-9844-8A78-23A6F2BE6AEE}"/>
              </a:ext>
            </a:extLst>
          </p:cNvPr>
          <p:cNvPicPr>
            <a:picLocks noChangeAspect="1"/>
          </p:cNvPicPr>
          <p:nvPr/>
        </p:nvPicPr>
        <p:blipFill>
          <a:blip r:embed="rId6">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666490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63565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Lift &amp; drag</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Box 9"/>
          <p:cNvSpPr txBox="1"/>
          <p:nvPr/>
        </p:nvSpPr>
        <p:spPr>
          <a:xfrm rot="16200000">
            <a:off x="7533892" y="5381043"/>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14" name="Text Box 3"/>
          <p:cNvSpPr txBox="1">
            <a:spLocks noChangeArrowheads="1"/>
          </p:cNvSpPr>
          <p:nvPr/>
        </p:nvSpPr>
        <p:spPr bwMode="auto">
          <a:xfrm>
            <a:off x="228600" y="696256"/>
            <a:ext cx="891539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Objects in air streams experience </a:t>
            </a:r>
            <a:r>
              <a:rPr lang="en-US" altLang="en-US" sz="2000" b="1" dirty="0">
                <a:latin typeface="Verdana" panose="020B0604030504040204" pitchFamily="34" charset="0"/>
                <a:ea typeface="Verdana" panose="020B0604030504040204" pitchFamily="34" charset="0"/>
                <a:cs typeface="Verdana" panose="020B0604030504040204" pitchFamily="34" charset="0"/>
              </a:rPr>
              <a:t>two perpendicular forces</a:t>
            </a:r>
            <a:r>
              <a:rPr lang="en-US" alt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21" name="Text Box 3"/>
          <p:cNvSpPr txBox="1">
            <a:spLocks noChangeArrowheads="1"/>
          </p:cNvSpPr>
          <p:nvPr/>
        </p:nvSpPr>
        <p:spPr bwMode="auto">
          <a:xfrm>
            <a:off x="240931" y="1656446"/>
            <a:ext cx="8915399"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Lift</a:t>
            </a:r>
            <a:r>
              <a:rPr lang="en-US" altLang="en-US" sz="2000" dirty="0">
                <a:latin typeface="Verdana" panose="020B0604030504040204" pitchFamily="34" charset="0"/>
                <a:ea typeface="Verdana" panose="020B0604030504040204" pitchFamily="34" charset="0"/>
                <a:cs typeface="Verdana" panose="020B0604030504040204" pitchFamily="34" charset="0"/>
              </a:rPr>
              <a:t>: force perpendicular to the direction of the air stream</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A small </a:t>
            </a:r>
            <a:r>
              <a:rPr lang="en-US" altLang="en-US" sz="2000" b="1" dirty="0">
                <a:latin typeface="Verdana" panose="020B0604030504040204" pitchFamily="34" charset="0"/>
                <a:ea typeface="Verdana" panose="020B0604030504040204" pitchFamily="34" charset="0"/>
                <a:cs typeface="Verdana" panose="020B0604030504040204" pitchFamily="34" charset="0"/>
              </a:rPr>
              <a:t>angle of attack </a:t>
            </a:r>
            <a:r>
              <a:rPr lang="en-US" altLang="en-US" sz="2000" dirty="0">
                <a:latin typeface="Verdana" panose="020B0604030504040204" pitchFamily="34" charset="0"/>
                <a:ea typeface="Verdana" panose="020B0604030504040204" pitchFamily="34" charset="0"/>
                <a:cs typeface="Verdana" panose="020B0604030504040204" pitchFamily="34" charset="0"/>
              </a:rPr>
              <a:t>(the angle of the object relative to air stream) causes </a:t>
            </a:r>
            <a:r>
              <a:rPr lang="en-US" altLang="en-US" sz="2000" u="sng" dirty="0">
                <a:latin typeface="Verdana" panose="020B0604030504040204" pitchFamily="34" charset="0"/>
                <a:ea typeface="Verdana" panose="020B0604030504040204" pitchFamily="34" charset="0"/>
                <a:cs typeface="Verdana" panose="020B0604030504040204" pitchFamily="34" charset="0"/>
              </a:rPr>
              <a:t>a zone of low pressure (suction</a:t>
            </a:r>
            <a:r>
              <a:rPr lang="en-US" altLang="en-US" sz="2000" dirty="0">
                <a:latin typeface="Verdana" panose="020B0604030504040204" pitchFamily="34" charset="0"/>
                <a:ea typeface="Verdana" panose="020B0604030504040204" pitchFamily="34" charset="0"/>
                <a:cs typeface="Verdana" panose="020B0604030504040204" pitchFamily="34" charset="0"/>
              </a:rPr>
              <a:t>) on the downstream or leeward side of the object because air on that side is flowing faster</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The faster the air flow, the greater the suction or lift: the </a:t>
            </a:r>
            <a:r>
              <a:rPr lang="en-US" altLang="en-US" sz="2000" b="1" dirty="0">
                <a:latin typeface="Verdana" panose="020B0604030504040204" pitchFamily="34" charset="0"/>
                <a:ea typeface="Verdana" panose="020B0604030504040204" pitchFamily="34" charset="0"/>
                <a:cs typeface="Verdana" panose="020B0604030504040204" pitchFamily="34" charset="0"/>
              </a:rPr>
              <a:t>Bernoulli effect</a:t>
            </a:r>
            <a:r>
              <a:rPr lang="en-US" altLang="en-US" sz="2000" dirty="0">
                <a:latin typeface="Verdana" panose="020B0604030504040204" pitchFamily="34" charset="0"/>
                <a:ea typeface="Verdana" panose="020B0604030504040204" pitchFamily="34" charset="0"/>
                <a:cs typeface="Verdana" panose="020B0604030504040204" pitchFamily="34" charset="0"/>
              </a:rPr>
              <a:t>.</a:t>
            </a:r>
            <a:endParaRPr lang="en-US" altLang="en-US" sz="2000" b="1" dirty="0">
              <a:latin typeface="Verdana" panose="020B0604030504040204" pitchFamily="34" charset="0"/>
              <a:ea typeface="Verdana" panose="020B0604030504040204" pitchFamily="34" charset="0"/>
              <a:cs typeface="Verdana" panose="020B0604030504040204" pitchFamily="34" charset="0"/>
            </a:endParaRPr>
          </a:p>
        </p:txBody>
      </p:sp>
      <p:sp>
        <p:nvSpPr>
          <p:cNvPr id="22" name="Text Box 3"/>
          <p:cNvSpPr txBox="1">
            <a:spLocks noChangeArrowheads="1"/>
          </p:cNvSpPr>
          <p:nvPr/>
        </p:nvSpPr>
        <p:spPr bwMode="auto">
          <a:xfrm>
            <a:off x="240931" y="1162256"/>
            <a:ext cx="891539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Drag</a:t>
            </a:r>
            <a:r>
              <a:rPr lang="en-US" altLang="en-US" sz="2000" dirty="0">
                <a:latin typeface="Verdana" panose="020B0604030504040204" pitchFamily="34" charset="0"/>
                <a:ea typeface="Verdana" panose="020B0604030504040204" pitchFamily="34" charset="0"/>
                <a:cs typeface="Verdana" panose="020B0604030504040204" pitchFamily="34" charset="0"/>
              </a:rPr>
              <a:t>: the push of the air stream against an object</a:t>
            </a:r>
          </a:p>
        </p:txBody>
      </p:sp>
      <p:pic>
        <p:nvPicPr>
          <p:cNvPr id="3" name="Picture 2" descr="Scanbot Dec 7, 2017 9.17 AM.pdf"/>
          <p:cNvPicPr>
            <a:picLocks noChangeAspect="1"/>
          </p:cNvPicPr>
          <p:nvPr/>
        </p:nvPicPr>
        <p:blipFill rotWithShape="1">
          <a:blip r:embed="rId2">
            <a:extLst>
              <a:ext uri="{28A0092B-C50C-407E-A947-70E740481C1C}">
                <a14:useLocalDpi xmlns:a14="http://schemas.microsoft.com/office/drawing/2010/main" val="0"/>
              </a:ext>
            </a:extLst>
          </a:blip>
          <a:srcRect t="19753" r="30476" b="61504"/>
          <a:stretch/>
        </p:blipFill>
        <p:spPr>
          <a:xfrm>
            <a:off x="785847" y="4980618"/>
            <a:ext cx="3496789" cy="1670262"/>
          </a:xfrm>
          <a:prstGeom prst="rect">
            <a:avLst/>
          </a:prstGeom>
        </p:spPr>
      </p:pic>
      <p:pic>
        <p:nvPicPr>
          <p:cNvPr id="23" name="Picture 22" descr="Scanbot Dec 7, 2017 9.17 AM.pdf"/>
          <p:cNvPicPr>
            <a:picLocks noChangeAspect="1"/>
          </p:cNvPicPr>
          <p:nvPr/>
        </p:nvPicPr>
        <p:blipFill rotWithShape="1">
          <a:blip r:embed="rId2">
            <a:extLst>
              <a:ext uri="{28A0092B-C50C-407E-A947-70E740481C1C}">
                <a14:useLocalDpi xmlns:a14="http://schemas.microsoft.com/office/drawing/2010/main" val="0"/>
              </a:ext>
            </a:extLst>
          </a:blip>
          <a:srcRect t="48354" r="30476" b="18724"/>
          <a:stretch/>
        </p:blipFill>
        <p:spPr>
          <a:xfrm>
            <a:off x="4737997" y="3713195"/>
            <a:ext cx="3496788" cy="2933856"/>
          </a:xfrm>
          <a:prstGeom prst="rect">
            <a:avLst/>
          </a:prstGeom>
        </p:spPr>
      </p:pic>
      <p:pic>
        <p:nvPicPr>
          <p:cNvPr id="12" name="Picture 11">
            <a:extLst>
              <a:ext uri="{FF2B5EF4-FFF2-40B4-BE49-F238E27FC236}">
                <a16:creationId xmlns:a16="http://schemas.microsoft.com/office/drawing/2014/main" id="{572F4CE3-5A8E-5445-AD4F-B36159F5E8B6}"/>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60307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70994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The Bernoulli effect</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Box 9"/>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21" name="Text Box 3"/>
          <p:cNvSpPr txBox="1">
            <a:spLocks noChangeArrowheads="1"/>
          </p:cNvSpPr>
          <p:nvPr/>
        </p:nvSpPr>
        <p:spPr bwMode="auto">
          <a:xfrm>
            <a:off x="240931" y="731326"/>
            <a:ext cx="8915399"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The </a:t>
            </a:r>
            <a:r>
              <a:rPr lang="en-US" altLang="en-US" sz="2000" b="1" dirty="0">
                <a:latin typeface="Verdana" panose="020B0604030504040204" pitchFamily="34" charset="0"/>
                <a:ea typeface="Verdana" panose="020B0604030504040204" pitchFamily="34" charset="0"/>
                <a:cs typeface="Verdana" panose="020B0604030504040204" pitchFamily="34" charset="0"/>
              </a:rPr>
              <a:t>Bernoulli effect </a:t>
            </a:r>
            <a:r>
              <a:rPr lang="en-US" altLang="en-US" sz="2000" dirty="0">
                <a:latin typeface="Verdana" panose="020B0604030504040204" pitchFamily="34" charset="0"/>
                <a:ea typeface="Verdana" panose="020B0604030504040204" pitchFamily="34" charset="0"/>
                <a:cs typeface="Verdana" panose="020B0604030504040204" pitchFamily="34" charset="0"/>
              </a:rPr>
              <a:t>can be maximized by adjusting the shape &amp; contours of an object &amp; optimizing its attack angle relative to the air stream.</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Increasing ‘suction’ lifts or moves the object vertically relative to the air stream.</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The faster the object moves, the greater the effect.</a:t>
            </a:r>
          </a:p>
        </p:txBody>
      </p:sp>
      <p:pic>
        <p:nvPicPr>
          <p:cNvPr id="3" name="Picture 2" descr="Scanbot Dec 7, 2017 9.18 AM - 1.pdf"/>
          <p:cNvPicPr>
            <a:picLocks noChangeAspect="1"/>
          </p:cNvPicPr>
          <p:nvPr/>
        </p:nvPicPr>
        <p:blipFill rotWithShape="1">
          <a:blip r:embed="rId2">
            <a:extLst>
              <a:ext uri="{28A0092B-C50C-407E-A947-70E740481C1C}">
                <a14:useLocalDpi xmlns:a14="http://schemas.microsoft.com/office/drawing/2010/main" val="0"/>
              </a:ext>
            </a:extLst>
          </a:blip>
          <a:srcRect l="4902" t="27160" r="2517" b="18518"/>
          <a:stretch/>
        </p:blipFill>
        <p:spPr>
          <a:xfrm>
            <a:off x="2573079" y="2680434"/>
            <a:ext cx="6443922" cy="3848859"/>
          </a:xfrm>
          <a:prstGeom prst="rect">
            <a:avLst/>
          </a:prstGeom>
        </p:spPr>
      </p:pic>
      <p:pic>
        <p:nvPicPr>
          <p:cNvPr id="6" name="Picture 5" descr="Scanbot Dec 7, 2017 9.18 AM.pdf"/>
          <p:cNvPicPr>
            <a:picLocks noChangeAspect="1"/>
          </p:cNvPicPr>
          <p:nvPr/>
        </p:nvPicPr>
        <p:blipFill rotWithShape="1">
          <a:blip r:embed="rId3">
            <a:extLst>
              <a:ext uri="{28A0092B-C50C-407E-A947-70E740481C1C}">
                <a14:useLocalDpi xmlns:a14="http://schemas.microsoft.com/office/drawing/2010/main" val="0"/>
              </a:ext>
            </a:extLst>
          </a:blip>
          <a:srcRect l="19295" r="13274"/>
          <a:stretch/>
        </p:blipFill>
        <p:spPr>
          <a:xfrm>
            <a:off x="297375" y="2663143"/>
            <a:ext cx="3470291" cy="1592011"/>
          </a:xfrm>
          <a:prstGeom prst="rect">
            <a:avLst/>
          </a:prstGeom>
        </p:spPr>
      </p:pic>
      <p:pic>
        <p:nvPicPr>
          <p:cNvPr id="11" name="Picture 10">
            <a:extLst>
              <a:ext uri="{FF2B5EF4-FFF2-40B4-BE49-F238E27FC236}">
                <a16:creationId xmlns:a16="http://schemas.microsoft.com/office/drawing/2014/main" id="{817AC9FC-B12D-744E-B74E-1124DFA3F760}"/>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81756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23678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HAWT blades</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Box 9"/>
          <p:cNvSpPr txBox="1"/>
          <p:nvPr/>
        </p:nvSpPr>
        <p:spPr>
          <a:xfrm>
            <a:off x="45567" y="6486961"/>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21" name="Text Box 3"/>
          <p:cNvSpPr txBox="1">
            <a:spLocks noChangeArrowheads="1"/>
          </p:cNvSpPr>
          <p:nvPr/>
        </p:nvSpPr>
        <p:spPr bwMode="auto">
          <a:xfrm>
            <a:off x="240931" y="731326"/>
            <a:ext cx="891539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A </a:t>
            </a:r>
            <a:r>
              <a:rPr lang="en-US" altLang="en-US" sz="2000" u="sng" dirty="0">
                <a:latin typeface="Verdana" panose="020B0604030504040204" pitchFamily="34" charset="0"/>
                <a:ea typeface="Verdana" panose="020B0604030504040204" pitchFamily="34" charset="0"/>
                <a:cs typeface="Verdana" panose="020B0604030504040204" pitchFamily="34" charset="0"/>
              </a:rPr>
              <a:t>yawing mechanism </a:t>
            </a:r>
            <a:r>
              <a:rPr lang="en-US" altLang="en-US" sz="2000" dirty="0">
                <a:latin typeface="Verdana" panose="020B0604030504040204" pitchFamily="34" charset="0"/>
                <a:ea typeface="Verdana" panose="020B0604030504040204" pitchFamily="34" charset="0"/>
                <a:cs typeface="Verdana" panose="020B0604030504040204" pitchFamily="34" charset="0"/>
              </a:rPr>
              <a:t>keeps the horizontal axis of the rotor in line with wind direction.</a:t>
            </a:r>
          </a:p>
        </p:txBody>
      </p:sp>
      <p:sp>
        <p:nvSpPr>
          <p:cNvPr id="9" name="Text Box 3"/>
          <p:cNvSpPr txBox="1">
            <a:spLocks noChangeArrowheads="1"/>
          </p:cNvSpPr>
          <p:nvPr/>
        </p:nvSpPr>
        <p:spPr bwMode="auto">
          <a:xfrm>
            <a:off x="283585" y="1552100"/>
            <a:ext cx="3173637" cy="3170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u="sng" dirty="0">
                <a:latin typeface="Verdana" panose="020B0604030504040204" pitchFamily="34" charset="0"/>
                <a:ea typeface="Verdana" panose="020B0604030504040204" pitchFamily="34" charset="0"/>
                <a:cs typeface="Verdana" panose="020B0604030504040204" pitchFamily="34" charset="0"/>
              </a:rPr>
              <a:t>Turbine performance </a:t>
            </a:r>
            <a:r>
              <a:rPr lang="en-US" altLang="en-US" sz="2000" dirty="0">
                <a:latin typeface="Verdana" panose="020B0604030504040204" pitchFamily="34" charset="0"/>
                <a:ea typeface="Verdana" panose="020B0604030504040204" pitchFamily="34" charset="0"/>
                <a:cs typeface="Verdana" panose="020B0604030504040204" pitchFamily="34" charset="0"/>
              </a:rPr>
              <a:t>depends on:</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altLang="en-US" sz="2000" b="1" dirty="0">
                <a:latin typeface="Verdana" panose="020B0604030504040204" pitchFamily="34" charset="0"/>
                <a:ea typeface="Verdana" panose="020B0604030504040204" pitchFamily="34" charset="0"/>
                <a:cs typeface="Verdana" panose="020B0604030504040204" pitchFamily="34" charset="0"/>
              </a:rPr>
              <a:t>Wind speed</a:t>
            </a:r>
            <a:r>
              <a:rPr lang="en-US" altLang="en-US" sz="2000" dirty="0">
                <a:latin typeface="Verdana" panose="020B0604030504040204" pitchFamily="34" charset="0"/>
                <a:ea typeface="Verdana" panose="020B0604030504040204" pitchFamily="34" charset="0"/>
                <a:cs typeface="Verdana" panose="020B0604030504040204" pitchFamily="34" charset="0"/>
              </a:rPr>
              <a:t>; &amp;</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altLang="en-US" sz="2000" b="1" dirty="0">
                <a:latin typeface="Verdana" panose="020B0604030504040204" pitchFamily="34" charset="0"/>
                <a:ea typeface="Verdana" panose="020B0604030504040204" pitchFamily="34" charset="0"/>
                <a:cs typeface="Verdana" panose="020B0604030504040204" pitchFamily="34" charset="0"/>
              </a:rPr>
              <a:t>Blade</a:t>
            </a:r>
          </a:p>
          <a:p>
            <a:pPr marL="800100" lvl="1"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Length</a:t>
            </a:r>
          </a:p>
          <a:p>
            <a:pPr marL="800100" lvl="1"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Blade number</a:t>
            </a:r>
          </a:p>
          <a:p>
            <a:pPr marL="800100" lvl="1"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Blade shape and aerodynamic factors</a:t>
            </a:r>
          </a:p>
        </p:txBody>
      </p:sp>
      <p:pic>
        <p:nvPicPr>
          <p:cNvPr id="3" name="Picture 2" descr="Scanbot Dec 7, 2017 9.19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675" y="1622780"/>
            <a:ext cx="5864667" cy="4896556"/>
          </a:xfrm>
          <a:prstGeom prst="rect">
            <a:avLst/>
          </a:prstGeom>
        </p:spPr>
      </p:pic>
      <p:pic>
        <p:nvPicPr>
          <p:cNvPr id="11" name="Picture 10">
            <a:extLst>
              <a:ext uri="{FF2B5EF4-FFF2-40B4-BE49-F238E27FC236}">
                <a16:creationId xmlns:a16="http://schemas.microsoft.com/office/drawing/2014/main" id="{B295EC60-0D83-174B-9FC7-DDE0DB35A142}"/>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837633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34606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Progressive twist </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Box 9"/>
          <p:cNvSpPr txBox="1"/>
          <p:nvPr/>
        </p:nvSpPr>
        <p:spPr>
          <a:xfrm rot="16200000">
            <a:off x="7448872" y="5221548"/>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21" name="Text Box 3"/>
          <p:cNvSpPr txBox="1">
            <a:spLocks noChangeArrowheads="1"/>
          </p:cNvSpPr>
          <p:nvPr/>
        </p:nvSpPr>
        <p:spPr bwMode="auto">
          <a:xfrm>
            <a:off x="225253" y="778366"/>
            <a:ext cx="8915399" cy="1785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In large wind, everything must be optimized for efficiency:</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dirty="0">
                <a:latin typeface="Verdana" panose="020B0604030504040204" pitchFamily="34" charset="0"/>
                <a:ea typeface="Verdana" panose="020B0604030504040204" pitchFamily="34" charset="0"/>
                <a:cs typeface="Verdana" panose="020B0604030504040204" pitchFamily="34" charset="0"/>
              </a:rPr>
              <a:t>Creating a </a:t>
            </a:r>
            <a:r>
              <a:rPr lang="en-US" altLang="en-US" sz="2000" u="sng" dirty="0">
                <a:latin typeface="Verdana" panose="020B0604030504040204" pitchFamily="34" charset="0"/>
                <a:ea typeface="Verdana" panose="020B0604030504040204" pitchFamily="34" charset="0"/>
                <a:cs typeface="Verdana" panose="020B0604030504040204" pitchFamily="34" charset="0"/>
              </a:rPr>
              <a:t>progressive twist</a:t>
            </a:r>
            <a:r>
              <a:rPr lang="en-US" altLang="en-US" sz="2000" dirty="0">
                <a:latin typeface="Verdana" panose="020B0604030504040204" pitchFamily="34" charset="0"/>
                <a:ea typeface="Verdana" panose="020B0604030504040204" pitchFamily="34" charset="0"/>
                <a:cs typeface="Verdana" panose="020B0604030504040204" pitchFamily="34" charset="0"/>
              </a:rPr>
              <a:t> along the length of turbine blades allows the blade to maintain a </a:t>
            </a:r>
            <a:r>
              <a:rPr lang="en-US" altLang="en-US" sz="2000" u="sng" dirty="0">
                <a:latin typeface="Verdana" panose="020B0604030504040204" pitchFamily="34" charset="0"/>
                <a:ea typeface="Verdana" panose="020B0604030504040204" pitchFamily="34" charset="0"/>
                <a:cs typeface="Verdana" panose="020B0604030504040204" pitchFamily="34" charset="0"/>
              </a:rPr>
              <a:t>constant angle of attack </a:t>
            </a:r>
            <a:r>
              <a:rPr lang="en-US" altLang="en-US" sz="2000" dirty="0">
                <a:latin typeface="Verdana" panose="020B0604030504040204" pitchFamily="34" charset="0"/>
                <a:ea typeface="Verdana" panose="020B0604030504040204" pitchFamily="34" charset="0"/>
                <a:cs typeface="Verdana" panose="020B0604030504040204" pitchFamily="34" charset="0"/>
              </a:rPr>
              <a:t>relative to the </a:t>
            </a:r>
            <a:r>
              <a:rPr lang="en-US" altLang="en-US" sz="2000" u="sng" dirty="0">
                <a:latin typeface="Verdana" panose="020B0604030504040204" pitchFamily="34" charset="0"/>
                <a:ea typeface="Verdana" panose="020B0604030504040204" pitchFamily="34" charset="0"/>
                <a:cs typeface="Verdana" panose="020B0604030504040204" pitchFamily="34" charset="0"/>
              </a:rPr>
              <a:t>decreasing tangential speed of the wind</a:t>
            </a:r>
            <a:r>
              <a:rPr lang="en-US" altLang="en-US" sz="2000" dirty="0">
                <a:latin typeface="Verdana" panose="020B0604030504040204" pitchFamily="34" charset="0"/>
                <a:ea typeface="Verdana" panose="020B0604030504040204" pitchFamily="34" charset="0"/>
                <a:cs typeface="Verdana" panose="020B0604030504040204" pitchFamily="34" charset="0"/>
              </a:rPr>
              <a:t> as it travels from blade tip toward the hub.</a:t>
            </a:r>
          </a:p>
        </p:txBody>
      </p:sp>
      <p:pic>
        <p:nvPicPr>
          <p:cNvPr id="3" name="Picture 2" descr="Scanbot Dec 7, 2017 9.19 AM - 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636" y="2504656"/>
            <a:ext cx="5860881" cy="4351260"/>
          </a:xfrm>
          <a:prstGeom prst="rect">
            <a:avLst/>
          </a:prstGeom>
        </p:spPr>
      </p:pic>
      <p:pic>
        <p:nvPicPr>
          <p:cNvPr id="9" name="Picture 8">
            <a:extLst>
              <a:ext uri="{FF2B5EF4-FFF2-40B4-BE49-F238E27FC236}">
                <a16:creationId xmlns:a16="http://schemas.microsoft.com/office/drawing/2014/main" id="{946770D9-BAF8-654B-9395-D5CA37195902}"/>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606042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228600" y="2518284"/>
            <a:ext cx="8524631" cy="954107"/>
          </a:xfrm>
          <a:prstGeom prst="rect">
            <a:avLst/>
          </a:prstGeom>
          <a:noFill/>
        </p:spPr>
        <p:txBody>
          <a:bodyPr wrap="square" rtlCol="0">
            <a:spAutoFit/>
          </a:bodyPr>
          <a:lstStyle/>
          <a:p>
            <a:pPr lvl="1" algn="ctr"/>
            <a:r>
              <a:rPr lang="en-US" sz="2800" b="1" i="1" dirty="0">
                <a:latin typeface="Verdana" panose="020B0604030504040204" pitchFamily="34" charset="0"/>
                <a:ea typeface="Verdana" panose="020B0604030504040204" pitchFamily="34" charset="0"/>
                <a:cs typeface="Verdana" panose="020B0604030504040204" pitchFamily="34" charset="0"/>
              </a:rPr>
              <a:t>9.5: Power &amp; energy from wind turbines</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C304643F-4185-6F4C-9560-2ED4B399CC7B}"/>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576596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3105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Energy &amp; power of wind</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Box 9"/>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14" name="Text Box 3"/>
          <p:cNvSpPr txBox="1">
            <a:spLocks noChangeArrowheads="1"/>
          </p:cNvSpPr>
          <p:nvPr/>
        </p:nvSpPr>
        <p:spPr bwMode="auto">
          <a:xfrm>
            <a:off x="228600" y="696256"/>
            <a:ext cx="8915399"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Wind energy is </a:t>
            </a:r>
            <a:r>
              <a:rPr lang="en-US" altLang="en-US" sz="2000" b="1" dirty="0">
                <a:latin typeface="Verdana" panose="020B0604030504040204" pitchFamily="34" charset="0"/>
                <a:ea typeface="Verdana" panose="020B0604030504040204" pitchFamily="34" charset="0"/>
                <a:cs typeface="Verdana" panose="020B0604030504040204" pitchFamily="34" charset="0"/>
              </a:rPr>
              <a:t>kinetic</a:t>
            </a:r>
            <a:r>
              <a:rPr lang="en-US" altLang="en-US" sz="2000" dirty="0">
                <a:latin typeface="Verdana" panose="020B0604030504040204" pitchFamily="34" charset="0"/>
                <a:ea typeface="Verdana" panose="020B0604030504040204" pitchFamily="34" charset="0"/>
                <a:cs typeface="Verdana" panose="020B0604030504040204" pitchFamily="34" charset="0"/>
              </a:rPr>
              <a:t>, the energy of motion.</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r>
              <a:rPr lang="en-US" altLang="en-US" sz="2000" dirty="0">
                <a:latin typeface="Verdana" panose="020B0604030504040204" pitchFamily="34" charset="0"/>
                <a:ea typeface="Verdana" panose="020B0604030504040204" pitchFamily="34" charset="0"/>
                <a:cs typeface="Verdana" panose="020B0604030504040204" pitchFamily="34" charset="0"/>
              </a:rPr>
              <a:t>					KE = (1/2)(m)(v</a:t>
            </a:r>
            <a:r>
              <a:rPr lang="en-US" altLang="en-US" sz="2000" baseline="30000" dirty="0">
                <a:latin typeface="Verdana" panose="020B0604030504040204" pitchFamily="34" charset="0"/>
                <a:ea typeface="Verdana" panose="020B0604030504040204" pitchFamily="34" charset="0"/>
                <a:cs typeface="Verdana" panose="020B0604030504040204" pitchFamily="34" charset="0"/>
              </a:rPr>
              <a:t>2</a:t>
            </a:r>
            <a:r>
              <a:rPr lang="en-US" alt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2" name="TextBox 11"/>
          <p:cNvSpPr txBox="1"/>
          <p:nvPr/>
        </p:nvSpPr>
        <p:spPr>
          <a:xfrm>
            <a:off x="5101645" y="1166279"/>
            <a:ext cx="2471061"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where m = </a:t>
            </a:r>
            <a:r>
              <a:rPr lang="en-US" sz="2000" dirty="0" err="1">
                <a:latin typeface="Verdana" panose="020B0604030504040204" pitchFamily="34" charset="0"/>
                <a:ea typeface="Verdana" panose="020B0604030504040204" pitchFamily="34" charset="0"/>
                <a:cs typeface="Verdana" panose="020B0604030504040204" pitchFamily="34" charset="0"/>
              </a:rPr>
              <a:t>ρAV</a:t>
            </a:r>
            <a:r>
              <a:rPr lang="en-US" sz="2000" dirty="0">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p:cNvSpPr txBox="1"/>
          <p:nvPr/>
        </p:nvSpPr>
        <p:spPr>
          <a:xfrm>
            <a:off x="5881305" y="1620415"/>
            <a:ext cx="1099981"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(kg/m</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3</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a:t>
            </a:r>
          </a:p>
        </p:txBody>
      </p:sp>
      <p:sp>
        <p:nvSpPr>
          <p:cNvPr id="13" name="TextBox 12"/>
          <p:cNvSpPr txBox="1"/>
          <p:nvPr/>
        </p:nvSpPr>
        <p:spPr>
          <a:xfrm>
            <a:off x="6831932" y="1566389"/>
            <a:ext cx="715260"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(m</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a:t>
            </a:r>
          </a:p>
        </p:txBody>
      </p:sp>
      <p:sp>
        <p:nvSpPr>
          <p:cNvPr id="15" name="TextBox 14"/>
          <p:cNvSpPr txBox="1"/>
          <p:nvPr/>
        </p:nvSpPr>
        <p:spPr>
          <a:xfrm>
            <a:off x="7166665" y="864944"/>
            <a:ext cx="939681"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(m/s</a:t>
            </a:r>
            <a:r>
              <a:rPr lang="en-US" baseline="30000" dirty="0">
                <a:solidFill>
                  <a:srgbClr val="0000FF"/>
                </a:solidFill>
                <a:latin typeface="Verdana" panose="020B0604030504040204" pitchFamily="34" charset="0"/>
                <a:ea typeface="Verdana" panose="020B0604030504040204" pitchFamily="34" charset="0"/>
                <a:cs typeface="Verdana" panose="020B0604030504040204" pitchFamily="34" charset="0"/>
              </a:rPr>
              <a:t>2</a:t>
            </a: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9" name="Straight Connector 8"/>
          <p:cNvCxnSpPr/>
          <p:nvPr/>
        </p:nvCxnSpPr>
        <p:spPr>
          <a:xfrm flipV="1">
            <a:off x="7028932" y="1171556"/>
            <a:ext cx="245504" cy="13205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6831932" y="1558030"/>
            <a:ext cx="72539" cy="14041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388568" y="1569310"/>
            <a:ext cx="72539" cy="14041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61723" y="1609752"/>
            <a:ext cx="3583032"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J/s = W = (1/2)(</a:t>
            </a:r>
            <a:r>
              <a:rPr lang="en-US" sz="2000" dirty="0" err="1">
                <a:latin typeface="Verdana" panose="020B0604030504040204" pitchFamily="34" charset="0"/>
                <a:ea typeface="Verdana" panose="020B0604030504040204" pitchFamily="34" charset="0"/>
                <a:cs typeface="Verdana" panose="020B0604030504040204" pitchFamily="34" charset="0"/>
              </a:rPr>
              <a:t>ρ</a:t>
            </a:r>
            <a:r>
              <a:rPr lang="en-US" sz="2000" dirty="0">
                <a:latin typeface="Verdana" panose="020B0604030504040204" pitchFamily="34" charset="0"/>
                <a:ea typeface="Verdana" panose="020B0604030504040204" pitchFamily="34" charset="0"/>
                <a:cs typeface="Verdana" panose="020B0604030504040204" pitchFamily="34" charset="0"/>
              </a:rPr>
              <a:t>)(A)(V</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20" name="TextBox 19"/>
          <p:cNvSpPr txBox="1"/>
          <p:nvPr/>
        </p:nvSpPr>
        <p:spPr>
          <a:xfrm>
            <a:off x="5246794" y="2692250"/>
            <a:ext cx="4007828" cy="2400657"/>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Wind’s power depends on:</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Density (</a:t>
            </a:r>
            <a:r>
              <a:rPr lang="en-US" sz="2000" dirty="0" err="1">
                <a:latin typeface="Verdana" panose="020B0604030504040204" pitchFamily="34" charset="0"/>
                <a:ea typeface="Verdana" panose="020B0604030504040204" pitchFamily="34" charset="0"/>
                <a:cs typeface="Verdana" panose="020B0604030504040204" pitchFamily="34" charset="0"/>
              </a:rPr>
              <a:t>ρ</a:t>
            </a:r>
            <a:r>
              <a:rPr lang="en-US" sz="2000" dirty="0">
                <a:latin typeface="Verdana" panose="020B0604030504040204" pitchFamily="34" charset="0"/>
                <a:ea typeface="Verdana" panose="020B0604030504040204" pitchFamily="34" charset="0"/>
                <a:cs typeface="Verdana" panose="020B0604030504040204" pitchFamily="34" charset="0"/>
              </a:rPr>
              <a:t>)</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Higher at lower alt.</a:t>
            </a:r>
          </a:p>
          <a:p>
            <a:pPr marL="800100" lvl="1"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Higher when colder.</a:t>
            </a:r>
          </a:p>
          <a:p>
            <a:pPr lvl="1"/>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Area of wind contact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Cube of velocity</a:t>
            </a:r>
          </a:p>
        </p:txBody>
      </p:sp>
      <p:pic>
        <p:nvPicPr>
          <p:cNvPr id="3" name="Picture 2" descr="Scanbot Dec 7, 2017 7.56 AM.pdf"/>
          <p:cNvPicPr>
            <a:picLocks noChangeAspect="1"/>
          </p:cNvPicPr>
          <p:nvPr/>
        </p:nvPicPr>
        <p:blipFill rotWithShape="1">
          <a:blip r:embed="rId2">
            <a:extLst>
              <a:ext uri="{28A0092B-C50C-407E-A947-70E740481C1C}">
                <a14:useLocalDpi xmlns:a14="http://schemas.microsoft.com/office/drawing/2010/main" val="0"/>
              </a:ext>
            </a:extLst>
          </a:blip>
          <a:srcRect l="7666" t="42387" r="6899" b="11729"/>
          <a:stretch/>
        </p:blipFill>
        <p:spPr>
          <a:xfrm>
            <a:off x="112889" y="2761251"/>
            <a:ext cx="5151268" cy="3707491"/>
          </a:xfrm>
          <a:prstGeom prst="rect">
            <a:avLst/>
          </a:prstGeom>
        </p:spPr>
      </p:pic>
      <p:pic>
        <p:nvPicPr>
          <p:cNvPr id="21" name="Picture 20">
            <a:extLst>
              <a:ext uri="{FF2B5EF4-FFF2-40B4-BE49-F238E27FC236}">
                <a16:creationId xmlns:a16="http://schemas.microsoft.com/office/drawing/2014/main" id="{A560C3E6-F06C-2C4C-92B7-DD9F9E044281}"/>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88422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3" grpId="0"/>
      <p:bldP spid="15" grpId="0"/>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36396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Physics of wind power</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grpSp>
        <p:nvGrpSpPr>
          <p:cNvPr id="9" name="Group 3"/>
          <p:cNvGrpSpPr>
            <a:grpSpLocks/>
          </p:cNvGrpSpPr>
          <p:nvPr/>
        </p:nvGrpSpPr>
        <p:grpSpPr bwMode="auto">
          <a:xfrm>
            <a:off x="3557145" y="1388588"/>
            <a:ext cx="1584435" cy="2127726"/>
            <a:chOff x="250" y="1764"/>
            <a:chExt cx="1410" cy="2107"/>
          </a:xfrm>
        </p:grpSpPr>
        <p:sp>
          <p:nvSpPr>
            <p:cNvPr id="10" name="AutoShape 4"/>
            <p:cNvSpPr>
              <a:spLocks noChangeArrowheads="1"/>
            </p:cNvSpPr>
            <p:nvPr/>
          </p:nvSpPr>
          <p:spPr bwMode="auto">
            <a:xfrm flipV="1">
              <a:off x="918" y="2550"/>
              <a:ext cx="78" cy="132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31 w 21600"/>
                <a:gd name="T13" fmla="*/ 4562 h 21600"/>
                <a:gd name="T14" fmla="*/ 17169 w 21600"/>
                <a:gd name="T15" fmla="*/ 17038 h 21600"/>
              </a:gdLst>
              <a:ahLst/>
              <a:cxnLst>
                <a:cxn ang="T8">
                  <a:pos x="T0" y="T1"/>
                </a:cxn>
                <a:cxn ang="T9">
                  <a:pos x="T2" y="T3"/>
                </a:cxn>
                <a:cxn ang="T10">
                  <a:pos x="T4" y="T5"/>
                </a:cxn>
                <a:cxn ang="T11">
                  <a:pos x="T6" y="T7"/>
                </a:cxn>
              </a:cxnLst>
              <a:rect l="T12" t="T13" r="T14" b="T15"/>
              <a:pathLst>
                <a:path w="21600" h="21600">
                  <a:moveTo>
                    <a:pt x="0" y="0"/>
                  </a:moveTo>
                  <a:lnTo>
                    <a:pt x="5538" y="21600"/>
                  </a:lnTo>
                  <a:lnTo>
                    <a:pt x="16062" y="21600"/>
                  </a:lnTo>
                  <a:lnTo>
                    <a:pt x="21600" y="0"/>
                  </a:lnTo>
                  <a:close/>
                </a:path>
              </a:pathLst>
            </a:custGeom>
            <a:solidFill>
              <a:schemeClr val="folHlink"/>
            </a:solidFill>
            <a:ln w="9525">
              <a:solidFill>
                <a:schemeClr val="tx1"/>
              </a:solidFill>
              <a:miter lim="800000"/>
              <a:headEnd/>
              <a:tailEnd/>
            </a:ln>
          </p:spPr>
          <p:txBody>
            <a:bodyPr wrap="none" anchor="ctr"/>
            <a:lstStyle/>
            <a:p>
              <a:endParaRPr lang="en-US"/>
            </a:p>
          </p:txBody>
        </p:sp>
        <p:sp>
          <p:nvSpPr>
            <p:cNvPr id="11" name="Oval 5"/>
            <p:cNvSpPr>
              <a:spLocks noChangeArrowheads="1"/>
            </p:cNvSpPr>
            <p:nvPr/>
          </p:nvSpPr>
          <p:spPr bwMode="auto">
            <a:xfrm>
              <a:off x="923" y="2445"/>
              <a:ext cx="59" cy="59"/>
            </a:xfrm>
            <a:prstGeom prst="ellipse">
              <a:avLst/>
            </a:prstGeom>
            <a:solidFill>
              <a:schemeClr val="bg2"/>
            </a:solidFill>
            <a:ln w="9525">
              <a:solidFill>
                <a:schemeClr val="tx1"/>
              </a:solidFill>
              <a:round/>
              <a:headEnd/>
              <a:tailEnd/>
            </a:ln>
          </p:spPr>
          <p:txBody>
            <a:bodyPr wrap="none" anchor="ctr"/>
            <a:lstStyle/>
            <a:p>
              <a:endParaRPr lang="en-US"/>
            </a:p>
          </p:txBody>
        </p:sp>
        <p:sp>
          <p:nvSpPr>
            <p:cNvPr id="12" name="AutoShape 6"/>
            <p:cNvSpPr>
              <a:spLocks noChangeArrowheads="1"/>
            </p:cNvSpPr>
            <p:nvPr/>
          </p:nvSpPr>
          <p:spPr bwMode="auto">
            <a:xfrm>
              <a:off x="880" y="2395"/>
              <a:ext cx="155" cy="155"/>
            </a:xfrm>
            <a:prstGeom prst="roundRect">
              <a:avLst>
                <a:gd name="adj" fmla="val 16667"/>
              </a:avLst>
            </a:prstGeom>
            <a:noFill/>
            <a:ln w="9525">
              <a:solidFill>
                <a:schemeClr val="tx1"/>
              </a:solidFill>
              <a:round/>
              <a:headEnd/>
              <a:tailEnd/>
            </a:ln>
          </p:spPr>
          <p:txBody>
            <a:bodyPr wrap="none" anchor="ctr"/>
            <a:lstStyle/>
            <a:p>
              <a:endParaRPr lang="en-US"/>
            </a:p>
          </p:txBody>
        </p:sp>
        <p:sp>
          <p:nvSpPr>
            <p:cNvPr id="13" name="AutoShape 7"/>
            <p:cNvSpPr>
              <a:spLocks noChangeArrowheads="1"/>
            </p:cNvSpPr>
            <p:nvPr/>
          </p:nvSpPr>
          <p:spPr bwMode="auto">
            <a:xfrm rot="-3600000">
              <a:off x="1249" y="2321"/>
              <a:ext cx="58" cy="6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41 w 21600"/>
                <a:gd name="T13" fmla="*/ 4793 h 21600"/>
                <a:gd name="T14" fmla="*/ 16759 w 21600"/>
                <a:gd name="T15" fmla="*/ 16807 h 21600"/>
              </a:gdLst>
              <a:ahLst/>
              <a:cxnLst>
                <a:cxn ang="T8">
                  <a:pos x="T0" y="T1"/>
                </a:cxn>
                <a:cxn ang="T9">
                  <a:pos x="T2" y="T3"/>
                </a:cxn>
                <a:cxn ang="T10">
                  <a:pos x="T4" y="T5"/>
                </a:cxn>
                <a:cxn ang="T11">
                  <a:pos x="T6" y="T7"/>
                </a:cxn>
              </a:cxnLst>
              <a:rect l="T12" t="T13" r="T14" b="T15"/>
              <a:pathLst>
                <a:path w="21600" h="21600">
                  <a:moveTo>
                    <a:pt x="0" y="0"/>
                  </a:moveTo>
                  <a:lnTo>
                    <a:pt x="5959" y="21600"/>
                  </a:lnTo>
                  <a:lnTo>
                    <a:pt x="15641" y="21600"/>
                  </a:lnTo>
                  <a:lnTo>
                    <a:pt x="21600"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15" name="AutoShape 8"/>
            <p:cNvSpPr>
              <a:spLocks noChangeArrowheads="1"/>
            </p:cNvSpPr>
            <p:nvPr/>
          </p:nvSpPr>
          <p:spPr bwMode="auto">
            <a:xfrm rot="3600000">
              <a:off x="601" y="2325"/>
              <a:ext cx="58" cy="6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41 w 21600"/>
                <a:gd name="T13" fmla="*/ 4793 h 21600"/>
                <a:gd name="T14" fmla="*/ 16759 w 21600"/>
                <a:gd name="T15" fmla="*/ 16807 h 21600"/>
              </a:gdLst>
              <a:ahLst/>
              <a:cxnLst>
                <a:cxn ang="T8">
                  <a:pos x="T0" y="T1"/>
                </a:cxn>
                <a:cxn ang="T9">
                  <a:pos x="T2" y="T3"/>
                </a:cxn>
                <a:cxn ang="T10">
                  <a:pos x="T4" y="T5"/>
                </a:cxn>
                <a:cxn ang="T11">
                  <a:pos x="T6" y="T7"/>
                </a:cxn>
              </a:cxnLst>
              <a:rect l="T12" t="T13" r="T14" b="T15"/>
              <a:pathLst>
                <a:path w="21600" h="21600">
                  <a:moveTo>
                    <a:pt x="0" y="0"/>
                  </a:moveTo>
                  <a:lnTo>
                    <a:pt x="5959" y="21600"/>
                  </a:lnTo>
                  <a:lnTo>
                    <a:pt x="15641" y="21600"/>
                  </a:lnTo>
                  <a:lnTo>
                    <a:pt x="21600"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16" name="AutoShape 9"/>
            <p:cNvSpPr>
              <a:spLocks noChangeArrowheads="1"/>
            </p:cNvSpPr>
            <p:nvPr/>
          </p:nvSpPr>
          <p:spPr bwMode="auto">
            <a:xfrm rot="10800000">
              <a:off x="923" y="1771"/>
              <a:ext cx="58" cy="66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41 w 21600"/>
                <a:gd name="T13" fmla="*/ 4793 h 21600"/>
                <a:gd name="T14" fmla="*/ 16759 w 21600"/>
                <a:gd name="T15" fmla="*/ 16807 h 21600"/>
              </a:gdLst>
              <a:ahLst/>
              <a:cxnLst>
                <a:cxn ang="T8">
                  <a:pos x="T0" y="T1"/>
                </a:cxn>
                <a:cxn ang="T9">
                  <a:pos x="T2" y="T3"/>
                </a:cxn>
                <a:cxn ang="T10">
                  <a:pos x="T4" y="T5"/>
                </a:cxn>
                <a:cxn ang="T11">
                  <a:pos x="T6" y="T7"/>
                </a:cxn>
              </a:cxnLst>
              <a:rect l="T12" t="T13" r="T14" b="T15"/>
              <a:pathLst>
                <a:path w="21600" h="21600">
                  <a:moveTo>
                    <a:pt x="0" y="0"/>
                  </a:moveTo>
                  <a:lnTo>
                    <a:pt x="5959" y="21600"/>
                  </a:lnTo>
                  <a:lnTo>
                    <a:pt x="15641" y="21600"/>
                  </a:lnTo>
                  <a:lnTo>
                    <a:pt x="21600"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17" name="Oval 10"/>
            <p:cNvSpPr>
              <a:spLocks noChangeArrowheads="1"/>
            </p:cNvSpPr>
            <p:nvPr/>
          </p:nvSpPr>
          <p:spPr bwMode="auto">
            <a:xfrm>
              <a:off x="250" y="1764"/>
              <a:ext cx="1410" cy="1410"/>
            </a:xfrm>
            <a:prstGeom prst="ellipse">
              <a:avLst/>
            </a:prstGeom>
            <a:noFill/>
            <a:ln w="9525" cap="rnd">
              <a:solidFill>
                <a:schemeClr val="tx1"/>
              </a:solidFill>
              <a:prstDash val="sysDot"/>
              <a:round/>
              <a:headEnd/>
              <a:tailEnd/>
            </a:ln>
          </p:spPr>
          <p:txBody>
            <a:bodyPr wrap="none" anchor="ctr"/>
            <a:lstStyle/>
            <a:p>
              <a:endParaRPr lang="en-US"/>
            </a:p>
          </p:txBody>
        </p:sp>
      </p:grpSp>
      <p:sp>
        <p:nvSpPr>
          <p:cNvPr id="18" name="Freeform 11"/>
          <p:cNvSpPr>
            <a:spLocks/>
          </p:cNvSpPr>
          <p:nvPr/>
        </p:nvSpPr>
        <p:spPr bwMode="auto">
          <a:xfrm rot="2573397">
            <a:off x="5144634" y="1042033"/>
            <a:ext cx="242888" cy="1101725"/>
          </a:xfrm>
          <a:custGeom>
            <a:avLst/>
            <a:gdLst>
              <a:gd name="T0" fmla="*/ 2147483647 w 231"/>
              <a:gd name="T1" fmla="*/ 0 h 505"/>
              <a:gd name="T2" fmla="*/ 2147483647 w 231"/>
              <a:gd name="T3" fmla="*/ 2147483647 h 505"/>
              <a:gd name="T4" fmla="*/ 2147483647 w 231"/>
              <a:gd name="T5" fmla="*/ 2147483647 h 505"/>
              <a:gd name="T6" fmla="*/ 0 w 231"/>
              <a:gd name="T7" fmla="*/ 2147483647 h 505"/>
              <a:gd name="T8" fmla="*/ 0 60000 65536"/>
              <a:gd name="T9" fmla="*/ 0 60000 65536"/>
              <a:gd name="T10" fmla="*/ 0 60000 65536"/>
              <a:gd name="T11" fmla="*/ 0 60000 65536"/>
              <a:gd name="T12" fmla="*/ 0 w 231"/>
              <a:gd name="T13" fmla="*/ 0 h 505"/>
              <a:gd name="T14" fmla="*/ 231 w 231"/>
              <a:gd name="T15" fmla="*/ 505 h 505"/>
            </a:gdLst>
            <a:ahLst/>
            <a:cxnLst>
              <a:cxn ang="T8">
                <a:pos x="T0" y="T1"/>
              </a:cxn>
              <a:cxn ang="T9">
                <a:pos x="T2" y="T3"/>
              </a:cxn>
              <a:cxn ang="T10">
                <a:pos x="T4" y="T5"/>
              </a:cxn>
              <a:cxn ang="T11">
                <a:pos x="T6" y="T7"/>
              </a:cxn>
            </a:cxnLst>
            <a:rect l="T12" t="T13" r="T14" b="T15"/>
            <a:pathLst>
              <a:path w="231" h="505">
                <a:moveTo>
                  <a:pt x="188" y="0"/>
                </a:moveTo>
                <a:cubicBezTo>
                  <a:pt x="104" y="86"/>
                  <a:pt x="20" y="172"/>
                  <a:pt x="26" y="214"/>
                </a:cubicBezTo>
                <a:cubicBezTo>
                  <a:pt x="32" y="256"/>
                  <a:pt x="231" y="205"/>
                  <a:pt x="227" y="253"/>
                </a:cubicBezTo>
                <a:cubicBezTo>
                  <a:pt x="223" y="301"/>
                  <a:pt x="111" y="403"/>
                  <a:pt x="0" y="505"/>
                </a:cubicBezTo>
              </a:path>
            </a:pathLst>
          </a:custGeom>
          <a:noFill/>
          <a:ln w="9525">
            <a:solidFill>
              <a:schemeClr val="tx1"/>
            </a:solidFill>
            <a:round/>
            <a:headEnd/>
            <a:tailEnd type="triangle" w="med" len="med"/>
          </a:ln>
        </p:spPr>
        <p:txBody>
          <a:bodyPr/>
          <a:lstStyle/>
          <a:p>
            <a:endParaRPr lang="en-US"/>
          </a:p>
        </p:txBody>
      </p:sp>
      <p:sp>
        <p:nvSpPr>
          <p:cNvPr id="19" name="Text Box 12"/>
          <p:cNvSpPr txBox="1">
            <a:spLocks noChangeArrowheads="1"/>
          </p:cNvSpPr>
          <p:nvPr/>
        </p:nvSpPr>
        <p:spPr bwMode="auto">
          <a:xfrm>
            <a:off x="5660820" y="1020898"/>
            <a:ext cx="1882458" cy="646331"/>
          </a:xfrm>
          <a:prstGeom prst="rect">
            <a:avLst/>
          </a:prstGeom>
          <a:noFill/>
          <a:ln w="9525">
            <a:noFill/>
            <a:miter lim="800000"/>
            <a:headEnd/>
            <a:tailEnd/>
          </a:ln>
        </p:spPr>
        <p:txBody>
          <a:bodyPr>
            <a:spAutoFit/>
          </a:bodyPr>
          <a:lstStyle/>
          <a:p>
            <a:r>
              <a:rPr lang="en-US" dirty="0">
                <a:latin typeface="Verdana" panose="020B0604030504040204" pitchFamily="34" charset="0"/>
                <a:ea typeface="Verdana" panose="020B0604030504040204" pitchFamily="34" charset="0"/>
                <a:cs typeface="Verdana" panose="020B0604030504040204" pitchFamily="34" charset="0"/>
              </a:rPr>
              <a:t>swept area, </a:t>
            </a:r>
            <a:r>
              <a:rPr lang="en-US" i="1" dirty="0">
                <a:latin typeface="Verdana" panose="020B0604030504040204" pitchFamily="34" charset="0"/>
                <a:ea typeface="Verdana" panose="020B0604030504040204" pitchFamily="34" charset="0"/>
                <a:cs typeface="Verdana" panose="020B0604030504040204" pitchFamily="34" charset="0"/>
              </a:rPr>
              <a:t>A</a:t>
            </a:r>
          </a:p>
        </p:txBody>
      </p:sp>
      <p:sp>
        <p:nvSpPr>
          <p:cNvPr id="20" name="Text Box 13"/>
          <p:cNvSpPr txBox="1">
            <a:spLocks noChangeArrowheads="1"/>
          </p:cNvSpPr>
          <p:nvPr/>
        </p:nvSpPr>
        <p:spPr bwMode="auto">
          <a:xfrm>
            <a:off x="186809" y="1820054"/>
            <a:ext cx="2013693" cy="861774"/>
          </a:xfrm>
          <a:prstGeom prst="rect">
            <a:avLst/>
          </a:prstGeom>
          <a:noFill/>
          <a:ln w="9525">
            <a:noFill/>
            <a:miter lim="800000"/>
            <a:headEnd/>
            <a:tailEnd/>
          </a:ln>
        </p:spPr>
        <p:txBody>
          <a:bodyPr wrap="non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speed, </a:t>
            </a:r>
            <a:r>
              <a:rPr lang="en-US" sz="2000" i="1" dirty="0">
                <a:latin typeface="Verdana" panose="020B0604030504040204" pitchFamily="34" charset="0"/>
                <a:ea typeface="Verdana" panose="020B0604030504040204" pitchFamily="34" charset="0"/>
                <a:cs typeface="Verdana" panose="020B0604030504040204" pitchFamily="34" charset="0"/>
              </a:rPr>
              <a:t>v</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Air density, </a:t>
            </a:r>
            <a:r>
              <a:rPr lang="en-US" sz="2000" i="1" dirty="0">
                <a:latin typeface="Verdana" panose="020B0604030504040204" pitchFamily="34" charset="0"/>
                <a:ea typeface="Verdana" panose="020B0604030504040204" pitchFamily="34" charset="0"/>
                <a:cs typeface="Verdana" panose="020B0604030504040204" pitchFamily="34" charset="0"/>
              </a:rPr>
              <a:t>r</a:t>
            </a:r>
          </a:p>
        </p:txBody>
      </p:sp>
      <p:sp>
        <p:nvSpPr>
          <p:cNvPr id="21" name="Text Box 16"/>
          <p:cNvSpPr txBox="1">
            <a:spLocks noChangeArrowheads="1"/>
          </p:cNvSpPr>
          <p:nvPr/>
        </p:nvSpPr>
        <p:spPr bwMode="auto">
          <a:xfrm>
            <a:off x="1608655" y="3938655"/>
            <a:ext cx="6222663" cy="846386"/>
          </a:xfrm>
          <a:prstGeom prst="rect">
            <a:avLst/>
          </a:prstGeom>
          <a:no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power in wind			P  =  (½)(r)(A)(v</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
            </a:r>
            <a:endParaRPr lang="en-US" sz="2000" baseline="30000" dirty="0">
              <a:latin typeface="Verdana" panose="020B0604030504040204" pitchFamily="34" charset="0"/>
              <a:ea typeface="Verdana" panose="020B0604030504040204" pitchFamily="34" charset="0"/>
              <a:cs typeface="Verdana" panose="020B0604030504040204" pitchFamily="34" charset="0"/>
            </a:endParaRPr>
          </a:p>
          <a:p>
            <a:endParaRPr lang="en-US" sz="9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wind turbine power	P  =  (½)(C</a:t>
            </a:r>
            <a:r>
              <a:rPr lang="en-US" sz="2000" baseline="-25000" dirty="0">
                <a:latin typeface="Verdana" panose="020B0604030504040204" pitchFamily="34" charset="0"/>
                <a:ea typeface="Verdana" panose="020B0604030504040204" pitchFamily="34" charset="0"/>
                <a:cs typeface="Verdana" panose="020B0604030504040204" pitchFamily="34" charset="0"/>
              </a:rPr>
              <a:t>p</a:t>
            </a:r>
            <a:r>
              <a:rPr lang="en-US" sz="2000" dirty="0">
                <a:latin typeface="Verdana" panose="020B0604030504040204" pitchFamily="34" charset="0"/>
                <a:ea typeface="Verdana" panose="020B0604030504040204" pitchFamily="34" charset="0"/>
                <a:cs typeface="Verdana" panose="020B0604030504040204" pitchFamily="34" charset="0"/>
              </a:rPr>
              <a:t>)(r)(A)(v</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
            </a:r>
            <a:endParaRPr lang="en-US" sz="2000" baseline="30000" dirty="0">
              <a:latin typeface="Verdana" panose="020B0604030504040204" pitchFamily="34" charset="0"/>
              <a:ea typeface="Verdana" panose="020B0604030504040204" pitchFamily="34" charset="0"/>
              <a:cs typeface="Verdana" panose="020B0604030504040204" pitchFamily="34" charset="0"/>
            </a:endParaRPr>
          </a:p>
        </p:txBody>
      </p:sp>
      <p:sp>
        <p:nvSpPr>
          <p:cNvPr id="22" name="Rectangle 17"/>
          <p:cNvSpPr>
            <a:spLocks noChangeArrowheads="1"/>
          </p:cNvSpPr>
          <p:nvPr/>
        </p:nvSpPr>
        <p:spPr bwMode="auto">
          <a:xfrm>
            <a:off x="188913" y="5334000"/>
            <a:ext cx="8766175" cy="1323439"/>
          </a:xfrm>
          <a:prstGeom prst="rect">
            <a:avLst/>
          </a:prstGeom>
          <a:noFill/>
          <a:ln w="9525">
            <a:noFill/>
            <a:miter lim="800000"/>
            <a:headEnd/>
            <a:tailEnd/>
          </a:ln>
        </p:spPr>
        <p:txBody>
          <a:bodyPr>
            <a:spAutoFit/>
          </a:bodyPr>
          <a:lstStyle/>
          <a:p>
            <a:pPr eaLnBrk="0" hangingPunct="0">
              <a:spcBef>
                <a:spcPct val="50000"/>
              </a:spcBef>
              <a:buClr>
                <a:srgbClr val="FFFF00"/>
              </a:buClr>
              <a:buSzPct val="100000"/>
              <a:defRPr/>
            </a:pPr>
            <a:r>
              <a:rPr lang="en-US" sz="1600" dirty="0">
                <a:solidFill>
                  <a:srgbClr val="CC0000"/>
                </a:solidFill>
                <a:latin typeface="Verdana" panose="020B0604030504040204" pitchFamily="34" charset="0"/>
                <a:ea typeface="Verdana" panose="020B0604030504040204" pitchFamily="34" charset="0"/>
                <a:cs typeface="Verdana" panose="020B0604030504040204" pitchFamily="34" charset="0"/>
              </a:rPr>
              <a:t>Cp – Power coefficient (efficiency)  </a:t>
            </a:r>
          </a:p>
          <a:p>
            <a:pPr eaLnBrk="0" hangingPunct="0">
              <a:spcBef>
                <a:spcPct val="50000"/>
              </a:spcBef>
              <a:buClr>
                <a:srgbClr val="FFFF00"/>
              </a:buClr>
              <a:buSzPct val="100000"/>
              <a:defRPr/>
            </a:pPr>
            <a:r>
              <a:rPr lang="en-US" sz="1600" dirty="0">
                <a:solidFill>
                  <a:srgbClr val="CC0000"/>
                </a:solidFill>
                <a:latin typeface="Verdana" panose="020B0604030504040204" pitchFamily="34" charset="0"/>
                <a:ea typeface="Verdana" panose="020B0604030504040204" pitchFamily="34" charset="0"/>
                <a:cs typeface="Verdana" panose="020B0604030504040204" pitchFamily="34" charset="0"/>
              </a:rPr>
              <a:t>Physical Limitation – Betz Law  maximum C</a:t>
            </a:r>
            <a:r>
              <a:rPr lang="en-US" sz="1600" baseline="-25000" dirty="0">
                <a:solidFill>
                  <a:srgbClr val="CC0000"/>
                </a:solidFill>
                <a:latin typeface="Verdana" panose="020B0604030504040204" pitchFamily="34" charset="0"/>
                <a:ea typeface="Verdana" panose="020B0604030504040204" pitchFamily="34" charset="0"/>
                <a:cs typeface="Verdana" panose="020B0604030504040204" pitchFamily="34" charset="0"/>
              </a:rPr>
              <a:t>p</a:t>
            </a:r>
            <a:r>
              <a:rPr lang="en-US" sz="1600" dirty="0">
                <a:solidFill>
                  <a:srgbClr val="CC0000"/>
                </a:solidFill>
                <a:latin typeface="Verdana" panose="020B0604030504040204" pitchFamily="34" charset="0"/>
                <a:ea typeface="Verdana" panose="020B0604030504040204" pitchFamily="34" charset="0"/>
                <a:cs typeface="Verdana" panose="020B0604030504040204" pitchFamily="34" charset="0"/>
              </a:rPr>
              <a:t> =0.59</a:t>
            </a:r>
          </a:p>
          <a:p>
            <a:pPr eaLnBrk="0" hangingPunct="0">
              <a:spcBef>
                <a:spcPct val="50000"/>
              </a:spcBef>
              <a:buClr>
                <a:srgbClr val="FFFF00"/>
              </a:buClr>
              <a:buSzPct val="100000"/>
              <a:defRPr/>
            </a:pPr>
            <a:r>
              <a:rPr lang="en-US" sz="1600" dirty="0">
                <a:solidFill>
                  <a:srgbClr val="CC0000"/>
                </a:solidFill>
                <a:latin typeface="Verdana" panose="020B0604030504040204" pitchFamily="34" charset="0"/>
                <a:ea typeface="Verdana" panose="020B0604030504040204" pitchFamily="34" charset="0"/>
                <a:cs typeface="Verdana" panose="020B0604030504040204" pitchFamily="34" charset="0"/>
              </a:rPr>
              <a:t>Maximum of 59% of kinetic power in the wind can be converted by a wind machine</a:t>
            </a:r>
          </a:p>
        </p:txBody>
      </p:sp>
      <p:sp>
        <p:nvSpPr>
          <p:cNvPr id="23" name="Right Arrow 22"/>
          <p:cNvSpPr/>
          <p:nvPr/>
        </p:nvSpPr>
        <p:spPr>
          <a:xfrm>
            <a:off x="2274778" y="1687514"/>
            <a:ext cx="1168400" cy="1257300"/>
          </a:xfrm>
          <a:prstGeom prst="rightArrow">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18"/>
          <p:cNvSpPr>
            <a:spLocks noChangeArrowheads="1"/>
          </p:cNvSpPr>
          <p:nvPr/>
        </p:nvSpPr>
        <p:spPr bwMode="auto">
          <a:xfrm>
            <a:off x="4802188" y="2870201"/>
            <a:ext cx="4038572" cy="646331"/>
          </a:xfrm>
          <a:prstGeom prst="rect">
            <a:avLst/>
          </a:prstGeom>
          <a:noFill/>
          <a:ln w="9525">
            <a:noFill/>
            <a:miter lim="800000"/>
            <a:headEnd/>
            <a:tailEnd/>
          </a:ln>
        </p:spPr>
        <p:txBody>
          <a:bodyPr wrap="square">
            <a:spAutoFit/>
          </a:bodyPr>
          <a:lstStyle/>
          <a:p>
            <a:r>
              <a:rPr lang="en-US" i="1" dirty="0" err="1">
                <a:latin typeface="Verdana" panose="020B0604030504040204" pitchFamily="34" charset="0"/>
                <a:ea typeface="Verdana" panose="020B0604030504040204" pitchFamily="34" charset="0"/>
                <a:cs typeface="Verdana" panose="020B0604030504040204" pitchFamily="34" charset="0"/>
              </a:rPr>
              <a:t>C</a:t>
            </a:r>
            <a:r>
              <a:rPr lang="en-US" i="1" baseline="-25000" dirty="0" err="1">
                <a:latin typeface="Verdana" panose="020B0604030504040204" pitchFamily="34" charset="0"/>
                <a:ea typeface="Verdana" panose="020B0604030504040204" pitchFamily="34" charset="0"/>
                <a:cs typeface="Verdana" panose="020B0604030504040204" pitchFamily="34" charset="0"/>
              </a:rPr>
              <a:t>p</a:t>
            </a:r>
            <a:r>
              <a:rPr lang="en-US" i="1" baseline="-25000" dirty="0">
                <a:latin typeface="Verdana" panose="020B0604030504040204" pitchFamily="34" charset="0"/>
                <a:ea typeface="Verdana" panose="020B0604030504040204" pitchFamily="34" charset="0"/>
                <a:cs typeface="Verdana" panose="020B0604030504040204" pitchFamily="34" charset="0"/>
              </a:rPr>
              <a:t> , </a:t>
            </a:r>
            <a:r>
              <a:rPr lang="en-US" dirty="0">
                <a:latin typeface="Verdana" panose="020B0604030504040204" pitchFamily="34" charset="0"/>
                <a:ea typeface="Verdana" panose="020B0604030504040204" pitchFamily="34" charset="0"/>
                <a:cs typeface="Verdana" panose="020B0604030504040204" pitchFamily="34" charset="0"/>
              </a:rPr>
              <a:t>performance coefficient         </a:t>
            </a:r>
          </a:p>
          <a:p>
            <a:r>
              <a:rPr lang="en-US" dirty="0">
                <a:latin typeface="Verdana" panose="020B0604030504040204" pitchFamily="34" charset="0"/>
                <a:ea typeface="Verdana" panose="020B0604030504040204" pitchFamily="34" charset="0"/>
                <a:cs typeface="Verdana" panose="020B0604030504040204" pitchFamily="34" charset="0"/>
              </a:rPr>
              <a:t>       (efficiency)</a:t>
            </a:r>
          </a:p>
        </p:txBody>
      </p:sp>
      <p:pic>
        <p:nvPicPr>
          <p:cNvPr id="25" name="Picture 24">
            <a:extLst>
              <a:ext uri="{FF2B5EF4-FFF2-40B4-BE49-F238E27FC236}">
                <a16:creationId xmlns:a16="http://schemas.microsoft.com/office/drawing/2014/main" id="{99745BCF-97A5-2C49-95F7-7495726ED059}"/>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35703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69739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speed distribution</a:t>
            </a:r>
          </a:p>
        </p:txBody>
      </p:sp>
      <p:pic>
        <p:nvPicPr>
          <p:cNvPr id="9" name="Picture 11"/>
          <p:cNvPicPr>
            <a:picLocks noChangeAspect="1" noChangeArrowheads="1"/>
          </p:cNvPicPr>
          <p:nvPr/>
        </p:nvPicPr>
        <p:blipFill>
          <a:blip r:embed="rId2" cstate="print"/>
          <a:srcRect/>
          <a:stretch>
            <a:fillRect/>
          </a:stretch>
        </p:blipFill>
        <p:spPr bwMode="auto">
          <a:xfrm>
            <a:off x="228600" y="1143587"/>
            <a:ext cx="8920829" cy="5410962"/>
          </a:xfrm>
          <a:prstGeom prst="rect">
            <a:avLst/>
          </a:prstGeom>
          <a:noFill/>
          <a:ln w="9525">
            <a:noFill/>
            <a:miter lim="800000"/>
            <a:headEnd/>
            <a:tailEnd/>
          </a:ln>
        </p:spPr>
      </p:pic>
      <p:sp>
        <p:nvSpPr>
          <p:cNvPr id="10" name="Text Box 4"/>
          <p:cNvSpPr txBox="1">
            <a:spLocks noChangeArrowheads="1"/>
          </p:cNvSpPr>
          <p:nvPr/>
        </p:nvSpPr>
        <p:spPr bwMode="auto">
          <a:xfrm>
            <a:off x="3049589" y="6301289"/>
            <a:ext cx="3773341" cy="369332"/>
          </a:xfrm>
          <a:prstGeom prst="rect">
            <a:avLst/>
          </a:prstGeom>
          <a:solidFill>
            <a:srgbClr val="FFFFFF"/>
          </a:solidFill>
          <a:ln w="9525">
            <a:noFill/>
            <a:miter lim="800000"/>
            <a:headEnd/>
            <a:tailEnd/>
          </a:ln>
        </p:spPr>
        <p:txBody>
          <a:bodyPr wrap="none">
            <a:spAutoFit/>
          </a:bodyPr>
          <a:lstStyle/>
          <a:p>
            <a:r>
              <a:rPr lang="en-US" b="1" dirty="0"/>
              <a:t>Wind Speed (meters per second)</a:t>
            </a:r>
          </a:p>
        </p:txBody>
      </p:sp>
      <p:sp>
        <p:nvSpPr>
          <p:cNvPr id="11" name="Text Box 5"/>
          <p:cNvSpPr txBox="1">
            <a:spLocks noChangeArrowheads="1"/>
          </p:cNvSpPr>
          <p:nvPr/>
        </p:nvSpPr>
        <p:spPr bwMode="auto">
          <a:xfrm>
            <a:off x="642504" y="769605"/>
            <a:ext cx="6556603" cy="646331"/>
          </a:xfrm>
          <a:prstGeom prst="rect">
            <a:avLst/>
          </a:prstGeom>
          <a:solidFill>
            <a:schemeClr val="bg1"/>
          </a:solidFill>
          <a:ln w="9525">
            <a:noFill/>
            <a:miter lim="800000"/>
            <a:headEnd/>
            <a:tailEnd/>
          </a:ln>
        </p:spPr>
        <p:txBody>
          <a:bodyPr wrap="non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South Hero, VT  2006-2007</a:t>
            </a:r>
          </a:p>
          <a:p>
            <a:r>
              <a:rPr lang="en-US" b="1" dirty="0">
                <a:latin typeface="Verdana" panose="020B0604030504040204" pitchFamily="34" charset="0"/>
                <a:ea typeface="Verdana" panose="020B0604030504040204" pitchFamily="34" charset="0"/>
                <a:cs typeface="Verdana" panose="020B0604030504040204" pitchFamily="34" charset="0"/>
              </a:rPr>
              <a:t>Average wind speed at 30 m   4.4 m/s = 9.8 mph</a:t>
            </a:r>
          </a:p>
        </p:txBody>
      </p:sp>
      <p:sp>
        <p:nvSpPr>
          <p:cNvPr id="12" name="Text Box 3"/>
          <p:cNvSpPr txBox="1">
            <a:spLocks noChangeArrowheads="1"/>
          </p:cNvSpPr>
          <p:nvPr/>
        </p:nvSpPr>
        <p:spPr bwMode="auto">
          <a:xfrm rot="16200000">
            <a:off x="-1110091" y="3325840"/>
            <a:ext cx="2595582" cy="369332"/>
          </a:xfrm>
          <a:prstGeom prst="rect">
            <a:avLst/>
          </a:prstGeom>
          <a:solidFill>
            <a:srgbClr val="FFFFFF"/>
          </a:solidFill>
          <a:ln w="9525">
            <a:noFill/>
            <a:miter lim="800000"/>
            <a:headEnd/>
            <a:tailEnd/>
          </a:ln>
        </p:spPr>
        <p:txBody>
          <a:bodyPr wrap="none">
            <a:spAutoFit/>
          </a:bodyPr>
          <a:lstStyle/>
          <a:p>
            <a:r>
              <a:rPr lang="en-US" b="1" dirty="0"/>
              <a:t>Frequency (% of time)</a:t>
            </a:r>
          </a:p>
        </p:txBody>
      </p:sp>
      <p:pic>
        <p:nvPicPr>
          <p:cNvPr id="13" name="Picture 12">
            <a:extLst>
              <a:ext uri="{FF2B5EF4-FFF2-40B4-BE49-F238E27FC236}">
                <a16:creationId xmlns:a16="http://schemas.microsoft.com/office/drawing/2014/main" id="{9A8B629B-734F-3F40-B21B-C11284222E0B}"/>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65452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06365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Power curve</a:t>
            </a:r>
          </a:p>
        </p:txBody>
      </p:sp>
      <p:pic>
        <p:nvPicPr>
          <p:cNvPr id="11" name="Picture 10"/>
          <p:cNvPicPr>
            <a:picLocks noChangeAspect="1" noChangeArrowheads="1"/>
          </p:cNvPicPr>
          <p:nvPr/>
        </p:nvPicPr>
        <p:blipFill>
          <a:blip r:embed="rId2" cstate="print"/>
          <a:srcRect/>
          <a:stretch>
            <a:fillRect/>
          </a:stretch>
        </p:blipFill>
        <p:spPr bwMode="auto">
          <a:xfrm>
            <a:off x="928036" y="1505750"/>
            <a:ext cx="7534438" cy="5023544"/>
          </a:xfrm>
          <a:prstGeom prst="rect">
            <a:avLst/>
          </a:prstGeom>
          <a:noFill/>
          <a:ln w="9525">
            <a:noFill/>
            <a:miter lim="800000"/>
            <a:headEnd/>
            <a:tailEnd/>
          </a:ln>
        </p:spPr>
      </p:pic>
      <p:sp>
        <p:nvSpPr>
          <p:cNvPr id="2" name="TextBox 1"/>
          <p:cNvSpPr txBox="1"/>
          <p:nvPr/>
        </p:nvSpPr>
        <p:spPr>
          <a:xfrm>
            <a:off x="113969" y="770276"/>
            <a:ext cx="6120393"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Power curve for a </a:t>
            </a:r>
            <a:r>
              <a:rPr lang="en-US" sz="2000" b="1" dirty="0" err="1">
                <a:latin typeface="Verdana" panose="020B0604030504040204" pitchFamily="34" charset="0"/>
                <a:ea typeface="Verdana" panose="020B0604030504040204" pitchFamily="34" charset="0"/>
                <a:cs typeface="Verdana" panose="020B0604030504040204" pitchFamily="34" charset="0"/>
              </a:rPr>
              <a:t>Bergey</a:t>
            </a:r>
            <a:r>
              <a:rPr lang="en-US" sz="2000" b="1" dirty="0">
                <a:latin typeface="Verdana" panose="020B0604030504040204" pitchFamily="34" charset="0"/>
                <a:ea typeface="Verdana" panose="020B0604030504040204" pitchFamily="34" charset="0"/>
                <a:cs typeface="Verdana" panose="020B0604030504040204" pitchFamily="34" charset="0"/>
              </a:rPr>
              <a:t> XL1</a:t>
            </a:r>
            <a:r>
              <a:rPr lang="en-US" sz="2000" dirty="0">
                <a:latin typeface="Verdana" panose="020B0604030504040204" pitchFamily="34" charset="0"/>
                <a:ea typeface="Verdana" panose="020B0604030504040204" pitchFamily="34" charset="0"/>
                <a:cs typeface="Verdana" panose="020B0604030504040204" pitchFamily="34" charset="0"/>
              </a:rPr>
              <a:t>, rated at 1 kW</a:t>
            </a:r>
          </a:p>
        </p:txBody>
      </p:sp>
      <p:pic>
        <p:nvPicPr>
          <p:cNvPr id="7" name="Picture 6">
            <a:extLst>
              <a:ext uri="{FF2B5EF4-FFF2-40B4-BE49-F238E27FC236}">
                <a16:creationId xmlns:a16="http://schemas.microsoft.com/office/drawing/2014/main" id="{0DFCC1F8-6674-994F-97BC-00B1C50FF955}"/>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821234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44572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Power curve explained</a:t>
            </a: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86" r="11180" b="13339"/>
          <a:stretch/>
        </p:blipFill>
        <p:spPr bwMode="auto">
          <a:xfrm>
            <a:off x="220280" y="1138489"/>
            <a:ext cx="8748275" cy="5080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10" name="Picture 9">
            <a:extLst>
              <a:ext uri="{FF2B5EF4-FFF2-40B4-BE49-F238E27FC236}">
                <a16:creationId xmlns:a16="http://schemas.microsoft.com/office/drawing/2014/main" id="{06723C3A-AE30-3641-85AE-9295781D50E2}"/>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05430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65598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 early wind leader!</a:t>
            </a:r>
          </a:p>
        </p:txBody>
      </p:sp>
      <p:sp>
        <p:nvSpPr>
          <p:cNvPr id="20" name="Text Box 3"/>
          <p:cNvSpPr txBox="1">
            <a:spLocks noChangeArrowheads="1"/>
          </p:cNvSpPr>
          <p:nvPr/>
        </p:nvSpPr>
        <p:spPr bwMode="auto">
          <a:xfrm>
            <a:off x="67041" y="758976"/>
            <a:ext cx="5419766"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b="1" dirty="0">
                <a:latin typeface="Verdana" panose="020B0604030504040204" pitchFamily="34" charset="0"/>
                <a:ea typeface="Verdana" panose="020B0604030504040204" pitchFamily="34" charset="0"/>
                <a:cs typeface="Verdana" panose="020B0604030504040204" pitchFamily="34" charset="0"/>
              </a:rPr>
              <a:t>1941: Rutland VT, Grandpa’s Knob</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1.25 MW Smith Putman Turbine</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First grid-connected turbine in U.S.</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World’s first MW-scale wind turbine</a:t>
            </a:r>
          </a:p>
        </p:txBody>
      </p:sp>
      <p:pic>
        <p:nvPicPr>
          <p:cNvPr id="22" name="Picture 4" descr="http://www.wind-works.org/cms/typo3temp/pics/SmithPutnammontage-100x600x700_1a0e65267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879" y="831040"/>
            <a:ext cx="3755898" cy="472440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http://www.heiner-doerner-windenergie.de/putnam3.gif"/>
          <p:cNvPicPr>
            <a:picLocks noChangeAspect="1" noChangeArrowheads="1"/>
          </p:cNvPicPr>
          <p:nvPr/>
        </p:nvPicPr>
        <p:blipFill rotWithShape="1">
          <a:blip r:embed="rId3">
            <a:extLst>
              <a:ext uri="{28A0092B-C50C-407E-A947-70E740481C1C}">
                <a14:useLocalDpi xmlns:a14="http://schemas.microsoft.com/office/drawing/2010/main" val="0"/>
              </a:ext>
            </a:extLst>
          </a:blip>
          <a:srcRect b="4708"/>
          <a:stretch/>
        </p:blipFill>
        <p:spPr bwMode="auto">
          <a:xfrm>
            <a:off x="67041" y="2624137"/>
            <a:ext cx="6068036" cy="40189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634420" y="6559342"/>
            <a:ext cx="4509580" cy="307777"/>
          </a:xfrm>
          <a:prstGeom prst="rect">
            <a:avLst/>
          </a:prstGeom>
          <a:noFill/>
        </p:spPr>
        <p:txBody>
          <a:bodyPr wrap="none" rtlCol="0">
            <a:spAutoFit/>
          </a:bodyPr>
          <a:lstStyle/>
          <a:p>
            <a:r>
              <a:rPr lang="en-US" sz="1400" dirty="0"/>
              <a:t>https://</a:t>
            </a:r>
            <a:r>
              <a:rPr lang="en-US" sz="1400" dirty="0" err="1"/>
              <a:t>en.wikipedia.org</a:t>
            </a:r>
            <a:r>
              <a:rPr lang="en-US" sz="1400" dirty="0"/>
              <a:t>/wiki/Smith-</a:t>
            </a:r>
            <a:r>
              <a:rPr lang="en-US" sz="1400" dirty="0" err="1"/>
              <a:t>Putnam_wind_turbine</a:t>
            </a:r>
            <a:endParaRPr lang="en-US" sz="1400" dirty="0"/>
          </a:p>
        </p:txBody>
      </p:sp>
      <p:pic>
        <p:nvPicPr>
          <p:cNvPr id="9" name="Picture 8">
            <a:extLst>
              <a:ext uri="{FF2B5EF4-FFF2-40B4-BE49-F238E27FC236}">
                <a16:creationId xmlns:a16="http://schemas.microsoft.com/office/drawing/2014/main" id="{24859844-3B3E-2E43-A0F8-2CEBCA9929BF}"/>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996523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87880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Estimating power production</a:t>
            </a:r>
          </a:p>
        </p:txBody>
      </p:sp>
      <p:sp>
        <p:nvSpPr>
          <p:cNvPr id="2" name="TextBox 1"/>
          <p:cNvSpPr txBox="1"/>
          <p:nvPr/>
        </p:nvSpPr>
        <p:spPr>
          <a:xfrm>
            <a:off x="113969" y="770276"/>
            <a:ext cx="8914928" cy="1169551"/>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If the annual wind speed at a site has been measured, estimated or modeled, a </a:t>
            </a:r>
            <a:r>
              <a:rPr lang="en-US" sz="2000" b="1" dirty="0">
                <a:latin typeface="Verdana" panose="020B0604030504040204" pitchFamily="34" charset="0"/>
                <a:ea typeface="Verdana" panose="020B0604030504040204" pitchFamily="34" charset="0"/>
                <a:cs typeface="Verdana" panose="020B0604030504040204" pitchFamily="34" charset="0"/>
              </a:rPr>
              <a:t>rough estimate of power generation can be made</a:t>
            </a:r>
            <a:r>
              <a:rPr lang="en-US" sz="2000" dirty="0">
                <a:latin typeface="Verdana" panose="020B0604030504040204" pitchFamily="34" charset="0"/>
                <a:ea typeface="Verdana" panose="020B0604030504040204" pitchFamily="34" charset="0"/>
                <a:cs typeface="Verdana" panose="020B0604030504040204" pitchFamily="34" charset="0"/>
              </a:rPr>
              <a: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	Annual electricity production = (K)(Vm</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)(At)(T)</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sp>
        <p:nvSpPr>
          <p:cNvPr id="3" name="TextBox 2"/>
          <p:cNvSpPr txBox="1"/>
          <p:nvPr/>
        </p:nvSpPr>
        <p:spPr>
          <a:xfrm>
            <a:off x="4477217" y="2101107"/>
            <a:ext cx="562975" cy="369332"/>
          </a:xfrm>
          <a:prstGeom prst="rect">
            <a:avLst/>
          </a:prstGeom>
          <a:noFill/>
        </p:spPr>
        <p:txBody>
          <a:bodyPr wrap="none" rtlCol="0">
            <a:spAutoFit/>
          </a:bodyPr>
          <a:lstStyle/>
          <a:p>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3.2</a:t>
            </a:r>
          </a:p>
        </p:txBody>
      </p:sp>
      <p:cxnSp>
        <p:nvCxnSpPr>
          <p:cNvPr id="10" name="Straight Arrow Connector 9"/>
          <p:cNvCxnSpPr/>
          <p:nvPr/>
        </p:nvCxnSpPr>
        <p:spPr>
          <a:xfrm flipV="1">
            <a:off x="4718978" y="1939827"/>
            <a:ext cx="219487" cy="25536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528741" y="2411174"/>
            <a:ext cx="2353529" cy="646331"/>
          </a:xfrm>
          <a:prstGeom prst="rect">
            <a:avLst/>
          </a:prstGeom>
          <a:noFill/>
        </p:spPr>
        <p:txBody>
          <a:bodyPr wrap="none" rtlCol="0">
            <a:spAutoFit/>
          </a:bodyPr>
          <a:lstStyle/>
          <a:p>
            <a:pPr algn="ct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annual wind speed</a:t>
            </a:r>
            <a:b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(m/s)</a:t>
            </a:r>
          </a:p>
        </p:txBody>
      </p:sp>
      <p:cxnSp>
        <p:nvCxnSpPr>
          <p:cNvPr id="12" name="Straight Arrow Connector 11"/>
          <p:cNvCxnSpPr/>
          <p:nvPr/>
        </p:nvCxnSpPr>
        <p:spPr>
          <a:xfrm flipV="1">
            <a:off x="5353010" y="1880467"/>
            <a:ext cx="0" cy="589972"/>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630683" y="2041842"/>
            <a:ext cx="2122697" cy="369332"/>
          </a:xfrm>
          <a:prstGeom prst="rect">
            <a:avLst/>
          </a:prstGeom>
          <a:noFill/>
        </p:spPr>
        <p:txBody>
          <a:bodyPr wrap="none" rtlCol="0">
            <a:spAutoFit/>
          </a:bodyPr>
          <a:lstStyle/>
          <a:p>
            <a:pPr algn="ct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swept area (m2)</a:t>
            </a:r>
          </a:p>
        </p:txBody>
      </p:sp>
      <p:cxnSp>
        <p:nvCxnSpPr>
          <p:cNvPr id="16" name="Straight Arrow Connector 15"/>
          <p:cNvCxnSpPr/>
          <p:nvPr/>
        </p:nvCxnSpPr>
        <p:spPr>
          <a:xfrm flipH="1" flipV="1">
            <a:off x="5547140" y="1902380"/>
            <a:ext cx="196067" cy="20936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931304" y="1570495"/>
            <a:ext cx="2109873" cy="369332"/>
          </a:xfrm>
          <a:prstGeom prst="rect">
            <a:avLst/>
          </a:prstGeom>
          <a:noFill/>
        </p:spPr>
        <p:txBody>
          <a:bodyPr wrap="none" rtlCol="0">
            <a:spAutoFit/>
          </a:bodyPr>
          <a:lstStyle/>
          <a:p>
            <a:pPr algn="ctr"/>
            <a:r>
              <a:rPr lang="en-US" dirty="0">
                <a:solidFill>
                  <a:srgbClr val="0000FF"/>
                </a:solidFill>
                <a:latin typeface="Verdana" panose="020B0604030504040204" pitchFamily="34" charset="0"/>
                <a:ea typeface="Verdana" panose="020B0604030504040204" pitchFamily="34" charset="0"/>
                <a:cs typeface="Verdana" panose="020B0604030504040204" pitchFamily="34" charset="0"/>
              </a:rPr>
              <a:t>number turbines</a:t>
            </a:r>
          </a:p>
        </p:txBody>
      </p:sp>
      <p:cxnSp>
        <p:nvCxnSpPr>
          <p:cNvPr id="19" name="Straight Arrow Connector 18"/>
          <p:cNvCxnSpPr/>
          <p:nvPr/>
        </p:nvCxnSpPr>
        <p:spPr>
          <a:xfrm flipH="1" flipV="1">
            <a:off x="6726089" y="1746147"/>
            <a:ext cx="248713" cy="24694"/>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23" name="Picture 22" descr="Scanbot Dec 7, 2017 9.20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35" y="2576766"/>
            <a:ext cx="4398747" cy="3088009"/>
          </a:xfrm>
          <a:prstGeom prst="rect">
            <a:avLst/>
          </a:prstGeom>
        </p:spPr>
      </p:pic>
      <p:pic>
        <p:nvPicPr>
          <p:cNvPr id="22" name="Picture 21" descr="Scanbot Dec 7, 2017 9.21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443" y="3539043"/>
            <a:ext cx="4908454" cy="3036796"/>
          </a:xfrm>
          <a:prstGeom prst="rect">
            <a:avLst/>
          </a:prstGeom>
        </p:spPr>
      </p:pic>
      <p:pic>
        <p:nvPicPr>
          <p:cNvPr id="17" name="Picture 16">
            <a:extLst>
              <a:ext uri="{FF2B5EF4-FFF2-40B4-BE49-F238E27FC236}">
                <a16:creationId xmlns:a16="http://schemas.microsoft.com/office/drawing/2014/main" id="{DC24D718-F934-3442-81A8-E1E3920A55A9}"/>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0091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4"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228600" y="2518284"/>
            <a:ext cx="8524631" cy="1077218"/>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9.6: Wind project scale and Vermont examples</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22077002-DEAD-E44F-8EEE-80F8D6159A37}"/>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040302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43583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scale</a:t>
            </a:r>
          </a:p>
        </p:txBody>
      </p:sp>
      <p:pic>
        <p:nvPicPr>
          <p:cNvPr id="7" name="Picture 9" descr="XL"/>
          <p:cNvPicPr>
            <a:picLocks noChangeAspect="1" noChangeArrowheads="1"/>
          </p:cNvPicPr>
          <p:nvPr/>
        </p:nvPicPr>
        <p:blipFill>
          <a:blip r:embed="rId2" cstate="print"/>
          <a:srcRect/>
          <a:stretch>
            <a:fillRect/>
          </a:stretch>
        </p:blipFill>
        <p:spPr bwMode="auto">
          <a:xfrm>
            <a:off x="6027811" y="2108200"/>
            <a:ext cx="2992041" cy="3788864"/>
          </a:xfrm>
          <a:prstGeom prst="rect">
            <a:avLst/>
          </a:prstGeom>
          <a:noFill/>
          <a:ln w="9525">
            <a:noFill/>
            <a:miter lim="800000"/>
            <a:headEnd/>
            <a:tailEnd/>
          </a:ln>
        </p:spPr>
      </p:pic>
      <p:sp>
        <p:nvSpPr>
          <p:cNvPr id="9" name="Text Box 10"/>
          <p:cNvSpPr txBox="1">
            <a:spLocks noChangeArrowheads="1"/>
          </p:cNvSpPr>
          <p:nvPr/>
        </p:nvSpPr>
        <p:spPr bwMode="auto">
          <a:xfrm>
            <a:off x="506015" y="1371600"/>
            <a:ext cx="2250103" cy="646331"/>
          </a:xfrm>
          <a:prstGeom prst="rect">
            <a:avLst/>
          </a:prstGeom>
          <a:noFill/>
          <a:ln w="9525">
            <a:noFill/>
            <a:miter lim="800000"/>
            <a:headEnd/>
            <a:tailEnd/>
          </a:ln>
        </p:spPr>
        <p:txBody>
          <a:bodyPr wrap="none">
            <a:spAutoFit/>
          </a:bodyPr>
          <a:lstStyle/>
          <a:p>
            <a:pPr algn="ctr">
              <a:defRPr/>
            </a:pPr>
            <a:r>
              <a:rPr lang="en-US" dirty="0">
                <a:latin typeface="Verdana" panose="020B0604030504040204" pitchFamily="34" charset="0"/>
                <a:ea typeface="Verdana" panose="020B0604030504040204" pitchFamily="34" charset="0"/>
                <a:cs typeface="Verdana" panose="020B0604030504040204" pitchFamily="34" charset="0"/>
              </a:rPr>
              <a:t>Utility-scale wind </a:t>
            </a:r>
          </a:p>
          <a:p>
            <a:pPr algn="ctr">
              <a:defRPr/>
            </a:pPr>
            <a:r>
              <a:rPr lang="en-US" b="1" dirty="0">
                <a:latin typeface="Verdana" panose="020B0604030504040204" pitchFamily="34" charset="0"/>
                <a:ea typeface="Verdana" panose="020B0604030504040204" pitchFamily="34" charset="0"/>
                <a:cs typeface="Verdana" panose="020B0604030504040204" pitchFamily="34" charset="0"/>
              </a:rPr>
              <a:t>&gt; 1 MW</a:t>
            </a:r>
          </a:p>
        </p:txBody>
      </p:sp>
      <p:sp>
        <p:nvSpPr>
          <p:cNvPr id="10" name="Text Box 11"/>
          <p:cNvSpPr txBox="1">
            <a:spLocks noChangeArrowheads="1"/>
          </p:cNvSpPr>
          <p:nvPr/>
        </p:nvSpPr>
        <p:spPr bwMode="auto">
          <a:xfrm>
            <a:off x="6755897" y="1417638"/>
            <a:ext cx="1502334" cy="646331"/>
          </a:xfrm>
          <a:prstGeom prst="rect">
            <a:avLst/>
          </a:prstGeom>
          <a:noFill/>
          <a:ln w="9525">
            <a:noFill/>
            <a:miter lim="800000"/>
            <a:headEnd/>
            <a:tailEnd/>
          </a:ln>
        </p:spPr>
        <p:txBody>
          <a:bodyPr wrap="none">
            <a:spAutoFit/>
          </a:bodyPr>
          <a:lstStyle/>
          <a:p>
            <a:pPr algn="ctr">
              <a:defRPr/>
            </a:pPr>
            <a:r>
              <a:rPr lang="en-US" dirty="0">
                <a:latin typeface="Verdana" panose="020B0604030504040204" pitchFamily="34" charset="0"/>
                <a:ea typeface="Verdana" panose="020B0604030504040204" pitchFamily="34" charset="0"/>
                <a:cs typeface="Verdana" panose="020B0604030504040204" pitchFamily="34" charset="0"/>
              </a:rPr>
              <a:t>small wind </a:t>
            </a:r>
          </a:p>
          <a:p>
            <a:pPr algn="ctr">
              <a:defRPr/>
            </a:pPr>
            <a:r>
              <a:rPr lang="en-US" b="1" dirty="0">
                <a:latin typeface="Verdana" panose="020B0604030504040204" pitchFamily="34" charset="0"/>
                <a:ea typeface="Verdana" panose="020B0604030504040204" pitchFamily="34" charset="0"/>
                <a:cs typeface="Verdana" panose="020B0604030504040204" pitchFamily="34" charset="0"/>
              </a:rPr>
              <a:t>1-10 kW</a:t>
            </a:r>
          </a:p>
        </p:txBody>
      </p:sp>
      <p:pic>
        <p:nvPicPr>
          <p:cNvPr id="11" name="Picture 11" descr="http://www.nrel.gov/wind/images/photo_11246.jpg"/>
          <p:cNvPicPr>
            <a:picLocks noChangeAspect="1" noChangeArrowheads="1"/>
          </p:cNvPicPr>
          <p:nvPr/>
        </p:nvPicPr>
        <p:blipFill>
          <a:blip r:embed="rId3" cstate="print"/>
          <a:srcRect/>
          <a:stretch>
            <a:fillRect/>
          </a:stretch>
        </p:blipFill>
        <p:spPr bwMode="auto">
          <a:xfrm>
            <a:off x="2958215" y="2101849"/>
            <a:ext cx="3028980" cy="3792381"/>
          </a:xfrm>
          <a:prstGeom prst="rect">
            <a:avLst/>
          </a:prstGeom>
          <a:noFill/>
          <a:ln w="9525">
            <a:noFill/>
            <a:miter lim="800000"/>
            <a:headEnd/>
            <a:tailEnd/>
          </a:ln>
        </p:spPr>
      </p:pic>
      <p:pic>
        <p:nvPicPr>
          <p:cNvPr id="12" name="Picture 13" descr="http://www.naftc.wvu.edu/naftc%20enews/November%2005/images/wind%20energy,%20doe%20nrel,%20sandia%20national%20laboratories.jpg"/>
          <p:cNvPicPr>
            <a:picLocks noChangeAspect="1" noChangeArrowheads="1"/>
          </p:cNvPicPr>
          <p:nvPr/>
        </p:nvPicPr>
        <p:blipFill>
          <a:blip r:embed="rId4" cstate="print"/>
          <a:srcRect/>
          <a:stretch>
            <a:fillRect/>
          </a:stretch>
        </p:blipFill>
        <p:spPr bwMode="auto">
          <a:xfrm>
            <a:off x="212912" y="2119313"/>
            <a:ext cx="2707086" cy="3771274"/>
          </a:xfrm>
          <a:prstGeom prst="rect">
            <a:avLst/>
          </a:prstGeom>
          <a:noFill/>
          <a:ln w="9525">
            <a:noFill/>
            <a:miter lim="800000"/>
            <a:headEnd/>
            <a:tailEnd/>
          </a:ln>
        </p:spPr>
      </p:pic>
      <p:sp>
        <p:nvSpPr>
          <p:cNvPr id="13" name="Text Box 10"/>
          <p:cNvSpPr txBox="1">
            <a:spLocks noChangeArrowheads="1"/>
          </p:cNvSpPr>
          <p:nvPr/>
        </p:nvSpPr>
        <p:spPr bwMode="auto">
          <a:xfrm>
            <a:off x="3336264" y="1373188"/>
            <a:ext cx="2310249" cy="646331"/>
          </a:xfrm>
          <a:prstGeom prst="rect">
            <a:avLst/>
          </a:prstGeom>
          <a:noFill/>
          <a:ln w="9525">
            <a:noFill/>
            <a:miter lim="800000"/>
            <a:headEnd/>
            <a:tailEnd/>
          </a:ln>
        </p:spPr>
        <p:txBody>
          <a:bodyPr wrap="none">
            <a:spAutoFit/>
          </a:bodyPr>
          <a:lstStyle/>
          <a:p>
            <a:pPr algn="ctr">
              <a:defRPr/>
            </a:pPr>
            <a:r>
              <a:rPr lang="en-US" dirty="0">
                <a:latin typeface="Verdana" panose="020B0604030504040204" pitchFamily="34" charset="0"/>
                <a:ea typeface="Verdana" panose="020B0604030504040204" pitchFamily="34" charset="0"/>
                <a:cs typeface="Verdana" panose="020B0604030504040204" pitchFamily="34" charset="0"/>
              </a:rPr>
              <a:t>community wind </a:t>
            </a:r>
          </a:p>
          <a:p>
            <a:pPr algn="ctr">
              <a:defRPr/>
            </a:pPr>
            <a:r>
              <a:rPr lang="en-US" b="1" dirty="0">
                <a:latin typeface="Verdana" panose="020B0604030504040204" pitchFamily="34" charset="0"/>
                <a:ea typeface="Verdana" panose="020B0604030504040204" pitchFamily="34" charset="0"/>
                <a:cs typeface="Verdana" panose="020B0604030504040204" pitchFamily="34" charset="0"/>
              </a:rPr>
              <a:t>50 kW – 500 kW</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15" name="Picture 14">
            <a:extLst>
              <a:ext uri="{FF2B5EF4-FFF2-40B4-BE49-F238E27FC236}">
                <a16:creationId xmlns:a16="http://schemas.microsoft.com/office/drawing/2014/main" id="{09A5EB76-ED57-E142-BC37-2AD51F9ECA9D}"/>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77645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5824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scale, height &amp; area</a:t>
            </a:r>
          </a:p>
        </p:txBody>
      </p:sp>
      <p:sp>
        <p:nvSpPr>
          <p:cNvPr id="14" name="TextBox 13"/>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15" name="Picture 2" descr="Wind turbine siz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8" y="2772295"/>
            <a:ext cx="9127722" cy="364521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72445" y="627194"/>
            <a:ext cx="9216369" cy="1876732"/>
          </a:xfrm>
          <a:prstGeom prst="rect">
            <a:avLst/>
          </a:prstGeom>
          <a:noFill/>
        </p:spPr>
        <p:txBody>
          <a:bodyPr wrap="none" rtlCol="0">
            <a:spAutoFit/>
          </a:bodyPr>
          <a:lstStyle/>
          <a:p>
            <a:pPr>
              <a:lnSpc>
                <a:spcPct val="150000"/>
              </a:lnSpc>
            </a:pPr>
            <a:r>
              <a:rPr lang="en-US" sz="2000" dirty="0">
                <a:latin typeface="Verdana" panose="020B0604030504040204" pitchFamily="34" charset="0"/>
                <a:ea typeface="Verdana" panose="020B0604030504040204" pitchFamily="34" charset="0"/>
                <a:cs typeface="Verdana" panose="020B0604030504040204" pitchFamily="34" charset="0"/>
              </a:rPr>
              <a:t>Wind power can be effective at many scales &amp; heights, but:</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Wind resources are steadier </a:t>
            </a:r>
            <a:r>
              <a:rPr lang="en-US" sz="2000" b="1" dirty="0">
                <a:latin typeface="Verdana" panose="020B0604030504040204" pitchFamily="34" charset="0"/>
                <a:ea typeface="Verdana" panose="020B0604030504040204" pitchFamily="34" charset="0"/>
                <a:cs typeface="Verdana" panose="020B0604030504040204" pitchFamily="34" charset="0"/>
              </a:rPr>
              <a:t>(more reliable)</a:t>
            </a:r>
            <a:r>
              <a:rPr lang="en-US" sz="2000" dirty="0">
                <a:latin typeface="Verdana" panose="020B0604030504040204" pitchFamily="34" charset="0"/>
                <a:ea typeface="Verdana" panose="020B0604030504040204" pitchFamily="34" charset="0"/>
                <a:cs typeface="Verdana" panose="020B0604030504040204" pitchFamily="34" charset="0"/>
              </a:rPr>
              <a:t> as height increases;</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Larger turbine blades ‘harvest’ a </a:t>
            </a:r>
            <a:r>
              <a:rPr lang="en-US" sz="2000" b="1" dirty="0">
                <a:latin typeface="Verdana" panose="020B0604030504040204" pitchFamily="34" charset="0"/>
                <a:ea typeface="Verdana" panose="020B0604030504040204" pitchFamily="34" charset="0"/>
                <a:cs typeface="Verdana" panose="020B0604030504040204" pitchFamily="34" charset="0"/>
              </a:rPr>
              <a:t>larger area </a:t>
            </a:r>
            <a:r>
              <a:rPr lang="en-US" sz="2000" dirty="0">
                <a:latin typeface="Verdana" panose="020B0604030504040204" pitchFamily="34" charset="0"/>
                <a:ea typeface="Verdana" panose="020B0604030504040204" pitchFamily="34" charset="0"/>
                <a:cs typeface="Verdana" panose="020B0604030504040204" pitchFamily="34" charset="0"/>
              </a:rPr>
              <a:t>and more power; </a:t>
            </a:r>
          </a:p>
          <a:p>
            <a:pPr marL="342900" indent="-342900">
              <a:lnSpc>
                <a:spcPct val="150000"/>
              </a:lnSpc>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Economy of scale so utility-scale </a:t>
            </a:r>
            <a:r>
              <a:rPr lang="en-US" sz="2000" b="1" dirty="0">
                <a:latin typeface="Verdana" panose="020B0604030504040204" pitchFamily="34" charset="0"/>
                <a:ea typeface="Verdana" panose="020B0604030504040204" pitchFamily="34" charset="0"/>
                <a:cs typeface="Verdana" panose="020B0604030504040204" pitchFamily="34" charset="0"/>
              </a:rPr>
              <a:t>most efficient, cost effective</a:t>
            </a:r>
            <a:r>
              <a:rPr lang="en-US" sz="2000" dirty="0">
                <a:latin typeface="Verdana" panose="020B0604030504040204" pitchFamily="34" charset="0"/>
                <a:ea typeface="Verdana" panose="020B0604030504040204" pitchFamily="34" charset="0"/>
                <a:cs typeface="Verdana" panose="020B0604030504040204" pitchFamily="34" charset="0"/>
              </a:rPr>
              <a:t>.</a:t>
            </a:r>
          </a:p>
        </p:txBody>
      </p:sp>
      <p:pic>
        <p:nvPicPr>
          <p:cNvPr id="9" name="Picture 8">
            <a:extLst>
              <a:ext uri="{FF2B5EF4-FFF2-40B4-BE49-F238E27FC236}">
                <a16:creationId xmlns:a16="http://schemas.microsoft.com/office/drawing/2014/main" id="{FDCBADB1-929C-A74A-8DB0-1F788C98F7A9}"/>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432164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14971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Utility-scale height and power</a:t>
            </a:r>
          </a:p>
        </p:txBody>
      </p:sp>
      <p:pic>
        <p:nvPicPr>
          <p:cNvPr id="3" name="Picture 2" descr="m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17" y="1780063"/>
            <a:ext cx="8779526" cy="4523262"/>
          </a:xfrm>
          <a:prstGeom prst="rect">
            <a:avLst/>
          </a:prstGeom>
        </p:spPr>
      </p:pic>
      <p:sp>
        <p:nvSpPr>
          <p:cNvPr id="6" name="TextBox 5"/>
          <p:cNvSpPr txBox="1"/>
          <p:nvPr/>
        </p:nvSpPr>
        <p:spPr>
          <a:xfrm>
            <a:off x="8046539" y="6413083"/>
            <a:ext cx="846613" cy="307777"/>
          </a:xfrm>
          <a:prstGeom prst="rect">
            <a:avLst/>
          </a:prstGeom>
          <a:noFill/>
        </p:spPr>
        <p:txBody>
          <a:bodyPr wrap="none" rtlCol="0">
            <a:spAutoFit/>
          </a:bodyPr>
          <a:lstStyle/>
          <a:p>
            <a:r>
              <a:rPr lang="en-US" sz="1400" dirty="0">
                <a:latin typeface="Avenir Medium"/>
                <a:cs typeface="Avenir Medium"/>
              </a:rPr>
              <a:t>U.S. EIA</a:t>
            </a:r>
          </a:p>
        </p:txBody>
      </p:sp>
      <p:sp>
        <p:nvSpPr>
          <p:cNvPr id="7" name="TextBox 6"/>
          <p:cNvSpPr txBox="1"/>
          <p:nvPr/>
        </p:nvSpPr>
        <p:spPr>
          <a:xfrm>
            <a:off x="156771" y="752634"/>
            <a:ext cx="7586692" cy="707886"/>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Turbine </a:t>
            </a:r>
            <a:r>
              <a:rPr lang="en-US" sz="2000" b="1" dirty="0">
                <a:latin typeface="Verdana" panose="020B0604030504040204" pitchFamily="34" charset="0"/>
                <a:ea typeface="Verdana" panose="020B0604030504040204" pitchFamily="34" charset="0"/>
                <a:cs typeface="Verdana" panose="020B0604030504040204" pitchFamily="34" charset="0"/>
              </a:rPr>
              <a:t>capacity</a:t>
            </a:r>
            <a:r>
              <a:rPr lang="en-US" sz="2000" dirty="0">
                <a:latin typeface="Verdana" panose="020B0604030504040204" pitchFamily="34" charset="0"/>
                <a:ea typeface="Verdana" panose="020B0604030504040204" pitchFamily="34" charset="0"/>
                <a:cs typeface="Verdana" panose="020B0604030504040204" pitchFamily="34" charset="0"/>
              </a:rPr>
              <a:t> is increasing faster than tower height.</a:t>
            </a:r>
          </a:p>
          <a:p>
            <a:pPr marL="285750" indent="-28575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This should continue with </a:t>
            </a:r>
            <a:r>
              <a:rPr lang="en-US" sz="2000" b="1" dirty="0">
                <a:latin typeface="Verdana" panose="020B0604030504040204" pitchFamily="34" charset="0"/>
                <a:ea typeface="Verdana" panose="020B0604030504040204" pitchFamily="34" charset="0"/>
                <a:cs typeface="Verdana" panose="020B0604030504040204" pitchFamily="34" charset="0"/>
              </a:rPr>
              <a:t>offshore</a:t>
            </a:r>
            <a:r>
              <a:rPr lang="en-US" sz="2000" dirty="0">
                <a:latin typeface="Verdana" panose="020B0604030504040204" pitchFamily="34" charset="0"/>
                <a:ea typeface="Verdana" panose="020B0604030504040204" pitchFamily="34" charset="0"/>
                <a:cs typeface="Verdana" panose="020B0604030504040204" pitchFamily="34" charset="0"/>
              </a:rPr>
              <a:t> wind development.</a:t>
            </a:r>
          </a:p>
        </p:txBody>
      </p:sp>
      <p:pic>
        <p:nvPicPr>
          <p:cNvPr id="9" name="Picture 8">
            <a:extLst>
              <a:ext uri="{FF2B5EF4-FFF2-40B4-BE49-F238E27FC236}">
                <a16:creationId xmlns:a16="http://schemas.microsoft.com/office/drawing/2014/main" id="{AF7FA0A0-086D-CA40-9974-D5420D862B3F}"/>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01760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daviddarling.info/images/wind_turbine_siting.gif"/>
          <p:cNvPicPr>
            <a:picLocks noChangeAspect="1" noChangeArrowheads="1"/>
          </p:cNvPicPr>
          <p:nvPr/>
        </p:nvPicPr>
        <p:blipFill>
          <a:blip r:embed="rId2" cstate="print"/>
          <a:srcRect/>
          <a:stretch>
            <a:fillRect/>
          </a:stretch>
        </p:blipFill>
        <p:spPr bwMode="auto">
          <a:xfrm>
            <a:off x="2891768" y="704975"/>
            <a:ext cx="6034637" cy="2955115"/>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3382298" y="3460875"/>
            <a:ext cx="5589588" cy="3330575"/>
          </a:xfrm>
          <a:prstGeom prst="rect">
            <a:avLst/>
          </a:prstGeom>
          <a:noFill/>
          <a:ln w="9525">
            <a:noFill/>
            <a:miter lim="800000"/>
            <a:headEnd/>
            <a:tailEnd/>
          </a:ln>
        </p:spPr>
      </p:pic>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90285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Siting, turbulence and height</a:t>
            </a:r>
          </a:p>
        </p:txBody>
      </p:sp>
      <p:sp>
        <p:nvSpPr>
          <p:cNvPr id="13" name="Rectangle 7"/>
          <p:cNvSpPr>
            <a:spLocks noChangeArrowheads="1"/>
          </p:cNvSpPr>
          <p:nvPr/>
        </p:nvSpPr>
        <p:spPr bwMode="auto">
          <a:xfrm rot="16200000">
            <a:off x="8496579" y="6210576"/>
            <a:ext cx="987070" cy="307777"/>
          </a:xfrm>
          <a:prstGeom prst="rect">
            <a:avLst/>
          </a:prstGeom>
          <a:noFill/>
          <a:ln w="9525">
            <a:noFill/>
            <a:miter lim="800000"/>
            <a:headEnd/>
            <a:tailEnd/>
          </a:ln>
        </p:spPr>
        <p:txBody>
          <a:bodyPr wrap="none">
            <a:spAutoFit/>
          </a:bodyPr>
          <a:lstStyle/>
          <a:p>
            <a:r>
              <a:rPr lang="en-US" sz="1400" dirty="0">
                <a:latin typeface="Avenir Medium"/>
                <a:cs typeface="Avenir Medium"/>
              </a:rPr>
              <a:t>US D.O.E</a:t>
            </a:r>
          </a:p>
        </p:txBody>
      </p:sp>
      <p:sp>
        <p:nvSpPr>
          <p:cNvPr id="10" name="Rectangle 7"/>
          <p:cNvSpPr>
            <a:spLocks noChangeArrowheads="1"/>
          </p:cNvSpPr>
          <p:nvPr/>
        </p:nvSpPr>
        <p:spPr bwMode="auto">
          <a:xfrm>
            <a:off x="228600" y="1133230"/>
            <a:ext cx="2500313" cy="5355312"/>
          </a:xfrm>
          <a:prstGeom prst="rect">
            <a:avLst/>
          </a:prstGeom>
          <a:noFill/>
          <a:ln w="9525">
            <a:noFill/>
            <a:miter lim="800000"/>
            <a:headEnd/>
            <a:tailEnd/>
          </a:ln>
        </p:spPr>
        <p:txBody>
          <a:bodyPr anchor="ctr">
            <a:spAutoFit/>
          </a:bodyPr>
          <a:lstStyle/>
          <a:p>
            <a:pPr eaLnBrk="0" hangingPunct="0"/>
            <a:r>
              <a:rPr lang="en-US" b="1" dirty="0">
                <a:latin typeface="Verdana" panose="020B0604030504040204" pitchFamily="34" charset="0"/>
                <a:ea typeface="Verdana" panose="020B0604030504040204" pitchFamily="34" charset="0"/>
                <a:cs typeface="Verdana" panose="020B0604030504040204" pitchFamily="34" charset="0"/>
              </a:rPr>
              <a:t>Turbulence intensity</a:t>
            </a:r>
            <a:r>
              <a:rPr lang="en-US" dirty="0">
                <a:latin typeface="Verdana" panose="020B0604030504040204" pitchFamily="34" charset="0"/>
                <a:ea typeface="Verdana" panose="020B0604030504040204" pitchFamily="34" charset="0"/>
                <a:cs typeface="Verdana" panose="020B0604030504040204" pitchFamily="34" charset="0"/>
              </a:rPr>
              <a:t>: the </a:t>
            </a:r>
            <a:r>
              <a:rPr lang="en-US" u="sng" dirty="0">
                <a:latin typeface="Verdana" panose="020B0604030504040204" pitchFamily="34" charset="0"/>
                <a:ea typeface="Verdana" panose="020B0604030504040204" pitchFamily="34" charset="0"/>
                <a:cs typeface="Verdana" panose="020B0604030504040204" pitchFamily="34" charset="0"/>
              </a:rPr>
              <a:t>standard deviation </a:t>
            </a:r>
            <a:r>
              <a:rPr lang="en-US" dirty="0">
                <a:latin typeface="Verdana" panose="020B0604030504040204" pitchFamily="34" charset="0"/>
                <a:ea typeface="Verdana" panose="020B0604030504040204" pitchFamily="34" charset="0"/>
                <a:cs typeface="Verdana" panose="020B0604030504040204" pitchFamily="34" charset="0"/>
              </a:rPr>
              <a:t>of wind speed divided by the </a:t>
            </a:r>
            <a:r>
              <a:rPr lang="en-US" u="sng" dirty="0">
                <a:latin typeface="Verdana" panose="020B0604030504040204" pitchFamily="34" charset="0"/>
                <a:ea typeface="Verdana" panose="020B0604030504040204" pitchFamily="34" charset="0"/>
                <a:cs typeface="Verdana" panose="020B0604030504040204" pitchFamily="34" charset="0"/>
              </a:rPr>
              <a:t>mean</a:t>
            </a:r>
            <a:r>
              <a:rPr lang="en-US" dirty="0">
                <a:latin typeface="Verdana" panose="020B0604030504040204" pitchFamily="34" charset="0"/>
                <a:ea typeface="Verdana" panose="020B0604030504040204" pitchFamily="34" charset="0"/>
                <a:cs typeface="Verdana" panose="020B0604030504040204" pitchFamily="34" charset="0"/>
              </a:rPr>
              <a:t> wind speed. </a:t>
            </a:r>
          </a:p>
          <a:p>
            <a:pPr eaLnBrk="0" hangingPunct="0"/>
            <a:endParaRPr lang="en-US" dirty="0">
              <a:latin typeface="Verdana" panose="020B0604030504040204" pitchFamily="34" charset="0"/>
              <a:ea typeface="Verdana" panose="020B0604030504040204" pitchFamily="34" charset="0"/>
              <a:cs typeface="Verdana" panose="020B0604030504040204" pitchFamily="34" charset="0"/>
            </a:endParaRPr>
          </a:p>
          <a:p>
            <a:pPr eaLnBrk="0" hangingPunct="0"/>
            <a:r>
              <a:rPr lang="en-US" dirty="0">
                <a:latin typeface="Verdana" panose="020B0604030504040204" pitchFamily="34" charset="0"/>
                <a:ea typeface="Verdana" panose="020B0604030504040204" pitchFamily="34" charset="0"/>
                <a:cs typeface="Verdana" panose="020B0604030504040204" pitchFamily="34" charset="0"/>
              </a:rPr>
              <a:t>This value allows for an overall assessment of a site’s turbulence. </a:t>
            </a:r>
          </a:p>
          <a:p>
            <a:pPr eaLnBrk="0" hangingPunct="0"/>
            <a:endParaRPr lang="en-US" dirty="0">
              <a:latin typeface="Verdana" panose="020B0604030504040204" pitchFamily="34" charset="0"/>
              <a:ea typeface="Verdana" panose="020B0604030504040204" pitchFamily="34" charset="0"/>
              <a:cs typeface="Verdana" panose="020B0604030504040204" pitchFamily="34" charset="0"/>
            </a:endParaRPr>
          </a:p>
          <a:p>
            <a:pPr eaLnBrk="0" hangingPunct="0"/>
            <a:r>
              <a:rPr lang="en-US" dirty="0">
                <a:latin typeface="Verdana" panose="020B0604030504040204" pitchFamily="34" charset="0"/>
                <a:ea typeface="Verdana" panose="020B0604030504040204" pitchFamily="34" charset="0"/>
                <a:cs typeface="Verdana" panose="020B0604030504040204" pitchFamily="34" charset="0"/>
              </a:rPr>
              <a:t>Low levels indicated by values less than or equal to 0.10, moderate levels to 0.25, and high levels greater than 0.25.</a:t>
            </a:r>
          </a:p>
        </p:txBody>
      </p:sp>
      <p:pic>
        <p:nvPicPr>
          <p:cNvPr id="11" name="Picture 10">
            <a:extLst>
              <a:ext uri="{FF2B5EF4-FFF2-40B4-BE49-F238E27FC236}">
                <a16:creationId xmlns:a16="http://schemas.microsoft.com/office/drawing/2014/main" id="{F48560A8-1A97-9246-A86F-84C6550F3ECD}"/>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979174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24937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Aligning power curves, wind speed</a:t>
            </a:r>
          </a:p>
        </p:txBody>
      </p:sp>
      <p:pic>
        <p:nvPicPr>
          <p:cNvPr id="13" name="Picture 2"/>
          <p:cNvPicPr>
            <a:picLocks noChangeAspect="1" noChangeArrowheads="1"/>
          </p:cNvPicPr>
          <p:nvPr/>
        </p:nvPicPr>
        <p:blipFill>
          <a:blip r:embed="rId2" cstate="print"/>
          <a:srcRect/>
          <a:stretch>
            <a:fillRect/>
          </a:stretch>
        </p:blipFill>
        <p:spPr bwMode="auto">
          <a:xfrm>
            <a:off x="2436806" y="825834"/>
            <a:ext cx="4230688" cy="2819400"/>
          </a:xfrm>
          <a:prstGeom prst="rect">
            <a:avLst/>
          </a:prstGeom>
          <a:noFill/>
          <a:ln w="9525">
            <a:noFill/>
            <a:miter lim="800000"/>
            <a:headEnd/>
            <a:tailEnd/>
          </a:ln>
        </p:spPr>
      </p:pic>
      <p:pic>
        <p:nvPicPr>
          <p:cNvPr id="14" name="Picture 11"/>
          <p:cNvPicPr>
            <a:picLocks noChangeAspect="1" noChangeArrowheads="1"/>
          </p:cNvPicPr>
          <p:nvPr/>
        </p:nvPicPr>
        <p:blipFill>
          <a:blip r:embed="rId3" cstate="print"/>
          <a:srcRect/>
          <a:stretch>
            <a:fillRect/>
          </a:stretch>
        </p:blipFill>
        <p:spPr bwMode="auto">
          <a:xfrm>
            <a:off x="2660644" y="3686509"/>
            <a:ext cx="3984625" cy="3046412"/>
          </a:xfrm>
          <a:prstGeom prst="rect">
            <a:avLst/>
          </a:prstGeom>
          <a:noFill/>
          <a:ln w="9525">
            <a:noFill/>
            <a:miter lim="800000"/>
            <a:headEnd/>
            <a:tailEnd/>
          </a:ln>
        </p:spPr>
      </p:pic>
      <p:sp>
        <p:nvSpPr>
          <p:cNvPr id="15" name="Rectangle 14"/>
          <p:cNvSpPr/>
          <p:nvPr/>
        </p:nvSpPr>
        <p:spPr>
          <a:xfrm>
            <a:off x="3946519" y="892509"/>
            <a:ext cx="95250" cy="5603875"/>
          </a:xfrm>
          <a:prstGeom prst="rect">
            <a:avLst/>
          </a:prstGeom>
          <a:solidFill>
            <a:srgbClr val="CCECFF">
              <a:alpha val="34118"/>
            </a:srgb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6"/>
          <p:cNvSpPr>
            <a:spLocks noChangeArrowheads="1"/>
          </p:cNvSpPr>
          <p:nvPr/>
        </p:nvSpPr>
        <p:spPr bwMode="auto">
          <a:xfrm>
            <a:off x="228600" y="882597"/>
            <a:ext cx="1800493" cy="276999"/>
          </a:xfrm>
          <a:prstGeom prst="rect">
            <a:avLst/>
          </a:prstGeom>
          <a:noFill/>
          <a:ln w="9525">
            <a:noFill/>
            <a:miter lim="800000"/>
            <a:headEnd/>
            <a:tailEnd/>
          </a:ln>
        </p:spPr>
        <p:txBody>
          <a:bodyPr wrap="none" tIns="0" bIns="0" anchor="ctr">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power curve</a:t>
            </a:r>
          </a:p>
        </p:txBody>
      </p:sp>
      <p:sp>
        <p:nvSpPr>
          <p:cNvPr id="17" name="Rectangle 6"/>
          <p:cNvSpPr>
            <a:spLocks noChangeArrowheads="1"/>
          </p:cNvSpPr>
          <p:nvPr/>
        </p:nvSpPr>
        <p:spPr bwMode="auto">
          <a:xfrm>
            <a:off x="321326" y="3659135"/>
            <a:ext cx="2500060" cy="553998"/>
          </a:xfrm>
          <a:prstGeom prst="rect">
            <a:avLst/>
          </a:prstGeom>
          <a:noFill/>
          <a:ln w="9525">
            <a:noFill/>
            <a:miter lim="800000"/>
            <a:headEnd/>
            <a:tailEnd/>
          </a:ln>
        </p:spPr>
        <p:txBody>
          <a:bodyPr wrap="square" tIns="0" bIns="0" anchor="ctr">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wind speed distribution</a:t>
            </a:r>
          </a:p>
        </p:txBody>
      </p:sp>
      <p:cxnSp>
        <p:nvCxnSpPr>
          <p:cNvPr id="18" name="Straight Arrow Connector 17"/>
          <p:cNvCxnSpPr>
            <a:endCxn id="20" idx="1"/>
          </p:cNvCxnSpPr>
          <p:nvPr/>
        </p:nvCxnSpPr>
        <p:spPr>
          <a:xfrm flipV="1">
            <a:off x="4160831" y="5528009"/>
            <a:ext cx="839788"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 Box 3"/>
          <p:cNvSpPr txBox="1">
            <a:spLocks noChangeArrowheads="1"/>
          </p:cNvSpPr>
          <p:nvPr/>
        </p:nvSpPr>
        <p:spPr bwMode="auto">
          <a:xfrm rot="16200000">
            <a:off x="1893088" y="4976352"/>
            <a:ext cx="1141412" cy="276225"/>
          </a:xfrm>
          <a:prstGeom prst="rect">
            <a:avLst/>
          </a:prstGeom>
          <a:noFill/>
          <a:ln w="9525">
            <a:noFill/>
            <a:miter lim="800000"/>
            <a:headEnd/>
            <a:tailEnd/>
          </a:ln>
        </p:spPr>
        <p:txBody>
          <a:bodyPr wrap="none">
            <a:spAutoFit/>
          </a:bodyPr>
          <a:lstStyle/>
          <a:p>
            <a:r>
              <a:rPr lang="en-US" sz="1200" b="1"/>
              <a:t>Frequency %</a:t>
            </a:r>
          </a:p>
        </p:txBody>
      </p:sp>
      <p:sp>
        <p:nvSpPr>
          <p:cNvPr id="20" name="Rectangle 6"/>
          <p:cNvSpPr>
            <a:spLocks noChangeArrowheads="1"/>
          </p:cNvSpPr>
          <p:nvPr/>
        </p:nvSpPr>
        <p:spPr bwMode="auto">
          <a:xfrm>
            <a:off x="5000619" y="5389896"/>
            <a:ext cx="1658937" cy="277813"/>
          </a:xfrm>
          <a:prstGeom prst="rect">
            <a:avLst/>
          </a:prstGeom>
          <a:noFill/>
          <a:ln w="9525">
            <a:noFill/>
            <a:miter lim="800000"/>
            <a:headEnd/>
            <a:tailEnd/>
          </a:ln>
        </p:spPr>
        <p:txBody>
          <a:bodyPr wrap="none" tIns="0" bIns="0" anchor="ctr">
            <a:spAutoFit/>
          </a:bodyPr>
          <a:lstStyle/>
          <a:p>
            <a:r>
              <a:rPr lang="en-US"/>
              <a:t>5% of the time</a:t>
            </a:r>
          </a:p>
        </p:txBody>
      </p:sp>
      <p:cxnSp>
        <p:nvCxnSpPr>
          <p:cNvPr id="21" name="Straight Arrow Connector 20"/>
          <p:cNvCxnSpPr/>
          <p:nvPr/>
        </p:nvCxnSpPr>
        <p:spPr>
          <a:xfrm flipV="1">
            <a:off x="3998906" y="2962609"/>
            <a:ext cx="803275"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6"/>
          <p:cNvSpPr>
            <a:spLocks noChangeArrowheads="1"/>
          </p:cNvSpPr>
          <p:nvPr/>
        </p:nvSpPr>
        <p:spPr bwMode="auto">
          <a:xfrm>
            <a:off x="4824406" y="2826084"/>
            <a:ext cx="903288" cy="277812"/>
          </a:xfrm>
          <a:prstGeom prst="rect">
            <a:avLst/>
          </a:prstGeom>
          <a:solidFill>
            <a:schemeClr val="bg1"/>
          </a:solidFill>
          <a:ln w="9525">
            <a:noFill/>
            <a:miter lim="800000"/>
            <a:headEnd/>
            <a:tailEnd/>
          </a:ln>
        </p:spPr>
        <p:txBody>
          <a:bodyPr wrap="none" tIns="0" bIns="0" anchor="ctr">
            <a:spAutoFit/>
          </a:bodyPr>
          <a:lstStyle/>
          <a:p>
            <a:r>
              <a:rPr lang="en-US"/>
              <a:t>1.5 kW</a:t>
            </a:r>
          </a:p>
        </p:txBody>
      </p:sp>
      <p:sp>
        <p:nvSpPr>
          <p:cNvPr id="23" name="Rectangle 17"/>
          <p:cNvSpPr>
            <a:spLocks noChangeArrowheads="1"/>
          </p:cNvSpPr>
          <p:nvPr/>
        </p:nvSpPr>
        <p:spPr bwMode="auto">
          <a:xfrm>
            <a:off x="6618280" y="926682"/>
            <a:ext cx="2254257" cy="369332"/>
          </a:xfrm>
          <a:prstGeom prst="rect">
            <a:avLst/>
          </a:prstGeom>
          <a:solidFill>
            <a:schemeClr val="bg1"/>
          </a:solidFill>
          <a:ln w="9525">
            <a:noFill/>
            <a:miter lim="800000"/>
            <a:headEnd/>
            <a:tailEnd/>
          </a:ln>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10 kW </a:t>
            </a:r>
            <a:r>
              <a:rPr lang="en-US" b="1" dirty="0" err="1">
                <a:latin typeface="Verdana" panose="020B0604030504040204" pitchFamily="34" charset="0"/>
                <a:ea typeface="Verdana" panose="020B0604030504040204" pitchFamily="34" charset="0"/>
                <a:cs typeface="Verdana" panose="020B0604030504040204" pitchFamily="34" charset="0"/>
              </a:rPr>
              <a:t>Bergey</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24" name="Rectangle 18"/>
          <p:cNvSpPr>
            <a:spLocks noChangeArrowheads="1"/>
          </p:cNvSpPr>
          <p:nvPr/>
        </p:nvSpPr>
        <p:spPr bwMode="auto">
          <a:xfrm>
            <a:off x="6686544" y="3797634"/>
            <a:ext cx="2185993" cy="369332"/>
          </a:xfrm>
          <a:prstGeom prst="rect">
            <a:avLst/>
          </a:prstGeom>
          <a:noFill/>
          <a:ln w="9525">
            <a:noFill/>
            <a:miter lim="800000"/>
            <a:headEnd/>
            <a:tailEnd/>
          </a:ln>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South Hero, VT</a:t>
            </a:r>
          </a:p>
        </p:txBody>
      </p:sp>
      <p:sp>
        <p:nvSpPr>
          <p:cNvPr id="25" name="TextBox 24"/>
          <p:cNvSpPr txBox="1"/>
          <p:nvPr/>
        </p:nvSpPr>
        <p:spPr>
          <a:xfrm>
            <a:off x="6715125" y="4713621"/>
            <a:ext cx="2157413" cy="1754327"/>
          </a:xfrm>
          <a:prstGeom prst="rect">
            <a:avLst/>
          </a:prstGeom>
          <a:noFill/>
        </p:spPr>
        <p:txBody>
          <a:bodyPr wrap="square" rtlCol="0">
            <a:spAutoFit/>
          </a:bodyPr>
          <a:lstStyle/>
          <a:p>
            <a:r>
              <a:rPr lang="en-US" dirty="0">
                <a:latin typeface="Avenir Medium"/>
                <a:cs typeface="Avenir Medium"/>
              </a:rPr>
              <a:t>5% of the hours in a year = 0.05 x 8760 </a:t>
            </a:r>
            <a:r>
              <a:rPr lang="en-US" dirty="0" err="1">
                <a:latin typeface="Avenir Medium"/>
                <a:cs typeface="Avenir Medium"/>
              </a:rPr>
              <a:t>hr</a:t>
            </a:r>
            <a:r>
              <a:rPr lang="en-US" dirty="0">
                <a:latin typeface="Avenir Medium"/>
                <a:cs typeface="Avenir Medium"/>
              </a:rPr>
              <a:t> = 438 </a:t>
            </a:r>
            <a:r>
              <a:rPr lang="en-US" dirty="0" err="1">
                <a:latin typeface="Avenir Medium"/>
                <a:cs typeface="Avenir Medium"/>
              </a:rPr>
              <a:t>hrs</a:t>
            </a:r>
            <a:endParaRPr lang="en-US" dirty="0">
              <a:latin typeface="Avenir Medium"/>
              <a:cs typeface="Avenir Medium"/>
            </a:endParaRPr>
          </a:p>
          <a:p>
            <a:endParaRPr lang="en-US" dirty="0">
              <a:latin typeface="Avenir Medium"/>
              <a:cs typeface="Avenir Medium"/>
            </a:endParaRPr>
          </a:p>
          <a:p>
            <a:r>
              <a:rPr lang="en-US" dirty="0">
                <a:latin typeface="Avenir Medium"/>
                <a:cs typeface="Avenir Medium"/>
              </a:rPr>
              <a:t>438 </a:t>
            </a:r>
            <a:r>
              <a:rPr lang="en-US" dirty="0" err="1">
                <a:latin typeface="Avenir Medium"/>
                <a:cs typeface="Avenir Medium"/>
              </a:rPr>
              <a:t>hr</a:t>
            </a:r>
            <a:r>
              <a:rPr lang="en-US" dirty="0">
                <a:latin typeface="Avenir Medium"/>
                <a:cs typeface="Avenir Medium"/>
              </a:rPr>
              <a:t> x 1.5 kW = 657 kWh</a:t>
            </a:r>
          </a:p>
        </p:txBody>
      </p:sp>
      <p:pic>
        <p:nvPicPr>
          <p:cNvPr id="26" name="Picture 25">
            <a:extLst>
              <a:ext uri="{FF2B5EF4-FFF2-40B4-BE49-F238E27FC236}">
                <a16:creationId xmlns:a16="http://schemas.microsoft.com/office/drawing/2014/main" id="{1F012D49-3CB2-F24B-8B87-AFD6BD18B115}"/>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91160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73023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Small wind</a:t>
            </a:r>
          </a:p>
        </p:txBody>
      </p:sp>
      <p:pic>
        <p:nvPicPr>
          <p:cNvPr id="26" name="Picture 2"/>
          <p:cNvPicPr>
            <a:picLocks noChangeAspect="1" noChangeArrowheads="1"/>
          </p:cNvPicPr>
          <p:nvPr/>
        </p:nvPicPr>
        <p:blipFill>
          <a:blip r:embed="rId2" cstate="print"/>
          <a:srcRect/>
          <a:stretch>
            <a:fillRect/>
          </a:stretch>
        </p:blipFill>
        <p:spPr bwMode="auto">
          <a:xfrm>
            <a:off x="11900" y="1010249"/>
            <a:ext cx="9134652" cy="5224306"/>
          </a:xfrm>
          <a:prstGeom prst="rect">
            <a:avLst/>
          </a:prstGeom>
          <a:noFill/>
          <a:ln w="9525">
            <a:noFill/>
            <a:miter lim="800000"/>
            <a:headEnd/>
            <a:tailEnd/>
          </a:ln>
        </p:spPr>
      </p:pic>
      <p:pic>
        <p:nvPicPr>
          <p:cNvPr id="27" name="Picture 3"/>
          <p:cNvPicPr>
            <a:picLocks noChangeAspect="1" noChangeArrowheads="1"/>
          </p:cNvPicPr>
          <p:nvPr/>
        </p:nvPicPr>
        <p:blipFill>
          <a:blip r:embed="rId3" cstate="print"/>
          <a:srcRect/>
          <a:stretch>
            <a:fillRect/>
          </a:stretch>
        </p:blipFill>
        <p:spPr bwMode="auto">
          <a:xfrm>
            <a:off x="6770624" y="6595208"/>
            <a:ext cx="2333593" cy="262792"/>
          </a:xfrm>
          <a:prstGeom prst="rect">
            <a:avLst/>
          </a:prstGeom>
          <a:noFill/>
          <a:ln w="9525">
            <a:noFill/>
            <a:miter lim="800000"/>
            <a:headEnd/>
            <a:tailEnd/>
          </a:ln>
        </p:spPr>
      </p:pic>
      <p:pic>
        <p:nvPicPr>
          <p:cNvPr id="7" name="Picture 6">
            <a:extLst>
              <a:ext uri="{FF2B5EF4-FFF2-40B4-BE49-F238E27FC236}">
                <a16:creationId xmlns:a16="http://schemas.microsoft.com/office/drawing/2014/main" id="{B4EFF2C9-DC54-1E4B-83C5-7A06F0CB1330}"/>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47038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64957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Innovative designs or siting</a:t>
            </a:r>
          </a:p>
        </p:txBody>
      </p:sp>
      <p:pic>
        <p:nvPicPr>
          <p:cNvPr id="7" name="Picture 16" descr="http://www.aerotecture.com/510V_factory_image.jpg"/>
          <p:cNvPicPr>
            <a:picLocks noChangeAspect="1" noChangeArrowheads="1"/>
          </p:cNvPicPr>
          <p:nvPr/>
        </p:nvPicPr>
        <p:blipFill>
          <a:blip r:embed="rId2" cstate="print"/>
          <a:srcRect/>
          <a:stretch>
            <a:fillRect/>
          </a:stretch>
        </p:blipFill>
        <p:spPr bwMode="auto">
          <a:xfrm>
            <a:off x="77998" y="2041849"/>
            <a:ext cx="2620962" cy="4760129"/>
          </a:xfrm>
          <a:prstGeom prst="rect">
            <a:avLst/>
          </a:prstGeom>
          <a:noFill/>
          <a:ln w="9525">
            <a:noFill/>
            <a:miter lim="800000"/>
            <a:headEnd/>
            <a:tailEnd/>
          </a:ln>
        </p:spPr>
      </p:pic>
      <p:pic>
        <p:nvPicPr>
          <p:cNvPr id="10" name="Picture 2" descr="http://graphics8.nytimes.com/images/2008/09/04/business/04wind-600.jpg"/>
          <p:cNvPicPr>
            <a:picLocks noChangeAspect="1" noChangeArrowheads="1"/>
          </p:cNvPicPr>
          <p:nvPr/>
        </p:nvPicPr>
        <p:blipFill>
          <a:blip r:embed="rId3" cstate="print"/>
          <a:srcRect/>
          <a:stretch>
            <a:fillRect/>
          </a:stretch>
        </p:blipFill>
        <p:spPr bwMode="auto">
          <a:xfrm>
            <a:off x="4232855" y="2041848"/>
            <a:ext cx="4911146" cy="2701329"/>
          </a:xfrm>
          <a:prstGeom prst="rect">
            <a:avLst/>
          </a:prstGeom>
          <a:noFill/>
          <a:ln w="9525">
            <a:noFill/>
            <a:miter lim="800000"/>
            <a:headEnd/>
            <a:tailEnd/>
          </a:ln>
        </p:spPr>
      </p:pic>
      <p:sp>
        <p:nvSpPr>
          <p:cNvPr id="11" name="Rectangle 8"/>
          <p:cNvSpPr>
            <a:spLocks noChangeArrowheads="1"/>
          </p:cNvSpPr>
          <p:nvPr/>
        </p:nvSpPr>
        <p:spPr bwMode="auto">
          <a:xfrm>
            <a:off x="55562" y="693856"/>
            <a:ext cx="8918600" cy="1200329"/>
          </a:xfrm>
          <a:prstGeom prst="rect">
            <a:avLst/>
          </a:prstGeom>
          <a:noFill/>
          <a:ln w="9525">
            <a:noFill/>
            <a:miter lim="800000"/>
            <a:headEnd/>
            <a:tailEnd/>
          </a:ln>
        </p:spPr>
        <p:txBody>
          <a:bodyPr wrap="square">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“The spread of the big turbines and a general fascination with all things green are helping to spur interest in rooftop </a:t>
            </a:r>
            <a:r>
              <a:rPr lang="en-US" i="1" dirty="0" err="1">
                <a:latin typeface="Verdana" panose="020B0604030504040204" pitchFamily="34" charset="0"/>
                <a:ea typeface="Verdana" panose="020B0604030504040204" pitchFamily="34" charset="0"/>
                <a:cs typeface="Verdana" panose="020B0604030504040204" pitchFamily="34" charset="0"/>
              </a:rPr>
              <a:t>microturbines</a:t>
            </a:r>
            <a:r>
              <a:rPr lang="en-US" i="1" dirty="0">
                <a:latin typeface="Verdana" panose="020B0604030504040204" pitchFamily="34" charset="0"/>
                <a:ea typeface="Verdana" panose="020B0604030504040204" pitchFamily="34" charset="0"/>
                <a:cs typeface="Verdana" panose="020B0604030504040204" pitchFamily="34" charset="0"/>
              </a:rPr>
              <a:t>, creating a movement somewhere on the border between a hobby and an environmental fashion statement. “             </a:t>
            </a:r>
            <a:r>
              <a:rPr lang="en-US" sz="1600" i="1" dirty="0">
                <a:latin typeface="Verdana" panose="020B0604030504040204" pitchFamily="34" charset="0"/>
                <a:ea typeface="Verdana" panose="020B0604030504040204" pitchFamily="34" charset="0"/>
                <a:cs typeface="Verdana" panose="020B0604030504040204" pitchFamily="34" charset="0"/>
              </a:rPr>
              <a:t>-  NY Times  9/3/2008</a:t>
            </a:r>
            <a:endParaRPr lang="en-US" i="1"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noChangeArrowheads="1"/>
          </p:cNvPicPr>
          <p:nvPr/>
        </p:nvPicPr>
        <p:blipFill>
          <a:blip r:embed="rId4" cstate="print"/>
          <a:srcRect/>
          <a:stretch>
            <a:fillRect/>
          </a:stretch>
        </p:blipFill>
        <p:spPr bwMode="auto">
          <a:xfrm>
            <a:off x="2698960" y="4463069"/>
            <a:ext cx="3736273" cy="2339369"/>
          </a:xfrm>
          <a:prstGeom prst="rect">
            <a:avLst/>
          </a:prstGeom>
          <a:noFill/>
          <a:ln w="9525">
            <a:noFill/>
            <a:miter lim="800000"/>
            <a:headEnd/>
            <a:tailEnd/>
          </a:ln>
        </p:spPr>
      </p:pic>
      <p:pic>
        <p:nvPicPr>
          <p:cNvPr id="12" name="Picture 11">
            <a:extLst>
              <a:ext uri="{FF2B5EF4-FFF2-40B4-BE49-F238E27FC236}">
                <a16:creationId xmlns:a16="http://schemas.microsoft.com/office/drawing/2014/main" id="{C0B9EC65-A61B-704E-BEBD-A392F0D272FF}"/>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00999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36557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Small rooftop turbines</a:t>
            </a:r>
          </a:p>
        </p:txBody>
      </p:sp>
      <p:pic>
        <p:nvPicPr>
          <p:cNvPr id="12" name="Picture 2"/>
          <p:cNvPicPr>
            <a:picLocks noChangeAspect="1" noChangeArrowheads="1"/>
          </p:cNvPicPr>
          <p:nvPr/>
        </p:nvPicPr>
        <p:blipFill rotWithShape="1">
          <a:blip r:embed="rId2" cstate="print"/>
          <a:srcRect b="17857"/>
          <a:stretch/>
        </p:blipFill>
        <p:spPr bwMode="auto">
          <a:xfrm>
            <a:off x="2124075" y="784559"/>
            <a:ext cx="5297488" cy="2333988"/>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t="41928"/>
          <a:stretch>
            <a:fillRect/>
          </a:stretch>
        </p:blipFill>
        <p:spPr bwMode="auto">
          <a:xfrm>
            <a:off x="1176577" y="3194443"/>
            <a:ext cx="7942938" cy="3602690"/>
          </a:xfrm>
          <a:prstGeom prst="rect">
            <a:avLst/>
          </a:prstGeom>
          <a:noFill/>
          <a:ln w="9525">
            <a:noFill/>
            <a:miter lim="800000"/>
            <a:headEnd/>
            <a:tailEnd/>
          </a:ln>
        </p:spPr>
      </p:pic>
      <p:pic>
        <p:nvPicPr>
          <p:cNvPr id="14" name="Picture 3"/>
          <p:cNvPicPr>
            <a:picLocks noChangeAspect="1" noChangeArrowheads="1"/>
          </p:cNvPicPr>
          <p:nvPr/>
        </p:nvPicPr>
        <p:blipFill>
          <a:blip r:embed="rId4" cstate="print"/>
          <a:srcRect/>
          <a:stretch>
            <a:fillRect/>
          </a:stretch>
        </p:blipFill>
        <p:spPr bwMode="auto">
          <a:xfrm>
            <a:off x="44807" y="3527692"/>
            <a:ext cx="1468570" cy="2771299"/>
          </a:xfrm>
          <a:prstGeom prst="rect">
            <a:avLst/>
          </a:prstGeom>
          <a:noFill/>
          <a:ln w="9525">
            <a:noFill/>
            <a:miter lim="800000"/>
            <a:headEnd/>
            <a:tailEnd/>
          </a:ln>
        </p:spPr>
      </p:pic>
      <p:pic>
        <p:nvPicPr>
          <p:cNvPr id="9" name="Picture 8">
            <a:extLst>
              <a:ext uri="{FF2B5EF4-FFF2-40B4-BE49-F238E27FC236}">
                <a16:creationId xmlns:a16="http://schemas.microsoft.com/office/drawing/2014/main" id="{CA0D74BB-1BA9-024D-A054-023A61A9427E}"/>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12083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26993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Modern wind : 1980s - present</a:t>
            </a:r>
          </a:p>
        </p:txBody>
      </p:sp>
      <p:sp>
        <p:nvSpPr>
          <p:cNvPr id="20" name="TextBox 19"/>
          <p:cNvSpPr txBox="1"/>
          <p:nvPr/>
        </p:nvSpPr>
        <p:spPr>
          <a:xfrm>
            <a:off x="429118" y="6225020"/>
            <a:ext cx="8674169" cy="646331"/>
          </a:xfrm>
          <a:prstGeom prst="rect">
            <a:avLst/>
          </a:prstGeom>
          <a:noFill/>
        </p:spPr>
        <p:txBody>
          <a:bodyPr wrap="none" rtlCol="0">
            <a:spAutoFit/>
          </a:bodyPr>
          <a:lstStyle/>
          <a:p>
            <a:pPr algn="r"/>
            <a:r>
              <a:rPr lang="en-US" sz="1200" dirty="0">
                <a:latin typeface="Avenir Medium"/>
                <a:cs typeface="Avenir Medium"/>
              </a:rPr>
              <a:t>Renewable Energy, 2/e, Chapter 7; https://</a:t>
            </a:r>
            <a:r>
              <a:rPr lang="en-US" sz="1200" dirty="0" err="1">
                <a:latin typeface="Avenir Medium"/>
                <a:cs typeface="Avenir Medium"/>
              </a:rPr>
              <a:t>www.awea.org</a:t>
            </a:r>
            <a:r>
              <a:rPr lang="en-US" sz="1200" dirty="0">
                <a:latin typeface="Avenir Medium"/>
                <a:cs typeface="Avenir Medium"/>
              </a:rPr>
              <a:t>/</a:t>
            </a:r>
            <a:r>
              <a:rPr lang="en-US" sz="1200" dirty="0" err="1">
                <a:latin typeface="Avenir Medium"/>
                <a:cs typeface="Avenir Medium"/>
              </a:rPr>
              <a:t>generationrecords</a:t>
            </a:r>
            <a:endParaRPr lang="en-US" sz="1200" dirty="0">
              <a:latin typeface="Avenir Medium"/>
              <a:cs typeface="Avenir Medium"/>
              <a:hlinkClick r:id="rId2"/>
            </a:endParaRPr>
          </a:p>
          <a:p>
            <a:pPr algn="r"/>
            <a:r>
              <a:rPr lang="en-US" sz="1200" dirty="0">
                <a:latin typeface="Avenir Medium"/>
                <a:cs typeface="Avenir Medium"/>
                <a:hlinkClick r:id="rId2"/>
              </a:rPr>
              <a:t>https://www.theguardian.com/commentisfree/2017/sep/26/offshore-wind-power-energy-price-climate-change</a:t>
            </a:r>
            <a:endParaRPr lang="en-US" sz="1200" dirty="0">
              <a:latin typeface="Avenir Medium"/>
              <a:cs typeface="Avenir Medium"/>
            </a:endParaRPr>
          </a:p>
          <a:p>
            <a:pPr algn="r"/>
            <a:r>
              <a:rPr lang="en-US" sz="1200" dirty="0">
                <a:latin typeface="Avenir Medium"/>
                <a:cs typeface="Avenir Medium"/>
              </a:rPr>
              <a:t>https://</a:t>
            </a:r>
            <a:r>
              <a:rPr lang="en-US" sz="1200" dirty="0" err="1">
                <a:latin typeface="Avenir Medium"/>
                <a:cs typeface="Avenir Medium"/>
              </a:rPr>
              <a:t>www.theguardian.com</a:t>
            </a:r>
            <a:r>
              <a:rPr lang="en-US" sz="1200" dirty="0">
                <a:latin typeface="Avenir Medium"/>
                <a:cs typeface="Avenir Medium"/>
              </a:rPr>
              <a:t>/sustainable-business/2016/</a:t>
            </a:r>
            <a:r>
              <a:rPr lang="en-US" sz="1200" dirty="0" err="1">
                <a:latin typeface="Avenir Medium"/>
                <a:cs typeface="Avenir Medium"/>
              </a:rPr>
              <a:t>dec</a:t>
            </a:r>
            <a:r>
              <a:rPr lang="en-US" sz="1200" dirty="0">
                <a:latin typeface="Avenir Medium"/>
                <a:cs typeface="Avenir Medium"/>
              </a:rPr>
              <a:t>/21/solar-wind-energy-renewables-</a:t>
            </a:r>
            <a:r>
              <a:rPr lang="en-US" sz="1200" dirty="0" err="1">
                <a:latin typeface="Avenir Medium"/>
                <a:cs typeface="Avenir Medium"/>
              </a:rPr>
              <a:t>google</a:t>
            </a:r>
            <a:r>
              <a:rPr lang="en-US" sz="1200" dirty="0">
                <a:latin typeface="Avenir Medium"/>
                <a:cs typeface="Avenir Medium"/>
              </a:rPr>
              <a:t>-</a:t>
            </a:r>
            <a:r>
              <a:rPr lang="en-US" sz="1200" dirty="0" err="1">
                <a:latin typeface="Avenir Medium"/>
                <a:cs typeface="Avenir Medium"/>
              </a:rPr>
              <a:t>microsoft</a:t>
            </a:r>
            <a:r>
              <a:rPr lang="en-US" sz="1200" dirty="0">
                <a:latin typeface="Avenir Medium"/>
                <a:cs typeface="Avenir Medium"/>
              </a:rPr>
              <a:t>-amazon</a:t>
            </a:r>
          </a:p>
        </p:txBody>
      </p:sp>
      <p:sp>
        <p:nvSpPr>
          <p:cNvPr id="21" name="Text Box 3"/>
          <p:cNvSpPr txBox="1">
            <a:spLocks noChangeArrowheads="1"/>
          </p:cNvSpPr>
          <p:nvPr/>
        </p:nvSpPr>
        <p:spPr bwMode="auto">
          <a:xfrm>
            <a:off x="67040" y="727616"/>
            <a:ext cx="907695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Today wind power is one of the most </a:t>
            </a:r>
            <a:r>
              <a:rPr lang="en-US" altLang="en-US" sz="2000" b="1" dirty="0">
                <a:latin typeface="Verdana" panose="020B0604030504040204" pitchFamily="34" charset="0"/>
                <a:ea typeface="Verdana" panose="020B0604030504040204" pitchFamily="34" charset="0"/>
                <a:cs typeface="Verdana" panose="020B0604030504040204" pitchFamily="34" charset="0"/>
              </a:rPr>
              <a:t>cost-effective</a:t>
            </a:r>
            <a:r>
              <a:rPr lang="en-US" altLang="en-US" sz="2000" dirty="0">
                <a:latin typeface="Verdana" panose="020B0604030504040204" pitchFamily="34" charset="0"/>
                <a:ea typeface="Verdana" panose="020B0604030504040204" pitchFamily="34" charset="0"/>
                <a:cs typeface="Verdana" panose="020B0604030504040204" pitchFamily="34" charset="0"/>
              </a:rPr>
              <a:t> methods of making electricity.</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22" name="Text Box 3"/>
          <p:cNvSpPr txBox="1">
            <a:spLocks noChangeArrowheads="1"/>
          </p:cNvSpPr>
          <p:nvPr/>
        </p:nvSpPr>
        <p:spPr bwMode="auto">
          <a:xfrm>
            <a:off x="94016" y="1482374"/>
            <a:ext cx="9076959"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In the UK, government support has caused the </a:t>
            </a:r>
            <a:r>
              <a:rPr lang="en-US" altLang="en-US" sz="2000" u="sng" dirty="0">
                <a:latin typeface="Verdana" panose="020B0604030504040204" pitchFamily="34" charset="0"/>
                <a:ea typeface="Verdana" panose="020B0604030504040204" pitchFamily="34" charset="0"/>
                <a:cs typeface="Verdana" panose="020B0604030504040204" pitchFamily="34" charset="0"/>
              </a:rPr>
              <a:t>cost of large wind to drop</a:t>
            </a:r>
            <a:r>
              <a:rPr lang="en-US" altLang="en-US" sz="2000" dirty="0">
                <a:latin typeface="Verdana" panose="020B0604030504040204" pitchFamily="34" charset="0"/>
                <a:ea typeface="Verdana" panose="020B0604030504040204" pitchFamily="34" charset="0"/>
                <a:cs typeface="Verdana" panose="020B0604030504040204" pitchFamily="34" charset="0"/>
              </a:rPr>
              <a:t> by half in less than two years.</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In 2017, the cost of wind electricity in the UK became </a:t>
            </a:r>
            <a:r>
              <a:rPr lang="en-US" altLang="en-US" sz="2000" u="sng" dirty="0">
                <a:latin typeface="Verdana" panose="020B0604030504040204" pitchFamily="34" charset="0"/>
                <a:ea typeface="Verdana" panose="020B0604030504040204" pitchFamily="34" charset="0"/>
                <a:cs typeface="Verdana" panose="020B0604030504040204" pitchFamily="34" charset="0"/>
              </a:rPr>
              <a:t>less expensive than nuclear energy</a:t>
            </a:r>
            <a:r>
              <a:rPr lang="en-US" altLang="en-US" sz="2000" dirty="0">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If costs continue to decrease it will be the </a:t>
            </a:r>
            <a:r>
              <a:rPr lang="en-US" altLang="en-US" sz="2000" b="1" dirty="0">
                <a:latin typeface="Verdana" panose="020B0604030504040204" pitchFamily="34" charset="0"/>
                <a:ea typeface="Verdana" panose="020B0604030504040204" pitchFamily="34" charset="0"/>
                <a:cs typeface="Verdana" panose="020B0604030504040204" pitchFamily="34" charset="0"/>
              </a:rPr>
              <a:t>least expensive form of energy by 2020</a:t>
            </a:r>
            <a:r>
              <a:rPr lang="en-US" alt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altLang="en-US" sz="2000" b="1" dirty="0">
                <a:latin typeface="Verdana" panose="020B0604030504040204" pitchFamily="34" charset="0"/>
                <a:ea typeface="Verdana" panose="020B0604030504040204" pitchFamily="34" charset="0"/>
                <a:cs typeface="Verdana" panose="020B0604030504040204" pitchFamily="34" charset="0"/>
              </a:rPr>
              <a:t>Offshore wind </a:t>
            </a:r>
            <a:r>
              <a:rPr lang="en-US" altLang="en-US" sz="2000" dirty="0">
                <a:latin typeface="Verdana" panose="020B0604030504040204" pitchFamily="34" charset="0"/>
                <a:ea typeface="Verdana" panose="020B0604030504040204" pitchFamily="34" charset="0"/>
                <a:cs typeface="Verdana" panose="020B0604030504040204" pitchFamily="34" charset="0"/>
              </a:rPr>
              <a:t>is popular with UK citizens.</a:t>
            </a:r>
          </a:p>
        </p:txBody>
      </p:sp>
      <p:sp>
        <p:nvSpPr>
          <p:cNvPr id="23" name="Text Box 3"/>
          <p:cNvSpPr txBox="1">
            <a:spLocks noChangeArrowheads="1"/>
          </p:cNvSpPr>
          <p:nvPr/>
        </p:nvSpPr>
        <p:spPr bwMode="auto">
          <a:xfrm>
            <a:off x="564346"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Avenir Medium"/>
              <a:cs typeface="Avenir Medium"/>
            </a:endParaRPr>
          </a:p>
        </p:txBody>
      </p:sp>
      <p:sp>
        <p:nvSpPr>
          <p:cNvPr id="24" name="Text Box 3"/>
          <p:cNvSpPr txBox="1">
            <a:spLocks noChangeArrowheads="1"/>
          </p:cNvSpPr>
          <p:nvPr/>
        </p:nvSpPr>
        <p:spPr bwMode="auto">
          <a:xfrm>
            <a:off x="94016" y="3764709"/>
            <a:ext cx="9076959"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In the US, the cost of wind has </a:t>
            </a:r>
            <a:r>
              <a:rPr lang="en-US" altLang="en-US" sz="2000" u="sng" dirty="0">
                <a:latin typeface="Verdana" panose="020B0604030504040204" pitchFamily="34" charset="0"/>
                <a:ea typeface="Verdana" panose="020B0604030504040204" pitchFamily="34" charset="0"/>
                <a:cs typeface="Verdana" panose="020B0604030504040204" pitchFamily="34" charset="0"/>
              </a:rPr>
              <a:t>dropped 66% over the last 6 years</a:t>
            </a:r>
            <a:r>
              <a:rPr lang="en-US" alt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Lowest contract $0.02/kWh in 2016.</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Historically less expensive than solar.</a:t>
            </a:r>
          </a:p>
        </p:txBody>
      </p:sp>
      <p:sp>
        <p:nvSpPr>
          <p:cNvPr id="25" name="Text Box 3"/>
          <p:cNvSpPr txBox="1">
            <a:spLocks noChangeArrowheads="1"/>
          </p:cNvSpPr>
          <p:nvPr/>
        </p:nvSpPr>
        <p:spPr bwMode="auto">
          <a:xfrm>
            <a:off x="564346" y="4862399"/>
            <a:ext cx="8230825"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dirty="0">
                <a:latin typeface="Verdana" panose="020B0604030504040204" pitchFamily="34" charset="0"/>
                <a:ea typeface="Verdana" panose="020B0604030504040204" pitchFamily="34" charset="0"/>
                <a:cs typeface="Verdana" panose="020B0604030504040204" pitchFamily="34" charset="0"/>
              </a:rPr>
              <a:t>“Over the past five years, U.S. wind energy capacity grew from 25,000 megawatts (MW) to over 61,000 MW, a </a:t>
            </a:r>
            <a:r>
              <a:rPr lang="en-US" altLang="en-US" b="1" dirty="0">
                <a:latin typeface="Verdana" panose="020B0604030504040204" pitchFamily="34" charset="0"/>
                <a:ea typeface="Verdana" panose="020B0604030504040204" pitchFamily="34" charset="0"/>
                <a:cs typeface="Verdana" panose="020B0604030504040204" pitchFamily="34" charset="0"/>
              </a:rPr>
              <a:t>140 percent growth rate</a:t>
            </a:r>
            <a:r>
              <a:rPr lang="en-US" altLang="en-US" dirty="0">
                <a:latin typeface="Verdana" panose="020B0604030504040204" pitchFamily="34" charset="0"/>
                <a:ea typeface="Verdana" panose="020B0604030504040204" pitchFamily="34" charset="0"/>
                <a:cs typeface="Verdana" panose="020B0604030504040204" pitchFamily="34" charset="0"/>
              </a:rPr>
              <a:t>, yet electricity generated from these wind turbines grew at a rate of 200 percent, exceeding capacity growth and making wind energy cheaper than ever.”</a:t>
            </a:r>
          </a:p>
        </p:txBody>
      </p:sp>
      <p:pic>
        <p:nvPicPr>
          <p:cNvPr id="12" name="Picture 11">
            <a:extLst>
              <a:ext uri="{FF2B5EF4-FFF2-40B4-BE49-F238E27FC236}">
                <a16:creationId xmlns:a16="http://schemas.microsoft.com/office/drawing/2014/main" id="{5B3FFAB9-8747-BD47-82DE-23A8307E52C8}"/>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45923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34688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Small wind: installation critical</a:t>
            </a:r>
          </a:p>
        </p:txBody>
      </p:sp>
      <p:pic>
        <p:nvPicPr>
          <p:cNvPr id="9" name="Picture 2"/>
          <p:cNvPicPr>
            <a:picLocks noChangeAspect="1" noChangeArrowheads="1"/>
          </p:cNvPicPr>
          <p:nvPr/>
        </p:nvPicPr>
        <p:blipFill>
          <a:blip r:embed="rId2" cstate="print"/>
          <a:srcRect/>
          <a:stretch>
            <a:fillRect/>
          </a:stretch>
        </p:blipFill>
        <p:spPr bwMode="auto">
          <a:xfrm>
            <a:off x="4769407" y="1108033"/>
            <a:ext cx="4357688" cy="5729287"/>
          </a:xfrm>
          <a:prstGeom prst="rect">
            <a:avLst/>
          </a:prstGeom>
          <a:noFill/>
          <a:ln w="9525">
            <a:noFill/>
            <a:miter lim="800000"/>
            <a:headEnd/>
            <a:tailEnd/>
          </a:ln>
        </p:spPr>
      </p:pic>
      <p:pic>
        <p:nvPicPr>
          <p:cNvPr id="10" name="Picture 5"/>
          <p:cNvPicPr>
            <a:picLocks noChangeAspect="1" noChangeArrowheads="1"/>
          </p:cNvPicPr>
          <p:nvPr/>
        </p:nvPicPr>
        <p:blipFill>
          <a:blip r:embed="rId3" cstate="print"/>
          <a:srcRect/>
          <a:stretch>
            <a:fillRect/>
          </a:stretch>
        </p:blipFill>
        <p:spPr bwMode="auto">
          <a:xfrm>
            <a:off x="-18676" y="2799765"/>
            <a:ext cx="5010150" cy="4043362"/>
          </a:xfrm>
          <a:prstGeom prst="rect">
            <a:avLst/>
          </a:prstGeom>
          <a:noFill/>
          <a:ln w="9525">
            <a:noFill/>
            <a:miter lim="800000"/>
            <a:headEnd/>
            <a:tailEnd/>
          </a:ln>
        </p:spPr>
      </p:pic>
      <p:pic>
        <p:nvPicPr>
          <p:cNvPr id="11" name="Picture 7" descr="Issue 137"/>
          <p:cNvPicPr>
            <a:picLocks noChangeAspect="1" noChangeArrowheads="1"/>
          </p:cNvPicPr>
          <p:nvPr/>
        </p:nvPicPr>
        <p:blipFill>
          <a:blip r:embed="rId4" cstate="print"/>
          <a:srcRect/>
          <a:stretch>
            <a:fillRect/>
          </a:stretch>
        </p:blipFill>
        <p:spPr bwMode="auto">
          <a:xfrm>
            <a:off x="2110333" y="726999"/>
            <a:ext cx="1979605" cy="2632825"/>
          </a:xfrm>
          <a:prstGeom prst="rect">
            <a:avLst/>
          </a:prstGeom>
          <a:noFill/>
          <a:ln w="9525">
            <a:noFill/>
            <a:miter lim="800000"/>
            <a:headEnd/>
            <a:tailEnd/>
          </a:ln>
        </p:spPr>
      </p:pic>
      <p:pic>
        <p:nvPicPr>
          <p:cNvPr id="12" name="Picture 11">
            <a:extLst>
              <a:ext uri="{FF2B5EF4-FFF2-40B4-BE49-F238E27FC236}">
                <a16:creationId xmlns:a16="http://schemas.microsoft.com/office/drawing/2014/main" id="{D273A923-847E-014C-A7C4-570D909E094E}"/>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6767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07515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Community wind</a:t>
            </a:r>
          </a:p>
        </p:txBody>
      </p:sp>
      <p:sp>
        <p:nvSpPr>
          <p:cNvPr id="12" name="TextBox 11"/>
          <p:cNvSpPr txBox="1"/>
          <p:nvPr/>
        </p:nvSpPr>
        <p:spPr>
          <a:xfrm>
            <a:off x="121124" y="1545970"/>
            <a:ext cx="3226408" cy="2800767"/>
          </a:xfrm>
          <a:prstGeom prst="rect">
            <a:avLst/>
          </a:prstGeom>
          <a:noFill/>
        </p:spPr>
        <p:txBody>
          <a:bodyPr wrap="square">
            <a:spAutoFit/>
          </a:bodyPr>
          <a:lstStyle/>
          <a:p>
            <a:pPr>
              <a:defRPr/>
            </a:pPr>
            <a:r>
              <a:rPr lang="en-US" sz="2000" b="1" dirty="0">
                <a:latin typeface="Verdana" panose="020B0604030504040204" pitchFamily="34" charset="0"/>
                <a:ea typeface="Verdana" panose="020B0604030504040204" pitchFamily="34" charset="0"/>
                <a:cs typeface="Verdana" panose="020B0604030504040204" pitchFamily="34" charset="0"/>
              </a:rPr>
              <a:t>Northern 100</a:t>
            </a:r>
          </a:p>
          <a:p>
            <a:pPr>
              <a:defRPr/>
            </a:pPr>
            <a:r>
              <a:rPr lang="en-US" sz="2000" dirty="0">
                <a:latin typeface="Verdana" panose="020B0604030504040204" pitchFamily="34" charset="0"/>
                <a:ea typeface="Verdana" panose="020B0604030504040204" pitchFamily="34" charset="0"/>
                <a:cs typeface="Verdana" panose="020B0604030504040204" pitchFamily="34" charset="0"/>
              </a:rPr>
              <a:t>37 m hub height</a:t>
            </a:r>
          </a:p>
          <a:p>
            <a:pPr>
              <a:defRPr/>
            </a:pPr>
            <a:r>
              <a:rPr lang="en-US" sz="2000" dirty="0">
                <a:latin typeface="Verdana" panose="020B0604030504040204" pitchFamily="34" charset="0"/>
                <a:ea typeface="Verdana" panose="020B0604030504040204" pitchFamily="34" charset="0"/>
                <a:cs typeface="Verdana" panose="020B0604030504040204" pitchFamily="34" charset="0"/>
              </a:rPr>
              <a:t>21 m rotor diameter</a:t>
            </a:r>
          </a:p>
          <a:p>
            <a:pPr>
              <a:defRPr/>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defRPr/>
            </a:pPr>
            <a:r>
              <a:rPr lang="en-US" sz="2000" dirty="0">
                <a:latin typeface="Verdana" panose="020B0604030504040204" pitchFamily="34" charset="0"/>
                <a:ea typeface="Verdana" panose="020B0604030504040204" pitchFamily="34" charset="0"/>
                <a:cs typeface="Verdana" panose="020B0604030504040204" pitchFamily="34" charset="0"/>
              </a:rPr>
              <a:t>6 m/s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 222 </a:t>
            </a:r>
            <a:r>
              <a:rPr lang="en-US" sz="2000" dirty="0" err="1">
                <a:latin typeface="Verdana" panose="020B0604030504040204" pitchFamily="34" charset="0"/>
                <a:ea typeface="Verdana" panose="020B0604030504040204" pitchFamily="34" charset="0"/>
                <a:cs typeface="Verdana" panose="020B0604030504040204" pitchFamily="34" charset="0"/>
                <a:sym typeface="Wingdings" pitchFamily="2" charset="2"/>
              </a:rPr>
              <a:t>MWh</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/yr</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defRPr/>
            </a:pPr>
            <a:r>
              <a:rPr lang="en-US" sz="2000" dirty="0">
                <a:latin typeface="Verdana" panose="020B0604030504040204" pitchFamily="34" charset="0"/>
                <a:ea typeface="Verdana" panose="020B0604030504040204" pitchFamily="34" charset="0"/>
                <a:cs typeface="Verdana" panose="020B0604030504040204" pitchFamily="34" charset="0"/>
              </a:rPr>
              <a:t>8 m/s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 368 </a:t>
            </a:r>
            <a:r>
              <a:rPr lang="en-US" sz="2000" dirty="0" err="1">
                <a:latin typeface="Verdana" panose="020B0604030504040204" pitchFamily="34" charset="0"/>
                <a:ea typeface="Verdana" panose="020B0604030504040204" pitchFamily="34" charset="0"/>
                <a:cs typeface="Verdana" panose="020B0604030504040204" pitchFamily="34" charset="0"/>
                <a:sym typeface="Wingdings" pitchFamily="2" charset="2"/>
              </a:rPr>
              <a:t>MWh</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/yr</a:t>
            </a:r>
            <a:endParaRPr lang="en-US" sz="2000" dirty="0">
              <a:latin typeface="Verdana" panose="020B0604030504040204" pitchFamily="34" charset="0"/>
              <a:ea typeface="Verdana" panose="020B0604030504040204" pitchFamily="34" charset="0"/>
              <a:cs typeface="Verdana" panose="020B0604030504040204" pitchFamily="34" charset="0"/>
            </a:endParaRPr>
          </a:p>
          <a:p>
            <a:pPr>
              <a:defRPr/>
            </a:pP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2"/>
          <p:cNvPicPr>
            <a:picLocks noChangeAspect="1" noChangeArrowheads="1"/>
          </p:cNvPicPr>
          <p:nvPr/>
        </p:nvPicPr>
        <p:blipFill>
          <a:blip r:embed="rId2" cstate="print"/>
          <a:srcRect/>
          <a:stretch>
            <a:fillRect/>
          </a:stretch>
        </p:blipFill>
        <p:spPr bwMode="auto">
          <a:xfrm>
            <a:off x="3142096" y="724318"/>
            <a:ext cx="5957875" cy="6133682"/>
          </a:xfrm>
          <a:prstGeom prst="rect">
            <a:avLst/>
          </a:prstGeom>
          <a:noFill/>
          <a:ln w="9525">
            <a:noFill/>
            <a:miter lim="800000"/>
            <a:headEnd/>
            <a:tailEnd/>
          </a:ln>
        </p:spPr>
      </p:pic>
      <p:pic>
        <p:nvPicPr>
          <p:cNvPr id="7" name="Picture 6">
            <a:extLst>
              <a:ext uri="{FF2B5EF4-FFF2-40B4-BE49-F238E27FC236}">
                <a16:creationId xmlns:a16="http://schemas.microsoft.com/office/drawing/2014/main" id="{D08C8F81-F3FB-E04F-ABB5-71D06FA473E5}"/>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32155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326044"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Starwind</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turbines (Dorset, VT)</a:t>
            </a:r>
          </a:p>
        </p:txBody>
      </p:sp>
      <p:pic>
        <p:nvPicPr>
          <p:cNvPr id="7" name="Picture 4" descr="http://starwindturbines.com/images/730_EXP-36-1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443" y="796375"/>
            <a:ext cx="4215737" cy="593090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6" descr="http://starwindturbines.com/images/367_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72" y="3557609"/>
            <a:ext cx="4197499" cy="31510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72571" y="827522"/>
            <a:ext cx="4664871" cy="2585323"/>
          </a:xfrm>
          <a:prstGeom prst="rect">
            <a:avLst/>
          </a:prstGeom>
        </p:spPr>
        <p:txBody>
          <a:bodyPr wrap="square">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SWT 12, 24, &amp; 36 kW models </a:t>
            </a:r>
          </a:p>
          <a:p>
            <a:r>
              <a:rPr lang="en-US" dirty="0">
                <a:latin typeface="Verdana" panose="020B0604030504040204" pitchFamily="34" charset="0"/>
                <a:ea typeface="Verdana" panose="020B0604030504040204" pitchFamily="34" charset="0"/>
                <a:cs typeface="Verdana" panose="020B0604030504040204" pitchFamily="34" charset="0"/>
              </a:rPr>
              <a:t>blade diameter: 36 ft. (= 20 – 65 rpm)</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power: 12 kW at 14.7 mph </a:t>
            </a:r>
          </a:p>
          <a:p>
            <a:r>
              <a:rPr lang="en-US" u="sng" dirty="0">
                <a:latin typeface="Verdana" panose="020B0604030504040204" pitchFamily="34" charset="0"/>
                <a:ea typeface="Verdana" panose="020B0604030504040204" pitchFamily="34" charset="0"/>
                <a:cs typeface="Verdana" panose="020B0604030504040204" pitchFamily="34" charset="0"/>
              </a:rPr>
              <a:t>features</a:t>
            </a:r>
            <a:r>
              <a:rPr lang="en-US"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full feathering articulating blades</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low noise </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efficient low-wind performance</a:t>
            </a:r>
          </a:p>
          <a:p>
            <a:pPr marL="342900" indent="-342900">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hydraulic wind turbine tower</a:t>
            </a:r>
            <a:endParaRPr lang="en-US" b="0" i="0" dirty="0">
              <a:effectLst/>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BD8EA98B-92BE-1B46-A2C8-BB9D96C8E6B2}"/>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382879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820550"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Starwind</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vs. </a:t>
            </a:r>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Bergey</a:t>
            </a:r>
            <a:endPar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2" descr="http://starwindturbines.com/images/759_STAR36-12_curve.jpg"/>
          <p:cNvPicPr>
            <a:picLocks noChangeAspect="1" noChangeArrowheads="1"/>
          </p:cNvPicPr>
          <p:nvPr/>
        </p:nvPicPr>
        <p:blipFill rotWithShape="1">
          <a:blip r:embed="rId2">
            <a:extLst>
              <a:ext uri="{28A0092B-C50C-407E-A947-70E740481C1C}">
                <a14:useLocalDpi xmlns:a14="http://schemas.microsoft.com/office/drawing/2010/main" val="0"/>
              </a:ext>
            </a:extLst>
          </a:blip>
          <a:srcRect l="4594" b="6833"/>
          <a:stretch/>
        </p:blipFill>
        <p:spPr bwMode="auto">
          <a:xfrm>
            <a:off x="2768072" y="3794975"/>
            <a:ext cx="4662781" cy="290896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p:cNvPicPr>
            <a:picLocks noChangeAspect="1" noChangeArrowheads="1"/>
          </p:cNvPicPr>
          <p:nvPr/>
        </p:nvPicPr>
        <p:blipFill>
          <a:blip r:embed="rId3" cstate="print"/>
          <a:srcRect/>
          <a:stretch>
            <a:fillRect/>
          </a:stretch>
        </p:blipFill>
        <p:spPr bwMode="auto">
          <a:xfrm>
            <a:off x="2936294" y="785813"/>
            <a:ext cx="3245557" cy="3051430"/>
          </a:xfrm>
          <a:prstGeom prst="rect">
            <a:avLst/>
          </a:prstGeom>
          <a:noFill/>
          <a:ln w="9525">
            <a:noFill/>
            <a:miter lim="800000"/>
            <a:headEnd/>
            <a:tailEnd/>
          </a:ln>
        </p:spPr>
      </p:pic>
      <p:sp>
        <p:nvSpPr>
          <p:cNvPr id="13" name="Rectangle 12"/>
          <p:cNvSpPr/>
          <p:nvPr/>
        </p:nvSpPr>
        <p:spPr>
          <a:xfrm>
            <a:off x="153067" y="3959480"/>
            <a:ext cx="2528040" cy="400110"/>
          </a:xfrm>
          <a:prstGeom prst="rect">
            <a:avLst/>
          </a:prstGeom>
        </p:spPr>
        <p:txBody>
          <a:bodyPr wrap="square">
            <a:spAutoFit/>
          </a:bodyPr>
          <a:lstStyle/>
          <a:p>
            <a:r>
              <a:rPr lang="en-US" sz="2000" b="1" dirty="0" err="1">
                <a:latin typeface="Verdana" panose="020B0604030504040204" pitchFamily="34" charset="0"/>
                <a:ea typeface="Verdana" panose="020B0604030504040204" pitchFamily="34" charset="0"/>
                <a:cs typeface="Verdana" panose="020B0604030504040204" pitchFamily="34" charset="0"/>
              </a:rPr>
              <a:t>Starwind</a:t>
            </a:r>
            <a:r>
              <a:rPr lang="en-US" sz="2000" b="1" dirty="0">
                <a:latin typeface="Verdana" panose="020B0604030504040204" pitchFamily="34" charset="0"/>
                <a:ea typeface="Verdana" panose="020B0604030504040204" pitchFamily="34" charset="0"/>
                <a:cs typeface="Verdana" panose="020B0604030504040204" pitchFamily="34" charset="0"/>
              </a:rPr>
              <a:t> 12 kW </a:t>
            </a:r>
          </a:p>
        </p:txBody>
      </p:sp>
      <p:sp>
        <p:nvSpPr>
          <p:cNvPr id="14" name="Rectangle 13"/>
          <p:cNvSpPr/>
          <p:nvPr/>
        </p:nvSpPr>
        <p:spPr>
          <a:xfrm>
            <a:off x="153066" y="953570"/>
            <a:ext cx="2687553" cy="400110"/>
          </a:xfrm>
          <a:prstGeom prst="rect">
            <a:avLst/>
          </a:prstGeom>
        </p:spPr>
        <p:txBody>
          <a:bodyPr wrap="square">
            <a:spAutoFit/>
          </a:bodyPr>
          <a:lstStyle/>
          <a:p>
            <a:r>
              <a:rPr lang="en-US" sz="2000" b="1" dirty="0" err="1">
                <a:latin typeface="Verdana" panose="020B0604030504040204" pitchFamily="34" charset="0"/>
                <a:ea typeface="Verdana" panose="020B0604030504040204" pitchFamily="34" charset="0"/>
                <a:cs typeface="Verdana" panose="020B0604030504040204" pitchFamily="34" charset="0"/>
              </a:rPr>
              <a:t>Bergey</a:t>
            </a:r>
            <a:r>
              <a:rPr lang="en-US" sz="2000" b="1" dirty="0">
                <a:latin typeface="Verdana" panose="020B0604030504040204" pitchFamily="34" charset="0"/>
                <a:ea typeface="Verdana" panose="020B0604030504040204" pitchFamily="34" charset="0"/>
                <a:cs typeface="Verdana" panose="020B0604030504040204" pitchFamily="34" charset="0"/>
              </a:rPr>
              <a:t> 10 kW </a:t>
            </a:r>
          </a:p>
        </p:txBody>
      </p:sp>
      <p:cxnSp>
        <p:nvCxnSpPr>
          <p:cNvPr id="3" name="Straight Connector 2"/>
          <p:cNvCxnSpPr/>
          <p:nvPr/>
        </p:nvCxnSpPr>
        <p:spPr>
          <a:xfrm>
            <a:off x="5390951" y="4155360"/>
            <a:ext cx="0" cy="188544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085495" y="1157784"/>
            <a:ext cx="0" cy="235588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1B3EDEC-C643-B74B-947B-8066B2C962A9}"/>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631426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988866"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Skysteam</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vs. </a:t>
            </a:r>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Bergey</a:t>
            </a:r>
            <a:endPar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p:cNvSpPr/>
          <p:nvPr/>
        </p:nvSpPr>
        <p:spPr>
          <a:xfrm>
            <a:off x="153068" y="3959480"/>
            <a:ext cx="2100507" cy="1323439"/>
          </a:xfrm>
          <a:prstGeom prst="rect">
            <a:avLst/>
          </a:prstGeom>
        </p:spPr>
        <p:txBody>
          <a:bodyPr wrap="square">
            <a:spAutoFit/>
          </a:bodyPr>
          <a:lstStyle/>
          <a:p>
            <a:r>
              <a:rPr lang="en-US" sz="2000" b="1" dirty="0" err="1">
                <a:latin typeface="Verdana" panose="020B0604030504040204" pitchFamily="34" charset="0"/>
                <a:ea typeface="Verdana" panose="020B0604030504040204" pitchFamily="34" charset="0"/>
                <a:cs typeface="Verdana" panose="020B0604030504040204" pitchFamily="34" charset="0"/>
              </a:rPr>
              <a:t>Skystream</a:t>
            </a:r>
            <a:r>
              <a:rPr lang="en-US" sz="2000" b="1" dirty="0">
                <a:latin typeface="Verdana" panose="020B0604030504040204" pitchFamily="34" charset="0"/>
                <a:ea typeface="Verdana" panose="020B0604030504040204" pitchFamily="34" charset="0"/>
                <a:cs typeface="Verdana" panose="020B0604030504040204" pitchFamily="34" charset="0"/>
              </a:rPr>
              <a:t> </a:t>
            </a:r>
            <a:br>
              <a:rPr lang="en-US" sz="2000" b="1" dirty="0">
                <a:latin typeface="Verdana" panose="020B0604030504040204" pitchFamily="34" charset="0"/>
                <a:ea typeface="Verdana" panose="020B0604030504040204" pitchFamily="34" charset="0"/>
                <a:cs typeface="Verdana" panose="020B0604030504040204" pitchFamily="34" charset="0"/>
              </a:rPr>
            </a:br>
            <a:r>
              <a:rPr lang="en-US" sz="2000" b="1" dirty="0">
                <a:latin typeface="Verdana" panose="020B0604030504040204" pitchFamily="34" charset="0"/>
                <a:ea typeface="Verdana" panose="020B0604030504040204" pitchFamily="34" charset="0"/>
                <a:cs typeface="Verdana" panose="020B0604030504040204" pitchFamily="34" charset="0"/>
              </a:rPr>
              <a:t>1.8 kW </a:t>
            </a:r>
          </a:p>
          <a:p>
            <a:r>
              <a:rPr lang="en-US" sz="2000" dirty="0">
                <a:latin typeface="Verdana" panose="020B0604030504040204" pitchFamily="34" charset="0"/>
                <a:ea typeface="Verdana" panose="020B0604030504040204" pitchFamily="34" charset="0"/>
                <a:cs typeface="Verdana" panose="020B0604030504040204" pitchFamily="34" charset="0"/>
              </a:rPr>
              <a:t>3.7-m rotor</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diameter</a:t>
            </a:r>
          </a:p>
        </p:txBody>
      </p:sp>
      <p:sp>
        <p:nvSpPr>
          <p:cNvPr id="14" name="Rectangle 13"/>
          <p:cNvSpPr/>
          <p:nvPr/>
        </p:nvSpPr>
        <p:spPr>
          <a:xfrm>
            <a:off x="153068" y="953570"/>
            <a:ext cx="2233044" cy="1323439"/>
          </a:xfrm>
          <a:prstGeom prst="rect">
            <a:avLst/>
          </a:prstGeom>
        </p:spPr>
        <p:txBody>
          <a:bodyPr wrap="square">
            <a:spAutoFit/>
          </a:bodyPr>
          <a:lstStyle/>
          <a:p>
            <a:r>
              <a:rPr lang="en-US" sz="2000" b="1" dirty="0" err="1">
                <a:latin typeface="Verdana" panose="020B0604030504040204" pitchFamily="34" charset="0"/>
                <a:ea typeface="Verdana" panose="020B0604030504040204" pitchFamily="34" charset="0"/>
                <a:cs typeface="Verdana" panose="020B0604030504040204" pitchFamily="34" charset="0"/>
              </a:rPr>
              <a:t>Bergey</a:t>
            </a:r>
            <a:r>
              <a:rPr lang="en-US" sz="2000" b="1" dirty="0">
                <a:latin typeface="Verdana" panose="020B0604030504040204" pitchFamily="34" charset="0"/>
                <a:ea typeface="Verdana" panose="020B0604030504040204" pitchFamily="34" charset="0"/>
                <a:cs typeface="Verdana" panose="020B0604030504040204" pitchFamily="34" charset="0"/>
              </a:rPr>
              <a:t> </a:t>
            </a:r>
            <a:br>
              <a:rPr lang="en-US" sz="2000" b="1" dirty="0">
                <a:latin typeface="Verdana" panose="020B0604030504040204" pitchFamily="34" charset="0"/>
                <a:ea typeface="Verdana" panose="020B0604030504040204" pitchFamily="34" charset="0"/>
                <a:cs typeface="Verdana" panose="020B0604030504040204" pitchFamily="34" charset="0"/>
              </a:rPr>
            </a:br>
            <a:r>
              <a:rPr lang="en-US" sz="2000" b="1" dirty="0">
                <a:latin typeface="Verdana" panose="020B0604030504040204" pitchFamily="34" charset="0"/>
                <a:ea typeface="Verdana" panose="020B0604030504040204" pitchFamily="34" charset="0"/>
                <a:cs typeface="Verdana" panose="020B0604030504040204" pitchFamily="34" charset="0"/>
              </a:rPr>
              <a:t>10 kW</a:t>
            </a:r>
          </a:p>
          <a:p>
            <a:r>
              <a:rPr lang="en-US" sz="2000" dirty="0">
                <a:latin typeface="Verdana" panose="020B0604030504040204" pitchFamily="34" charset="0"/>
                <a:ea typeface="Verdana" panose="020B0604030504040204" pitchFamily="34" charset="0"/>
                <a:cs typeface="Verdana" panose="020B0604030504040204" pitchFamily="34" charset="0"/>
              </a:rPr>
              <a:t>6.7-m rotor</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diameter </a:t>
            </a:r>
          </a:p>
        </p:txBody>
      </p:sp>
      <p:cxnSp>
        <p:nvCxnSpPr>
          <p:cNvPr id="3" name="Straight Connector 2"/>
          <p:cNvCxnSpPr/>
          <p:nvPr/>
        </p:nvCxnSpPr>
        <p:spPr>
          <a:xfrm>
            <a:off x="5135767" y="4183582"/>
            <a:ext cx="0" cy="188544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763533" y="1157784"/>
            <a:ext cx="0" cy="224087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noChangeArrowheads="1"/>
          </p:cNvPicPr>
          <p:nvPr/>
        </p:nvPicPr>
        <p:blipFill>
          <a:blip r:embed="rId2" cstate="print"/>
          <a:srcRect/>
          <a:stretch>
            <a:fillRect/>
          </a:stretch>
        </p:blipFill>
        <p:spPr bwMode="auto">
          <a:xfrm>
            <a:off x="4039467" y="711345"/>
            <a:ext cx="4054338" cy="2702892"/>
          </a:xfrm>
          <a:prstGeom prst="rect">
            <a:avLst/>
          </a:prstGeom>
          <a:noFill/>
          <a:ln w="9525">
            <a:noFill/>
            <a:miter lim="800000"/>
            <a:headEnd/>
            <a:tailEnd/>
          </a:ln>
        </p:spPr>
      </p:pic>
      <p:pic>
        <p:nvPicPr>
          <p:cNvPr id="17" name="Picture 16"/>
          <p:cNvPicPr>
            <a:picLocks noChangeAspect="1" noChangeArrowheads="1"/>
          </p:cNvPicPr>
          <p:nvPr/>
        </p:nvPicPr>
        <p:blipFill>
          <a:blip r:embed="rId3" cstate="print"/>
          <a:srcRect/>
          <a:stretch>
            <a:fillRect/>
          </a:stretch>
        </p:blipFill>
        <p:spPr bwMode="auto">
          <a:xfrm>
            <a:off x="3917544" y="3438743"/>
            <a:ext cx="5177482" cy="3452933"/>
          </a:xfrm>
          <a:prstGeom prst="rect">
            <a:avLst/>
          </a:prstGeom>
          <a:noFill/>
          <a:ln w="9525">
            <a:noFill/>
            <a:miter lim="800000"/>
            <a:headEnd/>
            <a:tailEnd/>
          </a:ln>
        </p:spPr>
      </p:pic>
      <p:pic>
        <p:nvPicPr>
          <p:cNvPr id="18" name="Picture 17" descr="http://www.segen.co.uk/images/Skystream1.jpg"/>
          <p:cNvPicPr>
            <a:picLocks noChangeAspect="1" noChangeArrowheads="1"/>
          </p:cNvPicPr>
          <p:nvPr/>
        </p:nvPicPr>
        <p:blipFill>
          <a:blip r:embed="rId4" cstate="print"/>
          <a:srcRect/>
          <a:stretch>
            <a:fillRect/>
          </a:stretch>
        </p:blipFill>
        <p:spPr bwMode="auto">
          <a:xfrm>
            <a:off x="1893999" y="3771597"/>
            <a:ext cx="1956347" cy="2694249"/>
          </a:xfrm>
          <a:prstGeom prst="rect">
            <a:avLst/>
          </a:prstGeom>
          <a:noFill/>
          <a:ln w="9525">
            <a:noFill/>
            <a:miter lim="800000"/>
            <a:headEnd/>
            <a:tailEnd/>
          </a:ln>
        </p:spPr>
      </p:pic>
      <p:pic>
        <p:nvPicPr>
          <p:cNvPr id="19" name="Picture 18" descr="XL"/>
          <p:cNvPicPr>
            <a:picLocks noChangeAspect="1" noChangeArrowheads="1"/>
          </p:cNvPicPr>
          <p:nvPr/>
        </p:nvPicPr>
        <p:blipFill>
          <a:blip r:embed="rId5" cstate="print"/>
          <a:srcRect/>
          <a:stretch>
            <a:fillRect/>
          </a:stretch>
        </p:blipFill>
        <p:spPr bwMode="auto">
          <a:xfrm>
            <a:off x="1893999" y="823516"/>
            <a:ext cx="1956347" cy="2475547"/>
          </a:xfrm>
          <a:prstGeom prst="rect">
            <a:avLst/>
          </a:prstGeom>
          <a:noFill/>
          <a:ln w="9525">
            <a:noFill/>
            <a:miter lim="800000"/>
            <a:headEnd/>
            <a:tailEnd/>
          </a:ln>
        </p:spPr>
      </p:pic>
      <p:pic>
        <p:nvPicPr>
          <p:cNvPr id="20" name="Picture 19">
            <a:extLst>
              <a:ext uri="{FF2B5EF4-FFF2-40B4-BE49-F238E27FC236}">
                <a16:creationId xmlns:a16="http://schemas.microsoft.com/office/drawing/2014/main" id="{1861EA2F-721D-944B-A5A4-9D1808BC4CCC}"/>
              </a:ext>
            </a:extLst>
          </p:cNvPr>
          <p:cNvPicPr>
            <a:picLocks noChangeAspect="1"/>
          </p:cNvPicPr>
          <p:nvPr/>
        </p:nvPicPr>
        <p:blipFill>
          <a:blip r:embed="rId6">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891073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9560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Evolution: commercial-scale wind</a:t>
            </a:r>
          </a:p>
        </p:txBody>
      </p:sp>
      <p:pic>
        <p:nvPicPr>
          <p:cNvPr id="7" name="Picture 2" descr="http://www.ucsusa.org/sites/default/files/legacy/assets/images/ce/Wiind-turbine-size-chart-past-and-present_Schlumberger-SBC-Energy-Institu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93" y="1522575"/>
            <a:ext cx="8451522" cy="52800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2588" y="704801"/>
            <a:ext cx="8736011" cy="707886"/>
          </a:xfrm>
          <a:prstGeom prst="rect">
            <a:avLst/>
          </a:prstGeom>
          <a:noFill/>
        </p:spPr>
        <p:txBody>
          <a:bodyPr wrap="square">
            <a:spAutoFit/>
          </a:bodyPr>
          <a:lstStyle/>
          <a:p>
            <a:pPr>
              <a:defRPr/>
            </a:pPr>
            <a:r>
              <a:rPr lang="en-US" sz="2000" dirty="0">
                <a:latin typeface="Verdana" panose="020B0604030504040204" pitchFamily="34" charset="0"/>
                <a:ea typeface="Verdana" panose="020B0604030504040204" pitchFamily="34" charset="0"/>
                <a:cs typeface="Verdana" panose="020B0604030504040204" pitchFamily="34" charset="0"/>
              </a:rPr>
              <a:t>The </a:t>
            </a:r>
            <a:r>
              <a:rPr lang="en-US" sz="2000" b="1" dirty="0">
                <a:latin typeface="Verdana" panose="020B0604030504040204" pitchFamily="34" charset="0"/>
                <a:ea typeface="Verdana" panose="020B0604030504040204" pitchFamily="34" charset="0"/>
                <a:cs typeface="Verdana" panose="020B0604030504040204" pitchFamily="34" charset="0"/>
              </a:rPr>
              <a:t>height and power capacity </a:t>
            </a:r>
            <a:r>
              <a:rPr lang="en-US" sz="2000" dirty="0">
                <a:latin typeface="Verdana" panose="020B0604030504040204" pitchFamily="34" charset="0"/>
                <a:ea typeface="Verdana" panose="020B0604030504040204" pitchFamily="34" charset="0"/>
                <a:cs typeface="Verdana" panose="020B0604030504040204" pitchFamily="34" charset="0"/>
              </a:rPr>
              <a:t>of large wind has been steadily increasing &amp; will continue to increase with </a:t>
            </a:r>
            <a:r>
              <a:rPr lang="en-US" sz="2000" b="1" dirty="0">
                <a:latin typeface="Verdana" panose="020B0604030504040204" pitchFamily="34" charset="0"/>
                <a:ea typeface="Verdana" panose="020B0604030504040204" pitchFamily="34" charset="0"/>
                <a:cs typeface="Verdana" panose="020B0604030504040204" pitchFamily="34" charset="0"/>
              </a:rPr>
              <a:t>offshore wind</a:t>
            </a:r>
            <a:r>
              <a:rPr lang="en-US" sz="2000" dirty="0">
                <a:latin typeface="Verdana" panose="020B0604030504040204" pitchFamily="34" charset="0"/>
                <a:ea typeface="Verdana" panose="020B0604030504040204" pitchFamily="34" charset="0"/>
                <a:cs typeface="Verdana" panose="020B0604030504040204" pitchFamily="34" charset="0"/>
              </a:rPr>
              <a:t>. </a:t>
            </a:r>
          </a:p>
        </p:txBody>
      </p:sp>
      <p:pic>
        <p:nvPicPr>
          <p:cNvPr id="9" name="Picture 8">
            <a:extLst>
              <a:ext uri="{FF2B5EF4-FFF2-40B4-BE49-F238E27FC236}">
                <a16:creationId xmlns:a16="http://schemas.microsoft.com/office/drawing/2014/main" id="{946F8B05-9512-9C4C-85D3-745DC346F767}"/>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061298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16973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Commercial wind</a:t>
            </a:r>
          </a:p>
        </p:txBody>
      </p:sp>
      <p:sp>
        <p:nvSpPr>
          <p:cNvPr id="20" name="TextBox 19"/>
          <p:cNvSpPr txBox="1"/>
          <p:nvPr/>
        </p:nvSpPr>
        <p:spPr>
          <a:xfrm>
            <a:off x="382588" y="1325689"/>
            <a:ext cx="3669999" cy="1631216"/>
          </a:xfrm>
          <a:prstGeom prst="rect">
            <a:avLst/>
          </a:prstGeom>
          <a:noFill/>
        </p:spPr>
        <p:txBody>
          <a:bodyPr wrap="square">
            <a:spAutoFit/>
          </a:bodyPr>
          <a:lstStyle/>
          <a:p>
            <a:pPr>
              <a:defRPr/>
            </a:pPr>
            <a:r>
              <a:rPr lang="en-US" sz="2000" b="1" dirty="0" err="1">
                <a:latin typeface="Verdana" panose="020B0604030504040204" pitchFamily="34" charset="0"/>
                <a:ea typeface="Verdana" panose="020B0604030504040204" pitchFamily="34" charset="0"/>
                <a:cs typeface="Verdana" panose="020B0604030504040204" pitchFamily="34" charset="0"/>
              </a:rPr>
              <a:t>Vestas</a:t>
            </a:r>
            <a:r>
              <a:rPr lang="en-US" sz="2000" b="1" dirty="0">
                <a:latin typeface="Verdana" panose="020B0604030504040204" pitchFamily="34" charset="0"/>
                <a:ea typeface="Verdana" panose="020B0604030504040204" pitchFamily="34" charset="0"/>
                <a:cs typeface="Verdana" panose="020B0604030504040204" pitchFamily="34" charset="0"/>
              </a:rPr>
              <a:t> 3 MW</a:t>
            </a:r>
          </a:p>
          <a:p>
            <a:pPr>
              <a:defRPr/>
            </a:pPr>
            <a:endParaRPr lang="en-US" sz="2000" dirty="0">
              <a:latin typeface="Verdana" panose="020B0604030504040204" pitchFamily="34" charset="0"/>
              <a:ea typeface="Verdana" panose="020B0604030504040204" pitchFamily="34" charset="0"/>
              <a:cs typeface="Verdana" panose="020B0604030504040204" pitchFamily="34" charset="0"/>
            </a:endParaRPr>
          </a:p>
          <a:p>
            <a:pPr>
              <a:defRPr/>
            </a:pPr>
            <a:r>
              <a:rPr lang="en-US" sz="2000" dirty="0">
                <a:latin typeface="Verdana" panose="020B0604030504040204" pitchFamily="34" charset="0"/>
                <a:ea typeface="Verdana" panose="020B0604030504040204" pitchFamily="34" charset="0"/>
                <a:cs typeface="Verdana" panose="020B0604030504040204" pitchFamily="34" charset="0"/>
              </a:rPr>
              <a:t>At 6 m/s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latin typeface="Verdana" panose="020B0604030504040204" pitchFamily="34" charset="0"/>
                <a:ea typeface="Verdana" panose="020B0604030504040204" pitchFamily="34" charset="0"/>
                <a:cs typeface="Verdana" panose="020B0604030504040204" pitchFamily="34" charset="0"/>
              </a:rPr>
              <a:t>7,533 MWh</a:t>
            </a:r>
          </a:p>
          <a:p>
            <a:pPr>
              <a:defRPr/>
            </a:pPr>
            <a:endParaRPr lang="en-US" sz="2000" dirty="0">
              <a:latin typeface="Verdana" panose="020B0604030504040204" pitchFamily="34" charset="0"/>
              <a:ea typeface="Verdana" panose="020B0604030504040204" pitchFamily="34" charset="0"/>
              <a:cs typeface="Verdana" panose="020B0604030504040204" pitchFamily="34" charset="0"/>
            </a:endParaRPr>
          </a:p>
          <a:p>
            <a:pPr>
              <a:defRPr/>
            </a:pPr>
            <a:r>
              <a:rPr lang="en-US" sz="2000" dirty="0">
                <a:latin typeface="Verdana" panose="020B0604030504040204" pitchFamily="34" charset="0"/>
                <a:ea typeface="Verdana" panose="020B0604030504040204" pitchFamily="34" charset="0"/>
                <a:cs typeface="Verdana" panose="020B0604030504040204" pitchFamily="34" charset="0"/>
              </a:rPr>
              <a:t>At 8 m/s </a:t>
            </a:r>
            <a:r>
              <a:rPr lang="en-US" sz="2000" dirty="0">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sz="2000" dirty="0">
                <a:latin typeface="Verdana" panose="020B0604030504040204" pitchFamily="34" charset="0"/>
                <a:ea typeface="Verdana" panose="020B0604030504040204" pitchFamily="34" charset="0"/>
                <a:cs typeface="Verdana" panose="020B0604030504040204" pitchFamily="34" charset="0"/>
              </a:rPr>
              <a:t>12,395 MWh</a:t>
            </a:r>
          </a:p>
        </p:txBody>
      </p:sp>
      <p:pic>
        <p:nvPicPr>
          <p:cNvPr id="21" name="Picture 4" descr="File:Wind turbine (xndr).jpg">
            <a:hlinkClick r:id="rId2"/>
          </p:cNvPr>
          <p:cNvPicPr>
            <a:picLocks noChangeAspect="1" noChangeArrowheads="1"/>
          </p:cNvPicPr>
          <p:nvPr/>
        </p:nvPicPr>
        <p:blipFill>
          <a:blip r:embed="rId3" cstate="print"/>
          <a:srcRect/>
          <a:stretch>
            <a:fillRect/>
          </a:stretch>
        </p:blipFill>
        <p:spPr bwMode="auto">
          <a:xfrm>
            <a:off x="4569458" y="3893693"/>
            <a:ext cx="4286250" cy="2855716"/>
          </a:xfrm>
          <a:prstGeom prst="rect">
            <a:avLst/>
          </a:prstGeom>
          <a:noFill/>
        </p:spPr>
      </p:pic>
      <p:pic>
        <p:nvPicPr>
          <p:cNvPr id="22" name="Picture 2" descr="BUR 1213 WIND LOWELL 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172" y="732447"/>
            <a:ext cx="4580812" cy="3049103"/>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a:extLst>
              <a:ext uri="{FF2B5EF4-FFF2-40B4-BE49-F238E27FC236}">
                <a16:creationId xmlns:a16="http://schemas.microsoft.com/office/drawing/2014/main" id="{564F6555-9295-DD40-A94B-D546694B30A2}"/>
              </a:ext>
            </a:extLst>
          </p:cNvPr>
          <p:cNvPicPr>
            <a:picLocks noChangeAspect="1"/>
          </p:cNvPicPr>
          <p:nvPr/>
        </p:nvPicPr>
        <p:blipFill>
          <a:blip r:embed="rId5">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7691541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657318"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in Vermont</a:t>
            </a:r>
          </a:p>
        </p:txBody>
      </p:sp>
      <p:pic>
        <p:nvPicPr>
          <p:cNvPr id="6" name="Picture 2"/>
          <p:cNvPicPr>
            <a:picLocks noChangeAspect="1" noChangeArrowheads="1"/>
          </p:cNvPicPr>
          <p:nvPr/>
        </p:nvPicPr>
        <p:blipFill>
          <a:blip r:embed="rId2" cstate="print"/>
          <a:srcRect/>
          <a:stretch>
            <a:fillRect/>
          </a:stretch>
        </p:blipFill>
        <p:spPr bwMode="auto">
          <a:xfrm>
            <a:off x="541586" y="735760"/>
            <a:ext cx="8084798" cy="6089242"/>
          </a:xfrm>
          <a:prstGeom prst="rect">
            <a:avLst/>
          </a:prstGeom>
          <a:noFill/>
          <a:ln w="9525">
            <a:noFill/>
            <a:miter lim="800000"/>
            <a:headEnd/>
            <a:tailEnd/>
          </a:ln>
        </p:spPr>
      </p:pic>
      <p:pic>
        <p:nvPicPr>
          <p:cNvPr id="7" name="Picture 6">
            <a:extLst>
              <a:ext uri="{FF2B5EF4-FFF2-40B4-BE49-F238E27FC236}">
                <a16:creationId xmlns:a16="http://schemas.microsoft.com/office/drawing/2014/main" id="{8355AB14-B6D3-2148-85F8-3000915DB328}"/>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6365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678431"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Searsburg</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VT (commercial)</a:t>
            </a:r>
          </a:p>
        </p:txBody>
      </p:sp>
      <p:pic>
        <p:nvPicPr>
          <p:cNvPr id="7" name="Picture 2"/>
          <p:cNvPicPr>
            <a:picLocks noChangeAspect="1" noChangeArrowheads="1"/>
          </p:cNvPicPr>
          <p:nvPr/>
        </p:nvPicPr>
        <p:blipFill>
          <a:blip r:embed="rId2" cstate="print"/>
          <a:srcRect/>
          <a:stretch>
            <a:fillRect/>
          </a:stretch>
        </p:blipFill>
        <p:spPr bwMode="auto">
          <a:xfrm>
            <a:off x="597617" y="744093"/>
            <a:ext cx="8098708" cy="6097411"/>
          </a:xfrm>
          <a:prstGeom prst="rect">
            <a:avLst/>
          </a:prstGeom>
          <a:noFill/>
          <a:ln w="9525">
            <a:noFill/>
            <a:miter lim="800000"/>
            <a:headEnd/>
            <a:tailEnd/>
          </a:ln>
        </p:spPr>
      </p:pic>
      <p:pic>
        <p:nvPicPr>
          <p:cNvPr id="6" name="Picture 5">
            <a:extLst>
              <a:ext uri="{FF2B5EF4-FFF2-40B4-BE49-F238E27FC236}">
                <a16:creationId xmlns:a16="http://schemas.microsoft.com/office/drawing/2014/main" id="{750A74DE-D72B-5E41-A46B-9C18F127E649}"/>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1479311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022803"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Georgia, VT (community)</a:t>
            </a:r>
          </a:p>
        </p:txBody>
      </p:sp>
      <p:pic>
        <p:nvPicPr>
          <p:cNvPr id="6" name="Picture 2"/>
          <p:cNvPicPr>
            <a:picLocks noChangeAspect="1" noChangeArrowheads="1"/>
          </p:cNvPicPr>
          <p:nvPr/>
        </p:nvPicPr>
        <p:blipFill>
          <a:blip r:embed="rId2" cstate="print"/>
          <a:srcRect/>
          <a:stretch>
            <a:fillRect/>
          </a:stretch>
        </p:blipFill>
        <p:spPr bwMode="auto">
          <a:xfrm>
            <a:off x="603191" y="769167"/>
            <a:ext cx="7989814" cy="6022380"/>
          </a:xfrm>
          <a:prstGeom prst="rect">
            <a:avLst/>
          </a:prstGeom>
          <a:noFill/>
          <a:ln w="9525">
            <a:noFill/>
            <a:miter lim="800000"/>
            <a:headEnd/>
            <a:tailEnd/>
          </a:ln>
        </p:spPr>
      </p:pic>
      <p:pic>
        <p:nvPicPr>
          <p:cNvPr id="7" name="Picture 6">
            <a:extLst>
              <a:ext uri="{FF2B5EF4-FFF2-40B4-BE49-F238E27FC236}">
                <a16:creationId xmlns:a16="http://schemas.microsoft.com/office/drawing/2014/main" id="{9E5C4B80-738D-C445-9EAF-2A88D67A1256}"/>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98877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096815"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in Vermont today</a:t>
            </a:r>
          </a:p>
        </p:txBody>
      </p:sp>
      <p:pic>
        <p:nvPicPr>
          <p:cNvPr id="3" name="Picture 2" descr="Screen Shot 2017-11-23 at 1.46.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55" y="682310"/>
            <a:ext cx="7987099" cy="6175689"/>
          </a:xfrm>
          <a:prstGeom prst="rect">
            <a:avLst/>
          </a:prstGeom>
        </p:spPr>
      </p:pic>
      <p:sp>
        <p:nvSpPr>
          <p:cNvPr id="2" name="TextBox 1"/>
          <p:cNvSpPr txBox="1"/>
          <p:nvPr/>
        </p:nvSpPr>
        <p:spPr>
          <a:xfrm>
            <a:off x="8282630" y="4768529"/>
            <a:ext cx="609805" cy="307777"/>
          </a:xfrm>
          <a:prstGeom prst="rect">
            <a:avLst/>
          </a:prstGeom>
          <a:noFill/>
        </p:spPr>
        <p:txBody>
          <a:bodyPr wrap="none" rtlCol="0">
            <a:spAutoFit/>
          </a:bodyPr>
          <a:lstStyle/>
          <a:p>
            <a:r>
              <a:rPr lang="en-US" sz="1400" dirty="0">
                <a:latin typeface="Avenir Black"/>
                <a:cs typeface="Avenir Black"/>
              </a:rPr>
              <a:t>2012</a:t>
            </a:r>
          </a:p>
        </p:txBody>
      </p:sp>
      <p:pic>
        <p:nvPicPr>
          <p:cNvPr id="7" name="Picture 6">
            <a:extLst>
              <a:ext uri="{FF2B5EF4-FFF2-40B4-BE49-F238E27FC236}">
                <a16:creationId xmlns:a16="http://schemas.microsoft.com/office/drawing/2014/main" id="{D2BBB7A4-6B8A-A946-B6D8-4DFF94F3D149}"/>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810141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72945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Lowell, VT (community)</a:t>
            </a:r>
          </a:p>
        </p:txBody>
      </p:sp>
      <p:pic>
        <p:nvPicPr>
          <p:cNvPr id="7" name="Picture 2"/>
          <p:cNvPicPr>
            <a:picLocks noChangeAspect="1" noChangeArrowheads="1"/>
          </p:cNvPicPr>
          <p:nvPr/>
        </p:nvPicPr>
        <p:blipFill>
          <a:blip r:embed="rId2" cstate="print"/>
          <a:srcRect/>
          <a:stretch>
            <a:fillRect/>
          </a:stretch>
        </p:blipFill>
        <p:spPr bwMode="auto">
          <a:xfrm>
            <a:off x="597616" y="750120"/>
            <a:ext cx="8056595" cy="6072717"/>
          </a:xfrm>
          <a:prstGeom prst="rect">
            <a:avLst/>
          </a:prstGeom>
          <a:noFill/>
          <a:ln w="9525">
            <a:noFill/>
            <a:miter lim="800000"/>
            <a:headEnd/>
            <a:tailEnd/>
          </a:ln>
        </p:spPr>
      </p:pic>
      <p:pic>
        <p:nvPicPr>
          <p:cNvPr id="6" name="Picture 5">
            <a:extLst>
              <a:ext uri="{FF2B5EF4-FFF2-40B4-BE49-F238E27FC236}">
                <a16:creationId xmlns:a16="http://schemas.microsoft.com/office/drawing/2014/main" id="{AFDDF610-5534-9A47-9C4A-A565F5D4F0AC}"/>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180977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4653096" cy="584776"/>
          </a:xfrm>
          <a:prstGeom prst="rect">
            <a:avLst/>
          </a:prstGeom>
          <a:noFill/>
        </p:spPr>
        <p:txBody>
          <a:bodyPr wrap="none" rtlCol="0">
            <a:spAutoFit/>
          </a:bodyPr>
          <a:lstStyle/>
          <a:p>
            <a:pPr defTabSz="914400"/>
            <a:r>
              <a:rPr lang="en-US" sz="3200" dirty="0">
                <a:solidFill>
                  <a:prstClr val="white"/>
                </a:solidFill>
                <a:latin typeface="Avenir Heavy"/>
                <a:cs typeface="Avenir Heavy"/>
              </a:rPr>
              <a:t>Lowell, VT (community)</a:t>
            </a:r>
          </a:p>
        </p:txBody>
      </p:sp>
      <p:pic>
        <p:nvPicPr>
          <p:cNvPr id="8" name="Picture 7" descr="ecological-energy-plug-symbol-with-cord-and-a-leaf_318-62261.jpg"/>
          <p:cNvPicPr>
            <a:picLocks noChangeAspect="1"/>
          </p:cNvPicPr>
          <p:nvPr/>
        </p:nvPicPr>
        <p:blipFill>
          <a:blip r:embed="rId2">
            <a:duotone>
              <a:schemeClr val="accent4">
                <a:shade val="45000"/>
                <a:satMod val="135000"/>
              </a:schemeClr>
              <a:prstClr val="white"/>
            </a:duotone>
            <a:alphaModFix amt="48000"/>
            <a:extLst>
              <a:ext uri="{28A0092B-C50C-407E-A947-70E740481C1C}">
                <a14:useLocalDpi xmlns:a14="http://schemas.microsoft.com/office/drawing/2010/main" val="0"/>
              </a:ext>
            </a:extLst>
          </a:blip>
          <a:stretch>
            <a:fillRect/>
          </a:stretch>
        </p:blipFill>
        <p:spPr>
          <a:xfrm>
            <a:off x="8462474" y="0"/>
            <a:ext cx="693856" cy="693856"/>
          </a:xfrm>
          <a:prstGeom prst="rect">
            <a:avLst/>
          </a:prstGeom>
        </p:spPr>
      </p:pic>
      <p:pic>
        <p:nvPicPr>
          <p:cNvPr id="6" name="Picture 2" descr="BUR 1213 WIND LOWELL 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4" y="768552"/>
            <a:ext cx="9001180" cy="59914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80962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228600" y="2518284"/>
            <a:ext cx="8524631" cy="1077218"/>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9.6: Environmental effects of wind power</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BC3C443F-A8B2-374D-8CF6-9360BB4DE766}"/>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174497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10803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Environmental effects of wind</a:t>
            </a:r>
          </a:p>
        </p:txBody>
      </p:sp>
      <p:sp>
        <p:nvSpPr>
          <p:cNvPr id="9" name="Rectangle 8"/>
          <p:cNvSpPr/>
          <p:nvPr/>
        </p:nvSpPr>
        <p:spPr>
          <a:xfrm>
            <a:off x="228600" y="733159"/>
            <a:ext cx="8679621" cy="5632311"/>
          </a:xfrm>
          <a:prstGeom prst="rect">
            <a:avLst/>
          </a:prstGeom>
        </p:spPr>
        <p:txBody>
          <a:bodyPr wrap="square">
            <a:spAutoFit/>
          </a:bodyPr>
          <a:lstStyle/>
          <a:p>
            <a:pPr marL="514350" indent="-514350">
              <a:buAutoNum type="arabicPeriod"/>
            </a:pPr>
            <a:r>
              <a:rPr lang="en-CA" sz="2000" b="1" dirty="0">
                <a:latin typeface="Verdana" panose="020B0604030504040204" pitchFamily="34" charset="0"/>
                <a:ea typeface="Verdana" panose="020B0604030504040204" pitchFamily="34" charset="0"/>
                <a:cs typeface="Verdana" panose="020B0604030504040204" pitchFamily="34" charset="0"/>
              </a:rPr>
              <a:t>Noise:</a:t>
            </a:r>
            <a:r>
              <a:rPr lang="en-CA" sz="2000" dirty="0">
                <a:latin typeface="Verdana" panose="020B0604030504040204" pitchFamily="34" charset="0"/>
                <a:ea typeface="Verdana" panose="020B0604030504040204" pitchFamily="34" charset="0"/>
                <a:cs typeface="Verdana" panose="020B0604030504040204" pitchFamily="34" charset="0"/>
              </a:rPr>
              <a:t> is a local concern for residents living within a kilometer or so of the wind turbine. </a:t>
            </a:r>
            <a:r>
              <a:rPr lang="en-CA" sz="2000" u="sng" dirty="0">
                <a:latin typeface="Verdana" panose="020B0604030504040204" pitchFamily="34" charset="0"/>
                <a:ea typeface="Verdana" panose="020B0604030504040204" pitchFamily="34" charset="0"/>
                <a:cs typeface="Verdana" panose="020B0604030504040204" pitchFamily="34" charset="0"/>
              </a:rPr>
              <a:t>Infrasonic sound </a:t>
            </a:r>
            <a:r>
              <a:rPr lang="en-CA" sz="2000" dirty="0">
                <a:latin typeface="Verdana" panose="020B0604030504040204" pitchFamily="34" charset="0"/>
                <a:ea typeface="Verdana" panose="020B0604030504040204" pitchFamily="34" charset="0"/>
                <a:cs typeface="Verdana" panose="020B0604030504040204" pitchFamily="34" charset="0"/>
              </a:rPr>
              <a:t>has been raised as an issue.</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517525" indent="-508000"/>
            <a:r>
              <a:rPr lang="en-CA" sz="2000" b="1" dirty="0">
                <a:latin typeface="Verdana" panose="020B0604030504040204" pitchFamily="34" charset="0"/>
                <a:ea typeface="Verdana" panose="020B0604030504040204" pitchFamily="34" charset="0"/>
                <a:cs typeface="Verdana" panose="020B0604030504040204" pitchFamily="34" charset="0"/>
              </a:rPr>
              <a:t>2. </a:t>
            </a:r>
            <a:r>
              <a:rPr lang="en-CA" sz="2000" dirty="0">
                <a:latin typeface="Verdana" panose="020B0604030504040204" pitchFamily="34" charset="0"/>
                <a:ea typeface="Verdana" panose="020B0604030504040204" pitchFamily="34" charset="0"/>
                <a:cs typeface="Verdana" panose="020B0604030504040204" pitchFamily="34" charset="0"/>
              </a:rPr>
              <a:t>	Effect on </a:t>
            </a:r>
            <a:r>
              <a:rPr lang="en-CA" sz="2000" b="1" dirty="0">
                <a:latin typeface="Verdana" panose="020B0604030504040204" pitchFamily="34" charset="0"/>
                <a:ea typeface="Verdana" panose="020B0604030504040204" pitchFamily="34" charset="0"/>
                <a:cs typeface="Verdana" panose="020B0604030504040204" pitchFamily="34" charset="0"/>
              </a:rPr>
              <a:t>wildlife</a:t>
            </a:r>
            <a:r>
              <a:rPr lang="en-CA" sz="2000" dirty="0">
                <a:latin typeface="Verdana" panose="020B0604030504040204" pitchFamily="34" charset="0"/>
                <a:ea typeface="Verdana" panose="020B0604030504040204" pitchFamily="34" charset="0"/>
                <a:cs typeface="Verdana" panose="020B0604030504040204" pitchFamily="34" charset="0"/>
              </a:rPr>
              <a:t> (i.e. risk to birds, bats, etc.): studies have shown that other anthropogenic factors (power lines) vehicles, plate glass windows, etc.) are a greater concern.</a:t>
            </a: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r>
              <a:rPr lang="en-CA" sz="2000" b="1" dirty="0">
                <a:latin typeface="Verdana" panose="020B0604030504040204" pitchFamily="34" charset="0"/>
                <a:ea typeface="Verdana" panose="020B0604030504040204" pitchFamily="34" charset="0"/>
                <a:cs typeface="Verdana" panose="020B0604030504040204" pitchFamily="34" charset="0"/>
              </a:rPr>
              <a:t>3. Effect on land use</a:t>
            </a:r>
            <a:r>
              <a:rPr lang="en-CA" sz="2000" dirty="0">
                <a:latin typeface="Verdana" panose="020B0604030504040204" pitchFamily="34" charset="0"/>
                <a:ea typeface="Verdana" panose="020B0604030504040204" pitchFamily="34" charset="0"/>
                <a:cs typeface="Verdana" panose="020B0604030504040204" pitchFamily="34" charset="0"/>
              </a:rPr>
              <a:t>: wind power is more compatible with dual land use than many other forms of energy. In many cases wind power and agriculture or solar energy can utilize common land. The low power density of wind means that substantial land area would be needed to replace current energy sources such as fossil fuels and nuclear.</a:t>
            </a: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r>
              <a:rPr lang="en-CA" sz="2000" b="1" dirty="0">
                <a:latin typeface="Verdana" panose="020B0604030504040204" pitchFamily="34" charset="0"/>
                <a:ea typeface="Verdana" panose="020B0604030504040204" pitchFamily="34" charset="0"/>
                <a:cs typeface="Verdana" panose="020B0604030504040204" pitchFamily="34" charset="0"/>
              </a:rPr>
              <a:t>4. Aesthetics:</a:t>
            </a:r>
            <a:r>
              <a:rPr lang="en-CA" sz="2000" dirty="0">
                <a:latin typeface="Verdana" panose="020B0604030504040204" pitchFamily="34" charset="0"/>
                <a:ea typeface="Verdana" panose="020B0604030504040204" pitchFamily="34" charset="0"/>
                <a:cs typeface="Verdana" panose="020B0604030504040204" pitchFamily="34" charset="0"/>
              </a:rPr>
              <a:t> a concern associated with virtually all energy production methods.</a:t>
            </a:r>
          </a:p>
          <a:p>
            <a:pPr marL="514350" indent="-504825">
              <a:buFontTx/>
              <a:buAutoNum type="arabicPeriod"/>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514350" indent="-504825"/>
            <a:r>
              <a:rPr lang="en-CA" sz="2000" b="1" dirty="0">
                <a:latin typeface="Verdana" panose="020B0604030504040204" pitchFamily="34" charset="0"/>
                <a:ea typeface="Verdana" panose="020B0604030504040204" pitchFamily="34" charset="0"/>
                <a:cs typeface="Verdana" panose="020B0604030504040204" pitchFamily="34" charset="0"/>
              </a:rPr>
              <a:t>5. Accidents:</a:t>
            </a:r>
            <a:r>
              <a:rPr lang="en-CA" sz="2000" dirty="0">
                <a:latin typeface="Verdana" panose="020B0604030504040204" pitchFamily="34" charset="0"/>
                <a:ea typeface="Verdana" panose="020B0604030504040204" pitchFamily="34" charset="0"/>
                <a:cs typeface="Verdana" panose="020B0604030504040204" pitchFamily="34" charset="0"/>
              </a:rPr>
              <a:t> can result from turbine failure  e.g. generator fires, tower collapse or blade breakage (or a combination of these). </a:t>
            </a:r>
          </a:p>
        </p:txBody>
      </p:sp>
      <p:sp>
        <p:nvSpPr>
          <p:cNvPr id="7" name="TextBox 6"/>
          <p:cNvSpPr txBox="1"/>
          <p:nvPr/>
        </p:nvSpPr>
        <p:spPr>
          <a:xfrm>
            <a:off x="128728" y="6334780"/>
            <a:ext cx="8991552" cy="523220"/>
          </a:xfrm>
          <a:prstGeom prst="rect">
            <a:avLst/>
          </a:prstGeom>
          <a:noFill/>
        </p:spPr>
        <p:txBody>
          <a:bodyPr wrap="none" rtlCol="0">
            <a:spAutoFit/>
          </a:bodyPr>
          <a:lstStyle/>
          <a:p>
            <a:pPr algn="r"/>
            <a:r>
              <a:rPr lang="en-US" sz="1400" dirty="0">
                <a:latin typeface="Avenir Medium"/>
                <a:cs typeface="Avenir Medium"/>
              </a:rPr>
              <a:t>Renewable Energy, 2/e, Chapter 7</a:t>
            </a:r>
          </a:p>
          <a:p>
            <a:pPr algn="r"/>
            <a:r>
              <a:rPr lang="en-US" sz="1400" dirty="0">
                <a:latin typeface="Avenir Medium"/>
                <a:cs typeface="Avenir Medium"/>
              </a:rPr>
              <a:t>http://</a:t>
            </a:r>
            <a:r>
              <a:rPr lang="en-US" sz="1400" dirty="0" err="1">
                <a:latin typeface="Avenir Medium"/>
                <a:cs typeface="Avenir Medium"/>
              </a:rPr>
              <a:t>www.ucsusa.org</a:t>
            </a:r>
            <a:r>
              <a:rPr lang="en-US" sz="1400" dirty="0">
                <a:latin typeface="Avenir Medium"/>
                <a:cs typeface="Avenir Medium"/>
              </a:rPr>
              <a:t>/clean-energy/renewable-energy/environmental-impacts-wind-power#.</a:t>
            </a:r>
            <a:r>
              <a:rPr lang="en-US" sz="1400" dirty="0" err="1">
                <a:latin typeface="Avenir Medium"/>
                <a:cs typeface="Avenir Medium"/>
              </a:rPr>
              <a:t>WiWxvbQ-eHo</a:t>
            </a:r>
            <a:endParaRPr lang="en-US" sz="1400" dirty="0">
              <a:latin typeface="Avenir Medium"/>
              <a:cs typeface="Avenir Medium"/>
            </a:endParaRPr>
          </a:p>
        </p:txBody>
      </p:sp>
      <p:pic>
        <p:nvPicPr>
          <p:cNvPr id="10" name="Picture 9">
            <a:extLst>
              <a:ext uri="{FF2B5EF4-FFF2-40B4-BE49-F238E27FC236}">
                <a16:creationId xmlns:a16="http://schemas.microsoft.com/office/drawing/2014/main" id="{D1618C06-A92D-7841-AFE0-3032A26F8350}"/>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6374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224773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Land use</a:t>
            </a:r>
          </a:p>
        </p:txBody>
      </p:sp>
      <p:sp>
        <p:nvSpPr>
          <p:cNvPr id="9" name="Rectangle 8"/>
          <p:cNvSpPr/>
          <p:nvPr/>
        </p:nvSpPr>
        <p:spPr>
          <a:xfrm>
            <a:off x="101007" y="786324"/>
            <a:ext cx="8679621" cy="10156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Wind turbines require more land per MW than solar energy:</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30 – 141 	acres / MW</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Solar PV: 	~8 		acres / MW</a:t>
            </a:r>
          </a:p>
        </p:txBody>
      </p:sp>
      <p:sp>
        <p:nvSpPr>
          <p:cNvPr id="7" name="TextBox 6"/>
          <p:cNvSpPr txBox="1"/>
          <p:nvPr/>
        </p:nvSpPr>
        <p:spPr>
          <a:xfrm>
            <a:off x="34660" y="6319100"/>
            <a:ext cx="8991552" cy="523220"/>
          </a:xfrm>
          <a:prstGeom prst="rect">
            <a:avLst/>
          </a:prstGeom>
          <a:noFill/>
        </p:spPr>
        <p:txBody>
          <a:bodyPr wrap="none" rtlCol="0">
            <a:spAutoFit/>
          </a:bodyPr>
          <a:lstStyle/>
          <a:p>
            <a:r>
              <a:rPr lang="en-US" sz="1400" dirty="0">
                <a:latin typeface="Avenir Medium"/>
                <a:cs typeface="Avenir Medium"/>
              </a:rPr>
              <a:t>Renewable Energy, 2/e, Chapter 7</a:t>
            </a:r>
          </a:p>
          <a:p>
            <a:r>
              <a:rPr lang="en-US" sz="1400" dirty="0">
                <a:latin typeface="Avenir Medium"/>
                <a:cs typeface="Avenir Medium"/>
              </a:rPr>
              <a:t>http://</a:t>
            </a:r>
            <a:r>
              <a:rPr lang="en-US" sz="1400" dirty="0" err="1">
                <a:latin typeface="Avenir Medium"/>
                <a:cs typeface="Avenir Medium"/>
              </a:rPr>
              <a:t>www.ucsusa.org</a:t>
            </a:r>
            <a:r>
              <a:rPr lang="en-US" sz="1400" dirty="0">
                <a:latin typeface="Avenir Medium"/>
                <a:cs typeface="Avenir Medium"/>
              </a:rPr>
              <a:t>/clean-energy/renewable-energy/environmental-impacts-wind-power#.</a:t>
            </a:r>
            <a:r>
              <a:rPr lang="en-US" sz="1400" dirty="0" err="1">
                <a:latin typeface="Avenir Medium"/>
                <a:cs typeface="Avenir Medium"/>
              </a:rPr>
              <a:t>WiWxvbQ-eHo</a:t>
            </a:r>
            <a:endParaRPr lang="en-US" sz="1400" dirty="0">
              <a:latin typeface="Avenir Medium"/>
              <a:cs typeface="Avenir Medium"/>
            </a:endParaRPr>
          </a:p>
        </p:txBody>
      </p:sp>
      <p:sp>
        <p:nvSpPr>
          <p:cNvPr id="10" name="Rectangle 9"/>
          <p:cNvSpPr/>
          <p:nvPr/>
        </p:nvSpPr>
        <p:spPr>
          <a:xfrm>
            <a:off x="101007" y="1948786"/>
            <a:ext cx="4929353" cy="4401205"/>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Wind’s footprint is large </a:t>
            </a:r>
            <a:r>
              <a:rPr lang="en-CA" sz="2000" dirty="0">
                <a:latin typeface="Verdana" panose="020B0604030504040204" pitchFamily="34" charset="0"/>
                <a:ea typeface="Verdana" panose="020B0604030504040204" pitchFamily="34" charset="0"/>
                <a:cs typeface="Verdana" panose="020B0604030504040204" pitchFamily="34" charset="0"/>
              </a:rPr>
              <a:t>(more so on flat land) because turbines need to be </a:t>
            </a:r>
            <a:r>
              <a:rPr lang="en-CA" sz="2000" u="sng" dirty="0">
                <a:latin typeface="Verdana" panose="020B0604030504040204" pitchFamily="34" charset="0"/>
                <a:ea typeface="Verdana" panose="020B0604030504040204" pitchFamily="34" charset="0"/>
                <a:cs typeface="Verdana" panose="020B0604030504040204" pitchFamily="34" charset="0"/>
              </a:rPr>
              <a:t>separated by 5-10 rotor diameters</a:t>
            </a:r>
            <a:r>
              <a:rPr lang="en-CA" sz="2000" dirty="0">
                <a:latin typeface="Verdana" panose="020B0604030504040204" pitchFamily="34" charset="0"/>
                <a:ea typeface="Verdana" panose="020B0604030504040204" pitchFamily="34" charset="0"/>
                <a:cs typeface="Verdana" panose="020B0604030504040204" pitchFamily="34" charset="0"/>
              </a:rPr>
              <a:t>. </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Less than one acre per MW is occupied or tied up by the turbine.</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Less than 3.5 acres per MW is disturbed in installation.</a:t>
            </a:r>
          </a:p>
          <a:p>
            <a:pPr lvl="1"/>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u="sng" dirty="0">
                <a:latin typeface="Verdana" panose="020B0604030504040204" pitchFamily="34" charset="0"/>
                <a:ea typeface="Verdana" panose="020B0604030504040204" pitchFamily="34" charset="0"/>
                <a:cs typeface="Verdana" panose="020B0604030504040204" pitchFamily="34" charset="0"/>
              </a:rPr>
              <a:t>‘Free’ land within the wind farm can be used for other purposes</a:t>
            </a:r>
            <a:r>
              <a:rPr lang="en-CA" sz="2000" dirty="0">
                <a:latin typeface="Verdana" panose="020B0604030504040204" pitchFamily="34" charset="0"/>
                <a:ea typeface="Verdana" panose="020B0604030504040204" pitchFamily="34" charset="0"/>
                <a:cs typeface="Verdana" panose="020B0604030504040204" pitchFamily="34" charset="0"/>
              </a:rPr>
              <a:t>:</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Agriculture, transportation, recreation</a:t>
            </a:r>
          </a:p>
        </p:txBody>
      </p:sp>
      <p:pic>
        <p:nvPicPr>
          <p:cNvPr id="2" name="Picture 1" descr="Screen Shot 2017-12-04 at 6.3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909" y="1285754"/>
            <a:ext cx="3956092" cy="5283822"/>
          </a:xfrm>
          <a:prstGeom prst="rect">
            <a:avLst/>
          </a:prstGeom>
        </p:spPr>
      </p:pic>
      <p:pic>
        <p:nvPicPr>
          <p:cNvPr id="11" name="Picture 10">
            <a:extLst>
              <a:ext uri="{FF2B5EF4-FFF2-40B4-BE49-F238E27FC236}">
                <a16:creationId xmlns:a16="http://schemas.microsoft.com/office/drawing/2014/main" id="{475966CD-7582-874B-AA96-6F340AF95F5E}"/>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00935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15479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Do turbines increase crop growth?</a:t>
            </a:r>
          </a:p>
        </p:txBody>
      </p:sp>
      <p:sp>
        <p:nvSpPr>
          <p:cNvPr id="9" name="Rectangle 8"/>
          <p:cNvSpPr/>
          <p:nvPr/>
        </p:nvSpPr>
        <p:spPr>
          <a:xfrm>
            <a:off x="228600" y="786324"/>
            <a:ext cx="8679621" cy="10156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Agricultural researchers are </a:t>
            </a:r>
            <a:r>
              <a:rPr lang="en-CA" sz="2000" b="1" dirty="0">
                <a:latin typeface="Verdana" panose="020B0604030504040204" pitchFamily="34" charset="0"/>
                <a:ea typeface="Verdana" panose="020B0604030504040204" pitchFamily="34" charset="0"/>
                <a:cs typeface="Verdana" panose="020B0604030504040204" pitchFamily="34" charset="0"/>
              </a:rPr>
              <a:t>studying co-farming of wind &amp; crops </a:t>
            </a:r>
            <a:r>
              <a:rPr lang="en-CA" sz="2000" dirty="0">
                <a:latin typeface="Verdana" panose="020B0604030504040204" pitchFamily="34" charset="0"/>
                <a:ea typeface="Verdana" panose="020B0604030504040204" pitchFamily="34" charset="0"/>
                <a:cs typeface="Verdana" panose="020B0604030504040204" pitchFamily="34" charset="0"/>
              </a:rPr>
              <a:t>in the Midwest to determine whether the presence of turbines affects crops.</a:t>
            </a:r>
          </a:p>
        </p:txBody>
      </p:sp>
      <p:sp>
        <p:nvSpPr>
          <p:cNvPr id="7" name="TextBox 6"/>
          <p:cNvSpPr txBox="1"/>
          <p:nvPr/>
        </p:nvSpPr>
        <p:spPr>
          <a:xfrm>
            <a:off x="34660" y="6319100"/>
            <a:ext cx="8991552" cy="523220"/>
          </a:xfrm>
          <a:prstGeom prst="rect">
            <a:avLst/>
          </a:prstGeom>
          <a:noFill/>
        </p:spPr>
        <p:txBody>
          <a:bodyPr wrap="none" rtlCol="0">
            <a:spAutoFit/>
          </a:bodyPr>
          <a:lstStyle/>
          <a:p>
            <a:r>
              <a:rPr lang="en-US" sz="1400" dirty="0">
                <a:latin typeface="Avenir Medium"/>
                <a:cs typeface="Avenir Medium"/>
                <a:hlinkClick r:id="rId2"/>
              </a:rPr>
              <a:t>http://www.noaanews.noaa.gov/stories2011/images/vattenfall-image_300.jpg</a:t>
            </a:r>
            <a:endParaRPr lang="en-US" sz="1400" dirty="0">
              <a:latin typeface="Avenir Medium"/>
              <a:cs typeface="Avenir Medium"/>
            </a:endParaRPr>
          </a:p>
          <a:p>
            <a:r>
              <a:rPr lang="en-US" sz="1400" dirty="0">
                <a:latin typeface="Avenir Medium"/>
                <a:cs typeface="Avenir Medium"/>
              </a:rPr>
              <a:t>https://</a:t>
            </a:r>
            <a:r>
              <a:rPr lang="en-US" sz="1400" dirty="0" err="1">
                <a:latin typeface="Avenir Medium"/>
                <a:cs typeface="Avenir Medium"/>
              </a:rPr>
              <a:t>news.nationalgeographic.com</a:t>
            </a:r>
            <a:r>
              <a:rPr lang="en-US" sz="1400" dirty="0">
                <a:latin typeface="Avenir Medium"/>
                <a:cs typeface="Avenir Medium"/>
              </a:rPr>
              <a:t>/news/energy/2011/12/111219-wind-turbines-help-crops-on-farms/</a:t>
            </a:r>
          </a:p>
        </p:txBody>
      </p:sp>
      <p:pic>
        <p:nvPicPr>
          <p:cNvPr id="3" name="Picture 2" descr="Screen Shot 2017-12-04 at 7.03.58 PM.png"/>
          <p:cNvPicPr>
            <a:picLocks noChangeAspect="1"/>
          </p:cNvPicPr>
          <p:nvPr/>
        </p:nvPicPr>
        <p:blipFill rotWithShape="1">
          <a:blip r:embed="rId3">
            <a:extLst>
              <a:ext uri="{28A0092B-C50C-407E-A947-70E740481C1C}">
                <a14:useLocalDpi xmlns:a14="http://schemas.microsoft.com/office/drawing/2010/main" val="0"/>
              </a:ext>
            </a:extLst>
          </a:blip>
          <a:srcRect t="14703" b="9200"/>
          <a:stretch/>
        </p:blipFill>
        <p:spPr>
          <a:xfrm>
            <a:off x="3590185" y="3287752"/>
            <a:ext cx="5456401" cy="3078290"/>
          </a:xfrm>
          <a:prstGeom prst="rect">
            <a:avLst/>
          </a:prstGeom>
        </p:spPr>
      </p:pic>
      <p:sp>
        <p:nvSpPr>
          <p:cNvPr id="11" name="Rectangle 10"/>
          <p:cNvSpPr/>
          <p:nvPr/>
        </p:nvSpPr>
        <p:spPr>
          <a:xfrm>
            <a:off x="268201" y="1804346"/>
            <a:ext cx="8679621" cy="36317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There is reason to think that wind power might help crops: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Turbines create wakes, or movement &amp; mixing of air.</a:t>
            </a:r>
          </a:p>
          <a:p>
            <a:endParaRPr lang="en-CA" sz="1000" b="1" dirty="0">
              <a:latin typeface="Verdana" panose="020B0604030504040204" pitchFamily="34" charset="0"/>
              <a:ea typeface="Verdana" panose="020B0604030504040204" pitchFamily="34" charset="0"/>
              <a:cs typeface="Verdana" panose="020B0604030504040204" pitchFamily="34" charset="0"/>
            </a:endParaRPr>
          </a:p>
          <a:p>
            <a:r>
              <a:rPr lang="en-CA" sz="2000" b="1" u="sng" dirty="0">
                <a:latin typeface="Verdana" panose="020B0604030504040204" pitchFamily="34" charset="0"/>
                <a:ea typeface="Verdana" panose="020B0604030504040204" pitchFamily="34" charset="0"/>
                <a:cs typeface="Verdana" panose="020B0604030504040204" pitchFamily="34" charset="0"/>
              </a:rPr>
              <a:t>Wakes may</a:t>
            </a:r>
            <a:r>
              <a:rPr lang="en-CA" sz="2000" b="1"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Push consistent CO</a:t>
            </a:r>
            <a:r>
              <a:rPr lang="en-CA" sz="2000" baseline="-25000" dirty="0">
                <a:latin typeface="Verdana" panose="020B0604030504040204" pitchFamily="34" charset="0"/>
                <a:ea typeface="Verdana" panose="020B0604030504040204" pitchFamily="34" charset="0"/>
                <a:cs typeface="Verdana" panose="020B0604030504040204" pitchFamily="34" charset="0"/>
              </a:rPr>
              <a:t>2</a:t>
            </a:r>
            <a:r>
              <a:rPr lang="en-CA" sz="2000" dirty="0">
                <a:latin typeface="Verdana" panose="020B0604030504040204" pitchFamily="34" charset="0"/>
                <a:ea typeface="Verdana" panose="020B0604030504040204" pitchFamily="34" charset="0"/>
                <a:cs typeface="Verdana" panose="020B0604030504040204" pitchFamily="34" charset="0"/>
              </a:rPr>
              <a:t> to crops;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Dry humid air or dew, </a:t>
            </a:r>
            <a:br>
              <a:rPr lang="en-CA" sz="2000" dirty="0">
                <a:latin typeface="Verdana" panose="020B0604030504040204" pitchFamily="34" charset="0"/>
                <a:ea typeface="Verdana" panose="020B0604030504040204" pitchFamily="34" charset="0"/>
                <a:cs typeface="Verdana" panose="020B0604030504040204" pitchFamily="34" charset="0"/>
              </a:rPr>
            </a:br>
            <a:r>
              <a:rPr lang="en-CA" sz="2000" dirty="0">
                <a:latin typeface="Verdana" panose="020B0604030504040204" pitchFamily="34" charset="0"/>
                <a:ea typeface="Verdana" panose="020B0604030504040204" pitchFamily="34" charset="0"/>
                <a:cs typeface="Verdana" panose="020B0604030504040204" pitchFamily="34" charset="0"/>
              </a:rPr>
              <a:t>discouraging fungi &amp; </a:t>
            </a:r>
            <a:br>
              <a:rPr lang="en-CA" sz="2000" dirty="0">
                <a:latin typeface="Verdana" panose="020B0604030504040204" pitchFamily="34" charset="0"/>
                <a:ea typeface="Verdana" panose="020B0604030504040204" pitchFamily="34" charset="0"/>
                <a:cs typeface="Verdana" panose="020B0604030504040204" pitchFamily="34" charset="0"/>
              </a:rPr>
            </a:br>
            <a:r>
              <a:rPr lang="en-CA" sz="2000" dirty="0">
                <a:latin typeface="Verdana" panose="020B0604030504040204" pitchFamily="34" charset="0"/>
                <a:ea typeface="Verdana" panose="020B0604030504040204" pitchFamily="34" charset="0"/>
                <a:cs typeface="Verdana" panose="020B0604030504040204" pitchFamily="34" charset="0"/>
              </a:rPr>
              <a:t>pests;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Cooler daytime; &amp;</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Warmer </a:t>
            </a:r>
            <a:r>
              <a:rPr lang="en-CA" sz="2000" dirty="0" err="1">
                <a:latin typeface="Verdana" panose="020B0604030504040204" pitchFamily="34" charset="0"/>
                <a:ea typeface="Verdana" panose="020B0604030504040204" pitchFamily="34" charset="0"/>
                <a:cs typeface="Verdana" panose="020B0604030504040204" pitchFamily="34" charset="0"/>
              </a:rPr>
              <a:t>nightime</a:t>
            </a:r>
            <a:r>
              <a:rPr lang="en-CA" sz="2000" dirty="0">
                <a:latin typeface="Verdana" panose="020B0604030504040204" pitchFamily="34" charset="0"/>
                <a:ea typeface="Verdana" panose="020B0604030504040204" pitchFamily="34" charset="0"/>
                <a:cs typeface="Verdana" panose="020B0604030504040204" pitchFamily="34" charset="0"/>
              </a:rPr>
              <a:t> </a:t>
            </a:r>
            <a:br>
              <a:rPr lang="en-CA" sz="2000" dirty="0">
                <a:latin typeface="Verdana" panose="020B0604030504040204" pitchFamily="34" charset="0"/>
                <a:ea typeface="Verdana" panose="020B0604030504040204" pitchFamily="34" charset="0"/>
                <a:cs typeface="Verdana" panose="020B0604030504040204" pitchFamily="34" charset="0"/>
              </a:rPr>
            </a:br>
            <a:r>
              <a:rPr lang="en-CA" sz="2000" dirty="0">
                <a:latin typeface="Verdana" panose="020B0604030504040204" pitchFamily="34" charset="0"/>
                <a:ea typeface="Verdana" panose="020B0604030504040204" pitchFamily="34" charset="0"/>
                <a:cs typeface="Verdana" panose="020B0604030504040204" pitchFamily="34" charset="0"/>
              </a:rPr>
              <a:t>temperature.</a:t>
            </a:r>
          </a:p>
        </p:txBody>
      </p:sp>
      <p:pic>
        <p:nvPicPr>
          <p:cNvPr id="10" name="Picture 9">
            <a:extLst>
              <a:ext uri="{FF2B5EF4-FFF2-40B4-BE49-F238E27FC236}">
                <a16:creationId xmlns:a16="http://schemas.microsoft.com/office/drawing/2014/main" id="{F5D4A075-B15F-2442-9B03-EB4B6546D221}"/>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02399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55847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does affect (local) climate</a:t>
            </a:r>
          </a:p>
        </p:txBody>
      </p:sp>
      <p:sp>
        <p:nvSpPr>
          <p:cNvPr id="9" name="Rectangle 8"/>
          <p:cNvSpPr/>
          <p:nvPr/>
        </p:nvSpPr>
        <p:spPr>
          <a:xfrm>
            <a:off x="228600" y="1915284"/>
            <a:ext cx="8679621" cy="707886"/>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Direct measurement </a:t>
            </a:r>
            <a:r>
              <a:rPr lang="en-CA" sz="2000" dirty="0">
                <a:latin typeface="Verdana" panose="020B0604030504040204" pitchFamily="34" charset="0"/>
                <a:ea typeface="Verdana" panose="020B0604030504040204" pitchFamily="34" charset="0"/>
                <a:cs typeface="Verdana" panose="020B0604030504040204" pitchFamily="34" charset="0"/>
              </a:rPr>
              <a:t>of temperatures </a:t>
            </a:r>
            <a:r>
              <a:rPr lang="en-CA" sz="2000" u="sng" dirty="0">
                <a:latin typeface="Verdana" panose="020B0604030504040204" pitchFamily="34" charset="0"/>
                <a:ea typeface="Verdana" panose="020B0604030504040204" pitchFamily="34" charset="0"/>
                <a:cs typeface="Verdana" panose="020B0604030504040204" pitchFamily="34" charset="0"/>
              </a:rPr>
              <a:t>within</a:t>
            </a:r>
            <a:r>
              <a:rPr lang="en-CA" sz="2000" dirty="0">
                <a:latin typeface="Verdana" panose="020B0604030504040204" pitchFamily="34" charset="0"/>
                <a:ea typeface="Verdana" panose="020B0604030504040204" pitchFamily="34" charset="0"/>
                <a:cs typeface="Verdana" panose="020B0604030504040204" pitchFamily="34" charset="0"/>
              </a:rPr>
              <a:t> a large Texan wind farm showed a </a:t>
            </a:r>
            <a:r>
              <a:rPr lang="en-CA" sz="2000" u="sng" dirty="0">
                <a:latin typeface="Verdana" panose="020B0604030504040204" pitchFamily="34" charset="0"/>
                <a:ea typeface="Verdana" panose="020B0604030504040204" pitchFamily="34" charset="0"/>
                <a:cs typeface="Verdana" panose="020B0604030504040204" pitchFamily="34" charset="0"/>
              </a:rPr>
              <a:t>0.5° increase in night-time temperatures</a:t>
            </a:r>
            <a:r>
              <a:rPr lang="en-CA" sz="2000" dirty="0">
                <a:latin typeface="Verdana" panose="020B0604030504040204" pitchFamily="34" charset="0"/>
                <a:ea typeface="Verdana" panose="020B0604030504040204" pitchFamily="34" charset="0"/>
                <a:cs typeface="Verdana" panose="020B0604030504040204" pitchFamily="34" charset="0"/>
              </a:rPr>
              <a:t>.</a:t>
            </a:r>
          </a:p>
        </p:txBody>
      </p:sp>
      <p:sp>
        <p:nvSpPr>
          <p:cNvPr id="7" name="TextBox 6"/>
          <p:cNvSpPr txBox="1"/>
          <p:nvPr/>
        </p:nvSpPr>
        <p:spPr>
          <a:xfrm>
            <a:off x="-43730" y="6522940"/>
            <a:ext cx="9548812" cy="307777"/>
          </a:xfrm>
          <a:prstGeom prst="rect">
            <a:avLst/>
          </a:prstGeom>
          <a:noFill/>
        </p:spPr>
        <p:txBody>
          <a:bodyPr wrap="none" rtlCol="0">
            <a:spAutoFit/>
          </a:bodyPr>
          <a:lstStyle/>
          <a:p>
            <a:r>
              <a:rPr lang="en-US" sz="1400" dirty="0" err="1">
                <a:latin typeface="Avenir Medium"/>
                <a:cs typeface="Avenir Medium"/>
              </a:rPr>
              <a:t>theconversation.com</a:t>
            </a:r>
            <a:r>
              <a:rPr lang="en-US" sz="1400" dirty="0">
                <a:latin typeface="Avenir Medium"/>
                <a:cs typeface="Avenir Medium"/>
              </a:rPr>
              <a:t>/wind-power-affects-climate-cooling-and-warming-regions-around-farms-studies-claim-22988</a:t>
            </a:r>
          </a:p>
        </p:txBody>
      </p:sp>
      <p:sp>
        <p:nvSpPr>
          <p:cNvPr id="10" name="Rectangle 9"/>
          <p:cNvSpPr/>
          <p:nvPr/>
        </p:nvSpPr>
        <p:spPr>
          <a:xfrm>
            <a:off x="228600" y="728225"/>
            <a:ext cx="8679621" cy="10156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Both direct evidence and models suggest that large wind farms have slight effects on local, and to some extent, regional climate. </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The effects appear to be </a:t>
            </a:r>
            <a:r>
              <a:rPr lang="en-CA" sz="2000" b="1" dirty="0">
                <a:latin typeface="Verdana" panose="020B0604030504040204" pitchFamily="34" charset="0"/>
                <a:ea typeface="Verdana" panose="020B0604030504040204" pitchFamily="34" charset="0"/>
                <a:cs typeface="Verdana" panose="020B0604030504040204" pitchFamily="34" charset="0"/>
              </a:rPr>
              <a:t>tiny in comparison to GGC</a:t>
            </a:r>
            <a:r>
              <a:rPr lang="en-CA" sz="2000" dirty="0">
                <a:latin typeface="Verdana" panose="020B0604030504040204" pitchFamily="34" charset="0"/>
                <a:ea typeface="Verdana" panose="020B0604030504040204" pitchFamily="34" charset="0"/>
                <a:cs typeface="Verdana" panose="020B0604030504040204" pitchFamily="34" charset="0"/>
              </a:rPr>
              <a:t>.</a:t>
            </a:r>
          </a:p>
        </p:txBody>
      </p:sp>
      <p:sp>
        <p:nvSpPr>
          <p:cNvPr id="12" name="Rectangle 11"/>
          <p:cNvSpPr/>
          <p:nvPr/>
        </p:nvSpPr>
        <p:spPr>
          <a:xfrm>
            <a:off x="255576" y="2775570"/>
            <a:ext cx="8679621" cy="2862322"/>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Several modeling studies </a:t>
            </a:r>
            <a:r>
              <a:rPr lang="en-CA" sz="2000" dirty="0">
                <a:latin typeface="Verdana" panose="020B0604030504040204" pitchFamily="34" charset="0"/>
                <a:ea typeface="Verdana" panose="020B0604030504040204" pitchFamily="34" charset="0"/>
                <a:cs typeface="Verdana" panose="020B0604030504040204" pitchFamily="34" charset="0"/>
              </a:rPr>
              <a:t>of large wind farms have come to similar conclusions.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Models were run many times both with &amp; without wind farms.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farms caused winds to divide &amp; flow around the wind farm. This diversion caused:</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about 0.5° temperature increases (to the north) &amp; deceases (to the south); &amp;</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 few percent changes in precipitation.</a:t>
            </a:r>
          </a:p>
        </p:txBody>
      </p:sp>
      <p:sp>
        <p:nvSpPr>
          <p:cNvPr id="13" name="Rectangle 12"/>
          <p:cNvSpPr/>
          <p:nvPr/>
        </p:nvSpPr>
        <p:spPr>
          <a:xfrm>
            <a:off x="228600" y="5763558"/>
            <a:ext cx="8679621" cy="707886"/>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Q: What mix of sustainable energy technologies will cause the least change to our climate?</a:t>
            </a:r>
          </a:p>
        </p:txBody>
      </p:sp>
      <p:pic>
        <p:nvPicPr>
          <p:cNvPr id="11" name="Picture 10">
            <a:extLst>
              <a:ext uri="{FF2B5EF4-FFF2-40B4-BE49-F238E27FC236}">
                <a16:creationId xmlns:a16="http://schemas.microsoft.com/office/drawing/2014/main" id="{FD0C8E2F-B107-094F-ACF9-0442D32EBF47}"/>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07454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5824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Offshore wind effects on oceans?</a:t>
            </a:r>
          </a:p>
        </p:txBody>
      </p:sp>
      <p:sp>
        <p:nvSpPr>
          <p:cNvPr id="9" name="Rectangle 8"/>
          <p:cNvSpPr/>
          <p:nvPr/>
        </p:nvSpPr>
        <p:spPr>
          <a:xfrm>
            <a:off x="228600" y="786324"/>
            <a:ext cx="8679621"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The bases (and underwater) of offshore wind towers have the most immediate impact on ocean ecosystems.</a:t>
            </a:r>
          </a:p>
        </p:txBody>
      </p:sp>
      <p:sp>
        <p:nvSpPr>
          <p:cNvPr id="7" name="TextBox 6"/>
          <p:cNvSpPr txBox="1"/>
          <p:nvPr/>
        </p:nvSpPr>
        <p:spPr>
          <a:xfrm>
            <a:off x="3304" y="6538620"/>
            <a:ext cx="9252589" cy="307777"/>
          </a:xfrm>
          <a:prstGeom prst="rect">
            <a:avLst/>
          </a:prstGeom>
          <a:noFill/>
        </p:spPr>
        <p:txBody>
          <a:bodyPr wrap="none" rtlCol="0">
            <a:spAutoFit/>
          </a:bodyPr>
          <a:lstStyle/>
          <a:p>
            <a:r>
              <a:rPr lang="en-US" sz="1400" dirty="0">
                <a:latin typeface="Avenir Medium"/>
                <a:cs typeface="Avenir Medium"/>
              </a:rPr>
              <a:t>https://</a:t>
            </a:r>
            <a:r>
              <a:rPr lang="en-US" sz="1400" dirty="0" err="1">
                <a:latin typeface="Avenir Medium"/>
                <a:cs typeface="Avenir Medium"/>
              </a:rPr>
              <a:t>www.technologyreview.com</a:t>
            </a:r>
            <a:r>
              <a:rPr lang="en-US" sz="1400" dirty="0">
                <a:latin typeface="Avenir Medium"/>
                <a:cs typeface="Avenir Medium"/>
              </a:rPr>
              <a:t>/s/608930/first-evidence-that-offshore-wind-farms-are-changing-the-oceans/</a:t>
            </a:r>
          </a:p>
        </p:txBody>
      </p:sp>
      <p:sp>
        <p:nvSpPr>
          <p:cNvPr id="11" name="Rectangle 10"/>
          <p:cNvSpPr/>
          <p:nvPr/>
        </p:nvSpPr>
        <p:spPr>
          <a:xfrm>
            <a:off x="268201" y="1612960"/>
            <a:ext cx="8679621" cy="2246769"/>
          </a:xfrm>
          <a:prstGeom prst="rect">
            <a:avLst/>
          </a:prstGeom>
        </p:spPr>
        <p:txBody>
          <a:bodyPr wrap="square">
            <a:spAutoFit/>
          </a:bodyPr>
          <a:lstStyle/>
          <a:p>
            <a:r>
              <a:rPr lang="en-CA" sz="2000" dirty="0" err="1">
                <a:latin typeface="Verdana" panose="020B0604030504040204" pitchFamily="34" charset="0"/>
                <a:ea typeface="Verdana" panose="020B0604030504040204" pitchFamily="34" charset="0"/>
                <a:cs typeface="Verdana" panose="020B0604030504040204" pitchFamily="34" charset="0"/>
              </a:rPr>
              <a:t>Kaela</a:t>
            </a:r>
            <a:r>
              <a:rPr lang="en-CA" sz="2000" dirty="0">
                <a:latin typeface="Verdana" panose="020B0604030504040204" pitchFamily="34" charset="0"/>
                <a:ea typeface="Verdana" panose="020B0604030504040204" pitchFamily="34" charset="0"/>
                <a:cs typeface="Verdana" panose="020B0604030504040204" pitchFamily="34" charset="0"/>
              </a:rPr>
              <a:t> </a:t>
            </a:r>
            <a:r>
              <a:rPr lang="en-CA" sz="2000" dirty="0" err="1">
                <a:latin typeface="Verdana" panose="020B0604030504040204" pitchFamily="34" charset="0"/>
                <a:ea typeface="Verdana" panose="020B0604030504040204" pitchFamily="34" charset="0"/>
                <a:cs typeface="Verdana" panose="020B0604030504040204" pitchFamily="34" charset="0"/>
              </a:rPr>
              <a:t>Slavik</a:t>
            </a:r>
            <a:r>
              <a:rPr lang="en-CA" sz="2000" dirty="0">
                <a:latin typeface="Verdana" panose="020B0604030504040204" pitchFamily="34" charset="0"/>
                <a:ea typeface="Verdana" panose="020B0604030504040204" pitchFamily="34" charset="0"/>
                <a:cs typeface="Verdana" panose="020B0604030504040204" pitchFamily="34" charset="0"/>
              </a:rPr>
              <a:t>, a German researcher, has shown that wind towers have </a:t>
            </a:r>
            <a:r>
              <a:rPr lang="en-CA" sz="2000" b="1" dirty="0">
                <a:latin typeface="Verdana" panose="020B0604030504040204" pitchFamily="34" charset="0"/>
                <a:ea typeface="Verdana" panose="020B0604030504040204" pitchFamily="34" charset="0"/>
                <a:cs typeface="Verdana" panose="020B0604030504040204" pitchFamily="34" charset="0"/>
              </a:rPr>
              <a:t>beneficial impacts </a:t>
            </a:r>
            <a:r>
              <a:rPr lang="en-CA" sz="2000" dirty="0">
                <a:latin typeface="Verdana" panose="020B0604030504040204" pitchFamily="34" charset="0"/>
                <a:ea typeface="Verdana" panose="020B0604030504040204" pitchFamily="34" charset="0"/>
                <a:cs typeface="Verdana" panose="020B0604030504040204" pitchFamily="34" charset="0"/>
              </a:rPr>
              <a:t>on marine ecosystems.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One tower can support the growth of 4 tonnes of </a:t>
            </a:r>
            <a:r>
              <a:rPr lang="en-CA" sz="2000" b="1" dirty="0">
                <a:latin typeface="Verdana" panose="020B0604030504040204" pitchFamily="34" charset="0"/>
                <a:ea typeface="Verdana" panose="020B0604030504040204" pitchFamily="34" charset="0"/>
                <a:cs typeface="Verdana" panose="020B0604030504040204" pitchFamily="34" charset="0"/>
              </a:rPr>
              <a:t>blue mussels which filter water.</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Blue mussels are usually found along the coasts.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towers will introduce a population of mussels (equal to 20% of coastal populations) at sea</a:t>
            </a:r>
          </a:p>
        </p:txBody>
      </p:sp>
      <p:sp>
        <p:nvSpPr>
          <p:cNvPr id="10" name="Rectangle 9"/>
          <p:cNvSpPr/>
          <p:nvPr/>
        </p:nvSpPr>
        <p:spPr>
          <a:xfrm>
            <a:off x="268201" y="4012129"/>
            <a:ext cx="8679621" cy="2246769"/>
          </a:xfrm>
          <a:prstGeom prst="rect">
            <a:avLst/>
          </a:prstGeom>
        </p:spPr>
        <p:txBody>
          <a:bodyPr wrap="square">
            <a:spAutoFit/>
          </a:bodyPr>
          <a:lstStyle/>
          <a:p>
            <a:r>
              <a:rPr lang="en-CA" sz="2000" u="sng" dirty="0">
                <a:latin typeface="Verdana" panose="020B0604030504040204" pitchFamily="34" charset="0"/>
                <a:ea typeface="Verdana" panose="020B0604030504040204" pitchFamily="34" charset="0"/>
                <a:cs typeface="Verdana" panose="020B0604030504040204" pitchFamily="34" charset="0"/>
              </a:rPr>
              <a:t>The longer-term results</a:t>
            </a:r>
            <a:r>
              <a:rPr lang="en-CA" sz="2000" dirty="0">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Mussels will </a:t>
            </a:r>
            <a:r>
              <a:rPr lang="en-CA" sz="2000" b="1" dirty="0">
                <a:latin typeface="Verdana" panose="020B0604030504040204" pitchFamily="34" charset="0"/>
                <a:ea typeface="Verdana" panose="020B0604030504040204" pitchFamily="34" charset="0"/>
                <a:cs typeface="Verdana" panose="020B0604030504040204" pitchFamily="34" charset="0"/>
              </a:rPr>
              <a:t>concentrate nutrients </a:t>
            </a:r>
            <a:r>
              <a:rPr lang="en-CA" sz="2000" dirty="0">
                <a:latin typeface="Verdana" panose="020B0604030504040204" pitchFamily="34" charset="0"/>
                <a:ea typeface="Verdana" panose="020B0604030504040204" pitchFamily="34" charset="0"/>
                <a:cs typeface="Verdana" panose="020B0604030504040204" pitchFamily="34" charset="0"/>
              </a:rPr>
              <a:t>&amp; provide a foundation for the growth of a more </a:t>
            </a:r>
            <a:r>
              <a:rPr lang="en-CA" sz="2000" b="1" dirty="0">
                <a:latin typeface="Verdana" panose="020B0604030504040204" pitchFamily="34" charset="0"/>
                <a:ea typeface="Verdana" panose="020B0604030504040204" pitchFamily="34" charset="0"/>
                <a:cs typeface="Verdana" panose="020B0604030504040204" pitchFamily="34" charset="0"/>
              </a:rPr>
              <a:t>complex ecosystem</a:t>
            </a:r>
            <a:r>
              <a:rPr lang="en-CA"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Towers ‘protect’ their locals from drag fishing, protecting this ecosystem.</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These ‘new’ </a:t>
            </a:r>
            <a:r>
              <a:rPr lang="en-CA" sz="2000" dirty="0" err="1">
                <a:latin typeface="Verdana" panose="020B0604030504040204" pitchFamily="34" charset="0"/>
                <a:ea typeface="Verdana" panose="020B0604030504040204" pitchFamily="34" charset="0"/>
                <a:cs typeface="Verdana" panose="020B0604030504040204" pitchFamily="34" charset="0"/>
              </a:rPr>
              <a:t>biodiverse</a:t>
            </a:r>
            <a:r>
              <a:rPr lang="en-CA" sz="2000" dirty="0">
                <a:latin typeface="Verdana" panose="020B0604030504040204" pitchFamily="34" charset="0"/>
                <a:ea typeface="Verdana" panose="020B0604030504040204" pitchFamily="34" charset="0"/>
                <a:cs typeface="Verdana" panose="020B0604030504040204" pitchFamily="34" charset="0"/>
              </a:rPr>
              <a:t> ecosystems may provide habitat for </a:t>
            </a:r>
            <a:r>
              <a:rPr lang="en-CA" sz="2000" u="sng" dirty="0">
                <a:latin typeface="Verdana" panose="020B0604030504040204" pitchFamily="34" charset="0"/>
                <a:ea typeface="Verdana" panose="020B0604030504040204" pitchFamily="34" charset="0"/>
                <a:cs typeface="Verdana" panose="020B0604030504040204" pitchFamily="34" charset="0"/>
              </a:rPr>
              <a:t>alien species</a:t>
            </a:r>
            <a:r>
              <a:rPr lang="en-CA" sz="2000" dirty="0">
                <a:latin typeface="Verdana" panose="020B0604030504040204" pitchFamily="34" charset="0"/>
                <a:ea typeface="Verdana" panose="020B0604030504040204" pitchFamily="34" charset="0"/>
                <a:cs typeface="Verdana" panose="020B0604030504040204" pitchFamily="34" charset="0"/>
              </a:rPr>
              <a:t>.</a:t>
            </a:r>
          </a:p>
        </p:txBody>
      </p:sp>
      <p:pic>
        <p:nvPicPr>
          <p:cNvPr id="12" name="Picture 11">
            <a:extLst>
              <a:ext uri="{FF2B5EF4-FFF2-40B4-BE49-F238E27FC236}">
                <a16:creationId xmlns:a16="http://schemas.microsoft.com/office/drawing/2014/main" id="{AE115C37-CF96-A448-8DB4-0A10E7D4CFE1}"/>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88165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88013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Not all farmers like wind</a:t>
            </a:r>
          </a:p>
        </p:txBody>
      </p:sp>
      <p:sp>
        <p:nvSpPr>
          <p:cNvPr id="9" name="Rectangle 8"/>
          <p:cNvSpPr/>
          <p:nvPr/>
        </p:nvSpPr>
        <p:spPr>
          <a:xfrm>
            <a:off x="228600" y="828856"/>
            <a:ext cx="8679621" cy="163121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In Iowa </a:t>
            </a:r>
            <a:r>
              <a:rPr lang="en-CA" sz="2000" u="sng" dirty="0">
                <a:latin typeface="Verdana" panose="020B0604030504040204" pitchFamily="34" charset="0"/>
                <a:ea typeface="Verdana" panose="020B0604030504040204" pitchFamily="34" charset="0"/>
                <a:cs typeface="Verdana" panose="020B0604030504040204" pitchFamily="34" charset="0"/>
              </a:rPr>
              <a:t>wind produces 36% of electricity </a:t>
            </a:r>
            <a:r>
              <a:rPr lang="en-CA" sz="2000" dirty="0">
                <a:latin typeface="Verdana" panose="020B0604030504040204" pitchFamily="34" charset="0"/>
                <a:ea typeface="Verdana" panose="020B0604030504040204" pitchFamily="34" charset="0"/>
                <a:cs typeface="Verdana" panose="020B0604030504040204" pitchFamily="34" charset="0"/>
              </a:rPr>
              <a:t>and it’s still growing. Many farmers are affected, &amp; </a:t>
            </a:r>
            <a:r>
              <a:rPr lang="en-CA" sz="2000" b="1" dirty="0">
                <a:latin typeface="Verdana" panose="020B0604030504040204" pitchFamily="34" charset="0"/>
                <a:ea typeface="Verdana" panose="020B0604030504040204" pitchFamily="34" charset="0"/>
                <a:cs typeface="Verdana" panose="020B0604030504040204" pitchFamily="34" charset="0"/>
              </a:rPr>
              <a:t>some aren’t happy</a:t>
            </a:r>
            <a:r>
              <a:rPr lang="en-CA" sz="2000" dirty="0">
                <a:latin typeface="Verdana" panose="020B0604030504040204" pitchFamily="34" charset="0"/>
                <a:ea typeface="Verdana" panose="020B0604030504040204" pitchFamily="34" charset="0"/>
                <a:cs typeface="Verdana" panose="020B0604030504040204" pitchFamily="34" charset="0"/>
              </a:rPr>
              <a:t>. The unhappy tend to be: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Neighbours of wind farms; or</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Tenant farmers with wind.</a:t>
            </a:r>
          </a:p>
        </p:txBody>
      </p:sp>
      <p:sp>
        <p:nvSpPr>
          <p:cNvPr id="7" name="TextBox 6"/>
          <p:cNvSpPr txBox="1"/>
          <p:nvPr/>
        </p:nvSpPr>
        <p:spPr>
          <a:xfrm>
            <a:off x="34660" y="6334780"/>
            <a:ext cx="8934106" cy="523220"/>
          </a:xfrm>
          <a:prstGeom prst="rect">
            <a:avLst/>
          </a:prstGeom>
          <a:noFill/>
        </p:spPr>
        <p:txBody>
          <a:bodyPr wrap="none" rtlCol="0">
            <a:spAutoFit/>
          </a:bodyPr>
          <a:lstStyle/>
          <a:p>
            <a:r>
              <a:rPr lang="en-US" sz="1400" dirty="0">
                <a:latin typeface="Avenir Medium"/>
                <a:cs typeface="Avenir Medium"/>
              </a:rPr>
              <a:t>http://</a:t>
            </a:r>
            <a:r>
              <a:rPr lang="en-US" sz="1400" dirty="0" err="1">
                <a:latin typeface="Avenir Medium"/>
                <a:cs typeface="Avenir Medium"/>
              </a:rPr>
              <a:t>www.slate.com</a:t>
            </a:r>
            <a:r>
              <a:rPr lang="en-US" sz="1400" dirty="0">
                <a:latin typeface="Avenir Medium"/>
                <a:cs typeface="Avenir Medium"/>
              </a:rPr>
              <a:t>/articles/technology/</a:t>
            </a:r>
            <a:r>
              <a:rPr lang="en-US" sz="1400" dirty="0" err="1">
                <a:latin typeface="Avenir Medium"/>
                <a:cs typeface="Avenir Medium"/>
              </a:rPr>
              <a:t>future_tense</a:t>
            </a:r>
            <a:r>
              <a:rPr lang="en-US" sz="1400" dirty="0">
                <a:latin typeface="Avenir Medium"/>
                <a:cs typeface="Avenir Medium"/>
              </a:rPr>
              <a:t>/2017/08/</a:t>
            </a:r>
            <a:r>
              <a:rPr lang="en-US" sz="1400" dirty="0" err="1">
                <a:latin typeface="Avenir Medium"/>
                <a:cs typeface="Avenir Medium"/>
              </a:rPr>
              <a:t>why_farmers_in_iowa_hope_wind_energy</a:t>
            </a:r>
            <a:r>
              <a:rPr lang="en-US" sz="1400" dirty="0">
                <a:latin typeface="Avenir Medium"/>
                <a:cs typeface="Avenir Medium"/>
              </a:rPr>
              <a:t>_</a:t>
            </a:r>
            <a:br>
              <a:rPr lang="en-US" sz="1400" dirty="0">
                <a:latin typeface="Avenir Medium"/>
                <a:cs typeface="Avenir Medium"/>
              </a:rPr>
            </a:br>
            <a:r>
              <a:rPr lang="en-US" sz="1400" dirty="0" err="1">
                <a:latin typeface="Avenir Medium"/>
                <a:cs typeface="Avenir Medium"/>
              </a:rPr>
              <a:t>will_blow_over.html</a:t>
            </a:r>
            <a:endParaRPr lang="en-US" sz="1400" dirty="0">
              <a:latin typeface="Avenir Medium"/>
              <a:cs typeface="Avenir Medium"/>
            </a:endParaRPr>
          </a:p>
        </p:txBody>
      </p:sp>
      <p:sp>
        <p:nvSpPr>
          <p:cNvPr id="10" name="Rectangle 9"/>
          <p:cNvSpPr/>
          <p:nvPr/>
        </p:nvSpPr>
        <p:spPr>
          <a:xfrm>
            <a:off x="228600" y="3678866"/>
            <a:ext cx="8679621" cy="2554545"/>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Complaints?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Heavy equipment brought in to install turbines breaks drainage tiles, damaging crops or making it hard to </a:t>
            </a:r>
            <a:r>
              <a:rPr lang="en-CA" sz="2000" dirty="0" err="1">
                <a:latin typeface="Verdana" panose="020B0604030504040204" pitchFamily="34" charset="0"/>
                <a:ea typeface="Verdana" panose="020B0604030504040204" pitchFamily="34" charset="0"/>
                <a:cs typeface="Verdana" panose="020B0604030504040204" pitchFamily="34" charset="0"/>
              </a:rPr>
              <a:t>crop.l</a:t>
            </a:r>
            <a:endParaRPr lang="en-CA" sz="2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Towers interfere with crop dusting.</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Worry about catastrophic turbine failure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turbine syndrome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Wind operators seem more like overlords then neighbours.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Easements restrict what can be done on farms &amp; properties.</a:t>
            </a:r>
          </a:p>
        </p:txBody>
      </p:sp>
      <p:sp>
        <p:nvSpPr>
          <p:cNvPr id="12" name="Rectangle 11"/>
          <p:cNvSpPr/>
          <p:nvPr/>
        </p:nvSpPr>
        <p:spPr>
          <a:xfrm>
            <a:off x="228600" y="2729883"/>
            <a:ext cx="8679621"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In Iowa, 97% of wind is owned by utilities &amp; large developers.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Only 3% is community wind.</a:t>
            </a:r>
          </a:p>
        </p:txBody>
      </p:sp>
      <p:pic>
        <p:nvPicPr>
          <p:cNvPr id="11" name="Picture 10">
            <a:extLst>
              <a:ext uri="{FF2B5EF4-FFF2-40B4-BE49-F238E27FC236}">
                <a16:creationId xmlns:a16="http://schemas.microsoft.com/office/drawing/2014/main" id="{E0EF8145-6F53-0C4B-85EB-40E6C2E4B8B9}"/>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564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98327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Vermont’s attitude to wind power</a:t>
            </a:r>
          </a:p>
        </p:txBody>
      </p:sp>
      <p:sp>
        <p:nvSpPr>
          <p:cNvPr id="6" name="Rectangle 5"/>
          <p:cNvSpPr/>
          <p:nvPr/>
        </p:nvSpPr>
        <p:spPr>
          <a:xfrm>
            <a:off x="255576" y="769116"/>
            <a:ext cx="8679621" cy="2246769"/>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Solar is popular </a:t>
            </a:r>
            <a:r>
              <a:rPr lang="en-CA" sz="2000" dirty="0">
                <a:latin typeface="Verdana" panose="020B0604030504040204" pitchFamily="34" charset="0"/>
                <a:ea typeface="Verdana" panose="020B0604030504040204" pitchFamily="34" charset="0"/>
                <a:cs typeface="Verdana" panose="020B0604030504040204" pitchFamily="34" charset="0"/>
              </a:rPr>
              <a:t>&amp; </a:t>
            </a:r>
            <a:r>
              <a:rPr lang="en-CA" sz="2000" u="sng" dirty="0">
                <a:latin typeface="Verdana" panose="020B0604030504040204" pitchFamily="34" charset="0"/>
                <a:ea typeface="Verdana" panose="020B0604030504040204" pitchFamily="34" charset="0"/>
                <a:cs typeface="Verdana" panose="020B0604030504040204" pitchFamily="34" charset="0"/>
              </a:rPr>
              <a:t>only the largest projects are opposed </a:t>
            </a:r>
            <a:r>
              <a:rPr lang="en-CA" sz="2000" dirty="0">
                <a:latin typeface="Verdana" panose="020B0604030504040204" pitchFamily="34" charset="0"/>
                <a:ea typeface="Verdana" panose="020B0604030504040204" pitchFamily="34" charset="0"/>
                <a:cs typeface="Verdana" panose="020B0604030504040204" pitchFamily="34" charset="0"/>
              </a:rPr>
              <a:t>on the grounds that they look large &amp; industrial &amp; may occupy </a:t>
            </a:r>
            <a:r>
              <a:rPr lang="en-CA" sz="2000" dirty="0" err="1">
                <a:latin typeface="Verdana" panose="020B0604030504040204" pitchFamily="34" charset="0"/>
                <a:ea typeface="Verdana" panose="020B0604030504040204" pitchFamily="34" charset="0"/>
                <a:cs typeface="Verdana" panose="020B0604030504040204" pitchFamily="34" charset="0"/>
              </a:rPr>
              <a:t>ag</a:t>
            </a:r>
            <a:r>
              <a:rPr lang="en-CA" sz="2000" dirty="0">
                <a:latin typeface="Verdana" panose="020B0604030504040204" pitchFamily="34" charset="0"/>
                <a:ea typeface="Verdana" panose="020B0604030504040204" pitchFamily="34" charset="0"/>
                <a:cs typeface="Verdana" panose="020B0604030504040204" pitchFamily="34" charset="0"/>
              </a:rPr>
              <a:t> lands.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 2016 survey showed that 75% of Vermonters want more solar to be built in their communities.</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Democrats: 		87%</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Independents: 	67%</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Republicans: 	56%</a:t>
            </a:r>
          </a:p>
        </p:txBody>
      </p:sp>
      <p:sp>
        <p:nvSpPr>
          <p:cNvPr id="2" name="TextBox 1"/>
          <p:cNvSpPr txBox="1"/>
          <p:nvPr/>
        </p:nvSpPr>
        <p:spPr>
          <a:xfrm>
            <a:off x="109746" y="6405319"/>
            <a:ext cx="8943750" cy="461665"/>
          </a:xfrm>
          <a:prstGeom prst="rect">
            <a:avLst/>
          </a:prstGeom>
          <a:noFill/>
        </p:spPr>
        <p:txBody>
          <a:bodyPr wrap="none" rtlCol="0">
            <a:spAutoFit/>
          </a:bodyPr>
          <a:lstStyle/>
          <a:p>
            <a:r>
              <a:rPr lang="en-US" sz="1200" dirty="0">
                <a:hlinkClick r:id="rId2"/>
              </a:rPr>
              <a:t>vtdigger.org/2016/02/19/survey-shows-75-percent-of-vermonters-want-more-solar/</a:t>
            </a:r>
            <a:endParaRPr lang="en-US" sz="1200" dirty="0"/>
          </a:p>
          <a:p>
            <a:r>
              <a:rPr lang="en-US" sz="1200" dirty="0" err="1"/>
              <a:t>www.castleton.edu</a:t>
            </a:r>
            <a:r>
              <a:rPr lang="en-US" sz="1200" dirty="0"/>
              <a:t>/about-</a:t>
            </a:r>
            <a:r>
              <a:rPr lang="en-US" sz="1200" dirty="0" err="1"/>
              <a:t>castleton</a:t>
            </a:r>
            <a:r>
              <a:rPr lang="en-US" sz="1200" dirty="0"/>
              <a:t>/the-</a:t>
            </a:r>
            <a:r>
              <a:rPr lang="en-US" sz="1200" dirty="0" err="1"/>
              <a:t>castleton</a:t>
            </a:r>
            <a:r>
              <a:rPr lang="en-US" sz="1200" dirty="0"/>
              <a:t>-polling-institute/poll-results/</a:t>
            </a:r>
            <a:r>
              <a:rPr lang="en-US" sz="1200" dirty="0" err="1"/>
              <a:t>castleton</a:t>
            </a:r>
            <a:r>
              <a:rPr lang="en-US" sz="1200" dirty="0"/>
              <a:t>-poll-examines-</a:t>
            </a:r>
            <a:r>
              <a:rPr lang="en-US" sz="1200" dirty="0" err="1"/>
              <a:t>vermonters</a:t>
            </a:r>
            <a:r>
              <a:rPr lang="en-US" sz="1200" dirty="0"/>
              <a:t>-views-on-wind-power/</a:t>
            </a:r>
          </a:p>
        </p:txBody>
      </p:sp>
      <p:sp>
        <p:nvSpPr>
          <p:cNvPr id="10" name="Rectangle 9"/>
          <p:cNvSpPr/>
          <p:nvPr/>
        </p:nvSpPr>
        <p:spPr>
          <a:xfrm>
            <a:off x="255576" y="3200591"/>
            <a:ext cx="8679621" cy="3170099"/>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Wind is a bit less popular.</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 2013 survey showed that 66% of Vermonters support ridgeline wind development. Support was age dependent:</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18 - 34: 		73%</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35 - 54: 		68%</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55 </a:t>
            </a:r>
            <a:r>
              <a:rPr lang="en-CA" sz="2000" dirty="0">
                <a:latin typeface="Verdana" panose="020B0604030504040204" pitchFamily="34" charset="0"/>
                <a:ea typeface="Verdana" panose="020B0604030504040204" pitchFamily="34" charset="0"/>
                <a:cs typeface="Verdana" panose="020B0604030504040204" pitchFamily="34" charset="0"/>
                <a:sym typeface="Wingdings"/>
              </a:rPr>
              <a:t></a:t>
            </a:r>
            <a:r>
              <a:rPr lang="en-CA" sz="2000" dirty="0">
                <a:latin typeface="Verdana" panose="020B0604030504040204" pitchFamily="34" charset="0"/>
                <a:ea typeface="Verdana" panose="020B0604030504040204" pitchFamily="34" charset="0"/>
                <a:cs typeface="Verdana" panose="020B0604030504040204" pitchFamily="34" charset="0"/>
              </a:rPr>
              <a:t> : 		61%</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Support for </a:t>
            </a:r>
            <a:r>
              <a:rPr lang="en-CA" sz="2000" u="sng" dirty="0">
                <a:latin typeface="Verdana" panose="020B0604030504040204" pitchFamily="34" charset="0"/>
                <a:ea typeface="Verdana" panose="020B0604030504040204" pitchFamily="34" charset="0"/>
                <a:cs typeface="Verdana" panose="020B0604030504040204" pitchFamily="34" charset="0"/>
              </a:rPr>
              <a:t>government subsidies for RE</a:t>
            </a:r>
            <a:r>
              <a:rPr lang="en-CA" sz="2000" dirty="0">
                <a:latin typeface="Verdana" panose="020B0604030504040204" pitchFamily="34" charset="0"/>
                <a:ea typeface="Verdana" panose="020B0604030504040204" pitchFamily="34" charset="0"/>
                <a:cs typeface="Verdana" panose="020B0604030504040204" pitchFamily="34" charset="0"/>
              </a:rPr>
              <a:t> split politically:</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Democrats:		77%	</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Independents:	67%</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Republicans:		49%</a:t>
            </a:r>
          </a:p>
        </p:txBody>
      </p:sp>
      <p:pic>
        <p:nvPicPr>
          <p:cNvPr id="9" name="Picture 8">
            <a:extLst>
              <a:ext uri="{FF2B5EF4-FFF2-40B4-BE49-F238E27FC236}">
                <a16:creationId xmlns:a16="http://schemas.microsoft.com/office/drawing/2014/main" id="{FF4AEDE8-D500-D34B-B46A-AE2908731831}"/>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4903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228600" y="2518284"/>
            <a:ext cx="8524631" cy="584775"/>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9.2: The wind</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6C0DEC83-B533-9746-977F-8BFE1209A8CF}"/>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9341959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08880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Vermont: Who should decide?</a:t>
            </a:r>
          </a:p>
        </p:txBody>
      </p:sp>
      <p:sp>
        <p:nvSpPr>
          <p:cNvPr id="6" name="Rectangle 5"/>
          <p:cNvSpPr/>
          <p:nvPr/>
        </p:nvSpPr>
        <p:spPr>
          <a:xfrm>
            <a:off x="255576" y="769116"/>
            <a:ext cx="8863023" cy="1323439"/>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A Vermont Public Radio poll asked </a:t>
            </a:r>
            <a:r>
              <a:rPr lang="en-CA" sz="2000" b="1" dirty="0">
                <a:latin typeface="Verdana" panose="020B0604030504040204" pitchFamily="34" charset="0"/>
                <a:ea typeface="Verdana" panose="020B0604030504040204" pitchFamily="34" charset="0"/>
                <a:cs typeface="Verdana" panose="020B0604030504040204" pitchFamily="34" charset="0"/>
              </a:rPr>
              <a:t>who should make decisions about large wind power development</a:t>
            </a:r>
            <a:r>
              <a:rPr lang="en-CA"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67% trust the Public Service Board (PSB)</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12% say that the PSB should have final say on locating turbines</a:t>
            </a:r>
          </a:p>
        </p:txBody>
      </p:sp>
      <p:sp>
        <p:nvSpPr>
          <p:cNvPr id="2" name="TextBox 1"/>
          <p:cNvSpPr txBox="1"/>
          <p:nvPr/>
        </p:nvSpPr>
        <p:spPr>
          <a:xfrm>
            <a:off x="109746" y="6499399"/>
            <a:ext cx="7640946" cy="307777"/>
          </a:xfrm>
          <a:prstGeom prst="rect">
            <a:avLst/>
          </a:prstGeom>
          <a:noFill/>
        </p:spPr>
        <p:txBody>
          <a:bodyPr wrap="none" rtlCol="0">
            <a:spAutoFit/>
          </a:bodyPr>
          <a:lstStyle/>
          <a:p>
            <a:r>
              <a:rPr lang="en-US" sz="1400" dirty="0"/>
              <a:t>http://</a:t>
            </a:r>
            <a:r>
              <a:rPr lang="en-US" sz="1400" dirty="0" err="1"/>
              <a:t>digital.vpr.net</a:t>
            </a:r>
            <a:r>
              <a:rPr lang="en-US" sz="1400" dirty="0"/>
              <a:t>/post/vpr-poll-large-scale-wind-vermonters-are-split-over-local-control#stream/0</a:t>
            </a:r>
          </a:p>
        </p:txBody>
      </p:sp>
      <p:sp>
        <p:nvSpPr>
          <p:cNvPr id="9" name="Rectangle 8"/>
          <p:cNvSpPr/>
          <p:nvPr/>
        </p:nvSpPr>
        <p:spPr>
          <a:xfrm>
            <a:off x="255576" y="2147980"/>
            <a:ext cx="8679621" cy="400110"/>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Is that </a:t>
            </a:r>
            <a:r>
              <a:rPr lang="en-CA" sz="2000" u="sng" dirty="0">
                <a:latin typeface="Verdana" panose="020B0604030504040204" pitchFamily="34" charset="0"/>
                <a:ea typeface="Verdana" panose="020B0604030504040204" pitchFamily="34" charset="0"/>
                <a:cs typeface="Verdana" panose="020B0604030504040204" pitchFamily="34" charset="0"/>
              </a:rPr>
              <a:t>contradictory</a:t>
            </a:r>
            <a:r>
              <a:rPr lang="en-CA" sz="2000" dirty="0">
                <a:latin typeface="Verdana" panose="020B0604030504040204" pitchFamily="34" charset="0"/>
                <a:ea typeface="Verdana" panose="020B0604030504040204" pitchFamily="34" charset="0"/>
                <a:cs typeface="Verdana" panose="020B0604030504040204" pitchFamily="34" charset="0"/>
              </a:rPr>
              <a:t>? Not necessarily</a:t>
            </a:r>
            <a:r>
              <a:rPr lang="is-IS" sz="2000" dirty="0">
                <a:latin typeface="Verdana" panose="020B0604030504040204" pitchFamily="34" charset="0"/>
                <a:ea typeface="Verdana" panose="020B0604030504040204" pitchFamily="34" charset="0"/>
                <a:cs typeface="Verdana" panose="020B0604030504040204" pitchFamily="34" charset="0"/>
              </a:rPr>
              <a:t>….</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p:cNvSpPr/>
          <p:nvPr/>
        </p:nvSpPr>
        <p:spPr>
          <a:xfrm>
            <a:off x="271254" y="2612902"/>
            <a:ext cx="8679621" cy="1323439"/>
          </a:xfrm>
          <a:prstGeom prst="rect">
            <a:avLst/>
          </a:prstGeom>
        </p:spPr>
        <p:txBody>
          <a:bodyPr wrap="square">
            <a:spAutoFit/>
          </a:bodyPr>
          <a:lstStyle/>
          <a:p>
            <a:r>
              <a:rPr lang="en-CA" sz="2000" i="1" dirty="0">
                <a:latin typeface="Verdana" panose="020B0604030504040204" pitchFamily="34" charset="0"/>
                <a:ea typeface="Verdana" panose="020B0604030504040204" pitchFamily="34" charset="0"/>
                <a:cs typeface="Verdana" panose="020B0604030504040204" pitchFamily="34" charset="0"/>
              </a:rPr>
              <a:t>"It's just that their preference would be to have the decisions more local. Vermonters tend to think very well of their state government. But if you look there, they prefer the local to the state.”   - Rich Clark, pollster</a:t>
            </a:r>
          </a:p>
        </p:txBody>
      </p:sp>
      <p:sp>
        <p:nvSpPr>
          <p:cNvPr id="12" name="Rectangle 11"/>
          <p:cNvSpPr/>
          <p:nvPr/>
        </p:nvSpPr>
        <p:spPr>
          <a:xfrm>
            <a:off x="355354" y="4049668"/>
            <a:ext cx="8679621" cy="1015663"/>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So </a:t>
            </a:r>
            <a:r>
              <a:rPr lang="en-US" sz="2000" u="sng" dirty="0">
                <a:latin typeface="Verdana" panose="020B0604030504040204" pitchFamily="34" charset="0"/>
                <a:ea typeface="Verdana" panose="020B0604030504040204" pitchFamily="34" charset="0"/>
                <a:cs typeface="Verdana" panose="020B0604030504040204" pitchFamily="34" charset="0"/>
              </a:rPr>
              <a:t>who should </a:t>
            </a:r>
            <a:r>
              <a:rPr lang="en-US" sz="2000" dirty="0">
                <a:latin typeface="Verdana" panose="020B0604030504040204" pitchFamily="34" charset="0"/>
                <a:ea typeface="Verdana" panose="020B0604030504040204" pitchFamily="34" charset="0"/>
                <a:cs typeface="Verdana" panose="020B0604030504040204" pitchFamily="34" charset="0"/>
              </a:rPr>
              <a:t>make the final decision?</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39% say landowners should decide</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34% say communities should vote</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5105333" y="4355584"/>
            <a:ext cx="3612014" cy="400110"/>
          </a:xfrm>
          <a:prstGeom prst="rect">
            <a:avLst/>
          </a:prstGeom>
          <a:no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sym typeface="Wingdings"/>
              </a:rPr>
              <a:t> But </a:t>
            </a: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59% of Republicans</a:t>
            </a:r>
          </a:p>
        </p:txBody>
      </p:sp>
      <p:sp>
        <p:nvSpPr>
          <p:cNvPr id="13" name="TextBox 12"/>
          <p:cNvSpPr txBox="1"/>
          <p:nvPr/>
        </p:nvSpPr>
        <p:spPr>
          <a:xfrm>
            <a:off x="5136689" y="4665221"/>
            <a:ext cx="3655168" cy="400110"/>
          </a:xfrm>
          <a:prstGeom prst="rect">
            <a:avLst/>
          </a:prstGeom>
          <a:noFill/>
        </p:spPr>
        <p:txBody>
          <a:bodyPr wrap="none" rtlCol="0">
            <a:spAutoFit/>
          </a:bodyPr>
          <a:lstStyle/>
          <a:p>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sym typeface="Wingdings"/>
              </a:rPr>
              <a:t> But 42</a:t>
            </a:r>
            <a:r>
              <a:rPr lang="en-US" sz="2000" dirty="0">
                <a:solidFill>
                  <a:srgbClr val="0000FF"/>
                </a:solidFill>
                <a:latin typeface="Verdana" panose="020B0604030504040204" pitchFamily="34" charset="0"/>
                <a:ea typeface="Verdana" panose="020B0604030504040204" pitchFamily="34" charset="0"/>
                <a:cs typeface="Verdana" panose="020B0604030504040204" pitchFamily="34" charset="0"/>
              </a:rPr>
              <a:t>% of ‘left leaning’</a:t>
            </a:r>
          </a:p>
        </p:txBody>
      </p:sp>
      <p:sp>
        <p:nvSpPr>
          <p:cNvPr id="14" name="Rectangle 13"/>
          <p:cNvSpPr/>
          <p:nvPr/>
        </p:nvSpPr>
        <p:spPr>
          <a:xfrm>
            <a:off x="378622" y="5195279"/>
            <a:ext cx="8679621" cy="1323439"/>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PSB support </a:t>
            </a:r>
            <a:r>
              <a:rPr lang="en-US" sz="2000" u="sng" dirty="0">
                <a:latin typeface="Verdana" panose="020B0604030504040204" pitchFamily="34" charset="0"/>
                <a:ea typeface="Verdana" panose="020B0604030504040204" pitchFamily="34" charset="0"/>
                <a:cs typeface="Verdana" panose="020B0604030504040204" pitchFamily="34" charset="0"/>
              </a:rPr>
              <a:t>depends on location &amp; likelihood </a:t>
            </a:r>
            <a:r>
              <a:rPr lang="en-US" sz="2000" dirty="0">
                <a:latin typeface="Verdana" panose="020B0604030504040204" pitchFamily="34" charset="0"/>
                <a:ea typeface="Verdana" panose="020B0604030504040204" pitchFamily="34" charset="0"/>
                <a:cs typeface="Verdana" panose="020B0604030504040204" pitchFamily="34" charset="0"/>
              </a:rPr>
              <a:t>of local big wind.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Chittenden county more strongly supports PSB (local wind not likely)</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Southern Vermont (large wind target) supports the PSB less.</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a:extLst>
              <a:ext uri="{FF2B5EF4-FFF2-40B4-BE49-F238E27FC236}">
                <a16:creationId xmlns:a16="http://schemas.microsoft.com/office/drawing/2014/main" id="{012059BC-8F0D-7141-980E-273F66CFD427}"/>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99307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3" grpId="0"/>
      <p:bldP spid="13"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13368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stirs passion in Vermont</a:t>
            </a:r>
          </a:p>
        </p:txBody>
      </p:sp>
      <p:sp>
        <p:nvSpPr>
          <p:cNvPr id="6" name="Rectangle 5"/>
          <p:cNvSpPr/>
          <p:nvPr/>
        </p:nvSpPr>
        <p:spPr>
          <a:xfrm>
            <a:off x="255576" y="694686"/>
            <a:ext cx="8679621" cy="707886"/>
          </a:xfrm>
          <a:prstGeom prst="rect">
            <a:avLst/>
          </a:prstGeom>
        </p:spPr>
        <p:txBody>
          <a:bodyPr wrap="square">
            <a:spAutoFit/>
          </a:bodyPr>
          <a:lstStyle/>
          <a:p>
            <a:r>
              <a:rPr lang="en-CA" sz="2000" i="1" dirty="0">
                <a:latin typeface="Verdana" panose="020B0604030504040204" pitchFamily="34" charset="0"/>
                <a:ea typeface="Verdana" panose="020B0604030504040204" pitchFamily="34" charset="0"/>
                <a:cs typeface="Verdana" panose="020B0604030504040204" pitchFamily="34" charset="0"/>
              </a:rPr>
              <a:t>‘People who hate wind power in Vermont really hate wind power. That is a statement I will ask you to remember.’</a:t>
            </a:r>
          </a:p>
        </p:txBody>
      </p:sp>
      <p:sp>
        <p:nvSpPr>
          <p:cNvPr id="2" name="TextBox 1"/>
          <p:cNvSpPr txBox="1"/>
          <p:nvPr/>
        </p:nvSpPr>
        <p:spPr>
          <a:xfrm>
            <a:off x="109746" y="6499399"/>
            <a:ext cx="5250155" cy="307777"/>
          </a:xfrm>
          <a:prstGeom prst="rect">
            <a:avLst/>
          </a:prstGeom>
          <a:noFill/>
        </p:spPr>
        <p:txBody>
          <a:bodyPr wrap="none" rtlCol="0">
            <a:spAutoFit/>
          </a:bodyPr>
          <a:lstStyle/>
          <a:p>
            <a:r>
              <a:rPr lang="en-US" sz="1400" dirty="0"/>
              <a:t>https://</a:t>
            </a:r>
            <a:r>
              <a:rPr lang="en-US" sz="1400" dirty="0" err="1"/>
              <a:t>cleantechnica.com</a:t>
            </a:r>
            <a:r>
              <a:rPr lang="en-US" sz="1400" dirty="0"/>
              <a:t>/2017/05/24/</a:t>
            </a:r>
            <a:r>
              <a:rPr lang="en-US" sz="1400" dirty="0" err="1"/>
              <a:t>whats</a:t>
            </a:r>
            <a:r>
              <a:rPr lang="en-US" sz="1400" dirty="0"/>
              <a:t>-wind-power-</a:t>
            </a:r>
            <a:r>
              <a:rPr lang="en-US" sz="1400" dirty="0" err="1"/>
              <a:t>vermont</a:t>
            </a:r>
            <a:r>
              <a:rPr lang="en-US" sz="1400" dirty="0"/>
              <a:t>/</a:t>
            </a:r>
          </a:p>
        </p:txBody>
      </p:sp>
      <p:sp>
        <p:nvSpPr>
          <p:cNvPr id="9" name="Rectangle 8"/>
          <p:cNvSpPr/>
          <p:nvPr/>
        </p:nvSpPr>
        <p:spPr>
          <a:xfrm>
            <a:off x="333966" y="1361831"/>
            <a:ext cx="8679621" cy="163121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While surveys show that most Vermonters support wind, even large wind, some are </a:t>
            </a:r>
            <a:r>
              <a:rPr lang="en-CA" sz="2000" b="1" dirty="0">
                <a:latin typeface="Verdana" panose="020B0604030504040204" pitchFamily="34" charset="0"/>
                <a:ea typeface="Verdana" panose="020B0604030504040204" pitchFamily="34" charset="0"/>
                <a:cs typeface="Verdana" panose="020B0604030504040204" pitchFamily="34" charset="0"/>
              </a:rPr>
              <a:t>passionately opposed</a:t>
            </a:r>
            <a:r>
              <a:rPr lang="en-CA" sz="2000" dirty="0">
                <a:latin typeface="Verdana" panose="020B0604030504040204" pitchFamily="34" charset="0"/>
                <a:ea typeface="Verdana" panose="020B0604030504040204" pitchFamily="34" charset="0"/>
                <a:cs typeface="Verdana" panose="020B0604030504040204" pitchFamily="34" charset="0"/>
              </a:rPr>
              <a:t>. Issues: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Environmental damage to sensitive ridge-top habitats.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Aesthetics &amp; property value concerns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Concerns about health effects</a:t>
            </a:r>
          </a:p>
        </p:txBody>
      </p:sp>
      <p:sp>
        <p:nvSpPr>
          <p:cNvPr id="15" name="Rectangle 14"/>
          <p:cNvSpPr/>
          <p:nvPr/>
        </p:nvSpPr>
        <p:spPr>
          <a:xfrm>
            <a:off x="306990" y="4076894"/>
            <a:ext cx="8679621" cy="2554545"/>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August 2015: </a:t>
            </a:r>
            <a:r>
              <a:rPr lang="en-CA" sz="2000" dirty="0" err="1">
                <a:latin typeface="Verdana" panose="020B0604030504040204" pitchFamily="34" charset="0"/>
                <a:ea typeface="Verdana" panose="020B0604030504040204" pitchFamily="34" charset="0"/>
                <a:cs typeface="Verdana" panose="020B0604030504040204" pitchFamily="34" charset="0"/>
              </a:rPr>
              <a:t>Pownal</a:t>
            </a:r>
            <a:r>
              <a:rPr lang="en-CA" sz="2000" dirty="0">
                <a:latin typeface="Verdana" panose="020B0604030504040204" pitchFamily="34" charset="0"/>
                <a:ea typeface="Verdana" panose="020B0604030504040204" pitchFamily="34" charset="0"/>
                <a:cs typeface="Verdana" panose="020B0604030504040204" pitchFamily="34" charset="0"/>
              </a:rPr>
              <a:t> fire department planed a 150-kW solar array, sited on on a 5-acre brownfield, to power a pumping station.</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30 people ‘stormed’ the a project meeting demanding records.</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They were concerned that the arrays would leach toxins into water.</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Ironically, it was soon discovered that all wells in </a:t>
            </a:r>
            <a:r>
              <a:rPr lang="en-CA" sz="2000" dirty="0" err="1">
                <a:latin typeface="Verdana" panose="020B0604030504040204" pitchFamily="34" charset="0"/>
                <a:ea typeface="Verdana" panose="020B0604030504040204" pitchFamily="34" charset="0"/>
                <a:cs typeface="Verdana" panose="020B0604030504040204" pitchFamily="34" charset="0"/>
              </a:rPr>
              <a:t>Pownal</a:t>
            </a:r>
            <a:r>
              <a:rPr lang="en-CA" sz="2000" dirty="0">
                <a:latin typeface="Verdana" panose="020B0604030504040204" pitchFamily="34" charset="0"/>
                <a:ea typeface="Verdana" panose="020B0604030504040204" pitchFamily="34" charset="0"/>
                <a:cs typeface="Verdana" panose="020B0604030504040204" pitchFamily="34" charset="0"/>
              </a:rPr>
              <a:t> were contaminated</a:t>
            </a:r>
            <a:r>
              <a:rPr lang="is-IS" sz="2000" dirty="0">
                <a:latin typeface="Verdana" panose="020B0604030504040204" pitchFamily="34" charset="0"/>
                <a:ea typeface="Verdana" panose="020B0604030504040204" pitchFamily="34" charset="0"/>
                <a:cs typeface="Verdana" panose="020B0604030504040204" pitchFamily="34" charset="0"/>
              </a:rPr>
              <a:t>… with PFOA from manufacture of coated wire.</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p:cNvSpPr/>
          <p:nvPr/>
        </p:nvSpPr>
        <p:spPr>
          <a:xfrm>
            <a:off x="333966" y="3009077"/>
            <a:ext cx="8679621" cy="1015663"/>
          </a:xfrm>
          <a:prstGeom prst="rect">
            <a:avLst/>
          </a:prstGeom>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woman broke into the property of a wind developer (caught on camera) and left a deer’s head at the gate. The developer saw this as a threat.</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93B86251-5DA7-2B40-B592-E68E27AB3DC1}"/>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964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138766"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Causation: turbines or opponents?</a:t>
            </a:r>
          </a:p>
        </p:txBody>
      </p:sp>
      <p:sp>
        <p:nvSpPr>
          <p:cNvPr id="6" name="Rectangle 5"/>
          <p:cNvSpPr/>
          <p:nvPr/>
        </p:nvSpPr>
        <p:spPr>
          <a:xfrm>
            <a:off x="255576" y="769116"/>
            <a:ext cx="8679621"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Studies of the effects of wind turbines on human health have not conclusively shown an effect. More &amp; better work needed.</a:t>
            </a:r>
          </a:p>
        </p:txBody>
      </p:sp>
      <p:sp>
        <p:nvSpPr>
          <p:cNvPr id="2" name="TextBox 1"/>
          <p:cNvSpPr txBox="1"/>
          <p:nvPr/>
        </p:nvSpPr>
        <p:spPr>
          <a:xfrm>
            <a:off x="109746" y="6295559"/>
            <a:ext cx="5250155" cy="523220"/>
          </a:xfrm>
          <a:prstGeom prst="rect">
            <a:avLst/>
          </a:prstGeom>
          <a:noFill/>
        </p:spPr>
        <p:txBody>
          <a:bodyPr wrap="none" rtlCol="0">
            <a:spAutoFit/>
          </a:bodyPr>
          <a:lstStyle/>
          <a:p>
            <a:r>
              <a:rPr lang="en-US" sz="1400" dirty="0">
                <a:hlinkClick r:id="rId2"/>
              </a:rPr>
              <a:t>https://cleantechnica.com/2017/05/24/whats-wind-power-vermont/</a:t>
            </a:r>
            <a:endParaRPr lang="en-US" sz="1400" dirty="0"/>
          </a:p>
          <a:p>
            <a:r>
              <a:rPr lang="en-US" sz="1400" dirty="0"/>
              <a:t>http://</a:t>
            </a:r>
            <a:r>
              <a:rPr lang="en-US" sz="1400" dirty="0" err="1"/>
              <a:t>psycnet.apa.org</a:t>
            </a:r>
            <a:r>
              <a:rPr lang="en-US" sz="1400" dirty="0"/>
              <a:t>/record/2013-07740-001</a:t>
            </a:r>
          </a:p>
        </p:txBody>
      </p:sp>
      <p:sp>
        <p:nvSpPr>
          <p:cNvPr id="10" name="Rectangle 9"/>
          <p:cNvSpPr/>
          <p:nvPr/>
        </p:nvSpPr>
        <p:spPr>
          <a:xfrm>
            <a:off x="255576" y="1427377"/>
            <a:ext cx="8679621" cy="10156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However, several studies </a:t>
            </a:r>
            <a:r>
              <a:rPr lang="en-CA" sz="2000" b="1" dirty="0">
                <a:latin typeface="Verdana" panose="020B0604030504040204" pitchFamily="34" charset="0"/>
                <a:ea typeface="Verdana" panose="020B0604030504040204" pitchFamily="34" charset="0"/>
                <a:cs typeface="Verdana" panose="020B0604030504040204" pitchFamily="34" charset="0"/>
              </a:rPr>
              <a:t>suggest that worry &amp; anxiety about the possible health effects of wind can cause human health problems</a:t>
            </a:r>
            <a:r>
              <a:rPr lang="en-CA" sz="2000" dirty="0">
                <a:latin typeface="Verdana" panose="020B0604030504040204" pitchFamily="34" charset="0"/>
                <a:ea typeface="Verdana" panose="020B0604030504040204" pitchFamily="34" charset="0"/>
                <a:cs typeface="Verdana" panose="020B0604030504040204" pitchFamily="34" charset="0"/>
              </a:rPr>
              <a:t>.</a:t>
            </a:r>
          </a:p>
        </p:txBody>
      </p:sp>
      <p:sp>
        <p:nvSpPr>
          <p:cNvPr id="11" name="Rectangle 10"/>
          <p:cNvSpPr/>
          <p:nvPr/>
        </p:nvSpPr>
        <p:spPr>
          <a:xfrm>
            <a:off x="255576" y="2415257"/>
            <a:ext cx="8679621" cy="4093428"/>
          </a:xfrm>
          <a:prstGeom prst="rect">
            <a:avLst/>
          </a:prstGeom>
        </p:spPr>
        <p:txBody>
          <a:bodyPr wrap="square">
            <a:spAutoFit/>
          </a:bodyPr>
          <a:lstStyle/>
          <a:p>
            <a:r>
              <a:rPr lang="en-CA" sz="2000" u="sng" dirty="0">
                <a:latin typeface="Verdana" panose="020B0604030504040204" pitchFamily="34" charset="0"/>
                <a:ea typeface="Verdana" panose="020B0604030504040204" pitchFamily="34" charset="0"/>
                <a:cs typeface="Verdana" panose="020B0604030504040204" pitchFamily="34" charset="0"/>
              </a:rPr>
              <a:t>Example</a:t>
            </a:r>
            <a:r>
              <a:rPr lang="en-CA"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Sham-controlled, double-blind study of 54</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Exposed to 10’ of infrasound or sham infrasound</a:t>
            </a:r>
            <a:r>
              <a:rPr lang="is-I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a:buChar char="•"/>
            </a:pPr>
            <a:r>
              <a:rPr lang="is-IS" sz="2000" dirty="0">
                <a:latin typeface="Verdana" panose="020B0604030504040204" pitchFamily="34" charset="0"/>
                <a:ea typeface="Verdana" panose="020B0604030504040204" pitchFamily="34" charset="0"/>
                <a:cs typeface="Verdana" panose="020B0604030504040204" pitchFamily="34" charset="0"/>
              </a:rPr>
              <a:t>... </a:t>
            </a:r>
            <a:r>
              <a:rPr lang="en-US" sz="2000" dirty="0">
                <a:latin typeface="Verdana" panose="020B0604030504040204" pitchFamily="34" charset="0"/>
                <a:ea typeface="Verdana" panose="020B0604030504040204" pitchFamily="34" charset="0"/>
                <a:cs typeface="Verdana" panose="020B0604030504040204" pitchFamily="34" charset="0"/>
              </a:rPr>
              <a:t>A</a:t>
            </a:r>
            <a:r>
              <a:rPr lang="is-IS" sz="2000" dirty="0">
                <a:latin typeface="Verdana" panose="020B0604030504040204" pitchFamily="34" charset="0"/>
                <a:ea typeface="Verdana" panose="020B0604030504040204" pitchFamily="34" charset="0"/>
                <a:cs typeface="Verdana" panose="020B0604030504040204" pitchFamily="34" charset="0"/>
              </a:rPr>
              <a:t>fter exposure to audio or internet presentations that suggested infrasound was either safe or hazardous</a:t>
            </a:r>
          </a:p>
          <a:p>
            <a:pPr marL="342900" indent="-342900">
              <a:buFont typeface="Arial"/>
              <a:buChar char="•"/>
            </a:pPr>
            <a:r>
              <a:rPr lang="is-IS" sz="2000" u="sng" dirty="0">
                <a:latin typeface="Verdana" panose="020B0604030504040204" pitchFamily="34" charset="0"/>
                <a:ea typeface="Verdana" panose="020B0604030504040204" pitchFamily="34" charset="0"/>
                <a:cs typeface="Verdana" panose="020B0604030504040204" pitchFamily="34" charset="0"/>
              </a:rPr>
              <a:t>Results</a:t>
            </a:r>
            <a:r>
              <a:rPr lang="is-IS" sz="2000" dirty="0">
                <a:latin typeface="Verdana" panose="020B0604030504040204" pitchFamily="34" charset="0"/>
                <a:ea typeface="Verdana" panose="020B0604030504040204" pitchFamily="34" charset="0"/>
                <a:cs typeface="Verdana" panose="020B0604030504040204" pitchFamily="34" charset="0"/>
              </a:rPr>
              <a:t>: </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Those who were exposed to materials that suggested infrasound was dangerous experienced more frequent &amp; intense symptoms when exposed to either infrasound or sham infrasound.</a:t>
            </a:r>
          </a:p>
          <a:p>
            <a:pPr marL="800100" lvl="1"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Those told that infrasound was not hazardous did not experience symptoms after exposure to infrasound or sham infrasound.</a:t>
            </a:r>
          </a:p>
        </p:txBody>
      </p:sp>
      <p:pic>
        <p:nvPicPr>
          <p:cNvPr id="9" name="Picture 8">
            <a:extLst>
              <a:ext uri="{FF2B5EF4-FFF2-40B4-BE49-F238E27FC236}">
                <a16:creationId xmlns:a16="http://schemas.microsoft.com/office/drawing/2014/main" id="{982961C3-B134-B848-9F57-B1BCFE49158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17973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17989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Windham county says no</a:t>
            </a:r>
          </a:p>
        </p:txBody>
      </p:sp>
      <p:sp>
        <p:nvSpPr>
          <p:cNvPr id="6" name="Rectangle 5"/>
          <p:cNvSpPr/>
          <p:nvPr/>
        </p:nvSpPr>
        <p:spPr>
          <a:xfrm>
            <a:off x="255576" y="769116"/>
            <a:ext cx="8679621" cy="707886"/>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Developers have been looking at sites in Windham county Vermont for utility-scale wind development.</a:t>
            </a:r>
          </a:p>
        </p:txBody>
      </p:sp>
      <p:sp>
        <p:nvSpPr>
          <p:cNvPr id="2" name="TextBox 1"/>
          <p:cNvSpPr txBox="1"/>
          <p:nvPr/>
        </p:nvSpPr>
        <p:spPr>
          <a:xfrm>
            <a:off x="109746" y="6499399"/>
            <a:ext cx="6596678" cy="307777"/>
          </a:xfrm>
          <a:prstGeom prst="rect">
            <a:avLst/>
          </a:prstGeom>
          <a:noFill/>
        </p:spPr>
        <p:txBody>
          <a:bodyPr wrap="none" rtlCol="0">
            <a:spAutoFit/>
          </a:bodyPr>
          <a:lstStyle/>
          <a:p>
            <a:r>
              <a:rPr lang="en-US" sz="1400" dirty="0"/>
              <a:t>https://</a:t>
            </a:r>
            <a:r>
              <a:rPr lang="en-US" sz="1400" dirty="0" err="1"/>
              <a:t>vtdigger.org</a:t>
            </a:r>
            <a:r>
              <a:rPr lang="en-US" sz="1400" dirty="0"/>
              <a:t>/2017/12/03/big-turbines-incompatible-</a:t>
            </a:r>
            <a:r>
              <a:rPr lang="en-US" sz="1400" dirty="0" err="1"/>
              <a:t>windham</a:t>
            </a:r>
            <a:r>
              <a:rPr lang="en-US" sz="1400" dirty="0"/>
              <a:t>-region-plan-says/</a:t>
            </a:r>
          </a:p>
        </p:txBody>
      </p:sp>
      <p:sp>
        <p:nvSpPr>
          <p:cNvPr id="15" name="Rectangle 14"/>
          <p:cNvSpPr/>
          <p:nvPr/>
        </p:nvSpPr>
        <p:spPr>
          <a:xfrm>
            <a:off x="255576" y="1548710"/>
            <a:ext cx="8679621" cy="1323439"/>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In response, the 27-town Windham region has created a draft regional energy plan that classifies large-scale wind as ‘unsuitable’.</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Large-scale is defined as 75-m hub height or 2 MW capacity.</a:t>
            </a:r>
          </a:p>
        </p:txBody>
      </p:sp>
      <p:sp>
        <p:nvSpPr>
          <p:cNvPr id="7" name="TextBox 6"/>
          <p:cNvSpPr txBox="1"/>
          <p:nvPr/>
        </p:nvSpPr>
        <p:spPr>
          <a:xfrm>
            <a:off x="752528" y="2935846"/>
            <a:ext cx="7709946" cy="3724096"/>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“Beyond the utility-scale wind project currently under development in </a:t>
            </a:r>
            <a:r>
              <a:rPr lang="en-US" i="1" dirty="0" err="1">
                <a:latin typeface="Verdana" panose="020B0604030504040204" pitchFamily="34" charset="0"/>
                <a:ea typeface="Verdana" panose="020B0604030504040204" pitchFamily="34" charset="0"/>
                <a:cs typeface="Verdana" panose="020B0604030504040204" pitchFamily="34" charset="0"/>
              </a:rPr>
              <a:t>Readsboro</a:t>
            </a:r>
            <a:r>
              <a:rPr lang="en-US" i="1" dirty="0">
                <a:latin typeface="Verdana" panose="020B0604030504040204" pitchFamily="34" charset="0"/>
                <a:ea typeface="Verdana" panose="020B0604030504040204" pitchFamily="34" charset="0"/>
                <a:cs typeface="Verdana" panose="020B0604030504040204" pitchFamily="34" charset="0"/>
              </a:rPr>
              <a:t> and </a:t>
            </a:r>
            <a:r>
              <a:rPr lang="en-US" i="1" dirty="0" err="1">
                <a:latin typeface="Verdana" panose="020B0604030504040204" pitchFamily="34" charset="0"/>
                <a:ea typeface="Verdana" panose="020B0604030504040204" pitchFamily="34" charset="0"/>
                <a:cs typeface="Verdana" panose="020B0604030504040204" pitchFamily="34" charset="0"/>
              </a:rPr>
              <a:t>Searsburg</a:t>
            </a:r>
            <a:r>
              <a:rPr lang="en-US" i="1" dirty="0">
                <a:latin typeface="Verdana" panose="020B0604030504040204" pitchFamily="34" charset="0"/>
                <a:ea typeface="Verdana" panose="020B0604030504040204" pitchFamily="34" charset="0"/>
                <a:cs typeface="Verdana" panose="020B0604030504040204" pitchFamily="34" charset="0"/>
              </a:rPr>
              <a:t>, as a matter of policy, utility-scale wind is deemed incompatible with the land-use policies contained within the regional plan,” the document says.</a:t>
            </a:r>
          </a:p>
          <a:p>
            <a:endParaRPr lang="en-US" sz="1000" i="1" dirty="0">
              <a:latin typeface="Verdana" panose="020B0604030504040204" pitchFamily="34" charset="0"/>
              <a:ea typeface="Verdana" panose="020B0604030504040204" pitchFamily="34" charset="0"/>
              <a:cs typeface="Verdana" panose="020B0604030504040204" pitchFamily="34" charset="0"/>
            </a:endParaRPr>
          </a:p>
          <a:p>
            <a:r>
              <a:rPr lang="en-US" i="1" dirty="0">
                <a:latin typeface="Verdana" panose="020B0604030504040204" pitchFamily="34" charset="0"/>
                <a:ea typeface="Verdana" panose="020B0604030504040204" pitchFamily="34" charset="0"/>
                <a:cs typeface="Verdana" panose="020B0604030504040204" pitchFamily="34" charset="0"/>
              </a:rPr>
              <a:t>“Instead, we would encourage the development of solar energy generation that is compatible with our regional plan land-use policies.”</a:t>
            </a:r>
          </a:p>
          <a:p>
            <a:endParaRPr lang="en-US" sz="1000" i="1" dirty="0">
              <a:latin typeface="Verdana" panose="020B0604030504040204" pitchFamily="34" charset="0"/>
              <a:ea typeface="Verdana" panose="020B0604030504040204" pitchFamily="34" charset="0"/>
              <a:cs typeface="Verdana" panose="020B0604030504040204" pitchFamily="34" charset="0"/>
            </a:endParaRPr>
          </a:p>
          <a:p>
            <a:r>
              <a:rPr lang="en-US" i="1" dirty="0">
                <a:latin typeface="Verdana" panose="020B0604030504040204" pitchFamily="34" charset="0"/>
                <a:ea typeface="Verdana" panose="020B0604030504040204" pitchFamily="34" charset="0"/>
                <a:cs typeface="Verdana" panose="020B0604030504040204" pitchFamily="34" charset="0"/>
              </a:rPr>
              <a:t>“Given the nature of utility-scale wind development, which involves considerable blasting, road building and other permanent alterations of the landscape and surface hydrology, it is deemed to be incompatible with the two aforementioned land use designations, [agriculture &amp; resource]” </a:t>
            </a:r>
          </a:p>
        </p:txBody>
      </p:sp>
      <p:pic>
        <p:nvPicPr>
          <p:cNvPr id="9" name="Picture 8">
            <a:extLst>
              <a:ext uri="{FF2B5EF4-FFF2-40B4-BE49-F238E27FC236}">
                <a16:creationId xmlns:a16="http://schemas.microsoft.com/office/drawing/2014/main" id="{258F26A7-4CC3-EA40-8D0D-E87BA58CD2A9}"/>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99968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55847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Utilities aren’t buying new wind</a:t>
            </a:r>
          </a:p>
        </p:txBody>
      </p:sp>
      <p:sp>
        <p:nvSpPr>
          <p:cNvPr id="6" name="Rectangle 5"/>
          <p:cNvSpPr/>
          <p:nvPr/>
        </p:nvSpPr>
        <p:spPr>
          <a:xfrm>
            <a:off x="255576" y="769116"/>
            <a:ext cx="8679621" cy="1015663"/>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In 2015 - 2017, Vermont’s utilities, Green Mountain Power (GMP) and Vermont Electric Cooperative </a:t>
            </a:r>
            <a:r>
              <a:rPr lang="en-CA" sz="2000" b="1" dirty="0">
                <a:latin typeface="Verdana" panose="020B0604030504040204" pitchFamily="34" charset="0"/>
                <a:ea typeface="Verdana" panose="020B0604030504040204" pitchFamily="34" charset="0"/>
                <a:cs typeface="Verdana" panose="020B0604030504040204" pitchFamily="34" charset="0"/>
              </a:rPr>
              <a:t>declined to sign contracts for new wind power </a:t>
            </a:r>
            <a:r>
              <a:rPr lang="en-CA" sz="2000" dirty="0">
                <a:latin typeface="Verdana" panose="020B0604030504040204" pitchFamily="34" charset="0"/>
                <a:ea typeface="Verdana" panose="020B0604030504040204" pitchFamily="34" charset="0"/>
                <a:cs typeface="Verdana" panose="020B0604030504040204" pitchFamily="34" charset="0"/>
              </a:rPr>
              <a:t>developments.</a:t>
            </a:r>
          </a:p>
        </p:txBody>
      </p:sp>
      <p:sp>
        <p:nvSpPr>
          <p:cNvPr id="2" name="TextBox 1"/>
          <p:cNvSpPr txBox="1"/>
          <p:nvPr/>
        </p:nvSpPr>
        <p:spPr>
          <a:xfrm>
            <a:off x="109746" y="6295559"/>
            <a:ext cx="8875258" cy="523220"/>
          </a:xfrm>
          <a:prstGeom prst="rect">
            <a:avLst/>
          </a:prstGeom>
          <a:noFill/>
        </p:spPr>
        <p:txBody>
          <a:bodyPr wrap="none" rtlCol="0">
            <a:spAutoFit/>
          </a:bodyPr>
          <a:lstStyle/>
          <a:p>
            <a:r>
              <a:rPr lang="en-US" sz="1400" dirty="0">
                <a:hlinkClick r:id="rId2"/>
              </a:rPr>
              <a:t>www.sevendaysvt.com/vermont/power-struggle-vermont-utilities-dont-want-new-wind-energy/Content?oid</a:t>
            </a:r>
            <a:r>
              <a:rPr lang="en-US" sz="1400">
                <a:hlinkClick r:id="rId2"/>
              </a:rPr>
              <a:t>=2933555</a:t>
            </a:r>
            <a:endParaRPr lang="en-US" sz="1400" dirty="0"/>
          </a:p>
          <a:p>
            <a:r>
              <a:rPr lang="en-US" sz="1400"/>
              <a:t>www.wind</a:t>
            </a:r>
            <a:r>
              <a:rPr lang="en-US" sz="1400" dirty="0" err="1"/>
              <a:t>-watch.org</a:t>
            </a:r>
            <a:r>
              <a:rPr lang="en-US" sz="1400" dirty="0"/>
              <a:t>/news/2017/03/01/kidder-hill-wind-</a:t>
            </a:r>
            <a:r>
              <a:rPr lang="en-US" sz="1400" dirty="0" err="1"/>
              <a:t>gmp</a:t>
            </a:r>
            <a:r>
              <a:rPr lang="en-US" sz="1400" dirty="0"/>
              <a:t>-</a:t>
            </a:r>
            <a:r>
              <a:rPr lang="en-US" sz="1400" dirty="0" err="1"/>
              <a:t>vec</a:t>
            </a:r>
            <a:r>
              <a:rPr lang="en-US" sz="1400" dirty="0"/>
              <a:t>-</a:t>
            </a:r>
            <a:r>
              <a:rPr lang="en-US" sz="1400" dirty="0" err="1"/>
              <a:t>dont</a:t>
            </a:r>
            <a:r>
              <a:rPr lang="en-US" sz="1400" dirty="0"/>
              <a:t>-want-wind-power-now/</a:t>
            </a:r>
          </a:p>
        </p:txBody>
      </p:sp>
      <p:sp>
        <p:nvSpPr>
          <p:cNvPr id="9" name="Rectangle 8"/>
          <p:cNvSpPr/>
          <p:nvPr/>
        </p:nvSpPr>
        <p:spPr>
          <a:xfrm>
            <a:off x="318288" y="1937179"/>
            <a:ext cx="8679621" cy="2708434"/>
          </a:xfrm>
          <a:prstGeom prst="rect">
            <a:avLst/>
          </a:prstGeom>
        </p:spPr>
        <p:txBody>
          <a:bodyPr wrap="square">
            <a:spAutoFit/>
          </a:bodyPr>
          <a:lstStyle/>
          <a:p>
            <a:r>
              <a:rPr lang="en-CA" sz="2000" b="1" dirty="0">
                <a:latin typeface="Verdana" panose="020B0604030504040204" pitchFamily="34" charset="0"/>
                <a:ea typeface="Verdana" panose="020B0604030504040204" pitchFamily="34" charset="0"/>
                <a:cs typeface="Verdana" panose="020B0604030504040204" pitchFamily="34" charset="0"/>
              </a:rPr>
              <a:t>Why?</a:t>
            </a: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Felt they had enough wind in their power portfolios, &amp; enough energy for customers.</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Focused on small-scale generation close to need.</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Buying more Vermont wind would force them to buy less from Hydro Quebec, a less expensive source.</a:t>
            </a:r>
          </a:p>
          <a:p>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CA" sz="2000" dirty="0">
                <a:latin typeface="Verdana" panose="020B0604030504040204" pitchFamily="34" charset="0"/>
                <a:ea typeface="Verdana" panose="020B0604030504040204" pitchFamily="34" charset="0"/>
                <a:cs typeface="Verdana" panose="020B0604030504040204" pitchFamily="34" charset="0"/>
              </a:rPr>
              <a:t>Perhaps unwilling to take on projects with local opposition?</a:t>
            </a:r>
          </a:p>
        </p:txBody>
      </p:sp>
      <p:sp>
        <p:nvSpPr>
          <p:cNvPr id="10" name="Rectangle 9"/>
          <p:cNvSpPr/>
          <p:nvPr/>
        </p:nvSpPr>
        <p:spPr>
          <a:xfrm>
            <a:off x="306990" y="4841497"/>
            <a:ext cx="8679621" cy="1323439"/>
          </a:xfrm>
          <a:prstGeom prst="rect">
            <a:avLst/>
          </a:prstGeom>
        </p:spPr>
        <p:txBody>
          <a:bodyPr wrap="square">
            <a:spAutoFit/>
          </a:bodyPr>
          <a:lstStyle/>
          <a:p>
            <a:r>
              <a:rPr lang="en-CA" sz="2000" dirty="0">
                <a:latin typeface="Verdana" panose="020B0604030504040204" pitchFamily="34" charset="0"/>
                <a:ea typeface="Verdana" panose="020B0604030504040204" pitchFamily="34" charset="0"/>
                <a:cs typeface="Verdana" panose="020B0604030504040204" pitchFamily="34" charset="0"/>
              </a:rPr>
              <a:t>Developers may resort to </a:t>
            </a:r>
            <a:r>
              <a:rPr lang="en-CA" sz="2000" b="1" dirty="0">
                <a:latin typeface="Verdana" panose="020B0604030504040204" pitchFamily="34" charset="0"/>
                <a:ea typeface="Verdana" panose="020B0604030504040204" pitchFamily="34" charset="0"/>
                <a:cs typeface="Verdana" panose="020B0604030504040204" pitchFamily="34" charset="0"/>
              </a:rPr>
              <a:t>PURPA</a:t>
            </a:r>
            <a:r>
              <a:rPr lang="en-CA" sz="2000" dirty="0">
                <a:latin typeface="Verdana" panose="020B0604030504040204" pitchFamily="34" charset="0"/>
                <a:ea typeface="Verdana" panose="020B0604030504040204" pitchFamily="34" charset="0"/>
                <a:cs typeface="Verdana" panose="020B0604030504040204" pitchFamily="34" charset="0"/>
              </a:rPr>
              <a:t>, the federal Public Utilities Regulatory Act, which requires utilities to buy power from qualified developers at long-term contracts equal to prices the utility would pay elsewhere.</a:t>
            </a:r>
          </a:p>
        </p:txBody>
      </p:sp>
      <p:pic>
        <p:nvPicPr>
          <p:cNvPr id="11" name="Picture 10">
            <a:extLst>
              <a:ext uri="{FF2B5EF4-FFF2-40B4-BE49-F238E27FC236}">
                <a16:creationId xmlns:a16="http://schemas.microsoft.com/office/drawing/2014/main" id="{756B737D-E063-8643-A63F-641065AE88C4}"/>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6893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228600" y="2518284"/>
            <a:ext cx="8524631" cy="584775"/>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9.7: Economics of wind power</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3848BB3F-931E-9648-AF29-173C6D90A8E3}"/>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0777347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15292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is the hottest form of RE</a:t>
            </a:r>
          </a:p>
        </p:txBody>
      </p:sp>
      <p:sp>
        <p:nvSpPr>
          <p:cNvPr id="21" name="Text Box 3"/>
          <p:cNvSpPr txBox="1">
            <a:spLocks noChangeArrowheads="1"/>
          </p:cNvSpPr>
          <p:nvPr/>
        </p:nvSpPr>
        <p:spPr bwMode="auto">
          <a:xfrm>
            <a:off x="67040" y="696256"/>
            <a:ext cx="907695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Corporate customers prefer wind to solar when meeting renewable energy standards.</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23" name="Text Box 3"/>
          <p:cNvSpPr txBox="1">
            <a:spLocks noChangeArrowheads="1"/>
          </p:cNvSpPr>
          <p:nvPr/>
        </p:nvSpPr>
        <p:spPr bwMode="auto">
          <a:xfrm>
            <a:off x="564346"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Avenir Medium"/>
              <a:cs typeface="Avenir Medium"/>
            </a:endParaRPr>
          </a:p>
        </p:txBody>
      </p:sp>
      <p:pic>
        <p:nvPicPr>
          <p:cNvPr id="6" name="Picture 5" descr="Screen Shot 2017-12-03 at 8.5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473098"/>
            <a:ext cx="7239000" cy="5384800"/>
          </a:xfrm>
          <a:prstGeom prst="rect">
            <a:avLst/>
          </a:prstGeom>
        </p:spPr>
      </p:pic>
      <p:sp>
        <p:nvSpPr>
          <p:cNvPr id="7" name="TextBox 6"/>
          <p:cNvSpPr txBox="1"/>
          <p:nvPr/>
        </p:nvSpPr>
        <p:spPr>
          <a:xfrm rot="16200000">
            <a:off x="6301265" y="4032384"/>
            <a:ext cx="5083443" cy="523220"/>
          </a:xfrm>
          <a:prstGeom prst="rect">
            <a:avLst/>
          </a:prstGeom>
          <a:noFill/>
        </p:spPr>
        <p:txBody>
          <a:bodyPr wrap="none" rtlCol="0">
            <a:spAutoFit/>
          </a:bodyPr>
          <a:lstStyle/>
          <a:p>
            <a:r>
              <a:rPr lang="en-US" sz="1400" dirty="0">
                <a:hlinkClick r:id="rId3"/>
              </a:rPr>
              <a:t>https://www.theguardian.com/sustainable-business/2016/dec/21/</a:t>
            </a:r>
            <a:endParaRPr lang="en-US" sz="1400" dirty="0"/>
          </a:p>
          <a:p>
            <a:r>
              <a:rPr lang="en-US" sz="1400" dirty="0"/>
              <a:t>solar-wind-energy-renewables-</a:t>
            </a:r>
            <a:r>
              <a:rPr lang="en-US" sz="1400" dirty="0" err="1"/>
              <a:t>google</a:t>
            </a:r>
            <a:r>
              <a:rPr lang="en-US" sz="1400" dirty="0"/>
              <a:t>-</a:t>
            </a:r>
            <a:r>
              <a:rPr lang="en-US" sz="1400" dirty="0" err="1"/>
              <a:t>microsoft</a:t>
            </a:r>
            <a:r>
              <a:rPr lang="en-US" sz="1400" dirty="0"/>
              <a:t>-amazon</a:t>
            </a:r>
          </a:p>
        </p:txBody>
      </p:sp>
      <p:pic>
        <p:nvPicPr>
          <p:cNvPr id="10" name="Picture 9">
            <a:extLst>
              <a:ext uri="{FF2B5EF4-FFF2-40B4-BE49-F238E27FC236}">
                <a16:creationId xmlns:a16="http://schemas.microsoft.com/office/drawing/2014/main" id="{624670D8-A7BE-3145-BA63-BAC939E06BC9}"/>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4263618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15292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is the hottest form of RE</a:t>
            </a:r>
          </a:p>
        </p:txBody>
      </p:sp>
      <p:sp>
        <p:nvSpPr>
          <p:cNvPr id="21" name="Text Box 3"/>
          <p:cNvSpPr txBox="1">
            <a:spLocks noChangeArrowheads="1"/>
          </p:cNvSpPr>
          <p:nvPr/>
        </p:nvSpPr>
        <p:spPr bwMode="auto">
          <a:xfrm>
            <a:off x="67040" y="696256"/>
            <a:ext cx="907695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Corporate customers prefer wind to solar when meeting renewable energy standards.</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23" name="Text Box 3"/>
          <p:cNvSpPr txBox="1">
            <a:spLocks noChangeArrowheads="1"/>
          </p:cNvSpPr>
          <p:nvPr/>
        </p:nvSpPr>
        <p:spPr bwMode="auto">
          <a:xfrm>
            <a:off x="564346"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Avenir Medium"/>
              <a:cs typeface="Avenir Medium"/>
            </a:endParaRPr>
          </a:p>
        </p:txBody>
      </p:sp>
      <p:sp>
        <p:nvSpPr>
          <p:cNvPr id="7" name="TextBox 6"/>
          <p:cNvSpPr txBox="1"/>
          <p:nvPr/>
        </p:nvSpPr>
        <p:spPr>
          <a:xfrm rot="16200000">
            <a:off x="6301265" y="4032384"/>
            <a:ext cx="5083443" cy="523220"/>
          </a:xfrm>
          <a:prstGeom prst="rect">
            <a:avLst/>
          </a:prstGeom>
          <a:noFill/>
        </p:spPr>
        <p:txBody>
          <a:bodyPr wrap="none" rtlCol="0">
            <a:spAutoFit/>
          </a:bodyPr>
          <a:lstStyle/>
          <a:p>
            <a:r>
              <a:rPr lang="en-US" sz="1400" dirty="0">
                <a:hlinkClick r:id="rId2"/>
              </a:rPr>
              <a:t>https://www.theguardian.com/sustainable-business/2016/dec/21/</a:t>
            </a:r>
            <a:endParaRPr lang="en-US" sz="1400" dirty="0"/>
          </a:p>
          <a:p>
            <a:r>
              <a:rPr lang="en-US" sz="1400" dirty="0"/>
              <a:t>solar-wind-energy-renewables-</a:t>
            </a:r>
            <a:r>
              <a:rPr lang="en-US" sz="1400" dirty="0" err="1"/>
              <a:t>google</a:t>
            </a:r>
            <a:r>
              <a:rPr lang="en-US" sz="1400" dirty="0"/>
              <a:t>-</a:t>
            </a:r>
            <a:r>
              <a:rPr lang="en-US" sz="1400" dirty="0" err="1"/>
              <a:t>microsoft</a:t>
            </a:r>
            <a:r>
              <a:rPr lang="en-US" sz="1400" dirty="0"/>
              <a:t>-amazon</a:t>
            </a:r>
          </a:p>
        </p:txBody>
      </p:sp>
      <p:pic>
        <p:nvPicPr>
          <p:cNvPr id="3" name="Picture 2" descr="Screen Shot 2017-12-03 at 8.59.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659" y="1404142"/>
            <a:ext cx="5852921" cy="5453858"/>
          </a:xfrm>
          <a:prstGeom prst="rect">
            <a:avLst/>
          </a:prstGeom>
        </p:spPr>
      </p:pic>
      <p:pic>
        <p:nvPicPr>
          <p:cNvPr id="10" name="Picture 9">
            <a:extLst>
              <a:ext uri="{FF2B5EF4-FFF2-40B4-BE49-F238E27FC236}">
                <a16:creationId xmlns:a16="http://schemas.microsoft.com/office/drawing/2014/main" id="{E7C45F50-CDE7-9B4E-9328-1C755F782D4D}"/>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9920893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22478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Wind’s cost is competitive</a:t>
            </a:r>
          </a:p>
        </p:txBody>
      </p:sp>
      <p:sp>
        <p:nvSpPr>
          <p:cNvPr id="21" name="Text Box 3"/>
          <p:cNvSpPr txBox="1">
            <a:spLocks noChangeArrowheads="1"/>
          </p:cNvSpPr>
          <p:nvPr/>
        </p:nvSpPr>
        <p:spPr bwMode="auto">
          <a:xfrm>
            <a:off x="67040" y="696256"/>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Note that this data comes from a pro-industry group!</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23" name="Text Box 3"/>
          <p:cNvSpPr txBox="1">
            <a:spLocks noChangeArrowheads="1"/>
          </p:cNvSpPr>
          <p:nvPr/>
        </p:nvSpPr>
        <p:spPr bwMode="auto">
          <a:xfrm>
            <a:off x="564346"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Avenir Medium"/>
              <a:cs typeface="Avenir Medium"/>
            </a:endParaRPr>
          </a:p>
        </p:txBody>
      </p:sp>
      <p:sp>
        <p:nvSpPr>
          <p:cNvPr id="7" name="TextBox 6"/>
          <p:cNvSpPr txBox="1"/>
          <p:nvPr/>
        </p:nvSpPr>
        <p:spPr>
          <a:xfrm rot="16200000">
            <a:off x="6258652" y="3947189"/>
            <a:ext cx="5184762" cy="523220"/>
          </a:xfrm>
          <a:prstGeom prst="rect">
            <a:avLst/>
          </a:prstGeom>
          <a:noFill/>
        </p:spPr>
        <p:txBody>
          <a:bodyPr wrap="square" rtlCol="0">
            <a:spAutoFit/>
          </a:bodyPr>
          <a:lstStyle/>
          <a:p>
            <a:r>
              <a:rPr lang="en-US" sz="1400" dirty="0"/>
              <a:t>https://</a:t>
            </a:r>
            <a:r>
              <a:rPr lang="en-US" sz="1400" dirty="0" err="1"/>
              <a:t>www.windpowermonthly.com</a:t>
            </a:r>
            <a:r>
              <a:rPr lang="en-US" sz="1400" dirty="0"/>
              <a:t>/article/1421836/wind-costs-heading-right-direction</a:t>
            </a:r>
          </a:p>
        </p:txBody>
      </p:sp>
      <p:pic>
        <p:nvPicPr>
          <p:cNvPr id="6" name="Picture 5" descr="chart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414" y="1089545"/>
            <a:ext cx="7686027" cy="5711635"/>
          </a:xfrm>
          <a:prstGeom prst="rect">
            <a:avLst/>
          </a:prstGeom>
        </p:spPr>
      </p:pic>
      <p:pic>
        <p:nvPicPr>
          <p:cNvPr id="10" name="Picture 9">
            <a:extLst>
              <a:ext uri="{FF2B5EF4-FFF2-40B4-BE49-F238E27FC236}">
                <a16:creationId xmlns:a16="http://schemas.microsoft.com/office/drawing/2014/main" id="{63967355-DB40-134E-A78D-590E8FDCA62A}"/>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263309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917552"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Lifecycle analysis of wind power?</a:t>
            </a:r>
          </a:p>
        </p:txBody>
      </p:sp>
      <p:sp>
        <p:nvSpPr>
          <p:cNvPr id="21" name="Text Box 3"/>
          <p:cNvSpPr txBox="1">
            <a:spLocks noChangeArrowheads="1"/>
          </p:cNvSpPr>
          <p:nvPr/>
        </p:nvSpPr>
        <p:spPr bwMode="auto">
          <a:xfrm>
            <a:off x="67040" y="696256"/>
            <a:ext cx="907695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Critics argue that the analysis didn’t take properly factor in the intermittent nature of wind power.</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7" name="TextBox 6"/>
          <p:cNvSpPr txBox="1"/>
          <p:nvPr/>
        </p:nvSpPr>
        <p:spPr>
          <a:xfrm rot="16200000">
            <a:off x="6064276" y="3752814"/>
            <a:ext cx="5573513" cy="523220"/>
          </a:xfrm>
          <a:prstGeom prst="rect">
            <a:avLst/>
          </a:prstGeom>
          <a:noFill/>
        </p:spPr>
        <p:txBody>
          <a:bodyPr wrap="square" rtlCol="0">
            <a:spAutoFit/>
          </a:bodyPr>
          <a:lstStyle/>
          <a:p>
            <a:r>
              <a:rPr lang="en-US" sz="1400" dirty="0"/>
              <a:t>https://</a:t>
            </a:r>
            <a:r>
              <a:rPr lang="en-US" sz="1400" dirty="0" err="1"/>
              <a:t>wattsupwiththat.com</a:t>
            </a:r>
            <a:r>
              <a:rPr lang="en-US" sz="1400" dirty="0"/>
              <a:t>/2014/06/16/wind-turbine-payback-period-claimed-to-be-within-8-months/</a:t>
            </a:r>
          </a:p>
        </p:txBody>
      </p:sp>
      <p:sp>
        <p:nvSpPr>
          <p:cNvPr id="3" name="TextBox 2"/>
          <p:cNvSpPr txBox="1"/>
          <p:nvPr/>
        </p:nvSpPr>
        <p:spPr>
          <a:xfrm>
            <a:off x="804333" y="1626421"/>
            <a:ext cx="7380111" cy="3170099"/>
          </a:xfrm>
          <a:prstGeom prst="rect">
            <a:avLst/>
          </a:prstGeom>
          <a:noFill/>
        </p:spPr>
        <p:txBody>
          <a:bodyPr wrap="square" rtlCol="0">
            <a:spAutoFit/>
          </a:bodyPr>
          <a:lstStyle/>
          <a:p>
            <a:r>
              <a:rPr lang="en-US" sz="2000" i="1" dirty="0">
                <a:latin typeface="Verdana" panose="020B0604030504040204" pitchFamily="34" charset="0"/>
                <a:ea typeface="Verdana" panose="020B0604030504040204" pitchFamily="34" charset="0"/>
                <a:cs typeface="Verdana" panose="020B0604030504040204" pitchFamily="34" charset="0"/>
              </a:rPr>
              <a:t>‘US researchers have carried out an environmental lifecycle assessment of 2-megawatt wind turbines mooted for a large wind farm in the US Pacific Northwest. Writing in the International Journal of Sustainable Manufacturing, they conclude that in terms of cumulative energy payback, or the time to produce the amount of energy required of production and installation, </a:t>
            </a:r>
            <a:r>
              <a:rPr lang="en-US" sz="2000" b="1" i="1" dirty="0">
                <a:latin typeface="Verdana" panose="020B0604030504040204" pitchFamily="34" charset="0"/>
                <a:ea typeface="Verdana" panose="020B0604030504040204" pitchFamily="34" charset="0"/>
                <a:cs typeface="Verdana" panose="020B0604030504040204" pitchFamily="34" charset="0"/>
              </a:rPr>
              <a:t>a wind turbine with a working life of 20 years will offer a net benefit within five to eight months of being brought online.’</a:t>
            </a:r>
          </a:p>
        </p:txBody>
      </p:sp>
      <p:sp>
        <p:nvSpPr>
          <p:cNvPr id="11" name="Text Box 3"/>
          <p:cNvSpPr txBox="1">
            <a:spLocks noChangeArrowheads="1"/>
          </p:cNvSpPr>
          <p:nvPr/>
        </p:nvSpPr>
        <p:spPr bwMode="auto">
          <a:xfrm>
            <a:off x="228601" y="5040305"/>
            <a:ext cx="8096956"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Other work shows that payback ranges from 1 to 12 years depending on the size &amp; age of the turbine and site issues.</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Larger turbines have lower payback periods.</a:t>
            </a: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New, more efficient turbines have shorter payback periods.</a:t>
            </a:r>
          </a:p>
        </p:txBody>
      </p:sp>
      <p:pic>
        <p:nvPicPr>
          <p:cNvPr id="10" name="Picture 9">
            <a:extLst>
              <a:ext uri="{FF2B5EF4-FFF2-40B4-BE49-F238E27FC236}">
                <a16:creationId xmlns:a16="http://schemas.microsoft.com/office/drawing/2014/main" id="{BD7B0971-AAAC-C44C-9284-187E2D07AF90}"/>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21987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443571"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What is wind?</a:t>
            </a:r>
          </a:p>
        </p:txBody>
      </p:sp>
      <p:sp>
        <p:nvSpPr>
          <p:cNvPr id="21" name="Text Box 3"/>
          <p:cNvSpPr txBox="1">
            <a:spLocks noChangeArrowheads="1"/>
          </p:cNvSpPr>
          <p:nvPr/>
        </p:nvSpPr>
        <p:spPr bwMode="auto">
          <a:xfrm>
            <a:off x="228601" y="696256"/>
            <a:ext cx="8798442"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Wind is movement of atmospheric air masses that result from </a:t>
            </a:r>
            <a:r>
              <a:rPr lang="en-US" altLang="en-US" sz="2000" b="1" dirty="0">
                <a:latin typeface="Verdana" panose="020B0604030504040204" pitchFamily="34" charset="0"/>
                <a:ea typeface="Verdana" panose="020B0604030504040204" pitchFamily="34" charset="0"/>
                <a:cs typeface="Verdana" panose="020B0604030504040204" pitchFamily="34" charset="0"/>
              </a:rPr>
              <a:t>variations in atmospheric pressure</a:t>
            </a:r>
            <a:r>
              <a:rPr lang="en-US" altLang="en-US" sz="2000" dirty="0">
                <a:latin typeface="Verdana" panose="020B0604030504040204" pitchFamily="34" charset="0"/>
                <a:ea typeface="Verdana" panose="020B0604030504040204" pitchFamily="34" charset="0"/>
                <a:cs typeface="Verdana" panose="020B0604030504040204" pitchFamily="34" charset="0"/>
              </a:rPr>
              <a:t>. The variations in pressure result from </a:t>
            </a:r>
            <a:r>
              <a:rPr lang="en-US" altLang="en-US" sz="2000" b="1" dirty="0">
                <a:latin typeface="Verdana" panose="020B0604030504040204" pitchFamily="34" charset="0"/>
                <a:ea typeface="Verdana" panose="020B0604030504040204" pitchFamily="34" charset="0"/>
                <a:cs typeface="Verdana" panose="020B0604030504040204" pitchFamily="34" charset="0"/>
              </a:rPr>
              <a:t>solar heating </a:t>
            </a:r>
            <a:r>
              <a:rPr lang="en-US" altLang="en-US" sz="2000" dirty="0">
                <a:latin typeface="Verdana" panose="020B0604030504040204" pitchFamily="34" charset="0"/>
                <a:ea typeface="Verdana" panose="020B0604030504040204" pitchFamily="34" charset="0"/>
                <a:cs typeface="Verdana" panose="020B0604030504040204" pitchFamily="34" charset="0"/>
              </a:rPr>
              <a:t>of different parts of the earth’s surface.</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10" name="Text Box 3"/>
          <p:cNvSpPr txBox="1">
            <a:spLocks noChangeArrowheads="1"/>
          </p:cNvSpPr>
          <p:nvPr/>
        </p:nvSpPr>
        <p:spPr bwMode="auto">
          <a:xfrm>
            <a:off x="236233" y="1878409"/>
            <a:ext cx="3108100" cy="42473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sz="2000" dirty="0">
                <a:latin typeface="Verdana" panose="020B0604030504040204" pitchFamily="34" charset="0"/>
                <a:ea typeface="Verdana" panose="020B0604030504040204" pitchFamily="34" charset="0"/>
                <a:cs typeface="Verdana" panose="020B0604030504040204" pitchFamily="34" charset="0"/>
              </a:rPr>
              <a:t>Because the </a:t>
            </a:r>
            <a:r>
              <a:rPr lang="en-US" altLang="en-US" sz="2000" b="1" dirty="0">
                <a:latin typeface="Verdana" panose="020B0604030504040204" pitchFamily="34" charset="0"/>
                <a:ea typeface="Verdana" panose="020B0604030504040204" pitchFamily="34" charset="0"/>
                <a:cs typeface="Verdana" panose="020B0604030504040204" pitchFamily="34" charset="0"/>
              </a:rPr>
              <a:t>density of sunlight</a:t>
            </a:r>
            <a:r>
              <a:rPr lang="en-US" altLang="en-US" sz="2000" dirty="0">
                <a:latin typeface="Verdana" panose="020B0604030504040204" pitchFamily="34" charset="0"/>
                <a:ea typeface="Verdana" panose="020B0604030504040204" pitchFamily="34" charset="0"/>
                <a:cs typeface="Verdana" panose="020B0604030504040204" pitchFamily="34" charset="0"/>
              </a:rPr>
              <a:t> is highest at the equator and falls towards the poles, equatorial regions are warmer &amp; poles cooler.</a:t>
            </a:r>
          </a:p>
          <a:p>
            <a:endParaRPr lang="en-US" alt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a:buChar char="•"/>
            </a:pPr>
            <a:r>
              <a:rPr lang="en-US" altLang="en-US" sz="2000" dirty="0">
                <a:latin typeface="Verdana" panose="020B0604030504040204" pitchFamily="34" charset="0"/>
                <a:ea typeface="Verdana" panose="020B0604030504040204" pitchFamily="34" charset="0"/>
                <a:cs typeface="Verdana" panose="020B0604030504040204" pitchFamily="34" charset="0"/>
              </a:rPr>
              <a:t>This difference in atmospheric temperatures causes the atmosphere to move.</a:t>
            </a:r>
          </a:p>
        </p:txBody>
      </p:sp>
      <p:sp>
        <p:nvSpPr>
          <p:cNvPr id="11" name="TextBox 10"/>
          <p:cNvSpPr txBox="1"/>
          <p:nvPr/>
        </p:nvSpPr>
        <p:spPr>
          <a:xfrm rot="16200000">
            <a:off x="7465214" y="5221547"/>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6" name="Picture 5" descr="Scanbot Dec 7, 2017 7.50 AM.pdf"/>
          <p:cNvPicPr>
            <a:picLocks noChangeAspect="1"/>
          </p:cNvPicPr>
          <p:nvPr/>
        </p:nvPicPr>
        <p:blipFill rotWithShape="1">
          <a:blip r:embed="rId2">
            <a:extLst>
              <a:ext uri="{28A0092B-C50C-407E-A947-70E740481C1C}">
                <a14:useLocalDpi xmlns:a14="http://schemas.microsoft.com/office/drawing/2010/main" val="0"/>
              </a:ext>
            </a:extLst>
          </a:blip>
          <a:srcRect t="3292" b="10117"/>
          <a:stretch/>
        </p:blipFill>
        <p:spPr>
          <a:xfrm rot="10800000">
            <a:off x="3939464" y="1878408"/>
            <a:ext cx="4854423" cy="4979591"/>
          </a:xfrm>
          <a:prstGeom prst="rect">
            <a:avLst/>
          </a:prstGeom>
        </p:spPr>
      </p:pic>
      <p:pic>
        <p:nvPicPr>
          <p:cNvPr id="12" name="Picture 11">
            <a:extLst>
              <a:ext uri="{FF2B5EF4-FFF2-40B4-BE49-F238E27FC236}">
                <a16:creationId xmlns:a16="http://schemas.microsoft.com/office/drawing/2014/main" id="{E39CDCC9-5174-5340-AF78-0B2DD75219F8}"/>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427909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0" y="2518284"/>
            <a:ext cx="8753231" cy="1384995"/>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9.8: Commercial wind development</a:t>
            </a:r>
          </a:p>
          <a:p>
            <a:pPr lvl="1" algn="ctr"/>
            <a:endParaRPr lang="en-US" sz="2800" i="1" dirty="0">
              <a:latin typeface="Verdana" panose="020B0604030504040204" pitchFamily="34" charset="0"/>
              <a:ea typeface="Verdana" panose="020B0604030504040204" pitchFamily="34" charset="0"/>
              <a:cs typeface="Verdana" panose="020B0604030504040204" pitchFamily="34" charset="0"/>
            </a:endParaRPr>
          </a:p>
          <a:p>
            <a:pPr lvl="1" algn="ctr"/>
            <a:r>
              <a:rPr lang="en-US" sz="2400" i="1" dirty="0">
                <a:latin typeface="Verdana" panose="020B0604030504040204" pitchFamily="34" charset="0"/>
                <a:ea typeface="Verdana" panose="020B0604030504040204" pitchFamily="34" charset="0"/>
                <a:cs typeface="Verdana" panose="020B0604030504040204" pitchFamily="34" charset="0"/>
              </a:rPr>
              <a:t>(see 9.6 for scale &amp; Vermont examples)</a:t>
            </a:r>
            <a:endParaRPr lang="en-US" sz="2000" i="1"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A9D4AE68-55F4-554A-B1B1-E8FDDF98820D}"/>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7101330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30547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wind power capacity (2002)</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23" name="Text Box 3"/>
          <p:cNvSpPr txBox="1">
            <a:spLocks noChangeArrowheads="1"/>
          </p:cNvSpPr>
          <p:nvPr/>
        </p:nvSpPr>
        <p:spPr bwMode="auto">
          <a:xfrm>
            <a:off x="564346"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Avenir Medium"/>
              <a:cs typeface="Avenir Medium"/>
            </a:endParaRPr>
          </a:p>
        </p:txBody>
      </p:sp>
      <p:sp>
        <p:nvSpPr>
          <p:cNvPr id="12" name="TextBox 11"/>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6" name="Picture 5" descr="Scanbot Dec 7, 2017 9.21 AM - 1.pdf"/>
          <p:cNvPicPr>
            <a:picLocks noChangeAspect="1"/>
          </p:cNvPicPr>
          <p:nvPr/>
        </p:nvPicPr>
        <p:blipFill rotWithShape="1">
          <a:blip r:embed="rId2">
            <a:extLst>
              <a:ext uri="{28A0092B-C50C-407E-A947-70E740481C1C}">
                <a14:useLocalDpi xmlns:a14="http://schemas.microsoft.com/office/drawing/2010/main" val="0"/>
              </a:ext>
            </a:extLst>
          </a:blip>
          <a:srcRect l="17042" t="13375" r="22019" b="53336"/>
          <a:stretch/>
        </p:blipFill>
        <p:spPr>
          <a:xfrm>
            <a:off x="12023" y="1084544"/>
            <a:ext cx="4574184" cy="3348616"/>
          </a:xfrm>
          <a:prstGeom prst="rect">
            <a:avLst/>
          </a:prstGeom>
        </p:spPr>
      </p:pic>
      <p:pic>
        <p:nvPicPr>
          <p:cNvPr id="13" name="Picture 12" descr="Scanbot Dec 7, 2017 9.21 AM - 1.pdf"/>
          <p:cNvPicPr>
            <a:picLocks noChangeAspect="1"/>
          </p:cNvPicPr>
          <p:nvPr/>
        </p:nvPicPr>
        <p:blipFill rotWithShape="1">
          <a:blip r:embed="rId2">
            <a:extLst>
              <a:ext uri="{28A0092B-C50C-407E-A947-70E740481C1C}">
                <a14:useLocalDpi xmlns:a14="http://schemas.microsoft.com/office/drawing/2010/main" val="0"/>
              </a:ext>
            </a:extLst>
          </a:blip>
          <a:srcRect l="17042" t="46398" r="22019" b="6584"/>
          <a:stretch/>
        </p:blipFill>
        <p:spPr>
          <a:xfrm>
            <a:off x="4541590" y="1084544"/>
            <a:ext cx="4574183" cy="4729520"/>
          </a:xfrm>
          <a:prstGeom prst="rect">
            <a:avLst/>
          </a:prstGeom>
        </p:spPr>
      </p:pic>
      <p:pic>
        <p:nvPicPr>
          <p:cNvPr id="10" name="Picture 9">
            <a:extLst>
              <a:ext uri="{FF2B5EF4-FFF2-40B4-BE49-F238E27FC236}">
                <a16:creationId xmlns:a16="http://schemas.microsoft.com/office/drawing/2014/main" id="{BB18BCCB-2A95-4442-9F31-72D3FFAB62C7}"/>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472100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51973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Land-based wind resources</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23" name="Text Box 3"/>
          <p:cNvSpPr txBox="1">
            <a:spLocks noChangeArrowheads="1"/>
          </p:cNvSpPr>
          <p:nvPr/>
        </p:nvSpPr>
        <p:spPr bwMode="auto">
          <a:xfrm>
            <a:off x="564346"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Avenir Medium"/>
              <a:cs typeface="Avenir Medium"/>
            </a:endParaRPr>
          </a:p>
        </p:txBody>
      </p:sp>
      <p:sp>
        <p:nvSpPr>
          <p:cNvPr id="12" name="TextBox 11"/>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3" name="Picture 2" descr="Scanbot Dec 7, 2017 9.22 AM - 1.pdf"/>
          <p:cNvPicPr>
            <a:picLocks noChangeAspect="1"/>
          </p:cNvPicPr>
          <p:nvPr/>
        </p:nvPicPr>
        <p:blipFill rotWithShape="1">
          <a:blip r:embed="rId2">
            <a:extLst>
              <a:ext uri="{28A0092B-C50C-407E-A947-70E740481C1C}">
                <a14:useLocalDpi xmlns:a14="http://schemas.microsoft.com/office/drawing/2010/main" val="0"/>
              </a:ext>
            </a:extLst>
          </a:blip>
          <a:srcRect l="8769" t="27572" b="18107"/>
          <a:stretch/>
        </p:blipFill>
        <p:spPr>
          <a:xfrm>
            <a:off x="1072444" y="787450"/>
            <a:ext cx="7253112" cy="5787424"/>
          </a:xfrm>
          <a:prstGeom prst="rect">
            <a:avLst/>
          </a:prstGeom>
        </p:spPr>
      </p:pic>
      <p:pic>
        <p:nvPicPr>
          <p:cNvPr id="9" name="Picture 8">
            <a:extLst>
              <a:ext uri="{FF2B5EF4-FFF2-40B4-BE49-F238E27FC236}">
                <a16:creationId xmlns:a16="http://schemas.microsoft.com/office/drawing/2014/main" id="{F3E25CBE-C0B6-0648-846B-991BE6657F34}"/>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6433207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651973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Land-based wind resources</a:t>
            </a: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23" name="Text Box 3"/>
          <p:cNvSpPr txBox="1">
            <a:spLocks noChangeArrowheads="1"/>
          </p:cNvSpPr>
          <p:nvPr/>
        </p:nvSpPr>
        <p:spPr bwMode="auto">
          <a:xfrm>
            <a:off x="564346" y="4395644"/>
            <a:ext cx="90769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endParaRPr lang="en-US" altLang="en-US" sz="2000" dirty="0">
              <a:latin typeface="Avenir Medium"/>
              <a:cs typeface="Avenir Medium"/>
            </a:endParaRPr>
          </a:p>
        </p:txBody>
      </p:sp>
      <p:sp>
        <p:nvSpPr>
          <p:cNvPr id="12" name="TextBox 11"/>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6" name="Picture 5" descr="Scanbot Dec 7, 2017 9.22 AM.pdf"/>
          <p:cNvPicPr>
            <a:picLocks noChangeAspect="1"/>
          </p:cNvPicPr>
          <p:nvPr/>
        </p:nvPicPr>
        <p:blipFill rotWithShape="1">
          <a:blip r:embed="rId2">
            <a:extLst>
              <a:ext uri="{28A0092B-C50C-407E-A947-70E740481C1C}">
                <a14:useLocalDpi xmlns:a14="http://schemas.microsoft.com/office/drawing/2010/main" val="0"/>
              </a:ext>
            </a:extLst>
          </a:blip>
          <a:srcRect l="2426" t="47736" r="4097" b="15021"/>
          <a:stretch/>
        </p:blipFill>
        <p:spPr>
          <a:xfrm>
            <a:off x="0" y="959556"/>
            <a:ext cx="9118038" cy="4868333"/>
          </a:xfrm>
          <a:prstGeom prst="rect">
            <a:avLst/>
          </a:prstGeom>
        </p:spPr>
      </p:pic>
      <p:pic>
        <p:nvPicPr>
          <p:cNvPr id="9" name="Picture 8">
            <a:extLst>
              <a:ext uri="{FF2B5EF4-FFF2-40B4-BE49-F238E27FC236}">
                <a16:creationId xmlns:a16="http://schemas.microsoft.com/office/drawing/2014/main" id="{399D07F0-7C02-7E40-8A7E-C0D7318A4CC7}"/>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896205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9. Wind energy</a:t>
            </a:r>
          </a:p>
        </p:txBody>
      </p:sp>
      <p:sp>
        <p:nvSpPr>
          <p:cNvPr id="8" name="TextBox 7"/>
          <p:cNvSpPr txBox="1"/>
          <p:nvPr/>
        </p:nvSpPr>
        <p:spPr>
          <a:xfrm>
            <a:off x="56171" y="2534357"/>
            <a:ext cx="8753231" cy="1077218"/>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9.9: Offshore &amp; ocean wind potential and development</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8864C016-A13E-F747-A902-17F3E8F930F0}"/>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20777606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81335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Off-shore commercial-scale wind</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65" y="1215224"/>
            <a:ext cx="7464973" cy="5602610"/>
          </a:xfrm>
          <a:prstGeom prst="rect">
            <a:avLst/>
          </a:prstGeom>
        </p:spPr>
      </p:pic>
      <p:sp>
        <p:nvSpPr>
          <p:cNvPr id="6" name="Text Box 5"/>
          <p:cNvSpPr txBox="1">
            <a:spLocks noChangeArrowheads="1"/>
          </p:cNvSpPr>
          <p:nvPr/>
        </p:nvSpPr>
        <p:spPr bwMode="auto">
          <a:xfrm>
            <a:off x="228601" y="758669"/>
            <a:ext cx="8915400" cy="400110"/>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Offshore wind is expected </a:t>
            </a:r>
            <a:r>
              <a:rPr lang="en-US" sz="2000" b="1" dirty="0">
                <a:latin typeface="Verdana" panose="020B0604030504040204" pitchFamily="34" charset="0"/>
                <a:ea typeface="Verdana" panose="020B0604030504040204" pitchFamily="34" charset="0"/>
                <a:cs typeface="Verdana" panose="020B0604030504040204" pitchFamily="34" charset="0"/>
              </a:rPr>
              <a:t>to increase 40-fold by 2030.</a:t>
            </a:r>
          </a:p>
        </p:txBody>
      </p:sp>
      <p:cxnSp>
        <p:nvCxnSpPr>
          <p:cNvPr id="3" name="Straight Connector 2"/>
          <p:cNvCxnSpPr/>
          <p:nvPr/>
        </p:nvCxnSpPr>
        <p:spPr>
          <a:xfrm>
            <a:off x="4967111" y="6632222"/>
            <a:ext cx="2709333"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322D5E38-CB9F-1B48-86BE-A54E0359008A}"/>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7847826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135560"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Potential of ocean (offshore) wind</a:t>
            </a:r>
          </a:p>
        </p:txBody>
      </p:sp>
      <p:sp>
        <p:nvSpPr>
          <p:cNvPr id="11" name="Text Box 5"/>
          <p:cNvSpPr txBox="1">
            <a:spLocks noChangeArrowheads="1"/>
          </p:cNvSpPr>
          <p:nvPr/>
        </p:nvSpPr>
        <p:spPr bwMode="auto">
          <a:xfrm>
            <a:off x="228601" y="758669"/>
            <a:ext cx="8915400" cy="1015663"/>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2017 study showed that there is enough wind power over the oceans to power the world at current capacity, if that power could be harvested.</a:t>
            </a:r>
          </a:p>
        </p:txBody>
      </p:sp>
      <p:sp>
        <p:nvSpPr>
          <p:cNvPr id="2" name="TextBox 1"/>
          <p:cNvSpPr txBox="1"/>
          <p:nvPr/>
        </p:nvSpPr>
        <p:spPr>
          <a:xfrm>
            <a:off x="379568" y="6330703"/>
            <a:ext cx="8776762" cy="523220"/>
          </a:xfrm>
          <a:prstGeom prst="rect">
            <a:avLst/>
          </a:prstGeom>
          <a:noFill/>
        </p:spPr>
        <p:txBody>
          <a:bodyPr wrap="none" rtlCol="0">
            <a:spAutoFit/>
          </a:bodyPr>
          <a:lstStyle/>
          <a:p>
            <a:r>
              <a:rPr lang="en-US" sz="1400" dirty="0">
                <a:hlinkClick r:id="rId2"/>
              </a:rPr>
              <a:t>https://www.theguardian.com/environment/2017/oct/15/wild-is-the-wind-the-resource-that-could-power-the-world</a:t>
            </a:r>
            <a:endParaRPr lang="en-US" sz="1400" dirty="0"/>
          </a:p>
          <a:p>
            <a:r>
              <a:rPr lang="en-US" sz="1400" dirty="0"/>
              <a:t>http://</a:t>
            </a:r>
            <a:r>
              <a:rPr lang="en-US" sz="1400" dirty="0" err="1"/>
              <a:t>www.pnas.org</a:t>
            </a:r>
            <a:r>
              <a:rPr lang="en-US" sz="1400" dirty="0"/>
              <a:t>/content/114/43/11338.full.pdf?with-ds=yes</a:t>
            </a:r>
          </a:p>
        </p:txBody>
      </p:sp>
      <p:sp>
        <p:nvSpPr>
          <p:cNvPr id="13" name="Text Box 5"/>
          <p:cNvSpPr txBox="1">
            <a:spLocks noChangeArrowheads="1"/>
          </p:cNvSpPr>
          <p:nvPr/>
        </p:nvSpPr>
        <p:spPr bwMode="auto">
          <a:xfrm>
            <a:off x="228599" y="1832652"/>
            <a:ext cx="5380907" cy="1938992"/>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Wind turbines do remove energy from the wind, lowering </a:t>
            </a:r>
            <a:r>
              <a:rPr lang="en-US" sz="2000" b="1" dirty="0">
                <a:latin typeface="Verdana" panose="020B0604030504040204" pitchFamily="34" charset="0"/>
                <a:ea typeface="Verdana" panose="020B0604030504040204" pitchFamily="34" charset="0"/>
                <a:cs typeface="Verdana" panose="020B0604030504040204" pitchFamily="34" charset="0"/>
              </a:rPr>
              <a:t>‘downstream’ wind potential</a:t>
            </a:r>
            <a:r>
              <a:rPr lang="en-US" sz="2000" dirty="0">
                <a:latin typeface="Verdana" panose="020B0604030504040204" pitchFamily="34" charset="0"/>
                <a:ea typeface="Verdana" panose="020B0604030504040204" pitchFamily="34" charset="0"/>
                <a:cs typeface="Verdana" panose="020B0604030504040204" pitchFamily="34" charset="0"/>
              </a:rPr>
              <a:t> &amp; creating wind ‘shadows’.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However, for a number of reasons, ocean winds are more easily ‘replenished’.</a:t>
            </a:r>
          </a:p>
        </p:txBody>
      </p:sp>
      <p:sp>
        <p:nvSpPr>
          <p:cNvPr id="14" name="Text Box 5"/>
          <p:cNvSpPr txBox="1">
            <a:spLocks noChangeArrowheads="1"/>
          </p:cNvSpPr>
          <p:nvPr/>
        </p:nvSpPr>
        <p:spPr bwMode="auto">
          <a:xfrm>
            <a:off x="228599" y="3791379"/>
            <a:ext cx="5380908" cy="2585323"/>
          </a:xfrm>
          <a:prstGeom prst="rect">
            <a:avLst/>
          </a:prstGeom>
          <a:solidFill>
            <a:schemeClr val="bg1"/>
          </a:solidFill>
          <a:ln w="9525">
            <a:noFill/>
            <a:miter lim="800000"/>
            <a:headEnd/>
            <a:tailEnd/>
          </a:ln>
        </p:spPr>
        <p:txBody>
          <a:bodyPr wrap="square">
            <a:spAutoFit/>
          </a:bodyPr>
          <a:lstStyle/>
          <a:p>
            <a:r>
              <a:rPr lang="en-US" i="1" dirty="0">
                <a:latin typeface="Verdana" panose="020B0604030504040204" pitchFamily="34" charset="0"/>
                <a:ea typeface="Verdana" panose="020B0604030504040204" pitchFamily="34" charset="0"/>
                <a:cs typeface="Verdana" panose="020B0604030504040204" pitchFamily="34" charset="0"/>
              </a:rPr>
              <a:t>“Nevertheless, even in the relative calm of summer, the upper geophysical</a:t>
            </a:r>
          </a:p>
          <a:p>
            <a:r>
              <a:rPr lang="en-US" i="1" dirty="0">
                <a:latin typeface="Verdana" panose="020B0604030504040204" pitchFamily="34" charset="0"/>
                <a:ea typeface="Verdana" panose="020B0604030504040204" pitchFamily="34" charset="0"/>
                <a:cs typeface="Verdana" panose="020B0604030504040204" pitchFamily="34" charset="0"/>
              </a:rPr>
              <a:t>limit on sustained wind power in the North Atlantic alone could be sufficient to supply all of Europe’s electricity. </a:t>
            </a:r>
          </a:p>
          <a:p>
            <a:r>
              <a:rPr lang="en-US" i="1" dirty="0">
                <a:latin typeface="Verdana" panose="020B0604030504040204" pitchFamily="34" charset="0"/>
                <a:ea typeface="Verdana" panose="020B0604030504040204" pitchFamily="34" charset="0"/>
                <a:cs typeface="Verdana" panose="020B0604030504040204" pitchFamily="34" charset="0"/>
              </a:rPr>
              <a:t>On an annual mean basis, the wind power available in the North Atlantic could be sufficient to power the world.”  - Posner &amp; </a:t>
            </a:r>
            <a:r>
              <a:rPr lang="en-US" i="1" dirty="0" err="1">
                <a:latin typeface="Verdana" panose="020B0604030504040204" pitchFamily="34" charset="0"/>
                <a:ea typeface="Verdana" panose="020B0604030504040204" pitchFamily="34" charset="0"/>
                <a:cs typeface="Verdana" panose="020B0604030504040204" pitchFamily="34" charset="0"/>
              </a:rPr>
              <a:t>Caldeira</a:t>
            </a:r>
            <a:r>
              <a:rPr lang="en-US" i="1" dirty="0">
                <a:latin typeface="Verdana" panose="020B0604030504040204" pitchFamily="34" charset="0"/>
                <a:ea typeface="Verdana" panose="020B0604030504040204" pitchFamily="34" charset="0"/>
                <a:cs typeface="Verdana" panose="020B0604030504040204" pitchFamily="34" charset="0"/>
              </a:rPr>
              <a:t> (2017)</a:t>
            </a:r>
          </a:p>
        </p:txBody>
      </p:sp>
      <p:pic>
        <p:nvPicPr>
          <p:cNvPr id="3" name="Picture 2" descr="Screen Shot 2017-12-04 at 9.32.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507" y="1426872"/>
            <a:ext cx="3491949" cy="4933393"/>
          </a:xfrm>
          <a:prstGeom prst="rect">
            <a:avLst/>
          </a:prstGeom>
        </p:spPr>
      </p:pic>
      <p:pic>
        <p:nvPicPr>
          <p:cNvPr id="10" name="Picture 9">
            <a:extLst>
              <a:ext uri="{FF2B5EF4-FFF2-40B4-BE49-F238E27FC236}">
                <a16:creationId xmlns:a16="http://schemas.microsoft.com/office/drawing/2014/main" id="{26966236-92F7-894A-97EB-0358015D3CFA}"/>
              </a:ext>
            </a:extLst>
          </p:cNvPr>
          <p:cNvPicPr>
            <a:picLocks noChangeAspect="1"/>
          </p:cNvPicPr>
          <p:nvPr/>
        </p:nvPicPr>
        <p:blipFill>
          <a:blip r:embed="rId4">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49010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00892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Block Island Wind (Rhode Island)</a:t>
            </a:r>
          </a:p>
        </p:txBody>
      </p:sp>
      <p:sp>
        <p:nvSpPr>
          <p:cNvPr id="11" name="Text Box 5"/>
          <p:cNvSpPr txBox="1">
            <a:spLocks noChangeArrowheads="1"/>
          </p:cNvSpPr>
          <p:nvPr/>
        </p:nvSpPr>
        <p:spPr bwMode="auto">
          <a:xfrm>
            <a:off x="228601" y="758669"/>
            <a:ext cx="8915400" cy="1938992"/>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First offshore wind farm in the US, 3.8 miles off Block Island</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Operations began in December of 2016</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5 turbines with total 30 MW capacity (125,000 MW/year)</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Includes a wildlife tracking station operated by US Fish &amp; Wildlife, URI &amp; UMass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Power sold to National Grid for $0.244/kWh</a:t>
            </a:r>
          </a:p>
        </p:txBody>
      </p:sp>
      <p:sp>
        <p:nvSpPr>
          <p:cNvPr id="2" name="TextBox 1"/>
          <p:cNvSpPr txBox="1"/>
          <p:nvPr/>
        </p:nvSpPr>
        <p:spPr>
          <a:xfrm>
            <a:off x="5112128" y="6484591"/>
            <a:ext cx="4031873" cy="307777"/>
          </a:xfrm>
          <a:prstGeom prst="rect">
            <a:avLst/>
          </a:prstGeom>
          <a:noFill/>
        </p:spPr>
        <p:txBody>
          <a:bodyPr wrap="none" rtlCol="0">
            <a:spAutoFit/>
          </a:bodyPr>
          <a:lstStyle/>
          <a:p>
            <a:r>
              <a:rPr lang="en-US" sz="1400" dirty="0"/>
              <a:t>http://</a:t>
            </a:r>
            <a:r>
              <a:rPr lang="en-US" sz="1400" dirty="0" err="1"/>
              <a:t>dwwind.com</a:t>
            </a:r>
            <a:r>
              <a:rPr lang="en-US" sz="1400" dirty="0"/>
              <a:t>/project/block-island-wind-farm/</a:t>
            </a:r>
          </a:p>
        </p:txBody>
      </p:sp>
      <p:pic>
        <p:nvPicPr>
          <p:cNvPr id="6" name="Picture 5" descr="sunrise-60-550x375.jpg"/>
          <p:cNvPicPr>
            <a:picLocks noChangeAspect="1"/>
          </p:cNvPicPr>
          <p:nvPr/>
        </p:nvPicPr>
        <p:blipFill rotWithShape="1">
          <a:blip r:embed="rId2">
            <a:extLst>
              <a:ext uri="{28A0092B-C50C-407E-A947-70E740481C1C}">
                <a14:useLocalDpi xmlns:a14="http://schemas.microsoft.com/office/drawing/2010/main" val="0"/>
              </a:ext>
            </a:extLst>
          </a:blip>
          <a:srcRect b="23961"/>
          <a:stretch/>
        </p:blipFill>
        <p:spPr>
          <a:xfrm>
            <a:off x="956322" y="2697661"/>
            <a:ext cx="7304383" cy="3786930"/>
          </a:xfrm>
          <a:prstGeom prst="rect">
            <a:avLst/>
          </a:prstGeom>
        </p:spPr>
      </p:pic>
      <p:pic>
        <p:nvPicPr>
          <p:cNvPr id="9" name="Picture 8">
            <a:extLst>
              <a:ext uri="{FF2B5EF4-FFF2-40B4-BE49-F238E27FC236}">
                <a16:creationId xmlns:a16="http://schemas.microsoft.com/office/drawing/2014/main" id="{6699AAAF-DECD-B047-A247-96231755D79F}"/>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7314517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8396850" cy="584775"/>
          </a:xfrm>
          <a:prstGeom prst="rect">
            <a:avLst/>
          </a:prstGeom>
          <a:noFill/>
        </p:spPr>
        <p:txBody>
          <a:bodyPr wrap="none" rtlCol="0">
            <a:spAutoFit/>
          </a:bodyPr>
          <a:lstStyle/>
          <a:p>
            <a:pPr defTabSz="914400"/>
            <a:r>
              <a:rPr lang="en-US" sz="3200" b="1" dirty="0" err="1">
                <a:solidFill>
                  <a:prstClr val="white"/>
                </a:solidFill>
                <a:latin typeface="Verdana" panose="020B0604030504040204" pitchFamily="34" charset="0"/>
                <a:ea typeface="Verdana" panose="020B0604030504040204" pitchFamily="34" charset="0"/>
                <a:cs typeface="Verdana" panose="020B0604030504040204" pitchFamily="34" charset="0"/>
              </a:rPr>
              <a:t>Hywind</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 Scotland: deep ocean wind</a:t>
            </a:r>
          </a:p>
        </p:txBody>
      </p:sp>
      <p:sp>
        <p:nvSpPr>
          <p:cNvPr id="2" name="TextBox 1"/>
          <p:cNvSpPr txBox="1"/>
          <p:nvPr/>
        </p:nvSpPr>
        <p:spPr>
          <a:xfrm>
            <a:off x="1785081" y="6484591"/>
            <a:ext cx="7276614" cy="307777"/>
          </a:xfrm>
          <a:prstGeom prst="rect">
            <a:avLst/>
          </a:prstGeom>
          <a:noFill/>
        </p:spPr>
        <p:txBody>
          <a:bodyPr wrap="none" rtlCol="0">
            <a:spAutoFit/>
          </a:bodyPr>
          <a:lstStyle/>
          <a:p>
            <a:r>
              <a:rPr lang="en-US" sz="1400" dirty="0"/>
              <a:t>https://</a:t>
            </a:r>
            <a:r>
              <a:rPr lang="en-US" sz="1400" dirty="0" err="1"/>
              <a:t>www.statoil.com</a:t>
            </a:r>
            <a:r>
              <a:rPr lang="en-US" sz="1400" dirty="0"/>
              <a:t>/en/what-we-do/new-energy-solutions/our-offshore-wind-</a:t>
            </a:r>
            <a:r>
              <a:rPr lang="en-US" sz="1400" dirty="0" err="1"/>
              <a:t>projects.html</a:t>
            </a:r>
            <a:endParaRPr lang="en-US" sz="1400" dirty="0"/>
          </a:p>
        </p:txBody>
      </p:sp>
      <p:sp>
        <p:nvSpPr>
          <p:cNvPr id="14" name="Text Box 5"/>
          <p:cNvSpPr txBox="1">
            <a:spLocks noChangeArrowheads="1"/>
          </p:cNvSpPr>
          <p:nvPr/>
        </p:nvSpPr>
        <p:spPr bwMode="auto">
          <a:xfrm>
            <a:off x="125423" y="774171"/>
            <a:ext cx="8936272" cy="1938992"/>
          </a:xfrm>
          <a:prstGeom prst="rect">
            <a:avLst/>
          </a:prstGeom>
          <a:solidFill>
            <a:schemeClr val="bg1"/>
          </a:solidFill>
          <a:ln w="9525">
            <a:noFill/>
            <a:miter lim="800000"/>
            <a:headEnd/>
            <a:tailEnd/>
          </a:ln>
        </p:spPr>
        <p:txBody>
          <a:bodyPr wrap="square">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In October 2017, </a:t>
            </a:r>
            <a:r>
              <a:rPr lang="en-US" sz="2000" dirty="0" err="1">
                <a:latin typeface="Verdana" panose="020B0604030504040204" pitchFamily="34" charset="0"/>
                <a:ea typeface="Verdana" panose="020B0604030504040204" pitchFamily="34" charset="0"/>
                <a:cs typeface="Verdana" panose="020B0604030504040204" pitchFamily="34" charset="0"/>
              </a:rPr>
              <a:t>Hywind</a:t>
            </a:r>
            <a:r>
              <a:rPr lang="en-US" sz="2000" dirty="0">
                <a:latin typeface="Verdana" panose="020B0604030504040204" pitchFamily="34" charset="0"/>
                <a:ea typeface="Verdana" panose="020B0604030504040204" pitchFamily="34" charset="0"/>
                <a:cs typeface="Verdana" panose="020B0604030504040204" pitchFamily="34" charset="0"/>
              </a:rPr>
              <a:t> Scotland started to deliver power to the Scottish electricity grid.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25 km off </a:t>
            </a:r>
            <a:r>
              <a:rPr lang="en-US" sz="2000" dirty="0" err="1">
                <a:latin typeface="Verdana" panose="020B0604030504040204" pitchFamily="34" charset="0"/>
                <a:ea typeface="Verdana" panose="020B0604030504040204" pitchFamily="34" charset="0"/>
                <a:cs typeface="Verdana" panose="020B0604030504040204" pitchFamily="34" charset="0"/>
              </a:rPr>
              <a:t>Peterhead</a:t>
            </a:r>
            <a:r>
              <a:rPr lang="en-US" sz="2000" dirty="0">
                <a:latin typeface="Verdana" panose="020B0604030504040204" pitchFamily="34" charset="0"/>
                <a:ea typeface="Verdana" panose="020B0604030504040204" pitchFamily="34" charset="0"/>
                <a:cs typeface="Verdana" panose="020B0604030504040204" pitchFamily="34" charset="0"/>
              </a:rPr>
              <a:t> in </a:t>
            </a:r>
            <a:r>
              <a:rPr lang="en-US" sz="2000" dirty="0" err="1">
                <a:latin typeface="Verdana" panose="020B0604030504040204" pitchFamily="34" charset="0"/>
                <a:ea typeface="Verdana" panose="020B0604030504040204" pitchFamily="34" charset="0"/>
                <a:cs typeface="Verdana" panose="020B0604030504040204" pitchFamily="34" charset="0"/>
              </a:rPr>
              <a:t>Aberdeenshire</a:t>
            </a:r>
            <a:r>
              <a:rPr lang="en-US" sz="2000" dirty="0">
                <a:latin typeface="Verdana" panose="020B0604030504040204" pitchFamily="34" charset="0"/>
                <a:ea typeface="Verdana" panose="020B0604030504040204" pitchFamily="34" charset="0"/>
                <a:cs typeface="Verdana" panose="020B0604030504040204" pitchFamily="34" charset="0"/>
              </a:rPr>
              <a:t>, Scotland at Buchan Deep</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Project of Statoil </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Floating wind farm consisting of five turbines</a:t>
            </a:r>
          </a:p>
          <a:p>
            <a:pPr marL="342900" indent="-342900">
              <a:buFont typeface="Arial"/>
              <a:buChar char="•"/>
            </a:pPr>
            <a:r>
              <a:rPr lang="en-US" sz="2000" dirty="0">
                <a:latin typeface="Verdana" panose="020B0604030504040204" pitchFamily="34" charset="0"/>
                <a:ea typeface="Verdana" panose="020B0604030504040204" pitchFamily="34" charset="0"/>
                <a:cs typeface="Verdana" panose="020B0604030504040204" pitchFamily="34" charset="0"/>
              </a:rPr>
              <a:t>30 MW installed capacity (power for ~ 20,000 households)</a:t>
            </a:r>
          </a:p>
        </p:txBody>
      </p:sp>
      <p:pic>
        <p:nvPicPr>
          <p:cNvPr id="6" name="Picture 5" descr="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10" y="2822245"/>
            <a:ext cx="8915400" cy="3663673"/>
          </a:xfrm>
          <a:prstGeom prst="rect">
            <a:avLst/>
          </a:prstGeom>
        </p:spPr>
      </p:pic>
      <p:pic>
        <p:nvPicPr>
          <p:cNvPr id="9" name="Picture 8">
            <a:extLst>
              <a:ext uri="{FF2B5EF4-FFF2-40B4-BE49-F238E27FC236}">
                <a16:creationId xmlns:a16="http://schemas.microsoft.com/office/drawing/2014/main" id="{55AA2294-E69D-3B49-9388-BBA896D671ED}"/>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17620183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3685624" cy="584775"/>
          </a:xfrm>
          <a:prstGeom prst="rect">
            <a:avLst/>
          </a:prstGeom>
          <a:noFill/>
        </p:spPr>
        <p:txBody>
          <a:bodyPr wrap="none" rtlCol="0">
            <a:spAutoFit/>
          </a:bodyPr>
          <a:lstStyle/>
          <a:p>
            <a:pPr defTabSz="914400"/>
            <a:r>
              <a:rPr lang="en-US" sz="3200" b="1">
                <a:solidFill>
                  <a:prstClr val="white"/>
                </a:solidFill>
                <a:latin typeface="Verdana" panose="020B0604030504040204" pitchFamily="34" charset="0"/>
                <a:ea typeface="Verdana" panose="020B0604030504040204" pitchFamily="34" charset="0"/>
                <a:cs typeface="Verdana" panose="020B0604030504040204" pitchFamily="34" charset="0"/>
              </a:rPr>
              <a:t>9. </a:t>
            </a:r>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energy</a:t>
            </a:r>
          </a:p>
        </p:txBody>
      </p:sp>
      <p:sp>
        <p:nvSpPr>
          <p:cNvPr id="8" name="TextBox 7"/>
          <p:cNvSpPr txBox="1"/>
          <p:nvPr/>
        </p:nvSpPr>
        <p:spPr>
          <a:xfrm>
            <a:off x="228600" y="2518284"/>
            <a:ext cx="8524631" cy="584775"/>
          </a:xfrm>
          <a:prstGeom prst="rect">
            <a:avLst/>
          </a:prstGeom>
          <a:noFill/>
        </p:spPr>
        <p:txBody>
          <a:bodyPr wrap="square" rtlCol="0">
            <a:spAutoFit/>
          </a:bodyPr>
          <a:lstStyle/>
          <a:p>
            <a:pPr lvl="1" algn="ctr"/>
            <a:r>
              <a:rPr lang="en-US" sz="3200" b="1" i="1" dirty="0">
                <a:latin typeface="Verdana" panose="020B0604030504040204" pitchFamily="34" charset="0"/>
                <a:ea typeface="Verdana" panose="020B0604030504040204" pitchFamily="34" charset="0"/>
                <a:cs typeface="Verdana" panose="020B0604030504040204" pitchFamily="34" charset="0"/>
              </a:rPr>
              <a:t>Summary</a:t>
            </a:r>
          </a:p>
        </p:txBody>
      </p:sp>
      <p:sp>
        <p:nvSpPr>
          <p:cNvPr id="7" name="TextBox 6"/>
          <p:cNvSpPr txBox="1"/>
          <p:nvPr/>
        </p:nvSpPr>
        <p:spPr>
          <a:xfrm>
            <a:off x="6178872" y="6529294"/>
            <a:ext cx="2965128" cy="307777"/>
          </a:xfrm>
          <a:prstGeom prst="rect">
            <a:avLst/>
          </a:prstGeom>
          <a:noFill/>
        </p:spPr>
        <p:txBody>
          <a:bodyPr wrap="none" rtlCol="0">
            <a:spAutoFit/>
          </a:bodyPr>
          <a:lstStyle/>
          <a:p>
            <a:r>
              <a:rPr lang="en-US" sz="1400" dirty="0">
                <a:latin typeface="Avenir Medium"/>
                <a:cs typeface="Avenir Medium"/>
              </a:rPr>
              <a:t>Renewable Energy, 2/e, Chapter 7</a:t>
            </a:r>
          </a:p>
        </p:txBody>
      </p:sp>
      <p:pic>
        <p:nvPicPr>
          <p:cNvPr id="9" name="Picture 8">
            <a:extLst>
              <a:ext uri="{FF2B5EF4-FFF2-40B4-BE49-F238E27FC236}">
                <a16:creationId xmlns:a16="http://schemas.microsoft.com/office/drawing/2014/main" id="{3D62C159-DFBC-544F-8B2C-BDF955CE2A7B}"/>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089114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7944804"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Global wind: predictable</a:t>
            </a:r>
            <a:r>
              <a:rPr lang="is-IS" sz="3200" b="1" dirty="0">
                <a:solidFill>
                  <a:prstClr val="white"/>
                </a:solidFill>
                <a:latin typeface="Verdana" panose="020B0604030504040204" pitchFamily="34" charset="0"/>
                <a:ea typeface="Verdana" panose="020B0604030504040204" pitchFamily="34" charset="0"/>
                <a:cs typeface="Verdana" panose="020B0604030504040204" pitchFamily="34" charset="0"/>
              </a:rPr>
              <a:t>….mostly</a:t>
            </a:r>
            <a:endPar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p:cNvSpPr txBox="1"/>
          <p:nvPr/>
        </p:nvSpPr>
        <p:spPr>
          <a:xfrm>
            <a:off x="10300228" y="3057582"/>
            <a:ext cx="184666" cy="369332"/>
          </a:xfrm>
          <a:prstGeom prst="rect">
            <a:avLst/>
          </a:prstGeom>
          <a:noFill/>
        </p:spPr>
        <p:txBody>
          <a:bodyPr wrap="none" rtlCol="0">
            <a:spAutoFit/>
          </a:bodyPr>
          <a:lstStyle/>
          <a:p>
            <a:endParaRPr lang="en-US" dirty="0"/>
          </a:p>
        </p:txBody>
      </p:sp>
      <p:sp>
        <p:nvSpPr>
          <p:cNvPr id="23" name="Text Box 3"/>
          <p:cNvSpPr txBox="1">
            <a:spLocks noChangeArrowheads="1"/>
          </p:cNvSpPr>
          <p:nvPr/>
        </p:nvSpPr>
        <p:spPr bwMode="auto">
          <a:xfrm>
            <a:off x="485946" y="6183156"/>
            <a:ext cx="7117710" cy="338554"/>
          </a:xfrm>
          <a:prstGeom prst="rect">
            <a:avLst/>
          </a:prstGeom>
          <a:noFill/>
          <a:ln>
            <a:noFill/>
          </a:ln>
          <a:effectLst/>
        </p:spPr>
        <p:txBody>
          <a:bodyPr wrap="square">
            <a:spAutoFit/>
          </a:bodyPr>
          <a:lstStyle/>
          <a:p>
            <a:r>
              <a:rPr lang="en-US" altLang="en-US" sz="1600" dirty="0">
                <a:latin typeface="Avenir Medium"/>
                <a:cs typeface="Avenir Medium"/>
              </a:rPr>
              <a:t>https://</a:t>
            </a:r>
            <a:r>
              <a:rPr lang="en-US" altLang="en-US" sz="1600" dirty="0" err="1">
                <a:latin typeface="Avenir Medium"/>
                <a:cs typeface="Avenir Medium"/>
              </a:rPr>
              <a:t>www.youtube.com</a:t>
            </a:r>
            <a:r>
              <a:rPr lang="en-US" altLang="en-US" sz="1600" dirty="0">
                <a:latin typeface="Avenir Medium"/>
                <a:cs typeface="Avenir Medium"/>
              </a:rPr>
              <a:t>/</a:t>
            </a:r>
            <a:r>
              <a:rPr lang="en-US" altLang="en-US" sz="1600" dirty="0" err="1">
                <a:latin typeface="Avenir Medium"/>
                <a:cs typeface="Avenir Medium"/>
              </a:rPr>
              <a:t>watch?v</a:t>
            </a:r>
            <a:r>
              <a:rPr lang="en-US" altLang="en-US" sz="1600" dirty="0">
                <a:latin typeface="Avenir Medium"/>
                <a:cs typeface="Avenir Medium"/>
              </a:rPr>
              <a:t>=i4mBYwBNULk</a:t>
            </a:r>
          </a:p>
        </p:txBody>
      </p:sp>
      <p:sp>
        <p:nvSpPr>
          <p:cNvPr id="12" name="Text Box 3"/>
          <p:cNvSpPr txBox="1">
            <a:spLocks noChangeArrowheads="1"/>
          </p:cNvSpPr>
          <p:nvPr/>
        </p:nvSpPr>
        <p:spPr bwMode="auto">
          <a:xfrm>
            <a:off x="485946" y="6516146"/>
            <a:ext cx="7117710" cy="338554"/>
          </a:xfrm>
          <a:prstGeom prst="rect">
            <a:avLst/>
          </a:prstGeom>
          <a:noFill/>
          <a:ln>
            <a:noFill/>
          </a:ln>
          <a:effectLst/>
        </p:spPr>
        <p:txBody>
          <a:bodyPr wrap="square">
            <a:spAutoFit/>
          </a:bodyPr>
          <a:lstStyle/>
          <a:p>
            <a:r>
              <a:rPr lang="en-US" altLang="en-US" sz="1600" dirty="0">
                <a:latin typeface="Avenir Medium"/>
                <a:cs typeface="Avenir Medium"/>
              </a:rPr>
              <a:t>https://</a:t>
            </a:r>
            <a:r>
              <a:rPr lang="en-US" altLang="en-US" sz="1600" dirty="0" err="1">
                <a:latin typeface="Avenir Medium"/>
                <a:cs typeface="Avenir Medium"/>
              </a:rPr>
              <a:t>www.youtube.com</a:t>
            </a:r>
            <a:r>
              <a:rPr lang="en-US" altLang="en-US" sz="1600" dirty="0">
                <a:latin typeface="Avenir Medium"/>
                <a:cs typeface="Avenir Medium"/>
              </a:rPr>
              <a:t>/</a:t>
            </a:r>
            <a:r>
              <a:rPr lang="en-US" altLang="en-US" sz="1600" dirty="0" err="1">
                <a:latin typeface="Avenir Medium"/>
                <a:cs typeface="Avenir Medium"/>
              </a:rPr>
              <a:t>watch?v</a:t>
            </a:r>
            <a:r>
              <a:rPr lang="en-US" altLang="en-US" sz="1600" dirty="0">
                <a:latin typeface="Avenir Medium"/>
                <a:cs typeface="Avenir Medium"/>
              </a:rPr>
              <a:t>=XOxXEvTDC1g</a:t>
            </a:r>
          </a:p>
        </p:txBody>
      </p:sp>
      <p:sp>
        <p:nvSpPr>
          <p:cNvPr id="13" name="Text Box 3"/>
          <p:cNvSpPr txBox="1">
            <a:spLocks noChangeArrowheads="1"/>
          </p:cNvSpPr>
          <p:nvPr/>
        </p:nvSpPr>
        <p:spPr bwMode="auto">
          <a:xfrm>
            <a:off x="485946" y="5861446"/>
            <a:ext cx="7117710" cy="338554"/>
          </a:xfrm>
          <a:prstGeom prst="rect">
            <a:avLst/>
          </a:prstGeom>
          <a:noFill/>
          <a:ln>
            <a:noFill/>
          </a:ln>
          <a:effectLst/>
        </p:spPr>
        <p:txBody>
          <a:bodyPr wrap="square">
            <a:spAutoFit/>
          </a:bodyPr>
          <a:lstStyle/>
          <a:p>
            <a:r>
              <a:rPr lang="en-US" altLang="en-US" sz="1600" dirty="0">
                <a:latin typeface="Avenir Medium"/>
                <a:cs typeface="Avenir Medium"/>
              </a:rPr>
              <a:t>https://</a:t>
            </a:r>
            <a:r>
              <a:rPr lang="en-US" altLang="en-US" sz="1600" dirty="0" err="1">
                <a:latin typeface="Avenir Medium"/>
                <a:cs typeface="Avenir Medium"/>
              </a:rPr>
              <a:t>earth.nullschool.net</a:t>
            </a:r>
            <a:r>
              <a:rPr lang="en-US" altLang="en-US" sz="1600" dirty="0">
                <a:latin typeface="Avenir Medium"/>
                <a:cs typeface="Avenir Medium"/>
              </a:rPr>
              <a:t>/</a:t>
            </a:r>
          </a:p>
        </p:txBody>
      </p:sp>
      <p:pic>
        <p:nvPicPr>
          <p:cNvPr id="3" name="Picture 2" descr="Screen Shot 2017-12-03 at 9.37.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04" y="709535"/>
            <a:ext cx="5582329" cy="5157757"/>
          </a:xfrm>
          <a:prstGeom prst="rect">
            <a:avLst/>
          </a:prstGeom>
        </p:spPr>
      </p:pic>
      <p:sp>
        <p:nvSpPr>
          <p:cNvPr id="6" name="TextBox 5"/>
          <p:cNvSpPr txBox="1"/>
          <p:nvPr/>
        </p:nvSpPr>
        <p:spPr>
          <a:xfrm>
            <a:off x="6208343" y="2210867"/>
            <a:ext cx="2910256" cy="1938992"/>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Notice </a:t>
            </a:r>
            <a:r>
              <a:rPr lang="en-US" sz="2000" b="1" dirty="0">
                <a:latin typeface="Verdana" panose="020B0604030504040204" pitchFamily="34" charset="0"/>
                <a:ea typeface="Verdana" panose="020B0604030504040204" pitchFamily="34" charset="0"/>
                <a:cs typeface="Verdana" panose="020B0604030504040204" pitchFamily="34" charset="0"/>
              </a:rPr>
              <a:t>wind patterns</a:t>
            </a:r>
            <a:r>
              <a:rPr lang="en-US" sz="2000" dirty="0">
                <a:latin typeface="Verdana" panose="020B0604030504040204" pitchFamily="34" charset="0"/>
                <a:ea typeface="Verdana" panose="020B0604030504040204" pitchFamily="34" charset="0"/>
                <a:cs typeface="Verdana" panose="020B0604030504040204" pitchFamily="34" charset="0"/>
              </a:rPr>
              <a:t>. </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Offshore wind &amp; current are </a:t>
            </a:r>
            <a:r>
              <a:rPr lang="en-US" sz="2000" b="1" dirty="0">
                <a:latin typeface="Verdana" panose="020B0604030504040204" pitchFamily="34" charset="0"/>
                <a:ea typeface="Verdana" panose="020B0604030504040204" pitchFamily="34" charset="0"/>
                <a:cs typeface="Verdana" panose="020B0604030504040204" pitchFamily="34" charset="0"/>
              </a:rPr>
              <a:t>fairly predictable</a:t>
            </a:r>
            <a:r>
              <a:rPr lang="en-US" sz="2000" dirty="0">
                <a:latin typeface="Verdana" panose="020B0604030504040204" pitchFamily="34" charset="0"/>
                <a:ea typeface="Verdana" panose="020B0604030504040204" pitchFamily="34" charset="0"/>
                <a:cs typeface="Verdana" panose="020B0604030504040204" pitchFamily="34" charset="0"/>
              </a:rPr>
              <a:t>.</a:t>
            </a:r>
          </a:p>
        </p:txBody>
      </p:sp>
      <p:pic>
        <p:nvPicPr>
          <p:cNvPr id="11" name="Picture 10">
            <a:extLst>
              <a:ext uri="{FF2B5EF4-FFF2-40B4-BE49-F238E27FC236}">
                <a16:creationId xmlns:a16="http://schemas.microsoft.com/office/drawing/2014/main" id="{15F642F1-EE39-AE4D-BA75-061B417831C1}"/>
              </a:ext>
            </a:extLst>
          </p:cNvPr>
          <p:cNvPicPr>
            <a:picLocks noChangeAspect="1"/>
          </p:cNvPicPr>
          <p:nvPr/>
        </p:nvPicPr>
        <p:blipFill>
          <a:blip r:embed="rId3">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8187092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5633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Calibri"/>
            </a:endParaRPr>
          </a:p>
        </p:txBody>
      </p:sp>
      <p:sp>
        <p:nvSpPr>
          <p:cNvPr id="5" name="TextBox 4"/>
          <p:cNvSpPr txBox="1"/>
          <p:nvPr/>
        </p:nvSpPr>
        <p:spPr>
          <a:xfrm>
            <a:off x="228600" y="49316"/>
            <a:ext cx="5246949"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ea typeface="Verdana" panose="020B0604030504040204" pitchFamily="34" charset="0"/>
                <a:cs typeface="Verdana" panose="020B0604030504040204" pitchFamily="34" charset="0"/>
              </a:rPr>
              <a:t>Wind power summary</a:t>
            </a:r>
          </a:p>
        </p:txBody>
      </p:sp>
      <p:sp>
        <p:nvSpPr>
          <p:cNvPr id="9" name="Rectangle 8"/>
          <p:cNvSpPr/>
          <p:nvPr/>
        </p:nvSpPr>
        <p:spPr>
          <a:xfrm>
            <a:off x="228600" y="746847"/>
            <a:ext cx="8735648" cy="5632311"/>
          </a:xfrm>
          <a:prstGeom prst="rect">
            <a:avLst/>
          </a:prstGeom>
        </p:spPr>
        <p:txBody>
          <a:bodyPr wrap="square">
            <a:spAutoFit/>
          </a:bodyPr>
          <a:lstStyle/>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Wind turbines extract energy from moving air and convert it into electrical energy</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Power from system is proportional to wind speed (to v</a:t>
            </a:r>
            <a:r>
              <a:rPr lang="en-US" sz="2000" baseline="30000" dirty="0">
                <a:latin typeface="Verdana" panose="020B0604030504040204" pitchFamily="34" charset="0"/>
                <a:ea typeface="Verdana" panose="020B0604030504040204" pitchFamily="34" charset="0"/>
                <a:cs typeface="Verdana" panose="020B0604030504040204" pitchFamily="34" charset="0"/>
              </a:rPr>
              <a:t>3</a:t>
            </a:r>
            <a:r>
              <a:rPr lang="en-US" sz="2000" dirty="0">
                <a:latin typeface="Verdana" panose="020B0604030504040204" pitchFamily="34" charset="0"/>
                <a:ea typeface="Verdana" panose="020B0604030504040204" pitchFamily="34" charset="0"/>
                <a:cs typeface="Verdana" panose="020B0604030504040204" pitchFamily="34" charset="0"/>
              </a:rPr>
              <a:t>).</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Different wind turbine geometries have different efficiencies </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Available wind energy depends on location</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Wind power systems can be residential, community, or utility scale</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Large differences in the smaller and larger systems</a:t>
            </a:r>
          </a:p>
          <a:p>
            <a:pPr marL="342900" indent="-342900">
              <a:buFont typeface="Arial" panose="020B0604020202020204" pitchFamily="34" charset="0"/>
              <a:buChar char="•"/>
            </a:pPr>
            <a:endParaRPr lang="en-US"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Wind metrology is critical for site assessment – months or years</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Generally available wind energy increases with altitude and distance offshore</a:t>
            </a:r>
          </a:p>
          <a:p>
            <a:pPr marL="342900" indent="-342900">
              <a:buFont typeface="Arial" panose="020B0604020202020204" pitchFamily="34" charset="0"/>
              <a:buChar char="•"/>
            </a:pPr>
            <a:endParaRPr lang="en-CA" sz="1000"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CA" sz="2000" dirty="0">
                <a:latin typeface="Verdana" panose="020B0604030504040204" pitchFamily="34" charset="0"/>
                <a:ea typeface="Verdana" panose="020B0604030504040204" pitchFamily="34" charset="0"/>
                <a:cs typeface="Verdana" panose="020B0604030504040204" pitchFamily="34" charset="0"/>
              </a:rPr>
              <a:t>Wind farms combine numerous turbines which can be placed to optimize power production</a:t>
            </a:r>
          </a:p>
        </p:txBody>
      </p:sp>
      <p:pic>
        <p:nvPicPr>
          <p:cNvPr id="6" name="Picture 5">
            <a:extLst>
              <a:ext uri="{FF2B5EF4-FFF2-40B4-BE49-F238E27FC236}">
                <a16:creationId xmlns:a16="http://schemas.microsoft.com/office/drawing/2014/main" id="{6EBCA8EA-AE2A-2A43-81C6-26E56F666CF0}"/>
              </a:ext>
            </a:extLst>
          </p:cNvPr>
          <p:cNvPicPr>
            <a:picLocks noChangeAspect="1"/>
          </p:cNvPicPr>
          <p:nvPr/>
        </p:nvPicPr>
        <p:blipFill>
          <a:blip r:embed="rId2">
            <a:duotone>
              <a:prstClr val="black"/>
              <a:schemeClr val="accent1">
                <a:tint val="45000"/>
                <a:satMod val="400000"/>
              </a:schemeClr>
            </a:duotone>
          </a:blip>
          <a:stretch>
            <a:fillRect/>
          </a:stretch>
        </p:blipFill>
        <p:spPr>
          <a:xfrm>
            <a:off x="8490506" y="50224"/>
            <a:ext cx="628093" cy="584776"/>
          </a:xfrm>
          <a:prstGeom prst="rect">
            <a:avLst/>
          </a:prstGeom>
        </p:spPr>
      </p:pic>
    </p:spTree>
    <p:extLst>
      <p:ext uri="{BB962C8B-B14F-4D97-AF65-F5344CB8AC3E}">
        <p14:creationId xmlns:p14="http://schemas.microsoft.com/office/powerpoint/2010/main" val="300959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8202</TotalTime>
  <Words>5132</Words>
  <Application>Microsoft Macintosh PowerPoint</Application>
  <PresentationFormat>On-screen Show (4:3)</PresentationFormat>
  <Paragraphs>549</Paragraphs>
  <Slides>90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90</vt:i4>
      </vt:variant>
    </vt:vector>
  </HeadingPairs>
  <TitlesOfParts>
    <vt:vector size="97" baseType="lpstr">
      <vt:lpstr>Arial</vt:lpstr>
      <vt:lpstr>Avenir Black</vt:lpstr>
      <vt:lpstr>Avenir Heavy</vt:lpstr>
      <vt:lpstr>Avenir Medium</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326</cp:revision>
  <dcterms:created xsi:type="dcterms:W3CDTF">2017-11-23T18:16:55Z</dcterms:created>
  <dcterms:modified xsi:type="dcterms:W3CDTF">2019-12-04T12:09:27Z</dcterms:modified>
</cp:coreProperties>
</file>