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7" r:id="rId3"/>
    <p:sldId id="268" r:id="rId4"/>
    <p:sldId id="258" r:id="rId5"/>
    <p:sldId id="259" r:id="rId6"/>
    <p:sldId id="260" r:id="rId7"/>
    <p:sldId id="261" r:id="rId8"/>
    <p:sldId id="262" r:id="rId9"/>
    <p:sldId id="263" r:id="rId10"/>
    <p:sldId id="264" r:id="rId11"/>
    <p:sldId id="265" r:id="rId12"/>
    <p:sldId id="266" r:id="rId13"/>
  </p:sldIdLst>
  <p:sldSz cx="12192000" cy="6858000"/>
  <p:notesSz cx="9144000" cy="6858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63"/>
  </p:normalViewPr>
  <p:slideViewPr>
    <p:cSldViewPr snapToGrid="0">
      <p:cViewPr varScale="1">
        <p:scale>
          <a:sx n="112" d="100"/>
          <a:sy n="112" d="100"/>
        </p:scale>
        <p:origin x="35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EAB147-D5FE-2745-8235-D4E5E87ED49E}" type="datetimeFigureOut">
              <a:rPr lang="en-US" smtClean="0"/>
              <a:t>9/13/20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DBC7931-2947-EE45-BADC-323E52290319}" type="slidenum">
              <a:rPr lang="en-US" smtClean="0"/>
              <a:t>‹#›</a:t>
            </a:fld>
            <a:endParaRPr lang="en-US"/>
          </a:p>
        </p:txBody>
      </p:sp>
    </p:spTree>
    <p:extLst>
      <p:ext uri="{BB962C8B-B14F-4D97-AF65-F5344CB8AC3E}">
        <p14:creationId xmlns:p14="http://schemas.microsoft.com/office/powerpoint/2010/main" val="3626264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2A8294-A092-44C7-B2DD-133CC347D6E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251308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A8294-A092-44C7-B2DD-133CC347D6E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11766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A8294-A092-44C7-B2DD-133CC347D6E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260944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A8294-A092-44C7-B2DD-133CC347D6E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77509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A8294-A092-44C7-B2DD-133CC347D6E2}" type="datetimeFigureOut">
              <a:rPr lang="en-US" smtClean="0"/>
              <a:t>9/13/20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340823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A8294-A092-44C7-B2DD-133CC347D6E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8451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A8294-A092-44C7-B2DD-133CC347D6E2}" type="datetimeFigureOut">
              <a:rPr lang="en-US" smtClean="0"/>
              <a:t>9/13/20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148059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A8294-A092-44C7-B2DD-133CC347D6E2}" type="datetimeFigureOut">
              <a:rPr lang="en-US" smtClean="0"/>
              <a:t>9/13/20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152218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A8294-A092-44C7-B2DD-133CC347D6E2}" type="datetimeFigureOut">
              <a:rPr lang="en-US" smtClean="0"/>
              <a:t>9/13/20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270427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2A8294-A092-44C7-B2DD-133CC347D6E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64267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2A8294-A092-44C7-B2DD-133CC347D6E2}" type="datetimeFigureOut">
              <a:rPr lang="en-US" smtClean="0"/>
              <a:t>9/13/20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3EABE-D0E0-4AC4-9127-0A0E0FE2053E}" type="slidenum">
              <a:rPr lang="en-US" smtClean="0"/>
              <a:t>‹#›</a:t>
            </a:fld>
            <a:endParaRPr lang="en-US"/>
          </a:p>
        </p:txBody>
      </p:sp>
    </p:spTree>
    <p:extLst>
      <p:ext uri="{BB962C8B-B14F-4D97-AF65-F5344CB8AC3E}">
        <p14:creationId xmlns:p14="http://schemas.microsoft.com/office/powerpoint/2010/main" val="1166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A8294-A092-44C7-B2DD-133CC347D6E2}" type="datetimeFigureOut">
              <a:rPr lang="en-US" smtClean="0"/>
              <a:t>9/13/20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3EABE-D0E0-4AC4-9127-0A0E0FE2053E}" type="slidenum">
              <a:rPr lang="en-US" smtClean="0"/>
              <a:t>‹#›</a:t>
            </a:fld>
            <a:endParaRPr lang="en-US"/>
          </a:p>
        </p:txBody>
      </p:sp>
    </p:spTree>
    <p:extLst>
      <p:ext uri="{BB962C8B-B14F-4D97-AF65-F5344CB8AC3E}">
        <p14:creationId xmlns:p14="http://schemas.microsoft.com/office/powerpoint/2010/main" val="22377794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obalccsinstitute.com/projects/huaneng-greengen-igcc-project-phase-3" TargetMode="External"/><Relationship Id="rId2" Type="http://schemas.openxmlformats.org/officeDocument/2006/relationships/hyperlink" Target="http://www.globalccsinstitut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Carbon Capture and Storage</a:t>
            </a:r>
          </a:p>
        </p:txBody>
      </p:sp>
      <p:sp>
        <p:nvSpPr>
          <p:cNvPr id="3" name="Subtitle 2"/>
          <p:cNvSpPr>
            <a:spLocks noGrp="1"/>
          </p:cNvSpPr>
          <p:nvPr>
            <p:ph type="subTitle" idx="1"/>
          </p:nvPr>
        </p:nvSpPr>
        <p:spPr/>
        <p:txBody>
          <a:bodyPr>
            <a:normAutofit lnSpcReduction="10000"/>
          </a:bodyPr>
          <a:lstStyle/>
          <a:p>
            <a:r>
              <a:rPr lang="en-US" dirty="0">
                <a:hlinkClick r:id="rId2"/>
              </a:rPr>
              <a:t>www.globalccsinstitute.com</a:t>
            </a:r>
            <a:endParaRPr lang="en-US" dirty="0"/>
          </a:p>
          <a:p>
            <a:endParaRPr lang="en-US" dirty="0"/>
          </a:p>
          <a:p>
            <a:r>
              <a:rPr lang="en-US" dirty="0">
                <a:hlinkClick r:id="rId3"/>
              </a:rPr>
              <a:t>https://www.globalccsinstitute.com/projects/huaneng-greengen-igcc-project-phase-3</a:t>
            </a:r>
            <a:endParaRPr lang="en-US" dirty="0"/>
          </a:p>
          <a:p>
            <a:endParaRPr lang="en-US" dirty="0"/>
          </a:p>
        </p:txBody>
      </p:sp>
    </p:spTree>
    <p:extLst>
      <p:ext uri="{BB962C8B-B14F-4D97-AF65-F5344CB8AC3E}">
        <p14:creationId xmlns:p14="http://schemas.microsoft.com/office/powerpoint/2010/main" val="307259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co2-storage-overview"/>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72688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c02-storage-geological"/>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92148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co2-storage-eo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56180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771" y="249938"/>
            <a:ext cx="11620500" cy="6463308"/>
          </a:xfrm>
          <a:prstGeom prst="rect">
            <a:avLst/>
          </a:prstGeom>
          <a:noFill/>
        </p:spPr>
        <p:txBody>
          <a:bodyPr wrap="square" rtlCol="0">
            <a:spAutoFit/>
          </a:bodyPr>
          <a:lstStyle/>
          <a:p>
            <a:r>
              <a:rPr lang="en-US" sz="2400" dirty="0">
                <a:latin typeface="Avenir Black"/>
                <a:cs typeface="Avenir Black"/>
              </a:rPr>
              <a:t>Global CCS Institute: Who we are</a:t>
            </a:r>
            <a:endParaRPr lang="en-US" sz="2000" dirty="0">
              <a:latin typeface="Avenir Medium"/>
              <a:cs typeface="Avenir Medium"/>
            </a:endParaRPr>
          </a:p>
          <a:p>
            <a:endParaRPr lang="en-US" sz="1000" dirty="0">
              <a:latin typeface="Avenir Medium"/>
              <a:cs typeface="Avenir Medium"/>
            </a:endParaRPr>
          </a:p>
          <a:p>
            <a:r>
              <a:rPr lang="en-US" sz="2000" dirty="0">
                <a:latin typeface="Avenir Medium"/>
                <a:cs typeface="Avenir Medium"/>
              </a:rPr>
              <a:t>The Global CCS Institute is an international member-led </a:t>
            </a:r>
            <a:r>
              <a:rPr lang="en-US" sz="2000" dirty="0" err="1">
                <a:latin typeface="Avenir Medium"/>
                <a:cs typeface="Avenir Medium"/>
              </a:rPr>
              <a:t>organisation</a:t>
            </a:r>
            <a:r>
              <a:rPr lang="en-US" sz="2000" dirty="0">
                <a:latin typeface="Avenir Medium"/>
                <a:cs typeface="Avenir Medium"/>
              </a:rPr>
              <a:t> whose mission is to accelerate the deployment of carbon capture and storage (CCS) as an imperative technology in tackling climate change and providing energy security.</a:t>
            </a:r>
          </a:p>
          <a:p>
            <a:endParaRPr lang="en-US" sz="1000" dirty="0">
              <a:latin typeface="Avenir Medium"/>
              <a:cs typeface="Avenir Medium"/>
            </a:endParaRPr>
          </a:p>
          <a:p>
            <a:r>
              <a:rPr lang="en-US" sz="2000" dirty="0">
                <a:latin typeface="Avenir Medium"/>
                <a:cs typeface="Avenir Medium"/>
              </a:rPr>
              <a:t>CCS is the process of capturing CO2 and storing it deep below ground. It has been in safe and successful commercial operation for the past 45 years.</a:t>
            </a:r>
          </a:p>
          <a:p>
            <a:endParaRPr lang="en-US" sz="1000" dirty="0">
              <a:latin typeface="Avenir Medium"/>
              <a:cs typeface="Avenir Medium"/>
            </a:endParaRPr>
          </a:p>
          <a:p>
            <a:r>
              <a:rPr lang="en-US" sz="2000" dirty="0">
                <a:latin typeface="Avenir Medium"/>
                <a:cs typeface="Avenir Medium"/>
              </a:rPr>
              <a:t>Working with our Members, we drive the adoption of CCS as quickly and cost effectively as possible by sharing expertise, building capacity and providing information, advice, and advocacy to ensure this clean technology plays its vital role in reducing greenhouse gas emissions.</a:t>
            </a:r>
          </a:p>
          <a:p>
            <a:endParaRPr lang="en-US" sz="1000" dirty="0">
              <a:latin typeface="Avenir Medium"/>
              <a:cs typeface="Avenir Medium"/>
            </a:endParaRPr>
          </a:p>
          <a:p>
            <a:r>
              <a:rPr lang="en-US" sz="2000" dirty="0">
                <a:latin typeface="Avenir Medium"/>
                <a:cs typeface="Avenir Medium"/>
              </a:rPr>
              <a:t>Our diverse international membership includes governments, global corporations, private companies, research bodies and non-governmental </a:t>
            </a:r>
            <a:r>
              <a:rPr lang="en-US" sz="2000" dirty="0" err="1">
                <a:latin typeface="Avenir Medium"/>
                <a:cs typeface="Avenir Medium"/>
              </a:rPr>
              <a:t>organisations</a:t>
            </a:r>
            <a:r>
              <a:rPr lang="en-US" sz="2000" dirty="0">
                <a:latin typeface="Avenir Medium"/>
                <a:cs typeface="Avenir Medium"/>
              </a:rPr>
              <a:t>, all of whom are committed to CCS as an integral part of a </a:t>
            </a:r>
            <a:r>
              <a:rPr lang="en-US" sz="2000" dirty="0" err="1">
                <a:latin typeface="Avenir Medium"/>
                <a:cs typeface="Avenir Medium"/>
              </a:rPr>
              <a:t>decarbonised</a:t>
            </a:r>
            <a:r>
              <a:rPr lang="en-US" sz="2000" dirty="0">
                <a:latin typeface="Avenir Medium"/>
                <a:cs typeface="Avenir Medium"/>
              </a:rPr>
              <a:t> future.</a:t>
            </a:r>
          </a:p>
          <a:p>
            <a:endParaRPr lang="en-US" sz="1000" dirty="0">
              <a:latin typeface="Avenir Medium"/>
              <a:cs typeface="Avenir Medium"/>
            </a:endParaRPr>
          </a:p>
          <a:p>
            <a:r>
              <a:rPr lang="en-US" sz="2000" dirty="0">
                <a:latin typeface="Avenir Medium"/>
                <a:cs typeface="Avenir Medium"/>
              </a:rPr>
              <a:t>Members include Shell, ExxonMobil, BHP, </a:t>
            </a:r>
            <a:r>
              <a:rPr lang="en-US" sz="2000" dirty="0" err="1">
                <a:latin typeface="Avenir Medium"/>
                <a:cs typeface="Avenir Medium"/>
              </a:rPr>
              <a:t>Gassnova</a:t>
            </a:r>
            <a:r>
              <a:rPr lang="en-US" sz="2000" dirty="0">
                <a:latin typeface="Avenir Medium"/>
                <a:cs typeface="Avenir Medium"/>
              </a:rPr>
              <a:t>, the Asian Development Bank, China Steel Corporation, Mitsui, Kawasaki, Toshiba, and the Governments of the United Kingdom, the United States, Canada, Australia, China, and Japan.</a:t>
            </a:r>
          </a:p>
          <a:p>
            <a:endParaRPr lang="en-US" sz="1000" dirty="0">
              <a:latin typeface="Avenir Medium"/>
              <a:cs typeface="Avenir Medium"/>
            </a:endParaRPr>
          </a:p>
          <a:p>
            <a:r>
              <a:rPr lang="en-US" sz="2000" dirty="0">
                <a:latin typeface="Avenir Medium"/>
                <a:cs typeface="Avenir Medium"/>
              </a:rPr>
              <a:t>We are headquartered in Melbourne, Australia, with offices in Washington DC, Brussels, Beijing and Tokyo.</a:t>
            </a:r>
          </a:p>
        </p:txBody>
      </p:sp>
    </p:spTree>
    <p:extLst>
      <p:ext uri="{BB962C8B-B14F-4D97-AF65-F5344CB8AC3E}">
        <p14:creationId xmlns:p14="http://schemas.microsoft.com/office/powerpoint/2010/main" val="314001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carbon-capture-and-storage-proces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7422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co2-capture-overview"/>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3928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co2-capture-pre-combustio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95016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co2-capture-post-combustio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74470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co2-capture-oxyfuel"/>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0218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co2-transport-onshor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07677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co2-transport-offshor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00828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241</Words>
  <Application>Microsoft Macintosh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Black</vt:lpstr>
      <vt:lpstr>Avenir Medium</vt:lpstr>
      <vt:lpstr>Calibri</vt:lpstr>
      <vt:lpstr>Calibri Light</vt:lpstr>
      <vt:lpstr>Office Theme</vt:lpstr>
      <vt:lpstr>Carbon Capture and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Capture and Storage</dc:title>
  <dc:creator>John Kidder</dc:creator>
  <cp:lastModifiedBy>Joan Richmond-Hall</cp:lastModifiedBy>
  <cp:revision>6</cp:revision>
  <cp:lastPrinted>2020-09-13T23:30:07Z</cp:lastPrinted>
  <dcterms:created xsi:type="dcterms:W3CDTF">2016-09-20T10:22:27Z</dcterms:created>
  <dcterms:modified xsi:type="dcterms:W3CDTF">2020-09-13T23:30:41Z</dcterms:modified>
</cp:coreProperties>
</file>