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5" r:id="rId3"/>
    <p:sldId id="276" r:id="rId4"/>
    <p:sldId id="32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2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6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2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2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5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6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5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1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8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2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79DA-1D97-2345-A167-E1A48F502F72}" type="datetimeFigureOut">
              <a:rPr lang="en-US" smtClean="0"/>
              <a:t>8/12/19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470B4-1B2A-5A48-8CC6-68DDD88F7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2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7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8733353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>
                <a:latin typeface="Avenir Black"/>
                <a:cs typeface="Avenir Black"/>
              </a:rPr>
              <a:t>Introduction to energy systems &amp; sustainability</a:t>
            </a:r>
          </a:p>
          <a:p>
            <a:endParaRPr lang="en-US" sz="900" dirty="0">
              <a:latin typeface="Avenir Black"/>
              <a:cs typeface="Avenir Black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1.1:  </a:t>
            </a:r>
            <a:r>
              <a:rPr lang="en-US" sz="2400" dirty="0">
                <a:latin typeface="Avenir Medium"/>
                <a:cs typeface="Avenir Medium"/>
              </a:rPr>
              <a:t>What is energy?</a:t>
            </a:r>
          </a:p>
          <a:p>
            <a:pPr lvl="1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1.2:  </a:t>
            </a:r>
            <a:r>
              <a:rPr lang="en-US" sz="2400" dirty="0">
                <a:latin typeface="Avenir Medium"/>
                <a:cs typeface="Avenir Medium"/>
              </a:rPr>
              <a:t>What is ‘conventional’ energy?</a:t>
            </a:r>
          </a:p>
          <a:p>
            <a:pPr lvl="1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1.3:  </a:t>
            </a:r>
            <a:r>
              <a:rPr lang="en-US" sz="2400" dirty="0">
                <a:latin typeface="Avenir Medium"/>
                <a:cs typeface="Avenir Medium"/>
              </a:rPr>
              <a:t>What is ‘sustainable’ energy?</a:t>
            </a:r>
          </a:p>
          <a:p>
            <a:pPr lvl="2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1.4:  </a:t>
            </a:r>
            <a:r>
              <a:rPr lang="en-US" sz="2400" dirty="0">
                <a:latin typeface="Avenir Medium"/>
                <a:cs typeface="Avenir Medium"/>
              </a:rPr>
              <a:t>What is a system?</a:t>
            </a:r>
          </a:p>
          <a:p>
            <a:pPr lvl="1"/>
            <a:endParaRPr lang="en-US" sz="24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1.5:  </a:t>
            </a:r>
            <a:r>
              <a:rPr lang="en-US" sz="2400" dirty="0">
                <a:latin typeface="Avenir Medium"/>
                <a:cs typeface="Avenir Medium"/>
              </a:rPr>
              <a:t>Why is systems thinking important?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BEA035-DF48-5247-84F4-ED9F15F0D88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0268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1. 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7760" y="2938887"/>
            <a:ext cx="4158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1.1: What is energy?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13A13-619F-D84E-8103-2D32DC370B8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47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280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What is energy?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5" y="1466046"/>
            <a:ext cx="6405087" cy="1437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venir Black"/>
                <a:cs typeface="Avenir Black"/>
              </a:rPr>
              <a:t>Energy: </a:t>
            </a:r>
            <a:r>
              <a:rPr lang="en-US" sz="2000" i="1" dirty="0">
                <a:latin typeface="Avenir Medium"/>
                <a:cs typeface="Avenir Medium"/>
              </a:rPr>
              <a:t>the capacity to do work</a:t>
            </a:r>
          </a:p>
          <a:p>
            <a:pPr marL="1257300" lvl="2" indent="-342900">
              <a:lnSpc>
                <a:spcPct val="150000"/>
              </a:lnSpc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To move an object against a resisting force</a:t>
            </a:r>
          </a:p>
          <a:p>
            <a:pPr marL="1257300" lvl="2" indent="-342900">
              <a:lnSpc>
                <a:spcPct val="150000"/>
              </a:lnSpc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Measured in joules (J)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885" y="3262734"/>
            <a:ext cx="8904232" cy="1899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venir Black"/>
                <a:cs typeface="Avenir Black"/>
              </a:rPr>
              <a:t>Power: </a:t>
            </a:r>
            <a:r>
              <a:rPr lang="en-US" sz="2000" i="1" dirty="0">
                <a:latin typeface="Avenir Medium"/>
                <a:cs typeface="Avenir Medium"/>
              </a:rPr>
              <a:t>the rate of doing work</a:t>
            </a:r>
          </a:p>
          <a:p>
            <a:pPr marL="1257300" lvl="2" indent="-342900">
              <a:lnSpc>
                <a:spcPct val="150000"/>
              </a:lnSpc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The rate at which energy is converted from one form to another,</a:t>
            </a:r>
            <a:br>
              <a:rPr lang="en-US" sz="2000" i="1" dirty="0">
                <a:latin typeface="Avenir Medium"/>
                <a:cs typeface="Avenir Medium"/>
              </a:rPr>
            </a:br>
            <a:r>
              <a:rPr lang="en-US" sz="2000" i="1" dirty="0">
                <a:latin typeface="Avenir Medium"/>
                <a:cs typeface="Avenir Medium"/>
              </a:rPr>
              <a:t>or transmitted from one place to another</a:t>
            </a:r>
          </a:p>
          <a:p>
            <a:pPr marL="1257300" lvl="2" indent="-342900">
              <a:lnSpc>
                <a:spcPct val="150000"/>
              </a:lnSpc>
              <a:buFont typeface="Arial"/>
              <a:buChar char="•"/>
            </a:pPr>
            <a:r>
              <a:rPr lang="en-US" sz="2000" i="1" dirty="0">
                <a:latin typeface="Avenir Medium"/>
                <a:cs typeface="Avenir Medium"/>
              </a:rPr>
              <a:t>Measured in watts (W)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03A7AE-FDD7-E942-B4F2-EA852EBF47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676D0B-31FC-6B4F-B72E-6DBC37F8AD49}"/>
              </a:ext>
            </a:extLst>
          </p:cNvPr>
          <p:cNvSpPr txBox="1"/>
          <p:nvPr/>
        </p:nvSpPr>
        <p:spPr>
          <a:xfrm>
            <a:off x="228600" y="826161"/>
            <a:ext cx="7433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  <a:cs typeface="Avenir Black"/>
              </a:rPr>
              <a:t>If you are a student of </a:t>
            </a:r>
            <a:r>
              <a:rPr lang="en-US" sz="2000" dirty="0">
                <a:latin typeface="Avenir Black"/>
                <a:cs typeface="Avenir Black"/>
              </a:rPr>
              <a:t>physics</a:t>
            </a:r>
            <a:r>
              <a:rPr lang="en-US" sz="2000" dirty="0">
                <a:latin typeface="Avenir Medium" panose="02000503020000020003" pitchFamily="2" charset="0"/>
                <a:cs typeface="Avenir Black"/>
              </a:rPr>
              <a:t>, this is how energy is discussed.</a:t>
            </a:r>
            <a:endParaRPr lang="en-US" sz="2000" dirty="0">
              <a:latin typeface="Avenir Medium" panose="02000503020000020003" pitchFamily="2" charset="0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22861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159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Energy as heat or electricity (power)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0720" y="806828"/>
            <a:ext cx="8884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 panose="02000503020000020003" pitchFamily="2" charset="0"/>
                <a:cs typeface="Avenir Black"/>
              </a:rPr>
              <a:t>However, when studying </a:t>
            </a:r>
            <a:r>
              <a:rPr lang="en-US" sz="2000" b="1" dirty="0">
                <a:latin typeface="Avenir Black" panose="02000503020000020003" pitchFamily="2" charset="0"/>
                <a:cs typeface="Avenir Black"/>
              </a:rPr>
              <a:t>energy systems</a:t>
            </a:r>
            <a:r>
              <a:rPr lang="en-US" sz="2000" dirty="0">
                <a:latin typeface="Avenir Medium" panose="02000503020000020003" pitchFamily="2" charset="0"/>
                <a:cs typeface="Avenir Black"/>
              </a:rPr>
              <a:t>, these terms are used differently.</a:t>
            </a:r>
            <a:endParaRPr lang="en-US" sz="2000" dirty="0">
              <a:latin typeface="Avenir Medium" panose="02000503020000020003" pitchFamily="2" charset="0"/>
              <a:cs typeface="Avenir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178" y="649045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19513D-C456-5042-9C49-A1690D42B9B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76BCDC-4238-0247-8F57-4C27856CACC3}"/>
              </a:ext>
            </a:extLst>
          </p:cNvPr>
          <p:cNvSpPr txBox="1"/>
          <p:nvPr/>
        </p:nvSpPr>
        <p:spPr>
          <a:xfrm>
            <a:off x="228600" y="1522754"/>
            <a:ext cx="7634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  <a:cs typeface="Avenir Medium"/>
              </a:rPr>
              <a:t>Power: </a:t>
            </a:r>
            <a:r>
              <a:rPr lang="en-US" sz="2000" i="1" dirty="0">
                <a:latin typeface="Avenir Medium" panose="02000503020000020003" pitchFamily="2" charset="0"/>
                <a:cs typeface="Avenir Medium"/>
              </a:rPr>
              <a:t>electricity, or a source of means of supplying electricity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2EA911-17FF-494D-BD64-CB60492F8A6F}"/>
              </a:ext>
            </a:extLst>
          </p:cNvPr>
          <p:cNvSpPr txBox="1"/>
          <p:nvPr/>
        </p:nvSpPr>
        <p:spPr>
          <a:xfrm>
            <a:off x="899312" y="2028468"/>
            <a:ext cx="83583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  <a:cs typeface="Avenir Medium"/>
              </a:rPr>
              <a:t>Expressed in units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  <a:cs typeface="Avenir Medium"/>
              </a:rPr>
              <a:t>watts (W), kilowatts (kW), megawatts (MW),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  <a:cs typeface="Avenir Medium"/>
              </a:rPr>
              <a:t>kilowatt hours (kWh: the amount of electricity used in 1 hour)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86BC88-8FC6-6243-BE8A-8E30F17A4C92}"/>
              </a:ext>
            </a:extLst>
          </p:cNvPr>
          <p:cNvSpPr txBox="1"/>
          <p:nvPr/>
        </p:nvSpPr>
        <p:spPr>
          <a:xfrm>
            <a:off x="228600" y="3465551"/>
            <a:ext cx="84475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  <a:cs typeface="Avenir Medium"/>
              </a:rPr>
              <a:t>Heat: </a:t>
            </a:r>
            <a:r>
              <a:rPr lang="en-US" sz="2000" i="1" dirty="0">
                <a:latin typeface="Avenir Medium" panose="02000503020000020003" pitchFamily="2" charset="0"/>
                <a:cs typeface="Avenir Medium"/>
              </a:rPr>
              <a:t>(1) the flow of energy from a hot object to a cooler object</a:t>
            </a:r>
          </a:p>
          <a:p>
            <a:endParaRPr lang="en-US" sz="1000" i="1" dirty="0">
              <a:latin typeface="Avenir Medium" panose="02000503020000020003" pitchFamily="2" charset="0"/>
              <a:cs typeface="Avenir Medium"/>
            </a:endParaRPr>
          </a:p>
          <a:p>
            <a:r>
              <a:rPr lang="en-US" sz="2000" i="1" dirty="0">
                <a:latin typeface="Avenir Medium" panose="02000503020000020003" pitchFamily="2" charset="0"/>
                <a:cs typeface="Avenir Medium"/>
              </a:rPr>
              <a:t>          (2)  a form of energy resulting from the movement of atoms, </a:t>
            </a:r>
            <a:br>
              <a:rPr lang="en-US" sz="2000" i="1" dirty="0">
                <a:latin typeface="Avenir Medium" panose="02000503020000020003" pitchFamily="2" charset="0"/>
                <a:cs typeface="Avenir Medium"/>
              </a:rPr>
            </a:br>
            <a:r>
              <a:rPr lang="en-US" sz="2000" i="1" dirty="0">
                <a:latin typeface="Avenir Medium" panose="02000503020000020003" pitchFamily="2" charset="0"/>
                <a:cs typeface="Avenir Medium"/>
              </a:rPr>
              <a:t>			molecules or ions in a substance</a:t>
            </a:r>
          </a:p>
          <a:p>
            <a:endParaRPr lang="en-US" sz="1000" i="1" dirty="0">
              <a:latin typeface="Avenir Medium" panose="02000503020000020003" pitchFamily="2" charset="0"/>
              <a:cs typeface="Avenir Medium"/>
            </a:endParaRPr>
          </a:p>
          <a:p>
            <a:r>
              <a:rPr lang="en-US" sz="2000" i="1" dirty="0">
                <a:latin typeface="Avenir Medium" panose="02000503020000020003" pitchFamily="2" charset="0"/>
                <a:cs typeface="Avenir Medium"/>
              </a:rPr>
              <a:t>          (3) the lowest, most diffuse or most disordered form of energy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64CA3E-CEA2-E24A-B266-07E9DF44E49C}"/>
              </a:ext>
            </a:extLst>
          </p:cNvPr>
          <p:cNvSpPr txBox="1"/>
          <p:nvPr/>
        </p:nvSpPr>
        <p:spPr>
          <a:xfrm>
            <a:off x="987917" y="5285780"/>
            <a:ext cx="7186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venir Medium" panose="02000503020000020003" pitchFamily="2" charset="0"/>
                <a:cs typeface="Avenir Medium"/>
              </a:rPr>
              <a:t>Expressed in units of J, calories, British thermal units, etc.</a:t>
            </a:r>
          </a:p>
        </p:txBody>
      </p:sp>
    </p:spTree>
    <p:extLst>
      <p:ext uri="{BB962C8B-B14F-4D97-AF65-F5344CB8AC3E}">
        <p14:creationId xmlns:p14="http://schemas.microsoft.com/office/powerpoint/2010/main" val="192636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255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2019-08-12T19:32:03Z</dcterms:created>
  <dcterms:modified xsi:type="dcterms:W3CDTF">2019-08-12T19:32:54Z</dcterms:modified>
</cp:coreProperties>
</file>