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25" r:id="rId3"/>
    <p:sldId id="269" r:id="rId4"/>
    <p:sldId id="270" r:id="rId5"/>
    <p:sldId id="299" r:id="rId6"/>
    <p:sldId id="347" r:id="rId7"/>
    <p:sldId id="306" r:id="rId8"/>
    <p:sldId id="345" r:id="rId9"/>
    <p:sldId id="271" r:id="rId10"/>
    <p:sldId id="291" r:id="rId11"/>
    <p:sldId id="34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2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2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5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8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7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5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7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C81C-EBDB-0746-AB7D-116606060BA6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BE37-3FB1-464F-A60F-942DA87C8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2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733353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latin typeface="Avenir Black"/>
                <a:cs typeface="Avenir Black"/>
              </a:rPr>
              <a:t>Introduction to energy systems &amp; sustainability</a:t>
            </a:r>
          </a:p>
          <a:p>
            <a:endParaRPr lang="en-US" sz="900" dirty="0">
              <a:latin typeface="Avenir Black"/>
              <a:cs typeface="Avenir Black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1.1:  </a:t>
            </a:r>
            <a:r>
              <a:rPr lang="en-US" sz="2400" dirty="0">
                <a:latin typeface="Avenir Medium"/>
                <a:cs typeface="Avenir Medium"/>
              </a:rPr>
              <a:t>What is energy?</a:t>
            </a:r>
          </a:p>
          <a:p>
            <a:pPr lvl="1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1.2:  </a:t>
            </a:r>
            <a:r>
              <a:rPr lang="en-US" sz="2400" dirty="0">
                <a:latin typeface="Avenir Medium"/>
                <a:cs typeface="Avenir Medium"/>
              </a:rPr>
              <a:t>What is ‘conventional’ energy?</a:t>
            </a:r>
          </a:p>
          <a:p>
            <a:pPr lvl="1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1.3:  </a:t>
            </a:r>
            <a:r>
              <a:rPr lang="en-US" sz="2400" dirty="0">
                <a:latin typeface="Avenir Medium"/>
                <a:cs typeface="Avenir Medium"/>
              </a:rPr>
              <a:t>What is ‘sustainable’ energy?</a:t>
            </a:r>
          </a:p>
          <a:p>
            <a:pPr lvl="2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1.4:  </a:t>
            </a:r>
            <a:r>
              <a:rPr lang="en-US" sz="2400" dirty="0">
                <a:latin typeface="Avenir Medium"/>
                <a:cs typeface="Avenir Medium"/>
              </a:rPr>
              <a:t>What is a system?</a:t>
            </a:r>
          </a:p>
          <a:p>
            <a:pPr lvl="1"/>
            <a:endParaRPr lang="en-US" sz="24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1.5:  </a:t>
            </a:r>
            <a:r>
              <a:rPr lang="en-US" sz="2400" dirty="0">
                <a:latin typeface="Avenir Medium"/>
                <a:cs typeface="Avenir Medium"/>
              </a:rPr>
              <a:t>Why is systems thinking important?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BEA035-DF48-5247-84F4-ED9F15F0D8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797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POV and perspective shape action</a:t>
            </a:r>
          </a:p>
        </p:txBody>
      </p:sp>
      <p:sp>
        <p:nvSpPr>
          <p:cNvPr id="3" name="Oval 2"/>
          <p:cNvSpPr/>
          <p:nvPr/>
        </p:nvSpPr>
        <p:spPr>
          <a:xfrm>
            <a:off x="4072331" y="2880704"/>
            <a:ext cx="2383006" cy="2132468"/>
          </a:xfrm>
          <a:prstGeom prst="ellipse">
            <a:avLst/>
          </a:prstGeom>
          <a:noFill/>
          <a:ln w="28575" cmpd="sng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1340" y="2865024"/>
            <a:ext cx="2383006" cy="2132468"/>
          </a:xfrm>
          <a:prstGeom prst="ellipse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94920" y="1668952"/>
            <a:ext cx="2383006" cy="2132468"/>
          </a:xfrm>
          <a:prstGeom prst="ellipse">
            <a:avLst/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36184" y="2249795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Avenir Medium"/>
                <a:cs typeface="Avenir Medium"/>
              </a:rPr>
              <a:t>growthist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venir Medium"/>
              <a:cs typeface="Avenir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02736" y="3754380"/>
            <a:ext cx="210850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venir Medium"/>
                <a:cs typeface="Avenir Medium"/>
              </a:rPr>
              <a:t>environmentalist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5659" y="3754380"/>
            <a:ext cx="102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Avenir Medium"/>
                <a:cs typeface="Avenir Medium"/>
              </a:rPr>
              <a:t>peakist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venir Medium"/>
              <a:cs typeface="Avenir Medium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866062" y="909434"/>
            <a:ext cx="3132924" cy="1955589"/>
          </a:xfrm>
          <a:prstGeom prst="wedgeRectCallout">
            <a:avLst>
              <a:gd name="adj1" fmla="val -76281"/>
              <a:gd name="adj2" fmla="val 75350"/>
            </a:avLst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‘As we get richer, I’ve no doubt we’ll find ingenious ways of getting the remaining fossil fuel out of the ground and we have other options like nuclear power too – but how much more carbon dioxide can we dump into the atmosphere?’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5905482" y="4725293"/>
            <a:ext cx="3132924" cy="1955589"/>
          </a:xfrm>
          <a:prstGeom prst="wedgeRectCallout">
            <a:avLst>
              <a:gd name="adj1" fmla="val -97298"/>
              <a:gd name="adj2" fmla="val -85010"/>
            </a:avLst>
          </a:prstGeom>
          <a:solidFill>
            <a:srgbClr val="FFFFFF"/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‘Consumption is at the heart of the matter. We can’t go on </a:t>
            </a:r>
            <a:r>
              <a:rPr lang="en-US" sz="1600" dirty="0" err="1">
                <a:solidFill>
                  <a:schemeClr val="tx1"/>
                </a:solidFill>
              </a:rPr>
              <a:t>comsuming</a:t>
            </a:r>
            <a:r>
              <a:rPr lang="en-US" sz="1600" dirty="0">
                <a:solidFill>
                  <a:schemeClr val="tx1"/>
                </a:solidFill>
              </a:rPr>
              <a:t> as we do. The bad news is that we are changing the Earth’s climate. The good news is that we may be running out of cheap oil and gas, possibly coal’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228600" y="909434"/>
            <a:ext cx="2703124" cy="1955589"/>
          </a:xfrm>
          <a:prstGeom prst="wedgeRectCallout">
            <a:avLst>
              <a:gd name="adj1" fmla="val 84500"/>
              <a:gd name="adj2" fmla="val 74991"/>
            </a:avLst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‘We’ve got plenty of options to solve climate change – but I am concerned that we are running out of cheaper energy supplies and this could impact on global economic growth rates.’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542160" y="5045773"/>
            <a:ext cx="2373893" cy="1461391"/>
          </a:xfrm>
          <a:prstGeom prst="wedgeRectCallout">
            <a:avLst>
              <a:gd name="adj1" fmla="val 116124"/>
              <a:gd name="adj2" fmla="val -148863"/>
            </a:avLst>
          </a:prstGeom>
          <a:solidFill>
            <a:srgbClr val="FFFFFF"/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‘Economic prosperity is the key to solving the twin problems of maintaining energy supply and combatting climate change.’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9EE0E61-7303-8040-8298-E6FBCF713C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45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Global climate change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4493" y="3152385"/>
            <a:ext cx="590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venir Medium"/>
                <a:cs typeface="Avenir Medium"/>
              </a:rPr>
              <a:t>Coming to you next week in Module 2!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34B760D-BD59-594A-A901-43A6D3405FD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3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0268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1.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8789" y="2938887"/>
            <a:ext cx="6372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1.3: What is ‘sustainable’ energy?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088E69-287B-DE49-91E1-85CE6983C9B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1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547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What is sustainable energy?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793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Sustainable development meets the needs of the present generation without compromising the ability of future generations to meet their needs.   						</a:t>
            </a:r>
            <a:r>
              <a:rPr lang="en-US" i="1" dirty="0">
                <a:latin typeface="Avenir Medium"/>
                <a:cs typeface="Avenir Medium"/>
              </a:rPr>
              <a:t>- U.N.’s </a:t>
            </a:r>
            <a:r>
              <a:rPr lang="en-US" i="1" dirty="0" err="1">
                <a:latin typeface="Avenir Medium"/>
                <a:cs typeface="Avenir Medium"/>
              </a:rPr>
              <a:t>Brundtland</a:t>
            </a:r>
            <a:r>
              <a:rPr lang="en-US" i="1" dirty="0">
                <a:latin typeface="Avenir Medium"/>
                <a:cs typeface="Avenir Medium"/>
              </a:rPr>
              <a:t> Commission (1987)</a:t>
            </a:r>
            <a:endParaRPr lang="en-US" i="1" u="sng" dirty="0"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314" y="2415149"/>
            <a:ext cx="879308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Sustainable energy </a:t>
            </a:r>
            <a:r>
              <a:rPr lang="en-US" sz="2000" dirty="0">
                <a:latin typeface="Avenir Medium"/>
                <a:cs typeface="Avenir Medium"/>
              </a:rPr>
              <a:t>uses sources that meet these requirements:</a:t>
            </a:r>
          </a:p>
          <a:p>
            <a:endParaRPr lang="en-US" sz="8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1. Are not significantly depleted by continued use;</a:t>
            </a:r>
          </a:p>
          <a:p>
            <a:endParaRPr lang="en-US" sz="8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2. Do not emit pollutants or other hazards to humans or ecological and           </a:t>
            </a:r>
          </a:p>
          <a:p>
            <a:r>
              <a:rPr lang="en-US" sz="2000" dirty="0">
                <a:latin typeface="Avenir Medium"/>
                <a:cs typeface="Avenir Medium"/>
              </a:rPr>
              <a:t>    climate systems on a significant scale; and</a:t>
            </a:r>
          </a:p>
          <a:p>
            <a:endParaRPr lang="en-US" sz="8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3. Do not perpetuate social injustice.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129" y="4910990"/>
            <a:ext cx="8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Avenir Medium"/>
                <a:cs typeface="Avenir Medium"/>
              </a:rPr>
              <a:t>In this course, we’ll look at the argument that many forms of energy can be considered sustainable if they are used in a </a:t>
            </a:r>
            <a:r>
              <a:rPr lang="en-US" sz="2000" i="1" u="sng" dirty="0">
                <a:latin typeface="Avenir Medium"/>
                <a:cs typeface="Avenir Medium"/>
              </a:rPr>
              <a:t>sustainable manner</a:t>
            </a:r>
            <a:r>
              <a:rPr lang="en-US" sz="2000" i="1" dirty="0">
                <a:latin typeface="Avenir Medium"/>
                <a:cs typeface="Avenir Medium"/>
              </a:rPr>
              <a:t>.</a:t>
            </a:r>
            <a:endParaRPr lang="en-US" i="1" dirty="0">
              <a:latin typeface="Avenir Medium"/>
              <a:cs typeface="Avenir Medium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BDC68E-B21A-304C-9F38-795AF3A432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2122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Three </a:t>
            </a:r>
            <a:r>
              <a:rPr lang="en-US" sz="3200" u="sng" dirty="0">
                <a:solidFill>
                  <a:prstClr val="white"/>
                </a:solidFill>
                <a:latin typeface="Avenir Heavy"/>
                <a:cs typeface="Avenir Heavy"/>
              </a:rPr>
              <a:t>linked</a:t>
            </a: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 ‘pillars’ of sustainability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204" y="899127"/>
            <a:ext cx="8793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Economic sustainability: </a:t>
            </a:r>
            <a:r>
              <a:rPr lang="en-US" sz="2000" i="1" dirty="0">
                <a:latin typeface="Avenir Medium"/>
                <a:cs typeface="Avenir Medium"/>
              </a:rPr>
              <a:t>encompasses requirements for strong &amp; durable economic growth; preserving financial stability &amp; a low &amp; stable inflationary environment</a:t>
            </a:r>
            <a:endParaRPr lang="en-US" sz="1600" i="1" dirty="0">
              <a:latin typeface="Avenir Medium"/>
              <a:cs typeface="Avenir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247" y="2022705"/>
            <a:ext cx="8793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Environmental sustainability: </a:t>
            </a:r>
            <a:r>
              <a:rPr lang="en-US" sz="2000" i="1" dirty="0">
                <a:latin typeface="Avenir Medium"/>
                <a:cs typeface="Avenir Medium"/>
              </a:rPr>
              <a:t>focuses on the stability of biological &amp; physical systems and on preserving access to a healthy natural environment</a:t>
            </a:r>
            <a:endParaRPr lang="en-US" sz="1600" i="1" dirty="0">
              <a:latin typeface="Avenir Medium"/>
              <a:cs typeface="Avenir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47" y="3176164"/>
            <a:ext cx="87930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Social sustainability: </a:t>
            </a:r>
            <a:r>
              <a:rPr lang="en-US" sz="2000" i="1" dirty="0">
                <a:latin typeface="Avenir Medium"/>
                <a:cs typeface="Avenir Medium"/>
              </a:rPr>
              <a:t>emphasizes the importance of well functioning labor markets &amp; high employment, of adaptability to major demographic change &amp; stability in social &amp; cultural systems of equity and democratic participation in decision making</a:t>
            </a:r>
            <a:endParaRPr lang="en-US" sz="2000" dirty="0">
              <a:latin typeface="Avenir Medium"/>
              <a:cs typeface="Avenir Medium"/>
            </a:endParaRPr>
          </a:p>
          <a:p>
            <a:r>
              <a:rPr lang="en-US" i="1" dirty="0">
                <a:latin typeface="Avenir Medium"/>
                <a:cs typeface="Avenir Medium"/>
              </a:rPr>
              <a:t>										- IEA (2001); OECD (2001)</a:t>
            </a:r>
            <a:endParaRPr lang="en-US" sz="1600" i="1" dirty="0">
              <a:latin typeface="Avenir Medium"/>
              <a:cs typeface="Avenir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247" y="5352243"/>
            <a:ext cx="85715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There are those who advocate for any sustainable change and those who believe climate change and other challenges require a much more rigorous approach to sustainability. </a:t>
            </a:r>
            <a:r>
              <a:rPr lang="en-US" sz="2000" i="1" dirty="0">
                <a:latin typeface="Avenir Medium"/>
                <a:cs typeface="Avenir Medium"/>
              </a:rPr>
              <a:t>[weak vs. strong sustainability]</a:t>
            </a:r>
            <a:endParaRPr lang="en-US" sz="2000" dirty="0">
              <a:latin typeface="Avenir Medium"/>
              <a:cs typeface="Avenir Medium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2AB01F-FCBF-2F4F-8297-21E41EB5124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2122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Three </a:t>
            </a:r>
            <a:r>
              <a:rPr lang="en-US" sz="3200" u="sng" dirty="0">
                <a:solidFill>
                  <a:prstClr val="white"/>
                </a:solidFill>
                <a:latin typeface="Avenir Heavy"/>
                <a:cs typeface="Avenir Heavy"/>
              </a:rPr>
              <a:t>linked</a:t>
            </a: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 ‘pillars’ of sustainability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5411" y="6500907"/>
            <a:ext cx="5230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sustain.wisconsin.edu</a:t>
            </a:r>
            <a:r>
              <a:rPr lang="en-US" sz="1400" dirty="0">
                <a:latin typeface="Avenir Medium"/>
                <a:cs typeface="Avenir Medium"/>
              </a:rPr>
              <a:t>/sustainability/triple-bottom-line/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C0335A-6899-DF49-9757-66D4A2A10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371" y="1000427"/>
            <a:ext cx="5284381" cy="51642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469260-5470-C34D-B7E6-5DD1752C5D42}"/>
              </a:ext>
            </a:extLst>
          </p:cNvPr>
          <p:cNvSpPr txBox="1"/>
          <p:nvPr/>
        </p:nvSpPr>
        <p:spPr>
          <a:xfrm>
            <a:off x="967558" y="1180215"/>
            <a:ext cx="25506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</a:rPr>
              <a:t>Social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</a:rPr>
              <a:t>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</a:rPr>
              <a:t>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</a:rPr>
              <a:t>equity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4EE00-8869-884B-9F9D-AA020873996D}"/>
              </a:ext>
            </a:extLst>
          </p:cNvPr>
          <p:cNvSpPr txBox="1"/>
          <p:nvPr/>
        </p:nvSpPr>
        <p:spPr>
          <a:xfrm>
            <a:off x="308510" y="5946909"/>
            <a:ext cx="3600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</a:rPr>
              <a:t>Environmental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</a:rPr>
              <a:t>ecosystems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C25A9B-EB7A-3F44-90C1-9B1D7E1E7ACF}"/>
              </a:ext>
            </a:extLst>
          </p:cNvPr>
          <p:cNvSpPr txBox="1"/>
          <p:nvPr/>
        </p:nvSpPr>
        <p:spPr>
          <a:xfrm>
            <a:off x="6193152" y="2005019"/>
            <a:ext cx="30107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</a:rPr>
              <a:t>Economic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</a:rPr>
              <a:t>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</a:rPr>
              <a:t>profit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</a:rPr>
              <a:t>costs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901015-29B9-7C4B-9F88-10D966E29BC3}"/>
              </a:ext>
            </a:extLst>
          </p:cNvPr>
          <p:cNvSpPr txBox="1"/>
          <p:nvPr/>
        </p:nvSpPr>
        <p:spPr>
          <a:xfrm>
            <a:off x="4176790" y="358256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616B63-A652-9745-AE99-89939CA57FF1}"/>
              </a:ext>
            </a:extLst>
          </p:cNvPr>
          <p:cNvSpPr txBox="1"/>
          <p:nvPr/>
        </p:nvSpPr>
        <p:spPr>
          <a:xfrm>
            <a:off x="6092221" y="6049089"/>
            <a:ext cx="3064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</a:rPr>
              <a:t>aka ‘Triple Bottom Line’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DF25C24-D325-8B4F-B078-19B6495E366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9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08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Decarbonized? Low-carbon? Renewable?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5411" y="6500907"/>
            <a:ext cx="5230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sustain.wisconsin.edu</a:t>
            </a:r>
            <a:r>
              <a:rPr lang="en-US" sz="1400" dirty="0">
                <a:latin typeface="Avenir Medium"/>
                <a:cs typeface="Avenir Medium"/>
              </a:rPr>
              <a:t>/sustainability/triple-bottom-line/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901015-29B9-7C4B-9F88-10D966E29BC3}"/>
              </a:ext>
            </a:extLst>
          </p:cNvPr>
          <p:cNvSpPr txBox="1"/>
          <p:nvPr/>
        </p:nvSpPr>
        <p:spPr>
          <a:xfrm>
            <a:off x="4176790" y="358256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*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DF25C24-D325-8B4F-B078-19B6495E36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BB85CD3-C194-CD42-A3F6-ADD7C6914EF6}"/>
              </a:ext>
            </a:extLst>
          </p:cNvPr>
          <p:cNvSpPr txBox="1"/>
          <p:nvPr/>
        </p:nvSpPr>
        <p:spPr>
          <a:xfrm>
            <a:off x="323204" y="1654043"/>
            <a:ext cx="8793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  <a:cs typeface="Avenir Black"/>
              </a:rPr>
              <a:t>Low-carbon</a:t>
            </a:r>
            <a:r>
              <a:rPr lang="en-US" sz="2000" dirty="0">
                <a:latin typeface="Avenir Medium" panose="02000503020000020003" pitchFamily="2" charset="0"/>
                <a:cs typeface="Avenir Black"/>
              </a:rPr>
              <a:t>: </a:t>
            </a:r>
            <a:r>
              <a:rPr lang="en-US" sz="2000" i="1" dirty="0">
                <a:latin typeface="Avenir Medium" panose="02000503020000020003" pitchFamily="2" charset="0"/>
                <a:cs typeface="Avenir Black"/>
              </a:rPr>
              <a:t>processes or technologies that produce power [or heat] with substantially lower amounts of carbon emissions than is emitted from conventional (fossil fuel) power generation</a:t>
            </a:r>
            <a:endParaRPr lang="en-US" sz="1600" i="1" dirty="0"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4E2593-07B0-C049-9DE7-D75384E542C4}"/>
              </a:ext>
            </a:extLst>
          </p:cNvPr>
          <p:cNvSpPr txBox="1"/>
          <p:nvPr/>
        </p:nvSpPr>
        <p:spPr>
          <a:xfrm>
            <a:off x="323202" y="908207"/>
            <a:ext cx="8793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  <a:cs typeface="Avenir Medium"/>
              </a:rPr>
              <a:t>There is no carbon-free fuel.</a:t>
            </a:r>
            <a:endParaRPr lang="en-US" sz="1600" b="1" dirty="0">
              <a:latin typeface="Avenir Black" panose="02000503020000020003" pitchFamily="2" charset="0"/>
              <a:cs typeface="Avenir Medium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885DE8-53F7-EB40-96F6-D98FEF54F377}"/>
              </a:ext>
            </a:extLst>
          </p:cNvPr>
          <p:cNvSpPr txBox="1"/>
          <p:nvPr/>
        </p:nvSpPr>
        <p:spPr>
          <a:xfrm>
            <a:off x="323201" y="3015432"/>
            <a:ext cx="8793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  <a:cs typeface="Avenir Black"/>
              </a:rPr>
              <a:t>Renewable</a:t>
            </a:r>
            <a:r>
              <a:rPr lang="en-US" sz="2000" dirty="0">
                <a:latin typeface="Avenir Medium" panose="02000503020000020003" pitchFamily="2" charset="0"/>
                <a:cs typeface="Avenir Black"/>
              </a:rPr>
              <a:t>: </a:t>
            </a:r>
            <a:r>
              <a:rPr lang="en-US" sz="2000" i="1" dirty="0">
                <a:latin typeface="Avenir Medium" panose="02000503020000020003" pitchFamily="2" charset="0"/>
                <a:cs typeface="Avenir Black"/>
              </a:rPr>
              <a:t>processes or technologies that produce power [or heat] from sources that are not depleted when used</a:t>
            </a:r>
            <a:endParaRPr lang="en-US" sz="1600" i="1" dirty="0"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7C7B42-9869-9B43-87AB-F2626AD58665}"/>
              </a:ext>
            </a:extLst>
          </p:cNvPr>
          <p:cNvSpPr txBox="1"/>
          <p:nvPr/>
        </p:nvSpPr>
        <p:spPr>
          <a:xfrm>
            <a:off x="323200" y="4050283"/>
            <a:ext cx="8793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  <a:cs typeface="Avenir Black"/>
              </a:rPr>
              <a:t>Nuclear</a:t>
            </a:r>
            <a:r>
              <a:rPr lang="en-US" sz="2000" dirty="0">
                <a:latin typeface="Avenir Medium" panose="02000503020000020003" pitchFamily="2" charset="0"/>
                <a:cs typeface="Avenir Black"/>
              </a:rPr>
              <a:t>: </a:t>
            </a:r>
            <a:r>
              <a:rPr lang="en-US" sz="2000" i="1" dirty="0">
                <a:latin typeface="Avenir Medium" panose="02000503020000020003" pitchFamily="2" charset="0"/>
                <a:cs typeface="Avenir Black"/>
              </a:rPr>
              <a:t>processes or technologies that produce power from the fission or fusion of atoms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  <a:cs typeface="Avenir Medium"/>
              </a:rPr>
              <a:t>Nuclear is finite rather than renewable, but is low-carbon</a:t>
            </a:r>
          </a:p>
        </p:txBody>
      </p:sp>
    </p:spTree>
    <p:extLst>
      <p:ext uri="{BB962C8B-B14F-4D97-AF65-F5344CB8AC3E}">
        <p14:creationId xmlns:p14="http://schemas.microsoft.com/office/powerpoint/2010/main" val="404339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632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Sustainability of our energy resources?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01842" y="6515388"/>
            <a:ext cx="5854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ourworldindata.org</a:t>
            </a:r>
            <a:r>
              <a:rPr lang="en-US" sz="1400" dirty="0">
                <a:latin typeface="Avenir Medium"/>
                <a:cs typeface="Avenir Medium"/>
              </a:rPr>
              <a:t>/how-long-before-we-run-out-of-fossil-fuels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F73D18-0B5B-4B43-8757-9F8C56C54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0" y="708256"/>
            <a:ext cx="9144000" cy="5759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353223-B163-1B40-ADCB-2C391979663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D857F0-C367-C247-A988-E67A28DB69E4}"/>
              </a:ext>
            </a:extLst>
          </p:cNvPr>
          <p:cNvSpPr txBox="1"/>
          <p:nvPr/>
        </p:nvSpPr>
        <p:spPr>
          <a:xfrm>
            <a:off x="5246926" y="4157330"/>
            <a:ext cx="324358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These are </a:t>
            </a:r>
            <a:r>
              <a:rPr lang="en-US" sz="2000" b="1" dirty="0">
                <a:latin typeface="Avenir Black" panose="02000503020000020003" pitchFamily="2" charset="0"/>
              </a:rPr>
              <a:t>global</a:t>
            </a:r>
            <a:r>
              <a:rPr lang="en-US" sz="2000" dirty="0">
                <a:latin typeface="Avenir Medium" panose="02000503020000020003" pitchFamily="2" charset="0"/>
              </a:rPr>
              <a:t> reserves.</a:t>
            </a:r>
          </a:p>
        </p:txBody>
      </p:sp>
    </p:spTree>
    <p:extLst>
      <p:ext uri="{BB962C8B-B14F-4D97-AF65-F5344CB8AC3E}">
        <p14:creationId xmlns:p14="http://schemas.microsoft.com/office/powerpoint/2010/main" val="165629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42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This changes if we mitigate GCC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01842" y="6515388"/>
            <a:ext cx="5854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ourworldindata.org</a:t>
            </a:r>
            <a:r>
              <a:rPr lang="en-US" sz="1400" dirty="0">
                <a:latin typeface="Avenir Medium"/>
                <a:cs typeface="Avenir Medium"/>
              </a:rPr>
              <a:t>/how-long-before-we-run-out-of-fossil-fuels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329BD0-C6A6-964D-BB4A-C0716B6E4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6556"/>
            <a:ext cx="9144000" cy="57464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7C40BE-E2C7-9B49-B187-F2480E4335A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FF50A8-D63E-D449-82CB-BB7465F0E2AC}"/>
              </a:ext>
            </a:extLst>
          </p:cNvPr>
          <p:cNvSpPr txBox="1"/>
          <p:nvPr/>
        </p:nvSpPr>
        <p:spPr>
          <a:xfrm>
            <a:off x="5406414" y="4890976"/>
            <a:ext cx="32401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</a:rPr>
              <a:t>These are </a:t>
            </a:r>
            <a:r>
              <a:rPr lang="en-US" sz="2000" b="1" dirty="0">
                <a:latin typeface="Avenir Black" panose="02000503020000020003" pitchFamily="2" charset="0"/>
              </a:rPr>
              <a:t>global</a:t>
            </a:r>
            <a:r>
              <a:rPr lang="en-US" sz="2000" dirty="0">
                <a:latin typeface="Avenir Medium" panose="02000503020000020003" pitchFamily="2" charset="0"/>
              </a:rPr>
              <a:t> budgets.</a:t>
            </a:r>
          </a:p>
        </p:txBody>
      </p:sp>
    </p:spTree>
    <p:extLst>
      <p:ext uri="{BB962C8B-B14F-4D97-AF65-F5344CB8AC3E}">
        <p14:creationId xmlns:p14="http://schemas.microsoft.com/office/powerpoint/2010/main" val="122626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427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Why does sustainable energy matter?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204" y="2425223"/>
            <a:ext cx="8793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1. There is a very large </a:t>
            </a:r>
            <a:r>
              <a:rPr lang="en-US" sz="2000" u="sng" dirty="0">
                <a:latin typeface="Avenir Medium"/>
                <a:cs typeface="Avenir Medium"/>
              </a:rPr>
              <a:t>unmet demand </a:t>
            </a:r>
            <a:r>
              <a:rPr lang="en-US" sz="2000" dirty="0">
                <a:latin typeface="Avenir Medium"/>
                <a:cs typeface="Avenir Medium"/>
              </a:rPr>
              <a:t>for energy in developing countries.</a:t>
            </a:r>
            <a:endParaRPr lang="en-US" sz="1600" dirty="0">
              <a:latin typeface="Avenir Medium"/>
              <a:cs typeface="Avenir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664" y="845119"/>
            <a:ext cx="857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There are three major reasons, each creating a </a:t>
            </a:r>
            <a:r>
              <a:rPr lang="en-US" sz="2000" dirty="0">
                <a:latin typeface="Avenir Black"/>
                <a:cs typeface="Avenir Black"/>
              </a:rPr>
              <a:t>point of view </a:t>
            </a:r>
            <a:r>
              <a:rPr lang="en-US" sz="2000" dirty="0">
                <a:latin typeface="Avenir Medium"/>
                <a:cs typeface="Avenir Medium"/>
              </a:rPr>
              <a:t>or perspective.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5361" y="3293090"/>
            <a:ext cx="8793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2. The supply of fossil fuels is </a:t>
            </a:r>
            <a:r>
              <a:rPr lang="en-US" sz="2000" u="sng" dirty="0">
                <a:latin typeface="Avenir Medium"/>
                <a:cs typeface="Avenir Medium"/>
              </a:rPr>
              <a:t>finite</a:t>
            </a:r>
            <a:r>
              <a:rPr lang="en-US" sz="2000" dirty="0">
                <a:latin typeface="Avenir Medium"/>
                <a:cs typeface="Avenir Medium"/>
              </a:rPr>
              <a:t> and won’t meet these demands.</a:t>
            </a:r>
            <a:endParaRPr lang="en-US" sz="1600" dirty="0"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976" y="4362301"/>
            <a:ext cx="8793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3. </a:t>
            </a:r>
            <a:r>
              <a:rPr lang="en-US" sz="2000" u="sng" dirty="0">
                <a:latin typeface="Avenir Medium"/>
                <a:cs typeface="Avenir Medium"/>
              </a:rPr>
              <a:t>GCC</a:t>
            </a:r>
            <a:r>
              <a:rPr lang="en-US" sz="2000" dirty="0">
                <a:latin typeface="Avenir Medium"/>
                <a:cs typeface="Avenir Medium"/>
              </a:rPr>
              <a:t> requires us to dramatically reduce emissions of carbon dioxide.</a:t>
            </a:r>
            <a:endParaRPr lang="en-US" sz="1600" dirty="0">
              <a:latin typeface="Avenir Medium"/>
              <a:cs typeface="Avenir Medium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2301001" y="1860782"/>
            <a:ext cx="2037743" cy="461063"/>
          </a:xfrm>
          <a:prstGeom prst="wedgeRoundRectCallout">
            <a:avLst>
              <a:gd name="adj1" fmla="val 25544"/>
              <a:gd name="adj2" fmla="val 10093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Avenir Black"/>
                <a:cs typeface="Avenir Black"/>
              </a:rPr>
              <a:t>‘</a:t>
            </a:r>
            <a:r>
              <a:rPr lang="en-US" sz="2400" i="1" dirty="0" err="1">
                <a:solidFill>
                  <a:schemeClr val="bg1"/>
                </a:solidFill>
                <a:latin typeface="Avenir Black"/>
                <a:cs typeface="Avenir Black"/>
              </a:rPr>
              <a:t>Growthist</a:t>
            </a:r>
            <a:r>
              <a:rPr lang="en-US" sz="2400" i="1" dirty="0">
                <a:solidFill>
                  <a:schemeClr val="bg1"/>
                </a:solidFill>
                <a:latin typeface="Avenir Black"/>
                <a:cs typeface="Avenir Black"/>
              </a:rPr>
              <a:t>’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4185937" y="3856934"/>
            <a:ext cx="1708002" cy="461063"/>
          </a:xfrm>
          <a:prstGeom prst="wedgeRoundRectCallout">
            <a:avLst>
              <a:gd name="adj1" fmla="val -34601"/>
              <a:gd name="adj2" fmla="val -976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Avenir Black"/>
                <a:cs typeface="Avenir Black"/>
              </a:rPr>
              <a:t>‘</a:t>
            </a:r>
            <a:r>
              <a:rPr lang="en-US" sz="2400" i="1" dirty="0" err="1">
                <a:solidFill>
                  <a:schemeClr val="bg1"/>
                </a:solidFill>
                <a:latin typeface="Avenir Black"/>
                <a:cs typeface="Avenir Black"/>
              </a:rPr>
              <a:t>Peakist</a:t>
            </a:r>
            <a:r>
              <a:rPr lang="en-US" sz="2400" i="1" dirty="0">
                <a:solidFill>
                  <a:schemeClr val="bg1"/>
                </a:solidFill>
                <a:latin typeface="Avenir Black"/>
                <a:cs typeface="Avenir Black"/>
              </a:rPr>
              <a:t>’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870880" y="4982762"/>
            <a:ext cx="2985316" cy="461063"/>
          </a:xfrm>
          <a:prstGeom prst="wedgeRoundRectCallout">
            <a:avLst>
              <a:gd name="adj1" fmla="val -40514"/>
              <a:gd name="adj2" fmla="val -94450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Avenir Black"/>
                <a:cs typeface="Avenir Black"/>
              </a:rPr>
              <a:t>‘Environmentalist’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A31AE2C-E906-4E42-B2E7-C1E0C887CDD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738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2019-08-12T19:34:09Z</dcterms:created>
  <dcterms:modified xsi:type="dcterms:W3CDTF">2019-08-12T19:38:16Z</dcterms:modified>
</cp:coreProperties>
</file>