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1" r:id="rId2"/>
    <p:sldId id="328" r:id="rId3"/>
    <p:sldId id="330" r:id="rId4"/>
    <p:sldId id="331" r:id="rId5"/>
    <p:sldId id="332" r:id="rId6"/>
    <p:sldId id="333" r:id="rId7"/>
    <p:sldId id="334" r:id="rId8"/>
    <p:sldId id="335" r:id="rId9"/>
    <p:sldId id="337" r:id="rId10"/>
    <p:sldId id="336" r:id="rId11"/>
    <p:sldId id="338" r:id="rId12"/>
    <p:sldId id="340" r:id="rId13"/>
    <p:sldId id="33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4AFD3-BF97-3A4E-8ABC-0B2789BDC87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8468-6762-A543-A7D1-D033F0FE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8733353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venir Black"/>
                <a:cs typeface="Avenir Black"/>
              </a:rPr>
              <a:t>Introduction to energy systems &amp; sustainability</a:t>
            </a:r>
          </a:p>
          <a:p>
            <a:endParaRPr lang="en-US" sz="900" dirty="0">
              <a:latin typeface="Avenir Black"/>
              <a:cs typeface="Avenir Black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1.1:  </a:t>
            </a:r>
            <a:r>
              <a:rPr lang="en-US" sz="2400" dirty="0">
                <a:latin typeface="Avenir Medium"/>
                <a:cs typeface="Avenir Medium"/>
              </a:rPr>
              <a:t>What is energy?</a:t>
            </a:r>
          </a:p>
          <a:p>
            <a:pPr lvl="1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1.2:  </a:t>
            </a:r>
            <a:r>
              <a:rPr lang="en-US" sz="2400" dirty="0">
                <a:latin typeface="Avenir Medium"/>
                <a:cs typeface="Avenir Medium"/>
              </a:rPr>
              <a:t>What is ‘conventional’ energy?</a:t>
            </a:r>
          </a:p>
          <a:p>
            <a:pPr lvl="1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1.3:  </a:t>
            </a:r>
            <a:r>
              <a:rPr lang="en-US" sz="2400" dirty="0">
                <a:latin typeface="Avenir Medium"/>
                <a:cs typeface="Avenir Medium"/>
              </a:rPr>
              <a:t>What is ‘sustainable’ energy?</a:t>
            </a:r>
          </a:p>
          <a:p>
            <a:pPr lvl="2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1.4:  </a:t>
            </a:r>
            <a:r>
              <a:rPr lang="en-US" sz="2400" dirty="0">
                <a:latin typeface="Avenir Medium"/>
                <a:cs typeface="Avenir Medium"/>
              </a:rPr>
              <a:t>What is a system?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1.5:  </a:t>
            </a:r>
            <a:r>
              <a:rPr lang="en-US" sz="2400" dirty="0">
                <a:latin typeface="Avenir Medium"/>
                <a:cs typeface="Avenir Medium"/>
              </a:rPr>
              <a:t>Why is systems thinking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EA035-DF48-5247-84F4-ED9F15F0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214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Feedback loops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6" y="6532806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46167-6844-624E-A3B9-92D966642D79}"/>
              </a:ext>
            </a:extLst>
          </p:cNvPr>
          <p:cNvSpPr txBox="1"/>
          <p:nvPr/>
        </p:nvSpPr>
        <p:spPr>
          <a:xfrm>
            <a:off x="228600" y="863913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Negative feedback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loops regulate (temper) growth of stock.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406E0-1D1D-9644-8EF7-3E2171FC849D}"/>
              </a:ext>
            </a:extLst>
          </p:cNvPr>
          <p:cNvSpPr txBox="1"/>
          <p:nvPr/>
        </p:nvSpPr>
        <p:spPr>
          <a:xfrm>
            <a:off x="391632" y="1285289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Stabilizing loops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26E37-0D15-FB4F-A7E9-86AAC94DFE27}"/>
              </a:ext>
            </a:extLst>
          </p:cNvPr>
          <p:cNvSpPr txBox="1"/>
          <p:nvPr/>
        </p:nvSpPr>
        <p:spPr>
          <a:xfrm>
            <a:off x="395171" y="1696032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Balancing loops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5BE1CB-876E-E143-929F-D8BB348F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4" y="2260727"/>
            <a:ext cx="7985051" cy="4107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6BF1-D603-664A-B619-020560E034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5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Competing balancing loops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6077" y="6534026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46167-6844-624E-A3B9-92D966642D79}"/>
              </a:ext>
            </a:extLst>
          </p:cNvPr>
          <p:cNvSpPr txBox="1"/>
          <p:nvPr/>
        </p:nvSpPr>
        <p:spPr>
          <a:xfrm>
            <a:off x="228600" y="863913"/>
            <a:ext cx="860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Here two competing balancing loops control a system regulated by a thermostat and furnace.</a:t>
            </a:r>
            <a:endParaRPr lang="en-US" sz="2000" b="1" dirty="0">
              <a:latin typeface="Avenir Black" panose="02000503020000020003" pitchFamily="2" charset="0"/>
              <a:cs typeface="Avenir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8B040-2427-EC40-A1E7-FBE4EF2F5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103"/>
            <a:ext cx="9144000" cy="39489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0CDC0-0B42-BD4E-B23C-E5F3A3842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7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65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Non-renewable constraint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80362" y="4945834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46167-6844-624E-A3B9-92D966642D79}"/>
              </a:ext>
            </a:extLst>
          </p:cNvPr>
          <p:cNvSpPr txBox="1"/>
          <p:nvPr/>
        </p:nvSpPr>
        <p:spPr>
          <a:xfrm>
            <a:off x="228600" y="810748"/>
            <a:ext cx="860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Here the reinforcing (+) loop for economic capital is constrained (balanced -) by a non-renewable resource,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oil.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50FFB-CC45-8A47-A33A-7C88AA4E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38" y="1509824"/>
            <a:ext cx="5866473" cy="533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DD047-31E6-C543-9D16-443739E49E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3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2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Renewable constraint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80362" y="4945834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46167-6844-624E-A3B9-92D966642D79}"/>
              </a:ext>
            </a:extLst>
          </p:cNvPr>
          <p:cNvSpPr txBox="1"/>
          <p:nvPr/>
        </p:nvSpPr>
        <p:spPr>
          <a:xfrm>
            <a:off x="228600" y="810748"/>
            <a:ext cx="860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Here the reinforcing (+) loop for economic capital is constrained (balanced -) by a renewable resource,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fish stocks.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7D872-EBEF-D74C-B7B8-1E5F6976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09" y="1532806"/>
            <a:ext cx="5494247" cy="5325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1B4E2-D542-E648-B1B4-D1CF0620AC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0268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1.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378" y="2938887"/>
            <a:ext cx="4463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1.4: What is a system?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FAE54-156F-3C40-A4F6-AC6264E2F8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62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What is a system?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0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Medium"/>
              </a:rPr>
              <a:t>System: </a:t>
            </a:r>
            <a:r>
              <a:rPr lang="en-US" sz="2000" i="1" dirty="0">
                <a:latin typeface="Avenir Book" panose="02000503020000020003" pitchFamily="2" charset="0"/>
                <a:cs typeface="Avenir Medium"/>
              </a:rPr>
              <a:t>‘A system is an </a:t>
            </a:r>
            <a:r>
              <a:rPr lang="en-US" sz="2000" b="1" i="1" dirty="0">
                <a:latin typeface="Avenir Book" panose="02000503020000020003" pitchFamily="2" charset="0"/>
                <a:cs typeface="Avenir Medium"/>
              </a:rPr>
              <a:t>interconnected</a:t>
            </a:r>
            <a:r>
              <a:rPr lang="en-US" sz="2000" i="1" dirty="0">
                <a:latin typeface="Avenir Book" panose="02000503020000020003" pitchFamily="2" charset="0"/>
                <a:cs typeface="Avenir Medium"/>
              </a:rPr>
              <a:t> set of </a:t>
            </a:r>
            <a:r>
              <a:rPr lang="en-US" sz="2000" b="1" i="1" dirty="0">
                <a:latin typeface="Avenir Book" panose="02000503020000020003" pitchFamily="2" charset="0"/>
                <a:cs typeface="Avenir Medium"/>
              </a:rPr>
              <a:t>elements</a:t>
            </a:r>
            <a:r>
              <a:rPr lang="en-US" sz="2000" i="1" dirty="0">
                <a:latin typeface="Avenir Book" panose="02000503020000020003" pitchFamily="2" charset="0"/>
                <a:cs typeface="Avenir Medium"/>
              </a:rPr>
              <a:t> that is coherently organized in a way that achieves something (function or purpose)”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979" y="6490457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E240D-389E-214A-9EF0-BBB2B2C9E37C}"/>
              </a:ext>
            </a:extLst>
          </p:cNvPr>
          <p:cNvSpPr txBox="1"/>
          <p:nvPr/>
        </p:nvSpPr>
        <p:spPr>
          <a:xfrm>
            <a:off x="271185" y="1670428"/>
            <a:ext cx="860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True systems have their own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behavior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, and that behavior can be predicted by studying the system.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2665E-926E-7241-9B80-780395FD7D75}"/>
              </a:ext>
            </a:extLst>
          </p:cNvPr>
          <p:cNvSpPr txBox="1"/>
          <p:nvPr/>
        </p:nvSpPr>
        <p:spPr>
          <a:xfrm>
            <a:off x="334685" y="2724528"/>
            <a:ext cx="8606115" cy="374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Characteristics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of systems: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Integrity (wholeness)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Adaptive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Resilient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Evolutionary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Goal-seeking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Self-preserving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Self-organizing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52BE7-175A-9D4A-9A3C-0D1093BE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Example?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A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football team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is a system.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979" y="6490457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FA155-3295-B841-B2F9-291ADE64C713}"/>
              </a:ext>
            </a:extLst>
          </p:cNvPr>
          <p:cNvSpPr txBox="1"/>
          <p:nvPr/>
        </p:nvSpPr>
        <p:spPr>
          <a:xfrm>
            <a:off x="283885" y="1251109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What are the components or elements?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4B450-1980-BA46-923C-32DFD6B467A0}"/>
              </a:ext>
            </a:extLst>
          </p:cNvPr>
          <p:cNvSpPr txBox="1"/>
          <p:nvPr/>
        </p:nvSpPr>
        <p:spPr>
          <a:xfrm>
            <a:off x="283885" y="1657290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What are the interconnections for flows?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5004E-EB9B-3142-96EA-C56799E3D2DC}"/>
              </a:ext>
            </a:extLst>
          </p:cNvPr>
          <p:cNvSpPr txBox="1"/>
          <p:nvPr/>
        </p:nvSpPr>
        <p:spPr>
          <a:xfrm>
            <a:off x="283885" y="207039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What is the purpose?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E65D47-059A-8E48-A773-34098E760225}"/>
              </a:ext>
            </a:extLst>
          </p:cNvPr>
          <p:cNvSpPr/>
          <p:nvPr/>
        </p:nvSpPr>
        <p:spPr>
          <a:xfrm>
            <a:off x="3530600" y="3566082"/>
            <a:ext cx="914400" cy="914400"/>
          </a:xfrm>
          <a:prstGeom prst="rect">
            <a:avLst/>
          </a:prstGeom>
          <a:noFill/>
          <a:ln w="19050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66FF"/>
                </a:solidFill>
              </a:rPr>
              <a:t>players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D6DDC2-55CE-2B43-BC5F-5060D1797E03}"/>
              </a:ext>
            </a:extLst>
          </p:cNvPr>
          <p:cNvSpPr/>
          <p:nvPr/>
        </p:nvSpPr>
        <p:spPr>
          <a:xfrm>
            <a:off x="5651500" y="2146678"/>
            <a:ext cx="914400" cy="914400"/>
          </a:xfrm>
          <a:prstGeom prst="rect">
            <a:avLst/>
          </a:prstGeom>
          <a:noFill/>
          <a:ln w="19050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66FF"/>
                </a:solidFill>
              </a:rPr>
              <a:t>coach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8B18EC-AF62-4E4E-9480-EC9029B18B92}"/>
              </a:ext>
            </a:extLst>
          </p:cNvPr>
          <p:cNvSpPr/>
          <p:nvPr/>
        </p:nvSpPr>
        <p:spPr>
          <a:xfrm>
            <a:off x="5156200" y="4477864"/>
            <a:ext cx="1574800" cy="914400"/>
          </a:xfrm>
          <a:prstGeom prst="rect">
            <a:avLst/>
          </a:prstGeom>
          <a:noFill/>
          <a:ln w="19050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66FF"/>
                </a:solidFill>
              </a:rPr>
              <a:t>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D600B-5D42-EF47-9420-4AB1470D689E}"/>
              </a:ext>
            </a:extLst>
          </p:cNvPr>
          <p:cNvSpPr/>
          <p:nvPr/>
        </p:nvSpPr>
        <p:spPr>
          <a:xfrm>
            <a:off x="1955800" y="5118856"/>
            <a:ext cx="838200" cy="914400"/>
          </a:xfrm>
          <a:prstGeom prst="rect">
            <a:avLst/>
          </a:prstGeom>
          <a:noFill/>
          <a:ln w="19050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66FF"/>
                </a:solidFill>
              </a:rPr>
              <a:t>field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10C24A-D370-9740-94DF-BD50056664CD}"/>
              </a:ext>
            </a:extLst>
          </p:cNvPr>
          <p:cNvSpPr/>
          <p:nvPr/>
        </p:nvSpPr>
        <p:spPr>
          <a:xfrm>
            <a:off x="1251476" y="3064830"/>
            <a:ext cx="838200" cy="914400"/>
          </a:xfrm>
          <a:prstGeom prst="rect">
            <a:avLst/>
          </a:prstGeom>
          <a:noFill/>
          <a:ln w="19050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66FF"/>
                </a:solidFill>
              </a:rPr>
              <a:t>ball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D82626-F6F9-CE49-B193-6E7BAE80D8B8}"/>
              </a:ext>
            </a:extLst>
          </p:cNvPr>
          <p:cNvCxnSpPr/>
          <p:nvPr/>
        </p:nvCxnSpPr>
        <p:spPr>
          <a:xfrm>
            <a:off x="2223026" y="3499964"/>
            <a:ext cx="1141947" cy="501252"/>
          </a:xfrm>
          <a:prstGeom prst="straightConnector1">
            <a:avLst/>
          </a:prstGeom>
          <a:ln>
            <a:solidFill>
              <a:srgbClr val="66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51AF40F-01CE-9D4F-BD3D-424DD6B4DA01}"/>
              </a:ext>
            </a:extLst>
          </p:cNvPr>
          <p:cNvSpPr txBox="1"/>
          <p:nvPr/>
        </p:nvSpPr>
        <p:spPr>
          <a:xfrm>
            <a:off x="2651647" y="33341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rules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A103F0-2E00-8F4D-BEC4-6DB73B7AAC73}"/>
              </a:ext>
            </a:extLst>
          </p:cNvPr>
          <p:cNvCxnSpPr/>
          <p:nvPr/>
        </p:nvCxnSpPr>
        <p:spPr>
          <a:xfrm>
            <a:off x="2248426" y="3662822"/>
            <a:ext cx="1141947" cy="501252"/>
          </a:xfrm>
          <a:prstGeom prst="straightConnector1">
            <a:avLst/>
          </a:prstGeom>
          <a:ln>
            <a:solidFill>
              <a:srgbClr val="66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73C013-BF27-EB4A-8F9B-318F8F875FCF}"/>
              </a:ext>
            </a:extLst>
          </p:cNvPr>
          <p:cNvSpPr txBox="1"/>
          <p:nvPr/>
        </p:nvSpPr>
        <p:spPr>
          <a:xfrm>
            <a:off x="2192235" y="3942531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physics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F6D819-3C1C-924C-95F3-FCF723CE0C20}"/>
              </a:ext>
            </a:extLst>
          </p:cNvPr>
          <p:cNvCxnSpPr>
            <a:cxnSpLocks/>
          </p:cNvCxnSpPr>
          <p:nvPr/>
        </p:nvCxnSpPr>
        <p:spPr>
          <a:xfrm flipH="1">
            <a:off x="4572000" y="2676185"/>
            <a:ext cx="939801" cy="889897"/>
          </a:xfrm>
          <a:prstGeom prst="straightConnector1">
            <a:avLst/>
          </a:prstGeom>
          <a:ln>
            <a:solidFill>
              <a:srgbClr val="66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005B25-7ED1-A94E-87FB-9C3C27740987}"/>
              </a:ext>
            </a:extLst>
          </p:cNvPr>
          <p:cNvSpPr txBox="1"/>
          <p:nvPr/>
        </p:nvSpPr>
        <p:spPr>
          <a:xfrm>
            <a:off x="4179475" y="2778406"/>
            <a:ext cx="95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strategy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57EB13-FE7D-AA4B-A03A-15748530A03C}"/>
              </a:ext>
            </a:extLst>
          </p:cNvPr>
          <p:cNvCxnSpPr>
            <a:cxnSpLocks/>
          </p:cNvCxnSpPr>
          <p:nvPr/>
        </p:nvCxnSpPr>
        <p:spPr>
          <a:xfrm flipH="1">
            <a:off x="6108699" y="3121133"/>
            <a:ext cx="1" cy="1249732"/>
          </a:xfrm>
          <a:prstGeom prst="straightConnector1">
            <a:avLst/>
          </a:prstGeom>
          <a:ln>
            <a:solidFill>
              <a:srgbClr val="66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96AC680-2698-1746-891D-0C2BFAB39D70}"/>
              </a:ext>
            </a:extLst>
          </p:cNvPr>
          <p:cNvSpPr txBox="1"/>
          <p:nvPr/>
        </p:nvSpPr>
        <p:spPr>
          <a:xfrm>
            <a:off x="6209909" y="3544116"/>
            <a:ext cx="111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pressure?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AB1A2A-2661-BA4D-A228-C934F01CA14A}"/>
              </a:ext>
            </a:extLst>
          </p:cNvPr>
          <p:cNvCxnSpPr>
            <a:cxnSpLocks/>
          </p:cNvCxnSpPr>
          <p:nvPr/>
        </p:nvCxnSpPr>
        <p:spPr>
          <a:xfrm flipV="1">
            <a:off x="2956288" y="4754430"/>
            <a:ext cx="891812" cy="817462"/>
          </a:xfrm>
          <a:prstGeom prst="straightConnector1">
            <a:avLst/>
          </a:prstGeom>
          <a:ln>
            <a:solidFill>
              <a:srgbClr val="66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6A9022-6701-6447-92FF-634DDD79BDB0}"/>
              </a:ext>
            </a:extLst>
          </p:cNvPr>
          <p:cNvCxnSpPr>
            <a:cxnSpLocks/>
          </p:cNvCxnSpPr>
          <p:nvPr/>
        </p:nvCxnSpPr>
        <p:spPr>
          <a:xfrm flipV="1">
            <a:off x="3002144" y="4923049"/>
            <a:ext cx="891812" cy="817462"/>
          </a:xfrm>
          <a:prstGeom prst="straightConnector1">
            <a:avLst/>
          </a:prstGeom>
          <a:ln>
            <a:solidFill>
              <a:srgbClr val="66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64519F-4222-3F49-AAEB-87CC5CCF4F09}"/>
              </a:ext>
            </a:extLst>
          </p:cNvPr>
          <p:cNvSpPr txBox="1"/>
          <p:nvPr/>
        </p:nvSpPr>
        <p:spPr>
          <a:xfrm>
            <a:off x="2856798" y="47544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rules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302E32-82B7-EE4C-B845-3B9DB9DDD84E}"/>
              </a:ext>
            </a:extLst>
          </p:cNvPr>
          <p:cNvSpPr txBox="1"/>
          <p:nvPr/>
        </p:nvSpPr>
        <p:spPr>
          <a:xfrm>
            <a:off x="3402194" y="5329074"/>
            <a:ext cx="86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physics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DFE5D-457F-3C47-900D-1C314DC2F49F}"/>
              </a:ext>
            </a:extLst>
          </p:cNvPr>
          <p:cNvSpPr txBox="1"/>
          <p:nvPr/>
        </p:nvSpPr>
        <p:spPr>
          <a:xfrm>
            <a:off x="4832718" y="5798856"/>
            <a:ext cx="283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66FF"/>
                </a:solidFill>
              </a:rPr>
              <a:t>Purpose: winning, $.... Fun?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D5839B9-6ECE-2F42-A809-00415A01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6" grpId="0" animBg="1"/>
      <p:bldP spid="14" grpId="0" animBg="1"/>
      <p:bldP spid="15" grpId="0" animBg="1"/>
      <p:bldP spid="16" grpId="0" animBg="1"/>
      <p:bldP spid="17" grpId="0" animBg="1"/>
      <p:bldP spid="20" grpId="0"/>
      <p:bldP spid="23" grpId="0"/>
      <p:bldP spid="27" grpId="0"/>
      <p:bldP spid="30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44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Sub-systems should be in harmony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Example: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college or university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80362" y="4920573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FA155-3295-B841-B2F9-291ADE64C713}"/>
              </a:ext>
            </a:extLst>
          </p:cNvPr>
          <p:cNvSpPr txBox="1"/>
          <p:nvPr/>
        </p:nvSpPr>
        <p:spPr>
          <a:xfrm>
            <a:off x="283885" y="1251109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Avenir Medium" panose="02000503020000020003" pitchFamily="2" charset="0"/>
                <a:cs typeface="Avenir Medium"/>
              </a:rPr>
              <a:t>Purposes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of students vs. faculty vs. administrators?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D3F86-E95C-4D4D-905E-1FC0B2438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89" y="1802005"/>
            <a:ext cx="7493000" cy="4981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1BC2A-6831-CB47-9C45-C675071776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88C4A-966D-1049-B8FA-7B586D9C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449" y="829742"/>
            <a:ext cx="3253575" cy="2885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35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Diagramming the bathtub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Bathtub: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classic example for about systems diagrams and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6" y="6532806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119E2-BF15-704E-A925-BB9EFDFD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7704"/>
            <a:ext cx="9144000" cy="2106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C00D90-797D-794F-A9AB-A50EF4505B36}"/>
              </a:ext>
            </a:extLst>
          </p:cNvPr>
          <p:cNvSpPr txBox="1"/>
          <p:nvPr/>
        </p:nvSpPr>
        <p:spPr>
          <a:xfrm>
            <a:off x="3439469" y="2134213"/>
            <a:ext cx="2115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stock: </a:t>
            </a:r>
            <a:r>
              <a:rPr lang="en-US" sz="2000" i="1" dirty="0">
                <a:latin typeface="Avenir Medium" panose="02000503020000020003" pitchFamily="2" charset="0"/>
                <a:cs typeface="Avenir Medium"/>
              </a:rPr>
              <a:t>elements that you can see or measure</a:t>
            </a:r>
          </a:p>
          <a:p>
            <a:r>
              <a:rPr lang="en-US" sz="2000" i="1" dirty="0">
                <a:latin typeface="Avenir Medium" panose="02000503020000020003" pitchFamily="2" charset="0"/>
                <a:cs typeface="Avenir Medium"/>
              </a:rPr>
              <a:t>- Changes with flows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53D737-5068-2A48-8411-7B7E09461A29}"/>
              </a:ext>
            </a:extLst>
          </p:cNvPr>
          <p:cNvCxnSpPr/>
          <p:nvPr/>
        </p:nvCxnSpPr>
        <p:spPr>
          <a:xfrm>
            <a:off x="4908552" y="3502215"/>
            <a:ext cx="0" cy="911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24F087-43EE-8C4D-BA1A-B3FABD56C81C}"/>
              </a:ext>
            </a:extLst>
          </p:cNvPr>
          <p:cNvSpPr txBox="1"/>
          <p:nvPr/>
        </p:nvSpPr>
        <p:spPr>
          <a:xfrm>
            <a:off x="1630396" y="4413975"/>
            <a:ext cx="105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inflow</a:t>
            </a:r>
            <a:endParaRPr lang="en-US" sz="2000" i="1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B71F5-566E-2F42-A483-519175333A7D}"/>
              </a:ext>
            </a:extLst>
          </p:cNvPr>
          <p:cNvSpPr txBox="1"/>
          <p:nvPr/>
        </p:nvSpPr>
        <p:spPr>
          <a:xfrm>
            <a:off x="6179591" y="4413975"/>
            <a:ext cx="121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outflow</a:t>
            </a:r>
            <a:endParaRPr lang="en-US" sz="2000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D01F6-3399-CD40-8F32-8AFF4CD66AAA}"/>
              </a:ext>
            </a:extLst>
          </p:cNvPr>
          <p:cNvSpPr txBox="1"/>
          <p:nvPr/>
        </p:nvSpPr>
        <p:spPr>
          <a:xfrm>
            <a:off x="28291" y="3752255"/>
            <a:ext cx="121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source:</a:t>
            </a:r>
          </a:p>
          <a:p>
            <a:r>
              <a:rPr lang="en-US" sz="2000" i="1" dirty="0">
                <a:latin typeface="Avenir Medium" panose="02000503020000020003" pitchFamily="2" charset="0"/>
                <a:cs typeface="Avenir Medium"/>
              </a:rPr>
              <a:t>where it comes from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A88887-3FE3-D641-B04F-941784137747}"/>
              </a:ext>
            </a:extLst>
          </p:cNvPr>
          <p:cNvSpPr txBox="1"/>
          <p:nvPr/>
        </p:nvSpPr>
        <p:spPr>
          <a:xfrm>
            <a:off x="7930714" y="4061534"/>
            <a:ext cx="1213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sink:</a:t>
            </a:r>
          </a:p>
          <a:p>
            <a:r>
              <a:rPr lang="en-US" sz="2000" i="1" dirty="0">
                <a:latin typeface="Avenir Medium" panose="02000503020000020003" pitchFamily="2" charset="0"/>
                <a:cs typeface="Avenir Medium"/>
              </a:rPr>
              <a:t>where it goes to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85EACA-41E1-BC49-B5FC-2E1B48AF83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735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Bathtub behavior?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1. What happens when you pull the plug?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6" y="6532806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B1E93-400D-A64A-8C6D-52883B1AC97E}"/>
              </a:ext>
            </a:extLst>
          </p:cNvPr>
          <p:cNvSpPr txBox="1"/>
          <p:nvPr/>
        </p:nvSpPr>
        <p:spPr>
          <a:xfrm>
            <a:off x="283885" y="1239304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2. What happens when you don’t?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C984E-7987-C04A-8149-3F7B2B8906F4}"/>
              </a:ext>
            </a:extLst>
          </p:cNvPr>
          <p:cNvSpPr/>
          <p:nvPr/>
        </p:nvSpPr>
        <p:spPr>
          <a:xfrm>
            <a:off x="648585" y="2946465"/>
            <a:ext cx="7474689" cy="3104707"/>
          </a:xfrm>
          <a:prstGeom prst="rect">
            <a:avLst/>
          </a:prstGeom>
          <a:noFill/>
          <a:ln w="22225">
            <a:solidFill>
              <a:srgbClr val="66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88C4A-966D-1049-B8FA-7B586D9C2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449" y="829742"/>
            <a:ext cx="3253575" cy="2885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D7D70-D717-0940-87EE-F306DFB41979}"/>
              </a:ext>
            </a:extLst>
          </p:cNvPr>
          <p:cNvSpPr txBox="1"/>
          <p:nvPr/>
        </p:nvSpPr>
        <p:spPr>
          <a:xfrm rot="16200000">
            <a:off x="-591496" y="4476871"/>
            <a:ext cx="200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66FF"/>
                </a:solidFill>
              </a:rPr>
              <a:t>water level (inches)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B1211B-E926-AF42-AD70-6644D69DA804}"/>
              </a:ext>
            </a:extLst>
          </p:cNvPr>
          <p:cNvSpPr txBox="1"/>
          <p:nvPr/>
        </p:nvSpPr>
        <p:spPr>
          <a:xfrm>
            <a:off x="3802560" y="6107323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66FF"/>
                </a:solidFill>
              </a:rPr>
              <a:t>time (minutes)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D9EA66-B0AD-4843-8A39-50C4A188C6EF}"/>
              </a:ext>
            </a:extLst>
          </p:cNvPr>
          <p:cNvSpPr txBox="1"/>
          <p:nvPr/>
        </p:nvSpPr>
        <p:spPr>
          <a:xfrm>
            <a:off x="283885" y="1671780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3. If inflow &lt; outflow?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F317ED-004A-D948-9C7A-935F9D6E49ED}"/>
              </a:ext>
            </a:extLst>
          </p:cNvPr>
          <p:cNvSpPr txBox="1"/>
          <p:nvPr/>
        </p:nvSpPr>
        <p:spPr>
          <a:xfrm>
            <a:off x="283885" y="2104255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4. If inflow &gt; outflow?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8CCC6-3D0B-1947-A751-7074913CC7C7}"/>
              </a:ext>
            </a:extLst>
          </p:cNvPr>
          <p:cNvSpPr txBox="1"/>
          <p:nvPr/>
        </p:nvSpPr>
        <p:spPr>
          <a:xfrm>
            <a:off x="283885" y="2560516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5. How can you reach equilibrium?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A3CF874-3099-A347-B50F-CCA24E79B9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3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Most people focus on ‘stock’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203" y="2007177"/>
            <a:ext cx="777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Change of stock takes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time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and that time is related to the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rate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of flows.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6" y="6532806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D9EA66-B0AD-4843-8A39-50C4A188C6EF}"/>
              </a:ext>
            </a:extLst>
          </p:cNvPr>
          <p:cNvSpPr txBox="1"/>
          <p:nvPr/>
        </p:nvSpPr>
        <p:spPr>
          <a:xfrm>
            <a:off x="684203" y="3074256"/>
            <a:ext cx="731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Changes in stock determine the dynamics of the system.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8CCC6-3D0B-1947-A751-7074913CC7C7}"/>
              </a:ext>
            </a:extLst>
          </p:cNvPr>
          <p:cNvSpPr txBox="1"/>
          <p:nvPr/>
        </p:nvSpPr>
        <p:spPr>
          <a:xfrm>
            <a:off x="684203" y="4082809"/>
            <a:ext cx="712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Most decision are designed to regulate levels of stock.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3D8BB-C0A0-7A4E-8806-1E0F8A5E7189}"/>
              </a:ext>
            </a:extLst>
          </p:cNvPr>
          <p:cNvSpPr txBox="1"/>
          <p:nvPr/>
        </p:nvSpPr>
        <p:spPr>
          <a:xfrm>
            <a:off x="684203" y="5018324"/>
            <a:ext cx="7222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System thinkers see the world as a collection of stocks along with the mechanisms of regulating their levels by </a:t>
            </a:r>
            <a:r>
              <a:rPr lang="en-US" sz="2000" b="1" u="sng" dirty="0">
                <a:latin typeface="Avenir Black" panose="02000503020000020003" pitchFamily="2" charset="0"/>
                <a:cs typeface="Avenir Medium"/>
              </a:rPr>
              <a:t>manipulating flows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BC1786-4440-4C42-9E1A-0BAC088ECF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34DA3D-412B-AA42-B504-1BAE5AC49036}"/>
              </a:ext>
            </a:extLst>
          </p:cNvPr>
          <p:cNvSpPr txBox="1"/>
          <p:nvPr/>
        </p:nvSpPr>
        <p:spPr>
          <a:xfrm>
            <a:off x="198437" y="824013"/>
            <a:ext cx="860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Stock: </a:t>
            </a:r>
            <a:r>
              <a:rPr lang="en-US" sz="2000" i="1" dirty="0">
                <a:latin typeface="Avenir Medium" panose="02000503020000020003" pitchFamily="2" charset="0"/>
                <a:cs typeface="Avenir Medium"/>
              </a:rPr>
              <a:t>the amount of a critical element of the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Note that ‘critical’ is in the eye of the beholder</a:t>
            </a:r>
          </a:p>
        </p:txBody>
      </p:sp>
    </p:spTree>
    <p:extLst>
      <p:ext uri="{BB962C8B-B14F-4D97-AF65-F5344CB8AC3E}">
        <p14:creationId xmlns:p14="http://schemas.microsoft.com/office/powerpoint/2010/main" val="2387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214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Feedback loops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Feedback loops: </a:t>
            </a:r>
            <a:r>
              <a:rPr lang="en-US" sz="2000" i="1" dirty="0">
                <a:latin typeface="Avenir Medium" panose="02000503020000020003" pitchFamily="2" charset="0"/>
                <a:cs typeface="Avenir Medium"/>
              </a:rPr>
              <a:t>occur when a stock affects its own flows.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46" y="6532806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Donella Meadows, ‘Thinking in systems’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D9EA66-B0AD-4843-8A39-50C4A188C6EF}"/>
              </a:ext>
            </a:extLst>
          </p:cNvPr>
          <p:cNvSpPr txBox="1"/>
          <p:nvPr/>
        </p:nvSpPr>
        <p:spPr>
          <a:xfrm>
            <a:off x="422108" y="1206938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Feedback loops can cause stocks to remain constant, grow or shrink.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C8A4F-3BA4-7C4D-AF09-6284C3C713A2}"/>
              </a:ext>
            </a:extLst>
          </p:cNvPr>
          <p:cNvSpPr txBox="1"/>
          <p:nvPr/>
        </p:nvSpPr>
        <p:spPr>
          <a:xfrm>
            <a:off x="670201" y="1627349"/>
            <a:ext cx="86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Positive (reinforcing) feedback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loops amplify stock.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E80A3-141A-A246-A402-F2F29620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01" y="2071556"/>
            <a:ext cx="7275864" cy="3996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7E4E7-A027-D74F-A8F0-435EACA8AF2F}"/>
              </a:ext>
            </a:extLst>
          </p:cNvPr>
          <p:cNvSpPr txBox="1"/>
          <p:nvPr/>
        </p:nvSpPr>
        <p:spPr>
          <a:xfrm>
            <a:off x="3897457" y="6063572"/>
            <a:ext cx="525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66FF"/>
                </a:solidFill>
                <a:latin typeface="Avenir Black" panose="02000503020000020003" pitchFamily="2" charset="0"/>
                <a:cs typeface="Avenir Medium"/>
              </a:rPr>
              <a:t>Positive: </a:t>
            </a:r>
            <a:r>
              <a:rPr lang="en-US" sz="2000" dirty="0">
                <a:solidFill>
                  <a:srgbClr val="6666FF"/>
                </a:solidFill>
                <a:latin typeface="Avenir Medium" panose="02000503020000020003" pitchFamily="2" charset="0"/>
                <a:cs typeface="Avenir Medium"/>
              </a:rPr>
              <a:t>(1) interest rate; </a:t>
            </a:r>
          </a:p>
          <a:p>
            <a:r>
              <a:rPr lang="en-US" sz="2000" dirty="0">
                <a:solidFill>
                  <a:srgbClr val="6666FF"/>
                </a:solidFill>
                <a:latin typeface="Avenir Medium" panose="02000503020000020003" pitchFamily="2" charset="0"/>
                <a:cs typeface="Avenir Medium"/>
              </a:rPr>
              <a:t>		   (2) account balance (capital)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0739E-1A46-6E4F-B277-55ACBF9B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585</Words>
  <Application>Microsoft Macintosh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Book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2019-08-12T19:35:18Z</dcterms:created>
  <dcterms:modified xsi:type="dcterms:W3CDTF">2019-08-12T19:39:13Z</dcterms:modified>
</cp:coreProperties>
</file>