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handoutMasterIdLst>
    <p:handoutMasterId r:id="rId17"/>
  </p:handoutMasterIdLst>
  <p:sldIdLst>
    <p:sldId id="257" r:id="rId2"/>
    <p:sldId id="352" r:id="rId3"/>
    <p:sldId id="341" r:id="rId4"/>
    <p:sldId id="343" r:id="rId5"/>
    <p:sldId id="329" r:id="rId6"/>
    <p:sldId id="348" r:id="rId7"/>
    <p:sldId id="317" r:id="rId8"/>
    <p:sldId id="316" r:id="rId9"/>
    <p:sldId id="342" r:id="rId10"/>
    <p:sldId id="320" r:id="rId11"/>
    <p:sldId id="349" r:id="rId12"/>
    <p:sldId id="350" r:id="rId13"/>
    <p:sldId id="351" r:id="rId14"/>
    <p:sldId id="353"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7"/>
    <p:restoredTop sz="94663"/>
  </p:normalViewPr>
  <p:slideViewPr>
    <p:cSldViewPr snapToGrid="0" snapToObjects="1">
      <p:cViewPr varScale="1">
        <p:scale>
          <a:sx n="120" d="100"/>
          <a:sy n="120" d="100"/>
        </p:scale>
        <p:origin x="11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3CB892-7D9C-7D4B-9B2F-918BC06CB6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39B78C-6D9E-034A-8F62-0E4F71FA43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990E37-2B03-A942-8A39-3C556258630D}" type="datetimeFigureOut">
              <a:rPr lang="en-US" smtClean="0"/>
              <a:t>8/15/19</a:t>
            </a:fld>
            <a:endParaRPr lang="en-US"/>
          </a:p>
        </p:txBody>
      </p:sp>
      <p:sp>
        <p:nvSpPr>
          <p:cNvPr id="4" name="Footer Placeholder 3">
            <a:extLst>
              <a:ext uri="{FF2B5EF4-FFF2-40B4-BE49-F238E27FC236}">
                <a16:creationId xmlns:a16="http://schemas.microsoft.com/office/drawing/2014/main" id="{269DF48E-6626-2F42-A044-58BB6DD7D9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63D86FF-5B22-E746-A9B8-F7C76E0ED1A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D68136-3767-6E45-994C-712669017BE6}" type="slidenum">
              <a:rPr lang="en-US" smtClean="0"/>
              <a:t>‹#›</a:t>
            </a:fld>
            <a:endParaRPr lang="en-US"/>
          </a:p>
        </p:txBody>
      </p:sp>
    </p:spTree>
    <p:extLst>
      <p:ext uri="{BB962C8B-B14F-4D97-AF65-F5344CB8AC3E}">
        <p14:creationId xmlns:p14="http://schemas.microsoft.com/office/powerpoint/2010/main" val="3125660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72BD4-627E-FD4A-A648-BC9F6E7BBFEB}" type="datetimeFigureOut">
              <a:rPr lang="en-US" smtClean="0"/>
              <a:t>8/15/19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ACAAC3-46C5-4C46-A814-8BABE255462C}" type="slidenum">
              <a:rPr lang="en-US" smtClean="0"/>
              <a:t>‹#›</a:t>
            </a:fld>
            <a:endParaRPr lang="en-US"/>
          </a:p>
        </p:txBody>
      </p:sp>
    </p:spTree>
    <p:extLst>
      <p:ext uri="{BB962C8B-B14F-4D97-AF65-F5344CB8AC3E}">
        <p14:creationId xmlns:p14="http://schemas.microsoft.com/office/powerpoint/2010/main" val="3961460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E414D0-5A79-C749-A569-B4AAEEACD13D}" type="slidenum">
              <a:rPr lang="en-US" smtClean="0"/>
              <a:t>7</a:t>
            </a:fld>
            <a:endParaRPr lang="en-US"/>
          </a:p>
        </p:txBody>
      </p:sp>
    </p:spTree>
    <p:extLst>
      <p:ext uri="{BB962C8B-B14F-4D97-AF65-F5344CB8AC3E}">
        <p14:creationId xmlns:p14="http://schemas.microsoft.com/office/powerpoint/2010/main" val="3046883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E414D0-5A79-C749-A569-B4AAEEACD13D}" type="slidenum">
              <a:rPr lang="en-US" smtClean="0"/>
              <a:t>11</a:t>
            </a:fld>
            <a:endParaRPr lang="en-US"/>
          </a:p>
        </p:txBody>
      </p:sp>
    </p:spTree>
    <p:extLst>
      <p:ext uri="{BB962C8B-B14F-4D97-AF65-F5344CB8AC3E}">
        <p14:creationId xmlns:p14="http://schemas.microsoft.com/office/powerpoint/2010/main" val="2927804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E414D0-5A79-C749-A569-B4AAEEACD13D}" type="slidenum">
              <a:rPr lang="en-US" smtClean="0"/>
              <a:t>12</a:t>
            </a:fld>
            <a:endParaRPr lang="en-US"/>
          </a:p>
        </p:txBody>
      </p:sp>
    </p:spTree>
    <p:extLst>
      <p:ext uri="{BB962C8B-B14F-4D97-AF65-F5344CB8AC3E}">
        <p14:creationId xmlns:p14="http://schemas.microsoft.com/office/powerpoint/2010/main" val="805900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E414D0-5A79-C749-A569-B4AAEEACD13D}" type="slidenum">
              <a:rPr lang="en-US" smtClean="0"/>
              <a:t>13</a:t>
            </a:fld>
            <a:endParaRPr lang="en-US"/>
          </a:p>
        </p:txBody>
      </p:sp>
    </p:spTree>
    <p:extLst>
      <p:ext uri="{BB962C8B-B14F-4D97-AF65-F5344CB8AC3E}">
        <p14:creationId xmlns:p14="http://schemas.microsoft.com/office/powerpoint/2010/main" val="325633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B0C17E-C77C-B742-A793-6ECB61F6F0B2}" type="datetimeFigureOut">
              <a:rPr lang="en-US" smtClean="0"/>
              <a:t>8/15/19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38EC9-F547-764C-9FF0-09F2D792B7C3}" type="slidenum">
              <a:rPr lang="en-US" smtClean="0"/>
              <a:t>‹#›</a:t>
            </a:fld>
            <a:endParaRPr lang="en-US"/>
          </a:p>
        </p:txBody>
      </p:sp>
    </p:spTree>
    <p:extLst>
      <p:ext uri="{BB962C8B-B14F-4D97-AF65-F5344CB8AC3E}">
        <p14:creationId xmlns:p14="http://schemas.microsoft.com/office/powerpoint/2010/main" val="2888226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B0C17E-C77C-B742-A793-6ECB61F6F0B2}" type="datetimeFigureOut">
              <a:rPr lang="en-US" smtClean="0"/>
              <a:t>8/15/19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38EC9-F547-764C-9FF0-09F2D792B7C3}" type="slidenum">
              <a:rPr lang="en-US" smtClean="0"/>
              <a:t>‹#›</a:t>
            </a:fld>
            <a:endParaRPr lang="en-US"/>
          </a:p>
        </p:txBody>
      </p:sp>
    </p:spTree>
    <p:extLst>
      <p:ext uri="{BB962C8B-B14F-4D97-AF65-F5344CB8AC3E}">
        <p14:creationId xmlns:p14="http://schemas.microsoft.com/office/powerpoint/2010/main" val="1055855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B0C17E-C77C-B742-A793-6ECB61F6F0B2}" type="datetimeFigureOut">
              <a:rPr lang="en-US" smtClean="0"/>
              <a:t>8/15/19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38EC9-F547-764C-9FF0-09F2D792B7C3}" type="slidenum">
              <a:rPr lang="en-US" smtClean="0"/>
              <a:t>‹#›</a:t>
            </a:fld>
            <a:endParaRPr lang="en-US"/>
          </a:p>
        </p:txBody>
      </p:sp>
    </p:spTree>
    <p:extLst>
      <p:ext uri="{BB962C8B-B14F-4D97-AF65-F5344CB8AC3E}">
        <p14:creationId xmlns:p14="http://schemas.microsoft.com/office/powerpoint/2010/main" val="3724690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B0C17E-C77C-B742-A793-6ECB61F6F0B2}" type="datetimeFigureOut">
              <a:rPr lang="en-US" smtClean="0"/>
              <a:t>8/15/19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38EC9-F547-764C-9FF0-09F2D792B7C3}" type="slidenum">
              <a:rPr lang="en-US" smtClean="0"/>
              <a:t>‹#›</a:t>
            </a:fld>
            <a:endParaRPr lang="en-US"/>
          </a:p>
        </p:txBody>
      </p:sp>
    </p:spTree>
    <p:extLst>
      <p:ext uri="{BB962C8B-B14F-4D97-AF65-F5344CB8AC3E}">
        <p14:creationId xmlns:p14="http://schemas.microsoft.com/office/powerpoint/2010/main" val="1031211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B0C17E-C77C-B742-A793-6ECB61F6F0B2}" type="datetimeFigureOut">
              <a:rPr lang="en-US" smtClean="0"/>
              <a:t>8/15/19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38EC9-F547-764C-9FF0-09F2D792B7C3}" type="slidenum">
              <a:rPr lang="en-US" smtClean="0"/>
              <a:t>‹#›</a:t>
            </a:fld>
            <a:endParaRPr lang="en-US"/>
          </a:p>
        </p:txBody>
      </p:sp>
    </p:spTree>
    <p:extLst>
      <p:ext uri="{BB962C8B-B14F-4D97-AF65-F5344CB8AC3E}">
        <p14:creationId xmlns:p14="http://schemas.microsoft.com/office/powerpoint/2010/main" val="2824229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B0C17E-C77C-B742-A793-6ECB61F6F0B2}" type="datetimeFigureOut">
              <a:rPr lang="en-US" smtClean="0"/>
              <a:t>8/15/19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38EC9-F547-764C-9FF0-09F2D792B7C3}" type="slidenum">
              <a:rPr lang="en-US" smtClean="0"/>
              <a:t>‹#›</a:t>
            </a:fld>
            <a:endParaRPr lang="en-US"/>
          </a:p>
        </p:txBody>
      </p:sp>
    </p:spTree>
    <p:extLst>
      <p:ext uri="{BB962C8B-B14F-4D97-AF65-F5344CB8AC3E}">
        <p14:creationId xmlns:p14="http://schemas.microsoft.com/office/powerpoint/2010/main" val="1296901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B0C17E-C77C-B742-A793-6ECB61F6F0B2}" type="datetimeFigureOut">
              <a:rPr lang="en-US" smtClean="0"/>
              <a:t>8/15/19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C38EC9-F547-764C-9FF0-09F2D792B7C3}" type="slidenum">
              <a:rPr lang="en-US" smtClean="0"/>
              <a:t>‹#›</a:t>
            </a:fld>
            <a:endParaRPr lang="en-US"/>
          </a:p>
        </p:txBody>
      </p:sp>
    </p:spTree>
    <p:extLst>
      <p:ext uri="{BB962C8B-B14F-4D97-AF65-F5344CB8AC3E}">
        <p14:creationId xmlns:p14="http://schemas.microsoft.com/office/powerpoint/2010/main" val="3361678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B0C17E-C77C-B742-A793-6ECB61F6F0B2}" type="datetimeFigureOut">
              <a:rPr lang="en-US" smtClean="0"/>
              <a:t>8/15/19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C38EC9-F547-764C-9FF0-09F2D792B7C3}" type="slidenum">
              <a:rPr lang="en-US" smtClean="0"/>
              <a:t>‹#›</a:t>
            </a:fld>
            <a:endParaRPr lang="en-US"/>
          </a:p>
        </p:txBody>
      </p:sp>
    </p:spTree>
    <p:extLst>
      <p:ext uri="{BB962C8B-B14F-4D97-AF65-F5344CB8AC3E}">
        <p14:creationId xmlns:p14="http://schemas.microsoft.com/office/powerpoint/2010/main" val="697862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B0C17E-C77C-B742-A793-6ECB61F6F0B2}" type="datetimeFigureOut">
              <a:rPr lang="en-US" smtClean="0"/>
              <a:t>8/15/19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38EC9-F547-764C-9FF0-09F2D792B7C3}" type="slidenum">
              <a:rPr lang="en-US" smtClean="0"/>
              <a:t>‹#›</a:t>
            </a:fld>
            <a:endParaRPr lang="en-US"/>
          </a:p>
        </p:txBody>
      </p:sp>
    </p:spTree>
    <p:extLst>
      <p:ext uri="{BB962C8B-B14F-4D97-AF65-F5344CB8AC3E}">
        <p14:creationId xmlns:p14="http://schemas.microsoft.com/office/powerpoint/2010/main" val="2467482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B0C17E-C77C-B742-A793-6ECB61F6F0B2}" type="datetimeFigureOut">
              <a:rPr lang="en-US" smtClean="0"/>
              <a:t>8/15/19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38EC9-F547-764C-9FF0-09F2D792B7C3}" type="slidenum">
              <a:rPr lang="en-US" smtClean="0"/>
              <a:t>‹#›</a:t>
            </a:fld>
            <a:endParaRPr lang="en-US"/>
          </a:p>
        </p:txBody>
      </p:sp>
    </p:spTree>
    <p:extLst>
      <p:ext uri="{BB962C8B-B14F-4D97-AF65-F5344CB8AC3E}">
        <p14:creationId xmlns:p14="http://schemas.microsoft.com/office/powerpoint/2010/main" val="1515010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B0C17E-C77C-B742-A793-6ECB61F6F0B2}" type="datetimeFigureOut">
              <a:rPr lang="en-US" smtClean="0"/>
              <a:t>8/15/19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38EC9-F547-764C-9FF0-09F2D792B7C3}" type="slidenum">
              <a:rPr lang="en-US" smtClean="0"/>
              <a:t>‹#›</a:t>
            </a:fld>
            <a:endParaRPr lang="en-US"/>
          </a:p>
        </p:txBody>
      </p:sp>
    </p:spTree>
    <p:extLst>
      <p:ext uri="{BB962C8B-B14F-4D97-AF65-F5344CB8AC3E}">
        <p14:creationId xmlns:p14="http://schemas.microsoft.com/office/powerpoint/2010/main" val="2088820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B0C17E-C77C-B742-A793-6ECB61F6F0B2}" type="datetimeFigureOut">
              <a:rPr lang="en-US" smtClean="0"/>
              <a:t>8/15/19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C38EC9-F547-764C-9FF0-09F2D792B7C3}" type="slidenum">
              <a:rPr lang="en-US" smtClean="0"/>
              <a:t>‹#›</a:t>
            </a:fld>
            <a:endParaRPr lang="en-US"/>
          </a:p>
        </p:txBody>
      </p:sp>
    </p:spTree>
    <p:extLst>
      <p:ext uri="{BB962C8B-B14F-4D97-AF65-F5344CB8AC3E}">
        <p14:creationId xmlns:p14="http://schemas.microsoft.com/office/powerpoint/2010/main" val="31915186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intelligence.weforum.org/topics/a1Gb00000038oN6EAI?tab=publications"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thesystemsthinker.com/systems-thinking-what-why-when-where-and-how/"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139700" y="49316"/>
            <a:ext cx="8404865"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SSC 2030: Energy Systems &amp; Sustainability</a:t>
            </a:r>
          </a:p>
        </p:txBody>
      </p:sp>
      <p:sp>
        <p:nvSpPr>
          <p:cNvPr id="8" name="TextBox 7"/>
          <p:cNvSpPr txBox="1"/>
          <p:nvPr/>
        </p:nvSpPr>
        <p:spPr>
          <a:xfrm>
            <a:off x="291417" y="856565"/>
            <a:ext cx="8733353" cy="3801041"/>
          </a:xfrm>
          <a:prstGeom prst="rect">
            <a:avLst/>
          </a:prstGeom>
          <a:noFill/>
        </p:spPr>
        <p:txBody>
          <a:bodyPr wrap="none" rtlCol="0">
            <a:spAutoFit/>
          </a:bodyPr>
          <a:lstStyle/>
          <a:p>
            <a:pPr marL="514350" indent="-514350">
              <a:buAutoNum type="arabicPeriod"/>
            </a:pPr>
            <a:r>
              <a:rPr lang="en-US" sz="2800" dirty="0">
                <a:latin typeface="Avenir Black"/>
                <a:cs typeface="Avenir Black"/>
              </a:rPr>
              <a:t>Introduction to energy systems &amp; sustainability</a:t>
            </a:r>
          </a:p>
          <a:p>
            <a:endParaRPr lang="en-US" sz="900" dirty="0">
              <a:latin typeface="Avenir Black"/>
              <a:cs typeface="Avenir Black"/>
            </a:endParaRPr>
          </a:p>
          <a:p>
            <a:pPr lvl="1"/>
            <a:r>
              <a:rPr lang="en-US" sz="2400" b="1" dirty="0">
                <a:latin typeface="Avenir Medium"/>
                <a:cs typeface="Avenir Medium"/>
              </a:rPr>
              <a:t>1.1:  </a:t>
            </a:r>
            <a:r>
              <a:rPr lang="en-US" sz="2400" dirty="0">
                <a:latin typeface="Avenir Medium"/>
                <a:cs typeface="Avenir Medium"/>
              </a:rPr>
              <a:t>What is energy?</a:t>
            </a:r>
          </a:p>
          <a:p>
            <a:pPr lvl="1"/>
            <a:endParaRPr lang="en-US" sz="2000" dirty="0">
              <a:latin typeface="Avenir Medium"/>
              <a:cs typeface="Avenir Medium"/>
            </a:endParaRPr>
          </a:p>
          <a:p>
            <a:pPr lvl="1"/>
            <a:r>
              <a:rPr lang="en-US" sz="2400" b="1" dirty="0">
                <a:latin typeface="Avenir Medium"/>
                <a:cs typeface="Avenir Medium"/>
              </a:rPr>
              <a:t>1.2:  </a:t>
            </a:r>
            <a:r>
              <a:rPr lang="en-US" sz="2400" dirty="0">
                <a:latin typeface="Avenir Medium"/>
                <a:cs typeface="Avenir Medium"/>
              </a:rPr>
              <a:t>What is ‘conventional’ energy?</a:t>
            </a:r>
          </a:p>
          <a:p>
            <a:pPr lvl="1"/>
            <a:endParaRPr lang="en-US" sz="2000" dirty="0">
              <a:latin typeface="Avenir Medium"/>
              <a:cs typeface="Avenir Medium"/>
            </a:endParaRPr>
          </a:p>
          <a:p>
            <a:pPr lvl="1"/>
            <a:r>
              <a:rPr lang="en-US" sz="2400" b="1" dirty="0">
                <a:latin typeface="Avenir Medium"/>
                <a:cs typeface="Avenir Medium"/>
              </a:rPr>
              <a:t>1.3:  </a:t>
            </a:r>
            <a:r>
              <a:rPr lang="en-US" sz="2400" dirty="0">
                <a:latin typeface="Avenir Medium"/>
                <a:cs typeface="Avenir Medium"/>
              </a:rPr>
              <a:t>What is ‘sustainable’ energy?</a:t>
            </a:r>
          </a:p>
          <a:p>
            <a:pPr lvl="2"/>
            <a:endParaRPr lang="en-US" sz="2000" dirty="0">
              <a:latin typeface="Avenir Medium"/>
              <a:cs typeface="Avenir Medium"/>
            </a:endParaRPr>
          </a:p>
          <a:p>
            <a:pPr lvl="1"/>
            <a:r>
              <a:rPr lang="en-US" sz="2400" b="1" dirty="0">
                <a:latin typeface="Avenir Medium"/>
                <a:cs typeface="Avenir Medium"/>
              </a:rPr>
              <a:t>1.4:  </a:t>
            </a:r>
            <a:r>
              <a:rPr lang="en-US" sz="2400" dirty="0">
                <a:latin typeface="Avenir Medium"/>
                <a:cs typeface="Avenir Medium"/>
              </a:rPr>
              <a:t>What is a system?</a:t>
            </a:r>
          </a:p>
          <a:p>
            <a:pPr lvl="1"/>
            <a:endParaRPr lang="en-US" sz="2400" dirty="0">
              <a:latin typeface="Avenir Medium"/>
              <a:cs typeface="Avenir Medium"/>
            </a:endParaRPr>
          </a:p>
          <a:p>
            <a:pPr lvl="1"/>
            <a:r>
              <a:rPr lang="en-US" sz="2400" b="1" dirty="0">
                <a:latin typeface="Avenir Medium"/>
                <a:cs typeface="Avenir Medium"/>
              </a:rPr>
              <a:t>1.5:  </a:t>
            </a:r>
            <a:r>
              <a:rPr lang="en-US" sz="2400" dirty="0">
                <a:latin typeface="Avenir Medium"/>
                <a:cs typeface="Avenir Medium"/>
              </a:rPr>
              <a:t>Why is systems thinking important?</a:t>
            </a:r>
          </a:p>
        </p:txBody>
      </p:sp>
      <p:pic>
        <p:nvPicPr>
          <p:cNvPr id="3" name="Picture 2">
            <a:extLst>
              <a:ext uri="{FF2B5EF4-FFF2-40B4-BE49-F238E27FC236}">
                <a16:creationId xmlns:a16="http://schemas.microsoft.com/office/drawing/2014/main" id="{5EBEA035-DF48-5247-84F4-ED9F15F0D886}"/>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2221264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6460102"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Broader view of energy systems</a:t>
            </a:r>
          </a:p>
        </p:txBody>
      </p:sp>
      <p:sp>
        <p:nvSpPr>
          <p:cNvPr id="3" name="TextBox 2"/>
          <p:cNvSpPr txBox="1"/>
          <p:nvPr/>
        </p:nvSpPr>
        <p:spPr>
          <a:xfrm rot="16200000">
            <a:off x="-2669307" y="3581316"/>
            <a:ext cx="6103594" cy="307777"/>
          </a:xfrm>
          <a:prstGeom prst="rect">
            <a:avLst/>
          </a:prstGeom>
          <a:noFill/>
        </p:spPr>
        <p:txBody>
          <a:bodyPr wrap="none" rtlCol="0">
            <a:spAutoFit/>
          </a:bodyPr>
          <a:lstStyle/>
          <a:p>
            <a:r>
              <a:rPr lang="en-US" sz="1400" dirty="0">
                <a:hlinkClick r:id="rId2"/>
              </a:rPr>
              <a:t>https://intelligence.weforum.org/topics/a1Gb00000038oN6EAI?tab=publications</a:t>
            </a:r>
            <a:endParaRPr lang="en-US" sz="1400" dirty="0">
              <a:latin typeface="Avenir Medium"/>
              <a:cs typeface="Avenir Medium"/>
            </a:endParaRPr>
          </a:p>
        </p:txBody>
      </p:sp>
      <p:pic>
        <p:nvPicPr>
          <p:cNvPr id="9" name="Picture 8">
            <a:extLst>
              <a:ext uri="{FF2B5EF4-FFF2-40B4-BE49-F238E27FC236}">
                <a16:creationId xmlns:a16="http://schemas.microsoft.com/office/drawing/2014/main" id="{E3DD3B11-609D-DF45-AA15-748117C9FF15}"/>
              </a:ext>
            </a:extLst>
          </p:cNvPr>
          <p:cNvPicPr/>
          <p:nvPr/>
        </p:nvPicPr>
        <p:blipFill rotWithShape="1">
          <a:blip r:embed="rId3">
            <a:extLst>
              <a:ext uri="{28A0092B-C50C-407E-A947-70E740481C1C}">
                <a14:useLocalDpi xmlns:a14="http://schemas.microsoft.com/office/drawing/2010/main"/>
              </a:ext>
            </a:extLst>
          </a:blip>
          <a:srcRect/>
          <a:stretch/>
        </p:blipFill>
        <p:spPr>
          <a:xfrm>
            <a:off x="1297171" y="735116"/>
            <a:ext cx="6517759" cy="6122884"/>
          </a:xfrm>
          <a:prstGeom prst="rect">
            <a:avLst/>
          </a:prstGeom>
        </p:spPr>
      </p:pic>
      <p:pic>
        <p:nvPicPr>
          <p:cNvPr id="6" name="Picture 5">
            <a:extLst>
              <a:ext uri="{FF2B5EF4-FFF2-40B4-BE49-F238E27FC236}">
                <a16:creationId xmlns:a16="http://schemas.microsoft.com/office/drawing/2014/main" id="{6DEA12DD-DCD3-3841-B7CC-68D5E3D18D07}"/>
              </a:ext>
            </a:extLst>
          </p:cNvPr>
          <p:cNvPicPr>
            <a:picLocks noChangeAspect="1"/>
          </p:cNvPicPr>
          <p:nvPr/>
        </p:nvPicPr>
        <p:blipFill>
          <a:blip r:embed="rId4">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189489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8093306"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Reinforcing systems diagram: technology</a:t>
            </a:r>
          </a:p>
        </p:txBody>
      </p:sp>
      <p:sp>
        <p:nvSpPr>
          <p:cNvPr id="8" name="TextBox 7">
            <a:extLst>
              <a:ext uri="{FF2B5EF4-FFF2-40B4-BE49-F238E27FC236}">
                <a16:creationId xmlns:a16="http://schemas.microsoft.com/office/drawing/2014/main" id="{98BEBBED-7DCF-3443-96B8-F49E89CB1C83}"/>
              </a:ext>
            </a:extLst>
          </p:cNvPr>
          <p:cNvSpPr txBox="1"/>
          <p:nvPr/>
        </p:nvSpPr>
        <p:spPr>
          <a:xfrm>
            <a:off x="652185" y="6336264"/>
            <a:ext cx="6269665" cy="307777"/>
          </a:xfrm>
          <a:prstGeom prst="rect">
            <a:avLst/>
          </a:prstGeom>
          <a:noFill/>
        </p:spPr>
        <p:txBody>
          <a:bodyPr wrap="none" rtlCol="0">
            <a:spAutoFit/>
          </a:bodyPr>
          <a:lstStyle/>
          <a:p>
            <a:r>
              <a:rPr lang="en-US" sz="1400" dirty="0">
                <a:latin typeface="Avenir Medium"/>
                <a:cs typeface="Avenir Medium"/>
              </a:rPr>
              <a:t>Dangerman and </a:t>
            </a:r>
            <a:r>
              <a:rPr lang="en-US" sz="1400" dirty="0" err="1">
                <a:latin typeface="Avenir Medium"/>
                <a:cs typeface="Avenir Medium"/>
              </a:rPr>
              <a:t>Shellnhuber</a:t>
            </a:r>
            <a:r>
              <a:rPr lang="en-US" sz="1400" dirty="0">
                <a:latin typeface="Avenir Medium"/>
                <a:cs typeface="Avenir Medium"/>
              </a:rPr>
              <a:t> (2012) Energy systems transformation, </a:t>
            </a:r>
            <a:r>
              <a:rPr lang="en-US" sz="1400" u="sng" dirty="0">
                <a:latin typeface="Avenir Medium"/>
                <a:cs typeface="Avenir Medium"/>
              </a:rPr>
              <a:t>PNAS</a:t>
            </a:r>
            <a:r>
              <a:rPr lang="en-US" sz="1400" dirty="0">
                <a:latin typeface="Avenir Medium"/>
                <a:cs typeface="Avenir Medium"/>
              </a:rPr>
              <a:t>.</a:t>
            </a:r>
          </a:p>
        </p:txBody>
      </p:sp>
      <p:sp>
        <p:nvSpPr>
          <p:cNvPr id="9" name="TextBox 8">
            <a:extLst>
              <a:ext uri="{FF2B5EF4-FFF2-40B4-BE49-F238E27FC236}">
                <a16:creationId xmlns:a16="http://schemas.microsoft.com/office/drawing/2014/main" id="{A51915C9-DE75-234E-8287-DAA1E5120A4A}"/>
              </a:ext>
            </a:extLst>
          </p:cNvPr>
          <p:cNvSpPr txBox="1"/>
          <p:nvPr/>
        </p:nvSpPr>
        <p:spPr>
          <a:xfrm>
            <a:off x="283885" y="719146"/>
            <a:ext cx="8872445" cy="400110"/>
          </a:xfrm>
          <a:prstGeom prst="rect">
            <a:avLst/>
          </a:prstGeom>
          <a:noFill/>
        </p:spPr>
        <p:txBody>
          <a:bodyPr wrap="square" rtlCol="0">
            <a:spAutoFit/>
          </a:bodyPr>
          <a:lstStyle/>
          <a:p>
            <a:r>
              <a:rPr lang="en-US" sz="2000" dirty="0">
                <a:latin typeface="Avenir Medium"/>
                <a:cs typeface="Avenir Medium"/>
              </a:rPr>
              <a:t>Existing technologies are advantaged by their accelerating success.</a:t>
            </a:r>
            <a:endParaRPr lang="en-US" sz="2000" u="sng" dirty="0">
              <a:latin typeface="Avenir Medium"/>
              <a:cs typeface="Avenir Medium"/>
            </a:endParaRPr>
          </a:p>
        </p:txBody>
      </p:sp>
      <p:pic>
        <p:nvPicPr>
          <p:cNvPr id="7" name="Picture 6">
            <a:extLst>
              <a:ext uri="{FF2B5EF4-FFF2-40B4-BE49-F238E27FC236}">
                <a16:creationId xmlns:a16="http://schemas.microsoft.com/office/drawing/2014/main" id="{2490EC04-0850-1D42-BEC6-169295487200}"/>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pic>
        <p:nvPicPr>
          <p:cNvPr id="6" name="Picture 5">
            <a:extLst>
              <a:ext uri="{FF2B5EF4-FFF2-40B4-BE49-F238E27FC236}">
                <a16:creationId xmlns:a16="http://schemas.microsoft.com/office/drawing/2014/main" id="{35AB69CA-3B3A-2C4B-B401-E413F7A0AC6D}"/>
              </a:ext>
            </a:extLst>
          </p:cNvPr>
          <p:cNvPicPr>
            <a:picLocks noChangeAspect="1"/>
          </p:cNvPicPr>
          <p:nvPr/>
        </p:nvPicPr>
        <p:blipFill>
          <a:blip r:embed="rId4"/>
          <a:stretch>
            <a:fillRect/>
          </a:stretch>
        </p:blipFill>
        <p:spPr>
          <a:xfrm>
            <a:off x="1606550" y="1449429"/>
            <a:ext cx="5930900" cy="4660900"/>
          </a:xfrm>
          <a:prstGeom prst="rect">
            <a:avLst/>
          </a:prstGeom>
        </p:spPr>
      </p:pic>
    </p:spTree>
    <p:extLst>
      <p:ext uri="{BB962C8B-B14F-4D97-AF65-F5344CB8AC3E}">
        <p14:creationId xmlns:p14="http://schemas.microsoft.com/office/powerpoint/2010/main" val="2575490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4960397"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Success to the successful</a:t>
            </a:r>
          </a:p>
        </p:txBody>
      </p:sp>
      <p:sp>
        <p:nvSpPr>
          <p:cNvPr id="8" name="TextBox 7">
            <a:extLst>
              <a:ext uri="{FF2B5EF4-FFF2-40B4-BE49-F238E27FC236}">
                <a16:creationId xmlns:a16="http://schemas.microsoft.com/office/drawing/2014/main" id="{98BEBBED-7DCF-3443-96B8-F49E89CB1C83}"/>
              </a:ext>
            </a:extLst>
          </p:cNvPr>
          <p:cNvSpPr txBox="1"/>
          <p:nvPr/>
        </p:nvSpPr>
        <p:spPr>
          <a:xfrm>
            <a:off x="652185" y="6580815"/>
            <a:ext cx="6269665" cy="307777"/>
          </a:xfrm>
          <a:prstGeom prst="rect">
            <a:avLst/>
          </a:prstGeom>
          <a:noFill/>
        </p:spPr>
        <p:txBody>
          <a:bodyPr wrap="none" rtlCol="0">
            <a:spAutoFit/>
          </a:bodyPr>
          <a:lstStyle/>
          <a:p>
            <a:r>
              <a:rPr lang="en-US" sz="1400" dirty="0">
                <a:latin typeface="Avenir Medium"/>
                <a:cs typeface="Avenir Medium"/>
              </a:rPr>
              <a:t>Dangerman and </a:t>
            </a:r>
            <a:r>
              <a:rPr lang="en-US" sz="1400" dirty="0" err="1">
                <a:latin typeface="Avenir Medium"/>
                <a:cs typeface="Avenir Medium"/>
              </a:rPr>
              <a:t>Shellnhuber</a:t>
            </a:r>
            <a:r>
              <a:rPr lang="en-US" sz="1400" dirty="0">
                <a:latin typeface="Avenir Medium"/>
                <a:cs typeface="Avenir Medium"/>
              </a:rPr>
              <a:t> (2012) Energy systems transformation, </a:t>
            </a:r>
            <a:r>
              <a:rPr lang="en-US" sz="1400" u="sng" dirty="0">
                <a:latin typeface="Avenir Medium"/>
                <a:cs typeface="Avenir Medium"/>
              </a:rPr>
              <a:t>PNAS</a:t>
            </a:r>
            <a:r>
              <a:rPr lang="en-US" sz="1400" dirty="0">
                <a:latin typeface="Avenir Medium"/>
                <a:cs typeface="Avenir Medium"/>
              </a:rPr>
              <a:t>.</a:t>
            </a:r>
          </a:p>
        </p:txBody>
      </p:sp>
      <p:pic>
        <p:nvPicPr>
          <p:cNvPr id="7" name="Picture 6">
            <a:extLst>
              <a:ext uri="{FF2B5EF4-FFF2-40B4-BE49-F238E27FC236}">
                <a16:creationId xmlns:a16="http://schemas.microsoft.com/office/drawing/2014/main" id="{2490EC04-0850-1D42-BEC6-169295487200}"/>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pic>
        <p:nvPicPr>
          <p:cNvPr id="3" name="Picture 2">
            <a:extLst>
              <a:ext uri="{FF2B5EF4-FFF2-40B4-BE49-F238E27FC236}">
                <a16:creationId xmlns:a16="http://schemas.microsoft.com/office/drawing/2014/main" id="{312593E4-9198-7645-BECB-4C44D6818EE4}"/>
              </a:ext>
            </a:extLst>
          </p:cNvPr>
          <p:cNvPicPr>
            <a:picLocks noChangeAspect="1"/>
          </p:cNvPicPr>
          <p:nvPr/>
        </p:nvPicPr>
        <p:blipFill>
          <a:blip r:embed="rId4"/>
          <a:stretch>
            <a:fillRect/>
          </a:stretch>
        </p:blipFill>
        <p:spPr>
          <a:xfrm>
            <a:off x="1806870" y="3269895"/>
            <a:ext cx="5530259" cy="3373578"/>
          </a:xfrm>
          <a:prstGeom prst="rect">
            <a:avLst/>
          </a:prstGeom>
        </p:spPr>
      </p:pic>
      <p:sp>
        <p:nvSpPr>
          <p:cNvPr id="9" name="TextBox 8">
            <a:extLst>
              <a:ext uri="{FF2B5EF4-FFF2-40B4-BE49-F238E27FC236}">
                <a16:creationId xmlns:a16="http://schemas.microsoft.com/office/drawing/2014/main" id="{A51915C9-DE75-234E-8287-DAA1E5120A4A}"/>
              </a:ext>
            </a:extLst>
          </p:cNvPr>
          <p:cNvSpPr txBox="1"/>
          <p:nvPr/>
        </p:nvSpPr>
        <p:spPr>
          <a:xfrm>
            <a:off x="283885" y="1261407"/>
            <a:ext cx="8872445" cy="2031325"/>
          </a:xfrm>
          <a:prstGeom prst="rect">
            <a:avLst/>
          </a:prstGeom>
          <a:noFill/>
        </p:spPr>
        <p:txBody>
          <a:bodyPr wrap="square" rtlCol="0">
            <a:spAutoFit/>
          </a:bodyPr>
          <a:lstStyle/>
          <a:p>
            <a:r>
              <a:rPr lang="en-US" dirty="0">
                <a:latin typeface="Avenir Medium"/>
                <a:cs typeface="Avenir Medium"/>
              </a:rPr>
              <a:t>“…the conventional system has been in place successfully for a longer period of time, and during that period competition for the adoption of technologies by consumers has occurred, for example, among the steam engine, the (electric car) battery, and the combustion engine. Thus, the technology and products of the conventional energy system obviously have built up hardware infrastructures, know-how, and goodwill. </a:t>
            </a:r>
            <a:br>
              <a:rPr lang="en-US" dirty="0">
                <a:latin typeface="Avenir Medium"/>
                <a:cs typeface="Avenir Medium"/>
              </a:rPr>
            </a:br>
            <a:r>
              <a:rPr lang="en-US" b="1" dirty="0">
                <a:latin typeface="Avenir Black" panose="02000503020000020003" pitchFamily="2" charset="0"/>
                <a:cs typeface="Avenir Medium"/>
              </a:rPr>
              <a:t>The alter- native energy system lacks this historically accumulated position.”</a:t>
            </a:r>
            <a:endParaRPr lang="en-US" b="1" u="sng" dirty="0">
              <a:latin typeface="Avenir Black" panose="02000503020000020003" pitchFamily="2" charset="0"/>
              <a:cs typeface="Avenir Medium"/>
            </a:endParaRPr>
          </a:p>
        </p:txBody>
      </p:sp>
      <p:sp>
        <p:nvSpPr>
          <p:cNvPr id="10" name="TextBox 9">
            <a:extLst>
              <a:ext uri="{FF2B5EF4-FFF2-40B4-BE49-F238E27FC236}">
                <a16:creationId xmlns:a16="http://schemas.microsoft.com/office/drawing/2014/main" id="{6C3DD488-1A2B-7640-9632-293FC84E456C}"/>
              </a:ext>
            </a:extLst>
          </p:cNvPr>
          <p:cNvSpPr txBox="1"/>
          <p:nvPr/>
        </p:nvSpPr>
        <p:spPr>
          <a:xfrm>
            <a:off x="271555" y="842897"/>
            <a:ext cx="8872445" cy="400110"/>
          </a:xfrm>
          <a:prstGeom prst="rect">
            <a:avLst/>
          </a:prstGeom>
          <a:noFill/>
        </p:spPr>
        <p:txBody>
          <a:bodyPr wrap="square" rtlCol="0">
            <a:spAutoFit/>
          </a:bodyPr>
          <a:lstStyle/>
          <a:p>
            <a:r>
              <a:rPr lang="en-US" sz="2000" b="1" dirty="0">
                <a:latin typeface="Avenir Black" panose="02000503020000020003" pitchFamily="2" charset="0"/>
                <a:cs typeface="Avenir Medium"/>
              </a:rPr>
              <a:t>Marketplace success gives ‘incumbents’ an advantage.</a:t>
            </a:r>
          </a:p>
        </p:txBody>
      </p:sp>
    </p:spTree>
    <p:extLst>
      <p:ext uri="{BB962C8B-B14F-4D97-AF65-F5344CB8AC3E}">
        <p14:creationId xmlns:p14="http://schemas.microsoft.com/office/powerpoint/2010/main" val="391135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6343788"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How to we shift the advantage?</a:t>
            </a:r>
          </a:p>
        </p:txBody>
      </p:sp>
      <p:sp>
        <p:nvSpPr>
          <p:cNvPr id="8" name="TextBox 7">
            <a:extLst>
              <a:ext uri="{FF2B5EF4-FFF2-40B4-BE49-F238E27FC236}">
                <a16:creationId xmlns:a16="http://schemas.microsoft.com/office/drawing/2014/main" id="{98BEBBED-7DCF-3443-96B8-F49E89CB1C83}"/>
              </a:ext>
            </a:extLst>
          </p:cNvPr>
          <p:cNvSpPr txBox="1"/>
          <p:nvPr/>
        </p:nvSpPr>
        <p:spPr>
          <a:xfrm>
            <a:off x="652185" y="6580815"/>
            <a:ext cx="6269665" cy="307777"/>
          </a:xfrm>
          <a:prstGeom prst="rect">
            <a:avLst/>
          </a:prstGeom>
          <a:noFill/>
        </p:spPr>
        <p:txBody>
          <a:bodyPr wrap="none" rtlCol="0">
            <a:spAutoFit/>
          </a:bodyPr>
          <a:lstStyle/>
          <a:p>
            <a:r>
              <a:rPr lang="en-US" sz="1400" dirty="0">
                <a:latin typeface="Avenir Medium"/>
                <a:cs typeface="Avenir Medium"/>
              </a:rPr>
              <a:t>Dangerman and </a:t>
            </a:r>
            <a:r>
              <a:rPr lang="en-US" sz="1400" dirty="0" err="1">
                <a:latin typeface="Avenir Medium"/>
                <a:cs typeface="Avenir Medium"/>
              </a:rPr>
              <a:t>Shellnhuber</a:t>
            </a:r>
            <a:r>
              <a:rPr lang="en-US" sz="1400" dirty="0">
                <a:latin typeface="Avenir Medium"/>
                <a:cs typeface="Avenir Medium"/>
              </a:rPr>
              <a:t> (2012) Energy systems transformation, </a:t>
            </a:r>
            <a:r>
              <a:rPr lang="en-US" sz="1400" u="sng" dirty="0">
                <a:latin typeface="Avenir Medium"/>
                <a:cs typeface="Avenir Medium"/>
              </a:rPr>
              <a:t>PNAS</a:t>
            </a:r>
            <a:r>
              <a:rPr lang="en-US" sz="1400" dirty="0">
                <a:latin typeface="Avenir Medium"/>
                <a:cs typeface="Avenir Medium"/>
              </a:rPr>
              <a:t>.</a:t>
            </a:r>
          </a:p>
        </p:txBody>
      </p:sp>
      <p:pic>
        <p:nvPicPr>
          <p:cNvPr id="7" name="Picture 6">
            <a:extLst>
              <a:ext uri="{FF2B5EF4-FFF2-40B4-BE49-F238E27FC236}">
                <a16:creationId xmlns:a16="http://schemas.microsoft.com/office/drawing/2014/main" id="{2490EC04-0850-1D42-BEC6-169295487200}"/>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sp>
        <p:nvSpPr>
          <p:cNvPr id="10" name="TextBox 9">
            <a:extLst>
              <a:ext uri="{FF2B5EF4-FFF2-40B4-BE49-F238E27FC236}">
                <a16:creationId xmlns:a16="http://schemas.microsoft.com/office/drawing/2014/main" id="{6C3DD488-1A2B-7640-9632-293FC84E456C}"/>
              </a:ext>
            </a:extLst>
          </p:cNvPr>
          <p:cNvSpPr txBox="1"/>
          <p:nvPr/>
        </p:nvSpPr>
        <p:spPr>
          <a:xfrm>
            <a:off x="271555" y="842897"/>
            <a:ext cx="8872445" cy="1477328"/>
          </a:xfrm>
          <a:prstGeom prst="rect">
            <a:avLst/>
          </a:prstGeom>
          <a:noFill/>
        </p:spPr>
        <p:txBody>
          <a:bodyPr wrap="square" rtlCol="0">
            <a:spAutoFit/>
          </a:bodyPr>
          <a:lstStyle/>
          <a:p>
            <a:r>
              <a:rPr lang="en-US" dirty="0">
                <a:latin typeface="Avenir Medium" panose="02000503020000020003" pitchFamily="2" charset="0"/>
                <a:cs typeface="Avenir Medium"/>
              </a:rPr>
              <a:t>“Policymakers aiming to change the status quo of the energy system therefore are faced with taking rather draconian measures, namely, not spreading their subsidies and loans over the different energy technologies— because doing so only reinforces the existing and dominating positive feedback loops—but focusing on those that solve the problems.”</a:t>
            </a:r>
          </a:p>
        </p:txBody>
      </p:sp>
      <p:pic>
        <p:nvPicPr>
          <p:cNvPr id="6" name="Picture 5">
            <a:extLst>
              <a:ext uri="{FF2B5EF4-FFF2-40B4-BE49-F238E27FC236}">
                <a16:creationId xmlns:a16="http://schemas.microsoft.com/office/drawing/2014/main" id="{01258A81-9734-FA4C-AB63-B8C5027A0544}"/>
              </a:ext>
            </a:extLst>
          </p:cNvPr>
          <p:cNvPicPr>
            <a:picLocks noChangeAspect="1"/>
          </p:cNvPicPr>
          <p:nvPr/>
        </p:nvPicPr>
        <p:blipFill>
          <a:blip r:embed="rId4"/>
          <a:stretch>
            <a:fillRect/>
          </a:stretch>
        </p:blipFill>
        <p:spPr>
          <a:xfrm>
            <a:off x="712505" y="3034805"/>
            <a:ext cx="7953479" cy="3446879"/>
          </a:xfrm>
          <a:prstGeom prst="rect">
            <a:avLst/>
          </a:prstGeom>
        </p:spPr>
      </p:pic>
      <p:sp>
        <p:nvSpPr>
          <p:cNvPr id="11" name="TextBox 10">
            <a:extLst>
              <a:ext uri="{FF2B5EF4-FFF2-40B4-BE49-F238E27FC236}">
                <a16:creationId xmlns:a16="http://schemas.microsoft.com/office/drawing/2014/main" id="{98FB891A-47BA-7446-AB47-3EBE9D5149EA}"/>
              </a:ext>
            </a:extLst>
          </p:cNvPr>
          <p:cNvSpPr txBox="1"/>
          <p:nvPr/>
        </p:nvSpPr>
        <p:spPr>
          <a:xfrm>
            <a:off x="271555" y="2388474"/>
            <a:ext cx="8872445" cy="646331"/>
          </a:xfrm>
          <a:prstGeom prst="rect">
            <a:avLst/>
          </a:prstGeom>
          <a:noFill/>
        </p:spPr>
        <p:txBody>
          <a:bodyPr wrap="square" rtlCol="0">
            <a:spAutoFit/>
          </a:bodyPr>
          <a:lstStyle/>
          <a:p>
            <a:r>
              <a:rPr lang="en-US" b="1" dirty="0">
                <a:latin typeface="Avenir Black" panose="02000503020000020003" pitchFamily="2" charset="0"/>
                <a:cs typeface="Avenir Medium"/>
              </a:rPr>
              <a:t>“Problem-causing technologies should be addressed only by prohibitive laws, and problem-relieving technologies should be facilitated by stimulus laws..”</a:t>
            </a:r>
          </a:p>
        </p:txBody>
      </p:sp>
    </p:spTree>
    <p:extLst>
      <p:ext uri="{BB962C8B-B14F-4D97-AF65-F5344CB8AC3E}">
        <p14:creationId xmlns:p14="http://schemas.microsoft.com/office/powerpoint/2010/main" val="340800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6508736"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Energy cycles are business cycles</a:t>
            </a:r>
          </a:p>
        </p:txBody>
      </p:sp>
      <p:pic>
        <p:nvPicPr>
          <p:cNvPr id="6" name="Picture 5" descr="Screen Shot 2018-08-26 at 10.35.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264" y="693856"/>
            <a:ext cx="8451272" cy="6103697"/>
          </a:xfrm>
          <a:prstGeom prst="rect">
            <a:avLst/>
          </a:prstGeom>
        </p:spPr>
      </p:pic>
      <p:sp>
        <p:nvSpPr>
          <p:cNvPr id="27" name="TextBox 26"/>
          <p:cNvSpPr txBox="1"/>
          <p:nvPr/>
        </p:nvSpPr>
        <p:spPr>
          <a:xfrm>
            <a:off x="5390444" y="6489776"/>
            <a:ext cx="3705436" cy="307777"/>
          </a:xfrm>
          <a:prstGeom prst="rect">
            <a:avLst/>
          </a:prstGeom>
          <a:noFill/>
        </p:spPr>
        <p:txBody>
          <a:bodyPr wrap="none" rtlCol="0">
            <a:spAutoFit/>
          </a:bodyPr>
          <a:lstStyle/>
          <a:p>
            <a:r>
              <a:rPr lang="en-US" sz="1400" dirty="0"/>
              <a:t>Adapted from </a:t>
            </a:r>
            <a:r>
              <a:rPr lang="en-US" sz="1400" dirty="0" err="1"/>
              <a:t>Marchetti</a:t>
            </a:r>
            <a:r>
              <a:rPr lang="en-US" sz="1400" dirty="0"/>
              <a:t> and </a:t>
            </a:r>
            <a:r>
              <a:rPr lang="en-US" sz="1400" dirty="0" err="1"/>
              <a:t>Nakicenovic</a:t>
            </a:r>
            <a:r>
              <a:rPr lang="en-US" sz="1400" dirty="0"/>
              <a:t> (1979)</a:t>
            </a:r>
          </a:p>
        </p:txBody>
      </p:sp>
      <p:pic>
        <p:nvPicPr>
          <p:cNvPr id="7" name="Picture 6">
            <a:extLst>
              <a:ext uri="{FF2B5EF4-FFF2-40B4-BE49-F238E27FC236}">
                <a16:creationId xmlns:a16="http://schemas.microsoft.com/office/drawing/2014/main" id="{D1E61953-99DC-4B4E-94FD-8C9E37AF1E01}"/>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945567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3026827"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1. Introduction</a:t>
            </a:r>
          </a:p>
        </p:txBody>
      </p:sp>
      <p:sp>
        <p:nvSpPr>
          <p:cNvPr id="8" name="TextBox 7"/>
          <p:cNvSpPr txBox="1"/>
          <p:nvPr/>
        </p:nvSpPr>
        <p:spPr>
          <a:xfrm>
            <a:off x="682321" y="2938887"/>
            <a:ext cx="7305205" cy="523220"/>
          </a:xfrm>
          <a:prstGeom prst="rect">
            <a:avLst/>
          </a:prstGeom>
          <a:noFill/>
        </p:spPr>
        <p:txBody>
          <a:bodyPr wrap="none" rtlCol="0">
            <a:spAutoFit/>
          </a:bodyPr>
          <a:lstStyle/>
          <a:p>
            <a:pPr lvl="1" algn="ctr"/>
            <a:r>
              <a:rPr lang="en-US" sz="2800" i="1" dirty="0">
                <a:latin typeface="Avenir Black"/>
                <a:cs typeface="Avenir Black"/>
              </a:rPr>
              <a:t>1.5: Why is system thinking important?</a:t>
            </a:r>
          </a:p>
        </p:txBody>
      </p:sp>
      <p:pic>
        <p:nvPicPr>
          <p:cNvPr id="6" name="Picture 5">
            <a:extLst>
              <a:ext uri="{FF2B5EF4-FFF2-40B4-BE49-F238E27FC236}">
                <a16:creationId xmlns:a16="http://schemas.microsoft.com/office/drawing/2014/main" id="{CC5FAE54-156F-3C40-A4F6-AC6264E2F8DD}"/>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3038844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7011022"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Why is systems thinking important?</a:t>
            </a:r>
          </a:p>
        </p:txBody>
      </p:sp>
      <p:sp>
        <p:nvSpPr>
          <p:cNvPr id="3" name="TextBox 2"/>
          <p:cNvSpPr txBox="1"/>
          <p:nvPr/>
        </p:nvSpPr>
        <p:spPr>
          <a:xfrm>
            <a:off x="1687206" y="6305161"/>
            <a:ext cx="7431393" cy="523220"/>
          </a:xfrm>
          <a:prstGeom prst="rect">
            <a:avLst/>
          </a:prstGeom>
          <a:noFill/>
        </p:spPr>
        <p:txBody>
          <a:bodyPr wrap="none" rtlCol="0">
            <a:spAutoFit/>
          </a:bodyPr>
          <a:lstStyle/>
          <a:p>
            <a:r>
              <a:rPr lang="en-US" sz="1400" dirty="0" err="1">
                <a:latin typeface="Avenir Medium"/>
                <a:cs typeface="Avenir Medium"/>
              </a:rPr>
              <a:t>Micheal</a:t>
            </a:r>
            <a:r>
              <a:rPr lang="en-US" sz="1400" dirty="0">
                <a:latin typeface="Avenir Medium"/>
                <a:cs typeface="Avenir Medium"/>
              </a:rPr>
              <a:t> Goodman, ‘Systems </a:t>
            </a:r>
            <a:r>
              <a:rPr lang="en-US" sz="1400" dirty="0" err="1">
                <a:latin typeface="Avenir Medium"/>
                <a:cs typeface="Avenir Medium"/>
              </a:rPr>
              <a:t>thining</a:t>
            </a:r>
            <a:r>
              <a:rPr lang="en-US" sz="1400" dirty="0">
                <a:latin typeface="Avenir Medium"/>
                <a:cs typeface="Avenir Medium"/>
              </a:rPr>
              <a:t>: what, why, where, when, and how?’ Systems Thinker</a:t>
            </a:r>
          </a:p>
          <a:p>
            <a:r>
              <a:rPr lang="en-US" sz="1400" dirty="0">
                <a:latin typeface="Avenir Medium"/>
                <a:cs typeface="Avenir Medium"/>
                <a:hlinkClick r:id="rId2"/>
              </a:rPr>
              <a:t>https://thesystemsthinker.com/systems-thinking-what-why-when-where-and-how/</a:t>
            </a:r>
            <a:endParaRPr lang="en-US" sz="1400" dirty="0">
              <a:latin typeface="Avenir Medium"/>
              <a:cs typeface="Avenir Medium"/>
            </a:endParaRPr>
          </a:p>
        </p:txBody>
      </p:sp>
      <p:sp>
        <p:nvSpPr>
          <p:cNvPr id="10" name="TextBox 9">
            <a:extLst>
              <a:ext uri="{FF2B5EF4-FFF2-40B4-BE49-F238E27FC236}">
                <a16:creationId xmlns:a16="http://schemas.microsoft.com/office/drawing/2014/main" id="{05D46167-6844-624E-A3B9-92D966642D79}"/>
              </a:ext>
            </a:extLst>
          </p:cNvPr>
          <p:cNvSpPr txBox="1"/>
          <p:nvPr/>
        </p:nvSpPr>
        <p:spPr>
          <a:xfrm>
            <a:off x="382488" y="927708"/>
            <a:ext cx="8606115" cy="3747180"/>
          </a:xfrm>
          <a:prstGeom prst="rect">
            <a:avLst/>
          </a:prstGeom>
          <a:noFill/>
        </p:spPr>
        <p:txBody>
          <a:bodyPr wrap="square" rtlCol="0">
            <a:spAutoFit/>
          </a:bodyPr>
          <a:lstStyle/>
          <a:p>
            <a:pPr>
              <a:lnSpc>
                <a:spcPct val="150000"/>
              </a:lnSpc>
            </a:pPr>
            <a:r>
              <a:rPr lang="en-US" sz="2000" b="1" i="1" dirty="0">
                <a:latin typeface="Avenir Black" panose="02000503020000020003" pitchFamily="2" charset="0"/>
                <a:cs typeface="Avenir Medium"/>
              </a:rPr>
              <a:t>“</a:t>
            </a:r>
            <a:r>
              <a:rPr lang="en-US" sz="2000" i="1" dirty="0">
                <a:latin typeface="Avenir Medium" panose="02000503020000020003" pitchFamily="2" charset="0"/>
                <a:cs typeface="Avenir Medium"/>
              </a:rPr>
              <a:t>Systems thinking expands the range of choices available for solving a problem by broadening our thinking and helping us articulate problems in new and different ways. At the same time, the principles of systems thinking make us aware that there are no perfect solutions; the choices we make will have an impact on other parts of the system. </a:t>
            </a:r>
            <a:br>
              <a:rPr lang="en-US" sz="2000" i="1" dirty="0">
                <a:latin typeface="Avenir Medium" panose="02000503020000020003" pitchFamily="2" charset="0"/>
                <a:cs typeface="Avenir Medium"/>
              </a:rPr>
            </a:br>
            <a:r>
              <a:rPr lang="en-US" sz="2000" b="1" i="1" dirty="0">
                <a:latin typeface="Avenir Black" panose="02000503020000020003" pitchFamily="2" charset="0"/>
                <a:cs typeface="Avenir Medium"/>
              </a:rPr>
              <a:t>By anticipating the impact of each trade-off, we can minimize its severity or even use it to our own advantage. Systems thinking therefore allows us to make informed choices.”</a:t>
            </a:r>
            <a:endParaRPr lang="en-US" sz="2000" i="1" dirty="0">
              <a:latin typeface="Avenir Medium" panose="02000503020000020003" pitchFamily="2" charset="0"/>
              <a:cs typeface="Avenir Medium"/>
            </a:endParaRPr>
          </a:p>
        </p:txBody>
      </p:sp>
      <p:pic>
        <p:nvPicPr>
          <p:cNvPr id="14" name="Picture 13">
            <a:extLst>
              <a:ext uri="{FF2B5EF4-FFF2-40B4-BE49-F238E27FC236}">
                <a16:creationId xmlns:a16="http://schemas.microsoft.com/office/drawing/2014/main" id="{762B4D24-37D0-094E-8EA4-5C84FAFF56DC}"/>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sp>
        <p:nvSpPr>
          <p:cNvPr id="2" name="Rectangle 1">
            <a:extLst>
              <a:ext uri="{FF2B5EF4-FFF2-40B4-BE49-F238E27FC236}">
                <a16:creationId xmlns:a16="http://schemas.microsoft.com/office/drawing/2014/main" id="{BAD5BF95-B1FF-C54C-9873-A99B830C189B}"/>
              </a:ext>
            </a:extLst>
          </p:cNvPr>
          <p:cNvSpPr/>
          <p:nvPr/>
        </p:nvSpPr>
        <p:spPr>
          <a:xfrm>
            <a:off x="361507" y="3264195"/>
            <a:ext cx="8272130" cy="14034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786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6012608"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Lessons from systems thinking</a:t>
            </a:r>
          </a:p>
        </p:txBody>
      </p:sp>
      <p:sp>
        <p:nvSpPr>
          <p:cNvPr id="3" name="TextBox 2"/>
          <p:cNvSpPr txBox="1"/>
          <p:nvPr/>
        </p:nvSpPr>
        <p:spPr>
          <a:xfrm>
            <a:off x="5738407" y="6539077"/>
            <a:ext cx="3417923" cy="307777"/>
          </a:xfrm>
          <a:prstGeom prst="rect">
            <a:avLst/>
          </a:prstGeom>
          <a:noFill/>
        </p:spPr>
        <p:txBody>
          <a:bodyPr wrap="none" rtlCol="0">
            <a:spAutoFit/>
          </a:bodyPr>
          <a:lstStyle/>
          <a:p>
            <a:r>
              <a:rPr lang="en-US" sz="1400" dirty="0">
                <a:latin typeface="Avenir Medium"/>
                <a:cs typeface="Avenir Medium"/>
              </a:rPr>
              <a:t>Donella Meadows, ‘Thinking in systems’</a:t>
            </a:r>
          </a:p>
        </p:txBody>
      </p:sp>
      <p:sp>
        <p:nvSpPr>
          <p:cNvPr id="10" name="TextBox 9">
            <a:extLst>
              <a:ext uri="{FF2B5EF4-FFF2-40B4-BE49-F238E27FC236}">
                <a16:creationId xmlns:a16="http://schemas.microsoft.com/office/drawing/2014/main" id="{05D46167-6844-624E-A3B9-92D966642D79}"/>
              </a:ext>
            </a:extLst>
          </p:cNvPr>
          <p:cNvSpPr txBox="1"/>
          <p:nvPr/>
        </p:nvSpPr>
        <p:spPr>
          <a:xfrm>
            <a:off x="382488" y="927708"/>
            <a:ext cx="8606115" cy="707886"/>
          </a:xfrm>
          <a:prstGeom prst="rect">
            <a:avLst/>
          </a:prstGeom>
          <a:noFill/>
        </p:spPr>
        <p:txBody>
          <a:bodyPr wrap="square" rtlCol="0">
            <a:spAutoFit/>
          </a:bodyPr>
          <a:lstStyle/>
          <a:p>
            <a:r>
              <a:rPr lang="en-US" sz="2000" b="1" dirty="0">
                <a:latin typeface="Avenir Black" panose="02000503020000020003" pitchFamily="2" charset="0"/>
                <a:cs typeface="Avenir Medium"/>
              </a:rPr>
              <a:t>1. We don’t pay enough attention from history.</a:t>
            </a:r>
            <a:br>
              <a:rPr lang="en-US" sz="2000" b="1" dirty="0">
                <a:latin typeface="Avenir Black" panose="02000503020000020003" pitchFamily="2" charset="0"/>
                <a:cs typeface="Avenir Medium"/>
              </a:rPr>
            </a:br>
            <a:r>
              <a:rPr lang="en-US" sz="2000" dirty="0">
                <a:latin typeface="Avenir Medium" panose="02000503020000020003" pitchFamily="2" charset="0"/>
                <a:cs typeface="Avenir Medium"/>
              </a:rPr>
              <a:t>    We focus on the events, but not the context, causes and results.</a:t>
            </a:r>
          </a:p>
        </p:txBody>
      </p:sp>
      <p:sp>
        <p:nvSpPr>
          <p:cNvPr id="8" name="TextBox 7">
            <a:extLst>
              <a:ext uri="{FF2B5EF4-FFF2-40B4-BE49-F238E27FC236}">
                <a16:creationId xmlns:a16="http://schemas.microsoft.com/office/drawing/2014/main" id="{9393BB88-256D-8248-99D9-5B842CEC49BF}"/>
              </a:ext>
            </a:extLst>
          </p:cNvPr>
          <p:cNvSpPr txBox="1"/>
          <p:nvPr/>
        </p:nvSpPr>
        <p:spPr>
          <a:xfrm>
            <a:off x="382488" y="2068120"/>
            <a:ext cx="8606115" cy="707886"/>
          </a:xfrm>
          <a:prstGeom prst="rect">
            <a:avLst/>
          </a:prstGeom>
          <a:noFill/>
        </p:spPr>
        <p:txBody>
          <a:bodyPr wrap="square" rtlCol="0">
            <a:spAutoFit/>
          </a:bodyPr>
          <a:lstStyle/>
          <a:p>
            <a:r>
              <a:rPr lang="en-US" sz="2000" b="1" dirty="0">
                <a:latin typeface="Avenir Black" panose="02000503020000020003" pitchFamily="2" charset="0"/>
                <a:cs typeface="Avenir Medium"/>
              </a:rPr>
              <a:t>2. We aren’t great at understanding relationships.</a:t>
            </a:r>
            <a:br>
              <a:rPr lang="en-US" sz="2000" b="1" dirty="0">
                <a:latin typeface="Avenir Black" panose="02000503020000020003" pitchFamily="2" charset="0"/>
                <a:cs typeface="Avenir Medium"/>
              </a:rPr>
            </a:br>
            <a:r>
              <a:rPr lang="en-US" sz="2000" dirty="0">
                <a:latin typeface="Avenir Medium" panose="02000503020000020003" pitchFamily="2" charset="0"/>
                <a:cs typeface="Avenir Medium"/>
              </a:rPr>
              <a:t>    We want relationships to be linear and they often aren’t.</a:t>
            </a:r>
          </a:p>
        </p:txBody>
      </p:sp>
      <p:sp>
        <p:nvSpPr>
          <p:cNvPr id="9" name="TextBox 8">
            <a:extLst>
              <a:ext uri="{FF2B5EF4-FFF2-40B4-BE49-F238E27FC236}">
                <a16:creationId xmlns:a16="http://schemas.microsoft.com/office/drawing/2014/main" id="{44797C25-6ED8-394F-A5DD-8348AFEF1441}"/>
              </a:ext>
            </a:extLst>
          </p:cNvPr>
          <p:cNvSpPr txBox="1"/>
          <p:nvPr/>
        </p:nvSpPr>
        <p:spPr>
          <a:xfrm>
            <a:off x="382488" y="3208532"/>
            <a:ext cx="8606115" cy="400110"/>
          </a:xfrm>
          <a:prstGeom prst="rect">
            <a:avLst/>
          </a:prstGeom>
          <a:noFill/>
        </p:spPr>
        <p:txBody>
          <a:bodyPr wrap="square" rtlCol="0">
            <a:spAutoFit/>
          </a:bodyPr>
          <a:lstStyle/>
          <a:p>
            <a:r>
              <a:rPr lang="en-US" sz="2000" b="1" dirty="0">
                <a:latin typeface="Avenir Black" panose="02000503020000020003" pitchFamily="2" charset="0"/>
                <a:cs typeface="Avenir Medium"/>
              </a:rPr>
              <a:t>3. We don’t pay enough attention to sources and sinks.</a:t>
            </a:r>
          </a:p>
        </p:txBody>
      </p:sp>
      <p:sp>
        <p:nvSpPr>
          <p:cNvPr id="11" name="TextBox 10">
            <a:extLst>
              <a:ext uri="{FF2B5EF4-FFF2-40B4-BE49-F238E27FC236}">
                <a16:creationId xmlns:a16="http://schemas.microsoft.com/office/drawing/2014/main" id="{4CF45E0B-EE72-7E49-87EB-92E6FD9E9E1B}"/>
              </a:ext>
            </a:extLst>
          </p:cNvPr>
          <p:cNvSpPr txBox="1"/>
          <p:nvPr/>
        </p:nvSpPr>
        <p:spPr>
          <a:xfrm>
            <a:off x="382488" y="4041168"/>
            <a:ext cx="8606115" cy="400110"/>
          </a:xfrm>
          <a:prstGeom prst="rect">
            <a:avLst/>
          </a:prstGeom>
          <a:noFill/>
        </p:spPr>
        <p:txBody>
          <a:bodyPr wrap="square" rtlCol="0">
            <a:spAutoFit/>
          </a:bodyPr>
          <a:lstStyle/>
          <a:p>
            <a:r>
              <a:rPr lang="en-US" sz="2000" b="1" dirty="0">
                <a:latin typeface="Avenir Black" panose="02000503020000020003" pitchFamily="2" charset="0"/>
                <a:cs typeface="Avenir Medium"/>
              </a:rPr>
              <a:t>4. Our minds seem to want to find </a:t>
            </a:r>
            <a:r>
              <a:rPr lang="en-US" sz="2000" b="1" u="sng" dirty="0">
                <a:latin typeface="Avenir Black" panose="02000503020000020003" pitchFamily="2" charset="0"/>
                <a:cs typeface="Avenir Medium"/>
              </a:rPr>
              <a:t>single causes for single effects</a:t>
            </a:r>
            <a:r>
              <a:rPr lang="en-US" sz="2000" b="1" dirty="0">
                <a:latin typeface="Avenir Black" panose="02000503020000020003" pitchFamily="2" charset="0"/>
                <a:cs typeface="Avenir Medium"/>
              </a:rPr>
              <a:t>.</a:t>
            </a:r>
          </a:p>
        </p:txBody>
      </p:sp>
      <p:sp>
        <p:nvSpPr>
          <p:cNvPr id="12" name="TextBox 11">
            <a:extLst>
              <a:ext uri="{FF2B5EF4-FFF2-40B4-BE49-F238E27FC236}">
                <a16:creationId xmlns:a16="http://schemas.microsoft.com/office/drawing/2014/main" id="{116B7B3F-6C92-5C46-B882-B130EFAFAAC9}"/>
              </a:ext>
            </a:extLst>
          </p:cNvPr>
          <p:cNvSpPr txBox="1"/>
          <p:nvPr/>
        </p:nvSpPr>
        <p:spPr>
          <a:xfrm>
            <a:off x="382488" y="4873804"/>
            <a:ext cx="8606115" cy="400110"/>
          </a:xfrm>
          <a:prstGeom prst="rect">
            <a:avLst/>
          </a:prstGeom>
          <a:noFill/>
        </p:spPr>
        <p:txBody>
          <a:bodyPr wrap="square" rtlCol="0">
            <a:spAutoFit/>
          </a:bodyPr>
          <a:lstStyle/>
          <a:p>
            <a:r>
              <a:rPr lang="en-US" sz="2000" b="1" dirty="0">
                <a:latin typeface="Avenir Black" panose="02000503020000020003" pitchFamily="2" charset="0"/>
                <a:cs typeface="Avenir Medium"/>
              </a:rPr>
              <a:t>5. We don’t identify limiting factors.</a:t>
            </a:r>
          </a:p>
        </p:txBody>
      </p:sp>
      <p:sp>
        <p:nvSpPr>
          <p:cNvPr id="13" name="TextBox 12">
            <a:extLst>
              <a:ext uri="{FF2B5EF4-FFF2-40B4-BE49-F238E27FC236}">
                <a16:creationId xmlns:a16="http://schemas.microsoft.com/office/drawing/2014/main" id="{D80764D4-FC84-F242-96F1-54EB5F6192D8}"/>
              </a:ext>
            </a:extLst>
          </p:cNvPr>
          <p:cNvSpPr txBox="1"/>
          <p:nvPr/>
        </p:nvSpPr>
        <p:spPr>
          <a:xfrm>
            <a:off x="382487" y="5706441"/>
            <a:ext cx="8606115" cy="707886"/>
          </a:xfrm>
          <a:prstGeom prst="rect">
            <a:avLst/>
          </a:prstGeom>
          <a:noFill/>
        </p:spPr>
        <p:txBody>
          <a:bodyPr wrap="square" rtlCol="0">
            <a:spAutoFit/>
          </a:bodyPr>
          <a:lstStyle/>
          <a:p>
            <a:r>
              <a:rPr lang="en-US" sz="2000" b="1" dirty="0">
                <a:latin typeface="Avenir Black" panose="02000503020000020003" pitchFamily="2" charset="0"/>
                <a:cs typeface="Avenir Medium"/>
              </a:rPr>
              <a:t>6. We aren’t good at seeing true system boundaries and therefore </a:t>
            </a:r>
          </a:p>
          <a:p>
            <a:r>
              <a:rPr lang="en-US" sz="2000" b="1" dirty="0">
                <a:latin typeface="Avenir Black" panose="02000503020000020003" pitchFamily="2" charset="0"/>
                <a:cs typeface="Avenir Medium"/>
              </a:rPr>
              <a:t>    miss the true or full range of possible outcomes.</a:t>
            </a:r>
          </a:p>
        </p:txBody>
      </p:sp>
      <p:pic>
        <p:nvPicPr>
          <p:cNvPr id="14" name="Picture 13">
            <a:extLst>
              <a:ext uri="{FF2B5EF4-FFF2-40B4-BE49-F238E27FC236}">
                <a16:creationId xmlns:a16="http://schemas.microsoft.com/office/drawing/2014/main" id="{762B4D24-37D0-094E-8EA4-5C84FAFF56DC}"/>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5735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3418308"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Earth is a system</a:t>
            </a:r>
          </a:p>
        </p:txBody>
      </p:sp>
      <p:sp>
        <p:nvSpPr>
          <p:cNvPr id="2" name="TextBox 1"/>
          <p:cNvSpPr txBox="1"/>
          <p:nvPr/>
        </p:nvSpPr>
        <p:spPr>
          <a:xfrm>
            <a:off x="283885" y="806828"/>
            <a:ext cx="7230056" cy="400110"/>
          </a:xfrm>
          <a:prstGeom prst="rect">
            <a:avLst/>
          </a:prstGeom>
          <a:noFill/>
        </p:spPr>
        <p:txBody>
          <a:bodyPr wrap="none" rtlCol="0">
            <a:spAutoFit/>
          </a:bodyPr>
          <a:lstStyle/>
          <a:p>
            <a:r>
              <a:rPr lang="en-US" sz="2000" dirty="0">
                <a:latin typeface="Avenir Black"/>
                <a:cs typeface="Avenir Medium"/>
              </a:rPr>
              <a:t>Closed system: </a:t>
            </a:r>
            <a:r>
              <a:rPr lang="en-US" sz="2000" i="1" dirty="0">
                <a:latin typeface="Avenir Book" panose="02000503020000020003" pitchFamily="2" charset="0"/>
                <a:cs typeface="Avenir Medium"/>
              </a:rPr>
              <a:t>exchanges only matter with the surroundings</a:t>
            </a:r>
          </a:p>
        </p:txBody>
      </p:sp>
      <p:sp>
        <p:nvSpPr>
          <p:cNvPr id="3" name="TextBox 2"/>
          <p:cNvSpPr txBox="1"/>
          <p:nvPr/>
        </p:nvSpPr>
        <p:spPr>
          <a:xfrm>
            <a:off x="4577979" y="6490457"/>
            <a:ext cx="4473789" cy="307777"/>
          </a:xfrm>
          <a:prstGeom prst="rect">
            <a:avLst/>
          </a:prstGeom>
          <a:noFill/>
        </p:spPr>
        <p:txBody>
          <a:bodyPr wrap="none" rtlCol="0">
            <a:spAutoFit/>
          </a:bodyPr>
          <a:lstStyle/>
          <a:p>
            <a:r>
              <a:rPr lang="en-US" sz="1400" dirty="0">
                <a:latin typeface="Avenir Medium"/>
                <a:cs typeface="Avenir Medium"/>
              </a:rPr>
              <a:t>http://</a:t>
            </a:r>
            <a:r>
              <a:rPr lang="en-US" sz="1400" dirty="0" err="1">
                <a:latin typeface="Avenir Medium"/>
                <a:cs typeface="Avenir Medium"/>
              </a:rPr>
              <a:t>wikieducator.org</a:t>
            </a:r>
            <a:r>
              <a:rPr lang="en-US" sz="1400" dirty="0">
                <a:latin typeface="Avenir Medium"/>
                <a:cs typeface="Avenir Medium"/>
              </a:rPr>
              <a:t>/File:Natural_Cycles-01-1.png</a:t>
            </a:r>
          </a:p>
        </p:txBody>
      </p:sp>
      <p:sp>
        <p:nvSpPr>
          <p:cNvPr id="10" name="TextBox 9">
            <a:extLst>
              <a:ext uri="{FF2B5EF4-FFF2-40B4-BE49-F238E27FC236}">
                <a16:creationId xmlns:a16="http://schemas.microsoft.com/office/drawing/2014/main" id="{BD822BE2-112A-274C-BA0A-2912D9E515B3}"/>
              </a:ext>
            </a:extLst>
          </p:cNvPr>
          <p:cNvSpPr txBox="1"/>
          <p:nvPr/>
        </p:nvSpPr>
        <p:spPr>
          <a:xfrm>
            <a:off x="283885" y="1183525"/>
            <a:ext cx="7810536" cy="400110"/>
          </a:xfrm>
          <a:prstGeom prst="rect">
            <a:avLst/>
          </a:prstGeom>
          <a:noFill/>
        </p:spPr>
        <p:txBody>
          <a:bodyPr wrap="none" rtlCol="0">
            <a:spAutoFit/>
          </a:bodyPr>
          <a:lstStyle/>
          <a:p>
            <a:r>
              <a:rPr lang="en-US" sz="2000" dirty="0">
                <a:latin typeface="Avenir Black"/>
                <a:cs typeface="Avenir Medium"/>
              </a:rPr>
              <a:t>Open system: </a:t>
            </a:r>
            <a:r>
              <a:rPr lang="en-US" sz="2000" i="1" dirty="0">
                <a:latin typeface="Avenir Book" panose="02000503020000020003" pitchFamily="2" charset="0"/>
                <a:cs typeface="Avenir Medium"/>
              </a:rPr>
              <a:t>exchanges matter </a:t>
            </a:r>
            <a:r>
              <a:rPr lang="en-US" sz="2000" i="1" u="sng" dirty="0">
                <a:latin typeface="Avenir Book" panose="02000503020000020003" pitchFamily="2" charset="0"/>
                <a:cs typeface="Avenir Medium"/>
              </a:rPr>
              <a:t>and </a:t>
            </a:r>
            <a:r>
              <a:rPr lang="en-US" sz="2000" i="1" dirty="0">
                <a:latin typeface="Avenir Book" panose="02000503020000020003" pitchFamily="2" charset="0"/>
                <a:cs typeface="Avenir Medium"/>
              </a:rPr>
              <a:t>energy with the surroundings</a:t>
            </a:r>
          </a:p>
        </p:txBody>
      </p:sp>
      <p:pic>
        <p:nvPicPr>
          <p:cNvPr id="7" name="Picture 6">
            <a:extLst>
              <a:ext uri="{FF2B5EF4-FFF2-40B4-BE49-F238E27FC236}">
                <a16:creationId xmlns:a16="http://schemas.microsoft.com/office/drawing/2014/main" id="{FAD13F55-69B2-9340-9DC4-429719D1B3DE}"/>
              </a:ext>
            </a:extLst>
          </p:cNvPr>
          <p:cNvPicPr>
            <a:picLocks noChangeAspect="1"/>
          </p:cNvPicPr>
          <p:nvPr/>
        </p:nvPicPr>
        <p:blipFill>
          <a:blip r:embed="rId2"/>
          <a:stretch>
            <a:fillRect/>
          </a:stretch>
        </p:blipFill>
        <p:spPr>
          <a:xfrm>
            <a:off x="844922" y="1522119"/>
            <a:ext cx="7442200" cy="4968338"/>
          </a:xfrm>
          <a:prstGeom prst="rect">
            <a:avLst/>
          </a:prstGeom>
        </p:spPr>
      </p:pic>
      <p:pic>
        <p:nvPicPr>
          <p:cNvPr id="9" name="Picture 8">
            <a:extLst>
              <a:ext uri="{FF2B5EF4-FFF2-40B4-BE49-F238E27FC236}">
                <a16:creationId xmlns:a16="http://schemas.microsoft.com/office/drawing/2014/main" id="{D6BAD2F7-79FD-B64B-8D59-3FC2679730C5}"/>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133286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5214872"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Need for energy systems?</a:t>
            </a:r>
          </a:p>
        </p:txBody>
      </p:sp>
      <p:sp>
        <p:nvSpPr>
          <p:cNvPr id="3" name="TextBox 2"/>
          <p:cNvSpPr txBox="1"/>
          <p:nvPr/>
        </p:nvSpPr>
        <p:spPr>
          <a:xfrm>
            <a:off x="73830" y="6513471"/>
            <a:ext cx="1436612" cy="307777"/>
          </a:xfrm>
          <a:prstGeom prst="rect">
            <a:avLst/>
          </a:prstGeom>
          <a:noFill/>
        </p:spPr>
        <p:txBody>
          <a:bodyPr wrap="none" rtlCol="0">
            <a:spAutoFit/>
          </a:bodyPr>
          <a:lstStyle/>
          <a:p>
            <a:r>
              <a:rPr lang="en-US" sz="1400" dirty="0">
                <a:latin typeface="Avenir Medium"/>
                <a:cs typeface="Avenir Medium"/>
              </a:rPr>
              <a:t>Goldman Sachs</a:t>
            </a:r>
          </a:p>
        </p:txBody>
      </p:sp>
      <p:pic>
        <p:nvPicPr>
          <p:cNvPr id="3074" name="Picture 2">
            <a:extLst>
              <a:ext uri="{FF2B5EF4-FFF2-40B4-BE49-F238E27FC236}">
                <a16:creationId xmlns:a16="http://schemas.microsoft.com/office/drawing/2014/main" id="{22233F62-E18E-CD45-A518-26962637BAE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38418" y="2395673"/>
            <a:ext cx="5467164" cy="427168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CD9FF63-FCE3-564E-B77D-593F607BB830}"/>
              </a:ext>
            </a:extLst>
          </p:cNvPr>
          <p:cNvSpPr txBox="1"/>
          <p:nvPr/>
        </p:nvSpPr>
        <p:spPr>
          <a:xfrm>
            <a:off x="579585" y="1156550"/>
            <a:ext cx="8872445" cy="861774"/>
          </a:xfrm>
          <a:prstGeom prst="rect">
            <a:avLst/>
          </a:prstGeom>
          <a:solidFill>
            <a:schemeClr val="bg1"/>
          </a:solidFill>
        </p:spPr>
        <p:txBody>
          <a:bodyPr wrap="square" rtlCol="0">
            <a:spAutoFit/>
          </a:bodyPr>
          <a:lstStyle/>
          <a:p>
            <a:r>
              <a:rPr lang="en-US" sz="2000" dirty="0">
                <a:latin typeface="Avenir Medium" panose="02000503020000020003" pitchFamily="2" charset="0"/>
                <a:cs typeface="Avenir Medium"/>
              </a:rPr>
              <a:t>(1) once  societies had become </a:t>
            </a:r>
            <a:r>
              <a:rPr lang="en-US" sz="2000" u="sng" dirty="0">
                <a:latin typeface="Avenir Medium" panose="02000503020000020003" pitchFamily="2" charset="0"/>
                <a:cs typeface="Avenir Medium"/>
              </a:rPr>
              <a:t>complex</a:t>
            </a:r>
            <a:r>
              <a:rPr lang="en-US" sz="2000" dirty="0">
                <a:latin typeface="Avenir Medium" panose="02000503020000020003" pitchFamily="2" charset="0"/>
                <a:cs typeface="Avenir Medium"/>
              </a:rPr>
              <a:t> and </a:t>
            </a:r>
            <a:r>
              <a:rPr lang="en-US" sz="2000" u="sng" dirty="0">
                <a:latin typeface="Avenir Medium" panose="02000503020000020003" pitchFamily="2" charset="0"/>
                <a:cs typeface="Avenir Medium"/>
              </a:rPr>
              <a:t>dependent</a:t>
            </a:r>
            <a:r>
              <a:rPr lang="en-US" sz="2000" dirty="0">
                <a:latin typeface="Avenir Medium" panose="02000503020000020003" pitchFamily="2" charset="0"/>
                <a:cs typeface="Avenir Medium"/>
              </a:rPr>
              <a:t> on energy;</a:t>
            </a:r>
          </a:p>
          <a:p>
            <a:endParaRPr lang="en-US" sz="1000" dirty="0">
              <a:latin typeface="Avenir Medium" panose="02000503020000020003" pitchFamily="2" charset="0"/>
              <a:cs typeface="Avenir Medium"/>
            </a:endParaRPr>
          </a:p>
          <a:p>
            <a:r>
              <a:rPr lang="en-US" sz="2000" dirty="0">
                <a:latin typeface="Avenir Medium" panose="02000503020000020003" pitchFamily="2" charset="0"/>
                <a:cs typeface="Avenir Medium"/>
              </a:rPr>
              <a:t>(2) supplies and prices of that energy had become </a:t>
            </a:r>
            <a:r>
              <a:rPr lang="en-US" sz="2000" u="sng" dirty="0">
                <a:latin typeface="Avenir Medium" panose="02000503020000020003" pitchFamily="2" charset="0"/>
                <a:cs typeface="Avenir Medium"/>
              </a:rPr>
              <a:t>vulnerable</a:t>
            </a:r>
            <a:r>
              <a:rPr lang="en-US" sz="2000" dirty="0">
                <a:latin typeface="Avenir Medium" panose="02000503020000020003" pitchFamily="2" charset="0"/>
                <a:cs typeface="Avenir Medium"/>
              </a:rPr>
              <a:t> &amp; </a:t>
            </a:r>
            <a:r>
              <a:rPr lang="en-US" sz="2000" u="sng" dirty="0">
                <a:latin typeface="Avenir Medium" panose="02000503020000020003" pitchFamily="2" charset="0"/>
                <a:cs typeface="Avenir Medium"/>
              </a:rPr>
              <a:t>volatile</a:t>
            </a:r>
            <a:r>
              <a:rPr lang="en-US" sz="2000" dirty="0">
                <a:latin typeface="Avenir Medium" panose="02000503020000020003" pitchFamily="2" charset="0"/>
                <a:cs typeface="Avenir Medium"/>
              </a:rPr>
              <a:t>.</a:t>
            </a:r>
            <a:endParaRPr lang="en-US" sz="2000" u="sng" dirty="0">
              <a:latin typeface="Avenir Medium" panose="02000503020000020003" pitchFamily="2" charset="0"/>
              <a:cs typeface="Avenir Medium"/>
            </a:endParaRPr>
          </a:p>
        </p:txBody>
      </p:sp>
      <p:sp>
        <p:nvSpPr>
          <p:cNvPr id="2" name="TextBox 1"/>
          <p:cNvSpPr txBox="1"/>
          <p:nvPr/>
        </p:nvSpPr>
        <p:spPr>
          <a:xfrm>
            <a:off x="283885" y="719146"/>
            <a:ext cx="8872445" cy="400110"/>
          </a:xfrm>
          <a:prstGeom prst="rect">
            <a:avLst/>
          </a:prstGeom>
          <a:noFill/>
        </p:spPr>
        <p:txBody>
          <a:bodyPr wrap="square" rtlCol="0">
            <a:spAutoFit/>
          </a:bodyPr>
          <a:lstStyle/>
          <a:p>
            <a:r>
              <a:rPr lang="en-US" sz="2000" dirty="0">
                <a:latin typeface="Avenir Medium"/>
                <a:cs typeface="Avenir Medium"/>
              </a:rPr>
              <a:t>Nations developed </a:t>
            </a:r>
            <a:r>
              <a:rPr lang="en-US" sz="2000" b="1" dirty="0">
                <a:latin typeface="Avenir Black"/>
                <a:cs typeface="Avenir Black"/>
              </a:rPr>
              <a:t>energy systems </a:t>
            </a:r>
            <a:r>
              <a:rPr lang="en-US" sz="2000" dirty="0">
                <a:latin typeface="Avenir Medium"/>
                <a:cs typeface="Avenir Medium"/>
              </a:rPr>
              <a:t>– and </a:t>
            </a:r>
            <a:r>
              <a:rPr lang="en-US" sz="2000" dirty="0">
                <a:latin typeface="Avenir Black"/>
                <a:cs typeface="Avenir Black"/>
              </a:rPr>
              <a:t>energy policy…</a:t>
            </a:r>
            <a:endParaRPr lang="en-US" sz="2000" u="sng" dirty="0">
              <a:latin typeface="Avenir Medium"/>
              <a:cs typeface="Avenir Medium"/>
            </a:endParaRPr>
          </a:p>
        </p:txBody>
      </p:sp>
      <p:pic>
        <p:nvPicPr>
          <p:cNvPr id="11" name="Picture 10">
            <a:extLst>
              <a:ext uri="{FF2B5EF4-FFF2-40B4-BE49-F238E27FC236}">
                <a16:creationId xmlns:a16="http://schemas.microsoft.com/office/drawing/2014/main" id="{AF3B06BD-8E43-E54C-9658-878E8C3F1755}"/>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375340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5214872"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Need for energy systems?</a:t>
            </a:r>
          </a:p>
        </p:txBody>
      </p:sp>
      <p:sp>
        <p:nvSpPr>
          <p:cNvPr id="3" name="TextBox 2"/>
          <p:cNvSpPr txBox="1"/>
          <p:nvPr/>
        </p:nvSpPr>
        <p:spPr>
          <a:xfrm rot="16200000">
            <a:off x="-343161" y="5824539"/>
            <a:ext cx="1436612" cy="307777"/>
          </a:xfrm>
          <a:prstGeom prst="rect">
            <a:avLst/>
          </a:prstGeom>
          <a:noFill/>
        </p:spPr>
        <p:txBody>
          <a:bodyPr wrap="none" rtlCol="0">
            <a:spAutoFit/>
          </a:bodyPr>
          <a:lstStyle/>
          <a:p>
            <a:r>
              <a:rPr lang="en-US" sz="1400" dirty="0">
                <a:latin typeface="Avenir Medium"/>
                <a:cs typeface="Avenir Medium"/>
              </a:rPr>
              <a:t>Goldman Sachs</a:t>
            </a:r>
          </a:p>
        </p:txBody>
      </p:sp>
      <p:pic>
        <p:nvPicPr>
          <p:cNvPr id="3074" name="Picture 2">
            <a:extLst>
              <a:ext uri="{FF2B5EF4-FFF2-40B4-BE49-F238E27FC236}">
                <a16:creationId xmlns:a16="http://schemas.microsoft.com/office/drawing/2014/main" id="{22233F62-E18E-CD45-A518-26962637BAE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9424" y="720563"/>
            <a:ext cx="7908137" cy="61789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5E6F250-285F-7A48-AC9D-02ACA07AC4FA}"/>
              </a:ext>
            </a:extLst>
          </p:cNvPr>
          <p:cNvPicPr>
            <a:picLocks noChangeAspect="1"/>
          </p:cNvPicPr>
          <p:nvPr/>
        </p:nvPicPr>
        <p:blipFill>
          <a:blip r:embed="rId4">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1913253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5644174"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Energy systems are complex</a:t>
            </a:r>
          </a:p>
        </p:txBody>
      </p:sp>
      <p:sp>
        <p:nvSpPr>
          <p:cNvPr id="2" name="TextBox 1"/>
          <p:cNvSpPr txBox="1"/>
          <p:nvPr/>
        </p:nvSpPr>
        <p:spPr>
          <a:xfrm>
            <a:off x="283885" y="806828"/>
            <a:ext cx="8576230" cy="707886"/>
          </a:xfrm>
          <a:prstGeom prst="rect">
            <a:avLst/>
          </a:prstGeom>
          <a:noFill/>
        </p:spPr>
        <p:txBody>
          <a:bodyPr wrap="square" rtlCol="0">
            <a:spAutoFit/>
          </a:bodyPr>
          <a:lstStyle/>
          <a:p>
            <a:r>
              <a:rPr lang="en-US" sz="2000" b="1" dirty="0">
                <a:latin typeface="Avenir Black"/>
                <a:cs typeface="Avenir Medium"/>
              </a:rPr>
              <a:t>Energy systems </a:t>
            </a:r>
            <a:r>
              <a:rPr lang="en-US" sz="2000" i="1" dirty="0">
                <a:latin typeface="Avenir Book" panose="02000503020000020003" pitchFamily="2" charset="0"/>
                <a:cs typeface="Avenir Medium"/>
              </a:rPr>
              <a:t>connect the energy resources that nature provides to the energy services that people want. </a:t>
            </a:r>
          </a:p>
        </p:txBody>
      </p:sp>
      <p:sp>
        <p:nvSpPr>
          <p:cNvPr id="3" name="TextBox 2"/>
          <p:cNvSpPr txBox="1"/>
          <p:nvPr/>
        </p:nvSpPr>
        <p:spPr>
          <a:xfrm>
            <a:off x="903178" y="6273293"/>
            <a:ext cx="8196218" cy="523220"/>
          </a:xfrm>
          <a:prstGeom prst="rect">
            <a:avLst/>
          </a:prstGeom>
          <a:noFill/>
        </p:spPr>
        <p:txBody>
          <a:bodyPr wrap="none" rtlCol="0">
            <a:spAutoFit/>
          </a:bodyPr>
          <a:lstStyle/>
          <a:p>
            <a:r>
              <a:rPr lang="en-US" sz="1400" dirty="0">
                <a:latin typeface="Avenir Medium"/>
                <a:cs typeface="Avenir Medium"/>
              </a:rPr>
              <a:t>Sanborn </a:t>
            </a:r>
            <a:r>
              <a:rPr lang="en-US" sz="1400" dirty="0" err="1">
                <a:latin typeface="Avenir Medium"/>
                <a:cs typeface="Avenir Medium"/>
              </a:rPr>
              <a:t>etal</a:t>
            </a:r>
            <a:r>
              <a:rPr lang="en-US" sz="1400" dirty="0">
                <a:latin typeface="Avenir Medium"/>
                <a:cs typeface="Avenir Medium"/>
              </a:rPr>
              <a:t>. (2008) The hydrogen defense against climate catastrophe.</a:t>
            </a:r>
          </a:p>
          <a:p>
            <a:r>
              <a:rPr lang="en-US" sz="1400" dirty="0">
                <a:latin typeface="Avenir Medium"/>
                <a:cs typeface="Avenir Medium"/>
              </a:rPr>
              <a:t>Canadian Energy Systems Analysis Research, https://</a:t>
            </a:r>
            <a:r>
              <a:rPr lang="en-US" sz="1400" dirty="0" err="1">
                <a:latin typeface="Avenir Medium"/>
                <a:cs typeface="Avenir Medium"/>
              </a:rPr>
              <a:t>www.cesarnet.ca</a:t>
            </a:r>
            <a:r>
              <a:rPr lang="en-US" sz="1400" dirty="0">
                <a:latin typeface="Avenir Medium"/>
                <a:cs typeface="Avenir Medium"/>
              </a:rPr>
              <a:t>/background-energy-systems</a:t>
            </a:r>
          </a:p>
        </p:txBody>
      </p:sp>
      <p:pic>
        <p:nvPicPr>
          <p:cNvPr id="10" name="Picture 9">
            <a:extLst>
              <a:ext uri="{FF2B5EF4-FFF2-40B4-BE49-F238E27FC236}">
                <a16:creationId xmlns:a16="http://schemas.microsoft.com/office/drawing/2014/main" id="{4170DCEF-EBDA-8D4A-B66B-43ED5F6DCCB0}"/>
              </a:ext>
            </a:extLst>
          </p:cNvPr>
          <p:cNvPicPr>
            <a:picLocks noChangeAspect="1"/>
          </p:cNvPicPr>
          <p:nvPr/>
        </p:nvPicPr>
        <p:blipFill>
          <a:blip r:embed="rId2"/>
          <a:stretch>
            <a:fillRect/>
          </a:stretch>
        </p:blipFill>
        <p:spPr>
          <a:xfrm>
            <a:off x="168840" y="1584548"/>
            <a:ext cx="8918111" cy="4743072"/>
          </a:xfrm>
          <a:prstGeom prst="rect">
            <a:avLst/>
          </a:prstGeom>
        </p:spPr>
      </p:pic>
      <p:pic>
        <p:nvPicPr>
          <p:cNvPr id="12" name="Picture 11">
            <a:extLst>
              <a:ext uri="{FF2B5EF4-FFF2-40B4-BE49-F238E27FC236}">
                <a16:creationId xmlns:a16="http://schemas.microsoft.com/office/drawing/2014/main" id="{D2AFC936-F682-6B4E-81AB-860DE2E02011}"/>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2068442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6624314"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Analysis of system flows is critical</a:t>
            </a:r>
          </a:p>
        </p:txBody>
      </p:sp>
      <p:sp>
        <p:nvSpPr>
          <p:cNvPr id="2" name="TextBox 1"/>
          <p:cNvSpPr txBox="1"/>
          <p:nvPr/>
        </p:nvSpPr>
        <p:spPr>
          <a:xfrm>
            <a:off x="283885" y="806828"/>
            <a:ext cx="8576230" cy="400110"/>
          </a:xfrm>
          <a:prstGeom prst="rect">
            <a:avLst/>
          </a:prstGeom>
          <a:noFill/>
        </p:spPr>
        <p:txBody>
          <a:bodyPr wrap="square" rtlCol="0">
            <a:spAutoFit/>
          </a:bodyPr>
          <a:lstStyle/>
          <a:p>
            <a:r>
              <a:rPr lang="en-US" sz="2000" dirty="0">
                <a:latin typeface="Avenir Medium" panose="02000503020000020003" pitchFamily="2" charset="0"/>
                <a:cs typeface="Avenir Medium"/>
              </a:rPr>
              <a:t>This Sankey diagram focuses on stocks and </a:t>
            </a:r>
            <a:r>
              <a:rPr lang="en-US" sz="2000" b="1" dirty="0">
                <a:latin typeface="Avenir Black"/>
                <a:cs typeface="Avenir Medium"/>
              </a:rPr>
              <a:t>flows.</a:t>
            </a:r>
            <a:endParaRPr lang="en-US" sz="2000" i="1" dirty="0">
              <a:latin typeface="Avenir Book" panose="02000503020000020003" pitchFamily="2" charset="0"/>
              <a:cs typeface="Avenir Medium"/>
            </a:endParaRPr>
          </a:p>
        </p:txBody>
      </p:sp>
      <p:sp>
        <p:nvSpPr>
          <p:cNvPr id="3" name="TextBox 2"/>
          <p:cNvSpPr txBox="1"/>
          <p:nvPr/>
        </p:nvSpPr>
        <p:spPr>
          <a:xfrm>
            <a:off x="7708015" y="6550223"/>
            <a:ext cx="1358064" cy="307777"/>
          </a:xfrm>
          <a:prstGeom prst="rect">
            <a:avLst/>
          </a:prstGeom>
          <a:noFill/>
        </p:spPr>
        <p:txBody>
          <a:bodyPr wrap="none" rtlCol="0">
            <a:spAutoFit/>
          </a:bodyPr>
          <a:lstStyle/>
          <a:p>
            <a:r>
              <a:rPr lang="en-US" sz="1400" dirty="0">
                <a:latin typeface="Avenir Medium"/>
                <a:cs typeface="Avenir Medium"/>
              </a:rPr>
              <a:t>ISEEE/</a:t>
            </a:r>
            <a:r>
              <a:rPr lang="en-US" sz="1400" dirty="0" err="1">
                <a:latin typeface="Avenir Medium"/>
                <a:cs typeface="Avenir Medium"/>
              </a:rPr>
              <a:t>CanESS</a:t>
            </a:r>
            <a:endParaRPr lang="en-US" sz="1400" dirty="0">
              <a:latin typeface="Avenir Medium"/>
              <a:cs typeface="Avenir Medium"/>
            </a:endParaRPr>
          </a:p>
        </p:txBody>
      </p:sp>
      <p:pic>
        <p:nvPicPr>
          <p:cNvPr id="7" name="Picture 6">
            <a:extLst>
              <a:ext uri="{FF2B5EF4-FFF2-40B4-BE49-F238E27FC236}">
                <a16:creationId xmlns:a16="http://schemas.microsoft.com/office/drawing/2014/main" id="{FF0D7061-B462-B840-969B-6B71F5F5139A}"/>
              </a:ext>
            </a:extLst>
          </p:cNvPr>
          <p:cNvPicPr>
            <a:picLocks noChangeAspect="1"/>
          </p:cNvPicPr>
          <p:nvPr/>
        </p:nvPicPr>
        <p:blipFill>
          <a:blip r:embed="rId2"/>
          <a:stretch>
            <a:fillRect/>
          </a:stretch>
        </p:blipFill>
        <p:spPr>
          <a:xfrm>
            <a:off x="260499" y="1194913"/>
            <a:ext cx="8631515" cy="5361499"/>
          </a:xfrm>
          <a:prstGeom prst="rect">
            <a:avLst/>
          </a:prstGeom>
        </p:spPr>
      </p:pic>
      <p:pic>
        <p:nvPicPr>
          <p:cNvPr id="8" name="Picture 7">
            <a:extLst>
              <a:ext uri="{FF2B5EF4-FFF2-40B4-BE49-F238E27FC236}">
                <a16:creationId xmlns:a16="http://schemas.microsoft.com/office/drawing/2014/main" id="{6BE8E2F0-95C7-F645-B092-78FB8F6E4418}"/>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16319446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662</Words>
  <Application>Microsoft Macintosh PowerPoint</Application>
  <PresentationFormat>On-screen Show (4:3)</PresentationFormat>
  <Paragraphs>65</Paragraphs>
  <Slides>14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Avenir Black</vt:lpstr>
      <vt:lpstr>Avenir Book</vt:lpstr>
      <vt:lpstr>Avenir Heavy</vt:lpstr>
      <vt:lpstr>Avenir Medium</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 Richmond-Hall</dc:creator>
  <cp:lastModifiedBy>Joan Richmond-Hall</cp:lastModifiedBy>
  <cp:revision>3</cp:revision>
  <cp:lastPrinted>2019-08-12T19:41:08Z</cp:lastPrinted>
  <dcterms:created xsi:type="dcterms:W3CDTF">2019-08-12T19:39:18Z</dcterms:created>
  <dcterms:modified xsi:type="dcterms:W3CDTF">2019-08-15T13:36:03Z</dcterms:modified>
</cp:coreProperties>
</file>