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256" r:id="rId2"/>
    <p:sldId id="275" r:id="rId3"/>
    <p:sldId id="258" r:id="rId4"/>
    <p:sldId id="324" r:id="rId5"/>
    <p:sldId id="327" r:id="rId6"/>
    <p:sldId id="326" r:id="rId7"/>
    <p:sldId id="325" r:id="rId8"/>
    <p:sldId id="283" r:id="rId9"/>
    <p:sldId id="269" r:id="rId10"/>
    <p:sldId id="270" r:id="rId11"/>
    <p:sldId id="299" r:id="rId12"/>
    <p:sldId id="276" r:id="rId13"/>
    <p:sldId id="347" r:id="rId14"/>
    <p:sldId id="306" r:id="rId15"/>
    <p:sldId id="345" r:id="rId16"/>
    <p:sldId id="271" r:id="rId17"/>
    <p:sldId id="291" r:id="rId18"/>
    <p:sldId id="346" r:id="rId19"/>
    <p:sldId id="328" r:id="rId20"/>
    <p:sldId id="259" r:id="rId21"/>
    <p:sldId id="330" r:id="rId22"/>
    <p:sldId id="331" r:id="rId23"/>
    <p:sldId id="332" r:id="rId24"/>
    <p:sldId id="333" r:id="rId25"/>
    <p:sldId id="334" r:id="rId26"/>
    <p:sldId id="335" r:id="rId27"/>
    <p:sldId id="337" r:id="rId28"/>
    <p:sldId id="336" r:id="rId29"/>
    <p:sldId id="338" r:id="rId30"/>
    <p:sldId id="340" r:id="rId31"/>
    <p:sldId id="339" r:id="rId32"/>
    <p:sldId id="352" r:id="rId33"/>
    <p:sldId id="341" r:id="rId34"/>
    <p:sldId id="343" r:id="rId35"/>
    <p:sldId id="329" r:id="rId36"/>
    <p:sldId id="348" r:id="rId37"/>
    <p:sldId id="317" r:id="rId38"/>
    <p:sldId id="316" r:id="rId39"/>
    <p:sldId id="342" r:id="rId40"/>
    <p:sldId id="320" r:id="rId41"/>
    <p:sldId id="349" r:id="rId42"/>
    <p:sldId id="350" r:id="rId43"/>
    <p:sldId id="351" r:id="rId44"/>
    <p:sldId id="353"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55" autoAdjust="0"/>
    <p:restoredTop sz="96208" autoAdjust="0"/>
  </p:normalViewPr>
  <p:slideViewPr>
    <p:cSldViewPr snapToGrid="0" snapToObjects="1">
      <p:cViewPr varScale="1">
        <p:scale>
          <a:sx n="120" d="100"/>
          <a:sy n="120" d="100"/>
        </p:scale>
        <p:origin x="122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8" d="100"/>
        <a:sy n="168" d="100"/>
      </p:scale>
      <p:origin x="0" y="2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3D9A62-CE8D-3D47-98EF-7EE699B79614}" type="datetimeFigureOut">
              <a:rPr lang="en-US" smtClean="0"/>
              <a:t>8/14/19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8CBF4C-D015-5143-8B34-127A994F1A4B}" type="slidenum">
              <a:rPr lang="en-US" smtClean="0"/>
              <a:t>‹#›</a:t>
            </a:fld>
            <a:endParaRPr lang="en-US"/>
          </a:p>
        </p:txBody>
      </p:sp>
    </p:spTree>
    <p:extLst>
      <p:ext uri="{BB962C8B-B14F-4D97-AF65-F5344CB8AC3E}">
        <p14:creationId xmlns:p14="http://schemas.microsoft.com/office/powerpoint/2010/main" val="1981151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CEA557-C8B4-3841-B7C8-6B1A664484F1}" type="datetimeFigureOut">
              <a:rPr lang="en-US" smtClean="0"/>
              <a:t>8/14/19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414D0-5A79-C749-A569-B4AAEEACD13D}" type="slidenum">
              <a:rPr lang="en-US" smtClean="0"/>
              <a:t>‹#›</a:t>
            </a:fld>
            <a:endParaRPr lang="en-US"/>
          </a:p>
        </p:txBody>
      </p:sp>
    </p:spTree>
    <p:extLst>
      <p:ext uri="{BB962C8B-B14F-4D97-AF65-F5344CB8AC3E}">
        <p14:creationId xmlns:p14="http://schemas.microsoft.com/office/powerpoint/2010/main" val="3395721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E414D0-5A79-C749-A569-B4AAEEACD13D}" type="slidenum">
              <a:rPr lang="en-US" smtClean="0"/>
              <a:t>37</a:t>
            </a:fld>
            <a:endParaRPr lang="en-US"/>
          </a:p>
        </p:txBody>
      </p:sp>
    </p:spTree>
    <p:extLst>
      <p:ext uri="{BB962C8B-B14F-4D97-AF65-F5344CB8AC3E}">
        <p14:creationId xmlns:p14="http://schemas.microsoft.com/office/powerpoint/2010/main" val="3103608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E414D0-5A79-C749-A569-B4AAEEACD13D}" type="slidenum">
              <a:rPr lang="en-US" smtClean="0"/>
              <a:t>41</a:t>
            </a:fld>
            <a:endParaRPr lang="en-US"/>
          </a:p>
        </p:txBody>
      </p:sp>
    </p:spTree>
    <p:extLst>
      <p:ext uri="{BB962C8B-B14F-4D97-AF65-F5344CB8AC3E}">
        <p14:creationId xmlns:p14="http://schemas.microsoft.com/office/powerpoint/2010/main" val="1512090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E414D0-5A79-C749-A569-B4AAEEACD13D}" type="slidenum">
              <a:rPr lang="en-US" smtClean="0"/>
              <a:t>42</a:t>
            </a:fld>
            <a:endParaRPr lang="en-US"/>
          </a:p>
        </p:txBody>
      </p:sp>
    </p:spTree>
    <p:extLst>
      <p:ext uri="{BB962C8B-B14F-4D97-AF65-F5344CB8AC3E}">
        <p14:creationId xmlns:p14="http://schemas.microsoft.com/office/powerpoint/2010/main" val="836294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E414D0-5A79-C749-A569-B4AAEEACD13D}" type="slidenum">
              <a:rPr lang="en-US" smtClean="0"/>
              <a:t>43</a:t>
            </a:fld>
            <a:endParaRPr lang="en-US"/>
          </a:p>
        </p:txBody>
      </p:sp>
    </p:spTree>
    <p:extLst>
      <p:ext uri="{BB962C8B-B14F-4D97-AF65-F5344CB8AC3E}">
        <p14:creationId xmlns:p14="http://schemas.microsoft.com/office/powerpoint/2010/main" val="3016017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03FFCF-C179-0448-A341-A8226C94B6A6}" type="datetimeFigureOut">
              <a:rPr lang="en-US" smtClean="0"/>
              <a:t>8/14/19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96A06-9CA9-DF48-99EA-7882BD1487B5}" type="slidenum">
              <a:rPr lang="en-US" smtClean="0"/>
              <a:t>‹#›</a:t>
            </a:fld>
            <a:endParaRPr lang="en-US"/>
          </a:p>
        </p:txBody>
      </p:sp>
    </p:spTree>
    <p:extLst>
      <p:ext uri="{BB962C8B-B14F-4D97-AF65-F5344CB8AC3E}">
        <p14:creationId xmlns:p14="http://schemas.microsoft.com/office/powerpoint/2010/main" val="1787325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03FFCF-C179-0448-A341-A8226C94B6A6}" type="datetimeFigureOut">
              <a:rPr lang="en-US" smtClean="0"/>
              <a:t>8/14/19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96A06-9CA9-DF48-99EA-7882BD1487B5}" type="slidenum">
              <a:rPr lang="en-US" smtClean="0"/>
              <a:t>‹#›</a:t>
            </a:fld>
            <a:endParaRPr lang="en-US"/>
          </a:p>
        </p:txBody>
      </p:sp>
    </p:spTree>
    <p:extLst>
      <p:ext uri="{BB962C8B-B14F-4D97-AF65-F5344CB8AC3E}">
        <p14:creationId xmlns:p14="http://schemas.microsoft.com/office/powerpoint/2010/main" val="1135555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03FFCF-C179-0448-A341-A8226C94B6A6}" type="datetimeFigureOut">
              <a:rPr lang="en-US" smtClean="0"/>
              <a:t>8/14/19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96A06-9CA9-DF48-99EA-7882BD1487B5}" type="slidenum">
              <a:rPr lang="en-US" smtClean="0"/>
              <a:t>‹#›</a:t>
            </a:fld>
            <a:endParaRPr lang="en-US"/>
          </a:p>
        </p:txBody>
      </p:sp>
    </p:spTree>
    <p:extLst>
      <p:ext uri="{BB962C8B-B14F-4D97-AF65-F5344CB8AC3E}">
        <p14:creationId xmlns:p14="http://schemas.microsoft.com/office/powerpoint/2010/main" val="194775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03FFCF-C179-0448-A341-A8226C94B6A6}" type="datetimeFigureOut">
              <a:rPr lang="en-US" smtClean="0"/>
              <a:t>8/14/19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96A06-9CA9-DF48-99EA-7882BD1487B5}" type="slidenum">
              <a:rPr lang="en-US" smtClean="0"/>
              <a:t>‹#›</a:t>
            </a:fld>
            <a:endParaRPr lang="en-US"/>
          </a:p>
        </p:txBody>
      </p:sp>
    </p:spTree>
    <p:extLst>
      <p:ext uri="{BB962C8B-B14F-4D97-AF65-F5344CB8AC3E}">
        <p14:creationId xmlns:p14="http://schemas.microsoft.com/office/powerpoint/2010/main" val="3628740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03FFCF-C179-0448-A341-A8226C94B6A6}" type="datetimeFigureOut">
              <a:rPr lang="en-US" smtClean="0"/>
              <a:t>8/14/19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96A06-9CA9-DF48-99EA-7882BD1487B5}" type="slidenum">
              <a:rPr lang="en-US" smtClean="0"/>
              <a:t>‹#›</a:t>
            </a:fld>
            <a:endParaRPr lang="en-US"/>
          </a:p>
        </p:txBody>
      </p:sp>
    </p:spTree>
    <p:extLst>
      <p:ext uri="{BB962C8B-B14F-4D97-AF65-F5344CB8AC3E}">
        <p14:creationId xmlns:p14="http://schemas.microsoft.com/office/powerpoint/2010/main" val="1314767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03FFCF-C179-0448-A341-A8226C94B6A6}" type="datetimeFigureOut">
              <a:rPr lang="en-US" smtClean="0"/>
              <a:t>8/14/19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96A06-9CA9-DF48-99EA-7882BD1487B5}" type="slidenum">
              <a:rPr lang="en-US" smtClean="0"/>
              <a:t>‹#›</a:t>
            </a:fld>
            <a:endParaRPr lang="en-US"/>
          </a:p>
        </p:txBody>
      </p:sp>
    </p:spTree>
    <p:extLst>
      <p:ext uri="{BB962C8B-B14F-4D97-AF65-F5344CB8AC3E}">
        <p14:creationId xmlns:p14="http://schemas.microsoft.com/office/powerpoint/2010/main" val="3780380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03FFCF-C179-0448-A341-A8226C94B6A6}" type="datetimeFigureOut">
              <a:rPr lang="en-US" smtClean="0"/>
              <a:t>8/14/19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B96A06-9CA9-DF48-99EA-7882BD1487B5}" type="slidenum">
              <a:rPr lang="en-US" smtClean="0"/>
              <a:t>‹#›</a:t>
            </a:fld>
            <a:endParaRPr lang="en-US"/>
          </a:p>
        </p:txBody>
      </p:sp>
    </p:spTree>
    <p:extLst>
      <p:ext uri="{BB962C8B-B14F-4D97-AF65-F5344CB8AC3E}">
        <p14:creationId xmlns:p14="http://schemas.microsoft.com/office/powerpoint/2010/main" val="1257345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03FFCF-C179-0448-A341-A8226C94B6A6}" type="datetimeFigureOut">
              <a:rPr lang="en-US" smtClean="0"/>
              <a:t>8/14/19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B96A06-9CA9-DF48-99EA-7882BD1487B5}" type="slidenum">
              <a:rPr lang="en-US" smtClean="0"/>
              <a:t>‹#›</a:t>
            </a:fld>
            <a:endParaRPr lang="en-US"/>
          </a:p>
        </p:txBody>
      </p:sp>
    </p:spTree>
    <p:extLst>
      <p:ext uri="{BB962C8B-B14F-4D97-AF65-F5344CB8AC3E}">
        <p14:creationId xmlns:p14="http://schemas.microsoft.com/office/powerpoint/2010/main" val="1316885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03FFCF-C179-0448-A341-A8226C94B6A6}" type="datetimeFigureOut">
              <a:rPr lang="en-US" smtClean="0"/>
              <a:t>8/14/19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B96A06-9CA9-DF48-99EA-7882BD1487B5}" type="slidenum">
              <a:rPr lang="en-US" smtClean="0"/>
              <a:t>‹#›</a:t>
            </a:fld>
            <a:endParaRPr lang="en-US"/>
          </a:p>
        </p:txBody>
      </p:sp>
    </p:spTree>
    <p:extLst>
      <p:ext uri="{BB962C8B-B14F-4D97-AF65-F5344CB8AC3E}">
        <p14:creationId xmlns:p14="http://schemas.microsoft.com/office/powerpoint/2010/main" val="1683093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03FFCF-C179-0448-A341-A8226C94B6A6}" type="datetimeFigureOut">
              <a:rPr lang="en-US" smtClean="0"/>
              <a:t>8/14/19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96A06-9CA9-DF48-99EA-7882BD1487B5}" type="slidenum">
              <a:rPr lang="en-US" smtClean="0"/>
              <a:t>‹#›</a:t>
            </a:fld>
            <a:endParaRPr lang="en-US"/>
          </a:p>
        </p:txBody>
      </p:sp>
    </p:spTree>
    <p:extLst>
      <p:ext uri="{BB962C8B-B14F-4D97-AF65-F5344CB8AC3E}">
        <p14:creationId xmlns:p14="http://schemas.microsoft.com/office/powerpoint/2010/main" val="210528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03FFCF-C179-0448-A341-A8226C94B6A6}" type="datetimeFigureOut">
              <a:rPr lang="en-US" smtClean="0"/>
              <a:t>8/14/19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96A06-9CA9-DF48-99EA-7882BD1487B5}" type="slidenum">
              <a:rPr lang="en-US" smtClean="0"/>
              <a:t>‹#›</a:t>
            </a:fld>
            <a:endParaRPr lang="en-US"/>
          </a:p>
        </p:txBody>
      </p:sp>
    </p:spTree>
    <p:extLst>
      <p:ext uri="{BB962C8B-B14F-4D97-AF65-F5344CB8AC3E}">
        <p14:creationId xmlns:p14="http://schemas.microsoft.com/office/powerpoint/2010/main" val="1238223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3FFCF-C179-0448-A341-A8226C94B6A6}" type="datetimeFigureOut">
              <a:rPr lang="en-US" smtClean="0"/>
              <a:t>8/14/19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96A06-9CA9-DF48-99EA-7882BD1487B5}" type="slidenum">
              <a:rPr lang="en-US" smtClean="0"/>
              <a:t>‹#›</a:t>
            </a:fld>
            <a:endParaRPr lang="en-US"/>
          </a:p>
        </p:txBody>
      </p:sp>
    </p:spTree>
    <p:extLst>
      <p:ext uri="{BB962C8B-B14F-4D97-AF65-F5344CB8AC3E}">
        <p14:creationId xmlns:p14="http://schemas.microsoft.com/office/powerpoint/2010/main" val="298594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msdata.iucn.org/downloads"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hesystemsthinker.com/systems-thinking-what-why-when-where-and-how/"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intelligence.weforum.org/topics/a1Gb00000038oN6EAI?tab=publications"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139700" y="49316"/>
            <a:ext cx="8404865"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SSC 2030: Energy Systems &amp; Sustainability</a:t>
            </a:r>
          </a:p>
        </p:txBody>
      </p:sp>
      <p:sp>
        <p:nvSpPr>
          <p:cNvPr id="8" name="TextBox 7"/>
          <p:cNvSpPr txBox="1"/>
          <p:nvPr/>
        </p:nvSpPr>
        <p:spPr>
          <a:xfrm>
            <a:off x="291417" y="856565"/>
            <a:ext cx="8733353" cy="3801041"/>
          </a:xfrm>
          <a:prstGeom prst="rect">
            <a:avLst/>
          </a:prstGeom>
          <a:noFill/>
        </p:spPr>
        <p:txBody>
          <a:bodyPr wrap="none" rtlCol="0">
            <a:spAutoFit/>
          </a:bodyPr>
          <a:lstStyle/>
          <a:p>
            <a:pPr marL="514350" indent="-514350">
              <a:buAutoNum type="arabicPeriod"/>
            </a:pPr>
            <a:r>
              <a:rPr lang="en-US" sz="2800" dirty="0">
                <a:latin typeface="Avenir Black"/>
                <a:cs typeface="Avenir Black"/>
              </a:rPr>
              <a:t>Introduction to energy systems &amp; sustainability</a:t>
            </a:r>
          </a:p>
          <a:p>
            <a:endParaRPr lang="en-US" sz="900" dirty="0">
              <a:latin typeface="Avenir Black"/>
              <a:cs typeface="Avenir Black"/>
            </a:endParaRPr>
          </a:p>
          <a:p>
            <a:pPr lvl="1"/>
            <a:r>
              <a:rPr lang="en-US" sz="2400" b="1" dirty="0">
                <a:latin typeface="Avenir Medium"/>
                <a:cs typeface="Avenir Medium"/>
              </a:rPr>
              <a:t>1.1:  </a:t>
            </a:r>
            <a:r>
              <a:rPr lang="en-US" sz="2400" dirty="0">
                <a:latin typeface="Avenir Medium"/>
                <a:cs typeface="Avenir Medium"/>
              </a:rPr>
              <a:t>What is energy?</a:t>
            </a:r>
          </a:p>
          <a:p>
            <a:pPr lvl="1"/>
            <a:endParaRPr lang="en-US" sz="2000" dirty="0">
              <a:latin typeface="Avenir Medium"/>
              <a:cs typeface="Avenir Medium"/>
            </a:endParaRPr>
          </a:p>
          <a:p>
            <a:pPr lvl="1"/>
            <a:r>
              <a:rPr lang="en-US" sz="2400" b="1" dirty="0">
                <a:latin typeface="Avenir Medium"/>
                <a:cs typeface="Avenir Medium"/>
              </a:rPr>
              <a:t>1.2:  </a:t>
            </a:r>
            <a:r>
              <a:rPr lang="en-US" sz="2400" dirty="0">
                <a:latin typeface="Avenir Medium"/>
                <a:cs typeface="Avenir Medium"/>
              </a:rPr>
              <a:t>What is ‘conventional’ energy?</a:t>
            </a:r>
          </a:p>
          <a:p>
            <a:pPr lvl="1"/>
            <a:endParaRPr lang="en-US" sz="2000" dirty="0">
              <a:latin typeface="Avenir Medium"/>
              <a:cs typeface="Avenir Medium"/>
            </a:endParaRPr>
          </a:p>
          <a:p>
            <a:pPr lvl="1"/>
            <a:r>
              <a:rPr lang="en-US" sz="2400" b="1" dirty="0">
                <a:latin typeface="Avenir Medium"/>
                <a:cs typeface="Avenir Medium"/>
              </a:rPr>
              <a:t>1.3:  </a:t>
            </a:r>
            <a:r>
              <a:rPr lang="en-US" sz="2400" dirty="0">
                <a:latin typeface="Avenir Medium"/>
                <a:cs typeface="Avenir Medium"/>
              </a:rPr>
              <a:t>What is ‘sustainable’ energy?</a:t>
            </a:r>
          </a:p>
          <a:p>
            <a:pPr lvl="2"/>
            <a:endParaRPr lang="en-US" sz="2000" dirty="0">
              <a:latin typeface="Avenir Medium"/>
              <a:cs typeface="Avenir Medium"/>
            </a:endParaRPr>
          </a:p>
          <a:p>
            <a:pPr lvl="1"/>
            <a:r>
              <a:rPr lang="en-US" sz="2400" b="1" dirty="0">
                <a:latin typeface="Avenir Medium"/>
                <a:cs typeface="Avenir Medium"/>
              </a:rPr>
              <a:t>1.4:  </a:t>
            </a:r>
            <a:r>
              <a:rPr lang="en-US" sz="2400" dirty="0">
                <a:latin typeface="Avenir Medium"/>
                <a:cs typeface="Avenir Medium"/>
              </a:rPr>
              <a:t>What is a system?</a:t>
            </a:r>
          </a:p>
          <a:p>
            <a:pPr lvl="1"/>
            <a:endParaRPr lang="en-US" sz="2400" dirty="0">
              <a:latin typeface="Avenir Medium"/>
              <a:cs typeface="Avenir Medium"/>
            </a:endParaRPr>
          </a:p>
          <a:p>
            <a:pPr lvl="1"/>
            <a:r>
              <a:rPr lang="en-US" sz="2400" b="1" dirty="0">
                <a:latin typeface="Avenir Medium"/>
                <a:cs typeface="Avenir Medium"/>
              </a:rPr>
              <a:t>1.5:  </a:t>
            </a:r>
            <a:r>
              <a:rPr lang="en-US" sz="2400" dirty="0">
                <a:latin typeface="Avenir Medium"/>
                <a:cs typeface="Avenir Medium"/>
              </a:rPr>
              <a:t>Why is systems thinking important?</a:t>
            </a:r>
          </a:p>
        </p:txBody>
      </p:sp>
      <p:pic>
        <p:nvPicPr>
          <p:cNvPr id="3" name="Picture 2">
            <a:extLst>
              <a:ext uri="{FF2B5EF4-FFF2-40B4-BE49-F238E27FC236}">
                <a16:creationId xmlns:a16="http://schemas.microsoft.com/office/drawing/2014/main" id="{5EBEA035-DF48-5247-84F4-ED9F15F0D886}"/>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1758456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7212231"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Three </a:t>
            </a:r>
            <a:r>
              <a:rPr lang="en-US" sz="3200" u="sng" dirty="0">
                <a:solidFill>
                  <a:prstClr val="white"/>
                </a:solidFill>
                <a:latin typeface="Avenir Heavy"/>
                <a:cs typeface="Avenir Heavy"/>
              </a:rPr>
              <a:t>linked</a:t>
            </a:r>
            <a:r>
              <a:rPr lang="en-US" sz="3200" dirty="0">
                <a:solidFill>
                  <a:prstClr val="white"/>
                </a:solidFill>
                <a:latin typeface="Avenir Heavy"/>
                <a:cs typeface="Avenir Heavy"/>
              </a:rPr>
              <a:t> ‘pillars’ of sustainability</a:t>
            </a:r>
          </a:p>
        </p:txBody>
      </p:sp>
      <p:sp>
        <p:nvSpPr>
          <p:cNvPr id="3" name="TextBox 2"/>
          <p:cNvSpPr txBox="1"/>
          <p:nvPr/>
        </p:nvSpPr>
        <p:spPr>
          <a:xfrm>
            <a:off x="5035178" y="6490457"/>
            <a:ext cx="4041790" cy="307777"/>
          </a:xfrm>
          <a:prstGeom prst="rect">
            <a:avLst/>
          </a:prstGeom>
          <a:noFill/>
        </p:spPr>
        <p:txBody>
          <a:bodyPr wrap="none" rtlCol="0">
            <a:spAutoFit/>
          </a:bodyPr>
          <a:lstStyle/>
          <a:p>
            <a:r>
              <a:rPr lang="en-US" sz="1400" dirty="0">
                <a:latin typeface="Avenir Medium"/>
                <a:cs typeface="Avenir Medium"/>
              </a:rPr>
              <a:t>Energy Systems &amp; Sustainability, 2/e, Chapter 1</a:t>
            </a:r>
          </a:p>
        </p:txBody>
      </p:sp>
      <p:sp>
        <p:nvSpPr>
          <p:cNvPr id="6" name="TextBox 5"/>
          <p:cNvSpPr txBox="1"/>
          <p:nvPr/>
        </p:nvSpPr>
        <p:spPr>
          <a:xfrm>
            <a:off x="323204" y="899127"/>
            <a:ext cx="8793083" cy="1015663"/>
          </a:xfrm>
          <a:prstGeom prst="rect">
            <a:avLst/>
          </a:prstGeom>
          <a:noFill/>
        </p:spPr>
        <p:txBody>
          <a:bodyPr wrap="square" rtlCol="0">
            <a:spAutoFit/>
          </a:bodyPr>
          <a:lstStyle/>
          <a:p>
            <a:r>
              <a:rPr lang="en-US" sz="2000" dirty="0">
                <a:latin typeface="Avenir Black"/>
                <a:cs typeface="Avenir Black"/>
              </a:rPr>
              <a:t>Economic sustainability: </a:t>
            </a:r>
            <a:r>
              <a:rPr lang="en-US" sz="2000" i="1" dirty="0">
                <a:latin typeface="Avenir Medium"/>
                <a:cs typeface="Avenir Medium"/>
              </a:rPr>
              <a:t>encompasses requirements for strong &amp; durable economic growth; preserving financial stability &amp; a low &amp; stable inflationary environment</a:t>
            </a:r>
            <a:endParaRPr lang="en-US" sz="1600" i="1" dirty="0">
              <a:latin typeface="Avenir Medium"/>
              <a:cs typeface="Avenir Medium"/>
            </a:endParaRPr>
          </a:p>
        </p:txBody>
      </p:sp>
      <p:sp>
        <p:nvSpPr>
          <p:cNvPr id="8" name="TextBox 7"/>
          <p:cNvSpPr txBox="1"/>
          <p:nvPr/>
        </p:nvSpPr>
        <p:spPr>
          <a:xfrm>
            <a:off x="363247" y="2022705"/>
            <a:ext cx="8793083" cy="1015663"/>
          </a:xfrm>
          <a:prstGeom prst="rect">
            <a:avLst/>
          </a:prstGeom>
          <a:noFill/>
        </p:spPr>
        <p:txBody>
          <a:bodyPr wrap="square" rtlCol="0">
            <a:spAutoFit/>
          </a:bodyPr>
          <a:lstStyle/>
          <a:p>
            <a:r>
              <a:rPr lang="en-US" sz="2000" dirty="0">
                <a:latin typeface="Avenir Black"/>
                <a:cs typeface="Avenir Black"/>
              </a:rPr>
              <a:t>Environmental sustainability: </a:t>
            </a:r>
            <a:r>
              <a:rPr lang="en-US" sz="2000" i="1" dirty="0">
                <a:latin typeface="Avenir Medium"/>
                <a:cs typeface="Avenir Medium"/>
              </a:rPr>
              <a:t>focuses on the stability of biological &amp; physical systems and on preserving access to a healthy natural environment</a:t>
            </a:r>
            <a:endParaRPr lang="en-US" sz="1600" i="1" dirty="0">
              <a:latin typeface="Avenir Medium"/>
              <a:cs typeface="Avenir Medium"/>
            </a:endParaRPr>
          </a:p>
        </p:txBody>
      </p:sp>
      <p:sp>
        <p:nvSpPr>
          <p:cNvPr id="9" name="TextBox 8"/>
          <p:cNvSpPr txBox="1"/>
          <p:nvPr/>
        </p:nvSpPr>
        <p:spPr>
          <a:xfrm>
            <a:off x="363247" y="3176164"/>
            <a:ext cx="8793083" cy="1600438"/>
          </a:xfrm>
          <a:prstGeom prst="rect">
            <a:avLst/>
          </a:prstGeom>
          <a:noFill/>
        </p:spPr>
        <p:txBody>
          <a:bodyPr wrap="square" rtlCol="0">
            <a:spAutoFit/>
          </a:bodyPr>
          <a:lstStyle/>
          <a:p>
            <a:r>
              <a:rPr lang="en-US" sz="2000" dirty="0">
                <a:latin typeface="Avenir Black"/>
                <a:cs typeface="Avenir Black"/>
              </a:rPr>
              <a:t>Social sustainability: </a:t>
            </a:r>
            <a:r>
              <a:rPr lang="en-US" sz="2000" i="1" dirty="0">
                <a:latin typeface="Avenir Medium"/>
                <a:cs typeface="Avenir Medium"/>
              </a:rPr>
              <a:t>emphasizes the importance of well functioning labor markets &amp; high employment, of adaptability to major demographic change &amp; stability in social &amp; cultural systems of equity and democratic participation in decision making</a:t>
            </a:r>
            <a:endParaRPr lang="en-US" sz="2000" dirty="0">
              <a:latin typeface="Avenir Medium"/>
              <a:cs typeface="Avenir Medium"/>
            </a:endParaRPr>
          </a:p>
          <a:p>
            <a:r>
              <a:rPr lang="en-US" i="1" dirty="0">
                <a:latin typeface="Avenir Medium"/>
                <a:cs typeface="Avenir Medium"/>
              </a:rPr>
              <a:t>										- IEA (2001); OECD (2001)</a:t>
            </a:r>
            <a:endParaRPr lang="en-US" sz="1600" i="1" dirty="0">
              <a:latin typeface="Avenir Medium"/>
              <a:cs typeface="Avenir Medium"/>
            </a:endParaRPr>
          </a:p>
        </p:txBody>
      </p:sp>
      <p:sp>
        <p:nvSpPr>
          <p:cNvPr id="10" name="TextBox 9"/>
          <p:cNvSpPr txBox="1"/>
          <p:nvPr/>
        </p:nvSpPr>
        <p:spPr>
          <a:xfrm>
            <a:off x="363247" y="5352243"/>
            <a:ext cx="8571577" cy="1015663"/>
          </a:xfrm>
          <a:prstGeom prst="rect">
            <a:avLst/>
          </a:prstGeom>
          <a:noFill/>
        </p:spPr>
        <p:txBody>
          <a:bodyPr wrap="square" rtlCol="0">
            <a:spAutoFit/>
          </a:bodyPr>
          <a:lstStyle/>
          <a:p>
            <a:r>
              <a:rPr lang="en-US" sz="2000" dirty="0">
                <a:latin typeface="Avenir Medium"/>
                <a:cs typeface="Avenir Medium"/>
              </a:rPr>
              <a:t>There are those who advocate for any sustainable change and those who believe climate change and other challenges require a much more rigorous approach to sustainability. </a:t>
            </a:r>
            <a:r>
              <a:rPr lang="en-US" sz="2000" i="1" dirty="0">
                <a:latin typeface="Avenir Medium"/>
                <a:cs typeface="Avenir Medium"/>
              </a:rPr>
              <a:t>[weak vs. strong sustainability]</a:t>
            </a:r>
            <a:endParaRPr lang="en-US" sz="2000" dirty="0">
              <a:latin typeface="Avenir Medium"/>
              <a:cs typeface="Avenir Medium"/>
            </a:endParaRPr>
          </a:p>
        </p:txBody>
      </p:sp>
      <p:pic>
        <p:nvPicPr>
          <p:cNvPr id="12" name="Picture 11">
            <a:extLst>
              <a:ext uri="{FF2B5EF4-FFF2-40B4-BE49-F238E27FC236}">
                <a16:creationId xmlns:a16="http://schemas.microsoft.com/office/drawing/2014/main" id="{342AB01F-FCBF-2F4F-8297-21E41EB5124A}"/>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323539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7212231"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Three </a:t>
            </a:r>
            <a:r>
              <a:rPr lang="en-US" sz="3200" u="sng" dirty="0">
                <a:solidFill>
                  <a:prstClr val="white"/>
                </a:solidFill>
                <a:latin typeface="Avenir Heavy"/>
                <a:cs typeface="Avenir Heavy"/>
              </a:rPr>
              <a:t>linked</a:t>
            </a:r>
            <a:r>
              <a:rPr lang="en-US" sz="3200" dirty="0">
                <a:solidFill>
                  <a:prstClr val="white"/>
                </a:solidFill>
                <a:latin typeface="Avenir Heavy"/>
                <a:cs typeface="Avenir Heavy"/>
              </a:rPr>
              <a:t> ‘pillars’ of sustainability</a:t>
            </a:r>
          </a:p>
        </p:txBody>
      </p:sp>
      <p:sp>
        <p:nvSpPr>
          <p:cNvPr id="3" name="TextBox 2"/>
          <p:cNvSpPr txBox="1"/>
          <p:nvPr/>
        </p:nvSpPr>
        <p:spPr>
          <a:xfrm>
            <a:off x="3925411" y="6500907"/>
            <a:ext cx="5230919" cy="307777"/>
          </a:xfrm>
          <a:prstGeom prst="rect">
            <a:avLst/>
          </a:prstGeom>
          <a:noFill/>
        </p:spPr>
        <p:txBody>
          <a:bodyPr wrap="none" rtlCol="0">
            <a:spAutoFit/>
          </a:bodyPr>
          <a:lstStyle/>
          <a:p>
            <a:r>
              <a:rPr lang="en-US" sz="1400" dirty="0">
                <a:latin typeface="Avenir Medium"/>
                <a:cs typeface="Avenir Medium"/>
              </a:rPr>
              <a:t>https://</a:t>
            </a:r>
            <a:r>
              <a:rPr lang="en-US" sz="1400" dirty="0" err="1">
                <a:latin typeface="Avenir Medium"/>
                <a:cs typeface="Avenir Medium"/>
              </a:rPr>
              <a:t>sustain.wisconsin.edu</a:t>
            </a:r>
            <a:r>
              <a:rPr lang="en-US" sz="1400" dirty="0">
                <a:latin typeface="Avenir Medium"/>
                <a:cs typeface="Avenir Medium"/>
              </a:rPr>
              <a:t>/sustainability/triple-bottom-line/</a:t>
            </a:r>
          </a:p>
        </p:txBody>
      </p:sp>
      <p:pic>
        <p:nvPicPr>
          <p:cNvPr id="7" name="Picture 6">
            <a:extLst>
              <a:ext uri="{FF2B5EF4-FFF2-40B4-BE49-F238E27FC236}">
                <a16:creationId xmlns:a16="http://schemas.microsoft.com/office/drawing/2014/main" id="{D4C0335A-6899-DF49-9757-66D4A2A10759}"/>
              </a:ext>
            </a:extLst>
          </p:cNvPr>
          <p:cNvPicPr>
            <a:picLocks noChangeAspect="1"/>
          </p:cNvPicPr>
          <p:nvPr/>
        </p:nvPicPr>
        <p:blipFill>
          <a:blip r:embed="rId2"/>
          <a:stretch>
            <a:fillRect/>
          </a:stretch>
        </p:blipFill>
        <p:spPr>
          <a:xfrm>
            <a:off x="1754371" y="1000427"/>
            <a:ext cx="5284381" cy="5164281"/>
          </a:xfrm>
          <a:prstGeom prst="rect">
            <a:avLst/>
          </a:prstGeom>
        </p:spPr>
      </p:pic>
      <p:sp>
        <p:nvSpPr>
          <p:cNvPr id="8" name="TextBox 7">
            <a:extLst>
              <a:ext uri="{FF2B5EF4-FFF2-40B4-BE49-F238E27FC236}">
                <a16:creationId xmlns:a16="http://schemas.microsoft.com/office/drawing/2014/main" id="{17469260-5470-C34D-B7E6-5DD1752C5D42}"/>
              </a:ext>
            </a:extLst>
          </p:cNvPr>
          <p:cNvSpPr txBox="1"/>
          <p:nvPr/>
        </p:nvSpPr>
        <p:spPr>
          <a:xfrm>
            <a:off x="967558" y="1180215"/>
            <a:ext cx="2550698" cy="1323439"/>
          </a:xfrm>
          <a:prstGeom prst="rect">
            <a:avLst/>
          </a:prstGeom>
          <a:noFill/>
        </p:spPr>
        <p:txBody>
          <a:bodyPr wrap="none" rtlCol="0">
            <a:spAutoFit/>
          </a:bodyPr>
          <a:lstStyle/>
          <a:p>
            <a:r>
              <a:rPr lang="en-US" sz="2000" b="1" dirty="0">
                <a:latin typeface="Avenir Black" panose="02000503020000020003" pitchFamily="2" charset="0"/>
              </a:rPr>
              <a:t>Social sustainability</a:t>
            </a:r>
          </a:p>
          <a:p>
            <a:pPr marL="285750" indent="-285750">
              <a:buFont typeface="Arial" panose="020B0604020202020204" pitchFamily="34" charset="0"/>
              <a:buChar char="•"/>
            </a:pPr>
            <a:r>
              <a:rPr lang="en-US" sz="2000" dirty="0">
                <a:latin typeface="Avenir Medium" panose="02000503020000020003" pitchFamily="2" charset="0"/>
              </a:rPr>
              <a:t>culture</a:t>
            </a:r>
          </a:p>
          <a:p>
            <a:pPr marL="285750" indent="-285750">
              <a:buFont typeface="Arial" panose="020B0604020202020204" pitchFamily="34" charset="0"/>
              <a:buChar char="•"/>
            </a:pPr>
            <a:r>
              <a:rPr lang="en-US" sz="2000" dirty="0">
                <a:latin typeface="Avenir Medium" panose="02000503020000020003" pitchFamily="2" charset="0"/>
              </a:rPr>
              <a:t>ethics</a:t>
            </a:r>
          </a:p>
          <a:p>
            <a:pPr marL="285750" indent="-285750">
              <a:buFont typeface="Arial" panose="020B0604020202020204" pitchFamily="34" charset="0"/>
              <a:buChar char="•"/>
            </a:pPr>
            <a:r>
              <a:rPr lang="en-US" sz="2000" dirty="0">
                <a:latin typeface="Avenir Medium" panose="02000503020000020003" pitchFamily="2" charset="0"/>
              </a:rPr>
              <a:t>equity</a:t>
            </a:r>
          </a:p>
        </p:txBody>
      </p:sp>
      <p:sp>
        <p:nvSpPr>
          <p:cNvPr id="10" name="TextBox 9">
            <a:extLst>
              <a:ext uri="{FF2B5EF4-FFF2-40B4-BE49-F238E27FC236}">
                <a16:creationId xmlns:a16="http://schemas.microsoft.com/office/drawing/2014/main" id="{B0D4EE00-8869-884B-9F9D-AA020873996D}"/>
              </a:ext>
            </a:extLst>
          </p:cNvPr>
          <p:cNvSpPr txBox="1"/>
          <p:nvPr/>
        </p:nvSpPr>
        <p:spPr>
          <a:xfrm>
            <a:off x="308510" y="5946909"/>
            <a:ext cx="3600858" cy="707886"/>
          </a:xfrm>
          <a:prstGeom prst="rect">
            <a:avLst/>
          </a:prstGeom>
          <a:noFill/>
        </p:spPr>
        <p:txBody>
          <a:bodyPr wrap="none" rtlCol="0">
            <a:spAutoFit/>
          </a:bodyPr>
          <a:lstStyle/>
          <a:p>
            <a:r>
              <a:rPr lang="en-US" sz="2000" b="1" dirty="0">
                <a:latin typeface="Avenir Black" panose="02000503020000020003" pitchFamily="2" charset="0"/>
              </a:rPr>
              <a:t>Environmental sustainability</a:t>
            </a:r>
          </a:p>
          <a:p>
            <a:pPr marL="285750" indent="-285750">
              <a:buFont typeface="Arial" panose="020B0604020202020204" pitchFamily="34" charset="0"/>
              <a:buChar char="•"/>
            </a:pPr>
            <a:r>
              <a:rPr lang="en-US" sz="2000" dirty="0">
                <a:latin typeface="Avenir Medium" panose="02000503020000020003" pitchFamily="2" charset="0"/>
              </a:rPr>
              <a:t>ecosystems</a:t>
            </a:r>
          </a:p>
        </p:txBody>
      </p:sp>
      <p:sp>
        <p:nvSpPr>
          <p:cNvPr id="12" name="TextBox 11">
            <a:extLst>
              <a:ext uri="{FF2B5EF4-FFF2-40B4-BE49-F238E27FC236}">
                <a16:creationId xmlns:a16="http://schemas.microsoft.com/office/drawing/2014/main" id="{9FC25A9B-EB7A-3F44-90C1-9B1D7E1E7ACF}"/>
              </a:ext>
            </a:extLst>
          </p:cNvPr>
          <p:cNvSpPr txBox="1"/>
          <p:nvPr/>
        </p:nvSpPr>
        <p:spPr>
          <a:xfrm>
            <a:off x="6193152" y="2005019"/>
            <a:ext cx="3010761" cy="1323439"/>
          </a:xfrm>
          <a:prstGeom prst="rect">
            <a:avLst/>
          </a:prstGeom>
          <a:noFill/>
        </p:spPr>
        <p:txBody>
          <a:bodyPr wrap="none" rtlCol="0">
            <a:spAutoFit/>
          </a:bodyPr>
          <a:lstStyle/>
          <a:p>
            <a:r>
              <a:rPr lang="en-US" sz="2000" b="1" dirty="0">
                <a:latin typeface="Avenir Black" panose="02000503020000020003" pitchFamily="2" charset="0"/>
              </a:rPr>
              <a:t>Economic sustainability</a:t>
            </a:r>
          </a:p>
          <a:p>
            <a:pPr marL="285750" indent="-285750">
              <a:buFont typeface="Arial" panose="020B0604020202020204" pitchFamily="34" charset="0"/>
              <a:buChar char="•"/>
            </a:pPr>
            <a:r>
              <a:rPr lang="en-US" sz="2000" dirty="0">
                <a:latin typeface="Avenir Medium" panose="02000503020000020003" pitchFamily="2" charset="0"/>
              </a:rPr>
              <a:t>growth</a:t>
            </a:r>
          </a:p>
          <a:p>
            <a:pPr marL="285750" indent="-285750">
              <a:buFont typeface="Arial" panose="020B0604020202020204" pitchFamily="34" charset="0"/>
              <a:buChar char="•"/>
            </a:pPr>
            <a:r>
              <a:rPr lang="en-US" sz="2000" dirty="0">
                <a:latin typeface="Avenir Medium" panose="02000503020000020003" pitchFamily="2" charset="0"/>
              </a:rPr>
              <a:t>profit</a:t>
            </a:r>
          </a:p>
          <a:p>
            <a:pPr marL="285750" indent="-285750">
              <a:buFont typeface="Arial" panose="020B0604020202020204" pitchFamily="34" charset="0"/>
              <a:buChar char="•"/>
            </a:pPr>
            <a:r>
              <a:rPr lang="en-US" sz="2000" dirty="0">
                <a:latin typeface="Avenir Medium" panose="02000503020000020003" pitchFamily="2" charset="0"/>
              </a:rPr>
              <a:t>costs</a:t>
            </a:r>
          </a:p>
        </p:txBody>
      </p:sp>
      <p:sp>
        <p:nvSpPr>
          <p:cNvPr id="9" name="TextBox 8">
            <a:extLst>
              <a:ext uri="{FF2B5EF4-FFF2-40B4-BE49-F238E27FC236}">
                <a16:creationId xmlns:a16="http://schemas.microsoft.com/office/drawing/2014/main" id="{94901015-29B9-7C4B-9F88-10D966E29BC3}"/>
              </a:ext>
            </a:extLst>
          </p:cNvPr>
          <p:cNvSpPr txBox="1"/>
          <p:nvPr/>
        </p:nvSpPr>
        <p:spPr>
          <a:xfrm>
            <a:off x="4176790" y="3582568"/>
            <a:ext cx="439544" cy="707886"/>
          </a:xfrm>
          <a:prstGeom prst="rect">
            <a:avLst/>
          </a:prstGeom>
          <a:noFill/>
        </p:spPr>
        <p:txBody>
          <a:bodyPr wrap="none" rtlCol="0">
            <a:spAutoFit/>
          </a:bodyPr>
          <a:lstStyle/>
          <a:p>
            <a:r>
              <a:rPr lang="en-US" sz="4000" b="1" dirty="0">
                <a:solidFill>
                  <a:schemeClr val="bg1"/>
                </a:solidFill>
              </a:rPr>
              <a:t>*</a:t>
            </a:r>
          </a:p>
        </p:txBody>
      </p:sp>
      <p:sp>
        <p:nvSpPr>
          <p:cNvPr id="13" name="TextBox 12">
            <a:extLst>
              <a:ext uri="{FF2B5EF4-FFF2-40B4-BE49-F238E27FC236}">
                <a16:creationId xmlns:a16="http://schemas.microsoft.com/office/drawing/2014/main" id="{56616B63-A652-9745-AE99-89939CA57FF1}"/>
              </a:ext>
            </a:extLst>
          </p:cNvPr>
          <p:cNvSpPr txBox="1"/>
          <p:nvPr/>
        </p:nvSpPr>
        <p:spPr>
          <a:xfrm>
            <a:off x="6092221" y="6049089"/>
            <a:ext cx="3064109" cy="400110"/>
          </a:xfrm>
          <a:prstGeom prst="rect">
            <a:avLst/>
          </a:prstGeom>
          <a:noFill/>
        </p:spPr>
        <p:txBody>
          <a:bodyPr wrap="none" rtlCol="0">
            <a:spAutoFit/>
          </a:bodyPr>
          <a:lstStyle/>
          <a:p>
            <a:r>
              <a:rPr lang="en-US" sz="2000" b="1" dirty="0">
                <a:latin typeface="Avenir Black" panose="02000503020000020003" pitchFamily="2" charset="0"/>
              </a:rPr>
              <a:t>aka ‘Triple Bottom Line’</a:t>
            </a:r>
          </a:p>
        </p:txBody>
      </p:sp>
      <p:pic>
        <p:nvPicPr>
          <p:cNvPr id="14" name="Picture 13">
            <a:extLst>
              <a:ext uri="{FF2B5EF4-FFF2-40B4-BE49-F238E27FC236}">
                <a16:creationId xmlns:a16="http://schemas.microsoft.com/office/drawing/2014/main" id="{6DF25C24-D325-8B4F-B078-19B6495E3664}"/>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397512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3686650"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Theory vs. reality?</a:t>
            </a:r>
          </a:p>
        </p:txBody>
      </p:sp>
      <p:sp>
        <p:nvSpPr>
          <p:cNvPr id="6" name="TextBox 5"/>
          <p:cNvSpPr txBox="1"/>
          <p:nvPr/>
        </p:nvSpPr>
        <p:spPr>
          <a:xfrm>
            <a:off x="110325" y="5645983"/>
            <a:ext cx="4906175" cy="1169551"/>
          </a:xfrm>
          <a:prstGeom prst="rect">
            <a:avLst/>
          </a:prstGeom>
          <a:noFill/>
        </p:spPr>
        <p:txBody>
          <a:bodyPr wrap="square" rtlCol="0">
            <a:spAutoFit/>
          </a:bodyPr>
          <a:lstStyle/>
          <a:p>
            <a:r>
              <a:rPr lang="en-US" sz="1400" i="1" dirty="0"/>
              <a:t>W.M. Adams (2006) The Future of Sustainability</a:t>
            </a:r>
          </a:p>
          <a:p>
            <a:r>
              <a:rPr lang="en-US" sz="1400" i="1" dirty="0"/>
              <a:t>Re-thinking Environment and Development in the Twenty-first Century .</a:t>
            </a:r>
          </a:p>
          <a:p>
            <a:r>
              <a:rPr lang="en-US" sz="1400" i="1" dirty="0">
                <a:hlinkClick r:id="rId2"/>
              </a:rPr>
              <a:t>http://cmsdata.iucn.org/downloads</a:t>
            </a:r>
            <a:r>
              <a:rPr lang="en-US" sz="1400" i="1" dirty="0"/>
              <a:t> </a:t>
            </a:r>
            <a:r>
              <a:rPr lang="en-US" sz="1400" i="1" dirty="0" err="1"/>
              <a:t>iucn_future_of_sustanability.pdf</a:t>
            </a:r>
            <a:endParaRPr lang="en-US" sz="1400" i="1" dirty="0"/>
          </a:p>
        </p:txBody>
      </p:sp>
      <p:sp>
        <p:nvSpPr>
          <p:cNvPr id="7" name="Oval 6"/>
          <p:cNvSpPr/>
          <p:nvPr/>
        </p:nvSpPr>
        <p:spPr>
          <a:xfrm>
            <a:off x="349488" y="887516"/>
            <a:ext cx="1876162" cy="173173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Oval 11"/>
          <p:cNvSpPr/>
          <p:nvPr/>
        </p:nvSpPr>
        <p:spPr>
          <a:xfrm>
            <a:off x="1566710" y="887516"/>
            <a:ext cx="1876162" cy="173173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 name="Oval 12"/>
          <p:cNvSpPr/>
          <p:nvPr/>
        </p:nvSpPr>
        <p:spPr>
          <a:xfrm>
            <a:off x="1000676" y="1605866"/>
            <a:ext cx="1876162" cy="1731737"/>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4" name="TextBox 13"/>
          <p:cNvSpPr txBox="1"/>
          <p:nvPr/>
        </p:nvSpPr>
        <p:spPr>
          <a:xfrm>
            <a:off x="386381" y="1354390"/>
            <a:ext cx="1151615" cy="369332"/>
          </a:xfrm>
          <a:prstGeom prst="rect">
            <a:avLst/>
          </a:prstGeom>
          <a:noFill/>
        </p:spPr>
        <p:txBody>
          <a:bodyPr wrap="none" rtlCol="0">
            <a:spAutoFit/>
          </a:bodyPr>
          <a:lstStyle/>
          <a:p>
            <a:r>
              <a:rPr lang="en-US" dirty="0">
                <a:latin typeface="Avenir Medium"/>
                <a:cs typeface="Avenir Medium"/>
              </a:rPr>
              <a:t>Economy</a:t>
            </a:r>
          </a:p>
        </p:txBody>
      </p:sp>
      <p:sp>
        <p:nvSpPr>
          <p:cNvPr id="15" name="TextBox 14"/>
          <p:cNvSpPr txBox="1"/>
          <p:nvPr/>
        </p:nvSpPr>
        <p:spPr>
          <a:xfrm>
            <a:off x="2442352" y="1354390"/>
            <a:ext cx="945945" cy="369332"/>
          </a:xfrm>
          <a:prstGeom prst="rect">
            <a:avLst/>
          </a:prstGeom>
          <a:noFill/>
        </p:spPr>
        <p:txBody>
          <a:bodyPr wrap="none" rtlCol="0">
            <a:spAutoFit/>
          </a:bodyPr>
          <a:lstStyle/>
          <a:p>
            <a:r>
              <a:rPr lang="en-US" dirty="0">
                <a:latin typeface="Avenir Medium"/>
                <a:cs typeface="Avenir Medium"/>
              </a:rPr>
              <a:t>Society</a:t>
            </a:r>
          </a:p>
        </p:txBody>
      </p:sp>
      <p:sp>
        <p:nvSpPr>
          <p:cNvPr id="16" name="TextBox 15"/>
          <p:cNvSpPr txBox="1"/>
          <p:nvPr/>
        </p:nvSpPr>
        <p:spPr>
          <a:xfrm>
            <a:off x="1162736" y="2683393"/>
            <a:ext cx="1510326" cy="369332"/>
          </a:xfrm>
          <a:prstGeom prst="rect">
            <a:avLst/>
          </a:prstGeom>
          <a:noFill/>
        </p:spPr>
        <p:txBody>
          <a:bodyPr wrap="none" rtlCol="0">
            <a:spAutoFit/>
          </a:bodyPr>
          <a:lstStyle/>
          <a:p>
            <a:r>
              <a:rPr lang="en-US" dirty="0">
                <a:latin typeface="Avenir Medium"/>
                <a:cs typeface="Avenir Medium"/>
              </a:rPr>
              <a:t>Environment</a:t>
            </a:r>
          </a:p>
        </p:txBody>
      </p:sp>
      <p:sp>
        <p:nvSpPr>
          <p:cNvPr id="17" name="TextBox 16"/>
          <p:cNvSpPr txBox="1"/>
          <p:nvPr/>
        </p:nvSpPr>
        <p:spPr>
          <a:xfrm>
            <a:off x="236217" y="2868059"/>
            <a:ext cx="956985" cy="369332"/>
          </a:xfrm>
          <a:prstGeom prst="rect">
            <a:avLst/>
          </a:prstGeom>
          <a:noFill/>
        </p:spPr>
        <p:txBody>
          <a:bodyPr wrap="none" rtlCol="0">
            <a:spAutoFit/>
          </a:bodyPr>
          <a:lstStyle/>
          <a:p>
            <a:r>
              <a:rPr lang="en-US" i="1" dirty="0">
                <a:solidFill>
                  <a:srgbClr val="0000FF"/>
                </a:solidFill>
                <a:latin typeface="Avenir Medium"/>
                <a:cs typeface="Avenir Medium"/>
              </a:rPr>
              <a:t>Theory</a:t>
            </a:r>
          </a:p>
        </p:txBody>
      </p:sp>
      <p:sp>
        <p:nvSpPr>
          <p:cNvPr id="18" name="Oval 17"/>
          <p:cNvSpPr/>
          <p:nvPr/>
        </p:nvSpPr>
        <p:spPr>
          <a:xfrm>
            <a:off x="5120393" y="887516"/>
            <a:ext cx="1876162" cy="173173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Oval 18"/>
          <p:cNvSpPr/>
          <p:nvPr/>
        </p:nvSpPr>
        <p:spPr>
          <a:xfrm>
            <a:off x="6337615" y="1218630"/>
            <a:ext cx="1488186" cy="1400623"/>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0" name="Oval 19"/>
          <p:cNvSpPr/>
          <p:nvPr/>
        </p:nvSpPr>
        <p:spPr>
          <a:xfrm>
            <a:off x="6478737" y="2296155"/>
            <a:ext cx="1169006" cy="1041448"/>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21" name="TextBox 20"/>
          <p:cNvSpPr txBox="1"/>
          <p:nvPr/>
        </p:nvSpPr>
        <p:spPr>
          <a:xfrm>
            <a:off x="5157286" y="1354390"/>
            <a:ext cx="1151615" cy="369332"/>
          </a:xfrm>
          <a:prstGeom prst="rect">
            <a:avLst/>
          </a:prstGeom>
          <a:noFill/>
        </p:spPr>
        <p:txBody>
          <a:bodyPr wrap="none" rtlCol="0">
            <a:spAutoFit/>
          </a:bodyPr>
          <a:lstStyle/>
          <a:p>
            <a:r>
              <a:rPr lang="en-US" dirty="0">
                <a:latin typeface="Avenir Medium"/>
                <a:cs typeface="Avenir Medium"/>
              </a:rPr>
              <a:t>Economy</a:t>
            </a:r>
          </a:p>
        </p:txBody>
      </p:sp>
      <p:sp>
        <p:nvSpPr>
          <p:cNvPr id="22" name="TextBox 21"/>
          <p:cNvSpPr txBox="1"/>
          <p:nvPr/>
        </p:nvSpPr>
        <p:spPr>
          <a:xfrm>
            <a:off x="7086358" y="1715707"/>
            <a:ext cx="945945" cy="369332"/>
          </a:xfrm>
          <a:prstGeom prst="rect">
            <a:avLst/>
          </a:prstGeom>
          <a:solidFill>
            <a:srgbClr val="FFFFFF"/>
          </a:solidFill>
        </p:spPr>
        <p:txBody>
          <a:bodyPr wrap="none" rtlCol="0">
            <a:spAutoFit/>
          </a:bodyPr>
          <a:lstStyle/>
          <a:p>
            <a:r>
              <a:rPr lang="en-US" dirty="0">
                <a:latin typeface="Avenir Medium"/>
                <a:cs typeface="Avenir Medium"/>
              </a:rPr>
              <a:t>Society</a:t>
            </a:r>
          </a:p>
        </p:txBody>
      </p:sp>
      <p:sp>
        <p:nvSpPr>
          <p:cNvPr id="23" name="TextBox 22"/>
          <p:cNvSpPr txBox="1"/>
          <p:nvPr/>
        </p:nvSpPr>
        <p:spPr>
          <a:xfrm>
            <a:off x="6010615" y="2683393"/>
            <a:ext cx="1510326" cy="369332"/>
          </a:xfrm>
          <a:prstGeom prst="rect">
            <a:avLst/>
          </a:prstGeom>
          <a:solidFill>
            <a:srgbClr val="FFFFFF"/>
          </a:solidFill>
        </p:spPr>
        <p:txBody>
          <a:bodyPr wrap="none" rtlCol="0">
            <a:spAutoFit/>
          </a:bodyPr>
          <a:lstStyle/>
          <a:p>
            <a:r>
              <a:rPr lang="en-US" dirty="0">
                <a:latin typeface="Avenir Medium"/>
                <a:cs typeface="Avenir Medium"/>
              </a:rPr>
              <a:t>Environment</a:t>
            </a:r>
          </a:p>
        </p:txBody>
      </p:sp>
      <p:sp>
        <p:nvSpPr>
          <p:cNvPr id="24" name="TextBox 23"/>
          <p:cNvSpPr txBox="1"/>
          <p:nvPr/>
        </p:nvSpPr>
        <p:spPr>
          <a:xfrm>
            <a:off x="4895875" y="2868059"/>
            <a:ext cx="930667" cy="369332"/>
          </a:xfrm>
          <a:prstGeom prst="rect">
            <a:avLst/>
          </a:prstGeom>
          <a:noFill/>
        </p:spPr>
        <p:txBody>
          <a:bodyPr wrap="none" rtlCol="0">
            <a:spAutoFit/>
          </a:bodyPr>
          <a:lstStyle/>
          <a:p>
            <a:r>
              <a:rPr lang="en-US" i="1" dirty="0">
                <a:solidFill>
                  <a:srgbClr val="0000FF"/>
                </a:solidFill>
                <a:latin typeface="Avenir Medium"/>
                <a:cs typeface="Avenir Medium"/>
              </a:rPr>
              <a:t>Reality</a:t>
            </a:r>
          </a:p>
        </p:txBody>
      </p:sp>
      <p:sp>
        <p:nvSpPr>
          <p:cNvPr id="25" name="Oval 24"/>
          <p:cNvSpPr/>
          <p:nvPr/>
        </p:nvSpPr>
        <p:spPr>
          <a:xfrm>
            <a:off x="4463193" y="3747941"/>
            <a:ext cx="1876162" cy="173173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 name="Oval 25"/>
          <p:cNvSpPr/>
          <p:nvPr/>
        </p:nvSpPr>
        <p:spPr>
          <a:xfrm>
            <a:off x="5680415" y="4079055"/>
            <a:ext cx="1488186" cy="1400623"/>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7" name="Oval 26"/>
          <p:cNvSpPr/>
          <p:nvPr/>
        </p:nvSpPr>
        <p:spPr>
          <a:xfrm>
            <a:off x="5821537" y="5156580"/>
            <a:ext cx="1169006" cy="1041448"/>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28" name="TextBox 27"/>
          <p:cNvSpPr txBox="1"/>
          <p:nvPr/>
        </p:nvSpPr>
        <p:spPr>
          <a:xfrm>
            <a:off x="4500086" y="4214815"/>
            <a:ext cx="1151615" cy="369332"/>
          </a:xfrm>
          <a:prstGeom prst="rect">
            <a:avLst/>
          </a:prstGeom>
          <a:noFill/>
        </p:spPr>
        <p:txBody>
          <a:bodyPr wrap="none" rtlCol="0">
            <a:spAutoFit/>
          </a:bodyPr>
          <a:lstStyle/>
          <a:p>
            <a:r>
              <a:rPr lang="en-US" dirty="0">
                <a:latin typeface="Avenir Medium"/>
                <a:cs typeface="Avenir Medium"/>
              </a:rPr>
              <a:t>Economy</a:t>
            </a:r>
          </a:p>
        </p:txBody>
      </p:sp>
      <p:sp>
        <p:nvSpPr>
          <p:cNvPr id="29" name="TextBox 28"/>
          <p:cNvSpPr txBox="1"/>
          <p:nvPr/>
        </p:nvSpPr>
        <p:spPr>
          <a:xfrm>
            <a:off x="6429158" y="4576132"/>
            <a:ext cx="945945" cy="369332"/>
          </a:xfrm>
          <a:prstGeom prst="rect">
            <a:avLst/>
          </a:prstGeom>
          <a:solidFill>
            <a:srgbClr val="FFFFFF"/>
          </a:solidFill>
        </p:spPr>
        <p:txBody>
          <a:bodyPr wrap="none" rtlCol="0">
            <a:spAutoFit/>
          </a:bodyPr>
          <a:lstStyle/>
          <a:p>
            <a:r>
              <a:rPr lang="en-US" dirty="0">
                <a:latin typeface="Avenir Medium"/>
                <a:cs typeface="Avenir Medium"/>
              </a:rPr>
              <a:t>Society</a:t>
            </a:r>
          </a:p>
        </p:txBody>
      </p:sp>
      <p:sp>
        <p:nvSpPr>
          <p:cNvPr id="30" name="TextBox 29"/>
          <p:cNvSpPr txBox="1"/>
          <p:nvPr/>
        </p:nvSpPr>
        <p:spPr>
          <a:xfrm>
            <a:off x="5353415" y="5543818"/>
            <a:ext cx="1510326" cy="369332"/>
          </a:xfrm>
          <a:prstGeom prst="rect">
            <a:avLst/>
          </a:prstGeom>
          <a:solidFill>
            <a:srgbClr val="FFFFFF"/>
          </a:solidFill>
        </p:spPr>
        <p:txBody>
          <a:bodyPr wrap="none" rtlCol="0">
            <a:spAutoFit/>
          </a:bodyPr>
          <a:lstStyle/>
          <a:p>
            <a:r>
              <a:rPr lang="en-US" dirty="0">
                <a:latin typeface="Avenir Medium"/>
                <a:cs typeface="Avenir Medium"/>
              </a:rPr>
              <a:t>Environment</a:t>
            </a:r>
          </a:p>
        </p:txBody>
      </p:sp>
      <p:sp>
        <p:nvSpPr>
          <p:cNvPr id="31" name="TextBox 30"/>
          <p:cNvSpPr txBox="1"/>
          <p:nvPr/>
        </p:nvSpPr>
        <p:spPr>
          <a:xfrm>
            <a:off x="7461500" y="4634750"/>
            <a:ext cx="1341548" cy="923330"/>
          </a:xfrm>
          <a:prstGeom prst="rect">
            <a:avLst/>
          </a:prstGeom>
          <a:noFill/>
        </p:spPr>
        <p:txBody>
          <a:bodyPr wrap="none" rtlCol="0">
            <a:spAutoFit/>
          </a:bodyPr>
          <a:lstStyle/>
          <a:p>
            <a:r>
              <a:rPr lang="en-US" i="1" dirty="0">
                <a:solidFill>
                  <a:srgbClr val="0000FF"/>
                </a:solidFill>
                <a:latin typeface="Avenir Medium"/>
                <a:cs typeface="Avenir Medium"/>
              </a:rPr>
              <a:t>Change</a:t>
            </a:r>
            <a:br>
              <a:rPr lang="en-US" i="1" dirty="0">
                <a:solidFill>
                  <a:srgbClr val="0000FF"/>
                </a:solidFill>
                <a:latin typeface="Avenir Medium"/>
                <a:cs typeface="Avenir Medium"/>
              </a:rPr>
            </a:br>
            <a:r>
              <a:rPr lang="en-US" i="1" dirty="0">
                <a:solidFill>
                  <a:srgbClr val="0000FF"/>
                </a:solidFill>
                <a:latin typeface="Avenir Medium"/>
                <a:cs typeface="Avenir Medium"/>
              </a:rPr>
              <a:t>that needs</a:t>
            </a:r>
            <a:br>
              <a:rPr lang="en-US" i="1" dirty="0">
                <a:solidFill>
                  <a:srgbClr val="0000FF"/>
                </a:solidFill>
                <a:latin typeface="Avenir Medium"/>
                <a:cs typeface="Avenir Medium"/>
              </a:rPr>
            </a:br>
            <a:r>
              <a:rPr lang="en-US" i="1" dirty="0">
                <a:solidFill>
                  <a:srgbClr val="0000FF"/>
                </a:solidFill>
                <a:latin typeface="Avenir Medium"/>
                <a:cs typeface="Avenir Medium"/>
              </a:rPr>
              <a:t>to happen</a:t>
            </a:r>
          </a:p>
        </p:txBody>
      </p:sp>
      <p:sp>
        <p:nvSpPr>
          <p:cNvPr id="32" name="Oval 31"/>
          <p:cNvSpPr/>
          <p:nvPr/>
        </p:nvSpPr>
        <p:spPr>
          <a:xfrm>
            <a:off x="5629099" y="3786425"/>
            <a:ext cx="1815186" cy="1731737"/>
          </a:xfrm>
          <a:prstGeom prst="ellipse">
            <a:avLst/>
          </a:prstGeom>
          <a:noFill/>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cxnSp>
        <p:nvCxnSpPr>
          <p:cNvPr id="34" name="Straight Arrow Connector 33"/>
          <p:cNvCxnSpPr>
            <a:stCxn id="26" idx="7"/>
            <a:endCxn id="32" idx="7"/>
          </p:cNvCxnSpPr>
          <p:nvPr/>
        </p:nvCxnSpPr>
        <p:spPr>
          <a:xfrm flipV="1">
            <a:off x="6950661" y="4040032"/>
            <a:ext cx="227796" cy="244139"/>
          </a:xfrm>
          <a:prstGeom prst="straightConnector1">
            <a:avLst/>
          </a:prstGeom>
          <a:ln>
            <a:solidFill>
              <a:schemeClr val="accent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5717356" y="5078076"/>
            <a:ext cx="1869285" cy="1601356"/>
          </a:xfrm>
          <a:prstGeom prst="ellipse">
            <a:avLst/>
          </a:prstGeom>
          <a:noFill/>
          <a:ln>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cxnSp>
        <p:nvCxnSpPr>
          <p:cNvPr id="36" name="Straight Arrow Connector 35"/>
          <p:cNvCxnSpPr/>
          <p:nvPr/>
        </p:nvCxnSpPr>
        <p:spPr>
          <a:xfrm>
            <a:off x="6921706" y="5875903"/>
            <a:ext cx="573895" cy="322125"/>
          </a:xfrm>
          <a:prstGeom prst="straightConnector1">
            <a:avLst/>
          </a:prstGeom>
          <a:ln>
            <a:solidFill>
              <a:schemeClr val="accent3"/>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33" name="Picture 32">
            <a:extLst>
              <a:ext uri="{FF2B5EF4-FFF2-40B4-BE49-F238E27FC236}">
                <a16:creationId xmlns:a16="http://schemas.microsoft.com/office/drawing/2014/main" id="{F91186F7-7AFB-0541-8823-FA3430E428B5}"/>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12149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p:bldP spid="22" grpId="0" animBg="1"/>
      <p:bldP spid="23" grpId="0" animBg="1"/>
      <p:bldP spid="24" grpId="0"/>
      <p:bldP spid="25" grpId="0" animBg="1"/>
      <p:bldP spid="26" grpId="0" animBg="1"/>
      <p:bldP spid="27" grpId="0" animBg="1"/>
      <p:bldP spid="28" grpId="0"/>
      <p:bldP spid="29" grpId="0" animBg="1"/>
      <p:bldP spid="30" grpId="0" animBg="1"/>
      <p:bldP spid="31" grpId="0"/>
      <p:bldP spid="32"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8087855"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Decarbonized? Low-carbon? Renewable?</a:t>
            </a:r>
          </a:p>
        </p:txBody>
      </p:sp>
      <p:sp>
        <p:nvSpPr>
          <p:cNvPr id="3" name="TextBox 2"/>
          <p:cNvSpPr txBox="1"/>
          <p:nvPr/>
        </p:nvSpPr>
        <p:spPr>
          <a:xfrm>
            <a:off x="3925411" y="6500907"/>
            <a:ext cx="5230919" cy="307777"/>
          </a:xfrm>
          <a:prstGeom prst="rect">
            <a:avLst/>
          </a:prstGeom>
          <a:noFill/>
        </p:spPr>
        <p:txBody>
          <a:bodyPr wrap="none" rtlCol="0">
            <a:spAutoFit/>
          </a:bodyPr>
          <a:lstStyle/>
          <a:p>
            <a:r>
              <a:rPr lang="en-US" sz="1400" dirty="0">
                <a:latin typeface="Avenir Medium"/>
                <a:cs typeface="Avenir Medium"/>
              </a:rPr>
              <a:t>https://</a:t>
            </a:r>
            <a:r>
              <a:rPr lang="en-US" sz="1400" dirty="0" err="1">
                <a:latin typeface="Avenir Medium"/>
                <a:cs typeface="Avenir Medium"/>
              </a:rPr>
              <a:t>sustain.wisconsin.edu</a:t>
            </a:r>
            <a:r>
              <a:rPr lang="en-US" sz="1400" dirty="0">
                <a:latin typeface="Avenir Medium"/>
                <a:cs typeface="Avenir Medium"/>
              </a:rPr>
              <a:t>/sustainability/triple-bottom-line/</a:t>
            </a:r>
          </a:p>
        </p:txBody>
      </p:sp>
      <p:sp>
        <p:nvSpPr>
          <p:cNvPr id="9" name="TextBox 8">
            <a:extLst>
              <a:ext uri="{FF2B5EF4-FFF2-40B4-BE49-F238E27FC236}">
                <a16:creationId xmlns:a16="http://schemas.microsoft.com/office/drawing/2014/main" id="{94901015-29B9-7C4B-9F88-10D966E29BC3}"/>
              </a:ext>
            </a:extLst>
          </p:cNvPr>
          <p:cNvSpPr txBox="1"/>
          <p:nvPr/>
        </p:nvSpPr>
        <p:spPr>
          <a:xfrm>
            <a:off x="4176790" y="3582568"/>
            <a:ext cx="439544" cy="707886"/>
          </a:xfrm>
          <a:prstGeom prst="rect">
            <a:avLst/>
          </a:prstGeom>
          <a:noFill/>
        </p:spPr>
        <p:txBody>
          <a:bodyPr wrap="none" rtlCol="0">
            <a:spAutoFit/>
          </a:bodyPr>
          <a:lstStyle/>
          <a:p>
            <a:r>
              <a:rPr lang="en-US" sz="4000" b="1" dirty="0">
                <a:solidFill>
                  <a:schemeClr val="bg1"/>
                </a:solidFill>
              </a:rPr>
              <a:t>*</a:t>
            </a:r>
          </a:p>
        </p:txBody>
      </p:sp>
      <p:pic>
        <p:nvPicPr>
          <p:cNvPr id="14" name="Picture 13">
            <a:extLst>
              <a:ext uri="{FF2B5EF4-FFF2-40B4-BE49-F238E27FC236}">
                <a16:creationId xmlns:a16="http://schemas.microsoft.com/office/drawing/2014/main" id="{6DF25C24-D325-8B4F-B078-19B6495E3664}"/>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15" name="TextBox 14">
            <a:extLst>
              <a:ext uri="{FF2B5EF4-FFF2-40B4-BE49-F238E27FC236}">
                <a16:creationId xmlns:a16="http://schemas.microsoft.com/office/drawing/2014/main" id="{FBB85CD3-C194-CD42-A3F6-ADD7C6914EF6}"/>
              </a:ext>
            </a:extLst>
          </p:cNvPr>
          <p:cNvSpPr txBox="1"/>
          <p:nvPr/>
        </p:nvSpPr>
        <p:spPr>
          <a:xfrm>
            <a:off x="323204" y="1654043"/>
            <a:ext cx="8793083" cy="1015663"/>
          </a:xfrm>
          <a:prstGeom prst="rect">
            <a:avLst/>
          </a:prstGeom>
          <a:noFill/>
        </p:spPr>
        <p:txBody>
          <a:bodyPr wrap="square" rtlCol="0">
            <a:spAutoFit/>
          </a:bodyPr>
          <a:lstStyle/>
          <a:p>
            <a:r>
              <a:rPr lang="en-US" sz="2000" b="1" dirty="0">
                <a:latin typeface="Avenir Black" panose="02000503020000020003" pitchFamily="2" charset="0"/>
                <a:cs typeface="Avenir Black"/>
              </a:rPr>
              <a:t>Low-carbon</a:t>
            </a:r>
            <a:r>
              <a:rPr lang="en-US" sz="2000" dirty="0">
                <a:latin typeface="Avenir Medium" panose="02000503020000020003" pitchFamily="2" charset="0"/>
                <a:cs typeface="Avenir Black"/>
              </a:rPr>
              <a:t>: </a:t>
            </a:r>
            <a:r>
              <a:rPr lang="en-US" sz="2000" i="1" dirty="0">
                <a:latin typeface="Avenir Medium" panose="02000503020000020003" pitchFamily="2" charset="0"/>
                <a:cs typeface="Avenir Black"/>
              </a:rPr>
              <a:t>processes or technologies that produce power [or heat] with substantially lower amounts of carbon emissions than is emitted from conventional (fossil fuel) power generation</a:t>
            </a:r>
            <a:endParaRPr lang="en-US" sz="1600" i="1" dirty="0">
              <a:latin typeface="Avenir Medium" panose="02000503020000020003" pitchFamily="2" charset="0"/>
              <a:cs typeface="Avenir Medium"/>
            </a:endParaRPr>
          </a:p>
        </p:txBody>
      </p:sp>
      <p:sp>
        <p:nvSpPr>
          <p:cNvPr id="17" name="TextBox 16">
            <a:extLst>
              <a:ext uri="{FF2B5EF4-FFF2-40B4-BE49-F238E27FC236}">
                <a16:creationId xmlns:a16="http://schemas.microsoft.com/office/drawing/2014/main" id="{394E2593-07B0-C049-9DE7-D75384E542C4}"/>
              </a:ext>
            </a:extLst>
          </p:cNvPr>
          <p:cNvSpPr txBox="1"/>
          <p:nvPr/>
        </p:nvSpPr>
        <p:spPr>
          <a:xfrm>
            <a:off x="323202" y="908207"/>
            <a:ext cx="8793083" cy="400110"/>
          </a:xfrm>
          <a:prstGeom prst="rect">
            <a:avLst/>
          </a:prstGeom>
          <a:noFill/>
        </p:spPr>
        <p:txBody>
          <a:bodyPr wrap="square" rtlCol="0">
            <a:spAutoFit/>
          </a:bodyPr>
          <a:lstStyle/>
          <a:p>
            <a:r>
              <a:rPr lang="en-US" sz="2000" b="1" dirty="0">
                <a:latin typeface="Avenir Black" panose="02000503020000020003" pitchFamily="2" charset="0"/>
                <a:cs typeface="Avenir Medium"/>
              </a:rPr>
              <a:t>There is no carbon-free fuel.</a:t>
            </a:r>
            <a:endParaRPr lang="en-US" sz="1600" b="1" dirty="0">
              <a:latin typeface="Avenir Black" panose="02000503020000020003" pitchFamily="2" charset="0"/>
              <a:cs typeface="Avenir Medium"/>
            </a:endParaRPr>
          </a:p>
        </p:txBody>
      </p:sp>
      <p:sp>
        <p:nvSpPr>
          <p:cNvPr id="19" name="TextBox 18">
            <a:extLst>
              <a:ext uri="{FF2B5EF4-FFF2-40B4-BE49-F238E27FC236}">
                <a16:creationId xmlns:a16="http://schemas.microsoft.com/office/drawing/2014/main" id="{11885DE8-53F7-EB40-96F6-D98FEF54F377}"/>
              </a:ext>
            </a:extLst>
          </p:cNvPr>
          <p:cNvSpPr txBox="1"/>
          <p:nvPr/>
        </p:nvSpPr>
        <p:spPr>
          <a:xfrm>
            <a:off x="323201" y="3015432"/>
            <a:ext cx="8793083" cy="707886"/>
          </a:xfrm>
          <a:prstGeom prst="rect">
            <a:avLst/>
          </a:prstGeom>
          <a:noFill/>
        </p:spPr>
        <p:txBody>
          <a:bodyPr wrap="square" rtlCol="0">
            <a:spAutoFit/>
          </a:bodyPr>
          <a:lstStyle/>
          <a:p>
            <a:r>
              <a:rPr lang="en-US" sz="2000" b="1" dirty="0">
                <a:latin typeface="Avenir Black" panose="02000503020000020003" pitchFamily="2" charset="0"/>
                <a:cs typeface="Avenir Black"/>
              </a:rPr>
              <a:t>Renewable</a:t>
            </a:r>
            <a:r>
              <a:rPr lang="en-US" sz="2000" dirty="0">
                <a:latin typeface="Avenir Medium" panose="02000503020000020003" pitchFamily="2" charset="0"/>
                <a:cs typeface="Avenir Black"/>
              </a:rPr>
              <a:t>: </a:t>
            </a:r>
            <a:r>
              <a:rPr lang="en-US" sz="2000" i="1" dirty="0">
                <a:latin typeface="Avenir Medium" panose="02000503020000020003" pitchFamily="2" charset="0"/>
                <a:cs typeface="Avenir Black"/>
              </a:rPr>
              <a:t>processes or technologies that produce power [or heat] from sources that are not depleted when used</a:t>
            </a:r>
            <a:endParaRPr lang="en-US" sz="1600" i="1" dirty="0">
              <a:latin typeface="Avenir Medium" panose="02000503020000020003" pitchFamily="2" charset="0"/>
              <a:cs typeface="Avenir Medium"/>
            </a:endParaRPr>
          </a:p>
        </p:txBody>
      </p:sp>
      <p:sp>
        <p:nvSpPr>
          <p:cNvPr id="20" name="TextBox 19">
            <a:extLst>
              <a:ext uri="{FF2B5EF4-FFF2-40B4-BE49-F238E27FC236}">
                <a16:creationId xmlns:a16="http://schemas.microsoft.com/office/drawing/2014/main" id="{A07C7B42-9869-9B43-87AB-F2626AD58665}"/>
              </a:ext>
            </a:extLst>
          </p:cNvPr>
          <p:cNvSpPr txBox="1"/>
          <p:nvPr/>
        </p:nvSpPr>
        <p:spPr>
          <a:xfrm>
            <a:off x="323200" y="4050283"/>
            <a:ext cx="8793083" cy="1015663"/>
          </a:xfrm>
          <a:prstGeom prst="rect">
            <a:avLst/>
          </a:prstGeom>
          <a:noFill/>
        </p:spPr>
        <p:txBody>
          <a:bodyPr wrap="square" rtlCol="0">
            <a:spAutoFit/>
          </a:bodyPr>
          <a:lstStyle/>
          <a:p>
            <a:r>
              <a:rPr lang="en-US" sz="2000" b="1" dirty="0">
                <a:latin typeface="Avenir Black" panose="02000503020000020003" pitchFamily="2" charset="0"/>
                <a:cs typeface="Avenir Black"/>
              </a:rPr>
              <a:t>Nuclear</a:t>
            </a:r>
            <a:r>
              <a:rPr lang="en-US" sz="2000" dirty="0">
                <a:latin typeface="Avenir Medium" panose="02000503020000020003" pitchFamily="2" charset="0"/>
                <a:cs typeface="Avenir Black"/>
              </a:rPr>
              <a:t>: </a:t>
            </a:r>
            <a:r>
              <a:rPr lang="en-US" sz="2000" i="1" dirty="0">
                <a:latin typeface="Avenir Medium" panose="02000503020000020003" pitchFamily="2" charset="0"/>
                <a:cs typeface="Avenir Black"/>
              </a:rPr>
              <a:t>processes or technologies that produce power from the fission or fusion of atoms</a:t>
            </a:r>
          </a:p>
          <a:p>
            <a:pPr marL="742950" lvl="1" indent="-285750">
              <a:buFont typeface="Arial" panose="020B0604020202020204" pitchFamily="34" charset="0"/>
              <a:buChar char="•"/>
            </a:pPr>
            <a:r>
              <a:rPr lang="en-US" sz="2000" dirty="0">
                <a:latin typeface="Avenir Medium" panose="02000503020000020003" pitchFamily="2" charset="0"/>
                <a:cs typeface="Avenir Medium"/>
              </a:rPr>
              <a:t>Nuclear is finite rather than renewable, but is low-carbon</a:t>
            </a:r>
          </a:p>
        </p:txBody>
      </p:sp>
    </p:spTree>
    <p:extLst>
      <p:ext uri="{BB962C8B-B14F-4D97-AF65-F5344CB8AC3E}">
        <p14:creationId xmlns:p14="http://schemas.microsoft.com/office/powerpoint/2010/main" val="172065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7632923"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Sustainability of our energy resources?</a:t>
            </a:r>
          </a:p>
        </p:txBody>
      </p:sp>
      <p:sp>
        <p:nvSpPr>
          <p:cNvPr id="3" name="TextBox 2"/>
          <p:cNvSpPr txBox="1"/>
          <p:nvPr/>
        </p:nvSpPr>
        <p:spPr>
          <a:xfrm>
            <a:off x="3301842" y="6515388"/>
            <a:ext cx="5854488" cy="307777"/>
          </a:xfrm>
          <a:prstGeom prst="rect">
            <a:avLst/>
          </a:prstGeom>
          <a:noFill/>
        </p:spPr>
        <p:txBody>
          <a:bodyPr wrap="none" rtlCol="0">
            <a:spAutoFit/>
          </a:bodyPr>
          <a:lstStyle/>
          <a:p>
            <a:r>
              <a:rPr lang="en-US" sz="1400" dirty="0">
                <a:latin typeface="Avenir Medium"/>
                <a:cs typeface="Avenir Medium"/>
              </a:rPr>
              <a:t>https://</a:t>
            </a:r>
            <a:r>
              <a:rPr lang="en-US" sz="1400" dirty="0" err="1">
                <a:latin typeface="Avenir Medium"/>
                <a:cs typeface="Avenir Medium"/>
              </a:rPr>
              <a:t>ourworldindata.org</a:t>
            </a:r>
            <a:r>
              <a:rPr lang="en-US" sz="1400" dirty="0">
                <a:latin typeface="Avenir Medium"/>
                <a:cs typeface="Avenir Medium"/>
              </a:rPr>
              <a:t>/how-long-before-we-run-out-of-fossil-fuels</a:t>
            </a:r>
          </a:p>
        </p:txBody>
      </p:sp>
      <p:pic>
        <p:nvPicPr>
          <p:cNvPr id="6" name="Picture 5">
            <a:extLst>
              <a:ext uri="{FF2B5EF4-FFF2-40B4-BE49-F238E27FC236}">
                <a16:creationId xmlns:a16="http://schemas.microsoft.com/office/drawing/2014/main" id="{B2F73D18-0B5B-4B43-8757-9F8C56C54135}"/>
              </a:ext>
            </a:extLst>
          </p:cNvPr>
          <p:cNvPicPr>
            <a:picLocks noChangeAspect="1"/>
          </p:cNvPicPr>
          <p:nvPr/>
        </p:nvPicPr>
        <p:blipFill>
          <a:blip r:embed="rId2"/>
          <a:stretch>
            <a:fillRect/>
          </a:stretch>
        </p:blipFill>
        <p:spPr>
          <a:xfrm>
            <a:off x="12330" y="708256"/>
            <a:ext cx="9144000" cy="5759744"/>
          </a:xfrm>
          <a:prstGeom prst="rect">
            <a:avLst/>
          </a:prstGeom>
        </p:spPr>
      </p:pic>
      <p:pic>
        <p:nvPicPr>
          <p:cNvPr id="9" name="Picture 8">
            <a:extLst>
              <a:ext uri="{FF2B5EF4-FFF2-40B4-BE49-F238E27FC236}">
                <a16:creationId xmlns:a16="http://schemas.microsoft.com/office/drawing/2014/main" id="{57353223-B163-1B40-ADCB-2C391979663C}"/>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
        <p:nvSpPr>
          <p:cNvPr id="2" name="TextBox 1">
            <a:extLst>
              <a:ext uri="{FF2B5EF4-FFF2-40B4-BE49-F238E27FC236}">
                <a16:creationId xmlns:a16="http://schemas.microsoft.com/office/drawing/2014/main" id="{F0D857F0-C367-C247-A988-E67A28DB69E4}"/>
              </a:ext>
            </a:extLst>
          </p:cNvPr>
          <p:cNvSpPr txBox="1"/>
          <p:nvPr/>
        </p:nvSpPr>
        <p:spPr>
          <a:xfrm>
            <a:off x="5246926" y="4157330"/>
            <a:ext cx="3243580" cy="400110"/>
          </a:xfrm>
          <a:prstGeom prst="rect">
            <a:avLst/>
          </a:prstGeom>
          <a:solidFill>
            <a:schemeClr val="bg1"/>
          </a:solidFill>
        </p:spPr>
        <p:txBody>
          <a:bodyPr wrap="none" rtlCol="0">
            <a:spAutoFit/>
          </a:bodyPr>
          <a:lstStyle/>
          <a:p>
            <a:r>
              <a:rPr lang="en-US" sz="2000" dirty="0">
                <a:latin typeface="Avenir Medium" panose="02000503020000020003" pitchFamily="2" charset="0"/>
              </a:rPr>
              <a:t>These are </a:t>
            </a:r>
            <a:r>
              <a:rPr lang="en-US" sz="2000" b="1" dirty="0">
                <a:latin typeface="Avenir Black" panose="02000503020000020003" pitchFamily="2" charset="0"/>
              </a:rPr>
              <a:t>global</a:t>
            </a:r>
            <a:r>
              <a:rPr lang="en-US" sz="2000" dirty="0">
                <a:latin typeface="Avenir Medium" panose="02000503020000020003" pitchFamily="2" charset="0"/>
              </a:rPr>
              <a:t> reserves.</a:t>
            </a:r>
          </a:p>
        </p:txBody>
      </p:sp>
    </p:spTree>
    <p:extLst>
      <p:ext uri="{BB962C8B-B14F-4D97-AF65-F5344CB8AC3E}">
        <p14:creationId xmlns:p14="http://schemas.microsoft.com/office/powerpoint/2010/main" val="4235068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420732"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This changes if we mitigate GCC</a:t>
            </a:r>
          </a:p>
        </p:txBody>
      </p:sp>
      <p:sp>
        <p:nvSpPr>
          <p:cNvPr id="3" name="TextBox 2"/>
          <p:cNvSpPr txBox="1"/>
          <p:nvPr/>
        </p:nvSpPr>
        <p:spPr>
          <a:xfrm>
            <a:off x="3301842" y="6515388"/>
            <a:ext cx="5854488" cy="307777"/>
          </a:xfrm>
          <a:prstGeom prst="rect">
            <a:avLst/>
          </a:prstGeom>
          <a:noFill/>
        </p:spPr>
        <p:txBody>
          <a:bodyPr wrap="none" rtlCol="0">
            <a:spAutoFit/>
          </a:bodyPr>
          <a:lstStyle/>
          <a:p>
            <a:r>
              <a:rPr lang="en-US" sz="1400" dirty="0">
                <a:latin typeface="Avenir Medium"/>
                <a:cs typeface="Avenir Medium"/>
              </a:rPr>
              <a:t>https://</a:t>
            </a:r>
            <a:r>
              <a:rPr lang="en-US" sz="1400" dirty="0" err="1">
                <a:latin typeface="Avenir Medium"/>
                <a:cs typeface="Avenir Medium"/>
              </a:rPr>
              <a:t>ourworldindata.org</a:t>
            </a:r>
            <a:r>
              <a:rPr lang="en-US" sz="1400" dirty="0">
                <a:latin typeface="Avenir Medium"/>
                <a:cs typeface="Avenir Medium"/>
              </a:rPr>
              <a:t>/how-long-before-we-run-out-of-fossil-fuels</a:t>
            </a:r>
          </a:p>
        </p:txBody>
      </p:sp>
      <p:pic>
        <p:nvPicPr>
          <p:cNvPr id="7" name="Picture 6">
            <a:extLst>
              <a:ext uri="{FF2B5EF4-FFF2-40B4-BE49-F238E27FC236}">
                <a16:creationId xmlns:a16="http://schemas.microsoft.com/office/drawing/2014/main" id="{CB329BD0-C6A6-964D-BB4A-C0716B6E4A5F}"/>
              </a:ext>
            </a:extLst>
          </p:cNvPr>
          <p:cNvPicPr>
            <a:picLocks noChangeAspect="1"/>
          </p:cNvPicPr>
          <p:nvPr/>
        </p:nvPicPr>
        <p:blipFill>
          <a:blip r:embed="rId2"/>
          <a:stretch>
            <a:fillRect/>
          </a:stretch>
        </p:blipFill>
        <p:spPr>
          <a:xfrm>
            <a:off x="0" y="736556"/>
            <a:ext cx="9144000" cy="5746409"/>
          </a:xfrm>
          <a:prstGeom prst="rect">
            <a:avLst/>
          </a:prstGeom>
        </p:spPr>
      </p:pic>
      <p:pic>
        <p:nvPicPr>
          <p:cNvPr id="8" name="Picture 7">
            <a:extLst>
              <a:ext uri="{FF2B5EF4-FFF2-40B4-BE49-F238E27FC236}">
                <a16:creationId xmlns:a16="http://schemas.microsoft.com/office/drawing/2014/main" id="{507C40BE-E2C7-9B49-B187-F2480E4335A4}"/>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
        <p:nvSpPr>
          <p:cNvPr id="9" name="TextBox 8">
            <a:extLst>
              <a:ext uri="{FF2B5EF4-FFF2-40B4-BE49-F238E27FC236}">
                <a16:creationId xmlns:a16="http://schemas.microsoft.com/office/drawing/2014/main" id="{98FF50A8-D63E-D449-82CB-BB7465F0E2AC}"/>
              </a:ext>
            </a:extLst>
          </p:cNvPr>
          <p:cNvSpPr txBox="1"/>
          <p:nvPr/>
        </p:nvSpPr>
        <p:spPr>
          <a:xfrm>
            <a:off x="5406414" y="4890976"/>
            <a:ext cx="3240182" cy="400110"/>
          </a:xfrm>
          <a:prstGeom prst="rect">
            <a:avLst/>
          </a:prstGeom>
          <a:solidFill>
            <a:schemeClr val="bg1"/>
          </a:solidFill>
        </p:spPr>
        <p:txBody>
          <a:bodyPr wrap="none" rtlCol="0">
            <a:spAutoFit/>
          </a:bodyPr>
          <a:lstStyle/>
          <a:p>
            <a:r>
              <a:rPr lang="en-US" sz="2000" dirty="0">
                <a:latin typeface="Avenir Medium" panose="02000503020000020003" pitchFamily="2" charset="0"/>
              </a:rPr>
              <a:t>These are </a:t>
            </a:r>
            <a:r>
              <a:rPr lang="en-US" sz="2000" b="1" dirty="0">
                <a:latin typeface="Avenir Black" panose="02000503020000020003" pitchFamily="2" charset="0"/>
              </a:rPr>
              <a:t>global</a:t>
            </a:r>
            <a:r>
              <a:rPr lang="en-US" sz="2000" dirty="0">
                <a:latin typeface="Avenir Medium" panose="02000503020000020003" pitchFamily="2" charset="0"/>
              </a:rPr>
              <a:t> budgets.</a:t>
            </a:r>
          </a:p>
        </p:txBody>
      </p:sp>
    </p:spTree>
    <p:extLst>
      <p:ext uri="{BB962C8B-B14F-4D97-AF65-F5344CB8AC3E}">
        <p14:creationId xmlns:p14="http://schemas.microsoft.com/office/powerpoint/2010/main" val="2081317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7427126"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Why does sustainable energy matter?</a:t>
            </a:r>
          </a:p>
        </p:txBody>
      </p:sp>
      <p:sp>
        <p:nvSpPr>
          <p:cNvPr id="3" name="TextBox 2"/>
          <p:cNvSpPr txBox="1"/>
          <p:nvPr/>
        </p:nvSpPr>
        <p:spPr>
          <a:xfrm>
            <a:off x="5035178" y="6490457"/>
            <a:ext cx="4041790" cy="307777"/>
          </a:xfrm>
          <a:prstGeom prst="rect">
            <a:avLst/>
          </a:prstGeom>
          <a:noFill/>
        </p:spPr>
        <p:txBody>
          <a:bodyPr wrap="none" rtlCol="0">
            <a:spAutoFit/>
          </a:bodyPr>
          <a:lstStyle/>
          <a:p>
            <a:r>
              <a:rPr lang="en-US" sz="1400" dirty="0">
                <a:latin typeface="Avenir Medium"/>
                <a:cs typeface="Avenir Medium"/>
              </a:rPr>
              <a:t>Energy Systems &amp; Sustainability, 2/e, Chapter 1</a:t>
            </a:r>
          </a:p>
        </p:txBody>
      </p:sp>
      <p:sp>
        <p:nvSpPr>
          <p:cNvPr id="6" name="TextBox 5"/>
          <p:cNvSpPr txBox="1"/>
          <p:nvPr/>
        </p:nvSpPr>
        <p:spPr>
          <a:xfrm>
            <a:off x="323204" y="2425223"/>
            <a:ext cx="8793083" cy="400110"/>
          </a:xfrm>
          <a:prstGeom prst="rect">
            <a:avLst/>
          </a:prstGeom>
          <a:noFill/>
        </p:spPr>
        <p:txBody>
          <a:bodyPr wrap="square" rtlCol="0">
            <a:spAutoFit/>
          </a:bodyPr>
          <a:lstStyle/>
          <a:p>
            <a:r>
              <a:rPr lang="en-US" sz="2000" dirty="0">
                <a:latin typeface="Avenir Medium"/>
                <a:cs typeface="Avenir Medium"/>
              </a:rPr>
              <a:t>1. There is a very large </a:t>
            </a:r>
            <a:r>
              <a:rPr lang="en-US" sz="2000" u="sng" dirty="0">
                <a:latin typeface="Avenir Medium"/>
                <a:cs typeface="Avenir Medium"/>
              </a:rPr>
              <a:t>unmet demand </a:t>
            </a:r>
            <a:r>
              <a:rPr lang="en-US" sz="2000" dirty="0">
                <a:latin typeface="Avenir Medium"/>
                <a:cs typeface="Avenir Medium"/>
              </a:rPr>
              <a:t>for energy in developing countries.</a:t>
            </a:r>
            <a:endParaRPr lang="en-US" sz="1600" dirty="0">
              <a:latin typeface="Avenir Medium"/>
              <a:cs typeface="Avenir Medium"/>
            </a:endParaRPr>
          </a:p>
        </p:txBody>
      </p:sp>
      <p:sp>
        <p:nvSpPr>
          <p:cNvPr id="10" name="TextBox 9"/>
          <p:cNvSpPr txBox="1"/>
          <p:nvPr/>
        </p:nvSpPr>
        <p:spPr>
          <a:xfrm>
            <a:off x="287664" y="845119"/>
            <a:ext cx="8571577" cy="707886"/>
          </a:xfrm>
          <a:prstGeom prst="rect">
            <a:avLst/>
          </a:prstGeom>
          <a:noFill/>
        </p:spPr>
        <p:txBody>
          <a:bodyPr wrap="square" rtlCol="0">
            <a:spAutoFit/>
          </a:bodyPr>
          <a:lstStyle/>
          <a:p>
            <a:r>
              <a:rPr lang="en-US" sz="2000" dirty="0">
                <a:latin typeface="Avenir Medium"/>
                <a:cs typeface="Avenir Medium"/>
              </a:rPr>
              <a:t>There are three major reasons, each creating a </a:t>
            </a:r>
            <a:r>
              <a:rPr lang="en-US" sz="2000" dirty="0">
                <a:latin typeface="Avenir Black"/>
                <a:cs typeface="Avenir Black"/>
              </a:rPr>
              <a:t>point of view </a:t>
            </a:r>
            <a:r>
              <a:rPr lang="en-US" sz="2000" dirty="0">
                <a:latin typeface="Avenir Medium"/>
                <a:cs typeface="Avenir Medium"/>
              </a:rPr>
              <a:t>or perspective.</a:t>
            </a:r>
          </a:p>
        </p:txBody>
      </p:sp>
      <p:sp>
        <p:nvSpPr>
          <p:cNvPr id="12" name="TextBox 11"/>
          <p:cNvSpPr txBox="1"/>
          <p:nvPr/>
        </p:nvSpPr>
        <p:spPr>
          <a:xfrm>
            <a:off x="345361" y="3293090"/>
            <a:ext cx="8793083" cy="400110"/>
          </a:xfrm>
          <a:prstGeom prst="rect">
            <a:avLst/>
          </a:prstGeom>
          <a:noFill/>
        </p:spPr>
        <p:txBody>
          <a:bodyPr wrap="square" rtlCol="0">
            <a:spAutoFit/>
          </a:bodyPr>
          <a:lstStyle/>
          <a:p>
            <a:r>
              <a:rPr lang="en-US" sz="2000" dirty="0">
                <a:latin typeface="Avenir Medium"/>
                <a:cs typeface="Avenir Medium"/>
              </a:rPr>
              <a:t>2. The supply of fossil fuels is </a:t>
            </a:r>
            <a:r>
              <a:rPr lang="en-US" sz="2000" u="sng" dirty="0">
                <a:latin typeface="Avenir Medium"/>
                <a:cs typeface="Avenir Medium"/>
              </a:rPr>
              <a:t>finite</a:t>
            </a:r>
            <a:r>
              <a:rPr lang="en-US" sz="2000" dirty="0">
                <a:latin typeface="Avenir Medium"/>
                <a:cs typeface="Avenir Medium"/>
              </a:rPr>
              <a:t> and won’t meet these demands.</a:t>
            </a:r>
            <a:endParaRPr lang="en-US" sz="1600" dirty="0">
              <a:latin typeface="Avenir Medium"/>
              <a:cs typeface="Avenir Medium"/>
            </a:endParaRPr>
          </a:p>
        </p:txBody>
      </p:sp>
      <p:sp>
        <p:nvSpPr>
          <p:cNvPr id="13" name="TextBox 12"/>
          <p:cNvSpPr txBox="1"/>
          <p:nvPr/>
        </p:nvSpPr>
        <p:spPr>
          <a:xfrm>
            <a:off x="358976" y="4362301"/>
            <a:ext cx="8793083" cy="400110"/>
          </a:xfrm>
          <a:prstGeom prst="rect">
            <a:avLst/>
          </a:prstGeom>
          <a:noFill/>
        </p:spPr>
        <p:txBody>
          <a:bodyPr wrap="square" rtlCol="0">
            <a:spAutoFit/>
          </a:bodyPr>
          <a:lstStyle/>
          <a:p>
            <a:r>
              <a:rPr lang="en-US" sz="2000" dirty="0">
                <a:latin typeface="Avenir Medium"/>
                <a:cs typeface="Avenir Medium"/>
              </a:rPr>
              <a:t>3. </a:t>
            </a:r>
            <a:r>
              <a:rPr lang="en-US" sz="2000" u="sng" dirty="0">
                <a:latin typeface="Avenir Medium"/>
                <a:cs typeface="Avenir Medium"/>
              </a:rPr>
              <a:t>GCC</a:t>
            </a:r>
            <a:r>
              <a:rPr lang="en-US" sz="2000" dirty="0">
                <a:latin typeface="Avenir Medium"/>
                <a:cs typeface="Avenir Medium"/>
              </a:rPr>
              <a:t> requires us to dramatically reduce emissions of carbon dioxide.</a:t>
            </a:r>
            <a:endParaRPr lang="en-US" sz="1600" dirty="0">
              <a:latin typeface="Avenir Medium"/>
              <a:cs typeface="Avenir Medium"/>
            </a:endParaRPr>
          </a:p>
        </p:txBody>
      </p:sp>
      <p:sp>
        <p:nvSpPr>
          <p:cNvPr id="2" name="Rounded Rectangular Callout 1"/>
          <p:cNvSpPr/>
          <p:nvPr/>
        </p:nvSpPr>
        <p:spPr>
          <a:xfrm>
            <a:off x="2301001" y="1860782"/>
            <a:ext cx="2037743" cy="461063"/>
          </a:xfrm>
          <a:prstGeom prst="wedgeRoundRectCallout">
            <a:avLst>
              <a:gd name="adj1" fmla="val 25544"/>
              <a:gd name="adj2" fmla="val 10093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a:solidFill>
                  <a:schemeClr val="bg1"/>
                </a:solidFill>
                <a:latin typeface="Avenir Black"/>
                <a:cs typeface="Avenir Black"/>
              </a:rPr>
              <a:t>‘</a:t>
            </a:r>
            <a:r>
              <a:rPr lang="en-US" sz="2400" i="1" dirty="0" err="1">
                <a:solidFill>
                  <a:schemeClr val="bg1"/>
                </a:solidFill>
                <a:latin typeface="Avenir Black"/>
                <a:cs typeface="Avenir Black"/>
              </a:rPr>
              <a:t>Growthist</a:t>
            </a:r>
            <a:r>
              <a:rPr lang="en-US" sz="2400" i="1" dirty="0">
                <a:solidFill>
                  <a:schemeClr val="bg1"/>
                </a:solidFill>
                <a:latin typeface="Avenir Black"/>
                <a:cs typeface="Avenir Black"/>
              </a:rPr>
              <a:t>’</a:t>
            </a:r>
          </a:p>
        </p:txBody>
      </p:sp>
      <p:sp>
        <p:nvSpPr>
          <p:cNvPr id="17" name="Rounded Rectangular Callout 16"/>
          <p:cNvSpPr/>
          <p:nvPr/>
        </p:nvSpPr>
        <p:spPr>
          <a:xfrm>
            <a:off x="4185937" y="3856934"/>
            <a:ext cx="1708002" cy="461063"/>
          </a:xfrm>
          <a:prstGeom prst="wedgeRoundRectCallout">
            <a:avLst>
              <a:gd name="adj1" fmla="val -34601"/>
              <a:gd name="adj2" fmla="val -97654"/>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i="1" dirty="0">
                <a:solidFill>
                  <a:schemeClr val="bg1"/>
                </a:solidFill>
                <a:latin typeface="Avenir Black"/>
                <a:cs typeface="Avenir Black"/>
              </a:rPr>
              <a:t>‘</a:t>
            </a:r>
            <a:r>
              <a:rPr lang="en-US" sz="2400" i="1" dirty="0" err="1">
                <a:solidFill>
                  <a:schemeClr val="bg1"/>
                </a:solidFill>
                <a:latin typeface="Avenir Black"/>
                <a:cs typeface="Avenir Black"/>
              </a:rPr>
              <a:t>Peakist</a:t>
            </a:r>
            <a:r>
              <a:rPr lang="en-US" sz="2400" i="1" dirty="0">
                <a:solidFill>
                  <a:schemeClr val="bg1"/>
                </a:solidFill>
                <a:latin typeface="Avenir Black"/>
                <a:cs typeface="Avenir Black"/>
              </a:rPr>
              <a:t>’</a:t>
            </a:r>
          </a:p>
        </p:txBody>
      </p:sp>
      <p:sp>
        <p:nvSpPr>
          <p:cNvPr id="18" name="Rounded Rectangular Callout 17"/>
          <p:cNvSpPr/>
          <p:nvPr/>
        </p:nvSpPr>
        <p:spPr>
          <a:xfrm>
            <a:off x="870880" y="4982762"/>
            <a:ext cx="2985316" cy="461063"/>
          </a:xfrm>
          <a:prstGeom prst="wedgeRoundRectCallout">
            <a:avLst>
              <a:gd name="adj1" fmla="val -40514"/>
              <a:gd name="adj2" fmla="val -94450"/>
              <a:gd name="adj3" fmla="val 1666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i="1" dirty="0">
                <a:solidFill>
                  <a:schemeClr val="bg1"/>
                </a:solidFill>
                <a:latin typeface="Avenir Black"/>
                <a:cs typeface="Avenir Black"/>
              </a:rPr>
              <a:t>‘Environmentalist’</a:t>
            </a:r>
          </a:p>
        </p:txBody>
      </p:sp>
      <p:pic>
        <p:nvPicPr>
          <p:cNvPr id="14" name="Picture 13">
            <a:extLst>
              <a:ext uri="{FF2B5EF4-FFF2-40B4-BE49-F238E27FC236}">
                <a16:creationId xmlns:a16="http://schemas.microsoft.com/office/drawing/2014/main" id="{2A31AE2C-E906-4E42-B2E7-C1E0C887CDDF}"/>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365280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797222"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POV and perspective shape action</a:t>
            </a:r>
          </a:p>
        </p:txBody>
      </p:sp>
      <p:sp>
        <p:nvSpPr>
          <p:cNvPr id="3" name="Oval 2"/>
          <p:cNvSpPr/>
          <p:nvPr/>
        </p:nvSpPr>
        <p:spPr>
          <a:xfrm>
            <a:off x="4072331" y="2880704"/>
            <a:ext cx="2383006" cy="2132468"/>
          </a:xfrm>
          <a:prstGeom prst="ellipse">
            <a:avLst/>
          </a:prstGeom>
          <a:noFill/>
          <a:ln w="28575" cmpd="sng"/>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Oval 9"/>
          <p:cNvSpPr/>
          <p:nvPr/>
        </p:nvSpPr>
        <p:spPr>
          <a:xfrm>
            <a:off x="2441340" y="2865024"/>
            <a:ext cx="2383006" cy="2132468"/>
          </a:xfrm>
          <a:prstGeom prst="ellipse">
            <a:avLst/>
          </a:prstGeom>
          <a:noFill/>
          <a:ln w="28575" cmpd="sng">
            <a:solidFill>
              <a:schemeClr val="accent6">
                <a:lumMod val="75000"/>
              </a:schemeClr>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3" name="Oval 12"/>
          <p:cNvSpPr/>
          <p:nvPr/>
        </p:nvSpPr>
        <p:spPr>
          <a:xfrm>
            <a:off x="3294920" y="1668952"/>
            <a:ext cx="2383006" cy="2132468"/>
          </a:xfrm>
          <a:prstGeom prst="ellipse">
            <a:avLst/>
          </a:prstGeom>
          <a:noFill/>
          <a:ln w="28575" cmpd="sng">
            <a:solidFill>
              <a:schemeClr val="tx2">
                <a:lumMod val="60000"/>
                <a:lumOff val="40000"/>
              </a:schemeClr>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TextBox 5"/>
          <p:cNvSpPr txBox="1"/>
          <p:nvPr/>
        </p:nvSpPr>
        <p:spPr>
          <a:xfrm>
            <a:off x="3836184" y="2249795"/>
            <a:ext cx="1287532" cy="400110"/>
          </a:xfrm>
          <a:prstGeom prst="rect">
            <a:avLst/>
          </a:prstGeom>
          <a:noFill/>
        </p:spPr>
        <p:txBody>
          <a:bodyPr wrap="none" rtlCol="0">
            <a:spAutoFit/>
          </a:bodyPr>
          <a:lstStyle/>
          <a:p>
            <a:r>
              <a:rPr lang="en-US" sz="2000" dirty="0" err="1">
                <a:solidFill>
                  <a:schemeClr val="tx2">
                    <a:lumMod val="75000"/>
                  </a:schemeClr>
                </a:solidFill>
                <a:latin typeface="Avenir Medium"/>
                <a:cs typeface="Avenir Medium"/>
              </a:rPr>
              <a:t>growthist</a:t>
            </a:r>
            <a:endParaRPr lang="en-US" sz="2000" dirty="0">
              <a:solidFill>
                <a:schemeClr val="tx2">
                  <a:lumMod val="75000"/>
                </a:schemeClr>
              </a:solidFill>
              <a:latin typeface="Avenir Medium"/>
              <a:cs typeface="Avenir Medium"/>
            </a:endParaRPr>
          </a:p>
        </p:txBody>
      </p:sp>
      <p:sp>
        <p:nvSpPr>
          <p:cNvPr id="14" name="TextBox 13"/>
          <p:cNvSpPr txBox="1"/>
          <p:nvPr/>
        </p:nvSpPr>
        <p:spPr>
          <a:xfrm>
            <a:off x="4902736" y="3754380"/>
            <a:ext cx="2108506" cy="400110"/>
          </a:xfrm>
          <a:prstGeom prst="rect">
            <a:avLst/>
          </a:prstGeom>
          <a:solidFill>
            <a:schemeClr val="bg1"/>
          </a:solidFill>
        </p:spPr>
        <p:txBody>
          <a:bodyPr wrap="none" rtlCol="0">
            <a:spAutoFit/>
          </a:bodyPr>
          <a:lstStyle/>
          <a:p>
            <a:r>
              <a:rPr lang="en-US" sz="2000" dirty="0">
                <a:solidFill>
                  <a:schemeClr val="accent3">
                    <a:lumMod val="75000"/>
                  </a:schemeClr>
                </a:solidFill>
                <a:latin typeface="Avenir Medium"/>
                <a:cs typeface="Avenir Medium"/>
              </a:rPr>
              <a:t>environmentalist</a:t>
            </a:r>
          </a:p>
        </p:txBody>
      </p:sp>
      <p:sp>
        <p:nvSpPr>
          <p:cNvPr id="15" name="TextBox 14"/>
          <p:cNvSpPr txBox="1"/>
          <p:nvPr/>
        </p:nvSpPr>
        <p:spPr>
          <a:xfrm>
            <a:off x="2815659" y="3754380"/>
            <a:ext cx="1020525" cy="400110"/>
          </a:xfrm>
          <a:prstGeom prst="rect">
            <a:avLst/>
          </a:prstGeom>
          <a:noFill/>
        </p:spPr>
        <p:txBody>
          <a:bodyPr wrap="none" rtlCol="0">
            <a:spAutoFit/>
          </a:bodyPr>
          <a:lstStyle/>
          <a:p>
            <a:r>
              <a:rPr lang="en-US" sz="2000" dirty="0" err="1">
                <a:solidFill>
                  <a:schemeClr val="accent6">
                    <a:lumMod val="75000"/>
                  </a:schemeClr>
                </a:solidFill>
                <a:latin typeface="Avenir Medium"/>
                <a:cs typeface="Avenir Medium"/>
              </a:rPr>
              <a:t>peakist</a:t>
            </a:r>
            <a:endParaRPr lang="en-US" sz="2000" dirty="0">
              <a:solidFill>
                <a:schemeClr val="accent6">
                  <a:lumMod val="75000"/>
                </a:schemeClr>
              </a:solidFill>
              <a:latin typeface="Avenir Medium"/>
              <a:cs typeface="Avenir Medium"/>
            </a:endParaRPr>
          </a:p>
        </p:txBody>
      </p:sp>
      <p:sp>
        <p:nvSpPr>
          <p:cNvPr id="8" name="Rectangular Callout 7"/>
          <p:cNvSpPr/>
          <p:nvPr/>
        </p:nvSpPr>
        <p:spPr>
          <a:xfrm>
            <a:off x="5866062" y="909434"/>
            <a:ext cx="3132924" cy="1955589"/>
          </a:xfrm>
          <a:prstGeom prst="wedgeRectCallout">
            <a:avLst>
              <a:gd name="adj1" fmla="val -76281"/>
              <a:gd name="adj2" fmla="val 75350"/>
            </a:avLst>
          </a:prstGeom>
          <a:solidFill>
            <a:srgbClr val="FFFFFF"/>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‘As we get richer, I’ve no doubt we’ll find ingenious ways of getting the remaining fossil fuel out of the ground and we have other options like nuclear power too – but how much more carbon dioxide can we dump into the atmosphere?’</a:t>
            </a:r>
          </a:p>
        </p:txBody>
      </p:sp>
      <p:sp>
        <p:nvSpPr>
          <p:cNvPr id="16" name="Rectangular Callout 15"/>
          <p:cNvSpPr/>
          <p:nvPr/>
        </p:nvSpPr>
        <p:spPr>
          <a:xfrm>
            <a:off x="5905482" y="4725293"/>
            <a:ext cx="3132924" cy="1955589"/>
          </a:xfrm>
          <a:prstGeom prst="wedgeRectCallout">
            <a:avLst>
              <a:gd name="adj1" fmla="val -97298"/>
              <a:gd name="adj2" fmla="val -85010"/>
            </a:avLst>
          </a:prstGeom>
          <a:solidFill>
            <a:srgbClr val="FFFFFF"/>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‘Consumption is at the heart of the matter. We can’t go on </a:t>
            </a:r>
            <a:r>
              <a:rPr lang="en-US" sz="1600" dirty="0" err="1">
                <a:solidFill>
                  <a:schemeClr val="tx1"/>
                </a:solidFill>
              </a:rPr>
              <a:t>comsuming</a:t>
            </a:r>
            <a:r>
              <a:rPr lang="en-US" sz="1600" dirty="0">
                <a:solidFill>
                  <a:schemeClr val="tx1"/>
                </a:solidFill>
              </a:rPr>
              <a:t> as we do. The bad news is that we are changing the Earth’s climate. The good news is that we may be running out of cheap oil and gas, possibly coal’</a:t>
            </a:r>
          </a:p>
        </p:txBody>
      </p:sp>
      <p:sp>
        <p:nvSpPr>
          <p:cNvPr id="17" name="Rectangular Callout 16"/>
          <p:cNvSpPr/>
          <p:nvPr/>
        </p:nvSpPr>
        <p:spPr>
          <a:xfrm>
            <a:off x="228600" y="909434"/>
            <a:ext cx="2703124" cy="1955589"/>
          </a:xfrm>
          <a:prstGeom prst="wedgeRectCallout">
            <a:avLst>
              <a:gd name="adj1" fmla="val 84500"/>
              <a:gd name="adj2" fmla="val 74991"/>
            </a:avLst>
          </a:prstGeom>
          <a:solidFill>
            <a:srgbClr val="FFFFFF"/>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‘We’ve got plenty of options to solve climate change – but I am concerned that we are running out of cheaper energy supplies and this could impact on global economic growth rates.’</a:t>
            </a:r>
          </a:p>
        </p:txBody>
      </p:sp>
      <p:sp>
        <p:nvSpPr>
          <p:cNvPr id="18" name="Rectangular Callout 17"/>
          <p:cNvSpPr/>
          <p:nvPr/>
        </p:nvSpPr>
        <p:spPr>
          <a:xfrm>
            <a:off x="542160" y="5045773"/>
            <a:ext cx="2373893" cy="1461391"/>
          </a:xfrm>
          <a:prstGeom prst="wedgeRectCallout">
            <a:avLst>
              <a:gd name="adj1" fmla="val 116124"/>
              <a:gd name="adj2" fmla="val -148863"/>
            </a:avLst>
          </a:prstGeom>
          <a:solidFill>
            <a:srgbClr val="FFFFFF"/>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‘Economic prosperity is the key to solving the twin problems of maintaining energy supply and combatting climate change.’</a:t>
            </a:r>
          </a:p>
        </p:txBody>
      </p:sp>
      <p:pic>
        <p:nvPicPr>
          <p:cNvPr id="19" name="Picture 18">
            <a:extLst>
              <a:ext uri="{FF2B5EF4-FFF2-40B4-BE49-F238E27FC236}">
                <a16:creationId xmlns:a16="http://schemas.microsoft.com/office/drawing/2014/main" id="{19EE0E61-7303-8040-8298-E6FBCF713C16}"/>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46636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4457054"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Global climate change</a:t>
            </a:r>
          </a:p>
        </p:txBody>
      </p:sp>
      <p:sp>
        <p:nvSpPr>
          <p:cNvPr id="10" name="TextBox 9"/>
          <p:cNvSpPr txBox="1"/>
          <p:nvPr/>
        </p:nvSpPr>
        <p:spPr>
          <a:xfrm>
            <a:off x="1924493" y="3152385"/>
            <a:ext cx="5901070" cy="461665"/>
          </a:xfrm>
          <a:prstGeom prst="rect">
            <a:avLst/>
          </a:prstGeom>
          <a:noFill/>
        </p:spPr>
        <p:txBody>
          <a:bodyPr wrap="square" rtlCol="0">
            <a:spAutoFit/>
          </a:bodyPr>
          <a:lstStyle/>
          <a:p>
            <a:r>
              <a:rPr lang="en-US" sz="2400" b="1" dirty="0">
                <a:latin typeface="Avenir Medium"/>
                <a:cs typeface="Avenir Medium"/>
              </a:rPr>
              <a:t>Coming to you next week in Module 2!</a:t>
            </a:r>
          </a:p>
        </p:txBody>
      </p:sp>
      <p:pic>
        <p:nvPicPr>
          <p:cNvPr id="14" name="Picture 13">
            <a:extLst>
              <a:ext uri="{FF2B5EF4-FFF2-40B4-BE49-F238E27FC236}">
                <a16:creationId xmlns:a16="http://schemas.microsoft.com/office/drawing/2014/main" id="{F34B760D-BD59-594A-A901-43A6D3405FDE}"/>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2277360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3026827"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1. Introduction</a:t>
            </a:r>
          </a:p>
        </p:txBody>
      </p:sp>
      <p:sp>
        <p:nvSpPr>
          <p:cNvPr id="8" name="TextBox 7"/>
          <p:cNvSpPr txBox="1"/>
          <p:nvPr/>
        </p:nvSpPr>
        <p:spPr>
          <a:xfrm>
            <a:off x="2103378" y="2938887"/>
            <a:ext cx="4463081" cy="523220"/>
          </a:xfrm>
          <a:prstGeom prst="rect">
            <a:avLst/>
          </a:prstGeom>
          <a:noFill/>
        </p:spPr>
        <p:txBody>
          <a:bodyPr wrap="none" rtlCol="0">
            <a:spAutoFit/>
          </a:bodyPr>
          <a:lstStyle/>
          <a:p>
            <a:pPr lvl="1" algn="ctr"/>
            <a:r>
              <a:rPr lang="en-US" sz="2800" i="1" dirty="0">
                <a:latin typeface="Avenir Black"/>
                <a:cs typeface="Avenir Black"/>
              </a:rPr>
              <a:t>1.4: What is a system?</a:t>
            </a:r>
          </a:p>
        </p:txBody>
      </p:sp>
      <p:pic>
        <p:nvPicPr>
          <p:cNvPr id="6" name="Picture 5">
            <a:extLst>
              <a:ext uri="{FF2B5EF4-FFF2-40B4-BE49-F238E27FC236}">
                <a16:creationId xmlns:a16="http://schemas.microsoft.com/office/drawing/2014/main" id="{CC5FAE54-156F-3C40-A4F6-AC6264E2F8DD}"/>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2603363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3026827"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1. Introduction</a:t>
            </a:r>
          </a:p>
        </p:txBody>
      </p:sp>
      <p:sp>
        <p:nvSpPr>
          <p:cNvPr id="8" name="TextBox 7"/>
          <p:cNvSpPr txBox="1"/>
          <p:nvPr/>
        </p:nvSpPr>
        <p:spPr>
          <a:xfrm>
            <a:off x="2547760" y="2938887"/>
            <a:ext cx="4158511" cy="523220"/>
          </a:xfrm>
          <a:prstGeom prst="rect">
            <a:avLst/>
          </a:prstGeom>
          <a:noFill/>
        </p:spPr>
        <p:txBody>
          <a:bodyPr wrap="none" rtlCol="0">
            <a:spAutoFit/>
          </a:bodyPr>
          <a:lstStyle/>
          <a:p>
            <a:pPr lvl="1" algn="ctr"/>
            <a:r>
              <a:rPr lang="en-US" sz="2800" i="1" dirty="0">
                <a:latin typeface="Avenir Black"/>
                <a:cs typeface="Avenir Black"/>
              </a:rPr>
              <a:t>1.1: What is energy?</a:t>
            </a:r>
          </a:p>
        </p:txBody>
      </p:sp>
      <p:pic>
        <p:nvPicPr>
          <p:cNvPr id="6" name="Picture 5">
            <a:extLst>
              <a:ext uri="{FF2B5EF4-FFF2-40B4-BE49-F238E27FC236}">
                <a16:creationId xmlns:a16="http://schemas.microsoft.com/office/drawing/2014/main" id="{05213A13-619F-D84E-8103-2D32DC370B85}"/>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4093532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4232249"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What is a system? (1)</a:t>
            </a:r>
          </a:p>
        </p:txBody>
      </p:sp>
      <p:sp>
        <p:nvSpPr>
          <p:cNvPr id="2" name="TextBox 1"/>
          <p:cNvSpPr txBox="1"/>
          <p:nvPr/>
        </p:nvSpPr>
        <p:spPr>
          <a:xfrm>
            <a:off x="283886" y="3578422"/>
            <a:ext cx="8793082" cy="2800767"/>
          </a:xfrm>
          <a:prstGeom prst="rect">
            <a:avLst/>
          </a:prstGeom>
          <a:noFill/>
        </p:spPr>
        <p:txBody>
          <a:bodyPr wrap="square" rtlCol="0">
            <a:spAutoFit/>
          </a:bodyPr>
          <a:lstStyle/>
          <a:p>
            <a:r>
              <a:rPr lang="en-US" sz="2000" i="1" dirty="0">
                <a:latin typeface="Avenir Medium"/>
                <a:cs typeface="Avenir Medium"/>
              </a:rPr>
              <a:t>“So what is a system?  A system is a set of things-people, cells, molecules or whatever- interconnected in such a way that they produce a pattern of behavior over time.  The system may be buffeted, constricted, triggered, or driven by outside forces.  But the system's response to these forces is characteristic of itself, and that response is seldom simple in the real world.”</a:t>
            </a:r>
          </a:p>
          <a:p>
            <a:endParaRPr lang="en-US" sz="800" i="1" dirty="0">
              <a:latin typeface="Avenir Medium"/>
              <a:cs typeface="Avenir Medium"/>
            </a:endParaRPr>
          </a:p>
          <a:p>
            <a:r>
              <a:rPr lang="en-US" sz="2000" i="1" dirty="0">
                <a:latin typeface="Avenir Medium"/>
                <a:cs typeface="Avenir Medium"/>
              </a:rPr>
              <a:t>“The system, to a large extent causes its own behavior!”</a:t>
            </a:r>
          </a:p>
          <a:p>
            <a:endParaRPr lang="en-US" sz="800" i="1" dirty="0">
              <a:latin typeface="Avenir Medium"/>
              <a:cs typeface="Avenir Medium"/>
            </a:endParaRPr>
          </a:p>
          <a:p>
            <a:r>
              <a:rPr lang="en-US" sz="2000" i="1" dirty="0">
                <a:latin typeface="Avenir Medium"/>
                <a:cs typeface="Avenir Medium"/>
              </a:rPr>
              <a:t>						</a:t>
            </a:r>
            <a:r>
              <a:rPr lang="en-US" i="1" dirty="0">
                <a:latin typeface="Avenir Medium"/>
                <a:cs typeface="Avenir Medium"/>
              </a:rPr>
              <a:t>- </a:t>
            </a:r>
            <a:r>
              <a:rPr lang="en-US" i="1" dirty="0" err="1">
                <a:latin typeface="Avenir Medium"/>
                <a:cs typeface="Avenir Medium"/>
              </a:rPr>
              <a:t>Donella</a:t>
            </a:r>
            <a:r>
              <a:rPr lang="en-US" i="1" dirty="0">
                <a:latin typeface="Avenir Medium"/>
                <a:cs typeface="Avenir Medium"/>
              </a:rPr>
              <a:t> Meadows, Thinking in systems: a primer</a:t>
            </a:r>
          </a:p>
        </p:txBody>
      </p:sp>
      <p:pic>
        <p:nvPicPr>
          <p:cNvPr id="8" name="Picture 7" descr="ecological-energy-plug-symbol-with-cord-and-a-leaf_318-62261.jpg"/>
          <p:cNvPicPr>
            <a:picLocks noChangeAspect="1"/>
          </p:cNvPicPr>
          <p:nvPr/>
        </p:nvPicPr>
        <p:blipFill>
          <a:blip r:embed="rId2">
            <a:duotone>
              <a:schemeClr val="accent4">
                <a:shade val="45000"/>
                <a:satMod val="135000"/>
              </a:schemeClr>
              <a:prstClr val="white"/>
            </a:duotone>
            <a:alphaModFix amt="48000"/>
            <a:extLst>
              <a:ext uri="{28A0092B-C50C-407E-A947-70E740481C1C}">
                <a14:useLocalDpi xmlns:a14="http://schemas.microsoft.com/office/drawing/2010/main" val="0"/>
              </a:ext>
            </a:extLst>
          </a:blip>
          <a:stretch>
            <a:fillRect/>
          </a:stretch>
        </p:blipFill>
        <p:spPr>
          <a:xfrm>
            <a:off x="8462474" y="0"/>
            <a:ext cx="693856" cy="693856"/>
          </a:xfrm>
          <a:prstGeom prst="rect">
            <a:avLst/>
          </a:prstGeom>
        </p:spPr>
      </p:pic>
      <p:sp>
        <p:nvSpPr>
          <p:cNvPr id="9" name="TextBox 8"/>
          <p:cNvSpPr txBox="1"/>
          <p:nvPr/>
        </p:nvSpPr>
        <p:spPr>
          <a:xfrm>
            <a:off x="328904" y="837890"/>
            <a:ext cx="8510614" cy="2246769"/>
          </a:xfrm>
          <a:prstGeom prst="rect">
            <a:avLst/>
          </a:prstGeom>
          <a:noFill/>
        </p:spPr>
        <p:txBody>
          <a:bodyPr wrap="square" rtlCol="0">
            <a:spAutoFit/>
          </a:bodyPr>
          <a:lstStyle/>
          <a:p>
            <a:r>
              <a:rPr lang="en-US" sz="2000" dirty="0">
                <a:latin typeface="Avenir Medium"/>
                <a:cs typeface="Avenir Medium"/>
              </a:rPr>
              <a:t>1:  a regularly interacting or interdependent group of items forming a unified whole a number system: such as</a:t>
            </a:r>
          </a:p>
          <a:p>
            <a:pPr marL="457200" indent="-457200">
              <a:buAutoNum type="arabicParenBoth"/>
            </a:pPr>
            <a:r>
              <a:rPr lang="en-US" sz="2000" dirty="0">
                <a:latin typeface="Avenir Medium"/>
                <a:cs typeface="Avenir Medium"/>
              </a:rPr>
              <a:t>a group of interacting bodies under the influence of related forces a gravitational system </a:t>
            </a:r>
          </a:p>
          <a:p>
            <a:pPr marL="457200" indent="-457200">
              <a:buAutoNum type="arabicParenBoth"/>
            </a:pPr>
            <a:r>
              <a:rPr lang="en-US" sz="2000" dirty="0">
                <a:latin typeface="Avenir Medium"/>
                <a:cs typeface="Avenir Medium"/>
              </a:rPr>
              <a:t>an assemblage of substances that is in or tends to equilibrium a thermodynamic system</a:t>
            </a:r>
          </a:p>
          <a:p>
            <a:pPr lvl="3"/>
            <a:r>
              <a:rPr lang="en-US" sz="2000" dirty="0">
                <a:latin typeface="Avenir Medium"/>
                <a:cs typeface="Avenir Medium"/>
              </a:rPr>
              <a:t>									</a:t>
            </a:r>
            <a:r>
              <a:rPr lang="en-US" i="1" dirty="0">
                <a:latin typeface="Avenir Medium"/>
                <a:cs typeface="Avenir Medium"/>
              </a:rPr>
              <a:t>- Merriam-</a:t>
            </a:r>
            <a:r>
              <a:rPr lang="en-US" i="1" dirty="0" err="1">
                <a:latin typeface="Avenir Medium"/>
                <a:cs typeface="Avenir Medium"/>
              </a:rPr>
              <a:t>Webster.com</a:t>
            </a:r>
            <a:endParaRPr lang="en-US" sz="2000" dirty="0">
              <a:latin typeface="Avenir Medium"/>
              <a:cs typeface="Avenir Medium"/>
            </a:endParaRPr>
          </a:p>
        </p:txBody>
      </p:sp>
    </p:spTree>
    <p:extLst>
      <p:ext uri="{BB962C8B-B14F-4D97-AF65-F5344CB8AC3E}">
        <p14:creationId xmlns:p14="http://schemas.microsoft.com/office/powerpoint/2010/main" val="139811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4232249"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What is a system? (2)</a:t>
            </a:r>
          </a:p>
        </p:txBody>
      </p:sp>
      <p:sp>
        <p:nvSpPr>
          <p:cNvPr id="2" name="TextBox 1"/>
          <p:cNvSpPr txBox="1"/>
          <p:nvPr/>
        </p:nvSpPr>
        <p:spPr>
          <a:xfrm>
            <a:off x="283885" y="806828"/>
            <a:ext cx="8606115" cy="707886"/>
          </a:xfrm>
          <a:prstGeom prst="rect">
            <a:avLst/>
          </a:prstGeom>
          <a:noFill/>
        </p:spPr>
        <p:txBody>
          <a:bodyPr wrap="square" rtlCol="0">
            <a:spAutoFit/>
          </a:bodyPr>
          <a:lstStyle/>
          <a:p>
            <a:r>
              <a:rPr lang="en-US" sz="2000" dirty="0">
                <a:latin typeface="Avenir Black"/>
                <a:cs typeface="Avenir Medium"/>
              </a:rPr>
              <a:t>System: </a:t>
            </a:r>
            <a:r>
              <a:rPr lang="en-US" sz="2000" i="1" dirty="0">
                <a:latin typeface="Avenir Book" panose="02000503020000020003" pitchFamily="2" charset="0"/>
                <a:cs typeface="Avenir Medium"/>
              </a:rPr>
              <a:t>‘A system is an </a:t>
            </a:r>
            <a:r>
              <a:rPr lang="en-US" sz="2000" b="1" i="1" dirty="0">
                <a:latin typeface="Avenir Book" panose="02000503020000020003" pitchFamily="2" charset="0"/>
                <a:cs typeface="Avenir Medium"/>
              </a:rPr>
              <a:t>interconnected</a:t>
            </a:r>
            <a:r>
              <a:rPr lang="en-US" sz="2000" i="1" dirty="0">
                <a:latin typeface="Avenir Book" panose="02000503020000020003" pitchFamily="2" charset="0"/>
                <a:cs typeface="Avenir Medium"/>
              </a:rPr>
              <a:t> set of </a:t>
            </a:r>
            <a:r>
              <a:rPr lang="en-US" sz="2000" b="1" i="1" dirty="0">
                <a:latin typeface="Avenir Book" panose="02000503020000020003" pitchFamily="2" charset="0"/>
                <a:cs typeface="Avenir Medium"/>
              </a:rPr>
              <a:t>elements</a:t>
            </a:r>
            <a:r>
              <a:rPr lang="en-US" sz="2000" i="1" dirty="0">
                <a:latin typeface="Avenir Book" panose="02000503020000020003" pitchFamily="2" charset="0"/>
                <a:cs typeface="Avenir Medium"/>
              </a:rPr>
              <a:t> that is coherently organized in a way that achieves something (function or purpose)”</a:t>
            </a:r>
          </a:p>
        </p:txBody>
      </p:sp>
      <p:sp>
        <p:nvSpPr>
          <p:cNvPr id="3" name="TextBox 2"/>
          <p:cNvSpPr txBox="1"/>
          <p:nvPr/>
        </p:nvSpPr>
        <p:spPr>
          <a:xfrm>
            <a:off x="5738407" y="6550223"/>
            <a:ext cx="3417923" cy="307777"/>
          </a:xfrm>
          <a:prstGeom prst="rect">
            <a:avLst/>
          </a:prstGeom>
          <a:noFill/>
        </p:spPr>
        <p:txBody>
          <a:bodyPr wrap="none" rtlCol="0">
            <a:spAutoFit/>
          </a:bodyPr>
          <a:lstStyle/>
          <a:p>
            <a:r>
              <a:rPr lang="en-US" sz="1400" dirty="0">
                <a:latin typeface="Avenir Medium"/>
                <a:cs typeface="Avenir Medium"/>
              </a:rPr>
              <a:t>Donella Meadows, ‘Thinking in systems’</a:t>
            </a:r>
          </a:p>
        </p:txBody>
      </p:sp>
      <p:sp>
        <p:nvSpPr>
          <p:cNvPr id="8" name="TextBox 7">
            <a:extLst>
              <a:ext uri="{FF2B5EF4-FFF2-40B4-BE49-F238E27FC236}">
                <a16:creationId xmlns:a16="http://schemas.microsoft.com/office/drawing/2014/main" id="{3B22665E-926E-7241-9B80-780395FD7D75}"/>
              </a:ext>
            </a:extLst>
          </p:cNvPr>
          <p:cNvSpPr txBox="1"/>
          <p:nvPr/>
        </p:nvSpPr>
        <p:spPr>
          <a:xfrm>
            <a:off x="334685" y="2724528"/>
            <a:ext cx="8606115" cy="3745705"/>
          </a:xfrm>
          <a:prstGeom prst="rect">
            <a:avLst/>
          </a:prstGeom>
          <a:noFill/>
        </p:spPr>
        <p:txBody>
          <a:bodyPr wrap="square" rtlCol="0">
            <a:spAutoFit/>
          </a:bodyPr>
          <a:lstStyle/>
          <a:p>
            <a:pPr>
              <a:lnSpc>
                <a:spcPct val="150000"/>
              </a:lnSpc>
            </a:pPr>
            <a:r>
              <a:rPr lang="en-US" sz="2000" b="1" dirty="0">
                <a:latin typeface="Avenir Black" panose="02000503020000020003" pitchFamily="2" charset="0"/>
                <a:cs typeface="Avenir Medium"/>
              </a:rPr>
              <a:t>Characteristics</a:t>
            </a:r>
            <a:r>
              <a:rPr lang="en-US" sz="2000" dirty="0">
                <a:latin typeface="Avenir Medium" panose="02000503020000020003" pitchFamily="2" charset="0"/>
                <a:cs typeface="Avenir Medium"/>
              </a:rPr>
              <a:t> of systems:</a:t>
            </a:r>
          </a:p>
          <a:p>
            <a:pPr marL="800100" lvl="1" indent="-342900">
              <a:lnSpc>
                <a:spcPct val="150000"/>
              </a:lnSpc>
              <a:buFont typeface="Arial" panose="020B0604020202020204" pitchFamily="34" charset="0"/>
              <a:buChar char="•"/>
            </a:pPr>
            <a:r>
              <a:rPr lang="en-US" sz="2000" dirty="0">
                <a:latin typeface="Avenir Medium" panose="02000503020000020003" pitchFamily="2" charset="0"/>
                <a:cs typeface="Avenir Medium"/>
              </a:rPr>
              <a:t>Integrity (wholeness)</a:t>
            </a:r>
          </a:p>
          <a:p>
            <a:pPr marL="800100" lvl="1" indent="-342900">
              <a:lnSpc>
                <a:spcPct val="150000"/>
              </a:lnSpc>
              <a:buFont typeface="Arial" panose="020B0604020202020204" pitchFamily="34" charset="0"/>
              <a:buChar char="•"/>
            </a:pPr>
            <a:r>
              <a:rPr lang="en-US" sz="2000" dirty="0">
                <a:latin typeface="Avenir Medium" panose="02000503020000020003" pitchFamily="2" charset="0"/>
                <a:cs typeface="Avenir Medium"/>
              </a:rPr>
              <a:t>Adaptive</a:t>
            </a:r>
          </a:p>
          <a:p>
            <a:pPr marL="800100" lvl="1" indent="-342900">
              <a:lnSpc>
                <a:spcPct val="150000"/>
              </a:lnSpc>
              <a:buFont typeface="Arial" panose="020B0604020202020204" pitchFamily="34" charset="0"/>
              <a:buChar char="•"/>
            </a:pPr>
            <a:r>
              <a:rPr lang="en-US" sz="2000" dirty="0">
                <a:latin typeface="Avenir Medium" panose="02000503020000020003" pitchFamily="2" charset="0"/>
                <a:cs typeface="Avenir Medium"/>
              </a:rPr>
              <a:t>Resilient</a:t>
            </a:r>
          </a:p>
          <a:p>
            <a:pPr marL="800100" lvl="1" indent="-342900">
              <a:lnSpc>
                <a:spcPct val="150000"/>
              </a:lnSpc>
              <a:buFont typeface="Arial" panose="020B0604020202020204" pitchFamily="34" charset="0"/>
              <a:buChar char="•"/>
            </a:pPr>
            <a:r>
              <a:rPr lang="en-US" sz="2000" dirty="0">
                <a:latin typeface="Avenir Medium" panose="02000503020000020003" pitchFamily="2" charset="0"/>
                <a:cs typeface="Avenir Medium"/>
              </a:rPr>
              <a:t>Evolutionary</a:t>
            </a:r>
          </a:p>
          <a:p>
            <a:pPr marL="800100" lvl="1" indent="-342900">
              <a:lnSpc>
                <a:spcPct val="150000"/>
              </a:lnSpc>
              <a:buFont typeface="Arial" panose="020B0604020202020204" pitchFamily="34" charset="0"/>
              <a:buChar char="•"/>
            </a:pPr>
            <a:r>
              <a:rPr lang="en-US" sz="2000" dirty="0">
                <a:latin typeface="Avenir Medium" panose="02000503020000020003" pitchFamily="2" charset="0"/>
                <a:cs typeface="Avenir Medium"/>
              </a:rPr>
              <a:t>Goal-seeking</a:t>
            </a:r>
          </a:p>
          <a:p>
            <a:pPr marL="800100" lvl="1" indent="-342900">
              <a:lnSpc>
                <a:spcPct val="150000"/>
              </a:lnSpc>
              <a:buFont typeface="Arial" panose="020B0604020202020204" pitchFamily="34" charset="0"/>
              <a:buChar char="•"/>
            </a:pPr>
            <a:r>
              <a:rPr lang="en-US" sz="2000" dirty="0">
                <a:latin typeface="Avenir Medium" panose="02000503020000020003" pitchFamily="2" charset="0"/>
                <a:cs typeface="Avenir Medium"/>
              </a:rPr>
              <a:t>Self-preserving</a:t>
            </a:r>
          </a:p>
          <a:p>
            <a:pPr marL="800100" lvl="1" indent="-342900">
              <a:lnSpc>
                <a:spcPct val="150000"/>
              </a:lnSpc>
              <a:buFont typeface="Arial" panose="020B0604020202020204" pitchFamily="34" charset="0"/>
              <a:buChar char="•"/>
            </a:pPr>
            <a:r>
              <a:rPr lang="en-US" sz="2000" dirty="0">
                <a:latin typeface="Avenir Medium" panose="02000503020000020003" pitchFamily="2" charset="0"/>
                <a:cs typeface="Avenir Medium"/>
              </a:rPr>
              <a:t>Self-organizing</a:t>
            </a:r>
          </a:p>
        </p:txBody>
      </p:sp>
      <p:pic>
        <p:nvPicPr>
          <p:cNvPr id="9" name="Picture 8">
            <a:extLst>
              <a:ext uri="{FF2B5EF4-FFF2-40B4-BE49-F238E27FC236}">
                <a16:creationId xmlns:a16="http://schemas.microsoft.com/office/drawing/2014/main" id="{53052BE7-175A-9D4A-9A3C-0D1093BE691C}"/>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10" name="Rectangle 9">
            <a:extLst>
              <a:ext uri="{FF2B5EF4-FFF2-40B4-BE49-F238E27FC236}">
                <a16:creationId xmlns:a16="http://schemas.microsoft.com/office/drawing/2014/main" id="{0F60D8F7-FF1D-6A47-B3AD-79A2CD9ED3D1}"/>
              </a:ext>
            </a:extLst>
          </p:cNvPr>
          <p:cNvSpPr/>
          <p:nvPr/>
        </p:nvSpPr>
        <p:spPr>
          <a:xfrm>
            <a:off x="5428634" y="1667189"/>
            <a:ext cx="1418732" cy="914400"/>
          </a:xfrm>
          <a:prstGeom prst="rect">
            <a:avLst/>
          </a:prstGeom>
          <a:noFill/>
          <a:ln w="19050">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6666FF"/>
                </a:solidFill>
              </a:rPr>
              <a:t>Component 2</a:t>
            </a:r>
          </a:p>
        </p:txBody>
      </p:sp>
      <p:sp>
        <p:nvSpPr>
          <p:cNvPr id="11" name="Rectangle 10">
            <a:extLst>
              <a:ext uri="{FF2B5EF4-FFF2-40B4-BE49-F238E27FC236}">
                <a16:creationId xmlns:a16="http://schemas.microsoft.com/office/drawing/2014/main" id="{C299BD7D-454B-6546-9932-F19332A133B3}"/>
              </a:ext>
            </a:extLst>
          </p:cNvPr>
          <p:cNvSpPr/>
          <p:nvPr/>
        </p:nvSpPr>
        <p:spPr>
          <a:xfrm>
            <a:off x="2636872" y="1708152"/>
            <a:ext cx="1300504" cy="914400"/>
          </a:xfrm>
          <a:prstGeom prst="rect">
            <a:avLst/>
          </a:prstGeom>
          <a:noFill/>
          <a:ln w="19050">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6666FF"/>
                </a:solidFill>
              </a:rPr>
              <a:t>Component 1</a:t>
            </a:r>
          </a:p>
        </p:txBody>
      </p:sp>
      <p:cxnSp>
        <p:nvCxnSpPr>
          <p:cNvPr id="12" name="Straight Arrow Connector 11">
            <a:extLst>
              <a:ext uri="{FF2B5EF4-FFF2-40B4-BE49-F238E27FC236}">
                <a16:creationId xmlns:a16="http://schemas.microsoft.com/office/drawing/2014/main" id="{99947CD1-DEE0-E94A-9929-B832D6867A28}"/>
              </a:ext>
            </a:extLst>
          </p:cNvPr>
          <p:cNvCxnSpPr>
            <a:cxnSpLocks/>
          </p:cNvCxnSpPr>
          <p:nvPr/>
        </p:nvCxnSpPr>
        <p:spPr>
          <a:xfrm>
            <a:off x="4070726" y="2143286"/>
            <a:ext cx="1141947" cy="0"/>
          </a:xfrm>
          <a:prstGeom prst="straightConnector1">
            <a:avLst/>
          </a:prstGeom>
          <a:ln>
            <a:solidFill>
              <a:srgbClr val="6666FF"/>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299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2045753"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Example?</a:t>
            </a:r>
          </a:p>
        </p:txBody>
      </p:sp>
      <p:sp>
        <p:nvSpPr>
          <p:cNvPr id="2" name="TextBox 1"/>
          <p:cNvSpPr txBox="1"/>
          <p:nvPr/>
        </p:nvSpPr>
        <p:spPr>
          <a:xfrm>
            <a:off x="283885" y="806828"/>
            <a:ext cx="8606115" cy="400110"/>
          </a:xfrm>
          <a:prstGeom prst="rect">
            <a:avLst/>
          </a:prstGeom>
          <a:noFill/>
        </p:spPr>
        <p:txBody>
          <a:bodyPr wrap="square" rtlCol="0">
            <a:spAutoFit/>
          </a:bodyPr>
          <a:lstStyle/>
          <a:p>
            <a:r>
              <a:rPr lang="en-US" sz="2000" dirty="0">
                <a:latin typeface="Avenir Medium" panose="02000503020000020003" pitchFamily="2" charset="0"/>
                <a:cs typeface="Avenir Medium"/>
              </a:rPr>
              <a:t>A </a:t>
            </a:r>
            <a:r>
              <a:rPr lang="en-US" sz="2000" b="1" dirty="0">
                <a:latin typeface="Avenir Black" panose="02000503020000020003" pitchFamily="2" charset="0"/>
                <a:cs typeface="Avenir Medium"/>
              </a:rPr>
              <a:t>football team </a:t>
            </a:r>
            <a:r>
              <a:rPr lang="en-US" sz="2000" dirty="0">
                <a:latin typeface="Avenir Medium" panose="02000503020000020003" pitchFamily="2" charset="0"/>
                <a:cs typeface="Avenir Medium"/>
              </a:rPr>
              <a:t>is a system.</a:t>
            </a:r>
          </a:p>
        </p:txBody>
      </p:sp>
      <p:sp>
        <p:nvSpPr>
          <p:cNvPr id="3" name="TextBox 2"/>
          <p:cNvSpPr txBox="1"/>
          <p:nvPr/>
        </p:nvSpPr>
        <p:spPr>
          <a:xfrm>
            <a:off x="4577979" y="6490457"/>
            <a:ext cx="3417923" cy="307777"/>
          </a:xfrm>
          <a:prstGeom prst="rect">
            <a:avLst/>
          </a:prstGeom>
          <a:noFill/>
        </p:spPr>
        <p:txBody>
          <a:bodyPr wrap="none" rtlCol="0">
            <a:spAutoFit/>
          </a:bodyPr>
          <a:lstStyle/>
          <a:p>
            <a:r>
              <a:rPr lang="en-US" sz="1400" dirty="0">
                <a:latin typeface="Avenir Medium"/>
                <a:cs typeface="Avenir Medium"/>
              </a:rPr>
              <a:t>Donella Meadows, ‘Thinking in systems’</a:t>
            </a:r>
          </a:p>
        </p:txBody>
      </p:sp>
      <p:sp>
        <p:nvSpPr>
          <p:cNvPr id="9" name="TextBox 8">
            <a:extLst>
              <a:ext uri="{FF2B5EF4-FFF2-40B4-BE49-F238E27FC236}">
                <a16:creationId xmlns:a16="http://schemas.microsoft.com/office/drawing/2014/main" id="{B66FA155-3295-B841-B2F9-291ADE64C713}"/>
              </a:ext>
            </a:extLst>
          </p:cNvPr>
          <p:cNvSpPr txBox="1"/>
          <p:nvPr/>
        </p:nvSpPr>
        <p:spPr>
          <a:xfrm>
            <a:off x="283885" y="1251109"/>
            <a:ext cx="8606115"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venir Medium" panose="02000503020000020003" pitchFamily="2" charset="0"/>
                <a:cs typeface="Avenir Medium"/>
              </a:rPr>
              <a:t>What are the components or elements?</a:t>
            </a:r>
          </a:p>
        </p:txBody>
      </p:sp>
      <p:sp>
        <p:nvSpPr>
          <p:cNvPr id="10" name="TextBox 9">
            <a:extLst>
              <a:ext uri="{FF2B5EF4-FFF2-40B4-BE49-F238E27FC236}">
                <a16:creationId xmlns:a16="http://schemas.microsoft.com/office/drawing/2014/main" id="{7264B450-1980-BA46-923C-32DFD6B467A0}"/>
              </a:ext>
            </a:extLst>
          </p:cNvPr>
          <p:cNvSpPr txBox="1"/>
          <p:nvPr/>
        </p:nvSpPr>
        <p:spPr>
          <a:xfrm>
            <a:off x="283885" y="1657290"/>
            <a:ext cx="8606115"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venir Medium" panose="02000503020000020003" pitchFamily="2" charset="0"/>
                <a:cs typeface="Avenir Medium"/>
              </a:rPr>
              <a:t>What are the interconnections for flows?</a:t>
            </a:r>
          </a:p>
        </p:txBody>
      </p:sp>
      <p:sp>
        <p:nvSpPr>
          <p:cNvPr id="11" name="TextBox 10">
            <a:extLst>
              <a:ext uri="{FF2B5EF4-FFF2-40B4-BE49-F238E27FC236}">
                <a16:creationId xmlns:a16="http://schemas.microsoft.com/office/drawing/2014/main" id="{4EF5004E-EB9B-3142-96EA-C56799E3D2DC}"/>
              </a:ext>
            </a:extLst>
          </p:cNvPr>
          <p:cNvSpPr txBox="1"/>
          <p:nvPr/>
        </p:nvSpPr>
        <p:spPr>
          <a:xfrm>
            <a:off x="283885" y="2070398"/>
            <a:ext cx="8606115"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venir Medium" panose="02000503020000020003" pitchFamily="2" charset="0"/>
                <a:cs typeface="Avenir Medium"/>
              </a:rPr>
              <a:t>What is the purpose?</a:t>
            </a:r>
          </a:p>
        </p:txBody>
      </p:sp>
      <p:sp>
        <p:nvSpPr>
          <p:cNvPr id="6" name="Rectangle 5">
            <a:extLst>
              <a:ext uri="{FF2B5EF4-FFF2-40B4-BE49-F238E27FC236}">
                <a16:creationId xmlns:a16="http://schemas.microsoft.com/office/drawing/2014/main" id="{BDE65D47-059A-8E48-A773-34098E760225}"/>
              </a:ext>
            </a:extLst>
          </p:cNvPr>
          <p:cNvSpPr/>
          <p:nvPr/>
        </p:nvSpPr>
        <p:spPr>
          <a:xfrm>
            <a:off x="3530600" y="3566082"/>
            <a:ext cx="914400" cy="914400"/>
          </a:xfrm>
          <a:prstGeom prst="rect">
            <a:avLst/>
          </a:prstGeom>
          <a:noFill/>
          <a:ln w="19050">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6666FF"/>
                </a:solidFill>
              </a:rPr>
              <a:t>players</a:t>
            </a:r>
          </a:p>
        </p:txBody>
      </p:sp>
      <p:sp>
        <p:nvSpPr>
          <p:cNvPr id="14" name="Rectangle 13">
            <a:extLst>
              <a:ext uri="{FF2B5EF4-FFF2-40B4-BE49-F238E27FC236}">
                <a16:creationId xmlns:a16="http://schemas.microsoft.com/office/drawing/2014/main" id="{F6D6DDC2-55CE-2B43-BC5F-5060D1797E03}"/>
              </a:ext>
            </a:extLst>
          </p:cNvPr>
          <p:cNvSpPr/>
          <p:nvPr/>
        </p:nvSpPr>
        <p:spPr>
          <a:xfrm>
            <a:off x="5651500" y="2146678"/>
            <a:ext cx="914400" cy="914400"/>
          </a:xfrm>
          <a:prstGeom prst="rect">
            <a:avLst/>
          </a:prstGeom>
          <a:noFill/>
          <a:ln w="19050">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6666FF"/>
                </a:solidFill>
              </a:rPr>
              <a:t>coach</a:t>
            </a:r>
          </a:p>
        </p:txBody>
      </p:sp>
      <p:sp>
        <p:nvSpPr>
          <p:cNvPr id="15" name="Rectangle 14">
            <a:extLst>
              <a:ext uri="{FF2B5EF4-FFF2-40B4-BE49-F238E27FC236}">
                <a16:creationId xmlns:a16="http://schemas.microsoft.com/office/drawing/2014/main" id="{C18B18EC-AF62-4E4E-9480-EC9029B18B92}"/>
              </a:ext>
            </a:extLst>
          </p:cNvPr>
          <p:cNvSpPr/>
          <p:nvPr/>
        </p:nvSpPr>
        <p:spPr>
          <a:xfrm>
            <a:off x="5156200" y="4477864"/>
            <a:ext cx="1574800" cy="914400"/>
          </a:xfrm>
          <a:prstGeom prst="rect">
            <a:avLst/>
          </a:prstGeom>
          <a:noFill/>
          <a:ln w="19050">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6666FF"/>
                </a:solidFill>
              </a:rPr>
              <a:t>management</a:t>
            </a:r>
          </a:p>
        </p:txBody>
      </p:sp>
      <p:sp>
        <p:nvSpPr>
          <p:cNvPr id="16" name="Rectangle 15">
            <a:extLst>
              <a:ext uri="{FF2B5EF4-FFF2-40B4-BE49-F238E27FC236}">
                <a16:creationId xmlns:a16="http://schemas.microsoft.com/office/drawing/2014/main" id="{084D600B-5D42-EF47-9420-4AB1470D689E}"/>
              </a:ext>
            </a:extLst>
          </p:cNvPr>
          <p:cNvSpPr/>
          <p:nvPr/>
        </p:nvSpPr>
        <p:spPr>
          <a:xfrm>
            <a:off x="1955800" y="5118856"/>
            <a:ext cx="838200" cy="914400"/>
          </a:xfrm>
          <a:prstGeom prst="rect">
            <a:avLst/>
          </a:prstGeom>
          <a:noFill/>
          <a:ln w="19050">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6666FF"/>
                </a:solidFill>
              </a:rPr>
              <a:t>field</a:t>
            </a:r>
          </a:p>
        </p:txBody>
      </p:sp>
      <p:sp>
        <p:nvSpPr>
          <p:cNvPr id="17" name="Rectangle 16">
            <a:extLst>
              <a:ext uri="{FF2B5EF4-FFF2-40B4-BE49-F238E27FC236}">
                <a16:creationId xmlns:a16="http://schemas.microsoft.com/office/drawing/2014/main" id="{B510C24A-D370-9740-94DF-BD50056664CD}"/>
              </a:ext>
            </a:extLst>
          </p:cNvPr>
          <p:cNvSpPr/>
          <p:nvPr/>
        </p:nvSpPr>
        <p:spPr>
          <a:xfrm>
            <a:off x="1251476" y="3064830"/>
            <a:ext cx="838200" cy="914400"/>
          </a:xfrm>
          <a:prstGeom prst="rect">
            <a:avLst/>
          </a:prstGeom>
          <a:noFill/>
          <a:ln w="19050">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6666FF"/>
                </a:solidFill>
              </a:rPr>
              <a:t>ball</a:t>
            </a:r>
          </a:p>
        </p:txBody>
      </p:sp>
      <p:cxnSp>
        <p:nvCxnSpPr>
          <p:cNvPr id="19" name="Straight Arrow Connector 18">
            <a:extLst>
              <a:ext uri="{FF2B5EF4-FFF2-40B4-BE49-F238E27FC236}">
                <a16:creationId xmlns:a16="http://schemas.microsoft.com/office/drawing/2014/main" id="{99D82626-F6F9-CE49-B193-6E7BAE80D8B8}"/>
              </a:ext>
            </a:extLst>
          </p:cNvPr>
          <p:cNvCxnSpPr/>
          <p:nvPr/>
        </p:nvCxnSpPr>
        <p:spPr>
          <a:xfrm>
            <a:off x="2223026" y="3499964"/>
            <a:ext cx="1141947" cy="501252"/>
          </a:xfrm>
          <a:prstGeom prst="straightConnector1">
            <a:avLst/>
          </a:prstGeom>
          <a:ln>
            <a:solidFill>
              <a:srgbClr val="6666FF"/>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351AF40F-01CE-9D4F-BD3D-424DD6B4DA01}"/>
              </a:ext>
            </a:extLst>
          </p:cNvPr>
          <p:cNvSpPr txBox="1"/>
          <p:nvPr/>
        </p:nvSpPr>
        <p:spPr>
          <a:xfrm>
            <a:off x="2651647" y="3334148"/>
            <a:ext cx="652743" cy="369332"/>
          </a:xfrm>
          <a:prstGeom prst="rect">
            <a:avLst/>
          </a:prstGeom>
          <a:noFill/>
        </p:spPr>
        <p:txBody>
          <a:bodyPr wrap="none" rtlCol="0">
            <a:spAutoFit/>
          </a:bodyPr>
          <a:lstStyle/>
          <a:p>
            <a:r>
              <a:rPr lang="en-US" b="1" dirty="0">
                <a:solidFill>
                  <a:srgbClr val="6666FF"/>
                </a:solidFill>
              </a:rPr>
              <a:t>rules</a:t>
            </a:r>
          </a:p>
        </p:txBody>
      </p:sp>
      <p:cxnSp>
        <p:nvCxnSpPr>
          <p:cNvPr id="22" name="Straight Arrow Connector 21">
            <a:extLst>
              <a:ext uri="{FF2B5EF4-FFF2-40B4-BE49-F238E27FC236}">
                <a16:creationId xmlns:a16="http://schemas.microsoft.com/office/drawing/2014/main" id="{7CA103F0-2E00-8F4D-BEC4-6DB73B7AAC73}"/>
              </a:ext>
            </a:extLst>
          </p:cNvPr>
          <p:cNvCxnSpPr/>
          <p:nvPr/>
        </p:nvCxnSpPr>
        <p:spPr>
          <a:xfrm>
            <a:off x="2248426" y="3662822"/>
            <a:ext cx="1141947" cy="501252"/>
          </a:xfrm>
          <a:prstGeom prst="straightConnector1">
            <a:avLst/>
          </a:prstGeom>
          <a:ln>
            <a:solidFill>
              <a:srgbClr val="6666FF"/>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8C73C013-BF27-EB4A-8F9B-318F8F875FCF}"/>
              </a:ext>
            </a:extLst>
          </p:cNvPr>
          <p:cNvSpPr txBox="1"/>
          <p:nvPr/>
        </p:nvSpPr>
        <p:spPr>
          <a:xfrm>
            <a:off x="2192235" y="3942531"/>
            <a:ext cx="869918" cy="369332"/>
          </a:xfrm>
          <a:prstGeom prst="rect">
            <a:avLst/>
          </a:prstGeom>
          <a:noFill/>
        </p:spPr>
        <p:txBody>
          <a:bodyPr wrap="none" rtlCol="0">
            <a:spAutoFit/>
          </a:bodyPr>
          <a:lstStyle/>
          <a:p>
            <a:r>
              <a:rPr lang="en-US" b="1" dirty="0">
                <a:solidFill>
                  <a:srgbClr val="6666FF"/>
                </a:solidFill>
              </a:rPr>
              <a:t>physics</a:t>
            </a:r>
          </a:p>
        </p:txBody>
      </p:sp>
      <p:cxnSp>
        <p:nvCxnSpPr>
          <p:cNvPr id="24" name="Straight Arrow Connector 23">
            <a:extLst>
              <a:ext uri="{FF2B5EF4-FFF2-40B4-BE49-F238E27FC236}">
                <a16:creationId xmlns:a16="http://schemas.microsoft.com/office/drawing/2014/main" id="{C4F6D819-3C1C-924C-95F3-FCF723CE0C20}"/>
              </a:ext>
            </a:extLst>
          </p:cNvPr>
          <p:cNvCxnSpPr>
            <a:cxnSpLocks/>
          </p:cNvCxnSpPr>
          <p:nvPr/>
        </p:nvCxnSpPr>
        <p:spPr>
          <a:xfrm flipH="1">
            <a:off x="4572000" y="2676185"/>
            <a:ext cx="939801" cy="889897"/>
          </a:xfrm>
          <a:prstGeom prst="straightConnector1">
            <a:avLst/>
          </a:prstGeom>
          <a:ln>
            <a:solidFill>
              <a:srgbClr val="6666FF"/>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06005B25-7ED1-A94E-87FB-9C3C27740987}"/>
              </a:ext>
            </a:extLst>
          </p:cNvPr>
          <p:cNvSpPr txBox="1"/>
          <p:nvPr/>
        </p:nvSpPr>
        <p:spPr>
          <a:xfrm>
            <a:off x="4179475" y="2778406"/>
            <a:ext cx="952761" cy="369332"/>
          </a:xfrm>
          <a:prstGeom prst="rect">
            <a:avLst/>
          </a:prstGeom>
          <a:noFill/>
        </p:spPr>
        <p:txBody>
          <a:bodyPr wrap="none" rtlCol="0">
            <a:spAutoFit/>
          </a:bodyPr>
          <a:lstStyle/>
          <a:p>
            <a:r>
              <a:rPr lang="en-US" b="1" dirty="0">
                <a:solidFill>
                  <a:srgbClr val="6666FF"/>
                </a:solidFill>
              </a:rPr>
              <a:t>strategy</a:t>
            </a:r>
          </a:p>
        </p:txBody>
      </p:sp>
      <p:cxnSp>
        <p:nvCxnSpPr>
          <p:cNvPr id="28" name="Straight Arrow Connector 27">
            <a:extLst>
              <a:ext uri="{FF2B5EF4-FFF2-40B4-BE49-F238E27FC236}">
                <a16:creationId xmlns:a16="http://schemas.microsoft.com/office/drawing/2014/main" id="{4457EB13-FE7D-AA4B-A03A-15748530A03C}"/>
              </a:ext>
            </a:extLst>
          </p:cNvPr>
          <p:cNvCxnSpPr>
            <a:cxnSpLocks/>
          </p:cNvCxnSpPr>
          <p:nvPr/>
        </p:nvCxnSpPr>
        <p:spPr>
          <a:xfrm flipH="1">
            <a:off x="6108699" y="3121133"/>
            <a:ext cx="1" cy="1249732"/>
          </a:xfrm>
          <a:prstGeom prst="straightConnector1">
            <a:avLst/>
          </a:prstGeom>
          <a:ln>
            <a:solidFill>
              <a:srgbClr val="6666FF"/>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896AC680-2698-1746-891D-0C2BFAB39D70}"/>
              </a:ext>
            </a:extLst>
          </p:cNvPr>
          <p:cNvSpPr txBox="1"/>
          <p:nvPr/>
        </p:nvSpPr>
        <p:spPr>
          <a:xfrm>
            <a:off x="6209909" y="3544116"/>
            <a:ext cx="1110882" cy="369332"/>
          </a:xfrm>
          <a:prstGeom prst="rect">
            <a:avLst/>
          </a:prstGeom>
          <a:noFill/>
        </p:spPr>
        <p:txBody>
          <a:bodyPr wrap="none" rtlCol="0">
            <a:spAutoFit/>
          </a:bodyPr>
          <a:lstStyle/>
          <a:p>
            <a:r>
              <a:rPr lang="en-US" b="1" dirty="0">
                <a:solidFill>
                  <a:srgbClr val="6666FF"/>
                </a:solidFill>
              </a:rPr>
              <a:t>pressure?</a:t>
            </a:r>
          </a:p>
        </p:txBody>
      </p:sp>
      <p:cxnSp>
        <p:nvCxnSpPr>
          <p:cNvPr id="31" name="Straight Arrow Connector 30">
            <a:extLst>
              <a:ext uri="{FF2B5EF4-FFF2-40B4-BE49-F238E27FC236}">
                <a16:creationId xmlns:a16="http://schemas.microsoft.com/office/drawing/2014/main" id="{47AB1A2A-2661-BA4D-A228-C934F01CA14A}"/>
              </a:ext>
            </a:extLst>
          </p:cNvPr>
          <p:cNvCxnSpPr>
            <a:cxnSpLocks/>
          </p:cNvCxnSpPr>
          <p:nvPr/>
        </p:nvCxnSpPr>
        <p:spPr>
          <a:xfrm flipV="1">
            <a:off x="2956288" y="4754430"/>
            <a:ext cx="891812" cy="817462"/>
          </a:xfrm>
          <a:prstGeom prst="straightConnector1">
            <a:avLst/>
          </a:prstGeom>
          <a:ln>
            <a:solidFill>
              <a:srgbClr val="6666FF"/>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EA6A9022-6701-6447-92FF-634DDD79BDB0}"/>
              </a:ext>
            </a:extLst>
          </p:cNvPr>
          <p:cNvCxnSpPr>
            <a:cxnSpLocks/>
          </p:cNvCxnSpPr>
          <p:nvPr/>
        </p:nvCxnSpPr>
        <p:spPr>
          <a:xfrm flipV="1">
            <a:off x="3002144" y="4923049"/>
            <a:ext cx="891812" cy="817462"/>
          </a:xfrm>
          <a:prstGeom prst="straightConnector1">
            <a:avLst/>
          </a:prstGeom>
          <a:ln>
            <a:solidFill>
              <a:srgbClr val="6666FF"/>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2864519F-4222-3F49-AAEB-87CC5CCF4F09}"/>
              </a:ext>
            </a:extLst>
          </p:cNvPr>
          <p:cNvSpPr txBox="1"/>
          <p:nvPr/>
        </p:nvSpPr>
        <p:spPr>
          <a:xfrm>
            <a:off x="2856798" y="4754430"/>
            <a:ext cx="652743" cy="369332"/>
          </a:xfrm>
          <a:prstGeom prst="rect">
            <a:avLst/>
          </a:prstGeom>
          <a:noFill/>
        </p:spPr>
        <p:txBody>
          <a:bodyPr wrap="none" rtlCol="0">
            <a:spAutoFit/>
          </a:bodyPr>
          <a:lstStyle/>
          <a:p>
            <a:r>
              <a:rPr lang="en-US" b="1" dirty="0">
                <a:solidFill>
                  <a:srgbClr val="6666FF"/>
                </a:solidFill>
              </a:rPr>
              <a:t>rules</a:t>
            </a:r>
          </a:p>
        </p:txBody>
      </p:sp>
      <p:sp>
        <p:nvSpPr>
          <p:cNvPr id="36" name="TextBox 35">
            <a:extLst>
              <a:ext uri="{FF2B5EF4-FFF2-40B4-BE49-F238E27FC236}">
                <a16:creationId xmlns:a16="http://schemas.microsoft.com/office/drawing/2014/main" id="{B7302E32-82B7-EE4C-B845-3B9DB9DDD84E}"/>
              </a:ext>
            </a:extLst>
          </p:cNvPr>
          <p:cNvSpPr txBox="1"/>
          <p:nvPr/>
        </p:nvSpPr>
        <p:spPr>
          <a:xfrm>
            <a:off x="3402194" y="5329074"/>
            <a:ext cx="869918" cy="369332"/>
          </a:xfrm>
          <a:prstGeom prst="rect">
            <a:avLst/>
          </a:prstGeom>
          <a:noFill/>
        </p:spPr>
        <p:txBody>
          <a:bodyPr wrap="none" rtlCol="0">
            <a:spAutoFit/>
          </a:bodyPr>
          <a:lstStyle/>
          <a:p>
            <a:r>
              <a:rPr lang="en-US" b="1" dirty="0">
                <a:solidFill>
                  <a:srgbClr val="6666FF"/>
                </a:solidFill>
              </a:rPr>
              <a:t>physics</a:t>
            </a:r>
          </a:p>
        </p:txBody>
      </p:sp>
      <p:sp>
        <p:nvSpPr>
          <p:cNvPr id="37" name="TextBox 36">
            <a:extLst>
              <a:ext uri="{FF2B5EF4-FFF2-40B4-BE49-F238E27FC236}">
                <a16:creationId xmlns:a16="http://schemas.microsoft.com/office/drawing/2014/main" id="{A07DFE5D-457F-3C47-900D-1C314DC2F49F}"/>
              </a:ext>
            </a:extLst>
          </p:cNvPr>
          <p:cNvSpPr txBox="1"/>
          <p:nvPr/>
        </p:nvSpPr>
        <p:spPr>
          <a:xfrm>
            <a:off x="4832718" y="5798856"/>
            <a:ext cx="2836226" cy="369332"/>
          </a:xfrm>
          <a:prstGeom prst="rect">
            <a:avLst/>
          </a:prstGeom>
          <a:noFill/>
        </p:spPr>
        <p:txBody>
          <a:bodyPr wrap="none" rtlCol="0">
            <a:spAutoFit/>
          </a:bodyPr>
          <a:lstStyle/>
          <a:p>
            <a:r>
              <a:rPr lang="en-US" b="1" dirty="0">
                <a:solidFill>
                  <a:srgbClr val="6666FF"/>
                </a:solidFill>
              </a:rPr>
              <a:t>Purpose: winning, $.... Fun?</a:t>
            </a:r>
          </a:p>
        </p:txBody>
      </p:sp>
      <p:pic>
        <p:nvPicPr>
          <p:cNvPr id="29" name="Picture 28">
            <a:extLst>
              <a:ext uri="{FF2B5EF4-FFF2-40B4-BE49-F238E27FC236}">
                <a16:creationId xmlns:a16="http://schemas.microsoft.com/office/drawing/2014/main" id="{6D5839B9-6ECE-2F42-A809-00415A01C5ED}"/>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352193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6" grpId="0" animBg="1"/>
      <p:bldP spid="14" grpId="0" animBg="1"/>
      <p:bldP spid="15" grpId="0" animBg="1"/>
      <p:bldP spid="16" grpId="0" animBg="1"/>
      <p:bldP spid="17" grpId="0" animBg="1"/>
      <p:bldP spid="20" grpId="0"/>
      <p:bldP spid="23" grpId="0"/>
      <p:bldP spid="27" grpId="0"/>
      <p:bldP spid="30" grpId="0"/>
      <p:bldP spid="35" grpId="0"/>
      <p:bldP spid="36"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7044877"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Sub-systems should be in harmony</a:t>
            </a:r>
          </a:p>
        </p:txBody>
      </p:sp>
      <p:sp>
        <p:nvSpPr>
          <p:cNvPr id="2" name="TextBox 1"/>
          <p:cNvSpPr txBox="1"/>
          <p:nvPr/>
        </p:nvSpPr>
        <p:spPr>
          <a:xfrm>
            <a:off x="283885" y="806828"/>
            <a:ext cx="8606115" cy="400110"/>
          </a:xfrm>
          <a:prstGeom prst="rect">
            <a:avLst/>
          </a:prstGeom>
          <a:noFill/>
        </p:spPr>
        <p:txBody>
          <a:bodyPr wrap="square" rtlCol="0">
            <a:spAutoFit/>
          </a:bodyPr>
          <a:lstStyle/>
          <a:p>
            <a:r>
              <a:rPr lang="en-US" sz="2000" b="1" dirty="0">
                <a:latin typeface="Avenir Black" panose="02000503020000020003" pitchFamily="2" charset="0"/>
                <a:cs typeface="Avenir Medium"/>
              </a:rPr>
              <a:t>Example: </a:t>
            </a:r>
            <a:r>
              <a:rPr lang="en-US" sz="2000" dirty="0">
                <a:latin typeface="Avenir Medium" panose="02000503020000020003" pitchFamily="2" charset="0"/>
                <a:cs typeface="Avenir Medium"/>
              </a:rPr>
              <a:t>college or university</a:t>
            </a:r>
          </a:p>
        </p:txBody>
      </p:sp>
      <p:sp>
        <p:nvSpPr>
          <p:cNvPr id="3" name="TextBox 2"/>
          <p:cNvSpPr txBox="1"/>
          <p:nvPr/>
        </p:nvSpPr>
        <p:spPr>
          <a:xfrm rot="16200000">
            <a:off x="-1480362" y="4920573"/>
            <a:ext cx="3417923" cy="307777"/>
          </a:xfrm>
          <a:prstGeom prst="rect">
            <a:avLst/>
          </a:prstGeom>
          <a:noFill/>
        </p:spPr>
        <p:txBody>
          <a:bodyPr wrap="none" rtlCol="0">
            <a:spAutoFit/>
          </a:bodyPr>
          <a:lstStyle/>
          <a:p>
            <a:r>
              <a:rPr lang="en-US" sz="1400" dirty="0">
                <a:latin typeface="Avenir Medium"/>
                <a:cs typeface="Avenir Medium"/>
              </a:rPr>
              <a:t>Donella Meadows, ‘Thinking in systems’</a:t>
            </a:r>
          </a:p>
        </p:txBody>
      </p:sp>
      <p:sp>
        <p:nvSpPr>
          <p:cNvPr id="9" name="TextBox 8">
            <a:extLst>
              <a:ext uri="{FF2B5EF4-FFF2-40B4-BE49-F238E27FC236}">
                <a16:creationId xmlns:a16="http://schemas.microsoft.com/office/drawing/2014/main" id="{B66FA155-3295-B841-B2F9-291ADE64C713}"/>
              </a:ext>
            </a:extLst>
          </p:cNvPr>
          <p:cNvSpPr txBox="1"/>
          <p:nvPr/>
        </p:nvSpPr>
        <p:spPr>
          <a:xfrm>
            <a:off x="283885" y="1251109"/>
            <a:ext cx="8606115" cy="400110"/>
          </a:xfrm>
          <a:prstGeom prst="rect">
            <a:avLst/>
          </a:prstGeom>
          <a:noFill/>
        </p:spPr>
        <p:txBody>
          <a:bodyPr wrap="square" rtlCol="0">
            <a:spAutoFit/>
          </a:bodyPr>
          <a:lstStyle/>
          <a:p>
            <a:pPr marL="342900" indent="-342900">
              <a:buFont typeface="Arial" panose="020B0604020202020204" pitchFamily="34" charset="0"/>
              <a:buChar char="•"/>
            </a:pPr>
            <a:r>
              <a:rPr lang="en-US" sz="2000" u="sng" dirty="0">
                <a:latin typeface="Avenir Medium" panose="02000503020000020003" pitchFamily="2" charset="0"/>
                <a:cs typeface="Avenir Medium"/>
              </a:rPr>
              <a:t>Purposes</a:t>
            </a:r>
            <a:r>
              <a:rPr lang="en-US" sz="2000" dirty="0">
                <a:latin typeface="Avenir Medium" panose="02000503020000020003" pitchFamily="2" charset="0"/>
                <a:cs typeface="Avenir Medium"/>
              </a:rPr>
              <a:t> of students vs. faculty vs. administrators?</a:t>
            </a:r>
          </a:p>
        </p:txBody>
      </p:sp>
      <p:pic>
        <p:nvPicPr>
          <p:cNvPr id="8" name="Picture 7">
            <a:extLst>
              <a:ext uri="{FF2B5EF4-FFF2-40B4-BE49-F238E27FC236}">
                <a16:creationId xmlns:a16="http://schemas.microsoft.com/office/drawing/2014/main" id="{42DD3F86-E95C-4D4D-905E-1FC0B2438178}"/>
              </a:ext>
            </a:extLst>
          </p:cNvPr>
          <p:cNvPicPr>
            <a:picLocks noChangeAspect="1"/>
          </p:cNvPicPr>
          <p:nvPr/>
        </p:nvPicPr>
        <p:blipFill>
          <a:blip r:embed="rId2"/>
          <a:stretch>
            <a:fillRect/>
          </a:stretch>
        </p:blipFill>
        <p:spPr>
          <a:xfrm>
            <a:off x="1576289" y="1802005"/>
            <a:ext cx="7493000" cy="4981418"/>
          </a:xfrm>
          <a:prstGeom prst="rect">
            <a:avLst/>
          </a:prstGeom>
        </p:spPr>
      </p:pic>
      <p:pic>
        <p:nvPicPr>
          <p:cNvPr id="10" name="Picture 9">
            <a:extLst>
              <a:ext uri="{FF2B5EF4-FFF2-40B4-BE49-F238E27FC236}">
                <a16:creationId xmlns:a16="http://schemas.microsoft.com/office/drawing/2014/main" id="{9731BC2A-6831-CB47-9C45-C6750717766F}"/>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93084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388C4A-966D-1049-B8FA-7B586D9C2985}"/>
              </a:ext>
            </a:extLst>
          </p:cNvPr>
          <p:cNvPicPr>
            <a:picLocks noChangeAspect="1"/>
          </p:cNvPicPr>
          <p:nvPr/>
        </p:nvPicPr>
        <p:blipFill>
          <a:blip r:embed="rId2"/>
          <a:stretch>
            <a:fillRect/>
          </a:stretch>
        </p:blipFill>
        <p:spPr>
          <a:xfrm>
            <a:off x="5794449" y="829742"/>
            <a:ext cx="3253575" cy="2885115"/>
          </a:xfrm>
          <a:prstGeom prst="rect">
            <a:avLst/>
          </a:prstGeom>
        </p:spPr>
      </p:pic>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935681"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Diagramming the bathtub example</a:t>
            </a:r>
          </a:p>
        </p:txBody>
      </p:sp>
      <p:sp>
        <p:nvSpPr>
          <p:cNvPr id="2" name="TextBox 1"/>
          <p:cNvSpPr txBox="1"/>
          <p:nvPr/>
        </p:nvSpPr>
        <p:spPr>
          <a:xfrm>
            <a:off x="283885" y="806828"/>
            <a:ext cx="8606115" cy="400110"/>
          </a:xfrm>
          <a:prstGeom prst="rect">
            <a:avLst/>
          </a:prstGeom>
          <a:noFill/>
        </p:spPr>
        <p:txBody>
          <a:bodyPr wrap="square" rtlCol="0">
            <a:spAutoFit/>
          </a:bodyPr>
          <a:lstStyle/>
          <a:p>
            <a:r>
              <a:rPr lang="en-US" sz="2000" b="1" dirty="0">
                <a:latin typeface="Avenir Black" panose="02000503020000020003" pitchFamily="2" charset="0"/>
                <a:cs typeface="Avenir Medium"/>
              </a:rPr>
              <a:t>Bathtub: </a:t>
            </a:r>
            <a:r>
              <a:rPr lang="en-US" sz="2000" dirty="0">
                <a:latin typeface="Avenir Medium" panose="02000503020000020003" pitchFamily="2" charset="0"/>
                <a:cs typeface="Avenir Medium"/>
              </a:rPr>
              <a:t>classic example for about systems diagrams and behavior</a:t>
            </a:r>
          </a:p>
        </p:txBody>
      </p:sp>
      <p:sp>
        <p:nvSpPr>
          <p:cNvPr id="3" name="TextBox 2"/>
          <p:cNvSpPr txBox="1"/>
          <p:nvPr/>
        </p:nvSpPr>
        <p:spPr>
          <a:xfrm>
            <a:off x="21546" y="6532806"/>
            <a:ext cx="3417923" cy="307777"/>
          </a:xfrm>
          <a:prstGeom prst="rect">
            <a:avLst/>
          </a:prstGeom>
          <a:noFill/>
        </p:spPr>
        <p:txBody>
          <a:bodyPr wrap="none" rtlCol="0">
            <a:spAutoFit/>
          </a:bodyPr>
          <a:lstStyle/>
          <a:p>
            <a:r>
              <a:rPr lang="en-US" sz="1400" dirty="0">
                <a:latin typeface="Avenir Medium"/>
                <a:cs typeface="Avenir Medium"/>
              </a:rPr>
              <a:t>Donella Meadows, ‘Thinking in systems’</a:t>
            </a:r>
          </a:p>
        </p:txBody>
      </p:sp>
      <p:pic>
        <p:nvPicPr>
          <p:cNvPr id="11" name="Picture 10">
            <a:extLst>
              <a:ext uri="{FF2B5EF4-FFF2-40B4-BE49-F238E27FC236}">
                <a16:creationId xmlns:a16="http://schemas.microsoft.com/office/drawing/2014/main" id="{8D2119E2-BF15-704E-A925-BB9EFDFDB096}"/>
              </a:ext>
            </a:extLst>
          </p:cNvPr>
          <p:cNvPicPr>
            <a:picLocks noChangeAspect="1"/>
          </p:cNvPicPr>
          <p:nvPr/>
        </p:nvPicPr>
        <p:blipFill>
          <a:blip r:embed="rId3"/>
          <a:stretch>
            <a:fillRect/>
          </a:stretch>
        </p:blipFill>
        <p:spPr>
          <a:xfrm>
            <a:off x="0" y="4287704"/>
            <a:ext cx="9144000" cy="2106322"/>
          </a:xfrm>
          <a:prstGeom prst="rect">
            <a:avLst/>
          </a:prstGeom>
        </p:spPr>
      </p:pic>
      <p:sp>
        <p:nvSpPr>
          <p:cNvPr id="12" name="TextBox 11">
            <a:extLst>
              <a:ext uri="{FF2B5EF4-FFF2-40B4-BE49-F238E27FC236}">
                <a16:creationId xmlns:a16="http://schemas.microsoft.com/office/drawing/2014/main" id="{9AC00D90-797D-794F-A9AB-A50EF4505B36}"/>
              </a:ext>
            </a:extLst>
          </p:cNvPr>
          <p:cNvSpPr txBox="1"/>
          <p:nvPr/>
        </p:nvSpPr>
        <p:spPr>
          <a:xfrm>
            <a:off x="3439469" y="2134213"/>
            <a:ext cx="2115595" cy="1631216"/>
          </a:xfrm>
          <a:prstGeom prst="rect">
            <a:avLst/>
          </a:prstGeom>
          <a:noFill/>
        </p:spPr>
        <p:txBody>
          <a:bodyPr wrap="square" rtlCol="0">
            <a:spAutoFit/>
          </a:bodyPr>
          <a:lstStyle/>
          <a:p>
            <a:r>
              <a:rPr lang="en-US" sz="2000" b="1" dirty="0">
                <a:latin typeface="Avenir Black" panose="02000503020000020003" pitchFamily="2" charset="0"/>
                <a:cs typeface="Avenir Medium"/>
              </a:rPr>
              <a:t>stock: </a:t>
            </a:r>
            <a:r>
              <a:rPr lang="en-US" sz="2000" i="1" dirty="0">
                <a:latin typeface="Avenir Medium" panose="02000503020000020003" pitchFamily="2" charset="0"/>
                <a:cs typeface="Avenir Medium"/>
              </a:rPr>
              <a:t>elements that you can see or measure</a:t>
            </a:r>
          </a:p>
          <a:p>
            <a:r>
              <a:rPr lang="en-US" sz="2000" i="1" dirty="0">
                <a:latin typeface="Avenir Medium" panose="02000503020000020003" pitchFamily="2" charset="0"/>
                <a:cs typeface="Avenir Medium"/>
              </a:rPr>
              <a:t>- Changes with flows</a:t>
            </a:r>
          </a:p>
        </p:txBody>
      </p:sp>
      <p:cxnSp>
        <p:nvCxnSpPr>
          <p:cNvPr id="14" name="Straight Arrow Connector 13">
            <a:extLst>
              <a:ext uri="{FF2B5EF4-FFF2-40B4-BE49-F238E27FC236}">
                <a16:creationId xmlns:a16="http://schemas.microsoft.com/office/drawing/2014/main" id="{0453D737-5068-2A48-8411-7B7E09461A29}"/>
              </a:ext>
            </a:extLst>
          </p:cNvPr>
          <p:cNvCxnSpPr/>
          <p:nvPr/>
        </p:nvCxnSpPr>
        <p:spPr>
          <a:xfrm>
            <a:off x="4908552" y="3502215"/>
            <a:ext cx="0" cy="91176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DE24F087-43EE-8C4D-BA1A-B3FABD56C81C}"/>
              </a:ext>
            </a:extLst>
          </p:cNvPr>
          <p:cNvSpPr txBox="1"/>
          <p:nvPr/>
        </p:nvSpPr>
        <p:spPr>
          <a:xfrm>
            <a:off x="1630396" y="4413975"/>
            <a:ext cx="1059642" cy="400110"/>
          </a:xfrm>
          <a:prstGeom prst="rect">
            <a:avLst/>
          </a:prstGeom>
          <a:noFill/>
        </p:spPr>
        <p:txBody>
          <a:bodyPr wrap="square" rtlCol="0">
            <a:spAutoFit/>
          </a:bodyPr>
          <a:lstStyle/>
          <a:p>
            <a:r>
              <a:rPr lang="en-US" sz="2000" b="1" dirty="0">
                <a:latin typeface="Avenir Black" panose="02000503020000020003" pitchFamily="2" charset="0"/>
                <a:cs typeface="Avenir Medium"/>
              </a:rPr>
              <a:t>inflow</a:t>
            </a:r>
            <a:endParaRPr lang="en-US" sz="2000" i="1" dirty="0">
              <a:latin typeface="Avenir Medium" panose="02000503020000020003" pitchFamily="2" charset="0"/>
              <a:cs typeface="Avenir Medium"/>
            </a:endParaRPr>
          </a:p>
        </p:txBody>
      </p:sp>
      <p:sp>
        <p:nvSpPr>
          <p:cNvPr id="16" name="TextBox 15">
            <a:extLst>
              <a:ext uri="{FF2B5EF4-FFF2-40B4-BE49-F238E27FC236}">
                <a16:creationId xmlns:a16="http://schemas.microsoft.com/office/drawing/2014/main" id="{A05B71F5-566E-2F42-A483-519175333A7D}"/>
              </a:ext>
            </a:extLst>
          </p:cNvPr>
          <p:cNvSpPr txBox="1"/>
          <p:nvPr/>
        </p:nvSpPr>
        <p:spPr>
          <a:xfrm>
            <a:off x="6179591" y="4413975"/>
            <a:ext cx="1213286" cy="400110"/>
          </a:xfrm>
          <a:prstGeom prst="rect">
            <a:avLst/>
          </a:prstGeom>
          <a:noFill/>
        </p:spPr>
        <p:txBody>
          <a:bodyPr wrap="square" rtlCol="0">
            <a:spAutoFit/>
          </a:bodyPr>
          <a:lstStyle/>
          <a:p>
            <a:r>
              <a:rPr lang="en-US" sz="2000" b="1" dirty="0">
                <a:latin typeface="Avenir Black" panose="02000503020000020003" pitchFamily="2" charset="0"/>
                <a:cs typeface="Avenir Medium"/>
              </a:rPr>
              <a:t>outflow</a:t>
            </a:r>
            <a:endParaRPr lang="en-US" sz="2000" dirty="0">
              <a:latin typeface="Avenir Medium" panose="02000503020000020003" pitchFamily="2" charset="0"/>
              <a:cs typeface="Avenir Medium"/>
            </a:endParaRPr>
          </a:p>
        </p:txBody>
      </p:sp>
      <p:sp>
        <p:nvSpPr>
          <p:cNvPr id="17" name="TextBox 16">
            <a:extLst>
              <a:ext uri="{FF2B5EF4-FFF2-40B4-BE49-F238E27FC236}">
                <a16:creationId xmlns:a16="http://schemas.microsoft.com/office/drawing/2014/main" id="{03CD01F6-3399-CD40-8F32-8AFF4CD66AAA}"/>
              </a:ext>
            </a:extLst>
          </p:cNvPr>
          <p:cNvSpPr txBox="1"/>
          <p:nvPr/>
        </p:nvSpPr>
        <p:spPr>
          <a:xfrm>
            <a:off x="28291" y="3752255"/>
            <a:ext cx="1213286" cy="1323439"/>
          </a:xfrm>
          <a:prstGeom prst="rect">
            <a:avLst/>
          </a:prstGeom>
          <a:noFill/>
        </p:spPr>
        <p:txBody>
          <a:bodyPr wrap="square" rtlCol="0">
            <a:spAutoFit/>
          </a:bodyPr>
          <a:lstStyle/>
          <a:p>
            <a:r>
              <a:rPr lang="en-US" sz="2000" b="1" dirty="0">
                <a:latin typeface="Avenir Black" panose="02000503020000020003" pitchFamily="2" charset="0"/>
                <a:cs typeface="Avenir Medium"/>
              </a:rPr>
              <a:t>source:</a:t>
            </a:r>
          </a:p>
          <a:p>
            <a:r>
              <a:rPr lang="en-US" sz="2000" i="1" dirty="0">
                <a:latin typeface="Avenir Medium" panose="02000503020000020003" pitchFamily="2" charset="0"/>
                <a:cs typeface="Avenir Medium"/>
              </a:rPr>
              <a:t>where it comes from</a:t>
            </a:r>
          </a:p>
        </p:txBody>
      </p:sp>
      <p:sp>
        <p:nvSpPr>
          <p:cNvPr id="18" name="TextBox 17">
            <a:extLst>
              <a:ext uri="{FF2B5EF4-FFF2-40B4-BE49-F238E27FC236}">
                <a16:creationId xmlns:a16="http://schemas.microsoft.com/office/drawing/2014/main" id="{4EA88887-3FE3-D641-B04F-941784137747}"/>
              </a:ext>
            </a:extLst>
          </p:cNvPr>
          <p:cNvSpPr txBox="1"/>
          <p:nvPr/>
        </p:nvSpPr>
        <p:spPr>
          <a:xfrm>
            <a:off x="7930714" y="4061534"/>
            <a:ext cx="1213286" cy="1015663"/>
          </a:xfrm>
          <a:prstGeom prst="rect">
            <a:avLst/>
          </a:prstGeom>
          <a:noFill/>
        </p:spPr>
        <p:txBody>
          <a:bodyPr wrap="square" rtlCol="0">
            <a:spAutoFit/>
          </a:bodyPr>
          <a:lstStyle/>
          <a:p>
            <a:r>
              <a:rPr lang="en-US" sz="2000" b="1" dirty="0">
                <a:latin typeface="Avenir Black" panose="02000503020000020003" pitchFamily="2" charset="0"/>
                <a:cs typeface="Avenir Medium"/>
              </a:rPr>
              <a:t>sink:</a:t>
            </a:r>
          </a:p>
          <a:p>
            <a:r>
              <a:rPr lang="en-US" sz="2000" i="1" dirty="0">
                <a:latin typeface="Avenir Medium" panose="02000503020000020003" pitchFamily="2" charset="0"/>
                <a:cs typeface="Avenir Medium"/>
              </a:rPr>
              <a:t>where it goes to</a:t>
            </a:r>
          </a:p>
        </p:txBody>
      </p:sp>
      <p:pic>
        <p:nvPicPr>
          <p:cNvPr id="19" name="Picture 18">
            <a:extLst>
              <a:ext uri="{FF2B5EF4-FFF2-40B4-BE49-F238E27FC236}">
                <a16:creationId xmlns:a16="http://schemas.microsoft.com/office/drawing/2014/main" id="{1585EACA-41E1-BC49-B5FC-2E1B48AF83E9}"/>
              </a:ext>
            </a:extLst>
          </p:cNvPr>
          <p:cNvPicPr>
            <a:picLocks noChangeAspect="1"/>
          </p:cNvPicPr>
          <p:nvPr/>
        </p:nvPicPr>
        <p:blipFill>
          <a:blip r:embed="rId4">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66203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3735703"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Bathtub behavior?</a:t>
            </a:r>
          </a:p>
        </p:txBody>
      </p:sp>
      <p:sp>
        <p:nvSpPr>
          <p:cNvPr id="2" name="TextBox 1"/>
          <p:cNvSpPr txBox="1"/>
          <p:nvPr/>
        </p:nvSpPr>
        <p:spPr>
          <a:xfrm>
            <a:off x="283885" y="806828"/>
            <a:ext cx="8606115" cy="400110"/>
          </a:xfrm>
          <a:prstGeom prst="rect">
            <a:avLst/>
          </a:prstGeom>
          <a:noFill/>
        </p:spPr>
        <p:txBody>
          <a:bodyPr wrap="square" rtlCol="0">
            <a:spAutoFit/>
          </a:bodyPr>
          <a:lstStyle/>
          <a:p>
            <a:r>
              <a:rPr lang="en-US" sz="2000" dirty="0">
                <a:latin typeface="Avenir Medium" panose="02000503020000020003" pitchFamily="2" charset="0"/>
                <a:cs typeface="Avenir Medium"/>
              </a:rPr>
              <a:t>1. What happens when you pull the plug?</a:t>
            </a:r>
          </a:p>
        </p:txBody>
      </p:sp>
      <p:sp>
        <p:nvSpPr>
          <p:cNvPr id="3" name="TextBox 2"/>
          <p:cNvSpPr txBox="1"/>
          <p:nvPr/>
        </p:nvSpPr>
        <p:spPr>
          <a:xfrm>
            <a:off x="21546" y="6532806"/>
            <a:ext cx="3417923" cy="307777"/>
          </a:xfrm>
          <a:prstGeom prst="rect">
            <a:avLst/>
          </a:prstGeom>
          <a:noFill/>
        </p:spPr>
        <p:txBody>
          <a:bodyPr wrap="none" rtlCol="0">
            <a:spAutoFit/>
          </a:bodyPr>
          <a:lstStyle/>
          <a:p>
            <a:r>
              <a:rPr lang="en-US" sz="1400" dirty="0">
                <a:latin typeface="Avenir Medium"/>
                <a:cs typeface="Avenir Medium"/>
              </a:rPr>
              <a:t>Donella Meadows, ‘Thinking in systems’</a:t>
            </a:r>
          </a:p>
        </p:txBody>
      </p:sp>
      <p:sp>
        <p:nvSpPr>
          <p:cNvPr id="20" name="TextBox 19">
            <a:extLst>
              <a:ext uri="{FF2B5EF4-FFF2-40B4-BE49-F238E27FC236}">
                <a16:creationId xmlns:a16="http://schemas.microsoft.com/office/drawing/2014/main" id="{C90B1E93-400D-A64A-8C6D-52883B1AC97E}"/>
              </a:ext>
            </a:extLst>
          </p:cNvPr>
          <p:cNvSpPr txBox="1"/>
          <p:nvPr/>
        </p:nvSpPr>
        <p:spPr>
          <a:xfrm>
            <a:off x="283885" y="1239304"/>
            <a:ext cx="8606115" cy="400110"/>
          </a:xfrm>
          <a:prstGeom prst="rect">
            <a:avLst/>
          </a:prstGeom>
          <a:noFill/>
        </p:spPr>
        <p:txBody>
          <a:bodyPr wrap="square" rtlCol="0">
            <a:spAutoFit/>
          </a:bodyPr>
          <a:lstStyle/>
          <a:p>
            <a:r>
              <a:rPr lang="en-US" sz="2000" dirty="0">
                <a:latin typeface="Avenir Medium" panose="02000503020000020003" pitchFamily="2" charset="0"/>
                <a:cs typeface="Avenir Medium"/>
              </a:rPr>
              <a:t>2. What happens when you don’t?</a:t>
            </a:r>
          </a:p>
        </p:txBody>
      </p:sp>
      <p:sp>
        <p:nvSpPr>
          <p:cNvPr id="8" name="Rectangle 7">
            <a:extLst>
              <a:ext uri="{FF2B5EF4-FFF2-40B4-BE49-F238E27FC236}">
                <a16:creationId xmlns:a16="http://schemas.microsoft.com/office/drawing/2014/main" id="{9D3C984E-7987-C04A-8149-3F7B2B8906F4}"/>
              </a:ext>
            </a:extLst>
          </p:cNvPr>
          <p:cNvSpPr/>
          <p:nvPr/>
        </p:nvSpPr>
        <p:spPr>
          <a:xfrm>
            <a:off x="648585" y="2946465"/>
            <a:ext cx="7474689" cy="3104707"/>
          </a:xfrm>
          <a:prstGeom prst="rect">
            <a:avLst/>
          </a:prstGeom>
          <a:noFill/>
          <a:ln w="22225">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9388C4A-966D-1049-B8FA-7B586D9C2985}"/>
              </a:ext>
            </a:extLst>
          </p:cNvPr>
          <p:cNvPicPr>
            <a:picLocks noChangeAspect="1"/>
          </p:cNvPicPr>
          <p:nvPr/>
        </p:nvPicPr>
        <p:blipFill>
          <a:blip r:embed="rId2"/>
          <a:stretch>
            <a:fillRect/>
          </a:stretch>
        </p:blipFill>
        <p:spPr>
          <a:xfrm>
            <a:off x="5794449" y="829742"/>
            <a:ext cx="3253575" cy="2885115"/>
          </a:xfrm>
          <a:prstGeom prst="rect">
            <a:avLst/>
          </a:prstGeom>
        </p:spPr>
      </p:pic>
      <p:sp>
        <p:nvSpPr>
          <p:cNvPr id="9" name="TextBox 8">
            <a:extLst>
              <a:ext uri="{FF2B5EF4-FFF2-40B4-BE49-F238E27FC236}">
                <a16:creationId xmlns:a16="http://schemas.microsoft.com/office/drawing/2014/main" id="{856D7D70-D717-0940-87EE-F306DFB41979}"/>
              </a:ext>
            </a:extLst>
          </p:cNvPr>
          <p:cNvSpPr txBox="1"/>
          <p:nvPr/>
        </p:nvSpPr>
        <p:spPr>
          <a:xfrm rot="16200000">
            <a:off x="-591496" y="4476871"/>
            <a:ext cx="2009524" cy="369332"/>
          </a:xfrm>
          <a:prstGeom prst="rect">
            <a:avLst/>
          </a:prstGeom>
          <a:noFill/>
        </p:spPr>
        <p:txBody>
          <a:bodyPr wrap="none" rtlCol="0">
            <a:spAutoFit/>
          </a:bodyPr>
          <a:lstStyle/>
          <a:p>
            <a:r>
              <a:rPr lang="en-US" dirty="0">
                <a:solidFill>
                  <a:srgbClr val="6666FF"/>
                </a:solidFill>
              </a:rPr>
              <a:t>water level (inches)</a:t>
            </a:r>
          </a:p>
        </p:txBody>
      </p:sp>
      <p:sp>
        <p:nvSpPr>
          <p:cNvPr id="21" name="TextBox 20">
            <a:extLst>
              <a:ext uri="{FF2B5EF4-FFF2-40B4-BE49-F238E27FC236}">
                <a16:creationId xmlns:a16="http://schemas.microsoft.com/office/drawing/2014/main" id="{E8B1211B-E926-AF42-AD70-6644D69DA804}"/>
              </a:ext>
            </a:extLst>
          </p:cNvPr>
          <p:cNvSpPr txBox="1"/>
          <p:nvPr/>
        </p:nvSpPr>
        <p:spPr>
          <a:xfrm>
            <a:off x="3802560" y="6107323"/>
            <a:ext cx="1568763" cy="369332"/>
          </a:xfrm>
          <a:prstGeom prst="rect">
            <a:avLst/>
          </a:prstGeom>
          <a:noFill/>
        </p:spPr>
        <p:txBody>
          <a:bodyPr wrap="none" rtlCol="0">
            <a:spAutoFit/>
          </a:bodyPr>
          <a:lstStyle/>
          <a:p>
            <a:r>
              <a:rPr lang="en-US" dirty="0">
                <a:solidFill>
                  <a:srgbClr val="6666FF"/>
                </a:solidFill>
              </a:rPr>
              <a:t>time (minutes)</a:t>
            </a:r>
          </a:p>
        </p:txBody>
      </p:sp>
      <p:sp>
        <p:nvSpPr>
          <p:cNvPr id="22" name="TextBox 21">
            <a:extLst>
              <a:ext uri="{FF2B5EF4-FFF2-40B4-BE49-F238E27FC236}">
                <a16:creationId xmlns:a16="http://schemas.microsoft.com/office/drawing/2014/main" id="{A5D9EA66-B0AD-4843-8A39-50C4A188C6EF}"/>
              </a:ext>
            </a:extLst>
          </p:cNvPr>
          <p:cNvSpPr txBox="1"/>
          <p:nvPr/>
        </p:nvSpPr>
        <p:spPr>
          <a:xfrm>
            <a:off x="283885" y="1671780"/>
            <a:ext cx="8606115" cy="400110"/>
          </a:xfrm>
          <a:prstGeom prst="rect">
            <a:avLst/>
          </a:prstGeom>
          <a:noFill/>
        </p:spPr>
        <p:txBody>
          <a:bodyPr wrap="square" rtlCol="0">
            <a:spAutoFit/>
          </a:bodyPr>
          <a:lstStyle/>
          <a:p>
            <a:r>
              <a:rPr lang="en-US" sz="2000" dirty="0">
                <a:latin typeface="Avenir Medium" panose="02000503020000020003" pitchFamily="2" charset="0"/>
                <a:cs typeface="Avenir Medium"/>
              </a:rPr>
              <a:t>3. If inflow &lt; outflow?</a:t>
            </a:r>
          </a:p>
        </p:txBody>
      </p:sp>
      <p:sp>
        <p:nvSpPr>
          <p:cNvPr id="23" name="TextBox 22">
            <a:extLst>
              <a:ext uri="{FF2B5EF4-FFF2-40B4-BE49-F238E27FC236}">
                <a16:creationId xmlns:a16="http://schemas.microsoft.com/office/drawing/2014/main" id="{AFF317ED-004A-D948-9C7A-935F9D6E49ED}"/>
              </a:ext>
            </a:extLst>
          </p:cNvPr>
          <p:cNvSpPr txBox="1"/>
          <p:nvPr/>
        </p:nvSpPr>
        <p:spPr>
          <a:xfrm>
            <a:off x="283885" y="2104255"/>
            <a:ext cx="8606115" cy="400110"/>
          </a:xfrm>
          <a:prstGeom prst="rect">
            <a:avLst/>
          </a:prstGeom>
          <a:noFill/>
        </p:spPr>
        <p:txBody>
          <a:bodyPr wrap="square" rtlCol="0">
            <a:spAutoFit/>
          </a:bodyPr>
          <a:lstStyle/>
          <a:p>
            <a:r>
              <a:rPr lang="en-US" sz="2000" dirty="0">
                <a:latin typeface="Avenir Medium" panose="02000503020000020003" pitchFamily="2" charset="0"/>
                <a:cs typeface="Avenir Medium"/>
              </a:rPr>
              <a:t>4. If inflow &gt; outflow?</a:t>
            </a:r>
          </a:p>
        </p:txBody>
      </p:sp>
      <p:sp>
        <p:nvSpPr>
          <p:cNvPr id="24" name="TextBox 23">
            <a:extLst>
              <a:ext uri="{FF2B5EF4-FFF2-40B4-BE49-F238E27FC236}">
                <a16:creationId xmlns:a16="http://schemas.microsoft.com/office/drawing/2014/main" id="{CD08CCC6-3D0B-1947-A751-7074913CC7C7}"/>
              </a:ext>
            </a:extLst>
          </p:cNvPr>
          <p:cNvSpPr txBox="1"/>
          <p:nvPr/>
        </p:nvSpPr>
        <p:spPr>
          <a:xfrm>
            <a:off x="283885" y="2560516"/>
            <a:ext cx="8606115" cy="400110"/>
          </a:xfrm>
          <a:prstGeom prst="rect">
            <a:avLst/>
          </a:prstGeom>
          <a:noFill/>
        </p:spPr>
        <p:txBody>
          <a:bodyPr wrap="square" rtlCol="0">
            <a:spAutoFit/>
          </a:bodyPr>
          <a:lstStyle/>
          <a:p>
            <a:r>
              <a:rPr lang="en-US" sz="2000" dirty="0">
                <a:latin typeface="Avenir Medium" panose="02000503020000020003" pitchFamily="2" charset="0"/>
                <a:cs typeface="Avenir Medium"/>
              </a:rPr>
              <a:t>5. How can you reach equilibrium?</a:t>
            </a:r>
          </a:p>
        </p:txBody>
      </p:sp>
      <p:pic>
        <p:nvPicPr>
          <p:cNvPr id="25" name="Picture 24">
            <a:extLst>
              <a:ext uri="{FF2B5EF4-FFF2-40B4-BE49-F238E27FC236}">
                <a16:creationId xmlns:a16="http://schemas.microsoft.com/office/drawing/2014/main" id="{EA3CF874-3099-A347-B50F-CCA24E79B9C6}"/>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27059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2" grpId="0"/>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5739072"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Most people focus on ‘stock’</a:t>
            </a:r>
          </a:p>
        </p:txBody>
      </p:sp>
      <p:sp>
        <p:nvSpPr>
          <p:cNvPr id="2" name="TextBox 1"/>
          <p:cNvSpPr txBox="1"/>
          <p:nvPr/>
        </p:nvSpPr>
        <p:spPr>
          <a:xfrm>
            <a:off x="684203" y="2007177"/>
            <a:ext cx="7775594"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venir Medium" panose="02000503020000020003" pitchFamily="2" charset="0"/>
                <a:cs typeface="Avenir Medium"/>
              </a:rPr>
              <a:t>Change of stock takes </a:t>
            </a:r>
            <a:r>
              <a:rPr lang="en-US" sz="2000" b="1" dirty="0">
                <a:latin typeface="Avenir Black" panose="02000503020000020003" pitchFamily="2" charset="0"/>
                <a:cs typeface="Avenir Medium"/>
              </a:rPr>
              <a:t>time</a:t>
            </a:r>
            <a:r>
              <a:rPr lang="en-US" sz="2000" dirty="0">
                <a:latin typeface="Avenir Medium" panose="02000503020000020003" pitchFamily="2" charset="0"/>
                <a:cs typeface="Avenir Medium"/>
              </a:rPr>
              <a:t> and that time is related to the </a:t>
            </a:r>
            <a:r>
              <a:rPr lang="en-US" sz="2000" b="1" dirty="0">
                <a:latin typeface="Avenir Black" panose="02000503020000020003" pitchFamily="2" charset="0"/>
                <a:cs typeface="Avenir Medium"/>
              </a:rPr>
              <a:t>rate</a:t>
            </a:r>
            <a:r>
              <a:rPr lang="en-US" sz="2000" dirty="0">
                <a:latin typeface="Avenir Medium" panose="02000503020000020003" pitchFamily="2" charset="0"/>
                <a:cs typeface="Avenir Medium"/>
              </a:rPr>
              <a:t> of flows.</a:t>
            </a:r>
          </a:p>
        </p:txBody>
      </p:sp>
      <p:sp>
        <p:nvSpPr>
          <p:cNvPr id="3" name="TextBox 2"/>
          <p:cNvSpPr txBox="1"/>
          <p:nvPr/>
        </p:nvSpPr>
        <p:spPr>
          <a:xfrm>
            <a:off x="21546" y="6532806"/>
            <a:ext cx="3417923" cy="307777"/>
          </a:xfrm>
          <a:prstGeom prst="rect">
            <a:avLst/>
          </a:prstGeom>
          <a:noFill/>
        </p:spPr>
        <p:txBody>
          <a:bodyPr wrap="none" rtlCol="0">
            <a:spAutoFit/>
          </a:bodyPr>
          <a:lstStyle/>
          <a:p>
            <a:r>
              <a:rPr lang="en-US" sz="1400" dirty="0">
                <a:latin typeface="Avenir Medium"/>
                <a:cs typeface="Avenir Medium"/>
              </a:rPr>
              <a:t>Donella Meadows, ‘Thinking in systems’</a:t>
            </a:r>
          </a:p>
        </p:txBody>
      </p:sp>
      <p:sp>
        <p:nvSpPr>
          <p:cNvPr id="22" name="TextBox 21">
            <a:extLst>
              <a:ext uri="{FF2B5EF4-FFF2-40B4-BE49-F238E27FC236}">
                <a16:creationId xmlns:a16="http://schemas.microsoft.com/office/drawing/2014/main" id="{A5D9EA66-B0AD-4843-8A39-50C4A188C6EF}"/>
              </a:ext>
            </a:extLst>
          </p:cNvPr>
          <p:cNvSpPr txBox="1"/>
          <p:nvPr/>
        </p:nvSpPr>
        <p:spPr>
          <a:xfrm>
            <a:off x="684203" y="3074256"/>
            <a:ext cx="7318394"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venir Medium" panose="02000503020000020003" pitchFamily="2" charset="0"/>
                <a:cs typeface="Avenir Medium"/>
              </a:rPr>
              <a:t>Changes in stock determine the dynamics of the system.</a:t>
            </a:r>
          </a:p>
        </p:txBody>
      </p:sp>
      <p:sp>
        <p:nvSpPr>
          <p:cNvPr id="24" name="TextBox 23">
            <a:extLst>
              <a:ext uri="{FF2B5EF4-FFF2-40B4-BE49-F238E27FC236}">
                <a16:creationId xmlns:a16="http://schemas.microsoft.com/office/drawing/2014/main" id="{CD08CCC6-3D0B-1947-A751-7074913CC7C7}"/>
              </a:ext>
            </a:extLst>
          </p:cNvPr>
          <p:cNvSpPr txBox="1"/>
          <p:nvPr/>
        </p:nvSpPr>
        <p:spPr>
          <a:xfrm>
            <a:off x="684203" y="4082809"/>
            <a:ext cx="7127008"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venir Medium" panose="02000503020000020003" pitchFamily="2" charset="0"/>
                <a:cs typeface="Avenir Medium"/>
              </a:rPr>
              <a:t>Most decision are designed to regulate levels of stock.</a:t>
            </a:r>
          </a:p>
        </p:txBody>
      </p:sp>
      <p:sp>
        <p:nvSpPr>
          <p:cNvPr id="14" name="TextBox 13">
            <a:extLst>
              <a:ext uri="{FF2B5EF4-FFF2-40B4-BE49-F238E27FC236}">
                <a16:creationId xmlns:a16="http://schemas.microsoft.com/office/drawing/2014/main" id="{7653D8BB-C0A0-7A4E-8806-1E0F8A5E7189}"/>
              </a:ext>
            </a:extLst>
          </p:cNvPr>
          <p:cNvSpPr txBox="1"/>
          <p:nvPr/>
        </p:nvSpPr>
        <p:spPr>
          <a:xfrm>
            <a:off x="684203" y="5018324"/>
            <a:ext cx="7222701" cy="1015663"/>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Avenir Black" panose="02000503020000020003" pitchFamily="2" charset="0"/>
                <a:cs typeface="Avenir Medium"/>
              </a:rPr>
              <a:t>System thinkers see the world as a collection of stocks along with the mechanisms of regulating their levels by </a:t>
            </a:r>
            <a:r>
              <a:rPr lang="en-US" sz="2000" b="1" u="sng" dirty="0">
                <a:latin typeface="Avenir Black" panose="02000503020000020003" pitchFamily="2" charset="0"/>
                <a:cs typeface="Avenir Medium"/>
              </a:rPr>
              <a:t>manipulating flows</a:t>
            </a:r>
            <a:r>
              <a:rPr lang="en-US" sz="2000" b="1" dirty="0">
                <a:latin typeface="Avenir Black" panose="02000503020000020003" pitchFamily="2" charset="0"/>
                <a:cs typeface="Avenir Medium"/>
              </a:rPr>
              <a:t>.</a:t>
            </a:r>
          </a:p>
        </p:txBody>
      </p:sp>
      <p:pic>
        <p:nvPicPr>
          <p:cNvPr id="15" name="Picture 14">
            <a:extLst>
              <a:ext uri="{FF2B5EF4-FFF2-40B4-BE49-F238E27FC236}">
                <a16:creationId xmlns:a16="http://schemas.microsoft.com/office/drawing/2014/main" id="{FCBC1786-4440-4C42-9E1A-0BAC088ECFF3}"/>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10" name="TextBox 9">
            <a:extLst>
              <a:ext uri="{FF2B5EF4-FFF2-40B4-BE49-F238E27FC236}">
                <a16:creationId xmlns:a16="http://schemas.microsoft.com/office/drawing/2014/main" id="{CA34DA3D-412B-AA42-B504-1BAE5AC49036}"/>
              </a:ext>
            </a:extLst>
          </p:cNvPr>
          <p:cNvSpPr txBox="1"/>
          <p:nvPr/>
        </p:nvSpPr>
        <p:spPr>
          <a:xfrm>
            <a:off x="198437" y="824013"/>
            <a:ext cx="8606115" cy="707886"/>
          </a:xfrm>
          <a:prstGeom prst="rect">
            <a:avLst/>
          </a:prstGeom>
          <a:noFill/>
        </p:spPr>
        <p:txBody>
          <a:bodyPr wrap="square" rtlCol="0">
            <a:spAutoFit/>
          </a:bodyPr>
          <a:lstStyle/>
          <a:p>
            <a:r>
              <a:rPr lang="en-US" sz="2000" b="1" dirty="0">
                <a:latin typeface="Avenir Black" panose="02000503020000020003" pitchFamily="2" charset="0"/>
                <a:cs typeface="Avenir Medium"/>
              </a:rPr>
              <a:t>Stock: </a:t>
            </a:r>
            <a:r>
              <a:rPr lang="en-US" sz="2000" i="1" dirty="0">
                <a:latin typeface="Avenir Medium" panose="02000503020000020003" pitchFamily="2" charset="0"/>
                <a:cs typeface="Avenir Medium"/>
              </a:rPr>
              <a:t>the amount of a critical element of the system</a:t>
            </a:r>
          </a:p>
          <a:p>
            <a:pPr marL="800100" lvl="1" indent="-342900">
              <a:buFont typeface="Arial" panose="020B0604020202020204" pitchFamily="34" charset="0"/>
              <a:buChar char="•"/>
            </a:pPr>
            <a:r>
              <a:rPr lang="en-US" sz="2000" dirty="0">
                <a:latin typeface="Avenir Medium" panose="02000503020000020003" pitchFamily="2" charset="0"/>
                <a:cs typeface="Avenir Medium"/>
              </a:rPr>
              <a:t>Note that ‘critical’ is in the eye of the beholder</a:t>
            </a:r>
          </a:p>
        </p:txBody>
      </p:sp>
    </p:spTree>
    <p:extLst>
      <p:ext uri="{BB962C8B-B14F-4D97-AF65-F5344CB8AC3E}">
        <p14:creationId xmlns:p14="http://schemas.microsoft.com/office/powerpoint/2010/main" val="318475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4"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3214726"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Feedback loops</a:t>
            </a:r>
          </a:p>
        </p:txBody>
      </p:sp>
      <p:sp>
        <p:nvSpPr>
          <p:cNvPr id="2" name="TextBox 1"/>
          <p:cNvSpPr txBox="1"/>
          <p:nvPr/>
        </p:nvSpPr>
        <p:spPr>
          <a:xfrm>
            <a:off x="283885" y="806828"/>
            <a:ext cx="8606115" cy="400110"/>
          </a:xfrm>
          <a:prstGeom prst="rect">
            <a:avLst/>
          </a:prstGeom>
          <a:noFill/>
        </p:spPr>
        <p:txBody>
          <a:bodyPr wrap="square" rtlCol="0">
            <a:spAutoFit/>
          </a:bodyPr>
          <a:lstStyle/>
          <a:p>
            <a:r>
              <a:rPr lang="en-US" sz="2000" b="1" dirty="0">
                <a:latin typeface="Avenir Black" panose="02000503020000020003" pitchFamily="2" charset="0"/>
                <a:cs typeface="Avenir Medium"/>
              </a:rPr>
              <a:t>Feedback loops: </a:t>
            </a:r>
            <a:r>
              <a:rPr lang="en-US" sz="2000" i="1" dirty="0">
                <a:latin typeface="Avenir Medium" panose="02000503020000020003" pitchFamily="2" charset="0"/>
                <a:cs typeface="Avenir Medium"/>
              </a:rPr>
              <a:t>occur when a stock affects its own flows.</a:t>
            </a:r>
          </a:p>
        </p:txBody>
      </p:sp>
      <p:sp>
        <p:nvSpPr>
          <p:cNvPr id="3" name="TextBox 2"/>
          <p:cNvSpPr txBox="1"/>
          <p:nvPr/>
        </p:nvSpPr>
        <p:spPr>
          <a:xfrm>
            <a:off x="21546" y="6532806"/>
            <a:ext cx="3417923" cy="307777"/>
          </a:xfrm>
          <a:prstGeom prst="rect">
            <a:avLst/>
          </a:prstGeom>
          <a:noFill/>
        </p:spPr>
        <p:txBody>
          <a:bodyPr wrap="none" rtlCol="0">
            <a:spAutoFit/>
          </a:bodyPr>
          <a:lstStyle/>
          <a:p>
            <a:r>
              <a:rPr lang="en-US" sz="1400" dirty="0">
                <a:latin typeface="Avenir Medium"/>
                <a:cs typeface="Avenir Medium"/>
              </a:rPr>
              <a:t>Donella Meadows, ‘Thinking in systems’</a:t>
            </a:r>
          </a:p>
        </p:txBody>
      </p:sp>
      <p:sp>
        <p:nvSpPr>
          <p:cNvPr id="22" name="TextBox 21">
            <a:extLst>
              <a:ext uri="{FF2B5EF4-FFF2-40B4-BE49-F238E27FC236}">
                <a16:creationId xmlns:a16="http://schemas.microsoft.com/office/drawing/2014/main" id="{A5D9EA66-B0AD-4843-8A39-50C4A188C6EF}"/>
              </a:ext>
            </a:extLst>
          </p:cNvPr>
          <p:cNvSpPr txBox="1"/>
          <p:nvPr/>
        </p:nvSpPr>
        <p:spPr>
          <a:xfrm>
            <a:off x="422108" y="1206938"/>
            <a:ext cx="8606115"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venir Medium" panose="02000503020000020003" pitchFamily="2" charset="0"/>
                <a:cs typeface="Avenir Medium"/>
              </a:rPr>
              <a:t>Feedback loops can cause stocks to remain constant, grow or shrink.</a:t>
            </a:r>
          </a:p>
        </p:txBody>
      </p:sp>
      <p:sp>
        <p:nvSpPr>
          <p:cNvPr id="9" name="TextBox 8">
            <a:extLst>
              <a:ext uri="{FF2B5EF4-FFF2-40B4-BE49-F238E27FC236}">
                <a16:creationId xmlns:a16="http://schemas.microsoft.com/office/drawing/2014/main" id="{069C8A4F-3BA4-7C4D-AF09-6284C3C713A2}"/>
              </a:ext>
            </a:extLst>
          </p:cNvPr>
          <p:cNvSpPr txBox="1"/>
          <p:nvPr/>
        </p:nvSpPr>
        <p:spPr>
          <a:xfrm>
            <a:off x="670201" y="1627349"/>
            <a:ext cx="8606115" cy="400110"/>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Avenir Black" panose="02000503020000020003" pitchFamily="2" charset="0"/>
                <a:cs typeface="Avenir Medium"/>
              </a:rPr>
              <a:t>Positive (reinforcing) feedback </a:t>
            </a:r>
            <a:r>
              <a:rPr lang="en-US" sz="2000" dirty="0">
                <a:latin typeface="Avenir Medium" panose="02000503020000020003" pitchFamily="2" charset="0"/>
                <a:cs typeface="Avenir Medium"/>
              </a:rPr>
              <a:t>loops amplify stock.</a:t>
            </a:r>
          </a:p>
        </p:txBody>
      </p:sp>
      <p:pic>
        <p:nvPicPr>
          <p:cNvPr id="7" name="Picture 6">
            <a:extLst>
              <a:ext uri="{FF2B5EF4-FFF2-40B4-BE49-F238E27FC236}">
                <a16:creationId xmlns:a16="http://schemas.microsoft.com/office/drawing/2014/main" id="{FA1E80A3-141A-A246-A402-F2F296204B7A}"/>
              </a:ext>
            </a:extLst>
          </p:cNvPr>
          <p:cNvPicPr>
            <a:picLocks noChangeAspect="1"/>
          </p:cNvPicPr>
          <p:nvPr/>
        </p:nvPicPr>
        <p:blipFill>
          <a:blip r:embed="rId2"/>
          <a:stretch>
            <a:fillRect/>
          </a:stretch>
        </p:blipFill>
        <p:spPr>
          <a:xfrm>
            <a:off x="670201" y="2071556"/>
            <a:ext cx="7275864" cy="3996741"/>
          </a:xfrm>
          <a:prstGeom prst="rect">
            <a:avLst/>
          </a:prstGeom>
        </p:spPr>
      </p:pic>
      <p:sp>
        <p:nvSpPr>
          <p:cNvPr id="11" name="TextBox 10">
            <a:extLst>
              <a:ext uri="{FF2B5EF4-FFF2-40B4-BE49-F238E27FC236}">
                <a16:creationId xmlns:a16="http://schemas.microsoft.com/office/drawing/2014/main" id="{D3B7E4E7-A027-D74F-A8F0-435EACA8AF2F}"/>
              </a:ext>
            </a:extLst>
          </p:cNvPr>
          <p:cNvSpPr txBox="1"/>
          <p:nvPr/>
        </p:nvSpPr>
        <p:spPr>
          <a:xfrm>
            <a:off x="3897457" y="6063572"/>
            <a:ext cx="5258873" cy="707886"/>
          </a:xfrm>
          <a:prstGeom prst="rect">
            <a:avLst/>
          </a:prstGeom>
          <a:noFill/>
        </p:spPr>
        <p:txBody>
          <a:bodyPr wrap="square" rtlCol="0">
            <a:spAutoFit/>
          </a:bodyPr>
          <a:lstStyle/>
          <a:p>
            <a:r>
              <a:rPr lang="en-US" sz="2000" b="1" dirty="0">
                <a:solidFill>
                  <a:srgbClr val="6666FF"/>
                </a:solidFill>
                <a:latin typeface="Avenir Black" panose="02000503020000020003" pitchFamily="2" charset="0"/>
                <a:cs typeface="Avenir Medium"/>
              </a:rPr>
              <a:t>Positive: </a:t>
            </a:r>
            <a:r>
              <a:rPr lang="en-US" sz="2000" dirty="0">
                <a:solidFill>
                  <a:srgbClr val="6666FF"/>
                </a:solidFill>
                <a:latin typeface="Avenir Medium" panose="02000503020000020003" pitchFamily="2" charset="0"/>
                <a:cs typeface="Avenir Medium"/>
              </a:rPr>
              <a:t>(1) interest rate; </a:t>
            </a:r>
          </a:p>
          <a:p>
            <a:r>
              <a:rPr lang="en-US" sz="2000" dirty="0">
                <a:solidFill>
                  <a:srgbClr val="6666FF"/>
                </a:solidFill>
                <a:latin typeface="Avenir Medium" panose="02000503020000020003" pitchFamily="2" charset="0"/>
                <a:cs typeface="Avenir Medium"/>
              </a:rPr>
              <a:t>		   (2) account balance (capital)</a:t>
            </a:r>
          </a:p>
        </p:txBody>
      </p:sp>
      <p:pic>
        <p:nvPicPr>
          <p:cNvPr id="12" name="Picture 11">
            <a:extLst>
              <a:ext uri="{FF2B5EF4-FFF2-40B4-BE49-F238E27FC236}">
                <a16:creationId xmlns:a16="http://schemas.microsoft.com/office/drawing/2014/main" id="{75B0739E-1A46-6E4F-B277-55ACBF9B1A25}"/>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405680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3214726"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Feedback loops</a:t>
            </a:r>
          </a:p>
        </p:txBody>
      </p:sp>
      <p:sp>
        <p:nvSpPr>
          <p:cNvPr id="3" name="TextBox 2"/>
          <p:cNvSpPr txBox="1"/>
          <p:nvPr/>
        </p:nvSpPr>
        <p:spPr>
          <a:xfrm>
            <a:off x="21546" y="6532806"/>
            <a:ext cx="3417923" cy="307777"/>
          </a:xfrm>
          <a:prstGeom prst="rect">
            <a:avLst/>
          </a:prstGeom>
          <a:noFill/>
        </p:spPr>
        <p:txBody>
          <a:bodyPr wrap="none" rtlCol="0">
            <a:spAutoFit/>
          </a:bodyPr>
          <a:lstStyle/>
          <a:p>
            <a:r>
              <a:rPr lang="en-US" sz="1400" dirty="0">
                <a:latin typeface="Avenir Medium"/>
                <a:cs typeface="Avenir Medium"/>
              </a:rPr>
              <a:t>Donella Meadows, ‘Thinking in systems’</a:t>
            </a:r>
          </a:p>
        </p:txBody>
      </p:sp>
      <p:sp>
        <p:nvSpPr>
          <p:cNvPr id="10" name="TextBox 9">
            <a:extLst>
              <a:ext uri="{FF2B5EF4-FFF2-40B4-BE49-F238E27FC236}">
                <a16:creationId xmlns:a16="http://schemas.microsoft.com/office/drawing/2014/main" id="{05D46167-6844-624E-A3B9-92D966642D79}"/>
              </a:ext>
            </a:extLst>
          </p:cNvPr>
          <p:cNvSpPr txBox="1"/>
          <p:nvPr/>
        </p:nvSpPr>
        <p:spPr>
          <a:xfrm>
            <a:off x="228600" y="863913"/>
            <a:ext cx="8606115" cy="400110"/>
          </a:xfrm>
          <a:prstGeom prst="rect">
            <a:avLst/>
          </a:prstGeom>
          <a:noFill/>
        </p:spPr>
        <p:txBody>
          <a:bodyPr wrap="square" rtlCol="0">
            <a:spAutoFit/>
          </a:bodyPr>
          <a:lstStyle/>
          <a:p>
            <a:r>
              <a:rPr lang="en-US" sz="2000" b="1" dirty="0">
                <a:latin typeface="Avenir Black" panose="02000503020000020003" pitchFamily="2" charset="0"/>
                <a:cs typeface="Avenir Medium"/>
              </a:rPr>
              <a:t>Negative feedback </a:t>
            </a:r>
            <a:r>
              <a:rPr lang="en-US" sz="2000" dirty="0">
                <a:latin typeface="Avenir Medium" panose="02000503020000020003" pitchFamily="2" charset="0"/>
                <a:cs typeface="Avenir Medium"/>
              </a:rPr>
              <a:t>loops regulate (temper) growth of stock.</a:t>
            </a:r>
          </a:p>
        </p:txBody>
      </p:sp>
      <p:sp>
        <p:nvSpPr>
          <p:cNvPr id="13" name="TextBox 12">
            <a:extLst>
              <a:ext uri="{FF2B5EF4-FFF2-40B4-BE49-F238E27FC236}">
                <a16:creationId xmlns:a16="http://schemas.microsoft.com/office/drawing/2014/main" id="{78E406E0-1D1D-9644-8EF7-3E2171FC849D}"/>
              </a:ext>
            </a:extLst>
          </p:cNvPr>
          <p:cNvSpPr txBox="1"/>
          <p:nvPr/>
        </p:nvSpPr>
        <p:spPr>
          <a:xfrm>
            <a:off x="391632" y="1285289"/>
            <a:ext cx="8606115"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venir Medium" panose="02000503020000020003" pitchFamily="2" charset="0"/>
                <a:cs typeface="Avenir Medium"/>
              </a:rPr>
              <a:t>Stabilizing loops</a:t>
            </a:r>
          </a:p>
        </p:txBody>
      </p:sp>
      <p:sp>
        <p:nvSpPr>
          <p:cNvPr id="15" name="TextBox 14">
            <a:extLst>
              <a:ext uri="{FF2B5EF4-FFF2-40B4-BE49-F238E27FC236}">
                <a16:creationId xmlns:a16="http://schemas.microsoft.com/office/drawing/2014/main" id="{D0726E37-0D15-FB4F-A7E9-86AAC94DFE27}"/>
              </a:ext>
            </a:extLst>
          </p:cNvPr>
          <p:cNvSpPr txBox="1"/>
          <p:nvPr/>
        </p:nvSpPr>
        <p:spPr>
          <a:xfrm>
            <a:off x="395171" y="1696032"/>
            <a:ext cx="8606115"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venir Medium" panose="02000503020000020003" pitchFamily="2" charset="0"/>
                <a:cs typeface="Avenir Medium"/>
              </a:rPr>
              <a:t>Balancing loops</a:t>
            </a:r>
          </a:p>
        </p:txBody>
      </p:sp>
      <p:pic>
        <p:nvPicPr>
          <p:cNvPr id="11" name="Picture 10">
            <a:extLst>
              <a:ext uri="{FF2B5EF4-FFF2-40B4-BE49-F238E27FC236}">
                <a16:creationId xmlns:a16="http://schemas.microsoft.com/office/drawing/2014/main" id="{E25BE1CB-876E-E143-929F-D8BB348F2B86}"/>
              </a:ext>
            </a:extLst>
          </p:cNvPr>
          <p:cNvPicPr>
            <a:picLocks noChangeAspect="1"/>
          </p:cNvPicPr>
          <p:nvPr/>
        </p:nvPicPr>
        <p:blipFill>
          <a:blip r:embed="rId2"/>
          <a:stretch>
            <a:fillRect/>
          </a:stretch>
        </p:blipFill>
        <p:spPr>
          <a:xfrm>
            <a:off x="579474" y="2260727"/>
            <a:ext cx="7985051" cy="4107493"/>
          </a:xfrm>
          <a:prstGeom prst="rect">
            <a:avLst/>
          </a:prstGeom>
        </p:spPr>
      </p:pic>
      <p:pic>
        <p:nvPicPr>
          <p:cNvPr id="17" name="Picture 16">
            <a:extLst>
              <a:ext uri="{FF2B5EF4-FFF2-40B4-BE49-F238E27FC236}">
                <a16:creationId xmlns:a16="http://schemas.microsoft.com/office/drawing/2014/main" id="{13676BF1-D603-664A-B619-020560E034FF}"/>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358154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5458930"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Competing balancing loops</a:t>
            </a:r>
          </a:p>
        </p:txBody>
      </p:sp>
      <p:sp>
        <p:nvSpPr>
          <p:cNvPr id="3" name="TextBox 2"/>
          <p:cNvSpPr txBox="1"/>
          <p:nvPr/>
        </p:nvSpPr>
        <p:spPr>
          <a:xfrm>
            <a:off x="5726077" y="6534026"/>
            <a:ext cx="3417923" cy="307777"/>
          </a:xfrm>
          <a:prstGeom prst="rect">
            <a:avLst/>
          </a:prstGeom>
          <a:noFill/>
        </p:spPr>
        <p:txBody>
          <a:bodyPr wrap="none" rtlCol="0">
            <a:spAutoFit/>
          </a:bodyPr>
          <a:lstStyle/>
          <a:p>
            <a:r>
              <a:rPr lang="en-US" sz="1400" dirty="0">
                <a:latin typeface="Avenir Medium"/>
                <a:cs typeface="Avenir Medium"/>
              </a:rPr>
              <a:t>Donella Meadows, ‘Thinking in systems’</a:t>
            </a:r>
          </a:p>
        </p:txBody>
      </p:sp>
      <p:sp>
        <p:nvSpPr>
          <p:cNvPr id="10" name="TextBox 9">
            <a:extLst>
              <a:ext uri="{FF2B5EF4-FFF2-40B4-BE49-F238E27FC236}">
                <a16:creationId xmlns:a16="http://schemas.microsoft.com/office/drawing/2014/main" id="{05D46167-6844-624E-A3B9-92D966642D79}"/>
              </a:ext>
            </a:extLst>
          </p:cNvPr>
          <p:cNvSpPr txBox="1"/>
          <p:nvPr/>
        </p:nvSpPr>
        <p:spPr>
          <a:xfrm>
            <a:off x="228600" y="863913"/>
            <a:ext cx="8606115" cy="707886"/>
          </a:xfrm>
          <a:prstGeom prst="rect">
            <a:avLst/>
          </a:prstGeom>
          <a:noFill/>
        </p:spPr>
        <p:txBody>
          <a:bodyPr wrap="square" rtlCol="0">
            <a:spAutoFit/>
          </a:bodyPr>
          <a:lstStyle/>
          <a:p>
            <a:r>
              <a:rPr lang="en-US" sz="2000" dirty="0">
                <a:latin typeface="Avenir Medium" panose="02000503020000020003" pitchFamily="2" charset="0"/>
                <a:cs typeface="Avenir Medium"/>
              </a:rPr>
              <a:t>Here two competing balancing loops control a system regulated by a thermostat and furnace.</a:t>
            </a:r>
            <a:endParaRPr lang="en-US" sz="2000" b="1" dirty="0">
              <a:latin typeface="Avenir Black" panose="02000503020000020003" pitchFamily="2" charset="0"/>
              <a:cs typeface="Avenir Medium"/>
            </a:endParaRPr>
          </a:p>
        </p:txBody>
      </p:sp>
      <p:pic>
        <p:nvPicPr>
          <p:cNvPr id="9" name="Picture 8">
            <a:extLst>
              <a:ext uri="{FF2B5EF4-FFF2-40B4-BE49-F238E27FC236}">
                <a16:creationId xmlns:a16="http://schemas.microsoft.com/office/drawing/2014/main" id="{80C8B040-2427-EC40-A1E7-FBE4EF2F5693}"/>
              </a:ext>
            </a:extLst>
          </p:cNvPr>
          <p:cNvPicPr>
            <a:picLocks noChangeAspect="1"/>
          </p:cNvPicPr>
          <p:nvPr/>
        </p:nvPicPr>
        <p:blipFill>
          <a:blip r:embed="rId2"/>
          <a:stretch>
            <a:fillRect/>
          </a:stretch>
        </p:blipFill>
        <p:spPr>
          <a:xfrm>
            <a:off x="0" y="1843103"/>
            <a:ext cx="9144000" cy="3948962"/>
          </a:xfrm>
          <a:prstGeom prst="rect">
            <a:avLst/>
          </a:prstGeom>
        </p:spPr>
      </p:pic>
      <p:pic>
        <p:nvPicPr>
          <p:cNvPr id="14" name="Picture 13">
            <a:extLst>
              <a:ext uri="{FF2B5EF4-FFF2-40B4-BE49-F238E27FC236}">
                <a16:creationId xmlns:a16="http://schemas.microsoft.com/office/drawing/2014/main" id="{B2E0CDC0-0B42-BD4E-B23C-E5F3A38427F3}"/>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2826114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3280706"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What is energy?</a:t>
            </a:r>
          </a:p>
        </p:txBody>
      </p:sp>
      <p:sp>
        <p:nvSpPr>
          <p:cNvPr id="2" name="TextBox 1"/>
          <p:cNvSpPr txBox="1"/>
          <p:nvPr/>
        </p:nvSpPr>
        <p:spPr>
          <a:xfrm>
            <a:off x="271185" y="806828"/>
            <a:ext cx="6417141" cy="1015663"/>
          </a:xfrm>
          <a:prstGeom prst="rect">
            <a:avLst/>
          </a:prstGeom>
          <a:noFill/>
        </p:spPr>
        <p:txBody>
          <a:bodyPr wrap="none" rtlCol="0">
            <a:spAutoFit/>
          </a:bodyPr>
          <a:lstStyle/>
          <a:p>
            <a:r>
              <a:rPr lang="en-US" sz="2000" dirty="0">
                <a:latin typeface="Avenir Black"/>
                <a:cs typeface="Avenir Black"/>
              </a:rPr>
              <a:t>Energy: </a:t>
            </a:r>
            <a:r>
              <a:rPr lang="en-US" sz="2000" i="1" dirty="0">
                <a:latin typeface="Avenir Medium"/>
                <a:cs typeface="Avenir Medium"/>
              </a:rPr>
              <a:t>the capacity to do work</a:t>
            </a:r>
          </a:p>
          <a:p>
            <a:pPr marL="1257300" lvl="2" indent="-342900">
              <a:buFont typeface="Arial"/>
              <a:buChar char="•"/>
            </a:pPr>
            <a:r>
              <a:rPr lang="en-US" sz="2000" i="1" dirty="0">
                <a:latin typeface="Avenir Medium"/>
                <a:cs typeface="Avenir Medium"/>
              </a:rPr>
              <a:t>To move an object against a resisting force</a:t>
            </a:r>
          </a:p>
          <a:p>
            <a:pPr marL="1257300" lvl="2" indent="-342900">
              <a:buFont typeface="Arial"/>
              <a:buChar char="•"/>
            </a:pPr>
            <a:r>
              <a:rPr lang="en-US" sz="2000" i="1" dirty="0">
                <a:latin typeface="Avenir Medium"/>
                <a:cs typeface="Avenir Medium"/>
              </a:rPr>
              <a:t>Measured in joules (J)</a:t>
            </a:r>
            <a:endParaRPr lang="en-US" sz="2000" dirty="0">
              <a:latin typeface="Avenir Medium"/>
              <a:cs typeface="Avenir Medium"/>
            </a:endParaRPr>
          </a:p>
        </p:txBody>
      </p:sp>
      <p:sp>
        <p:nvSpPr>
          <p:cNvPr id="3" name="TextBox 2"/>
          <p:cNvSpPr txBox="1"/>
          <p:nvPr/>
        </p:nvSpPr>
        <p:spPr>
          <a:xfrm>
            <a:off x="5035178" y="6490457"/>
            <a:ext cx="4041790" cy="307777"/>
          </a:xfrm>
          <a:prstGeom prst="rect">
            <a:avLst/>
          </a:prstGeom>
          <a:noFill/>
        </p:spPr>
        <p:txBody>
          <a:bodyPr wrap="none" rtlCol="0">
            <a:spAutoFit/>
          </a:bodyPr>
          <a:lstStyle/>
          <a:p>
            <a:r>
              <a:rPr lang="en-US" sz="1400" dirty="0">
                <a:latin typeface="Avenir Medium"/>
                <a:cs typeface="Avenir Medium"/>
              </a:rPr>
              <a:t>Energy Systems &amp; Sustainability, 2/e, Chapter 1</a:t>
            </a:r>
          </a:p>
        </p:txBody>
      </p:sp>
      <p:sp>
        <p:nvSpPr>
          <p:cNvPr id="9" name="TextBox 8"/>
          <p:cNvSpPr txBox="1"/>
          <p:nvPr/>
        </p:nvSpPr>
        <p:spPr>
          <a:xfrm>
            <a:off x="271185" y="2838491"/>
            <a:ext cx="8990672" cy="1015663"/>
          </a:xfrm>
          <a:prstGeom prst="rect">
            <a:avLst/>
          </a:prstGeom>
          <a:noFill/>
        </p:spPr>
        <p:txBody>
          <a:bodyPr wrap="none" rtlCol="0">
            <a:spAutoFit/>
          </a:bodyPr>
          <a:lstStyle/>
          <a:p>
            <a:r>
              <a:rPr lang="en-US" sz="2000" dirty="0">
                <a:latin typeface="Avenir Black"/>
                <a:cs typeface="Avenir Black"/>
              </a:rPr>
              <a:t>Energy is conserved:</a:t>
            </a:r>
          </a:p>
          <a:p>
            <a:r>
              <a:rPr lang="en-US" sz="2000" i="1" dirty="0">
                <a:latin typeface="Avenir Medium"/>
                <a:cs typeface="Avenir Medium"/>
              </a:rPr>
              <a:t>Energy can be neither created nor destroyed.</a:t>
            </a:r>
          </a:p>
          <a:p>
            <a:r>
              <a:rPr lang="en-US" sz="2000" i="1" dirty="0">
                <a:latin typeface="Avenir Medium"/>
                <a:cs typeface="Avenir Medium"/>
              </a:rPr>
              <a:t>Instead it is transferred (moved) or transformed (from one form to another.)</a:t>
            </a:r>
          </a:p>
        </p:txBody>
      </p:sp>
      <p:sp>
        <p:nvSpPr>
          <p:cNvPr id="10" name="TextBox 9"/>
          <p:cNvSpPr txBox="1"/>
          <p:nvPr/>
        </p:nvSpPr>
        <p:spPr>
          <a:xfrm>
            <a:off x="271185" y="1937128"/>
            <a:ext cx="8797568" cy="707886"/>
          </a:xfrm>
          <a:prstGeom prst="rect">
            <a:avLst/>
          </a:prstGeom>
          <a:noFill/>
        </p:spPr>
        <p:txBody>
          <a:bodyPr wrap="square" rtlCol="0">
            <a:spAutoFit/>
          </a:bodyPr>
          <a:lstStyle/>
          <a:p>
            <a:r>
              <a:rPr lang="en-US" sz="2000" dirty="0">
                <a:latin typeface="Avenir Medium"/>
                <a:cs typeface="Avenir Medium"/>
              </a:rPr>
              <a:t>The word </a:t>
            </a:r>
            <a:r>
              <a:rPr lang="en-US" sz="2000" i="1" dirty="0">
                <a:latin typeface="Avenir Black"/>
                <a:cs typeface="Avenir Black"/>
              </a:rPr>
              <a:t>energy</a:t>
            </a:r>
            <a:r>
              <a:rPr lang="en-US" sz="2000" dirty="0">
                <a:latin typeface="Avenir Black"/>
                <a:cs typeface="Avenir Black"/>
              </a:rPr>
              <a:t> </a:t>
            </a:r>
            <a:r>
              <a:rPr lang="en-US" sz="2000" dirty="0">
                <a:latin typeface="Avenir Medium"/>
                <a:cs typeface="Avenir Medium"/>
              </a:rPr>
              <a:t>was first used in this modern context by Thomas Young, celebrated British physicist in 1807.</a:t>
            </a:r>
          </a:p>
        </p:txBody>
      </p:sp>
      <p:sp>
        <p:nvSpPr>
          <p:cNvPr id="11" name="TextBox 10"/>
          <p:cNvSpPr txBox="1"/>
          <p:nvPr/>
        </p:nvSpPr>
        <p:spPr>
          <a:xfrm>
            <a:off x="271185" y="4171991"/>
            <a:ext cx="8593415" cy="1938992"/>
          </a:xfrm>
          <a:prstGeom prst="rect">
            <a:avLst/>
          </a:prstGeom>
          <a:noFill/>
        </p:spPr>
        <p:txBody>
          <a:bodyPr wrap="square" rtlCol="0">
            <a:spAutoFit/>
          </a:bodyPr>
          <a:lstStyle/>
          <a:p>
            <a:r>
              <a:rPr lang="en-US" sz="2000" u="sng" dirty="0">
                <a:latin typeface="Avenir Medium"/>
                <a:cs typeface="Avenir Medium"/>
              </a:rPr>
              <a:t>This course </a:t>
            </a:r>
            <a:r>
              <a:rPr lang="en-US" sz="2000" dirty="0">
                <a:latin typeface="Avenir Medium"/>
                <a:cs typeface="Avenir Medium"/>
              </a:rPr>
              <a:t>is concerned with the study of how humans transform energy from energy resources to </a:t>
            </a:r>
            <a:r>
              <a:rPr lang="en-US" sz="2000" u="sng" dirty="0">
                <a:latin typeface="Avenir Medium"/>
                <a:cs typeface="Avenir Medium"/>
              </a:rPr>
              <a:t>useful</a:t>
            </a:r>
            <a:r>
              <a:rPr lang="en-US" sz="2000" dirty="0">
                <a:latin typeface="Avenir Medium"/>
                <a:cs typeface="Avenir Medium"/>
              </a:rPr>
              <a:t> energy, and how we transfer it from one entity or location to another until that energy reaches the consumer or end user.</a:t>
            </a:r>
          </a:p>
          <a:p>
            <a:pPr marL="342900" indent="-342900">
              <a:buFont typeface="Arial"/>
              <a:buChar char="•"/>
            </a:pPr>
            <a:r>
              <a:rPr lang="en-US" sz="2000" i="1" dirty="0">
                <a:latin typeface="Avenir Medium"/>
                <a:cs typeface="Avenir Medium"/>
              </a:rPr>
              <a:t>And that’s not the end. Once ‘used’ most energy is transformed into low density, low temperature </a:t>
            </a:r>
            <a:r>
              <a:rPr lang="en-US" sz="2000" i="1" u="sng" dirty="0">
                <a:latin typeface="Avenir Medium"/>
                <a:cs typeface="Avenir Medium"/>
              </a:rPr>
              <a:t>heat</a:t>
            </a:r>
            <a:r>
              <a:rPr lang="en-US" sz="2000" i="1" dirty="0">
                <a:latin typeface="Avenir Medium"/>
                <a:cs typeface="Avenir Medium"/>
              </a:rPr>
              <a:t> &amp; dissipated or wasted.</a:t>
            </a:r>
          </a:p>
        </p:txBody>
      </p:sp>
      <p:pic>
        <p:nvPicPr>
          <p:cNvPr id="12" name="Picture 11">
            <a:extLst>
              <a:ext uri="{FF2B5EF4-FFF2-40B4-BE49-F238E27FC236}">
                <a16:creationId xmlns:a16="http://schemas.microsoft.com/office/drawing/2014/main" id="{4A38CFF3-43C0-A142-A48D-51838925B039}"/>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78008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5165838"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Non-renewable constraint</a:t>
            </a:r>
          </a:p>
        </p:txBody>
      </p:sp>
      <p:sp>
        <p:nvSpPr>
          <p:cNvPr id="3" name="TextBox 2"/>
          <p:cNvSpPr txBox="1"/>
          <p:nvPr/>
        </p:nvSpPr>
        <p:spPr>
          <a:xfrm rot="16200000">
            <a:off x="-1480362" y="4945834"/>
            <a:ext cx="3417923" cy="307777"/>
          </a:xfrm>
          <a:prstGeom prst="rect">
            <a:avLst/>
          </a:prstGeom>
          <a:noFill/>
        </p:spPr>
        <p:txBody>
          <a:bodyPr wrap="none" rtlCol="0">
            <a:spAutoFit/>
          </a:bodyPr>
          <a:lstStyle/>
          <a:p>
            <a:r>
              <a:rPr lang="en-US" sz="1400" dirty="0">
                <a:latin typeface="Avenir Medium"/>
                <a:cs typeface="Avenir Medium"/>
              </a:rPr>
              <a:t>Donella Meadows, ‘Thinking in systems’</a:t>
            </a:r>
          </a:p>
        </p:txBody>
      </p:sp>
      <p:sp>
        <p:nvSpPr>
          <p:cNvPr id="10" name="TextBox 9">
            <a:extLst>
              <a:ext uri="{FF2B5EF4-FFF2-40B4-BE49-F238E27FC236}">
                <a16:creationId xmlns:a16="http://schemas.microsoft.com/office/drawing/2014/main" id="{05D46167-6844-624E-A3B9-92D966642D79}"/>
              </a:ext>
            </a:extLst>
          </p:cNvPr>
          <p:cNvSpPr txBox="1"/>
          <p:nvPr/>
        </p:nvSpPr>
        <p:spPr>
          <a:xfrm>
            <a:off x="228600" y="810748"/>
            <a:ext cx="8606115" cy="707886"/>
          </a:xfrm>
          <a:prstGeom prst="rect">
            <a:avLst/>
          </a:prstGeom>
          <a:noFill/>
        </p:spPr>
        <p:txBody>
          <a:bodyPr wrap="square" rtlCol="0">
            <a:spAutoFit/>
          </a:bodyPr>
          <a:lstStyle/>
          <a:p>
            <a:r>
              <a:rPr lang="en-US" sz="2000" dirty="0">
                <a:latin typeface="Avenir Medium" panose="02000503020000020003" pitchFamily="2" charset="0"/>
                <a:cs typeface="Avenir Medium"/>
              </a:rPr>
              <a:t>Here the reinforcing (+) loop for economic capital is constrained (balanced -) by a non-renewable resource, </a:t>
            </a:r>
            <a:r>
              <a:rPr lang="en-US" sz="2000" b="1" dirty="0">
                <a:latin typeface="Avenir Black" panose="02000503020000020003" pitchFamily="2" charset="0"/>
                <a:cs typeface="Avenir Medium"/>
              </a:rPr>
              <a:t>oil.</a:t>
            </a:r>
          </a:p>
        </p:txBody>
      </p:sp>
      <p:pic>
        <p:nvPicPr>
          <p:cNvPr id="6" name="Picture 5">
            <a:extLst>
              <a:ext uri="{FF2B5EF4-FFF2-40B4-BE49-F238E27FC236}">
                <a16:creationId xmlns:a16="http://schemas.microsoft.com/office/drawing/2014/main" id="{88950FFB-CC45-8A47-A33A-7C88AA4E178D}"/>
              </a:ext>
            </a:extLst>
          </p:cNvPr>
          <p:cNvPicPr>
            <a:picLocks noChangeAspect="1"/>
          </p:cNvPicPr>
          <p:nvPr/>
        </p:nvPicPr>
        <p:blipFill>
          <a:blip r:embed="rId2"/>
          <a:stretch>
            <a:fillRect/>
          </a:stretch>
        </p:blipFill>
        <p:spPr>
          <a:xfrm>
            <a:off x="2658138" y="1509824"/>
            <a:ext cx="5866473" cy="5337692"/>
          </a:xfrm>
          <a:prstGeom prst="rect">
            <a:avLst/>
          </a:prstGeom>
        </p:spPr>
      </p:pic>
      <p:pic>
        <p:nvPicPr>
          <p:cNvPr id="7" name="Picture 6">
            <a:extLst>
              <a:ext uri="{FF2B5EF4-FFF2-40B4-BE49-F238E27FC236}">
                <a16:creationId xmlns:a16="http://schemas.microsoft.com/office/drawing/2014/main" id="{2CBDD047-31E6-C543-9D16-443739E49E96}"/>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2796157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4328429"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Renewable constraint</a:t>
            </a:r>
          </a:p>
        </p:txBody>
      </p:sp>
      <p:sp>
        <p:nvSpPr>
          <p:cNvPr id="3" name="TextBox 2"/>
          <p:cNvSpPr txBox="1"/>
          <p:nvPr/>
        </p:nvSpPr>
        <p:spPr>
          <a:xfrm rot="16200000">
            <a:off x="-1480362" y="4945834"/>
            <a:ext cx="3417923" cy="307777"/>
          </a:xfrm>
          <a:prstGeom prst="rect">
            <a:avLst/>
          </a:prstGeom>
          <a:noFill/>
        </p:spPr>
        <p:txBody>
          <a:bodyPr wrap="none" rtlCol="0">
            <a:spAutoFit/>
          </a:bodyPr>
          <a:lstStyle/>
          <a:p>
            <a:r>
              <a:rPr lang="en-US" sz="1400" dirty="0">
                <a:latin typeface="Avenir Medium"/>
                <a:cs typeface="Avenir Medium"/>
              </a:rPr>
              <a:t>Donella Meadows, ‘Thinking in systems’</a:t>
            </a:r>
          </a:p>
        </p:txBody>
      </p:sp>
      <p:sp>
        <p:nvSpPr>
          <p:cNvPr id="10" name="TextBox 9">
            <a:extLst>
              <a:ext uri="{FF2B5EF4-FFF2-40B4-BE49-F238E27FC236}">
                <a16:creationId xmlns:a16="http://schemas.microsoft.com/office/drawing/2014/main" id="{05D46167-6844-624E-A3B9-92D966642D79}"/>
              </a:ext>
            </a:extLst>
          </p:cNvPr>
          <p:cNvSpPr txBox="1"/>
          <p:nvPr/>
        </p:nvSpPr>
        <p:spPr>
          <a:xfrm>
            <a:off x="228600" y="810748"/>
            <a:ext cx="8606115" cy="707886"/>
          </a:xfrm>
          <a:prstGeom prst="rect">
            <a:avLst/>
          </a:prstGeom>
          <a:noFill/>
        </p:spPr>
        <p:txBody>
          <a:bodyPr wrap="square" rtlCol="0">
            <a:spAutoFit/>
          </a:bodyPr>
          <a:lstStyle/>
          <a:p>
            <a:r>
              <a:rPr lang="en-US" sz="2000" dirty="0">
                <a:latin typeface="Avenir Medium" panose="02000503020000020003" pitchFamily="2" charset="0"/>
                <a:cs typeface="Avenir Medium"/>
              </a:rPr>
              <a:t>Here the reinforcing (+) loop for economic capital is constrained (balanced -) by a renewable resource, </a:t>
            </a:r>
            <a:r>
              <a:rPr lang="en-US" sz="2000" b="1" dirty="0">
                <a:latin typeface="Avenir Black" panose="02000503020000020003" pitchFamily="2" charset="0"/>
                <a:cs typeface="Avenir Medium"/>
              </a:rPr>
              <a:t>fish stocks.</a:t>
            </a:r>
          </a:p>
        </p:txBody>
      </p:sp>
      <p:pic>
        <p:nvPicPr>
          <p:cNvPr id="7" name="Picture 6">
            <a:extLst>
              <a:ext uri="{FF2B5EF4-FFF2-40B4-BE49-F238E27FC236}">
                <a16:creationId xmlns:a16="http://schemas.microsoft.com/office/drawing/2014/main" id="{1BE7D872-EBEF-D74C-B7B8-1E5F69764E8E}"/>
              </a:ext>
            </a:extLst>
          </p:cNvPr>
          <p:cNvPicPr>
            <a:picLocks noChangeAspect="1"/>
          </p:cNvPicPr>
          <p:nvPr/>
        </p:nvPicPr>
        <p:blipFill>
          <a:blip r:embed="rId2"/>
          <a:stretch>
            <a:fillRect/>
          </a:stretch>
        </p:blipFill>
        <p:spPr>
          <a:xfrm>
            <a:off x="2615609" y="1532806"/>
            <a:ext cx="5494247" cy="5325193"/>
          </a:xfrm>
          <a:prstGeom prst="rect">
            <a:avLst/>
          </a:prstGeom>
        </p:spPr>
      </p:pic>
      <p:pic>
        <p:nvPicPr>
          <p:cNvPr id="9" name="Picture 8">
            <a:extLst>
              <a:ext uri="{FF2B5EF4-FFF2-40B4-BE49-F238E27FC236}">
                <a16:creationId xmlns:a16="http://schemas.microsoft.com/office/drawing/2014/main" id="{CCE1B4E2-D542-E648-B1B4-D1CF0620AC81}"/>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4263694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3026827"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1. Introduction</a:t>
            </a:r>
          </a:p>
        </p:txBody>
      </p:sp>
      <p:sp>
        <p:nvSpPr>
          <p:cNvPr id="8" name="TextBox 7"/>
          <p:cNvSpPr txBox="1"/>
          <p:nvPr/>
        </p:nvSpPr>
        <p:spPr>
          <a:xfrm>
            <a:off x="682321" y="2938887"/>
            <a:ext cx="7305205" cy="523220"/>
          </a:xfrm>
          <a:prstGeom prst="rect">
            <a:avLst/>
          </a:prstGeom>
          <a:noFill/>
        </p:spPr>
        <p:txBody>
          <a:bodyPr wrap="none" rtlCol="0">
            <a:spAutoFit/>
          </a:bodyPr>
          <a:lstStyle/>
          <a:p>
            <a:pPr lvl="1" algn="ctr"/>
            <a:r>
              <a:rPr lang="en-US" sz="2800" i="1" dirty="0">
                <a:latin typeface="Avenir Black"/>
                <a:cs typeface="Avenir Black"/>
              </a:rPr>
              <a:t>1.5: Why is system thinking important?</a:t>
            </a:r>
          </a:p>
        </p:txBody>
      </p:sp>
      <p:pic>
        <p:nvPicPr>
          <p:cNvPr id="6" name="Picture 5">
            <a:extLst>
              <a:ext uri="{FF2B5EF4-FFF2-40B4-BE49-F238E27FC236}">
                <a16:creationId xmlns:a16="http://schemas.microsoft.com/office/drawing/2014/main" id="{CC5FAE54-156F-3C40-A4F6-AC6264E2F8DD}"/>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1128515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7011022"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Why is systems thinking important?</a:t>
            </a:r>
          </a:p>
        </p:txBody>
      </p:sp>
      <p:sp>
        <p:nvSpPr>
          <p:cNvPr id="3" name="TextBox 2"/>
          <p:cNvSpPr txBox="1"/>
          <p:nvPr/>
        </p:nvSpPr>
        <p:spPr>
          <a:xfrm>
            <a:off x="1687206" y="6305161"/>
            <a:ext cx="7431393" cy="523220"/>
          </a:xfrm>
          <a:prstGeom prst="rect">
            <a:avLst/>
          </a:prstGeom>
          <a:noFill/>
        </p:spPr>
        <p:txBody>
          <a:bodyPr wrap="none" rtlCol="0">
            <a:spAutoFit/>
          </a:bodyPr>
          <a:lstStyle/>
          <a:p>
            <a:r>
              <a:rPr lang="en-US" sz="1400" dirty="0" err="1">
                <a:latin typeface="Avenir Medium"/>
                <a:cs typeface="Avenir Medium"/>
              </a:rPr>
              <a:t>Micheal</a:t>
            </a:r>
            <a:r>
              <a:rPr lang="en-US" sz="1400" dirty="0">
                <a:latin typeface="Avenir Medium"/>
                <a:cs typeface="Avenir Medium"/>
              </a:rPr>
              <a:t> Goodman, ‘Systems </a:t>
            </a:r>
            <a:r>
              <a:rPr lang="en-US" sz="1400" dirty="0" err="1">
                <a:latin typeface="Avenir Medium"/>
                <a:cs typeface="Avenir Medium"/>
              </a:rPr>
              <a:t>thining</a:t>
            </a:r>
            <a:r>
              <a:rPr lang="en-US" sz="1400" dirty="0">
                <a:latin typeface="Avenir Medium"/>
                <a:cs typeface="Avenir Medium"/>
              </a:rPr>
              <a:t>: what, why, where, when, and how?’ Systems Thinker</a:t>
            </a:r>
          </a:p>
          <a:p>
            <a:r>
              <a:rPr lang="en-US" sz="1400" dirty="0">
                <a:latin typeface="Avenir Medium"/>
                <a:cs typeface="Avenir Medium"/>
                <a:hlinkClick r:id="rId2"/>
              </a:rPr>
              <a:t>https://thesystemsthinker.com/systems-thinking-what-why-when-where-and-how/</a:t>
            </a:r>
            <a:endParaRPr lang="en-US" sz="1400" dirty="0">
              <a:latin typeface="Avenir Medium"/>
              <a:cs typeface="Avenir Medium"/>
            </a:endParaRPr>
          </a:p>
        </p:txBody>
      </p:sp>
      <p:sp>
        <p:nvSpPr>
          <p:cNvPr id="10" name="TextBox 9">
            <a:extLst>
              <a:ext uri="{FF2B5EF4-FFF2-40B4-BE49-F238E27FC236}">
                <a16:creationId xmlns:a16="http://schemas.microsoft.com/office/drawing/2014/main" id="{05D46167-6844-624E-A3B9-92D966642D79}"/>
              </a:ext>
            </a:extLst>
          </p:cNvPr>
          <p:cNvSpPr txBox="1"/>
          <p:nvPr/>
        </p:nvSpPr>
        <p:spPr>
          <a:xfrm>
            <a:off x="382488" y="927708"/>
            <a:ext cx="8606115" cy="3747180"/>
          </a:xfrm>
          <a:prstGeom prst="rect">
            <a:avLst/>
          </a:prstGeom>
          <a:noFill/>
        </p:spPr>
        <p:txBody>
          <a:bodyPr wrap="square" rtlCol="0">
            <a:spAutoFit/>
          </a:bodyPr>
          <a:lstStyle/>
          <a:p>
            <a:pPr>
              <a:lnSpc>
                <a:spcPct val="150000"/>
              </a:lnSpc>
            </a:pPr>
            <a:r>
              <a:rPr lang="en-US" sz="2000" b="1" i="1" dirty="0">
                <a:latin typeface="Avenir Black" panose="02000503020000020003" pitchFamily="2" charset="0"/>
                <a:cs typeface="Avenir Medium"/>
              </a:rPr>
              <a:t>“</a:t>
            </a:r>
            <a:r>
              <a:rPr lang="en-US" sz="2000" i="1" dirty="0">
                <a:latin typeface="Avenir Medium" panose="02000503020000020003" pitchFamily="2" charset="0"/>
                <a:cs typeface="Avenir Medium"/>
              </a:rPr>
              <a:t>Systems thinking expands the range of choices available for solving a problem by broadening our thinking and helping us articulate problems in new and different ways. At the same time, the principles of systems thinking make us aware that there are no perfect solutions; the choices we make will have an impact on other parts of the system. </a:t>
            </a:r>
            <a:br>
              <a:rPr lang="en-US" sz="2000" i="1" dirty="0">
                <a:latin typeface="Avenir Medium" panose="02000503020000020003" pitchFamily="2" charset="0"/>
                <a:cs typeface="Avenir Medium"/>
              </a:rPr>
            </a:br>
            <a:r>
              <a:rPr lang="en-US" sz="2000" b="1" i="1" dirty="0">
                <a:latin typeface="Avenir Black" panose="02000503020000020003" pitchFamily="2" charset="0"/>
                <a:cs typeface="Avenir Medium"/>
              </a:rPr>
              <a:t>By anticipating the impact of each trade-off, we can minimize its severity or even use it to our own advantage. Systems thinking therefore allows us to make informed choices.”</a:t>
            </a:r>
            <a:endParaRPr lang="en-US" sz="2000" i="1" dirty="0">
              <a:latin typeface="Avenir Medium" panose="02000503020000020003" pitchFamily="2" charset="0"/>
              <a:cs typeface="Avenir Medium"/>
            </a:endParaRPr>
          </a:p>
        </p:txBody>
      </p:sp>
      <p:pic>
        <p:nvPicPr>
          <p:cNvPr id="14" name="Picture 13">
            <a:extLst>
              <a:ext uri="{FF2B5EF4-FFF2-40B4-BE49-F238E27FC236}">
                <a16:creationId xmlns:a16="http://schemas.microsoft.com/office/drawing/2014/main" id="{762B4D24-37D0-094E-8EA4-5C84FAFF56DC}"/>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
        <p:nvSpPr>
          <p:cNvPr id="2" name="Rectangle 1">
            <a:extLst>
              <a:ext uri="{FF2B5EF4-FFF2-40B4-BE49-F238E27FC236}">
                <a16:creationId xmlns:a16="http://schemas.microsoft.com/office/drawing/2014/main" id="{BAD5BF95-B1FF-C54C-9873-A99B830C189B}"/>
              </a:ext>
            </a:extLst>
          </p:cNvPr>
          <p:cNvSpPr/>
          <p:nvPr/>
        </p:nvSpPr>
        <p:spPr>
          <a:xfrm>
            <a:off x="361507" y="3264195"/>
            <a:ext cx="8272130" cy="14034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48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012608"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Lessons from systems thinking</a:t>
            </a:r>
          </a:p>
        </p:txBody>
      </p:sp>
      <p:sp>
        <p:nvSpPr>
          <p:cNvPr id="3" name="TextBox 2"/>
          <p:cNvSpPr txBox="1"/>
          <p:nvPr/>
        </p:nvSpPr>
        <p:spPr>
          <a:xfrm>
            <a:off x="5738407" y="6539077"/>
            <a:ext cx="3417923" cy="307777"/>
          </a:xfrm>
          <a:prstGeom prst="rect">
            <a:avLst/>
          </a:prstGeom>
          <a:noFill/>
        </p:spPr>
        <p:txBody>
          <a:bodyPr wrap="none" rtlCol="0">
            <a:spAutoFit/>
          </a:bodyPr>
          <a:lstStyle/>
          <a:p>
            <a:r>
              <a:rPr lang="en-US" sz="1400" dirty="0">
                <a:latin typeface="Avenir Medium"/>
                <a:cs typeface="Avenir Medium"/>
              </a:rPr>
              <a:t>Donella Meadows, ‘Thinking in systems’</a:t>
            </a:r>
          </a:p>
        </p:txBody>
      </p:sp>
      <p:sp>
        <p:nvSpPr>
          <p:cNvPr id="10" name="TextBox 9">
            <a:extLst>
              <a:ext uri="{FF2B5EF4-FFF2-40B4-BE49-F238E27FC236}">
                <a16:creationId xmlns:a16="http://schemas.microsoft.com/office/drawing/2014/main" id="{05D46167-6844-624E-A3B9-92D966642D79}"/>
              </a:ext>
            </a:extLst>
          </p:cNvPr>
          <p:cNvSpPr txBox="1"/>
          <p:nvPr/>
        </p:nvSpPr>
        <p:spPr>
          <a:xfrm>
            <a:off x="382488" y="927708"/>
            <a:ext cx="8606115" cy="707886"/>
          </a:xfrm>
          <a:prstGeom prst="rect">
            <a:avLst/>
          </a:prstGeom>
          <a:noFill/>
        </p:spPr>
        <p:txBody>
          <a:bodyPr wrap="square" rtlCol="0">
            <a:spAutoFit/>
          </a:bodyPr>
          <a:lstStyle/>
          <a:p>
            <a:r>
              <a:rPr lang="en-US" sz="2000" b="1" dirty="0">
                <a:latin typeface="Avenir Black" panose="02000503020000020003" pitchFamily="2" charset="0"/>
                <a:cs typeface="Avenir Medium"/>
              </a:rPr>
              <a:t>1. We don’t pay enough attention from history.</a:t>
            </a:r>
            <a:br>
              <a:rPr lang="en-US" sz="2000" b="1" dirty="0">
                <a:latin typeface="Avenir Black" panose="02000503020000020003" pitchFamily="2" charset="0"/>
                <a:cs typeface="Avenir Medium"/>
              </a:rPr>
            </a:br>
            <a:r>
              <a:rPr lang="en-US" sz="2000" dirty="0">
                <a:latin typeface="Avenir Medium" panose="02000503020000020003" pitchFamily="2" charset="0"/>
                <a:cs typeface="Avenir Medium"/>
              </a:rPr>
              <a:t>    We focus on the events, but not the context, causes and results.</a:t>
            </a:r>
          </a:p>
        </p:txBody>
      </p:sp>
      <p:sp>
        <p:nvSpPr>
          <p:cNvPr id="8" name="TextBox 7">
            <a:extLst>
              <a:ext uri="{FF2B5EF4-FFF2-40B4-BE49-F238E27FC236}">
                <a16:creationId xmlns:a16="http://schemas.microsoft.com/office/drawing/2014/main" id="{9393BB88-256D-8248-99D9-5B842CEC49BF}"/>
              </a:ext>
            </a:extLst>
          </p:cNvPr>
          <p:cNvSpPr txBox="1"/>
          <p:nvPr/>
        </p:nvSpPr>
        <p:spPr>
          <a:xfrm>
            <a:off x="382488" y="2068120"/>
            <a:ext cx="8606115" cy="707886"/>
          </a:xfrm>
          <a:prstGeom prst="rect">
            <a:avLst/>
          </a:prstGeom>
          <a:noFill/>
        </p:spPr>
        <p:txBody>
          <a:bodyPr wrap="square" rtlCol="0">
            <a:spAutoFit/>
          </a:bodyPr>
          <a:lstStyle/>
          <a:p>
            <a:r>
              <a:rPr lang="en-US" sz="2000" b="1" dirty="0">
                <a:latin typeface="Avenir Black" panose="02000503020000020003" pitchFamily="2" charset="0"/>
                <a:cs typeface="Avenir Medium"/>
              </a:rPr>
              <a:t>2. We aren’t great at understanding relationships.</a:t>
            </a:r>
            <a:br>
              <a:rPr lang="en-US" sz="2000" b="1" dirty="0">
                <a:latin typeface="Avenir Black" panose="02000503020000020003" pitchFamily="2" charset="0"/>
                <a:cs typeface="Avenir Medium"/>
              </a:rPr>
            </a:br>
            <a:r>
              <a:rPr lang="en-US" sz="2000" dirty="0">
                <a:latin typeface="Avenir Medium" panose="02000503020000020003" pitchFamily="2" charset="0"/>
                <a:cs typeface="Avenir Medium"/>
              </a:rPr>
              <a:t>    We want relationships to be linear and they often aren’t.</a:t>
            </a:r>
          </a:p>
        </p:txBody>
      </p:sp>
      <p:sp>
        <p:nvSpPr>
          <p:cNvPr id="9" name="TextBox 8">
            <a:extLst>
              <a:ext uri="{FF2B5EF4-FFF2-40B4-BE49-F238E27FC236}">
                <a16:creationId xmlns:a16="http://schemas.microsoft.com/office/drawing/2014/main" id="{44797C25-6ED8-394F-A5DD-8348AFEF1441}"/>
              </a:ext>
            </a:extLst>
          </p:cNvPr>
          <p:cNvSpPr txBox="1"/>
          <p:nvPr/>
        </p:nvSpPr>
        <p:spPr>
          <a:xfrm>
            <a:off x="382488" y="3208532"/>
            <a:ext cx="8606115" cy="400110"/>
          </a:xfrm>
          <a:prstGeom prst="rect">
            <a:avLst/>
          </a:prstGeom>
          <a:noFill/>
        </p:spPr>
        <p:txBody>
          <a:bodyPr wrap="square" rtlCol="0">
            <a:spAutoFit/>
          </a:bodyPr>
          <a:lstStyle/>
          <a:p>
            <a:r>
              <a:rPr lang="en-US" sz="2000" b="1" dirty="0">
                <a:latin typeface="Avenir Black" panose="02000503020000020003" pitchFamily="2" charset="0"/>
                <a:cs typeface="Avenir Medium"/>
              </a:rPr>
              <a:t>3. We don’t pay enough attention to sources and sinks.</a:t>
            </a:r>
          </a:p>
        </p:txBody>
      </p:sp>
      <p:sp>
        <p:nvSpPr>
          <p:cNvPr id="11" name="TextBox 10">
            <a:extLst>
              <a:ext uri="{FF2B5EF4-FFF2-40B4-BE49-F238E27FC236}">
                <a16:creationId xmlns:a16="http://schemas.microsoft.com/office/drawing/2014/main" id="{4CF45E0B-EE72-7E49-87EB-92E6FD9E9E1B}"/>
              </a:ext>
            </a:extLst>
          </p:cNvPr>
          <p:cNvSpPr txBox="1"/>
          <p:nvPr/>
        </p:nvSpPr>
        <p:spPr>
          <a:xfrm>
            <a:off x="382488" y="4041168"/>
            <a:ext cx="8606115" cy="400110"/>
          </a:xfrm>
          <a:prstGeom prst="rect">
            <a:avLst/>
          </a:prstGeom>
          <a:noFill/>
        </p:spPr>
        <p:txBody>
          <a:bodyPr wrap="square" rtlCol="0">
            <a:spAutoFit/>
          </a:bodyPr>
          <a:lstStyle/>
          <a:p>
            <a:r>
              <a:rPr lang="en-US" sz="2000" b="1" dirty="0">
                <a:latin typeface="Avenir Black" panose="02000503020000020003" pitchFamily="2" charset="0"/>
                <a:cs typeface="Avenir Medium"/>
              </a:rPr>
              <a:t>4. Our minds seem to want to find </a:t>
            </a:r>
            <a:r>
              <a:rPr lang="en-US" sz="2000" b="1" u="sng" dirty="0">
                <a:latin typeface="Avenir Black" panose="02000503020000020003" pitchFamily="2" charset="0"/>
                <a:cs typeface="Avenir Medium"/>
              </a:rPr>
              <a:t>single causes for single effects</a:t>
            </a:r>
            <a:r>
              <a:rPr lang="en-US" sz="2000" b="1" dirty="0">
                <a:latin typeface="Avenir Black" panose="02000503020000020003" pitchFamily="2" charset="0"/>
                <a:cs typeface="Avenir Medium"/>
              </a:rPr>
              <a:t>.</a:t>
            </a:r>
          </a:p>
        </p:txBody>
      </p:sp>
      <p:sp>
        <p:nvSpPr>
          <p:cNvPr id="12" name="TextBox 11">
            <a:extLst>
              <a:ext uri="{FF2B5EF4-FFF2-40B4-BE49-F238E27FC236}">
                <a16:creationId xmlns:a16="http://schemas.microsoft.com/office/drawing/2014/main" id="{116B7B3F-6C92-5C46-B882-B130EFAFAAC9}"/>
              </a:ext>
            </a:extLst>
          </p:cNvPr>
          <p:cNvSpPr txBox="1"/>
          <p:nvPr/>
        </p:nvSpPr>
        <p:spPr>
          <a:xfrm>
            <a:off x="382488" y="4873804"/>
            <a:ext cx="8606115" cy="400110"/>
          </a:xfrm>
          <a:prstGeom prst="rect">
            <a:avLst/>
          </a:prstGeom>
          <a:noFill/>
        </p:spPr>
        <p:txBody>
          <a:bodyPr wrap="square" rtlCol="0">
            <a:spAutoFit/>
          </a:bodyPr>
          <a:lstStyle/>
          <a:p>
            <a:r>
              <a:rPr lang="en-US" sz="2000" b="1" dirty="0">
                <a:latin typeface="Avenir Black" panose="02000503020000020003" pitchFamily="2" charset="0"/>
                <a:cs typeface="Avenir Medium"/>
              </a:rPr>
              <a:t>5. We don’t identify limiting factors.</a:t>
            </a:r>
          </a:p>
        </p:txBody>
      </p:sp>
      <p:sp>
        <p:nvSpPr>
          <p:cNvPr id="13" name="TextBox 12">
            <a:extLst>
              <a:ext uri="{FF2B5EF4-FFF2-40B4-BE49-F238E27FC236}">
                <a16:creationId xmlns:a16="http://schemas.microsoft.com/office/drawing/2014/main" id="{D80764D4-FC84-F242-96F1-54EB5F6192D8}"/>
              </a:ext>
            </a:extLst>
          </p:cNvPr>
          <p:cNvSpPr txBox="1"/>
          <p:nvPr/>
        </p:nvSpPr>
        <p:spPr>
          <a:xfrm>
            <a:off x="382487" y="5706441"/>
            <a:ext cx="8606115" cy="707886"/>
          </a:xfrm>
          <a:prstGeom prst="rect">
            <a:avLst/>
          </a:prstGeom>
          <a:noFill/>
        </p:spPr>
        <p:txBody>
          <a:bodyPr wrap="square" rtlCol="0">
            <a:spAutoFit/>
          </a:bodyPr>
          <a:lstStyle/>
          <a:p>
            <a:r>
              <a:rPr lang="en-US" sz="2000" b="1" dirty="0">
                <a:latin typeface="Avenir Black" panose="02000503020000020003" pitchFamily="2" charset="0"/>
                <a:cs typeface="Avenir Medium"/>
              </a:rPr>
              <a:t>6. We aren’t good at seeing true system boundaries and therefore </a:t>
            </a:r>
          </a:p>
          <a:p>
            <a:r>
              <a:rPr lang="en-US" sz="2000" b="1" dirty="0">
                <a:latin typeface="Avenir Black" panose="02000503020000020003" pitchFamily="2" charset="0"/>
                <a:cs typeface="Avenir Medium"/>
              </a:rPr>
              <a:t>    miss the true or full range of possible outcomes.</a:t>
            </a:r>
          </a:p>
        </p:txBody>
      </p:sp>
      <p:pic>
        <p:nvPicPr>
          <p:cNvPr id="14" name="Picture 13">
            <a:extLst>
              <a:ext uri="{FF2B5EF4-FFF2-40B4-BE49-F238E27FC236}">
                <a16:creationId xmlns:a16="http://schemas.microsoft.com/office/drawing/2014/main" id="{762B4D24-37D0-094E-8EA4-5C84FAFF56DC}"/>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253267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3418308"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Earth is a system</a:t>
            </a:r>
          </a:p>
        </p:txBody>
      </p:sp>
      <p:sp>
        <p:nvSpPr>
          <p:cNvPr id="2" name="TextBox 1"/>
          <p:cNvSpPr txBox="1"/>
          <p:nvPr/>
        </p:nvSpPr>
        <p:spPr>
          <a:xfrm>
            <a:off x="283885" y="806828"/>
            <a:ext cx="7230056" cy="400110"/>
          </a:xfrm>
          <a:prstGeom prst="rect">
            <a:avLst/>
          </a:prstGeom>
          <a:noFill/>
        </p:spPr>
        <p:txBody>
          <a:bodyPr wrap="none" rtlCol="0">
            <a:spAutoFit/>
          </a:bodyPr>
          <a:lstStyle/>
          <a:p>
            <a:r>
              <a:rPr lang="en-US" sz="2000" dirty="0">
                <a:latin typeface="Avenir Black"/>
                <a:cs typeface="Avenir Medium"/>
              </a:rPr>
              <a:t>Closed system: </a:t>
            </a:r>
            <a:r>
              <a:rPr lang="en-US" sz="2000" i="1" dirty="0">
                <a:latin typeface="Avenir Book" panose="02000503020000020003" pitchFamily="2" charset="0"/>
                <a:cs typeface="Avenir Medium"/>
              </a:rPr>
              <a:t>exchanges only matter with the surroundings</a:t>
            </a:r>
          </a:p>
        </p:txBody>
      </p:sp>
      <p:sp>
        <p:nvSpPr>
          <p:cNvPr id="3" name="TextBox 2"/>
          <p:cNvSpPr txBox="1"/>
          <p:nvPr/>
        </p:nvSpPr>
        <p:spPr>
          <a:xfrm>
            <a:off x="4577979" y="6490457"/>
            <a:ext cx="4473789" cy="307777"/>
          </a:xfrm>
          <a:prstGeom prst="rect">
            <a:avLst/>
          </a:prstGeom>
          <a:noFill/>
        </p:spPr>
        <p:txBody>
          <a:bodyPr wrap="none" rtlCol="0">
            <a:spAutoFit/>
          </a:bodyPr>
          <a:lstStyle/>
          <a:p>
            <a:r>
              <a:rPr lang="en-US" sz="1400" dirty="0">
                <a:latin typeface="Avenir Medium"/>
                <a:cs typeface="Avenir Medium"/>
              </a:rPr>
              <a:t>http://</a:t>
            </a:r>
            <a:r>
              <a:rPr lang="en-US" sz="1400" dirty="0" err="1">
                <a:latin typeface="Avenir Medium"/>
                <a:cs typeface="Avenir Medium"/>
              </a:rPr>
              <a:t>wikieducator.org</a:t>
            </a:r>
            <a:r>
              <a:rPr lang="en-US" sz="1400" dirty="0">
                <a:latin typeface="Avenir Medium"/>
                <a:cs typeface="Avenir Medium"/>
              </a:rPr>
              <a:t>/File:Natural_Cycles-01-1.png</a:t>
            </a:r>
          </a:p>
        </p:txBody>
      </p:sp>
      <p:sp>
        <p:nvSpPr>
          <p:cNvPr id="10" name="TextBox 9">
            <a:extLst>
              <a:ext uri="{FF2B5EF4-FFF2-40B4-BE49-F238E27FC236}">
                <a16:creationId xmlns:a16="http://schemas.microsoft.com/office/drawing/2014/main" id="{BD822BE2-112A-274C-BA0A-2912D9E515B3}"/>
              </a:ext>
            </a:extLst>
          </p:cNvPr>
          <p:cNvSpPr txBox="1"/>
          <p:nvPr/>
        </p:nvSpPr>
        <p:spPr>
          <a:xfrm>
            <a:off x="283885" y="1183525"/>
            <a:ext cx="7810536" cy="400110"/>
          </a:xfrm>
          <a:prstGeom prst="rect">
            <a:avLst/>
          </a:prstGeom>
          <a:noFill/>
        </p:spPr>
        <p:txBody>
          <a:bodyPr wrap="none" rtlCol="0">
            <a:spAutoFit/>
          </a:bodyPr>
          <a:lstStyle/>
          <a:p>
            <a:r>
              <a:rPr lang="en-US" sz="2000" dirty="0">
                <a:latin typeface="Avenir Black"/>
                <a:cs typeface="Avenir Medium"/>
              </a:rPr>
              <a:t>Open system: </a:t>
            </a:r>
            <a:r>
              <a:rPr lang="en-US" sz="2000" i="1" dirty="0">
                <a:latin typeface="Avenir Book" panose="02000503020000020003" pitchFamily="2" charset="0"/>
                <a:cs typeface="Avenir Medium"/>
              </a:rPr>
              <a:t>exchanges matter </a:t>
            </a:r>
            <a:r>
              <a:rPr lang="en-US" sz="2000" i="1" u="sng" dirty="0">
                <a:latin typeface="Avenir Book" panose="02000503020000020003" pitchFamily="2" charset="0"/>
                <a:cs typeface="Avenir Medium"/>
              </a:rPr>
              <a:t>and </a:t>
            </a:r>
            <a:r>
              <a:rPr lang="en-US" sz="2000" i="1" dirty="0">
                <a:latin typeface="Avenir Book" panose="02000503020000020003" pitchFamily="2" charset="0"/>
                <a:cs typeface="Avenir Medium"/>
              </a:rPr>
              <a:t>energy with the surroundings</a:t>
            </a:r>
          </a:p>
        </p:txBody>
      </p:sp>
      <p:pic>
        <p:nvPicPr>
          <p:cNvPr id="7" name="Picture 6">
            <a:extLst>
              <a:ext uri="{FF2B5EF4-FFF2-40B4-BE49-F238E27FC236}">
                <a16:creationId xmlns:a16="http://schemas.microsoft.com/office/drawing/2014/main" id="{FAD13F55-69B2-9340-9DC4-429719D1B3DE}"/>
              </a:ext>
            </a:extLst>
          </p:cNvPr>
          <p:cNvPicPr>
            <a:picLocks noChangeAspect="1"/>
          </p:cNvPicPr>
          <p:nvPr/>
        </p:nvPicPr>
        <p:blipFill>
          <a:blip r:embed="rId2"/>
          <a:stretch>
            <a:fillRect/>
          </a:stretch>
        </p:blipFill>
        <p:spPr>
          <a:xfrm>
            <a:off x="844922" y="1522119"/>
            <a:ext cx="7442200" cy="4968338"/>
          </a:xfrm>
          <a:prstGeom prst="rect">
            <a:avLst/>
          </a:prstGeom>
        </p:spPr>
      </p:pic>
      <p:pic>
        <p:nvPicPr>
          <p:cNvPr id="9" name="Picture 8">
            <a:extLst>
              <a:ext uri="{FF2B5EF4-FFF2-40B4-BE49-F238E27FC236}">
                <a16:creationId xmlns:a16="http://schemas.microsoft.com/office/drawing/2014/main" id="{D6BAD2F7-79FD-B64B-8D59-3FC2679730C5}"/>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142604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5214872"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Need for energy systems?</a:t>
            </a:r>
          </a:p>
        </p:txBody>
      </p:sp>
      <p:sp>
        <p:nvSpPr>
          <p:cNvPr id="3" name="TextBox 2"/>
          <p:cNvSpPr txBox="1"/>
          <p:nvPr/>
        </p:nvSpPr>
        <p:spPr>
          <a:xfrm>
            <a:off x="73830" y="6513471"/>
            <a:ext cx="1436612" cy="307777"/>
          </a:xfrm>
          <a:prstGeom prst="rect">
            <a:avLst/>
          </a:prstGeom>
          <a:noFill/>
        </p:spPr>
        <p:txBody>
          <a:bodyPr wrap="none" rtlCol="0">
            <a:spAutoFit/>
          </a:bodyPr>
          <a:lstStyle/>
          <a:p>
            <a:r>
              <a:rPr lang="en-US" sz="1400" dirty="0">
                <a:latin typeface="Avenir Medium"/>
                <a:cs typeface="Avenir Medium"/>
              </a:rPr>
              <a:t>Goldman Sachs</a:t>
            </a:r>
          </a:p>
        </p:txBody>
      </p:sp>
      <p:pic>
        <p:nvPicPr>
          <p:cNvPr id="3074" name="Picture 2">
            <a:extLst>
              <a:ext uri="{FF2B5EF4-FFF2-40B4-BE49-F238E27FC236}">
                <a16:creationId xmlns:a16="http://schemas.microsoft.com/office/drawing/2014/main" id="{22233F62-E18E-CD45-A518-26962637BAE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38418" y="2395673"/>
            <a:ext cx="5467164" cy="42716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CD9FF63-FCE3-564E-B77D-593F607BB830}"/>
              </a:ext>
            </a:extLst>
          </p:cNvPr>
          <p:cNvSpPr txBox="1"/>
          <p:nvPr/>
        </p:nvSpPr>
        <p:spPr>
          <a:xfrm>
            <a:off x="579585" y="1156550"/>
            <a:ext cx="8872445" cy="861774"/>
          </a:xfrm>
          <a:prstGeom prst="rect">
            <a:avLst/>
          </a:prstGeom>
          <a:solidFill>
            <a:schemeClr val="bg1"/>
          </a:solidFill>
        </p:spPr>
        <p:txBody>
          <a:bodyPr wrap="square" rtlCol="0">
            <a:spAutoFit/>
          </a:bodyPr>
          <a:lstStyle/>
          <a:p>
            <a:r>
              <a:rPr lang="en-US" sz="2000" dirty="0">
                <a:latin typeface="Avenir Medium" panose="02000503020000020003" pitchFamily="2" charset="0"/>
                <a:cs typeface="Avenir Medium"/>
              </a:rPr>
              <a:t>(1) once  societies had become </a:t>
            </a:r>
            <a:r>
              <a:rPr lang="en-US" sz="2000" u="sng" dirty="0">
                <a:latin typeface="Avenir Medium" panose="02000503020000020003" pitchFamily="2" charset="0"/>
                <a:cs typeface="Avenir Medium"/>
              </a:rPr>
              <a:t>complex</a:t>
            </a:r>
            <a:r>
              <a:rPr lang="en-US" sz="2000" dirty="0">
                <a:latin typeface="Avenir Medium" panose="02000503020000020003" pitchFamily="2" charset="0"/>
                <a:cs typeface="Avenir Medium"/>
              </a:rPr>
              <a:t> and </a:t>
            </a:r>
            <a:r>
              <a:rPr lang="en-US" sz="2000" u="sng" dirty="0">
                <a:latin typeface="Avenir Medium" panose="02000503020000020003" pitchFamily="2" charset="0"/>
                <a:cs typeface="Avenir Medium"/>
              </a:rPr>
              <a:t>dependent</a:t>
            </a:r>
            <a:r>
              <a:rPr lang="en-US" sz="2000" dirty="0">
                <a:latin typeface="Avenir Medium" panose="02000503020000020003" pitchFamily="2" charset="0"/>
                <a:cs typeface="Avenir Medium"/>
              </a:rPr>
              <a:t> on energy;</a:t>
            </a:r>
          </a:p>
          <a:p>
            <a:endParaRPr lang="en-US" sz="1000" dirty="0">
              <a:latin typeface="Avenir Medium" panose="02000503020000020003" pitchFamily="2" charset="0"/>
              <a:cs typeface="Avenir Medium"/>
            </a:endParaRPr>
          </a:p>
          <a:p>
            <a:r>
              <a:rPr lang="en-US" sz="2000" dirty="0">
                <a:latin typeface="Avenir Medium" panose="02000503020000020003" pitchFamily="2" charset="0"/>
                <a:cs typeface="Avenir Medium"/>
              </a:rPr>
              <a:t>(2) supplies and prices of that energy had become </a:t>
            </a:r>
            <a:r>
              <a:rPr lang="en-US" sz="2000" u="sng" dirty="0">
                <a:latin typeface="Avenir Medium" panose="02000503020000020003" pitchFamily="2" charset="0"/>
                <a:cs typeface="Avenir Medium"/>
              </a:rPr>
              <a:t>vulnerable</a:t>
            </a:r>
            <a:r>
              <a:rPr lang="en-US" sz="2000" dirty="0">
                <a:latin typeface="Avenir Medium" panose="02000503020000020003" pitchFamily="2" charset="0"/>
                <a:cs typeface="Avenir Medium"/>
              </a:rPr>
              <a:t> &amp; </a:t>
            </a:r>
            <a:r>
              <a:rPr lang="en-US" sz="2000" u="sng" dirty="0">
                <a:latin typeface="Avenir Medium" panose="02000503020000020003" pitchFamily="2" charset="0"/>
                <a:cs typeface="Avenir Medium"/>
              </a:rPr>
              <a:t>volatile</a:t>
            </a:r>
            <a:r>
              <a:rPr lang="en-US" sz="2000" dirty="0">
                <a:latin typeface="Avenir Medium" panose="02000503020000020003" pitchFamily="2" charset="0"/>
                <a:cs typeface="Avenir Medium"/>
              </a:rPr>
              <a:t>.</a:t>
            </a:r>
            <a:endParaRPr lang="en-US" sz="2000" u="sng" dirty="0">
              <a:latin typeface="Avenir Medium" panose="02000503020000020003" pitchFamily="2" charset="0"/>
              <a:cs typeface="Avenir Medium"/>
            </a:endParaRPr>
          </a:p>
        </p:txBody>
      </p:sp>
      <p:sp>
        <p:nvSpPr>
          <p:cNvPr id="2" name="TextBox 1"/>
          <p:cNvSpPr txBox="1"/>
          <p:nvPr/>
        </p:nvSpPr>
        <p:spPr>
          <a:xfrm>
            <a:off x="283885" y="719146"/>
            <a:ext cx="8872445" cy="400110"/>
          </a:xfrm>
          <a:prstGeom prst="rect">
            <a:avLst/>
          </a:prstGeom>
          <a:noFill/>
        </p:spPr>
        <p:txBody>
          <a:bodyPr wrap="square" rtlCol="0">
            <a:spAutoFit/>
          </a:bodyPr>
          <a:lstStyle/>
          <a:p>
            <a:r>
              <a:rPr lang="en-US" sz="2000" dirty="0">
                <a:latin typeface="Avenir Medium"/>
                <a:cs typeface="Avenir Medium"/>
              </a:rPr>
              <a:t>Nations developed </a:t>
            </a:r>
            <a:r>
              <a:rPr lang="en-US" sz="2000" b="1" dirty="0">
                <a:latin typeface="Avenir Black"/>
                <a:cs typeface="Avenir Black"/>
              </a:rPr>
              <a:t>energy systems </a:t>
            </a:r>
            <a:r>
              <a:rPr lang="en-US" sz="2000" dirty="0">
                <a:latin typeface="Avenir Medium"/>
                <a:cs typeface="Avenir Medium"/>
              </a:rPr>
              <a:t>– and </a:t>
            </a:r>
            <a:r>
              <a:rPr lang="en-US" sz="2000" dirty="0">
                <a:latin typeface="Avenir Black"/>
                <a:cs typeface="Avenir Black"/>
              </a:rPr>
              <a:t>energy policy…</a:t>
            </a:r>
            <a:endParaRPr lang="en-US" sz="2000" u="sng" dirty="0">
              <a:latin typeface="Avenir Medium"/>
              <a:cs typeface="Avenir Medium"/>
            </a:endParaRPr>
          </a:p>
        </p:txBody>
      </p:sp>
      <p:pic>
        <p:nvPicPr>
          <p:cNvPr id="11" name="Picture 10">
            <a:extLst>
              <a:ext uri="{FF2B5EF4-FFF2-40B4-BE49-F238E27FC236}">
                <a16:creationId xmlns:a16="http://schemas.microsoft.com/office/drawing/2014/main" id="{AF3B06BD-8E43-E54C-9658-878E8C3F1755}"/>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214347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5214872"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Need for energy systems?</a:t>
            </a:r>
          </a:p>
        </p:txBody>
      </p:sp>
      <p:sp>
        <p:nvSpPr>
          <p:cNvPr id="3" name="TextBox 2"/>
          <p:cNvSpPr txBox="1"/>
          <p:nvPr/>
        </p:nvSpPr>
        <p:spPr>
          <a:xfrm rot="16200000">
            <a:off x="-343161" y="5824539"/>
            <a:ext cx="1436612" cy="307777"/>
          </a:xfrm>
          <a:prstGeom prst="rect">
            <a:avLst/>
          </a:prstGeom>
          <a:noFill/>
        </p:spPr>
        <p:txBody>
          <a:bodyPr wrap="none" rtlCol="0">
            <a:spAutoFit/>
          </a:bodyPr>
          <a:lstStyle/>
          <a:p>
            <a:r>
              <a:rPr lang="en-US" sz="1400" dirty="0">
                <a:latin typeface="Avenir Medium"/>
                <a:cs typeface="Avenir Medium"/>
              </a:rPr>
              <a:t>Goldman Sachs</a:t>
            </a:r>
          </a:p>
        </p:txBody>
      </p:sp>
      <p:pic>
        <p:nvPicPr>
          <p:cNvPr id="3074" name="Picture 2">
            <a:extLst>
              <a:ext uri="{FF2B5EF4-FFF2-40B4-BE49-F238E27FC236}">
                <a16:creationId xmlns:a16="http://schemas.microsoft.com/office/drawing/2014/main" id="{22233F62-E18E-CD45-A518-26962637BAE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9424" y="720563"/>
            <a:ext cx="7908137" cy="61789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5E6F250-285F-7A48-AC9D-02ACA07AC4FA}"/>
              </a:ext>
            </a:extLst>
          </p:cNvPr>
          <p:cNvPicPr>
            <a:picLocks noChangeAspect="1"/>
          </p:cNvPicPr>
          <p:nvPr/>
        </p:nvPicPr>
        <p:blipFill>
          <a:blip r:embed="rId4">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1300780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5644174"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Energy systems are complex</a:t>
            </a:r>
          </a:p>
        </p:txBody>
      </p:sp>
      <p:sp>
        <p:nvSpPr>
          <p:cNvPr id="2" name="TextBox 1"/>
          <p:cNvSpPr txBox="1"/>
          <p:nvPr/>
        </p:nvSpPr>
        <p:spPr>
          <a:xfrm>
            <a:off x="283885" y="806828"/>
            <a:ext cx="8576230" cy="707886"/>
          </a:xfrm>
          <a:prstGeom prst="rect">
            <a:avLst/>
          </a:prstGeom>
          <a:noFill/>
        </p:spPr>
        <p:txBody>
          <a:bodyPr wrap="square" rtlCol="0">
            <a:spAutoFit/>
          </a:bodyPr>
          <a:lstStyle/>
          <a:p>
            <a:r>
              <a:rPr lang="en-US" sz="2000" b="1" dirty="0">
                <a:latin typeface="Avenir Black"/>
                <a:cs typeface="Avenir Medium"/>
              </a:rPr>
              <a:t>Energy systems </a:t>
            </a:r>
            <a:r>
              <a:rPr lang="en-US" sz="2000" i="1" dirty="0">
                <a:latin typeface="Avenir Book" panose="02000503020000020003" pitchFamily="2" charset="0"/>
                <a:cs typeface="Avenir Medium"/>
              </a:rPr>
              <a:t>connect the energy resources that nature provides to the energy services that people want. </a:t>
            </a:r>
          </a:p>
        </p:txBody>
      </p:sp>
      <p:sp>
        <p:nvSpPr>
          <p:cNvPr id="3" name="TextBox 2"/>
          <p:cNvSpPr txBox="1"/>
          <p:nvPr/>
        </p:nvSpPr>
        <p:spPr>
          <a:xfrm>
            <a:off x="903178" y="6273293"/>
            <a:ext cx="8196218" cy="523220"/>
          </a:xfrm>
          <a:prstGeom prst="rect">
            <a:avLst/>
          </a:prstGeom>
          <a:noFill/>
        </p:spPr>
        <p:txBody>
          <a:bodyPr wrap="none" rtlCol="0">
            <a:spAutoFit/>
          </a:bodyPr>
          <a:lstStyle/>
          <a:p>
            <a:r>
              <a:rPr lang="en-US" sz="1400" dirty="0">
                <a:latin typeface="Avenir Medium"/>
                <a:cs typeface="Avenir Medium"/>
              </a:rPr>
              <a:t>Sanborn </a:t>
            </a:r>
            <a:r>
              <a:rPr lang="en-US" sz="1400" dirty="0" err="1">
                <a:latin typeface="Avenir Medium"/>
                <a:cs typeface="Avenir Medium"/>
              </a:rPr>
              <a:t>etal</a:t>
            </a:r>
            <a:r>
              <a:rPr lang="en-US" sz="1400" dirty="0">
                <a:latin typeface="Avenir Medium"/>
                <a:cs typeface="Avenir Medium"/>
              </a:rPr>
              <a:t>. (2008) The hydrogen defense against climate catastrophe.</a:t>
            </a:r>
          </a:p>
          <a:p>
            <a:r>
              <a:rPr lang="en-US" sz="1400" dirty="0">
                <a:latin typeface="Avenir Medium"/>
                <a:cs typeface="Avenir Medium"/>
              </a:rPr>
              <a:t>Canadian Energy Systems Analysis Research, https://</a:t>
            </a:r>
            <a:r>
              <a:rPr lang="en-US" sz="1400" dirty="0" err="1">
                <a:latin typeface="Avenir Medium"/>
                <a:cs typeface="Avenir Medium"/>
              </a:rPr>
              <a:t>www.cesarnet.ca</a:t>
            </a:r>
            <a:r>
              <a:rPr lang="en-US" sz="1400" dirty="0">
                <a:latin typeface="Avenir Medium"/>
                <a:cs typeface="Avenir Medium"/>
              </a:rPr>
              <a:t>/background-energy-systems</a:t>
            </a:r>
          </a:p>
        </p:txBody>
      </p:sp>
      <p:pic>
        <p:nvPicPr>
          <p:cNvPr id="10" name="Picture 9">
            <a:extLst>
              <a:ext uri="{FF2B5EF4-FFF2-40B4-BE49-F238E27FC236}">
                <a16:creationId xmlns:a16="http://schemas.microsoft.com/office/drawing/2014/main" id="{4170DCEF-EBDA-8D4A-B66B-43ED5F6DCCB0}"/>
              </a:ext>
            </a:extLst>
          </p:cNvPr>
          <p:cNvPicPr>
            <a:picLocks noChangeAspect="1"/>
          </p:cNvPicPr>
          <p:nvPr/>
        </p:nvPicPr>
        <p:blipFill>
          <a:blip r:embed="rId2"/>
          <a:stretch>
            <a:fillRect/>
          </a:stretch>
        </p:blipFill>
        <p:spPr>
          <a:xfrm>
            <a:off x="168840" y="1584548"/>
            <a:ext cx="8918111" cy="4743072"/>
          </a:xfrm>
          <a:prstGeom prst="rect">
            <a:avLst/>
          </a:prstGeom>
        </p:spPr>
      </p:pic>
      <p:pic>
        <p:nvPicPr>
          <p:cNvPr id="12" name="Picture 11">
            <a:extLst>
              <a:ext uri="{FF2B5EF4-FFF2-40B4-BE49-F238E27FC236}">
                <a16:creationId xmlns:a16="http://schemas.microsoft.com/office/drawing/2014/main" id="{D2AFC936-F682-6B4E-81AB-860DE2E02011}"/>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420548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624314"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Analysis of system flows is critical</a:t>
            </a:r>
          </a:p>
        </p:txBody>
      </p:sp>
      <p:sp>
        <p:nvSpPr>
          <p:cNvPr id="2" name="TextBox 1"/>
          <p:cNvSpPr txBox="1"/>
          <p:nvPr/>
        </p:nvSpPr>
        <p:spPr>
          <a:xfrm>
            <a:off x="283885" y="806828"/>
            <a:ext cx="8576230" cy="400110"/>
          </a:xfrm>
          <a:prstGeom prst="rect">
            <a:avLst/>
          </a:prstGeom>
          <a:noFill/>
        </p:spPr>
        <p:txBody>
          <a:bodyPr wrap="square" rtlCol="0">
            <a:spAutoFit/>
          </a:bodyPr>
          <a:lstStyle/>
          <a:p>
            <a:r>
              <a:rPr lang="en-US" sz="2000" dirty="0">
                <a:latin typeface="Avenir Medium" panose="02000503020000020003" pitchFamily="2" charset="0"/>
                <a:cs typeface="Avenir Medium"/>
              </a:rPr>
              <a:t>This Sankey diagram focuses on stocks and </a:t>
            </a:r>
            <a:r>
              <a:rPr lang="en-US" sz="2000" b="1" dirty="0">
                <a:latin typeface="Avenir Black"/>
                <a:cs typeface="Avenir Medium"/>
              </a:rPr>
              <a:t>flows.</a:t>
            </a:r>
            <a:endParaRPr lang="en-US" sz="2000" i="1" dirty="0">
              <a:latin typeface="Avenir Book" panose="02000503020000020003" pitchFamily="2" charset="0"/>
              <a:cs typeface="Avenir Medium"/>
            </a:endParaRPr>
          </a:p>
        </p:txBody>
      </p:sp>
      <p:sp>
        <p:nvSpPr>
          <p:cNvPr id="3" name="TextBox 2"/>
          <p:cNvSpPr txBox="1"/>
          <p:nvPr/>
        </p:nvSpPr>
        <p:spPr>
          <a:xfrm>
            <a:off x="7708015" y="6550223"/>
            <a:ext cx="1358064" cy="307777"/>
          </a:xfrm>
          <a:prstGeom prst="rect">
            <a:avLst/>
          </a:prstGeom>
          <a:noFill/>
        </p:spPr>
        <p:txBody>
          <a:bodyPr wrap="none" rtlCol="0">
            <a:spAutoFit/>
          </a:bodyPr>
          <a:lstStyle/>
          <a:p>
            <a:r>
              <a:rPr lang="en-US" sz="1400" dirty="0">
                <a:latin typeface="Avenir Medium"/>
                <a:cs typeface="Avenir Medium"/>
              </a:rPr>
              <a:t>ISEEE/</a:t>
            </a:r>
            <a:r>
              <a:rPr lang="en-US" sz="1400" dirty="0" err="1">
                <a:latin typeface="Avenir Medium"/>
                <a:cs typeface="Avenir Medium"/>
              </a:rPr>
              <a:t>CanESS</a:t>
            </a:r>
            <a:endParaRPr lang="en-US" sz="1400" dirty="0">
              <a:latin typeface="Avenir Medium"/>
              <a:cs typeface="Avenir Medium"/>
            </a:endParaRPr>
          </a:p>
        </p:txBody>
      </p:sp>
      <p:pic>
        <p:nvPicPr>
          <p:cNvPr id="7" name="Picture 6">
            <a:extLst>
              <a:ext uri="{FF2B5EF4-FFF2-40B4-BE49-F238E27FC236}">
                <a16:creationId xmlns:a16="http://schemas.microsoft.com/office/drawing/2014/main" id="{FF0D7061-B462-B840-969B-6B71F5F5139A}"/>
              </a:ext>
            </a:extLst>
          </p:cNvPr>
          <p:cNvPicPr>
            <a:picLocks noChangeAspect="1"/>
          </p:cNvPicPr>
          <p:nvPr/>
        </p:nvPicPr>
        <p:blipFill>
          <a:blip r:embed="rId2"/>
          <a:stretch>
            <a:fillRect/>
          </a:stretch>
        </p:blipFill>
        <p:spPr>
          <a:xfrm>
            <a:off x="260499" y="1194913"/>
            <a:ext cx="8631515" cy="5361499"/>
          </a:xfrm>
          <a:prstGeom prst="rect">
            <a:avLst/>
          </a:prstGeom>
        </p:spPr>
      </p:pic>
      <p:pic>
        <p:nvPicPr>
          <p:cNvPr id="8" name="Picture 7">
            <a:extLst>
              <a:ext uri="{FF2B5EF4-FFF2-40B4-BE49-F238E27FC236}">
                <a16:creationId xmlns:a16="http://schemas.microsoft.com/office/drawing/2014/main" id="{6BE8E2F0-95C7-F645-B092-78FB8F6E4418}"/>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3304845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7159973"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Energy as heat or electricity (power)</a:t>
            </a:r>
          </a:p>
        </p:txBody>
      </p:sp>
      <p:sp>
        <p:nvSpPr>
          <p:cNvPr id="2" name="TextBox 1"/>
          <p:cNvSpPr txBox="1"/>
          <p:nvPr/>
        </p:nvSpPr>
        <p:spPr>
          <a:xfrm>
            <a:off x="230720" y="806828"/>
            <a:ext cx="8884035" cy="400110"/>
          </a:xfrm>
          <a:prstGeom prst="rect">
            <a:avLst/>
          </a:prstGeom>
          <a:noFill/>
        </p:spPr>
        <p:txBody>
          <a:bodyPr wrap="none" rtlCol="0">
            <a:spAutoFit/>
          </a:bodyPr>
          <a:lstStyle/>
          <a:p>
            <a:r>
              <a:rPr lang="en-US" sz="2000" dirty="0">
                <a:latin typeface="Avenir Medium" panose="02000503020000020003" pitchFamily="2" charset="0"/>
                <a:cs typeface="Avenir Black"/>
              </a:rPr>
              <a:t>However, when studying </a:t>
            </a:r>
            <a:r>
              <a:rPr lang="en-US" sz="2000" b="1" dirty="0">
                <a:latin typeface="Avenir Black" panose="02000503020000020003" pitchFamily="2" charset="0"/>
                <a:cs typeface="Avenir Black"/>
              </a:rPr>
              <a:t>energy systems</a:t>
            </a:r>
            <a:r>
              <a:rPr lang="en-US" sz="2000" dirty="0">
                <a:latin typeface="Avenir Medium" panose="02000503020000020003" pitchFamily="2" charset="0"/>
                <a:cs typeface="Avenir Black"/>
              </a:rPr>
              <a:t>, these terms are used differently.</a:t>
            </a:r>
            <a:endParaRPr lang="en-US" sz="2000" dirty="0">
              <a:latin typeface="Avenir Medium" panose="02000503020000020003" pitchFamily="2" charset="0"/>
              <a:cs typeface="Avenir Medium"/>
            </a:endParaRPr>
          </a:p>
        </p:txBody>
      </p:sp>
      <p:sp>
        <p:nvSpPr>
          <p:cNvPr id="3" name="TextBox 2"/>
          <p:cNvSpPr txBox="1"/>
          <p:nvPr/>
        </p:nvSpPr>
        <p:spPr>
          <a:xfrm>
            <a:off x="5035178" y="6490457"/>
            <a:ext cx="4041790" cy="307777"/>
          </a:xfrm>
          <a:prstGeom prst="rect">
            <a:avLst/>
          </a:prstGeom>
          <a:noFill/>
        </p:spPr>
        <p:txBody>
          <a:bodyPr wrap="none" rtlCol="0">
            <a:spAutoFit/>
          </a:bodyPr>
          <a:lstStyle/>
          <a:p>
            <a:r>
              <a:rPr lang="en-US" sz="1400" dirty="0">
                <a:latin typeface="Avenir Medium"/>
                <a:cs typeface="Avenir Medium"/>
              </a:rPr>
              <a:t>Energy Systems &amp; Sustainability, 2/e, Chapter 1</a:t>
            </a:r>
          </a:p>
        </p:txBody>
      </p:sp>
      <p:pic>
        <p:nvPicPr>
          <p:cNvPr id="6" name="Picture 5">
            <a:extLst>
              <a:ext uri="{FF2B5EF4-FFF2-40B4-BE49-F238E27FC236}">
                <a16:creationId xmlns:a16="http://schemas.microsoft.com/office/drawing/2014/main" id="{9019513D-C456-5042-9C49-A1690D42B9BB}"/>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7" name="TextBox 6">
            <a:extLst>
              <a:ext uri="{FF2B5EF4-FFF2-40B4-BE49-F238E27FC236}">
                <a16:creationId xmlns:a16="http://schemas.microsoft.com/office/drawing/2014/main" id="{0876BCDC-4238-0247-8F57-4C27856CACC3}"/>
              </a:ext>
            </a:extLst>
          </p:cNvPr>
          <p:cNvSpPr txBox="1"/>
          <p:nvPr/>
        </p:nvSpPr>
        <p:spPr>
          <a:xfrm>
            <a:off x="228600" y="1522754"/>
            <a:ext cx="7634269" cy="400110"/>
          </a:xfrm>
          <a:prstGeom prst="rect">
            <a:avLst/>
          </a:prstGeom>
          <a:noFill/>
        </p:spPr>
        <p:txBody>
          <a:bodyPr wrap="none" rtlCol="0">
            <a:spAutoFit/>
          </a:bodyPr>
          <a:lstStyle/>
          <a:p>
            <a:r>
              <a:rPr lang="en-US" sz="2000" b="1" dirty="0">
                <a:latin typeface="Avenir Black" panose="02000503020000020003" pitchFamily="2" charset="0"/>
                <a:cs typeface="Avenir Medium"/>
              </a:rPr>
              <a:t>Power: </a:t>
            </a:r>
            <a:r>
              <a:rPr lang="en-US" sz="2000" i="1" dirty="0">
                <a:latin typeface="Avenir Medium" panose="02000503020000020003" pitchFamily="2" charset="0"/>
                <a:cs typeface="Avenir Medium"/>
              </a:rPr>
              <a:t>electricity, or a source of means of supplying electricity</a:t>
            </a:r>
          </a:p>
        </p:txBody>
      </p:sp>
      <p:sp>
        <p:nvSpPr>
          <p:cNvPr id="8" name="TextBox 7">
            <a:extLst>
              <a:ext uri="{FF2B5EF4-FFF2-40B4-BE49-F238E27FC236}">
                <a16:creationId xmlns:a16="http://schemas.microsoft.com/office/drawing/2014/main" id="{152EA911-17FF-494D-BD64-CB60492F8A6F}"/>
              </a:ext>
            </a:extLst>
          </p:cNvPr>
          <p:cNvSpPr txBox="1"/>
          <p:nvPr/>
        </p:nvSpPr>
        <p:spPr>
          <a:xfrm>
            <a:off x="899312" y="2028468"/>
            <a:ext cx="8358378" cy="1015663"/>
          </a:xfrm>
          <a:prstGeom prst="rect">
            <a:avLst/>
          </a:prstGeom>
          <a:noFill/>
        </p:spPr>
        <p:txBody>
          <a:bodyPr wrap="none" rtlCol="0">
            <a:spAutoFit/>
          </a:bodyPr>
          <a:lstStyle/>
          <a:p>
            <a:pPr marL="342900" indent="-342900">
              <a:buFont typeface="Arial" panose="020B0604020202020204" pitchFamily="34" charset="0"/>
              <a:buChar char="•"/>
            </a:pPr>
            <a:r>
              <a:rPr lang="en-US" sz="2000" dirty="0">
                <a:latin typeface="Avenir Medium" panose="02000503020000020003" pitchFamily="2" charset="0"/>
                <a:cs typeface="Avenir Medium"/>
              </a:rPr>
              <a:t>Expressed in units of:</a:t>
            </a:r>
          </a:p>
          <a:p>
            <a:pPr marL="800100" lvl="1" indent="-342900">
              <a:buFont typeface="Arial" panose="020B0604020202020204" pitchFamily="34" charset="0"/>
              <a:buChar char="•"/>
            </a:pPr>
            <a:r>
              <a:rPr lang="en-US" sz="2000" dirty="0">
                <a:latin typeface="Avenir Medium" panose="02000503020000020003" pitchFamily="2" charset="0"/>
                <a:cs typeface="Avenir Medium"/>
              </a:rPr>
              <a:t>watts (W), kilowatts (kW), megawatts (MW), etc.</a:t>
            </a:r>
          </a:p>
          <a:p>
            <a:pPr marL="800100" lvl="1" indent="-342900">
              <a:buFont typeface="Arial" panose="020B0604020202020204" pitchFamily="34" charset="0"/>
              <a:buChar char="•"/>
            </a:pPr>
            <a:r>
              <a:rPr lang="en-US" sz="2000" dirty="0">
                <a:latin typeface="Avenir Medium" panose="02000503020000020003" pitchFamily="2" charset="0"/>
                <a:cs typeface="Avenir Medium"/>
              </a:rPr>
              <a:t>kilowatt hours (kWh: the amount of electricity used in 1 hour) </a:t>
            </a:r>
          </a:p>
        </p:txBody>
      </p:sp>
      <p:sp>
        <p:nvSpPr>
          <p:cNvPr id="9" name="TextBox 8">
            <a:extLst>
              <a:ext uri="{FF2B5EF4-FFF2-40B4-BE49-F238E27FC236}">
                <a16:creationId xmlns:a16="http://schemas.microsoft.com/office/drawing/2014/main" id="{E886BC88-8FC6-6243-BE8A-8E30F17A4C92}"/>
              </a:ext>
            </a:extLst>
          </p:cNvPr>
          <p:cNvSpPr txBox="1"/>
          <p:nvPr/>
        </p:nvSpPr>
        <p:spPr>
          <a:xfrm>
            <a:off x="228600" y="3465551"/>
            <a:ext cx="8447567" cy="1631216"/>
          </a:xfrm>
          <a:prstGeom prst="rect">
            <a:avLst/>
          </a:prstGeom>
          <a:noFill/>
        </p:spPr>
        <p:txBody>
          <a:bodyPr wrap="square" rtlCol="0">
            <a:spAutoFit/>
          </a:bodyPr>
          <a:lstStyle/>
          <a:p>
            <a:r>
              <a:rPr lang="en-US" sz="2000" b="1" dirty="0">
                <a:latin typeface="Avenir Black" panose="02000503020000020003" pitchFamily="2" charset="0"/>
                <a:cs typeface="Avenir Medium"/>
              </a:rPr>
              <a:t>Heat: </a:t>
            </a:r>
            <a:r>
              <a:rPr lang="en-US" sz="2000" i="1" dirty="0">
                <a:latin typeface="Avenir Medium" panose="02000503020000020003" pitchFamily="2" charset="0"/>
                <a:cs typeface="Avenir Medium"/>
              </a:rPr>
              <a:t>(1) the flow of energy from a hot object to a cooler object</a:t>
            </a:r>
          </a:p>
          <a:p>
            <a:endParaRPr lang="en-US" sz="1000" i="1" dirty="0">
              <a:latin typeface="Avenir Medium" panose="02000503020000020003" pitchFamily="2" charset="0"/>
              <a:cs typeface="Avenir Medium"/>
            </a:endParaRPr>
          </a:p>
          <a:p>
            <a:r>
              <a:rPr lang="en-US" sz="2000" i="1" dirty="0">
                <a:latin typeface="Avenir Medium" panose="02000503020000020003" pitchFamily="2" charset="0"/>
                <a:cs typeface="Avenir Medium"/>
              </a:rPr>
              <a:t>          (2)  a form of energy resulting from the movement of atoms, </a:t>
            </a:r>
            <a:br>
              <a:rPr lang="en-US" sz="2000" i="1" dirty="0">
                <a:latin typeface="Avenir Medium" panose="02000503020000020003" pitchFamily="2" charset="0"/>
                <a:cs typeface="Avenir Medium"/>
              </a:rPr>
            </a:br>
            <a:r>
              <a:rPr lang="en-US" sz="2000" i="1" dirty="0">
                <a:latin typeface="Avenir Medium" panose="02000503020000020003" pitchFamily="2" charset="0"/>
                <a:cs typeface="Avenir Medium"/>
              </a:rPr>
              <a:t>			molecules or ions in a substance</a:t>
            </a:r>
          </a:p>
          <a:p>
            <a:endParaRPr lang="en-US" sz="1000" i="1" dirty="0">
              <a:latin typeface="Avenir Medium" panose="02000503020000020003" pitchFamily="2" charset="0"/>
              <a:cs typeface="Avenir Medium"/>
            </a:endParaRPr>
          </a:p>
          <a:p>
            <a:r>
              <a:rPr lang="en-US" sz="2000" i="1" dirty="0">
                <a:latin typeface="Avenir Medium" panose="02000503020000020003" pitchFamily="2" charset="0"/>
                <a:cs typeface="Avenir Medium"/>
              </a:rPr>
              <a:t>          (3) the lowest, most diffuse or most disordered form of energy</a:t>
            </a:r>
          </a:p>
        </p:txBody>
      </p:sp>
      <p:sp>
        <p:nvSpPr>
          <p:cNvPr id="11" name="TextBox 10">
            <a:extLst>
              <a:ext uri="{FF2B5EF4-FFF2-40B4-BE49-F238E27FC236}">
                <a16:creationId xmlns:a16="http://schemas.microsoft.com/office/drawing/2014/main" id="{5764CA3E-CEA2-E24A-B266-07E9DF44E49C}"/>
              </a:ext>
            </a:extLst>
          </p:cNvPr>
          <p:cNvSpPr txBox="1"/>
          <p:nvPr/>
        </p:nvSpPr>
        <p:spPr>
          <a:xfrm>
            <a:off x="987917" y="5285780"/>
            <a:ext cx="7186776" cy="400110"/>
          </a:xfrm>
          <a:prstGeom prst="rect">
            <a:avLst/>
          </a:prstGeom>
          <a:noFill/>
        </p:spPr>
        <p:txBody>
          <a:bodyPr wrap="none" rtlCol="0">
            <a:spAutoFit/>
          </a:bodyPr>
          <a:lstStyle/>
          <a:p>
            <a:pPr marL="342900" indent="-342900">
              <a:buFont typeface="Arial" panose="020B0604020202020204" pitchFamily="34" charset="0"/>
              <a:buChar char="•"/>
            </a:pPr>
            <a:r>
              <a:rPr lang="en-US" sz="2000" dirty="0">
                <a:latin typeface="Avenir Medium" panose="02000503020000020003" pitchFamily="2" charset="0"/>
                <a:cs typeface="Avenir Medium"/>
              </a:rPr>
              <a:t>Expressed in units of J, calories, British thermal units, etc.</a:t>
            </a:r>
          </a:p>
        </p:txBody>
      </p:sp>
    </p:spTree>
    <p:extLst>
      <p:ext uri="{BB962C8B-B14F-4D97-AF65-F5344CB8AC3E}">
        <p14:creationId xmlns:p14="http://schemas.microsoft.com/office/powerpoint/2010/main" val="311981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460102"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Broader view of energy systems</a:t>
            </a:r>
          </a:p>
        </p:txBody>
      </p:sp>
      <p:sp>
        <p:nvSpPr>
          <p:cNvPr id="3" name="TextBox 2"/>
          <p:cNvSpPr txBox="1"/>
          <p:nvPr/>
        </p:nvSpPr>
        <p:spPr>
          <a:xfrm rot="16200000">
            <a:off x="-2669307" y="3581316"/>
            <a:ext cx="6103594" cy="307777"/>
          </a:xfrm>
          <a:prstGeom prst="rect">
            <a:avLst/>
          </a:prstGeom>
          <a:noFill/>
        </p:spPr>
        <p:txBody>
          <a:bodyPr wrap="none" rtlCol="0">
            <a:spAutoFit/>
          </a:bodyPr>
          <a:lstStyle/>
          <a:p>
            <a:r>
              <a:rPr lang="en-US" sz="1400" dirty="0">
                <a:hlinkClick r:id="rId2"/>
              </a:rPr>
              <a:t>https://intelligence.weforum.org/topics/a1Gb00000038oN6EAI?tab=publications</a:t>
            </a:r>
            <a:endParaRPr lang="en-US" sz="1400" dirty="0">
              <a:latin typeface="Avenir Medium"/>
              <a:cs typeface="Avenir Medium"/>
            </a:endParaRPr>
          </a:p>
        </p:txBody>
      </p:sp>
      <p:pic>
        <p:nvPicPr>
          <p:cNvPr id="9" name="Picture 8">
            <a:extLst>
              <a:ext uri="{FF2B5EF4-FFF2-40B4-BE49-F238E27FC236}">
                <a16:creationId xmlns:a16="http://schemas.microsoft.com/office/drawing/2014/main" id="{E3DD3B11-609D-DF45-AA15-748117C9FF15}"/>
              </a:ext>
            </a:extLst>
          </p:cNvPr>
          <p:cNvPicPr/>
          <p:nvPr/>
        </p:nvPicPr>
        <p:blipFill rotWithShape="1">
          <a:blip r:embed="rId3">
            <a:extLst>
              <a:ext uri="{28A0092B-C50C-407E-A947-70E740481C1C}">
                <a14:useLocalDpi xmlns:a14="http://schemas.microsoft.com/office/drawing/2010/main"/>
              </a:ext>
            </a:extLst>
          </a:blip>
          <a:srcRect/>
          <a:stretch/>
        </p:blipFill>
        <p:spPr>
          <a:xfrm>
            <a:off x="1297171" y="735116"/>
            <a:ext cx="6517759" cy="6122884"/>
          </a:xfrm>
          <a:prstGeom prst="rect">
            <a:avLst/>
          </a:prstGeom>
        </p:spPr>
      </p:pic>
      <p:pic>
        <p:nvPicPr>
          <p:cNvPr id="6" name="Picture 5">
            <a:extLst>
              <a:ext uri="{FF2B5EF4-FFF2-40B4-BE49-F238E27FC236}">
                <a16:creationId xmlns:a16="http://schemas.microsoft.com/office/drawing/2014/main" id="{6DEA12DD-DCD3-3841-B7CC-68D5E3D18D07}"/>
              </a:ext>
            </a:extLst>
          </p:cNvPr>
          <p:cNvPicPr>
            <a:picLocks noChangeAspect="1"/>
          </p:cNvPicPr>
          <p:nvPr/>
        </p:nvPicPr>
        <p:blipFill>
          <a:blip r:embed="rId4">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54987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8093306"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Reinforcing systems diagram: technology</a:t>
            </a:r>
          </a:p>
        </p:txBody>
      </p:sp>
      <p:sp>
        <p:nvSpPr>
          <p:cNvPr id="8" name="TextBox 7">
            <a:extLst>
              <a:ext uri="{FF2B5EF4-FFF2-40B4-BE49-F238E27FC236}">
                <a16:creationId xmlns:a16="http://schemas.microsoft.com/office/drawing/2014/main" id="{98BEBBED-7DCF-3443-96B8-F49E89CB1C83}"/>
              </a:ext>
            </a:extLst>
          </p:cNvPr>
          <p:cNvSpPr txBox="1"/>
          <p:nvPr/>
        </p:nvSpPr>
        <p:spPr>
          <a:xfrm>
            <a:off x="652185" y="6336264"/>
            <a:ext cx="6269665" cy="307777"/>
          </a:xfrm>
          <a:prstGeom prst="rect">
            <a:avLst/>
          </a:prstGeom>
          <a:noFill/>
        </p:spPr>
        <p:txBody>
          <a:bodyPr wrap="none" rtlCol="0">
            <a:spAutoFit/>
          </a:bodyPr>
          <a:lstStyle/>
          <a:p>
            <a:r>
              <a:rPr lang="en-US" sz="1400" dirty="0">
                <a:latin typeface="Avenir Medium"/>
                <a:cs typeface="Avenir Medium"/>
              </a:rPr>
              <a:t>Dangerman and </a:t>
            </a:r>
            <a:r>
              <a:rPr lang="en-US" sz="1400" dirty="0" err="1">
                <a:latin typeface="Avenir Medium"/>
                <a:cs typeface="Avenir Medium"/>
              </a:rPr>
              <a:t>Shellnhuber</a:t>
            </a:r>
            <a:r>
              <a:rPr lang="en-US" sz="1400" dirty="0">
                <a:latin typeface="Avenir Medium"/>
                <a:cs typeface="Avenir Medium"/>
              </a:rPr>
              <a:t> (2012) Energy systems transformation, </a:t>
            </a:r>
            <a:r>
              <a:rPr lang="en-US" sz="1400" u="sng" dirty="0">
                <a:latin typeface="Avenir Medium"/>
                <a:cs typeface="Avenir Medium"/>
              </a:rPr>
              <a:t>PNAS</a:t>
            </a:r>
            <a:r>
              <a:rPr lang="en-US" sz="1400" dirty="0">
                <a:latin typeface="Avenir Medium"/>
                <a:cs typeface="Avenir Medium"/>
              </a:rPr>
              <a:t>.</a:t>
            </a:r>
          </a:p>
        </p:txBody>
      </p:sp>
      <p:sp>
        <p:nvSpPr>
          <p:cNvPr id="9" name="TextBox 8">
            <a:extLst>
              <a:ext uri="{FF2B5EF4-FFF2-40B4-BE49-F238E27FC236}">
                <a16:creationId xmlns:a16="http://schemas.microsoft.com/office/drawing/2014/main" id="{A51915C9-DE75-234E-8287-DAA1E5120A4A}"/>
              </a:ext>
            </a:extLst>
          </p:cNvPr>
          <p:cNvSpPr txBox="1"/>
          <p:nvPr/>
        </p:nvSpPr>
        <p:spPr>
          <a:xfrm>
            <a:off x="283885" y="719146"/>
            <a:ext cx="8872445" cy="400110"/>
          </a:xfrm>
          <a:prstGeom prst="rect">
            <a:avLst/>
          </a:prstGeom>
          <a:noFill/>
        </p:spPr>
        <p:txBody>
          <a:bodyPr wrap="square" rtlCol="0">
            <a:spAutoFit/>
          </a:bodyPr>
          <a:lstStyle/>
          <a:p>
            <a:r>
              <a:rPr lang="en-US" sz="2000" dirty="0">
                <a:latin typeface="Avenir Medium"/>
                <a:cs typeface="Avenir Medium"/>
              </a:rPr>
              <a:t>Existing technologies are advantaged by their accelerating success.</a:t>
            </a:r>
            <a:endParaRPr lang="en-US" sz="2000" u="sng" dirty="0">
              <a:latin typeface="Avenir Medium"/>
              <a:cs typeface="Avenir Medium"/>
            </a:endParaRPr>
          </a:p>
        </p:txBody>
      </p:sp>
      <p:pic>
        <p:nvPicPr>
          <p:cNvPr id="7" name="Picture 6">
            <a:extLst>
              <a:ext uri="{FF2B5EF4-FFF2-40B4-BE49-F238E27FC236}">
                <a16:creationId xmlns:a16="http://schemas.microsoft.com/office/drawing/2014/main" id="{2490EC04-0850-1D42-BEC6-169295487200}"/>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pic>
        <p:nvPicPr>
          <p:cNvPr id="6" name="Picture 5">
            <a:extLst>
              <a:ext uri="{FF2B5EF4-FFF2-40B4-BE49-F238E27FC236}">
                <a16:creationId xmlns:a16="http://schemas.microsoft.com/office/drawing/2014/main" id="{35AB69CA-3B3A-2C4B-B401-E413F7A0AC6D}"/>
              </a:ext>
            </a:extLst>
          </p:cNvPr>
          <p:cNvPicPr>
            <a:picLocks noChangeAspect="1"/>
          </p:cNvPicPr>
          <p:nvPr/>
        </p:nvPicPr>
        <p:blipFill>
          <a:blip r:embed="rId4"/>
          <a:stretch>
            <a:fillRect/>
          </a:stretch>
        </p:blipFill>
        <p:spPr>
          <a:xfrm>
            <a:off x="1606550" y="1449429"/>
            <a:ext cx="5930900" cy="4660900"/>
          </a:xfrm>
          <a:prstGeom prst="rect">
            <a:avLst/>
          </a:prstGeom>
        </p:spPr>
      </p:pic>
    </p:spTree>
    <p:extLst>
      <p:ext uri="{BB962C8B-B14F-4D97-AF65-F5344CB8AC3E}">
        <p14:creationId xmlns:p14="http://schemas.microsoft.com/office/powerpoint/2010/main" val="1822448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4960397"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Success to the successful</a:t>
            </a:r>
          </a:p>
        </p:txBody>
      </p:sp>
      <p:sp>
        <p:nvSpPr>
          <p:cNvPr id="8" name="TextBox 7">
            <a:extLst>
              <a:ext uri="{FF2B5EF4-FFF2-40B4-BE49-F238E27FC236}">
                <a16:creationId xmlns:a16="http://schemas.microsoft.com/office/drawing/2014/main" id="{98BEBBED-7DCF-3443-96B8-F49E89CB1C83}"/>
              </a:ext>
            </a:extLst>
          </p:cNvPr>
          <p:cNvSpPr txBox="1"/>
          <p:nvPr/>
        </p:nvSpPr>
        <p:spPr>
          <a:xfrm>
            <a:off x="652185" y="6580815"/>
            <a:ext cx="6269665" cy="307777"/>
          </a:xfrm>
          <a:prstGeom prst="rect">
            <a:avLst/>
          </a:prstGeom>
          <a:noFill/>
        </p:spPr>
        <p:txBody>
          <a:bodyPr wrap="none" rtlCol="0">
            <a:spAutoFit/>
          </a:bodyPr>
          <a:lstStyle/>
          <a:p>
            <a:r>
              <a:rPr lang="en-US" sz="1400" dirty="0">
                <a:latin typeface="Avenir Medium"/>
                <a:cs typeface="Avenir Medium"/>
              </a:rPr>
              <a:t>Dangerman and </a:t>
            </a:r>
            <a:r>
              <a:rPr lang="en-US" sz="1400" dirty="0" err="1">
                <a:latin typeface="Avenir Medium"/>
                <a:cs typeface="Avenir Medium"/>
              </a:rPr>
              <a:t>Shellnhuber</a:t>
            </a:r>
            <a:r>
              <a:rPr lang="en-US" sz="1400" dirty="0">
                <a:latin typeface="Avenir Medium"/>
                <a:cs typeface="Avenir Medium"/>
              </a:rPr>
              <a:t> (2012) Energy systems transformation, </a:t>
            </a:r>
            <a:r>
              <a:rPr lang="en-US" sz="1400" u="sng" dirty="0">
                <a:latin typeface="Avenir Medium"/>
                <a:cs typeface="Avenir Medium"/>
              </a:rPr>
              <a:t>PNAS</a:t>
            </a:r>
            <a:r>
              <a:rPr lang="en-US" sz="1400" dirty="0">
                <a:latin typeface="Avenir Medium"/>
                <a:cs typeface="Avenir Medium"/>
              </a:rPr>
              <a:t>.</a:t>
            </a:r>
          </a:p>
        </p:txBody>
      </p:sp>
      <p:pic>
        <p:nvPicPr>
          <p:cNvPr id="7" name="Picture 6">
            <a:extLst>
              <a:ext uri="{FF2B5EF4-FFF2-40B4-BE49-F238E27FC236}">
                <a16:creationId xmlns:a16="http://schemas.microsoft.com/office/drawing/2014/main" id="{2490EC04-0850-1D42-BEC6-169295487200}"/>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pic>
        <p:nvPicPr>
          <p:cNvPr id="3" name="Picture 2">
            <a:extLst>
              <a:ext uri="{FF2B5EF4-FFF2-40B4-BE49-F238E27FC236}">
                <a16:creationId xmlns:a16="http://schemas.microsoft.com/office/drawing/2014/main" id="{312593E4-9198-7645-BECB-4C44D6818EE4}"/>
              </a:ext>
            </a:extLst>
          </p:cNvPr>
          <p:cNvPicPr>
            <a:picLocks noChangeAspect="1"/>
          </p:cNvPicPr>
          <p:nvPr/>
        </p:nvPicPr>
        <p:blipFill>
          <a:blip r:embed="rId4"/>
          <a:stretch>
            <a:fillRect/>
          </a:stretch>
        </p:blipFill>
        <p:spPr>
          <a:xfrm>
            <a:off x="1806870" y="3269895"/>
            <a:ext cx="5530259" cy="3373578"/>
          </a:xfrm>
          <a:prstGeom prst="rect">
            <a:avLst/>
          </a:prstGeom>
        </p:spPr>
      </p:pic>
      <p:sp>
        <p:nvSpPr>
          <p:cNvPr id="9" name="TextBox 8">
            <a:extLst>
              <a:ext uri="{FF2B5EF4-FFF2-40B4-BE49-F238E27FC236}">
                <a16:creationId xmlns:a16="http://schemas.microsoft.com/office/drawing/2014/main" id="{A51915C9-DE75-234E-8287-DAA1E5120A4A}"/>
              </a:ext>
            </a:extLst>
          </p:cNvPr>
          <p:cNvSpPr txBox="1"/>
          <p:nvPr/>
        </p:nvSpPr>
        <p:spPr>
          <a:xfrm>
            <a:off x="283885" y="1261407"/>
            <a:ext cx="8872445" cy="2031325"/>
          </a:xfrm>
          <a:prstGeom prst="rect">
            <a:avLst/>
          </a:prstGeom>
          <a:noFill/>
        </p:spPr>
        <p:txBody>
          <a:bodyPr wrap="square" rtlCol="0">
            <a:spAutoFit/>
          </a:bodyPr>
          <a:lstStyle/>
          <a:p>
            <a:r>
              <a:rPr lang="en-US" dirty="0">
                <a:latin typeface="Avenir Medium"/>
                <a:cs typeface="Avenir Medium"/>
              </a:rPr>
              <a:t>“…the conventional system has been in place successfully for a longer period of time, and during that period competition for the adoption of technologies by consumers has occurred, for example, among the steam engine, the (electric car) battery, and the combustion engine. Thus, the technology and products of the conventional energy system obviously have built up hardware infrastructures, know-how, and goodwill. </a:t>
            </a:r>
            <a:br>
              <a:rPr lang="en-US" dirty="0">
                <a:latin typeface="Avenir Medium"/>
                <a:cs typeface="Avenir Medium"/>
              </a:rPr>
            </a:br>
            <a:r>
              <a:rPr lang="en-US" b="1" dirty="0">
                <a:latin typeface="Avenir Black" panose="02000503020000020003" pitchFamily="2" charset="0"/>
                <a:cs typeface="Avenir Medium"/>
              </a:rPr>
              <a:t>The alter- native energy system lacks this historically accumulated position.”</a:t>
            </a:r>
            <a:endParaRPr lang="en-US" b="1" u="sng" dirty="0">
              <a:latin typeface="Avenir Black" panose="02000503020000020003" pitchFamily="2" charset="0"/>
              <a:cs typeface="Avenir Medium"/>
            </a:endParaRPr>
          </a:p>
        </p:txBody>
      </p:sp>
      <p:sp>
        <p:nvSpPr>
          <p:cNvPr id="10" name="TextBox 9">
            <a:extLst>
              <a:ext uri="{FF2B5EF4-FFF2-40B4-BE49-F238E27FC236}">
                <a16:creationId xmlns:a16="http://schemas.microsoft.com/office/drawing/2014/main" id="{6C3DD488-1A2B-7640-9632-293FC84E456C}"/>
              </a:ext>
            </a:extLst>
          </p:cNvPr>
          <p:cNvSpPr txBox="1"/>
          <p:nvPr/>
        </p:nvSpPr>
        <p:spPr>
          <a:xfrm>
            <a:off x="271555" y="842897"/>
            <a:ext cx="8872445" cy="400110"/>
          </a:xfrm>
          <a:prstGeom prst="rect">
            <a:avLst/>
          </a:prstGeom>
          <a:noFill/>
        </p:spPr>
        <p:txBody>
          <a:bodyPr wrap="square" rtlCol="0">
            <a:spAutoFit/>
          </a:bodyPr>
          <a:lstStyle/>
          <a:p>
            <a:r>
              <a:rPr lang="en-US" sz="2000" b="1" dirty="0">
                <a:latin typeface="Avenir Black" panose="02000503020000020003" pitchFamily="2" charset="0"/>
                <a:cs typeface="Avenir Medium"/>
              </a:rPr>
              <a:t>Marketplace success gives ‘incumbents’ an advantage.</a:t>
            </a:r>
          </a:p>
        </p:txBody>
      </p:sp>
    </p:spTree>
    <p:extLst>
      <p:ext uri="{BB962C8B-B14F-4D97-AF65-F5344CB8AC3E}">
        <p14:creationId xmlns:p14="http://schemas.microsoft.com/office/powerpoint/2010/main" val="118618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343788"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How to we shift the advantage?</a:t>
            </a:r>
          </a:p>
        </p:txBody>
      </p:sp>
      <p:sp>
        <p:nvSpPr>
          <p:cNvPr id="8" name="TextBox 7">
            <a:extLst>
              <a:ext uri="{FF2B5EF4-FFF2-40B4-BE49-F238E27FC236}">
                <a16:creationId xmlns:a16="http://schemas.microsoft.com/office/drawing/2014/main" id="{98BEBBED-7DCF-3443-96B8-F49E89CB1C83}"/>
              </a:ext>
            </a:extLst>
          </p:cNvPr>
          <p:cNvSpPr txBox="1"/>
          <p:nvPr/>
        </p:nvSpPr>
        <p:spPr>
          <a:xfrm>
            <a:off x="652185" y="6580815"/>
            <a:ext cx="6269665" cy="307777"/>
          </a:xfrm>
          <a:prstGeom prst="rect">
            <a:avLst/>
          </a:prstGeom>
          <a:noFill/>
        </p:spPr>
        <p:txBody>
          <a:bodyPr wrap="none" rtlCol="0">
            <a:spAutoFit/>
          </a:bodyPr>
          <a:lstStyle/>
          <a:p>
            <a:r>
              <a:rPr lang="en-US" sz="1400" dirty="0">
                <a:latin typeface="Avenir Medium"/>
                <a:cs typeface="Avenir Medium"/>
              </a:rPr>
              <a:t>Dangerman and </a:t>
            </a:r>
            <a:r>
              <a:rPr lang="en-US" sz="1400" dirty="0" err="1">
                <a:latin typeface="Avenir Medium"/>
                <a:cs typeface="Avenir Medium"/>
              </a:rPr>
              <a:t>Shellnhuber</a:t>
            </a:r>
            <a:r>
              <a:rPr lang="en-US" sz="1400" dirty="0">
                <a:latin typeface="Avenir Medium"/>
                <a:cs typeface="Avenir Medium"/>
              </a:rPr>
              <a:t> (2012) Energy systems transformation, </a:t>
            </a:r>
            <a:r>
              <a:rPr lang="en-US" sz="1400" u="sng" dirty="0">
                <a:latin typeface="Avenir Medium"/>
                <a:cs typeface="Avenir Medium"/>
              </a:rPr>
              <a:t>PNAS</a:t>
            </a:r>
            <a:r>
              <a:rPr lang="en-US" sz="1400" dirty="0">
                <a:latin typeface="Avenir Medium"/>
                <a:cs typeface="Avenir Medium"/>
              </a:rPr>
              <a:t>.</a:t>
            </a:r>
          </a:p>
        </p:txBody>
      </p:sp>
      <p:pic>
        <p:nvPicPr>
          <p:cNvPr id="7" name="Picture 6">
            <a:extLst>
              <a:ext uri="{FF2B5EF4-FFF2-40B4-BE49-F238E27FC236}">
                <a16:creationId xmlns:a16="http://schemas.microsoft.com/office/drawing/2014/main" id="{2490EC04-0850-1D42-BEC6-169295487200}"/>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
        <p:nvSpPr>
          <p:cNvPr id="10" name="TextBox 9">
            <a:extLst>
              <a:ext uri="{FF2B5EF4-FFF2-40B4-BE49-F238E27FC236}">
                <a16:creationId xmlns:a16="http://schemas.microsoft.com/office/drawing/2014/main" id="{6C3DD488-1A2B-7640-9632-293FC84E456C}"/>
              </a:ext>
            </a:extLst>
          </p:cNvPr>
          <p:cNvSpPr txBox="1"/>
          <p:nvPr/>
        </p:nvSpPr>
        <p:spPr>
          <a:xfrm>
            <a:off x="271555" y="842897"/>
            <a:ext cx="8872445" cy="1477328"/>
          </a:xfrm>
          <a:prstGeom prst="rect">
            <a:avLst/>
          </a:prstGeom>
          <a:noFill/>
        </p:spPr>
        <p:txBody>
          <a:bodyPr wrap="square" rtlCol="0">
            <a:spAutoFit/>
          </a:bodyPr>
          <a:lstStyle/>
          <a:p>
            <a:r>
              <a:rPr lang="en-US" dirty="0">
                <a:latin typeface="Avenir Medium" panose="02000503020000020003" pitchFamily="2" charset="0"/>
                <a:cs typeface="Avenir Medium"/>
              </a:rPr>
              <a:t>“Policymakers aiming to change the status quo of the energy system therefore are faced with taking rather draconian measures, namely, not spreading their subsidies and loans over the different energy technologies— because doing so only reinforces the existing and dominating positive feedback loops—but focusing on those that solve the problems.”</a:t>
            </a:r>
          </a:p>
        </p:txBody>
      </p:sp>
      <p:pic>
        <p:nvPicPr>
          <p:cNvPr id="6" name="Picture 5">
            <a:extLst>
              <a:ext uri="{FF2B5EF4-FFF2-40B4-BE49-F238E27FC236}">
                <a16:creationId xmlns:a16="http://schemas.microsoft.com/office/drawing/2014/main" id="{01258A81-9734-FA4C-AB63-B8C5027A0544}"/>
              </a:ext>
            </a:extLst>
          </p:cNvPr>
          <p:cNvPicPr>
            <a:picLocks noChangeAspect="1"/>
          </p:cNvPicPr>
          <p:nvPr/>
        </p:nvPicPr>
        <p:blipFill>
          <a:blip r:embed="rId4"/>
          <a:stretch>
            <a:fillRect/>
          </a:stretch>
        </p:blipFill>
        <p:spPr>
          <a:xfrm>
            <a:off x="712505" y="3034805"/>
            <a:ext cx="7953479" cy="3446879"/>
          </a:xfrm>
          <a:prstGeom prst="rect">
            <a:avLst/>
          </a:prstGeom>
        </p:spPr>
      </p:pic>
      <p:sp>
        <p:nvSpPr>
          <p:cNvPr id="11" name="TextBox 10">
            <a:extLst>
              <a:ext uri="{FF2B5EF4-FFF2-40B4-BE49-F238E27FC236}">
                <a16:creationId xmlns:a16="http://schemas.microsoft.com/office/drawing/2014/main" id="{98FB891A-47BA-7446-AB47-3EBE9D5149EA}"/>
              </a:ext>
            </a:extLst>
          </p:cNvPr>
          <p:cNvSpPr txBox="1"/>
          <p:nvPr/>
        </p:nvSpPr>
        <p:spPr>
          <a:xfrm>
            <a:off x="271555" y="2388474"/>
            <a:ext cx="8872445" cy="646331"/>
          </a:xfrm>
          <a:prstGeom prst="rect">
            <a:avLst/>
          </a:prstGeom>
          <a:noFill/>
        </p:spPr>
        <p:txBody>
          <a:bodyPr wrap="square" rtlCol="0">
            <a:spAutoFit/>
          </a:bodyPr>
          <a:lstStyle/>
          <a:p>
            <a:r>
              <a:rPr lang="en-US" b="1" dirty="0">
                <a:latin typeface="Avenir Black" panose="02000503020000020003" pitchFamily="2" charset="0"/>
                <a:cs typeface="Avenir Medium"/>
              </a:rPr>
              <a:t>“Problem-causing technologies should be addressed only by prohibitive laws, and problem-relieving technologies should be facilitated by stimulus laws..”</a:t>
            </a:r>
          </a:p>
        </p:txBody>
      </p:sp>
    </p:spTree>
    <p:extLst>
      <p:ext uri="{BB962C8B-B14F-4D97-AF65-F5344CB8AC3E}">
        <p14:creationId xmlns:p14="http://schemas.microsoft.com/office/powerpoint/2010/main" val="416917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508736"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Energy cycles are business cycles</a:t>
            </a:r>
          </a:p>
        </p:txBody>
      </p:sp>
      <p:pic>
        <p:nvPicPr>
          <p:cNvPr id="6" name="Picture 5" descr="Screen Shot 2018-08-26 at 10.35.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264" y="693856"/>
            <a:ext cx="8451272" cy="6103697"/>
          </a:xfrm>
          <a:prstGeom prst="rect">
            <a:avLst/>
          </a:prstGeom>
        </p:spPr>
      </p:pic>
      <p:sp>
        <p:nvSpPr>
          <p:cNvPr id="27" name="TextBox 26"/>
          <p:cNvSpPr txBox="1"/>
          <p:nvPr/>
        </p:nvSpPr>
        <p:spPr>
          <a:xfrm>
            <a:off x="5390444" y="6489776"/>
            <a:ext cx="3705436" cy="307777"/>
          </a:xfrm>
          <a:prstGeom prst="rect">
            <a:avLst/>
          </a:prstGeom>
          <a:noFill/>
        </p:spPr>
        <p:txBody>
          <a:bodyPr wrap="none" rtlCol="0">
            <a:spAutoFit/>
          </a:bodyPr>
          <a:lstStyle/>
          <a:p>
            <a:r>
              <a:rPr lang="en-US" sz="1400" dirty="0"/>
              <a:t>Adapted from </a:t>
            </a:r>
            <a:r>
              <a:rPr lang="en-US" sz="1400" dirty="0" err="1"/>
              <a:t>Marchetti</a:t>
            </a:r>
            <a:r>
              <a:rPr lang="en-US" sz="1400" dirty="0"/>
              <a:t> and </a:t>
            </a:r>
            <a:r>
              <a:rPr lang="en-US" sz="1400" dirty="0" err="1"/>
              <a:t>Nakicenovic</a:t>
            </a:r>
            <a:r>
              <a:rPr lang="en-US" sz="1400" dirty="0"/>
              <a:t> (1979)</a:t>
            </a:r>
          </a:p>
        </p:txBody>
      </p:sp>
      <p:pic>
        <p:nvPicPr>
          <p:cNvPr id="7" name="Picture 6">
            <a:extLst>
              <a:ext uri="{FF2B5EF4-FFF2-40B4-BE49-F238E27FC236}">
                <a16:creationId xmlns:a16="http://schemas.microsoft.com/office/drawing/2014/main" id="{D1E61953-99DC-4B4E-94FD-8C9E37AF1E01}"/>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3037476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3026827"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1. Introduction</a:t>
            </a:r>
          </a:p>
        </p:txBody>
      </p:sp>
      <p:sp>
        <p:nvSpPr>
          <p:cNvPr id="8" name="TextBox 7"/>
          <p:cNvSpPr txBox="1"/>
          <p:nvPr/>
        </p:nvSpPr>
        <p:spPr>
          <a:xfrm>
            <a:off x="1014938" y="2938887"/>
            <a:ext cx="6639959" cy="523220"/>
          </a:xfrm>
          <a:prstGeom prst="rect">
            <a:avLst/>
          </a:prstGeom>
          <a:noFill/>
        </p:spPr>
        <p:txBody>
          <a:bodyPr wrap="none" rtlCol="0">
            <a:spAutoFit/>
          </a:bodyPr>
          <a:lstStyle/>
          <a:p>
            <a:pPr lvl="1" algn="ctr"/>
            <a:r>
              <a:rPr lang="en-US" sz="2800" i="1" dirty="0">
                <a:latin typeface="Avenir Black"/>
                <a:cs typeface="Avenir Black"/>
              </a:rPr>
              <a:t>1.2: What is ‘conventional’ energy?</a:t>
            </a:r>
          </a:p>
        </p:txBody>
      </p:sp>
      <p:pic>
        <p:nvPicPr>
          <p:cNvPr id="6" name="Picture 5">
            <a:extLst>
              <a:ext uri="{FF2B5EF4-FFF2-40B4-BE49-F238E27FC236}">
                <a16:creationId xmlns:a16="http://schemas.microsoft.com/office/drawing/2014/main" id="{7A39ACC7-1217-E74C-9FAF-84C11F0DB22D}"/>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3543355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4169155"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Conventional energy</a:t>
            </a:r>
          </a:p>
        </p:txBody>
      </p:sp>
      <p:sp>
        <p:nvSpPr>
          <p:cNvPr id="2" name="TextBox 1"/>
          <p:cNvSpPr txBox="1"/>
          <p:nvPr/>
        </p:nvSpPr>
        <p:spPr>
          <a:xfrm>
            <a:off x="283885" y="806828"/>
            <a:ext cx="8466710" cy="707886"/>
          </a:xfrm>
          <a:prstGeom prst="rect">
            <a:avLst/>
          </a:prstGeom>
          <a:noFill/>
        </p:spPr>
        <p:txBody>
          <a:bodyPr wrap="square" rtlCol="0">
            <a:spAutoFit/>
          </a:bodyPr>
          <a:lstStyle/>
          <a:p>
            <a:r>
              <a:rPr lang="en-US" sz="2000" dirty="0">
                <a:latin typeface="Avenir Black"/>
                <a:cs typeface="Avenir Black"/>
              </a:rPr>
              <a:t>Conventional energy: </a:t>
            </a:r>
            <a:r>
              <a:rPr lang="en-US" sz="2000" i="1" dirty="0">
                <a:latin typeface="Avenir Medium" panose="02000503020000020003" pitchFamily="2" charset="0"/>
                <a:cs typeface="Avenir Black"/>
              </a:rPr>
              <a:t>sources and forms of energy that are in widespread use today.</a:t>
            </a:r>
            <a:endParaRPr lang="en-US" sz="2000" dirty="0">
              <a:latin typeface="Avenir Medium"/>
              <a:cs typeface="Avenir Medium"/>
            </a:endParaRPr>
          </a:p>
        </p:txBody>
      </p:sp>
      <p:sp>
        <p:nvSpPr>
          <p:cNvPr id="3" name="TextBox 2"/>
          <p:cNvSpPr txBox="1"/>
          <p:nvPr/>
        </p:nvSpPr>
        <p:spPr>
          <a:xfrm rot="16200000">
            <a:off x="-2086715" y="4403559"/>
            <a:ext cx="4523739" cy="307777"/>
          </a:xfrm>
          <a:prstGeom prst="rect">
            <a:avLst/>
          </a:prstGeom>
          <a:noFill/>
        </p:spPr>
        <p:txBody>
          <a:bodyPr wrap="none" rtlCol="0">
            <a:spAutoFit/>
          </a:bodyPr>
          <a:lstStyle/>
          <a:p>
            <a:r>
              <a:rPr lang="en-US" sz="1400" dirty="0">
                <a:latin typeface="Avenir Medium"/>
                <a:cs typeface="Avenir Medium"/>
              </a:rPr>
              <a:t>https://</a:t>
            </a:r>
            <a:r>
              <a:rPr lang="en-US" sz="1400" dirty="0" err="1">
                <a:latin typeface="Avenir Medium"/>
                <a:cs typeface="Avenir Medium"/>
              </a:rPr>
              <a:t>www.epa.gov</a:t>
            </a:r>
            <a:r>
              <a:rPr lang="en-US" sz="1400" dirty="0">
                <a:latin typeface="Avenir Medium"/>
                <a:cs typeface="Avenir Medium"/>
              </a:rPr>
              <a:t>/</a:t>
            </a:r>
            <a:r>
              <a:rPr lang="en-US" sz="1400" dirty="0" err="1">
                <a:latin typeface="Avenir Medium"/>
                <a:cs typeface="Avenir Medium"/>
              </a:rPr>
              <a:t>greenpower</a:t>
            </a:r>
            <a:r>
              <a:rPr lang="en-US" sz="1400" dirty="0">
                <a:latin typeface="Avenir Medium"/>
                <a:cs typeface="Avenir Medium"/>
              </a:rPr>
              <a:t>/what-green-power</a:t>
            </a:r>
          </a:p>
        </p:txBody>
      </p:sp>
      <p:pic>
        <p:nvPicPr>
          <p:cNvPr id="6" name="Picture 5">
            <a:extLst>
              <a:ext uri="{FF2B5EF4-FFF2-40B4-BE49-F238E27FC236}">
                <a16:creationId xmlns:a16="http://schemas.microsoft.com/office/drawing/2014/main" id="{4E2E7B7E-2845-BB4C-8CE3-995CDA4AC8CE}"/>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pic>
        <p:nvPicPr>
          <p:cNvPr id="9" name="Picture 8">
            <a:extLst>
              <a:ext uri="{FF2B5EF4-FFF2-40B4-BE49-F238E27FC236}">
                <a16:creationId xmlns:a16="http://schemas.microsoft.com/office/drawing/2014/main" id="{E0E4D2EC-21E7-5545-81BA-9DFA95ECC33D}"/>
              </a:ext>
            </a:extLst>
          </p:cNvPr>
          <p:cNvPicPr>
            <a:picLocks noChangeAspect="1"/>
          </p:cNvPicPr>
          <p:nvPr/>
        </p:nvPicPr>
        <p:blipFill>
          <a:blip r:embed="rId3"/>
          <a:stretch>
            <a:fillRect/>
          </a:stretch>
        </p:blipFill>
        <p:spPr>
          <a:xfrm>
            <a:off x="469899" y="1574800"/>
            <a:ext cx="8648700" cy="5283200"/>
          </a:xfrm>
          <a:prstGeom prst="rect">
            <a:avLst/>
          </a:prstGeom>
        </p:spPr>
      </p:pic>
    </p:spTree>
    <p:extLst>
      <p:ext uri="{BB962C8B-B14F-4D97-AF65-F5344CB8AC3E}">
        <p14:creationId xmlns:p14="http://schemas.microsoft.com/office/powerpoint/2010/main" val="232002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3026827"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1. Introduction</a:t>
            </a:r>
          </a:p>
        </p:txBody>
      </p:sp>
      <p:sp>
        <p:nvSpPr>
          <p:cNvPr id="8" name="TextBox 7"/>
          <p:cNvSpPr txBox="1"/>
          <p:nvPr/>
        </p:nvSpPr>
        <p:spPr>
          <a:xfrm>
            <a:off x="1148789" y="2938887"/>
            <a:ext cx="6372258" cy="523220"/>
          </a:xfrm>
          <a:prstGeom prst="rect">
            <a:avLst/>
          </a:prstGeom>
          <a:noFill/>
        </p:spPr>
        <p:txBody>
          <a:bodyPr wrap="none" rtlCol="0">
            <a:spAutoFit/>
          </a:bodyPr>
          <a:lstStyle/>
          <a:p>
            <a:pPr lvl="1" algn="ctr"/>
            <a:r>
              <a:rPr lang="en-US" sz="2800" i="1" dirty="0">
                <a:latin typeface="Avenir Black"/>
                <a:cs typeface="Avenir Black"/>
              </a:rPr>
              <a:t>1.3: What is ‘sustainable’ energy?</a:t>
            </a:r>
          </a:p>
        </p:txBody>
      </p:sp>
      <p:pic>
        <p:nvPicPr>
          <p:cNvPr id="6" name="Picture 5">
            <a:extLst>
              <a:ext uri="{FF2B5EF4-FFF2-40B4-BE49-F238E27FC236}">
                <a16:creationId xmlns:a16="http://schemas.microsoft.com/office/drawing/2014/main" id="{20088E69-287B-DE49-91E1-85CE6983C9BE}"/>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3026404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2594305"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Sustainable?</a:t>
            </a:r>
          </a:p>
        </p:txBody>
      </p:sp>
      <p:sp>
        <p:nvSpPr>
          <p:cNvPr id="2" name="TextBox 1"/>
          <p:cNvSpPr txBox="1"/>
          <p:nvPr/>
        </p:nvSpPr>
        <p:spPr>
          <a:xfrm>
            <a:off x="271057" y="717032"/>
            <a:ext cx="8860114" cy="2492990"/>
          </a:xfrm>
          <a:prstGeom prst="rect">
            <a:avLst/>
          </a:prstGeom>
          <a:noFill/>
        </p:spPr>
        <p:txBody>
          <a:bodyPr wrap="square" rtlCol="0">
            <a:spAutoFit/>
          </a:bodyPr>
          <a:lstStyle/>
          <a:p>
            <a:r>
              <a:rPr lang="en-US" sz="2000" dirty="0">
                <a:latin typeface="Avenir Medium"/>
                <a:cs typeface="Avenir Medium"/>
              </a:rPr>
              <a:t>1:  capable of being sustained</a:t>
            </a:r>
          </a:p>
          <a:p>
            <a:endParaRPr lang="en-US" sz="800" dirty="0">
              <a:latin typeface="Avenir Medium"/>
              <a:cs typeface="Avenir Medium"/>
            </a:endParaRPr>
          </a:p>
          <a:p>
            <a:pPr marL="461963" indent="-461963"/>
            <a:r>
              <a:rPr lang="en-US" sz="2000" dirty="0">
                <a:latin typeface="Avenir Medium"/>
                <a:cs typeface="Avenir Medium"/>
              </a:rPr>
              <a:t>2a :  of, relating to, or being a method of </a:t>
            </a:r>
            <a:r>
              <a:rPr lang="en-US" sz="2000" dirty="0">
                <a:latin typeface="Avenir Black"/>
                <a:cs typeface="Avenir Black"/>
              </a:rPr>
              <a:t>harvesting or using a resource so that the resource is not depleted or permanently damaged </a:t>
            </a:r>
            <a:r>
              <a:rPr lang="en-US" sz="2000" dirty="0">
                <a:latin typeface="Avenir Medium"/>
                <a:cs typeface="Avenir Medium"/>
              </a:rPr>
              <a:t>sustainable techniques sustainable agriculture</a:t>
            </a:r>
          </a:p>
          <a:p>
            <a:pPr marL="461963" indent="-461963"/>
            <a:endParaRPr lang="en-US" sz="800" dirty="0">
              <a:latin typeface="Avenir Medium"/>
              <a:cs typeface="Avenir Medium"/>
            </a:endParaRPr>
          </a:p>
          <a:p>
            <a:pPr marL="461963" indent="-461963"/>
            <a:r>
              <a:rPr lang="en-US" sz="2000" dirty="0">
                <a:latin typeface="Avenir Medium"/>
                <a:cs typeface="Avenir Medium"/>
              </a:rPr>
              <a:t>2b :  of or relating to a lifestyle involving the use of sustainable methods sustainable society</a:t>
            </a:r>
          </a:p>
          <a:p>
            <a:pPr marL="461963" indent="-461963"/>
            <a:r>
              <a:rPr lang="en-US" sz="2000" dirty="0">
                <a:latin typeface="Avenir Medium"/>
                <a:cs typeface="Avenir Medium"/>
              </a:rPr>
              <a:t>											</a:t>
            </a:r>
            <a:r>
              <a:rPr lang="en-US" i="1" dirty="0">
                <a:latin typeface="Avenir Medium"/>
                <a:cs typeface="Avenir Medium"/>
              </a:rPr>
              <a:t>- Merriam-</a:t>
            </a:r>
            <a:r>
              <a:rPr lang="en-US" i="1" dirty="0" err="1">
                <a:latin typeface="Avenir Medium"/>
                <a:cs typeface="Avenir Medium"/>
              </a:rPr>
              <a:t>Webster.com</a:t>
            </a:r>
            <a:endParaRPr lang="en-US" i="1" dirty="0">
              <a:latin typeface="Avenir Medium"/>
              <a:cs typeface="Avenir Medium"/>
            </a:endParaRPr>
          </a:p>
        </p:txBody>
      </p:sp>
      <p:sp>
        <p:nvSpPr>
          <p:cNvPr id="9" name="TextBox 8"/>
          <p:cNvSpPr txBox="1"/>
          <p:nvPr/>
        </p:nvSpPr>
        <p:spPr>
          <a:xfrm>
            <a:off x="346483" y="3319516"/>
            <a:ext cx="8526102" cy="1323439"/>
          </a:xfrm>
          <a:prstGeom prst="rect">
            <a:avLst/>
          </a:prstGeom>
          <a:noFill/>
        </p:spPr>
        <p:txBody>
          <a:bodyPr wrap="square" rtlCol="0">
            <a:spAutoFit/>
          </a:bodyPr>
          <a:lstStyle/>
          <a:p>
            <a:r>
              <a:rPr lang="en-US" sz="2000" dirty="0">
                <a:latin typeface="Avenir Medium"/>
                <a:cs typeface="Avenir Medium"/>
              </a:rPr>
              <a:t>“sustainable development is development that meets the needs of the present without compromising the ability of future generations to meet their own needs.”</a:t>
            </a:r>
          </a:p>
          <a:p>
            <a:r>
              <a:rPr lang="en-US" sz="2000" dirty="0">
                <a:latin typeface="Avenir Medium"/>
                <a:cs typeface="Avenir Medium"/>
              </a:rPr>
              <a:t>									</a:t>
            </a:r>
            <a:r>
              <a:rPr lang="en-US" i="1" dirty="0">
                <a:latin typeface="Avenir Medium"/>
                <a:cs typeface="Avenir Medium"/>
              </a:rPr>
              <a:t>- </a:t>
            </a:r>
            <a:r>
              <a:rPr lang="en-US" i="1" dirty="0" err="1">
                <a:latin typeface="Avenir Medium"/>
                <a:cs typeface="Avenir Medium"/>
              </a:rPr>
              <a:t>Brundtland</a:t>
            </a:r>
            <a:r>
              <a:rPr lang="en-US" i="1" dirty="0">
                <a:latin typeface="Avenir Medium"/>
                <a:cs typeface="Avenir Medium"/>
              </a:rPr>
              <a:t> Commission, U.N., 1987 </a:t>
            </a:r>
            <a:endParaRPr lang="en-US" sz="2000" dirty="0">
              <a:latin typeface="Avenir Medium"/>
              <a:cs typeface="Avenir Medium"/>
            </a:endParaRPr>
          </a:p>
        </p:txBody>
      </p:sp>
      <p:sp>
        <p:nvSpPr>
          <p:cNvPr id="10" name="TextBox 9"/>
          <p:cNvSpPr txBox="1"/>
          <p:nvPr/>
        </p:nvSpPr>
        <p:spPr>
          <a:xfrm>
            <a:off x="346483" y="4867594"/>
            <a:ext cx="8526102" cy="1938992"/>
          </a:xfrm>
          <a:prstGeom prst="rect">
            <a:avLst/>
          </a:prstGeom>
          <a:noFill/>
        </p:spPr>
        <p:txBody>
          <a:bodyPr wrap="square" rtlCol="0">
            <a:spAutoFit/>
          </a:bodyPr>
          <a:lstStyle/>
          <a:p>
            <a:r>
              <a:rPr lang="en-US" sz="2000" dirty="0">
                <a:latin typeface="Avenir Medium"/>
                <a:cs typeface="Avenir Medium"/>
              </a:rPr>
              <a:t>"We are looking ahead, as is one of the first mandates given us as chiefs, to make sure and to make every decision that we make relate to the welfare and well-being of the </a:t>
            </a:r>
            <a:r>
              <a:rPr lang="en-US" sz="2000" dirty="0">
                <a:latin typeface="Avenir Black"/>
                <a:cs typeface="Avenir Black"/>
              </a:rPr>
              <a:t>seventh generation </a:t>
            </a:r>
            <a:r>
              <a:rPr lang="en-US" sz="2000" dirty="0">
                <a:latin typeface="Avenir Medium"/>
                <a:cs typeface="Avenir Medium"/>
              </a:rPr>
              <a:t>to come. ... What about the seventh generation? Where are you taking them? What will they have?" 				</a:t>
            </a:r>
          </a:p>
          <a:p>
            <a:r>
              <a:rPr lang="en-US" i="1" dirty="0">
                <a:latin typeface="Avenir Medium"/>
                <a:cs typeface="Avenir Medium"/>
              </a:rPr>
              <a:t>							- Oren Lyons, Chief of the Onondaga Nation</a:t>
            </a:r>
            <a:endParaRPr lang="en-US" dirty="0">
              <a:latin typeface="Avenir Medium"/>
              <a:cs typeface="Avenir Medium"/>
            </a:endParaRPr>
          </a:p>
        </p:txBody>
      </p:sp>
      <p:pic>
        <p:nvPicPr>
          <p:cNvPr id="11" name="Picture 10">
            <a:extLst>
              <a:ext uri="{FF2B5EF4-FFF2-40B4-BE49-F238E27FC236}">
                <a16:creationId xmlns:a16="http://schemas.microsoft.com/office/drawing/2014/main" id="{ABD54505-368A-8441-8B4E-422104ED3D84}"/>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286113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5547352"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What is sustainable energy?</a:t>
            </a:r>
          </a:p>
        </p:txBody>
      </p:sp>
      <p:sp>
        <p:nvSpPr>
          <p:cNvPr id="3" name="TextBox 2"/>
          <p:cNvSpPr txBox="1"/>
          <p:nvPr/>
        </p:nvSpPr>
        <p:spPr>
          <a:xfrm>
            <a:off x="5035178" y="6490457"/>
            <a:ext cx="4041790" cy="307777"/>
          </a:xfrm>
          <a:prstGeom prst="rect">
            <a:avLst/>
          </a:prstGeom>
          <a:noFill/>
        </p:spPr>
        <p:txBody>
          <a:bodyPr wrap="none" rtlCol="0">
            <a:spAutoFit/>
          </a:bodyPr>
          <a:lstStyle/>
          <a:p>
            <a:r>
              <a:rPr lang="en-US" sz="1400" dirty="0">
                <a:latin typeface="Avenir Medium"/>
                <a:cs typeface="Avenir Medium"/>
              </a:rPr>
              <a:t>Energy Systems &amp; Sustainability, 2/e, Chapter 1</a:t>
            </a:r>
          </a:p>
        </p:txBody>
      </p:sp>
      <p:sp>
        <p:nvSpPr>
          <p:cNvPr id="6" name="TextBox 5"/>
          <p:cNvSpPr txBox="1"/>
          <p:nvPr/>
        </p:nvSpPr>
        <p:spPr>
          <a:xfrm>
            <a:off x="325516" y="946736"/>
            <a:ext cx="8793083" cy="2000548"/>
          </a:xfrm>
          <a:prstGeom prst="rect">
            <a:avLst/>
          </a:prstGeom>
          <a:noFill/>
        </p:spPr>
        <p:txBody>
          <a:bodyPr wrap="square" rtlCol="0">
            <a:spAutoFit/>
          </a:bodyPr>
          <a:lstStyle/>
          <a:p>
            <a:r>
              <a:rPr lang="en-US" sz="2000" dirty="0">
                <a:latin typeface="Avenir Black"/>
                <a:cs typeface="Avenir Black"/>
              </a:rPr>
              <a:t>Sustainable energy </a:t>
            </a:r>
            <a:r>
              <a:rPr lang="en-US" sz="2000" dirty="0">
                <a:latin typeface="Avenir Medium"/>
                <a:cs typeface="Avenir Medium"/>
              </a:rPr>
              <a:t>uses sources that meet these requirements:</a:t>
            </a:r>
          </a:p>
          <a:p>
            <a:endParaRPr lang="en-US" sz="800" dirty="0">
              <a:latin typeface="Avenir Medium"/>
              <a:cs typeface="Avenir Medium"/>
            </a:endParaRPr>
          </a:p>
          <a:p>
            <a:r>
              <a:rPr lang="en-US" sz="2000" dirty="0">
                <a:latin typeface="Avenir Medium"/>
                <a:cs typeface="Avenir Medium"/>
              </a:rPr>
              <a:t>1. Are not significantly depleted by continued use;</a:t>
            </a:r>
          </a:p>
          <a:p>
            <a:endParaRPr lang="en-US" sz="800" dirty="0">
              <a:latin typeface="Avenir Medium"/>
              <a:cs typeface="Avenir Medium"/>
            </a:endParaRPr>
          </a:p>
          <a:p>
            <a:r>
              <a:rPr lang="en-US" sz="2000" dirty="0">
                <a:latin typeface="Avenir Medium"/>
                <a:cs typeface="Avenir Medium"/>
              </a:rPr>
              <a:t>2. Do not emit pollutants or other hazards to humans or ecological and           </a:t>
            </a:r>
          </a:p>
          <a:p>
            <a:r>
              <a:rPr lang="en-US" sz="2000" dirty="0">
                <a:latin typeface="Avenir Medium"/>
                <a:cs typeface="Avenir Medium"/>
              </a:rPr>
              <a:t>    climate systems on a significant scale; and</a:t>
            </a:r>
          </a:p>
          <a:p>
            <a:endParaRPr lang="en-US" sz="800" dirty="0">
              <a:latin typeface="Avenir Medium"/>
              <a:cs typeface="Avenir Medium"/>
            </a:endParaRPr>
          </a:p>
          <a:p>
            <a:r>
              <a:rPr lang="en-US" sz="2000" dirty="0">
                <a:latin typeface="Avenir Medium"/>
                <a:cs typeface="Avenir Medium"/>
              </a:rPr>
              <a:t>3. Do not perpetuate social injustice.</a:t>
            </a:r>
            <a:endParaRPr lang="en-US" dirty="0">
              <a:latin typeface="Avenir Medium"/>
              <a:cs typeface="Avenir Medium"/>
            </a:endParaRPr>
          </a:p>
        </p:txBody>
      </p:sp>
      <p:sp>
        <p:nvSpPr>
          <p:cNvPr id="7" name="TextBox 6"/>
          <p:cNvSpPr txBox="1"/>
          <p:nvPr/>
        </p:nvSpPr>
        <p:spPr>
          <a:xfrm>
            <a:off x="393129" y="3840474"/>
            <a:ext cx="8634359" cy="707886"/>
          </a:xfrm>
          <a:prstGeom prst="rect">
            <a:avLst/>
          </a:prstGeom>
          <a:noFill/>
        </p:spPr>
        <p:txBody>
          <a:bodyPr wrap="square" rtlCol="0">
            <a:spAutoFit/>
          </a:bodyPr>
          <a:lstStyle/>
          <a:p>
            <a:r>
              <a:rPr lang="en-US" sz="2000" i="1" dirty="0">
                <a:latin typeface="Avenir Medium"/>
                <a:cs typeface="Avenir Medium"/>
              </a:rPr>
              <a:t>In this course, we’ll look at the argument that many forms of energy can be considered sustainable if they are used in a </a:t>
            </a:r>
            <a:r>
              <a:rPr lang="en-US" sz="2000" i="1" u="sng" dirty="0">
                <a:latin typeface="Avenir Medium"/>
                <a:cs typeface="Avenir Medium"/>
              </a:rPr>
              <a:t>sustainable manner</a:t>
            </a:r>
            <a:r>
              <a:rPr lang="en-US" sz="2000" i="1" dirty="0">
                <a:latin typeface="Avenir Medium"/>
                <a:cs typeface="Avenir Medium"/>
              </a:rPr>
              <a:t>.</a:t>
            </a:r>
            <a:endParaRPr lang="en-US" i="1" dirty="0">
              <a:latin typeface="Avenir Medium"/>
              <a:cs typeface="Avenir Medium"/>
            </a:endParaRPr>
          </a:p>
        </p:txBody>
      </p:sp>
      <p:pic>
        <p:nvPicPr>
          <p:cNvPr id="9" name="Picture 8">
            <a:extLst>
              <a:ext uri="{FF2B5EF4-FFF2-40B4-BE49-F238E27FC236}">
                <a16:creationId xmlns:a16="http://schemas.microsoft.com/office/drawing/2014/main" id="{98BDC68E-B21A-304C-9F38-795AF3A4325D}"/>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326405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44803</TotalTime>
  <Words>2511</Words>
  <Application>Microsoft Macintosh PowerPoint</Application>
  <PresentationFormat>On-screen Show (4:3)</PresentationFormat>
  <Paragraphs>286</Paragraphs>
  <Slides>44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Avenir Black</vt:lpstr>
      <vt:lpstr>Avenir Book</vt:lpstr>
      <vt:lpstr>Avenir Heavy</vt:lpstr>
      <vt:lpstr>Avenir Medium</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Richmond-Hall</dc:creator>
  <cp:lastModifiedBy>Joan Richmond-Hall</cp:lastModifiedBy>
  <cp:revision>440</cp:revision>
  <cp:lastPrinted>2019-08-15T13:35:54Z</cp:lastPrinted>
  <dcterms:created xsi:type="dcterms:W3CDTF">2017-03-20T19:47:03Z</dcterms:created>
  <dcterms:modified xsi:type="dcterms:W3CDTF">2019-08-15T13:36:09Z</dcterms:modified>
</cp:coreProperties>
</file>